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8" r:id="rId2"/>
    <p:sldId id="289" r:id="rId3"/>
    <p:sldId id="299" r:id="rId4"/>
    <p:sldId id="300" r:id="rId5"/>
    <p:sldId id="290" r:id="rId6"/>
    <p:sldId id="291" r:id="rId7"/>
    <p:sldId id="301" r:id="rId8"/>
    <p:sldId id="292" r:id="rId9"/>
    <p:sldId id="303" r:id="rId10"/>
    <p:sldId id="293" r:id="rId11"/>
    <p:sldId id="302" r:id="rId12"/>
    <p:sldId id="295" r:id="rId13"/>
    <p:sldId id="296" r:id="rId14"/>
    <p:sldId id="307" r:id="rId15"/>
    <p:sldId id="308" r:id="rId16"/>
    <p:sldId id="305" r:id="rId17"/>
    <p:sldId id="394" r:id="rId18"/>
    <p:sldId id="306" r:id="rId19"/>
    <p:sldId id="311" r:id="rId20"/>
    <p:sldId id="312" r:id="rId21"/>
    <p:sldId id="330" r:id="rId22"/>
    <p:sldId id="327" r:id="rId23"/>
    <p:sldId id="328" r:id="rId24"/>
    <p:sldId id="329" r:id="rId25"/>
    <p:sldId id="331" r:id="rId26"/>
    <p:sldId id="332" r:id="rId27"/>
    <p:sldId id="369" r:id="rId28"/>
    <p:sldId id="333" r:id="rId29"/>
    <p:sldId id="338" r:id="rId30"/>
    <p:sldId id="340" r:id="rId31"/>
    <p:sldId id="341" r:id="rId32"/>
    <p:sldId id="343" r:id="rId33"/>
    <p:sldId id="334" r:id="rId34"/>
    <p:sldId id="390" r:id="rId35"/>
    <p:sldId id="389" r:id="rId36"/>
    <p:sldId id="297" r:id="rId37"/>
    <p:sldId id="298" r:id="rId38"/>
    <p:sldId id="345" r:id="rId39"/>
    <p:sldId id="346" r:id="rId40"/>
    <p:sldId id="347" r:id="rId41"/>
    <p:sldId id="335" r:id="rId42"/>
    <p:sldId id="258" r:id="rId43"/>
    <p:sldId id="259" r:id="rId44"/>
    <p:sldId id="352" r:id="rId45"/>
    <p:sldId id="353" r:id="rId46"/>
    <p:sldId id="356" r:id="rId47"/>
    <p:sldId id="357" r:id="rId48"/>
    <p:sldId id="358" r:id="rId49"/>
    <p:sldId id="359" r:id="rId50"/>
    <p:sldId id="361" r:id="rId51"/>
    <p:sldId id="362" r:id="rId52"/>
    <p:sldId id="360" r:id="rId53"/>
    <p:sldId id="336" r:id="rId54"/>
    <p:sldId id="264" r:id="rId55"/>
    <p:sldId id="260" r:id="rId56"/>
    <p:sldId id="263" r:id="rId57"/>
    <p:sldId id="348" r:id="rId58"/>
    <p:sldId id="355" r:id="rId59"/>
    <p:sldId id="349" r:id="rId60"/>
    <p:sldId id="350" r:id="rId61"/>
    <p:sldId id="351" r:id="rId62"/>
    <p:sldId id="284" r:id="rId63"/>
    <p:sldId id="391" r:id="rId64"/>
    <p:sldId id="392" r:id="rId65"/>
    <p:sldId id="393" r:id="rId66"/>
    <p:sldId id="368" r:id="rId67"/>
    <p:sldId id="381" r:id="rId68"/>
    <p:sldId id="382" r:id="rId69"/>
    <p:sldId id="365" r:id="rId70"/>
    <p:sldId id="370" r:id="rId71"/>
    <p:sldId id="376" r:id="rId72"/>
    <p:sldId id="366" r:id="rId73"/>
    <p:sldId id="377" r:id="rId74"/>
    <p:sldId id="378" r:id="rId75"/>
    <p:sldId id="379" r:id="rId76"/>
    <p:sldId id="380" r:id="rId77"/>
    <p:sldId id="371" r:id="rId78"/>
    <p:sldId id="384" r:id="rId79"/>
    <p:sldId id="383" r:id="rId80"/>
    <p:sldId id="375" r:id="rId81"/>
    <p:sldId id="385" r:id="rId82"/>
    <p:sldId id="374" r:id="rId83"/>
    <p:sldId id="386" r:id="rId84"/>
    <p:sldId id="387" r:id="rId85"/>
    <p:sldId id="388"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6" autoAdjust="0"/>
    <p:restoredTop sz="94660"/>
  </p:normalViewPr>
  <p:slideViewPr>
    <p:cSldViewPr snapToGrid="0">
      <p:cViewPr varScale="1">
        <p:scale>
          <a:sx n="91" d="100"/>
          <a:sy n="91" d="100"/>
        </p:scale>
        <p:origin x="6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3D321690-F3A3-401C-887A-766300BD97AB}" type="datetimeFigureOut">
              <a:rPr lang="en-US" smtClean="0"/>
              <a:t>8/29/2017</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B3AA4DFB-8953-408C-98A3-32B18B447966}" type="slidenum">
              <a:rPr lang="en-US" smtClean="0"/>
              <a:t>‹#›</a:t>
            </a:fld>
            <a:endParaRPr lang="en-US"/>
          </a:p>
        </p:txBody>
      </p:sp>
    </p:spTree>
    <p:extLst>
      <p:ext uri="{BB962C8B-B14F-4D97-AF65-F5344CB8AC3E}">
        <p14:creationId xmlns:p14="http://schemas.microsoft.com/office/powerpoint/2010/main" val="1336278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321690-F3A3-401C-887A-766300BD97AB}" type="datetimeFigureOut">
              <a:rPr lang="en-US" smtClean="0"/>
              <a:t>8/29/2017</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3AA4DFB-8953-408C-98A3-32B18B447966}" type="slidenum">
              <a:rPr lang="en-US" smtClean="0"/>
              <a:t>‹#›</a:t>
            </a:fld>
            <a:endParaRPr lang="en-US"/>
          </a:p>
        </p:txBody>
      </p:sp>
    </p:spTree>
    <p:extLst>
      <p:ext uri="{BB962C8B-B14F-4D97-AF65-F5344CB8AC3E}">
        <p14:creationId xmlns:p14="http://schemas.microsoft.com/office/powerpoint/2010/main" val="150364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321690-F3A3-401C-887A-766300BD97AB}" type="datetimeFigureOut">
              <a:rPr lang="en-US" smtClean="0"/>
              <a:t>8/29/2017</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3AA4DFB-8953-408C-98A3-32B18B447966}" type="slidenum">
              <a:rPr lang="en-US" smtClean="0"/>
              <a:t>‹#›</a:t>
            </a:fld>
            <a:endParaRPr lang="en-US"/>
          </a:p>
        </p:txBody>
      </p:sp>
    </p:spTree>
    <p:extLst>
      <p:ext uri="{BB962C8B-B14F-4D97-AF65-F5344CB8AC3E}">
        <p14:creationId xmlns:p14="http://schemas.microsoft.com/office/powerpoint/2010/main" val="1106640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321690-F3A3-401C-887A-766300BD97AB}" type="datetimeFigureOut">
              <a:rPr lang="en-US" smtClean="0"/>
              <a:t>8/29/2017</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3AA4DFB-8953-408C-98A3-32B18B447966}" type="slidenum">
              <a:rPr lang="en-US" smtClean="0"/>
              <a:t>‹#›</a:t>
            </a:fld>
            <a:endParaRPr lang="en-US"/>
          </a:p>
        </p:txBody>
      </p:sp>
    </p:spTree>
    <p:extLst>
      <p:ext uri="{BB962C8B-B14F-4D97-AF65-F5344CB8AC3E}">
        <p14:creationId xmlns:p14="http://schemas.microsoft.com/office/powerpoint/2010/main" val="958885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321690-F3A3-401C-887A-766300BD97AB}" type="datetimeFigureOut">
              <a:rPr lang="en-US" smtClean="0"/>
              <a:t>8/29/2017</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3AA4DFB-8953-408C-98A3-32B18B447966}" type="slidenum">
              <a:rPr lang="en-US" smtClean="0"/>
              <a:t>‹#›</a:t>
            </a:fld>
            <a:endParaRPr lang="en-US"/>
          </a:p>
        </p:txBody>
      </p:sp>
    </p:spTree>
    <p:extLst>
      <p:ext uri="{BB962C8B-B14F-4D97-AF65-F5344CB8AC3E}">
        <p14:creationId xmlns:p14="http://schemas.microsoft.com/office/powerpoint/2010/main" val="3410833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D321690-F3A3-401C-887A-766300BD97AB}" type="datetimeFigureOut">
              <a:rPr lang="en-US" smtClean="0"/>
              <a:t>8/29/2017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AA4DFB-8953-408C-98A3-32B18B447966}" type="slidenum">
              <a:rPr lang="en-US" smtClean="0"/>
              <a:t>‹#›</a:t>
            </a:fld>
            <a:endParaRPr lang="en-US"/>
          </a:p>
        </p:txBody>
      </p:sp>
    </p:spTree>
    <p:extLst>
      <p:ext uri="{BB962C8B-B14F-4D97-AF65-F5344CB8AC3E}">
        <p14:creationId xmlns:p14="http://schemas.microsoft.com/office/powerpoint/2010/main" val="3307001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D321690-F3A3-401C-887A-766300BD97AB}" type="datetimeFigureOut">
              <a:rPr lang="en-US" smtClean="0"/>
              <a:t>8/29/2017</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B3AA4DFB-8953-408C-98A3-32B18B447966}" type="slidenum">
              <a:rPr lang="en-US" smtClean="0"/>
              <a:t>‹#›</a:t>
            </a:fld>
            <a:endParaRPr lang="en-US"/>
          </a:p>
        </p:txBody>
      </p:sp>
    </p:spTree>
    <p:extLst>
      <p:ext uri="{BB962C8B-B14F-4D97-AF65-F5344CB8AC3E}">
        <p14:creationId xmlns:p14="http://schemas.microsoft.com/office/powerpoint/2010/main" val="2265276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3D321690-F3A3-401C-887A-766300BD97AB}" type="datetimeFigureOut">
              <a:rPr lang="en-US" smtClean="0"/>
              <a:t>8/29/2017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AA4DFB-8953-408C-98A3-32B18B447966}" type="slidenum">
              <a:rPr lang="en-US" smtClean="0"/>
              <a:t>‹#›</a:t>
            </a:fld>
            <a:endParaRPr lang="en-US"/>
          </a:p>
        </p:txBody>
      </p:sp>
    </p:spTree>
    <p:extLst>
      <p:ext uri="{BB962C8B-B14F-4D97-AF65-F5344CB8AC3E}">
        <p14:creationId xmlns:p14="http://schemas.microsoft.com/office/powerpoint/2010/main" val="203709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3D321690-F3A3-401C-887A-766300BD97AB}" type="datetimeFigureOut">
              <a:rPr lang="en-US" smtClean="0"/>
              <a:t>8/29/2017</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3AA4DFB-8953-408C-98A3-32B18B447966}" type="slidenum">
              <a:rPr lang="en-US" smtClean="0"/>
              <a:t>‹#›</a:t>
            </a:fld>
            <a:endParaRPr lang="en-US"/>
          </a:p>
        </p:txBody>
      </p:sp>
    </p:spTree>
    <p:extLst>
      <p:ext uri="{BB962C8B-B14F-4D97-AF65-F5344CB8AC3E}">
        <p14:creationId xmlns:p14="http://schemas.microsoft.com/office/powerpoint/2010/main" val="4269537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03200" y="914401"/>
            <a:ext cx="11582400" cy="25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6019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D321690-F3A3-401C-887A-766300BD97AB}" type="datetimeFigureOut">
              <a:rPr lang="en-US" smtClean="0"/>
              <a:t>8/29/2017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AA4DFB-8953-408C-98A3-32B18B447966}" type="slidenum">
              <a:rPr lang="en-US" smtClean="0"/>
              <a:t>‹#›</a:t>
            </a:fld>
            <a:endParaRPr lang="en-US"/>
          </a:p>
        </p:txBody>
      </p:sp>
    </p:spTree>
    <p:extLst>
      <p:ext uri="{BB962C8B-B14F-4D97-AF65-F5344CB8AC3E}">
        <p14:creationId xmlns:p14="http://schemas.microsoft.com/office/powerpoint/2010/main" val="609537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321690-F3A3-401C-887A-766300BD97AB}" type="datetimeFigureOut">
              <a:rPr lang="en-US" smtClean="0"/>
              <a:t>8/29/2017</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3AA4DFB-8953-408C-98A3-32B18B447966}" type="slidenum">
              <a:rPr lang="en-US" smtClean="0"/>
              <a:t>‹#›</a:t>
            </a:fld>
            <a:endParaRPr lang="en-US"/>
          </a:p>
        </p:txBody>
      </p:sp>
    </p:spTree>
    <p:extLst>
      <p:ext uri="{BB962C8B-B14F-4D97-AF65-F5344CB8AC3E}">
        <p14:creationId xmlns:p14="http://schemas.microsoft.com/office/powerpoint/2010/main" val="3052976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D321690-F3A3-401C-887A-766300BD97AB}" type="datetimeFigureOut">
              <a:rPr lang="en-US" smtClean="0"/>
              <a:t>8/29/2017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AA4DFB-8953-408C-98A3-32B18B447966}" type="slidenum">
              <a:rPr lang="en-US" smtClean="0"/>
              <a:t>‹#›</a:t>
            </a:fld>
            <a:endParaRPr lang="en-US"/>
          </a:p>
        </p:txBody>
      </p:sp>
    </p:spTree>
    <p:extLst>
      <p:ext uri="{BB962C8B-B14F-4D97-AF65-F5344CB8AC3E}">
        <p14:creationId xmlns:p14="http://schemas.microsoft.com/office/powerpoint/2010/main" val="65537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D321690-F3A3-401C-887A-766300BD97AB}" type="datetimeFigureOut">
              <a:rPr lang="en-US" smtClean="0"/>
              <a:t>8/29/2017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AA4DFB-8953-408C-98A3-32B18B447966}" type="slidenum">
              <a:rPr lang="en-US" smtClean="0"/>
              <a:t>‹#›</a:t>
            </a:fld>
            <a:endParaRPr lang="en-US"/>
          </a:p>
        </p:txBody>
      </p:sp>
    </p:spTree>
    <p:extLst>
      <p:ext uri="{BB962C8B-B14F-4D97-AF65-F5344CB8AC3E}">
        <p14:creationId xmlns:p14="http://schemas.microsoft.com/office/powerpoint/2010/main" val="3852067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D321690-F3A3-401C-887A-766300BD97AB}" type="datetimeFigureOut">
              <a:rPr lang="en-US" smtClean="0"/>
              <a:t>8/29/2017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AA4DFB-8953-408C-98A3-32B18B447966}" type="slidenum">
              <a:rPr lang="en-US" smtClean="0"/>
              <a:t>‹#›</a:t>
            </a:fld>
            <a:endParaRPr lang="en-US"/>
          </a:p>
        </p:txBody>
      </p:sp>
    </p:spTree>
    <p:extLst>
      <p:ext uri="{BB962C8B-B14F-4D97-AF65-F5344CB8AC3E}">
        <p14:creationId xmlns:p14="http://schemas.microsoft.com/office/powerpoint/2010/main" val="885117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321690-F3A3-401C-887A-766300BD97AB}" type="datetimeFigureOut">
              <a:rPr lang="en-US" smtClean="0"/>
              <a:t>8/29/2017</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B3AA4DFB-8953-408C-98A3-32B18B447966}" type="slidenum">
              <a:rPr lang="en-US" smtClean="0"/>
              <a:t>‹#›</a:t>
            </a:fld>
            <a:endParaRPr lang="en-US"/>
          </a:p>
        </p:txBody>
      </p:sp>
    </p:spTree>
    <p:extLst>
      <p:ext uri="{BB962C8B-B14F-4D97-AF65-F5344CB8AC3E}">
        <p14:creationId xmlns:p14="http://schemas.microsoft.com/office/powerpoint/2010/main" val="4124661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321690-F3A3-401C-887A-766300BD97AB}" type="datetimeFigureOut">
              <a:rPr lang="en-US" smtClean="0"/>
              <a:t>8/29/2017</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3AA4DFB-8953-408C-98A3-32B18B447966}" type="slidenum">
              <a:rPr lang="en-US" smtClean="0"/>
              <a:t>‹#›</a:t>
            </a:fld>
            <a:endParaRPr lang="en-US"/>
          </a:p>
        </p:txBody>
      </p:sp>
    </p:spTree>
    <p:extLst>
      <p:ext uri="{BB962C8B-B14F-4D97-AF65-F5344CB8AC3E}">
        <p14:creationId xmlns:p14="http://schemas.microsoft.com/office/powerpoint/2010/main" val="3724875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321690-F3A3-401C-887A-766300BD97AB}" type="datetimeFigureOut">
              <a:rPr lang="en-US" smtClean="0"/>
              <a:t>8/29/2017</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3AA4DFB-8953-408C-98A3-32B18B447966}" type="slidenum">
              <a:rPr lang="en-US" smtClean="0"/>
              <a:t>‹#›</a:t>
            </a:fld>
            <a:endParaRPr lang="en-US"/>
          </a:p>
        </p:txBody>
      </p:sp>
    </p:spTree>
    <p:extLst>
      <p:ext uri="{BB962C8B-B14F-4D97-AF65-F5344CB8AC3E}">
        <p14:creationId xmlns:p14="http://schemas.microsoft.com/office/powerpoint/2010/main" val="1103722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3D321690-F3A3-401C-887A-766300BD97AB}" type="datetimeFigureOut">
              <a:rPr lang="en-US" smtClean="0"/>
              <a:t>8/29/2017</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B3AA4DFB-8953-408C-98A3-32B18B447966}" type="slidenum">
              <a:rPr lang="en-US" smtClean="0"/>
              <a:t>‹#›</a:t>
            </a:fld>
            <a:endParaRPr lang="en-US"/>
          </a:p>
        </p:txBody>
      </p:sp>
    </p:spTree>
    <p:extLst>
      <p:ext uri="{BB962C8B-B14F-4D97-AF65-F5344CB8AC3E}">
        <p14:creationId xmlns:p14="http://schemas.microsoft.com/office/powerpoint/2010/main" val="35237032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hyperlink" Target="http://www.wprc.org/image/photos/07weeks396x382.jpg" TargetMode="External"/><Relationship Id="rId13"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4.jpeg"/><Relationship Id="rId12" Type="http://schemas.openxmlformats.org/officeDocument/2006/relationships/hyperlink" Target="http://www.wprc.org/image/photos/16weeks500x379.jpg" TargetMode="External"/><Relationship Id="rId2" Type="http://schemas.openxmlformats.org/officeDocument/2006/relationships/hyperlink" Target="http://www.wprc.org/image/photos/ovum434x280.jpg" TargetMode="External"/><Relationship Id="rId1" Type="http://schemas.openxmlformats.org/officeDocument/2006/relationships/slideLayout" Target="../slideLayouts/slideLayout2.xml"/><Relationship Id="rId6" Type="http://schemas.openxmlformats.org/officeDocument/2006/relationships/hyperlink" Target="http://www.wprc.org/image/photos/04weeks500x379.jpg" TargetMode="External"/><Relationship Id="rId11" Type="http://schemas.openxmlformats.org/officeDocument/2006/relationships/image" Target="../media/image46.jpeg"/><Relationship Id="rId5" Type="http://schemas.openxmlformats.org/officeDocument/2006/relationships/image" Target="../media/image43.jpeg"/><Relationship Id="rId10" Type="http://schemas.openxmlformats.org/officeDocument/2006/relationships/hyperlink" Target="http://www.wprc.org/image/photos/08weeks454x371.jpg" TargetMode="External"/><Relationship Id="rId4" Type="http://schemas.openxmlformats.org/officeDocument/2006/relationships/hyperlink" Target="http://www.wprc.org/image/photos/02weeks200x219.jpg" TargetMode="External"/><Relationship Id="rId9" Type="http://schemas.openxmlformats.org/officeDocument/2006/relationships/image" Target="../media/image45.jpeg"/><Relationship Id="rId14"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video" Target="https://www.youtube.com/embed/kKx3Wzr1ZRA" TargetMode="Externa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gif"/></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 Id="rId9" Type="http://schemas.openxmlformats.org/officeDocument/2006/relationships/image" Target="../media/image69.jpeg"/></Relationships>
</file>

<file path=ppt/slides/_rels/slide5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6.gif"/></Relationships>
</file>

<file path=ppt/slides/_rels/slide7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2" name="Rectangle 4"/>
          <p:cNvSpPr>
            <a:spLocks noChangeArrowheads="1"/>
          </p:cNvSpPr>
          <p:nvPr/>
        </p:nvSpPr>
        <p:spPr bwMode="auto">
          <a:xfrm>
            <a:off x="2057400" y="819151"/>
            <a:ext cx="8610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o"/>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o"/>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o"/>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o"/>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o"/>
              <a:defRPr sz="2000">
                <a:solidFill>
                  <a:schemeClr val="tx1"/>
                </a:solidFill>
                <a:latin typeface="Arial" panose="020B0604020202020204" pitchFamily="34" charset="0"/>
              </a:defRPr>
            </a:lvl9pPr>
          </a:lstStyle>
          <a:p>
            <a:pPr eaLnBrk="1" hangingPunct="1">
              <a:spcBef>
                <a:spcPct val="0"/>
              </a:spcBef>
              <a:buFontTx/>
              <a:buNone/>
            </a:pPr>
            <a:r>
              <a:rPr lang="en-US" altLang="en-US" b="1" dirty="0" smtClean="0">
                <a:solidFill>
                  <a:srgbClr val="186496"/>
                </a:solidFill>
              </a:rPr>
              <a:t>Chapter 1: The Nature of Life </a:t>
            </a:r>
          </a:p>
          <a:p>
            <a:pPr eaLnBrk="1" hangingPunct="1">
              <a:spcBef>
                <a:spcPct val="0"/>
              </a:spcBef>
              <a:buFontTx/>
              <a:buNone/>
            </a:pPr>
            <a:r>
              <a:rPr lang="en-US" altLang="en-US" b="1" dirty="0" smtClean="0">
                <a:solidFill>
                  <a:schemeClr val="bg1"/>
                </a:solidFill>
              </a:rPr>
              <a:t>Science </a:t>
            </a:r>
            <a:r>
              <a:rPr lang="en-US" altLang="en-US" b="1" dirty="0">
                <a:solidFill>
                  <a:schemeClr val="bg1"/>
                </a:solidFill>
              </a:rPr>
              <a:t>is a way of thinking, questioning, and </a:t>
            </a:r>
            <a:r>
              <a:rPr lang="en-US" altLang="en-US" b="1" dirty="0" smtClean="0">
                <a:solidFill>
                  <a:schemeClr val="bg1"/>
                </a:solidFill>
              </a:rPr>
              <a:t>gathering evidence</a:t>
            </a:r>
            <a:r>
              <a:rPr lang="en-US" altLang="en-US" b="1" dirty="0">
                <a:solidFill>
                  <a:schemeClr val="bg1"/>
                </a:solidFill>
              </a:rPr>
              <a:t>.</a:t>
            </a:r>
          </a:p>
        </p:txBody>
      </p:sp>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2296" name="Picture 8" descr="bhspe-0101co-00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154955" y="2099733"/>
            <a:ext cx="8825658" cy="3539067"/>
          </a:xfrm>
          <a:noFill/>
        </p:spPr>
      </p:pic>
      <p:sp>
        <p:nvSpPr>
          <p:cNvPr id="34820"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1.1</a:t>
            </a:r>
            <a:endParaRPr lang="en-US" altLang="en-US" b="1" dirty="0"/>
          </a:p>
        </p:txBody>
      </p:sp>
      <p:sp>
        <p:nvSpPr>
          <p:cNvPr id="4" name="TextBox 3"/>
          <p:cNvSpPr txBox="1"/>
          <p:nvPr/>
        </p:nvSpPr>
        <p:spPr>
          <a:xfrm>
            <a:off x="2057400" y="5749159"/>
            <a:ext cx="6329855" cy="461665"/>
          </a:xfrm>
          <a:prstGeom prst="rect">
            <a:avLst/>
          </a:prstGeom>
          <a:noFill/>
        </p:spPr>
        <p:txBody>
          <a:bodyPr wrap="square" rtlCol="0">
            <a:spAutoFit/>
          </a:bodyPr>
          <a:lstStyle/>
          <a:p>
            <a:r>
              <a:rPr lang="en-US" sz="2400" b="1" dirty="0" smtClean="0">
                <a:solidFill>
                  <a:schemeClr val="bg1"/>
                </a:solidFill>
              </a:rPr>
              <a:t>www.mcquadesbioconnect.weebly.com</a:t>
            </a:r>
            <a:endParaRPr lang="en-US" sz="2400" b="1" dirty="0">
              <a:solidFill>
                <a:schemeClr val="bg1"/>
              </a:solidFill>
            </a:endParaRPr>
          </a:p>
        </p:txBody>
      </p:sp>
    </p:spTree>
    <p:extLst>
      <p:ext uri="{BB962C8B-B14F-4D97-AF65-F5344CB8AC3E}">
        <p14:creationId xmlns:p14="http://schemas.microsoft.com/office/powerpoint/2010/main" val="23541718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wipe(left)">
                                      <p:cBhvr>
                                        <p:cTn id="7" dur="500"/>
                                        <p:tgtEl>
                                          <p:spTgt spid="12292"/>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2296"/>
                                        </p:tgtEl>
                                        <p:attrNameLst>
                                          <p:attrName>style.visibility</p:attrName>
                                        </p:attrNameLst>
                                      </p:cBhvr>
                                      <p:to>
                                        <p:strVal val="visible"/>
                                      </p:to>
                                    </p:set>
                                    <p:animEffect transition="in" filter="wipe(up)">
                                      <p:cBhvr>
                                        <p:cTn id="11" dur="500"/>
                                        <p:tgtEl>
                                          <p:spTgt spid="12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Designing a Controlled Experiment</a:t>
            </a:r>
            <a:endParaRPr lang="en-US" dirty="0"/>
          </a:p>
        </p:txBody>
      </p:sp>
      <p:sp>
        <p:nvSpPr>
          <p:cNvPr id="21507" name="Rectangle 3"/>
          <p:cNvSpPr>
            <a:spLocks noGrp="1" noChangeArrowheads="1"/>
          </p:cNvSpPr>
          <p:nvPr>
            <p:ph idx="1"/>
          </p:nvPr>
        </p:nvSpPr>
        <p:spPr>
          <a:noFill/>
        </p:spPr>
        <p:txBody>
          <a:bodyPr>
            <a:noAutofit/>
          </a:bodyPr>
          <a:lstStyle/>
          <a:p>
            <a:pPr lvl="1">
              <a:tabLst>
                <a:tab pos="4911725" algn="l"/>
              </a:tabLst>
            </a:pPr>
            <a:r>
              <a:rPr lang="en-US" altLang="en-US" sz="2400" dirty="0" smtClean="0">
                <a:solidFill>
                  <a:schemeClr val="tx1"/>
                </a:solidFill>
              </a:rPr>
              <a:t>Control Groups are groups that you compare your experimental group to, to see if your hypothesis is supported or rejected</a:t>
            </a:r>
          </a:p>
          <a:p>
            <a:pPr lvl="1">
              <a:tabLst>
                <a:tab pos="4911725" algn="l"/>
              </a:tabLst>
            </a:pPr>
            <a:endParaRPr lang="en-US" altLang="en-US" sz="2400" dirty="0" smtClean="0">
              <a:solidFill>
                <a:schemeClr val="tx1"/>
              </a:solidFill>
            </a:endParaRPr>
          </a:p>
          <a:p>
            <a:pPr lvl="1">
              <a:tabLst>
                <a:tab pos="4911725" algn="l"/>
              </a:tabLst>
            </a:pPr>
            <a:r>
              <a:rPr lang="en-US" altLang="en-US" sz="2400" dirty="0" smtClean="0">
                <a:solidFill>
                  <a:schemeClr val="tx1"/>
                </a:solidFill>
              </a:rPr>
              <a:t>Scientists typically use at least 2 control groups</a:t>
            </a:r>
          </a:p>
          <a:p>
            <a:pPr lvl="2">
              <a:tabLst>
                <a:tab pos="4911725" algn="l"/>
              </a:tabLst>
            </a:pPr>
            <a:r>
              <a:rPr lang="en-US" altLang="en-US" sz="2200" dirty="0" smtClean="0">
                <a:solidFill>
                  <a:schemeClr val="tx1"/>
                </a:solidFill>
              </a:rPr>
              <a:t>Positive control: </a:t>
            </a:r>
            <a:r>
              <a:rPr lang="en-US" sz="2400" dirty="0"/>
              <a:t>A positive control gives the desired outcome of an experiment </a:t>
            </a:r>
            <a:endParaRPr lang="en-US" altLang="en-US" sz="2200" dirty="0" smtClean="0">
              <a:solidFill>
                <a:schemeClr val="tx1"/>
              </a:solidFill>
            </a:endParaRPr>
          </a:p>
          <a:p>
            <a:pPr lvl="2">
              <a:tabLst>
                <a:tab pos="4911725" algn="l"/>
              </a:tabLst>
            </a:pPr>
            <a:r>
              <a:rPr lang="en-US" altLang="en-US" sz="2200" dirty="0" smtClean="0">
                <a:solidFill>
                  <a:schemeClr val="tx1"/>
                </a:solidFill>
              </a:rPr>
              <a:t>Negative control: </a:t>
            </a:r>
            <a:r>
              <a:rPr lang="en-US" sz="2400" dirty="0"/>
              <a:t>A negative control is designed to NOT give the desired outcome of the experiment</a:t>
            </a:r>
          </a:p>
          <a:p>
            <a:pPr lvl="2">
              <a:tabLst>
                <a:tab pos="4911725" algn="l"/>
              </a:tabLst>
            </a:pPr>
            <a:endParaRPr lang="en-US" altLang="en-US" sz="2200" dirty="0"/>
          </a:p>
          <a:p>
            <a:pPr marL="457200" lvl="1" indent="0">
              <a:buNone/>
              <a:tabLst>
                <a:tab pos="4911725" algn="l"/>
              </a:tabLst>
            </a:pPr>
            <a:endParaRPr lang="en-US" altLang="en-US" sz="2400" dirty="0" smtClean="0">
              <a:solidFill>
                <a:schemeClr val="tx1"/>
              </a:solidFill>
            </a:endParaRPr>
          </a:p>
        </p:txBody>
      </p:sp>
      <p:sp>
        <p:nvSpPr>
          <p:cNvPr id="8"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1.1</a:t>
            </a:r>
            <a:endParaRPr lang="en-US" altLang="en-US" b="1" dirty="0"/>
          </a:p>
        </p:txBody>
      </p:sp>
    </p:spTree>
    <p:extLst>
      <p:ext uri="{BB962C8B-B14F-4D97-AF65-F5344CB8AC3E}">
        <p14:creationId xmlns:p14="http://schemas.microsoft.com/office/powerpoint/2010/main" val="1656901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wipe(left)">
                                      <p:cBhvr>
                                        <p:cTn id="7" dur="500"/>
                                        <p:tgtEl>
                                          <p:spTgt spid="21507">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507">
                                            <p:txEl>
                                              <p:pRg st="2" end="2"/>
                                            </p:txEl>
                                          </p:spTgt>
                                        </p:tgtEl>
                                        <p:attrNameLst>
                                          <p:attrName>style.visibility</p:attrName>
                                        </p:attrNameLst>
                                      </p:cBhvr>
                                      <p:to>
                                        <p:strVal val="visible"/>
                                      </p:to>
                                    </p:set>
                                    <p:animEffect transition="in" filter="wipe(left)">
                                      <p:cBhvr>
                                        <p:cTn id="11" dur="500"/>
                                        <p:tgtEl>
                                          <p:spTgt spid="21507">
                                            <p:txEl>
                                              <p:pRg st="2" end="2"/>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1507">
                                            <p:txEl>
                                              <p:pRg st="3" end="3"/>
                                            </p:txEl>
                                          </p:spTgt>
                                        </p:tgtEl>
                                        <p:attrNameLst>
                                          <p:attrName>style.visibility</p:attrName>
                                        </p:attrNameLst>
                                      </p:cBhvr>
                                      <p:to>
                                        <p:strVal val="visible"/>
                                      </p:to>
                                    </p:set>
                                    <p:animEffect transition="in" filter="wipe(left)">
                                      <p:cBhvr>
                                        <p:cTn id="15" dur="500"/>
                                        <p:tgtEl>
                                          <p:spTgt spid="21507">
                                            <p:txEl>
                                              <p:pRg st="3" end="3"/>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1507">
                                            <p:txEl>
                                              <p:pRg st="4" end="4"/>
                                            </p:txEl>
                                          </p:spTgt>
                                        </p:tgtEl>
                                        <p:attrNameLst>
                                          <p:attrName>style.visibility</p:attrName>
                                        </p:attrNameLst>
                                      </p:cBhvr>
                                      <p:to>
                                        <p:strVal val="visible"/>
                                      </p:to>
                                    </p:set>
                                    <p:animEffect transition="in" filter="wipe(left)">
                                      <p:cBhvr>
                                        <p:cTn id="19" dur="500"/>
                                        <p:tgtEl>
                                          <p:spTgt spid="215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bldLvl="5" autoUpdateAnimBg="0"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Example: Designing a Controlled Experiment</a:t>
            </a:r>
            <a:endParaRPr lang="en-US" dirty="0"/>
          </a:p>
        </p:txBody>
      </p:sp>
      <p:sp>
        <p:nvSpPr>
          <p:cNvPr id="8" name="Content Placeholder 7"/>
          <p:cNvSpPr>
            <a:spLocks noGrp="1"/>
          </p:cNvSpPr>
          <p:nvPr>
            <p:ph sz="half" idx="1"/>
          </p:nvPr>
        </p:nvSpPr>
        <p:spPr/>
        <p:txBody>
          <a:bodyPr/>
          <a:lstStyle/>
          <a:p>
            <a:r>
              <a:rPr lang="en-US" dirty="0" smtClean="0"/>
              <a:t>You start suffering from allergies, but don’t know what’s causing them</a:t>
            </a:r>
          </a:p>
          <a:p>
            <a:r>
              <a:rPr lang="en-US" dirty="0" smtClean="0"/>
              <a:t>Your doctor decides to do an intradermal allergy test</a:t>
            </a:r>
          </a:p>
          <a:p>
            <a:r>
              <a:rPr lang="en-US" dirty="0" smtClean="0"/>
              <a:t>Like all experiments, your doctor will use a positive control and a negative control</a:t>
            </a:r>
            <a:endParaRPr lang="en-US" dirty="0"/>
          </a:p>
        </p:txBody>
      </p:sp>
      <p:sp>
        <p:nvSpPr>
          <p:cNvPr id="12"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1.1</a:t>
            </a:r>
            <a:endParaRPr lang="en-US" altLang="en-US" b="1" dirty="0"/>
          </a:p>
        </p:txBody>
      </p:sp>
      <p:pic>
        <p:nvPicPr>
          <p:cNvPr id="50178" name="Picture 2" descr="http://www.2ndchance.info/allergytest-intradermalLgf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75755" y="3402684"/>
            <a:ext cx="2655209" cy="2235966"/>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descr="http://www.floridaskincenter.com/images/allergy-testing-ma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112" y="2362544"/>
            <a:ext cx="3093585" cy="2074176"/>
          </a:xfrm>
          <a:prstGeom prst="rect">
            <a:avLst/>
          </a:prstGeom>
          <a:noFill/>
          <a:extLst>
            <a:ext uri="{909E8E84-426E-40DD-AFC4-6F175D3DCCD1}">
              <a14:hiddenFill xmlns:a14="http://schemas.microsoft.com/office/drawing/2010/main">
                <a:solidFill>
                  <a:srgbClr val="FFFFFF"/>
                </a:solidFill>
              </a14:hiddenFill>
            </a:ext>
          </a:extLst>
        </p:spPr>
      </p:pic>
      <p:pic>
        <p:nvPicPr>
          <p:cNvPr id="50182" name="Picture 6" descr="http://graphics8.nytimes.com/images/2007/08/01/health/adam/19345.jpg"/>
          <p:cNvPicPr>
            <a:picLocks noChangeAspect="1" noChangeArrowheads="1"/>
          </p:cNvPicPr>
          <p:nvPr/>
        </p:nvPicPr>
        <p:blipFill rotWithShape="1">
          <a:blip r:embed="rId4">
            <a:extLst>
              <a:ext uri="{28A0092B-C50C-407E-A947-70E740481C1C}">
                <a14:useLocalDpi xmlns:a14="http://schemas.microsoft.com/office/drawing/2010/main" val="0"/>
              </a:ext>
            </a:extLst>
          </a:blip>
          <a:srcRect l="10909" t="11712" r="6497" b="19099"/>
          <a:stretch/>
        </p:blipFill>
        <p:spPr bwMode="auto">
          <a:xfrm>
            <a:off x="1154954" y="4813373"/>
            <a:ext cx="2822978" cy="1891838"/>
          </a:xfrm>
          <a:prstGeom prst="rect">
            <a:avLst/>
          </a:prstGeom>
          <a:noFill/>
          <a:extLst>
            <a:ext uri="{909E8E84-426E-40DD-AFC4-6F175D3DCCD1}">
              <a14:hiddenFill xmlns:a14="http://schemas.microsoft.com/office/drawing/2010/main">
                <a:solidFill>
                  <a:srgbClr val="FFFFFF"/>
                </a:solidFill>
              </a14:hiddenFill>
            </a:ext>
          </a:extLst>
        </p:spPr>
      </p:pic>
      <p:pic>
        <p:nvPicPr>
          <p:cNvPr id="50184" name="Picture 8" descr="http://www.medspecindiana.com/files/rte/medical%20specialists%20allergy%20test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0112" y="4436720"/>
            <a:ext cx="3093585" cy="2403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00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barn(inVertical)">
                                      <p:cBhvr>
                                        <p:cTn id="7" dur="500"/>
                                        <p:tgtEl>
                                          <p:spTgt spid="5018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0184"/>
                                        </p:tgtEl>
                                        <p:attrNameLst>
                                          <p:attrName>style.visibility</p:attrName>
                                        </p:attrNameLst>
                                      </p:cBhvr>
                                      <p:to>
                                        <p:strVal val="visible"/>
                                      </p:to>
                                    </p:set>
                                    <p:animEffect transition="in" filter="barn(inVertical)">
                                      <p:cBhvr>
                                        <p:cTn id="12" dur="500"/>
                                        <p:tgtEl>
                                          <p:spTgt spid="5018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0182"/>
                                        </p:tgtEl>
                                        <p:attrNameLst>
                                          <p:attrName>style.visibility</p:attrName>
                                        </p:attrNameLst>
                                      </p:cBhvr>
                                      <p:to>
                                        <p:strVal val="visible"/>
                                      </p:to>
                                    </p:set>
                                    <p:animEffect transition="in" filter="barn(inVertical)">
                                      <p:cBhvr>
                                        <p:cTn id="17" dur="500"/>
                                        <p:tgtEl>
                                          <p:spTgt spid="5018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0178"/>
                                        </p:tgtEl>
                                        <p:attrNameLst>
                                          <p:attrName>style.visibility</p:attrName>
                                        </p:attrNameLst>
                                      </p:cBhvr>
                                      <p:to>
                                        <p:strVal val="visible"/>
                                      </p:to>
                                    </p:set>
                                    <p:animEffect transition="in" filter="barn(inVertical)">
                                      <p:cBhvr>
                                        <p:cTn id="22" dur="500"/>
                                        <p:tgtEl>
                                          <p:spTgt spid="50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676400" y="727075"/>
            <a:ext cx="8686800" cy="831850"/>
          </a:xfrm>
        </p:spPr>
        <p:txBody>
          <a:bodyPr/>
          <a:lstStyle/>
          <a:p>
            <a:r>
              <a:rPr lang="en-US" altLang="en-US" dirty="0" smtClean="0"/>
              <a:t>1.1 Assessment: What role do hypotheses play in scientific inquiry?</a:t>
            </a:r>
          </a:p>
        </p:txBody>
      </p:sp>
      <p:sp>
        <p:nvSpPr>
          <p:cNvPr id="3" name="Content Placeholder 2"/>
          <p:cNvSpPr>
            <a:spLocks noGrp="1"/>
          </p:cNvSpPr>
          <p:nvPr>
            <p:ph idx="1"/>
          </p:nvPr>
        </p:nvSpPr>
        <p:spPr>
          <a:xfrm>
            <a:off x="2057400" y="2746311"/>
            <a:ext cx="8305800" cy="3495869"/>
          </a:xfrm>
        </p:spPr>
        <p:txBody>
          <a:bodyPr>
            <a:normAutofit/>
          </a:bodyPr>
          <a:lstStyle/>
          <a:p>
            <a:endParaRPr lang="en-US" altLang="en-US" dirty="0" smtClean="0"/>
          </a:p>
        </p:txBody>
      </p:sp>
      <p:sp>
        <p:nvSpPr>
          <p:cNvPr id="5"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1.1</a:t>
            </a:r>
            <a:endParaRPr lang="en-US" altLang="en-US" b="1" dirty="0"/>
          </a:p>
        </p:txBody>
      </p:sp>
      <p:sp>
        <p:nvSpPr>
          <p:cNvPr id="2" name="TextBox 1"/>
          <p:cNvSpPr txBox="1"/>
          <p:nvPr/>
        </p:nvSpPr>
        <p:spPr>
          <a:xfrm>
            <a:off x="7632441" y="6242180"/>
            <a:ext cx="4674636" cy="369332"/>
          </a:xfrm>
          <a:prstGeom prst="rect">
            <a:avLst/>
          </a:prstGeom>
          <a:noFill/>
        </p:spPr>
        <p:txBody>
          <a:bodyPr wrap="square" rtlCol="0">
            <a:spAutoFit/>
          </a:bodyPr>
          <a:lstStyle/>
          <a:p>
            <a:r>
              <a:rPr lang="en-US" dirty="0" smtClean="0"/>
              <a:t>Blooms Taxonomy: Understand</a:t>
            </a:r>
            <a:endParaRPr lang="en-US" dirty="0"/>
          </a:p>
        </p:txBody>
      </p:sp>
    </p:spTree>
    <p:extLst>
      <p:ext uri="{BB962C8B-B14F-4D97-AF65-F5344CB8AC3E}">
        <p14:creationId xmlns:p14="http://schemas.microsoft.com/office/powerpoint/2010/main" val="287079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1676400" y="727074"/>
            <a:ext cx="8686800" cy="1073733"/>
          </a:xfrm>
        </p:spPr>
        <p:txBody>
          <a:bodyPr/>
          <a:lstStyle/>
          <a:p>
            <a:r>
              <a:rPr lang="en-US" altLang="en-US" dirty="0" smtClean="0"/>
              <a:t>1.1 Assessment: What is the difference between an independent variable and a dependent variable?</a:t>
            </a:r>
          </a:p>
        </p:txBody>
      </p:sp>
      <p:sp>
        <p:nvSpPr>
          <p:cNvPr id="3" name="Content Placeholder 2"/>
          <p:cNvSpPr>
            <a:spLocks noGrp="1"/>
          </p:cNvSpPr>
          <p:nvPr>
            <p:ph idx="1"/>
          </p:nvPr>
        </p:nvSpPr>
        <p:spPr>
          <a:xfrm>
            <a:off x="1866900" y="2771193"/>
            <a:ext cx="8305800" cy="2752529"/>
          </a:xfrm>
        </p:spPr>
        <p:txBody>
          <a:bodyPr>
            <a:normAutofit/>
          </a:bodyPr>
          <a:lstStyle/>
          <a:p>
            <a:endParaRPr lang="en-US" altLang="en-US" dirty="0" smtClean="0"/>
          </a:p>
        </p:txBody>
      </p:sp>
      <p:sp>
        <p:nvSpPr>
          <p:cNvPr id="5"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1.1</a:t>
            </a:r>
            <a:endParaRPr lang="en-US" altLang="en-US" b="1" dirty="0"/>
          </a:p>
        </p:txBody>
      </p:sp>
      <p:sp>
        <p:nvSpPr>
          <p:cNvPr id="6" name="TextBox 5"/>
          <p:cNvSpPr txBox="1"/>
          <p:nvPr/>
        </p:nvSpPr>
        <p:spPr>
          <a:xfrm>
            <a:off x="7632441" y="6242180"/>
            <a:ext cx="4674636" cy="369332"/>
          </a:xfrm>
          <a:prstGeom prst="rect">
            <a:avLst/>
          </a:prstGeom>
          <a:noFill/>
        </p:spPr>
        <p:txBody>
          <a:bodyPr wrap="square" rtlCol="0">
            <a:spAutoFit/>
          </a:bodyPr>
          <a:lstStyle/>
          <a:p>
            <a:r>
              <a:rPr lang="en-US" dirty="0" smtClean="0"/>
              <a:t>Blooms Taxonomy: Understand</a:t>
            </a:r>
            <a:endParaRPr lang="en-US" dirty="0"/>
          </a:p>
        </p:txBody>
      </p:sp>
    </p:spTree>
    <p:extLst>
      <p:ext uri="{BB962C8B-B14F-4D97-AF65-F5344CB8AC3E}">
        <p14:creationId xmlns:p14="http://schemas.microsoft.com/office/powerpoint/2010/main" val="437232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Title 1"/>
          <p:cNvSpPr>
            <a:spLocks noGrp="1"/>
          </p:cNvSpPr>
          <p:nvPr>
            <p:ph type="title"/>
          </p:nvPr>
        </p:nvSpPr>
        <p:spPr>
          <a:xfrm>
            <a:off x="1676400" y="727074"/>
            <a:ext cx="8686800" cy="1073733"/>
          </a:xfrm>
        </p:spPr>
        <p:txBody>
          <a:bodyPr/>
          <a:lstStyle/>
          <a:p>
            <a:r>
              <a:rPr lang="en-US" altLang="en-US" sz="3200" dirty="0" smtClean="0"/>
              <a:t>1.1 Assessment: What is the Independent variable and the dependent variable in the graph below? How do you know?</a:t>
            </a:r>
          </a:p>
        </p:txBody>
      </p:sp>
      <p:sp>
        <p:nvSpPr>
          <p:cNvPr id="3" name="Content Placeholder 2"/>
          <p:cNvSpPr>
            <a:spLocks noGrp="1"/>
          </p:cNvSpPr>
          <p:nvPr>
            <p:ph idx="1"/>
          </p:nvPr>
        </p:nvSpPr>
        <p:spPr>
          <a:xfrm>
            <a:off x="5231132" y="2601389"/>
            <a:ext cx="5889948" cy="2993279"/>
          </a:xfrm>
        </p:spPr>
        <p:txBody>
          <a:bodyPr>
            <a:normAutofit/>
          </a:bodyPr>
          <a:lstStyle/>
          <a:p>
            <a:r>
              <a:rPr lang="en-US" altLang="en-US" dirty="0" smtClean="0"/>
              <a:t>The Independent variable is </a:t>
            </a:r>
            <a:endParaRPr lang="en-US" altLang="en-US" dirty="0" smtClean="0"/>
          </a:p>
          <a:p>
            <a:r>
              <a:rPr lang="en-US" altLang="en-US" dirty="0" smtClean="0"/>
              <a:t>The </a:t>
            </a:r>
            <a:r>
              <a:rPr lang="en-US" altLang="en-US" dirty="0" smtClean="0"/>
              <a:t>dependent variable </a:t>
            </a:r>
            <a:r>
              <a:rPr lang="en-US" altLang="en-US" dirty="0" smtClean="0"/>
              <a:t>is</a:t>
            </a:r>
            <a:endParaRPr lang="en-US" altLang="en-US" dirty="0" smtClean="0"/>
          </a:p>
          <a:p>
            <a:r>
              <a:rPr lang="en-US" altLang="en-US" dirty="0" smtClean="0"/>
              <a:t>The independent variable is always on the </a:t>
            </a:r>
            <a:r>
              <a:rPr lang="en-US" altLang="en-US" dirty="0" smtClean="0"/>
              <a:t>____axis</a:t>
            </a:r>
            <a:endParaRPr lang="en-US" altLang="en-US" dirty="0" smtClean="0"/>
          </a:p>
          <a:p>
            <a:r>
              <a:rPr lang="en-US" altLang="en-US" dirty="0" smtClean="0"/>
              <a:t>The dependent variable </a:t>
            </a:r>
            <a:r>
              <a:rPr lang="en-US" altLang="en-US" dirty="0" smtClean="0"/>
              <a:t>is</a:t>
            </a:r>
            <a:endParaRPr lang="en-US" altLang="en-US" dirty="0" smtClean="0"/>
          </a:p>
        </p:txBody>
      </p:sp>
      <p:sp>
        <p:nvSpPr>
          <p:cNvPr id="5"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1.1</a:t>
            </a:r>
            <a:endParaRPr lang="en-US" altLang="en-US" b="1" dirty="0"/>
          </a:p>
        </p:txBody>
      </p:sp>
      <p:sp>
        <p:nvSpPr>
          <p:cNvPr id="6" name="TextBox 5"/>
          <p:cNvSpPr txBox="1"/>
          <p:nvPr/>
        </p:nvSpPr>
        <p:spPr>
          <a:xfrm>
            <a:off x="7632441" y="6242180"/>
            <a:ext cx="4674636" cy="369332"/>
          </a:xfrm>
          <a:prstGeom prst="rect">
            <a:avLst/>
          </a:prstGeom>
          <a:noFill/>
        </p:spPr>
        <p:txBody>
          <a:bodyPr wrap="square" rtlCol="0">
            <a:spAutoFit/>
          </a:bodyPr>
          <a:lstStyle/>
          <a:p>
            <a:r>
              <a:rPr lang="en-US" dirty="0" smtClean="0"/>
              <a:t>Blooms Taxonomy: Apply &amp; Evaluate</a:t>
            </a:r>
            <a:endParaRPr lang="en-US" dirty="0"/>
          </a:p>
        </p:txBody>
      </p:sp>
      <p:pic>
        <p:nvPicPr>
          <p:cNvPr id="51202" name="Picture 2" descr="https://wiki.leeds.ac.uk/images/8/84/Chb6tm_popti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113" y="2601390"/>
            <a:ext cx="4019550" cy="320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15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Title 1"/>
          <p:cNvSpPr>
            <a:spLocks noGrp="1"/>
          </p:cNvSpPr>
          <p:nvPr>
            <p:ph type="title"/>
          </p:nvPr>
        </p:nvSpPr>
        <p:spPr>
          <a:xfrm>
            <a:off x="1676400" y="727074"/>
            <a:ext cx="8686800" cy="1073733"/>
          </a:xfrm>
        </p:spPr>
        <p:txBody>
          <a:bodyPr/>
          <a:lstStyle/>
          <a:p>
            <a:r>
              <a:rPr lang="en-US" altLang="en-US" sz="3200" dirty="0" smtClean="0"/>
              <a:t>1.1 Assessment: What is the Independent variable and the dependent variable in the graph below? How do you know?</a:t>
            </a:r>
          </a:p>
        </p:txBody>
      </p:sp>
      <p:sp>
        <p:nvSpPr>
          <p:cNvPr id="3" name="Content Placeholder 2"/>
          <p:cNvSpPr>
            <a:spLocks noGrp="1"/>
          </p:cNvSpPr>
          <p:nvPr>
            <p:ph idx="1"/>
          </p:nvPr>
        </p:nvSpPr>
        <p:spPr>
          <a:xfrm>
            <a:off x="5231132" y="2601389"/>
            <a:ext cx="5889948" cy="2993279"/>
          </a:xfrm>
        </p:spPr>
        <p:txBody>
          <a:bodyPr>
            <a:normAutofit/>
          </a:bodyPr>
          <a:lstStyle/>
          <a:p>
            <a:r>
              <a:rPr lang="en-US" altLang="en-US" dirty="0" smtClean="0"/>
              <a:t>The Independent variable </a:t>
            </a:r>
            <a:r>
              <a:rPr lang="en-US" altLang="en-US" dirty="0" smtClean="0"/>
              <a:t>is</a:t>
            </a:r>
            <a:endParaRPr lang="en-US" altLang="en-US" dirty="0" smtClean="0"/>
          </a:p>
          <a:p>
            <a:r>
              <a:rPr lang="en-US" altLang="en-US" dirty="0" smtClean="0"/>
              <a:t>The dependent variable </a:t>
            </a:r>
            <a:r>
              <a:rPr lang="en-US" altLang="en-US" dirty="0" smtClean="0"/>
              <a:t>is</a:t>
            </a:r>
            <a:endParaRPr lang="en-US" altLang="en-US" dirty="0" smtClean="0"/>
          </a:p>
          <a:p>
            <a:r>
              <a:rPr lang="en-US" altLang="en-US" dirty="0" smtClean="0"/>
              <a:t>The independent variable is always on the </a:t>
            </a:r>
            <a:r>
              <a:rPr lang="en-US" altLang="en-US" dirty="0" smtClean="0"/>
              <a:t>____ </a:t>
            </a:r>
            <a:r>
              <a:rPr lang="en-US" altLang="en-US" dirty="0" smtClean="0"/>
              <a:t>axis</a:t>
            </a:r>
          </a:p>
          <a:p>
            <a:r>
              <a:rPr lang="en-US" altLang="en-US" dirty="0" smtClean="0"/>
              <a:t>The dependent variable </a:t>
            </a:r>
            <a:r>
              <a:rPr lang="en-US" altLang="en-US" dirty="0" smtClean="0"/>
              <a:t>is</a:t>
            </a:r>
            <a:endParaRPr lang="en-US" altLang="en-US" dirty="0" smtClean="0"/>
          </a:p>
        </p:txBody>
      </p:sp>
      <p:sp>
        <p:nvSpPr>
          <p:cNvPr id="5"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1.1</a:t>
            </a:r>
            <a:endParaRPr lang="en-US" altLang="en-US" b="1" dirty="0"/>
          </a:p>
        </p:txBody>
      </p:sp>
      <p:sp>
        <p:nvSpPr>
          <p:cNvPr id="6" name="TextBox 5"/>
          <p:cNvSpPr txBox="1"/>
          <p:nvPr/>
        </p:nvSpPr>
        <p:spPr>
          <a:xfrm>
            <a:off x="7632441" y="6242180"/>
            <a:ext cx="4674636" cy="369332"/>
          </a:xfrm>
          <a:prstGeom prst="rect">
            <a:avLst/>
          </a:prstGeom>
          <a:noFill/>
        </p:spPr>
        <p:txBody>
          <a:bodyPr wrap="square" rtlCol="0">
            <a:spAutoFit/>
          </a:bodyPr>
          <a:lstStyle/>
          <a:p>
            <a:r>
              <a:rPr lang="en-US" dirty="0" smtClean="0"/>
              <a:t>Blooms Taxonomy: Apply &amp; Evaluate</a:t>
            </a:r>
            <a:endParaRPr lang="en-US" dirty="0"/>
          </a:p>
        </p:txBody>
      </p:sp>
      <p:pic>
        <p:nvPicPr>
          <p:cNvPr id="53250" name="Picture 2" descr="http://www.physicalgeography.net/fundamentals/images/regression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940" y="2826440"/>
            <a:ext cx="4400550"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16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each pair, identify which hypothesis is better and explain why</a:t>
            </a:r>
            <a:endParaRPr lang="en-US" dirty="0"/>
          </a:p>
        </p:txBody>
      </p:sp>
      <p:sp>
        <p:nvSpPr>
          <p:cNvPr id="3" name="Content Placeholder 2"/>
          <p:cNvSpPr>
            <a:spLocks noGrp="1"/>
          </p:cNvSpPr>
          <p:nvPr>
            <p:ph idx="1"/>
          </p:nvPr>
        </p:nvSpPr>
        <p:spPr/>
        <p:txBody>
          <a:bodyPr/>
          <a:lstStyle/>
          <a:p>
            <a:r>
              <a:rPr lang="en-US" b="1" i="1" dirty="0" smtClean="0"/>
              <a:t>Hypothesis 1:</a:t>
            </a:r>
          </a:p>
          <a:p>
            <a:pPr marL="800100" lvl="1" indent="-342900">
              <a:buFont typeface="+mj-lt"/>
              <a:buAutoNum type="alphaUcPeriod"/>
            </a:pPr>
            <a:r>
              <a:rPr lang="en-US" b="1" i="1" dirty="0" smtClean="0"/>
              <a:t>When </a:t>
            </a:r>
            <a:r>
              <a:rPr lang="en-US" b="1" i="1" dirty="0"/>
              <a:t>there is less oxygen in the water, rainbow trout suffer more lice</a:t>
            </a:r>
            <a:r>
              <a:rPr lang="en-US" b="1" i="1" dirty="0" smtClean="0"/>
              <a:t>.</a:t>
            </a:r>
          </a:p>
          <a:p>
            <a:pPr marL="800100" lvl="1" indent="-342900">
              <a:buFont typeface="+mj-lt"/>
              <a:buAutoNum type="alphaUcPeriod"/>
            </a:pPr>
            <a:r>
              <a:rPr lang="en-US" b="1" i="1" dirty="0"/>
              <a:t>Our universe is surrounded by another, larger universe, with which we can have absolutely no contact</a:t>
            </a:r>
            <a:r>
              <a:rPr lang="en-US" b="1" i="1" dirty="0" smtClean="0"/>
              <a:t>.</a:t>
            </a:r>
          </a:p>
          <a:p>
            <a:endParaRPr lang="en-US" b="1" i="1" dirty="0" smtClean="0"/>
          </a:p>
          <a:p>
            <a:r>
              <a:rPr lang="en-US" b="1" i="1" dirty="0" smtClean="0"/>
              <a:t>Hypothesis 2:</a:t>
            </a:r>
          </a:p>
          <a:p>
            <a:pPr marL="800100" lvl="1" indent="-342900">
              <a:buFont typeface="+mj-lt"/>
              <a:buAutoNum type="alphaUcPeriod"/>
            </a:pPr>
            <a:r>
              <a:rPr lang="en-US" b="1" i="1" dirty="0"/>
              <a:t>Aphid-infected plants that are exposed to ladybugs will have fewer aphids after a week than aphid-infected plants which are left untreated</a:t>
            </a:r>
            <a:r>
              <a:rPr lang="en-US" b="1" i="1" dirty="0" smtClean="0"/>
              <a:t>.</a:t>
            </a:r>
          </a:p>
          <a:p>
            <a:pPr marL="800100" lvl="1" indent="-342900">
              <a:buFont typeface="+mj-lt"/>
              <a:buAutoNum type="alphaUcPeriod"/>
            </a:pPr>
            <a:r>
              <a:rPr lang="en-US" b="1" i="1" dirty="0"/>
              <a:t>Ladybugs are a good natural pesticide for treating aphid infected plants.</a:t>
            </a:r>
            <a:endParaRPr lang="en-US" dirty="0"/>
          </a:p>
        </p:txBody>
      </p:sp>
      <p:sp>
        <p:nvSpPr>
          <p:cNvPr id="4" name="TextBox 3"/>
          <p:cNvSpPr txBox="1"/>
          <p:nvPr/>
        </p:nvSpPr>
        <p:spPr>
          <a:xfrm>
            <a:off x="7632441" y="6242180"/>
            <a:ext cx="4674636" cy="369332"/>
          </a:xfrm>
          <a:prstGeom prst="rect">
            <a:avLst/>
          </a:prstGeom>
          <a:noFill/>
        </p:spPr>
        <p:txBody>
          <a:bodyPr wrap="square" rtlCol="0">
            <a:spAutoFit/>
          </a:bodyPr>
          <a:lstStyle/>
          <a:p>
            <a:r>
              <a:rPr lang="en-US" dirty="0" smtClean="0"/>
              <a:t>Blooms Taxonomy: Evaluate</a:t>
            </a:r>
            <a:endParaRPr lang="en-US" dirty="0"/>
          </a:p>
        </p:txBody>
      </p:sp>
    </p:spTree>
    <p:extLst>
      <p:ext uri="{BB962C8B-B14F-4D97-AF65-F5344CB8AC3E}">
        <p14:creationId xmlns:p14="http://schemas.microsoft.com/office/powerpoint/2010/main" val="2016068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the information below to answer the question</a:t>
            </a:r>
            <a:endParaRPr lang="en-US" dirty="0"/>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7632441" y="6242180"/>
            <a:ext cx="4674636" cy="369332"/>
          </a:xfrm>
          <a:prstGeom prst="rect">
            <a:avLst/>
          </a:prstGeom>
          <a:noFill/>
        </p:spPr>
        <p:txBody>
          <a:bodyPr wrap="square" rtlCol="0">
            <a:spAutoFit/>
          </a:bodyPr>
          <a:lstStyle/>
          <a:p>
            <a:r>
              <a:rPr lang="en-US" dirty="0" smtClean="0"/>
              <a:t>Blooms Taxonomy: Creating</a:t>
            </a:r>
            <a:endParaRPr lang="en-US" dirty="0"/>
          </a:p>
        </p:txBody>
      </p:sp>
    </p:spTree>
    <p:extLst>
      <p:ext uri="{BB962C8B-B14F-4D97-AF65-F5344CB8AC3E}">
        <p14:creationId xmlns:p14="http://schemas.microsoft.com/office/powerpoint/2010/main" val="429423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dirty="0" smtClean="0"/>
              <a:t>1.1 Assessment: Use the following experiment for the next few questions</a:t>
            </a:r>
          </a:p>
        </p:txBody>
      </p:sp>
      <p:sp>
        <p:nvSpPr>
          <p:cNvPr id="3" name="Content Placeholder 2"/>
          <p:cNvSpPr>
            <a:spLocks noGrp="1"/>
          </p:cNvSpPr>
          <p:nvPr>
            <p:ph sz="half" idx="1"/>
          </p:nvPr>
        </p:nvSpPr>
        <p:spPr>
          <a:xfrm>
            <a:off x="1154954" y="2330824"/>
            <a:ext cx="4546599" cy="4280688"/>
          </a:xfrm>
        </p:spPr>
        <p:txBody>
          <a:bodyPr>
            <a:normAutofit lnSpcReduction="10000"/>
          </a:bodyPr>
          <a:lstStyle/>
          <a:p>
            <a:r>
              <a:rPr lang="en-US" altLang="en-US" dirty="0" smtClean="0"/>
              <a:t>In the experiment outlined in the table, 5 identical tomato seedlings are planted in 5 identical pots, placed in the same location, and watered on identical schedules.</a:t>
            </a:r>
          </a:p>
          <a:p>
            <a:r>
              <a:rPr lang="en-US" altLang="en-US" dirty="0"/>
              <a:t>Identify the following</a:t>
            </a:r>
          </a:p>
          <a:p>
            <a:pPr lvl="1"/>
            <a:r>
              <a:rPr lang="en-US" altLang="en-US" dirty="0"/>
              <a:t>Independent variable</a:t>
            </a:r>
          </a:p>
          <a:p>
            <a:pPr lvl="1"/>
            <a:r>
              <a:rPr lang="en-US" altLang="en-US" dirty="0"/>
              <a:t>Dependent variable</a:t>
            </a:r>
          </a:p>
          <a:p>
            <a:pPr lvl="1"/>
            <a:r>
              <a:rPr lang="en-US" altLang="en-US" dirty="0"/>
              <a:t>Positive control</a:t>
            </a:r>
          </a:p>
          <a:p>
            <a:pPr lvl="1"/>
            <a:r>
              <a:rPr lang="en-US" altLang="en-US" dirty="0"/>
              <a:t>Negative control</a:t>
            </a:r>
          </a:p>
          <a:p>
            <a:pPr lvl="1"/>
            <a:r>
              <a:rPr lang="en-US" altLang="en-US" dirty="0"/>
              <a:t>Constant</a:t>
            </a:r>
          </a:p>
          <a:p>
            <a:r>
              <a:rPr lang="en-US" altLang="en-US" dirty="0" smtClean="0"/>
              <a:t>Write a hypothesis for this experiment</a:t>
            </a:r>
          </a:p>
          <a:p>
            <a:pPr lvl="1"/>
            <a:endParaRPr lang="en-US" altLang="en-US" dirty="0" smtClean="0"/>
          </a:p>
        </p:txBody>
      </p:sp>
      <p:graphicFrame>
        <p:nvGraphicFramePr>
          <p:cNvPr id="4" name="Content Placeholder 3"/>
          <p:cNvGraphicFramePr>
            <a:graphicFrameLocks noGrp="1"/>
          </p:cNvGraphicFramePr>
          <p:nvPr>
            <p:ph sz="half" idx="2"/>
            <p:extLst>
              <p:ext uri="{D42A27DB-BD31-4B8C-83A1-F6EECF244321}">
                <p14:modId xmlns:p14="http://schemas.microsoft.com/office/powerpoint/2010/main" val="188047507"/>
              </p:ext>
            </p:extLst>
          </p:nvPr>
        </p:nvGraphicFramePr>
        <p:xfrm>
          <a:off x="5674659" y="2603500"/>
          <a:ext cx="6230470" cy="3037840"/>
        </p:xfrm>
        <a:graphic>
          <a:graphicData uri="http://schemas.openxmlformats.org/drawingml/2006/table">
            <a:tbl>
              <a:tblPr firstRow="1" bandRow="1">
                <a:tableStyleId>{5C22544A-7EE6-4342-B048-85BDC9FD1C3A}</a:tableStyleId>
              </a:tblPr>
              <a:tblGrid>
                <a:gridCol w="1190613">
                  <a:extLst>
                    <a:ext uri="{9D8B030D-6E8A-4147-A177-3AD203B41FA5}">
                      <a16:colId xmlns:a16="http://schemas.microsoft.com/office/drawing/2014/main" val="20000"/>
                    </a:ext>
                  </a:extLst>
                </a:gridCol>
                <a:gridCol w="1409152">
                  <a:extLst>
                    <a:ext uri="{9D8B030D-6E8A-4147-A177-3AD203B41FA5}">
                      <a16:colId xmlns:a16="http://schemas.microsoft.com/office/drawing/2014/main" val="20001"/>
                    </a:ext>
                  </a:extLst>
                </a:gridCol>
                <a:gridCol w="1699086">
                  <a:extLst>
                    <a:ext uri="{9D8B030D-6E8A-4147-A177-3AD203B41FA5}">
                      <a16:colId xmlns:a16="http://schemas.microsoft.com/office/drawing/2014/main" val="20002"/>
                    </a:ext>
                  </a:extLst>
                </a:gridCol>
                <a:gridCol w="1931619">
                  <a:extLst>
                    <a:ext uri="{9D8B030D-6E8A-4147-A177-3AD203B41FA5}">
                      <a16:colId xmlns:a16="http://schemas.microsoft.com/office/drawing/2014/main" val="20003"/>
                    </a:ext>
                  </a:extLst>
                </a:gridCol>
              </a:tblGrid>
              <a:tr h="370840">
                <a:tc>
                  <a:txBody>
                    <a:bodyPr/>
                    <a:lstStyle/>
                    <a:p>
                      <a:r>
                        <a:rPr lang="en-US" dirty="0" smtClean="0"/>
                        <a:t>Seedling</a:t>
                      </a:r>
                      <a:endParaRPr lang="en-US" dirty="0"/>
                    </a:p>
                  </a:txBody>
                  <a:tcPr/>
                </a:tc>
                <a:tc>
                  <a:txBody>
                    <a:bodyPr/>
                    <a:lstStyle/>
                    <a:p>
                      <a:r>
                        <a:rPr lang="en-US" dirty="0" smtClean="0"/>
                        <a:t>Soil</a:t>
                      </a:r>
                      <a:endParaRPr lang="en-US" dirty="0"/>
                    </a:p>
                  </a:txBody>
                  <a:tcPr/>
                </a:tc>
                <a:tc>
                  <a:txBody>
                    <a:bodyPr/>
                    <a:lstStyle/>
                    <a:p>
                      <a:r>
                        <a:rPr lang="en-US" dirty="0" smtClean="0"/>
                        <a:t>Soil</a:t>
                      </a:r>
                      <a:r>
                        <a:rPr lang="en-US" baseline="0" dirty="0" smtClean="0"/>
                        <a:t> Appearance</a:t>
                      </a:r>
                      <a:endParaRPr lang="en-US" dirty="0"/>
                    </a:p>
                  </a:txBody>
                  <a:tcPr/>
                </a:tc>
                <a:tc>
                  <a:txBody>
                    <a:bodyPr/>
                    <a:lstStyle/>
                    <a:p>
                      <a:r>
                        <a:rPr lang="en-US" dirty="0" smtClean="0"/>
                        <a:t>Plant Height at 10 days</a:t>
                      </a:r>
                      <a:endParaRPr lang="en-US" dirty="0"/>
                    </a:p>
                  </a:txBody>
                  <a:tcPr/>
                </a:tc>
                <a:extLst>
                  <a:ext uri="{0D108BD9-81ED-4DB2-BD59-A6C34878D82A}">
                    <a16:rowId xmlns:a16="http://schemas.microsoft.com/office/drawing/2014/main" val="10000"/>
                  </a:ext>
                </a:extLst>
              </a:tr>
              <a:tr h="370840">
                <a:tc>
                  <a:txBody>
                    <a:bodyPr/>
                    <a:lstStyle/>
                    <a:p>
                      <a:r>
                        <a:rPr lang="en-US" dirty="0" smtClean="0"/>
                        <a:t>1</a:t>
                      </a:r>
                      <a:endParaRPr lang="en-US" dirty="0"/>
                    </a:p>
                  </a:txBody>
                  <a:tcPr/>
                </a:tc>
                <a:tc>
                  <a:txBody>
                    <a:bodyPr/>
                    <a:lstStyle/>
                    <a:p>
                      <a:r>
                        <a:rPr lang="en-US" dirty="0" smtClean="0"/>
                        <a:t>Yard dirt</a:t>
                      </a:r>
                      <a:endParaRPr lang="en-US" dirty="0"/>
                    </a:p>
                  </a:txBody>
                  <a:tcPr/>
                </a:tc>
                <a:tc>
                  <a:txBody>
                    <a:bodyPr/>
                    <a:lstStyle/>
                    <a:p>
                      <a:r>
                        <a:rPr lang="en-US" dirty="0" smtClean="0"/>
                        <a:t>Damp, light</a:t>
                      </a:r>
                      <a:endParaRPr lang="en-US" dirty="0"/>
                    </a:p>
                  </a:txBody>
                  <a:tcPr/>
                </a:tc>
                <a:tc>
                  <a:txBody>
                    <a:bodyPr/>
                    <a:lstStyle/>
                    <a:p>
                      <a:r>
                        <a:rPr lang="en-US" dirty="0" smtClean="0"/>
                        <a:t>6</a:t>
                      </a:r>
                      <a:r>
                        <a:rPr lang="en-US" baseline="0" dirty="0" smtClean="0"/>
                        <a:t> inches</a:t>
                      </a:r>
                      <a:endParaRPr lang="en-US" dirty="0"/>
                    </a:p>
                  </a:txBody>
                  <a:tcPr/>
                </a:tc>
                <a:extLst>
                  <a:ext uri="{0D108BD9-81ED-4DB2-BD59-A6C34878D82A}">
                    <a16:rowId xmlns:a16="http://schemas.microsoft.com/office/drawing/2014/main" val="10001"/>
                  </a:ext>
                </a:extLst>
              </a:tr>
              <a:tr h="370840">
                <a:tc>
                  <a:txBody>
                    <a:bodyPr/>
                    <a:lstStyle/>
                    <a:p>
                      <a:r>
                        <a:rPr lang="en-US" dirty="0" smtClean="0"/>
                        <a:t>2</a:t>
                      </a:r>
                      <a:endParaRPr lang="en-US" dirty="0"/>
                    </a:p>
                  </a:txBody>
                  <a:tcPr/>
                </a:tc>
                <a:tc>
                  <a:txBody>
                    <a:bodyPr/>
                    <a:lstStyle/>
                    <a:p>
                      <a:r>
                        <a:rPr lang="en-US" dirty="0" smtClean="0"/>
                        <a:t>Sand</a:t>
                      </a:r>
                      <a:endParaRPr lang="en-US" dirty="0"/>
                    </a:p>
                  </a:txBody>
                  <a:tcPr/>
                </a:tc>
                <a:tc>
                  <a:txBody>
                    <a:bodyPr/>
                    <a:lstStyle/>
                    <a:p>
                      <a:r>
                        <a:rPr lang="en-US" dirty="0" smtClean="0"/>
                        <a:t>Dry, course</a:t>
                      </a:r>
                      <a:endParaRPr lang="en-US" dirty="0"/>
                    </a:p>
                  </a:txBody>
                  <a:tcPr/>
                </a:tc>
                <a:tc>
                  <a:txBody>
                    <a:bodyPr/>
                    <a:lstStyle/>
                    <a:p>
                      <a:r>
                        <a:rPr lang="en-US" dirty="0" smtClean="0"/>
                        <a:t>1 inch</a:t>
                      </a:r>
                      <a:endParaRPr lang="en-US" dirty="0"/>
                    </a:p>
                  </a:txBody>
                  <a:tcPr/>
                </a:tc>
                <a:extLst>
                  <a:ext uri="{0D108BD9-81ED-4DB2-BD59-A6C34878D82A}">
                    <a16:rowId xmlns:a16="http://schemas.microsoft.com/office/drawing/2014/main" val="10002"/>
                  </a:ext>
                </a:extLst>
              </a:tr>
              <a:tr h="370840">
                <a:tc>
                  <a:txBody>
                    <a:bodyPr/>
                    <a:lstStyle/>
                    <a:p>
                      <a:r>
                        <a:rPr lang="en-US" dirty="0" smtClean="0"/>
                        <a:t>3</a:t>
                      </a:r>
                      <a:endParaRPr lang="en-US" dirty="0"/>
                    </a:p>
                  </a:txBody>
                  <a:tcPr/>
                </a:tc>
                <a:tc>
                  <a:txBody>
                    <a:bodyPr/>
                    <a:lstStyle/>
                    <a:p>
                      <a:r>
                        <a:rPr lang="en-US" dirty="0" smtClean="0"/>
                        <a:t>Clay </a:t>
                      </a:r>
                      <a:endParaRPr lang="en-US" dirty="0"/>
                    </a:p>
                  </a:txBody>
                  <a:tcPr/>
                </a:tc>
                <a:tc>
                  <a:txBody>
                    <a:bodyPr/>
                    <a:lstStyle/>
                    <a:p>
                      <a:r>
                        <a:rPr lang="en-US" dirty="0" smtClean="0"/>
                        <a:t>Wet, dense</a:t>
                      </a:r>
                      <a:endParaRPr lang="en-US" dirty="0"/>
                    </a:p>
                  </a:txBody>
                  <a:tcPr/>
                </a:tc>
                <a:tc>
                  <a:txBody>
                    <a:bodyPr/>
                    <a:lstStyle/>
                    <a:p>
                      <a:r>
                        <a:rPr lang="en-US" dirty="0" smtClean="0"/>
                        <a:t>2 inches</a:t>
                      </a:r>
                      <a:endParaRPr lang="en-US" dirty="0"/>
                    </a:p>
                  </a:txBody>
                  <a:tcPr/>
                </a:tc>
                <a:extLst>
                  <a:ext uri="{0D108BD9-81ED-4DB2-BD59-A6C34878D82A}">
                    <a16:rowId xmlns:a16="http://schemas.microsoft.com/office/drawing/2014/main" val="10003"/>
                  </a:ext>
                </a:extLst>
              </a:tr>
              <a:tr h="370840">
                <a:tc>
                  <a:txBody>
                    <a:bodyPr/>
                    <a:lstStyle/>
                    <a:p>
                      <a:r>
                        <a:rPr lang="en-US" dirty="0" smtClean="0"/>
                        <a:t>4</a:t>
                      </a:r>
                      <a:endParaRPr lang="en-US" dirty="0"/>
                    </a:p>
                  </a:txBody>
                  <a:tcPr/>
                </a:tc>
                <a:tc>
                  <a:txBody>
                    <a:bodyPr/>
                    <a:lstStyle/>
                    <a:p>
                      <a:r>
                        <a:rPr lang="en-US" dirty="0" smtClean="0"/>
                        <a:t>Miracle grow potting soil</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Damp, nutrient rich</a:t>
                      </a:r>
                    </a:p>
                  </a:txBody>
                  <a:tcPr/>
                </a:tc>
                <a:tc>
                  <a:txBody>
                    <a:bodyPr/>
                    <a:lstStyle/>
                    <a:p>
                      <a:r>
                        <a:rPr lang="en-US" dirty="0" smtClean="0"/>
                        <a:t>10 inches</a:t>
                      </a:r>
                      <a:endParaRPr lang="en-US" dirty="0"/>
                    </a:p>
                  </a:txBody>
                  <a:tcPr/>
                </a:tc>
                <a:extLst>
                  <a:ext uri="{0D108BD9-81ED-4DB2-BD59-A6C34878D82A}">
                    <a16:rowId xmlns:a16="http://schemas.microsoft.com/office/drawing/2014/main" val="10004"/>
                  </a:ext>
                </a:extLst>
              </a:tr>
              <a:tr h="370840">
                <a:tc>
                  <a:txBody>
                    <a:bodyPr/>
                    <a:lstStyle/>
                    <a:p>
                      <a:r>
                        <a:rPr lang="en-US" dirty="0" smtClean="0"/>
                        <a:t>5</a:t>
                      </a:r>
                      <a:endParaRPr lang="en-US" dirty="0"/>
                    </a:p>
                  </a:txBody>
                  <a:tcPr/>
                </a:tc>
                <a:tc>
                  <a:txBody>
                    <a:bodyPr/>
                    <a:lstStyle/>
                    <a:p>
                      <a:r>
                        <a:rPr lang="en-US" dirty="0" smtClean="0"/>
                        <a:t>none</a:t>
                      </a:r>
                      <a:endParaRPr lang="en-US" dirty="0"/>
                    </a:p>
                  </a:txBody>
                  <a:tcPr/>
                </a:tc>
                <a:tc>
                  <a:txBody>
                    <a:bodyPr/>
                    <a:lstStyle/>
                    <a:p>
                      <a:r>
                        <a:rPr lang="en-US" dirty="0" smtClean="0"/>
                        <a:t>Empty pot</a:t>
                      </a:r>
                      <a:endParaRPr lang="en-US" dirty="0"/>
                    </a:p>
                  </a:txBody>
                  <a:tcPr/>
                </a:tc>
                <a:tc>
                  <a:txBody>
                    <a:bodyPr/>
                    <a:lstStyle/>
                    <a:p>
                      <a:r>
                        <a:rPr lang="en-US" dirty="0" smtClean="0"/>
                        <a:t>0 inches</a:t>
                      </a:r>
                      <a:endParaRPr lang="en-US" dirty="0"/>
                    </a:p>
                  </a:txBody>
                  <a:tcPr/>
                </a:tc>
                <a:extLst>
                  <a:ext uri="{0D108BD9-81ED-4DB2-BD59-A6C34878D82A}">
                    <a16:rowId xmlns:a16="http://schemas.microsoft.com/office/drawing/2014/main" val="10005"/>
                  </a:ext>
                </a:extLst>
              </a:tr>
            </a:tbl>
          </a:graphicData>
        </a:graphic>
      </p:graphicFrame>
      <p:sp>
        <p:nvSpPr>
          <p:cNvPr id="5"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1.1</a:t>
            </a:r>
            <a:endParaRPr lang="en-US" altLang="en-US" b="1" dirty="0"/>
          </a:p>
        </p:txBody>
      </p:sp>
      <p:sp>
        <p:nvSpPr>
          <p:cNvPr id="6" name="TextBox 5"/>
          <p:cNvSpPr txBox="1"/>
          <p:nvPr/>
        </p:nvSpPr>
        <p:spPr>
          <a:xfrm>
            <a:off x="6741459" y="6242180"/>
            <a:ext cx="5565618" cy="369332"/>
          </a:xfrm>
          <a:prstGeom prst="rect">
            <a:avLst/>
          </a:prstGeom>
          <a:noFill/>
        </p:spPr>
        <p:txBody>
          <a:bodyPr wrap="square" rtlCol="0">
            <a:spAutoFit/>
          </a:bodyPr>
          <a:lstStyle/>
          <a:p>
            <a:r>
              <a:rPr lang="en-US" dirty="0" smtClean="0"/>
              <a:t>Blooms Taxonomy: Apply, analyze, evaluate</a:t>
            </a:r>
            <a:endParaRPr lang="en-US" dirty="0"/>
          </a:p>
        </p:txBody>
      </p:sp>
    </p:spTree>
    <p:extLst>
      <p:ext uri="{BB962C8B-B14F-4D97-AF65-F5344CB8AC3E}">
        <p14:creationId xmlns:p14="http://schemas.microsoft.com/office/powerpoint/2010/main" val="233770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09496" y="539436"/>
            <a:ext cx="3196103" cy="4140140"/>
          </a:xfrm>
        </p:spPr>
        <p:txBody>
          <a:bodyPr/>
          <a:lstStyle/>
          <a:p>
            <a:pPr algn="ctr"/>
            <a:r>
              <a:rPr lang="en-US" sz="3200" dirty="0"/>
              <a:t>Chapter 1.2 </a:t>
            </a:r>
            <a:r>
              <a:rPr lang="en-US" sz="3200" dirty="0" smtClean="0"/>
              <a:t/>
            </a:r>
            <a:br>
              <a:rPr lang="en-US" sz="3200" dirty="0" smtClean="0"/>
            </a:br>
            <a:r>
              <a:rPr lang="en-US" dirty="0" smtClean="0"/>
              <a:t/>
            </a:r>
            <a:br>
              <a:rPr lang="en-US" dirty="0" smtClean="0"/>
            </a:br>
            <a:r>
              <a:rPr lang="en-US" dirty="0" smtClean="0"/>
              <a:t>Science in Context</a:t>
            </a:r>
            <a:endParaRPr lang="en-US" dirty="0"/>
          </a:p>
        </p:txBody>
      </p:sp>
      <p:sp>
        <p:nvSpPr>
          <p:cNvPr id="6" name="Subtitle 5"/>
          <p:cNvSpPr>
            <a:spLocks noGrp="1"/>
          </p:cNvSpPr>
          <p:nvPr>
            <p:ph type="subTitle" idx="1"/>
          </p:nvPr>
        </p:nvSpPr>
        <p:spPr>
          <a:xfrm>
            <a:off x="509496" y="4840133"/>
            <a:ext cx="3196103" cy="1471020"/>
          </a:xfrm>
        </p:spPr>
        <p:txBody>
          <a:bodyPr>
            <a:normAutofit/>
          </a:bodyPr>
          <a:lstStyle/>
          <a:p>
            <a:r>
              <a:rPr lang="en-US" altLang="en-US" b="1" dirty="0" smtClean="0"/>
              <a:t>Technology </a:t>
            </a:r>
            <a:r>
              <a:rPr lang="en-US" altLang="en-US" b="1" dirty="0"/>
              <a:t>continually changes the way biologists work.</a:t>
            </a:r>
          </a:p>
          <a:p>
            <a:endParaRPr lang="en-US" dirty="0"/>
          </a:p>
        </p:txBody>
      </p:sp>
      <p:sp>
        <p:nvSpPr>
          <p:cNvPr id="7"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1.2</a:t>
            </a:r>
            <a:endParaRPr lang="en-US" altLang="en-US" b="1" dirty="0"/>
          </a:p>
        </p:txBody>
      </p:sp>
      <p:pic>
        <p:nvPicPr>
          <p:cNvPr id="56322" name="Picture 2" descr="http://www.international-conference.net/images/assets/International%20Conference%20on%20Agricultural%20Science%20,Biology%20and%20Bio%20Technolog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5599" y="442944"/>
            <a:ext cx="7991475" cy="5991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575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2"/>
          <p:cNvSpPr>
            <a:spLocks noGrp="1"/>
          </p:cNvSpPr>
          <p:nvPr>
            <p:ph type="title"/>
          </p:nvPr>
        </p:nvSpPr>
        <p:spPr/>
        <p:txBody>
          <a:bodyPr/>
          <a:lstStyle/>
          <a:p>
            <a:r>
              <a:rPr lang="en-US" altLang="en-US" dirty="0" smtClean="0"/>
              <a:t>1.1 Objectives:</a:t>
            </a:r>
          </a:p>
        </p:txBody>
      </p:sp>
      <p:sp>
        <p:nvSpPr>
          <p:cNvPr id="35843" name="Content Placeholder 3"/>
          <p:cNvSpPr>
            <a:spLocks noGrp="1"/>
          </p:cNvSpPr>
          <p:nvPr>
            <p:ph idx="1"/>
          </p:nvPr>
        </p:nvSpPr>
        <p:spPr>
          <a:xfrm>
            <a:off x="2057400" y="2285999"/>
            <a:ext cx="8305800" cy="4061013"/>
          </a:xfrm>
        </p:spPr>
        <p:txBody>
          <a:bodyPr>
            <a:normAutofit/>
          </a:bodyPr>
          <a:lstStyle/>
          <a:p>
            <a:r>
              <a:rPr lang="en-US" altLang="en-US" dirty="0" smtClean="0"/>
              <a:t>Identify the different elements of scientific inquiry</a:t>
            </a:r>
          </a:p>
          <a:p>
            <a:endParaRPr lang="en-US" altLang="en-US" dirty="0" smtClean="0"/>
          </a:p>
          <a:p>
            <a:r>
              <a:rPr lang="en-US" altLang="en-US" dirty="0" smtClean="0"/>
              <a:t> Create testable hypotheses</a:t>
            </a:r>
          </a:p>
          <a:p>
            <a:endParaRPr lang="en-US" altLang="en-US" dirty="0" smtClean="0"/>
          </a:p>
          <a:p>
            <a:r>
              <a:rPr lang="en-US" altLang="en-US" dirty="0" smtClean="0"/>
              <a:t>Differentiate between independent variables and dependent variables</a:t>
            </a:r>
          </a:p>
          <a:p>
            <a:endParaRPr lang="en-US" altLang="en-US" dirty="0" smtClean="0"/>
          </a:p>
          <a:p>
            <a:r>
              <a:rPr lang="en-US" altLang="en-US" dirty="0" smtClean="0"/>
              <a:t>Explain the importance of a control group</a:t>
            </a:r>
          </a:p>
          <a:p>
            <a:endParaRPr lang="en-US" altLang="en-US" dirty="0" smtClean="0"/>
          </a:p>
          <a:p>
            <a:r>
              <a:rPr lang="en-US" altLang="en-US" dirty="0" smtClean="0"/>
              <a:t>Discriminate between negative and positive controls</a:t>
            </a:r>
          </a:p>
        </p:txBody>
      </p:sp>
      <p:sp>
        <p:nvSpPr>
          <p:cNvPr id="5"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1.1</a:t>
            </a:r>
            <a:endParaRPr lang="en-US" altLang="en-US" b="1" dirty="0"/>
          </a:p>
        </p:txBody>
      </p:sp>
    </p:spTree>
    <p:extLst>
      <p:ext uri="{BB962C8B-B14F-4D97-AF65-F5344CB8AC3E}">
        <p14:creationId xmlns:p14="http://schemas.microsoft.com/office/powerpoint/2010/main" val="18053524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p:cNvSpPr>
          <p:nvPr>
            <p:ph type="title"/>
          </p:nvPr>
        </p:nvSpPr>
        <p:spPr/>
        <p:txBody>
          <a:bodyPr/>
          <a:lstStyle/>
          <a:p>
            <a:pPr eaLnBrk="1" hangingPunct="1"/>
            <a:r>
              <a:rPr lang="en-US" altLang="en-US" dirty="0" smtClean="0"/>
              <a:t>1.2 Objectives</a:t>
            </a:r>
          </a:p>
        </p:txBody>
      </p:sp>
      <p:sp>
        <p:nvSpPr>
          <p:cNvPr id="6147" name="Content Placeholder 3"/>
          <p:cNvSpPr>
            <a:spLocks noGrp="1"/>
          </p:cNvSpPr>
          <p:nvPr>
            <p:ph idx="1"/>
          </p:nvPr>
        </p:nvSpPr>
        <p:spPr>
          <a:xfrm>
            <a:off x="2057400" y="2447365"/>
            <a:ext cx="8305800" cy="3603812"/>
          </a:xfrm>
        </p:spPr>
        <p:txBody>
          <a:bodyPr>
            <a:normAutofit fontScale="85000" lnSpcReduction="20000"/>
          </a:bodyPr>
          <a:lstStyle/>
          <a:p>
            <a:pPr eaLnBrk="1" hangingPunct="1"/>
            <a:r>
              <a:rPr lang="en-US" altLang="en-US" dirty="0" smtClean="0"/>
              <a:t>List attitudes important to science</a:t>
            </a:r>
          </a:p>
          <a:p>
            <a:pPr eaLnBrk="1" hangingPunct="1"/>
            <a:endParaRPr lang="en-US" altLang="en-US" dirty="0"/>
          </a:p>
          <a:p>
            <a:pPr eaLnBrk="1" hangingPunct="1"/>
            <a:r>
              <a:rPr lang="en-US" altLang="en-US" dirty="0" smtClean="0"/>
              <a:t>Describe the usefulness of peer review in evaluating scientific literature</a:t>
            </a:r>
          </a:p>
          <a:p>
            <a:pPr eaLnBrk="1" hangingPunct="1"/>
            <a:endParaRPr lang="en-US" altLang="en-US" dirty="0" smtClean="0"/>
          </a:p>
          <a:p>
            <a:r>
              <a:rPr lang="en-US" altLang="en-US" dirty="0" smtClean="0"/>
              <a:t>Differentiate </a:t>
            </a:r>
            <a:r>
              <a:rPr lang="en-US" altLang="en-US" dirty="0"/>
              <a:t>between theories and </a:t>
            </a:r>
            <a:r>
              <a:rPr lang="en-US" altLang="en-US" dirty="0" smtClean="0"/>
              <a:t>hypotheses</a:t>
            </a:r>
          </a:p>
          <a:p>
            <a:endParaRPr lang="en-US" altLang="en-US" dirty="0"/>
          </a:p>
          <a:p>
            <a:r>
              <a:rPr lang="en-US" altLang="en-US" dirty="0"/>
              <a:t>Evaluate the importance of biology in making informed decisions</a:t>
            </a:r>
          </a:p>
          <a:p>
            <a:endParaRPr lang="en-US" altLang="en-US" dirty="0"/>
          </a:p>
          <a:p>
            <a:r>
              <a:rPr lang="en-US" altLang="en-US" dirty="0"/>
              <a:t>Summarize the benefits and risks of the application of biotechnology</a:t>
            </a:r>
          </a:p>
          <a:p>
            <a:endParaRPr lang="en-US" altLang="en-US" dirty="0"/>
          </a:p>
          <a:p>
            <a:r>
              <a:rPr lang="en-US" altLang="en-US" dirty="0"/>
              <a:t>Explain how advances of technology might affect the future of biology.</a:t>
            </a:r>
          </a:p>
          <a:p>
            <a:pPr eaLnBrk="1" hangingPunct="1"/>
            <a:endParaRPr lang="en-US" altLang="en-US" dirty="0" smtClean="0"/>
          </a:p>
        </p:txBody>
      </p:sp>
      <p:sp>
        <p:nvSpPr>
          <p:cNvPr id="4"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1.2</a:t>
            </a:r>
            <a:endParaRPr lang="en-US" altLang="en-US" b="1" dirty="0"/>
          </a:p>
        </p:txBody>
      </p:sp>
    </p:spTree>
    <p:extLst>
      <p:ext uri="{BB962C8B-B14F-4D97-AF65-F5344CB8AC3E}">
        <p14:creationId xmlns:p14="http://schemas.microsoft.com/office/powerpoint/2010/main" val="23943798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p:cNvSpPr>
          <p:nvPr>
            <p:ph type="title"/>
          </p:nvPr>
        </p:nvSpPr>
        <p:spPr/>
        <p:txBody>
          <a:bodyPr/>
          <a:lstStyle/>
          <a:p>
            <a:pPr eaLnBrk="1" hangingPunct="1"/>
            <a:r>
              <a:rPr lang="en-US" altLang="en-US" dirty="0" smtClean="0"/>
              <a:t>1.2 Vocabulary</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2057917079"/>
              </p:ext>
            </p:extLst>
          </p:nvPr>
        </p:nvGraphicFramePr>
        <p:xfrm>
          <a:off x="2057400" y="2447925"/>
          <a:ext cx="8305800" cy="2966720"/>
        </p:xfrm>
        <a:graphic>
          <a:graphicData uri="http://schemas.openxmlformats.org/drawingml/2006/table">
            <a:tbl>
              <a:tblPr firstRow="1" bandRow="1">
                <a:tableStyleId>{69CF1AB2-1976-4502-BF36-3FF5EA218861}</a:tableStyleId>
              </a:tblPr>
              <a:tblGrid>
                <a:gridCol w="8305800">
                  <a:extLst>
                    <a:ext uri="{9D8B030D-6E8A-4147-A177-3AD203B41FA5}">
                      <a16:colId xmlns:a16="http://schemas.microsoft.com/office/drawing/2014/main" val="20000"/>
                    </a:ext>
                  </a:extLst>
                </a:gridCol>
              </a:tblGrid>
              <a:tr h="370840">
                <a:tc>
                  <a:txBody>
                    <a:bodyPr/>
                    <a:lstStyle/>
                    <a:p>
                      <a:r>
                        <a:rPr lang="en-US" b="0" dirty="0" smtClean="0"/>
                        <a:t>Scientific Theory</a:t>
                      </a:r>
                      <a:endParaRPr lang="en-US" b="0" dirty="0"/>
                    </a:p>
                  </a:txBody>
                  <a:tcPr/>
                </a:tc>
                <a:extLst>
                  <a:ext uri="{0D108BD9-81ED-4DB2-BD59-A6C34878D82A}">
                    <a16:rowId xmlns:a16="http://schemas.microsoft.com/office/drawing/2014/main" val="10000"/>
                  </a:ext>
                </a:extLst>
              </a:tr>
              <a:tr h="370840">
                <a:tc>
                  <a:txBody>
                    <a:bodyPr/>
                    <a:lstStyle/>
                    <a:p>
                      <a:r>
                        <a:rPr lang="en-US" dirty="0" smtClean="0"/>
                        <a:t>Peer Review</a:t>
                      </a:r>
                      <a:endParaRPr lang="en-US" dirty="0"/>
                    </a:p>
                  </a:txBody>
                  <a:tcPr/>
                </a:tc>
                <a:extLst>
                  <a:ext uri="{0D108BD9-81ED-4DB2-BD59-A6C34878D82A}">
                    <a16:rowId xmlns:a16="http://schemas.microsoft.com/office/drawing/2014/main" val="10001"/>
                  </a:ext>
                </a:extLst>
              </a:tr>
              <a:tr h="370840">
                <a:tc>
                  <a:txBody>
                    <a:bodyPr/>
                    <a:lstStyle/>
                    <a:p>
                      <a:r>
                        <a:rPr lang="en-US" dirty="0" smtClean="0"/>
                        <a:t>Bias</a:t>
                      </a:r>
                      <a:endParaRPr lang="en-US" dirty="0"/>
                    </a:p>
                  </a:txBody>
                  <a:tcPr/>
                </a:tc>
                <a:extLst>
                  <a:ext uri="{0D108BD9-81ED-4DB2-BD59-A6C34878D82A}">
                    <a16:rowId xmlns:a16="http://schemas.microsoft.com/office/drawing/2014/main" val="10002"/>
                  </a:ext>
                </a:extLst>
              </a:tr>
              <a:tr h="370840">
                <a:tc>
                  <a:txBody>
                    <a:bodyPr/>
                    <a:lstStyle/>
                    <a:p>
                      <a:r>
                        <a:rPr lang="en-US" dirty="0" smtClean="0"/>
                        <a:t>Scientific Law</a:t>
                      </a:r>
                      <a:endParaRPr lang="en-US" dirty="0"/>
                    </a:p>
                  </a:txBody>
                  <a:tcPr/>
                </a:tc>
                <a:extLst>
                  <a:ext uri="{0D108BD9-81ED-4DB2-BD59-A6C34878D82A}">
                    <a16:rowId xmlns:a16="http://schemas.microsoft.com/office/drawing/2014/main" val="10003"/>
                  </a:ext>
                </a:extLst>
              </a:tr>
              <a:tr h="370840">
                <a:tc>
                  <a:txBody>
                    <a:bodyPr/>
                    <a:lstStyle/>
                    <a:p>
                      <a:r>
                        <a:rPr lang="en-US" dirty="0" smtClean="0"/>
                        <a:t>DNA</a:t>
                      </a:r>
                      <a:endParaRPr lang="en-US" dirty="0"/>
                    </a:p>
                  </a:txBody>
                  <a:tcPr/>
                </a:tc>
                <a:extLst>
                  <a:ext uri="{0D108BD9-81ED-4DB2-BD59-A6C34878D82A}">
                    <a16:rowId xmlns:a16="http://schemas.microsoft.com/office/drawing/2014/main" val="10004"/>
                  </a:ext>
                </a:extLst>
              </a:tr>
              <a:tr h="370840">
                <a:tc>
                  <a:txBody>
                    <a:bodyPr/>
                    <a:lstStyle/>
                    <a:p>
                      <a:r>
                        <a:rPr lang="en-US" dirty="0" smtClean="0"/>
                        <a:t>Biotechnology</a:t>
                      </a:r>
                      <a:endParaRPr lang="en-US" dirty="0"/>
                    </a:p>
                  </a:txBody>
                  <a:tcPr/>
                </a:tc>
                <a:extLst>
                  <a:ext uri="{0D108BD9-81ED-4DB2-BD59-A6C34878D82A}">
                    <a16:rowId xmlns:a16="http://schemas.microsoft.com/office/drawing/2014/main" val="10005"/>
                  </a:ext>
                </a:extLst>
              </a:tr>
              <a:tr h="370840">
                <a:tc>
                  <a:txBody>
                    <a:bodyPr/>
                    <a:lstStyle/>
                    <a:p>
                      <a:r>
                        <a:rPr lang="en-US" dirty="0" smtClean="0"/>
                        <a:t>Transgenic</a:t>
                      </a:r>
                      <a:endParaRPr lang="en-US" dirty="0"/>
                    </a:p>
                  </a:txBody>
                  <a:tcPr/>
                </a:tc>
                <a:extLst>
                  <a:ext uri="{0D108BD9-81ED-4DB2-BD59-A6C34878D82A}">
                    <a16:rowId xmlns:a16="http://schemas.microsoft.com/office/drawing/2014/main" val="10006"/>
                  </a:ext>
                </a:extLst>
              </a:tr>
              <a:tr h="370840">
                <a:tc>
                  <a:txBody>
                    <a:bodyPr/>
                    <a:lstStyle/>
                    <a:p>
                      <a:endParaRPr lang="en-US" dirty="0"/>
                    </a:p>
                  </a:txBody>
                  <a:tcPr/>
                </a:tc>
                <a:extLst>
                  <a:ext uri="{0D108BD9-81ED-4DB2-BD59-A6C34878D82A}">
                    <a16:rowId xmlns:a16="http://schemas.microsoft.com/office/drawing/2014/main" val="10007"/>
                  </a:ext>
                </a:extLst>
              </a:tr>
            </a:tbl>
          </a:graphicData>
        </a:graphic>
      </p:graphicFrame>
      <p:sp>
        <p:nvSpPr>
          <p:cNvPr id="4"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1.2</a:t>
            </a:r>
            <a:endParaRPr lang="en-US" altLang="en-US" b="1" dirty="0"/>
          </a:p>
        </p:txBody>
      </p:sp>
    </p:spTree>
    <p:extLst>
      <p:ext uri="{BB962C8B-B14F-4D97-AF65-F5344CB8AC3E}">
        <p14:creationId xmlns:p14="http://schemas.microsoft.com/office/powerpoint/2010/main" val="22625401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p:cNvSpPr>
          <p:nvPr>
            <p:ph type="title"/>
          </p:nvPr>
        </p:nvSpPr>
        <p:spPr/>
        <p:txBody>
          <a:bodyPr/>
          <a:lstStyle/>
          <a:p>
            <a:pPr eaLnBrk="1" hangingPunct="1"/>
            <a:r>
              <a:rPr lang="en-US" altLang="en-US" dirty="0" smtClean="0"/>
              <a:t>Scientific Attitudes</a:t>
            </a:r>
          </a:p>
        </p:txBody>
      </p:sp>
      <p:sp>
        <p:nvSpPr>
          <p:cNvPr id="6147" name="Content Placeholder 3"/>
          <p:cNvSpPr>
            <a:spLocks noGrp="1"/>
          </p:cNvSpPr>
          <p:nvPr>
            <p:ph idx="1"/>
          </p:nvPr>
        </p:nvSpPr>
        <p:spPr>
          <a:xfrm>
            <a:off x="4845796" y="2447364"/>
            <a:ext cx="7023475" cy="4007223"/>
          </a:xfrm>
        </p:spPr>
        <p:txBody>
          <a:bodyPr>
            <a:normAutofit/>
          </a:bodyPr>
          <a:lstStyle/>
          <a:p>
            <a:pPr eaLnBrk="1" hangingPunct="1"/>
            <a:r>
              <a:rPr lang="en-US" altLang="en-US" dirty="0" smtClean="0"/>
              <a:t>Good scientists share scientific attitudes, or habits of mind, that lead them to exploration &amp; discovery</a:t>
            </a:r>
          </a:p>
          <a:p>
            <a:pPr eaLnBrk="1" hangingPunct="1"/>
            <a:endParaRPr lang="en-US" altLang="en-US" dirty="0" smtClean="0"/>
          </a:p>
          <a:p>
            <a:pPr lvl="1"/>
            <a:r>
              <a:rPr lang="en-US" altLang="en-US" b="1" dirty="0" smtClean="0"/>
              <a:t>Skepticism</a:t>
            </a:r>
            <a:r>
              <a:rPr lang="en-US" altLang="en-US" dirty="0" smtClean="0"/>
              <a:t>: good scientists question everything and refuse to accept explanations without evidence</a:t>
            </a:r>
          </a:p>
          <a:p>
            <a:pPr lvl="1"/>
            <a:endParaRPr lang="en-US" altLang="en-US" dirty="0" smtClean="0"/>
          </a:p>
          <a:p>
            <a:pPr lvl="1"/>
            <a:r>
              <a:rPr lang="en-US" altLang="en-US" b="1" dirty="0" smtClean="0"/>
              <a:t>Open-mindedness</a:t>
            </a:r>
            <a:r>
              <a:rPr lang="en-US" altLang="en-US" dirty="0" smtClean="0"/>
              <a:t>: Good scientists are willing to accept different ideas, even when they disagree with their hypothesis, as long as they are supported by evidence</a:t>
            </a:r>
          </a:p>
          <a:p>
            <a:pPr lvl="1"/>
            <a:endParaRPr lang="en-US" altLang="en-US" dirty="0" smtClean="0"/>
          </a:p>
          <a:p>
            <a:pPr lvl="1"/>
            <a:r>
              <a:rPr lang="en-US" altLang="en-US" b="1" dirty="0" smtClean="0"/>
              <a:t>Creativity</a:t>
            </a:r>
            <a:r>
              <a:rPr lang="en-US" altLang="en-US" dirty="0" smtClean="0"/>
              <a:t>: researchers need to think creatively to design experiments </a:t>
            </a:r>
            <a:endParaRPr lang="en-US" altLang="en-US" dirty="0"/>
          </a:p>
          <a:p>
            <a:pPr eaLnBrk="1" hangingPunct="1"/>
            <a:endParaRPr lang="en-US" altLang="en-US" dirty="0" smtClean="0"/>
          </a:p>
        </p:txBody>
      </p:sp>
      <p:sp>
        <p:nvSpPr>
          <p:cNvPr id="4"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1.2</a:t>
            </a:r>
            <a:endParaRPr lang="en-US" altLang="en-US" b="1" dirty="0"/>
          </a:p>
        </p:txBody>
      </p:sp>
      <p:pic>
        <p:nvPicPr>
          <p:cNvPr id="64514" name="Picture 2" descr="http://1.bp.blogspot.com/-5r47YPzl9ZI/T5HHygKr8sI/AAAAAAAAATA/Mkvt5efqicU/s1600/skeptic-ca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22" y="2869824"/>
            <a:ext cx="4752975" cy="3162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17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anim calcmode="lin" valueType="num">
                                      <p:cBhvr additive="base">
                                        <p:cTn id="11"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147">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147">
                                            <p:txEl>
                                              <p:pRg st="4" end="4"/>
                                            </p:txEl>
                                          </p:spTgt>
                                        </p:tgtEl>
                                        <p:attrNameLst>
                                          <p:attrName>style.visibility</p:attrName>
                                        </p:attrNameLst>
                                      </p:cBhvr>
                                      <p:to>
                                        <p:strVal val="visible"/>
                                      </p:to>
                                    </p:set>
                                    <p:anim calcmode="lin" valueType="num">
                                      <p:cBhvr additive="base">
                                        <p:cTn id="15"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147">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147">
                                            <p:txEl>
                                              <p:pRg st="6" end="6"/>
                                            </p:txEl>
                                          </p:spTgt>
                                        </p:tgtEl>
                                        <p:attrNameLst>
                                          <p:attrName>style.visibility</p:attrName>
                                        </p:attrNameLst>
                                      </p:cBhvr>
                                      <p:to>
                                        <p:strVal val="visible"/>
                                      </p:to>
                                    </p:set>
                                    <p:anim calcmode="lin" valueType="num">
                                      <p:cBhvr additive="base">
                                        <p:cTn id="19" dur="5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p:cNvSpPr>
          <p:nvPr>
            <p:ph type="title"/>
          </p:nvPr>
        </p:nvSpPr>
        <p:spPr/>
        <p:txBody>
          <a:bodyPr/>
          <a:lstStyle/>
          <a:p>
            <a:pPr eaLnBrk="1" hangingPunct="1"/>
            <a:r>
              <a:rPr lang="en-US" altLang="en-US" dirty="0" smtClean="0"/>
              <a:t>Communicating Results: </a:t>
            </a:r>
            <a:br>
              <a:rPr lang="en-US" altLang="en-US" dirty="0" smtClean="0"/>
            </a:br>
            <a:r>
              <a:rPr lang="en-US" altLang="en-US" dirty="0" smtClean="0"/>
              <a:t>Reviewing &amp; Sharing Ideas</a:t>
            </a:r>
          </a:p>
        </p:txBody>
      </p:sp>
      <p:sp>
        <p:nvSpPr>
          <p:cNvPr id="6147" name="Content Placeholder 3"/>
          <p:cNvSpPr>
            <a:spLocks noGrp="1"/>
          </p:cNvSpPr>
          <p:nvPr>
            <p:ph idx="1"/>
          </p:nvPr>
        </p:nvSpPr>
        <p:spPr>
          <a:xfrm>
            <a:off x="2057400" y="2447365"/>
            <a:ext cx="8305800" cy="3603812"/>
          </a:xfrm>
        </p:spPr>
        <p:txBody>
          <a:bodyPr/>
          <a:lstStyle/>
          <a:p>
            <a:pPr eaLnBrk="1" hangingPunct="1"/>
            <a:r>
              <a:rPr lang="en-US" altLang="en-US" dirty="0" smtClean="0"/>
              <a:t>Peer Review</a:t>
            </a:r>
          </a:p>
          <a:p>
            <a:pPr lvl="1"/>
            <a:r>
              <a:rPr lang="en-US" altLang="en-US" dirty="0" smtClean="0"/>
              <a:t>Scientists share their finding by publishing articles that have undergone peer review</a:t>
            </a:r>
          </a:p>
          <a:p>
            <a:pPr lvl="1"/>
            <a:r>
              <a:rPr lang="en-US" altLang="en-US" dirty="0" smtClean="0"/>
              <a:t>History of Nature: Discoveries</a:t>
            </a:r>
          </a:p>
          <a:p>
            <a:pPr marL="457200" lvl="1" indent="0">
              <a:buNone/>
            </a:pPr>
            <a:r>
              <a:rPr lang="en-US" altLang="en-US" dirty="0"/>
              <a:t>http://</a:t>
            </a:r>
            <a:r>
              <a:rPr lang="en-US" altLang="en-US" dirty="0" smtClean="0"/>
              <a:t>www.nature.com/nature/history/video/index.html</a:t>
            </a:r>
          </a:p>
          <a:p>
            <a:pPr lvl="1"/>
            <a:r>
              <a:rPr lang="en-US" altLang="en-US" dirty="0" smtClean="0"/>
              <a:t>In peer review, scientific papers are reviewed by </a:t>
            </a:r>
            <a:r>
              <a:rPr lang="en-US" altLang="en-US" b="1" dirty="0" smtClean="0"/>
              <a:t>anonymous</a:t>
            </a:r>
            <a:r>
              <a:rPr lang="en-US" altLang="en-US" dirty="0" smtClean="0"/>
              <a:t>,  </a:t>
            </a:r>
            <a:r>
              <a:rPr lang="en-US" altLang="en-US" b="1" dirty="0" smtClean="0"/>
              <a:t>independent experts </a:t>
            </a:r>
            <a:r>
              <a:rPr lang="en-US" altLang="en-US" dirty="0" smtClean="0"/>
              <a:t>who check for mistakes in the procedure                     and bias</a:t>
            </a:r>
          </a:p>
          <a:p>
            <a:pPr lvl="1"/>
            <a:endParaRPr lang="en-US" altLang="en-US" dirty="0" smtClean="0"/>
          </a:p>
          <a:p>
            <a:pPr eaLnBrk="1" hangingPunct="1"/>
            <a:endParaRPr lang="en-US" altLang="en-US" dirty="0" smtClean="0"/>
          </a:p>
        </p:txBody>
      </p:sp>
      <p:sp>
        <p:nvSpPr>
          <p:cNvPr id="4"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1.2</a:t>
            </a:r>
            <a:endParaRPr lang="en-US" altLang="en-US" b="1" dirty="0"/>
          </a:p>
        </p:txBody>
      </p:sp>
      <p:pic>
        <p:nvPicPr>
          <p:cNvPr id="63490" name="Picture 2" descr="https://encrypted-tbn0.gstatic.com/images?q=tbn:ANd9GcTgIjek55fxVxrbr9lSiN9gvckEbIYn6pCR1t2uzdK_GlmI9j5ajlUoMif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010" y="3351896"/>
            <a:ext cx="2032277" cy="2699281"/>
          </a:xfrm>
          <a:prstGeom prst="rect">
            <a:avLst/>
          </a:prstGeom>
          <a:noFill/>
          <a:extLst>
            <a:ext uri="{909E8E84-426E-40DD-AFC4-6F175D3DCCD1}">
              <a14:hiddenFill xmlns:a14="http://schemas.microsoft.com/office/drawing/2010/main">
                <a:solidFill>
                  <a:srgbClr val="FFFFFF"/>
                </a:solidFill>
              </a14:hiddenFill>
            </a:ext>
          </a:extLst>
        </p:spPr>
      </p:pic>
      <p:pic>
        <p:nvPicPr>
          <p:cNvPr id="63492" name="Picture 4" descr="http://37.media.tumblr.com/e94f10e76454c2d3376e6d15cbd9f887/tumblr_mv05yq45he1qlqqhoo1_40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5571" y="3335329"/>
            <a:ext cx="2384053" cy="3210525"/>
          </a:xfrm>
          <a:prstGeom prst="rect">
            <a:avLst/>
          </a:prstGeom>
          <a:noFill/>
          <a:extLst>
            <a:ext uri="{909E8E84-426E-40DD-AFC4-6F175D3DCCD1}">
              <a14:hiddenFill xmlns:a14="http://schemas.microsoft.com/office/drawing/2010/main">
                <a:solidFill>
                  <a:srgbClr val="FFFFFF"/>
                </a:solidFill>
              </a14:hiddenFill>
            </a:ext>
          </a:extLst>
        </p:spPr>
      </p:pic>
      <p:pic>
        <p:nvPicPr>
          <p:cNvPr id="63494" name="Picture 6" descr="https://images.springer.com/sgw/journals/medium/1087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6" y="4791330"/>
            <a:ext cx="1457325" cy="1933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8008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p:cNvSpPr>
          <p:nvPr>
            <p:ph type="title"/>
          </p:nvPr>
        </p:nvSpPr>
        <p:spPr/>
        <p:txBody>
          <a:bodyPr/>
          <a:lstStyle/>
          <a:p>
            <a:pPr eaLnBrk="1" hangingPunct="1"/>
            <a:r>
              <a:rPr lang="en-US" altLang="en-US" dirty="0" smtClean="0"/>
              <a:t>Scientific Theories</a:t>
            </a:r>
          </a:p>
        </p:txBody>
      </p:sp>
      <p:sp>
        <p:nvSpPr>
          <p:cNvPr id="6147" name="Content Placeholder 3"/>
          <p:cNvSpPr>
            <a:spLocks noGrp="1"/>
          </p:cNvSpPr>
          <p:nvPr>
            <p:ph idx="1"/>
          </p:nvPr>
        </p:nvSpPr>
        <p:spPr>
          <a:xfrm>
            <a:off x="1013012" y="2447365"/>
            <a:ext cx="10108068" cy="4276164"/>
          </a:xfrm>
        </p:spPr>
        <p:txBody>
          <a:bodyPr>
            <a:normAutofit/>
          </a:bodyPr>
          <a:lstStyle/>
          <a:p>
            <a:pPr eaLnBrk="1" hangingPunct="1"/>
            <a:r>
              <a:rPr lang="en-US" altLang="en-US" dirty="0" smtClean="0"/>
              <a:t>Evidence from many scientific studies may support several related hypotheses in a way that inspires researchers to propose a scientific theory that ties those hypothesis together</a:t>
            </a:r>
          </a:p>
          <a:p>
            <a:pPr eaLnBrk="1" hangingPunct="1"/>
            <a:r>
              <a:rPr lang="en-US" altLang="en-US" dirty="0" smtClean="0"/>
              <a:t>It is important to note, the word theory is used different in science than it is in everyday life</a:t>
            </a:r>
          </a:p>
          <a:p>
            <a:pPr lvl="1"/>
            <a:r>
              <a:rPr lang="en-US" altLang="en-US" dirty="0" smtClean="0"/>
              <a:t>Every day life “I have a theory” means little more than “ I have an idea”</a:t>
            </a:r>
          </a:p>
          <a:p>
            <a:pPr lvl="1"/>
            <a:r>
              <a:rPr lang="en-US" altLang="en-US" dirty="0" smtClean="0"/>
              <a:t>In science, the word theory applies to a well tested explanation that unifies a broad range of observations and hypotheses and that enables scientists to make accurate predictions in new situations</a:t>
            </a:r>
          </a:p>
          <a:p>
            <a:pPr lvl="2"/>
            <a:r>
              <a:rPr lang="en-US" altLang="en-US" dirty="0" smtClean="0"/>
              <a:t>No theory is considered absolute truth</a:t>
            </a:r>
          </a:p>
          <a:p>
            <a:pPr lvl="2"/>
            <a:r>
              <a:rPr lang="en-US" altLang="en-US" dirty="0" smtClean="0"/>
              <a:t>As new evidence is uncovered, a theory may be revised or replaced by a more useful explanation</a:t>
            </a:r>
          </a:p>
          <a:p>
            <a:pPr eaLnBrk="1" hangingPunct="1"/>
            <a:endParaRPr lang="en-US" altLang="en-US" dirty="0" smtClean="0"/>
          </a:p>
          <a:p>
            <a:pPr eaLnBrk="1" hangingPunct="1"/>
            <a:endParaRPr lang="en-US" altLang="en-US" dirty="0" smtClean="0"/>
          </a:p>
        </p:txBody>
      </p:sp>
      <p:sp>
        <p:nvSpPr>
          <p:cNvPr id="4"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1.2</a:t>
            </a:r>
            <a:endParaRPr lang="en-US" altLang="en-US" b="1" dirty="0"/>
          </a:p>
        </p:txBody>
      </p:sp>
      <p:pic>
        <p:nvPicPr>
          <p:cNvPr id="62466" name="Picture 2" descr="http://pmdstudios.com/wp-content/uploads/2013/07/ideagu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799" y="4885765"/>
            <a:ext cx="1203512" cy="1604682"/>
          </a:xfrm>
          <a:prstGeom prst="rect">
            <a:avLst/>
          </a:prstGeom>
          <a:noFill/>
          <a:extLst>
            <a:ext uri="{909E8E84-426E-40DD-AFC4-6F175D3DCCD1}">
              <a14:hiddenFill xmlns:a14="http://schemas.microsoft.com/office/drawing/2010/main">
                <a:solidFill>
                  <a:srgbClr val="FFFFFF"/>
                </a:solidFill>
              </a14:hiddenFill>
            </a:ext>
          </a:extLst>
        </p:spPr>
      </p:pic>
      <p:sp>
        <p:nvSpPr>
          <p:cNvPr id="3" name="5-Point Star 2"/>
          <p:cNvSpPr/>
          <p:nvPr/>
        </p:nvSpPr>
        <p:spPr>
          <a:xfrm>
            <a:off x="5189838" y="1861751"/>
            <a:ext cx="4810897" cy="437429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SCIENCE CHANGES AS IT DISCOVERS NEW EVIDENCE!</a:t>
            </a:r>
          </a:p>
          <a:p>
            <a:pPr algn="ctr"/>
            <a:endParaRPr lang="en-US" dirty="0"/>
          </a:p>
        </p:txBody>
      </p:sp>
    </p:spTree>
    <p:extLst>
      <p:ext uri="{BB962C8B-B14F-4D97-AF65-F5344CB8AC3E}">
        <p14:creationId xmlns:p14="http://schemas.microsoft.com/office/powerpoint/2010/main" val="59456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Scientific Theories vs Laws</a:t>
            </a:r>
            <a:endParaRPr lang="en-US" dirty="0"/>
          </a:p>
        </p:txBody>
      </p:sp>
      <p:sp>
        <p:nvSpPr>
          <p:cNvPr id="5" name="Text Placeholder 4"/>
          <p:cNvSpPr>
            <a:spLocks noGrp="1"/>
          </p:cNvSpPr>
          <p:nvPr>
            <p:ph type="body" idx="1"/>
          </p:nvPr>
        </p:nvSpPr>
        <p:spPr/>
        <p:txBody>
          <a:bodyPr/>
          <a:lstStyle/>
          <a:p>
            <a:r>
              <a:rPr lang="en-US" dirty="0" smtClean="0"/>
              <a:t>Theories</a:t>
            </a:r>
            <a:endParaRPr lang="en-US" dirty="0"/>
          </a:p>
        </p:txBody>
      </p:sp>
      <p:sp>
        <p:nvSpPr>
          <p:cNvPr id="6" name="Content Placeholder 5"/>
          <p:cNvSpPr>
            <a:spLocks noGrp="1"/>
          </p:cNvSpPr>
          <p:nvPr>
            <p:ph sz="half" idx="2"/>
          </p:nvPr>
        </p:nvSpPr>
        <p:spPr/>
        <p:txBody>
          <a:bodyPr>
            <a:normAutofit lnSpcReduction="10000"/>
          </a:bodyPr>
          <a:lstStyle/>
          <a:p>
            <a:r>
              <a:rPr lang="en-US" dirty="0" smtClean="0"/>
              <a:t>More dynamic &amp; complex</a:t>
            </a:r>
          </a:p>
          <a:p>
            <a:r>
              <a:rPr lang="en-US" dirty="0" smtClean="0"/>
              <a:t>Encompass a greater number of ideas and hypotheses</a:t>
            </a:r>
          </a:p>
          <a:p>
            <a:r>
              <a:rPr lang="en-US" dirty="0" smtClean="0"/>
              <a:t>Are constantly fine-tuned as new discoveries are made</a:t>
            </a:r>
          </a:p>
          <a:p>
            <a:r>
              <a:rPr lang="en-US" dirty="0" smtClean="0"/>
              <a:t>Examples:</a:t>
            </a:r>
          </a:p>
          <a:p>
            <a:pPr lvl="1"/>
            <a:r>
              <a:rPr lang="en-US" dirty="0" smtClean="0"/>
              <a:t>Cell theory</a:t>
            </a:r>
          </a:p>
          <a:p>
            <a:pPr lvl="1"/>
            <a:r>
              <a:rPr lang="en-US" dirty="0" smtClean="0"/>
              <a:t>Theory of Evolution</a:t>
            </a:r>
            <a:endParaRPr lang="en-US" dirty="0"/>
          </a:p>
        </p:txBody>
      </p:sp>
      <p:sp>
        <p:nvSpPr>
          <p:cNvPr id="7" name="Text Placeholder 6"/>
          <p:cNvSpPr>
            <a:spLocks noGrp="1"/>
          </p:cNvSpPr>
          <p:nvPr>
            <p:ph type="body" sz="quarter" idx="3"/>
          </p:nvPr>
        </p:nvSpPr>
        <p:spPr/>
        <p:txBody>
          <a:bodyPr/>
          <a:lstStyle/>
          <a:p>
            <a:r>
              <a:rPr lang="en-US" dirty="0" smtClean="0"/>
              <a:t>Laws</a:t>
            </a:r>
            <a:endParaRPr lang="en-US" dirty="0"/>
          </a:p>
        </p:txBody>
      </p:sp>
      <p:sp>
        <p:nvSpPr>
          <p:cNvPr id="8" name="Content Placeholder 7"/>
          <p:cNvSpPr>
            <a:spLocks noGrp="1"/>
          </p:cNvSpPr>
          <p:nvPr>
            <p:ph sz="quarter" idx="4"/>
          </p:nvPr>
        </p:nvSpPr>
        <p:spPr/>
        <p:txBody>
          <a:bodyPr/>
          <a:lstStyle/>
          <a:p>
            <a:r>
              <a:rPr lang="en-US" dirty="0" smtClean="0"/>
              <a:t>Concise specific descriptions of how some aspect of the natural world is expected to behave in a certain situation</a:t>
            </a:r>
          </a:p>
          <a:p>
            <a:r>
              <a:rPr lang="en-US" dirty="0" smtClean="0"/>
              <a:t>Examples:</a:t>
            </a:r>
          </a:p>
          <a:p>
            <a:pPr lvl="1"/>
            <a:r>
              <a:rPr lang="en-US" dirty="0" smtClean="0"/>
              <a:t>Law of gravity</a:t>
            </a:r>
          </a:p>
          <a:p>
            <a:pPr lvl="1"/>
            <a:r>
              <a:rPr lang="en-US" dirty="0" err="1" smtClean="0"/>
              <a:t>Newtons</a:t>
            </a:r>
            <a:r>
              <a:rPr lang="en-US" dirty="0" smtClean="0"/>
              <a:t> laws of motion</a:t>
            </a:r>
          </a:p>
          <a:p>
            <a:pPr lvl="1"/>
            <a:r>
              <a:rPr lang="en-US" dirty="0" smtClean="0"/>
              <a:t>Ideal gas laws</a:t>
            </a:r>
            <a:endParaRPr lang="en-US" dirty="0"/>
          </a:p>
        </p:txBody>
      </p:sp>
      <p:sp>
        <p:nvSpPr>
          <p:cNvPr id="9" name="Rectangle 8"/>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1.2</a:t>
            </a:r>
            <a:endParaRPr lang="en-US" altLang="en-US" b="1" dirty="0"/>
          </a:p>
        </p:txBody>
      </p:sp>
      <p:pic>
        <p:nvPicPr>
          <p:cNvPr id="60418" name="Picture 2" descr="http://vle.whs.bucks.sch.uk/file.php/5741/images/Horse-evolution-pr79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4954" y="5834193"/>
            <a:ext cx="3146612" cy="827020"/>
          </a:xfrm>
          <a:prstGeom prst="rect">
            <a:avLst/>
          </a:prstGeom>
          <a:noFill/>
          <a:extLst>
            <a:ext uri="{909E8E84-426E-40DD-AFC4-6F175D3DCCD1}">
              <a14:hiddenFill xmlns:a14="http://schemas.microsoft.com/office/drawing/2010/main">
                <a:solidFill>
                  <a:srgbClr val="FFFFFF"/>
                </a:solidFill>
              </a14:hiddenFill>
            </a:ext>
          </a:extLst>
        </p:spPr>
      </p:pic>
      <p:pic>
        <p:nvPicPr>
          <p:cNvPr id="60420" name="Picture 4" descr="http://mail.colonial.net/%7Ehkaiter/astronomyimagesB/gravity.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56524" y="4106862"/>
            <a:ext cx="1847429" cy="2715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5910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&amp; Society</a:t>
            </a:r>
            <a:endParaRPr lang="en-US" dirty="0"/>
          </a:p>
        </p:txBody>
      </p:sp>
      <p:sp>
        <p:nvSpPr>
          <p:cNvPr id="3" name="Content Placeholder 2"/>
          <p:cNvSpPr>
            <a:spLocks noGrp="1"/>
          </p:cNvSpPr>
          <p:nvPr>
            <p:ph idx="1"/>
          </p:nvPr>
        </p:nvSpPr>
        <p:spPr>
          <a:xfrm>
            <a:off x="1154954" y="2603499"/>
            <a:ext cx="8825659" cy="4137959"/>
          </a:xfrm>
        </p:spPr>
        <p:txBody>
          <a:bodyPr>
            <a:normAutofit/>
          </a:bodyPr>
          <a:lstStyle/>
          <a:p>
            <a:r>
              <a:rPr lang="en-US" dirty="0" smtClean="0"/>
              <a:t>Using science involves understanding its context in society and its limitations</a:t>
            </a:r>
          </a:p>
          <a:p>
            <a:r>
              <a:rPr lang="en-US" dirty="0" smtClean="0"/>
              <a:t>Pure science does not include ethical or moral view points</a:t>
            </a:r>
          </a:p>
          <a:p>
            <a:pPr lvl="1"/>
            <a:r>
              <a:rPr lang="en-US" dirty="0" smtClean="0"/>
              <a:t>Science can tell us how certain knowledge or technology can be applied, but not whether it should</a:t>
            </a:r>
          </a:p>
        </p:txBody>
      </p:sp>
      <p:sp>
        <p:nvSpPr>
          <p:cNvPr id="4"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1.2</a:t>
            </a:r>
            <a:endParaRPr lang="en-US" altLang="en-US" b="1" dirty="0"/>
          </a:p>
        </p:txBody>
      </p:sp>
      <p:pic>
        <p:nvPicPr>
          <p:cNvPr id="59394" name="Picture 2" descr="http://files.broadsheet.ie/wp-content/uploads/2012/03/madscient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098" y="2392004"/>
            <a:ext cx="10632142" cy="4347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59394"/>
                                        </p:tgtEl>
                                        <p:attrNameLst>
                                          <p:attrName>style.visibility</p:attrName>
                                        </p:attrNameLst>
                                      </p:cBhvr>
                                      <p:to>
                                        <p:strVal val="visible"/>
                                      </p:to>
                                    </p:set>
                                    <p:animEffect transition="in" filter="wipe(down)">
                                      <p:cBhvr>
                                        <p:cTn id="23" dur="580">
                                          <p:stCondLst>
                                            <p:cond delay="0"/>
                                          </p:stCondLst>
                                        </p:cTn>
                                        <p:tgtEl>
                                          <p:spTgt spid="59394"/>
                                        </p:tgtEl>
                                      </p:cBhvr>
                                    </p:animEffect>
                                    <p:anim calcmode="lin" valueType="num">
                                      <p:cBhvr>
                                        <p:cTn id="24" dur="1822" tmFilter="0,0; 0.14,0.36; 0.43,0.73; 0.71,0.91; 1.0,1.0">
                                          <p:stCondLst>
                                            <p:cond delay="0"/>
                                          </p:stCondLst>
                                        </p:cTn>
                                        <p:tgtEl>
                                          <p:spTgt spid="5939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939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939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939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9394"/>
                                        </p:tgtEl>
                                        <p:attrNameLst>
                                          <p:attrName>ppt_y</p:attrName>
                                        </p:attrNameLst>
                                      </p:cBhvr>
                                      <p:tavLst>
                                        <p:tav tm="0" fmla="#ppt_y-sin(pi*$)/81">
                                          <p:val>
                                            <p:fltVal val="0"/>
                                          </p:val>
                                        </p:tav>
                                        <p:tav tm="100000">
                                          <p:val>
                                            <p:fltVal val="1"/>
                                          </p:val>
                                        </p:tav>
                                      </p:tavLst>
                                    </p:anim>
                                    <p:animScale>
                                      <p:cBhvr>
                                        <p:cTn id="29" dur="26">
                                          <p:stCondLst>
                                            <p:cond delay="650"/>
                                          </p:stCondLst>
                                        </p:cTn>
                                        <p:tgtEl>
                                          <p:spTgt spid="59394"/>
                                        </p:tgtEl>
                                      </p:cBhvr>
                                      <p:to x="100000" y="60000"/>
                                    </p:animScale>
                                    <p:animScale>
                                      <p:cBhvr>
                                        <p:cTn id="30" dur="166" decel="50000">
                                          <p:stCondLst>
                                            <p:cond delay="676"/>
                                          </p:stCondLst>
                                        </p:cTn>
                                        <p:tgtEl>
                                          <p:spTgt spid="59394"/>
                                        </p:tgtEl>
                                      </p:cBhvr>
                                      <p:to x="100000" y="100000"/>
                                    </p:animScale>
                                    <p:animScale>
                                      <p:cBhvr>
                                        <p:cTn id="31" dur="26">
                                          <p:stCondLst>
                                            <p:cond delay="1312"/>
                                          </p:stCondLst>
                                        </p:cTn>
                                        <p:tgtEl>
                                          <p:spTgt spid="59394"/>
                                        </p:tgtEl>
                                      </p:cBhvr>
                                      <p:to x="100000" y="80000"/>
                                    </p:animScale>
                                    <p:animScale>
                                      <p:cBhvr>
                                        <p:cTn id="32" dur="166" decel="50000">
                                          <p:stCondLst>
                                            <p:cond delay="1338"/>
                                          </p:stCondLst>
                                        </p:cTn>
                                        <p:tgtEl>
                                          <p:spTgt spid="59394"/>
                                        </p:tgtEl>
                                      </p:cBhvr>
                                      <p:to x="100000" y="100000"/>
                                    </p:animScale>
                                    <p:animScale>
                                      <p:cBhvr>
                                        <p:cTn id="33" dur="26">
                                          <p:stCondLst>
                                            <p:cond delay="1642"/>
                                          </p:stCondLst>
                                        </p:cTn>
                                        <p:tgtEl>
                                          <p:spTgt spid="59394"/>
                                        </p:tgtEl>
                                      </p:cBhvr>
                                      <p:to x="100000" y="90000"/>
                                    </p:animScale>
                                    <p:animScale>
                                      <p:cBhvr>
                                        <p:cTn id="34" dur="166" decel="50000">
                                          <p:stCondLst>
                                            <p:cond delay="1668"/>
                                          </p:stCondLst>
                                        </p:cTn>
                                        <p:tgtEl>
                                          <p:spTgt spid="59394"/>
                                        </p:tgtEl>
                                      </p:cBhvr>
                                      <p:to x="100000" y="100000"/>
                                    </p:animScale>
                                    <p:animScale>
                                      <p:cBhvr>
                                        <p:cTn id="35" dur="26">
                                          <p:stCondLst>
                                            <p:cond delay="1808"/>
                                          </p:stCondLst>
                                        </p:cTn>
                                        <p:tgtEl>
                                          <p:spTgt spid="59394"/>
                                        </p:tgtEl>
                                      </p:cBhvr>
                                      <p:to x="100000" y="95000"/>
                                    </p:animScale>
                                    <p:animScale>
                                      <p:cBhvr>
                                        <p:cTn id="36" dur="166" decel="50000">
                                          <p:stCondLst>
                                            <p:cond delay="1834"/>
                                          </p:stCondLst>
                                        </p:cTn>
                                        <p:tgtEl>
                                          <p:spTgt spid="5939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&amp; Society</a:t>
            </a:r>
            <a:endParaRPr lang="en-US" dirty="0"/>
          </a:p>
        </p:txBody>
      </p:sp>
      <p:sp>
        <p:nvSpPr>
          <p:cNvPr id="3" name="Content Placeholder 2"/>
          <p:cNvSpPr>
            <a:spLocks noGrp="1"/>
          </p:cNvSpPr>
          <p:nvPr>
            <p:ph idx="1"/>
          </p:nvPr>
        </p:nvSpPr>
        <p:spPr>
          <a:xfrm>
            <a:off x="1154955" y="2603499"/>
            <a:ext cx="5643878" cy="4137959"/>
          </a:xfrm>
        </p:spPr>
        <p:txBody>
          <a:bodyPr>
            <a:normAutofit/>
          </a:bodyPr>
          <a:lstStyle/>
          <a:p>
            <a:r>
              <a:rPr lang="en-US" dirty="0" smtClean="0"/>
              <a:t>Avoiding Bias</a:t>
            </a:r>
          </a:p>
          <a:p>
            <a:pPr lvl="1"/>
            <a:r>
              <a:rPr lang="en-US" dirty="0" smtClean="0"/>
              <a:t>Science aims to be objective, but scientists may make recommendations that are not in the best public interest due to bias</a:t>
            </a:r>
          </a:p>
          <a:p>
            <a:pPr lvl="1"/>
            <a:r>
              <a:rPr lang="en-US" dirty="0" smtClean="0"/>
              <a:t>A bias is a particular preference or point of view that is personal, rather than scientific </a:t>
            </a:r>
          </a:p>
          <a:p>
            <a:pPr lvl="1"/>
            <a:r>
              <a:rPr lang="en-US" dirty="0" smtClean="0"/>
              <a:t>The public must be educated enough to understand science to make certain it is applied in ways that benefit humanity</a:t>
            </a:r>
            <a:endParaRPr lang="en-US" dirty="0"/>
          </a:p>
        </p:txBody>
      </p:sp>
      <p:sp>
        <p:nvSpPr>
          <p:cNvPr id="4"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1.2</a:t>
            </a:r>
            <a:endParaRPr lang="en-US" altLang="en-US" b="1" dirty="0"/>
          </a:p>
        </p:txBody>
      </p:sp>
      <p:pic>
        <p:nvPicPr>
          <p:cNvPr id="1026" name="Picture 2" descr="http://3.bp.blogspot.com/-JqZ-twMCUcU/Uav7PTizspI/AAAAAAAAB-w/JCJOps9w_Ss/s1600/science_vs_creationism.png"/>
          <p:cNvPicPr>
            <a:picLocks noChangeAspect="1" noChangeArrowheads="1"/>
          </p:cNvPicPr>
          <p:nvPr/>
        </p:nvPicPr>
        <p:blipFill rotWithShape="1">
          <a:blip r:embed="rId2">
            <a:extLst>
              <a:ext uri="{28A0092B-C50C-407E-A947-70E740481C1C}">
                <a14:useLocalDpi xmlns:a14="http://schemas.microsoft.com/office/drawing/2010/main" val="0"/>
              </a:ext>
            </a:extLst>
          </a:blip>
          <a:srcRect t="12609"/>
          <a:stretch/>
        </p:blipFill>
        <p:spPr bwMode="auto">
          <a:xfrm>
            <a:off x="6863823" y="2603499"/>
            <a:ext cx="5006866" cy="323790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rot="1322397">
            <a:off x="10625379" y="4399142"/>
            <a:ext cx="309723" cy="52104"/>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p:cNvSpPr/>
          <p:nvPr/>
        </p:nvSpPr>
        <p:spPr>
          <a:xfrm>
            <a:off x="5942570" y="3453278"/>
            <a:ext cx="5507989" cy="1219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Underline or highlight me in your notes!</a:t>
            </a:r>
            <a:endParaRPr lang="en-US" dirty="0"/>
          </a:p>
        </p:txBody>
      </p:sp>
    </p:spTree>
    <p:extLst>
      <p:ext uri="{BB962C8B-B14F-4D97-AF65-F5344CB8AC3E}">
        <p14:creationId xmlns:p14="http://schemas.microsoft.com/office/powerpoint/2010/main" val="218044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&amp; Using Science</a:t>
            </a:r>
            <a:endParaRPr lang="en-US" dirty="0"/>
          </a:p>
        </p:txBody>
      </p:sp>
      <p:sp>
        <p:nvSpPr>
          <p:cNvPr id="3" name="Content Placeholder 2"/>
          <p:cNvSpPr>
            <a:spLocks noGrp="1"/>
          </p:cNvSpPr>
          <p:nvPr>
            <p:ph idx="1"/>
          </p:nvPr>
        </p:nvSpPr>
        <p:spPr>
          <a:xfrm>
            <a:off x="6002766" y="2603500"/>
            <a:ext cx="5454127" cy="3416300"/>
          </a:xfrm>
        </p:spPr>
        <p:txBody>
          <a:bodyPr>
            <a:normAutofit fontScale="92500" lnSpcReduction="10000"/>
          </a:bodyPr>
          <a:lstStyle/>
          <a:p>
            <a:r>
              <a:rPr lang="en-US" dirty="0" smtClean="0"/>
              <a:t>Understanding biology helps us realize that we can predict the consequences of our actions and take an active role in directing our future and that of our planet</a:t>
            </a:r>
          </a:p>
          <a:p>
            <a:r>
              <a:rPr lang="en-US" dirty="0" smtClean="0"/>
              <a:t>In our society, scientists make recommendations about big public policy decisions, but they don’t make decisions</a:t>
            </a:r>
          </a:p>
          <a:p>
            <a:r>
              <a:rPr lang="en-US" dirty="0" smtClean="0"/>
              <a:t>Citizens of our democracy make decisions by voting for elected officials who influence public policy. This is why it is so important we all understand how science works and appreciate both its power and limitations</a:t>
            </a:r>
            <a:endParaRPr lang="en-US" dirty="0"/>
          </a:p>
        </p:txBody>
      </p:sp>
      <p:sp>
        <p:nvSpPr>
          <p:cNvPr id="5" name="Rectangle 4"/>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1.2</a:t>
            </a:r>
            <a:endParaRPr lang="en-US" altLang="en-US" b="1" dirty="0"/>
          </a:p>
        </p:txBody>
      </p:sp>
      <p:pic>
        <p:nvPicPr>
          <p:cNvPr id="6" name="Picture 4" descr="http://www.tanoro.com/images/climate-change-science-s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984" y="2520594"/>
            <a:ext cx="5071856" cy="3930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05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762125" y="811214"/>
            <a:ext cx="8686800" cy="822325"/>
          </a:xfrm>
          <a:noFill/>
        </p:spPr>
        <p:txBody>
          <a:bodyPr/>
          <a:lstStyle/>
          <a:p>
            <a:pPr eaLnBrk="1" hangingPunct="1"/>
            <a:r>
              <a:rPr lang="en-US" altLang="en-US" dirty="0" smtClean="0"/>
              <a:t>Your health and the health of the environment depend on your knowledge of biology.</a:t>
            </a:r>
          </a:p>
        </p:txBody>
      </p:sp>
      <p:sp>
        <p:nvSpPr>
          <p:cNvPr id="17411" name="Rectangle 3"/>
          <p:cNvSpPr>
            <a:spLocks noGrp="1" noChangeArrowheads="1"/>
          </p:cNvSpPr>
          <p:nvPr>
            <p:ph type="body" idx="1"/>
          </p:nvPr>
        </p:nvSpPr>
        <p:spPr>
          <a:xfrm>
            <a:off x="1958788" y="2357718"/>
            <a:ext cx="8610600" cy="1967730"/>
          </a:xfrm>
        </p:spPr>
        <p:txBody>
          <a:bodyPr>
            <a:normAutofit fontScale="77500" lnSpcReduction="20000"/>
          </a:bodyPr>
          <a:lstStyle/>
          <a:p>
            <a:pPr eaLnBrk="1" hangingPunct="1"/>
            <a:r>
              <a:rPr lang="en-US" altLang="en-US" dirty="0" smtClean="0"/>
              <a:t>Knowledge of biology helps you understand your health.</a:t>
            </a:r>
          </a:p>
          <a:p>
            <a:pPr lvl="1" eaLnBrk="1" hangingPunct="1"/>
            <a:r>
              <a:rPr lang="en-US" altLang="en-US" dirty="0" smtClean="0"/>
              <a:t>food allergies</a:t>
            </a:r>
          </a:p>
          <a:p>
            <a:pPr lvl="1" eaLnBrk="1" hangingPunct="1"/>
            <a:r>
              <a:rPr lang="en-US" altLang="en-US" dirty="0" smtClean="0"/>
              <a:t>potential effects and causes of obesity</a:t>
            </a:r>
          </a:p>
          <a:p>
            <a:pPr lvl="2"/>
            <a:r>
              <a:rPr lang="en-US" altLang="en-US" dirty="0"/>
              <a:t>http://www.nature.com/nature/videoarchive/gutmicrobes/</a:t>
            </a:r>
            <a:endParaRPr lang="en-US" altLang="en-US" dirty="0" smtClean="0"/>
          </a:p>
          <a:p>
            <a:pPr lvl="1"/>
            <a:r>
              <a:rPr lang="en-US" altLang="en-US" dirty="0"/>
              <a:t>Cancer </a:t>
            </a:r>
            <a:endParaRPr lang="en-US" altLang="en-US" dirty="0" smtClean="0"/>
          </a:p>
          <a:p>
            <a:pPr lvl="2"/>
            <a:r>
              <a:rPr lang="en-US" altLang="en-US" dirty="0"/>
              <a:t>http://www.nature.com/nature/videoarchive/smokinglungcancer/</a:t>
            </a:r>
          </a:p>
          <a:p>
            <a:pPr lvl="1"/>
            <a:r>
              <a:rPr lang="en-US" altLang="en-US" dirty="0"/>
              <a:t>Effects of alcohol, tobacco, and other drugs</a:t>
            </a:r>
          </a:p>
          <a:p>
            <a:pPr lvl="1" eaLnBrk="1" hangingPunct="1"/>
            <a:endParaRPr lang="en-US" altLang="en-US" dirty="0" smtClean="0"/>
          </a:p>
        </p:txBody>
      </p:sp>
      <p:pic>
        <p:nvPicPr>
          <p:cNvPr id="17413" name="Picture 5" descr="bhspe-030904-00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2001" y="4384315"/>
            <a:ext cx="3559435" cy="2432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1.2</a:t>
            </a:r>
            <a:endParaRPr lang="en-US" altLang="en-US" b="1" dirty="0"/>
          </a:p>
        </p:txBody>
      </p:sp>
      <p:grpSp>
        <p:nvGrpSpPr>
          <p:cNvPr id="6" name="Group 60"/>
          <p:cNvGrpSpPr>
            <a:grpSpLocks/>
          </p:cNvGrpSpPr>
          <p:nvPr/>
        </p:nvGrpSpPr>
        <p:grpSpPr bwMode="auto">
          <a:xfrm>
            <a:off x="7230035" y="3323735"/>
            <a:ext cx="4876800" cy="3432175"/>
            <a:chOff x="2592" y="1630"/>
            <a:chExt cx="3072" cy="2162"/>
          </a:xfrm>
        </p:grpSpPr>
        <p:sp>
          <p:nvSpPr>
            <p:cNvPr id="7" name="Line 16"/>
            <p:cNvSpPr>
              <a:spLocks noChangeShapeType="1"/>
            </p:cNvSpPr>
            <p:nvPr/>
          </p:nvSpPr>
          <p:spPr bwMode="auto">
            <a:xfrm>
              <a:off x="3168" y="2800"/>
              <a:ext cx="624"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8" name="Picture 4" descr="bhspe-010105-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1630"/>
              <a:ext cx="3072" cy="21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7"/>
            <p:cNvSpPr txBox="1">
              <a:spLocks noChangeArrowheads="1"/>
            </p:cNvSpPr>
            <p:nvPr/>
          </p:nvSpPr>
          <p:spPr bwMode="auto">
            <a:xfrm>
              <a:off x="3777" y="1757"/>
              <a:ext cx="371"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300" b="1">
                  <a:solidFill>
                    <a:schemeClr val="bg1"/>
                  </a:solidFill>
                </a:rPr>
                <a:t>brain</a:t>
              </a:r>
            </a:p>
          </p:txBody>
        </p:sp>
        <p:sp>
          <p:nvSpPr>
            <p:cNvPr id="10" name="Text Box 8"/>
            <p:cNvSpPr txBox="1">
              <a:spLocks noChangeArrowheads="1"/>
            </p:cNvSpPr>
            <p:nvPr/>
          </p:nvSpPr>
          <p:spPr bwMode="auto">
            <a:xfrm>
              <a:off x="3744" y="2246"/>
              <a:ext cx="395"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300" b="1">
                  <a:solidFill>
                    <a:schemeClr val="bg1"/>
                  </a:solidFill>
                </a:rPr>
                <a:t>lungs</a:t>
              </a:r>
            </a:p>
          </p:txBody>
        </p:sp>
        <p:sp>
          <p:nvSpPr>
            <p:cNvPr id="11" name="Text Box 9"/>
            <p:cNvSpPr txBox="1">
              <a:spLocks noChangeArrowheads="1"/>
            </p:cNvSpPr>
            <p:nvPr/>
          </p:nvSpPr>
          <p:spPr bwMode="auto">
            <a:xfrm>
              <a:off x="3773" y="2537"/>
              <a:ext cx="371"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300" b="1">
                  <a:solidFill>
                    <a:schemeClr val="bg1"/>
                  </a:solidFill>
                </a:rPr>
                <a:t>heart</a:t>
              </a:r>
            </a:p>
          </p:txBody>
        </p:sp>
        <p:sp>
          <p:nvSpPr>
            <p:cNvPr id="12" name="Text Box 10"/>
            <p:cNvSpPr txBox="1">
              <a:spLocks noChangeArrowheads="1"/>
            </p:cNvSpPr>
            <p:nvPr/>
          </p:nvSpPr>
          <p:spPr bwMode="auto">
            <a:xfrm>
              <a:off x="3776" y="2708"/>
              <a:ext cx="330"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300" b="1">
                  <a:solidFill>
                    <a:schemeClr val="bg1"/>
                  </a:solidFill>
                </a:rPr>
                <a:t>liver</a:t>
              </a:r>
            </a:p>
          </p:txBody>
        </p:sp>
        <p:sp>
          <p:nvSpPr>
            <p:cNvPr id="13" name="Text Box 11"/>
            <p:cNvSpPr txBox="1">
              <a:spLocks noChangeArrowheads="1"/>
            </p:cNvSpPr>
            <p:nvPr/>
          </p:nvSpPr>
          <p:spPr bwMode="auto">
            <a:xfrm>
              <a:off x="3700" y="2917"/>
              <a:ext cx="505"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300" b="1">
                  <a:solidFill>
                    <a:schemeClr val="bg1"/>
                  </a:solidFill>
                </a:rPr>
                <a:t>kidneys</a:t>
              </a:r>
            </a:p>
          </p:txBody>
        </p:sp>
        <p:sp>
          <p:nvSpPr>
            <p:cNvPr id="14" name="Line 13"/>
            <p:cNvSpPr>
              <a:spLocks noChangeShapeType="1"/>
            </p:cNvSpPr>
            <p:nvPr/>
          </p:nvSpPr>
          <p:spPr bwMode="auto">
            <a:xfrm>
              <a:off x="4154" y="3024"/>
              <a:ext cx="276"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15"/>
            <p:cNvSpPr>
              <a:spLocks noChangeShapeType="1"/>
            </p:cNvSpPr>
            <p:nvPr/>
          </p:nvSpPr>
          <p:spPr bwMode="auto">
            <a:xfrm>
              <a:off x="4091" y="2800"/>
              <a:ext cx="29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17"/>
            <p:cNvSpPr>
              <a:spLocks noChangeShapeType="1"/>
            </p:cNvSpPr>
            <p:nvPr/>
          </p:nvSpPr>
          <p:spPr bwMode="auto">
            <a:xfrm>
              <a:off x="4128" y="2640"/>
              <a:ext cx="432"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18"/>
            <p:cNvSpPr>
              <a:spLocks noChangeShapeType="1"/>
            </p:cNvSpPr>
            <p:nvPr/>
          </p:nvSpPr>
          <p:spPr bwMode="auto">
            <a:xfrm flipV="1">
              <a:off x="3470" y="2640"/>
              <a:ext cx="322"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1"/>
            <p:cNvSpPr>
              <a:spLocks noChangeShapeType="1"/>
            </p:cNvSpPr>
            <p:nvPr/>
          </p:nvSpPr>
          <p:spPr bwMode="auto">
            <a:xfrm flipV="1">
              <a:off x="4128" y="1848"/>
              <a:ext cx="432" cy="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22"/>
            <p:cNvSpPr>
              <a:spLocks noChangeShapeType="1"/>
            </p:cNvSpPr>
            <p:nvPr/>
          </p:nvSpPr>
          <p:spPr bwMode="auto">
            <a:xfrm>
              <a:off x="3408" y="1856"/>
              <a:ext cx="384"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27"/>
            <p:cNvSpPr>
              <a:spLocks noChangeShapeType="1"/>
            </p:cNvSpPr>
            <p:nvPr/>
          </p:nvSpPr>
          <p:spPr bwMode="auto">
            <a:xfrm flipH="1">
              <a:off x="3508" y="3020"/>
              <a:ext cx="24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Line 49"/>
            <p:cNvSpPr>
              <a:spLocks noChangeShapeType="1"/>
            </p:cNvSpPr>
            <p:nvPr/>
          </p:nvSpPr>
          <p:spPr bwMode="auto">
            <a:xfrm flipH="1">
              <a:off x="3456" y="2361"/>
              <a:ext cx="288" cy="8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54"/>
            <p:cNvSpPr>
              <a:spLocks noChangeShapeType="1"/>
            </p:cNvSpPr>
            <p:nvPr/>
          </p:nvSpPr>
          <p:spPr bwMode="auto">
            <a:xfrm flipH="1" flipV="1">
              <a:off x="4128" y="2352"/>
              <a:ext cx="336" cy="144"/>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59"/>
            <p:cNvSpPr>
              <a:spLocks noChangeShapeType="1"/>
            </p:cNvSpPr>
            <p:nvPr/>
          </p:nvSpPr>
          <p:spPr bwMode="auto">
            <a:xfrm flipV="1">
              <a:off x="3154" y="2800"/>
              <a:ext cx="658"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2796823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wipe(left)">
                                      <p:cBhvr>
                                        <p:cTn id="7" dur="500"/>
                                        <p:tgtEl>
                                          <p:spTgt spid="17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411">
                                            <p:txEl>
                                              <p:pRg st="0" end="0"/>
                                            </p:txEl>
                                          </p:spTgt>
                                        </p:tgtEl>
                                        <p:attrNameLst>
                                          <p:attrName>style.visibility</p:attrName>
                                        </p:attrNameLst>
                                      </p:cBhvr>
                                      <p:to>
                                        <p:strVal val="visible"/>
                                      </p:to>
                                    </p:set>
                                    <p:animEffect transition="in" filter="wipe(left)">
                                      <p:cBhvr>
                                        <p:cTn id="12" dur="500"/>
                                        <p:tgtEl>
                                          <p:spTgt spid="1741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411">
                                            <p:txEl>
                                              <p:pRg st="1" end="1"/>
                                            </p:txEl>
                                          </p:spTgt>
                                        </p:tgtEl>
                                        <p:attrNameLst>
                                          <p:attrName>style.visibility</p:attrName>
                                        </p:attrNameLst>
                                      </p:cBhvr>
                                      <p:to>
                                        <p:strVal val="visible"/>
                                      </p:to>
                                    </p:set>
                                    <p:animEffect transition="in" filter="wipe(left)">
                                      <p:cBhvr>
                                        <p:cTn id="17" dur="500"/>
                                        <p:tgtEl>
                                          <p:spTgt spid="1741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411">
                                            <p:txEl>
                                              <p:pRg st="2" end="2"/>
                                            </p:txEl>
                                          </p:spTgt>
                                        </p:tgtEl>
                                        <p:attrNameLst>
                                          <p:attrName>style.visibility</p:attrName>
                                        </p:attrNameLst>
                                      </p:cBhvr>
                                      <p:to>
                                        <p:strVal val="visible"/>
                                      </p:to>
                                    </p:set>
                                    <p:animEffect transition="in" filter="wipe(left)">
                                      <p:cBhvr>
                                        <p:cTn id="22" dur="500"/>
                                        <p:tgtEl>
                                          <p:spTgt spid="174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411">
                                            <p:txEl>
                                              <p:pRg st="3" end="3"/>
                                            </p:txEl>
                                          </p:spTgt>
                                        </p:tgtEl>
                                        <p:attrNameLst>
                                          <p:attrName>style.visibility</p:attrName>
                                        </p:attrNameLst>
                                      </p:cBhvr>
                                      <p:to>
                                        <p:strVal val="visible"/>
                                      </p:to>
                                    </p:set>
                                    <p:animEffect transition="in" filter="wipe(left)">
                                      <p:cBhvr>
                                        <p:cTn id="27" dur="500"/>
                                        <p:tgtEl>
                                          <p:spTgt spid="174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7413"/>
                                        </p:tgtEl>
                                        <p:attrNameLst>
                                          <p:attrName>style.visibility</p:attrName>
                                        </p:attrNameLst>
                                      </p:cBhvr>
                                      <p:to>
                                        <p:strVal val="visible"/>
                                      </p:to>
                                    </p:set>
                                    <p:animEffect transition="in" filter="wipe(up)">
                                      <p:cBhvr>
                                        <p:cTn id="32" dur="500"/>
                                        <p:tgtEl>
                                          <p:spTgt spid="174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7411">
                                            <p:txEl>
                                              <p:pRg st="4" end="4"/>
                                            </p:txEl>
                                          </p:spTgt>
                                        </p:tgtEl>
                                        <p:attrNameLst>
                                          <p:attrName>style.visibility</p:attrName>
                                        </p:attrNameLst>
                                      </p:cBhvr>
                                      <p:to>
                                        <p:strVal val="visible"/>
                                      </p:to>
                                    </p:set>
                                    <p:animEffect transition="in" filter="wipe(left)">
                                      <p:cBhvr>
                                        <p:cTn id="37" dur="500"/>
                                        <p:tgtEl>
                                          <p:spTgt spid="17411">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7411">
                                            <p:txEl>
                                              <p:pRg st="5" end="5"/>
                                            </p:txEl>
                                          </p:spTgt>
                                        </p:tgtEl>
                                        <p:attrNameLst>
                                          <p:attrName>style.visibility</p:attrName>
                                        </p:attrNameLst>
                                      </p:cBhvr>
                                      <p:to>
                                        <p:strVal val="visible"/>
                                      </p:to>
                                    </p:set>
                                    <p:animEffect transition="in" filter="wipe(left)">
                                      <p:cBhvr>
                                        <p:cTn id="42" dur="500"/>
                                        <p:tgtEl>
                                          <p:spTgt spid="17411">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up)">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7411">
                                            <p:txEl>
                                              <p:pRg st="6" end="6"/>
                                            </p:txEl>
                                          </p:spTgt>
                                        </p:tgtEl>
                                        <p:attrNameLst>
                                          <p:attrName>style.visibility</p:attrName>
                                        </p:attrNameLst>
                                      </p:cBhvr>
                                      <p:to>
                                        <p:strVal val="visible"/>
                                      </p:to>
                                    </p:set>
                                    <p:animEffect transition="in" filter="wipe(left)">
                                      <p:cBhvr>
                                        <p:cTn id="52" dur="500"/>
                                        <p:tgtEl>
                                          <p:spTgt spid="174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utoUpdateAnimBg="0"/>
      <p:bldP spid="17411" grpId="0" uiExpand="1" build="p" bldLvl="5"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1.1 Vocabulary</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06686652"/>
              </p:ext>
            </p:extLst>
          </p:nvPr>
        </p:nvGraphicFramePr>
        <p:xfrm>
          <a:off x="1155698" y="2603500"/>
          <a:ext cx="9767674" cy="3558402"/>
        </p:xfrm>
        <a:graphic>
          <a:graphicData uri="http://schemas.openxmlformats.org/drawingml/2006/table">
            <a:tbl>
              <a:tblPr firstRow="1" bandRow="1">
                <a:tableStyleId>{69CF1AB2-1976-4502-BF36-3FF5EA218861}</a:tableStyleId>
              </a:tblPr>
              <a:tblGrid>
                <a:gridCol w="4883837">
                  <a:extLst>
                    <a:ext uri="{9D8B030D-6E8A-4147-A177-3AD203B41FA5}">
                      <a16:colId xmlns:a16="http://schemas.microsoft.com/office/drawing/2014/main" val="20000"/>
                    </a:ext>
                  </a:extLst>
                </a:gridCol>
                <a:gridCol w="4883837">
                  <a:extLst>
                    <a:ext uri="{9D8B030D-6E8A-4147-A177-3AD203B41FA5}">
                      <a16:colId xmlns:a16="http://schemas.microsoft.com/office/drawing/2014/main" val="20001"/>
                    </a:ext>
                  </a:extLst>
                </a:gridCol>
              </a:tblGrid>
              <a:tr h="593067">
                <a:tc>
                  <a:txBody>
                    <a:bodyPr/>
                    <a:lstStyle/>
                    <a:p>
                      <a:pPr algn="ctr"/>
                      <a:r>
                        <a:rPr lang="en-US" b="1" dirty="0" smtClean="0"/>
                        <a:t>Science</a:t>
                      </a:r>
                      <a:endParaRPr lang="en-US" b="1" dirty="0"/>
                    </a:p>
                  </a:txBody>
                  <a:tcPr/>
                </a:tc>
                <a:tc>
                  <a:txBody>
                    <a:bodyPr/>
                    <a:lstStyle/>
                    <a:p>
                      <a:pPr algn="ctr"/>
                      <a:r>
                        <a:rPr lang="en-US" b="1" dirty="0" smtClean="0"/>
                        <a:t>Positive Control</a:t>
                      </a:r>
                      <a:endParaRPr lang="en-US" b="1" dirty="0"/>
                    </a:p>
                  </a:txBody>
                  <a:tcPr/>
                </a:tc>
                <a:extLst>
                  <a:ext uri="{0D108BD9-81ED-4DB2-BD59-A6C34878D82A}">
                    <a16:rowId xmlns:a16="http://schemas.microsoft.com/office/drawing/2014/main" val="10000"/>
                  </a:ext>
                </a:extLst>
              </a:tr>
              <a:tr h="593067">
                <a:tc>
                  <a:txBody>
                    <a:bodyPr/>
                    <a:lstStyle/>
                    <a:p>
                      <a:pPr algn="ctr"/>
                      <a:r>
                        <a:rPr lang="en-US" b="1" dirty="0" smtClean="0"/>
                        <a:t>Hypothesis</a:t>
                      </a:r>
                      <a:endParaRPr lang="en-US" b="1" dirty="0"/>
                    </a:p>
                  </a:txBody>
                  <a:tcPr/>
                </a:tc>
                <a:tc>
                  <a:txBody>
                    <a:bodyPr/>
                    <a:lstStyle/>
                    <a:p>
                      <a:pPr algn="ctr"/>
                      <a:r>
                        <a:rPr lang="en-US" b="1" dirty="0" smtClean="0"/>
                        <a:t>Negative Control</a:t>
                      </a:r>
                      <a:endParaRPr lang="en-US" b="1" dirty="0"/>
                    </a:p>
                  </a:txBody>
                  <a:tcPr/>
                </a:tc>
                <a:extLst>
                  <a:ext uri="{0D108BD9-81ED-4DB2-BD59-A6C34878D82A}">
                    <a16:rowId xmlns:a16="http://schemas.microsoft.com/office/drawing/2014/main" val="10001"/>
                  </a:ext>
                </a:extLst>
              </a:tr>
              <a:tr h="593067">
                <a:tc>
                  <a:txBody>
                    <a:bodyPr/>
                    <a:lstStyle/>
                    <a:p>
                      <a:pPr algn="ctr"/>
                      <a:r>
                        <a:rPr lang="en-US" b="1" dirty="0" smtClean="0"/>
                        <a:t>Observation</a:t>
                      </a:r>
                      <a:endParaRPr lang="en-US" b="1" dirty="0"/>
                    </a:p>
                  </a:txBody>
                  <a:tcPr/>
                </a:tc>
                <a:tc>
                  <a:txBody>
                    <a:bodyPr/>
                    <a:lstStyle/>
                    <a:p>
                      <a:pPr algn="ctr"/>
                      <a:r>
                        <a:rPr lang="en-US" b="1" dirty="0" smtClean="0"/>
                        <a:t>Data</a:t>
                      </a:r>
                      <a:endParaRPr lang="en-US" b="1" dirty="0"/>
                    </a:p>
                  </a:txBody>
                  <a:tcPr/>
                </a:tc>
                <a:extLst>
                  <a:ext uri="{0D108BD9-81ED-4DB2-BD59-A6C34878D82A}">
                    <a16:rowId xmlns:a16="http://schemas.microsoft.com/office/drawing/2014/main" val="10002"/>
                  </a:ext>
                </a:extLst>
              </a:tr>
              <a:tr h="593067">
                <a:tc>
                  <a:txBody>
                    <a:bodyPr/>
                    <a:lstStyle/>
                    <a:p>
                      <a:pPr algn="ctr"/>
                      <a:r>
                        <a:rPr lang="en-US" b="1" dirty="0" smtClean="0"/>
                        <a:t>Inference</a:t>
                      </a:r>
                      <a:endParaRPr lang="en-US" b="1" dirty="0"/>
                    </a:p>
                  </a:txBody>
                  <a:tcPr/>
                </a:tc>
                <a:tc>
                  <a:txBody>
                    <a:bodyPr/>
                    <a:lstStyle/>
                    <a:p>
                      <a:pPr algn="ctr"/>
                      <a:r>
                        <a:rPr lang="en-US" b="1" dirty="0" smtClean="0"/>
                        <a:t>Independent Variable</a:t>
                      </a:r>
                      <a:endParaRPr lang="en-US" b="1" dirty="0"/>
                    </a:p>
                  </a:txBody>
                  <a:tcPr/>
                </a:tc>
                <a:extLst>
                  <a:ext uri="{0D108BD9-81ED-4DB2-BD59-A6C34878D82A}">
                    <a16:rowId xmlns:a16="http://schemas.microsoft.com/office/drawing/2014/main" val="10003"/>
                  </a:ext>
                </a:extLst>
              </a:tr>
              <a:tr h="593067">
                <a:tc>
                  <a:txBody>
                    <a:bodyPr/>
                    <a:lstStyle/>
                    <a:p>
                      <a:pPr algn="ctr"/>
                      <a:r>
                        <a:rPr lang="en-US" b="1" dirty="0" smtClean="0"/>
                        <a:t>Derive </a:t>
                      </a:r>
                      <a:endParaRPr lang="en-US" b="1" dirty="0"/>
                    </a:p>
                  </a:txBody>
                  <a:tcPr/>
                </a:tc>
                <a:tc>
                  <a:txBody>
                    <a:bodyPr/>
                    <a:lstStyle/>
                    <a:p>
                      <a:pPr algn="ctr"/>
                      <a:r>
                        <a:rPr lang="en-US" b="1" dirty="0" smtClean="0"/>
                        <a:t>Dependent Variable</a:t>
                      </a:r>
                      <a:endParaRPr lang="en-US" b="1" dirty="0"/>
                    </a:p>
                  </a:txBody>
                  <a:tcPr/>
                </a:tc>
                <a:extLst>
                  <a:ext uri="{0D108BD9-81ED-4DB2-BD59-A6C34878D82A}">
                    <a16:rowId xmlns:a16="http://schemas.microsoft.com/office/drawing/2014/main" val="10004"/>
                  </a:ext>
                </a:extLst>
              </a:tr>
              <a:tr h="593067">
                <a:tc>
                  <a:txBody>
                    <a:bodyPr/>
                    <a:lstStyle/>
                    <a:p>
                      <a:pPr algn="ctr"/>
                      <a:r>
                        <a:rPr lang="en-US" b="1" dirty="0" smtClean="0"/>
                        <a:t>Control</a:t>
                      </a:r>
                      <a:r>
                        <a:rPr lang="en-US" b="1" baseline="0" dirty="0" smtClean="0"/>
                        <a:t> Group</a:t>
                      </a:r>
                      <a:endParaRPr lang="en-US" b="1" dirty="0"/>
                    </a:p>
                  </a:txBody>
                  <a:tcPr/>
                </a:tc>
                <a:tc>
                  <a:txBody>
                    <a:bodyPr/>
                    <a:lstStyle/>
                    <a:p>
                      <a:pPr algn="ctr"/>
                      <a:r>
                        <a:rPr lang="en-US" b="1" dirty="0" smtClean="0"/>
                        <a:t>Constants</a:t>
                      </a:r>
                      <a:endParaRPr lang="en-US" b="1" dirty="0"/>
                    </a:p>
                  </a:txBody>
                  <a:tcPr/>
                </a:tc>
                <a:extLst>
                  <a:ext uri="{0D108BD9-81ED-4DB2-BD59-A6C34878D82A}">
                    <a16:rowId xmlns:a16="http://schemas.microsoft.com/office/drawing/2014/main" val="10005"/>
                  </a:ext>
                </a:extLst>
              </a:tr>
            </a:tbl>
          </a:graphicData>
        </a:graphic>
      </p:graphicFrame>
      <p:sp>
        <p:nvSpPr>
          <p:cNvPr id="7"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1.1</a:t>
            </a:r>
            <a:endParaRPr lang="en-US" altLang="en-US" b="1" dirty="0"/>
          </a:p>
        </p:txBody>
      </p:sp>
    </p:spTree>
    <p:extLst>
      <p:ext uri="{BB962C8B-B14F-4D97-AF65-F5344CB8AC3E}">
        <p14:creationId xmlns:p14="http://schemas.microsoft.com/office/powerpoint/2010/main" val="22715649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Knowledge of biology can help you understand environmental </a:t>
            </a:r>
            <a:r>
              <a:rPr lang="en-US" altLang="en-US" dirty="0" smtClean="0"/>
              <a:t>issues</a:t>
            </a:r>
            <a:endParaRPr lang="en-US" dirty="0"/>
          </a:p>
        </p:txBody>
      </p:sp>
      <p:sp>
        <p:nvSpPr>
          <p:cNvPr id="20483" name="Rectangle 3"/>
          <p:cNvSpPr>
            <a:spLocks noGrp="1" noChangeArrowheads="1"/>
          </p:cNvSpPr>
          <p:nvPr>
            <p:ph idx="1"/>
          </p:nvPr>
        </p:nvSpPr>
        <p:spPr>
          <a:noFill/>
        </p:spPr>
        <p:txBody>
          <a:bodyPr>
            <a:normAutofit/>
          </a:bodyPr>
          <a:lstStyle/>
          <a:p>
            <a:pPr eaLnBrk="1" hangingPunct="1"/>
            <a:r>
              <a:rPr lang="en-US" altLang="en-US" dirty="0" smtClean="0"/>
              <a:t>Interactions </a:t>
            </a:r>
            <a:r>
              <a:rPr lang="en-US" altLang="en-US" dirty="0"/>
              <a:t>in </a:t>
            </a:r>
            <a:r>
              <a:rPr lang="en-US" altLang="en-US" dirty="0" smtClean="0"/>
              <a:t>ecosystems</a:t>
            </a:r>
          </a:p>
          <a:p>
            <a:pPr eaLnBrk="1" hangingPunct="1"/>
            <a:r>
              <a:rPr lang="en-US" altLang="en-US" dirty="0" smtClean="0"/>
              <a:t>Pollution</a:t>
            </a:r>
            <a:endParaRPr lang="en-US" altLang="en-US" dirty="0"/>
          </a:p>
          <a:p>
            <a:pPr eaLnBrk="1" hangingPunct="1"/>
            <a:r>
              <a:rPr lang="en-US" altLang="en-US" dirty="0" smtClean="0"/>
              <a:t>Biodiversity </a:t>
            </a:r>
            <a:endParaRPr lang="en-US" altLang="en-US" dirty="0"/>
          </a:p>
          <a:p>
            <a:pPr marL="742950" lvl="2" indent="-342900"/>
            <a:endParaRPr lang="en-US" altLang="en-US" dirty="0"/>
          </a:p>
          <a:p>
            <a:pPr eaLnBrk="1" hangingPunct="1"/>
            <a:endParaRPr lang="en-US" altLang="en-US" dirty="0" smtClean="0"/>
          </a:p>
        </p:txBody>
      </p:sp>
      <p:pic>
        <p:nvPicPr>
          <p:cNvPr id="20486" name="Picture 6" descr="bhspe-010105-0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0964" y="4043082"/>
            <a:ext cx="2086439" cy="275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2" name="Picture 2" descr="http://upload.wikimedia.org/wikipedia/commons/d/df/Health_effects_of_pollu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8941" y="2967318"/>
            <a:ext cx="7913594" cy="389068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1.2</a:t>
            </a:r>
            <a:endParaRPr lang="en-US" altLang="en-US" b="1" dirty="0"/>
          </a:p>
        </p:txBody>
      </p:sp>
    </p:spTree>
    <p:extLst>
      <p:ext uri="{BB962C8B-B14F-4D97-AF65-F5344CB8AC3E}">
        <p14:creationId xmlns:p14="http://schemas.microsoft.com/office/powerpoint/2010/main" val="80587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wipe(left)">
                                      <p:cBhvr>
                                        <p:cTn id="7" dur="500"/>
                                        <p:tgtEl>
                                          <p:spTgt spid="2048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animEffect transition="in" filter="wipe(left)">
                                      <p:cBhvr>
                                        <p:cTn id="11" dur="500"/>
                                        <p:tgtEl>
                                          <p:spTgt spid="20483">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animEffect transition="in" filter="wipe(left)">
                                      <p:cBhvr>
                                        <p:cTn id="15" dur="500"/>
                                        <p:tgtEl>
                                          <p:spTgt spid="2048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0486"/>
                                        </p:tgtEl>
                                        <p:attrNameLst>
                                          <p:attrName>style.visibility</p:attrName>
                                        </p:attrNameLst>
                                      </p:cBhvr>
                                      <p:to>
                                        <p:strVal val="visible"/>
                                      </p:to>
                                    </p:set>
                                    <p:animEffect transition="in" filter="wipe(up)">
                                      <p:cBhvr>
                                        <p:cTn id="20"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bldLvl="5" autoUpdateAnimBg="0" advAuto="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766888" y="823914"/>
            <a:ext cx="8901112" cy="822325"/>
          </a:xfrm>
          <a:noFill/>
        </p:spPr>
        <p:txBody>
          <a:bodyPr/>
          <a:lstStyle/>
          <a:p>
            <a:pPr eaLnBrk="1" hangingPunct="1"/>
            <a:r>
              <a:rPr lang="en-US" altLang="en-US" dirty="0" smtClean="0"/>
              <a:t>Biotechnology offers great promise but also raises many issues.</a:t>
            </a:r>
          </a:p>
        </p:txBody>
      </p:sp>
      <p:sp>
        <p:nvSpPr>
          <p:cNvPr id="22531" name="Rectangle 3"/>
          <p:cNvSpPr>
            <a:spLocks noGrp="1" noChangeArrowheads="1"/>
          </p:cNvSpPr>
          <p:nvPr>
            <p:ph type="body" idx="1"/>
          </p:nvPr>
        </p:nvSpPr>
        <p:spPr>
          <a:xfrm>
            <a:off x="1367118" y="2381717"/>
            <a:ext cx="8305800" cy="1903411"/>
          </a:xfrm>
        </p:spPr>
        <p:txBody>
          <a:bodyPr>
            <a:normAutofit/>
          </a:bodyPr>
          <a:lstStyle/>
          <a:p>
            <a:pPr eaLnBrk="1" hangingPunct="1"/>
            <a:r>
              <a:rPr lang="en-US" altLang="en-US" dirty="0" smtClean="0"/>
              <a:t>Biotechnology is the use and application of living things and biological processes.</a:t>
            </a:r>
          </a:p>
          <a:p>
            <a:pPr lvl="1"/>
            <a:r>
              <a:rPr lang="en-US" altLang="en-US" dirty="0"/>
              <a:t>DNA testing in medicine and </a:t>
            </a:r>
            <a:r>
              <a:rPr lang="en-US" altLang="en-US" dirty="0" smtClean="0"/>
              <a:t>forensics</a:t>
            </a:r>
          </a:p>
          <a:p>
            <a:pPr lvl="1">
              <a:spcBef>
                <a:spcPct val="20000"/>
              </a:spcBef>
              <a:buFontTx/>
              <a:buChar char="–"/>
            </a:pPr>
            <a:r>
              <a:rPr lang="en-US" altLang="en-US" dirty="0"/>
              <a:t>transgenic (genetically modified) crops</a:t>
            </a:r>
          </a:p>
          <a:p>
            <a:pPr lvl="1">
              <a:spcBef>
                <a:spcPct val="20000"/>
              </a:spcBef>
              <a:buFontTx/>
              <a:buChar char="–"/>
            </a:pPr>
            <a:r>
              <a:rPr lang="en-US" altLang="en-US" dirty="0"/>
              <a:t>transgenic bacteria</a:t>
            </a:r>
          </a:p>
          <a:p>
            <a:pPr lvl="1"/>
            <a:endParaRPr lang="en-US" altLang="en-US" dirty="0"/>
          </a:p>
          <a:p>
            <a:pPr lvl="1"/>
            <a:endParaRPr lang="en-US" altLang="en-US" dirty="0" smtClean="0"/>
          </a:p>
        </p:txBody>
      </p:sp>
      <p:pic>
        <p:nvPicPr>
          <p:cNvPr id="22532" name="Picture 4" descr="bhspe-010105-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4950" y="2859741"/>
            <a:ext cx="2682057" cy="381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bhspe-030906-001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830" y="4074458"/>
            <a:ext cx="3256369" cy="251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8" name="Picture 2" descr="http://cdn1-www.webecoist.momtastic.com/assets/uploads/2010/04/Green_Animals_10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8083" y="3805657"/>
            <a:ext cx="2407959" cy="286856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1.2</a:t>
            </a:r>
            <a:endParaRPr lang="en-US" altLang="en-US" b="1" dirty="0"/>
          </a:p>
        </p:txBody>
      </p:sp>
    </p:spTree>
    <p:extLst>
      <p:ext uri="{BB962C8B-B14F-4D97-AF65-F5344CB8AC3E}">
        <p14:creationId xmlns:p14="http://schemas.microsoft.com/office/powerpoint/2010/main" val="30863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wipe(left)">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531">
                                            <p:txEl>
                                              <p:pRg st="0" end="0"/>
                                            </p:txEl>
                                          </p:spTgt>
                                        </p:tgtEl>
                                        <p:attrNameLst>
                                          <p:attrName>style.visibility</p:attrName>
                                        </p:attrNameLst>
                                      </p:cBhvr>
                                      <p:to>
                                        <p:strVal val="visible"/>
                                      </p:to>
                                    </p:set>
                                    <p:animEffect transition="in" filter="wipe(left)">
                                      <p:cBhvr>
                                        <p:cTn id="12" dur="500"/>
                                        <p:tgtEl>
                                          <p:spTgt spid="2253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531">
                                            <p:txEl>
                                              <p:pRg st="1" end="1"/>
                                            </p:txEl>
                                          </p:spTgt>
                                        </p:tgtEl>
                                        <p:attrNameLst>
                                          <p:attrName>style.visibility</p:attrName>
                                        </p:attrNameLst>
                                      </p:cBhvr>
                                      <p:to>
                                        <p:strVal val="visible"/>
                                      </p:to>
                                    </p:set>
                                    <p:animEffect transition="in" filter="wipe(left)">
                                      <p:cBhvr>
                                        <p:cTn id="17" dur="500"/>
                                        <p:tgtEl>
                                          <p:spTgt spid="2253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531">
                                            <p:txEl>
                                              <p:pRg st="2" end="2"/>
                                            </p:txEl>
                                          </p:spTgt>
                                        </p:tgtEl>
                                        <p:attrNameLst>
                                          <p:attrName>style.visibility</p:attrName>
                                        </p:attrNameLst>
                                      </p:cBhvr>
                                      <p:to>
                                        <p:strVal val="visible"/>
                                      </p:to>
                                    </p:set>
                                    <p:animEffect transition="in" filter="wipe(left)">
                                      <p:cBhvr>
                                        <p:cTn id="27" dur="500"/>
                                        <p:tgtEl>
                                          <p:spTgt spid="2253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75778"/>
                                        </p:tgtEl>
                                        <p:attrNameLst>
                                          <p:attrName>style.visibility</p:attrName>
                                        </p:attrNameLst>
                                      </p:cBhvr>
                                      <p:to>
                                        <p:strVal val="visible"/>
                                      </p:to>
                                    </p:set>
                                    <p:anim calcmode="lin" valueType="num">
                                      <p:cBhvr>
                                        <p:cTn id="32" dur="500" fill="hold"/>
                                        <p:tgtEl>
                                          <p:spTgt spid="75778"/>
                                        </p:tgtEl>
                                        <p:attrNameLst>
                                          <p:attrName>ppt_w</p:attrName>
                                        </p:attrNameLst>
                                      </p:cBhvr>
                                      <p:tavLst>
                                        <p:tav tm="0">
                                          <p:val>
                                            <p:fltVal val="0"/>
                                          </p:val>
                                        </p:tav>
                                        <p:tav tm="100000">
                                          <p:val>
                                            <p:strVal val="#ppt_w"/>
                                          </p:val>
                                        </p:tav>
                                      </p:tavLst>
                                    </p:anim>
                                    <p:anim calcmode="lin" valueType="num">
                                      <p:cBhvr>
                                        <p:cTn id="33" dur="500" fill="hold"/>
                                        <p:tgtEl>
                                          <p:spTgt spid="75778"/>
                                        </p:tgtEl>
                                        <p:attrNameLst>
                                          <p:attrName>ppt_h</p:attrName>
                                        </p:attrNameLst>
                                      </p:cBhvr>
                                      <p:tavLst>
                                        <p:tav tm="0">
                                          <p:val>
                                            <p:fltVal val="0"/>
                                          </p:val>
                                        </p:tav>
                                        <p:tav tm="100000">
                                          <p:val>
                                            <p:strVal val="#ppt_h"/>
                                          </p:val>
                                        </p:tav>
                                      </p:tavLst>
                                    </p:anim>
                                    <p:animEffect transition="in" filter="fade">
                                      <p:cBhvr>
                                        <p:cTn id="34" dur="500"/>
                                        <p:tgtEl>
                                          <p:spTgt spid="7577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2531">
                                            <p:txEl>
                                              <p:pRg st="3" end="3"/>
                                            </p:txEl>
                                          </p:spTgt>
                                        </p:tgtEl>
                                        <p:attrNameLst>
                                          <p:attrName>style.visibility</p:attrName>
                                        </p:attrNameLst>
                                      </p:cBhvr>
                                      <p:to>
                                        <p:strVal val="visible"/>
                                      </p:to>
                                    </p:set>
                                    <p:animEffect transition="in" filter="wipe(left)">
                                      <p:cBhvr>
                                        <p:cTn id="39" dur="500"/>
                                        <p:tgtEl>
                                          <p:spTgt spid="22531">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22532"/>
                                        </p:tgtEl>
                                        <p:attrNameLst>
                                          <p:attrName>style.visibility</p:attrName>
                                        </p:attrNameLst>
                                      </p:cBhvr>
                                      <p:to>
                                        <p:strVal val="visible"/>
                                      </p:to>
                                    </p:set>
                                    <p:animEffect transition="in" filter="wipe(up)">
                                      <p:cBhvr>
                                        <p:cTn id="44"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utoUpdateAnimBg="0"/>
      <p:bldP spid="22531" grpId="0" uiExpand="1" build="p" bldLvl="5"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090209"/>
            <a:ext cx="8761413" cy="706964"/>
          </a:xfrm>
        </p:spPr>
        <p:txBody>
          <a:bodyPr/>
          <a:lstStyle/>
          <a:p>
            <a:r>
              <a:rPr lang="en-US" altLang="en-US" dirty="0"/>
              <a:t>Questions are raised about the use of biotechnology.</a:t>
            </a:r>
            <a:br>
              <a:rPr lang="en-US" altLang="en-US" dirty="0"/>
            </a:br>
            <a:endParaRPr lang="en-US" dirty="0"/>
          </a:p>
        </p:txBody>
      </p:sp>
      <p:sp>
        <p:nvSpPr>
          <p:cNvPr id="25603" name="Rectangle 3"/>
          <p:cNvSpPr>
            <a:spLocks noGrp="1" noChangeArrowheads="1"/>
          </p:cNvSpPr>
          <p:nvPr>
            <p:ph idx="1"/>
          </p:nvPr>
        </p:nvSpPr>
        <p:spPr>
          <a:noFill/>
        </p:spPr>
        <p:txBody>
          <a:bodyPr>
            <a:normAutofit/>
          </a:bodyPr>
          <a:lstStyle/>
          <a:p>
            <a:pPr marL="342900" lvl="1" indent="-342900"/>
            <a:r>
              <a:rPr lang="en-US" altLang="en-US" dirty="0" smtClean="0"/>
              <a:t>safety </a:t>
            </a:r>
            <a:r>
              <a:rPr lang="en-US" altLang="en-US" dirty="0"/>
              <a:t>of genetically modified </a:t>
            </a:r>
            <a:r>
              <a:rPr lang="en-US" altLang="en-US" dirty="0" smtClean="0"/>
              <a:t>crops</a:t>
            </a:r>
          </a:p>
          <a:p>
            <a:pPr marL="342900" lvl="1" indent="-342900"/>
            <a:r>
              <a:rPr lang="en-US" altLang="en-US" dirty="0"/>
              <a:t>spread of undesirable </a:t>
            </a:r>
            <a:r>
              <a:rPr lang="en-US" altLang="en-US" dirty="0" smtClean="0"/>
              <a:t>genes</a:t>
            </a:r>
          </a:p>
          <a:p>
            <a:pPr marL="342900" lvl="1" indent="-342900"/>
            <a:r>
              <a:rPr lang="en-US" altLang="en-US" dirty="0"/>
              <a:t>decrease in </a:t>
            </a:r>
            <a:r>
              <a:rPr lang="en-US" altLang="en-US" dirty="0" smtClean="0"/>
              <a:t>biodiversity</a:t>
            </a:r>
          </a:p>
          <a:p>
            <a:pPr marL="342900" lvl="1" indent="-342900"/>
            <a:r>
              <a:rPr lang="en-US" altLang="en-US" dirty="0"/>
              <a:t>ethical considerations</a:t>
            </a:r>
          </a:p>
          <a:p>
            <a:pPr marL="342900" lvl="1" indent="-342900"/>
            <a:endParaRPr lang="en-US" altLang="en-US" dirty="0"/>
          </a:p>
          <a:p>
            <a:pPr marL="342900" lvl="1" indent="-342900"/>
            <a:endParaRPr lang="en-US" altLang="en-US" dirty="0"/>
          </a:p>
          <a:p>
            <a:pPr marL="342900" lvl="1" indent="-342900"/>
            <a:endParaRPr lang="en-US" altLang="en-US" dirty="0"/>
          </a:p>
          <a:p>
            <a:pPr eaLnBrk="1" hangingPunct="1"/>
            <a:endParaRPr lang="en-US" altLang="en-US" dirty="0" smtClean="0"/>
          </a:p>
        </p:txBody>
      </p:sp>
      <p:pic>
        <p:nvPicPr>
          <p:cNvPr id="73730" name="Picture 2" descr="http://img.gawkerassets.com/img/19g300gtle2k6jpg/origin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8432" y="2941824"/>
            <a:ext cx="5470869" cy="30779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1.2</a:t>
            </a:r>
            <a:endParaRPr lang="en-US" altLang="en-US" b="1" dirty="0"/>
          </a:p>
        </p:txBody>
      </p:sp>
    </p:spTree>
    <p:extLst>
      <p:ext uri="{BB962C8B-B14F-4D97-AF65-F5344CB8AC3E}">
        <p14:creationId xmlns:p14="http://schemas.microsoft.com/office/powerpoint/2010/main" val="53447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wipe(left)">
                                      <p:cBhvr>
                                        <p:cTn id="7" dur="500"/>
                                        <p:tgtEl>
                                          <p:spTgt spid="2560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603">
                                            <p:txEl>
                                              <p:pRg st="1" end="1"/>
                                            </p:txEl>
                                          </p:spTgt>
                                        </p:tgtEl>
                                        <p:attrNameLst>
                                          <p:attrName>style.visibility</p:attrName>
                                        </p:attrNameLst>
                                      </p:cBhvr>
                                      <p:to>
                                        <p:strVal val="visible"/>
                                      </p:to>
                                    </p:set>
                                    <p:animEffect transition="in" filter="wipe(left)">
                                      <p:cBhvr>
                                        <p:cTn id="11" dur="500"/>
                                        <p:tgtEl>
                                          <p:spTgt spid="25603">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5603">
                                            <p:txEl>
                                              <p:pRg st="2" end="2"/>
                                            </p:txEl>
                                          </p:spTgt>
                                        </p:tgtEl>
                                        <p:attrNameLst>
                                          <p:attrName>style.visibility</p:attrName>
                                        </p:attrNameLst>
                                      </p:cBhvr>
                                      <p:to>
                                        <p:strVal val="visible"/>
                                      </p:to>
                                    </p:set>
                                    <p:animEffect transition="in" filter="wipe(left)">
                                      <p:cBhvr>
                                        <p:cTn id="15" dur="500"/>
                                        <p:tgtEl>
                                          <p:spTgt spid="25603">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5603">
                                            <p:txEl>
                                              <p:pRg st="3" end="3"/>
                                            </p:txEl>
                                          </p:spTgt>
                                        </p:tgtEl>
                                        <p:attrNameLst>
                                          <p:attrName>style.visibility</p:attrName>
                                        </p:attrNameLst>
                                      </p:cBhvr>
                                      <p:to>
                                        <p:strVal val="visible"/>
                                      </p:to>
                                    </p:set>
                                    <p:animEffect transition="in" filter="wipe(left)">
                                      <p:cBhvr>
                                        <p:cTn id="19" dur="500"/>
                                        <p:tgtEl>
                                          <p:spTgt spid="256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bldLvl="5" autoUpdateAnimBg="0"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752600" y="838200"/>
            <a:ext cx="7717971" cy="775996"/>
          </a:xfrm>
        </p:spPr>
        <p:txBody>
          <a:bodyPr/>
          <a:lstStyle/>
          <a:p>
            <a:r>
              <a:rPr lang="en-US" altLang="en-US" sz="3200" dirty="0" smtClean="0"/>
              <a:t>1.2 Why is peer review so important to science?</a:t>
            </a:r>
          </a:p>
        </p:txBody>
      </p:sp>
      <p:sp>
        <p:nvSpPr>
          <p:cNvPr id="3" name="Content Placeholder 2"/>
          <p:cNvSpPr>
            <a:spLocks noGrp="1"/>
          </p:cNvSpPr>
          <p:nvPr>
            <p:ph idx="1"/>
          </p:nvPr>
        </p:nvSpPr>
        <p:spPr>
          <a:xfrm>
            <a:off x="2057400" y="2808513"/>
            <a:ext cx="8305800" cy="3004457"/>
          </a:xfrm>
        </p:spPr>
        <p:txBody>
          <a:bodyPr/>
          <a:lstStyle/>
          <a:p>
            <a:endParaRPr lang="en-US" altLang="en-US" dirty="0" smtClean="0"/>
          </a:p>
        </p:txBody>
      </p:sp>
      <p:sp>
        <p:nvSpPr>
          <p:cNvPr id="5"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1.2</a:t>
            </a:r>
            <a:endParaRPr lang="en-US" altLang="en-US" b="1" dirty="0"/>
          </a:p>
        </p:txBody>
      </p:sp>
      <p:sp>
        <p:nvSpPr>
          <p:cNvPr id="6" name="TextBox 5"/>
          <p:cNvSpPr txBox="1"/>
          <p:nvPr/>
        </p:nvSpPr>
        <p:spPr>
          <a:xfrm>
            <a:off x="7632441" y="6242180"/>
            <a:ext cx="4674636" cy="369332"/>
          </a:xfrm>
          <a:prstGeom prst="rect">
            <a:avLst/>
          </a:prstGeom>
          <a:noFill/>
        </p:spPr>
        <p:txBody>
          <a:bodyPr wrap="square" rtlCol="0">
            <a:spAutoFit/>
          </a:bodyPr>
          <a:lstStyle/>
          <a:p>
            <a:r>
              <a:rPr lang="en-US" dirty="0" smtClean="0"/>
              <a:t>Blooms Taxonomy: Understand</a:t>
            </a:r>
            <a:endParaRPr lang="en-US" dirty="0"/>
          </a:p>
        </p:txBody>
      </p:sp>
    </p:spTree>
    <p:extLst>
      <p:ext uri="{BB962C8B-B14F-4D97-AF65-F5344CB8AC3E}">
        <p14:creationId xmlns:p14="http://schemas.microsoft.com/office/powerpoint/2010/main" val="1291127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752600" y="838200"/>
            <a:ext cx="7717971" cy="775996"/>
          </a:xfrm>
        </p:spPr>
        <p:txBody>
          <a:bodyPr/>
          <a:lstStyle/>
          <a:p>
            <a:r>
              <a:rPr lang="en-US" altLang="en-US" sz="3200" dirty="0" smtClean="0"/>
              <a:t>1.2 </a:t>
            </a:r>
            <a:r>
              <a:rPr lang="en-US" sz="3200" dirty="0" smtClean="0"/>
              <a:t>Why </a:t>
            </a:r>
            <a:r>
              <a:rPr lang="en-US" sz="3200" dirty="0"/>
              <a:t>do reviewers of scientific papers have to be anonymous and independent</a:t>
            </a:r>
            <a:r>
              <a:rPr lang="en-US" sz="3200" dirty="0" smtClean="0"/>
              <a:t>?</a:t>
            </a:r>
            <a:endParaRPr lang="en-US" altLang="en-US" sz="3200" dirty="0" smtClean="0"/>
          </a:p>
        </p:txBody>
      </p:sp>
      <p:sp>
        <p:nvSpPr>
          <p:cNvPr id="3" name="Content Placeholder 2"/>
          <p:cNvSpPr>
            <a:spLocks noGrp="1"/>
          </p:cNvSpPr>
          <p:nvPr>
            <p:ph idx="1"/>
          </p:nvPr>
        </p:nvSpPr>
        <p:spPr>
          <a:xfrm>
            <a:off x="2057400" y="2808513"/>
            <a:ext cx="8305800" cy="3004457"/>
          </a:xfrm>
        </p:spPr>
        <p:txBody>
          <a:bodyPr/>
          <a:lstStyle/>
          <a:p>
            <a:endParaRPr lang="en-US" altLang="en-US" dirty="0" smtClean="0"/>
          </a:p>
        </p:txBody>
      </p:sp>
      <p:sp>
        <p:nvSpPr>
          <p:cNvPr id="5"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1.2</a:t>
            </a:r>
            <a:endParaRPr lang="en-US" altLang="en-US" b="1" dirty="0"/>
          </a:p>
        </p:txBody>
      </p:sp>
      <p:sp>
        <p:nvSpPr>
          <p:cNvPr id="6" name="TextBox 5"/>
          <p:cNvSpPr txBox="1"/>
          <p:nvPr/>
        </p:nvSpPr>
        <p:spPr>
          <a:xfrm>
            <a:off x="7632441" y="6242180"/>
            <a:ext cx="4674636" cy="369332"/>
          </a:xfrm>
          <a:prstGeom prst="rect">
            <a:avLst/>
          </a:prstGeom>
          <a:noFill/>
        </p:spPr>
        <p:txBody>
          <a:bodyPr wrap="square" rtlCol="0">
            <a:spAutoFit/>
          </a:bodyPr>
          <a:lstStyle/>
          <a:p>
            <a:r>
              <a:rPr lang="en-US" dirty="0" smtClean="0"/>
              <a:t>Blooms Taxonomy: Understand</a:t>
            </a:r>
            <a:endParaRPr lang="en-US" dirty="0"/>
          </a:p>
        </p:txBody>
      </p:sp>
    </p:spTree>
    <p:extLst>
      <p:ext uri="{BB962C8B-B14F-4D97-AF65-F5344CB8AC3E}">
        <p14:creationId xmlns:p14="http://schemas.microsoft.com/office/powerpoint/2010/main" val="31606903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752600" y="838200"/>
            <a:ext cx="7717971" cy="775996"/>
          </a:xfrm>
        </p:spPr>
        <p:txBody>
          <a:bodyPr/>
          <a:lstStyle/>
          <a:p>
            <a:r>
              <a:rPr lang="en-US" altLang="en-US" sz="3200" dirty="0" smtClean="0"/>
              <a:t>1.2 </a:t>
            </a:r>
            <a:r>
              <a:rPr lang="en-US" sz="3200" dirty="0" smtClean="0"/>
              <a:t>Why </a:t>
            </a:r>
            <a:r>
              <a:rPr lang="en-US" sz="3200" dirty="0"/>
              <a:t>is it NOT useful to view science as a set of </a:t>
            </a:r>
            <a:r>
              <a:rPr lang="en-US" sz="3200" dirty="0" smtClean="0"/>
              <a:t>facts</a:t>
            </a:r>
            <a:r>
              <a:rPr lang="en-US" altLang="en-US" sz="3200" dirty="0" smtClean="0"/>
              <a:t>?</a:t>
            </a:r>
          </a:p>
        </p:txBody>
      </p:sp>
      <p:sp>
        <p:nvSpPr>
          <p:cNvPr id="3" name="Content Placeholder 2"/>
          <p:cNvSpPr>
            <a:spLocks noGrp="1"/>
          </p:cNvSpPr>
          <p:nvPr>
            <p:ph idx="1"/>
          </p:nvPr>
        </p:nvSpPr>
        <p:spPr>
          <a:xfrm>
            <a:off x="2057400" y="2808513"/>
            <a:ext cx="8305800" cy="3004457"/>
          </a:xfrm>
        </p:spPr>
        <p:txBody>
          <a:bodyPr/>
          <a:lstStyle/>
          <a:p>
            <a:endParaRPr lang="en-US" altLang="en-US" dirty="0" smtClean="0"/>
          </a:p>
        </p:txBody>
      </p:sp>
      <p:sp>
        <p:nvSpPr>
          <p:cNvPr id="5"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1.2</a:t>
            </a:r>
            <a:endParaRPr lang="en-US" altLang="en-US" b="1" dirty="0"/>
          </a:p>
        </p:txBody>
      </p:sp>
      <p:sp>
        <p:nvSpPr>
          <p:cNvPr id="6" name="TextBox 5"/>
          <p:cNvSpPr txBox="1"/>
          <p:nvPr/>
        </p:nvSpPr>
        <p:spPr>
          <a:xfrm>
            <a:off x="7632441" y="6242180"/>
            <a:ext cx="4674636" cy="369332"/>
          </a:xfrm>
          <a:prstGeom prst="rect">
            <a:avLst/>
          </a:prstGeom>
          <a:noFill/>
        </p:spPr>
        <p:txBody>
          <a:bodyPr wrap="square" rtlCol="0">
            <a:spAutoFit/>
          </a:bodyPr>
          <a:lstStyle/>
          <a:p>
            <a:r>
              <a:rPr lang="en-US" dirty="0" smtClean="0"/>
              <a:t>Blooms Taxonomy: Understand</a:t>
            </a:r>
            <a:endParaRPr lang="en-US" dirty="0"/>
          </a:p>
        </p:txBody>
      </p:sp>
    </p:spTree>
    <p:extLst>
      <p:ext uri="{BB962C8B-B14F-4D97-AF65-F5344CB8AC3E}">
        <p14:creationId xmlns:p14="http://schemas.microsoft.com/office/powerpoint/2010/main" val="2115276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752600" y="838200"/>
            <a:ext cx="7717971" cy="775996"/>
          </a:xfrm>
        </p:spPr>
        <p:txBody>
          <a:bodyPr/>
          <a:lstStyle/>
          <a:p>
            <a:r>
              <a:rPr lang="en-US" altLang="en-US" sz="3200" dirty="0" smtClean="0"/>
              <a:t>1.2 Assessment: How is the meaning of theory in science different from the typical use of the every day term</a:t>
            </a:r>
          </a:p>
        </p:txBody>
      </p:sp>
      <p:sp>
        <p:nvSpPr>
          <p:cNvPr id="3" name="Content Placeholder 2"/>
          <p:cNvSpPr>
            <a:spLocks noGrp="1"/>
          </p:cNvSpPr>
          <p:nvPr>
            <p:ph idx="1"/>
          </p:nvPr>
        </p:nvSpPr>
        <p:spPr>
          <a:xfrm>
            <a:off x="2057400" y="2808513"/>
            <a:ext cx="8305800" cy="3004457"/>
          </a:xfrm>
        </p:spPr>
        <p:txBody>
          <a:bodyPr/>
          <a:lstStyle/>
          <a:p>
            <a:endParaRPr lang="en-US" altLang="en-US" dirty="0" smtClean="0"/>
          </a:p>
        </p:txBody>
      </p:sp>
      <p:sp>
        <p:nvSpPr>
          <p:cNvPr id="5"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1.2</a:t>
            </a:r>
            <a:endParaRPr lang="en-US" altLang="en-US" b="1" dirty="0"/>
          </a:p>
        </p:txBody>
      </p:sp>
      <p:sp>
        <p:nvSpPr>
          <p:cNvPr id="6" name="TextBox 5"/>
          <p:cNvSpPr txBox="1"/>
          <p:nvPr/>
        </p:nvSpPr>
        <p:spPr>
          <a:xfrm>
            <a:off x="7632441" y="6242180"/>
            <a:ext cx="4674636" cy="369332"/>
          </a:xfrm>
          <a:prstGeom prst="rect">
            <a:avLst/>
          </a:prstGeom>
          <a:noFill/>
        </p:spPr>
        <p:txBody>
          <a:bodyPr wrap="square" rtlCol="0">
            <a:spAutoFit/>
          </a:bodyPr>
          <a:lstStyle/>
          <a:p>
            <a:r>
              <a:rPr lang="en-US" dirty="0" smtClean="0"/>
              <a:t>Blooms Taxonomy: Analyze</a:t>
            </a:r>
            <a:endParaRPr lang="en-US" dirty="0"/>
          </a:p>
        </p:txBody>
      </p:sp>
    </p:spTree>
    <p:extLst>
      <p:ext uri="{BB962C8B-B14F-4D97-AF65-F5344CB8AC3E}">
        <p14:creationId xmlns:p14="http://schemas.microsoft.com/office/powerpoint/2010/main" val="379121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1676400" y="727075"/>
            <a:ext cx="8686800" cy="831850"/>
          </a:xfrm>
        </p:spPr>
        <p:txBody>
          <a:bodyPr/>
          <a:lstStyle/>
          <a:p>
            <a:r>
              <a:rPr lang="en-US" altLang="en-US" dirty="0" smtClean="0"/>
              <a:t>1.2 Assessment: how are hypotheses and theories related?</a:t>
            </a:r>
          </a:p>
        </p:txBody>
      </p:sp>
      <p:sp>
        <p:nvSpPr>
          <p:cNvPr id="3" name="Content Placeholder 2"/>
          <p:cNvSpPr>
            <a:spLocks noGrp="1"/>
          </p:cNvSpPr>
          <p:nvPr>
            <p:ph idx="1"/>
          </p:nvPr>
        </p:nvSpPr>
        <p:spPr>
          <a:xfrm>
            <a:off x="2057400" y="2286001"/>
            <a:ext cx="8305800" cy="3711575"/>
          </a:xfrm>
        </p:spPr>
        <p:txBody>
          <a:bodyPr>
            <a:normAutofit/>
          </a:bodyPr>
          <a:lstStyle/>
          <a:p>
            <a:endParaRPr lang="en-US" altLang="en-US" dirty="0" smtClean="0"/>
          </a:p>
        </p:txBody>
      </p:sp>
      <p:sp>
        <p:nvSpPr>
          <p:cNvPr id="5"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1.2</a:t>
            </a:r>
            <a:endParaRPr lang="en-US" altLang="en-US" b="1" dirty="0"/>
          </a:p>
        </p:txBody>
      </p:sp>
      <p:sp>
        <p:nvSpPr>
          <p:cNvPr id="6" name="TextBox 5"/>
          <p:cNvSpPr txBox="1"/>
          <p:nvPr/>
        </p:nvSpPr>
        <p:spPr>
          <a:xfrm>
            <a:off x="7632441" y="6242180"/>
            <a:ext cx="4674636" cy="369332"/>
          </a:xfrm>
          <a:prstGeom prst="rect">
            <a:avLst/>
          </a:prstGeom>
          <a:noFill/>
        </p:spPr>
        <p:txBody>
          <a:bodyPr wrap="square" rtlCol="0">
            <a:spAutoFit/>
          </a:bodyPr>
          <a:lstStyle/>
          <a:p>
            <a:r>
              <a:rPr lang="en-US" dirty="0" smtClean="0"/>
              <a:t>Blooms Taxonomy: Analyze</a:t>
            </a:r>
            <a:endParaRPr lang="en-US" dirty="0"/>
          </a:p>
        </p:txBody>
      </p:sp>
    </p:spTree>
    <p:extLst>
      <p:ext uri="{BB962C8B-B14F-4D97-AF65-F5344CB8AC3E}">
        <p14:creationId xmlns:p14="http://schemas.microsoft.com/office/powerpoint/2010/main" val="201089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237129" y="727075"/>
            <a:ext cx="9403977" cy="831850"/>
          </a:xfrm>
        </p:spPr>
        <p:txBody>
          <a:bodyPr/>
          <a:lstStyle/>
          <a:p>
            <a:pPr eaLnBrk="1" hangingPunct="1"/>
            <a:r>
              <a:rPr lang="en-US" altLang="en-US" sz="3200" dirty="0" smtClean="0"/>
              <a:t>1.2 Assessment: Give 3 examples of ways in which biology can help you make everyday decisions</a:t>
            </a:r>
          </a:p>
        </p:txBody>
      </p:sp>
      <p:sp>
        <p:nvSpPr>
          <p:cNvPr id="32771" name="Content Placeholder 2"/>
          <p:cNvSpPr>
            <a:spLocks noGrp="1"/>
          </p:cNvSpPr>
          <p:nvPr>
            <p:ph idx="1"/>
          </p:nvPr>
        </p:nvSpPr>
        <p:spPr>
          <a:xfrm>
            <a:off x="2057400" y="2362200"/>
            <a:ext cx="8305800" cy="3786188"/>
          </a:xfrm>
        </p:spPr>
        <p:txBody>
          <a:bodyPr/>
          <a:lstStyle/>
          <a:p>
            <a:pPr marL="0" indent="0" eaLnBrk="1" hangingPunct="1">
              <a:buNone/>
            </a:pPr>
            <a:endParaRPr lang="en-US" altLang="en-US" dirty="0" smtClean="0"/>
          </a:p>
        </p:txBody>
      </p:sp>
      <p:sp>
        <p:nvSpPr>
          <p:cNvPr id="4"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1.2</a:t>
            </a:r>
            <a:endParaRPr lang="en-US" altLang="en-US" b="1" dirty="0"/>
          </a:p>
        </p:txBody>
      </p:sp>
      <p:sp>
        <p:nvSpPr>
          <p:cNvPr id="5" name="TextBox 4"/>
          <p:cNvSpPr txBox="1"/>
          <p:nvPr/>
        </p:nvSpPr>
        <p:spPr>
          <a:xfrm>
            <a:off x="7632441" y="6242180"/>
            <a:ext cx="4674636" cy="369332"/>
          </a:xfrm>
          <a:prstGeom prst="rect">
            <a:avLst/>
          </a:prstGeom>
          <a:noFill/>
        </p:spPr>
        <p:txBody>
          <a:bodyPr wrap="square" rtlCol="0">
            <a:spAutoFit/>
          </a:bodyPr>
          <a:lstStyle/>
          <a:p>
            <a:r>
              <a:rPr lang="en-US" dirty="0" smtClean="0"/>
              <a:t>Blooms Taxonomy: Understand</a:t>
            </a:r>
            <a:endParaRPr lang="en-US" dirty="0"/>
          </a:p>
        </p:txBody>
      </p:sp>
    </p:spTree>
    <p:extLst>
      <p:ext uri="{BB962C8B-B14F-4D97-AF65-F5344CB8AC3E}">
        <p14:creationId xmlns:p14="http://schemas.microsoft.com/office/powerpoint/2010/main" val="4910640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981200" y="609600"/>
            <a:ext cx="8229600" cy="1143000"/>
          </a:xfrm>
        </p:spPr>
        <p:txBody>
          <a:bodyPr/>
          <a:lstStyle/>
          <a:p>
            <a:pPr eaLnBrk="1" hangingPunct="1"/>
            <a:r>
              <a:rPr lang="en-US" altLang="en-US" sz="2800" dirty="0" smtClean="0"/>
              <a:t>1.2 Assessment: What are some of the potential benefits and risks of biotechnology?</a:t>
            </a:r>
          </a:p>
        </p:txBody>
      </p:sp>
      <p:sp>
        <p:nvSpPr>
          <p:cNvPr id="33795" name="Text Placeholder 3"/>
          <p:cNvSpPr>
            <a:spLocks noGrp="1"/>
          </p:cNvSpPr>
          <p:nvPr>
            <p:ph type="body" idx="1"/>
          </p:nvPr>
        </p:nvSpPr>
        <p:spPr>
          <a:xfrm>
            <a:off x="1981200" y="2662238"/>
            <a:ext cx="4040188" cy="461962"/>
          </a:xfrm>
        </p:spPr>
        <p:txBody>
          <a:bodyPr/>
          <a:lstStyle/>
          <a:p>
            <a:pPr eaLnBrk="1" hangingPunct="1"/>
            <a:r>
              <a:rPr lang="en-US" altLang="en-US" dirty="0" smtClean="0"/>
              <a:t>Benefits</a:t>
            </a:r>
          </a:p>
        </p:txBody>
      </p:sp>
      <p:sp>
        <p:nvSpPr>
          <p:cNvPr id="33796" name="Content Placeholder 2"/>
          <p:cNvSpPr>
            <a:spLocks noGrp="1"/>
          </p:cNvSpPr>
          <p:nvPr>
            <p:ph sz="half" idx="2"/>
          </p:nvPr>
        </p:nvSpPr>
        <p:spPr>
          <a:xfrm>
            <a:off x="1694330" y="3358216"/>
            <a:ext cx="4040188" cy="2973388"/>
          </a:xfrm>
        </p:spPr>
        <p:txBody>
          <a:bodyPr/>
          <a:lstStyle/>
          <a:p>
            <a:pPr eaLnBrk="1" hangingPunct="1"/>
            <a:endParaRPr lang="en-US" altLang="en-US" dirty="0" smtClean="0"/>
          </a:p>
        </p:txBody>
      </p:sp>
      <p:sp>
        <p:nvSpPr>
          <p:cNvPr id="33797" name="Text Placeholder 4"/>
          <p:cNvSpPr>
            <a:spLocks noGrp="1"/>
          </p:cNvSpPr>
          <p:nvPr>
            <p:ph type="body" sz="quarter" idx="3"/>
          </p:nvPr>
        </p:nvSpPr>
        <p:spPr>
          <a:xfrm>
            <a:off x="6397624" y="2662238"/>
            <a:ext cx="4041775" cy="461962"/>
          </a:xfrm>
        </p:spPr>
        <p:txBody>
          <a:bodyPr/>
          <a:lstStyle/>
          <a:p>
            <a:pPr eaLnBrk="1" hangingPunct="1"/>
            <a:r>
              <a:rPr lang="en-US" altLang="en-US" dirty="0" smtClean="0"/>
              <a:t>Risks</a:t>
            </a:r>
          </a:p>
        </p:txBody>
      </p:sp>
      <p:sp>
        <p:nvSpPr>
          <p:cNvPr id="33798" name="Content Placeholder 5"/>
          <p:cNvSpPr>
            <a:spLocks noGrp="1"/>
          </p:cNvSpPr>
          <p:nvPr>
            <p:ph sz="quarter" idx="4"/>
          </p:nvPr>
        </p:nvSpPr>
        <p:spPr>
          <a:xfrm>
            <a:off x="6169026" y="3317922"/>
            <a:ext cx="4041775" cy="2603500"/>
          </a:xfrm>
        </p:spPr>
        <p:txBody>
          <a:bodyPr/>
          <a:lstStyle/>
          <a:p>
            <a:pPr eaLnBrk="1" hangingPunct="1"/>
            <a:endParaRPr lang="en-US" altLang="en-US" dirty="0" smtClean="0"/>
          </a:p>
        </p:txBody>
      </p:sp>
      <p:sp>
        <p:nvSpPr>
          <p:cNvPr id="8" name="Oval 7"/>
          <p:cNvSpPr>
            <a:spLocks noChangeArrowheads="1"/>
          </p:cNvSpPr>
          <p:nvPr/>
        </p:nvSpPr>
        <p:spPr bwMode="auto">
          <a:xfrm>
            <a:off x="2940423" y="2407957"/>
            <a:ext cx="5715000" cy="3733800"/>
          </a:xfrm>
          <a:prstGeom prst="ellipse">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altLang="en-US"/>
              <a:t>Technology in and of itself is not bad, but how we use it might be. Sometimes we don’t understand the long term effects of the technologies that we develop until it’s already a problem.</a:t>
            </a:r>
          </a:p>
        </p:txBody>
      </p:sp>
      <p:sp>
        <p:nvSpPr>
          <p:cNvPr id="9" name="Rectangle 8"/>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1.2</a:t>
            </a:r>
            <a:endParaRPr lang="en-US" altLang="en-US" b="1" dirty="0"/>
          </a:p>
        </p:txBody>
      </p:sp>
      <p:sp>
        <p:nvSpPr>
          <p:cNvPr id="10" name="TextBox 9"/>
          <p:cNvSpPr txBox="1"/>
          <p:nvPr/>
        </p:nvSpPr>
        <p:spPr>
          <a:xfrm>
            <a:off x="7632441" y="6242180"/>
            <a:ext cx="4674636" cy="369332"/>
          </a:xfrm>
          <a:prstGeom prst="rect">
            <a:avLst/>
          </a:prstGeom>
          <a:noFill/>
        </p:spPr>
        <p:txBody>
          <a:bodyPr wrap="square" rtlCol="0">
            <a:spAutoFit/>
          </a:bodyPr>
          <a:lstStyle/>
          <a:p>
            <a:r>
              <a:rPr lang="en-US" dirty="0" smtClean="0"/>
              <a:t>Blooms Taxonomy: Apply</a:t>
            </a:r>
            <a:endParaRPr lang="en-US" dirty="0"/>
          </a:p>
        </p:txBody>
      </p:sp>
    </p:spTree>
    <p:extLst>
      <p:ext uri="{BB962C8B-B14F-4D97-AF65-F5344CB8AC3E}">
        <p14:creationId xmlns:p14="http://schemas.microsoft.com/office/powerpoint/2010/main" val="83965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nodePh="1">
                                  <p:stCondLst>
                                    <p:cond delay="0"/>
                                  </p:stCondLst>
                                  <p:endCondLst>
                                    <p:cond evt="begin" delay="0">
                                      <p:tn val="5"/>
                                    </p:cond>
                                  </p:endCondLst>
                                  <p:childTnLst>
                                    <p:set>
                                      <p:cBhvr>
                                        <p:cTn id="6" dur="1" fill="hold">
                                          <p:stCondLst>
                                            <p:cond delay="0"/>
                                          </p:stCondLst>
                                        </p:cTn>
                                        <p:tgtEl>
                                          <p:spTgt spid="33796">
                                            <p:txEl>
                                              <p:pRg st="0" end="0"/>
                                            </p:txEl>
                                          </p:spTgt>
                                        </p:tgtEl>
                                        <p:attrNameLst>
                                          <p:attrName>style.visibility</p:attrName>
                                        </p:attrNameLst>
                                      </p:cBhvr>
                                      <p:to>
                                        <p:strVal val="visible"/>
                                      </p:to>
                                    </p:set>
                                    <p:anim calcmode="lin" valueType="num">
                                      <p:cBhvr additive="base">
                                        <p:cTn id="7" dur="500" fill="hold"/>
                                        <p:tgtEl>
                                          <p:spTgt spid="3379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nodePh="1">
                                  <p:stCondLst>
                                    <p:cond delay="0"/>
                                  </p:stCondLst>
                                  <p:endCondLst>
                                    <p:cond evt="begin" delay="0">
                                      <p:tn val="11"/>
                                    </p:cond>
                                  </p:endCondLst>
                                  <p:childTnLst>
                                    <p:set>
                                      <p:cBhvr>
                                        <p:cTn id="12" dur="1" fill="hold">
                                          <p:stCondLst>
                                            <p:cond delay="0"/>
                                          </p:stCondLst>
                                        </p:cTn>
                                        <p:tgtEl>
                                          <p:spTgt spid="33798">
                                            <p:txEl>
                                              <p:pRg st="0" end="0"/>
                                            </p:txEl>
                                          </p:spTgt>
                                        </p:tgtEl>
                                        <p:attrNameLst>
                                          <p:attrName>style.visibility</p:attrName>
                                        </p:attrNameLst>
                                      </p:cBhvr>
                                      <p:to>
                                        <p:strVal val="visible"/>
                                      </p:to>
                                    </p:set>
                                    <p:anim calcmode="lin" valueType="num">
                                      <p:cBhvr additive="base">
                                        <p:cTn id="13" dur="500" fill="hold"/>
                                        <p:tgtEl>
                                          <p:spTgt spid="3379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79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bg/>
                                          </p:spTgt>
                                        </p:tgtEl>
                                        <p:attrNameLst>
                                          <p:attrName>style.visibility</p:attrName>
                                        </p:attrNameLst>
                                      </p:cBhvr>
                                      <p:to>
                                        <p:strVal val="visible"/>
                                      </p:to>
                                    </p:set>
                                    <p:animEffect transition="in" filter="fade">
                                      <p:cBhvr>
                                        <p:cTn id="19" dur="2000"/>
                                        <p:tgtEl>
                                          <p:spTgt spid="8">
                                            <p:bg/>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Science</a:t>
            </a:r>
            <a:endParaRPr lang="en-US" dirty="0"/>
          </a:p>
        </p:txBody>
      </p:sp>
      <p:sp>
        <p:nvSpPr>
          <p:cNvPr id="3" name="Content Placeholder 2"/>
          <p:cNvSpPr>
            <a:spLocks noGrp="1"/>
          </p:cNvSpPr>
          <p:nvPr>
            <p:ph idx="1"/>
          </p:nvPr>
        </p:nvSpPr>
        <p:spPr>
          <a:xfrm>
            <a:off x="1154954" y="2603499"/>
            <a:ext cx="8825659" cy="3921209"/>
          </a:xfrm>
        </p:spPr>
        <p:txBody>
          <a:bodyPr/>
          <a:lstStyle/>
          <a:p>
            <a:r>
              <a:rPr lang="en-US" dirty="0" smtClean="0"/>
              <a:t>Science is an organized way of gathering and analyzing evidence about the natural world</a:t>
            </a:r>
          </a:p>
          <a:p>
            <a:pPr lvl="1"/>
            <a:r>
              <a:rPr lang="en-US" dirty="0" smtClean="0"/>
              <a:t>Science deals only with the natural world</a:t>
            </a:r>
          </a:p>
          <a:p>
            <a:pPr lvl="1"/>
            <a:r>
              <a:rPr lang="en-US" dirty="0" smtClean="0"/>
              <a:t>Scientists collect and organize information in an orderly way, looking for patterns and connections</a:t>
            </a:r>
          </a:p>
          <a:p>
            <a:pPr lvl="1"/>
            <a:r>
              <a:rPr lang="en-US" dirty="0" smtClean="0"/>
              <a:t>Scientists propose explanations based on evidence, not belief</a:t>
            </a:r>
          </a:p>
          <a:p>
            <a:pPr lvl="1"/>
            <a:r>
              <a:rPr lang="en-US" dirty="0" smtClean="0"/>
              <a:t>Science is a way of knowing</a:t>
            </a:r>
          </a:p>
          <a:p>
            <a:pPr marL="457200" lvl="1" indent="0">
              <a:buNone/>
            </a:pPr>
            <a:endParaRPr lang="en-US" dirty="0" smtClean="0"/>
          </a:p>
          <a:p>
            <a:r>
              <a:rPr lang="en-US" dirty="0" smtClean="0"/>
              <a:t>The goals of science are to provide natural explanations for events in the natural world. Science aims to use those explanations to understand patterns in nature and to make useful predictions about natural events</a:t>
            </a:r>
          </a:p>
        </p:txBody>
      </p:sp>
      <p:sp>
        <p:nvSpPr>
          <p:cNvPr id="5"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1.1</a:t>
            </a:r>
            <a:endParaRPr lang="en-US" altLang="en-US" b="1" dirty="0"/>
          </a:p>
        </p:txBody>
      </p:sp>
      <p:sp>
        <p:nvSpPr>
          <p:cNvPr id="6" name="6-Point Star 5"/>
          <p:cNvSpPr/>
          <p:nvPr/>
        </p:nvSpPr>
        <p:spPr>
          <a:xfrm>
            <a:off x="9657040" y="2488169"/>
            <a:ext cx="2246397" cy="2701667"/>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Think of Science </a:t>
            </a:r>
          </a:p>
          <a:p>
            <a:pPr algn="ctr"/>
            <a:r>
              <a:rPr lang="en-US" dirty="0" smtClean="0"/>
              <a:t>as a VERB </a:t>
            </a:r>
          </a:p>
          <a:p>
            <a:pPr algn="ctr"/>
            <a:r>
              <a:rPr lang="en-US" dirty="0" smtClean="0"/>
              <a:t>not a noun</a:t>
            </a:r>
            <a:endParaRPr lang="en-US" dirty="0"/>
          </a:p>
        </p:txBody>
      </p:sp>
    </p:spTree>
    <p:extLst>
      <p:ext uri="{BB962C8B-B14F-4D97-AF65-F5344CB8AC3E}">
        <p14:creationId xmlns:p14="http://schemas.microsoft.com/office/powerpoint/2010/main" val="370895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6"/>
          <p:cNvSpPr>
            <a:spLocks noGrp="1"/>
          </p:cNvSpPr>
          <p:nvPr>
            <p:ph type="title"/>
          </p:nvPr>
        </p:nvSpPr>
        <p:spPr>
          <a:xfrm>
            <a:off x="1734671" y="614082"/>
            <a:ext cx="8686800" cy="1570038"/>
          </a:xfrm>
        </p:spPr>
        <p:txBody>
          <a:bodyPr/>
          <a:lstStyle/>
          <a:p>
            <a:pPr eaLnBrk="1" hangingPunct="1"/>
            <a:r>
              <a:rPr lang="en-US" altLang="en-US" sz="2800" dirty="0" smtClean="0"/>
              <a:t>1.2 Assessment: Scientists disagree on whether genetically modified foods are safe to eat. </a:t>
            </a:r>
          </a:p>
        </p:txBody>
      </p:sp>
      <p:sp>
        <p:nvSpPr>
          <p:cNvPr id="2" name="Content Placeholder 1"/>
          <p:cNvSpPr>
            <a:spLocks noGrp="1"/>
          </p:cNvSpPr>
          <p:nvPr>
            <p:ph idx="1"/>
          </p:nvPr>
        </p:nvSpPr>
        <p:spPr/>
        <p:txBody>
          <a:bodyPr/>
          <a:lstStyle/>
          <a:p>
            <a:r>
              <a:rPr lang="en-US" dirty="0" smtClean="0"/>
              <a:t>Design an experiment to test the safety of genetically modified foods. Your experimental design must include the following</a:t>
            </a:r>
          </a:p>
          <a:p>
            <a:pPr lvl="1"/>
            <a:r>
              <a:rPr lang="en-US" dirty="0" smtClean="0"/>
              <a:t>Hypothesis</a:t>
            </a:r>
          </a:p>
          <a:p>
            <a:pPr lvl="1"/>
            <a:r>
              <a:rPr lang="en-US" dirty="0" smtClean="0"/>
              <a:t>Independent variable</a:t>
            </a:r>
          </a:p>
          <a:p>
            <a:pPr lvl="1"/>
            <a:r>
              <a:rPr lang="en-US" dirty="0" smtClean="0"/>
              <a:t>Dependent variable</a:t>
            </a:r>
          </a:p>
          <a:p>
            <a:pPr lvl="1"/>
            <a:r>
              <a:rPr lang="en-US" dirty="0" smtClean="0"/>
              <a:t>*Positive control (this one will be difficult but think about it and see what you come up with)</a:t>
            </a:r>
          </a:p>
          <a:p>
            <a:pPr lvl="1"/>
            <a:r>
              <a:rPr lang="en-US" dirty="0" smtClean="0"/>
              <a:t>Negative control</a:t>
            </a:r>
            <a:endParaRPr lang="en-US" dirty="0"/>
          </a:p>
        </p:txBody>
      </p:sp>
      <p:sp>
        <p:nvSpPr>
          <p:cNvPr id="5" name="Rectangle 4"/>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1.2</a:t>
            </a:r>
            <a:endParaRPr lang="en-US" altLang="en-US" b="1" dirty="0"/>
          </a:p>
        </p:txBody>
      </p:sp>
      <p:sp>
        <p:nvSpPr>
          <p:cNvPr id="6" name="TextBox 5"/>
          <p:cNvSpPr txBox="1"/>
          <p:nvPr/>
        </p:nvSpPr>
        <p:spPr>
          <a:xfrm>
            <a:off x="7632441" y="6242180"/>
            <a:ext cx="4674636" cy="369332"/>
          </a:xfrm>
          <a:prstGeom prst="rect">
            <a:avLst/>
          </a:prstGeom>
          <a:noFill/>
        </p:spPr>
        <p:txBody>
          <a:bodyPr wrap="square" rtlCol="0">
            <a:spAutoFit/>
          </a:bodyPr>
          <a:lstStyle/>
          <a:p>
            <a:r>
              <a:rPr lang="en-US" dirty="0" smtClean="0"/>
              <a:t>Blooms Taxonomy: Creating</a:t>
            </a:r>
            <a:endParaRPr lang="en-US" dirty="0"/>
          </a:p>
        </p:txBody>
      </p:sp>
    </p:spTree>
    <p:extLst>
      <p:ext uri="{BB962C8B-B14F-4D97-AF65-F5344CB8AC3E}">
        <p14:creationId xmlns:p14="http://schemas.microsoft.com/office/powerpoint/2010/main" val="25097544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2800" dirty="0" smtClean="0"/>
              <a:t>Chapter 1.3</a:t>
            </a:r>
            <a:r>
              <a:rPr lang="en-US" dirty="0" smtClean="0"/>
              <a:t/>
            </a:r>
            <a:br>
              <a:rPr lang="en-US" dirty="0" smtClean="0"/>
            </a:br>
            <a:r>
              <a:rPr lang="en-US" dirty="0" smtClean="0"/>
              <a:t>Biology: The Study of Life</a:t>
            </a:r>
            <a:endParaRPr lang="en-US" dirty="0"/>
          </a:p>
        </p:txBody>
      </p:sp>
      <p:sp>
        <p:nvSpPr>
          <p:cNvPr id="5" name="Subtitle 4"/>
          <p:cNvSpPr>
            <a:spLocks noGrp="1"/>
          </p:cNvSpPr>
          <p:nvPr>
            <p:ph type="subTitle" idx="1"/>
          </p:nvPr>
        </p:nvSpPr>
        <p:spPr>
          <a:xfrm>
            <a:off x="1154955" y="5047583"/>
            <a:ext cx="8825658" cy="861420"/>
          </a:xfrm>
        </p:spPr>
        <p:txBody>
          <a:bodyPr/>
          <a:lstStyle/>
          <a:p>
            <a:pPr>
              <a:spcBef>
                <a:spcPct val="0"/>
              </a:spcBef>
            </a:pPr>
            <a:r>
              <a:rPr lang="en-US" altLang="en-US" b="1" dirty="0" smtClean="0">
                <a:solidFill>
                  <a:srgbClr val="186496"/>
                </a:solidFill>
              </a:rPr>
              <a:t>Characteristics of Living things &amp; biological levels of organization</a:t>
            </a:r>
            <a:endParaRPr lang="en-US" altLang="en-US" b="1" dirty="0">
              <a:solidFill>
                <a:srgbClr val="186496"/>
              </a:solidFill>
            </a:endParaRPr>
          </a:p>
        </p:txBody>
      </p:sp>
      <p:pic>
        <p:nvPicPr>
          <p:cNvPr id="66566" name="Picture 6" descr="http://prolifephysicians.org/app/wp-content/uploads/2009/03/LIFE-cover-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3350" y="804369"/>
            <a:ext cx="2537946" cy="263418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spTree>
    <p:extLst>
      <p:ext uri="{BB962C8B-B14F-4D97-AF65-F5344CB8AC3E}">
        <p14:creationId xmlns:p14="http://schemas.microsoft.com/office/powerpoint/2010/main" val="18586217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2"/>
          <p:cNvSpPr>
            <a:spLocks noGrp="1"/>
          </p:cNvSpPr>
          <p:nvPr>
            <p:ph type="title"/>
          </p:nvPr>
        </p:nvSpPr>
        <p:spPr/>
        <p:txBody>
          <a:bodyPr/>
          <a:lstStyle/>
          <a:p>
            <a:r>
              <a:rPr lang="en-US" altLang="en-US" dirty="0" smtClean="0"/>
              <a:t>1.3 Objectives:</a:t>
            </a:r>
          </a:p>
        </p:txBody>
      </p:sp>
      <p:sp>
        <p:nvSpPr>
          <p:cNvPr id="4099" name="Content Placeholder 3"/>
          <p:cNvSpPr>
            <a:spLocks noGrp="1"/>
          </p:cNvSpPr>
          <p:nvPr>
            <p:ph idx="1"/>
          </p:nvPr>
        </p:nvSpPr>
        <p:spPr>
          <a:xfrm>
            <a:off x="1154954" y="2722605"/>
            <a:ext cx="8305800" cy="3238924"/>
          </a:xfrm>
        </p:spPr>
        <p:txBody>
          <a:bodyPr>
            <a:normAutofit/>
          </a:bodyPr>
          <a:lstStyle/>
          <a:p>
            <a:r>
              <a:rPr lang="en-US" altLang="en-US" dirty="0" smtClean="0"/>
              <a:t>Define and give examples of Earths’ biodiversity</a:t>
            </a:r>
          </a:p>
          <a:p>
            <a:r>
              <a:rPr lang="en-US" altLang="en-US" dirty="0" smtClean="0"/>
              <a:t>Summarize the characteristics of all living things</a:t>
            </a:r>
          </a:p>
          <a:p>
            <a:r>
              <a:rPr lang="en-US" altLang="en-US" dirty="0" smtClean="0"/>
              <a:t>List the levels of biological organization that biologists study</a:t>
            </a:r>
            <a:endParaRPr lang="en-US" altLang="en-US" dirty="0"/>
          </a:p>
          <a:p>
            <a:r>
              <a:rPr lang="en-US" altLang="en-US" dirty="0" smtClean="0"/>
              <a:t>Identify four major unifying themes in biology</a:t>
            </a:r>
          </a:p>
          <a:p>
            <a:r>
              <a:rPr lang="en-US" altLang="en-US" dirty="0" smtClean="0"/>
              <a:t>Convert between units in the metric system</a:t>
            </a:r>
            <a:endParaRPr lang="en-US" altLang="en-US" dirty="0"/>
          </a:p>
          <a:p>
            <a:endParaRPr lang="en-US" altLang="en-US" dirty="0" smtClean="0"/>
          </a:p>
          <a:p>
            <a:endParaRPr lang="en-US" altLang="en-US" dirty="0" smtClean="0"/>
          </a:p>
        </p:txBody>
      </p:sp>
      <p:sp>
        <p:nvSpPr>
          <p:cNvPr id="4"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spTree>
    <p:extLst>
      <p:ext uri="{BB962C8B-B14F-4D97-AF65-F5344CB8AC3E}">
        <p14:creationId xmlns:p14="http://schemas.microsoft.com/office/powerpoint/2010/main" val="13750367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CH1.3 Vocabulary</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45554539"/>
              </p:ext>
            </p:extLst>
          </p:nvPr>
        </p:nvGraphicFramePr>
        <p:xfrm>
          <a:off x="1155700" y="2603500"/>
          <a:ext cx="8824914" cy="4079240"/>
        </p:xfrm>
        <a:graphic>
          <a:graphicData uri="http://schemas.openxmlformats.org/drawingml/2006/table">
            <a:tbl>
              <a:tblPr firstRow="1" bandRow="1">
                <a:tableStyleId>{69CF1AB2-1976-4502-BF36-3FF5EA218861}</a:tableStyleId>
              </a:tblPr>
              <a:tblGrid>
                <a:gridCol w="4412457">
                  <a:extLst>
                    <a:ext uri="{9D8B030D-6E8A-4147-A177-3AD203B41FA5}">
                      <a16:colId xmlns:a16="http://schemas.microsoft.com/office/drawing/2014/main" val="20000"/>
                    </a:ext>
                  </a:extLst>
                </a:gridCol>
                <a:gridCol w="4412457">
                  <a:extLst>
                    <a:ext uri="{9D8B030D-6E8A-4147-A177-3AD203B41FA5}">
                      <a16:colId xmlns:a16="http://schemas.microsoft.com/office/drawing/2014/main" val="20001"/>
                    </a:ext>
                  </a:extLst>
                </a:gridCol>
              </a:tblGrid>
              <a:tr h="370840">
                <a:tc>
                  <a:txBody>
                    <a:bodyPr/>
                    <a:lstStyle/>
                    <a:p>
                      <a:r>
                        <a:rPr lang="en-US" b="0" dirty="0" smtClean="0"/>
                        <a:t>Biology</a:t>
                      </a:r>
                      <a:endParaRPr lang="en-US" b="0" dirty="0"/>
                    </a:p>
                  </a:txBody>
                  <a:tcPr/>
                </a:tc>
                <a:tc>
                  <a:txBody>
                    <a:bodyPr/>
                    <a:lstStyle/>
                    <a:p>
                      <a:r>
                        <a:rPr lang="en-US" b="0" dirty="0" smtClean="0"/>
                        <a:t>Metabolism</a:t>
                      </a:r>
                      <a:endParaRPr lang="en-US" b="0" dirty="0"/>
                    </a:p>
                  </a:txBody>
                  <a:tcPr/>
                </a:tc>
                <a:extLst>
                  <a:ext uri="{0D108BD9-81ED-4DB2-BD59-A6C34878D82A}">
                    <a16:rowId xmlns:a16="http://schemas.microsoft.com/office/drawing/2014/main" val="10000"/>
                  </a:ext>
                </a:extLst>
              </a:tr>
              <a:tr h="370840">
                <a:tc>
                  <a:txBody>
                    <a:bodyPr/>
                    <a:lstStyle/>
                    <a:p>
                      <a:r>
                        <a:rPr lang="en-US" dirty="0" smtClean="0"/>
                        <a:t>DNA</a:t>
                      </a:r>
                      <a:endParaRPr lang="en-US" dirty="0"/>
                    </a:p>
                  </a:txBody>
                  <a:tcPr/>
                </a:tc>
                <a:tc>
                  <a:txBody>
                    <a:bodyPr/>
                    <a:lstStyle/>
                    <a:p>
                      <a:r>
                        <a:rPr lang="en-US" dirty="0" smtClean="0"/>
                        <a:t>Biosphere</a:t>
                      </a:r>
                      <a:endParaRPr lang="en-US" dirty="0"/>
                    </a:p>
                  </a:txBody>
                  <a:tcPr/>
                </a:tc>
                <a:extLst>
                  <a:ext uri="{0D108BD9-81ED-4DB2-BD59-A6C34878D82A}">
                    <a16:rowId xmlns:a16="http://schemas.microsoft.com/office/drawing/2014/main" val="10001"/>
                  </a:ext>
                </a:extLst>
              </a:tr>
              <a:tr h="370840">
                <a:tc>
                  <a:txBody>
                    <a:bodyPr/>
                    <a:lstStyle/>
                    <a:p>
                      <a:r>
                        <a:rPr lang="en-US" dirty="0" smtClean="0"/>
                        <a:t>Stimulus</a:t>
                      </a:r>
                      <a:endParaRPr lang="en-US" dirty="0"/>
                    </a:p>
                  </a:txBody>
                  <a:tcPr/>
                </a:tc>
                <a:tc>
                  <a:txBody>
                    <a:bodyPr/>
                    <a:lstStyle/>
                    <a:p>
                      <a:r>
                        <a:rPr lang="en-US" dirty="0" smtClean="0"/>
                        <a:t>Biodiversity</a:t>
                      </a:r>
                      <a:endParaRPr lang="en-US" dirty="0"/>
                    </a:p>
                  </a:txBody>
                  <a:tcPr/>
                </a:tc>
                <a:extLst>
                  <a:ext uri="{0D108BD9-81ED-4DB2-BD59-A6C34878D82A}">
                    <a16:rowId xmlns:a16="http://schemas.microsoft.com/office/drawing/2014/main" val="10002"/>
                  </a:ext>
                </a:extLst>
              </a:tr>
              <a:tr h="370840">
                <a:tc>
                  <a:txBody>
                    <a:bodyPr/>
                    <a:lstStyle/>
                    <a:p>
                      <a:r>
                        <a:rPr lang="en-US" dirty="0" smtClean="0"/>
                        <a:t>Sexual Reproduction</a:t>
                      </a:r>
                      <a:endParaRPr lang="en-US" dirty="0"/>
                    </a:p>
                  </a:txBody>
                  <a:tcPr/>
                </a:tc>
                <a:tc>
                  <a:txBody>
                    <a:bodyPr/>
                    <a:lstStyle/>
                    <a:p>
                      <a:r>
                        <a:rPr lang="en-US" dirty="0" smtClean="0"/>
                        <a:t>Biome</a:t>
                      </a:r>
                      <a:endParaRPr lang="en-US" dirty="0"/>
                    </a:p>
                  </a:txBody>
                  <a:tcPr/>
                </a:tc>
                <a:extLst>
                  <a:ext uri="{0D108BD9-81ED-4DB2-BD59-A6C34878D82A}">
                    <a16:rowId xmlns:a16="http://schemas.microsoft.com/office/drawing/2014/main" val="10003"/>
                  </a:ext>
                </a:extLst>
              </a:tr>
              <a:tr h="370840">
                <a:tc>
                  <a:txBody>
                    <a:bodyPr/>
                    <a:lstStyle/>
                    <a:p>
                      <a:r>
                        <a:rPr lang="en-US" dirty="0" smtClean="0"/>
                        <a:t>Asexual Reproduction</a:t>
                      </a:r>
                      <a:endParaRPr lang="en-US" dirty="0"/>
                    </a:p>
                  </a:txBody>
                  <a:tcPr/>
                </a:tc>
                <a:tc>
                  <a:txBody>
                    <a:bodyPr/>
                    <a:lstStyle/>
                    <a:p>
                      <a:r>
                        <a:rPr lang="en-US" dirty="0" smtClean="0"/>
                        <a:t>Species</a:t>
                      </a:r>
                      <a:endParaRPr lang="en-US" dirty="0"/>
                    </a:p>
                  </a:txBody>
                  <a:tcPr/>
                </a:tc>
                <a:extLst>
                  <a:ext uri="{0D108BD9-81ED-4DB2-BD59-A6C34878D82A}">
                    <a16:rowId xmlns:a16="http://schemas.microsoft.com/office/drawing/2014/main" val="10004"/>
                  </a:ext>
                </a:extLst>
              </a:tr>
              <a:tr h="370840">
                <a:tc>
                  <a:txBody>
                    <a:bodyPr/>
                    <a:lstStyle/>
                    <a:p>
                      <a:r>
                        <a:rPr lang="en-US" dirty="0" smtClean="0"/>
                        <a:t>Homeostasis</a:t>
                      </a:r>
                      <a:endParaRPr lang="en-US" dirty="0"/>
                    </a:p>
                  </a:txBody>
                  <a:tcPr/>
                </a:tc>
                <a:tc>
                  <a:txBody>
                    <a:bodyPr/>
                    <a:lstStyle/>
                    <a:p>
                      <a:r>
                        <a:rPr lang="en-US" dirty="0" smtClean="0"/>
                        <a:t>Heredity</a:t>
                      </a:r>
                      <a:endParaRPr lang="en-US" dirty="0"/>
                    </a:p>
                  </a:txBody>
                  <a:tcPr/>
                </a:tc>
                <a:extLst>
                  <a:ext uri="{0D108BD9-81ED-4DB2-BD59-A6C34878D82A}">
                    <a16:rowId xmlns:a16="http://schemas.microsoft.com/office/drawing/2014/main" val="10005"/>
                  </a:ext>
                </a:extLst>
              </a:tr>
              <a:tr h="370840">
                <a:tc>
                  <a:txBody>
                    <a:bodyPr/>
                    <a:lstStyle/>
                    <a:p>
                      <a:r>
                        <a:rPr lang="en-US" dirty="0" smtClean="0"/>
                        <a:t>Cell</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Adaptation</a:t>
                      </a:r>
                    </a:p>
                  </a:txBody>
                  <a:tcPr/>
                </a:tc>
                <a:extLst>
                  <a:ext uri="{0D108BD9-81ED-4DB2-BD59-A6C34878D82A}">
                    <a16:rowId xmlns:a16="http://schemas.microsoft.com/office/drawing/2014/main" val="10006"/>
                  </a:ext>
                </a:extLst>
              </a:tr>
              <a:tr h="370840">
                <a:tc>
                  <a:txBody>
                    <a:bodyPr/>
                    <a:lstStyle/>
                    <a:p>
                      <a:r>
                        <a:rPr lang="en-US" dirty="0" smtClean="0"/>
                        <a:t>Evolution</a:t>
                      </a:r>
                      <a:endParaRPr lang="en-US" dirty="0"/>
                    </a:p>
                  </a:txBody>
                  <a:tcPr/>
                </a:tc>
                <a:tc>
                  <a:txBody>
                    <a:bodyPr/>
                    <a:lstStyle/>
                    <a:p>
                      <a:r>
                        <a:rPr lang="en-US" dirty="0" smtClean="0"/>
                        <a:t>Negative Feedback</a:t>
                      </a:r>
                      <a:endParaRPr lang="en-US" dirty="0"/>
                    </a:p>
                  </a:txBody>
                  <a:tcPr/>
                </a:tc>
                <a:extLst>
                  <a:ext uri="{0D108BD9-81ED-4DB2-BD59-A6C34878D82A}">
                    <a16:rowId xmlns:a16="http://schemas.microsoft.com/office/drawing/2014/main" val="10007"/>
                  </a:ext>
                </a:extLst>
              </a:tr>
              <a:tr h="370840">
                <a:tc>
                  <a:txBody>
                    <a:bodyPr/>
                    <a:lstStyle/>
                    <a:p>
                      <a:r>
                        <a:rPr lang="en-US" dirty="0" smtClean="0"/>
                        <a:t>Universal Genetic Code</a:t>
                      </a:r>
                      <a:endParaRPr lang="en-US" dirty="0"/>
                    </a:p>
                  </a:txBody>
                  <a:tcPr/>
                </a:tc>
                <a:tc>
                  <a:txBody>
                    <a:bodyPr/>
                    <a:lstStyle/>
                    <a:p>
                      <a:r>
                        <a:rPr lang="en-US" dirty="0" smtClean="0"/>
                        <a:t>Positive Feedback</a:t>
                      </a:r>
                      <a:endParaRPr lang="en-US" dirty="0"/>
                    </a:p>
                  </a:txBody>
                  <a:tcPr/>
                </a:tc>
                <a:extLst>
                  <a:ext uri="{0D108BD9-81ED-4DB2-BD59-A6C34878D82A}">
                    <a16:rowId xmlns:a16="http://schemas.microsoft.com/office/drawing/2014/main" val="10008"/>
                  </a:ext>
                </a:extLst>
              </a:tr>
              <a:tr h="370840">
                <a:tc>
                  <a:txBody>
                    <a:bodyPr/>
                    <a:lstStyle/>
                    <a:p>
                      <a:r>
                        <a:rPr lang="en-US" dirty="0" smtClean="0"/>
                        <a:t>Population</a:t>
                      </a:r>
                      <a:endParaRPr lang="en-US" dirty="0"/>
                    </a:p>
                  </a:txBody>
                  <a:tcPr/>
                </a:tc>
                <a:tc>
                  <a:txBody>
                    <a:bodyPr/>
                    <a:lstStyle/>
                    <a:p>
                      <a:r>
                        <a:rPr lang="en-US" dirty="0" smtClean="0"/>
                        <a:t>Ecosystem</a:t>
                      </a:r>
                      <a:endParaRPr lang="en-US" dirty="0"/>
                    </a:p>
                  </a:txBody>
                  <a:tcPr/>
                </a:tc>
                <a:extLst>
                  <a:ext uri="{0D108BD9-81ED-4DB2-BD59-A6C34878D82A}">
                    <a16:rowId xmlns:a16="http://schemas.microsoft.com/office/drawing/2014/main" val="10009"/>
                  </a:ext>
                </a:extLst>
              </a:tr>
              <a:tr h="370840">
                <a:tc>
                  <a:txBody>
                    <a:bodyPr/>
                    <a:lstStyle/>
                    <a:p>
                      <a:r>
                        <a:rPr lang="en-US" dirty="0" smtClean="0"/>
                        <a:t>Community </a:t>
                      </a:r>
                      <a:endParaRPr lang="en-US" dirty="0"/>
                    </a:p>
                  </a:txBody>
                  <a:tcPr/>
                </a:tc>
                <a:tc>
                  <a:txBody>
                    <a:bodyPr/>
                    <a:lstStyle/>
                    <a:p>
                      <a:endParaRPr lang="en-US" dirty="0"/>
                    </a:p>
                  </a:txBody>
                  <a:tcPr/>
                </a:tc>
                <a:extLst>
                  <a:ext uri="{0D108BD9-81ED-4DB2-BD59-A6C34878D82A}">
                    <a16:rowId xmlns:a16="http://schemas.microsoft.com/office/drawing/2014/main" val="10010"/>
                  </a:ext>
                </a:extLst>
              </a:tr>
            </a:tbl>
          </a:graphicData>
        </a:graphic>
      </p:graphicFrame>
      <p:sp>
        <p:nvSpPr>
          <p:cNvPr id="5" name="Rectangle 4"/>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spTree>
    <p:extLst>
      <p:ext uri="{BB962C8B-B14F-4D97-AF65-F5344CB8AC3E}">
        <p14:creationId xmlns:p14="http://schemas.microsoft.com/office/powerpoint/2010/main" val="38077896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833718" y="906649"/>
            <a:ext cx="9941858" cy="457200"/>
          </a:xfrm>
        </p:spPr>
        <p:txBody>
          <a:bodyPr/>
          <a:lstStyle/>
          <a:p>
            <a:pPr eaLnBrk="1" hangingPunct="1"/>
            <a:r>
              <a:rPr lang="en-US" altLang="en-US" dirty="0" smtClean="0"/>
              <a:t>All organisms share certain characteristics.</a:t>
            </a:r>
          </a:p>
        </p:txBody>
      </p:sp>
      <p:sp>
        <p:nvSpPr>
          <p:cNvPr id="28675" name="Rectangle 3"/>
          <p:cNvSpPr>
            <a:spLocks noGrp="1" noChangeArrowheads="1"/>
          </p:cNvSpPr>
          <p:nvPr>
            <p:ph idx="1"/>
          </p:nvPr>
        </p:nvSpPr>
        <p:spPr>
          <a:xfrm>
            <a:off x="448236" y="2558676"/>
            <a:ext cx="5011270" cy="3748443"/>
          </a:xfrm>
        </p:spPr>
        <p:txBody>
          <a:bodyPr>
            <a:normAutofit/>
          </a:bodyPr>
          <a:lstStyle/>
          <a:p>
            <a:pPr eaLnBrk="1" hangingPunct="1"/>
            <a:r>
              <a:rPr lang="en-US" altLang="en-US" dirty="0" smtClean="0"/>
              <a:t>Biology is the scientific study of all forms of life.</a:t>
            </a:r>
          </a:p>
          <a:p>
            <a:r>
              <a:rPr lang="en-US" altLang="en-US" dirty="0"/>
              <a:t>An organism is any individual living thing.</a:t>
            </a:r>
          </a:p>
          <a:p>
            <a:pPr eaLnBrk="1" hangingPunct="1"/>
            <a:endParaRPr lang="en-US" altLang="en-US" dirty="0" smtClean="0"/>
          </a:p>
        </p:txBody>
      </p:sp>
      <p:pic>
        <p:nvPicPr>
          <p:cNvPr id="28680" name="Picture 8" descr="bhspe-0101cs-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7180" y="2558676"/>
            <a:ext cx="5728446" cy="3748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spTree>
    <p:extLst>
      <p:ext uri="{BB962C8B-B14F-4D97-AF65-F5344CB8AC3E}">
        <p14:creationId xmlns:p14="http://schemas.microsoft.com/office/powerpoint/2010/main" val="24797536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wipe(left)">
                                      <p:cBhvr>
                                        <p:cTn id="7" dur="500"/>
                                        <p:tgtEl>
                                          <p:spTgt spid="286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675">
                                            <p:txEl>
                                              <p:pRg st="0" end="0"/>
                                            </p:txEl>
                                          </p:spTgt>
                                        </p:tgtEl>
                                        <p:attrNameLst>
                                          <p:attrName>style.visibility</p:attrName>
                                        </p:attrNameLst>
                                      </p:cBhvr>
                                      <p:to>
                                        <p:strVal val="visible"/>
                                      </p:to>
                                    </p:set>
                                    <p:animEffect transition="in" filter="wipe(left)">
                                      <p:cBhvr>
                                        <p:cTn id="12" dur="500"/>
                                        <p:tgtEl>
                                          <p:spTgt spid="2867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675">
                                            <p:txEl>
                                              <p:pRg st="1" end="1"/>
                                            </p:txEl>
                                          </p:spTgt>
                                        </p:tgtEl>
                                        <p:attrNameLst>
                                          <p:attrName>style.visibility</p:attrName>
                                        </p:attrNameLst>
                                      </p:cBhvr>
                                      <p:to>
                                        <p:strVal val="visible"/>
                                      </p:to>
                                    </p:set>
                                    <p:animEffect transition="in" filter="wipe(left)">
                                      <p:cBhvr>
                                        <p:cTn id="17" dur="500"/>
                                        <p:tgtEl>
                                          <p:spTgt spid="2867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8680"/>
                                        </p:tgtEl>
                                        <p:attrNameLst>
                                          <p:attrName>style.visibility</p:attrName>
                                        </p:attrNameLst>
                                      </p:cBhvr>
                                      <p:to>
                                        <p:strVal val="visible"/>
                                      </p:to>
                                    </p:set>
                                    <p:animEffect transition="in" filter="wipe(up)">
                                      <p:cBhvr>
                                        <p:cTn id="22" dur="500"/>
                                        <p:tgtEl>
                                          <p:spTgt spid="28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autoUpdateAnimBg="0"/>
      <p:bldP spid="28675" grpId="0" build="p" bldLvl="5"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Characteristics of Living Things</a:t>
            </a:r>
            <a:endParaRPr lang="en-US" dirty="0"/>
          </a:p>
        </p:txBody>
      </p:sp>
      <p:sp>
        <p:nvSpPr>
          <p:cNvPr id="29699" name="Rectangle 3"/>
          <p:cNvSpPr>
            <a:spLocks noGrp="1" noChangeArrowheads="1"/>
          </p:cNvSpPr>
          <p:nvPr>
            <p:ph idx="1"/>
          </p:nvPr>
        </p:nvSpPr>
        <p:spPr>
          <a:xfrm>
            <a:off x="7288306" y="2603500"/>
            <a:ext cx="4482353" cy="3416300"/>
          </a:xfrm>
          <a:noFill/>
        </p:spPr>
        <p:txBody>
          <a:bodyPr>
            <a:normAutofit/>
          </a:bodyPr>
          <a:lstStyle/>
          <a:p>
            <a:pPr marL="342900" lvl="1" indent="-342900"/>
            <a:r>
              <a:rPr lang="en-US" altLang="en-US" b="1" dirty="0" smtClean="0"/>
              <a:t>All organisms are made of one or more cells.</a:t>
            </a:r>
          </a:p>
          <a:p>
            <a:pPr marL="742950" lvl="2" indent="-342900"/>
            <a:r>
              <a:rPr lang="en-US" altLang="en-US" dirty="0" smtClean="0"/>
              <a:t>Cells are the smallest unit considered fully alive</a:t>
            </a:r>
          </a:p>
          <a:p>
            <a:pPr marL="742950" lvl="2" indent="-342900"/>
            <a:r>
              <a:rPr lang="en-US" altLang="en-US" dirty="0" smtClean="0"/>
              <a:t>Cells can grow, respond to their surroundings, and reproduce</a:t>
            </a:r>
          </a:p>
          <a:p>
            <a:pPr marL="742950" lvl="2" indent="-342900"/>
            <a:r>
              <a:rPr lang="en-US" altLang="en-US" dirty="0" smtClean="0"/>
              <a:t>Some living things have only 1 cell, while others like humans have about 100 trillion </a:t>
            </a:r>
            <a:endParaRPr lang="en-US" altLang="en-US" dirty="0"/>
          </a:p>
          <a:p>
            <a:pPr eaLnBrk="1" hangingPunct="1"/>
            <a:endParaRPr lang="en-US" altLang="en-US" dirty="0" smtClean="0"/>
          </a:p>
        </p:txBody>
      </p:sp>
      <p:pic>
        <p:nvPicPr>
          <p:cNvPr id="29700" name="Picture 4" descr="bhspe-010101-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300" y="2321859"/>
            <a:ext cx="6723394" cy="441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spTree>
    <p:extLst>
      <p:ext uri="{BB962C8B-B14F-4D97-AF65-F5344CB8AC3E}">
        <p14:creationId xmlns:p14="http://schemas.microsoft.com/office/powerpoint/2010/main" val="32093428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wipe(left)">
                                      <p:cBhvr>
                                        <p:cTn id="7" dur="500"/>
                                        <p:tgtEl>
                                          <p:spTgt spid="29699">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animEffect transition="in" filter="wipe(left)">
                                      <p:cBhvr>
                                        <p:cTn id="11" dur="500"/>
                                        <p:tgtEl>
                                          <p:spTgt spid="29699">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animEffect transition="in" filter="wipe(left)">
                                      <p:cBhvr>
                                        <p:cTn id="15" dur="500"/>
                                        <p:tgtEl>
                                          <p:spTgt spid="29699">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9699">
                                            <p:txEl>
                                              <p:pRg st="3" end="3"/>
                                            </p:txEl>
                                          </p:spTgt>
                                        </p:tgtEl>
                                        <p:attrNameLst>
                                          <p:attrName>style.visibility</p:attrName>
                                        </p:attrNameLst>
                                      </p:cBhvr>
                                      <p:to>
                                        <p:strVal val="visible"/>
                                      </p:to>
                                    </p:set>
                                    <p:animEffect transition="in" filter="wipe(left)">
                                      <p:cBhvr>
                                        <p:cTn id="19" dur="500"/>
                                        <p:tgtEl>
                                          <p:spTgt spid="29699">
                                            <p:txEl>
                                              <p:pRg st="3" end="3"/>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29700"/>
                                        </p:tgtEl>
                                        <p:attrNameLst>
                                          <p:attrName>style.visibility</p:attrName>
                                        </p:attrNameLst>
                                      </p:cBhvr>
                                      <p:to>
                                        <p:strVal val="visible"/>
                                      </p:to>
                                    </p:set>
                                    <p:animEffect transition="in" filter="wipe(up)">
                                      <p:cBhvr>
                                        <p:cTn id="24" dur="5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bldLvl="5" autoUpdateAnimBg="0" advAuto="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Characteristics of Living Things</a:t>
            </a:r>
            <a:endParaRPr lang="en-US" dirty="0"/>
          </a:p>
        </p:txBody>
      </p:sp>
      <p:sp>
        <p:nvSpPr>
          <p:cNvPr id="29699" name="Rectangle 3"/>
          <p:cNvSpPr>
            <a:spLocks noGrp="1" noChangeArrowheads="1"/>
          </p:cNvSpPr>
          <p:nvPr>
            <p:ph idx="1"/>
          </p:nvPr>
        </p:nvSpPr>
        <p:spPr>
          <a:xfrm>
            <a:off x="6203576" y="2603500"/>
            <a:ext cx="5567083" cy="3416300"/>
          </a:xfrm>
          <a:noFill/>
        </p:spPr>
        <p:txBody>
          <a:bodyPr>
            <a:normAutofit/>
          </a:bodyPr>
          <a:lstStyle/>
          <a:p>
            <a:pPr marL="342900" lvl="1" indent="-342900"/>
            <a:r>
              <a:rPr lang="en-US" altLang="en-US" b="1" dirty="0" smtClean="0"/>
              <a:t>Living things are based on a universal genetic code</a:t>
            </a:r>
          </a:p>
          <a:p>
            <a:pPr marL="742950" lvl="2" indent="-342900"/>
            <a:r>
              <a:rPr lang="en-US" altLang="en-US" dirty="0" smtClean="0"/>
              <a:t>All organisms store the complex information they need to live, grow, and reproduce in a genetic code written in a molecule called DNA</a:t>
            </a:r>
          </a:p>
          <a:p>
            <a:pPr marL="742950" lvl="2" indent="-342900"/>
            <a:r>
              <a:rPr lang="en-US" altLang="en-US" dirty="0" smtClean="0"/>
              <a:t>That information is copied and passed from parents to offspring through the process called heredity</a:t>
            </a:r>
          </a:p>
          <a:p>
            <a:pPr marL="742950" lvl="2" indent="-342900"/>
            <a:r>
              <a:rPr lang="en-US" altLang="en-US" dirty="0" smtClean="0"/>
              <a:t>The genetic code is almost identical for every single living thing</a:t>
            </a:r>
          </a:p>
          <a:p>
            <a:pPr marL="742950" lvl="2" indent="-342900"/>
            <a:r>
              <a:rPr lang="en-US" altLang="en-US" dirty="0" smtClean="0"/>
              <a:t>See The Story of You at</a:t>
            </a:r>
          </a:p>
          <a:p>
            <a:pPr marL="400050" lvl="2" indent="0">
              <a:buNone/>
            </a:pPr>
            <a:r>
              <a:rPr lang="en-US" altLang="en-US" dirty="0"/>
              <a:t>https://www.youtube.com/watch?feature=player_embedded&amp;v=TwXXgEz9o4w</a:t>
            </a:r>
          </a:p>
          <a:p>
            <a:pPr eaLnBrk="1" hangingPunct="1"/>
            <a:endParaRPr lang="en-US" altLang="en-US" dirty="0" smtClean="0"/>
          </a:p>
        </p:txBody>
      </p:sp>
      <p:sp>
        <p:nvSpPr>
          <p:cNvPr id="6" name="Rectangle 5"/>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pic>
        <p:nvPicPr>
          <p:cNvPr id="80898" name="Picture 2" descr="http://www.okstate.edu/artsci/zoology/ravdb/files/Chrom-d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326" y="2620115"/>
            <a:ext cx="4810873" cy="3399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65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wipe(left)">
                                      <p:cBhvr>
                                        <p:cTn id="7" dur="500"/>
                                        <p:tgtEl>
                                          <p:spTgt spid="29699">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animEffect transition="in" filter="wipe(left)">
                                      <p:cBhvr>
                                        <p:cTn id="11" dur="500"/>
                                        <p:tgtEl>
                                          <p:spTgt spid="29699">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animEffect transition="in" filter="wipe(left)">
                                      <p:cBhvr>
                                        <p:cTn id="15" dur="500"/>
                                        <p:tgtEl>
                                          <p:spTgt spid="29699">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9699">
                                            <p:txEl>
                                              <p:pRg st="3" end="3"/>
                                            </p:txEl>
                                          </p:spTgt>
                                        </p:tgtEl>
                                        <p:attrNameLst>
                                          <p:attrName>style.visibility</p:attrName>
                                        </p:attrNameLst>
                                      </p:cBhvr>
                                      <p:to>
                                        <p:strVal val="visible"/>
                                      </p:to>
                                    </p:set>
                                    <p:animEffect transition="in" filter="wipe(left)">
                                      <p:cBhvr>
                                        <p:cTn id="19" dur="500"/>
                                        <p:tgtEl>
                                          <p:spTgt spid="29699">
                                            <p:txEl>
                                              <p:pRg st="3" end="3"/>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9699">
                                            <p:txEl>
                                              <p:pRg st="4" end="4"/>
                                            </p:txEl>
                                          </p:spTgt>
                                        </p:tgtEl>
                                        <p:attrNameLst>
                                          <p:attrName>style.visibility</p:attrName>
                                        </p:attrNameLst>
                                      </p:cBhvr>
                                      <p:to>
                                        <p:strVal val="visible"/>
                                      </p:to>
                                    </p:set>
                                    <p:animEffect transition="in" filter="wipe(left)">
                                      <p:cBhvr>
                                        <p:cTn id="23" dur="500"/>
                                        <p:tgtEl>
                                          <p:spTgt spid="29699">
                                            <p:txEl>
                                              <p:pRg st="4" end="4"/>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9699">
                                            <p:txEl>
                                              <p:pRg st="5" end="5"/>
                                            </p:txEl>
                                          </p:spTgt>
                                        </p:tgtEl>
                                        <p:attrNameLst>
                                          <p:attrName>style.visibility</p:attrName>
                                        </p:attrNameLst>
                                      </p:cBhvr>
                                      <p:to>
                                        <p:strVal val="visible"/>
                                      </p:to>
                                    </p:set>
                                    <p:animEffect transition="in" filter="wipe(left)">
                                      <p:cBhvr>
                                        <p:cTn id="27" dur="500"/>
                                        <p:tgtEl>
                                          <p:spTgt spid="296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bldLvl="5" autoUpdateAnimBg="0" advAuto="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Characteristics of Living Things</a:t>
            </a:r>
            <a:endParaRPr lang="en-US" dirty="0"/>
          </a:p>
        </p:txBody>
      </p:sp>
      <p:sp>
        <p:nvSpPr>
          <p:cNvPr id="29699" name="Rectangle 3"/>
          <p:cNvSpPr>
            <a:spLocks noGrp="1" noChangeArrowheads="1"/>
          </p:cNvSpPr>
          <p:nvPr>
            <p:ph idx="1"/>
          </p:nvPr>
        </p:nvSpPr>
        <p:spPr>
          <a:xfrm>
            <a:off x="2850776" y="2938930"/>
            <a:ext cx="5567083" cy="3416300"/>
          </a:xfrm>
          <a:noFill/>
        </p:spPr>
        <p:txBody>
          <a:bodyPr>
            <a:normAutofit/>
          </a:bodyPr>
          <a:lstStyle/>
          <a:p>
            <a:pPr marL="342900" lvl="1" indent="-342900"/>
            <a:r>
              <a:rPr lang="en-US" altLang="en-US" b="1" dirty="0" smtClean="0"/>
              <a:t>Living things grow and develop</a:t>
            </a:r>
          </a:p>
          <a:p>
            <a:pPr marL="742950" lvl="2" indent="-342900"/>
            <a:r>
              <a:rPr lang="en-US" altLang="en-US" dirty="0" smtClean="0"/>
              <a:t>Every organism has a particular pattern of growth and development</a:t>
            </a:r>
          </a:p>
          <a:p>
            <a:pPr marL="742950" lvl="2" indent="-342900"/>
            <a:r>
              <a:rPr lang="en-US" altLang="en-US" dirty="0" smtClean="0"/>
              <a:t>During development, a single fertilized egg divides again and again</a:t>
            </a:r>
          </a:p>
          <a:p>
            <a:pPr marL="742950" lvl="2" indent="-342900"/>
            <a:r>
              <a:rPr lang="en-US" altLang="en-US" dirty="0" smtClean="0"/>
              <a:t>As these cells divide, they differentiate, which means they begin to look different and perform different functions</a:t>
            </a:r>
            <a:endParaRPr lang="en-US" altLang="en-US" dirty="0"/>
          </a:p>
          <a:p>
            <a:pPr eaLnBrk="1" hangingPunct="1"/>
            <a:endParaRPr lang="en-US" altLang="en-US" dirty="0" smtClean="0"/>
          </a:p>
        </p:txBody>
      </p:sp>
      <p:sp>
        <p:nvSpPr>
          <p:cNvPr id="6" name="Rectangle 5"/>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pic>
        <p:nvPicPr>
          <p:cNvPr id="7" name="Picture 6" descr="the sperm approaching the ovum">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9156" y="2352955"/>
            <a:ext cx="15621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fertilized eg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9399" y="2217644"/>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the embryo at 4 weeks">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76062" y="3685055"/>
            <a:ext cx="1550894" cy="157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the embryo at 7 weeks">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14353" y="4781550"/>
            <a:ext cx="1931706" cy="193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The embryo at 8 weeks">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8676" y="4910789"/>
            <a:ext cx="1760156" cy="180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a fetus at 16 weeks">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8475" y="4773797"/>
            <a:ext cx="22669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 descr="fetus at 5 months, fac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7679" y="1733550"/>
            <a:ext cx="21717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98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wipe(left)">
                                      <p:cBhvr>
                                        <p:cTn id="7" dur="500"/>
                                        <p:tgtEl>
                                          <p:spTgt spid="29699">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animEffect transition="in" filter="wipe(left)">
                                      <p:cBhvr>
                                        <p:cTn id="11" dur="500"/>
                                        <p:tgtEl>
                                          <p:spTgt spid="29699">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animEffect transition="in" filter="wipe(left)">
                                      <p:cBhvr>
                                        <p:cTn id="15" dur="500"/>
                                        <p:tgtEl>
                                          <p:spTgt spid="29699">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9699">
                                            <p:txEl>
                                              <p:pRg st="3" end="3"/>
                                            </p:txEl>
                                          </p:spTgt>
                                        </p:tgtEl>
                                        <p:attrNameLst>
                                          <p:attrName>style.visibility</p:attrName>
                                        </p:attrNameLst>
                                      </p:cBhvr>
                                      <p:to>
                                        <p:strVal val="visible"/>
                                      </p:to>
                                    </p:set>
                                    <p:animEffect transition="in" filter="wipe(left)">
                                      <p:cBhvr>
                                        <p:cTn id="19" dur="500"/>
                                        <p:tgtEl>
                                          <p:spTgt spid="296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bldLvl="5" autoUpdateAnimBg="0" advAuto="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Characteristics of Living Things</a:t>
            </a:r>
            <a:endParaRPr lang="en-US" dirty="0"/>
          </a:p>
        </p:txBody>
      </p:sp>
      <p:sp>
        <p:nvSpPr>
          <p:cNvPr id="29699" name="Rectangle 3"/>
          <p:cNvSpPr>
            <a:spLocks noGrp="1" noChangeArrowheads="1"/>
          </p:cNvSpPr>
          <p:nvPr>
            <p:ph idx="1"/>
          </p:nvPr>
        </p:nvSpPr>
        <p:spPr>
          <a:xfrm>
            <a:off x="2967317" y="2781300"/>
            <a:ext cx="5567083" cy="3416300"/>
          </a:xfrm>
          <a:noFill/>
        </p:spPr>
        <p:txBody>
          <a:bodyPr>
            <a:normAutofit/>
          </a:bodyPr>
          <a:lstStyle/>
          <a:p>
            <a:pPr marL="342900" lvl="1" indent="-342900"/>
            <a:r>
              <a:rPr lang="en-US" altLang="en-US" b="1" dirty="0" smtClean="0"/>
              <a:t>Living things respond to their environment</a:t>
            </a:r>
          </a:p>
          <a:p>
            <a:pPr marL="742950" lvl="2" indent="-342900"/>
            <a:r>
              <a:rPr lang="en-US" altLang="en-US" dirty="0" smtClean="0"/>
              <a:t>Organisms detect and respond to stimuli from their environment</a:t>
            </a:r>
          </a:p>
          <a:p>
            <a:pPr marL="742950" lvl="2" indent="-342900"/>
            <a:r>
              <a:rPr lang="en-US" altLang="en-US" dirty="0" smtClean="0"/>
              <a:t>A stimulus is a signal to which an organism responds</a:t>
            </a:r>
            <a:endParaRPr lang="en-US" altLang="en-US" dirty="0"/>
          </a:p>
          <a:p>
            <a:pPr eaLnBrk="1" hangingPunct="1"/>
            <a:endParaRPr lang="en-US" altLang="en-US" dirty="0" smtClean="0"/>
          </a:p>
        </p:txBody>
      </p:sp>
      <p:sp>
        <p:nvSpPr>
          <p:cNvPr id="6" name="Rectangle 5"/>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pic>
        <p:nvPicPr>
          <p:cNvPr id="93188" name="Picture 4" descr="http://indianapublicmedia.org/amomentofscience/files/2010/02/phototrophism-940x6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6458" y="2603500"/>
            <a:ext cx="3022040" cy="2012550"/>
          </a:xfrm>
          <a:prstGeom prst="rect">
            <a:avLst/>
          </a:prstGeom>
          <a:noFill/>
          <a:extLst>
            <a:ext uri="{909E8E84-426E-40DD-AFC4-6F175D3DCCD1}">
              <a14:hiddenFill xmlns:a14="http://schemas.microsoft.com/office/drawing/2010/main">
                <a:solidFill>
                  <a:srgbClr val="FFFFFF"/>
                </a:solidFill>
              </a14:hiddenFill>
            </a:ext>
          </a:extLst>
        </p:spPr>
      </p:pic>
      <p:pic>
        <p:nvPicPr>
          <p:cNvPr id="93192" name="Picture 8" descr="http://images.inmagine.com/400nwm/iris/bjformento-003/ptg009988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03500"/>
            <a:ext cx="2514600" cy="3771901"/>
          </a:xfrm>
          <a:prstGeom prst="rect">
            <a:avLst/>
          </a:prstGeom>
          <a:noFill/>
          <a:extLst>
            <a:ext uri="{909E8E84-426E-40DD-AFC4-6F175D3DCCD1}">
              <a14:hiddenFill xmlns:a14="http://schemas.microsoft.com/office/drawing/2010/main">
                <a:solidFill>
                  <a:srgbClr val="FFFFFF"/>
                </a:solidFill>
              </a14:hiddenFill>
            </a:ext>
          </a:extLst>
        </p:spPr>
      </p:pic>
      <p:pic>
        <p:nvPicPr>
          <p:cNvPr id="93194" name="Picture 10" descr="http://www.meddean.luc.edu/lumen/MedEd/medicine/pulmonar/phydx/s10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0943" y="4736985"/>
            <a:ext cx="2612620" cy="1959465"/>
          </a:xfrm>
          <a:prstGeom prst="rect">
            <a:avLst/>
          </a:prstGeom>
          <a:noFill/>
          <a:extLst>
            <a:ext uri="{909E8E84-426E-40DD-AFC4-6F175D3DCCD1}">
              <a14:hiddenFill xmlns:a14="http://schemas.microsoft.com/office/drawing/2010/main">
                <a:solidFill>
                  <a:srgbClr val="FFFFFF"/>
                </a:solidFill>
              </a14:hiddenFill>
            </a:ext>
          </a:extLst>
        </p:spPr>
      </p:pic>
      <p:pic>
        <p:nvPicPr>
          <p:cNvPr id="3" name="kKx3Wzr1ZRA"/>
          <p:cNvPicPr>
            <a:picLocks noRot="1" noChangeAspect="1"/>
          </p:cNvPicPr>
          <p:nvPr>
            <a:videoFile r:link="rId1"/>
          </p:nvPr>
        </p:nvPicPr>
        <p:blipFill>
          <a:blip r:embed="rId6"/>
          <a:stretch>
            <a:fillRect/>
          </a:stretch>
        </p:blipFill>
        <p:spPr>
          <a:xfrm>
            <a:off x="2566877" y="4294235"/>
            <a:ext cx="4572000" cy="2571750"/>
          </a:xfrm>
          <a:prstGeom prst="rect">
            <a:avLst/>
          </a:prstGeom>
        </p:spPr>
      </p:pic>
      <p:pic>
        <p:nvPicPr>
          <p:cNvPr id="93190" name="Picture 6" descr="http://soakinguptheson.com/wp-content/uploads/2012/11/panting-do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4093" y="4823012"/>
            <a:ext cx="2717907" cy="203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31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wipe(left)">
                                      <p:cBhvr>
                                        <p:cTn id="7" dur="500"/>
                                        <p:tgtEl>
                                          <p:spTgt spid="29699">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animEffect transition="in" filter="wipe(left)">
                                      <p:cBhvr>
                                        <p:cTn id="11" dur="500"/>
                                        <p:tgtEl>
                                          <p:spTgt spid="29699">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animEffect transition="in" filter="wipe(left)">
                                      <p:cBhvr>
                                        <p:cTn id="15" dur="500"/>
                                        <p:tgtEl>
                                          <p:spTgt spid="296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bldLvl="5" autoUpdateAnimBg="0" advAuto="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Characteristics of Living Things</a:t>
            </a:r>
            <a:endParaRPr lang="en-US" dirty="0"/>
          </a:p>
        </p:txBody>
      </p:sp>
      <p:sp>
        <p:nvSpPr>
          <p:cNvPr id="29699" name="Rectangle 3"/>
          <p:cNvSpPr>
            <a:spLocks noGrp="1" noChangeArrowheads="1"/>
          </p:cNvSpPr>
          <p:nvPr>
            <p:ph idx="1"/>
          </p:nvPr>
        </p:nvSpPr>
        <p:spPr>
          <a:xfrm>
            <a:off x="6203576" y="2603500"/>
            <a:ext cx="5567083" cy="3416300"/>
          </a:xfrm>
          <a:noFill/>
        </p:spPr>
        <p:txBody>
          <a:bodyPr>
            <a:normAutofit/>
          </a:bodyPr>
          <a:lstStyle/>
          <a:p>
            <a:pPr marL="342900" lvl="1" indent="-342900"/>
            <a:r>
              <a:rPr lang="en-US" altLang="en-US" b="1" dirty="0" smtClean="0"/>
              <a:t>Living things reproduce </a:t>
            </a:r>
          </a:p>
          <a:p>
            <a:pPr marL="742950" lvl="2" indent="-342900"/>
            <a:r>
              <a:rPr lang="en-US" altLang="en-US" b="1" dirty="0" smtClean="0"/>
              <a:t>Most plants and animals engage in sexual reproduction, where the cells from 2 parents (egg and sperm) unite to form the 1</a:t>
            </a:r>
            <a:r>
              <a:rPr lang="en-US" altLang="en-US" b="1" baseline="30000" dirty="0" smtClean="0"/>
              <a:t>st</a:t>
            </a:r>
            <a:r>
              <a:rPr lang="en-US" altLang="en-US" b="1" dirty="0" smtClean="0"/>
              <a:t> cell of a new organism</a:t>
            </a:r>
          </a:p>
          <a:p>
            <a:pPr marL="742950" lvl="2" indent="-342900"/>
            <a:r>
              <a:rPr lang="en-US" altLang="en-US" b="1" dirty="0" smtClean="0"/>
              <a:t>Bacteria and some fungi and </a:t>
            </a:r>
            <a:r>
              <a:rPr lang="en-US" altLang="en-US" b="1" dirty="0" err="1" smtClean="0"/>
              <a:t>protists</a:t>
            </a:r>
            <a:r>
              <a:rPr lang="en-US" altLang="en-US" b="1" dirty="0" smtClean="0"/>
              <a:t> reproduce through asexual reproduction, in which a single parent produces offspring that is an exact copy of itself</a:t>
            </a:r>
            <a:endParaRPr lang="en-US" altLang="en-US" dirty="0"/>
          </a:p>
          <a:p>
            <a:pPr eaLnBrk="1" hangingPunct="1"/>
            <a:endParaRPr lang="en-US" altLang="en-US" dirty="0" smtClean="0"/>
          </a:p>
        </p:txBody>
      </p:sp>
      <p:sp>
        <p:nvSpPr>
          <p:cNvPr id="6" name="Rectangle 5"/>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pic>
        <p:nvPicPr>
          <p:cNvPr id="95234" name="Picture 2" descr="http://gerardnadal.files.wordpress.com/2010/01/sperm_20090708_12757997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565" y="2436600"/>
            <a:ext cx="2016094" cy="1436153"/>
          </a:xfrm>
          <a:prstGeom prst="rect">
            <a:avLst/>
          </a:prstGeom>
          <a:noFill/>
          <a:extLst>
            <a:ext uri="{909E8E84-426E-40DD-AFC4-6F175D3DCCD1}">
              <a14:hiddenFill xmlns:a14="http://schemas.microsoft.com/office/drawing/2010/main">
                <a:solidFill>
                  <a:srgbClr val="FFFFFF"/>
                </a:solidFill>
              </a14:hiddenFill>
            </a:ext>
          </a:extLst>
        </p:spPr>
      </p:pic>
      <p:pic>
        <p:nvPicPr>
          <p:cNvPr id="95236" name="Picture 4" descr="http://www.acuteaday.com/blog/wp-content/uploads/2012/05/giraffe-baby-with-moth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9488" y="3039035"/>
            <a:ext cx="3301641" cy="3903633"/>
          </a:xfrm>
          <a:prstGeom prst="rect">
            <a:avLst/>
          </a:prstGeom>
          <a:noFill/>
          <a:extLst>
            <a:ext uri="{909E8E84-426E-40DD-AFC4-6F175D3DCCD1}">
              <a14:hiddenFill xmlns:a14="http://schemas.microsoft.com/office/drawing/2010/main">
                <a:solidFill>
                  <a:srgbClr val="FFFFFF"/>
                </a:solidFill>
              </a14:hiddenFill>
            </a:ext>
          </a:extLst>
        </p:spPr>
      </p:pic>
      <p:pic>
        <p:nvPicPr>
          <p:cNvPr id="95238" name="Picture 6" descr="http://biology.kenyon.edu/courses/biol114/Chap01/cell-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8247" y="4840584"/>
            <a:ext cx="2176239" cy="19401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hspe-010101-00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941" y="4524366"/>
            <a:ext cx="3043341" cy="182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944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wipe(left)">
                                      <p:cBhvr>
                                        <p:cTn id="7" dur="500"/>
                                        <p:tgtEl>
                                          <p:spTgt spid="29699">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animEffect transition="in" filter="wipe(left)">
                                      <p:cBhvr>
                                        <p:cTn id="11" dur="500"/>
                                        <p:tgtEl>
                                          <p:spTgt spid="29699">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animEffect transition="in" filter="wipe(left)">
                                      <p:cBhvr>
                                        <p:cTn id="15" dur="500"/>
                                        <p:tgtEl>
                                          <p:spTgt spid="2969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bldLvl="5" autoUpdateAnimBg="0" advAuto="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704976" y="1134631"/>
            <a:ext cx="8686800" cy="457200"/>
          </a:xfrm>
        </p:spPr>
        <p:txBody>
          <a:bodyPr/>
          <a:lstStyle/>
          <a:p>
            <a:pPr algn="ctr" eaLnBrk="1" hangingPunct="1"/>
            <a:r>
              <a:rPr lang="en-US" altLang="en-US" dirty="0" smtClean="0"/>
              <a:t>Like all science, biology is a process of inquiry</a:t>
            </a:r>
          </a:p>
        </p:txBody>
      </p:sp>
      <p:sp>
        <p:nvSpPr>
          <p:cNvPr id="17411" name="Rectangle 3"/>
          <p:cNvSpPr>
            <a:spLocks noGrp="1" noChangeArrowheads="1"/>
          </p:cNvSpPr>
          <p:nvPr>
            <p:ph idx="1"/>
          </p:nvPr>
        </p:nvSpPr>
        <p:spPr>
          <a:xfrm>
            <a:off x="2044700" y="2296296"/>
            <a:ext cx="8610600" cy="1476375"/>
          </a:xfrm>
        </p:spPr>
        <p:txBody>
          <a:bodyPr>
            <a:normAutofit fontScale="92500" lnSpcReduction="20000"/>
          </a:bodyPr>
          <a:lstStyle/>
          <a:p>
            <a:pPr eaLnBrk="1" hangingPunct="1">
              <a:buFont typeface="Arial" panose="020B0604020202020204" pitchFamily="34" charset="0"/>
              <a:buChar char="•"/>
            </a:pPr>
            <a:r>
              <a:rPr lang="en-US" altLang="en-US" sz="2200" dirty="0" smtClean="0">
                <a:solidFill>
                  <a:schemeClr val="tx1"/>
                </a:solidFill>
                <a:latin typeface="+mj-lt"/>
                <a:cs typeface="Arial" panose="020B0604020202020204" pitchFamily="34" charset="0"/>
              </a:rPr>
              <a:t>Scientists make careful and systematic observations</a:t>
            </a:r>
            <a:r>
              <a:rPr lang="en-US" altLang="en-US" sz="2200" b="1" dirty="0" smtClean="0">
                <a:solidFill>
                  <a:schemeClr val="tx1"/>
                </a:solidFill>
                <a:latin typeface="+mj-lt"/>
              </a:rPr>
              <a:t>.</a:t>
            </a:r>
          </a:p>
          <a:p>
            <a:pPr>
              <a:buFont typeface="Arial" panose="020B0604020202020204" pitchFamily="34" charset="0"/>
              <a:buChar char="•"/>
            </a:pPr>
            <a:r>
              <a:rPr lang="en-US" altLang="en-US" sz="2200" dirty="0">
                <a:latin typeface="+mj-lt"/>
              </a:rPr>
              <a:t>Scientists record observations as data</a:t>
            </a:r>
            <a:r>
              <a:rPr lang="en-US" altLang="en-US" sz="2200" dirty="0" smtClean="0">
                <a:latin typeface="+mj-lt"/>
              </a:rPr>
              <a:t>.</a:t>
            </a:r>
          </a:p>
          <a:p>
            <a:pPr>
              <a:buFont typeface="Arial" panose="020B0604020202020204" pitchFamily="34" charset="0"/>
              <a:buChar char="•"/>
            </a:pPr>
            <a:r>
              <a:rPr lang="en-US" altLang="en-US" sz="2200" dirty="0">
                <a:latin typeface="+mj-lt"/>
                <a:cs typeface="Times" panose="02020603050405020304" pitchFamily="18" charset="0"/>
              </a:rPr>
              <a:t>Scientists form a hypothesis as a possible answer to a question</a:t>
            </a:r>
            <a:r>
              <a:rPr lang="en-US" altLang="en-US" sz="2200" dirty="0" smtClean="0">
                <a:latin typeface="+mj-lt"/>
                <a:cs typeface="Times" panose="02020603050405020304" pitchFamily="18" charset="0"/>
              </a:rPr>
              <a:t>.</a:t>
            </a:r>
          </a:p>
          <a:p>
            <a:pPr>
              <a:buFont typeface="Arial" panose="020B0604020202020204" pitchFamily="34" charset="0"/>
              <a:buChar char="•"/>
            </a:pPr>
            <a:r>
              <a:rPr lang="en-US" altLang="en-US" sz="2200" dirty="0">
                <a:latin typeface="+mj-lt"/>
              </a:rPr>
              <a:t>Scientists test their hypotheses and analyze their data</a:t>
            </a:r>
            <a:r>
              <a:rPr lang="en-US" altLang="en-US" sz="2200" dirty="0" smtClean="0">
                <a:latin typeface="+mj-lt"/>
              </a:rPr>
              <a:t>. </a:t>
            </a:r>
            <a:endParaRPr lang="en-US" altLang="en-US" sz="2200" dirty="0">
              <a:latin typeface="+mj-lt"/>
            </a:endParaRPr>
          </a:p>
          <a:p>
            <a:pPr>
              <a:buFont typeface="Arial" panose="020B0604020202020204" pitchFamily="34" charset="0"/>
              <a:buChar char="•"/>
            </a:pPr>
            <a:endParaRPr lang="en-US" altLang="en-US" dirty="0"/>
          </a:p>
          <a:p>
            <a:pPr eaLnBrk="1" hangingPunct="1">
              <a:buFont typeface="Arial" panose="020B0604020202020204" pitchFamily="34" charset="0"/>
              <a:buChar char="•"/>
            </a:pPr>
            <a:endParaRPr lang="en-US" altLang="en-US" b="1" dirty="0" smtClean="0">
              <a:solidFill>
                <a:schemeClr val="tx1"/>
              </a:solidFill>
            </a:endParaRPr>
          </a:p>
        </p:txBody>
      </p:sp>
      <p:pic>
        <p:nvPicPr>
          <p:cNvPr id="17418" name="Picture 10" descr="C:\Documents and Settings\amit.gaur\Desktop\7 nov\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1" y="3762376"/>
            <a:ext cx="16732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1" descr="C:\Documents and Settings\amit.gaur\Desktop\7 nov\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9576" y="3886201"/>
            <a:ext cx="223202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2" descr="C:\Documents and Settings\amit.gaur\Desktop\7 nov\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00" y="5254626"/>
            <a:ext cx="21844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3" descr="C:\Documents and Settings\amit.gaur\Desktop\7 nov\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1" y="5181601"/>
            <a:ext cx="239077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14" descr="C:\Documents and Settings\amit.gaur\Desktop\7 nov\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4038600"/>
            <a:ext cx="21336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1.1</a:t>
            </a:r>
            <a:endParaRPr lang="en-US" altLang="en-US" b="1" dirty="0"/>
          </a:p>
        </p:txBody>
      </p:sp>
    </p:spTree>
    <p:extLst>
      <p:ext uri="{BB962C8B-B14F-4D97-AF65-F5344CB8AC3E}">
        <p14:creationId xmlns:p14="http://schemas.microsoft.com/office/powerpoint/2010/main" val="26700286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wipe(left)">
                                      <p:cBhvr>
                                        <p:cTn id="7" dur="500"/>
                                        <p:tgtEl>
                                          <p:spTgt spid="17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411">
                                            <p:txEl>
                                              <p:pRg st="0" end="0"/>
                                            </p:txEl>
                                          </p:spTgt>
                                        </p:tgtEl>
                                        <p:attrNameLst>
                                          <p:attrName>style.visibility</p:attrName>
                                        </p:attrNameLst>
                                      </p:cBhvr>
                                      <p:to>
                                        <p:strVal val="visible"/>
                                      </p:to>
                                    </p:set>
                                    <p:animEffect transition="in" filter="wipe(left)">
                                      <p:cBhvr>
                                        <p:cTn id="12" dur="500"/>
                                        <p:tgtEl>
                                          <p:spTgt spid="174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411">
                                            <p:txEl>
                                              <p:pRg st="1" end="1"/>
                                            </p:txEl>
                                          </p:spTgt>
                                        </p:tgtEl>
                                        <p:attrNameLst>
                                          <p:attrName>style.visibility</p:attrName>
                                        </p:attrNameLst>
                                      </p:cBhvr>
                                      <p:to>
                                        <p:strVal val="visible"/>
                                      </p:to>
                                    </p:set>
                                    <p:animEffect transition="in" filter="wipe(left)">
                                      <p:cBhvr>
                                        <p:cTn id="17" dur="500"/>
                                        <p:tgtEl>
                                          <p:spTgt spid="174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411">
                                            <p:txEl>
                                              <p:pRg st="2" end="2"/>
                                            </p:txEl>
                                          </p:spTgt>
                                        </p:tgtEl>
                                        <p:attrNameLst>
                                          <p:attrName>style.visibility</p:attrName>
                                        </p:attrNameLst>
                                      </p:cBhvr>
                                      <p:to>
                                        <p:strVal val="visible"/>
                                      </p:to>
                                    </p:set>
                                    <p:animEffect transition="in" filter="wipe(left)">
                                      <p:cBhvr>
                                        <p:cTn id="22" dur="500"/>
                                        <p:tgtEl>
                                          <p:spTgt spid="174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411">
                                            <p:txEl>
                                              <p:pRg st="3" end="3"/>
                                            </p:txEl>
                                          </p:spTgt>
                                        </p:tgtEl>
                                        <p:attrNameLst>
                                          <p:attrName>style.visibility</p:attrName>
                                        </p:attrNameLst>
                                      </p:cBhvr>
                                      <p:to>
                                        <p:strVal val="visible"/>
                                      </p:to>
                                    </p:set>
                                    <p:animEffect transition="in" filter="wipe(left)">
                                      <p:cBhvr>
                                        <p:cTn id="27" dur="500"/>
                                        <p:tgtEl>
                                          <p:spTgt spid="17411">
                                            <p:txEl>
                                              <p:pRg st="3" end="3"/>
                                            </p:txEl>
                                          </p:spTgt>
                                        </p:tgtEl>
                                      </p:cBhvr>
                                    </p:animEffect>
                                  </p:childTnLst>
                                </p:cTn>
                              </p:par>
                            </p:childTnLst>
                          </p:cTn>
                        </p:par>
                        <p:par>
                          <p:cTn id="28" fill="hold" nodeType="afterGroup">
                            <p:stCondLst>
                              <p:cond delay="500"/>
                            </p:stCondLst>
                            <p:childTnLst>
                              <p:par>
                                <p:cTn id="29" presetID="22" presetClass="entr" presetSubtype="1" fill="hold" nodeType="afterEffect">
                                  <p:stCondLst>
                                    <p:cond delay="0"/>
                                  </p:stCondLst>
                                  <p:childTnLst>
                                    <p:set>
                                      <p:cBhvr>
                                        <p:cTn id="30" dur="1" fill="hold">
                                          <p:stCondLst>
                                            <p:cond delay="0"/>
                                          </p:stCondLst>
                                        </p:cTn>
                                        <p:tgtEl>
                                          <p:spTgt spid="17418"/>
                                        </p:tgtEl>
                                        <p:attrNameLst>
                                          <p:attrName>style.visibility</p:attrName>
                                        </p:attrNameLst>
                                      </p:cBhvr>
                                      <p:to>
                                        <p:strVal val="visible"/>
                                      </p:to>
                                    </p:set>
                                    <p:animEffect transition="in" filter="wipe(up)">
                                      <p:cBhvr>
                                        <p:cTn id="31" dur="500"/>
                                        <p:tgtEl>
                                          <p:spTgt spid="17418"/>
                                        </p:tgtEl>
                                      </p:cBhvr>
                                    </p:animEffect>
                                  </p:childTnLst>
                                </p:cTn>
                              </p:par>
                            </p:childTnLst>
                          </p:cTn>
                        </p:par>
                        <p:par>
                          <p:cTn id="32" fill="hold" nodeType="afterGroup">
                            <p:stCondLst>
                              <p:cond delay="1000"/>
                            </p:stCondLst>
                            <p:childTnLst>
                              <p:par>
                                <p:cTn id="33" presetID="22" presetClass="entr" presetSubtype="1" fill="hold" nodeType="afterEffect">
                                  <p:stCondLst>
                                    <p:cond delay="0"/>
                                  </p:stCondLst>
                                  <p:childTnLst>
                                    <p:set>
                                      <p:cBhvr>
                                        <p:cTn id="34" dur="1" fill="hold">
                                          <p:stCondLst>
                                            <p:cond delay="0"/>
                                          </p:stCondLst>
                                        </p:cTn>
                                        <p:tgtEl>
                                          <p:spTgt spid="17419"/>
                                        </p:tgtEl>
                                        <p:attrNameLst>
                                          <p:attrName>style.visibility</p:attrName>
                                        </p:attrNameLst>
                                      </p:cBhvr>
                                      <p:to>
                                        <p:strVal val="visible"/>
                                      </p:to>
                                    </p:set>
                                    <p:animEffect transition="in" filter="wipe(up)">
                                      <p:cBhvr>
                                        <p:cTn id="35" dur="500"/>
                                        <p:tgtEl>
                                          <p:spTgt spid="17419"/>
                                        </p:tgtEl>
                                      </p:cBhvr>
                                    </p:animEffect>
                                  </p:childTnLst>
                                </p:cTn>
                              </p:par>
                            </p:childTnLst>
                          </p:cTn>
                        </p:par>
                        <p:par>
                          <p:cTn id="36" fill="hold" nodeType="afterGroup">
                            <p:stCondLst>
                              <p:cond delay="1500"/>
                            </p:stCondLst>
                            <p:childTnLst>
                              <p:par>
                                <p:cTn id="37" presetID="22" presetClass="entr" presetSubtype="1" fill="hold" nodeType="afterEffect">
                                  <p:stCondLst>
                                    <p:cond delay="0"/>
                                  </p:stCondLst>
                                  <p:childTnLst>
                                    <p:set>
                                      <p:cBhvr>
                                        <p:cTn id="38" dur="1" fill="hold">
                                          <p:stCondLst>
                                            <p:cond delay="0"/>
                                          </p:stCondLst>
                                        </p:cTn>
                                        <p:tgtEl>
                                          <p:spTgt spid="17420"/>
                                        </p:tgtEl>
                                        <p:attrNameLst>
                                          <p:attrName>style.visibility</p:attrName>
                                        </p:attrNameLst>
                                      </p:cBhvr>
                                      <p:to>
                                        <p:strVal val="visible"/>
                                      </p:to>
                                    </p:set>
                                    <p:animEffect transition="in" filter="wipe(up)">
                                      <p:cBhvr>
                                        <p:cTn id="39" dur="500"/>
                                        <p:tgtEl>
                                          <p:spTgt spid="17420"/>
                                        </p:tgtEl>
                                      </p:cBhvr>
                                    </p:animEffect>
                                  </p:childTnLst>
                                </p:cTn>
                              </p:par>
                            </p:childTnLst>
                          </p:cTn>
                        </p:par>
                        <p:par>
                          <p:cTn id="40" fill="hold" nodeType="afterGroup">
                            <p:stCondLst>
                              <p:cond delay="2000"/>
                            </p:stCondLst>
                            <p:childTnLst>
                              <p:par>
                                <p:cTn id="41" presetID="22" presetClass="entr" presetSubtype="4" fill="hold" nodeType="afterEffect">
                                  <p:stCondLst>
                                    <p:cond delay="0"/>
                                  </p:stCondLst>
                                  <p:childTnLst>
                                    <p:set>
                                      <p:cBhvr>
                                        <p:cTn id="42" dur="1" fill="hold">
                                          <p:stCondLst>
                                            <p:cond delay="0"/>
                                          </p:stCondLst>
                                        </p:cTn>
                                        <p:tgtEl>
                                          <p:spTgt spid="17421"/>
                                        </p:tgtEl>
                                        <p:attrNameLst>
                                          <p:attrName>style.visibility</p:attrName>
                                        </p:attrNameLst>
                                      </p:cBhvr>
                                      <p:to>
                                        <p:strVal val="visible"/>
                                      </p:to>
                                    </p:set>
                                    <p:animEffect transition="in" filter="wipe(down)">
                                      <p:cBhvr>
                                        <p:cTn id="43" dur="500"/>
                                        <p:tgtEl>
                                          <p:spTgt spid="17421"/>
                                        </p:tgtEl>
                                      </p:cBhvr>
                                    </p:animEffect>
                                  </p:childTnLst>
                                </p:cTn>
                              </p:par>
                            </p:childTnLst>
                          </p:cTn>
                        </p:par>
                        <p:par>
                          <p:cTn id="44" fill="hold" nodeType="afterGroup">
                            <p:stCondLst>
                              <p:cond delay="2500"/>
                            </p:stCondLst>
                            <p:childTnLst>
                              <p:par>
                                <p:cTn id="45" presetID="22" presetClass="entr" presetSubtype="4" fill="hold" nodeType="afterEffect">
                                  <p:stCondLst>
                                    <p:cond delay="0"/>
                                  </p:stCondLst>
                                  <p:childTnLst>
                                    <p:set>
                                      <p:cBhvr>
                                        <p:cTn id="46" dur="1" fill="hold">
                                          <p:stCondLst>
                                            <p:cond delay="0"/>
                                          </p:stCondLst>
                                        </p:cTn>
                                        <p:tgtEl>
                                          <p:spTgt spid="17422"/>
                                        </p:tgtEl>
                                        <p:attrNameLst>
                                          <p:attrName>style.visibility</p:attrName>
                                        </p:attrNameLst>
                                      </p:cBhvr>
                                      <p:to>
                                        <p:strVal val="visible"/>
                                      </p:to>
                                    </p:set>
                                    <p:animEffect transition="in" filter="wipe(down)">
                                      <p:cBhvr>
                                        <p:cTn id="47" dur="500"/>
                                        <p:tgtEl>
                                          <p:spTgt spid="17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utoUpdateAnimBg="0"/>
      <p:bldP spid="17411" grpId="0" build="p" bldLvl="5"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Characteristics of Living Things</a:t>
            </a:r>
            <a:endParaRPr lang="en-US" dirty="0"/>
          </a:p>
        </p:txBody>
      </p:sp>
      <p:sp>
        <p:nvSpPr>
          <p:cNvPr id="29699" name="Rectangle 3"/>
          <p:cNvSpPr>
            <a:spLocks noGrp="1" noChangeArrowheads="1"/>
          </p:cNvSpPr>
          <p:nvPr>
            <p:ph idx="1"/>
          </p:nvPr>
        </p:nvSpPr>
        <p:spPr>
          <a:xfrm>
            <a:off x="6203576" y="2603500"/>
            <a:ext cx="5567083" cy="3416300"/>
          </a:xfrm>
          <a:noFill/>
        </p:spPr>
        <p:txBody>
          <a:bodyPr>
            <a:normAutofit/>
          </a:bodyPr>
          <a:lstStyle/>
          <a:p>
            <a:pPr marL="342900" lvl="1" indent="-342900"/>
            <a:r>
              <a:rPr lang="en-US" altLang="en-US" b="1" dirty="0" smtClean="0"/>
              <a:t>Living things obtain and use material and energy</a:t>
            </a:r>
          </a:p>
          <a:p>
            <a:pPr marL="342900" lvl="1" indent="-342900"/>
            <a:r>
              <a:rPr lang="en-US" altLang="en-US" dirty="0" smtClean="0"/>
              <a:t>All organisms must take in materials and energy to grow, develop, and reproduce</a:t>
            </a:r>
          </a:p>
          <a:p>
            <a:pPr marL="342900" lvl="1" indent="-342900"/>
            <a:r>
              <a:rPr lang="en-US" altLang="en-US" dirty="0" smtClean="0"/>
              <a:t>The combination of all the chemical reactions an organism builds up or breaks down substances is called </a:t>
            </a:r>
            <a:r>
              <a:rPr lang="en-US" altLang="en-US" b="1" u="sng" dirty="0" smtClean="0"/>
              <a:t>metabolism</a:t>
            </a:r>
            <a:endParaRPr lang="en-US" altLang="en-US" b="1" u="sng" dirty="0"/>
          </a:p>
          <a:p>
            <a:pPr eaLnBrk="1" hangingPunct="1"/>
            <a:endParaRPr lang="en-US" altLang="en-US" dirty="0" smtClean="0"/>
          </a:p>
        </p:txBody>
      </p:sp>
      <p:sp>
        <p:nvSpPr>
          <p:cNvPr id="6" name="Rectangle 5"/>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pic>
        <p:nvPicPr>
          <p:cNvPr id="97282" name="Picture 2" descr="http://2.bp.blogspot.com/-gUe1YE_sKsg/UKQkELwi8gI/AAAAAAAAAHQ/GxVuZsKXfmQ/s1600/cell+resp.ti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27" y="2359024"/>
            <a:ext cx="5715000" cy="3905251"/>
          </a:xfrm>
          <a:prstGeom prst="rect">
            <a:avLst/>
          </a:prstGeom>
          <a:noFill/>
          <a:extLst>
            <a:ext uri="{909E8E84-426E-40DD-AFC4-6F175D3DCCD1}">
              <a14:hiddenFill xmlns:a14="http://schemas.microsoft.com/office/drawing/2010/main">
                <a:solidFill>
                  <a:srgbClr val="FFFFFF"/>
                </a:solidFill>
              </a14:hiddenFill>
            </a:ext>
          </a:extLst>
        </p:spPr>
      </p:pic>
      <p:pic>
        <p:nvPicPr>
          <p:cNvPr id="97284" name="Picture 4" descr="http://1.bp.blogspot.com/_d1nJkEYl80o/RlY__lmKPLI/AAAAAAAAA0I/Gn2pfF-Xg0I/s400/PHOTOSYNTHESIS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6367" y="4769707"/>
            <a:ext cx="1795913" cy="1795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39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wipe(left)">
                                      <p:cBhvr>
                                        <p:cTn id="7" dur="500"/>
                                        <p:tgtEl>
                                          <p:spTgt spid="29699">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animEffect transition="in" filter="wipe(left)">
                                      <p:cBhvr>
                                        <p:cTn id="11" dur="500"/>
                                        <p:tgtEl>
                                          <p:spTgt spid="29699">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animEffect transition="in" filter="wipe(left)">
                                      <p:cBhvr>
                                        <p:cTn id="15" dur="500"/>
                                        <p:tgtEl>
                                          <p:spTgt spid="296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bldLvl="5" autoUpdateAnimBg="0" advAuto="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Characteristics of Living Things</a:t>
            </a:r>
            <a:endParaRPr lang="en-US" dirty="0"/>
          </a:p>
        </p:txBody>
      </p:sp>
      <p:sp>
        <p:nvSpPr>
          <p:cNvPr id="29699" name="Rectangle 3"/>
          <p:cNvSpPr>
            <a:spLocks noGrp="1" noChangeArrowheads="1"/>
          </p:cNvSpPr>
          <p:nvPr>
            <p:ph idx="1"/>
          </p:nvPr>
        </p:nvSpPr>
        <p:spPr>
          <a:xfrm>
            <a:off x="228554" y="2823882"/>
            <a:ext cx="5307106" cy="3416300"/>
          </a:xfrm>
          <a:noFill/>
        </p:spPr>
        <p:txBody>
          <a:bodyPr>
            <a:normAutofit/>
          </a:bodyPr>
          <a:lstStyle/>
          <a:p>
            <a:pPr marL="342900" lvl="1" indent="-342900"/>
            <a:r>
              <a:rPr lang="en-US" altLang="en-US" b="1" dirty="0" smtClean="0"/>
              <a:t>Taken as a group, living things evolve</a:t>
            </a:r>
          </a:p>
          <a:p>
            <a:pPr marL="742950" lvl="2" indent="-342900"/>
            <a:r>
              <a:rPr lang="en-US" altLang="en-US" dirty="0" smtClean="0"/>
              <a:t>Over generations, groups of organisms evolve, or change over time</a:t>
            </a:r>
          </a:p>
          <a:p>
            <a:pPr marL="742950" lvl="2" indent="-342900"/>
            <a:r>
              <a:rPr lang="en-US" altLang="en-US" dirty="0" smtClean="0"/>
              <a:t>Evolutionary change links all forms of life to a common origin more than 3.5 billion years ago</a:t>
            </a:r>
          </a:p>
          <a:p>
            <a:pPr marL="742950" lvl="2" indent="-342900"/>
            <a:r>
              <a:rPr lang="en-US" altLang="en-US" dirty="0" smtClean="0"/>
              <a:t>Evidence of this shared history is found in all aspects of living and fossil organisms, from physical features to the structure of proteins, to the sequences of information in DNA</a:t>
            </a:r>
            <a:endParaRPr lang="en-US" altLang="en-US" dirty="0"/>
          </a:p>
          <a:p>
            <a:pPr eaLnBrk="1" hangingPunct="1"/>
            <a:endParaRPr lang="en-US" altLang="en-US" dirty="0" smtClean="0"/>
          </a:p>
        </p:txBody>
      </p:sp>
      <p:sp>
        <p:nvSpPr>
          <p:cNvPr id="6" name="Rectangle 5"/>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pic>
        <p:nvPicPr>
          <p:cNvPr id="98306" name="Picture 2" descr="http://www.research.ibm.com/featured/ninjas/images/ninja_polymers_info_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823882"/>
            <a:ext cx="65532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59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wipe(left)">
                                      <p:cBhvr>
                                        <p:cTn id="7" dur="500"/>
                                        <p:tgtEl>
                                          <p:spTgt spid="29699">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animEffect transition="in" filter="wipe(left)">
                                      <p:cBhvr>
                                        <p:cTn id="11" dur="500"/>
                                        <p:tgtEl>
                                          <p:spTgt spid="29699">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animEffect transition="in" filter="wipe(left)">
                                      <p:cBhvr>
                                        <p:cTn id="15" dur="500"/>
                                        <p:tgtEl>
                                          <p:spTgt spid="29699">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9699">
                                            <p:txEl>
                                              <p:pRg st="3" end="3"/>
                                            </p:txEl>
                                          </p:spTgt>
                                        </p:tgtEl>
                                        <p:attrNameLst>
                                          <p:attrName>style.visibility</p:attrName>
                                        </p:attrNameLst>
                                      </p:cBhvr>
                                      <p:to>
                                        <p:strVal val="visible"/>
                                      </p:to>
                                    </p:set>
                                    <p:animEffect transition="in" filter="wipe(left)">
                                      <p:cBhvr>
                                        <p:cTn id="19" dur="500"/>
                                        <p:tgtEl>
                                          <p:spTgt spid="296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bldLvl="5" autoUpdateAnimBg="0" advAuto="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Characteristics of Living Things</a:t>
            </a:r>
            <a:endParaRPr lang="en-US" dirty="0"/>
          </a:p>
        </p:txBody>
      </p:sp>
      <p:sp>
        <p:nvSpPr>
          <p:cNvPr id="29699" name="Rectangle 3"/>
          <p:cNvSpPr>
            <a:spLocks noGrp="1" noChangeArrowheads="1"/>
          </p:cNvSpPr>
          <p:nvPr>
            <p:ph idx="1"/>
          </p:nvPr>
        </p:nvSpPr>
        <p:spPr>
          <a:xfrm>
            <a:off x="1658470" y="2357715"/>
            <a:ext cx="8945656" cy="2953871"/>
          </a:xfrm>
          <a:noFill/>
        </p:spPr>
        <p:txBody>
          <a:bodyPr>
            <a:normAutofit/>
          </a:bodyPr>
          <a:lstStyle/>
          <a:p>
            <a:pPr marL="342900" lvl="1" indent="-342900"/>
            <a:r>
              <a:rPr lang="en-US" altLang="en-US" b="1" dirty="0" smtClean="0"/>
              <a:t>Living things maintain a stable internal environment</a:t>
            </a:r>
          </a:p>
          <a:p>
            <a:pPr marL="342900" lvl="1" indent="-342900"/>
            <a:r>
              <a:rPr lang="en-US" altLang="en-US" dirty="0" smtClean="0"/>
              <a:t>All organisms need to keep their internal environment relatively stable, even when external conditions change dramatically.</a:t>
            </a:r>
          </a:p>
          <a:p>
            <a:pPr marL="342900" lvl="1" indent="-342900"/>
            <a:r>
              <a:rPr lang="en-US" altLang="en-US" b="1" u="sng" dirty="0" smtClean="0"/>
              <a:t>Homeostasis</a:t>
            </a:r>
            <a:r>
              <a:rPr lang="en-US" altLang="en-US" dirty="0" smtClean="0"/>
              <a:t> is the process by which organisms maintain stable internal conditions suitable for </a:t>
            </a:r>
            <a:r>
              <a:rPr lang="en-US" altLang="en-US" b="1" dirty="0" smtClean="0"/>
              <a:t>life</a:t>
            </a:r>
            <a:endParaRPr lang="en-US" altLang="en-US" dirty="0"/>
          </a:p>
          <a:p>
            <a:pPr eaLnBrk="1" hangingPunct="1"/>
            <a:endParaRPr lang="en-US" altLang="en-US" dirty="0" smtClean="0"/>
          </a:p>
        </p:txBody>
      </p:sp>
      <p:sp>
        <p:nvSpPr>
          <p:cNvPr id="6" name="Rectangle 5"/>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pic>
        <p:nvPicPr>
          <p:cNvPr id="9" name="Picture 6" descr="bio_p8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3511" y="3596408"/>
            <a:ext cx="8255197" cy="317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81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wipe(left)">
                                      <p:cBhvr>
                                        <p:cTn id="7" dur="500"/>
                                        <p:tgtEl>
                                          <p:spTgt spid="29699">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animEffect transition="in" filter="wipe(left)">
                                      <p:cBhvr>
                                        <p:cTn id="11" dur="500"/>
                                        <p:tgtEl>
                                          <p:spTgt spid="29699">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animEffect transition="in" filter="wipe(left)">
                                      <p:cBhvr>
                                        <p:cTn id="15" dur="500"/>
                                        <p:tgtEl>
                                          <p:spTgt spid="2969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bldLvl="5" autoUpdateAnimBg="0"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8848" y="973668"/>
            <a:ext cx="8607520" cy="706964"/>
          </a:xfrm>
        </p:spPr>
        <p:txBody>
          <a:bodyPr/>
          <a:lstStyle/>
          <a:p>
            <a:r>
              <a:rPr lang="en-US" dirty="0" smtClean="0"/>
              <a:t>Biology Studies Life at Different Levels</a:t>
            </a:r>
            <a:endParaRPr lang="en-US" dirty="0"/>
          </a:p>
        </p:txBody>
      </p:sp>
      <p:sp>
        <p:nvSpPr>
          <p:cNvPr id="3" name="Content Placeholder 2"/>
          <p:cNvSpPr>
            <a:spLocks noGrp="1"/>
          </p:cNvSpPr>
          <p:nvPr>
            <p:ph idx="1"/>
          </p:nvPr>
        </p:nvSpPr>
        <p:spPr>
          <a:xfrm>
            <a:off x="1179254" y="2680447"/>
            <a:ext cx="5604434" cy="3339353"/>
          </a:xfrm>
        </p:spPr>
        <p:txBody>
          <a:bodyPr/>
          <a:lstStyle/>
          <a:p>
            <a:r>
              <a:rPr lang="en-US" dirty="0" smtClean="0"/>
              <a:t>Biologists study life at different levels, from as small as the atoms and molecules necessary for life, to as large as the entire planet</a:t>
            </a:r>
            <a:endParaRPr lang="en-US" dirty="0"/>
          </a:p>
        </p:txBody>
      </p:sp>
      <p:sp>
        <p:nvSpPr>
          <p:cNvPr id="4"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pic>
        <p:nvPicPr>
          <p:cNvPr id="67586" name="Picture 2" descr="http://www.protein-structure.net/images/Body-System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224" y="2365656"/>
            <a:ext cx="5136776" cy="44923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24895" y="6095867"/>
            <a:ext cx="1515762" cy="646331"/>
          </a:xfrm>
          <a:prstGeom prst="rect">
            <a:avLst/>
          </a:prstGeom>
          <a:noFill/>
        </p:spPr>
        <p:txBody>
          <a:bodyPr wrap="square" rtlCol="0">
            <a:spAutoFit/>
          </a:bodyPr>
          <a:lstStyle/>
          <a:p>
            <a:r>
              <a:rPr lang="en-US" dirty="0" smtClean="0"/>
              <a:t>Population level</a:t>
            </a:r>
            <a:endParaRPr lang="en-US" dirty="0"/>
          </a:p>
        </p:txBody>
      </p:sp>
      <p:sp>
        <p:nvSpPr>
          <p:cNvPr id="6" name="Left Arrow 5"/>
          <p:cNvSpPr/>
          <p:nvPr/>
        </p:nvSpPr>
        <p:spPr>
          <a:xfrm>
            <a:off x="6172102" y="5401421"/>
            <a:ext cx="642552" cy="11421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538224" y="6019800"/>
            <a:ext cx="1515762" cy="646331"/>
          </a:xfrm>
          <a:prstGeom prst="rect">
            <a:avLst/>
          </a:prstGeom>
          <a:noFill/>
        </p:spPr>
        <p:txBody>
          <a:bodyPr wrap="square" rtlCol="0">
            <a:spAutoFit/>
          </a:bodyPr>
          <a:lstStyle/>
          <a:p>
            <a:r>
              <a:rPr lang="en-US" dirty="0" smtClean="0"/>
              <a:t>Community level</a:t>
            </a:r>
            <a:endParaRPr lang="en-US" dirty="0"/>
          </a:p>
        </p:txBody>
      </p:sp>
      <p:sp>
        <p:nvSpPr>
          <p:cNvPr id="20" name="TextBox 19"/>
          <p:cNvSpPr txBox="1"/>
          <p:nvPr/>
        </p:nvSpPr>
        <p:spPr>
          <a:xfrm>
            <a:off x="587008" y="6095867"/>
            <a:ext cx="1515762" cy="646331"/>
          </a:xfrm>
          <a:prstGeom prst="rect">
            <a:avLst/>
          </a:prstGeom>
          <a:noFill/>
        </p:spPr>
        <p:txBody>
          <a:bodyPr wrap="square" rtlCol="0">
            <a:spAutoFit/>
          </a:bodyPr>
          <a:lstStyle/>
          <a:p>
            <a:r>
              <a:rPr lang="en-US" dirty="0" smtClean="0"/>
              <a:t>Ecosystem Level</a:t>
            </a:r>
            <a:endParaRPr lang="en-US" dirty="0"/>
          </a:p>
        </p:txBody>
      </p:sp>
      <p:pic>
        <p:nvPicPr>
          <p:cNvPr id="67594" name="Picture 10" descr="http://thumbs.dreamstime.com/z/diverse-population-people-group-817727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781" b="12301"/>
          <a:stretch/>
        </p:blipFill>
        <p:spPr bwMode="auto">
          <a:xfrm>
            <a:off x="4737831" y="4859226"/>
            <a:ext cx="1392978" cy="1198607"/>
          </a:xfrm>
          <a:prstGeom prst="rect">
            <a:avLst/>
          </a:prstGeom>
          <a:noFill/>
          <a:extLst>
            <a:ext uri="{909E8E84-426E-40DD-AFC4-6F175D3DCCD1}">
              <a14:hiddenFill xmlns:a14="http://schemas.microsoft.com/office/drawing/2010/main">
                <a:solidFill>
                  <a:srgbClr val="FFFFFF"/>
                </a:solidFill>
              </a14:hiddenFill>
            </a:ext>
          </a:extLst>
        </p:spPr>
      </p:pic>
      <p:pic>
        <p:nvPicPr>
          <p:cNvPr id="67596" name="Picture 12" descr="http://img.docstoccdn.com/thumb/orig/11401911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697" b="44890"/>
          <a:stretch/>
        </p:blipFill>
        <p:spPr bwMode="auto">
          <a:xfrm>
            <a:off x="1964267" y="5057948"/>
            <a:ext cx="2387177" cy="84849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protein-structure.net/images/Body-System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1051" r="75614" b="7702"/>
          <a:stretch/>
        </p:blipFill>
        <p:spPr bwMode="auto">
          <a:xfrm>
            <a:off x="2908324" y="4877055"/>
            <a:ext cx="245653" cy="539581"/>
          </a:xfrm>
          <a:prstGeom prst="rect">
            <a:avLst/>
          </a:prstGeom>
          <a:noFill/>
          <a:extLst>
            <a:ext uri="{909E8E84-426E-40DD-AFC4-6F175D3DCCD1}">
              <a14:hiddenFill xmlns:a14="http://schemas.microsoft.com/office/drawing/2010/main">
                <a:solidFill>
                  <a:srgbClr val="FFFFFF"/>
                </a:solidFill>
              </a14:hiddenFill>
            </a:ext>
          </a:extLst>
        </p:spPr>
      </p:pic>
      <p:sp>
        <p:nvSpPr>
          <p:cNvPr id="26" name="Left Arrow 25"/>
          <p:cNvSpPr/>
          <p:nvPr/>
        </p:nvSpPr>
        <p:spPr>
          <a:xfrm>
            <a:off x="4371321" y="5416636"/>
            <a:ext cx="642552" cy="11421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598" name="Picture 14" descr="http://www.revelytix.com/sites/default/files/ecosystem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564" y="4917989"/>
            <a:ext cx="1570740" cy="10465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protein-structure.net/images/Body-Systems.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1051" r="75614" b="7702"/>
          <a:stretch/>
        </p:blipFill>
        <p:spPr bwMode="auto">
          <a:xfrm>
            <a:off x="5354963" y="5269510"/>
            <a:ext cx="178028" cy="39104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www.protein-structure.net/images/Body-Systems.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1051" r="75614" b="7702"/>
          <a:stretch/>
        </p:blipFill>
        <p:spPr bwMode="auto">
          <a:xfrm>
            <a:off x="834845" y="4718456"/>
            <a:ext cx="181681" cy="399066"/>
          </a:xfrm>
          <a:prstGeom prst="rect">
            <a:avLst/>
          </a:prstGeom>
          <a:noFill/>
          <a:extLst>
            <a:ext uri="{909E8E84-426E-40DD-AFC4-6F175D3DCCD1}">
              <a14:hiddenFill xmlns:a14="http://schemas.microsoft.com/office/drawing/2010/main">
                <a:solidFill>
                  <a:srgbClr val="FFFFFF"/>
                </a:solidFill>
              </a14:hiddenFill>
            </a:ext>
          </a:extLst>
        </p:spPr>
      </p:pic>
      <p:sp>
        <p:nvSpPr>
          <p:cNvPr id="30" name="Left Arrow 29"/>
          <p:cNvSpPr/>
          <p:nvPr/>
        </p:nvSpPr>
        <p:spPr>
          <a:xfrm>
            <a:off x="1717937" y="5407923"/>
            <a:ext cx="420511" cy="11421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600" name="Picture 16" descr="http://local.brookings.k12.sd.us/biology/images/biospher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6903" y="3591310"/>
            <a:ext cx="961630" cy="96163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www.protein-structure.net/images/Body-Systems.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1051" r="75614" b="7702"/>
          <a:stretch/>
        </p:blipFill>
        <p:spPr bwMode="auto">
          <a:xfrm>
            <a:off x="816877" y="3871483"/>
            <a:ext cx="181681" cy="399066"/>
          </a:xfrm>
          <a:prstGeom prst="rect">
            <a:avLst/>
          </a:prstGeom>
          <a:noFill/>
          <a:extLst>
            <a:ext uri="{909E8E84-426E-40DD-AFC4-6F175D3DCCD1}">
              <a14:hiddenFill xmlns:a14="http://schemas.microsoft.com/office/drawing/2010/main">
                <a:solidFill>
                  <a:srgbClr val="FFFFFF"/>
                </a:solidFill>
              </a14:hiddenFill>
            </a:ext>
          </a:extLst>
        </p:spPr>
      </p:pic>
      <p:sp>
        <p:nvSpPr>
          <p:cNvPr id="33" name="Left Arrow 32"/>
          <p:cNvSpPr/>
          <p:nvPr/>
        </p:nvSpPr>
        <p:spPr>
          <a:xfrm rot="5400000">
            <a:off x="518969" y="4759961"/>
            <a:ext cx="420511" cy="11421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405094" y="3796045"/>
            <a:ext cx="1515762" cy="646331"/>
          </a:xfrm>
          <a:prstGeom prst="rect">
            <a:avLst/>
          </a:prstGeom>
          <a:noFill/>
        </p:spPr>
        <p:txBody>
          <a:bodyPr wrap="square" rtlCol="0">
            <a:spAutoFit/>
          </a:bodyPr>
          <a:lstStyle/>
          <a:p>
            <a:r>
              <a:rPr lang="en-US" dirty="0" smtClean="0"/>
              <a:t>Biosphere Level</a:t>
            </a:r>
            <a:endParaRPr lang="en-US" dirty="0"/>
          </a:p>
        </p:txBody>
      </p:sp>
    </p:spTree>
    <p:extLst>
      <p:ext uri="{BB962C8B-B14F-4D97-AF65-F5344CB8AC3E}">
        <p14:creationId xmlns:p14="http://schemas.microsoft.com/office/powerpoint/2010/main" val="34237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7586"/>
                                        </p:tgtEl>
                                        <p:attrNameLst>
                                          <p:attrName>style.visibility</p:attrName>
                                        </p:attrNameLst>
                                      </p:cBhvr>
                                      <p:to>
                                        <p:strVal val="visible"/>
                                      </p:to>
                                    </p:set>
                                    <p:animEffect transition="in" filter="wipe(down)">
                                      <p:cBhvr>
                                        <p:cTn id="7" dur="500"/>
                                        <p:tgtEl>
                                          <p:spTgt spid="675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7594"/>
                                        </p:tgtEl>
                                        <p:attrNameLst>
                                          <p:attrName>style.visibility</p:attrName>
                                        </p:attrNameLst>
                                      </p:cBhvr>
                                      <p:to>
                                        <p:strVal val="visible"/>
                                      </p:to>
                                    </p:set>
                                    <p:animEffect transition="in" filter="wipe(down)">
                                      <p:cBhvr>
                                        <p:cTn id="18" dur="500"/>
                                        <p:tgtEl>
                                          <p:spTgt spid="67594"/>
                                        </p:tgtEl>
                                      </p:cBhvr>
                                    </p:animEffect>
                                  </p:childTnLst>
                                </p:cTn>
                              </p:par>
                              <p:par>
                                <p:cTn id="19" presetID="22" presetClass="entr" presetSubtype="4"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par>
                                <p:cTn id="33" presetID="22" presetClass="entr" presetSubtype="4" fill="hold" nodeType="withEffect">
                                  <p:stCondLst>
                                    <p:cond delay="0"/>
                                  </p:stCondLst>
                                  <p:childTnLst>
                                    <p:set>
                                      <p:cBhvr>
                                        <p:cTn id="34" dur="1" fill="hold">
                                          <p:stCondLst>
                                            <p:cond delay="0"/>
                                          </p:stCondLst>
                                        </p:cTn>
                                        <p:tgtEl>
                                          <p:spTgt spid="67596"/>
                                        </p:tgtEl>
                                        <p:attrNameLst>
                                          <p:attrName>style.visibility</p:attrName>
                                        </p:attrNameLst>
                                      </p:cBhvr>
                                      <p:to>
                                        <p:strVal val="visible"/>
                                      </p:to>
                                    </p:set>
                                    <p:animEffect transition="in" filter="wipe(down)">
                                      <p:cBhvr>
                                        <p:cTn id="35" dur="500"/>
                                        <p:tgtEl>
                                          <p:spTgt spid="6759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500" fill="hold"/>
                                        <p:tgtEl>
                                          <p:spTgt spid="30"/>
                                        </p:tgtEl>
                                        <p:attrNameLst>
                                          <p:attrName>ppt_x</p:attrName>
                                        </p:attrNameLst>
                                      </p:cBhvr>
                                      <p:tavLst>
                                        <p:tav tm="0">
                                          <p:val>
                                            <p:strVal val="#ppt_x"/>
                                          </p:val>
                                        </p:tav>
                                        <p:tav tm="100000">
                                          <p:val>
                                            <p:strVal val="#ppt_x"/>
                                          </p:val>
                                        </p:tav>
                                      </p:tavLst>
                                    </p:anim>
                                    <p:anim calcmode="lin" valueType="num">
                                      <p:cBhvr additive="base">
                                        <p:cTn id="4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down)">
                                      <p:cBhvr>
                                        <p:cTn id="46" dur="500"/>
                                        <p:tgtEl>
                                          <p:spTgt spid="29"/>
                                        </p:tgtEl>
                                      </p:cBhvr>
                                    </p:animEffect>
                                  </p:childTnLst>
                                </p:cTn>
                              </p:par>
                              <p:par>
                                <p:cTn id="47" presetID="22" presetClass="entr" presetSubtype="4" fill="hold" nodeType="withEffect">
                                  <p:stCondLst>
                                    <p:cond delay="0"/>
                                  </p:stCondLst>
                                  <p:childTnLst>
                                    <p:set>
                                      <p:cBhvr>
                                        <p:cTn id="48" dur="1" fill="hold">
                                          <p:stCondLst>
                                            <p:cond delay="0"/>
                                          </p:stCondLst>
                                        </p:cTn>
                                        <p:tgtEl>
                                          <p:spTgt spid="67598"/>
                                        </p:tgtEl>
                                        <p:attrNameLst>
                                          <p:attrName>style.visibility</p:attrName>
                                        </p:attrNameLst>
                                      </p:cBhvr>
                                      <p:to>
                                        <p:strVal val="visible"/>
                                      </p:to>
                                    </p:set>
                                    <p:animEffect transition="in" filter="wipe(down)">
                                      <p:cBhvr>
                                        <p:cTn id="49" dur="500"/>
                                        <p:tgtEl>
                                          <p:spTgt spid="67598"/>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500" fill="hold"/>
                                        <p:tgtEl>
                                          <p:spTgt spid="33"/>
                                        </p:tgtEl>
                                        <p:attrNameLst>
                                          <p:attrName>ppt_x</p:attrName>
                                        </p:attrNameLst>
                                      </p:cBhvr>
                                      <p:tavLst>
                                        <p:tav tm="0">
                                          <p:val>
                                            <p:strVal val="#ppt_x"/>
                                          </p:val>
                                        </p:tav>
                                        <p:tav tm="100000">
                                          <p:val>
                                            <p:strVal val="#ppt_x"/>
                                          </p:val>
                                        </p:tav>
                                      </p:tavLst>
                                    </p:anim>
                                    <p:anim calcmode="lin" valueType="num">
                                      <p:cBhvr additive="base">
                                        <p:cTn id="5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67600"/>
                                        </p:tgtEl>
                                        <p:attrNameLst>
                                          <p:attrName>style.visibility</p:attrName>
                                        </p:attrNameLst>
                                      </p:cBhvr>
                                      <p:to>
                                        <p:strVal val="visible"/>
                                      </p:to>
                                    </p:set>
                                    <p:animEffect transition="in" filter="wipe(down)">
                                      <p:cBhvr>
                                        <p:cTn id="60" dur="500"/>
                                        <p:tgtEl>
                                          <p:spTgt spid="67600"/>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additive="base">
                                        <p:cTn id="65" dur="500" fill="hold"/>
                                        <p:tgtEl>
                                          <p:spTgt spid="32"/>
                                        </p:tgtEl>
                                        <p:attrNameLst>
                                          <p:attrName>ppt_x</p:attrName>
                                        </p:attrNameLst>
                                      </p:cBhvr>
                                      <p:tavLst>
                                        <p:tav tm="0">
                                          <p:val>
                                            <p:strVal val="#ppt_x"/>
                                          </p:val>
                                        </p:tav>
                                        <p:tav tm="100000">
                                          <p:val>
                                            <p:strVal val="#ppt_x"/>
                                          </p:val>
                                        </p:tav>
                                      </p:tavLst>
                                    </p:anim>
                                    <p:anim calcmode="lin" valueType="num">
                                      <p:cBhvr additive="base">
                                        <p:cTn id="6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6" grpId="0" animBg="1"/>
      <p:bldP spid="30" grpId="0" animBg="1"/>
      <p:bldP spid="33"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Organisms are Classified into Species</a:t>
            </a:r>
            <a:endParaRPr lang="en-US" dirty="0"/>
          </a:p>
        </p:txBody>
      </p:sp>
      <p:sp>
        <p:nvSpPr>
          <p:cNvPr id="27650" name="Rectangle 2"/>
          <p:cNvSpPr>
            <a:spLocks noGrp="1" noChangeArrowheads="1"/>
          </p:cNvSpPr>
          <p:nvPr>
            <p:ph idx="1"/>
          </p:nvPr>
        </p:nvSpPr>
        <p:spPr>
          <a:xfrm>
            <a:off x="4905487" y="2603500"/>
            <a:ext cx="6529892" cy="3416300"/>
          </a:xfrm>
          <a:noFill/>
        </p:spPr>
        <p:txBody>
          <a:bodyPr>
            <a:normAutofit/>
          </a:bodyPr>
          <a:lstStyle/>
          <a:p>
            <a:pPr lvl="1" eaLnBrk="1" hangingPunct="1"/>
            <a:r>
              <a:rPr lang="en-US" altLang="en-US" dirty="0" smtClean="0"/>
              <a:t>A </a:t>
            </a:r>
            <a:r>
              <a:rPr lang="en-US" altLang="en-US" b="1" u="sng" dirty="0"/>
              <a:t>species</a:t>
            </a:r>
            <a:r>
              <a:rPr lang="en-US" altLang="en-US" dirty="0"/>
              <a:t> is one particular type of living thing</a:t>
            </a:r>
            <a:r>
              <a:rPr lang="en-US" altLang="en-US" dirty="0" smtClean="0"/>
              <a:t>.</a:t>
            </a:r>
          </a:p>
          <a:p>
            <a:pPr lvl="1" eaLnBrk="1" hangingPunct="1"/>
            <a:endParaRPr lang="en-US" altLang="en-US" dirty="0"/>
          </a:p>
          <a:p>
            <a:pPr lvl="1" eaLnBrk="1" hangingPunct="1"/>
            <a:r>
              <a:rPr lang="en-US" altLang="en-US" dirty="0" smtClean="0"/>
              <a:t>Members of a species can interbreed to reproduce fertile offspring. </a:t>
            </a:r>
          </a:p>
          <a:p>
            <a:pPr lvl="1" eaLnBrk="1" hangingPunct="1"/>
            <a:endParaRPr lang="en-US" altLang="en-US" dirty="0" smtClean="0"/>
          </a:p>
          <a:p>
            <a:pPr lvl="1" eaLnBrk="1" hangingPunct="1"/>
            <a:r>
              <a:rPr lang="en-US" altLang="en-US" dirty="0" smtClean="0"/>
              <a:t>There are about 2 million different living species have been identified.</a:t>
            </a:r>
          </a:p>
        </p:txBody>
      </p:sp>
      <p:pic>
        <p:nvPicPr>
          <p:cNvPr id="27651" name="Picture 3" descr="bhspe-010101-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459" y="2451849"/>
            <a:ext cx="4419600"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3354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wipe(left)">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650">
                                            <p:txEl>
                                              <p:pRg st="2" end="2"/>
                                            </p:txEl>
                                          </p:spTgt>
                                        </p:tgtEl>
                                        <p:attrNameLst>
                                          <p:attrName>style.visibility</p:attrName>
                                        </p:attrNameLst>
                                      </p:cBhvr>
                                      <p:to>
                                        <p:strVal val="visible"/>
                                      </p:to>
                                    </p:set>
                                    <p:animEffect transition="in" filter="wipe(left)">
                                      <p:cBhvr>
                                        <p:cTn id="12" dur="500"/>
                                        <p:tgtEl>
                                          <p:spTgt spid="2765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650">
                                            <p:txEl>
                                              <p:pRg st="4" end="4"/>
                                            </p:txEl>
                                          </p:spTgt>
                                        </p:tgtEl>
                                        <p:attrNameLst>
                                          <p:attrName>style.visibility</p:attrName>
                                        </p:attrNameLst>
                                      </p:cBhvr>
                                      <p:to>
                                        <p:strVal val="visible"/>
                                      </p:to>
                                    </p:set>
                                    <p:animEffect transition="in" filter="wipe(left)">
                                      <p:cBhvr>
                                        <p:cTn id="17" dur="500"/>
                                        <p:tgtEl>
                                          <p:spTgt spid="27650">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7651"/>
                                        </p:tgtEl>
                                        <p:attrNameLst>
                                          <p:attrName>style.visibility</p:attrName>
                                        </p:attrNameLst>
                                      </p:cBhvr>
                                      <p:to>
                                        <p:strVal val="visible"/>
                                      </p:to>
                                    </p:set>
                                    <p:animEffect transition="in" filter="wipe(up)">
                                      <p:cBhvr>
                                        <p:cTn id="22"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bldLvl="5"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1029" descr="bhspe-051503-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8812" y="3903373"/>
            <a:ext cx="8324019" cy="261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775447" y="1147325"/>
            <a:ext cx="10577384" cy="457200"/>
          </a:xfrm>
          <a:noFill/>
        </p:spPr>
        <p:txBody>
          <a:bodyPr/>
          <a:lstStyle/>
          <a:p>
            <a:pPr eaLnBrk="1" hangingPunct="1"/>
            <a:r>
              <a:rPr lang="en-US" altLang="en-US" dirty="0" smtClean="0"/>
              <a:t>Earth is home to an incredible diversity of life </a:t>
            </a:r>
          </a:p>
        </p:txBody>
      </p:sp>
      <p:sp>
        <p:nvSpPr>
          <p:cNvPr id="17411" name="Rectangle 3"/>
          <p:cNvSpPr>
            <a:spLocks noGrp="1" noChangeArrowheads="1"/>
          </p:cNvSpPr>
          <p:nvPr>
            <p:ph idx="1"/>
          </p:nvPr>
        </p:nvSpPr>
        <p:spPr>
          <a:xfrm>
            <a:off x="775447" y="2395303"/>
            <a:ext cx="8610600" cy="3512438"/>
          </a:xfrm>
        </p:spPr>
        <p:txBody>
          <a:bodyPr>
            <a:normAutofit/>
          </a:bodyPr>
          <a:lstStyle/>
          <a:p>
            <a:pPr eaLnBrk="1" hangingPunct="1"/>
            <a:r>
              <a:rPr lang="en-US" altLang="en-US" dirty="0" smtClean="0"/>
              <a:t>The biosphere is the portion of Earth that supports life and includes all living things and all the places   they are found.</a:t>
            </a:r>
          </a:p>
          <a:p>
            <a:r>
              <a:rPr lang="en-US" altLang="en-US" dirty="0"/>
              <a:t>Every part of the biosphere is connected with every other part. </a:t>
            </a:r>
          </a:p>
          <a:p>
            <a:r>
              <a:rPr lang="en-US" altLang="en-US" dirty="0"/>
              <a:t>The biosphere includes many environments</a:t>
            </a:r>
            <a:r>
              <a:rPr lang="en-US" altLang="en-US" dirty="0" smtClean="0"/>
              <a:t>.</a:t>
            </a:r>
            <a:endParaRPr lang="en-US" altLang="en-US" dirty="0"/>
          </a:p>
        </p:txBody>
      </p:sp>
      <p:sp>
        <p:nvSpPr>
          <p:cNvPr id="6149" name="Text Box 10"/>
          <p:cNvSpPr txBox="1">
            <a:spLocks noChangeArrowheads="1"/>
          </p:cNvSpPr>
          <p:nvPr/>
        </p:nvSpPr>
        <p:spPr bwMode="auto">
          <a:xfrm>
            <a:off x="371436" y="4478697"/>
            <a:ext cx="21451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o"/>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o"/>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o"/>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o"/>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o"/>
              <a:defRPr sz="2000">
                <a:solidFill>
                  <a:schemeClr val="tx1"/>
                </a:solidFill>
                <a:latin typeface="Arial" panose="020B0604020202020204" pitchFamily="34" charset="0"/>
              </a:defRPr>
            </a:lvl9pPr>
          </a:lstStyle>
          <a:p>
            <a:pPr>
              <a:spcBef>
                <a:spcPct val="0"/>
              </a:spcBef>
              <a:buFontTx/>
              <a:buNone/>
            </a:pPr>
            <a:r>
              <a:rPr lang="en-US" altLang="en-US" sz="1600" dirty="0"/>
              <a:t>biosphere = </a:t>
            </a:r>
            <a:endParaRPr lang="en-US" altLang="en-US" sz="1600" dirty="0" smtClean="0"/>
          </a:p>
          <a:p>
            <a:pPr>
              <a:spcBef>
                <a:spcPct val="0"/>
              </a:spcBef>
              <a:buFontTx/>
              <a:buNone/>
            </a:pPr>
            <a:r>
              <a:rPr lang="en-US" altLang="en-US" sz="1600" dirty="0" smtClean="0"/>
              <a:t>everywhere </a:t>
            </a:r>
            <a:r>
              <a:rPr lang="en-US" altLang="en-US" sz="1600" dirty="0"/>
              <a:t>life exists</a:t>
            </a:r>
            <a:endParaRPr lang="en-US" altLang="en-US" dirty="0"/>
          </a:p>
        </p:txBody>
      </p:sp>
    </p:spTree>
    <p:extLst>
      <p:ext uri="{BB962C8B-B14F-4D97-AF65-F5344CB8AC3E}">
        <p14:creationId xmlns:p14="http://schemas.microsoft.com/office/powerpoint/2010/main" val="33223247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wipe(left)">
                                      <p:cBhvr>
                                        <p:cTn id="7" dur="500"/>
                                        <p:tgtEl>
                                          <p:spTgt spid="17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411">
                                            <p:txEl>
                                              <p:pRg st="0" end="0"/>
                                            </p:txEl>
                                          </p:spTgt>
                                        </p:tgtEl>
                                        <p:attrNameLst>
                                          <p:attrName>style.visibility</p:attrName>
                                        </p:attrNameLst>
                                      </p:cBhvr>
                                      <p:to>
                                        <p:strVal val="visible"/>
                                      </p:to>
                                    </p:set>
                                    <p:animEffect transition="in" filter="wipe(left)">
                                      <p:cBhvr>
                                        <p:cTn id="12" dur="500"/>
                                        <p:tgtEl>
                                          <p:spTgt spid="174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411">
                                            <p:txEl>
                                              <p:pRg st="1" end="1"/>
                                            </p:txEl>
                                          </p:spTgt>
                                        </p:tgtEl>
                                        <p:attrNameLst>
                                          <p:attrName>style.visibility</p:attrName>
                                        </p:attrNameLst>
                                      </p:cBhvr>
                                      <p:to>
                                        <p:strVal val="visible"/>
                                      </p:to>
                                    </p:set>
                                    <p:animEffect transition="in" filter="wipe(left)">
                                      <p:cBhvr>
                                        <p:cTn id="17" dur="500"/>
                                        <p:tgtEl>
                                          <p:spTgt spid="174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411">
                                            <p:txEl>
                                              <p:pRg st="2" end="2"/>
                                            </p:txEl>
                                          </p:spTgt>
                                        </p:tgtEl>
                                        <p:attrNameLst>
                                          <p:attrName>style.visibility</p:attrName>
                                        </p:attrNameLst>
                                      </p:cBhvr>
                                      <p:to>
                                        <p:strVal val="visible"/>
                                      </p:to>
                                    </p:set>
                                    <p:animEffect transition="in" filter="wipe(left)">
                                      <p:cBhvr>
                                        <p:cTn id="22" dur="500"/>
                                        <p:tgtEl>
                                          <p:spTgt spid="174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utoUpdateAnimBg="0"/>
      <p:bldP spid="17411" grpId="0" build="p" bldLvl="5"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Earth is home to an incredible diversity of life. </a:t>
            </a:r>
            <a:endParaRPr lang="en-US" dirty="0"/>
          </a:p>
        </p:txBody>
      </p:sp>
      <p:sp>
        <p:nvSpPr>
          <p:cNvPr id="26627" name="Rectangle 3"/>
          <p:cNvSpPr>
            <a:spLocks noGrp="1" noChangeArrowheads="1"/>
          </p:cNvSpPr>
          <p:nvPr>
            <p:ph idx="1"/>
          </p:nvPr>
        </p:nvSpPr>
        <p:spPr>
          <a:noFill/>
        </p:spPr>
        <p:txBody>
          <a:bodyPr/>
          <a:lstStyle/>
          <a:p>
            <a:pPr lvl="1" eaLnBrk="1" hangingPunct="1"/>
            <a:r>
              <a:rPr lang="en-US" altLang="en-US" dirty="0" smtClean="0"/>
              <a:t>Biodiversity is the variety of life in a particular area</a:t>
            </a:r>
          </a:p>
          <a:p>
            <a:pPr lvl="2"/>
            <a:r>
              <a:rPr lang="en-US" altLang="en-US" dirty="0" smtClean="0"/>
              <a:t>Biodiversity generally increases from the poles to the equator.</a:t>
            </a:r>
          </a:p>
          <a:p>
            <a:pPr lvl="2"/>
            <a:r>
              <a:rPr lang="en-US" altLang="en-US" dirty="0" smtClean="0"/>
              <a:t>Biodiversity is greater in areas with consistently warm temperatures.</a:t>
            </a:r>
          </a:p>
        </p:txBody>
      </p:sp>
      <p:pic>
        <p:nvPicPr>
          <p:cNvPr id="26646"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1276" y="3763169"/>
            <a:ext cx="2513013" cy="253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8" name="Text Box 14"/>
          <p:cNvSpPr txBox="1">
            <a:spLocks noChangeArrowheads="1"/>
          </p:cNvSpPr>
          <p:nvPr/>
        </p:nvSpPr>
        <p:spPr bwMode="auto">
          <a:xfrm>
            <a:off x="6858000" y="4203700"/>
            <a:ext cx="1981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o"/>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o"/>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o"/>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o"/>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o"/>
              <a:defRPr sz="2000">
                <a:solidFill>
                  <a:schemeClr val="tx1"/>
                </a:solidFill>
                <a:latin typeface="Arial" panose="020B0604020202020204" pitchFamily="34" charset="0"/>
              </a:defRPr>
            </a:lvl9pPr>
          </a:lstStyle>
          <a:p>
            <a:pPr>
              <a:spcBef>
                <a:spcPct val="50000"/>
              </a:spcBef>
              <a:buFontTx/>
              <a:buNone/>
            </a:pPr>
            <a:r>
              <a:rPr lang="en-US" altLang="en-US" sz="1600"/>
              <a:t>Biodiversity is </a:t>
            </a:r>
            <a:r>
              <a:rPr lang="en-US" altLang="en-US" sz="1600" b="1">
                <a:solidFill>
                  <a:srgbClr val="FF0000"/>
                </a:solidFill>
              </a:rPr>
              <a:t>greater </a:t>
            </a:r>
            <a:r>
              <a:rPr lang="en-US" altLang="en-US" sz="1600"/>
              <a:t>closer to the equator.</a:t>
            </a:r>
          </a:p>
        </p:txBody>
      </p:sp>
    </p:spTree>
    <p:extLst>
      <p:ext uri="{BB962C8B-B14F-4D97-AF65-F5344CB8AC3E}">
        <p14:creationId xmlns:p14="http://schemas.microsoft.com/office/powerpoint/2010/main" val="31612436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wipe(left)">
                                      <p:cBhvr>
                                        <p:cTn id="7" dur="500"/>
                                        <p:tgtEl>
                                          <p:spTgt spid="26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Effect transition="in" filter="wipe(left)">
                                      <p:cBhvr>
                                        <p:cTn id="12" dur="500"/>
                                        <p:tgtEl>
                                          <p:spTgt spid="266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6627">
                                            <p:txEl>
                                              <p:pRg st="2" end="2"/>
                                            </p:txEl>
                                          </p:spTgt>
                                        </p:tgtEl>
                                        <p:attrNameLst>
                                          <p:attrName>style.visibility</p:attrName>
                                        </p:attrNameLst>
                                      </p:cBhvr>
                                      <p:to>
                                        <p:strVal val="visible"/>
                                      </p:to>
                                    </p:set>
                                    <p:animEffect transition="in" filter="wipe(left)">
                                      <p:cBhvr>
                                        <p:cTn id="17" dur="500"/>
                                        <p:tgtEl>
                                          <p:spTgt spid="266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6646"/>
                                        </p:tgtEl>
                                        <p:attrNameLst>
                                          <p:attrName>style.visibility</p:attrName>
                                        </p:attrNameLst>
                                      </p:cBhvr>
                                      <p:to>
                                        <p:strVal val="visible"/>
                                      </p:to>
                                    </p:set>
                                    <p:animEffect transition="in" filter="wipe(up)">
                                      <p:cBhvr>
                                        <p:cTn id="22" dur="500"/>
                                        <p:tgtEl>
                                          <p:spTgt spid="2664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6638"/>
                                        </p:tgtEl>
                                        <p:attrNameLst>
                                          <p:attrName>style.visibility</p:attrName>
                                        </p:attrNameLst>
                                      </p:cBhvr>
                                      <p:to>
                                        <p:strVal val="visible"/>
                                      </p:to>
                                    </p:set>
                                    <p:animEffect transition="in" filter="wipe(up)">
                                      <p:cBhvr>
                                        <p:cTn id="27" dur="500"/>
                                        <p:tgtEl>
                                          <p:spTgt spid="26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bldLvl="5" autoUpdateAnimBg="0"/>
      <p:bldP spid="2663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dirty="0" smtClean="0"/>
              <a:t>1.3 Assessment: How are species related to the concept of biodiversity</a:t>
            </a:r>
          </a:p>
        </p:txBody>
      </p:sp>
      <p:sp>
        <p:nvSpPr>
          <p:cNvPr id="3" name="Content Placeholder 2"/>
          <p:cNvSpPr>
            <a:spLocks noGrp="1"/>
          </p:cNvSpPr>
          <p:nvPr>
            <p:ph idx="1"/>
          </p:nvPr>
        </p:nvSpPr>
        <p:spPr>
          <a:xfrm>
            <a:off x="1770529" y="2882154"/>
            <a:ext cx="8305800" cy="1274763"/>
          </a:xfrm>
        </p:spPr>
        <p:txBody>
          <a:bodyPr/>
          <a:lstStyle/>
          <a:p>
            <a:endParaRPr lang="en-US" altLang="en-US" dirty="0" smtClean="0"/>
          </a:p>
        </p:txBody>
      </p:sp>
      <p:sp>
        <p:nvSpPr>
          <p:cNvPr id="4"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sp>
        <p:nvSpPr>
          <p:cNvPr id="5" name="TextBox 4"/>
          <p:cNvSpPr txBox="1"/>
          <p:nvPr/>
        </p:nvSpPr>
        <p:spPr>
          <a:xfrm>
            <a:off x="7632441" y="6242180"/>
            <a:ext cx="4674636" cy="369332"/>
          </a:xfrm>
          <a:prstGeom prst="rect">
            <a:avLst/>
          </a:prstGeom>
          <a:noFill/>
        </p:spPr>
        <p:txBody>
          <a:bodyPr wrap="square" rtlCol="0">
            <a:spAutoFit/>
          </a:bodyPr>
          <a:lstStyle/>
          <a:p>
            <a:r>
              <a:rPr lang="en-US" dirty="0" smtClean="0"/>
              <a:t>Blooms Taxonomy: Understand</a:t>
            </a:r>
            <a:endParaRPr lang="en-US" dirty="0"/>
          </a:p>
        </p:txBody>
      </p:sp>
    </p:spTree>
    <p:extLst>
      <p:ext uri="{BB962C8B-B14F-4D97-AF65-F5344CB8AC3E}">
        <p14:creationId xmlns:p14="http://schemas.microsoft.com/office/powerpoint/2010/main" val="7928975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75283" y="2978973"/>
            <a:ext cx="6045797" cy="3360026"/>
          </a:xfrm>
        </p:spPr>
        <p:txBody>
          <a:bodyPr>
            <a:normAutofit/>
          </a:bodyPr>
          <a:lstStyle/>
          <a:p>
            <a:endParaRPr lang="en-US" altLang="en-US" dirty="0" smtClean="0"/>
          </a:p>
          <a:p>
            <a:r>
              <a:rPr lang="en-US" altLang="en-US" dirty="0" smtClean="0"/>
              <a:t>Living things are made up of basic units called ___________, are based on a universal ________________, obtain and use materials and _______________, _____________and _____________, ______________, respond to their ________________, maintain a stable internal environment, and ___________over time</a:t>
            </a:r>
          </a:p>
        </p:txBody>
      </p:sp>
      <p:sp>
        <p:nvSpPr>
          <p:cNvPr id="4"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sp>
        <p:nvSpPr>
          <p:cNvPr id="5" name="TextBox 4"/>
          <p:cNvSpPr txBox="1"/>
          <p:nvPr/>
        </p:nvSpPr>
        <p:spPr>
          <a:xfrm>
            <a:off x="7632441" y="6242180"/>
            <a:ext cx="4674636" cy="369332"/>
          </a:xfrm>
          <a:prstGeom prst="rect">
            <a:avLst/>
          </a:prstGeom>
          <a:noFill/>
        </p:spPr>
        <p:txBody>
          <a:bodyPr wrap="square" rtlCol="0">
            <a:spAutoFit/>
          </a:bodyPr>
          <a:lstStyle/>
          <a:p>
            <a:r>
              <a:rPr lang="en-US" dirty="0" smtClean="0"/>
              <a:t>Blooms Taxonomy: Remember</a:t>
            </a:r>
            <a:endParaRPr lang="en-US" dirty="0"/>
          </a:p>
        </p:txBody>
      </p:sp>
      <p:pic>
        <p:nvPicPr>
          <p:cNvPr id="6" name="Picture 8" descr="http://upload.wikimedia.org/wikipedia/commons/thumb/3/38/Levels_of_Organization.svg/220px-Levels_of_Organization.svg.png"/>
          <p:cNvPicPr>
            <a:picLocks noChangeAspect="1" noChangeArrowheads="1"/>
          </p:cNvPicPr>
          <p:nvPr/>
        </p:nvPicPr>
        <p:blipFill rotWithShape="1">
          <a:blip r:embed="rId2">
            <a:extLst>
              <a:ext uri="{28A0092B-C50C-407E-A947-70E740481C1C}">
                <a14:useLocalDpi xmlns:a14="http://schemas.microsoft.com/office/drawing/2010/main" val="0"/>
              </a:ext>
            </a:extLst>
          </a:blip>
          <a:srcRect t="1773" b="3166"/>
          <a:stretch/>
        </p:blipFill>
        <p:spPr bwMode="auto">
          <a:xfrm>
            <a:off x="-1" y="-1"/>
            <a:ext cx="3560781" cy="6858001"/>
          </a:xfrm>
          <a:prstGeom prst="rect">
            <a:avLst/>
          </a:prstGeom>
          <a:noFill/>
          <a:extLst>
            <a:ext uri="{909E8E84-426E-40DD-AFC4-6F175D3DCCD1}">
              <a14:hiddenFill xmlns:a14="http://schemas.microsoft.com/office/drawing/2010/main">
                <a:solidFill>
                  <a:srgbClr val="FFFFFF"/>
                </a:solidFill>
              </a14:hiddenFill>
            </a:ext>
          </a:extLst>
        </p:spPr>
      </p:pic>
      <p:sp>
        <p:nvSpPr>
          <p:cNvPr id="14338" name="Title 1"/>
          <p:cNvSpPr>
            <a:spLocks noGrp="1"/>
          </p:cNvSpPr>
          <p:nvPr>
            <p:ph type="title"/>
          </p:nvPr>
        </p:nvSpPr>
        <p:spPr>
          <a:xfrm>
            <a:off x="3754419" y="911166"/>
            <a:ext cx="8437581" cy="706964"/>
          </a:xfrm>
        </p:spPr>
        <p:txBody>
          <a:bodyPr/>
          <a:lstStyle/>
          <a:p>
            <a:r>
              <a:rPr lang="en-US" altLang="en-US" dirty="0" smtClean="0"/>
              <a:t>1.3 Assessment: Summarize the characteristics of all living things</a:t>
            </a:r>
          </a:p>
        </p:txBody>
      </p:sp>
    </p:spTree>
    <p:extLst>
      <p:ext uri="{BB962C8B-B14F-4D97-AF65-F5344CB8AC3E}">
        <p14:creationId xmlns:p14="http://schemas.microsoft.com/office/powerpoint/2010/main" val="230593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676400" y="727075"/>
            <a:ext cx="8686800" cy="831850"/>
          </a:xfrm>
        </p:spPr>
        <p:txBody>
          <a:bodyPr/>
          <a:lstStyle/>
          <a:p>
            <a:r>
              <a:rPr lang="en-US" altLang="en-US" sz="2800" dirty="0" smtClean="0"/>
              <a:t>1.3 Assessment: How do the characteristics of living things contribute to an organisms’ survival</a:t>
            </a:r>
          </a:p>
        </p:txBody>
      </p:sp>
      <p:sp>
        <p:nvSpPr>
          <p:cNvPr id="3" name="Content Placeholder 2"/>
          <p:cNvSpPr>
            <a:spLocks noGrp="1"/>
          </p:cNvSpPr>
          <p:nvPr>
            <p:ph idx="1"/>
          </p:nvPr>
        </p:nvSpPr>
        <p:spPr>
          <a:xfrm>
            <a:off x="1866900" y="2595283"/>
            <a:ext cx="8305800" cy="3711575"/>
          </a:xfrm>
        </p:spPr>
        <p:txBody>
          <a:bodyPr/>
          <a:lstStyle/>
          <a:p>
            <a:endParaRPr lang="en-US" altLang="en-US" dirty="0" smtClean="0"/>
          </a:p>
        </p:txBody>
      </p:sp>
      <p:sp>
        <p:nvSpPr>
          <p:cNvPr id="4"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sp>
        <p:nvSpPr>
          <p:cNvPr id="5" name="TextBox 4"/>
          <p:cNvSpPr txBox="1"/>
          <p:nvPr/>
        </p:nvSpPr>
        <p:spPr>
          <a:xfrm>
            <a:off x="7632441" y="6242180"/>
            <a:ext cx="4674636" cy="369332"/>
          </a:xfrm>
          <a:prstGeom prst="rect">
            <a:avLst/>
          </a:prstGeom>
          <a:noFill/>
        </p:spPr>
        <p:txBody>
          <a:bodyPr wrap="square" rtlCol="0">
            <a:spAutoFit/>
          </a:bodyPr>
          <a:lstStyle/>
          <a:p>
            <a:r>
              <a:rPr lang="en-US" dirty="0" smtClean="0"/>
              <a:t>Blooms Taxonomy: Analyze</a:t>
            </a:r>
            <a:endParaRPr lang="en-US" dirty="0"/>
          </a:p>
        </p:txBody>
      </p:sp>
    </p:spTree>
    <p:extLst>
      <p:ext uri="{BB962C8B-B14F-4D97-AF65-F5344CB8AC3E}">
        <p14:creationId xmlns:p14="http://schemas.microsoft.com/office/powerpoint/2010/main" val="292879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752600" y="814388"/>
            <a:ext cx="8686800" cy="457200"/>
          </a:xfrm>
        </p:spPr>
        <p:txBody>
          <a:bodyPr/>
          <a:lstStyle/>
          <a:p>
            <a:pPr eaLnBrk="1" hangingPunct="1"/>
            <a:r>
              <a:rPr lang="en-US" altLang="en-US" dirty="0" smtClean="0"/>
              <a:t>Observing &amp; Asking Questions</a:t>
            </a:r>
          </a:p>
        </p:txBody>
      </p:sp>
      <p:pic>
        <p:nvPicPr>
          <p:cNvPr id="19460" name="Picture 4" descr="bhspe-010103-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8257" y="2437504"/>
            <a:ext cx="3801035" cy="3582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1.1</a:t>
            </a:r>
            <a:endParaRPr lang="en-US" altLang="en-US" b="1" dirty="0"/>
          </a:p>
        </p:txBody>
      </p:sp>
      <p:sp>
        <p:nvSpPr>
          <p:cNvPr id="2" name="Content Placeholder 1"/>
          <p:cNvSpPr>
            <a:spLocks noGrp="1"/>
          </p:cNvSpPr>
          <p:nvPr>
            <p:ph idx="1"/>
          </p:nvPr>
        </p:nvSpPr>
        <p:spPr>
          <a:xfrm>
            <a:off x="1154955" y="2603500"/>
            <a:ext cx="6653302" cy="3416300"/>
          </a:xfrm>
        </p:spPr>
        <p:txBody>
          <a:bodyPr/>
          <a:lstStyle/>
          <a:p>
            <a:r>
              <a:rPr lang="en-US" dirty="0" smtClean="0"/>
              <a:t>Scientific investigations begin with observations, the act of noticing and describing events or processes in a careful orderly way </a:t>
            </a:r>
          </a:p>
          <a:p>
            <a:endParaRPr lang="en-US" dirty="0" smtClean="0"/>
          </a:p>
          <a:p>
            <a:r>
              <a:rPr lang="en-US" dirty="0" smtClean="0"/>
              <a:t>It involves more than just looking at things</a:t>
            </a:r>
          </a:p>
          <a:p>
            <a:endParaRPr lang="en-US" dirty="0" smtClean="0"/>
          </a:p>
          <a:p>
            <a:r>
              <a:rPr lang="en-US" dirty="0" smtClean="0"/>
              <a:t>“Think something that nobody else has thought yet while looking at something that everybody sees” Arthur Schopenhauer</a:t>
            </a:r>
            <a:endParaRPr lang="en-US" dirty="0"/>
          </a:p>
        </p:txBody>
      </p:sp>
    </p:spTree>
    <p:extLst>
      <p:ext uri="{BB962C8B-B14F-4D97-AF65-F5344CB8AC3E}">
        <p14:creationId xmlns:p14="http://schemas.microsoft.com/office/powerpoint/2010/main" val="96486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ipe(left)">
                                      <p:cBhvr>
                                        <p:cTn id="7" dur="5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wipe(up)">
                                      <p:cBhvr>
                                        <p:cTn id="12"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676400" y="727075"/>
            <a:ext cx="8686800" cy="831850"/>
          </a:xfrm>
        </p:spPr>
        <p:txBody>
          <a:bodyPr/>
          <a:lstStyle/>
          <a:p>
            <a:r>
              <a:rPr lang="en-US" altLang="en-US" sz="2800" dirty="0" smtClean="0"/>
              <a:t>1.3 Assessment: Describe the relationship between cells and organisms</a:t>
            </a:r>
          </a:p>
        </p:txBody>
      </p:sp>
      <p:sp>
        <p:nvSpPr>
          <p:cNvPr id="16387" name="Content Placeholder 2"/>
          <p:cNvSpPr>
            <a:spLocks noGrp="1"/>
          </p:cNvSpPr>
          <p:nvPr>
            <p:ph idx="1"/>
          </p:nvPr>
        </p:nvSpPr>
        <p:spPr>
          <a:xfrm>
            <a:off x="2057400" y="3052482"/>
            <a:ext cx="8305800" cy="2235200"/>
          </a:xfrm>
        </p:spPr>
        <p:txBody>
          <a:bodyPr/>
          <a:lstStyle/>
          <a:p>
            <a:endParaRPr lang="en-US" altLang="en-US" dirty="0" smtClean="0"/>
          </a:p>
        </p:txBody>
      </p:sp>
      <p:sp>
        <p:nvSpPr>
          <p:cNvPr id="4"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sp>
        <p:nvSpPr>
          <p:cNvPr id="5" name="TextBox 4"/>
          <p:cNvSpPr txBox="1"/>
          <p:nvPr/>
        </p:nvSpPr>
        <p:spPr>
          <a:xfrm>
            <a:off x="7632441" y="6242180"/>
            <a:ext cx="4674636" cy="369332"/>
          </a:xfrm>
          <a:prstGeom prst="rect">
            <a:avLst/>
          </a:prstGeom>
          <a:noFill/>
        </p:spPr>
        <p:txBody>
          <a:bodyPr wrap="square" rtlCol="0">
            <a:spAutoFit/>
          </a:bodyPr>
          <a:lstStyle/>
          <a:p>
            <a:r>
              <a:rPr lang="en-US" dirty="0" smtClean="0"/>
              <a:t>Blooms Taxonomy: Understand</a:t>
            </a:r>
            <a:endParaRPr lang="en-US" dirty="0"/>
          </a:p>
        </p:txBody>
      </p:sp>
    </p:spTree>
    <p:extLst>
      <p:ext uri="{BB962C8B-B14F-4D97-AF65-F5344CB8AC3E}">
        <p14:creationId xmlns:p14="http://schemas.microsoft.com/office/powerpoint/2010/main" val="26944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676400" y="727075"/>
            <a:ext cx="8686800" cy="831850"/>
          </a:xfrm>
        </p:spPr>
        <p:txBody>
          <a:bodyPr/>
          <a:lstStyle/>
          <a:p>
            <a:r>
              <a:rPr lang="en-US" altLang="en-US" sz="2800" dirty="0" smtClean="0"/>
              <a:t>1.3 Assessment: How does biodiversity depend on a species ability to reproduce?</a:t>
            </a:r>
          </a:p>
        </p:txBody>
      </p:sp>
      <p:sp>
        <p:nvSpPr>
          <p:cNvPr id="17411" name="Content Placeholder 2"/>
          <p:cNvSpPr>
            <a:spLocks noGrp="1"/>
          </p:cNvSpPr>
          <p:nvPr>
            <p:ph idx="1"/>
          </p:nvPr>
        </p:nvSpPr>
        <p:spPr>
          <a:xfrm>
            <a:off x="1866900" y="3192333"/>
            <a:ext cx="8305800" cy="830263"/>
          </a:xfrm>
        </p:spPr>
        <p:txBody>
          <a:bodyPr/>
          <a:lstStyle/>
          <a:p>
            <a:endParaRPr lang="en-US" altLang="en-US" dirty="0" smtClean="0"/>
          </a:p>
        </p:txBody>
      </p:sp>
      <p:sp>
        <p:nvSpPr>
          <p:cNvPr id="4"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sp>
        <p:nvSpPr>
          <p:cNvPr id="5" name="TextBox 4"/>
          <p:cNvSpPr txBox="1"/>
          <p:nvPr/>
        </p:nvSpPr>
        <p:spPr>
          <a:xfrm>
            <a:off x="7632441" y="6242180"/>
            <a:ext cx="4674636" cy="369332"/>
          </a:xfrm>
          <a:prstGeom prst="rect">
            <a:avLst/>
          </a:prstGeom>
          <a:noFill/>
        </p:spPr>
        <p:txBody>
          <a:bodyPr wrap="square" rtlCol="0">
            <a:spAutoFit/>
          </a:bodyPr>
          <a:lstStyle/>
          <a:p>
            <a:r>
              <a:rPr lang="en-US" dirty="0" smtClean="0"/>
              <a:t>Blooms Taxonomy: Analyze</a:t>
            </a:r>
            <a:endParaRPr lang="en-US" dirty="0"/>
          </a:p>
        </p:txBody>
      </p:sp>
    </p:spTree>
    <p:extLst>
      <p:ext uri="{BB962C8B-B14F-4D97-AF65-F5344CB8AC3E}">
        <p14:creationId xmlns:p14="http://schemas.microsoft.com/office/powerpoint/2010/main" val="131371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676400" y="727075"/>
            <a:ext cx="8686800" cy="831850"/>
          </a:xfrm>
        </p:spPr>
        <p:txBody>
          <a:bodyPr/>
          <a:lstStyle/>
          <a:p>
            <a:r>
              <a:rPr lang="en-US" altLang="en-US" dirty="0" smtClean="0"/>
              <a:t>1.3 Assessment: Why is homeostasis essential for living things?</a:t>
            </a:r>
          </a:p>
        </p:txBody>
      </p:sp>
      <p:sp>
        <p:nvSpPr>
          <p:cNvPr id="3" name="Content Placeholder 2"/>
          <p:cNvSpPr>
            <a:spLocks noGrp="1"/>
          </p:cNvSpPr>
          <p:nvPr>
            <p:ph idx="1"/>
          </p:nvPr>
        </p:nvSpPr>
        <p:spPr>
          <a:xfrm>
            <a:off x="2057400" y="3368938"/>
            <a:ext cx="8305800" cy="830263"/>
          </a:xfrm>
        </p:spPr>
        <p:txBody>
          <a:bodyPr/>
          <a:lstStyle/>
          <a:p>
            <a:endParaRPr lang="en-US" altLang="en-US" dirty="0" smtClean="0"/>
          </a:p>
        </p:txBody>
      </p:sp>
      <p:sp>
        <p:nvSpPr>
          <p:cNvPr id="5" name="Rectangle 4"/>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sp>
        <p:nvSpPr>
          <p:cNvPr id="6" name="TextBox 5"/>
          <p:cNvSpPr txBox="1"/>
          <p:nvPr/>
        </p:nvSpPr>
        <p:spPr>
          <a:xfrm>
            <a:off x="7632441" y="6242180"/>
            <a:ext cx="4674636" cy="369332"/>
          </a:xfrm>
          <a:prstGeom prst="rect">
            <a:avLst/>
          </a:prstGeom>
          <a:noFill/>
        </p:spPr>
        <p:txBody>
          <a:bodyPr wrap="square" rtlCol="0">
            <a:spAutoFit/>
          </a:bodyPr>
          <a:lstStyle/>
          <a:p>
            <a:r>
              <a:rPr lang="en-US" dirty="0" smtClean="0"/>
              <a:t>Blooms </a:t>
            </a:r>
            <a:r>
              <a:rPr lang="en-US" dirty="0" err="1" smtClean="0"/>
              <a:t>Taxonomy:Apply</a:t>
            </a:r>
            <a:endParaRPr lang="en-US" dirty="0"/>
          </a:p>
        </p:txBody>
      </p:sp>
    </p:spTree>
    <p:extLst>
      <p:ext uri="{BB962C8B-B14F-4D97-AF65-F5344CB8AC3E}">
        <p14:creationId xmlns:p14="http://schemas.microsoft.com/office/powerpoint/2010/main" val="866756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676400" y="727074"/>
            <a:ext cx="8686800" cy="1398287"/>
          </a:xfrm>
        </p:spPr>
        <p:txBody>
          <a:bodyPr/>
          <a:lstStyle/>
          <a:p>
            <a:r>
              <a:rPr lang="en-US" altLang="en-US" sz="2400" dirty="0" smtClean="0"/>
              <a:t>1.3 </a:t>
            </a:r>
            <a:r>
              <a:rPr lang="en-US" sz="2400" dirty="0"/>
              <a:t>Some opponents of the theory of evolution dismiss the ideas as being “just a theory.” Why is this NOT a very good argument against the theory of evolution?</a:t>
            </a:r>
            <a:r>
              <a:rPr lang="en-US" dirty="0"/>
              <a:t/>
            </a:r>
            <a:br>
              <a:rPr lang="en-US" dirty="0"/>
            </a:br>
            <a:endParaRPr lang="en-US" altLang="en-US" dirty="0" smtClean="0"/>
          </a:p>
        </p:txBody>
      </p:sp>
      <p:sp>
        <p:nvSpPr>
          <p:cNvPr id="3" name="Content Placeholder 2"/>
          <p:cNvSpPr>
            <a:spLocks noGrp="1"/>
          </p:cNvSpPr>
          <p:nvPr>
            <p:ph idx="1"/>
          </p:nvPr>
        </p:nvSpPr>
        <p:spPr>
          <a:xfrm>
            <a:off x="2057400" y="3368938"/>
            <a:ext cx="8305800" cy="2784727"/>
          </a:xfrm>
        </p:spPr>
        <p:txBody>
          <a:bodyPr>
            <a:normAutofit/>
          </a:bodyPr>
          <a:lstStyle/>
          <a:p>
            <a:endParaRPr lang="en-US" altLang="en-US" dirty="0" smtClean="0"/>
          </a:p>
        </p:txBody>
      </p:sp>
      <p:sp>
        <p:nvSpPr>
          <p:cNvPr id="5" name="Rectangle 4"/>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sp>
        <p:nvSpPr>
          <p:cNvPr id="6" name="TextBox 5"/>
          <p:cNvSpPr txBox="1"/>
          <p:nvPr/>
        </p:nvSpPr>
        <p:spPr>
          <a:xfrm>
            <a:off x="7632441" y="6242180"/>
            <a:ext cx="4674636" cy="369332"/>
          </a:xfrm>
          <a:prstGeom prst="rect">
            <a:avLst/>
          </a:prstGeom>
          <a:noFill/>
        </p:spPr>
        <p:txBody>
          <a:bodyPr wrap="square" rtlCol="0">
            <a:spAutoFit/>
          </a:bodyPr>
          <a:lstStyle/>
          <a:p>
            <a:r>
              <a:rPr lang="en-US" dirty="0" smtClean="0"/>
              <a:t>Blooms Taxonomy: Evaluate</a:t>
            </a:r>
            <a:endParaRPr lang="en-US" dirty="0"/>
          </a:p>
        </p:txBody>
      </p:sp>
    </p:spTree>
    <p:extLst>
      <p:ext uri="{BB962C8B-B14F-4D97-AF65-F5344CB8AC3E}">
        <p14:creationId xmlns:p14="http://schemas.microsoft.com/office/powerpoint/2010/main" val="9900088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676400" y="727074"/>
            <a:ext cx="8686800" cy="1398287"/>
          </a:xfrm>
        </p:spPr>
        <p:txBody>
          <a:bodyPr/>
          <a:lstStyle/>
          <a:p>
            <a:r>
              <a:rPr lang="en-US" altLang="en-US" sz="2400" dirty="0" smtClean="0"/>
              <a:t>1.3</a:t>
            </a:r>
            <a:r>
              <a:rPr lang="en-US" altLang="en-US" sz="1600" dirty="0" smtClean="0"/>
              <a:t> </a:t>
            </a:r>
            <a:r>
              <a:rPr lang="en-US" sz="2400" dirty="0"/>
              <a:t>Which characteristic of living things is important to the survival of a group of animals rather than an individual member of this group? Why</a:t>
            </a:r>
            <a:r>
              <a:rPr lang="en-US" sz="2400" dirty="0" smtClean="0"/>
              <a:t>?</a:t>
            </a:r>
            <a:r>
              <a:rPr lang="en-US" dirty="0"/>
              <a:t/>
            </a:r>
            <a:br>
              <a:rPr lang="en-US" dirty="0"/>
            </a:br>
            <a:endParaRPr lang="en-US" altLang="en-US" dirty="0" smtClean="0"/>
          </a:p>
        </p:txBody>
      </p:sp>
      <p:sp>
        <p:nvSpPr>
          <p:cNvPr id="3" name="Content Placeholder 2"/>
          <p:cNvSpPr>
            <a:spLocks noGrp="1"/>
          </p:cNvSpPr>
          <p:nvPr>
            <p:ph idx="1"/>
          </p:nvPr>
        </p:nvSpPr>
        <p:spPr>
          <a:xfrm>
            <a:off x="2057400" y="3368938"/>
            <a:ext cx="8305800" cy="2784727"/>
          </a:xfrm>
        </p:spPr>
        <p:txBody>
          <a:bodyPr>
            <a:normAutofit/>
          </a:bodyPr>
          <a:lstStyle/>
          <a:p>
            <a:endParaRPr lang="en-US" altLang="en-US" dirty="0" smtClean="0"/>
          </a:p>
        </p:txBody>
      </p:sp>
      <p:sp>
        <p:nvSpPr>
          <p:cNvPr id="5" name="Rectangle 4"/>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sp>
        <p:nvSpPr>
          <p:cNvPr id="6" name="TextBox 5"/>
          <p:cNvSpPr txBox="1"/>
          <p:nvPr/>
        </p:nvSpPr>
        <p:spPr>
          <a:xfrm>
            <a:off x="7632441" y="6242180"/>
            <a:ext cx="4674636" cy="369332"/>
          </a:xfrm>
          <a:prstGeom prst="rect">
            <a:avLst/>
          </a:prstGeom>
          <a:noFill/>
        </p:spPr>
        <p:txBody>
          <a:bodyPr wrap="square" rtlCol="0">
            <a:spAutoFit/>
          </a:bodyPr>
          <a:lstStyle/>
          <a:p>
            <a:r>
              <a:rPr lang="en-US" dirty="0" smtClean="0"/>
              <a:t>Blooms Taxonomy: Evaluate</a:t>
            </a:r>
            <a:endParaRPr lang="en-US" dirty="0"/>
          </a:p>
        </p:txBody>
      </p:sp>
    </p:spTree>
    <p:extLst>
      <p:ext uri="{BB962C8B-B14F-4D97-AF65-F5344CB8AC3E}">
        <p14:creationId xmlns:p14="http://schemas.microsoft.com/office/powerpoint/2010/main" val="1376986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676400" y="727074"/>
            <a:ext cx="8686800" cy="1398287"/>
          </a:xfrm>
        </p:spPr>
        <p:txBody>
          <a:bodyPr/>
          <a:lstStyle/>
          <a:p>
            <a:r>
              <a:rPr lang="en-US" altLang="en-US" sz="2800" dirty="0" smtClean="0"/>
              <a:t>1.3 </a:t>
            </a:r>
            <a:r>
              <a:rPr lang="en-US" sz="3200" dirty="0"/>
              <a:t>What are </a:t>
            </a:r>
            <a:r>
              <a:rPr lang="en-US" sz="3200" dirty="0" smtClean="0"/>
              <a:t>some ways </a:t>
            </a:r>
            <a:r>
              <a:rPr lang="en-US" sz="3200" dirty="0"/>
              <a:t>in which all living things are similar at the molecular level</a:t>
            </a:r>
            <a:r>
              <a:rPr lang="en-US" sz="3200" dirty="0" smtClean="0"/>
              <a:t>?</a:t>
            </a:r>
            <a:endParaRPr lang="en-US" altLang="en-US" sz="3200" dirty="0" smtClean="0"/>
          </a:p>
        </p:txBody>
      </p:sp>
      <p:sp>
        <p:nvSpPr>
          <p:cNvPr id="3" name="Content Placeholder 2"/>
          <p:cNvSpPr>
            <a:spLocks noGrp="1"/>
          </p:cNvSpPr>
          <p:nvPr>
            <p:ph idx="1"/>
          </p:nvPr>
        </p:nvSpPr>
        <p:spPr>
          <a:xfrm>
            <a:off x="2057400" y="3368938"/>
            <a:ext cx="8305800" cy="2784727"/>
          </a:xfrm>
        </p:spPr>
        <p:txBody>
          <a:bodyPr>
            <a:normAutofit/>
          </a:bodyPr>
          <a:lstStyle/>
          <a:p>
            <a:endParaRPr lang="en-US" altLang="en-US" dirty="0" smtClean="0"/>
          </a:p>
        </p:txBody>
      </p:sp>
      <p:sp>
        <p:nvSpPr>
          <p:cNvPr id="5" name="Rectangle 4"/>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sp>
        <p:nvSpPr>
          <p:cNvPr id="6" name="TextBox 5"/>
          <p:cNvSpPr txBox="1"/>
          <p:nvPr/>
        </p:nvSpPr>
        <p:spPr>
          <a:xfrm>
            <a:off x="7632441" y="6242180"/>
            <a:ext cx="4674636" cy="369332"/>
          </a:xfrm>
          <a:prstGeom prst="rect">
            <a:avLst/>
          </a:prstGeom>
          <a:noFill/>
        </p:spPr>
        <p:txBody>
          <a:bodyPr wrap="square" rtlCol="0">
            <a:spAutoFit/>
          </a:bodyPr>
          <a:lstStyle/>
          <a:p>
            <a:r>
              <a:rPr lang="en-US" dirty="0" smtClean="0"/>
              <a:t>Blooms Taxonomy: Evaluate</a:t>
            </a:r>
            <a:endParaRPr lang="en-US" dirty="0"/>
          </a:p>
        </p:txBody>
      </p:sp>
    </p:spTree>
    <p:extLst>
      <p:ext uri="{BB962C8B-B14F-4D97-AF65-F5344CB8AC3E}">
        <p14:creationId xmlns:p14="http://schemas.microsoft.com/office/powerpoint/2010/main" val="1366304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ltLang="en-US" b="1" dirty="0"/>
              <a:t>Unifying themes connect concepts from many fields of </a:t>
            </a:r>
            <a:r>
              <a:rPr lang="en-US" altLang="en-US" b="1" dirty="0" smtClean="0"/>
              <a:t>biology</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4009362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2"/>
          <p:cNvSpPr>
            <a:spLocks noGrp="1"/>
          </p:cNvSpPr>
          <p:nvPr>
            <p:ph type="title"/>
          </p:nvPr>
        </p:nvSpPr>
        <p:spPr/>
        <p:txBody>
          <a:bodyPr/>
          <a:lstStyle/>
          <a:p>
            <a:r>
              <a:rPr lang="en-US" altLang="en-US" dirty="0" smtClean="0"/>
              <a:t>1.3 Objectives:</a:t>
            </a:r>
          </a:p>
        </p:txBody>
      </p:sp>
      <p:sp>
        <p:nvSpPr>
          <p:cNvPr id="4099" name="Content Placeholder 3"/>
          <p:cNvSpPr>
            <a:spLocks noGrp="1"/>
          </p:cNvSpPr>
          <p:nvPr>
            <p:ph idx="1"/>
          </p:nvPr>
        </p:nvSpPr>
        <p:spPr>
          <a:xfrm>
            <a:off x="1154954" y="2722605"/>
            <a:ext cx="8305800" cy="3238924"/>
          </a:xfrm>
        </p:spPr>
        <p:txBody>
          <a:bodyPr>
            <a:normAutofit/>
          </a:bodyPr>
          <a:lstStyle/>
          <a:p>
            <a:r>
              <a:rPr lang="en-US" altLang="en-US" dirty="0" smtClean="0"/>
              <a:t>Identify four major </a:t>
            </a:r>
            <a:r>
              <a:rPr lang="en-US" altLang="en-US" dirty="0"/>
              <a:t>U</a:t>
            </a:r>
            <a:r>
              <a:rPr lang="en-US" altLang="en-US" dirty="0" smtClean="0"/>
              <a:t>nifying </a:t>
            </a:r>
            <a:r>
              <a:rPr lang="en-US" altLang="en-US" dirty="0"/>
              <a:t>T</a:t>
            </a:r>
            <a:r>
              <a:rPr lang="en-US" altLang="en-US" dirty="0" smtClean="0"/>
              <a:t>hemes/ Big Ideas in biology</a:t>
            </a:r>
          </a:p>
          <a:p>
            <a:endParaRPr lang="en-US" altLang="en-US" dirty="0" smtClean="0"/>
          </a:p>
          <a:p>
            <a:endParaRPr lang="en-US" altLang="en-US" dirty="0" smtClean="0"/>
          </a:p>
        </p:txBody>
      </p:sp>
      <p:sp>
        <p:nvSpPr>
          <p:cNvPr id="4"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spTree>
    <p:extLst>
      <p:ext uri="{BB962C8B-B14F-4D97-AF65-F5344CB8AC3E}">
        <p14:creationId xmlns:p14="http://schemas.microsoft.com/office/powerpoint/2010/main" val="9242516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CH1.3 Vocabulary</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799314507"/>
              </p:ext>
            </p:extLst>
          </p:nvPr>
        </p:nvGraphicFramePr>
        <p:xfrm>
          <a:off x="1155698" y="2603500"/>
          <a:ext cx="6167452" cy="3337560"/>
        </p:xfrm>
        <a:graphic>
          <a:graphicData uri="http://schemas.openxmlformats.org/drawingml/2006/table">
            <a:tbl>
              <a:tblPr firstRow="1" bandRow="1">
                <a:tableStyleId>{69CF1AB2-1976-4502-BF36-3FF5EA218861}</a:tableStyleId>
              </a:tblPr>
              <a:tblGrid>
                <a:gridCol w="3083726">
                  <a:extLst>
                    <a:ext uri="{9D8B030D-6E8A-4147-A177-3AD203B41FA5}">
                      <a16:colId xmlns:a16="http://schemas.microsoft.com/office/drawing/2014/main" val="20000"/>
                    </a:ext>
                  </a:extLst>
                </a:gridCol>
                <a:gridCol w="3083726">
                  <a:extLst>
                    <a:ext uri="{9D8B030D-6E8A-4147-A177-3AD203B41FA5}">
                      <a16:colId xmlns:a16="http://schemas.microsoft.com/office/drawing/2014/main" val="20001"/>
                    </a:ext>
                  </a:extLst>
                </a:gridCol>
              </a:tblGrid>
              <a:tr h="370840">
                <a:tc>
                  <a:txBody>
                    <a:bodyPr/>
                    <a:lstStyle/>
                    <a:p>
                      <a:r>
                        <a:rPr lang="en-US" b="0" dirty="0" smtClean="0"/>
                        <a:t>Homeostasis</a:t>
                      </a:r>
                      <a:endParaRPr lang="en-US" b="0" dirty="0"/>
                    </a:p>
                  </a:txBody>
                  <a:tcPr/>
                </a:tc>
                <a:tc>
                  <a:txBody>
                    <a:bodyPr/>
                    <a:lstStyle/>
                    <a:p>
                      <a:r>
                        <a:rPr lang="en-US" b="1" dirty="0" smtClean="0"/>
                        <a:t>Dynamic </a:t>
                      </a:r>
                      <a:endParaRPr lang="en-US" b="1" dirty="0"/>
                    </a:p>
                  </a:txBody>
                  <a:tcPr/>
                </a:tc>
                <a:extLst>
                  <a:ext uri="{0D108BD9-81ED-4DB2-BD59-A6C34878D82A}">
                    <a16:rowId xmlns:a16="http://schemas.microsoft.com/office/drawing/2014/main" val="10000"/>
                  </a:ext>
                </a:extLst>
              </a:tr>
              <a:tr h="370840">
                <a:tc>
                  <a:txBody>
                    <a:bodyPr/>
                    <a:lstStyle/>
                    <a:p>
                      <a:r>
                        <a:rPr lang="en-US" dirty="0" smtClean="0"/>
                        <a:t>DNA</a:t>
                      </a:r>
                      <a:endParaRPr lang="en-US" dirty="0"/>
                    </a:p>
                  </a:txBody>
                  <a:tcPr/>
                </a:tc>
                <a:tc>
                  <a:txBody>
                    <a:bodyPr/>
                    <a:lstStyle/>
                    <a:p>
                      <a:r>
                        <a:rPr lang="en-US" b="1" dirty="0" smtClean="0"/>
                        <a:t>Natural selection</a:t>
                      </a:r>
                      <a:endParaRPr lang="en-US" b="1" dirty="0"/>
                    </a:p>
                  </a:txBody>
                  <a:tcPr/>
                </a:tc>
                <a:extLst>
                  <a:ext uri="{0D108BD9-81ED-4DB2-BD59-A6C34878D82A}">
                    <a16:rowId xmlns:a16="http://schemas.microsoft.com/office/drawing/2014/main" val="10001"/>
                  </a:ext>
                </a:extLst>
              </a:tr>
              <a:tr h="370840">
                <a:tc>
                  <a:txBody>
                    <a:bodyPr/>
                    <a:lstStyle/>
                    <a:p>
                      <a:r>
                        <a:rPr lang="en-US" b="0" dirty="0" smtClean="0"/>
                        <a:t>Metabolism</a:t>
                      </a:r>
                      <a:endParaRPr lang="en-US" dirty="0"/>
                    </a:p>
                  </a:txBody>
                  <a:tcPr/>
                </a:tc>
                <a:tc>
                  <a:txBody>
                    <a:bodyPr/>
                    <a:lstStyle/>
                    <a:p>
                      <a:r>
                        <a:rPr lang="en-US" b="1" dirty="0" smtClean="0"/>
                        <a:t>Chromosome </a:t>
                      </a:r>
                      <a:endParaRPr lang="en-US" b="1" dirty="0"/>
                    </a:p>
                  </a:txBody>
                  <a:tcPr/>
                </a:tc>
                <a:extLst>
                  <a:ext uri="{0D108BD9-81ED-4DB2-BD59-A6C34878D82A}">
                    <a16:rowId xmlns:a16="http://schemas.microsoft.com/office/drawing/2014/main" val="10002"/>
                  </a:ext>
                </a:extLst>
              </a:tr>
              <a:tr h="370840">
                <a:tc>
                  <a:txBody>
                    <a:bodyPr/>
                    <a:lstStyle/>
                    <a:p>
                      <a:r>
                        <a:rPr lang="en-US" dirty="0" smtClean="0"/>
                        <a:t>Evolution</a:t>
                      </a:r>
                      <a:endParaRPr lang="en-US" dirty="0"/>
                    </a:p>
                  </a:txBody>
                  <a:tcPr/>
                </a:tc>
                <a:tc>
                  <a:txBody>
                    <a:bodyPr/>
                    <a:lstStyle/>
                    <a:p>
                      <a:endParaRPr lang="en-US" dirty="0"/>
                    </a:p>
                  </a:txBody>
                  <a:tcPr/>
                </a:tc>
                <a:extLst>
                  <a:ext uri="{0D108BD9-81ED-4DB2-BD59-A6C34878D82A}">
                    <a16:rowId xmlns:a16="http://schemas.microsoft.com/office/drawing/2014/main" val="10003"/>
                  </a:ext>
                </a:extLst>
              </a:tr>
              <a:tr h="370840">
                <a:tc>
                  <a:txBody>
                    <a:bodyPr/>
                    <a:lstStyle/>
                    <a:p>
                      <a:r>
                        <a:rPr lang="en-US" dirty="0" smtClean="0"/>
                        <a:t>Universal Genetic Code</a:t>
                      </a:r>
                      <a:endParaRPr lang="en-US" dirty="0"/>
                    </a:p>
                  </a:txBody>
                  <a:tcPr/>
                </a:tc>
                <a:tc>
                  <a:txBody>
                    <a:bodyPr/>
                    <a:lstStyle/>
                    <a:p>
                      <a:endParaRPr lang="en-US" dirty="0"/>
                    </a:p>
                  </a:txBody>
                  <a:tcPr/>
                </a:tc>
                <a:extLst>
                  <a:ext uri="{0D108BD9-81ED-4DB2-BD59-A6C34878D82A}">
                    <a16:rowId xmlns:a16="http://schemas.microsoft.com/office/drawing/2014/main" val="10004"/>
                  </a:ext>
                </a:extLst>
              </a:tr>
              <a:tr h="370840">
                <a:tc>
                  <a:txBody>
                    <a:bodyPr/>
                    <a:lstStyle/>
                    <a:p>
                      <a:r>
                        <a:rPr lang="en-US" dirty="0" smtClean="0"/>
                        <a:t>Heredity</a:t>
                      </a:r>
                      <a:endParaRPr lang="en-US" dirty="0"/>
                    </a:p>
                  </a:txBody>
                  <a:tcPr/>
                </a:tc>
                <a:tc>
                  <a:txBody>
                    <a:bodyPr/>
                    <a:lstStyle/>
                    <a:p>
                      <a:endParaRPr lang="en-US" dirty="0"/>
                    </a:p>
                  </a:txBody>
                  <a:tcPr/>
                </a:tc>
                <a:extLst>
                  <a:ext uri="{0D108BD9-81ED-4DB2-BD59-A6C34878D82A}">
                    <a16:rowId xmlns:a16="http://schemas.microsoft.com/office/drawing/2014/main" val="10005"/>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Adaptation</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tc>
                <a:extLst>
                  <a:ext uri="{0D108BD9-81ED-4DB2-BD59-A6C34878D82A}">
                    <a16:rowId xmlns:a16="http://schemas.microsoft.com/office/drawing/2014/main" val="10006"/>
                  </a:ext>
                </a:extLst>
              </a:tr>
              <a:tr h="370840">
                <a:tc>
                  <a:txBody>
                    <a:bodyPr/>
                    <a:lstStyle/>
                    <a:p>
                      <a:r>
                        <a:rPr lang="en-US" b="1" dirty="0" smtClean="0"/>
                        <a:t>Negative Feedback</a:t>
                      </a:r>
                      <a:endParaRPr lang="en-US" b="1" dirty="0"/>
                    </a:p>
                  </a:txBody>
                  <a:tcPr/>
                </a:tc>
                <a:tc>
                  <a:txBody>
                    <a:bodyPr/>
                    <a:lstStyle/>
                    <a:p>
                      <a:endParaRPr lang="en-US" dirty="0"/>
                    </a:p>
                  </a:txBody>
                  <a:tcPr/>
                </a:tc>
                <a:extLst>
                  <a:ext uri="{0D108BD9-81ED-4DB2-BD59-A6C34878D82A}">
                    <a16:rowId xmlns:a16="http://schemas.microsoft.com/office/drawing/2014/main" val="10007"/>
                  </a:ext>
                </a:extLst>
              </a:tr>
              <a:tr h="370840">
                <a:tc>
                  <a:txBody>
                    <a:bodyPr/>
                    <a:lstStyle/>
                    <a:p>
                      <a:r>
                        <a:rPr lang="en-US" b="1" dirty="0" smtClean="0"/>
                        <a:t>Positive Feedback</a:t>
                      </a:r>
                      <a:endParaRPr lang="en-US" b="1" dirty="0"/>
                    </a:p>
                  </a:txBody>
                  <a:tcPr/>
                </a:tc>
                <a:tc>
                  <a:txBody>
                    <a:bodyPr/>
                    <a:lstStyle/>
                    <a:p>
                      <a:endParaRPr lang="en-US" dirty="0"/>
                    </a:p>
                  </a:txBody>
                  <a:tcPr/>
                </a:tc>
                <a:extLst>
                  <a:ext uri="{0D108BD9-81ED-4DB2-BD59-A6C34878D82A}">
                    <a16:rowId xmlns:a16="http://schemas.microsoft.com/office/drawing/2014/main" val="10008"/>
                  </a:ext>
                </a:extLst>
              </a:tr>
            </a:tbl>
          </a:graphicData>
        </a:graphic>
      </p:graphicFrame>
      <p:sp>
        <p:nvSpPr>
          <p:cNvPr id="5" name="Rectangle 4"/>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spTree>
    <p:extLst>
      <p:ext uri="{BB962C8B-B14F-4D97-AF65-F5344CB8AC3E}">
        <p14:creationId xmlns:p14="http://schemas.microsoft.com/office/powerpoint/2010/main" val="40369207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Big Ideas in Biology</a:t>
            </a:r>
            <a:endParaRPr lang="en-US" dirty="0"/>
          </a:p>
        </p:txBody>
      </p:sp>
      <p:sp>
        <p:nvSpPr>
          <p:cNvPr id="3" name="Content Placeholder 2"/>
          <p:cNvSpPr>
            <a:spLocks noGrp="1"/>
          </p:cNvSpPr>
          <p:nvPr>
            <p:ph idx="1"/>
          </p:nvPr>
        </p:nvSpPr>
        <p:spPr>
          <a:xfrm>
            <a:off x="1154954" y="2603500"/>
            <a:ext cx="8825659" cy="3714922"/>
          </a:xfrm>
        </p:spPr>
        <p:txBody>
          <a:bodyPr>
            <a:normAutofit/>
          </a:bodyPr>
          <a:lstStyle/>
          <a:p>
            <a:r>
              <a:rPr lang="en-US" dirty="0"/>
              <a:t>Big Idea 1: The process of evolution drives the diversity and </a:t>
            </a:r>
            <a:r>
              <a:rPr lang="en-US" dirty="0" smtClean="0"/>
              <a:t>unity </a:t>
            </a:r>
            <a:r>
              <a:rPr lang="en-US" dirty="0"/>
              <a:t>of life</a:t>
            </a:r>
            <a:r>
              <a:rPr lang="en-US" dirty="0" smtClean="0"/>
              <a:t>.</a:t>
            </a:r>
          </a:p>
          <a:p>
            <a:endParaRPr lang="en-US" dirty="0" smtClean="0"/>
          </a:p>
          <a:p>
            <a:r>
              <a:rPr lang="en-US" dirty="0"/>
              <a:t>Big Idea 2: Biological systems utilize </a:t>
            </a:r>
            <a:r>
              <a:rPr lang="en-US" dirty="0" smtClean="0"/>
              <a:t>energy </a:t>
            </a:r>
            <a:r>
              <a:rPr lang="en-US" dirty="0"/>
              <a:t>and </a:t>
            </a:r>
            <a:r>
              <a:rPr lang="en-US" dirty="0" smtClean="0"/>
              <a:t>molecular </a:t>
            </a:r>
            <a:r>
              <a:rPr lang="en-US" dirty="0"/>
              <a:t>building blocks to grow, to reproduce and to </a:t>
            </a:r>
            <a:r>
              <a:rPr lang="en-US" dirty="0" smtClean="0"/>
              <a:t>maintain </a:t>
            </a:r>
            <a:r>
              <a:rPr lang="en-US" dirty="0"/>
              <a:t>dynamic </a:t>
            </a:r>
            <a:r>
              <a:rPr lang="en-US" dirty="0" smtClean="0"/>
              <a:t>homeostasis</a:t>
            </a:r>
          </a:p>
          <a:p>
            <a:endParaRPr lang="en-US" dirty="0"/>
          </a:p>
          <a:p>
            <a:r>
              <a:rPr lang="en-US" dirty="0" smtClean="0"/>
              <a:t>Big </a:t>
            </a:r>
            <a:r>
              <a:rPr lang="en-US" dirty="0"/>
              <a:t>Idea 3: Living systems store, retrieve, transmit and </a:t>
            </a:r>
            <a:r>
              <a:rPr lang="en-US" dirty="0" smtClean="0"/>
              <a:t>respond </a:t>
            </a:r>
            <a:r>
              <a:rPr lang="en-US" dirty="0"/>
              <a:t>to information essential to life processes</a:t>
            </a:r>
            <a:r>
              <a:rPr lang="en-US" dirty="0" smtClean="0"/>
              <a:t>.</a:t>
            </a:r>
          </a:p>
          <a:p>
            <a:endParaRPr lang="en-US" dirty="0" smtClean="0"/>
          </a:p>
          <a:p>
            <a:r>
              <a:rPr lang="en-US" dirty="0"/>
              <a:t>Big Idea 4: Biological systems interact, and these systems </a:t>
            </a:r>
            <a:r>
              <a:rPr lang="en-US" dirty="0" smtClean="0"/>
              <a:t>and </a:t>
            </a:r>
            <a:r>
              <a:rPr lang="en-US" dirty="0"/>
              <a:t>their interactions possess complex properties. </a:t>
            </a:r>
          </a:p>
          <a:p>
            <a:endParaRPr lang="en-US" dirty="0"/>
          </a:p>
          <a:p>
            <a:endParaRPr lang="en-US" dirty="0"/>
          </a:p>
          <a:p>
            <a:endParaRPr lang="en-US" dirty="0"/>
          </a:p>
          <a:p>
            <a:endParaRPr lang="en-US" dirty="0"/>
          </a:p>
        </p:txBody>
      </p:sp>
      <p:sp>
        <p:nvSpPr>
          <p:cNvPr id="4"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spTree>
    <p:extLst>
      <p:ext uri="{BB962C8B-B14F-4D97-AF65-F5344CB8AC3E}">
        <p14:creationId xmlns:p14="http://schemas.microsoft.com/office/powerpoint/2010/main" val="9418384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Inferring and Forming a Hypothesis</a:t>
            </a:r>
            <a:endParaRPr lang="en-US" dirty="0"/>
          </a:p>
        </p:txBody>
      </p:sp>
      <p:sp>
        <p:nvSpPr>
          <p:cNvPr id="3" name="Content Placeholder 2"/>
          <p:cNvSpPr>
            <a:spLocks noGrp="1"/>
          </p:cNvSpPr>
          <p:nvPr>
            <p:ph idx="1"/>
          </p:nvPr>
        </p:nvSpPr>
        <p:spPr/>
        <p:txBody>
          <a:bodyPr/>
          <a:lstStyle/>
          <a:p>
            <a:r>
              <a:rPr lang="en-US" dirty="0" smtClean="0"/>
              <a:t>An inference </a:t>
            </a:r>
            <a:r>
              <a:rPr lang="en-US" dirty="0"/>
              <a:t>is a conclusion or opinion that is formed because of known facts or </a:t>
            </a:r>
            <a:r>
              <a:rPr lang="en-US" dirty="0" smtClean="0"/>
              <a:t>evidence</a:t>
            </a:r>
          </a:p>
          <a:p>
            <a:r>
              <a:rPr lang="en-US" dirty="0" smtClean="0"/>
              <a:t>Inferences and creative imagination lead to the formation of a hypothesis</a:t>
            </a:r>
          </a:p>
          <a:p>
            <a:r>
              <a:rPr lang="en-US" dirty="0" smtClean="0"/>
              <a:t>A </a:t>
            </a:r>
            <a:r>
              <a:rPr lang="en-US" b="1" u="sng" dirty="0" smtClean="0"/>
              <a:t>hypothesis</a:t>
            </a:r>
            <a:r>
              <a:rPr lang="en-US" dirty="0" smtClean="0"/>
              <a:t> is a scientific explanation for a set of observations that can be tested in ways that support or reject it</a:t>
            </a:r>
            <a:endParaRPr lang="en-US" dirty="0"/>
          </a:p>
        </p:txBody>
      </p:sp>
      <p:sp>
        <p:nvSpPr>
          <p:cNvPr id="4"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1.1</a:t>
            </a:r>
            <a:endParaRPr lang="en-US" altLang="en-US" b="1" dirty="0"/>
          </a:p>
        </p:txBody>
      </p:sp>
      <p:pic>
        <p:nvPicPr>
          <p:cNvPr id="46082" name="Picture 2" descr="http://www.glasswings.com.au/comics/ozyandmillie.au/2004/om2004031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783" y="4311650"/>
            <a:ext cx="7620000"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30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randombar(horizontal)">
                                      <p:cBhvr>
                                        <p:cTn id="7" dur="500"/>
                                        <p:tgtEl>
                                          <p:spTgt spid="46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765300" y="825500"/>
            <a:ext cx="8686800" cy="457200"/>
          </a:xfrm>
        </p:spPr>
        <p:txBody>
          <a:bodyPr/>
          <a:lstStyle/>
          <a:p>
            <a:pPr eaLnBrk="1" hangingPunct="1"/>
            <a:r>
              <a:rPr lang="en-US" altLang="en-US" dirty="0" smtClean="0"/>
              <a:t>Big Idea 1: Evolution explains the unity and diversity of life.</a:t>
            </a:r>
          </a:p>
        </p:txBody>
      </p:sp>
      <p:sp>
        <p:nvSpPr>
          <p:cNvPr id="25603" name="Rectangle 3"/>
          <p:cNvSpPr>
            <a:spLocks noGrp="1" noChangeArrowheads="1"/>
          </p:cNvSpPr>
          <p:nvPr>
            <p:ph idx="1"/>
          </p:nvPr>
        </p:nvSpPr>
        <p:spPr>
          <a:xfrm>
            <a:off x="2146300" y="2179637"/>
            <a:ext cx="8305800" cy="2867025"/>
          </a:xfrm>
        </p:spPr>
        <p:txBody>
          <a:bodyPr/>
          <a:lstStyle/>
          <a:p>
            <a:pPr eaLnBrk="1" hangingPunct="1"/>
            <a:r>
              <a:rPr lang="en-US" altLang="en-US" dirty="0" smtClean="0"/>
              <a:t>Evolution is the change in populations of living things over time.</a:t>
            </a:r>
          </a:p>
          <a:p>
            <a:pPr lvl="1" eaLnBrk="1" hangingPunct="1"/>
            <a:r>
              <a:rPr lang="en-US" altLang="en-US" dirty="0" smtClean="0"/>
              <a:t>The genetic makeup of a population of a species changes.</a:t>
            </a:r>
          </a:p>
          <a:p>
            <a:pPr lvl="1" eaLnBrk="1" hangingPunct="1"/>
            <a:r>
              <a:rPr lang="en-US" altLang="en-US" dirty="0" smtClean="0"/>
              <a:t>Evolution can occur through </a:t>
            </a:r>
            <a:r>
              <a:rPr lang="en-US" altLang="en-US" b="1" u="sng" dirty="0" smtClean="0"/>
              <a:t>natural selection </a:t>
            </a:r>
            <a:r>
              <a:rPr lang="en-US" altLang="en-US" dirty="0" smtClean="0"/>
              <a:t>of adaptations.</a:t>
            </a:r>
          </a:p>
          <a:p>
            <a:pPr lvl="1" eaLnBrk="1" hangingPunct="1"/>
            <a:r>
              <a:rPr lang="en-US" altLang="en-US" dirty="0" smtClean="0"/>
              <a:t>Adaptations are beneficial inherited traits that are passed to future generations through DNA.</a:t>
            </a:r>
          </a:p>
        </p:txBody>
      </p:sp>
      <p:grpSp>
        <p:nvGrpSpPr>
          <p:cNvPr id="2" name="Group 7"/>
          <p:cNvGrpSpPr>
            <a:grpSpLocks/>
          </p:cNvGrpSpPr>
          <p:nvPr/>
        </p:nvGrpSpPr>
        <p:grpSpPr bwMode="auto">
          <a:xfrm>
            <a:off x="3581400" y="4286250"/>
            <a:ext cx="5486400" cy="2419350"/>
            <a:chOff x="1296" y="2700"/>
            <a:chExt cx="3456" cy="1524"/>
          </a:xfrm>
        </p:grpSpPr>
        <p:pic>
          <p:nvPicPr>
            <p:cNvPr id="26630" name="Picture 5" descr="bhspe-010102-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 y="2736"/>
              <a:ext cx="972"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6" descr="C:\Documents and Settings\amit.gaur\Desktop\bhspe-0101cs-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4" y="2700"/>
              <a:ext cx="2288" cy="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6"/>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pic>
        <p:nvPicPr>
          <p:cNvPr id="6146" name="Picture 2" descr="http://www.scienceteacherprogram.org/biology/NaturalSelectionIllustratio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81" y="3329511"/>
            <a:ext cx="11274949" cy="3528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242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wipe(left)">
                                      <p:cBhvr>
                                        <p:cTn id="7" dur="500"/>
                                        <p:tgtEl>
                                          <p:spTgt spid="256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03">
                                            <p:txEl>
                                              <p:pRg st="0" end="0"/>
                                            </p:txEl>
                                          </p:spTgt>
                                        </p:tgtEl>
                                        <p:attrNameLst>
                                          <p:attrName>style.visibility</p:attrName>
                                        </p:attrNameLst>
                                      </p:cBhvr>
                                      <p:to>
                                        <p:strVal val="visible"/>
                                      </p:to>
                                    </p:set>
                                    <p:animEffect transition="in" filter="wipe(left)">
                                      <p:cBhvr>
                                        <p:cTn id="12" dur="500"/>
                                        <p:tgtEl>
                                          <p:spTgt spid="2560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603">
                                            <p:txEl>
                                              <p:pRg st="1" end="1"/>
                                            </p:txEl>
                                          </p:spTgt>
                                        </p:tgtEl>
                                        <p:attrNameLst>
                                          <p:attrName>style.visibility</p:attrName>
                                        </p:attrNameLst>
                                      </p:cBhvr>
                                      <p:to>
                                        <p:strVal val="visible"/>
                                      </p:to>
                                    </p:set>
                                    <p:animEffect transition="in" filter="wipe(left)">
                                      <p:cBhvr>
                                        <p:cTn id="17" dur="500"/>
                                        <p:tgtEl>
                                          <p:spTgt spid="2560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603">
                                            <p:txEl>
                                              <p:pRg st="2" end="2"/>
                                            </p:txEl>
                                          </p:spTgt>
                                        </p:tgtEl>
                                        <p:attrNameLst>
                                          <p:attrName>style.visibility</p:attrName>
                                        </p:attrNameLst>
                                      </p:cBhvr>
                                      <p:to>
                                        <p:strVal val="visible"/>
                                      </p:to>
                                    </p:set>
                                    <p:animEffect transition="in" filter="wipe(left)">
                                      <p:cBhvr>
                                        <p:cTn id="22" dur="500"/>
                                        <p:tgtEl>
                                          <p:spTgt spid="2560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603">
                                            <p:txEl>
                                              <p:pRg st="3" end="3"/>
                                            </p:txEl>
                                          </p:spTgt>
                                        </p:tgtEl>
                                        <p:attrNameLst>
                                          <p:attrName>style.visibility</p:attrName>
                                        </p:attrNameLst>
                                      </p:cBhvr>
                                      <p:to>
                                        <p:strVal val="visible"/>
                                      </p:to>
                                    </p:set>
                                    <p:animEffect transition="in" filter="wipe(left)">
                                      <p:cBhvr>
                                        <p:cTn id="27" dur="500"/>
                                        <p:tgtEl>
                                          <p:spTgt spid="25603">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xit" presetSubtype="4" fill="hold" nodeType="clickEffect">
                                  <p:stCondLst>
                                    <p:cond delay="0"/>
                                  </p:stCondLst>
                                  <p:childTnLst>
                                    <p:anim calcmode="lin" valueType="num">
                                      <p:cBhvr additive="base">
                                        <p:cTn id="31" dur="500"/>
                                        <p:tgtEl>
                                          <p:spTgt spid="6146"/>
                                        </p:tgtEl>
                                        <p:attrNameLst>
                                          <p:attrName>ppt_x</p:attrName>
                                        </p:attrNameLst>
                                      </p:cBhvr>
                                      <p:tavLst>
                                        <p:tav tm="0">
                                          <p:val>
                                            <p:strVal val="ppt_x"/>
                                          </p:val>
                                        </p:tav>
                                        <p:tav tm="100000">
                                          <p:val>
                                            <p:strVal val="ppt_x"/>
                                          </p:val>
                                        </p:tav>
                                      </p:tavLst>
                                    </p:anim>
                                    <p:anim calcmode="lin" valueType="num">
                                      <p:cBhvr additive="base">
                                        <p:cTn id="32" dur="500"/>
                                        <p:tgtEl>
                                          <p:spTgt spid="6146"/>
                                        </p:tgtEl>
                                        <p:attrNameLst>
                                          <p:attrName>ppt_y</p:attrName>
                                        </p:attrNameLst>
                                      </p:cBhvr>
                                      <p:tavLst>
                                        <p:tav tm="0">
                                          <p:val>
                                            <p:strVal val="ppt_y"/>
                                          </p:val>
                                        </p:tav>
                                        <p:tav tm="100000">
                                          <p:val>
                                            <p:strVal val="1+ppt_h/2"/>
                                          </p:val>
                                        </p:tav>
                                      </p:tavLst>
                                    </p:anim>
                                    <p:set>
                                      <p:cBhvr>
                                        <p:cTn id="33" dur="1" fill="hold">
                                          <p:stCondLst>
                                            <p:cond delay="499"/>
                                          </p:stCondLst>
                                        </p:cTn>
                                        <p:tgtEl>
                                          <p:spTgt spid="614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up)">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utoUpdateAnimBg="0"/>
      <p:bldP spid="25603" grpId="0" build="p" bldLvl="5"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95" name="Picture 19" descr="page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9266" y="1735139"/>
            <a:ext cx="43068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ltLang="en-US" dirty="0"/>
              <a:t>Big Idea 1: Evolution explains the unity and diversity of life</a:t>
            </a:r>
            <a:endParaRPr lang="en-US" dirty="0"/>
          </a:p>
        </p:txBody>
      </p:sp>
      <p:sp>
        <p:nvSpPr>
          <p:cNvPr id="24579" name="Rectangle 3"/>
          <p:cNvSpPr>
            <a:spLocks noGrp="1" noChangeArrowheads="1"/>
          </p:cNvSpPr>
          <p:nvPr>
            <p:ph idx="1"/>
          </p:nvPr>
        </p:nvSpPr>
        <p:spPr>
          <a:xfrm>
            <a:off x="1154955" y="2603500"/>
            <a:ext cx="7058742" cy="3416300"/>
          </a:xfrm>
          <a:noFill/>
        </p:spPr>
        <p:txBody>
          <a:bodyPr>
            <a:normAutofit/>
          </a:bodyPr>
          <a:lstStyle/>
          <a:p>
            <a:pPr eaLnBrk="1" hangingPunct="1"/>
            <a:r>
              <a:rPr lang="en-US" altLang="en-US" dirty="0" smtClean="0"/>
              <a:t>Behaviors and adaptations can help maintain homeostasis</a:t>
            </a:r>
          </a:p>
          <a:p>
            <a:pPr eaLnBrk="1" hangingPunct="1"/>
            <a:endParaRPr lang="en-US" altLang="en-US" dirty="0" smtClean="0"/>
          </a:p>
          <a:p>
            <a:pPr eaLnBrk="1" hangingPunct="1"/>
            <a:r>
              <a:rPr lang="en-US" altLang="en-US" b="1" u="sng" dirty="0" smtClean="0"/>
              <a:t>Adaptations</a:t>
            </a:r>
            <a:r>
              <a:rPr lang="en-US" altLang="en-US" dirty="0" smtClean="0"/>
              <a:t> include any heritable trait, behavior, or characteristic that increases an organisms ability to survive and reproduce in their environment</a:t>
            </a:r>
          </a:p>
          <a:p>
            <a:pPr eaLnBrk="1" hangingPunct="1"/>
            <a:r>
              <a:rPr lang="en-US" altLang="en-US" dirty="0" smtClean="0"/>
              <a:t>See Why Chimps Don’t Play Baseball https</a:t>
            </a:r>
            <a:r>
              <a:rPr lang="en-US" altLang="en-US" dirty="0"/>
              <a:t>://www.youtube.com/watch?v=Jq6dCFCMGq4</a:t>
            </a:r>
            <a:endParaRPr lang="en-US" altLang="en-US" dirty="0" smtClean="0"/>
          </a:p>
        </p:txBody>
      </p:sp>
      <p:sp>
        <p:nvSpPr>
          <p:cNvPr id="5" name="Rectangle 4"/>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spTree>
    <p:extLst>
      <p:ext uri="{BB962C8B-B14F-4D97-AF65-F5344CB8AC3E}">
        <p14:creationId xmlns:p14="http://schemas.microsoft.com/office/powerpoint/2010/main" val="3495054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579">
                                            <p:txEl>
                                              <p:pRg st="2" end="2"/>
                                            </p:txEl>
                                          </p:spTgt>
                                        </p:tgtEl>
                                        <p:attrNameLst>
                                          <p:attrName>style.visibility</p:attrName>
                                        </p:attrNameLst>
                                      </p:cBhvr>
                                      <p:to>
                                        <p:strVal val="visible"/>
                                      </p:to>
                                    </p:set>
                                    <p:animEffect transition="in" filter="wipe(left)">
                                      <p:cBhvr>
                                        <p:cTn id="12" dur="500"/>
                                        <p:tgtEl>
                                          <p:spTgt spid="2457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579">
                                            <p:txEl>
                                              <p:pRg st="3" end="3"/>
                                            </p:txEl>
                                          </p:spTgt>
                                        </p:tgtEl>
                                        <p:attrNameLst>
                                          <p:attrName>style.visibility</p:attrName>
                                        </p:attrNameLst>
                                      </p:cBhvr>
                                      <p:to>
                                        <p:strVal val="visible"/>
                                      </p:to>
                                    </p:set>
                                    <p:animEffect transition="in" filter="wipe(left)">
                                      <p:cBhvr>
                                        <p:cTn id="17" dur="500"/>
                                        <p:tgtEl>
                                          <p:spTgt spid="2457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4595"/>
                                        </p:tgtEl>
                                        <p:attrNameLst>
                                          <p:attrName>style.visibility</p:attrName>
                                        </p:attrNameLst>
                                      </p:cBhvr>
                                      <p:to>
                                        <p:strVal val="visible"/>
                                      </p:to>
                                    </p:set>
                                    <p:animEffect transition="in" filter="wipe(up)">
                                      <p:cBhvr>
                                        <p:cTn id="22" dur="500"/>
                                        <p:tgtEl>
                                          <p:spTgt spid="24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bldLvl="5"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26076" y="957309"/>
            <a:ext cx="9826024" cy="457200"/>
          </a:xfrm>
        </p:spPr>
        <p:txBody>
          <a:bodyPr/>
          <a:lstStyle/>
          <a:p>
            <a:r>
              <a:rPr lang="en-US" sz="2800" dirty="0" smtClean="0"/>
              <a:t>Big Idea 2: Biological </a:t>
            </a:r>
            <a:r>
              <a:rPr lang="en-US" sz="2800" dirty="0"/>
              <a:t>systems utilize free energy and molecular building blocks to grow, to reproduce and to maintain dynamic </a:t>
            </a:r>
            <a:r>
              <a:rPr lang="en-US" sz="2800" dirty="0" smtClean="0"/>
              <a:t>homeostasis</a:t>
            </a:r>
            <a:endParaRPr lang="en-US" altLang="en-US" sz="2800" dirty="0" smtClean="0"/>
          </a:p>
        </p:txBody>
      </p:sp>
      <p:sp>
        <p:nvSpPr>
          <p:cNvPr id="17411" name="Rectangle 3"/>
          <p:cNvSpPr>
            <a:spLocks noGrp="1" noChangeArrowheads="1"/>
          </p:cNvSpPr>
          <p:nvPr>
            <p:ph idx="1"/>
          </p:nvPr>
        </p:nvSpPr>
        <p:spPr>
          <a:xfrm>
            <a:off x="562233" y="2463115"/>
            <a:ext cx="5283431" cy="3890680"/>
          </a:xfrm>
        </p:spPr>
        <p:txBody>
          <a:bodyPr>
            <a:normAutofit/>
          </a:bodyPr>
          <a:lstStyle/>
          <a:p>
            <a:r>
              <a:rPr lang="en-US" altLang="en-US" dirty="0"/>
              <a:t>All levels of life have systems of related parts</a:t>
            </a:r>
            <a:r>
              <a:rPr lang="en-US" altLang="en-US" dirty="0" smtClean="0"/>
              <a:t>.</a:t>
            </a:r>
          </a:p>
          <a:p>
            <a:r>
              <a:rPr lang="en-US" altLang="en-US" dirty="0" smtClean="0"/>
              <a:t>A system is an organized group of interacting parts.</a:t>
            </a:r>
          </a:p>
          <a:p>
            <a:pPr lvl="1" eaLnBrk="1" hangingPunct="1"/>
            <a:r>
              <a:rPr lang="en-US" altLang="en-US" dirty="0" smtClean="0"/>
              <a:t>A cell is a system of chemicals and processes.</a:t>
            </a:r>
          </a:p>
          <a:p>
            <a:pPr lvl="1" eaLnBrk="1" hangingPunct="1"/>
            <a:r>
              <a:rPr lang="en-US" altLang="en-US" dirty="0" smtClean="0"/>
              <a:t>A body system includes organs that interact.</a:t>
            </a:r>
          </a:p>
          <a:p>
            <a:pPr lvl="1" eaLnBrk="1" hangingPunct="1"/>
            <a:r>
              <a:rPr lang="en-US" altLang="en-US" dirty="0" smtClean="0"/>
              <a:t>An ecosystem includes living and nonliving things that interact.</a:t>
            </a:r>
          </a:p>
        </p:txBody>
      </p:sp>
      <p:pic>
        <p:nvPicPr>
          <p:cNvPr id="17425" name="Picture 17" descr=" p397b.jpg                                                      0006B018 Macintosh                      BEB7E0B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5664" y="2582585"/>
            <a:ext cx="6259606" cy="3908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spTree>
    <p:extLst>
      <p:ext uri="{BB962C8B-B14F-4D97-AF65-F5344CB8AC3E}">
        <p14:creationId xmlns:p14="http://schemas.microsoft.com/office/powerpoint/2010/main" val="2361354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wipe(left)">
                                      <p:cBhvr>
                                        <p:cTn id="7" dur="500"/>
                                        <p:tgtEl>
                                          <p:spTgt spid="17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411">
                                            <p:txEl>
                                              <p:pRg st="0" end="0"/>
                                            </p:txEl>
                                          </p:spTgt>
                                        </p:tgtEl>
                                        <p:attrNameLst>
                                          <p:attrName>style.visibility</p:attrName>
                                        </p:attrNameLst>
                                      </p:cBhvr>
                                      <p:to>
                                        <p:strVal val="visible"/>
                                      </p:to>
                                    </p:set>
                                    <p:animEffect transition="in" filter="wipe(left)">
                                      <p:cBhvr>
                                        <p:cTn id="12" dur="500"/>
                                        <p:tgtEl>
                                          <p:spTgt spid="174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411">
                                            <p:txEl>
                                              <p:pRg st="1" end="1"/>
                                            </p:txEl>
                                          </p:spTgt>
                                        </p:tgtEl>
                                        <p:attrNameLst>
                                          <p:attrName>style.visibility</p:attrName>
                                        </p:attrNameLst>
                                      </p:cBhvr>
                                      <p:to>
                                        <p:strVal val="visible"/>
                                      </p:to>
                                    </p:set>
                                    <p:animEffect transition="in" filter="wipe(left)">
                                      <p:cBhvr>
                                        <p:cTn id="17" dur="500"/>
                                        <p:tgtEl>
                                          <p:spTgt spid="1741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411">
                                            <p:txEl>
                                              <p:pRg st="2" end="2"/>
                                            </p:txEl>
                                          </p:spTgt>
                                        </p:tgtEl>
                                        <p:attrNameLst>
                                          <p:attrName>style.visibility</p:attrName>
                                        </p:attrNameLst>
                                      </p:cBhvr>
                                      <p:to>
                                        <p:strVal val="visible"/>
                                      </p:to>
                                    </p:set>
                                    <p:animEffect transition="in" filter="wipe(left)">
                                      <p:cBhvr>
                                        <p:cTn id="22" dur="500"/>
                                        <p:tgtEl>
                                          <p:spTgt spid="1741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411">
                                            <p:txEl>
                                              <p:pRg st="3" end="3"/>
                                            </p:txEl>
                                          </p:spTgt>
                                        </p:tgtEl>
                                        <p:attrNameLst>
                                          <p:attrName>style.visibility</p:attrName>
                                        </p:attrNameLst>
                                      </p:cBhvr>
                                      <p:to>
                                        <p:strVal val="visible"/>
                                      </p:to>
                                    </p:set>
                                    <p:animEffect transition="in" filter="wipe(left)">
                                      <p:cBhvr>
                                        <p:cTn id="27" dur="500"/>
                                        <p:tgtEl>
                                          <p:spTgt spid="17411">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411">
                                            <p:txEl>
                                              <p:pRg st="4" end="4"/>
                                            </p:txEl>
                                          </p:spTgt>
                                        </p:tgtEl>
                                        <p:attrNameLst>
                                          <p:attrName>style.visibility</p:attrName>
                                        </p:attrNameLst>
                                      </p:cBhvr>
                                      <p:to>
                                        <p:strVal val="visible"/>
                                      </p:to>
                                    </p:set>
                                    <p:animEffect transition="in" filter="wipe(left)">
                                      <p:cBhvr>
                                        <p:cTn id="32" dur="500"/>
                                        <p:tgtEl>
                                          <p:spTgt spid="17411">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17425"/>
                                        </p:tgtEl>
                                        <p:attrNameLst>
                                          <p:attrName>style.visibility</p:attrName>
                                        </p:attrNameLst>
                                      </p:cBhvr>
                                      <p:to>
                                        <p:strVal val="visible"/>
                                      </p:to>
                                    </p:set>
                                    <p:animEffect transition="in" filter="wipe(up)">
                                      <p:cBhvr>
                                        <p:cTn id="37" dur="500"/>
                                        <p:tgtEl>
                                          <p:spTgt spid="17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utoUpdateAnimBg="0"/>
      <p:bldP spid="17411" grpId="0" build="p" bldLvl="5"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4954" y="2487827"/>
            <a:ext cx="8825659" cy="3830595"/>
          </a:xfrm>
        </p:spPr>
        <p:txBody>
          <a:bodyPr>
            <a:normAutofit/>
          </a:bodyPr>
          <a:lstStyle/>
          <a:p>
            <a:r>
              <a:rPr lang="en-US" dirty="0"/>
              <a:t>Living systems require </a:t>
            </a:r>
            <a:r>
              <a:rPr lang="en-US" dirty="0" smtClean="0"/>
              <a:t>energy </a:t>
            </a:r>
            <a:r>
              <a:rPr lang="en-US" dirty="0"/>
              <a:t>and matter to maintain order, grow and reproduce. </a:t>
            </a:r>
          </a:p>
          <a:p>
            <a:r>
              <a:rPr lang="en-US" dirty="0"/>
              <a:t>Organisms employ various strategies to capture, use and store </a:t>
            </a:r>
            <a:r>
              <a:rPr lang="en-US" dirty="0" smtClean="0"/>
              <a:t>energy</a:t>
            </a:r>
          </a:p>
          <a:p>
            <a:r>
              <a:rPr lang="en-US" dirty="0" smtClean="0"/>
              <a:t>Organisms </a:t>
            </a:r>
            <a:r>
              <a:rPr lang="en-US" dirty="0"/>
              <a:t>also have feedback mechanisms that maintain dynamic homeostasis by </a:t>
            </a:r>
            <a:r>
              <a:rPr lang="en-US" dirty="0" smtClean="0"/>
              <a:t>allowing </a:t>
            </a:r>
            <a:r>
              <a:rPr lang="en-US" dirty="0"/>
              <a:t>them to respond to changes in their internal and external environments. </a:t>
            </a:r>
          </a:p>
          <a:p>
            <a:pPr lvl="1"/>
            <a:r>
              <a:rPr lang="en-US" dirty="0"/>
              <a:t>Negative feedback loops maintain optimal internal </a:t>
            </a:r>
            <a:r>
              <a:rPr lang="en-US" dirty="0" smtClean="0"/>
              <a:t>environments</a:t>
            </a:r>
          </a:p>
          <a:p>
            <a:pPr lvl="1"/>
            <a:r>
              <a:rPr lang="en-US" dirty="0" smtClean="0"/>
              <a:t>Positive </a:t>
            </a:r>
            <a:r>
              <a:rPr lang="en-US" dirty="0"/>
              <a:t>feedback </a:t>
            </a:r>
            <a:r>
              <a:rPr lang="en-US" dirty="0" smtClean="0"/>
              <a:t>mechanisms </a:t>
            </a:r>
            <a:r>
              <a:rPr lang="en-US" dirty="0"/>
              <a:t>amplify responses. </a:t>
            </a:r>
          </a:p>
          <a:p>
            <a:endParaRPr lang="en-US" dirty="0"/>
          </a:p>
          <a:p>
            <a:endParaRPr lang="en-US" dirty="0"/>
          </a:p>
          <a:p>
            <a:endParaRPr lang="en-US" dirty="0"/>
          </a:p>
          <a:p>
            <a:endParaRPr lang="en-US" dirty="0"/>
          </a:p>
          <a:p>
            <a:endParaRPr lang="en-US" dirty="0"/>
          </a:p>
          <a:p>
            <a:endParaRPr lang="en-US" dirty="0"/>
          </a:p>
        </p:txBody>
      </p:sp>
      <p:sp>
        <p:nvSpPr>
          <p:cNvPr id="4"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sp>
        <p:nvSpPr>
          <p:cNvPr id="7" name="Rectangle 2"/>
          <p:cNvSpPr>
            <a:spLocks noGrp="1" noChangeArrowheads="1"/>
          </p:cNvSpPr>
          <p:nvPr>
            <p:ph type="title"/>
          </p:nvPr>
        </p:nvSpPr>
        <p:spPr>
          <a:xfrm>
            <a:off x="626076" y="957309"/>
            <a:ext cx="9826024" cy="457200"/>
          </a:xfrm>
        </p:spPr>
        <p:txBody>
          <a:bodyPr/>
          <a:lstStyle/>
          <a:p>
            <a:r>
              <a:rPr lang="en-US" sz="2800" dirty="0" smtClean="0"/>
              <a:t>Big Idea 2: Biological </a:t>
            </a:r>
            <a:r>
              <a:rPr lang="en-US" sz="2800" dirty="0"/>
              <a:t>systems utilize free energy and molecular building blocks to grow, to reproduce and to maintain dynamic </a:t>
            </a:r>
            <a:r>
              <a:rPr lang="en-US" sz="2800" dirty="0" smtClean="0"/>
              <a:t>homeostasis</a:t>
            </a:r>
            <a:endParaRPr lang="en-US" altLang="en-US" sz="2800" dirty="0" smtClean="0"/>
          </a:p>
        </p:txBody>
      </p:sp>
    </p:spTree>
    <p:extLst>
      <p:ext uri="{BB962C8B-B14F-4D97-AF65-F5344CB8AC3E}">
        <p14:creationId xmlns:p14="http://schemas.microsoft.com/office/powerpoint/2010/main" val="143744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5" name="Rectangle 3"/>
          <p:cNvSpPr>
            <a:spLocks noGrp="1" noChangeArrowheads="1"/>
          </p:cNvSpPr>
          <p:nvPr>
            <p:ph idx="1"/>
          </p:nvPr>
        </p:nvSpPr>
        <p:spPr>
          <a:xfrm>
            <a:off x="903642" y="2355850"/>
            <a:ext cx="9307158" cy="4238588"/>
          </a:xfrm>
          <a:noFill/>
        </p:spPr>
        <p:txBody>
          <a:bodyPr>
            <a:normAutofit/>
          </a:bodyPr>
          <a:lstStyle/>
          <a:p>
            <a:pPr lvl="2"/>
            <a:endParaRPr lang="en-US" dirty="0"/>
          </a:p>
          <a:p>
            <a:pPr lvl="2"/>
            <a:endParaRPr lang="en-US" dirty="0" smtClean="0"/>
          </a:p>
          <a:p>
            <a:pPr lvl="2"/>
            <a:endParaRPr lang="en-US" dirty="0"/>
          </a:p>
          <a:p>
            <a:pPr lvl="2"/>
            <a:endParaRPr lang="en-US" dirty="0" smtClean="0"/>
          </a:p>
          <a:p>
            <a:pPr lvl="2"/>
            <a:endParaRPr lang="en-US" dirty="0"/>
          </a:p>
          <a:p>
            <a:pPr lvl="2"/>
            <a:endParaRPr lang="en-US" dirty="0" smtClean="0"/>
          </a:p>
          <a:p>
            <a:pPr lvl="2"/>
            <a:endParaRPr lang="en-US" dirty="0"/>
          </a:p>
          <a:p>
            <a:pPr lvl="2"/>
            <a:endParaRPr lang="en-US" dirty="0" smtClean="0"/>
          </a:p>
          <a:p>
            <a:pPr lvl="2"/>
            <a:endParaRPr lang="en-US" dirty="0"/>
          </a:p>
          <a:p>
            <a:pPr lvl="2"/>
            <a:endParaRPr lang="en-US" dirty="0" smtClean="0"/>
          </a:p>
        </p:txBody>
      </p:sp>
      <p:sp>
        <p:nvSpPr>
          <p:cNvPr id="24579" name="Rectangle 4"/>
          <p:cNvSpPr>
            <a:spLocks noChangeArrowheads="1"/>
          </p:cNvSpPr>
          <p:nvPr/>
        </p:nvSpPr>
        <p:spPr bwMode="auto">
          <a:xfrm>
            <a:off x="602428" y="914401"/>
            <a:ext cx="97734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o"/>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o"/>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o"/>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o"/>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o"/>
              <a:defRPr sz="2000">
                <a:solidFill>
                  <a:schemeClr val="tx1"/>
                </a:solidFill>
                <a:latin typeface="Arial" panose="020B0604020202020204" pitchFamily="34" charset="0"/>
              </a:defRPr>
            </a:lvl9pPr>
          </a:lstStyle>
          <a:p>
            <a:pPr marL="457200" lvl="1" indent="0">
              <a:buNone/>
            </a:pPr>
            <a:r>
              <a:rPr lang="en-US" altLang="en-US" dirty="0" smtClean="0">
                <a:solidFill>
                  <a:schemeClr val="bg1"/>
                </a:solidFill>
              </a:rPr>
              <a:t>Big Idea 2: Homeostasis is usually maintained through feedback mechanisms</a:t>
            </a:r>
          </a:p>
        </p:txBody>
      </p:sp>
      <p:pic>
        <p:nvPicPr>
          <p:cNvPr id="6" name="Picture 4" descr="http://classconnection.s3.amazonaws.com/739/flashcards/689739/jpg/negative_feedback_loop13160324591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642" y="2355850"/>
            <a:ext cx="10423385" cy="411822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spTree>
    <p:extLst>
      <p:ext uri="{BB962C8B-B14F-4D97-AF65-F5344CB8AC3E}">
        <p14:creationId xmlns:p14="http://schemas.microsoft.com/office/powerpoint/2010/main" val="131651853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411" y="948955"/>
            <a:ext cx="9412202" cy="706964"/>
          </a:xfrm>
        </p:spPr>
        <p:txBody>
          <a:bodyPr/>
          <a:lstStyle/>
          <a:p>
            <a:r>
              <a:rPr lang="en-US" sz="2800" dirty="0"/>
              <a:t>Big Idea 3: Living systems store, retrieve, transmit and respond to information essential to life processes.</a:t>
            </a:r>
          </a:p>
        </p:txBody>
      </p:sp>
      <p:sp>
        <p:nvSpPr>
          <p:cNvPr id="3" name="Content Placeholder 2"/>
          <p:cNvSpPr>
            <a:spLocks noGrp="1"/>
          </p:cNvSpPr>
          <p:nvPr>
            <p:ph idx="1"/>
          </p:nvPr>
        </p:nvSpPr>
        <p:spPr>
          <a:xfrm>
            <a:off x="296562" y="2603499"/>
            <a:ext cx="7463481" cy="3953819"/>
          </a:xfrm>
        </p:spPr>
        <p:txBody>
          <a:bodyPr>
            <a:normAutofit/>
          </a:bodyPr>
          <a:lstStyle/>
          <a:p>
            <a:r>
              <a:rPr lang="en-US" dirty="0"/>
              <a:t>Genetic information provides for continuity of life and, in most cases, this information </a:t>
            </a:r>
            <a:r>
              <a:rPr lang="en-US" dirty="0" smtClean="0"/>
              <a:t>is </a:t>
            </a:r>
            <a:r>
              <a:rPr lang="en-US" dirty="0"/>
              <a:t>passed from parent to offspring via </a:t>
            </a:r>
            <a:r>
              <a:rPr lang="en-US" dirty="0" smtClean="0"/>
              <a:t>DNA</a:t>
            </a:r>
          </a:p>
          <a:p>
            <a:pPr lvl="1"/>
            <a:r>
              <a:rPr lang="en-US" dirty="0"/>
              <a:t>H</a:t>
            </a:r>
            <a:r>
              <a:rPr lang="en-US" dirty="0" smtClean="0"/>
              <a:t>eritable </a:t>
            </a:r>
            <a:r>
              <a:rPr lang="en-US" dirty="0"/>
              <a:t>information is packaged into chromosomes that are </a:t>
            </a:r>
            <a:r>
              <a:rPr lang="en-US" dirty="0" smtClean="0"/>
              <a:t>passed </a:t>
            </a:r>
            <a:r>
              <a:rPr lang="en-US" dirty="0"/>
              <a:t>to daughter cells. </a:t>
            </a:r>
          </a:p>
          <a:p>
            <a:pPr lvl="1"/>
            <a:r>
              <a:rPr lang="en-US" dirty="0"/>
              <a:t>Genetic information </a:t>
            </a:r>
            <a:r>
              <a:rPr lang="en-US" dirty="0" smtClean="0"/>
              <a:t>contains instructions </a:t>
            </a:r>
            <a:r>
              <a:rPr lang="en-US" dirty="0"/>
              <a:t>necessary for the survival, growth </a:t>
            </a:r>
            <a:r>
              <a:rPr lang="en-US" dirty="0" smtClean="0"/>
              <a:t>and </a:t>
            </a:r>
            <a:r>
              <a:rPr lang="en-US" dirty="0"/>
              <a:t>reproduction of the organism. </a:t>
            </a:r>
          </a:p>
          <a:p>
            <a:pPr lvl="1"/>
            <a:r>
              <a:rPr lang="en-US" dirty="0"/>
              <a:t>Genetic variation is almost always advantageous for the long-term survival and evolution </a:t>
            </a:r>
            <a:r>
              <a:rPr lang="en-US" dirty="0" smtClean="0"/>
              <a:t>of </a:t>
            </a:r>
            <a:r>
              <a:rPr lang="en-US" dirty="0"/>
              <a:t>a species</a:t>
            </a:r>
          </a:p>
          <a:p>
            <a:r>
              <a:rPr lang="en-US" dirty="0"/>
              <a:t>To function in a biological system, cells communicate with other cells and respond </a:t>
            </a:r>
            <a:r>
              <a:rPr lang="en-US" dirty="0" smtClean="0"/>
              <a:t>to </a:t>
            </a:r>
            <a:r>
              <a:rPr lang="en-US" dirty="0"/>
              <a:t>the external environment.</a:t>
            </a:r>
          </a:p>
          <a:p>
            <a:endParaRPr lang="en-US" dirty="0"/>
          </a:p>
          <a:p>
            <a:endParaRPr lang="en-US" dirty="0"/>
          </a:p>
          <a:p>
            <a:endParaRPr lang="en-US" dirty="0"/>
          </a:p>
          <a:p>
            <a:endParaRPr lang="en-US" dirty="0"/>
          </a:p>
          <a:p>
            <a:endParaRPr lang="en-US" dirty="0"/>
          </a:p>
          <a:p>
            <a:endParaRPr lang="en-US" dirty="0"/>
          </a:p>
        </p:txBody>
      </p:sp>
      <p:sp>
        <p:nvSpPr>
          <p:cNvPr id="4"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pic>
        <p:nvPicPr>
          <p:cNvPr id="2050" name="Picture 2" descr="http://www.animemay.com/thumbnails/detail/20121105/synapse%20neurons%20nerves%202560x1920%20wallpaper_www.animemay.com_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5286" y="5280454"/>
            <a:ext cx="4184821" cy="15075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1.bp.blogspot.com/-SlfxyPCQ5n4/T6hAneuo7_I/AAAAAAAAAC4/06RlbFbKDFs/s1600/r22_chromoso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3696" y="2491830"/>
            <a:ext cx="3048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17930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Big Idea 4: Biological systems interact, and these systems and their interactions possess complex properties. </a:t>
            </a:r>
          </a:p>
        </p:txBody>
      </p:sp>
      <p:sp>
        <p:nvSpPr>
          <p:cNvPr id="3" name="Content Placeholder 2"/>
          <p:cNvSpPr>
            <a:spLocks noGrp="1"/>
          </p:cNvSpPr>
          <p:nvPr>
            <p:ph idx="1"/>
          </p:nvPr>
        </p:nvSpPr>
        <p:spPr>
          <a:xfrm>
            <a:off x="1154954" y="2603500"/>
            <a:ext cx="8825659" cy="3714922"/>
          </a:xfrm>
        </p:spPr>
        <p:txBody>
          <a:bodyPr>
            <a:normAutofit/>
          </a:bodyPr>
          <a:lstStyle/>
          <a:p>
            <a:r>
              <a:rPr lang="en-US" dirty="0"/>
              <a:t>All biological systems are composed of parts that interact with each other. </a:t>
            </a:r>
            <a:endParaRPr lang="en-US" dirty="0" smtClean="0"/>
          </a:p>
          <a:p>
            <a:r>
              <a:rPr lang="en-US" dirty="0" smtClean="0"/>
              <a:t>These interactions </a:t>
            </a:r>
            <a:r>
              <a:rPr lang="en-US" dirty="0"/>
              <a:t>result in characteristics not found in the individual parts alone. </a:t>
            </a:r>
            <a:endParaRPr lang="en-US" dirty="0" smtClean="0"/>
          </a:p>
          <a:p>
            <a:pPr lvl="1"/>
            <a:r>
              <a:rPr lang="en-US" dirty="0" smtClean="0"/>
              <a:t>In </a:t>
            </a:r>
            <a:r>
              <a:rPr lang="en-US" dirty="0"/>
              <a:t>other </a:t>
            </a:r>
            <a:r>
              <a:rPr lang="en-US" dirty="0" smtClean="0"/>
              <a:t>words</a:t>
            </a:r>
            <a:r>
              <a:rPr lang="en-US" dirty="0"/>
              <a:t>, “the whole is greater than the sum of its parts.” All biological systems from the </a:t>
            </a:r>
            <a:r>
              <a:rPr lang="en-US" dirty="0" smtClean="0"/>
              <a:t>molecular </a:t>
            </a:r>
            <a:r>
              <a:rPr lang="en-US" dirty="0"/>
              <a:t>level to the ecosystem level exhibit properties of </a:t>
            </a:r>
            <a:r>
              <a:rPr lang="en-US" dirty="0" err="1"/>
              <a:t>biocomplexity</a:t>
            </a:r>
            <a:r>
              <a:rPr lang="en-US" dirty="0"/>
              <a:t> and diversity. </a:t>
            </a:r>
            <a:endParaRPr lang="en-US" dirty="0" smtClean="0"/>
          </a:p>
          <a:p>
            <a:pPr lvl="1"/>
            <a:r>
              <a:rPr lang="en-US" dirty="0" smtClean="0"/>
              <a:t>Biologists study many different interacting systems</a:t>
            </a:r>
            <a:endParaRPr lang="en-US" dirty="0"/>
          </a:p>
          <a:p>
            <a:endParaRPr lang="en-US" dirty="0"/>
          </a:p>
          <a:p>
            <a:endParaRPr lang="en-US" dirty="0"/>
          </a:p>
          <a:p>
            <a:endParaRPr lang="en-US" dirty="0"/>
          </a:p>
          <a:p>
            <a:endParaRPr lang="en-US" dirty="0"/>
          </a:p>
        </p:txBody>
      </p:sp>
      <p:sp>
        <p:nvSpPr>
          <p:cNvPr id="4"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pic>
        <p:nvPicPr>
          <p:cNvPr id="5" name="Picture 4" descr="bhspe-010102-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84756" y="4400258"/>
            <a:ext cx="3443537" cy="2296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520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z="2800" dirty="0" smtClean="0"/>
              <a:t>1.3 Assessment: What is Evolution</a:t>
            </a:r>
          </a:p>
        </p:txBody>
      </p:sp>
      <p:sp>
        <p:nvSpPr>
          <p:cNvPr id="3" name="Content Placeholder 2"/>
          <p:cNvSpPr>
            <a:spLocks noGrp="1"/>
          </p:cNvSpPr>
          <p:nvPr>
            <p:ph idx="1"/>
          </p:nvPr>
        </p:nvSpPr>
        <p:spPr>
          <a:xfrm>
            <a:off x="1982096" y="3308874"/>
            <a:ext cx="8305800" cy="1820475"/>
          </a:xfrm>
        </p:spPr>
        <p:txBody>
          <a:bodyPr>
            <a:normAutofit/>
          </a:bodyPr>
          <a:lstStyle/>
          <a:p>
            <a:endParaRPr lang="en-US" altLang="en-US" dirty="0" smtClean="0"/>
          </a:p>
        </p:txBody>
      </p:sp>
      <p:sp>
        <p:nvSpPr>
          <p:cNvPr id="5" name="Rectangle 4"/>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sp>
        <p:nvSpPr>
          <p:cNvPr id="6" name="TextBox 5"/>
          <p:cNvSpPr txBox="1"/>
          <p:nvPr/>
        </p:nvSpPr>
        <p:spPr>
          <a:xfrm>
            <a:off x="7632441" y="6242180"/>
            <a:ext cx="4674636" cy="369332"/>
          </a:xfrm>
          <a:prstGeom prst="rect">
            <a:avLst/>
          </a:prstGeom>
          <a:noFill/>
        </p:spPr>
        <p:txBody>
          <a:bodyPr wrap="square" rtlCol="0">
            <a:spAutoFit/>
          </a:bodyPr>
          <a:lstStyle/>
          <a:p>
            <a:r>
              <a:rPr lang="en-US" dirty="0" smtClean="0"/>
              <a:t>Blooms Taxonomy: </a:t>
            </a:r>
            <a:r>
              <a:rPr lang="en-US" dirty="0"/>
              <a:t>R</a:t>
            </a:r>
            <a:r>
              <a:rPr lang="en-US" dirty="0" smtClean="0"/>
              <a:t>emembering</a:t>
            </a:r>
            <a:endParaRPr lang="en-US" dirty="0"/>
          </a:p>
        </p:txBody>
      </p:sp>
    </p:spTree>
    <p:extLst>
      <p:ext uri="{BB962C8B-B14F-4D97-AF65-F5344CB8AC3E}">
        <p14:creationId xmlns:p14="http://schemas.microsoft.com/office/powerpoint/2010/main" val="4267207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z="2800" dirty="0" smtClean="0"/>
              <a:t>1.3 Assessment: What is meant by the term “Natural Selection”</a:t>
            </a:r>
          </a:p>
        </p:txBody>
      </p:sp>
      <p:sp>
        <p:nvSpPr>
          <p:cNvPr id="3" name="Content Placeholder 2"/>
          <p:cNvSpPr>
            <a:spLocks noGrp="1"/>
          </p:cNvSpPr>
          <p:nvPr>
            <p:ph idx="1"/>
          </p:nvPr>
        </p:nvSpPr>
        <p:spPr>
          <a:xfrm>
            <a:off x="1982096" y="3308874"/>
            <a:ext cx="8305800" cy="1326736"/>
          </a:xfrm>
        </p:spPr>
        <p:txBody>
          <a:bodyPr>
            <a:normAutofit/>
          </a:bodyPr>
          <a:lstStyle/>
          <a:p>
            <a:endParaRPr lang="en-US" altLang="en-US" dirty="0" smtClean="0"/>
          </a:p>
        </p:txBody>
      </p:sp>
      <p:sp>
        <p:nvSpPr>
          <p:cNvPr id="5" name="Rectangle 4"/>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sp>
        <p:nvSpPr>
          <p:cNvPr id="6" name="TextBox 5"/>
          <p:cNvSpPr txBox="1"/>
          <p:nvPr/>
        </p:nvSpPr>
        <p:spPr>
          <a:xfrm>
            <a:off x="7632441" y="6242180"/>
            <a:ext cx="4674636" cy="369332"/>
          </a:xfrm>
          <a:prstGeom prst="rect">
            <a:avLst/>
          </a:prstGeom>
          <a:noFill/>
        </p:spPr>
        <p:txBody>
          <a:bodyPr wrap="square" rtlCol="0">
            <a:spAutoFit/>
          </a:bodyPr>
          <a:lstStyle/>
          <a:p>
            <a:r>
              <a:rPr lang="en-US" dirty="0" smtClean="0"/>
              <a:t>Blooms Taxonomy: Understand</a:t>
            </a:r>
            <a:endParaRPr lang="en-US" dirty="0"/>
          </a:p>
        </p:txBody>
      </p:sp>
    </p:spTree>
    <p:extLst>
      <p:ext uri="{BB962C8B-B14F-4D97-AF65-F5344CB8AC3E}">
        <p14:creationId xmlns:p14="http://schemas.microsoft.com/office/powerpoint/2010/main" val="3137200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676400" y="727075"/>
            <a:ext cx="8686800" cy="831850"/>
          </a:xfrm>
        </p:spPr>
        <p:txBody>
          <a:bodyPr/>
          <a:lstStyle/>
          <a:p>
            <a:r>
              <a:rPr lang="en-US" altLang="en-US" sz="3200" dirty="0" smtClean="0"/>
              <a:t>1.3 Assessment: What is the relationship between adaptations and natural selection?</a:t>
            </a:r>
          </a:p>
        </p:txBody>
      </p:sp>
      <p:sp>
        <p:nvSpPr>
          <p:cNvPr id="3" name="Content Placeholder 2"/>
          <p:cNvSpPr>
            <a:spLocks noGrp="1"/>
          </p:cNvSpPr>
          <p:nvPr>
            <p:ph idx="1"/>
          </p:nvPr>
        </p:nvSpPr>
        <p:spPr>
          <a:xfrm>
            <a:off x="2209800" y="2937735"/>
            <a:ext cx="8305800" cy="830263"/>
          </a:xfrm>
        </p:spPr>
        <p:txBody>
          <a:bodyPr/>
          <a:lstStyle/>
          <a:p>
            <a:endParaRPr lang="en-US" altLang="en-US" dirty="0" smtClean="0"/>
          </a:p>
        </p:txBody>
      </p:sp>
      <p:sp>
        <p:nvSpPr>
          <p:cNvPr id="5" name="Rectangle 4"/>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sp>
        <p:nvSpPr>
          <p:cNvPr id="6" name="TextBox 5"/>
          <p:cNvSpPr txBox="1"/>
          <p:nvPr/>
        </p:nvSpPr>
        <p:spPr>
          <a:xfrm>
            <a:off x="7632441" y="6242180"/>
            <a:ext cx="4674636" cy="369332"/>
          </a:xfrm>
          <a:prstGeom prst="rect">
            <a:avLst/>
          </a:prstGeom>
          <a:noFill/>
        </p:spPr>
        <p:txBody>
          <a:bodyPr wrap="square" rtlCol="0">
            <a:spAutoFit/>
          </a:bodyPr>
          <a:lstStyle/>
          <a:p>
            <a:r>
              <a:rPr lang="en-US" dirty="0" smtClean="0"/>
              <a:t>Blooms Taxonomy: </a:t>
            </a:r>
            <a:r>
              <a:rPr lang="en-US" dirty="0" err="1" smtClean="0"/>
              <a:t>Alanyze</a:t>
            </a:r>
            <a:endParaRPr lang="en-US" dirty="0"/>
          </a:p>
        </p:txBody>
      </p:sp>
    </p:spTree>
    <p:extLst>
      <p:ext uri="{BB962C8B-B14F-4D97-AF65-F5344CB8AC3E}">
        <p14:creationId xmlns:p14="http://schemas.microsoft.com/office/powerpoint/2010/main" val="520611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Designing Controlled Experiments</a:t>
            </a:r>
            <a:endParaRPr lang="en-US" dirty="0"/>
          </a:p>
        </p:txBody>
      </p:sp>
      <p:sp>
        <p:nvSpPr>
          <p:cNvPr id="20483" name="Rectangle 3"/>
          <p:cNvSpPr>
            <a:spLocks noGrp="1" noChangeArrowheads="1"/>
          </p:cNvSpPr>
          <p:nvPr>
            <p:ph idx="1"/>
          </p:nvPr>
        </p:nvSpPr>
        <p:spPr>
          <a:xfrm>
            <a:off x="1154954" y="2052918"/>
            <a:ext cx="8825659" cy="3966882"/>
          </a:xfrm>
          <a:noFill/>
        </p:spPr>
        <p:txBody>
          <a:bodyPr>
            <a:normAutofit fontScale="92500"/>
          </a:bodyPr>
          <a:lstStyle/>
          <a:p>
            <a:pPr marL="0" indent="0" algn="ctr">
              <a:buNone/>
            </a:pPr>
            <a:endParaRPr lang="en-US" altLang="en-US" dirty="0">
              <a:solidFill>
                <a:schemeClr val="tx1"/>
              </a:solidFill>
            </a:endParaRPr>
          </a:p>
          <a:p>
            <a:pPr eaLnBrk="1" hangingPunct="1"/>
            <a:r>
              <a:rPr lang="en-US" altLang="en-US" dirty="0" smtClean="0">
                <a:solidFill>
                  <a:schemeClr val="tx1"/>
                </a:solidFill>
              </a:rPr>
              <a:t>Experimental </a:t>
            </a:r>
            <a:r>
              <a:rPr lang="en-US" altLang="en-US" dirty="0">
                <a:solidFill>
                  <a:schemeClr val="tx1"/>
                </a:solidFill>
              </a:rPr>
              <a:t>studies allow scientists to determine what causes a </a:t>
            </a:r>
            <a:r>
              <a:rPr lang="en-US" altLang="en-US" dirty="0" smtClean="0">
                <a:solidFill>
                  <a:schemeClr val="tx1"/>
                </a:solidFill>
              </a:rPr>
              <a:t>phenomenon</a:t>
            </a:r>
          </a:p>
          <a:p>
            <a:pPr eaLnBrk="1" hangingPunct="1"/>
            <a:endParaRPr lang="en-US" altLang="en-US" dirty="0" smtClean="0">
              <a:solidFill>
                <a:schemeClr val="tx1"/>
              </a:solidFill>
            </a:endParaRPr>
          </a:p>
          <a:p>
            <a:pPr eaLnBrk="1" hangingPunct="1"/>
            <a:r>
              <a:rPr lang="en-US" altLang="en-US" dirty="0" smtClean="0">
                <a:solidFill>
                  <a:schemeClr val="tx1"/>
                </a:solidFill>
              </a:rPr>
              <a:t>A hypothesis should be tested by an experiment in which only 1 variable is changed, everything else should be kept constant</a:t>
            </a:r>
          </a:p>
          <a:p>
            <a:pPr lvl="1"/>
            <a:r>
              <a:rPr lang="en-US" altLang="en-US" dirty="0"/>
              <a:t>Constants are conditions that are kept the same</a:t>
            </a:r>
            <a:r>
              <a:rPr lang="en-US" altLang="en-US" dirty="0" smtClean="0"/>
              <a:t>.</a:t>
            </a:r>
          </a:p>
          <a:p>
            <a:pPr lvl="1"/>
            <a:r>
              <a:rPr lang="en-US" altLang="en-US" dirty="0" smtClean="0">
                <a:solidFill>
                  <a:schemeClr val="tx1"/>
                </a:solidFill>
              </a:rPr>
              <a:t>Examples might include light, temperature, time…</a:t>
            </a:r>
          </a:p>
          <a:p>
            <a:pPr eaLnBrk="1" hangingPunct="1"/>
            <a:endParaRPr lang="en-US" altLang="en-US" dirty="0" smtClean="0">
              <a:solidFill>
                <a:schemeClr val="tx1"/>
              </a:solidFill>
            </a:endParaRPr>
          </a:p>
          <a:p>
            <a:pPr eaLnBrk="1" hangingPunct="1"/>
            <a:r>
              <a:rPr lang="en-US" altLang="en-US" dirty="0" smtClean="0">
                <a:solidFill>
                  <a:schemeClr val="tx1"/>
                </a:solidFill>
              </a:rPr>
              <a:t>There are 2 types of variables scientists focus on in experiments</a:t>
            </a:r>
          </a:p>
          <a:p>
            <a:pPr lvl="1"/>
            <a:r>
              <a:rPr lang="en-US" altLang="en-US" dirty="0" smtClean="0">
                <a:solidFill>
                  <a:schemeClr val="tx1"/>
                </a:solidFill>
              </a:rPr>
              <a:t>Independent Variables: </a:t>
            </a:r>
            <a:r>
              <a:rPr lang="en-US" altLang="en-US" dirty="0">
                <a:solidFill>
                  <a:schemeClr val="tx1"/>
                </a:solidFill>
              </a:rPr>
              <a:t>are manipulated</a:t>
            </a:r>
            <a:r>
              <a:rPr lang="en-US" altLang="en-US" dirty="0" smtClean="0">
                <a:solidFill>
                  <a:schemeClr val="tx1"/>
                </a:solidFill>
              </a:rPr>
              <a:t>.</a:t>
            </a:r>
          </a:p>
          <a:p>
            <a:pPr lvl="1"/>
            <a:r>
              <a:rPr lang="en-US" altLang="en-US" dirty="0" smtClean="0">
                <a:solidFill>
                  <a:schemeClr val="tx1"/>
                </a:solidFill>
              </a:rPr>
              <a:t>Dependent Variables: are </a:t>
            </a:r>
            <a:r>
              <a:rPr lang="en-US" altLang="en-US" dirty="0">
                <a:solidFill>
                  <a:schemeClr val="tx1"/>
                </a:solidFill>
              </a:rPr>
              <a:t>observed and measured</a:t>
            </a:r>
          </a:p>
          <a:p>
            <a:pPr lvl="1"/>
            <a:endParaRPr lang="en-US" altLang="en-US" dirty="0" smtClean="0">
              <a:solidFill>
                <a:schemeClr val="tx1"/>
              </a:solidFill>
            </a:endParaRPr>
          </a:p>
        </p:txBody>
      </p:sp>
      <p:pic>
        <p:nvPicPr>
          <p:cNvPr id="20484" name="Picture 4" descr="bhspe-010103-00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80613" y="2052918"/>
            <a:ext cx="2130704" cy="2097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1.1</a:t>
            </a:r>
            <a:endParaRPr lang="en-US" altLang="en-US" b="1" dirty="0"/>
          </a:p>
        </p:txBody>
      </p:sp>
      <p:pic>
        <p:nvPicPr>
          <p:cNvPr id="7" name="Picture 5" descr="0016_bhspe-0101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4449" y="4767265"/>
            <a:ext cx="3343835" cy="162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http://science.halleyhosting.com/sci/ibbio/inquiry/pics/axe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4449" y="4150439"/>
            <a:ext cx="3947551" cy="2619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2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Effect transition="in" filter="wipe(left)">
                                      <p:cBhvr>
                                        <p:cTn id="7" dur="500"/>
                                        <p:tgtEl>
                                          <p:spTgt spid="20483">
                                            <p:txEl>
                                              <p:pRg st="1" end="1"/>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483">
                                            <p:txEl>
                                              <p:pRg st="3" end="3"/>
                                            </p:txEl>
                                          </p:spTgt>
                                        </p:tgtEl>
                                        <p:attrNameLst>
                                          <p:attrName>style.visibility</p:attrName>
                                        </p:attrNameLst>
                                      </p:cBhvr>
                                      <p:to>
                                        <p:strVal val="visible"/>
                                      </p:to>
                                    </p:set>
                                    <p:animEffect transition="in" filter="wipe(left)">
                                      <p:cBhvr>
                                        <p:cTn id="11" dur="500"/>
                                        <p:tgtEl>
                                          <p:spTgt spid="20483">
                                            <p:txEl>
                                              <p:pRg st="3" end="3"/>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0483">
                                            <p:txEl>
                                              <p:pRg st="4" end="4"/>
                                            </p:txEl>
                                          </p:spTgt>
                                        </p:tgtEl>
                                        <p:attrNameLst>
                                          <p:attrName>style.visibility</p:attrName>
                                        </p:attrNameLst>
                                      </p:cBhvr>
                                      <p:to>
                                        <p:strVal val="visible"/>
                                      </p:to>
                                    </p:set>
                                    <p:animEffect transition="in" filter="wipe(left)">
                                      <p:cBhvr>
                                        <p:cTn id="15" dur="500"/>
                                        <p:tgtEl>
                                          <p:spTgt spid="20483">
                                            <p:txEl>
                                              <p:pRg st="4" end="4"/>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0483">
                                            <p:txEl>
                                              <p:pRg st="5" end="5"/>
                                            </p:txEl>
                                          </p:spTgt>
                                        </p:tgtEl>
                                        <p:attrNameLst>
                                          <p:attrName>style.visibility</p:attrName>
                                        </p:attrNameLst>
                                      </p:cBhvr>
                                      <p:to>
                                        <p:strVal val="visible"/>
                                      </p:to>
                                    </p:set>
                                    <p:animEffect transition="in" filter="wipe(left)">
                                      <p:cBhvr>
                                        <p:cTn id="19" dur="500"/>
                                        <p:tgtEl>
                                          <p:spTgt spid="20483">
                                            <p:txEl>
                                              <p:pRg st="5" end="5"/>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0483">
                                            <p:txEl>
                                              <p:pRg st="7" end="7"/>
                                            </p:txEl>
                                          </p:spTgt>
                                        </p:tgtEl>
                                        <p:attrNameLst>
                                          <p:attrName>style.visibility</p:attrName>
                                        </p:attrNameLst>
                                      </p:cBhvr>
                                      <p:to>
                                        <p:strVal val="visible"/>
                                      </p:to>
                                    </p:set>
                                    <p:animEffect transition="in" filter="wipe(left)">
                                      <p:cBhvr>
                                        <p:cTn id="23" dur="500"/>
                                        <p:tgtEl>
                                          <p:spTgt spid="20483">
                                            <p:txEl>
                                              <p:pRg st="7" end="7"/>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0483">
                                            <p:txEl>
                                              <p:pRg st="8" end="8"/>
                                            </p:txEl>
                                          </p:spTgt>
                                        </p:tgtEl>
                                        <p:attrNameLst>
                                          <p:attrName>style.visibility</p:attrName>
                                        </p:attrNameLst>
                                      </p:cBhvr>
                                      <p:to>
                                        <p:strVal val="visible"/>
                                      </p:to>
                                    </p:set>
                                    <p:animEffect transition="in" filter="wipe(left)">
                                      <p:cBhvr>
                                        <p:cTn id="27" dur="500"/>
                                        <p:tgtEl>
                                          <p:spTgt spid="20483">
                                            <p:txEl>
                                              <p:pRg st="8" end="8"/>
                                            </p:tx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0483">
                                            <p:txEl>
                                              <p:pRg st="9" end="9"/>
                                            </p:txEl>
                                          </p:spTgt>
                                        </p:tgtEl>
                                        <p:attrNameLst>
                                          <p:attrName>style.visibility</p:attrName>
                                        </p:attrNameLst>
                                      </p:cBhvr>
                                      <p:to>
                                        <p:strVal val="visible"/>
                                      </p:to>
                                    </p:set>
                                    <p:animEffect transition="in" filter="wipe(left)">
                                      <p:cBhvr>
                                        <p:cTn id="31" dur="500"/>
                                        <p:tgtEl>
                                          <p:spTgt spid="20483">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0484"/>
                                        </p:tgtEl>
                                        <p:attrNameLst>
                                          <p:attrName>style.visibility</p:attrName>
                                        </p:attrNameLst>
                                      </p:cBhvr>
                                      <p:to>
                                        <p:strVal val="visible"/>
                                      </p:to>
                                    </p:set>
                                    <p:animEffect transition="in" filter="wipe(up)">
                                      <p:cBhvr>
                                        <p:cTn id="36" dur="500"/>
                                        <p:tgtEl>
                                          <p:spTgt spid="2048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9218"/>
                                        </p:tgtEl>
                                        <p:attrNameLst>
                                          <p:attrName>style.visibility</p:attrName>
                                        </p:attrNameLst>
                                      </p:cBhvr>
                                      <p:to>
                                        <p:strVal val="visible"/>
                                      </p:to>
                                    </p:set>
                                    <p:anim calcmode="lin" valueType="num">
                                      <p:cBhvr additive="base">
                                        <p:cTn id="46" dur="500" fill="hold"/>
                                        <p:tgtEl>
                                          <p:spTgt spid="9218"/>
                                        </p:tgtEl>
                                        <p:attrNameLst>
                                          <p:attrName>ppt_x</p:attrName>
                                        </p:attrNameLst>
                                      </p:cBhvr>
                                      <p:tavLst>
                                        <p:tav tm="0">
                                          <p:val>
                                            <p:strVal val="#ppt_x"/>
                                          </p:val>
                                        </p:tav>
                                        <p:tav tm="100000">
                                          <p:val>
                                            <p:strVal val="#ppt_x"/>
                                          </p:val>
                                        </p:tav>
                                      </p:tavLst>
                                    </p:anim>
                                    <p:anim calcmode="lin" valueType="num">
                                      <p:cBhvr additive="base">
                                        <p:cTn id="47"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bldLvl="5" autoUpdateAnimBg="0" advAuto="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676400" y="727075"/>
            <a:ext cx="8686800" cy="831850"/>
          </a:xfrm>
        </p:spPr>
        <p:txBody>
          <a:bodyPr/>
          <a:lstStyle/>
          <a:p>
            <a:r>
              <a:rPr lang="en-US" altLang="en-US" sz="3200" dirty="0" smtClean="0"/>
              <a:t>1.3 Assessment: How is the process of natural selection involved in evolution?</a:t>
            </a:r>
          </a:p>
        </p:txBody>
      </p:sp>
      <p:sp>
        <p:nvSpPr>
          <p:cNvPr id="3" name="Content Placeholder 2"/>
          <p:cNvSpPr>
            <a:spLocks noGrp="1"/>
          </p:cNvSpPr>
          <p:nvPr>
            <p:ph idx="1"/>
          </p:nvPr>
        </p:nvSpPr>
        <p:spPr>
          <a:xfrm>
            <a:off x="1965297" y="2791572"/>
            <a:ext cx="8305800" cy="2830000"/>
          </a:xfrm>
        </p:spPr>
        <p:txBody>
          <a:bodyPr>
            <a:normAutofit/>
          </a:bodyPr>
          <a:lstStyle/>
          <a:p>
            <a:endParaRPr lang="en-US" altLang="en-US" dirty="0" smtClean="0"/>
          </a:p>
        </p:txBody>
      </p:sp>
      <p:sp>
        <p:nvSpPr>
          <p:cNvPr id="5" name="Rectangle 4"/>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sp>
        <p:nvSpPr>
          <p:cNvPr id="6" name="TextBox 5"/>
          <p:cNvSpPr txBox="1"/>
          <p:nvPr/>
        </p:nvSpPr>
        <p:spPr>
          <a:xfrm>
            <a:off x="7632441" y="6242180"/>
            <a:ext cx="4674636" cy="369332"/>
          </a:xfrm>
          <a:prstGeom prst="rect">
            <a:avLst/>
          </a:prstGeom>
          <a:noFill/>
        </p:spPr>
        <p:txBody>
          <a:bodyPr wrap="square" rtlCol="0">
            <a:spAutoFit/>
          </a:bodyPr>
          <a:lstStyle/>
          <a:p>
            <a:r>
              <a:rPr lang="en-US" dirty="0" smtClean="0"/>
              <a:t>Blooms Taxonomy: Analyze</a:t>
            </a:r>
            <a:endParaRPr lang="en-US" dirty="0"/>
          </a:p>
        </p:txBody>
      </p:sp>
    </p:spTree>
    <p:extLst>
      <p:ext uri="{BB962C8B-B14F-4D97-AF65-F5344CB8AC3E}">
        <p14:creationId xmlns:p14="http://schemas.microsoft.com/office/powerpoint/2010/main" val="2864219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304014" y="727075"/>
            <a:ext cx="9059186" cy="831850"/>
          </a:xfrm>
        </p:spPr>
        <p:txBody>
          <a:bodyPr/>
          <a:lstStyle/>
          <a:p>
            <a:r>
              <a:rPr lang="en-US" altLang="en-US" sz="3200" dirty="0" smtClean="0"/>
              <a:t>1.3 Assessment: Give an example of an adaptation that’s helpful in 1 environment but would be harmful in another</a:t>
            </a:r>
          </a:p>
        </p:txBody>
      </p:sp>
      <p:sp>
        <p:nvSpPr>
          <p:cNvPr id="3" name="Content Placeholder 2"/>
          <p:cNvSpPr>
            <a:spLocks noGrp="1"/>
          </p:cNvSpPr>
          <p:nvPr>
            <p:ph idx="1"/>
          </p:nvPr>
        </p:nvSpPr>
        <p:spPr>
          <a:xfrm>
            <a:off x="2209800" y="2937735"/>
            <a:ext cx="8305800" cy="830263"/>
          </a:xfrm>
        </p:spPr>
        <p:txBody>
          <a:bodyPr/>
          <a:lstStyle/>
          <a:p>
            <a:endParaRPr lang="en-US" altLang="en-US" dirty="0" smtClean="0"/>
          </a:p>
        </p:txBody>
      </p:sp>
      <p:sp>
        <p:nvSpPr>
          <p:cNvPr id="5" name="Rectangle 4"/>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sp>
        <p:nvSpPr>
          <p:cNvPr id="6" name="TextBox 5"/>
          <p:cNvSpPr txBox="1"/>
          <p:nvPr/>
        </p:nvSpPr>
        <p:spPr>
          <a:xfrm>
            <a:off x="7632441" y="6242180"/>
            <a:ext cx="4674636" cy="369332"/>
          </a:xfrm>
          <a:prstGeom prst="rect">
            <a:avLst/>
          </a:prstGeom>
          <a:noFill/>
        </p:spPr>
        <p:txBody>
          <a:bodyPr wrap="square" rtlCol="0">
            <a:spAutoFit/>
          </a:bodyPr>
          <a:lstStyle/>
          <a:p>
            <a:r>
              <a:rPr lang="en-US" dirty="0" smtClean="0"/>
              <a:t>Blooms Taxonomy: Creating</a:t>
            </a:r>
            <a:endParaRPr lang="en-US" dirty="0"/>
          </a:p>
        </p:txBody>
      </p:sp>
    </p:spTree>
    <p:extLst>
      <p:ext uri="{BB962C8B-B14F-4D97-AF65-F5344CB8AC3E}">
        <p14:creationId xmlns:p14="http://schemas.microsoft.com/office/powerpoint/2010/main" val="879158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676400" y="727075"/>
            <a:ext cx="8686800" cy="831850"/>
          </a:xfrm>
        </p:spPr>
        <p:txBody>
          <a:bodyPr/>
          <a:lstStyle/>
          <a:p>
            <a:r>
              <a:rPr lang="en-US" altLang="en-US" dirty="0" smtClean="0"/>
              <a:t>1.2 Assessment: How are structure and function related to adaptations?</a:t>
            </a:r>
          </a:p>
        </p:txBody>
      </p:sp>
      <p:sp>
        <p:nvSpPr>
          <p:cNvPr id="3" name="Content Placeholder 2"/>
          <p:cNvSpPr>
            <a:spLocks noGrp="1"/>
          </p:cNvSpPr>
          <p:nvPr>
            <p:ph idx="1"/>
          </p:nvPr>
        </p:nvSpPr>
        <p:spPr>
          <a:xfrm>
            <a:off x="1981200" y="2438400"/>
            <a:ext cx="8305800" cy="1200150"/>
          </a:xfrm>
        </p:spPr>
        <p:txBody>
          <a:bodyPr/>
          <a:lstStyle/>
          <a:p>
            <a:endParaRPr lang="en-US" altLang="en-US" dirty="0" smtClean="0"/>
          </a:p>
        </p:txBody>
      </p:sp>
      <p:sp>
        <p:nvSpPr>
          <p:cNvPr id="5" name="Rectangle 4"/>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sp>
        <p:nvSpPr>
          <p:cNvPr id="6" name="TextBox 5"/>
          <p:cNvSpPr txBox="1"/>
          <p:nvPr/>
        </p:nvSpPr>
        <p:spPr>
          <a:xfrm>
            <a:off x="7632441" y="6242180"/>
            <a:ext cx="4674636" cy="369332"/>
          </a:xfrm>
          <a:prstGeom prst="rect">
            <a:avLst/>
          </a:prstGeom>
          <a:noFill/>
        </p:spPr>
        <p:txBody>
          <a:bodyPr wrap="square" rtlCol="0">
            <a:spAutoFit/>
          </a:bodyPr>
          <a:lstStyle/>
          <a:p>
            <a:r>
              <a:rPr lang="en-US" dirty="0" smtClean="0"/>
              <a:t>Blooms Taxonomy: Analyze</a:t>
            </a:r>
            <a:endParaRPr lang="en-US" dirty="0"/>
          </a:p>
        </p:txBody>
      </p:sp>
    </p:spTree>
    <p:extLst>
      <p:ext uri="{BB962C8B-B14F-4D97-AF65-F5344CB8AC3E}">
        <p14:creationId xmlns:p14="http://schemas.microsoft.com/office/powerpoint/2010/main" val="733905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676400" y="727075"/>
            <a:ext cx="8686800" cy="831850"/>
          </a:xfrm>
        </p:spPr>
        <p:txBody>
          <a:bodyPr/>
          <a:lstStyle/>
          <a:p>
            <a:r>
              <a:rPr lang="en-US" altLang="en-US" sz="2800" dirty="0" smtClean="0"/>
              <a:t>1.3 Assessment: Homeostasis is said to be both “stable” and “dynamic” How can it be both</a:t>
            </a:r>
          </a:p>
        </p:txBody>
      </p:sp>
      <p:sp>
        <p:nvSpPr>
          <p:cNvPr id="3" name="Content Placeholder 2"/>
          <p:cNvSpPr>
            <a:spLocks noGrp="1"/>
          </p:cNvSpPr>
          <p:nvPr>
            <p:ph idx="1"/>
          </p:nvPr>
        </p:nvSpPr>
        <p:spPr>
          <a:xfrm>
            <a:off x="1981200" y="2438400"/>
            <a:ext cx="8305800" cy="3254734"/>
          </a:xfrm>
        </p:spPr>
        <p:txBody>
          <a:bodyPr>
            <a:normAutofit/>
          </a:bodyPr>
          <a:lstStyle/>
          <a:p>
            <a:endParaRPr lang="en-US" altLang="en-US" dirty="0" smtClean="0"/>
          </a:p>
        </p:txBody>
      </p:sp>
      <p:sp>
        <p:nvSpPr>
          <p:cNvPr id="5" name="Rectangle 4"/>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sp>
        <p:nvSpPr>
          <p:cNvPr id="6" name="TextBox 5"/>
          <p:cNvSpPr txBox="1"/>
          <p:nvPr/>
        </p:nvSpPr>
        <p:spPr>
          <a:xfrm>
            <a:off x="7632441" y="6242180"/>
            <a:ext cx="4674636" cy="369332"/>
          </a:xfrm>
          <a:prstGeom prst="rect">
            <a:avLst/>
          </a:prstGeom>
          <a:noFill/>
        </p:spPr>
        <p:txBody>
          <a:bodyPr wrap="square" rtlCol="0">
            <a:spAutoFit/>
          </a:bodyPr>
          <a:lstStyle/>
          <a:p>
            <a:r>
              <a:rPr lang="en-US" dirty="0" smtClean="0"/>
              <a:t>Blooms Taxonomy: Analyze, Evaluate</a:t>
            </a:r>
            <a:endParaRPr lang="en-US" dirty="0"/>
          </a:p>
        </p:txBody>
      </p:sp>
    </p:spTree>
    <p:extLst>
      <p:ext uri="{BB962C8B-B14F-4D97-AF65-F5344CB8AC3E}">
        <p14:creationId xmlns:p14="http://schemas.microsoft.com/office/powerpoint/2010/main" val="220050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676400" y="727075"/>
            <a:ext cx="8686800" cy="831850"/>
          </a:xfrm>
        </p:spPr>
        <p:txBody>
          <a:bodyPr/>
          <a:lstStyle/>
          <a:p>
            <a:r>
              <a:rPr lang="en-US" altLang="en-US" sz="2800" dirty="0" smtClean="0"/>
              <a:t>1.3 Assessment: Can you think of a time when in order to maintain homeostasis your body deviates from 98.6 degrees?</a:t>
            </a:r>
          </a:p>
        </p:txBody>
      </p:sp>
      <p:sp>
        <p:nvSpPr>
          <p:cNvPr id="3" name="Content Placeholder 2"/>
          <p:cNvSpPr>
            <a:spLocks noGrp="1"/>
          </p:cNvSpPr>
          <p:nvPr>
            <p:ph idx="1"/>
          </p:nvPr>
        </p:nvSpPr>
        <p:spPr>
          <a:xfrm>
            <a:off x="1981200" y="2438400"/>
            <a:ext cx="8305800" cy="3254734"/>
          </a:xfrm>
        </p:spPr>
        <p:txBody>
          <a:bodyPr>
            <a:normAutofit/>
          </a:bodyPr>
          <a:lstStyle/>
          <a:p>
            <a:endParaRPr lang="en-US" altLang="en-US" dirty="0" smtClean="0"/>
          </a:p>
        </p:txBody>
      </p:sp>
      <p:sp>
        <p:nvSpPr>
          <p:cNvPr id="5" name="Rectangle 4"/>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sp>
        <p:nvSpPr>
          <p:cNvPr id="6" name="TextBox 5"/>
          <p:cNvSpPr txBox="1"/>
          <p:nvPr/>
        </p:nvSpPr>
        <p:spPr>
          <a:xfrm>
            <a:off x="7632441" y="6242180"/>
            <a:ext cx="4674636" cy="369332"/>
          </a:xfrm>
          <a:prstGeom prst="rect">
            <a:avLst/>
          </a:prstGeom>
          <a:noFill/>
        </p:spPr>
        <p:txBody>
          <a:bodyPr wrap="square" rtlCol="0">
            <a:spAutoFit/>
          </a:bodyPr>
          <a:lstStyle/>
          <a:p>
            <a:r>
              <a:rPr lang="en-US" dirty="0" smtClean="0"/>
              <a:t>Blooms Taxonomy: Apply</a:t>
            </a:r>
            <a:endParaRPr lang="en-US" dirty="0"/>
          </a:p>
        </p:txBody>
      </p:sp>
    </p:spTree>
    <p:extLst>
      <p:ext uri="{BB962C8B-B14F-4D97-AF65-F5344CB8AC3E}">
        <p14:creationId xmlns:p14="http://schemas.microsoft.com/office/powerpoint/2010/main" val="293273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676400" y="727075"/>
            <a:ext cx="8686800" cy="831850"/>
          </a:xfrm>
        </p:spPr>
        <p:txBody>
          <a:bodyPr/>
          <a:lstStyle/>
          <a:p>
            <a:r>
              <a:rPr lang="en-US" altLang="en-US" sz="2800" dirty="0" smtClean="0"/>
              <a:t>1.3 Assessment: Feedback loops are used to maintain homeostasis</a:t>
            </a:r>
          </a:p>
        </p:txBody>
      </p:sp>
      <p:sp>
        <p:nvSpPr>
          <p:cNvPr id="3" name="Content Placeholder 2"/>
          <p:cNvSpPr>
            <a:spLocks noGrp="1"/>
          </p:cNvSpPr>
          <p:nvPr>
            <p:ph idx="1"/>
          </p:nvPr>
        </p:nvSpPr>
        <p:spPr>
          <a:xfrm>
            <a:off x="1866900" y="2382741"/>
            <a:ext cx="8305800" cy="1529301"/>
          </a:xfrm>
        </p:spPr>
        <p:txBody>
          <a:bodyPr>
            <a:normAutofit/>
          </a:bodyPr>
          <a:lstStyle/>
          <a:p>
            <a:r>
              <a:rPr lang="en-US" altLang="en-US" dirty="0"/>
              <a:t>When women give birth they release a hormone called oxytocin that causes the uterus to contract and push the baby out. Every time the uterus contracts, more oxytocin is released, causing the contractions to get stronger and occur more frequently. Is this an example of negative feedback or positive feed back? Explain</a:t>
            </a:r>
            <a:endParaRPr lang="en-US" altLang="en-US" dirty="0" smtClean="0"/>
          </a:p>
        </p:txBody>
      </p:sp>
      <p:sp>
        <p:nvSpPr>
          <p:cNvPr id="5" name="Rectangle 4"/>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1.3</a:t>
            </a:r>
            <a:endParaRPr lang="en-US" altLang="en-US" b="1" dirty="0"/>
          </a:p>
        </p:txBody>
      </p:sp>
      <p:sp>
        <p:nvSpPr>
          <p:cNvPr id="6" name="TextBox 5"/>
          <p:cNvSpPr txBox="1"/>
          <p:nvPr/>
        </p:nvSpPr>
        <p:spPr>
          <a:xfrm>
            <a:off x="7632441" y="6242180"/>
            <a:ext cx="4674636" cy="369332"/>
          </a:xfrm>
          <a:prstGeom prst="rect">
            <a:avLst/>
          </a:prstGeom>
          <a:noFill/>
        </p:spPr>
        <p:txBody>
          <a:bodyPr wrap="square" rtlCol="0">
            <a:spAutoFit/>
          </a:bodyPr>
          <a:lstStyle/>
          <a:p>
            <a:r>
              <a:rPr lang="en-US" dirty="0" smtClean="0"/>
              <a:t>Blooms Taxonomy: Apply</a:t>
            </a:r>
            <a:endParaRPr lang="en-US" dirty="0"/>
          </a:p>
        </p:txBody>
      </p:sp>
    </p:spTree>
    <p:extLst>
      <p:ext uri="{BB962C8B-B14F-4D97-AF65-F5344CB8AC3E}">
        <p14:creationId xmlns:p14="http://schemas.microsoft.com/office/powerpoint/2010/main" val="22010970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Note About </a:t>
            </a:r>
            <a:r>
              <a:rPr lang="en-US" dirty="0"/>
              <a:t>W</a:t>
            </a:r>
            <a:r>
              <a:rPr lang="en-US" dirty="0" smtClean="0"/>
              <a:t>riting a Good Hypothesis</a:t>
            </a:r>
            <a:endParaRPr lang="en-US" dirty="0"/>
          </a:p>
        </p:txBody>
      </p:sp>
      <p:sp>
        <p:nvSpPr>
          <p:cNvPr id="6" name="Content Placeholder 5"/>
          <p:cNvSpPr>
            <a:spLocks noGrp="1"/>
          </p:cNvSpPr>
          <p:nvPr>
            <p:ph idx="1"/>
          </p:nvPr>
        </p:nvSpPr>
        <p:spPr>
          <a:xfrm>
            <a:off x="1" y="2323652"/>
            <a:ext cx="12027048" cy="4432149"/>
          </a:xfrm>
        </p:spPr>
        <p:txBody>
          <a:bodyPr>
            <a:normAutofit lnSpcReduction="10000"/>
          </a:bodyPr>
          <a:lstStyle/>
          <a:p>
            <a:r>
              <a:rPr lang="en-US" u="sng" dirty="0" smtClean="0"/>
              <a:t>A hypothesis is a statement, not a question</a:t>
            </a:r>
            <a:r>
              <a:rPr lang="en-US" dirty="0" smtClean="0"/>
              <a:t>. Your hypothesis is not the scientific question in your project. The hypothesis is an educated, testable prediction about what will happen.</a:t>
            </a:r>
          </a:p>
          <a:p>
            <a:r>
              <a:rPr lang="en-US" u="sng" dirty="0" smtClean="0"/>
              <a:t>Make </a:t>
            </a:r>
            <a:r>
              <a:rPr lang="en-US" u="sng" dirty="0"/>
              <a:t>it clear</a:t>
            </a:r>
            <a:r>
              <a:rPr lang="en-US" dirty="0"/>
              <a:t>. A good hypothesis is written in clear and simple language. Reading your hypothesis should tell a teacher or judge exactly what you thought was going to happen when you started your project.</a:t>
            </a:r>
          </a:p>
          <a:p>
            <a:r>
              <a:rPr lang="en-US" u="sng" dirty="0" smtClean="0"/>
              <a:t>Identify the variables</a:t>
            </a:r>
            <a:r>
              <a:rPr lang="en-US" dirty="0" smtClean="0"/>
              <a:t>. </a:t>
            </a:r>
            <a:r>
              <a:rPr lang="en-US" dirty="0"/>
              <a:t>A good hypothesis defines the variables in easy-to-measure terms, like who the participants are, what changes during the testing, and what the effect of the changes will be. </a:t>
            </a:r>
            <a:endParaRPr lang="en-US" dirty="0" smtClean="0"/>
          </a:p>
          <a:p>
            <a:r>
              <a:rPr lang="en-US" u="sng" dirty="0" smtClean="0"/>
              <a:t>Make </a:t>
            </a:r>
            <a:r>
              <a:rPr lang="en-US" u="sng" dirty="0"/>
              <a:t>sure your hypothesis is "testable</a:t>
            </a:r>
            <a:r>
              <a:rPr lang="en-US" dirty="0"/>
              <a:t>." To prove or disprove your hypothesis, you need to be able to do an experiment and take measurements or make observations to see how two things (your variables) are related. You should also be able to repeat your experiment over and over again, if necessary. To create a "testable" hypothesis make sure you have done all of these things:</a:t>
            </a:r>
          </a:p>
          <a:p>
            <a:pPr lvl="1"/>
            <a:r>
              <a:rPr lang="en-US" dirty="0"/>
              <a:t>Thought about what experiments you will need to carry out to do the test. </a:t>
            </a:r>
          </a:p>
          <a:p>
            <a:pPr lvl="1"/>
            <a:r>
              <a:rPr lang="en-US" dirty="0"/>
              <a:t>Identified the variables in the project.</a:t>
            </a:r>
          </a:p>
          <a:p>
            <a:pPr lvl="1"/>
            <a:r>
              <a:rPr lang="en-US" dirty="0"/>
              <a:t>Included the independent and dependent variables in the hypothesis statement. </a:t>
            </a:r>
          </a:p>
        </p:txBody>
      </p:sp>
      <p:sp>
        <p:nvSpPr>
          <p:cNvPr id="7" name="Rectangle 3"/>
          <p:cNvSpPr>
            <a:spLocks noChangeArrowheads="1"/>
          </p:cNvSpPr>
          <p:nvPr/>
        </p:nvSpPr>
        <p:spPr bwMode="auto">
          <a:xfrm>
            <a:off x="10439399" y="-1"/>
            <a:ext cx="681681" cy="1153297"/>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smtClean="0"/>
              <a:t>1.1</a:t>
            </a:r>
            <a:endParaRPr lang="en-US" altLang="en-US" b="1" dirty="0"/>
          </a:p>
        </p:txBody>
      </p:sp>
    </p:spTree>
    <p:extLst>
      <p:ext uri="{BB962C8B-B14F-4D97-AF65-F5344CB8AC3E}">
        <p14:creationId xmlns:p14="http://schemas.microsoft.com/office/powerpoint/2010/main" val="178949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 calcmode="lin" valueType="num">
                                      <p:cBhvr additive="base">
                                        <p:cTn id="2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anim calcmode="lin" valueType="num">
                                      <p:cBhvr additive="base">
                                        <p:cTn id="3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additive="base">
                                        <p:cTn id="3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6853</TotalTime>
  <Words>3856</Words>
  <Application>Microsoft Office PowerPoint</Application>
  <PresentationFormat>Widescreen</PresentationFormat>
  <Paragraphs>558</Paragraphs>
  <Slides>85</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85</vt:i4>
      </vt:variant>
    </vt:vector>
  </HeadingPairs>
  <TitlesOfParts>
    <vt:vector size="90" baseType="lpstr">
      <vt:lpstr>Arial</vt:lpstr>
      <vt:lpstr>Century Gothic</vt:lpstr>
      <vt:lpstr>Times</vt:lpstr>
      <vt:lpstr>Wingdings 3</vt:lpstr>
      <vt:lpstr>Ion Boardroom</vt:lpstr>
      <vt:lpstr>PowerPoint Presentation</vt:lpstr>
      <vt:lpstr>1.1 Objectives:</vt:lpstr>
      <vt:lpstr>Chapter 1.1 Vocabulary</vt:lpstr>
      <vt:lpstr>What is Science</vt:lpstr>
      <vt:lpstr>Like all science, biology is a process of inquiry</vt:lpstr>
      <vt:lpstr>Observing &amp; Asking Questions</vt:lpstr>
      <vt:lpstr>Inferring and Forming a Hypothesis</vt:lpstr>
      <vt:lpstr>Designing Controlled Experiments</vt:lpstr>
      <vt:lpstr>Note About Writing a Good Hypothesis</vt:lpstr>
      <vt:lpstr>Designing a Controlled Experiment</vt:lpstr>
      <vt:lpstr>Example: Designing a Controlled Experiment</vt:lpstr>
      <vt:lpstr>1.1 Assessment: What role do hypotheses play in scientific inquiry?</vt:lpstr>
      <vt:lpstr>1.1 Assessment: What is the difference between an independent variable and a dependent variable?</vt:lpstr>
      <vt:lpstr>1.1 Assessment: What is the Independent variable and the dependent variable in the graph below? How do you know?</vt:lpstr>
      <vt:lpstr>1.1 Assessment: What is the Independent variable and the dependent variable in the graph below? How do you know?</vt:lpstr>
      <vt:lpstr>For each pair, identify which hypothesis is better and explain why</vt:lpstr>
      <vt:lpstr>Use the information below to answer the question</vt:lpstr>
      <vt:lpstr>1.1 Assessment: Use the following experiment for the next few questions</vt:lpstr>
      <vt:lpstr>Chapter 1.2   Science in Context</vt:lpstr>
      <vt:lpstr>1.2 Objectives</vt:lpstr>
      <vt:lpstr>1.2 Vocabulary</vt:lpstr>
      <vt:lpstr>Scientific Attitudes</vt:lpstr>
      <vt:lpstr>Communicating Results:  Reviewing &amp; Sharing Ideas</vt:lpstr>
      <vt:lpstr>Scientific Theories</vt:lpstr>
      <vt:lpstr>Scientific Theories vs Laws</vt:lpstr>
      <vt:lpstr>Science &amp; Society</vt:lpstr>
      <vt:lpstr>Science &amp; Society</vt:lpstr>
      <vt:lpstr>Understanding &amp; Using Science</vt:lpstr>
      <vt:lpstr>Your health and the health of the environment depend on your knowledge of biology.</vt:lpstr>
      <vt:lpstr>Knowledge of biology can help you understand environmental issues</vt:lpstr>
      <vt:lpstr>Biotechnology offers great promise but also raises many issues.</vt:lpstr>
      <vt:lpstr>Questions are raised about the use of biotechnology. </vt:lpstr>
      <vt:lpstr>1.2 Why is peer review so important to science?</vt:lpstr>
      <vt:lpstr>1.2 Why do reviewers of scientific papers have to be anonymous and independent?</vt:lpstr>
      <vt:lpstr>1.2 Why is it NOT useful to view science as a set of facts?</vt:lpstr>
      <vt:lpstr>1.2 Assessment: How is the meaning of theory in science different from the typical use of the every day term</vt:lpstr>
      <vt:lpstr>1.2 Assessment: how are hypotheses and theories related?</vt:lpstr>
      <vt:lpstr>1.2 Assessment: Give 3 examples of ways in which biology can help you make everyday decisions</vt:lpstr>
      <vt:lpstr>1.2 Assessment: What are some of the potential benefits and risks of biotechnology?</vt:lpstr>
      <vt:lpstr>1.2 Assessment: Scientists disagree on whether genetically modified foods are safe to eat. </vt:lpstr>
      <vt:lpstr>Chapter 1.3 Biology: The Study of Life</vt:lpstr>
      <vt:lpstr>1.3 Objectives:</vt:lpstr>
      <vt:lpstr>CH1.3 Vocabulary</vt:lpstr>
      <vt:lpstr>All organisms share certain characteristics.</vt:lpstr>
      <vt:lpstr>Characteristics of Living Things</vt:lpstr>
      <vt:lpstr>Characteristics of Living Things</vt:lpstr>
      <vt:lpstr>Characteristics of Living Things</vt:lpstr>
      <vt:lpstr>Characteristics of Living Things</vt:lpstr>
      <vt:lpstr>Characteristics of Living Things</vt:lpstr>
      <vt:lpstr>Characteristics of Living Things</vt:lpstr>
      <vt:lpstr>Characteristics of Living Things</vt:lpstr>
      <vt:lpstr>Characteristics of Living Things</vt:lpstr>
      <vt:lpstr>Biology Studies Life at Different Levels</vt:lpstr>
      <vt:lpstr>Organisms are Classified into Species</vt:lpstr>
      <vt:lpstr>Earth is home to an incredible diversity of life </vt:lpstr>
      <vt:lpstr>Earth is home to an incredible diversity of life. </vt:lpstr>
      <vt:lpstr>1.3 Assessment: How are species related to the concept of biodiversity</vt:lpstr>
      <vt:lpstr>1.3 Assessment: Summarize the characteristics of all living things</vt:lpstr>
      <vt:lpstr>1.3 Assessment: How do the characteristics of living things contribute to an organisms’ survival</vt:lpstr>
      <vt:lpstr>1.3 Assessment: Describe the relationship between cells and organisms</vt:lpstr>
      <vt:lpstr>1.3 Assessment: How does biodiversity depend on a species ability to reproduce?</vt:lpstr>
      <vt:lpstr>1.3 Assessment: Why is homeostasis essential for living things?</vt:lpstr>
      <vt:lpstr>1.3 Some opponents of the theory of evolution dismiss the ideas as being “just a theory.” Why is this NOT a very good argument against the theory of evolution? </vt:lpstr>
      <vt:lpstr>1.3 Which characteristic of living things is important to the survival of a group of animals rather than an individual member of this group? Why? </vt:lpstr>
      <vt:lpstr>1.3 What are some ways in which all living things are similar at the molecular level?</vt:lpstr>
      <vt:lpstr>Unifying themes connect concepts from many fields of biology</vt:lpstr>
      <vt:lpstr>1.3 Objectives:</vt:lpstr>
      <vt:lpstr>CH1.3 Vocabulary</vt:lpstr>
      <vt:lpstr>4 Big Ideas in Biology</vt:lpstr>
      <vt:lpstr>Big Idea 1: Evolution explains the unity and diversity of life.</vt:lpstr>
      <vt:lpstr>Big Idea 1: Evolution explains the unity and diversity of life</vt:lpstr>
      <vt:lpstr>Big Idea 2: Biological systems utilize free energy and molecular building blocks to grow, to reproduce and to maintain dynamic homeostasis</vt:lpstr>
      <vt:lpstr>Big Idea 2: Biological systems utilize free energy and molecular building blocks to grow, to reproduce and to maintain dynamic homeostasis</vt:lpstr>
      <vt:lpstr>PowerPoint Presentation</vt:lpstr>
      <vt:lpstr>Big Idea 3: Living systems store, retrieve, transmit and respond to information essential to life processes.</vt:lpstr>
      <vt:lpstr>Big Idea 4: Biological systems interact, and these systems and their interactions possess complex properties. </vt:lpstr>
      <vt:lpstr>1.3 Assessment: What is Evolution</vt:lpstr>
      <vt:lpstr>1.3 Assessment: What is meant by the term “Natural Selection”</vt:lpstr>
      <vt:lpstr>1.3 Assessment: What is the relationship between adaptations and natural selection?</vt:lpstr>
      <vt:lpstr>1.3 Assessment: How is the process of natural selection involved in evolution?</vt:lpstr>
      <vt:lpstr>1.3 Assessment: Give an example of an adaptation that’s helpful in 1 environment but would be harmful in another</vt:lpstr>
      <vt:lpstr>1.2 Assessment: How are structure and function related to adaptations?</vt:lpstr>
      <vt:lpstr>1.3 Assessment: Homeostasis is said to be both “stable” and “dynamic” How can it be both</vt:lpstr>
      <vt:lpstr>1.3 Assessment: Can you think of a time when in order to maintain homeostasis your body deviates from 98.6 degrees?</vt:lpstr>
      <vt:lpstr>1.3 Assessment: Feedback loops are used to maintain homeostasis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is the Study of Life</dc:title>
  <dc:creator>jennifer mcquade</dc:creator>
  <cp:lastModifiedBy>Jennifer McQuade</cp:lastModifiedBy>
  <cp:revision>113</cp:revision>
  <dcterms:created xsi:type="dcterms:W3CDTF">2014-08-08T21:22:11Z</dcterms:created>
  <dcterms:modified xsi:type="dcterms:W3CDTF">2017-08-29T20:07:39Z</dcterms:modified>
</cp:coreProperties>
</file>