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38"/>
  </p:notesMasterIdLst>
  <p:sldIdLst>
    <p:sldId id="256" r:id="rId3"/>
    <p:sldId id="294" r:id="rId4"/>
    <p:sldId id="282" r:id="rId5"/>
    <p:sldId id="283" r:id="rId6"/>
    <p:sldId id="284" r:id="rId7"/>
    <p:sldId id="285" r:id="rId8"/>
    <p:sldId id="288" r:id="rId9"/>
    <p:sldId id="289" r:id="rId10"/>
    <p:sldId id="286" r:id="rId11"/>
    <p:sldId id="257" r:id="rId12"/>
    <p:sldId id="290" r:id="rId13"/>
    <p:sldId id="291" r:id="rId14"/>
    <p:sldId id="287" r:id="rId15"/>
    <p:sldId id="280" r:id="rId16"/>
    <p:sldId id="292" r:id="rId17"/>
    <p:sldId id="293" r:id="rId18"/>
    <p:sldId id="279" r:id="rId19"/>
    <p:sldId id="259" r:id="rId20"/>
    <p:sldId id="260" r:id="rId21"/>
    <p:sldId id="261" r:id="rId22"/>
    <p:sldId id="262" r:id="rId23"/>
    <p:sldId id="263" r:id="rId24"/>
    <p:sldId id="264" r:id="rId25"/>
    <p:sldId id="295" r:id="rId26"/>
    <p:sldId id="296" r:id="rId27"/>
    <p:sldId id="266" r:id="rId28"/>
    <p:sldId id="269" r:id="rId29"/>
    <p:sldId id="270" r:id="rId30"/>
    <p:sldId id="271" r:id="rId31"/>
    <p:sldId id="275" r:id="rId32"/>
    <p:sldId id="273" r:id="rId33"/>
    <p:sldId id="274" r:id="rId34"/>
    <p:sldId id="276" r:id="rId35"/>
    <p:sldId id="277" r:id="rId36"/>
    <p:sldId id="28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77F99-D881-460B-9810-5F2A7044FA4B}" type="datetimeFigureOut">
              <a:rPr lang="en-US" smtClean="0"/>
              <a:t>12/12/2012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C041E-9B6F-4B9F-8A42-08151D11B846}" type="slidenum">
              <a:rPr lang="en-US" smtClean="0"/>
              <a:t>‹#›</a:t>
            </a:fld>
            <a:endParaRPr lang="en-US"/>
          </a:p>
        </p:txBody>
      </p:sp>
    </p:spTree>
    <p:extLst>
      <p:ext uri="{BB962C8B-B14F-4D97-AF65-F5344CB8AC3E}">
        <p14:creationId xmlns:p14="http://schemas.microsoft.com/office/powerpoint/2010/main" val="47936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C041E-9B6F-4B9F-8A42-08151D11B846}" type="slidenum">
              <a:rPr lang="en-US" smtClean="0"/>
              <a:t>24</a:t>
            </a:fld>
            <a:endParaRPr lang="en-US"/>
          </a:p>
        </p:txBody>
      </p:sp>
    </p:spTree>
    <p:extLst>
      <p:ext uri="{BB962C8B-B14F-4D97-AF65-F5344CB8AC3E}">
        <p14:creationId xmlns:p14="http://schemas.microsoft.com/office/powerpoint/2010/main" val="248389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3118749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1169886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1831717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2847129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299476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486419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898479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90467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42888872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10070735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extLst>
      <p:ext uri="{BB962C8B-B14F-4D97-AF65-F5344CB8AC3E}">
        <p14:creationId xmlns:p14="http://schemas.microsoft.com/office/powerpoint/2010/main" val="181624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CA32A-2524-41D2-A8A2-A2BC4E764A6B}"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5D8B-6B59-44E6-BF0B-A4F48D0668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CA32A-2524-41D2-A8A2-A2BC4E764A6B}" type="datetimeFigureOut">
              <a:rPr lang="en-US" smtClean="0"/>
              <a:pPr/>
              <a:t>12/12/2012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15D8B-6B59-44E6-BF0B-A4F48D0668B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CA32A-2524-41D2-A8A2-A2BC4E764A6B}" type="datetimeFigureOut">
              <a:rPr lang="en-US" smtClean="0"/>
              <a:pPr/>
              <a:t>12/12/2012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15D8B-6B59-44E6-BF0B-A4F48D0668BF}" type="slidenum">
              <a:rPr lang="en-US" smtClean="0"/>
              <a:pPr/>
              <a:t>‹#›</a:t>
            </a:fld>
            <a:endParaRPr lang="en-US"/>
          </a:p>
        </p:txBody>
      </p:sp>
    </p:spTree>
    <p:extLst>
      <p:ext uri="{BB962C8B-B14F-4D97-AF65-F5344CB8AC3E}">
        <p14:creationId xmlns:p14="http://schemas.microsoft.com/office/powerpoint/2010/main" val="317816947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nalc.org/ddnalc/resources/electrophoresis.html"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biologyreference.com/images/biol_02_img0140.jpg"/>
          <p:cNvPicPr>
            <a:picLocks noChangeAspect="1" noChangeArrowheads="1"/>
          </p:cNvPicPr>
          <p:nvPr/>
        </p:nvPicPr>
        <p:blipFill>
          <a:blip r:embed="rId2" cstate="print"/>
          <a:srcRect/>
          <a:stretch>
            <a:fillRect/>
          </a:stretch>
        </p:blipFill>
        <p:spPr bwMode="auto">
          <a:xfrm>
            <a:off x="-228600" y="-136526"/>
            <a:ext cx="9372600" cy="7022519"/>
          </a:xfrm>
          <a:prstGeom prst="rect">
            <a:avLst/>
          </a:prstGeom>
          <a:noFill/>
        </p:spPr>
      </p:pic>
      <p:sp>
        <p:nvSpPr>
          <p:cNvPr id="2" name="Title 1"/>
          <p:cNvSpPr>
            <a:spLocks noGrp="1"/>
          </p:cNvSpPr>
          <p:nvPr>
            <p:ph type="ctrTitle"/>
          </p:nvPr>
        </p:nvSpPr>
        <p:spPr/>
        <p:txBody>
          <a:bodyPr/>
          <a:lstStyle/>
          <a:p>
            <a:r>
              <a:rPr lang="en-US" smtClean="0"/>
              <a:t>Analysis of Restriction Enzyme Cleavage of Lambda DNA    </a:t>
            </a:r>
            <a:endParaRPr lang="en-US" dirty="0"/>
          </a:p>
        </p:txBody>
      </p:sp>
      <p:sp>
        <p:nvSpPr>
          <p:cNvPr id="3" name="Subtitle 2"/>
          <p:cNvSpPr>
            <a:spLocks noGrp="1"/>
          </p:cNvSpPr>
          <p:nvPr>
            <p:ph type="subTitle" idx="1"/>
          </p:nvPr>
        </p:nvSpPr>
        <p:spPr/>
        <p:txBody>
          <a:bodyPr/>
          <a:lstStyle/>
          <a:p>
            <a:r>
              <a:rPr lang="en-US" smtClean="0"/>
              <a:t>An Introduction to Restriction Enzymes &amp; Gel Electrophoresis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http://dwb4.unl.edu/Chem/CHEM869N/CHEM869NLinks/mbclserver.rutgers.edu/~sofer/lambda1.gif"/>
          <p:cNvPicPr>
            <a:picLocks noChangeAspect="1" noChangeArrowheads="1"/>
          </p:cNvPicPr>
          <p:nvPr/>
        </p:nvPicPr>
        <p:blipFill>
          <a:blip r:embed="rId2" cstate="print"/>
          <a:srcRect/>
          <a:stretch>
            <a:fillRect/>
          </a:stretch>
        </p:blipFill>
        <p:spPr bwMode="auto">
          <a:xfrm>
            <a:off x="6400800" y="3048000"/>
            <a:ext cx="2743200" cy="1996440"/>
          </a:xfrm>
          <a:prstGeom prst="rect">
            <a:avLst/>
          </a:prstGeom>
          <a:noFill/>
        </p:spPr>
      </p:pic>
      <p:sp>
        <p:nvSpPr>
          <p:cNvPr id="2" name="Title 1"/>
          <p:cNvSpPr>
            <a:spLocks noGrp="1"/>
          </p:cNvSpPr>
          <p:nvPr>
            <p:ph type="title"/>
          </p:nvPr>
        </p:nvSpPr>
        <p:spPr/>
        <p:txBody>
          <a:bodyPr/>
          <a:lstStyle/>
          <a:p>
            <a:r>
              <a:rPr lang="en-US" dirty="0" err="1" smtClean="0"/>
              <a:t>Bacteriophage</a:t>
            </a:r>
            <a:r>
              <a:rPr lang="en-US" dirty="0" smtClean="0"/>
              <a:t> Lambda</a:t>
            </a:r>
            <a:endParaRPr lang="en-US" dirty="0"/>
          </a:p>
        </p:txBody>
      </p:sp>
      <p:sp>
        <p:nvSpPr>
          <p:cNvPr id="3" name="Content Placeholder 2"/>
          <p:cNvSpPr>
            <a:spLocks noGrp="1"/>
          </p:cNvSpPr>
          <p:nvPr>
            <p:ph idx="1"/>
          </p:nvPr>
        </p:nvSpPr>
        <p:spPr/>
        <p:txBody>
          <a:bodyPr/>
          <a:lstStyle/>
          <a:p>
            <a:r>
              <a:rPr lang="en-US" dirty="0" smtClean="0"/>
              <a:t>Isolated as a linear molecule from </a:t>
            </a:r>
            <a:r>
              <a:rPr lang="en-US" dirty="0" err="1" smtClean="0"/>
              <a:t>E.coli</a:t>
            </a:r>
            <a:r>
              <a:rPr lang="en-US" dirty="0" smtClean="0"/>
              <a:t> bacteriophage lambda</a:t>
            </a:r>
          </a:p>
          <a:p>
            <a:r>
              <a:rPr lang="en-US" dirty="0"/>
              <a:t>Contains about </a:t>
            </a:r>
            <a:r>
              <a:rPr lang="en-US" dirty="0" smtClean="0"/>
              <a:t>48,000 </a:t>
            </a:r>
            <a:r>
              <a:rPr lang="en-US" dirty="0"/>
              <a:t>base pairs</a:t>
            </a:r>
          </a:p>
          <a:p>
            <a:endParaRPr lang="en-US" dirty="0"/>
          </a:p>
        </p:txBody>
      </p:sp>
      <p:pic>
        <p:nvPicPr>
          <p:cNvPr id="1034" name="Picture 10" descr="http://www.rkm.com.au/VIRUS/BACTERIOPHAGE/phage-cycle-500.jpg"/>
          <p:cNvPicPr>
            <a:picLocks noChangeAspect="1" noChangeArrowheads="1"/>
          </p:cNvPicPr>
          <p:nvPr/>
        </p:nvPicPr>
        <p:blipFill rotWithShape="1">
          <a:blip r:embed="rId3" cstate="print"/>
          <a:srcRect t="6323"/>
          <a:stretch/>
        </p:blipFill>
        <p:spPr bwMode="auto">
          <a:xfrm>
            <a:off x="457200" y="3276600"/>
            <a:ext cx="4762500" cy="3581400"/>
          </a:xfrm>
          <a:prstGeom prst="rect">
            <a:avLst/>
          </a:prstGeom>
          <a:noFill/>
        </p:spPr>
      </p:pic>
      <p:pic>
        <p:nvPicPr>
          <p:cNvPr id="1028" name="Picture 4" descr="http://textbookofbacteriology.net/themicrobialworld/lambda.jpg"/>
          <p:cNvPicPr>
            <a:picLocks noChangeAspect="1" noChangeArrowheads="1"/>
          </p:cNvPicPr>
          <p:nvPr/>
        </p:nvPicPr>
        <p:blipFill rotWithShape="1">
          <a:blip r:embed="rId4" cstate="print"/>
          <a:srcRect l="7575" r="21429"/>
          <a:stretch/>
        </p:blipFill>
        <p:spPr bwMode="auto">
          <a:xfrm>
            <a:off x="1981200" y="5181600"/>
            <a:ext cx="3786910" cy="1691640"/>
          </a:xfrm>
          <a:prstGeom prst="rect">
            <a:avLst/>
          </a:prstGeom>
          <a:noFill/>
        </p:spPr>
      </p:pic>
      <p:pic>
        <p:nvPicPr>
          <p:cNvPr id="1030" name="Picture 6" descr="http://www.studentsguide.in/microbiology/viruses-viroids-virusoids-prions/images/structure-of-bacteriophage-lambda.jpg"/>
          <p:cNvPicPr>
            <a:picLocks noChangeAspect="1" noChangeArrowheads="1"/>
          </p:cNvPicPr>
          <p:nvPr/>
        </p:nvPicPr>
        <p:blipFill>
          <a:blip r:embed="rId5" cstate="print"/>
          <a:srcRect/>
          <a:stretch>
            <a:fillRect/>
          </a:stretch>
        </p:blipFill>
        <p:spPr bwMode="auto">
          <a:xfrm>
            <a:off x="6400800" y="3276600"/>
            <a:ext cx="1362075" cy="1905000"/>
          </a:xfrm>
          <a:prstGeom prst="rect">
            <a:avLst/>
          </a:prstGeom>
          <a:noFill/>
        </p:spPr>
      </p:pic>
      <p:cxnSp>
        <p:nvCxnSpPr>
          <p:cNvPr id="12" name="Straight Arrow Connector 11"/>
          <p:cNvCxnSpPr/>
          <p:nvPr/>
        </p:nvCxnSpPr>
        <p:spPr>
          <a:xfrm rot="10800000" flipV="1">
            <a:off x="7086600" y="4191000"/>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7620000" y="3581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7086600" y="36576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Electrophoretic Analysis of DNA Fragments</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a:t>A DNA fragment that has been cut with restriction enzymes can be </a:t>
            </a:r>
            <a:r>
              <a:rPr lang="en-US" dirty="0" smtClean="0"/>
              <a:t>separated using </a:t>
            </a:r>
            <a:r>
              <a:rPr lang="en-US" dirty="0"/>
              <a:t>a process known as </a:t>
            </a:r>
            <a:r>
              <a:rPr lang="en-US" b="1" dirty="0" err="1"/>
              <a:t>agarose</a:t>
            </a:r>
            <a:r>
              <a:rPr lang="en-US" b="1" dirty="0"/>
              <a:t> gel electrophoresis</a:t>
            </a:r>
            <a:r>
              <a:rPr lang="en-US" dirty="0"/>
              <a:t>. </a:t>
            </a:r>
            <a:endParaRPr lang="en-US" dirty="0" smtClean="0"/>
          </a:p>
          <a:p>
            <a:pPr lvl="1"/>
            <a:r>
              <a:rPr lang="en-US" dirty="0" smtClean="0"/>
              <a:t>The </a:t>
            </a:r>
            <a:r>
              <a:rPr lang="en-US" dirty="0"/>
              <a:t>term </a:t>
            </a:r>
            <a:r>
              <a:rPr lang="en-US" dirty="0" smtClean="0"/>
              <a:t>electrophoresis means </a:t>
            </a:r>
            <a:r>
              <a:rPr lang="en-US" dirty="0"/>
              <a:t>to </a:t>
            </a:r>
            <a:r>
              <a:rPr lang="en-US" i="1" dirty="0"/>
              <a:t>carry with electricity</a:t>
            </a:r>
            <a:r>
              <a:rPr lang="en-US" dirty="0"/>
              <a:t>. </a:t>
            </a:r>
            <a:endParaRPr lang="en-US" dirty="0" smtClean="0"/>
          </a:p>
          <a:p>
            <a:r>
              <a:rPr lang="en-US" dirty="0" err="1" smtClean="0"/>
              <a:t>Agarose</a:t>
            </a:r>
            <a:r>
              <a:rPr lang="en-US" dirty="0" smtClean="0"/>
              <a:t> </a:t>
            </a:r>
            <a:r>
              <a:rPr lang="en-US" dirty="0"/>
              <a:t>gel electrophoresis separates </a:t>
            </a:r>
            <a:r>
              <a:rPr lang="en-US" dirty="0" smtClean="0"/>
              <a:t>DNA fragments </a:t>
            </a:r>
            <a:r>
              <a:rPr lang="en-US" dirty="0"/>
              <a:t>by size. </a:t>
            </a:r>
            <a:endParaRPr lang="en-US" dirty="0" smtClean="0"/>
          </a:p>
          <a:p>
            <a:r>
              <a:rPr lang="en-US" dirty="0" smtClean="0"/>
              <a:t>DNA </a:t>
            </a:r>
            <a:r>
              <a:rPr lang="en-US" dirty="0"/>
              <a:t>fragments are loaded into an </a:t>
            </a:r>
            <a:r>
              <a:rPr lang="en-US" dirty="0" err="1"/>
              <a:t>agarose</a:t>
            </a:r>
            <a:r>
              <a:rPr lang="en-US" dirty="0"/>
              <a:t> gel slab, which </a:t>
            </a:r>
            <a:r>
              <a:rPr lang="en-US" dirty="0" smtClean="0"/>
              <a:t>is placed </a:t>
            </a:r>
            <a:r>
              <a:rPr lang="en-US" dirty="0"/>
              <a:t>into a chamber filled with a conductive buffer solution. </a:t>
            </a:r>
            <a:endParaRPr lang="en-US" dirty="0" smtClean="0"/>
          </a:p>
          <a:p>
            <a:r>
              <a:rPr lang="en-US" dirty="0" smtClean="0"/>
              <a:t>A </a:t>
            </a:r>
            <a:r>
              <a:rPr lang="en-US" dirty="0"/>
              <a:t>direct current </a:t>
            </a:r>
            <a:r>
              <a:rPr lang="en-US" dirty="0" smtClean="0"/>
              <a:t>is passed </a:t>
            </a:r>
            <a:r>
              <a:rPr lang="en-US" dirty="0"/>
              <a:t>between wire electrodes at each end of the chamber. </a:t>
            </a:r>
            <a:endParaRPr lang="en-US" dirty="0" smtClean="0"/>
          </a:p>
          <a:p>
            <a:pPr lvl="1"/>
            <a:r>
              <a:rPr lang="en-US" dirty="0" smtClean="0"/>
              <a:t>Since DNA fragments </a:t>
            </a:r>
            <a:r>
              <a:rPr lang="en-US" dirty="0"/>
              <a:t>are negatively charged, they will be drawn toward the positive </a:t>
            </a:r>
            <a:r>
              <a:rPr lang="en-US" dirty="0" smtClean="0"/>
              <a:t>pole (anode</a:t>
            </a:r>
            <a:r>
              <a:rPr lang="en-US" dirty="0"/>
              <a:t>) when placed in an electric field. </a:t>
            </a:r>
            <a:endParaRPr lang="en-US" dirty="0" smtClean="0"/>
          </a:p>
        </p:txBody>
      </p:sp>
    </p:spTree>
    <p:extLst>
      <p:ext uri="{BB962C8B-B14F-4D97-AF65-F5344CB8AC3E}">
        <p14:creationId xmlns:p14="http://schemas.microsoft.com/office/powerpoint/2010/main" val="2242765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will “Run to Red”</a:t>
            </a:r>
            <a:endParaRPr lang="en-US" dirty="0"/>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801" t="31439" r="32599" b="41477"/>
          <a:stretch/>
        </p:blipFill>
        <p:spPr bwMode="auto">
          <a:xfrm>
            <a:off x="457200" y="1600200"/>
            <a:ext cx="8229600" cy="4674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rapezoid 4"/>
          <p:cNvSpPr/>
          <p:nvPr/>
        </p:nvSpPr>
        <p:spPr>
          <a:xfrm>
            <a:off x="5410200" y="3200400"/>
            <a:ext cx="609600" cy="381000"/>
          </a:xfrm>
          <a:prstGeom prst="trapezoi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3226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Electrophoretic Analysis of DNA Fragments</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The </a:t>
            </a:r>
            <a:r>
              <a:rPr lang="en-US" dirty="0"/>
              <a:t>matrix of the </a:t>
            </a:r>
            <a:r>
              <a:rPr lang="en-US" dirty="0" err="1"/>
              <a:t>agarose</a:t>
            </a:r>
            <a:r>
              <a:rPr lang="en-US" dirty="0"/>
              <a:t> gel acts as </a:t>
            </a:r>
            <a:r>
              <a:rPr lang="en-US" dirty="0" smtClean="0"/>
              <a:t>a molecular </a:t>
            </a:r>
            <a:r>
              <a:rPr lang="en-US" dirty="0"/>
              <a:t>sieve through which smaller DNA fragments can move more easily </a:t>
            </a:r>
            <a:r>
              <a:rPr lang="en-US" dirty="0" smtClean="0"/>
              <a:t>than larger </a:t>
            </a:r>
            <a:r>
              <a:rPr lang="en-US" dirty="0"/>
              <a:t>ones. </a:t>
            </a:r>
            <a:endParaRPr lang="en-US" dirty="0" smtClean="0"/>
          </a:p>
          <a:p>
            <a:r>
              <a:rPr lang="en-US" dirty="0" smtClean="0"/>
              <a:t>Therefore</a:t>
            </a:r>
            <a:r>
              <a:rPr lang="en-US" dirty="0"/>
              <a:t>, the rate at which a DNA fragment migrates through the </a:t>
            </a:r>
            <a:r>
              <a:rPr lang="en-US" dirty="0" smtClean="0"/>
              <a:t>gel is </a:t>
            </a:r>
            <a:r>
              <a:rPr lang="en-US" dirty="0"/>
              <a:t>inversely proportional to its size in base pairs. </a:t>
            </a:r>
            <a:endParaRPr lang="en-US" dirty="0" smtClean="0"/>
          </a:p>
          <a:p>
            <a:r>
              <a:rPr lang="en-US" dirty="0" smtClean="0"/>
              <a:t>Over </a:t>
            </a:r>
            <a:r>
              <a:rPr lang="en-US" dirty="0"/>
              <a:t>a period of time, </a:t>
            </a:r>
            <a:r>
              <a:rPr lang="en-US" dirty="0" smtClean="0"/>
              <a:t>smaller DNA </a:t>
            </a:r>
            <a:r>
              <a:rPr lang="en-US" dirty="0"/>
              <a:t>fragments will travel farther than larger ones. </a:t>
            </a:r>
            <a:endParaRPr lang="en-US" dirty="0" smtClean="0"/>
          </a:p>
          <a:p>
            <a:r>
              <a:rPr lang="en-US" dirty="0" smtClean="0"/>
              <a:t>Fragments </a:t>
            </a:r>
            <a:r>
              <a:rPr lang="en-US" dirty="0"/>
              <a:t>of the same </a:t>
            </a:r>
            <a:r>
              <a:rPr lang="en-US" dirty="0" smtClean="0"/>
              <a:t>size stay </a:t>
            </a:r>
            <a:r>
              <a:rPr lang="en-US" dirty="0"/>
              <a:t>together and migrate in single bands of DNA. </a:t>
            </a:r>
            <a:endParaRPr lang="en-US" dirty="0" smtClean="0"/>
          </a:p>
          <a:p>
            <a:pPr lvl="1"/>
            <a:r>
              <a:rPr lang="en-US" dirty="0" smtClean="0"/>
              <a:t>These </a:t>
            </a:r>
            <a:r>
              <a:rPr lang="en-US" dirty="0"/>
              <a:t>bands will be seen in </a:t>
            </a:r>
            <a:r>
              <a:rPr lang="en-US" dirty="0" smtClean="0"/>
              <a:t>the gel </a:t>
            </a:r>
            <a:r>
              <a:rPr lang="en-US" dirty="0"/>
              <a:t>after the DNA is stained.</a:t>
            </a:r>
          </a:p>
        </p:txBody>
      </p:sp>
    </p:spTree>
    <p:extLst>
      <p:ext uri="{BB962C8B-B14F-4D97-AF65-F5344CB8AC3E}">
        <p14:creationId xmlns:p14="http://schemas.microsoft.com/office/powerpoint/2010/main" val="275912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The GE process"/>
          <p:cNvPicPr>
            <a:picLocks noChangeAspect="1" noChangeArrowheads="1"/>
          </p:cNvPicPr>
          <p:nvPr/>
        </p:nvPicPr>
        <p:blipFill>
          <a:blip r:embed="rId2" cstate="print"/>
          <a:srcRect/>
          <a:stretch>
            <a:fillRect/>
          </a:stretch>
        </p:blipFill>
        <p:spPr bwMode="auto">
          <a:xfrm>
            <a:off x="152400" y="0"/>
            <a:ext cx="8839200" cy="6783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DNA Visible</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a:t>DNA is colorless so DNA fragments in the gel cannot be seen </a:t>
            </a:r>
            <a:r>
              <a:rPr lang="en-US" dirty="0" smtClean="0"/>
              <a:t>during electrophoresis</a:t>
            </a:r>
            <a:r>
              <a:rPr lang="en-US" dirty="0"/>
              <a:t>. </a:t>
            </a:r>
            <a:endParaRPr lang="en-US" dirty="0" smtClean="0"/>
          </a:p>
          <a:p>
            <a:r>
              <a:rPr lang="en-US" dirty="0" smtClean="0"/>
              <a:t>A </a:t>
            </a:r>
            <a:r>
              <a:rPr lang="en-US" dirty="0"/>
              <a:t>loading dye containing two blue dyes is added to the </a:t>
            </a:r>
            <a:r>
              <a:rPr lang="en-US" dirty="0" smtClean="0"/>
              <a:t>DNA solution</a:t>
            </a:r>
            <a:r>
              <a:rPr lang="en-US" dirty="0"/>
              <a:t>. </a:t>
            </a:r>
            <a:endParaRPr lang="en-US" dirty="0" smtClean="0"/>
          </a:p>
          <a:p>
            <a:r>
              <a:rPr lang="en-US" dirty="0" smtClean="0"/>
              <a:t>The </a:t>
            </a:r>
            <a:r>
              <a:rPr lang="en-US" dirty="0"/>
              <a:t>loading dye does not stain the DNA itself but makes it easier to </a:t>
            </a:r>
            <a:r>
              <a:rPr lang="en-US" dirty="0" smtClean="0"/>
              <a:t>load the </a:t>
            </a:r>
            <a:r>
              <a:rPr lang="en-US" dirty="0"/>
              <a:t>gels and monitor the progress of the DNA electrophoresis. </a:t>
            </a:r>
            <a:endParaRPr lang="en-US" dirty="0" smtClean="0"/>
          </a:p>
          <a:p>
            <a:r>
              <a:rPr lang="en-US" dirty="0" smtClean="0"/>
              <a:t>The </a:t>
            </a:r>
            <a:r>
              <a:rPr lang="en-US" dirty="0"/>
              <a:t>dye </a:t>
            </a:r>
            <a:r>
              <a:rPr lang="en-US" dirty="0" smtClean="0"/>
              <a:t>fronts migrate </a:t>
            </a:r>
            <a:r>
              <a:rPr lang="en-US" dirty="0"/>
              <a:t>toward the positive end of the gel, just like the DNA fragments. </a:t>
            </a:r>
            <a:endParaRPr lang="en-US" dirty="0" smtClean="0"/>
          </a:p>
          <a:p>
            <a:r>
              <a:rPr lang="en-US" dirty="0" smtClean="0"/>
              <a:t>The </a:t>
            </a:r>
            <a:r>
              <a:rPr lang="en-US" dirty="0"/>
              <a:t>“</a:t>
            </a:r>
            <a:r>
              <a:rPr lang="en-US" dirty="0" smtClean="0"/>
              <a:t>faster” dye co-migrates </a:t>
            </a:r>
            <a:r>
              <a:rPr lang="en-US" dirty="0"/>
              <a:t>with DNA fragments of approximately 500 </a:t>
            </a:r>
            <a:r>
              <a:rPr lang="en-US" dirty="0" err="1"/>
              <a:t>bp</a:t>
            </a:r>
            <a:r>
              <a:rPr lang="en-US" dirty="0"/>
              <a:t>, while the “</a:t>
            </a:r>
            <a:r>
              <a:rPr lang="en-US" dirty="0" smtClean="0"/>
              <a:t>slower” dye co-migrates </a:t>
            </a:r>
            <a:r>
              <a:rPr lang="en-US" dirty="0"/>
              <a:t>with DNA fragments approximately 5 kb in size. </a:t>
            </a:r>
          </a:p>
        </p:txBody>
      </p:sp>
    </p:spTree>
    <p:extLst>
      <p:ext uri="{BB962C8B-B14F-4D97-AF65-F5344CB8AC3E}">
        <p14:creationId xmlns:p14="http://schemas.microsoft.com/office/powerpoint/2010/main" val="2877677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DNA Visible</a:t>
            </a:r>
            <a:endParaRPr lang="en-US" dirty="0"/>
          </a:p>
        </p:txBody>
      </p:sp>
      <p:sp>
        <p:nvSpPr>
          <p:cNvPr id="3" name="Content Placeholder 2"/>
          <p:cNvSpPr>
            <a:spLocks noGrp="1"/>
          </p:cNvSpPr>
          <p:nvPr>
            <p:ph idx="1"/>
          </p:nvPr>
        </p:nvSpPr>
        <p:spPr/>
        <p:txBody>
          <a:bodyPr>
            <a:normAutofit/>
          </a:bodyPr>
          <a:lstStyle/>
          <a:p>
            <a:r>
              <a:rPr lang="en-US" dirty="0" smtClean="0"/>
              <a:t>Staining the DNA pinpoints its location on the gel. </a:t>
            </a:r>
          </a:p>
          <a:p>
            <a:r>
              <a:rPr lang="en-US" dirty="0" smtClean="0"/>
              <a:t>When the gel is immersed in Fast Blast DNA stain, the stain molecules attach to the DNA trapped in the </a:t>
            </a:r>
            <a:r>
              <a:rPr lang="en-US" dirty="0" err="1" smtClean="0"/>
              <a:t>agarose</a:t>
            </a:r>
            <a:r>
              <a:rPr lang="en-US" dirty="0" smtClean="0"/>
              <a:t> gel. </a:t>
            </a:r>
          </a:p>
          <a:p>
            <a:r>
              <a:rPr lang="en-US" dirty="0" smtClean="0"/>
              <a:t>When the bands are visible, you can compare the DNA restriction patterns of the different samples of DNA.</a:t>
            </a:r>
            <a:endParaRPr lang="en-US" dirty="0"/>
          </a:p>
        </p:txBody>
      </p:sp>
    </p:spTree>
    <p:extLst>
      <p:ext uri="{BB962C8B-B14F-4D97-AF65-F5344CB8AC3E}">
        <p14:creationId xmlns:p14="http://schemas.microsoft.com/office/powerpoint/2010/main" val="525896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Electrophoresis</a:t>
            </a:r>
            <a:endParaRPr lang="en-US"/>
          </a:p>
        </p:txBody>
      </p:sp>
      <p:sp>
        <p:nvSpPr>
          <p:cNvPr id="3" name="Content Placeholder 2"/>
          <p:cNvSpPr>
            <a:spLocks noGrp="1"/>
          </p:cNvSpPr>
          <p:nvPr>
            <p:ph idx="1"/>
          </p:nvPr>
        </p:nvSpPr>
        <p:spPr/>
        <p:txBody>
          <a:bodyPr/>
          <a:lstStyle/>
          <a:p>
            <a:pPr>
              <a:defRPr/>
            </a:pPr>
            <a:r>
              <a:rPr lang="en-US" dirty="0" smtClean="0"/>
              <a:t>Separates mixtures of chemicals by their movement in an electrical field.</a:t>
            </a:r>
          </a:p>
          <a:p>
            <a:pPr>
              <a:defRPr/>
            </a:pPr>
            <a:r>
              <a:rPr lang="en-US" dirty="0" smtClean="0"/>
              <a:t>Used for proteins and DNA</a:t>
            </a:r>
          </a:p>
          <a:p>
            <a:r>
              <a:rPr lang="en-US" dirty="0" smtClean="0">
                <a:hlinkClick r:id="rId2"/>
              </a:rPr>
              <a:t>animation</a:t>
            </a:r>
            <a:endParaRPr lang="en-US" dirty="0"/>
          </a:p>
        </p:txBody>
      </p:sp>
      <p:pic>
        <p:nvPicPr>
          <p:cNvPr id="4" name="Picture 6" descr="http://www.biologyreference.com/images/biol_02_img0140.jpg"/>
          <p:cNvPicPr>
            <a:picLocks noChangeAspect="1" noChangeArrowheads="1"/>
          </p:cNvPicPr>
          <p:nvPr/>
        </p:nvPicPr>
        <p:blipFill>
          <a:blip r:embed="rId3" cstate="print"/>
          <a:srcRect/>
          <a:stretch>
            <a:fillRect/>
          </a:stretch>
        </p:blipFill>
        <p:spPr bwMode="auto">
          <a:xfrm>
            <a:off x="3124200" y="3149600"/>
            <a:ext cx="3105150" cy="3708400"/>
          </a:xfrm>
          <a:prstGeom prst="rect">
            <a:avLst/>
          </a:prstGeom>
          <a:noFill/>
          <a:ln w="9525">
            <a:noFill/>
            <a:miter lim="800000"/>
            <a:headEnd/>
            <a:tailEnd/>
          </a:ln>
        </p:spPr>
      </p:pic>
      <p:pic>
        <p:nvPicPr>
          <p:cNvPr id="5" name="Picture 2" descr="http://farm3.static.flickr.com/2290/2088536114_aff2539f1b.jpg"/>
          <p:cNvPicPr>
            <a:picLocks noChangeAspect="1" noChangeArrowheads="1"/>
          </p:cNvPicPr>
          <p:nvPr/>
        </p:nvPicPr>
        <p:blipFill>
          <a:blip r:embed="rId4" cstate="print"/>
          <a:srcRect/>
          <a:stretch>
            <a:fillRect/>
          </a:stretch>
        </p:blipFill>
        <p:spPr bwMode="auto">
          <a:xfrm>
            <a:off x="5826125" y="2590800"/>
            <a:ext cx="3317875"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Lab Notebook</a:t>
            </a:r>
            <a:endParaRPr lang="en-US" dirty="0"/>
          </a:p>
        </p:txBody>
      </p:sp>
      <p:sp>
        <p:nvSpPr>
          <p:cNvPr id="3" name="Content Placeholder 2"/>
          <p:cNvSpPr>
            <a:spLocks noGrp="1"/>
          </p:cNvSpPr>
          <p:nvPr>
            <p:ph idx="1"/>
          </p:nvPr>
        </p:nvSpPr>
        <p:spPr/>
        <p:txBody>
          <a:bodyPr/>
          <a:lstStyle/>
          <a:p>
            <a:pPr algn="ctr">
              <a:buNone/>
            </a:pPr>
            <a:r>
              <a:rPr lang="en-US" dirty="0" smtClean="0"/>
              <a:t>Table of Contents</a:t>
            </a:r>
          </a:p>
          <a:p>
            <a:pPr algn="ctr">
              <a:buNone/>
            </a:pPr>
            <a:endParaRPr lang="en-US" dirty="0" smtClean="0"/>
          </a:p>
          <a:p>
            <a:r>
              <a:rPr lang="en-US" dirty="0" smtClean="0"/>
              <a:t>Title: Restriction Enzyme Cleavage of Lambda DNA &amp; Electrophoresis</a:t>
            </a:r>
          </a:p>
          <a:p>
            <a:r>
              <a:rPr lang="en-US" dirty="0" smtClean="0"/>
              <a:t>P__</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Restriction Enzyme Cleavage of DNA &amp; Electrophoresis</a:t>
            </a:r>
            <a:endParaRPr lang="en-US" dirty="0"/>
          </a:p>
        </p:txBody>
      </p:sp>
      <p:sp>
        <p:nvSpPr>
          <p:cNvPr id="3" name="Content Placeholder 2"/>
          <p:cNvSpPr>
            <a:spLocks noGrp="1"/>
          </p:cNvSpPr>
          <p:nvPr>
            <p:ph idx="1"/>
          </p:nvPr>
        </p:nvSpPr>
        <p:spPr/>
        <p:txBody>
          <a:bodyPr/>
          <a:lstStyle/>
          <a:p>
            <a:r>
              <a:rPr lang="en-US" dirty="0" smtClean="0"/>
              <a:t>Objective: The objective of this experiment is to develop an understanding of the role of restriction enzymes and </a:t>
            </a:r>
            <a:r>
              <a:rPr lang="en-US" dirty="0" err="1" smtClean="0"/>
              <a:t>agarose</a:t>
            </a:r>
            <a:r>
              <a:rPr lang="en-US" dirty="0" smtClean="0"/>
              <a:t> gel electrophoresis to cut and size DNA</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 the use of restriction enzymes as biotechnology tools</a:t>
            </a:r>
          </a:p>
          <a:p>
            <a:r>
              <a:rPr lang="en-US" dirty="0" smtClean="0"/>
              <a:t>Become familiar with principles and techniques of </a:t>
            </a:r>
            <a:r>
              <a:rPr lang="en-US" dirty="0" err="1" smtClean="0"/>
              <a:t>agarose</a:t>
            </a:r>
            <a:r>
              <a:rPr lang="en-US" dirty="0" smtClean="0"/>
              <a:t> gel electrophoresis</a:t>
            </a:r>
          </a:p>
          <a:p>
            <a:r>
              <a:rPr lang="en-US" dirty="0" smtClean="0"/>
              <a:t>Generate a standard curve from a series of DNA size standards</a:t>
            </a:r>
          </a:p>
          <a:p>
            <a:r>
              <a:rPr lang="en-US" dirty="0" smtClean="0"/>
              <a:t>Estimate DNA fragment sizes from </a:t>
            </a:r>
            <a:r>
              <a:rPr lang="en-US" dirty="0" err="1" smtClean="0"/>
              <a:t>agarose</a:t>
            </a:r>
            <a:r>
              <a:rPr lang="en-US" dirty="0" smtClean="0"/>
              <a:t> </a:t>
            </a:r>
            <a:r>
              <a:rPr lang="en-US" smtClean="0"/>
              <a:t>gel data</a:t>
            </a:r>
            <a:endParaRPr lang="en-US" dirty="0"/>
          </a:p>
        </p:txBody>
      </p:sp>
    </p:spTree>
    <p:extLst>
      <p:ext uri="{BB962C8B-B14F-4D97-AF65-F5344CB8AC3E}">
        <p14:creationId xmlns:p14="http://schemas.microsoft.com/office/powerpoint/2010/main" val="1242454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Restriction Enzyme Cleavage of DNA &amp; Electrophoresis</a:t>
            </a:r>
            <a:endParaRPr lang="en-US" dirty="0"/>
          </a:p>
        </p:txBody>
      </p:sp>
      <p:sp>
        <p:nvSpPr>
          <p:cNvPr id="3" name="Content Placeholder 2"/>
          <p:cNvSpPr>
            <a:spLocks noGrp="1"/>
          </p:cNvSpPr>
          <p:nvPr>
            <p:ph idx="1"/>
          </p:nvPr>
        </p:nvSpPr>
        <p:spPr/>
        <p:txBody>
          <a:bodyPr/>
          <a:lstStyle/>
          <a:p>
            <a:r>
              <a:rPr lang="en-US" dirty="0" smtClean="0"/>
              <a:t>Hypothesis: This is something you must write on your own! </a:t>
            </a:r>
          </a:p>
          <a:p>
            <a:pPr lvl="1"/>
            <a:r>
              <a:rPr lang="en-US" dirty="0" smtClean="0"/>
              <a:t>1</a:t>
            </a:r>
            <a:r>
              <a:rPr lang="en-US" baseline="30000" dirty="0" smtClean="0"/>
              <a:t>st</a:t>
            </a:r>
            <a:r>
              <a:rPr lang="en-US" dirty="0" smtClean="0"/>
              <a:t>: how many bands do you expect to see knowing we are using the lambda phage DNA and EcoR1 </a:t>
            </a:r>
          </a:p>
          <a:p>
            <a:pPr lvl="1"/>
            <a:r>
              <a:rPr lang="en-US" dirty="0" smtClean="0"/>
              <a:t>2</a:t>
            </a:r>
            <a:r>
              <a:rPr lang="en-US" baseline="30000" dirty="0" smtClean="0"/>
              <a:t>nd</a:t>
            </a:r>
            <a:r>
              <a:rPr lang="en-US" dirty="0" smtClean="0"/>
              <a:t> will all of the bands move at the same rate through the gel?</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Restriction Enzyme Cleavage of DNA &amp; Electrophoresis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Materials:</a:t>
            </a:r>
          </a:p>
          <a:p>
            <a:pPr lvl="1"/>
            <a:r>
              <a:rPr lang="en-US" dirty="0" smtClean="0"/>
              <a:t>DNA Ladder</a:t>
            </a:r>
          </a:p>
          <a:p>
            <a:pPr lvl="1"/>
            <a:r>
              <a:rPr lang="en-US" dirty="0" smtClean="0"/>
              <a:t>Lambda DNA cut with </a:t>
            </a:r>
            <a:r>
              <a:rPr lang="en-US" dirty="0" smtClean="0"/>
              <a:t>EcoR1</a:t>
            </a:r>
          </a:p>
          <a:p>
            <a:pPr lvl="1"/>
            <a:r>
              <a:rPr lang="en-US" dirty="0"/>
              <a:t>Lambda DNA cut </a:t>
            </a:r>
            <a:r>
              <a:rPr lang="en-US" dirty="0" smtClean="0"/>
              <a:t>with </a:t>
            </a:r>
            <a:r>
              <a:rPr lang="en-US" dirty="0" err="1" smtClean="0"/>
              <a:t>HindIII</a:t>
            </a:r>
            <a:endParaRPr lang="en-US" dirty="0" smtClean="0"/>
          </a:p>
          <a:p>
            <a:pPr lvl="1"/>
            <a:r>
              <a:rPr lang="en-US" dirty="0"/>
              <a:t>Lambda DNA cut </a:t>
            </a:r>
            <a:r>
              <a:rPr lang="en-US" dirty="0" smtClean="0"/>
              <a:t>with </a:t>
            </a:r>
            <a:r>
              <a:rPr lang="en-US" dirty="0" err="1" smtClean="0"/>
              <a:t>PstI</a:t>
            </a:r>
            <a:endParaRPr lang="en-US" dirty="0" smtClean="0"/>
          </a:p>
          <a:p>
            <a:pPr lvl="1"/>
            <a:r>
              <a:rPr lang="en-US" dirty="0" smtClean="0"/>
              <a:t>Lambda DNA uncut</a:t>
            </a:r>
          </a:p>
          <a:p>
            <a:pPr lvl="1"/>
            <a:r>
              <a:rPr lang="en-US" dirty="0" err="1" smtClean="0"/>
              <a:t>Agarose</a:t>
            </a:r>
            <a:r>
              <a:rPr lang="en-US" dirty="0" smtClean="0"/>
              <a:t> powder</a:t>
            </a:r>
          </a:p>
          <a:p>
            <a:pPr lvl="1"/>
            <a:r>
              <a:rPr lang="en-US" dirty="0" smtClean="0"/>
              <a:t>Electrophoresis buffer (concentrated)</a:t>
            </a:r>
          </a:p>
          <a:p>
            <a:pPr lvl="1"/>
            <a:r>
              <a:rPr lang="en-US" dirty="0" smtClean="0"/>
              <a:t>100mL graduated cylinder</a:t>
            </a:r>
          </a:p>
          <a:p>
            <a:pPr lvl="1"/>
            <a:r>
              <a:rPr lang="en-US" dirty="0" smtClean="0"/>
              <a:t>DI water</a:t>
            </a:r>
          </a:p>
          <a:p>
            <a:pPr lvl="1"/>
            <a:r>
              <a:rPr lang="en-US" dirty="0" smtClean="0"/>
              <a:t>Balance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contd</a:t>
            </a:r>
            <a:r>
              <a:rPr lang="en-US" dirty="0"/>
              <a:t>.</a:t>
            </a:r>
          </a:p>
        </p:txBody>
      </p:sp>
      <p:sp>
        <p:nvSpPr>
          <p:cNvPr id="3" name="Content Placeholder 2"/>
          <p:cNvSpPr>
            <a:spLocks noGrp="1"/>
          </p:cNvSpPr>
          <p:nvPr>
            <p:ph idx="1"/>
          </p:nvPr>
        </p:nvSpPr>
        <p:spPr/>
        <p:txBody>
          <a:bodyPr>
            <a:normAutofit fontScale="92500" lnSpcReduction="10000"/>
          </a:bodyPr>
          <a:lstStyle/>
          <a:p>
            <a:pPr lvl="1"/>
            <a:r>
              <a:rPr lang="en-US" dirty="0" smtClean="0"/>
              <a:t>Microwave</a:t>
            </a:r>
          </a:p>
          <a:p>
            <a:pPr lvl="1"/>
            <a:r>
              <a:rPr lang="en-US" dirty="0" smtClean="0"/>
              <a:t>250mL flasks</a:t>
            </a:r>
          </a:p>
          <a:p>
            <a:pPr lvl="1"/>
            <a:r>
              <a:rPr lang="en-US" dirty="0" smtClean="0"/>
              <a:t>Hot gloves</a:t>
            </a:r>
          </a:p>
          <a:p>
            <a:pPr lvl="1"/>
            <a:r>
              <a:rPr lang="en-US" dirty="0" smtClean="0"/>
              <a:t>Weigh boats</a:t>
            </a:r>
          </a:p>
          <a:p>
            <a:pPr lvl="1"/>
            <a:r>
              <a:rPr lang="en-US" dirty="0" smtClean="0"/>
              <a:t>Horizontal gel electrophoresis apparatus</a:t>
            </a:r>
          </a:p>
          <a:p>
            <a:pPr lvl="1"/>
            <a:r>
              <a:rPr lang="en-US" dirty="0" smtClean="0"/>
              <a:t>D.C power supply</a:t>
            </a:r>
          </a:p>
          <a:p>
            <a:pPr lvl="1"/>
            <a:r>
              <a:rPr lang="en-US" dirty="0" err="1" smtClean="0"/>
              <a:t>Micropipets</a:t>
            </a:r>
            <a:r>
              <a:rPr lang="en-US" dirty="0" smtClean="0"/>
              <a:t> with tips</a:t>
            </a:r>
          </a:p>
          <a:p>
            <a:pPr lvl="1"/>
            <a:r>
              <a:rPr lang="en-US" dirty="0" smtClean="0"/>
              <a:t>Disposable lab gloves</a:t>
            </a:r>
          </a:p>
          <a:p>
            <a:pPr lvl="1"/>
            <a:r>
              <a:rPr lang="en-US" dirty="0" smtClean="0"/>
              <a:t>Light box</a:t>
            </a:r>
          </a:p>
          <a:p>
            <a:pPr lvl="1"/>
            <a:r>
              <a:rPr lang="en-US" dirty="0" err="1" smtClean="0"/>
              <a:t>Methylene</a:t>
            </a:r>
            <a:r>
              <a:rPr lang="en-US" dirty="0" smtClean="0"/>
              <a:t> blue</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Close off the open ends of a clean gel bed using rubber stopper or masking tape</a:t>
            </a:r>
          </a:p>
          <a:p>
            <a:pPr marL="514350" indent="-514350">
              <a:buFont typeface="+mj-lt"/>
              <a:buAutoNum type="arabicPeriod"/>
            </a:pPr>
            <a:r>
              <a:rPr lang="en-US" dirty="0" smtClean="0"/>
              <a:t>Place a comb in the 1</a:t>
            </a:r>
            <a:r>
              <a:rPr lang="en-US" baseline="30000" dirty="0" smtClean="0"/>
              <a:t>st</a:t>
            </a:r>
            <a:r>
              <a:rPr lang="en-US" dirty="0" smtClean="0"/>
              <a:t> set of notches at the end of the gel bed, making sure the comb is sitting firmly and evenly across the bed</a:t>
            </a:r>
          </a:p>
          <a:p>
            <a:pPr marL="514350" indent="-514350">
              <a:buFont typeface="+mj-lt"/>
              <a:buAutoNum type="arabicPeriod"/>
            </a:pPr>
            <a:r>
              <a:rPr lang="en-US" dirty="0" smtClean="0"/>
              <a:t>Use a 250mL flask to prepare the gel solution according to the following chart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1</a:t>
            </a:r>
            <a:r>
              <a:rPr lang="en-US" baseline="30000" dirty="0" smtClean="0"/>
              <a:t>st</a:t>
            </a:r>
            <a:r>
              <a:rPr lang="en-US" dirty="0" smtClean="0"/>
              <a:t> the most important math equation you’ll ever learn!</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8800" dirty="0" smtClean="0"/>
              <a:t>C</a:t>
            </a:r>
            <a:r>
              <a:rPr lang="en-US" sz="8800" baseline="-25000" dirty="0" smtClean="0"/>
              <a:t>1</a:t>
            </a:r>
            <a:r>
              <a:rPr lang="en-US" sz="8800" dirty="0" smtClean="0"/>
              <a:t>V</a:t>
            </a:r>
            <a:r>
              <a:rPr lang="en-US" sz="8800" baseline="-25000" dirty="0" smtClean="0"/>
              <a:t>1</a:t>
            </a:r>
            <a:r>
              <a:rPr lang="en-US" sz="8800" dirty="0" smtClean="0"/>
              <a:t>=C</a:t>
            </a:r>
            <a:r>
              <a:rPr lang="en-US" sz="8800" baseline="-25000" dirty="0" smtClean="0"/>
              <a:t>2</a:t>
            </a:r>
            <a:r>
              <a:rPr lang="en-US" sz="8800" dirty="0" smtClean="0"/>
              <a:t>V</a:t>
            </a:r>
            <a:r>
              <a:rPr lang="en-US" sz="8800" baseline="-25000" dirty="0" smtClean="0"/>
              <a:t>2</a:t>
            </a:r>
          </a:p>
          <a:p>
            <a:pPr marL="0" indent="0">
              <a:buNone/>
            </a:pPr>
            <a:r>
              <a:rPr lang="en-US" dirty="0" smtClean="0"/>
              <a:t>The Buffer comes in a 50X concentrate (C1)</a:t>
            </a:r>
          </a:p>
          <a:p>
            <a:pPr marL="0" indent="0">
              <a:buNone/>
            </a:pPr>
            <a:endParaRPr lang="en-US" dirty="0" smtClean="0"/>
          </a:p>
          <a:p>
            <a:pPr marL="0" indent="0">
              <a:buNone/>
            </a:pPr>
            <a:r>
              <a:rPr lang="en-US" dirty="0" smtClean="0"/>
              <a:t>We need it to be a 1X concentrate (C2)</a:t>
            </a:r>
          </a:p>
          <a:p>
            <a:pPr marL="0" indent="0">
              <a:buNone/>
            </a:pPr>
            <a:endParaRPr lang="en-US" dirty="0" smtClean="0"/>
          </a:p>
          <a:p>
            <a:pPr marL="0" indent="0">
              <a:buNone/>
            </a:pPr>
            <a:r>
              <a:rPr lang="en-US" dirty="0" smtClean="0"/>
              <a:t>So what volume of the 50X (V1) do we need to make the 1X (V2)?</a:t>
            </a:r>
            <a:endParaRPr lang="en-US" dirty="0"/>
          </a:p>
        </p:txBody>
      </p:sp>
    </p:spTree>
    <p:extLst>
      <p:ext uri="{BB962C8B-B14F-4D97-AF65-F5344CB8AC3E}">
        <p14:creationId xmlns:p14="http://schemas.microsoft.com/office/powerpoint/2010/main" val="418913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a:t>
            </a:r>
            <a:r>
              <a:rPr lang="en-US" sz="6000" baseline="-25000" dirty="0" smtClean="0"/>
              <a:t>1</a:t>
            </a:r>
            <a:r>
              <a:rPr lang="en-US" sz="6000" dirty="0" smtClean="0"/>
              <a:t>V</a:t>
            </a:r>
            <a:r>
              <a:rPr lang="en-US" sz="6000" baseline="-25000" dirty="0" smtClean="0"/>
              <a:t>1</a:t>
            </a:r>
            <a:r>
              <a:rPr lang="en-US" sz="6000" dirty="0" smtClean="0"/>
              <a:t>=C</a:t>
            </a:r>
            <a:r>
              <a:rPr lang="en-US" sz="6000" baseline="-25000" dirty="0" smtClean="0"/>
              <a:t>2</a:t>
            </a:r>
            <a:r>
              <a:rPr lang="en-US" sz="6000" dirty="0" smtClean="0"/>
              <a:t>V</a:t>
            </a:r>
            <a:r>
              <a:rPr lang="en-US" sz="6000" baseline="-25000" dirty="0" smtClean="0"/>
              <a:t>2</a:t>
            </a:r>
            <a:endParaRPr lang="en-US" sz="6000" dirty="0"/>
          </a:p>
        </p:txBody>
      </p:sp>
      <p:sp>
        <p:nvSpPr>
          <p:cNvPr id="3" name="Content Placeholder 2"/>
          <p:cNvSpPr>
            <a:spLocks noGrp="1"/>
          </p:cNvSpPr>
          <p:nvPr>
            <p:ph idx="1"/>
          </p:nvPr>
        </p:nvSpPr>
        <p:spPr/>
        <p:txBody>
          <a:bodyPr/>
          <a:lstStyle/>
          <a:p>
            <a:r>
              <a:rPr lang="en-US" dirty="0" smtClean="0"/>
              <a:t>50 X V2 = 1 X 3000mL</a:t>
            </a:r>
          </a:p>
          <a:p>
            <a:r>
              <a:rPr lang="en-US" dirty="0" smtClean="0"/>
              <a:t>V2 = 3000mL/50</a:t>
            </a:r>
          </a:p>
          <a:p>
            <a:r>
              <a:rPr lang="en-US" dirty="0" smtClean="0"/>
              <a:t>V2= 60mL</a:t>
            </a:r>
          </a:p>
          <a:p>
            <a:r>
              <a:rPr lang="en-US" dirty="0" smtClean="0"/>
              <a:t>But Wait! We’re not done…</a:t>
            </a:r>
          </a:p>
          <a:p>
            <a:pPr lvl="1"/>
            <a:r>
              <a:rPr lang="en-US" dirty="0" smtClean="0"/>
              <a:t>So we need 60mL of concentrate but how much water do we add it to?</a:t>
            </a:r>
            <a:endParaRPr lang="en-US" dirty="0"/>
          </a:p>
        </p:txBody>
      </p:sp>
      <p:sp>
        <p:nvSpPr>
          <p:cNvPr id="4" name="Rectangle 3"/>
          <p:cNvSpPr/>
          <p:nvPr/>
        </p:nvSpPr>
        <p:spPr>
          <a:xfrm>
            <a:off x="914400" y="5029200"/>
            <a:ext cx="7010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The final volume needs to be 3000mL</a:t>
            </a:r>
          </a:p>
          <a:p>
            <a:pPr algn="ctr"/>
            <a:r>
              <a:rPr lang="en-US" sz="2400" dirty="0" smtClean="0"/>
              <a:t>60 of the 3000 will be 50X buffer so</a:t>
            </a:r>
          </a:p>
          <a:p>
            <a:pPr algn="ctr"/>
            <a:r>
              <a:rPr lang="en-US" sz="2400" dirty="0" smtClean="0"/>
              <a:t>3000mL-60mL = 2,940mL of water</a:t>
            </a:r>
            <a:endParaRPr lang="en-US" sz="2400" dirty="0"/>
          </a:p>
        </p:txBody>
      </p:sp>
    </p:spTree>
    <p:extLst>
      <p:ext uri="{BB962C8B-B14F-4D97-AF65-F5344CB8AC3E}">
        <p14:creationId xmlns:p14="http://schemas.microsoft.com/office/powerpoint/2010/main" val="224791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additive="base">
                                        <p:cTn id="3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 calcmode="lin" valueType="num">
                                      <p:cBhvr additive="base">
                                        <p:cTn id="3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t>
            </a:r>
            <a:r>
              <a:rPr lang="en-US" dirty="0" smtClean="0"/>
              <a:t>ecommended </a:t>
            </a:r>
            <a:r>
              <a:rPr lang="en-US" dirty="0" err="1"/>
              <a:t>agarose</a:t>
            </a:r>
            <a:r>
              <a:rPr lang="en-US" dirty="0"/>
              <a:t> </a:t>
            </a:r>
            <a:r>
              <a:rPr lang="en-US" dirty="0" smtClean="0"/>
              <a:t>concentration for </a:t>
            </a:r>
            <a:r>
              <a:rPr lang="en-US" dirty="0"/>
              <a:t>gels </a:t>
            </a:r>
            <a:r>
              <a:rPr lang="en-US" dirty="0" smtClean="0"/>
              <a:t>is </a:t>
            </a:r>
            <a:r>
              <a:rPr lang="en-US" dirty="0"/>
              <a:t>1% </a:t>
            </a:r>
            <a:r>
              <a:rPr lang="en-US" dirty="0" err="1" smtClean="0"/>
              <a:t>agarose</a:t>
            </a:r>
            <a:r>
              <a:rPr lang="en-US" dirty="0" smtClean="0"/>
              <a:t> for this lab</a:t>
            </a:r>
            <a:endParaRPr lang="en-US" dirty="0"/>
          </a:p>
        </p:txBody>
      </p:sp>
      <p:sp>
        <p:nvSpPr>
          <p:cNvPr id="3" name="Content Placeholder 2"/>
          <p:cNvSpPr>
            <a:spLocks noGrp="1"/>
          </p:cNvSpPr>
          <p:nvPr>
            <p:ph idx="1"/>
          </p:nvPr>
        </p:nvSpPr>
        <p:spPr/>
        <p:txBody>
          <a:bodyPr/>
          <a:lstStyle/>
          <a:p>
            <a:r>
              <a:rPr lang="en-US" dirty="0"/>
              <a:t>To make a 1% </a:t>
            </a:r>
            <a:r>
              <a:rPr lang="en-US" dirty="0" err="1"/>
              <a:t>agarose</a:t>
            </a:r>
            <a:r>
              <a:rPr lang="en-US" dirty="0"/>
              <a:t> solution, use 1 gram of </a:t>
            </a:r>
            <a:r>
              <a:rPr lang="en-US" dirty="0" err="1"/>
              <a:t>agarose</a:t>
            </a:r>
            <a:r>
              <a:rPr lang="en-US" dirty="0"/>
              <a:t> for each 100 ml</a:t>
            </a:r>
          </a:p>
          <a:p>
            <a:r>
              <a:rPr lang="en-US" dirty="0"/>
              <a:t>of 1x TAE electrophoresis buffer.</a:t>
            </a:r>
          </a:p>
        </p:txBody>
      </p:sp>
      <p:graphicFrame>
        <p:nvGraphicFramePr>
          <p:cNvPr id="4" name="Content Placeholder 3"/>
          <p:cNvGraphicFramePr>
            <a:graphicFrameLocks/>
          </p:cNvGraphicFramePr>
          <p:nvPr>
            <p:extLst>
              <p:ext uri="{D42A27DB-BD31-4B8C-83A1-F6EECF244321}">
                <p14:modId xmlns:p14="http://schemas.microsoft.com/office/powerpoint/2010/main" val="2496314690"/>
              </p:ext>
            </p:extLst>
          </p:nvPr>
        </p:nvGraphicFramePr>
        <p:xfrm>
          <a:off x="457200" y="2743200"/>
          <a:ext cx="7848599" cy="3810000"/>
        </p:xfrm>
        <a:graphic>
          <a:graphicData uri="http://schemas.openxmlformats.org/drawingml/2006/table">
            <a:tbl>
              <a:tblPr firstRow="1" bandRow="1">
                <a:tableStyleId>{5C22544A-7EE6-4342-B048-85BDC9FD1C3A}</a:tableStyleId>
              </a:tblPr>
              <a:tblGrid>
                <a:gridCol w="1913428"/>
                <a:gridCol w="1452788"/>
                <a:gridCol w="2568955"/>
                <a:gridCol w="1913428"/>
              </a:tblGrid>
              <a:tr h="665383">
                <a:tc gridSpan="4">
                  <a:txBody>
                    <a:bodyPr/>
                    <a:lstStyle/>
                    <a:p>
                      <a:pPr algn="ctr"/>
                      <a:r>
                        <a:rPr lang="en-US" sz="2800" dirty="0" smtClean="0"/>
                        <a:t>Individual 1% </a:t>
                      </a:r>
                      <a:r>
                        <a:rPr lang="en-US" sz="2800" dirty="0" err="1" smtClean="0"/>
                        <a:t>Agarose</a:t>
                      </a:r>
                      <a:r>
                        <a:rPr lang="en-US" sz="2800" dirty="0" smtClean="0"/>
                        <a:t> Gel</a:t>
                      </a:r>
                      <a:endParaRPr lang="en-US" sz="28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148468">
                <a:tc>
                  <a:txBody>
                    <a:bodyPr/>
                    <a:lstStyle/>
                    <a:p>
                      <a:pPr algn="ctr"/>
                      <a:r>
                        <a:rPr lang="en-US" dirty="0" smtClean="0"/>
                        <a:t>Size of Gel</a:t>
                      </a:r>
                    </a:p>
                    <a:p>
                      <a:pPr algn="ctr"/>
                      <a:r>
                        <a:rPr lang="en-US" dirty="0" smtClean="0"/>
                        <a:t>(cm)</a:t>
                      </a:r>
                      <a:endParaRPr lang="en-US" dirty="0"/>
                    </a:p>
                  </a:txBody>
                  <a:tcPr/>
                </a:tc>
                <a:tc>
                  <a:txBody>
                    <a:bodyPr/>
                    <a:lstStyle/>
                    <a:p>
                      <a:pPr algn="ctr"/>
                      <a:r>
                        <a:rPr lang="en-US" dirty="0" smtClean="0"/>
                        <a:t>Amt of </a:t>
                      </a:r>
                      <a:r>
                        <a:rPr lang="en-US" dirty="0" err="1" smtClean="0"/>
                        <a:t>Agarose</a:t>
                      </a:r>
                      <a:r>
                        <a:rPr lang="en-US" baseline="0" dirty="0" smtClean="0"/>
                        <a:t> </a:t>
                      </a:r>
                      <a:r>
                        <a:rPr lang="en-US" dirty="0" smtClean="0"/>
                        <a:t>(g)</a:t>
                      </a:r>
                      <a:endParaRPr lang="en-US" dirty="0"/>
                    </a:p>
                  </a:txBody>
                  <a:tcPr/>
                </a:tc>
                <a:tc>
                  <a:txBody>
                    <a:bodyPr/>
                    <a:lstStyle/>
                    <a:p>
                      <a:pPr algn="ctr"/>
                      <a:r>
                        <a:rPr lang="en-US" dirty="0" smtClean="0"/>
                        <a:t>Concentrated Buffer</a:t>
                      </a:r>
                    </a:p>
                    <a:p>
                      <a:pPr algn="ctr"/>
                      <a:r>
                        <a:rPr lang="en-US" dirty="0" smtClean="0"/>
                        <a:t>(1X)</a:t>
                      </a:r>
                      <a:r>
                        <a:rPr lang="en-US" baseline="0" dirty="0" smtClean="0"/>
                        <a:t>       </a:t>
                      </a:r>
                      <a:r>
                        <a:rPr lang="en-US" dirty="0" smtClean="0"/>
                        <a:t>(mL)</a:t>
                      </a:r>
                      <a:endParaRPr lang="en-US" dirty="0"/>
                    </a:p>
                  </a:txBody>
                  <a:tcPr/>
                </a:tc>
                <a:tc>
                  <a:txBody>
                    <a:bodyPr/>
                    <a:lstStyle/>
                    <a:p>
                      <a:pPr algn="ctr"/>
                      <a:r>
                        <a:rPr lang="en-US" dirty="0" smtClean="0"/>
                        <a:t>Total Volume</a:t>
                      </a:r>
                    </a:p>
                    <a:p>
                      <a:pPr algn="ctr"/>
                      <a:r>
                        <a:rPr lang="en-US" dirty="0" smtClean="0"/>
                        <a:t>(</a:t>
                      </a:r>
                      <a:r>
                        <a:rPr lang="en-US" dirty="0" err="1" smtClean="0"/>
                        <a:t>mL</a:t>
                      </a:r>
                      <a:r>
                        <a:rPr lang="en-US" dirty="0" smtClean="0"/>
                        <a:t>)</a:t>
                      </a:r>
                      <a:endParaRPr lang="en-US" dirty="0"/>
                    </a:p>
                  </a:txBody>
                  <a:tcPr/>
                </a:tc>
              </a:tr>
              <a:tr h="665383">
                <a:tc>
                  <a:txBody>
                    <a:bodyPr/>
                    <a:lstStyle/>
                    <a:p>
                      <a:r>
                        <a:rPr lang="en-US" dirty="0" smtClean="0"/>
                        <a:t>7 X 7</a:t>
                      </a:r>
                      <a:endParaRPr lang="en-US" dirty="0"/>
                    </a:p>
                  </a:txBody>
                  <a:tcPr/>
                </a:tc>
                <a:tc>
                  <a:txBody>
                    <a:bodyPr/>
                    <a:lstStyle/>
                    <a:p>
                      <a:r>
                        <a:rPr lang="en-US" dirty="0" smtClean="0"/>
                        <a:t>0.3</a:t>
                      </a:r>
                      <a:endParaRPr lang="en-US" dirty="0"/>
                    </a:p>
                  </a:txBody>
                  <a:tcPr/>
                </a:tc>
                <a:tc>
                  <a:txBody>
                    <a:bodyPr/>
                    <a:lstStyle/>
                    <a:p>
                      <a:r>
                        <a:rPr lang="en-US" dirty="0" smtClean="0"/>
                        <a:t>30</a:t>
                      </a:r>
                      <a:endParaRPr lang="en-US" dirty="0"/>
                    </a:p>
                  </a:txBody>
                  <a:tcPr/>
                </a:tc>
                <a:tc>
                  <a:txBody>
                    <a:bodyPr/>
                    <a:lstStyle/>
                    <a:p>
                      <a:r>
                        <a:rPr lang="en-US" dirty="0" smtClean="0"/>
                        <a:t>30</a:t>
                      </a:r>
                      <a:endParaRPr lang="en-US" dirty="0"/>
                    </a:p>
                  </a:txBody>
                  <a:tcPr/>
                </a:tc>
              </a:tr>
              <a:tr h="665383">
                <a:tc>
                  <a:txBody>
                    <a:bodyPr/>
                    <a:lstStyle/>
                    <a:p>
                      <a:r>
                        <a:rPr lang="en-US" dirty="0" smtClean="0"/>
                        <a:t>8 X 9</a:t>
                      </a:r>
                      <a:endParaRPr lang="en-US" dirty="0"/>
                    </a:p>
                  </a:txBody>
                  <a:tcPr/>
                </a:tc>
                <a:tc>
                  <a:txBody>
                    <a:bodyPr/>
                    <a:lstStyle/>
                    <a:p>
                      <a:r>
                        <a:rPr lang="en-US" dirty="0" smtClean="0"/>
                        <a:t>.45</a:t>
                      </a:r>
                      <a:endParaRPr lang="en-US" dirty="0"/>
                    </a:p>
                  </a:txBody>
                  <a:tcPr/>
                </a:tc>
                <a:tc>
                  <a:txBody>
                    <a:bodyPr/>
                    <a:lstStyle/>
                    <a:p>
                      <a:r>
                        <a:rPr lang="en-US" dirty="0" smtClean="0"/>
                        <a:t>45</a:t>
                      </a:r>
                      <a:endParaRPr lang="en-US" dirty="0"/>
                    </a:p>
                  </a:txBody>
                  <a:tcPr/>
                </a:tc>
                <a:tc>
                  <a:txBody>
                    <a:bodyPr/>
                    <a:lstStyle/>
                    <a:p>
                      <a:r>
                        <a:rPr lang="en-US" dirty="0" smtClean="0"/>
                        <a:t>45</a:t>
                      </a:r>
                      <a:endParaRPr lang="en-US" dirty="0"/>
                    </a:p>
                  </a:txBody>
                  <a:tcPr/>
                </a:tc>
              </a:tr>
              <a:tr h="665383">
                <a:tc>
                  <a:txBody>
                    <a:bodyPr/>
                    <a:lstStyle/>
                    <a:p>
                      <a:r>
                        <a:rPr lang="en-US" dirty="0" smtClean="0"/>
                        <a:t>7 X 14</a:t>
                      </a:r>
                      <a:endParaRPr lang="en-US" dirty="0"/>
                    </a:p>
                  </a:txBody>
                  <a:tcPr/>
                </a:tc>
                <a:tc>
                  <a:txBody>
                    <a:bodyPr/>
                    <a:lstStyle/>
                    <a:p>
                      <a:r>
                        <a:rPr lang="en-US" dirty="0" smtClean="0"/>
                        <a:t>0.6</a:t>
                      </a:r>
                      <a:endParaRPr lang="en-US" dirty="0"/>
                    </a:p>
                  </a:txBody>
                  <a:tcPr/>
                </a:tc>
                <a:tc>
                  <a:txBody>
                    <a:bodyPr/>
                    <a:lstStyle/>
                    <a:p>
                      <a:r>
                        <a:rPr lang="en-US" dirty="0" smtClean="0"/>
                        <a:t>60</a:t>
                      </a:r>
                      <a:endParaRPr lang="en-US" dirty="0"/>
                    </a:p>
                  </a:txBody>
                  <a:tcPr/>
                </a:tc>
                <a:tc>
                  <a:txBody>
                    <a:bodyPr/>
                    <a:lstStyle/>
                    <a:p>
                      <a:r>
                        <a:rPr lang="en-US" dirty="0" smtClean="0"/>
                        <a:t>60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 </a:t>
            </a:r>
            <a:r>
              <a:rPr lang="en-US" dirty="0" err="1" smtClean="0"/>
              <a:t>Contd</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4"/>
            </a:pPr>
            <a:r>
              <a:rPr lang="en-US" dirty="0" smtClean="0"/>
              <a:t>Add all contents to  your 250mL flask, and swirl to disperse clumps</a:t>
            </a:r>
          </a:p>
          <a:p>
            <a:pPr marL="514350" indent="-514350">
              <a:buFont typeface="+mj-lt"/>
              <a:buAutoNum type="arabicPeriod" startAt="4"/>
            </a:pPr>
            <a:r>
              <a:rPr lang="en-US" dirty="0" smtClean="0"/>
              <a:t>Use a permanent marker to indicate the level of the </a:t>
            </a:r>
            <a:r>
              <a:rPr lang="en-US" dirty="0"/>
              <a:t>s</a:t>
            </a:r>
            <a:r>
              <a:rPr lang="en-US" dirty="0" smtClean="0"/>
              <a:t>olution volume on the outside of the flask</a:t>
            </a:r>
          </a:p>
          <a:p>
            <a:pPr marL="514350" indent="-514350">
              <a:buFont typeface="+mj-lt"/>
              <a:buAutoNum type="arabicPeriod" startAt="4"/>
            </a:pPr>
            <a:r>
              <a:rPr lang="en-US" dirty="0" smtClean="0"/>
              <a:t>Cover Flask with plastic wrap and heat mixture in the microwave for 1 minute</a:t>
            </a:r>
          </a:p>
          <a:p>
            <a:pPr marL="514350" indent="-514350">
              <a:buFont typeface="+mj-lt"/>
              <a:buAutoNum type="arabicPeriod" startAt="4"/>
            </a:pPr>
            <a:r>
              <a:rPr lang="en-US" dirty="0" smtClean="0"/>
              <a:t>Using glove, swirl mixture and then put back into the microwave for 25s intervals until all the </a:t>
            </a:r>
            <a:r>
              <a:rPr lang="en-US" dirty="0" err="1" smtClean="0"/>
              <a:t>agarose</a:t>
            </a:r>
            <a:r>
              <a:rPr lang="en-US" dirty="0" smtClean="0"/>
              <a:t> is completely dissolved</a:t>
            </a:r>
          </a:p>
          <a:p>
            <a:pPr marL="914400" lvl="1" indent="-514350"/>
            <a:r>
              <a:rPr lang="en-US" dirty="0" smtClean="0"/>
              <a:t>Solution will appear clear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8"/>
            </a:pPr>
            <a:r>
              <a:rPr lang="en-US" dirty="0" smtClean="0"/>
              <a:t>Cool the </a:t>
            </a:r>
            <a:r>
              <a:rPr lang="en-US" dirty="0" err="1" smtClean="0"/>
              <a:t>agarose</a:t>
            </a:r>
            <a:r>
              <a:rPr lang="en-US" dirty="0" smtClean="0"/>
              <a:t> solution to 60˚C with a careful swirling to promote even dissipation of heat</a:t>
            </a:r>
          </a:p>
          <a:p>
            <a:pPr marL="971550" lvl="1" indent="-514350"/>
            <a:r>
              <a:rPr lang="en-US" dirty="0" smtClean="0"/>
              <a:t>If detectable evaporation has occurred add DI water to bring solution back up to the original volume as marked on the flask</a:t>
            </a:r>
          </a:p>
          <a:p>
            <a:pPr marL="514350" indent="-514350">
              <a:buFont typeface="+mj-lt"/>
              <a:buAutoNum type="arabicPeriod" startAt="8"/>
            </a:pPr>
            <a:r>
              <a:rPr lang="en-US" dirty="0" smtClean="0"/>
              <a:t>Pour the cooled </a:t>
            </a:r>
            <a:r>
              <a:rPr lang="en-US" dirty="0" err="1" smtClean="0"/>
              <a:t>agarose</a:t>
            </a:r>
            <a:r>
              <a:rPr lang="en-US" dirty="0" smtClean="0"/>
              <a:t> solution into the bed, making sure the bed is on a level surface.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contd.</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10"/>
            </a:pPr>
            <a:r>
              <a:rPr lang="en-US" dirty="0" smtClean="0"/>
              <a:t>Allow the gel to completely solidify </a:t>
            </a:r>
          </a:p>
          <a:p>
            <a:pPr marL="914400" lvl="1" indent="-514350"/>
            <a:r>
              <a:rPr lang="en-US" dirty="0" smtClean="0"/>
              <a:t>It will become firm and cool to touch after about 20min</a:t>
            </a:r>
          </a:p>
          <a:p>
            <a:pPr marL="514350" indent="-514350">
              <a:buFont typeface="+mj-lt"/>
              <a:buAutoNum type="arabicPeriod" startAt="10"/>
            </a:pPr>
            <a:r>
              <a:rPr lang="en-US" dirty="0" smtClean="0"/>
              <a:t>After the gel is completely solidified, carefully and slowly remove the rubber dams</a:t>
            </a:r>
          </a:p>
          <a:p>
            <a:pPr marL="514350" indent="-514350">
              <a:buFont typeface="+mj-lt"/>
              <a:buAutoNum type="arabicPeriod" startAt="10"/>
            </a:pPr>
            <a:r>
              <a:rPr lang="en-US" dirty="0" smtClean="0"/>
              <a:t>Remove the comb by slowly and gently pulling straight up</a:t>
            </a:r>
          </a:p>
          <a:p>
            <a:pPr marL="514350" indent="-514350">
              <a:buFont typeface="+mj-lt"/>
              <a:buAutoNum type="arabicPeriod" startAt="10"/>
            </a:pPr>
            <a:r>
              <a:rPr lang="en-US" dirty="0" smtClean="0"/>
              <a:t>Leaving the gel on its bed, place it into the electrophoresis chamber with the correct orientation as indicated in diagram</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Enzymes</a:t>
            </a:r>
            <a:endParaRPr lang="en-US" dirty="0"/>
          </a:p>
        </p:txBody>
      </p:sp>
      <p:sp>
        <p:nvSpPr>
          <p:cNvPr id="3" name="Content Placeholder 2"/>
          <p:cNvSpPr>
            <a:spLocks noGrp="1"/>
          </p:cNvSpPr>
          <p:nvPr>
            <p:ph idx="1"/>
          </p:nvPr>
        </p:nvSpPr>
        <p:spPr/>
        <p:txBody>
          <a:bodyPr>
            <a:normAutofit/>
          </a:bodyPr>
          <a:lstStyle/>
          <a:p>
            <a:r>
              <a:rPr lang="en-US" dirty="0" smtClean="0"/>
              <a:t>Restriction enzymes, also known as restriction endonucleases, are biomolecules that cut DNA at specific sites</a:t>
            </a:r>
          </a:p>
          <a:p>
            <a:r>
              <a:rPr lang="en-US" dirty="0" smtClean="0"/>
              <a:t>Restriction enzymes were 1</a:t>
            </a:r>
            <a:r>
              <a:rPr lang="en-US" baseline="30000" dirty="0" smtClean="0"/>
              <a:t>st</a:t>
            </a:r>
            <a:r>
              <a:rPr lang="en-US" dirty="0" smtClean="0"/>
              <a:t> discovered in bacteria as a defense mechanism against invading viruses called bacteriophages</a:t>
            </a:r>
          </a:p>
          <a:p>
            <a:r>
              <a:rPr lang="en-US" dirty="0" smtClean="0"/>
              <a:t>Any foreign DNA that’s encountered will be cut up by the Res and rendered ineffective</a:t>
            </a:r>
            <a:endParaRPr lang="en-US" dirty="0"/>
          </a:p>
        </p:txBody>
      </p:sp>
    </p:spTree>
    <p:extLst>
      <p:ext uri="{BB962C8B-B14F-4D97-AF65-F5344CB8AC3E}">
        <p14:creationId xmlns:p14="http://schemas.microsoft.com/office/powerpoint/2010/main" val="35998588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Autofit/>
          </a:bodyPr>
          <a:lstStyle/>
          <a:p>
            <a:r>
              <a:rPr lang="en-US" sz="3600" dirty="0" smtClean="0"/>
              <a:t>14. </a:t>
            </a:r>
            <a:r>
              <a:rPr lang="en-US" sz="3200" dirty="0" smtClean="0"/>
              <a:t>Fill </a:t>
            </a:r>
            <a:r>
              <a:rPr lang="en-US" sz="3200" dirty="0"/>
              <a:t>the electrophoresis chamber with </a:t>
            </a:r>
            <a:r>
              <a:rPr lang="en-US" sz="3200" dirty="0" smtClean="0"/>
              <a:t>the appropriate </a:t>
            </a:r>
            <a:r>
              <a:rPr lang="en-US" sz="3200" dirty="0"/>
              <a:t>amount of diluted 1X Buffer</a:t>
            </a:r>
            <a:r>
              <a:rPr lang="en-US" sz="3600" dirty="0"/>
              <a:t/>
            </a:r>
            <a:br>
              <a:rPr lang="en-US" sz="3600" dirty="0"/>
            </a:br>
            <a:endParaRPr lang="en-US" sz="3600" dirty="0"/>
          </a:p>
        </p:txBody>
      </p:sp>
      <p:sp>
        <p:nvSpPr>
          <p:cNvPr id="3" name="Content Placeholder 2"/>
          <p:cNvSpPr>
            <a:spLocks noGrp="1"/>
          </p:cNvSpPr>
          <p:nvPr>
            <p:ph idx="1"/>
          </p:nvPr>
        </p:nvSpPr>
        <p:spPr/>
        <p:txBody>
          <a:bodyPr/>
          <a:lstStyle/>
          <a:p>
            <a:endParaRPr lang="en-US" dirty="0"/>
          </a:p>
        </p:txBody>
      </p:sp>
      <p:pic>
        <p:nvPicPr>
          <p:cNvPr id="21508" name="Picture 4" descr="http://www.owlnet.rice.edu/~bios311/bios311/bios413/dnagel.jpg"/>
          <p:cNvPicPr>
            <a:picLocks noChangeAspect="1" noChangeArrowheads="1"/>
          </p:cNvPicPr>
          <p:nvPr/>
        </p:nvPicPr>
        <p:blipFill>
          <a:blip r:embed="rId2" cstate="print"/>
          <a:srcRect/>
          <a:stretch>
            <a:fillRect/>
          </a:stretch>
        </p:blipFill>
        <p:spPr bwMode="auto">
          <a:xfrm>
            <a:off x="180109" y="1524000"/>
            <a:ext cx="8763000" cy="5334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 Contd. Loading the Gel</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16"/>
            </a:pPr>
            <a:r>
              <a:rPr lang="en-US" dirty="0" smtClean="0"/>
              <a:t>Make sure Gel is completely submerged under buffer before loading the samples</a:t>
            </a:r>
          </a:p>
          <a:p>
            <a:pPr marL="514350" indent="-514350">
              <a:buFont typeface="+mj-lt"/>
              <a:buAutoNum type="arabicPeriod" startAt="16"/>
            </a:pPr>
            <a:r>
              <a:rPr lang="en-US" dirty="0" smtClean="0"/>
              <a:t>Using a </a:t>
            </a:r>
            <a:r>
              <a:rPr lang="en-US" dirty="0" err="1" smtClean="0"/>
              <a:t>micropipetor</a:t>
            </a:r>
            <a:r>
              <a:rPr lang="en-US" dirty="0" smtClean="0"/>
              <a:t>, load the DNA samples into the wells in consecutive order as follows</a:t>
            </a:r>
            <a:endParaRPr lang="en-US" dirty="0"/>
          </a:p>
        </p:txBody>
      </p:sp>
      <p:graphicFrame>
        <p:nvGraphicFramePr>
          <p:cNvPr id="4" name="Table 3"/>
          <p:cNvGraphicFramePr>
            <a:graphicFrameLocks noGrp="1"/>
          </p:cNvGraphicFramePr>
          <p:nvPr/>
        </p:nvGraphicFramePr>
        <p:xfrm>
          <a:off x="381000" y="3863340"/>
          <a:ext cx="4267200" cy="2537460"/>
        </p:xfrm>
        <a:graphic>
          <a:graphicData uri="http://schemas.openxmlformats.org/drawingml/2006/table">
            <a:tbl>
              <a:tblPr firstRow="1" bandRow="1">
                <a:tableStyleId>{5C22544A-7EE6-4342-B048-85BDC9FD1C3A}</a:tableStyleId>
              </a:tblPr>
              <a:tblGrid>
                <a:gridCol w="1412442"/>
                <a:gridCol w="539585"/>
                <a:gridCol w="2315173"/>
              </a:tblGrid>
              <a:tr h="628650">
                <a:tc>
                  <a:txBody>
                    <a:bodyPr/>
                    <a:lstStyle/>
                    <a:p>
                      <a:pPr algn="ctr"/>
                      <a:r>
                        <a:rPr lang="en-US" sz="2800" dirty="0" smtClean="0"/>
                        <a:t>Lane</a:t>
                      </a:r>
                      <a:endParaRPr lang="en-US" sz="2800" dirty="0"/>
                    </a:p>
                  </a:txBody>
                  <a:tcPr/>
                </a:tc>
                <a:tc gridSpan="2">
                  <a:txBody>
                    <a:bodyPr/>
                    <a:lstStyle/>
                    <a:p>
                      <a:pPr algn="ctr"/>
                      <a:r>
                        <a:rPr lang="en-US" sz="2800" dirty="0" smtClean="0"/>
                        <a:t>Tube</a:t>
                      </a:r>
                      <a:endParaRPr lang="en-US" sz="2800" dirty="0"/>
                    </a:p>
                  </a:txBody>
                  <a:tcPr/>
                </a:tc>
                <a:tc hMerge="1">
                  <a:txBody>
                    <a:bodyPr/>
                    <a:lstStyle/>
                    <a:p>
                      <a:endParaRPr lang="en-US" dirty="0"/>
                    </a:p>
                  </a:txBody>
                  <a:tcPr/>
                </a:tc>
              </a:tr>
              <a:tr h="628650">
                <a:tc>
                  <a:txBody>
                    <a:bodyPr/>
                    <a:lstStyle/>
                    <a:p>
                      <a:pPr algn="ctr"/>
                      <a:r>
                        <a:rPr lang="en-US" dirty="0" smtClean="0"/>
                        <a:t>1</a:t>
                      </a:r>
                      <a:endParaRPr lang="en-US" dirty="0"/>
                    </a:p>
                  </a:txBody>
                  <a:tcPr/>
                </a:tc>
                <a:tc>
                  <a:txBody>
                    <a:bodyPr/>
                    <a:lstStyle/>
                    <a:p>
                      <a:pPr algn="ctr"/>
                      <a:r>
                        <a:rPr lang="en-US" dirty="0" smtClean="0"/>
                        <a:t>A</a:t>
                      </a:r>
                      <a:endParaRPr lang="en-US" dirty="0"/>
                    </a:p>
                  </a:txBody>
                  <a:tcPr/>
                </a:tc>
                <a:tc>
                  <a:txBody>
                    <a:bodyPr/>
                    <a:lstStyle/>
                    <a:p>
                      <a:pPr algn="ctr"/>
                      <a:r>
                        <a:rPr lang="en-US" dirty="0" smtClean="0"/>
                        <a:t>Standard</a:t>
                      </a:r>
                      <a:r>
                        <a:rPr lang="en-US" baseline="0" dirty="0" smtClean="0"/>
                        <a:t> DNA Fragment Ladder</a:t>
                      </a:r>
                      <a:endParaRPr lang="en-US" dirty="0"/>
                    </a:p>
                  </a:txBody>
                  <a:tcPr/>
                </a:tc>
              </a:tr>
              <a:tr h="628650">
                <a:tc>
                  <a:txBody>
                    <a:bodyPr/>
                    <a:lstStyle/>
                    <a:p>
                      <a:pPr algn="ctr"/>
                      <a:r>
                        <a:rPr lang="en-US" dirty="0" smtClean="0"/>
                        <a:t>2</a:t>
                      </a:r>
                      <a:endParaRPr lang="en-US" dirty="0"/>
                    </a:p>
                  </a:txBody>
                  <a:tcPr/>
                </a:tc>
                <a:tc>
                  <a:txBody>
                    <a:bodyPr/>
                    <a:lstStyle/>
                    <a:p>
                      <a:pPr algn="ctr"/>
                      <a:r>
                        <a:rPr lang="en-US" dirty="0" smtClean="0"/>
                        <a:t>B</a:t>
                      </a:r>
                      <a:endParaRPr lang="en-US" dirty="0"/>
                    </a:p>
                  </a:txBody>
                  <a:tcPr/>
                </a:tc>
                <a:tc>
                  <a:txBody>
                    <a:bodyPr/>
                    <a:lstStyle/>
                    <a:p>
                      <a:pPr algn="ctr"/>
                      <a:r>
                        <a:rPr lang="en-US" dirty="0" smtClean="0"/>
                        <a:t>Lambda DNA cut</a:t>
                      </a:r>
                      <a:r>
                        <a:rPr lang="en-US" baseline="0" dirty="0" smtClean="0"/>
                        <a:t> with EcoR1</a:t>
                      </a:r>
                      <a:endParaRPr lang="en-US" dirty="0"/>
                    </a:p>
                  </a:txBody>
                  <a:tcPr/>
                </a:tc>
              </a:tr>
              <a:tr h="628650">
                <a:tc>
                  <a:txBody>
                    <a:bodyPr/>
                    <a:lstStyle/>
                    <a:p>
                      <a:pPr algn="ctr"/>
                      <a:r>
                        <a:rPr lang="en-US" dirty="0" smtClean="0"/>
                        <a:t>3</a:t>
                      </a:r>
                      <a:endParaRPr lang="en-US" dirty="0"/>
                    </a:p>
                  </a:txBody>
                  <a:tcPr/>
                </a:tc>
                <a:tc>
                  <a:txBody>
                    <a:bodyPr/>
                    <a:lstStyle/>
                    <a:p>
                      <a:pPr algn="ctr"/>
                      <a:r>
                        <a:rPr lang="en-US" dirty="0" smtClean="0"/>
                        <a:t>C</a:t>
                      </a:r>
                      <a:endParaRPr lang="en-US" dirty="0"/>
                    </a:p>
                  </a:txBody>
                  <a:tcPr/>
                </a:tc>
                <a:tc>
                  <a:txBody>
                    <a:bodyPr/>
                    <a:lstStyle/>
                    <a:p>
                      <a:pPr algn="ctr"/>
                      <a:r>
                        <a:rPr lang="en-US" dirty="0" smtClean="0"/>
                        <a:t>Lambda DNA (uncut)</a:t>
                      </a:r>
                      <a:endParaRPr lang="en-US" dirty="0"/>
                    </a:p>
                  </a:txBody>
                  <a:tcPr/>
                </a:tc>
              </a:tr>
            </a:tbl>
          </a:graphicData>
        </a:graphic>
      </p:graphicFrame>
      <p:pic>
        <p:nvPicPr>
          <p:cNvPr id="23554" name="Picture 2" descr="http://comps.fotosearch.com/comp/STK/STK014/30-loading-agarose_~LPS1420.jpg"/>
          <p:cNvPicPr>
            <a:picLocks noChangeAspect="1" noChangeArrowheads="1"/>
          </p:cNvPicPr>
          <p:nvPr/>
        </p:nvPicPr>
        <p:blipFill>
          <a:blip r:embed="rId2" cstate="print"/>
          <a:srcRect/>
          <a:stretch>
            <a:fillRect/>
          </a:stretch>
        </p:blipFill>
        <p:spPr bwMode="auto">
          <a:xfrm>
            <a:off x="4724400" y="3810000"/>
            <a:ext cx="4019550" cy="30480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 contd. Running the Gel</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18"/>
            </a:pPr>
            <a:r>
              <a:rPr lang="en-US" dirty="0" smtClean="0"/>
              <a:t>After DNA samples are loaded, carefully snap the cover down onto the electrode terminals </a:t>
            </a:r>
          </a:p>
          <a:p>
            <a:pPr marL="914400" lvl="1" indent="-514350"/>
            <a:r>
              <a:rPr lang="en-US" dirty="0" smtClean="0"/>
              <a:t>Make sure that the negative and positive color coded indicators on the cover and apparatus chamber are properly oriented</a:t>
            </a:r>
          </a:p>
          <a:p>
            <a:pPr marL="514350" indent="-514350">
              <a:buFont typeface="+mj-lt"/>
              <a:buAutoNum type="arabicPeriod" startAt="18"/>
            </a:pPr>
            <a:r>
              <a:rPr lang="en-US" dirty="0" smtClean="0"/>
              <a:t>Insert the plug of the black wire into the black input of the power source (negative input). Insert the plug of the red wire into the red input of the power source (positive input)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 Contd. Running the Gel</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0"/>
            </a:pPr>
            <a:r>
              <a:rPr lang="en-US" dirty="0" smtClean="0"/>
              <a:t>Set the power source at the required voltage as indicated below and conduct electrophoresis for the length of time indicated by the chart below</a:t>
            </a:r>
            <a:endParaRPr lang="en-US" dirty="0"/>
          </a:p>
        </p:txBody>
      </p:sp>
      <p:graphicFrame>
        <p:nvGraphicFramePr>
          <p:cNvPr id="4" name="Table 3"/>
          <p:cNvGraphicFramePr>
            <a:graphicFrameLocks noGrp="1"/>
          </p:cNvGraphicFramePr>
          <p:nvPr/>
        </p:nvGraphicFramePr>
        <p:xfrm>
          <a:off x="1447800" y="3810000"/>
          <a:ext cx="6096000" cy="222504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ctr"/>
                      <a:r>
                        <a:rPr lang="en-US" dirty="0" smtClean="0"/>
                        <a:t>Time &amp; Voltage </a:t>
                      </a:r>
                      <a:r>
                        <a:rPr lang="en-US" dirty="0" err="1" smtClean="0"/>
                        <a:t>Reccomendations</a:t>
                      </a:r>
                      <a:endParaRPr lang="en-US" dirty="0"/>
                    </a:p>
                  </a:txBody>
                  <a:tcPr/>
                </a:tc>
                <a:tc hMerge="1">
                  <a:txBody>
                    <a:bodyPr/>
                    <a:lstStyle/>
                    <a:p>
                      <a:endParaRPr lang="en-US" dirty="0"/>
                    </a:p>
                  </a:txBody>
                  <a:tcPr/>
                </a:tc>
              </a:tr>
              <a:tr h="370840">
                <a:tc>
                  <a:txBody>
                    <a:bodyPr/>
                    <a:lstStyle/>
                    <a:p>
                      <a:pPr algn="ctr"/>
                      <a:r>
                        <a:rPr lang="en-US" dirty="0" smtClean="0"/>
                        <a:t>Volts</a:t>
                      </a:r>
                      <a:endParaRPr lang="en-US" dirty="0"/>
                    </a:p>
                  </a:txBody>
                  <a:tcPr/>
                </a:tc>
                <a:tc>
                  <a:txBody>
                    <a:bodyPr/>
                    <a:lstStyle/>
                    <a:p>
                      <a:pPr algn="ctr"/>
                      <a:r>
                        <a:rPr lang="en-US" dirty="0" smtClean="0"/>
                        <a:t>Minimum / Maximum</a:t>
                      </a:r>
                      <a:endParaRPr lang="en-US" dirty="0"/>
                    </a:p>
                  </a:txBody>
                  <a:tcPr/>
                </a:tc>
              </a:tr>
              <a:tr h="370840">
                <a:tc>
                  <a:txBody>
                    <a:bodyPr/>
                    <a:lstStyle/>
                    <a:p>
                      <a:pPr algn="ctr"/>
                      <a:r>
                        <a:rPr lang="en-US" dirty="0" smtClean="0"/>
                        <a:t>150</a:t>
                      </a:r>
                      <a:endParaRPr lang="en-US" dirty="0"/>
                    </a:p>
                  </a:txBody>
                  <a:tcPr/>
                </a:tc>
                <a:tc>
                  <a:txBody>
                    <a:bodyPr/>
                    <a:lstStyle/>
                    <a:p>
                      <a:pPr algn="ctr"/>
                      <a:r>
                        <a:rPr lang="en-US" dirty="0" smtClean="0"/>
                        <a:t>15/20 min</a:t>
                      </a:r>
                      <a:endParaRPr lang="en-US" dirty="0"/>
                    </a:p>
                  </a:txBody>
                  <a:tcPr/>
                </a:tc>
              </a:tr>
              <a:tr h="370840">
                <a:tc>
                  <a:txBody>
                    <a:bodyPr/>
                    <a:lstStyle/>
                    <a:p>
                      <a:pPr algn="ctr"/>
                      <a:r>
                        <a:rPr lang="en-US" dirty="0" smtClean="0"/>
                        <a:t>125</a:t>
                      </a:r>
                      <a:endParaRPr lang="en-US" dirty="0"/>
                    </a:p>
                  </a:txBody>
                  <a:tcPr/>
                </a:tc>
                <a:tc>
                  <a:txBody>
                    <a:bodyPr/>
                    <a:lstStyle/>
                    <a:p>
                      <a:pPr algn="ctr"/>
                      <a:r>
                        <a:rPr lang="en-US" dirty="0" smtClean="0"/>
                        <a:t>20/30 min</a:t>
                      </a:r>
                      <a:endParaRPr lang="en-US" dirty="0"/>
                    </a:p>
                  </a:txBody>
                  <a:tcPr/>
                </a:tc>
              </a:tr>
              <a:tr h="370840">
                <a:tc>
                  <a:txBody>
                    <a:bodyPr/>
                    <a:lstStyle/>
                    <a:p>
                      <a:pPr algn="ctr"/>
                      <a:r>
                        <a:rPr lang="en-US" dirty="0" smtClean="0"/>
                        <a:t>70</a:t>
                      </a:r>
                      <a:endParaRPr lang="en-US" dirty="0"/>
                    </a:p>
                  </a:txBody>
                  <a:tcPr/>
                </a:tc>
                <a:tc>
                  <a:txBody>
                    <a:bodyPr/>
                    <a:lstStyle/>
                    <a:p>
                      <a:pPr algn="ctr"/>
                      <a:r>
                        <a:rPr lang="en-US" dirty="0" smtClean="0"/>
                        <a:t>35/</a:t>
                      </a:r>
                      <a:r>
                        <a:rPr lang="en-US" baseline="0" dirty="0" smtClean="0"/>
                        <a:t>45 min</a:t>
                      </a:r>
                      <a:endParaRPr lang="en-US" dirty="0"/>
                    </a:p>
                  </a:txBody>
                  <a:tcPr/>
                </a:tc>
              </a:tr>
              <a:tr h="370840">
                <a:tc>
                  <a:txBody>
                    <a:bodyPr/>
                    <a:lstStyle/>
                    <a:p>
                      <a:pPr algn="ctr"/>
                      <a:r>
                        <a:rPr lang="en-US" dirty="0" smtClean="0"/>
                        <a:t>50</a:t>
                      </a:r>
                      <a:endParaRPr lang="en-US" dirty="0"/>
                    </a:p>
                  </a:txBody>
                  <a:tcPr/>
                </a:tc>
                <a:tc>
                  <a:txBody>
                    <a:bodyPr/>
                    <a:lstStyle/>
                    <a:p>
                      <a:pPr algn="ctr"/>
                      <a:r>
                        <a:rPr lang="en-US" dirty="0" smtClean="0"/>
                        <a:t>50/80 min</a:t>
                      </a:r>
                      <a:endParaRPr lang="en-US"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 Contd. Running the Gel</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1"/>
            </a:pPr>
            <a:r>
              <a:rPr lang="en-US" dirty="0" smtClean="0"/>
              <a:t>Check to see that current is running properly- you should see bubbles forming on the 2 platinum electrodes</a:t>
            </a:r>
          </a:p>
          <a:p>
            <a:pPr marL="514350" indent="-514350">
              <a:buFont typeface="+mj-lt"/>
              <a:buAutoNum type="arabicPeriod" startAt="21"/>
            </a:pPr>
            <a:r>
              <a:rPr lang="en-US" dirty="0" smtClean="0"/>
              <a:t>After electrophoresis is completed, turn off the power, unplug the power source, disconnect the leads, and remove the cover</a:t>
            </a:r>
          </a:p>
          <a:p>
            <a:pPr marL="514350" indent="-514350">
              <a:buFont typeface="+mj-lt"/>
              <a:buAutoNum type="arabicPeriod" startAt="21"/>
            </a:pPr>
            <a:r>
              <a:rPr lang="en-US" dirty="0" smtClean="0"/>
              <a:t>Remove the gel from the bed for staining</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phschool.com/science/biology_place/labbench/lab6/images/overview.gif"/>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Enzymes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thousands of restriction enzymes and each is named for the bacterium from which it is isolated</a:t>
            </a:r>
          </a:p>
          <a:p>
            <a:r>
              <a:rPr lang="en-US" dirty="0" smtClean="0"/>
              <a:t>We will use 3:</a:t>
            </a:r>
          </a:p>
          <a:p>
            <a:pPr lvl="1"/>
            <a:r>
              <a:rPr lang="en-US" dirty="0" smtClean="0"/>
              <a:t>EcoR1: the </a:t>
            </a:r>
            <a:r>
              <a:rPr lang="en-US" u="sng" dirty="0" smtClean="0"/>
              <a:t>1</a:t>
            </a:r>
            <a:r>
              <a:rPr lang="en-US" baseline="30000" dirty="0" smtClean="0"/>
              <a:t>st</a:t>
            </a:r>
            <a:r>
              <a:rPr lang="en-US" dirty="0" smtClean="0"/>
              <a:t> restriction enzyme isolated from </a:t>
            </a:r>
            <a:r>
              <a:rPr lang="en-US" i="1" u="sng" dirty="0" smtClean="0"/>
              <a:t>E</a:t>
            </a:r>
            <a:r>
              <a:rPr lang="en-US" i="1" dirty="0" smtClean="0"/>
              <a:t>scherichia </a:t>
            </a:r>
            <a:r>
              <a:rPr lang="en-US" i="1" u="sng" dirty="0" smtClean="0"/>
              <a:t>co</a:t>
            </a:r>
            <a:r>
              <a:rPr lang="en-US" i="1" dirty="0" smtClean="0"/>
              <a:t>li</a:t>
            </a:r>
          </a:p>
          <a:p>
            <a:pPr lvl="1"/>
            <a:r>
              <a:rPr lang="en-US" dirty="0" err="1" smtClean="0"/>
              <a:t>HindIII</a:t>
            </a:r>
            <a:r>
              <a:rPr lang="en-US" dirty="0" smtClean="0"/>
              <a:t>: the </a:t>
            </a:r>
            <a:r>
              <a:rPr lang="en-US" u="sng" dirty="0" smtClean="0"/>
              <a:t>3</a:t>
            </a:r>
            <a:r>
              <a:rPr lang="en-US" baseline="30000" dirty="0" smtClean="0"/>
              <a:t>rd</a:t>
            </a:r>
            <a:r>
              <a:rPr lang="en-US" dirty="0" smtClean="0"/>
              <a:t> restriction enzyme isolated from </a:t>
            </a:r>
            <a:r>
              <a:rPr lang="en-US" i="1" u="sng" dirty="0" err="1" smtClean="0"/>
              <a:t>H</a:t>
            </a:r>
            <a:r>
              <a:rPr lang="en-US" i="1" dirty="0" err="1" smtClean="0"/>
              <a:t>aemophilus</a:t>
            </a:r>
            <a:r>
              <a:rPr lang="en-US" i="1" dirty="0" smtClean="0"/>
              <a:t> </a:t>
            </a:r>
            <a:r>
              <a:rPr lang="en-US" i="1" u="sng" dirty="0" smtClean="0"/>
              <a:t>in</a:t>
            </a:r>
            <a:r>
              <a:rPr lang="en-US" i="1" dirty="0" smtClean="0"/>
              <a:t>fluenza</a:t>
            </a:r>
          </a:p>
          <a:p>
            <a:pPr lvl="1"/>
            <a:r>
              <a:rPr lang="en-US" dirty="0" err="1" smtClean="0"/>
              <a:t>PstI</a:t>
            </a:r>
            <a:r>
              <a:rPr lang="en-US" dirty="0" smtClean="0"/>
              <a:t>: the 1</a:t>
            </a:r>
            <a:r>
              <a:rPr lang="en-US" baseline="30000" dirty="0" smtClean="0"/>
              <a:t>st</a:t>
            </a:r>
            <a:r>
              <a:rPr lang="en-US" dirty="0" smtClean="0"/>
              <a:t> restriction enzyme isolated from </a:t>
            </a:r>
            <a:r>
              <a:rPr lang="en-US" i="1" u="sng" dirty="0" err="1" smtClean="0"/>
              <a:t>P</a:t>
            </a:r>
            <a:r>
              <a:rPr lang="en-US" i="1" dirty="0" err="1" smtClean="0"/>
              <a:t>rovidencia</a:t>
            </a:r>
            <a:r>
              <a:rPr lang="en-US" i="1" dirty="0" smtClean="0"/>
              <a:t> </a:t>
            </a:r>
            <a:r>
              <a:rPr lang="en-US" i="1" u="sng" dirty="0" err="1" smtClean="0"/>
              <a:t>st</a:t>
            </a:r>
            <a:r>
              <a:rPr lang="en-US" i="1" dirty="0" err="1" smtClean="0"/>
              <a:t>uartii</a:t>
            </a:r>
            <a:endParaRPr lang="en-US" i="1" dirty="0"/>
          </a:p>
        </p:txBody>
      </p:sp>
    </p:spTree>
    <p:extLst>
      <p:ext uri="{BB962C8B-B14F-4D97-AF65-F5344CB8AC3E}">
        <p14:creationId xmlns:p14="http://schemas.microsoft.com/office/powerpoint/2010/main" val="4193552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Enzymes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Restriction enzyme recognizes a specific nucleotide sequence in the DNA called a restriction site and cuts the DNA only at that specific site</a:t>
            </a:r>
          </a:p>
          <a:p>
            <a:r>
              <a:rPr lang="en-US" dirty="0" smtClean="0"/>
              <a:t>Many restriction enzymes leave a short length of unpaired bases called sticky ends at the DNA site where they cut</a:t>
            </a:r>
          </a:p>
          <a:p>
            <a:r>
              <a:rPr lang="en-US" dirty="0" smtClean="0"/>
              <a:t>In general, restriction sites are palindromic, meaning they read the same foreword as they do backwards on opposite strands</a:t>
            </a:r>
          </a:p>
          <a:p>
            <a:endParaRPr lang="en-US" dirty="0"/>
          </a:p>
        </p:txBody>
      </p:sp>
    </p:spTree>
    <p:extLst>
      <p:ext uri="{BB962C8B-B14F-4D97-AF65-F5344CB8AC3E}">
        <p14:creationId xmlns:p14="http://schemas.microsoft.com/office/powerpoint/2010/main" val="1755912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Sites</a:t>
            </a:r>
            <a:endParaRPr lang="en-US" dirty="0"/>
          </a:p>
        </p:txBody>
      </p:sp>
      <p:sp>
        <p:nvSpPr>
          <p:cNvPr id="4" name="TextBox 3"/>
          <p:cNvSpPr txBox="1"/>
          <p:nvPr/>
        </p:nvSpPr>
        <p:spPr>
          <a:xfrm>
            <a:off x="685800" y="3897333"/>
            <a:ext cx="1062037" cy="261610"/>
          </a:xfrm>
          <a:prstGeom prst="rect">
            <a:avLst/>
          </a:prstGeom>
          <a:noFill/>
        </p:spPr>
        <p:txBody>
          <a:bodyPr wrap="square" rtlCol="0">
            <a:spAutoFit/>
          </a:bodyPr>
          <a:lstStyle/>
          <a:p>
            <a:r>
              <a:rPr lang="en-US" sz="1100" b="1" dirty="0" err="1" smtClean="0"/>
              <a:t>HindIII</a:t>
            </a:r>
            <a:endParaRPr lang="en-US" sz="1100" b="1" dirty="0"/>
          </a:p>
        </p:txBody>
      </p:sp>
      <p:pic>
        <p:nvPicPr>
          <p:cNvPr id="1030" name="Picture 6" descr="http://barleyworld.org/sites/default/files/figure-11-04.jpg"/>
          <p:cNvPicPr>
            <a:picLocks noChangeAspect="1" noChangeArrowheads="1"/>
          </p:cNvPicPr>
          <p:nvPr/>
        </p:nvPicPr>
        <p:blipFill rotWithShape="1">
          <a:blip r:embed="rId2">
            <a:extLst>
              <a:ext uri="{28A0092B-C50C-407E-A947-70E740481C1C}">
                <a14:useLocalDpi xmlns:a14="http://schemas.microsoft.com/office/drawing/2010/main" val="0"/>
              </a:ext>
            </a:extLst>
          </a:blip>
          <a:srcRect t="5294" b="47353"/>
          <a:stretch/>
        </p:blipFill>
        <p:spPr bwMode="auto">
          <a:xfrm>
            <a:off x="609600" y="1219200"/>
            <a:ext cx="7676731" cy="2583873"/>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2590800" y="3717845"/>
            <a:ext cx="2276475" cy="803357"/>
            <a:chOff x="2590800" y="3997243"/>
            <a:chExt cx="2276475" cy="803357"/>
          </a:xfrm>
        </p:grpSpPr>
        <p:pic>
          <p:nvPicPr>
            <p:cNvPr id="1028" name="Picture 4" descr="http://2.bp.blogspot.com/_WFAOW3klMAc/SvLiTV1EZyI/AAAAAAAAABU/nFN0sOJEU94/s400/HindIII+restriction+site.bmp"/>
            <p:cNvPicPr>
              <a:picLocks noChangeAspect="1" noChangeArrowheads="1"/>
            </p:cNvPicPr>
            <p:nvPr/>
          </p:nvPicPr>
          <p:blipFill rotWithShape="1">
            <a:blip r:embed="rId3">
              <a:extLst>
                <a:ext uri="{28A0092B-C50C-407E-A947-70E740481C1C}">
                  <a14:useLocalDpi xmlns:a14="http://schemas.microsoft.com/office/drawing/2010/main" val="0"/>
                </a:ext>
              </a:extLst>
            </a:blip>
            <a:srcRect t="42931" b="27607"/>
            <a:stretch/>
          </p:blipFill>
          <p:spPr bwMode="auto">
            <a:xfrm>
              <a:off x="2590800" y="4174333"/>
              <a:ext cx="2276475" cy="40690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V="1">
              <a:off x="4191000" y="4553529"/>
              <a:ext cx="0" cy="247071"/>
            </a:xfrm>
            <a:prstGeom prst="straightConnector1">
              <a:avLst/>
            </a:prstGeom>
            <a:ln w="158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505200" y="3997243"/>
              <a:ext cx="0" cy="194170"/>
            </a:xfrm>
            <a:prstGeom prst="straightConnector1">
              <a:avLst/>
            </a:prstGeom>
            <a:ln w="15875">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371600" y="3814930"/>
            <a:ext cx="1143000" cy="430887"/>
          </a:xfrm>
          <a:prstGeom prst="rect">
            <a:avLst/>
          </a:prstGeom>
          <a:noFill/>
        </p:spPr>
        <p:txBody>
          <a:bodyPr wrap="square" rtlCol="0">
            <a:spAutoFit/>
          </a:bodyPr>
          <a:lstStyle/>
          <a:p>
            <a:r>
              <a:rPr lang="en-US" sz="1100" b="1" dirty="0" err="1" smtClean="0"/>
              <a:t>Haemophilus</a:t>
            </a:r>
            <a:r>
              <a:rPr lang="en-US" sz="1100" b="1" dirty="0" smtClean="0"/>
              <a:t> influenza</a:t>
            </a:r>
            <a:endParaRPr lang="en-US" sz="1100" b="1" dirty="0"/>
          </a:p>
        </p:txBody>
      </p:sp>
      <p:sp>
        <p:nvSpPr>
          <p:cNvPr id="14" name="Rectangle 13"/>
          <p:cNvSpPr/>
          <p:nvPr/>
        </p:nvSpPr>
        <p:spPr>
          <a:xfrm>
            <a:off x="5638800" y="3894935"/>
            <a:ext cx="3429000" cy="17438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4648200" y="4098387"/>
            <a:ext cx="914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638800" y="5715000"/>
            <a:ext cx="2743200" cy="369332"/>
          </a:xfrm>
          <a:prstGeom prst="rect">
            <a:avLst/>
          </a:prstGeom>
          <a:noFill/>
        </p:spPr>
        <p:txBody>
          <a:bodyPr wrap="square" rtlCol="0">
            <a:spAutoFit/>
          </a:bodyPr>
          <a:lstStyle/>
          <a:p>
            <a:r>
              <a:rPr lang="en-US" dirty="0" smtClean="0"/>
              <a:t>Draw it yourself!</a:t>
            </a:r>
            <a:endParaRPr lang="en-US" dirty="0"/>
          </a:p>
        </p:txBody>
      </p:sp>
    </p:spTree>
    <p:extLst>
      <p:ext uri="{BB962C8B-B14F-4D97-AF65-F5344CB8AC3E}">
        <p14:creationId xmlns:p14="http://schemas.microsoft.com/office/powerpoint/2010/main" val="1711252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Enzyme Mechanism</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three-dimensional structure or shape of a restriction enzyme allows it to fit perfectly in the groove formed by the two strands of a DNA molecule. </a:t>
            </a:r>
          </a:p>
          <a:p>
            <a:r>
              <a:rPr lang="en-US" dirty="0"/>
              <a:t>When attached to the DNA, the enzyme slides along the double helix until it recognizes a specific sequence of base pairs which signals the enzyme to stop sliding. </a:t>
            </a:r>
          </a:p>
          <a:p>
            <a:r>
              <a:rPr lang="en-US" dirty="0"/>
              <a:t>The enzyme then chemically separates, or cuts, the DNA molecule at that site — called a restriction site.</a:t>
            </a:r>
          </a:p>
          <a:p>
            <a:endParaRPr lang="en-US" dirty="0"/>
          </a:p>
        </p:txBody>
      </p:sp>
    </p:spTree>
    <p:extLst>
      <p:ext uri="{BB962C8B-B14F-4D97-AF65-F5344CB8AC3E}">
        <p14:creationId xmlns:p14="http://schemas.microsoft.com/office/powerpoint/2010/main" val="1881410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Fragments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If </a:t>
            </a:r>
            <a:r>
              <a:rPr lang="en-US" dirty="0"/>
              <a:t>a specific restriction site occurs in more than one location on a </a:t>
            </a:r>
            <a:r>
              <a:rPr lang="en-US" dirty="0" smtClean="0"/>
              <a:t>DNA molecule</a:t>
            </a:r>
            <a:r>
              <a:rPr lang="en-US" dirty="0"/>
              <a:t>, a restriction enzyme will make a cut at each of those sites, resulting </a:t>
            </a:r>
            <a:r>
              <a:rPr lang="en-US" dirty="0" smtClean="0"/>
              <a:t>in multiple </a:t>
            </a:r>
            <a:r>
              <a:rPr lang="en-US" dirty="0"/>
              <a:t>fragments of DNA. </a:t>
            </a:r>
            <a:endParaRPr lang="en-US" dirty="0" smtClean="0"/>
          </a:p>
          <a:p>
            <a:r>
              <a:rPr lang="en-US" dirty="0" smtClean="0"/>
              <a:t>Therefore</a:t>
            </a:r>
            <a:r>
              <a:rPr lang="en-US" dirty="0"/>
              <a:t>, if a given piece of linear DNA is cut with </a:t>
            </a:r>
            <a:r>
              <a:rPr lang="en-US" dirty="0" smtClean="0"/>
              <a:t>a restriction </a:t>
            </a:r>
            <a:r>
              <a:rPr lang="en-US" dirty="0"/>
              <a:t>enzyme whose specific recognition sequence is found at five </a:t>
            </a:r>
            <a:r>
              <a:rPr lang="en-US" dirty="0" smtClean="0"/>
              <a:t>different locations </a:t>
            </a:r>
            <a:r>
              <a:rPr lang="en-US" dirty="0"/>
              <a:t>on the DNA molecule, the result will be six fragments of different lengths.</a:t>
            </a:r>
          </a:p>
          <a:p>
            <a:r>
              <a:rPr lang="en-US" dirty="0"/>
              <a:t>The length of each fragment will depend upon the location of restriction sites </a:t>
            </a:r>
            <a:r>
              <a:rPr lang="en-US" dirty="0" smtClean="0"/>
              <a:t>on the </a:t>
            </a:r>
            <a:r>
              <a:rPr lang="en-US" dirty="0"/>
              <a:t>DNA molecule</a:t>
            </a:r>
          </a:p>
        </p:txBody>
      </p:sp>
    </p:spTree>
    <p:extLst>
      <p:ext uri="{BB962C8B-B14F-4D97-AF65-F5344CB8AC3E}">
        <p14:creationId xmlns:p14="http://schemas.microsoft.com/office/powerpoint/2010/main" val="2872152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Bacteriophage Lambda</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dirty="0" smtClean="0"/>
              <a:t>Lambda DNA comes from a bacterial virus which attacks bacteria by inserting its nucleic acid into the host bacterial cell</a:t>
            </a:r>
          </a:p>
          <a:p>
            <a:r>
              <a:rPr lang="en-US" dirty="0" smtClean="0"/>
              <a:t>Lambda is a lytic bacteriophage which replicates rapidly in host cells until the cells burst and release more phages to carry out the same infection process in other bacterial cells</a:t>
            </a:r>
          </a:p>
          <a:p>
            <a:endParaRPr lang="en-US" dirty="0" smtClean="0"/>
          </a:p>
          <a:p>
            <a:r>
              <a:rPr lang="en-US" sz="2600" i="1" dirty="0" smtClean="0"/>
              <a:t>It is harmless to eukaryotic organisms making it an ideal source of DNA for experimental study</a:t>
            </a:r>
            <a:endParaRPr lang="en-US" sz="2600" i="1" dirty="0"/>
          </a:p>
        </p:txBody>
      </p:sp>
    </p:spTree>
    <p:extLst>
      <p:ext uri="{BB962C8B-B14F-4D97-AF65-F5344CB8AC3E}">
        <p14:creationId xmlns:p14="http://schemas.microsoft.com/office/powerpoint/2010/main" val="2082595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TotalTime>
  <Words>1772</Words>
  <Application>Microsoft Office PowerPoint</Application>
  <PresentationFormat>On-screen Show (4:3)</PresentationFormat>
  <Paragraphs>200</Paragraphs>
  <Slides>35</Slides>
  <Notes>1</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1_Office Theme</vt:lpstr>
      <vt:lpstr>Analysis of Restriction Enzyme Cleavage of Lambda DNA    </vt:lpstr>
      <vt:lpstr>Objectives</vt:lpstr>
      <vt:lpstr>Restriction Enzymes</vt:lpstr>
      <vt:lpstr>Restriction Enzymes</vt:lpstr>
      <vt:lpstr>Restriction  Enzymes</vt:lpstr>
      <vt:lpstr>Restriction Sites</vt:lpstr>
      <vt:lpstr>Restriction Enzyme Mechanism</vt:lpstr>
      <vt:lpstr>Restriction Fragments</vt:lpstr>
      <vt:lpstr>Bacteriophage Lambda</vt:lpstr>
      <vt:lpstr>Bacteriophage Lambda</vt:lpstr>
      <vt:lpstr>Electrophoretic Analysis of DNA Fragments</vt:lpstr>
      <vt:lpstr>DNA will “Run to Red”</vt:lpstr>
      <vt:lpstr>Electrophoretic Analysis of DNA Fragments</vt:lpstr>
      <vt:lpstr>PowerPoint Presentation</vt:lpstr>
      <vt:lpstr>Making DNA Visible</vt:lpstr>
      <vt:lpstr>Making DNA Visible</vt:lpstr>
      <vt:lpstr>Electrophoresis</vt:lpstr>
      <vt:lpstr>In Your Lab Notebook</vt:lpstr>
      <vt:lpstr>Restriction Enzyme Cleavage of DNA &amp; Electrophoresis</vt:lpstr>
      <vt:lpstr>Restriction Enzyme Cleavage of DNA &amp; Electrophoresis</vt:lpstr>
      <vt:lpstr>Restriction Enzyme Cleavage of DNA &amp; Electrophoresis</vt:lpstr>
      <vt:lpstr>Materials contd.</vt:lpstr>
      <vt:lpstr>Procedure</vt:lpstr>
      <vt:lpstr>But 1st the most important math equation you’ll ever learn!</vt:lpstr>
      <vt:lpstr>C1V1=C2V2</vt:lpstr>
      <vt:lpstr>Recommended agarose concentration for gels is 1% agarose for this lab</vt:lpstr>
      <vt:lpstr>Procedure Contd</vt:lpstr>
      <vt:lpstr>Procedure</vt:lpstr>
      <vt:lpstr>Procedure contd.</vt:lpstr>
      <vt:lpstr>14. Fill the electrophoresis chamber with the appropriate amount of diluted 1X Buffer </vt:lpstr>
      <vt:lpstr>Procedure Contd. Loading the Gel</vt:lpstr>
      <vt:lpstr>Procedure contd. Running the Gel</vt:lpstr>
      <vt:lpstr>Procedure Contd. Running the Gel</vt:lpstr>
      <vt:lpstr>Procedure Contd. Running the Gel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EcoR1 Cleavage of Lambda DNA</dc:title>
  <dc:creator>jmcquade</dc:creator>
  <cp:lastModifiedBy>Jennifer McQuade</cp:lastModifiedBy>
  <cp:revision>31</cp:revision>
  <dcterms:created xsi:type="dcterms:W3CDTF">2010-02-16T23:00:21Z</dcterms:created>
  <dcterms:modified xsi:type="dcterms:W3CDTF">2012-12-12T15:57:06Z</dcterms:modified>
</cp:coreProperties>
</file>