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handoutMasterIdLst>
    <p:handoutMasterId r:id="rId47"/>
  </p:handout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7" r:id="rId9"/>
    <p:sldId id="268" r:id="rId10"/>
    <p:sldId id="264" r:id="rId11"/>
    <p:sldId id="265" r:id="rId12"/>
    <p:sldId id="263" r:id="rId13"/>
    <p:sldId id="266" r:id="rId14"/>
    <p:sldId id="269" r:id="rId15"/>
    <p:sldId id="270" r:id="rId16"/>
    <p:sldId id="271" r:id="rId17"/>
    <p:sldId id="273" r:id="rId18"/>
    <p:sldId id="272" r:id="rId19"/>
    <p:sldId id="274" r:id="rId20"/>
    <p:sldId id="275" r:id="rId21"/>
    <p:sldId id="276" r:id="rId22"/>
    <p:sldId id="278" r:id="rId23"/>
    <p:sldId id="279" r:id="rId24"/>
    <p:sldId id="280" r:id="rId25"/>
    <p:sldId id="277" r:id="rId26"/>
    <p:sldId id="281" r:id="rId27"/>
    <p:sldId id="282" r:id="rId28"/>
    <p:sldId id="283" r:id="rId29"/>
    <p:sldId id="286" r:id="rId30"/>
    <p:sldId id="284" r:id="rId31"/>
    <p:sldId id="285" r:id="rId32"/>
    <p:sldId id="287" r:id="rId33"/>
    <p:sldId id="288" r:id="rId34"/>
    <p:sldId id="289" r:id="rId35"/>
    <p:sldId id="290" r:id="rId36"/>
    <p:sldId id="291" r:id="rId37"/>
    <p:sldId id="292" r:id="rId38"/>
    <p:sldId id="293" r:id="rId39"/>
    <p:sldId id="294" r:id="rId40"/>
    <p:sldId id="295" r:id="rId41"/>
    <p:sldId id="296" r:id="rId42"/>
    <p:sldId id="297" r:id="rId43"/>
    <p:sldId id="298" r:id="rId44"/>
    <p:sldId id="299" r:id="rId45"/>
    <p:sldId id="300" r:id="rId46"/>
  </p:sldIdLst>
  <p:sldSz cx="9144000" cy="6858000" type="screen4x3"/>
  <p:notesSz cx="6881813" cy="92964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8" autoAdjust="0"/>
  </p:normalViewPr>
  <p:slideViewPr>
    <p:cSldViewPr>
      <p:cViewPr varScale="1">
        <p:scale>
          <a:sx n="103" d="100"/>
          <a:sy n="103" d="100"/>
        </p:scale>
        <p:origin x="-204" y="-9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48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handoutMaster" Target="handoutMasters/handoutMaster1.xml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98102" y="0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/>
          <a:lstStyle>
            <a:lvl1pPr algn="r">
              <a:defRPr sz="1200"/>
            </a:lvl1pPr>
          </a:lstStyle>
          <a:p>
            <a:fld id="{6B868E32-2F78-4CC8-985D-90D342CF01D8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98102" y="8829967"/>
            <a:ext cx="2982119" cy="464820"/>
          </a:xfrm>
          <a:prstGeom prst="rect">
            <a:avLst/>
          </a:prstGeom>
        </p:spPr>
        <p:txBody>
          <a:bodyPr vert="horz" lIns="92446" tIns="46223" rIns="92446" bIns="46223" rtlCol="0" anchor="b"/>
          <a:lstStyle>
            <a:lvl1pPr algn="r">
              <a:defRPr sz="1200"/>
            </a:lvl1pPr>
          </a:lstStyle>
          <a:p>
            <a:fld id="{0BE0C374-675B-4F74-84B7-0DD1307E9489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920444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0"/>
            <a:ext cx="9143999" cy="513543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vert="horz" lIns="91440" tIns="0" rIns="45720" bIns="0" rtlCol="0" anchor="t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0" name="Rectangle 9"/>
          <p:cNvSpPr/>
          <p:nvPr/>
        </p:nvSpPr>
        <p:spPr bwMode="invGray">
          <a:xfrm>
            <a:off x="0" y="5128334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invGray">
          <a:xfrm>
            <a:off x="6598920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8" name="Rectangle 7"/>
          <p:cNvSpPr/>
          <p:nvPr/>
        </p:nvSpPr>
        <p:spPr bwMode="ltGray">
          <a:xfrm>
            <a:off x="6647687" y="0"/>
            <a:ext cx="2514601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597" y="6377459"/>
            <a:ext cx="3836404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 bwMode="ltGray">
          <a:xfrm>
            <a:off x="0" y="1"/>
            <a:ext cx="9144000" cy="260252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0" y="2602520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vert="horz" lIns="91440" tIns="0" rIns="91440" bIns="0" rtlCol="0" anchor="b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lvl1pPr algn="l">
              <a:defRPr sz="4700" b="1" cap="none" baseline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 anchor="t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vert="horz" lIns="73152" rIns="45720" bIns="0" rtlCol="0" anchor="b">
            <a:normAutofit/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12" name="Rectangle 11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1453896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64592" y="1170432"/>
            <a:ext cx="2523744" cy="201168"/>
          </a:xfrm>
        </p:spPr>
        <p:txBody>
          <a:bodyPr/>
          <a:lstStyle/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Rectangle 8"/>
          <p:cNvSpPr/>
          <p:nvPr/>
        </p:nvSpPr>
        <p:spPr bwMode="invGray">
          <a:xfrm>
            <a:off x="2855737" y="0"/>
            <a:ext cx="45720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808" y="1170432"/>
            <a:ext cx="5193792" cy="201168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328" y="1170432"/>
            <a:ext cx="733864" cy="201168"/>
          </a:xfrm>
        </p:spPr>
        <p:txBody>
          <a:bodyPr/>
          <a:lstStyle/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5895"/>
            <a:ext cx="9144000" cy="4572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3999" cy="143373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1062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75191"/>
            <a:ext cx="8229600" cy="4625609"/>
          </a:xfrm>
          <a:prstGeom prst="rect">
            <a:avLst/>
          </a:prstGeom>
        </p:spPr>
        <p:txBody>
          <a:bodyPr vert="horz" lIns="54864" tIns="91440" rtlCol="0">
            <a:normAutofit/>
          </a:bodyPr>
          <a:lstStyle>
            <a:extLst/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6999"/>
            <a:ext cx="2133600" cy="274320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E605C0F4-AD83-4621-9110-F11DFAC9C2B3}" type="datetimeFigureOut">
              <a:rPr lang="en-US" smtClean="0"/>
              <a:pPr/>
              <a:t>1/5/2012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596" y="6476999"/>
            <a:ext cx="5507719" cy="274320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396" y="6476999"/>
            <a:ext cx="733864" cy="274320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fld id="{3F526561-5CF1-4BEB-A544-57A3CC4D850C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l" rtl="0" eaLnBrk="1" latinLnBrk="0" hangingPunct="1">
        <a:spcBef>
          <a:spcPct val="0"/>
        </a:spcBef>
        <a:buNone/>
        <a:defRPr kumimoji="0" sz="4500" b="1" kern="1200">
          <a:solidFill>
            <a:schemeClr val="accent1">
              <a:satMod val="150000"/>
            </a:schemeClr>
          </a:solidFill>
          <a:effectLst/>
          <a:latin typeface="+mj-lt"/>
          <a:ea typeface="+mj-ea"/>
          <a:cs typeface="+mj-cs"/>
        </a:defRPr>
      </a:lvl1pPr>
      <a:extLst/>
    </p:titleStyle>
    <p:bodyStyle>
      <a:lvl1pPr marL="438912" indent="-320040" algn="l" rtl="0" eaLnBrk="1" latinLnBrk="0" hangingPunct="1">
        <a:spcBef>
          <a:spcPts val="0"/>
        </a:spcBef>
        <a:buClr>
          <a:schemeClr val="accent1"/>
        </a:buClr>
        <a:buSzPct val="80000"/>
        <a:buFont typeface="Wingdings 2"/>
        <a:buChar char="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1520" indent="-274320" algn="l" rtl="0" eaLnBrk="1" latinLnBrk="0" hangingPunct="1">
        <a:spcBef>
          <a:spcPct val="20000"/>
        </a:spcBef>
        <a:buClr>
          <a:schemeClr val="accent2"/>
        </a:buClr>
        <a:buSzPct val="90000"/>
        <a:buFont typeface="Wingdings"/>
        <a:buChar char="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6696" indent="-228600" algn="l" rtl="0" eaLnBrk="1" latinLnBrk="0" hangingPunct="1">
        <a:spcBef>
          <a:spcPct val="20000"/>
        </a:spcBef>
        <a:buClr>
          <a:schemeClr val="accent3"/>
        </a:buClr>
        <a:buFont typeface="Arial"/>
        <a:buChar char="▪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152" indent="-182880" algn="l" rtl="0" eaLnBrk="1" latinLnBrk="0" hangingPunct="1">
        <a:spcBef>
          <a:spcPct val="20000"/>
        </a:spcBef>
        <a:buClr>
          <a:schemeClr val="accent4"/>
        </a:buClr>
        <a:buFont typeface="Arial"/>
        <a:buChar char="▪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6464" indent="-182880" algn="l" rtl="0" eaLnBrk="1" latinLnBrk="0" hangingPunct="1">
        <a:spcBef>
          <a:spcPct val="20000"/>
        </a:spcBef>
        <a:buClr>
          <a:schemeClr val="accent5"/>
        </a:buClr>
        <a:buFont typeface="Wingdings 3"/>
        <a:buChar char=""/>
        <a:defRPr kumimoji="0" lang="en-US" sz="2000" kern="1200" smtClean="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gi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gif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hyperlink" Target="http://highered.mcgraw-hill.com/sites/0072835125/student_view0/animations.html" TargetMode="External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gif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 descr="http://deathby1000papercuts.com/wp-content/uploads/2009/04/3d_model_dna_w_phosphate_1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0"/>
            <a:ext cx="8305800" cy="68580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0" y="457200"/>
            <a:ext cx="3124200" cy="1774825"/>
          </a:xfrm>
        </p:spPr>
        <p:txBody>
          <a:bodyPr>
            <a:normAutofit fontScale="90000"/>
          </a:bodyPr>
          <a:lstStyle/>
          <a:p>
            <a:r>
              <a:rPr lang="en-US" dirty="0" smtClean="0">
                <a:solidFill>
                  <a:schemeClr val="accent1"/>
                </a:solidFill>
              </a:rPr>
              <a:t>The Molecular Basis</a:t>
            </a:r>
            <a:br>
              <a:rPr lang="en-US" dirty="0" smtClean="0">
                <a:solidFill>
                  <a:schemeClr val="accent1"/>
                </a:solidFill>
              </a:rPr>
            </a:br>
            <a:r>
              <a:rPr lang="en-US" dirty="0" smtClean="0">
                <a:solidFill>
                  <a:schemeClr val="accent1"/>
                </a:solidFill>
              </a:rPr>
              <a:t> of Inheritance</a:t>
            </a:r>
            <a:endParaRPr lang="en-US" dirty="0">
              <a:solidFill>
                <a:schemeClr val="accent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n-US" dirty="0" smtClean="0"/>
              <a:t>S Strain</a:t>
            </a:r>
          </a:p>
          <a:p>
            <a:pPr lvl="1"/>
            <a:r>
              <a:rPr lang="en-US" dirty="0" smtClean="0"/>
              <a:t>Smooth strain</a:t>
            </a:r>
          </a:p>
          <a:p>
            <a:pPr lvl="1"/>
            <a:r>
              <a:rPr lang="en-US" dirty="0" smtClean="0"/>
              <a:t>Has a protective </a:t>
            </a:r>
            <a:r>
              <a:rPr lang="en-US" u="sng" dirty="0" smtClean="0"/>
              <a:t>capsule</a:t>
            </a:r>
          </a:p>
          <a:p>
            <a:pPr lvl="2"/>
            <a:r>
              <a:rPr lang="en-US" dirty="0" smtClean="0"/>
              <a:t>very important for survival in the host. </a:t>
            </a:r>
          </a:p>
          <a:p>
            <a:pPr lvl="2"/>
            <a:r>
              <a:rPr lang="en-US" dirty="0" smtClean="0"/>
              <a:t>is poorly antigenic and </a:t>
            </a:r>
            <a:r>
              <a:rPr lang="en-US" dirty="0" err="1" smtClean="0"/>
              <a:t>antiphagocytic</a:t>
            </a:r>
            <a:endParaRPr lang="en-US" dirty="0" smtClean="0"/>
          </a:p>
          <a:p>
            <a:pPr lvl="2"/>
            <a:r>
              <a:rPr lang="en-US" dirty="0" smtClean="0"/>
              <a:t>is a major virulence factor</a:t>
            </a:r>
          </a:p>
          <a:p>
            <a:pPr lvl="2"/>
            <a:r>
              <a:rPr lang="en-US" dirty="0" smtClean="0"/>
              <a:t>acts as a barrier to toxic hydrophobic molecules</a:t>
            </a:r>
          </a:p>
          <a:p>
            <a:pPr lvl="2"/>
            <a:r>
              <a:rPr lang="en-US" dirty="0" smtClean="0"/>
              <a:t>can promote adherence to host tissue surfaces</a:t>
            </a:r>
          </a:p>
          <a:p>
            <a:r>
              <a:rPr lang="en-US" dirty="0" smtClean="0"/>
              <a:t>R Strain</a:t>
            </a:r>
          </a:p>
          <a:p>
            <a:pPr lvl="1"/>
            <a:r>
              <a:rPr lang="en-US" dirty="0" smtClean="0"/>
              <a:t>Rough strain</a:t>
            </a:r>
          </a:p>
          <a:p>
            <a:pPr lvl="1"/>
            <a:r>
              <a:rPr lang="en-US" dirty="0" smtClean="0"/>
              <a:t>Lack a capsule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1986" name="Picture 2" descr="http://www.bio.miami.edu/~cmallery/150/gene/sf11x1a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9379" cy="6858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Frederick Griffiths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inject mice with R strain = mouse fine</a:t>
            </a:r>
          </a:p>
          <a:p>
            <a:r>
              <a:rPr lang="en-US" dirty="0" smtClean="0"/>
              <a:t>inject mice with S strain = mouse dead</a:t>
            </a:r>
          </a:p>
          <a:p>
            <a:r>
              <a:rPr lang="en-US" dirty="0" smtClean="0"/>
              <a:t>Kill S strain with heat &amp; inject in mouse= mouse fine</a:t>
            </a:r>
          </a:p>
          <a:p>
            <a:r>
              <a:rPr lang="en-US" dirty="0" smtClean="0"/>
              <a:t>Kill S strain with heat, mix with R strain, &amp; inject into mouse = mouse dead</a:t>
            </a:r>
          </a:p>
          <a:p>
            <a:r>
              <a:rPr lang="en-US" dirty="0" smtClean="0"/>
              <a:t>Take a sample of bacteria out of mouse &amp; culture</a:t>
            </a:r>
            <a:r>
              <a:rPr lang="en-US" dirty="0" smtClean="0">
                <a:sym typeface="Wingdings" pitchFamily="2" charset="2"/>
              </a:rPr>
              <a:t> shows living S strain, not R strain</a:t>
            </a:r>
            <a:endParaRPr lang="en-US" dirty="0" smtClean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9155" name="Picture 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33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Griffiths Conclusions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R strain was “transformed” into the pathogenic S strain by some unknown heritable substance</a:t>
            </a:r>
          </a:p>
          <a:p>
            <a:r>
              <a:rPr lang="en-US" b="1" u="sng" dirty="0" smtClean="0"/>
              <a:t>Transformation:</a:t>
            </a:r>
            <a:r>
              <a:rPr lang="en-US" dirty="0" smtClean="0"/>
              <a:t> a change in genotype and phenotype due to the assimilation of external DNA into a cell</a:t>
            </a:r>
          </a:p>
          <a:p>
            <a:r>
              <a:rPr lang="en-US" dirty="0" smtClean="0"/>
              <a:t>Griffith discovered Transformation, but </a:t>
            </a:r>
            <a:r>
              <a:rPr lang="en-US" i="1" dirty="0" smtClean="0"/>
              <a:t>not </a:t>
            </a:r>
            <a:r>
              <a:rPr lang="en-US" dirty="0" smtClean="0"/>
              <a:t>the transforming substance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Enter Oswald Avery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Avery: American Bacteriologist who spent 14 years trying to determine which was the transforming substance</a:t>
            </a:r>
          </a:p>
          <a:p>
            <a:pPr lvl="1"/>
            <a:r>
              <a:rPr lang="en-US" dirty="0" smtClean="0"/>
              <a:t>DNA</a:t>
            </a:r>
          </a:p>
          <a:p>
            <a:pPr lvl="1"/>
            <a:r>
              <a:rPr lang="en-US" dirty="0" smtClean="0"/>
              <a:t>RNA</a:t>
            </a:r>
          </a:p>
          <a:p>
            <a:pPr lvl="1"/>
            <a:r>
              <a:rPr lang="en-US" dirty="0" smtClean="0"/>
              <a:t>Or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Averys</a:t>
            </a:r>
            <a:r>
              <a:rPr lang="en-US" dirty="0" smtClean="0"/>
              <a:t>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Avery broke open the heat killed DNA and extracted the cellular components</a:t>
            </a:r>
          </a:p>
          <a:p>
            <a:endParaRPr lang="en-US" dirty="0" smtClean="0"/>
          </a:p>
          <a:p>
            <a:r>
              <a:rPr lang="en-US" dirty="0" smtClean="0"/>
              <a:t>He then tested each individual sample by mixing it with the r strain</a:t>
            </a:r>
          </a:p>
          <a:p>
            <a:endParaRPr lang="en-US" dirty="0" smtClean="0"/>
          </a:p>
          <a:p>
            <a:r>
              <a:rPr lang="en-US" dirty="0" smtClean="0"/>
              <a:t>Only DNA was able to transform the R strain into the S strain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2" descr="http://www.visionlearning.com/library/modules/mid149/Image/VLObject-3756-080922120939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-1" y="0"/>
            <a:ext cx="9182425" cy="6857999"/>
          </a:xfrm>
          <a:prstGeom prst="rect">
            <a:avLst/>
          </a:prstGeom>
          <a:noFill/>
        </p:spPr>
      </p:pic>
      <p:sp>
        <p:nvSpPr>
          <p:cNvPr id="22" name="Explosion 1 21"/>
          <p:cNvSpPr/>
          <p:nvPr/>
        </p:nvSpPr>
        <p:spPr>
          <a:xfrm>
            <a:off x="1981200" y="1295400"/>
            <a:ext cx="228600" cy="2286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Explosion 1 22"/>
          <p:cNvSpPr/>
          <p:nvPr/>
        </p:nvSpPr>
        <p:spPr>
          <a:xfrm>
            <a:off x="2438400" y="1524000"/>
            <a:ext cx="228600" cy="2286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ounded Rectangle 10"/>
          <p:cNvSpPr/>
          <p:nvPr/>
        </p:nvSpPr>
        <p:spPr>
          <a:xfrm>
            <a:off x="1981200" y="0"/>
            <a:ext cx="2438400" cy="12192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Rectangle 5"/>
          <p:cNvSpPr/>
          <p:nvPr/>
        </p:nvSpPr>
        <p:spPr>
          <a:xfrm>
            <a:off x="0" y="2057400"/>
            <a:ext cx="1828800" cy="121920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/>
          <p:cNvSpPr txBox="1"/>
          <p:nvPr/>
        </p:nvSpPr>
        <p:spPr>
          <a:xfrm>
            <a:off x="0" y="2057401"/>
            <a:ext cx="1828800" cy="1200329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Heat killed Virulent bacteria, homogenize, and filter</a:t>
            </a:r>
            <a:endParaRPr lang="en-US" dirty="0"/>
          </a:p>
        </p:txBody>
      </p:sp>
      <p:sp>
        <p:nvSpPr>
          <p:cNvPr id="8" name="Rectangle 7"/>
          <p:cNvSpPr/>
          <p:nvPr/>
        </p:nvSpPr>
        <p:spPr>
          <a:xfrm>
            <a:off x="990600" y="3581400"/>
            <a:ext cx="1828800" cy="533400"/>
          </a:xfrm>
          <a:prstGeom prst="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90600" y="3581400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S-Strain </a:t>
            </a:r>
            <a:r>
              <a:rPr lang="en-US" dirty="0" err="1" smtClean="0"/>
              <a:t>filterate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981200" y="0"/>
            <a:ext cx="251460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Treat sample with enzymes to destroy RNA, proteins, DNA, lipids, or carbohydrates</a:t>
            </a:r>
            <a:endParaRPr lang="en-US" dirty="0"/>
          </a:p>
        </p:txBody>
      </p:sp>
      <p:sp>
        <p:nvSpPr>
          <p:cNvPr id="12" name="Rounded Rectangle 11"/>
          <p:cNvSpPr/>
          <p:nvPr/>
        </p:nvSpPr>
        <p:spPr>
          <a:xfrm>
            <a:off x="5029200" y="228600"/>
            <a:ext cx="2209800" cy="1066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TextBox 12"/>
          <p:cNvSpPr txBox="1"/>
          <p:nvPr/>
        </p:nvSpPr>
        <p:spPr>
          <a:xfrm>
            <a:off x="5029200" y="228600"/>
            <a:ext cx="2209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Aff</a:t>
            </a:r>
            <a:r>
              <a:rPr lang="en-US" dirty="0" smtClean="0"/>
              <a:t> treated samples to cultures of </a:t>
            </a:r>
          </a:p>
          <a:p>
            <a:r>
              <a:rPr lang="en-US" dirty="0" smtClean="0"/>
              <a:t>R-strain</a:t>
            </a:r>
            <a:endParaRPr lang="en-US" dirty="0"/>
          </a:p>
        </p:txBody>
      </p:sp>
      <p:sp>
        <p:nvSpPr>
          <p:cNvPr id="14" name="Rounded Rectangle 13"/>
          <p:cNvSpPr/>
          <p:nvPr/>
        </p:nvSpPr>
        <p:spPr>
          <a:xfrm>
            <a:off x="2286000" y="1295400"/>
            <a:ext cx="1600200" cy="304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057400" y="1219200"/>
            <a:ext cx="1905000" cy="369332"/>
          </a:xfrm>
          <a:prstGeom prst="rect">
            <a:avLst/>
          </a:prstGeom>
          <a:solidFill>
            <a:schemeClr val="tx2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S-strain killed</a:t>
            </a:r>
            <a:endParaRPr lang="en-US" dirty="0"/>
          </a:p>
        </p:txBody>
      </p:sp>
      <p:sp>
        <p:nvSpPr>
          <p:cNvPr id="16" name="Rounded Rectangle 15"/>
          <p:cNvSpPr/>
          <p:nvPr/>
        </p:nvSpPr>
        <p:spPr>
          <a:xfrm>
            <a:off x="4953000" y="5715000"/>
            <a:ext cx="1752600" cy="6858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TextBox 16"/>
          <p:cNvSpPr txBox="1"/>
          <p:nvPr/>
        </p:nvSpPr>
        <p:spPr>
          <a:xfrm>
            <a:off x="5029200" y="5715001"/>
            <a:ext cx="1676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R-Strain</a:t>
            </a:r>
          </a:p>
          <a:p>
            <a:r>
              <a:rPr lang="en-US" dirty="0" smtClean="0"/>
              <a:t>nonpathogenic</a:t>
            </a:r>
            <a:endParaRPr lang="en-US" dirty="0"/>
          </a:p>
        </p:txBody>
      </p:sp>
      <p:sp>
        <p:nvSpPr>
          <p:cNvPr id="18" name="Explosion 1 17"/>
          <p:cNvSpPr/>
          <p:nvPr/>
        </p:nvSpPr>
        <p:spPr>
          <a:xfrm>
            <a:off x="1676400" y="1524000"/>
            <a:ext cx="228600" cy="2286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Explosion 1 18"/>
          <p:cNvSpPr/>
          <p:nvPr/>
        </p:nvSpPr>
        <p:spPr>
          <a:xfrm>
            <a:off x="1828800" y="1905000"/>
            <a:ext cx="228600" cy="2286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0" name="Explosion 1 19"/>
          <p:cNvSpPr/>
          <p:nvPr/>
        </p:nvSpPr>
        <p:spPr>
          <a:xfrm>
            <a:off x="2514600" y="1905000"/>
            <a:ext cx="304800" cy="3048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Explosion 1 20"/>
          <p:cNvSpPr/>
          <p:nvPr/>
        </p:nvSpPr>
        <p:spPr>
          <a:xfrm>
            <a:off x="2133600" y="1676400"/>
            <a:ext cx="228600" cy="228600"/>
          </a:xfrm>
          <a:prstGeom prst="irregularSeal1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4" name="Down Arrow 23"/>
          <p:cNvSpPr/>
          <p:nvPr/>
        </p:nvSpPr>
        <p:spPr>
          <a:xfrm>
            <a:off x="2057400" y="2133600"/>
            <a:ext cx="152400" cy="381000"/>
          </a:xfrm>
          <a:prstGeom prst="down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5" name="Rounded Rectangle 24"/>
          <p:cNvSpPr/>
          <p:nvPr/>
        </p:nvSpPr>
        <p:spPr>
          <a:xfrm>
            <a:off x="6858000" y="5715000"/>
            <a:ext cx="2286000" cy="1143000"/>
          </a:xfrm>
          <a:prstGeom prst="roundRect">
            <a:avLst/>
          </a:prstGeom>
          <a:solidFill>
            <a:schemeClr val="accent2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6" name="TextBox 25"/>
          <p:cNvSpPr txBox="1"/>
          <p:nvPr/>
        </p:nvSpPr>
        <p:spPr>
          <a:xfrm>
            <a:off x="6858000" y="5715000"/>
            <a:ext cx="22860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dirty="0" smtClean="0"/>
              <a:t>Cultures treated with all enzymes except </a:t>
            </a:r>
            <a:r>
              <a:rPr lang="en-US" sz="1600" dirty="0" err="1" smtClean="0"/>
              <a:t>Dnase</a:t>
            </a:r>
            <a:r>
              <a:rPr lang="en-US" sz="1600" dirty="0" smtClean="0"/>
              <a:t> contain transformed S strain bacteria</a:t>
            </a:r>
            <a:endParaRPr lang="en-US" sz="1600" dirty="0"/>
          </a:p>
        </p:txBody>
      </p:sp>
      <p:sp>
        <p:nvSpPr>
          <p:cNvPr id="27" name="Rounded Rectangle 26"/>
          <p:cNvSpPr/>
          <p:nvPr/>
        </p:nvSpPr>
        <p:spPr>
          <a:xfrm>
            <a:off x="8382000" y="1600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Rounded Rectangle 27"/>
          <p:cNvSpPr/>
          <p:nvPr/>
        </p:nvSpPr>
        <p:spPr>
          <a:xfrm>
            <a:off x="8382000" y="3200400"/>
            <a:ext cx="762000" cy="6858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 R strain only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29" name="Rounded Rectangle 28"/>
          <p:cNvSpPr/>
          <p:nvPr/>
        </p:nvSpPr>
        <p:spPr>
          <a:xfrm>
            <a:off x="8382000" y="2362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 &amp; R strains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0" name="Rounded Rectangle 29"/>
          <p:cNvSpPr/>
          <p:nvPr/>
        </p:nvSpPr>
        <p:spPr>
          <a:xfrm>
            <a:off x="8382000" y="50292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 &amp; R strains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1" name="Rounded Rectangle 30"/>
          <p:cNvSpPr/>
          <p:nvPr/>
        </p:nvSpPr>
        <p:spPr>
          <a:xfrm>
            <a:off x="8382000" y="4114800"/>
            <a:ext cx="762000" cy="457200"/>
          </a:xfrm>
          <a:prstGeom prst="round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sz="1400" dirty="0" smtClean="0">
                <a:solidFill>
                  <a:schemeClr val="tx1"/>
                </a:solidFill>
              </a:rPr>
              <a:t>S &amp; R strains</a:t>
            </a:r>
            <a:endParaRPr lang="en-US" sz="1400" dirty="0">
              <a:solidFill>
                <a:schemeClr val="tx1"/>
              </a:solidFill>
            </a:endParaRPr>
          </a:p>
        </p:txBody>
      </p:sp>
      <p:sp>
        <p:nvSpPr>
          <p:cNvPr id="32" name="TextBox 31"/>
          <p:cNvSpPr txBox="1"/>
          <p:nvPr/>
        </p:nvSpPr>
        <p:spPr>
          <a:xfrm>
            <a:off x="8382000" y="1600200"/>
            <a:ext cx="76200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400" dirty="0" smtClean="0"/>
              <a:t>S &amp; R strains</a:t>
            </a:r>
            <a:endParaRPr lang="en-US" sz="1400" dirty="0"/>
          </a:p>
        </p:txBody>
      </p:sp>
      <p:sp>
        <p:nvSpPr>
          <p:cNvPr id="34" name="Oval 33"/>
          <p:cNvSpPr/>
          <p:nvPr/>
        </p:nvSpPr>
        <p:spPr>
          <a:xfrm>
            <a:off x="4419600" y="1295400"/>
            <a:ext cx="914400" cy="3810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6" name="TextBox 35"/>
          <p:cNvSpPr txBox="1"/>
          <p:nvPr/>
        </p:nvSpPr>
        <p:spPr>
          <a:xfrm>
            <a:off x="4495800" y="12954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RNase</a:t>
            </a:r>
            <a:endParaRPr lang="en-US" dirty="0"/>
          </a:p>
        </p:txBody>
      </p:sp>
      <p:sp>
        <p:nvSpPr>
          <p:cNvPr id="37" name="Oval 36"/>
          <p:cNvSpPr/>
          <p:nvPr/>
        </p:nvSpPr>
        <p:spPr>
          <a:xfrm>
            <a:off x="4419600" y="2133600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8" name="Oval 37"/>
          <p:cNvSpPr/>
          <p:nvPr/>
        </p:nvSpPr>
        <p:spPr>
          <a:xfrm>
            <a:off x="4419600" y="3810000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9" name="Oval 38"/>
          <p:cNvSpPr/>
          <p:nvPr/>
        </p:nvSpPr>
        <p:spPr>
          <a:xfrm>
            <a:off x="4419600" y="2971800"/>
            <a:ext cx="10668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0" name="Oval 39"/>
          <p:cNvSpPr/>
          <p:nvPr/>
        </p:nvSpPr>
        <p:spPr>
          <a:xfrm>
            <a:off x="4419600" y="4648200"/>
            <a:ext cx="1219200" cy="4572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1" name="TextBox 40"/>
          <p:cNvSpPr txBox="1"/>
          <p:nvPr/>
        </p:nvSpPr>
        <p:spPr>
          <a:xfrm>
            <a:off x="4495800" y="2133600"/>
            <a:ext cx="1066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Protease</a:t>
            </a:r>
            <a:endParaRPr lang="en-US" dirty="0"/>
          </a:p>
        </p:txBody>
      </p:sp>
      <p:sp>
        <p:nvSpPr>
          <p:cNvPr id="42" name="TextBox 41"/>
          <p:cNvSpPr txBox="1"/>
          <p:nvPr/>
        </p:nvSpPr>
        <p:spPr>
          <a:xfrm>
            <a:off x="4495800" y="29718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DNase</a:t>
            </a:r>
            <a:endParaRPr lang="en-US" dirty="0"/>
          </a:p>
        </p:txBody>
      </p:sp>
      <p:sp>
        <p:nvSpPr>
          <p:cNvPr id="43" name="TextBox 42"/>
          <p:cNvSpPr txBox="1"/>
          <p:nvPr/>
        </p:nvSpPr>
        <p:spPr>
          <a:xfrm>
            <a:off x="4572000" y="3886200"/>
            <a:ext cx="8382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Lipase</a:t>
            </a:r>
            <a:endParaRPr lang="en-US" dirty="0"/>
          </a:p>
        </p:txBody>
      </p:sp>
      <p:sp>
        <p:nvSpPr>
          <p:cNvPr id="44" name="TextBox 43"/>
          <p:cNvSpPr txBox="1"/>
          <p:nvPr/>
        </p:nvSpPr>
        <p:spPr>
          <a:xfrm>
            <a:off x="4419600" y="4724400"/>
            <a:ext cx="12954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err="1" smtClean="0"/>
              <a:t>Carbo-ase</a:t>
            </a:r>
            <a:endParaRPr lang="en-US" dirty="0"/>
          </a:p>
        </p:txBody>
      </p:sp>
      <p:sp>
        <p:nvSpPr>
          <p:cNvPr id="45" name="Right Arrow 44"/>
          <p:cNvSpPr/>
          <p:nvPr/>
        </p:nvSpPr>
        <p:spPr>
          <a:xfrm>
            <a:off x="2971800" y="25908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Right Arrow 45"/>
          <p:cNvSpPr/>
          <p:nvPr/>
        </p:nvSpPr>
        <p:spPr>
          <a:xfrm>
            <a:off x="2971800" y="17526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Right Arrow 46"/>
          <p:cNvSpPr/>
          <p:nvPr/>
        </p:nvSpPr>
        <p:spPr>
          <a:xfrm>
            <a:off x="2971800" y="34290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8" name="Right Arrow 47"/>
          <p:cNvSpPr/>
          <p:nvPr/>
        </p:nvSpPr>
        <p:spPr>
          <a:xfrm>
            <a:off x="2971800" y="42672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9" name="Right Arrow 48"/>
          <p:cNvSpPr/>
          <p:nvPr/>
        </p:nvSpPr>
        <p:spPr>
          <a:xfrm>
            <a:off x="2971800" y="51054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0" name="Right Arrow 49"/>
          <p:cNvSpPr/>
          <p:nvPr/>
        </p:nvSpPr>
        <p:spPr>
          <a:xfrm>
            <a:off x="4343400" y="2590800"/>
            <a:ext cx="1219200" cy="76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1" name="Right Arrow 50"/>
          <p:cNvSpPr/>
          <p:nvPr/>
        </p:nvSpPr>
        <p:spPr>
          <a:xfrm>
            <a:off x="4343400" y="3429000"/>
            <a:ext cx="1219200" cy="76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2" name="Right Arrow 51"/>
          <p:cNvSpPr/>
          <p:nvPr/>
        </p:nvSpPr>
        <p:spPr>
          <a:xfrm>
            <a:off x="4267200" y="4267200"/>
            <a:ext cx="12954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3" name="Right Arrow 52"/>
          <p:cNvSpPr/>
          <p:nvPr/>
        </p:nvSpPr>
        <p:spPr>
          <a:xfrm>
            <a:off x="4343400" y="5105400"/>
            <a:ext cx="1219200" cy="762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4" name="Right Arrow 53"/>
          <p:cNvSpPr/>
          <p:nvPr/>
        </p:nvSpPr>
        <p:spPr>
          <a:xfrm>
            <a:off x="4343400" y="1752600"/>
            <a:ext cx="12192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5" name="Right Arrow 54"/>
          <p:cNvSpPr/>
          <p:nvPr/>
        </p:nvSpPr>
        <p:spPr>
          <a:xfrm>
            <a:off x="6553200" y="51054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6" name="Right Arrow 55"/>
          <p:cNvSpPr/>
          <p:nvPr/>
        </p:nvSpPr>
        <p:spPr>
          <a:xfrm>
            <a:off x="6553200" y="42672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7" name="Right Arrow 56"/>
          <p:cNvSpPr/>
          <p:nvPr/>
        </p:nvSpPr>
        <p:spPr>
          <a:xfrm>
            <a:off x="6553200" y="34290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8" name="Right Arrow 57"/>
          <p:cNvSpPr/>
          <p:nvPr/>
        </p:nvSpPr>
        <p:spPr>
          <a:xfrm>
            <a:off x="6553200" y="25908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9" name="Right Arrow 58"/>
          <p:cNvSpPr/>
          <p:nvPr/>
        </p:nvSpPr>
        <p:spPr>
          <a:xfrm>
            <a:off x="6553200" y="1752600"/>
            <a:ext cx="990600" cy="152400"/>
          </a:xfrm>
          <a:prstGeom prst="rightArrow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A Breakthrough in the scientific world… Not so much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1944 Avery announced DNA was the heritable material</a:t>
            </a:r>
          </a:p>
          <a:p>
            <a:endParaRPr lang="en-US" dirty="0" smtClean="0"/>
          </a:p>
          <a:p>
            <a:r>
              <a:rPr lang="en-US" dirty="0" smtClean="0"/>
              <a:t>But…No one believed Avery, too little was known about DNA</a:t>
            </a:r>
          </a:p>
          <a:p>
            <a:endParaRPr lang="en-US" dirty="0" smtClean="0"/>
          </a:p>
          <a:p>
            <a:r>
              <a:rPr lang="en-US" dirty="0" smtClean="0"/>
              <a:t>More evidence for DNA as the hereditary material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Viral DNA can Program Cells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775191"/>
            <a:ext cx="6781800" cy="4625609"/>
          </a:xfrm>
        </p:spPr>
        <p:txBody>
          <a:bodyPr/>
          <a:lstStyle/>
          <a:p>
            <a:r>
              <a:rPr lang="en-US" dirty="0" smtClean="0"/>
              <a:t>Viruses that infect bacteria are called </a:t>
            </a:r>
            <a:r>
              <a:rPr lang="en-US" dirty="0" err="1" smtClean="0"/>
              <a:t>bacteriaphage</a:t>
            </a:r>
            <a:endParaRPr lang="en-US" dirty="0" smtClean="0"/>
          </a:p>
          <a:p>
            <a:pPr lvl="1"/>
            <a:r>
              <a:rPr lang="en-US" dirty="0" smtClean="0"/>
              <a:t>Literally translates </a:t>
            </a:r>
            <a:r>
              <a:rPr lang="en-US" dirty="0" err="1" smtClean="0"/>
              <a:t>to”Bacteria</a:t>
            </a:r>
            <a:r>
              <a:rPr lang="en-US" dirty="0" smtClean="0"/>
              <a:t> eater”</a:t>
            </a:r>
          </a:p>
          <a:p>
            <a:pPr lvl="1"/>
            <a:r>
              <a:rPr lang="en-US" dirty="0" smtClean="0"/>
              <a:t> </a:t>
            </a:r>
            <a:r>
              <a:rPr lang="en-US" u="sng" dirty="0" smtClean="0"/>
              <a:t>phage</a:t>
            </a:r>
            <a:r>
              <a:rPr lang="en-US" dirty="0" smtClean="0"/>
              <a:t> for short</a:t>
            </a:r>
          </a:p>
          <a:p>
            <a:pPr lvl="1"/>
            <a:endParaRPr lang="en-US" dirty="0" smtClean="0"/>
          </a:p>
          <a:p>
            <a:endParaRPr lang="en-US" dirty="0"/>
          </a:p>
        </p:txBody>
      </p:sp>
      <p:pic>
        <p:nvPicPr>
          <p:cNvPr id="57352" name="Picture 8" descr="http://www.mansfield.ohio-state.edu/~sabedon/bgnws026_files/image010.gif"/>
          <p:cNvPicPr>
            <a:picLocks noChangeAspect="1" noChangeArrowheads="1"/>
          </p:cNvPicPr>
          <p:nvPr/>
        </p:nvPicPr>
        <p:blipFill>
          <a:blip r:embed="rId2" cstate="print"/>
          <a:srcRect l="18667" r="21333"/>
          <a:stretch>
            <a:fillRect/>
          </a:stretch>
        </p:blipFill>
        <p:spPr bwMode="auto">
          <a:xfrm>
            <a:off x="7188248" y="1371600"/>
            <a:ext cx="1955752" cy="5486400"/>
          </a:xfrm>
          <a:prstGeom prst="rect">
            <a:avLst/>
          </a:prstGeom>
          <a:noFill/>
        </p:spPr>
      </p:pic>
      <p:pic>
        <p:nvPicPr>
          <p:cNvPr id="57356" name="Picture 12" descr="http://molgen.lic.leidenuniv.nl/files/molgen/images/phages.large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flipH="1">
            <a:off x="0" y="3965575"/>
            <a:ext cx="2468203" cy="2892425"/>
          </a:xfrm>
          <a:prstGeom prst="rect">
            <a:avLst/>
          </a:prstGeom>
          <a:noFill/>
        </p:spPr>
      </p:pic>
      <p:sp>
        <p:nvSpPr>
          <p:cNvPr id="14" name="Left Arrow 13"/>
          <p:cNvSpPr/>
          <p:nvPr/>
        </p:nvSpPr>
        <p:spPr>
          <a:xfrm>
            <a:off x="2286000" y="5181600"/>
            <a:ext cx="4038600" cy="12192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5" name="TextBox 14"/>
          <p:cNvSpPr txBox="1"/>
          <p:nvPr/>
        </p:nvSpPr>
        <p:spPr>
          <a:xfrm>
            <a:off x="2895600" y="5562600"/>
            <a:ext cx="3429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T4 </a:t>
            </a:r>
            <a:r>
              <a:rPr lang="en-US" b="1" dirty="0" err="1" smtClean="0"/>
              <a:t>Bacteriophage</a:t>
            </a:r>
            <a:r>
              <a:rPr lang="en-US" b="1" dirty="0" smtClean="0"/>
              <a:t> infecting a cell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Key Concepts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DNA is the genetic material</a:t>
            </a:r>
          </a:p>
          <a:p>
            <a:r>
              <a:rPr lang="en-US" dirty="0" smtClean="0"/>
              <a:t>Many proteins work together in DNA replication &amp; repair</a:t>
            </a:r>
          </a:p>
          <a:p>
            <a:r>
              <a:rPr lang="en-US" dirty="0" smtClean="0"/>
              <a:t>Chromosomes consist of a DNA molecule packed together with protein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" name="Picture 2" descr="http://www.scienceclarified.com/images/uesc_02_img0070.jp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 l="2222" t="3704"/>
          <a:stretch>
            <a:fillRect/>
          </a:stretch>
        </p:blipFill>
        <p:spPr bwMode="auto">
          <a:xfrm rot="5400000">
            <a:off x="3678480" y="1392480"/>
            <a:ext cx="6858000" cy="4073040"/>
          </a:xfrm>
          <a:prstGeom prst="rect">
            <a:avLst/>
          </a:prstGeom>
          <a:noFill/>
        </p:spPr>
      </p:pic>
      <p:sp>
        <p:nvSpPr>
          <p:cNvPr id="15" name="Left Arrow 14"/>
          <p:cNvSpPr/>
          <p:nvPr/>
        </p:nvSpPr>
        <p:spPr>
          <a:xfrm>
            <a:off x="2667000" y="3657600"/>
            <a:ext cx="533400" cy="15240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7" name="Group 16"/>
          <p:cNvGrpSpPr/>
          <p:nvPr/>
        </p:nvGrpSpPr>
        <p:grpSpPr>
          <a:xfrm>
            <a:off x="0" y="0"/>
            <a:ext cx="7696200" cy="6858000"/>
            <a:chOff x="0" y="0"/>
            <a:chExt cx="7696200" cy="6858000"/>
          </a:xfrm>
        </p:grpSpPr>
        <p:pic>
          <p:nvPicPr>
            <p:cNvPr id="4" name="Picture 10" descr="http://www.nsf.gov/od/lpa/news/02/images/bacteriophage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0" y="0"/>
              <a:ext cx="4772025" cy="6858000"/>
            </a:xfrm>
            <a:prstGeom prst="rect">
              <a:avLst/>
            </a:prstGeom>
            <a:noFill/>
          </p:spPr>
        </p:pic>
        <p:sp>
          <p:nvSpPr>
            <p:cNvPr id="6" name="Right Arrow 5"/>
            <p:cNvSpPr/>
            <p:nvPr/>
          </p:nvSpPr>
          <p:spPr>
            <a:xfrm>
              <a:off x="4114800" y="1752600"/>
              <a:ext cx="2286000" cy="3048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ight Arrow 8"/>
            <p:cNvSpPr/>
            <p:nvPr/>
          </p:nvSpPr>
          <p:spPr>
            <a:xfrm rot="20450961" flipV="1">
              <a:off x="1861876" y="5236708"/>
              <a:ext cx="5031660" cy="296953"/>
            </a:xfrm>
            <a:prstGeom prst="right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Rounded Rectangle 11"/>
            <p:cNvSpPr/>
            <p:nvPr/>
          </p:nvSpPr>
          <p:spPr>
            <a:xfrm>
              <a:off x="3276600" y="3429000"/>
              <a:ext cx="1371600" cy="6096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276600" y="3429000"/>
              <a:ext cx="13716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Sheath</a:t>
              </a:r>
              <a:endParaRPr lang="en-US" sz="2400" b="1" dirty="0"/>
            </a:p>
          </p:txBody>
        </p:sp>
        <p:sp>
          <p:nvSpPr>
            <p:cNvPr id="14" name="Right Arrow 13"/>
            <p:cNvSpPr/>
            <p:nvPr/>
          </p:nvSpPr>
          <p:spPr>
            <a:xfrm>
              <a:off x="4800600" y="3505200"/>
              <a:ext cx="2209800" cy="228600"/>
            </a:xfrm>
            <a:prstGeom prst="rightArrow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6" name="Bent-Up Arrow 15"/>
            <p:cNvSpPr/>
            <p:nvPr/>
          </p:nvSpPr>
          <p:spPr>
            <a:xfrm>
              <a:off x="4572000" y="5181600"/>
              <a:ext cx="3124200" cy="1676400"/>
            </a:xfrm>
            <a:prstGeom prst="bentUpArrow">
              <a:avLst/>
            </a:prstGeom>
            <a:solidFill>
              <a:schemeClr val="accent2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The Hershey Chase Experiment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1952 Alfred Hershey &amp; Martha Chase showed without a doubt that DNA was the genetic material of the T2 phage</a:t>
            </a:r>
            <a:endParaRPr lang="en-US" dirty="0"/>
          </a:p>
        </p:txBody>
      </p:sp>
      <p:pic>
        <p:nvPicPr>
          <p:cNvPr id="1026" name="Picture 2" descr="http://www.bio.miami.edu/~cmallery/150/gene/chase-hershey2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648200" y="3598965"/>
            <a:ext cx="4352925" cy="32590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How T2 Phages Work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Phages composed almost entirely of DNA &amp; Protein</a:t>
            </a:r>
          </a:p>
          <a:p>
            <a:r>
              <a:rPr lang="en-US" dirty="0" smtClean="0"/>
              <a:t>T2 phage infects </a:t>
            </a:r>
            <a:r>
              <a:rPr lang="en-US" i="1" dirty="0" err="1" smtClean="0"/>
              <a:t>Eschericia</a:t>
            </a:r>
            <a:r>
              <a:rPr lang="en-US" i="1" dirty="0" smtClean="0"/>
              <a:t> coli </a:t>
            </a:r>
            <a:r>
              <a:rPr lang="en-US" dirty="0" smtClean="0"/>
              <a:t>and quickly turn it into T2 producing factories</a:t>
            </a:r>
          </a:p>
          <a:p>
            <a:r>
              <a:rPr lang="en-US" dirty="0" smtClean="0"/>
              <a:t>This means the T2 has the </a:t>
            </a:r>
          </a:p>
          <a:p>
            <a:pPr>
              <a:buNone/>
            </a:pPr>
            <a:r>
              <a:rPr lang="en-US" dirty="0" smtClean="0"/>
              <a:t>information necessary to </a:t>
            </a:r>
          </a:p>
          <a:p>
            <a:pPr>
              <a:buNone/>
            </a:pPr>
            <a:r>
              <a:rPr lang="en-US" dirty="0" smtClean="0"/>
              <a:t>reprogram its host cell to </a:t>
            </a:r>
          </a:p>
          <a:p>
            <a:pPr>
              <a:buNone/>
            </a:pPr>
            <a:r>
              <a:rPr lang="en-US" dirty="0" smtClean="0"/>
              <a:t>produce viruses</a:t>
            </a:r>
            <a:endParaRPr lang="en-US" dirty="0"/>
          </a:p>
        </p:txBody>
      </p:sp>
      <p:pic>
        <p:nvPicPr>
          <p:cNvPr id="35842" name="Picture 2" descr="http://kentsimmons.uwinnipeg.ca/cm1504/Image263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638800" y="3816564"/>
            <a:ext cx="3505200" cy="3041435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So which component has the reprogramming capabilities?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Viruses are made of 2 main components, protein &amp; DNA</a:t>
            </a:r>
          </a:p>
          <a:p>
            <a:r>
              <a:rPr lang="en-US" dirty="0" smtClean="0"/>
              <a:t>They want to use a radioactive label</a:t>
            </a:r>
          </a:p>
          <a:p>
            <a:r>
              <a:rPr lang="en-US" dirty="0" smtClean="0"/>
              <a:t>They need 2 labels, one for DNA and 1 for protein</a:t>
            </a:r>
          </a:p>
          <a:p>
            <a:r>
              <a:rPr lang="en-US" dirty="0" smtClean="0"/>
              <a:t>Components of DNA: sugar, nitrogenous base, phosphate group</a:t>
            </a:r>
          </a:p>
          <a:p>
            <a:r>
              <a:rPr lang="en-US" dirty="0" smtClean="0"/>
              <a:t>Components of Protein: carbon, hydrogen, oxygen, nitrogen, &amp; </a:t>
            </a:r>
            <a:r>
              <a:rPr lang="en-US" dirty="0" err="1" smtClean="0"/>
              <a:t>sulphur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Hershey Chase Experiment</a:t>
            </a:r>
            <a:endParaRPr lang="en-US" dirty="0"/>
          </a:p>
        </p:txBody>
      </p:sp>
      <p:sp>
        <p:nvSpPr>
          <p:cNvPr id="8" name="Text Placeholder 7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Label the phosphate group with radioactive </a:t>
            </a:r>
            <a:r>
              <a:rPr lang="en-US" baseline="30000" dirty="0" smtClean="0"/>
              <a:t>32</a:t>
            </a:r>
            <a:r>
              <a:rPr lang="en-US" dirty="0" smtClean="0"/>
              <a:t>P</a:t>
            </a:r>
          </a:p>
          <a:p>
            <a:r>
              <a:rPr lang="en-US" dirty="0" smtClean="0"/>
              <a:t>Grow Phage in culture containing </a:t>
            </a:r>
            <a:r>
              <a:rPr lang="en-US" baseline="30000" dirty="0" smtClean="0"/>
              <a:t>32</a:t>
            </a:r>
            <a:r>
              <a:rPr lang="en-US" dirty="0" smtClean="0"/>
              <a:t>P</a:t>
            </a:r>
          </a:p>
          <a:p>
            <a:r>
              <a:rPr lang="en-US" dirty="0" smtClean="0"/>
              <a:t>Mix radioactively labeled phages with bacteria and allow infection</a:t>
            </a:r>
          </a:p>
          <a:p>
            <a:r>
              <a:rPr lang="en-US" dirty="0" smtClean="0"/>
              <a:t>Agitate cells in blender to separate external phage parts from bacterial host cells</a:t>
            </a:r>
          </a:p>
          <a:p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4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Label the protein with radioactive </a:t>
            </a:r>
            <a:r>
              <a:rPr lang="en-US" baseline="30000" dirty="0" smtClean="0"/>
              <a:t>35</a:t>
            </a:r>
            <a:r>
              <a:rPr lang="en-US" dirty="0" smtClean="0"/>
              <a:t>S</a:t>
            </a:r>
          </a:p>
          <a:p>
            <a:r>
              <a:rPr lang="en-US" dirty="0" smtClean="0"/>
              <a:t>Grow Phage in culture containing </a:t>
            </a:r>
            <a:r>
              <a:rPr lang="en-US" baseline="30000" dirty="0" smtClean="0"/>
              <a:t>35</a:t>
            </a:r>
            <a:r>
              <a:rPr lang="en-US" dirty="0" smtClean="0"/>
              <a:t>S</a:t>
            </a:r>
          </a:p>
          <a:p>
            <a:r>
              <a:rPr lang="en-US" dirty="0" smtClean="0"/>
              <a:t>Mix radioactively labeled phages with bacteria and allow infection</a:t>
            </a:r>
          </a:p>
          <a:p>
            <a:r>
              <a:rPr lang="en-US" dirty="0" smtClean="0"/>
              <a:t>Agitate cells in blender to separate external phage parts from bacterial host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4818" name="Picture 2" descr="http://www.bio.miami.edu/~cmallery/150/gene/c16x2hershey-chase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1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Hershey Chase Experimental Results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DNA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r>
              <a:rPr lang="en-US" dirty="0" smtClean="0"/>
              <a:t>Radioactivity found in bacterial cell</a:t>
            </a:r>
          </a:p>
          <a:p>
            <a:r>
              <a:rPr lang="en-US" dirty="0" smtClean="0"/>
              <a:t>Hershey &amp; Chase concluded that the DNA of the virus must be injected into the host cell during infection, leaving the protein outside</a:t>
            </a:r>
          </a:p>
          <a:p>
            <a:r>
              <a:rPr lang="en-US" dirty="0" smtClean="0"/>
              <a:t>DNA must be the genetic material!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/>
        <p:txBody>
          <a:bodyPr/>
          <a:lstStyle/>
          <a:p>
            <a:r>
              <a:rPr lang="en-US" dirty="0" smtClean="0"/>
              <a:t>Protein</a:t>
            </a:r>
            <a:endParaRPr lang="en-US" dirty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No  radioactivity in bacterial cell</a:t>
            </a:r>
          </a:p>
          <a:p>
            <a:r>
              <a:rPr lang="en-US" dirty="0" smtClean="0"/>
              <a:t>Most radioactivity was found in </a:t>
            </a:r>
            <a:r>
              <a:rPr lang="en-US" b="1" i="1" u="sng" dirty="0" smtClean="0"/>
              <a:t>supernatant</a:t>
            </a:r>
          </a:p>
          <a:p>
            <a:r>
              <a:rPr lang="en-US" dirty="0" smtClean="0"/>
              <a:t>This means phage proteins did not enter bacterial cells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More Evidence that DNA is the genetic material</a:t>
            </a:r>
            <a:endParaRPr lang="en-US" dirty="0"/>
          </a:p>
        </p:txBody>
      </p:sp>
      <p:sp>
        <p:nvSpPr>
          <p:cNvPr id="8" name="Content Placeholder 7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Erwin Chargaff: biochemist studying composition of DNA</a:t>
            </a:r>
          </a:p>
          <a:p>
            <a:pPr lvl="1"/>
            <a:r>
              <a:rPr lang="en-US" dirty="0" smtClean="0"/>
              <a:t>DNA is composed of 3 parts</a:t>
            </a:r>
          </a:p>
          <a:p>
            <a:pPr lvl="2"/>
            <a:r>
              <a:rPr lang="en-US" dirty="0" smtClean="0"/>
              <a:t>Sugar </a:t>
            </a:r>
            <a:r>
              <a:rPr lang="en-US" dirty="0" smtClean="0">
                <a:sym typeface="Wingdings" pitchFamily="2" charset="2"/>
              </a:rPr>
              <a:t> </a:t>
            </a:r>
            <a:r>
              <a:rPr lang="en-US" dirty="0" err="1" smtClean="0">
                <a:sym typeface="Wingdings" pitchFamily="2" charset="2"/>
              </a:rPr>
              <a:t>Deoxyribose</a:t>
            </a:r>
            <a:endParaRPr lang="en-US" dirty="0" smtClean="0">
              <a:sym typeface="Wingdings" pitchFamily="2" charset="2"/>
            </a:endParaRPr>
          </a:p>
          <a:p>
            <a:pPr lvl="2"/>
            <a:r>
              <a:rPr lang="en-US" dirty="0" smtClean="0">
                <a:sym typeface="Wingdings" pitchFamily="2" charset="2"/>
              </a:rPr>
              <a:t>Phosphate Group</a:t>
            </a:r>
          </a:p>
          <a:p>
            <a:pPr lvl="2"/>
            <a:r>
              <a:rPr lang="en-US" dirty="0" smtClean="0">
                <a:sym typeface="Wingdings" pitchFamily="2" charset="2"/>
              </a:rPr>
              <a:t>Nitrogenous Base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Adenine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Thymine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Cytosine</a:t>
            </a:r>
          </a:p>
          <a:p>
            <a:pPr lvl="3"/>
            <a:r>
              <a:rPr lang="en-US" dirty="0" smtClean="0">
                <a:sym typeface="Wingdings" pitchFamily="2" charset="2"/>
              </a:rPr>
              <a:t>Guanine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Chargaffs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Chargaff made the observation that </a:t>
            </a:r>
          </a:p>
          <a:p>
            <a:pPr lvl="1"/>
            <a:r>
              <a:rPr lang="en-US" dirty="0" smtClean="0"/>
              <a:t>the number of adenines in a strand of DNA always equaled the number </a:t>
            </a:r>
            <a:r>
              <a:rPr lang="en-US" dirty="0" err="1" smtClean="0"/>
              <a:t>thymines</a:t>
            </a:r>
            <a:endParaRPr lang="en-US" dirty="0" smtClean="0"/>
          </a:p>
          <a:p>
            <a:pPr lvl="1"/>
            <a:r>
              <a:rPr lang="en-US" dirty="0" smtClean="0"/>
              <a:t>the number of </a:t>
            </a:r>
            <a:r>
              <a:rPr lang="en-US" dirty="0" err="1" smtClean="0"/>
              <a:t>cytosines</a:t>
            </a:r>
            <a:r>
              <a:rPr lang="en-US" dirty="0" smtClean="0"/>
              <a:t> in a strand of DNA always equaled the number guanines</a:t>
            </a:r>
          </a:p>
          <a:p>
            <a:pPr lvl="1">
              <a:buNone/>
            </a:pPr>
            <a:r>
              <a:rPr lang="en-US" i="1" dirty="0" smtClean="0"/>
              <a:t>Important: we now know A pairs with T, &amp; G pairs with C. However, no one knew this yet and in fact the common conception was that like paired with like… A with A, etc</a:t>
            </a:r>
            <a:endParaRPr lang="en-US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Chargaffs</a:t>
            </a:r>
            <a:r>
              <a:rPr lang="en-US" dirty="0" smtClean="0"/>
              <a:t> Rule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i="1" dirty="0" smtClean="0"/>
              <a:t>It is important to remember here that the structure of DNA was not yet known, in other words, they did not know it was a double helix! </a:t>
            </a:r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endParaRPr lang="en-US" i="1" dirty="0" smtClean="0"/>
          </a:p>
          <a:p>
            <a:pPr marL="438912" lvl="1" indent="-320040">
              <a:spcBef>
                <a:spcPts val="0"/>
              </a:spcBef>
              <a:buClr>
                <a:schemeClr val="accent1"/>
              </a:buClr>
              <a:buSzPct val="80000"/>
              <a:buFont typeface="Wingdings 2"/>
              <a:buChar char=""/>
            </a:pPr>
            <a:r>
              <a:rPr lang="en-US" i="1" dirty="0" smtClean="0"/>
              <a:t>What is now known as </a:t>
            </a:r>
            <a:r>
              <a:rPr lang="en-US" i="1" dirty="0" err="1" smtClean="0"/>
              <a:t>Chargaffs</a:t>
            </a:r>
            <a:r>
              <a:rPr lang="en-US" i="1" dirty="0" smtClean="0"/>
              <a:t> rule, that A pairs with T &amp; C pairs with G, came later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Lifes</a:t>
            </a:r>
            <a:r>
              <a:rPr lang="en-US" dirty="0" smtClean="0"/>
              <a:t> Operating Instructions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Nucleic acids are unique in their ability to direct their own replication from monomers</a:t>
            </a:r>
          </a:p>
          <a:p>
            <a:r>
              <a:rPr lang="en-US" dirty="0" smtClean="0"/>
              <a:t>Your DNA “program” directs development of all your biochemical, anatomical, physiological, metabolic, and to some extent even behavioral traits</a:t>
            </a:r>
          </a:p>
          <a:p>
            <a:endParaRPr lang="en-US" dirty="0" smtClean="0"/>
          </a:p>
          <a:p>
            <a:pPr>
              <a:buNone/>
            </a:pP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Still more evidence DNA is the hereditary material of a cell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Prior to mitosis it is exactly duplicated</a:t>
            </a:r>
          </a:p>
          <a:p>
            <a:r>
              <a:rPr lang="en-US" dirty="0" smtClean="0"/>
              <a:t> During mitosis it is distributed equally to each daughter cell</a:t>
            </a:r>
          </a:p>
          <a:p>
            <a:r>
              <a:rPr lang="en-US" dirty="0" smtClean="0"/>
              <a:t>In a given species all diploid cells have exactly half as much DNA as the haploid cells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Finally Scientists are convinced DNA is in fact the genetic material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So…. What does it look like?</a:t>
            </a:r>
          </a:p>
          <a:p>
            <a:r>
              <a:rPr lang="en-US" dirty="0" smtClean="0"/>
              <a:t>1950’s arrangement of covalent bonds in nucleic acids was established, but the 3 dimensional shape was still unknown</a:t>
            </a:r>
          </a:p>
          <a:p>
            <a:r>
              <a:rPr lang="en-US" dirty="0" smtClean="0"/>
              <a:t>People important in elucidating the structure of DNA</a:t>
            </a:r>
          </a:p>
          <a:p>
            <a:pPr lvl="1"/>
            <a:r>
              <a:rPr lang="en-US" dirty="0" smtClean="0"/>
              <a:t>Rosalind Franklin</a:t>
            </a:r>
          </a:p>
          <a:p>
            <a:pPr lvl="1"/>
            <a:r>
              <a:rPr lang="en-US" dirty="0" smtClean="0"/>
              <a:t>Watson &amp; Crick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152400"/>
            <a:ext cx="8229600" cy="1252728"/>
          </a:xfrm>
        </p:spPr>
        <p:txBody>
          <a:bodyPr>
            <a:normAutofit/>
          </a:bodyPr>
          <a:lstStyle/>
          <a:p>
            <a:r>
              <a:rPr lang="en-US" dirty="0" smtClean="0"/>
              <a:t>Rosalind Franklin</a:t>
            </a:r>
            <a:br>
              <a:rPr lang="en-US" dirty="0" smtClean="0"/>
            </a:br>
            <a:r>
              <a:rPr lang="en-US" sz="2200" dirty="0" smtClean="0"/>
              <a:t>(&amp; then she died of cancer and some other guy got a Nobel prize)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Was an X-ray crystallographer who took the picture that Watson &amp; Crick used to determine the structure of DNA</a:t>
            </a:r>
          </a:p>
          <a:p>
            <a:pPr lvl="1"/>
            <a:endParaRPr lang="en-US" dirty="0"/>
          </a:p>
        </p:txBody>
      </p:sp>
      <p:pic>
        <p:nvPicPr>
          <p:cNvPr id="2050" name="Picture 2" descr="http://www.bio.miami.edu/~cmallery/150/gene/c8.5x25.Xray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3429000"/>
            <a:ext cx="9144000" cy="34290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How X-Ray </a:t>
            </a:r>
            <a:r>
              <a:rPr lang="en-US" dirty="0" err="1" smtClean="0"/>
              <a:t>Crysatallography</a:t>
            </a:r>
            <a:r>
              <a:rPr lang="en-US" dirty="0" smtClean="0"/>
              <a:t> 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The spots &amp; smudges are produced by X-rays that are diffracted (deflected) as they passed through aligned fibers of purified DNA</a:t>
            </a:r>
          </a:p>
          <a:p>
            <a:endParaRPr lang="en-US" dirty="0" smtClean="0"/>
          </a:p>
          <a:p>
            <a:r>
              <a:rPr lang="en-US" dirty="0" smtClean="0"/>
              <a:t>Crystallographers can use math equations to translate the patterns into information about the 3 dimensional shape of a molecule</a:t>
            </a:r>
          </a:p>
          <a:p>
            <a:pPr lvl="1"/>
            <a:r>
              <a:rPr lang="en-US" dirty="0" smtClean="0"/>
              <a:t>We now have a machine called a Fourier Transform that does this for us, at the time of Rosalind Franklin, though, it was all done with pencil and paper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Enter Watson &amp; Crick</a:t>
            </a:r>
            <a:endParaRPr lang="en-US" sz="2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James Watson takes a trip to Cambridge University where a guy named Francis Crick is studying protein structure using X-ray crystallography </a:t>
            </a:r>
            <a:r>
              <a:rPr lang="en-US" dirty="0" smtClean="0">
                <a:sym typeface="Wingdings" pitchFamily="2" charset="2"/>
              </a:rPr>
              <a:t> Watson &amp; Crick meet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Watson &amp; Crick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>
                <a:sym typeface="Wingdings" pitchFamily="2" charset="2"/>
              </a:rPr>
              <a:t>Watson gets a copy of Rosalind Franklins x-ray diffraction of DNA and because he is familiar with the types of patterns helical molecules produce (thanks to working with Crick), he immediately knows DNA is helical</a:t>
            </a:r>
            <a:endParaRPr lang="en-US" dirty="0" smtClean="0"/>
          </a:p>
          <a:p>
            <a:pPr lvl="1"/>
            <a:r>
              <a:rPr lang="en-US" dirty="0" smtClean="0"/>
              <a:t>He’s was also able to deduce the width of the helix and the spacing of the nitrogenous basses along it</a:t>
            </a:r>
          </a:p>
          <a:p>
            <a:pPr lvl="1"/>
            <a:r>
              <a:rPr lang="en-US" dirty="0" smtClean="0"/>
              <a:t>The width suggested that it was made up of 2 strands (up till now it was believed to be made of 3 strands)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Watson &amp; Crick Build a 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Franklin had concluded the sugar-phosphate backbones were on the outside of the helix</a:t>
            </a:r>
          </a:p>
          <a:p>
            <a:endParaRPr lang="en-US" dirty="0" smtClean="0"/>
          </a:p>
          <a:p>
            <a:r>
              <a:rPr lang="en-US" dirty="0" smtClean="0"/>
              <a:t>This arrangement is appealing because it put the hydrophobic nitrogenous bases on the inside where they would be shielded from the aqueous environment</a:t>
            </a:r>
          </a:p>
          <a:p>
            <a:pPr lvl="1"/>
            <a:r>
              <a:rPr lang="en-US" dirty="0" smtClean="0"/>
              <a:t>They still thought like paired with like, A-A, T-T,    C-C, G-G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Watson &amp; Crick Build a 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How did they figure out the base pairing?</a:t>
            </a:r>
          </a:p>
          <a:p>
            <a:r>
              <a:rPr lang="en-US" dirty="0" smtClean="0"/>
              <a:t>Trial &amp; Error</a:t>
            </a:r>
          </a:p>
          <a:p>
            <a:endParaRPr lang="en-US" dirty="0" smtClean="0"/>
          </a:p>
          <a:p>
            <a:r>
              <a:rPr lang="en-US" dirty="0" smtClean="0"/>
              <a:t>The X-ray data suggested the helix had a uniform diameter</a:t>
            </a:r>
          </a:p>
          <a:p>
            <a:endParaRPr lang="en-US" dirty="0" smtClean="0"/>
          </a:p>
          <a:p>
            <a:r>
              <a:rPr lang="en-US" dirty="0" smtClean="0"/>
              <a:t>Think about the structure of Adenine, Thymine, Cytosine &amp; guanine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dirty="0" err="1" smtClean="0"/>
              <a:t>Purines</a:t>
            </a:r>
            <a:r>
              <a:rPr lang="en-US" dirty="0" smtClean="0"/>
              <a:t> &amp; </a:t>
            </a:r>
            <a:r>
              <a:rPr lang="en-US" dirty="0" err="1" smtClean="0"/>
              <a:t>Pyrimidines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775191"/>
            <a:ext cx="3352800" cy="4625609"/>
          </a:xfrm>
        </p:spPr>
        <p:txBody>
          <a:bodyPr/>
          <a:lstStyle/>
          <a:p>
            <a:r>
              <a:rPr lang="en-US" dirty="0" smtClean="0"/>
              <a:t>If adenine paired with adenine, and thymine paired with thymine, how would that affect the diameter of the helix?</a:t>
            </a:r>
            <a:endParaRPr lang="en-US" dirty="0"/>
          </a:p>
        </p:txBody>
      </p:sp>
      <p:pic>
        <p:nvPicPr>
          <p:cNvPr id="1026" name="Picture 2" descr="http://student.ccbcmd.edu/~gkaiser/biotutorials/dna/images/DNAbase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581400" y="1371600"/>
            <a:ext cx="5562600" cy="54864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Watson &amp; Crick Build a Double Helix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 smtClean="0"/>
          </a:p>
          <a:p>
            <a:r>
              <a:rPr lang="en-US" dirty="0" err="1" smtClean="0"/>
              <a:t>Purine-purine</a:t>
            </a:r>
            <a:r>
              <a:rPr lang="en-US" dirty="0" smtClean="0"/>
              <a:t> pairs are too wide, and </a:t>
            </a:r>
            <a:r>
              <a:rPr lang="en-US" dirty="0" err="1" smtClean="0"/>
              <a:t>pyrimidine-pyrimidine</a:t>
            </a:r>
            <a:r>
              <a:rPr lang="en-US" dirty="0" smtClean="0"/>
              <a:t> pairs are too narrow</a:t>
            </a:r>
          </a:p>
          <a:p>
            <a:r>
              <a:rPr lang="en-US" dirty="0" smtClean="0"/>
              <a:t>Since adenine is always found in the same amount as thymine, it was determined that adenine would pair with thymine</a:t>
            </a:r>
          </a:p>
          <a:p>
            <a:pPr lvl="1"/>
            <a:r>
              <a:rPr lang="en-US" dirty="0" smtClean="0"/>
              <a:t>Coincidentally, adenine can only form hydrogen bonds with thymine, and cytosine can only form H-bonds with guanine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Lifes</a:t>
            </a:r>
            <a:r>
              <a:rPr lang="en-US" dirty="0" smtClean="0"/>
              <a:t> Operating Instructions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The molecular basis of inheritance is contingent on DNA’s ability to be</a:t>
            </a:r>
          </a:p>
          <a:p>
            <a:pPr lvl="1"/>
            <a:r>
              <a:rPr lang="en-US" dirty="0" smtClean="0"/>
              <a:t>Replicated</a:t>
            </a:r>
          </a:p>
          <a:p>
            <a:pPr lvl="1"/>
            <a:r>
              <a:rPr lang="en-US" dirty="0" smtClean="0"/>
              <a:t>Repaired</a:t>
            </a:r>
          </a:p>
          <a:p>
            <a:pPr lvl="1"/>
            <a:r>
              <a:rPr lang="en-US" dirty="0" smtClean="0"/>
              <a:t>Passed 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grpSp>
        <p:nvGrpSpPr>
          <p:cNvPr id="14" name="Group 13"/>
          <p:cNvGrpSpPr/>
          <p:nvPr/>
        </p:nvGrpSpPr>
        <p:grpSpPr>
          <a:xfrm>
            <a:off x="0" y="0"/>
            <a:ext cx="8839200" cy="6926997"/>
            <a:chOff x="0" y="0"/>
            <a:chExt cx="8839200" cy="6926997"/>
          </a:xfrm>
        </p:grpSpPr>
        <p:pic>
          <p:nvPicPr>
            <p:cNvPr id="52226" name="Picture 2" descr="http://www.nature.com/scitable/nated/content/24298/sadava_11_9_large_2.jpg"/>
            <p:cNvPicPr>
              <a:picLocks noChangeAspect="1" noChangeArrowheads="1"/>
            </p:cNvPicPr>
            <p:nvPr/>
          </p:nvPicPr>
          <p:blipFill>
            <a:blip r:embed="rId2" cstate="print"/>
            <a:srcRect/>
            <a:stretch>
              <a:fillRect/>
            </a:stretch>
          </p:blipFill>
          <p:spPr bwMode="auto">
            <a:xfrm>
              <a:off x="0" y="0"/>
              <a:ext cx="8839200" cy="6858000"/>
            </a:xfrm>
            <a:prstGeom prst="rect">
              <a:avLst/>
            </a:prstGeom>
            <a:noFill/>
          </p:spPr>
        </p:pic>
        <p:sp>
          <p:nvSpPr>
            <p:cNvPr id="5" name="Rounded Rectangle 4"/>
            <p:cNvSpPr/>
            <p:nvPr/>
          </p:nvSpPr>
          <p:spPr>
            <a:xfrm>
              <a:off x="5791200" y="3581400"/>
              <a:ext cx="1219200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6" name="TextBox 5"/>
            <p:cNvSpPr txBox="1"/>
            <p:nvPr/>
          </p:nvSpPr>
          <p:spPr>
            <a:xfrm>
              <a:off x="5834743" y="3505200"/>
              <a:ext cx="1132114" cy="6001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CG pairs have 3 hydrogen bonds</a:t>
              </a:r>
              <a:endParaRPr lang="en-US" sz="1100" b="1" dirty="0"/>
            </a:p>
          </p:txBody>
        </p:sp>
        <p:sp>
          <p:nvSpPr>
            <p:cNvPr id="7" name="Rounded Rectangle 6"/>
            <p:cNvSpPr/>
            <p:nvPr/>
          </p:nvSpPr>
          <p:spPr>
            <a:xfrm>
              <a:off x="5456464" y="2286000"/>
              <a:ext cx="1202872" cy="3810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5380264" y="2286000"/>
              <a:ext cx="1202872" cy="43088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100" b="1" dirty="0" smtClean="0"/>
                <a:t>TA pairs have 2 hydrogen bonds</a:t>
              </a:r>
              <a:endParaRPr lang="en-US" sz="1100" b="1" dirty="0"/>
            </a:p>
          </p:txBody>
        </p:sp>
        <p:sp>
          <p:nvSpPr>
            <p:cNvPr id="11" name="Rounded Rectangle 10"/>
            <p:cNvSpPr/>
            <p:nvPr/>
          </p:nvSpPr>
          <p:spPr>
            <a:xfrm>
              <a:off x="5257800" y="6172200"/>
              <a:ext cx="2133600" cy="685800"/>
            </a:xfrm>
            <a:prstGeom prst="roundRect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5334000" y="6096000"/>
              <a:ext cx="19812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200" b="1" dirty="0" smtClean="0"/>
                <a:t>Note the strands both run in a 5’</a:t>
              </a:r>
              <a:r>
                <a:rPr lang="en-US" sz="1200" b="1" dirty="0" smtClean="0">
                  <a:sym typeface="Wingdings" pitchFamily="2" charset="2"/>
                </a:rPr>
                <a:t>3’ direction, but the strands run </a:t>
              </a:r>
              <a:r>
                <a:rPr lang="en-US" sz="1200" b="1" dirty="0" err="1" smtClean="0">
                  <a:sym typeface="Wingdings" pitchFamily="2" charset="2"/>
                </a:rPr>
                <a:t>antiparallel</a:t>
              </a:r>
              <a:r>
                <a:rPr lang="en-US" sz="1200" b="1" dirty="0" smtClean="0">
                  <a:sym typeface="Wingdings" pitchFamily="2" charset="2"/>
                </a:rPr>
                <a:t> to each other</a:t>
              </a:r>
              <a:endParaRPr lang="en-US" sz="1200" b="1" dirty="0"/>
            </a:p>
          </p:txBody>
        </p:sp>
        <p:sp>
          <p:nvSpPr>
            <p:cNvPr id="13" name="TextBox 12"/>
            <p:cNvSpPr txBox="1"/>
            <p:nvPr/>
          </p:nvSpPr>
          <p:spPr>
            <a:xfrm>
              <a:off x="304800" y="5715000"/>
              <a:ext cx="2590800" cy="83099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600" b="1" dirty="0" smtClean="0"/>
                <a:t>Hydrogen bonds between nitrogenous bases form the rungs of the ladder</a:t>
              </a:r>
              <a:endParaRPr lang="en-US" sz="1600" b="1" dirty="0"/>
            </a:p>
          </p:txBody>
        </p:sp>
      </p:grpSp>
      <p:sp>
        <p:nvSpPr>
          <p:cNvPr id="15" name="TextBox 14"/>
          <p:cNvSpPr txBox="1"/>
          <p:nvPr/>
        </p:nvSpPr>
        <p:spPr>
          <a:xfrm>
            <a:off x="0" y="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mtClean="0">
                <a:hlinkClick r:id="rId3"/>
              </a:rPr>
              <a:t>DNA structure animation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4274" name="Picture 2" descr="http://www.anselm.edu/homepage/jpitocch/genbio/doublehelix.JPG"/>
          <p:cNvPicPr>
            <a:picLocks noChangeAspect="1" noChangeArrowheads="1"/>
          </p:cNvPicPr>
          <p:nvPr/>
        </p:nvPicPr>
        <p:blipFill>
          <a:blip r:embed="rId2" cstate="print"/>
          <a:srcRect b="7098"/>
          <a:stretch>
            <a:fillRect/>
          </a:stretch>
        </p:blipFill>
        <p:spPr bwMode="auto">
          <a:xfrm>
            <a:off x="0" y="1496759"/>
            <a:ext cx="8915400" cy="3761041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The </a:t>
            </a:r>
            <a:r>
              <a:rPr lang="en-US" sz="3200" dirty="0" err="1" smtClean="0"/>
              <a:t>beautyof</a:t>
            </a:r>
            <a:r>
              <a:rPr lang="en-US" sz="3200" dirty="0" smtClean="0"/>
              <a:t> the Double Helix Model is that it suggests the basic mechanism for replication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5257800"/>
            <a:ext cx="8229600" cy="1600200"/>
          </a:xfrm>
        </p:spPr>
        <p:txBody>
          <a:bodyPr>
            <a:noAutofit/>
          </a:bodyPr>
          <a:lstStyle/>
          <a:p>
            <a:r>
              <a:rPr lang="en-US" sz="2000" dirty="0" smtClean="0"/>
              <a:t>Watson &amp; Crick ended their 1 page paper on the structure of DNA by saying: </a:t>
            </a:r>
            <a:r>
              <a:rPr lang="en-US" sz="2000" i="1" dirty="0" smtClean="0"/>
              <a:t>“It has not escaped our notice that the specific pairing we have postulated immediately suggests a possible copying mechanism for the genetic material.” </a:t>
            </a:r>
          </a:p>
          <a:p>
            <a:r>
              <a:rPr lang="en-US" sz="2000" i="1" smtClean="0">
                <a:hlinkClick r:id="rId3"/>
              </a:rPr>
              <a:t>DNA Replication Overview</a:t>
            </a:r>
            <a:endParaRPr lang="en-US" sz="2000" i="1" dirty="0" smtClean="0"/>
          </a:p>
          <a:p>
            <a:endParaRPr lang="en-US" sz="2000" i="1" dirty="0" smtClean="0"/>
          </a:p>
          <a:p>
            <a:endParaRPr lang="en-US" sz="2000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3 possible mechanisms of DNA Replication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20000"/>
          </a:bodyPr>
          <a:lstStyle/>
          <a:p>
            <a:r>
              <a:rPr lang="en-US" dirty="0" smtClean="0"/>
              <a:t>Semi-conservative: DNA strands separate </a:t>
            </a:r>
            <a:r>
              <a:rPr lang="en-US" dirty="0" smtClean="0">
                <a:sym typeface="Wingdings" pitchFamily="2" charset="2"/>
              </a:rPr>
              <a:t> each strand acts as a template to build a new strand on</a:t>
            </a:r>
          </a:p>
          <a:p>
            <a:pPr lvl="1"/>
            <a:r>
              <a:rPr lang="en-US" dirty="0" smtClean="0">
                <a:sym typeface="Wingdings" pitchFamily="2" charset="2"/>
              </a:rPr>
              <a:t>Each daughter DNA molecule is composed of a parent strand and a new strand</a:t>
            </a:r>
            <a:endParaRPr lang="en-US" dirty="0" smtClean="0"/>
          </a:p>
          <a:p>
            <a:r>
              <a:rPr lang="en-US" dirty="0" smtClean="0"/>
              <a:t>Conservative: DNA strands separate </a:t>
            </a:r>
            <a:r>
              <a:rPr lang="en-US" dirty="0" smtClean="0">
                <a:sym typeface="Wingdings" pitchFamily="2" charset="2"/>
              </a:rPr>
              <a:t> each strand acts as a template to build a new strand on parent strands reassociate with each other, and new strands associate with each other</a:t>
            </a:r>
            <a:endParaRPr lang="en-US" dirty="0" smtClean="0"/>
          </a:p>
          <a:p>
            <a:r>
              <a:rPr lang="en-US" dirty="0" smtClean="0"/>
              <a:t>Dispersive: all 4 strands of DNA following replication are a mixture of old and new DNA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/>
            </a:r>
            <a:br>
              <a:rPr lang="en-US" dirty="0" smtClean="0"/>
            </a:br>
            <a:r>
              <a:rPr lang="en-US" dirty="0" err="1" smtClean="0"/>
              <a:t>Meselson</a:t>
            </a:r>
            <a:r>
              <a:rPr lang="en-US" dirty="0" smtClean="0"/>
              <a:t> &amp; Stahl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1</a:t>
            </a:r>
            <a:r>
              <a:rPr lang="en-US" baseline="30000" dirty="0" smtClean="0"/>
              <a:t>st</a:t>
            </a:r>
            <a:r>
              <a:rPr lang="en-US" dirty="0" smtClean="0"/>
              <a:t> culture E. coli on a media containing a heavy isotope of nitrogen </a:t>
            </a:r>
            <a:r>
              <a:rPr lang="en-US" baseline="40000" dirty="0" smtClean="0">
                <a:solidFill>
                  <a:srgbClr val="00B050"/>
                </a:solidFill>
              </a:rPr>
              <a:t>15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</a:p>
          <a:p>
            <a:r>
              <a:rPr lang="en-US" dirty="0" smtClean="0"/>
              <a:t>Bacteria incorporate the </a:t>
            </a:r>
            <a:r>
              <a:rPr lang="en-US" baseline="40000" dirty="0" smtClean="0">
                <a:solidFill>
                  <a:srgbClr val="00B050"/>
                </a:solidFill>
              </a:rPr>
              <a:t>15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r>
              <a:rPr lang="en-US" dirty="0" smtClean="0"/>
              <a:t> into the nitrogenous bases of their DNA</a:t>
            </a:r>
          </a:p>
          <a:p>
            <a:r>
              <a:rPr lang="en-US" dirty="0" smtClean="0"/>
              <a:t>Next, transfer bacteria into culture containing only </a:t>
            </a:r>
            <a:r>
              <a:rPr lang="en-US" baseline="40000" dirty="0" smtClean="0">
                <a:solidFill>
                  <a:srgbClr val="7030A0"/>
                </a:solidFill>
              </a:rPr>
              <a:t>14</a:t>
            </a:r>
            <a:r>
              <a:rPr lang="en-US" dirty="0" smtClean="0">
                <a:solidFill>
                  <a:srgbClr val="7030A0"/>
                </a:solidFill>
              </a:rPr>
              <a:t>N</a:t>
            </a:r>
          </a:p>
          <a:p>
            <a:r>
              <a:rPr lang="en-US" dirty="0" smtClean="0"/>
              <a:t>Any new DNA that the bacteria synthesized would be lighter than the parent DNA made in the </a:t>
            </a:r>
            <a:r>
              <a:rPr lang="en-US" baseline="40000" dirty="0" smtClean="0">
                <a:solidFill>
                  <a:srgbClr val="00B050"/>
                </a:solidFill>
              </a:rPr>
              <a:t>15</a:t>
            </a:r>
            <a:r>
              <a:rPr lang="en-US" dirty="0" smtClean="0">
                <a:solidFill>
                  <a:srgbClr val="00B050"/>
                </a:solidFill>
              </a:rPr>
              <a:t>N</a:t>
            </a:r>
            <a:endParaRPr lang="en-US" dirty="0">
              <a:solidFill>
                <a:srgbClr val="00B05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err="1" smtClean="0"/>
              <a:t>Meselson</a:t>
            </a:r>
            <a:r>
              <a:rPr lang="en-US" dirty="0" smtClean="0"/>
              <a:t> &amp; Stahl Experiments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err="1" smtClean="0"/>
              <a:t>Meselson</a:t>
            </a:r>
            <a:r>
              <a:rPr lang="en-US" dirty="0" smtClean="0"/>
              <a:t> &amp; Stahl could then distinguish DNA of different densities by centrifuging the DNA strands</a:t>
            </a:r>
          </a:p>
          <a:p>
            <a:r>
              <a:rPr lang="en-US" dirty="0" smtClean="0"/>
              <a:t>Heavier Strands would travel farther down then lighter strands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55298" name="Picture 2" descr="http://www.nature.com/scitable/content/18551/sadava_11_11_large_2.gif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" y="1"/>
            <a:ext cx="9144000" cy="6858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The Search for Genetic Material: </a:t>
            </a:r>
            <a:r>
              <a:rPr lang="en-US" i="1" dirty="0" smtClean="0"/>
              <a:t>Scientific Inquiry</a:t>
            </a:r>
            <a:endParaRPr lang="en-US" i="1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Remember Morgan &amp; his fruit flies…</a:t>
            </a:r>
          </a:p>
          <a:p>
            <a:r>
              <a:rPr lang="en-US" dirty="0" smtClean="0"/>
              <a:t>Morgan discovered that genes were on chromosomes</a:t>
            </a:r>
          </a:p>
          <a:p>
            <a:r>
              <a:rPr lang="en-US" dirty="0" smtClean="0"/>
              <a:t>BUT… chromosomes are made of DNA &amp; proteins</a:t>
            </a:r>
          </a:p>
          <a:p>
            <a:pPr lvl="1"/>
            <a:r>
              <a:rPr lang="en-US" dirty="0" smtClean="0"/>
              <a:t>No one knew which one actually carried the information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sz="3200" dirty="0" smtClean="0"/>
              <a:t>Case for protein being hereditary material was stronger than it was for DNA till 1940’s</a:t>
            </a:r>
          </a:p>
        </p:txBody>
      </p:sp>
      <p:sp>
        <p:nvSpPr>
          <p:cNvPr id="10" name="Text Placeholder 9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 smtClean="0"/>
              <a:t>Case for Protein</a:t>
            </a:r>
            <a:endParaRPr lang="en-US" dirty="0"/>
          </a:p>
        </p:txBody>
      </p:sp>
      <p:sp>
        <p:nvSpPr>
          <p:cNvPr id="9" name="Content Placeholder 8"/>
          <p:cNvSpPr>
            <a:spLocks noGrp="1"/>
          </p:cNvSpPr>
          <p:nvPr>
            <p:ph sz="half" idx="2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Had just been classified as a class of macromolecules with great heterogeneity and specificity</a:t>
            </a:r>
          </a:p>
          <a:p>
            <a:r>
              <a:rPr lang="en-US" dirty="0" smtClean="0"/>
              <a:t>More variability than nucleic acids which seems necessary to specify all of </a:t>
            </a:r>
            <a:r>
              <a:rPr lang="en-US" dirty="0" err="1" smtClean="0"/>
              <a:t>lifes</a:t>
            </a:r>
            <a:r>
              <a:rPr lang="en-US" dirty="0" smtClean="0"/>
              <a:t> instructions</a:t>
            </a:r>
          </a:p>
          <a:p>
            <a:pPr lvl="1"/>
            <a:endParaRPr lang="en-US" dirty="0"/>
          </a:p>
        </p:txBody>
      </p:sp>
      <p:sp>
        <p:nvSpPr>
          <p:cNvPr id="11" name="Text Placeholder 10"/>
          <p:cNvSpPr>
            <a:spLocks noGrp="1"/>
          </p:cNvSpPr>
          <p:nvPr>
            <p:ph type="body" sz="quarter" idx="3"/>
          </p:nvPr>
        </p:nvSpPr>
        <p:spPr/>
        <p:txBody>
          <a:bodyPr>
            <a:normAutofit fontScale="92500"/>
          </a:bodyPr>
          <a:lstStyle/>
          <a:p>
            <a:r>
              <a:rPr lang="en-US" dirty="0" smtClean="0"/>
              <a:t>Case Against Nucleic Acids</a:t>
            </a:r>
          </a:p>
        </p:txBody>
      </p:sp>
      <p:sp>
        <p:nvSpPr>
          <p:cNvPr id="12" name="Content Placeholder 11"/>
          <p:cNvSpPr>
            <a:spLocks noGrp="1"/>
          </p:cNvSpPr>
          <p:nvPr>
            <p:ph sz="quarter" idx="4"/>
          </p:nvPr>
        </p:nvSpPr>
        <p:spPr/>
        <p:txBody>
          <a:bodyPr/>
          <a:lstStyle/>
          <a:p>
            <a:r>
              <a:rPr lang="en-US" dirty="0" smtClean="0"/>
              <a:t>Chemical properties too uniform to account for multitude of specific inherited traits</a:t>
            </a:r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Scientific </a:t>
            </a:r>
            <a:r>
              <a:rPr lang="en-US" dirty="0" err="1" smtClean="0"/>
              <a:t>Inquery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 1928 a scientist named Griffith was trying to develop a vaccine against pneumonia</a:t>
            </a:r>
          </a:p>
          <a:p>
            <a:r>
              <a:rPr lang="en-US" dirty="0" smtClean="0"/>
              <a:t>Pneumonia is caused by the </a:t>
            </a:r>
            <a:r>
              <a:rPr lang="en-US" dirty="0" err="1" smtClean="0"/>
              <a:t>bacterias</a:t>
            </a:r>
            <a:r>
              <a:rPr lang="en-US" dirty="0" smtClean="0"/>
              <a:t>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r>
              <a:rPr lang="en-US" dirty="0" smtClean="0"/>
              <a:t>Griffith had 2 strains of </a:t>
            </a:r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i="1" dirty="0" smtClean="0"/>
          </a:p>
          <a:p>
            <a:pPr lvl="1"/>
            <a:r>
              <a:rPr lang="en-US" dirty="0" smtClean="0"/>
              <a:t>S strain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Pathogenic</a:t>
            </a:r>
            <a:r>
              <a:rPr lang="en-US" dirty="0" smtClean="0">
                <a:sym typeface="Wingdings" pitchFamily="2" charset="2"/>
              </a:rPr>
              <a:t> (makes you sick)</a:t>
            </a:r>
            <a:endParaRPr lang="en-US" dirty="0" smtClean="0"/>
          </a:p>
          <a:p>
            <a:pPr lvl="1"/>
            <a:r>
              <a:rPr lang="en-US" dirty="0" smtClean="0"/>
              <a:t>R Strain </a:t>
            </a:r>
            <a:r>
              <a:rPr lang="en-US" dirty="0" smtClean="0">
                <a:sym typeface="Wingdings" pitchFamily="2" charset="2"/>
              </a:rPr>
              <a:t></a:t>
            </a:r>
            <a:r>
              <a:rPr lang="en-US" dirty="0" smtClean="0"/>
              <a:t>Nonpathogenic </a:t>
            </a:r>
            <a:r>
              <a:rPr lang="en-US" dirty="0" smtClean="0">
                <a:sym typeface="Wingdings" pitchFamily="2" charset="2"/>
              </a:rPr>
              <a:t>(doesn’t make you sick)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 lnSpcReduction="10000"/>
          </a:bodyPr>
          <a:lstStyle/>
          <a:p>
            <a:r>
              <a:rPr lang="en-US" dirty="0" smtClean="0"/>
              <a:t>R-strain normal inhabitant of the human upper respiratory tract</a:t>
            </a:r>
          </a:p>
          <a:p>
            <a:r>
              <a:rPr lang="en-US" dirty="0" smtClean="0"/>
              <a:t>S-Strain can cause pneumonia, </a:t>
            </a:r>
            <a:r>
              <a:rPr lang="en-US" dirty="0" err="1" smtClean="0"/>
              <a:t>paranasal</a:t>
            </a:r>
            <a:r>
              <a:rPr lang="en-US" dirty="0" smtClean="0"/>
              <a:t> sinusitis and meningitis, which is usually secondary to one of the former infections. </a:t>
            </a:r>
          </a:p>
          <a:p>
            <a:pPr lvl="1"/>
            <a:r>
              <a:rPr lang="en-US" dirty="0" smtClean="0"/>
              <a:t>It also causes </a:t>
            </a:r>
            <a:r>
              <a:rPr lang="en-US" dirty="0" err="1" smtClean="0"/>
              <a:t>osteomyelitis</a:t>
            </a:r>
            <a:r>
              <a:rPr lang="en-US" dirty="0" smtClean="0"/>
              <a:t>, septic arthritis, </a:t>
            </a:r>
            <a:r>
              <a:rPr lang="en-US" dirty="0" err="1" smtClean="0"/>
              <a:t>endocarditis</a:t>
            </a:r>
            <a:r>
              <a:rPr lang="en-US" dirty="0" smtClean="0"/>
              <a:t>, peritonitis, </a:t>
            </a:r>
            <a:r>
              <a:rPr lang="en-US" dirty="0" err="1" smtClean="0"/>
              <a:t>cellulitis</a:t>
            </a:r>
            <a:r>
              <a:rPr lang="en-US" dirty="0" smtClean="0"/>
              <a:t> and brain abscesses. </a:t>
            </a:r>
          </a:p>
          <a:p>
            <a:pPr lvl="1"/>
            <a:r>
              <a:rPr lang="en-US" dirty="0" smtClean="0"/>
              <a:t>Is currently the leading cause of invasive bacterial disease in children and the elderly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i="1" dirty="0" smtClean="0"/>
              <a:t>Streptococcus </a:t>
            </a:r>
            <a:r>
              <a:rPr lang="en-US" i="1" dirty="0" err="1" smtClean="0"/>
              <a:t>pneumoniae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Gram-positive, lancet-shaped </a:t>
            </a:r>
            <a:r>
              <a:rPr lang="en-US" dirty="0" err="1" smtClean="0"/>
              <a:t>cocci</a:t>
            </a:r>
            <a:r>
              <a:rPr lang="en-US" dirty="0" smtClean="0"/>
              <a:t> (elongated </a:t>
            </a:r>
            <a:r>
              <a:rPr lang="en-US" dirty="0" err="1" smtClean="0"/>
              <a:t>cocci</a:t>
            </a:r>
            <a:r>
              <a:rPr lang="en-US" dirty="0" smtClean="0"/>
              <a:t> with a slightly pointed outer curvature). </a:t>
            </a:r>
          </a:p>
          <a:p>
            <a:r>
              <a:rPr lang="en-US" dirty="0" smtClean="0"/>
              <a:t>Usually, they are seen as pairs of </a:t>
            </a:r>
            <a:r>
              <a:rPr lang="en-US" dirty="0" err="1" smtClean="0"/>
              <a:t>cocci</a:t>
            </a:r>
            <a:r>
              <a:rPr lang="en-US" dirty="0" smtClean="0"/>
              <a:t> (</a:t>
            </a:r>
            <a:r>
              <a:rPr lang="en-US" dirty="0" err="1" smtClean="0"/>
              <a:t>diplococci</a:t>
            </a:r>
            <a:r>
              <a:rPr lang="en-US" dirty="0" smtClean="0"/>
              <a:t>), but they may also occur singly and in short chains.</a:t>
            </a:r>
          </a:p>
          <a:p>
            <a:r>
              <a:rPr lang="en-US" dirty="0" smtClean="0"/>
              <a:t> When cultured on blood agar, they are alpha hemolytic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Module">
      <a:dk1>
        <a:sysClr val="windowText" lastClr="000000"/>
      </a:dk1>
      <a:lt1>
        <a:sysClr val="window" lastClr="FFFFFF"/>
      </a:lt1>
      <a:dk2>
        <a:srgbClr val="5A6378"/>
      </a:dk2>
      <a:lt2>
        <a:srgbClr val="D4D4D6"/>
      </a:lt2>
      <a:accent1>
        <a:srgbClr val="F0AD00"/>
      </a:accent1>
      <a:accent2>
        <a:srgbClr val="60B5CC"/>
      </a:accent2>
      <a:accent3>
        <a:srgbClr val="E66C7D"/>
      </a:accent3>
      <a:accent4>
        <a:srgbClr val="6BB76D"/>
      </a:accent4>
      <a:accent5>
        <a:srgbClr val="E88651"/>
      </a:accent5>
      <a:accent6>
        <a:srgbClr val="C64847"/>
      </a:accent6>
      <a:hlink>
        <a:srgbClr val="168BBA"/>
      </a:hlink>
      <a:folHlink>
        <a:srgbClr val="680000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810</TotalTime>
  <Words>1920</Words>
  <Application>Microsoft Office PowerPoint</Application>
  <PresentationFormat>On-screen Show (4:3)</PresentationFormat>
  <Paragraphs>220</Paragraphs>
  <Slides>45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45</vt:i4>
      </vt:variant>
    </vt:vector>
  </HeadingPairs>
  <TitlesOfParts>
    <vt:vector size="46" baseType="lpstr">
      <vt:lpstr>Module</vt:lpstr>
      <vt:lpstr>The Molecular Basis  of Inheritance</vt:lpstr>
      <vt:lpstr>Key Concepts</vt:lpstr>
      <vt:lpstr>Lifes Operating Instructions</vt:lpstr>
      <vt:lpstr>Lifes Operating Instructions </vt:lpstr>
      <vt:lpstr>The Search for Genetic Material: Scientific Inquiry</vt:lpstr>
      <vt:lpstr>Case for protein being hereditary material was stronger than it was for DNA till 1940’s</vt:lpstr>
      <vt:lpstr>Scientific Inquery</vt:lpstr>
      <vt:lpstr>Streptococcus pneumoniae</vt:lpstr>
      <vt:lpstr>Streptococcus pneumoniae</vt:lpstr>
      <vt:lpstr>Streptococcus pneumoniae</vt:lpstr>
      <vt:lpstr>PowerPoint Presentation</vt:lpstr>
      <vt:lpstr>Frederick Griffiths Experiment</vt:lpstr>
      <vt:lpstr>PowerPoint Presentation</vt:lpstr>
      <vt:lpstr>Griffiths Conclusions</vt:lpstr>
      <vt:lpstr>Enter Oswald Avery</vt:lpstr>
      <vt:lpstr>Averys Experiment</vt:lpstr>
      <vt:lpstr>PowerPoint Presentation</vt:lpstr>
      <vt:lpstr>A Breakthrough in the scientific world… Not so much</vt:lpstr>
      <vt:lpstr>Viral DNA can Program Cells</vt:lpstr>
      <vt:lpstr>PowerPoint Presentation</vt:lpstr>
      <vt:lpstr>The Hershey Chase Experiment</vt:lpstr>
      <vt:lpstr>How T2 Phages Work</vt:lpstr>
      <vt:lpstr>So which component has the reprogramming capabilities?</vt:lpstr>
      <vt:lpstr>Hershey Chase Experiment</vt:lpstr>
      <vt:lpstr>PowerPoint Presentation</vt:lpstr>
      <vt:lpstr>Hershey Chase Experimental Results</vt:lpstr>
      <vt:lpstr>Still More Evidence that DNA is the genetic material</vt:lpstr>
      <vt:lpstr>Chargaffs Rule</vt:lpstr>
      <vt:lpstr>Chargaffs Rule</vt:lpstr>
      <vt:lpstr>Still more evidence DNA is the hereditary material of a cell</vt:lpstr>
      <vt:lpstr>Finally Scientists are convinced DNA is in fact the genetic material</vt:lpstr>
      <vt:lpstr>Rosalind Franklin (&amp; then she died of cancer and some other guy got a Nobel prize)</vt:lpstr>
      <vt:lpstr>How X-Ray Crysatallography Works</vt:lpstr>
      <vt:lpstr>Enter Watson &amp; Crick</vt:lpstr>
      <vt:lpstr>Watson &amp; Crick</vt:lpstr>
      <vt:lpstr>Watson &amp; Crick Build a Double Helix</vt:lpstr>
      <vt:lpstr>Watson &amp; Crick Build a Double Helix</vt:lpstr>
      <vt:lpstr>Purines &amp; Pyrimidines</vt:lpstr>
      <vt:lpstr>Watson &amp; Crick Build a Double Helix</vt:lpstr>
      <vt:lpstr>PowerPoint Presentation</vt:lpstr>
      <vt:lpstr>The beautyof the Double Helix Model is that it suggests the basic mechanism for replication</vt:lpstr>
      <vt:lpstr>3 possible mechanisms of DNA Replication</vt:lpstr>
      <vt:lpstr> Meselson &amp; Stahl Experiments</vt:lpstr>
      <vt:lpstr>Meselson &amp; Stahl Experiments</vt:lpstr>
      <vt:lpstr>PowerPoint Presentation</vt:lpstr>
    </vt:vector>
  </TitlesOfParts>
  <Company>Lake Central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Molecular Basis of Inheritance</dc:title>
  <dc:creator>JENNIFER MCQUADE</dc:creator>
  <cp:lastModifiedBy>Jennifer McQuade</cp:lastModifiedBy>
  <cp:revision>87</cp:revision>
  <dcterms:created xsi:type="dcterms:W3CDTF">2009-11-17T00:26:01Z</dcterms:created>
  <dcterms:modified xsi:type="dcterms:W3CDTF">2012-01-05T21:32:02Z</dcterms:modified>
</cp:coreProperties>
</file>