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2"/>
  </p:notesMasterIdLst>
  <p:handoutMasterIdLst>
    <p:handoutMasterId r:id="rId63"/>
  </p:handoutMasterIdLst>
  <p:sldIdLst>
    <p:sldId id="302" r:id="rId3"/>
    <p:sldId id="303" r:id="rId4"/>
    <p:sldId id="256" r:id="rId5"/>
    <p:sldId id="265" r:id="rId6"/>
    <p:sldId id="304" r:id="rId7"/>
    <p:sldId id="305" r:id="rId8"/>
    <p:sldId id="306" r:id="rId9"/>
    <p:sldId id="257" r:id="rId10"/>
    <p:sldId id="307" r:id="rId11"/>
    <p:sldId id="308" r:id="rId12"/>
    <p:sldId id="309" r:id="rId13"/>
    <p:sldId id="310" r:id="rId14"/>
    <p:sldId id="311" r:id="rId15"/>
    <p:sldId id="312" r:id="rId16"/>
    <p:sldId id="313" r:id="rId17"/>
    <p:sldId id="258" r:id="rId18"/>
    <p:sldId id="261" r:id="rId19"/>
    <p:sldId id="314" r:id="rId20"/>
    <p:sldId id="315" r:id="rId21"/>
    <p:sldId id="264" r:id="rId22"/>
    <p:sldId id="267" r:id="rId23"/>
    <p:sldId id="316" r:id="rId24"/>
    <p:sldId id="317" r:id="rId25"/>
    <p:sldId id="324" r:id="rId26"/>
    <p:sldId id="318" r:id="rId27"/>
    <p:sldId id="319" r:id="rId28"/>
    <p:sldId id="320" r:id="rId29"/>
    <p:sldId id="321" r:id="rId30"/>
    <p:sldId id="325" r:id="rId31"/>
    <p:sldId id="322" r:id="rId32"/>
    <p:sldId id="323" r:id="rId33"/>
    <p:sldId id="268" r:id="rId34"/>
    <p:sldId id="277" r:id="rId35"/>
    <p:sldId id="326" r:id="rId36"/>
    <p:sldId id="278" r:id="rId37"/>
    <p:sldId id="327" r:id="rId38"/>
    <p:sldId id="280" r:id="rId39"/>
    <p:sldId id="282" r:id="rId40"/>
    <p:sldId id="283" r:id="rId41"/>
    <p:sldId id="328" r:id="rId42"/>
    <p:sldId id="329" r:id="rId43"/>
    <p:sldId id="286" r:id="rId44"/>
    <p:sldId id="288" r:id="rId45"/>
    <p:sldId id="289" r:id="rId46"/>
    <p:sldId id="290" r:id="rId47"/>
    <p:sldId id="291" r:id="rId48"/>
    <p:sldId id="292" r:id="rId49"/>
    <p:sldId id="293" r:id="rId50"/>
    <p:sldId id="294" r:id="rId51"/>
    <p:sldId id="295" r:id="rId52"/>
    <p:sldId id="296" r:id="rId53"/>
    <p:sldId id="300" r:id="rId54"/>
    <p:sldId id="297" r:id="rId55"/>
    <p:sldId id="298" r:id="rId56"/>
    <p:sldId id="332" r:id="rId57"/>
    <p:sldId id="299" r:id="rId58"/>
    <p:sldId id="330" r:id="rId59"/>
    <p:sldId id="331" r:id="rId60"/>
    <p:sldId id="266" r:id="rId6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8"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EF1785F-F38B-417C-88E3-5CC6767C8FB4}" type="datetimeFigureOut">
              <a:rPr lang="en-US" smtClean="0"/>
              <a:pPr/>
              <a:t>1/6/2012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89B80B3-AF54-43A7-A316-70685A7A1E79}" type="slidenum">
              <a:rPr lang="en-US" smtClean="0"/>
              <a:pPr/>
              <a:t>‹#›</a:t>
            </a:fld>
            <a:endParaRPr lang="en-US"/>
          </a:p>
        </p:txBody>
      </p:sp>
    </p:spTree>
    <p:extLst>
      <p:ext uri="{BB962C8B-B14F-4D97-AF65-F5344CB8AC3E}">
        <p14:creationId xmlns:p14="http://schemas.microsoft.com/office/powerpoint/2010/main" val="416311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9373343D-0D5D-4D16-9318-2A74CA910E03}" type="datetimeFigureOut">
              <a:rPr lang="en-US" smtClean="0"/>
              <a:t>1/6/2012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9CDAC73A-C762-4175-920A-570C7032C9DB}" type="slidenum">
              <a:rPr lang="en-US" smtClean="0"/>
              <a:t>‹#›</a:t>
            </a:fld>
            <a:endParaRPr lang="en-US"/>
          </a:p>
        </p:txBody>
      </p:sp>
    </p:spTree>
    <p:extLst>
      <p:ext uri="{BB962C8B-B14F-4D97-AF65-F5344CB8AC3E}">
        <p14:creationId xmlns:p14="http://schemas.microsoft.com/office/powerpoint/2010/main" val="36138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F86FE-D846-4FC2-87CD-229C702C1ACE}" type="slidenum">
              <a:rPr lang="en-US"/>
              <a:pPr/>
              <a:t>5</a:t>
            </a:fld>
            <a:endParaRPr lang="en-US"/>
          </a:p>
        </p:txBody>
      </p:sp>
      <p:sp>
        <p:nvSpPr>
          <p:cNvPr id="37069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A0226-7C7E-4903-A20B-D8072435E816}" type="slidenum">
              <a:rPr lang="en-US"/>
              <a:pPr/>
              <a:t>15</a:t>
            </a:fld>
            <a:endParaRPr lang="en-US"/>
          </a:p>
        </p:txBody>
      </p:sp>
      <p:sp>
        <p:nvSpPr>
          <p:cNvPr id="538626"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16.12 Origins of replication in </a:t>
            </a:r>
            <a:r>
              <a:rPr lang="en-US" i="1"/>
              <a:t>E. coli</a:t>
            </a:r>
            <a:r>
              <a:rPr lang="en-US"/>
              <a:t> and eukaryotes.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4EF57-BA8D-4697-8B4D-40F80CDD5B59}" type="slidenum">
              <a:rPr lang="en-US"/>
              <a:pPr/>
              <a:t>18</a:t>
            </a:fld>
            <a:endParaRPr lang="en-US"/>
          </a:p>
        </p:txBody>
      </p:sp>
      <p:sp>
        <p:nvSpPr>
          <p:cNvPr id="43008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3008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2B421-1A75-421C-8BAB-09582BB1981F}" type="slidenum">
              <a:rPr lang="en-US"/>
              <a:pPr/>
              <a:t>19</a:t>
            </a:fld>
            <a:endParaRPr lang="en-US"/>
          </a:p>
        </p:txBody>
      </p:sp>
      <p:sp>
        <p:nvSpPr>
          <p:cNvPr id="43213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1C00B-9F79-45B4-B1E7-6AB83B035F71}" type="slidenum">
              <a:rPr lang="en-US"/>
              <a:pPr/>
              <a:t>22</a:t>
            </a:fld>
            <a:endParaRPr lang="en-US"/>
          </a:p>
        </p:txBody>
      </p:sp>
      <p:sp>
        <p:nvSpPr>
          <p:cNvPr id="434178"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FF875-DEA0-46D5-A7BE-E50447EC06F3}" type="slidenum">
              <a:rPr lang="en-US"/>
              <a:pPr/>
              <a:t>23</a:t>
            </a:fld>
            <a:endParaRPr lang="en-US"/>
          </a:p>
        </p:txBody>
      </p:sp>
      <p:sp>
        <p:nvSpPr>
          <p:cNvPr id="552962"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5296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16.14 Incorporation of a nucleotide into a DNA strand.</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8204A-1597-4DBA-84DA-D7A9EE3F74F3}" type="slidenum">
              <a:rPr lang="en-US"/>
              <a:pPr/>
              <a:t>25</a:t>
            </a:fld>
            <a:endParaRPr lang="en-US"/>
          </a:p>
        </p:txBody>
      </p:sp>
      <p:sp>
        <p:nvSpPr>
          <p:cNvPr id="44032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4032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48A97-9D29-47CA-BC84-1CE123F806A8}" type="slidenum">
              <a:rPr lang="en-US"/>
              <a:pPr/>
              <a:t>27</a:t>
            </a:fld>
            <a:endParaRPr lang="en-US"/>
          </a:p>
        </p:txBody>
      </p:sp>
      <p:sp>
        <p:nvSpPr>
          <p:cNvPr id="548866"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4886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16.13 Some of the proteins involved in the initiation of DNA replication.</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7DAC7-B601-4663-ADD2-F88F5ED3914E}" type="slidenum">
              <a:rPr lang="en-US"/>
              <a:pPr/>
              <a:t>28</a:t>
            </a:fld>
            <a:endParaRPr lang="en-US"/>
          </a:p>
        </p:txBody>
      </p:sp>
      <p:sp>
        <p:nvSpPr>
          <p:cNvPr id="561154"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16.17 A summary of bacterial DNA replication.</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BC1DC-8BA3-42FB-B015-C2800A19D22D}" type="slidenum">
              <a:rPr lang="en-US"/>
              <a:pPr/>
              <a:t>30</a:t>
            </a:fld>
            <a:endParaRPr lang="en-US"/>
          </a:p>
        </p:txBody>
      </p:sp>
      <p:sp>
        <p:nvSpPr>
          <p:cNvPr id="471042"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A3789-DFDA-4A22-B1B4-2C00674790DF}" type="slidenum">
              <a:rPr lang="en-US"/>
              <a:pPr/>
              <a:t>31</a:t>
            </a:fld>
            <a:endParaRPr lang="en-US"/>
          </a:p>
        </p:txBody>
      </p:sp>
      <p:sp>
        <p:nvSpPr>
          <p:cNvPr id="56525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56525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16.18 A current model of the DNA replication complex.</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6DAEE-0B2C-4A3B-AFAE-86E0A2F9D139}" type="slidenum">
              <a:rPr lang="en-US"/>
              <a:pPr/>
              <a:t>6</a:t>
            </a:fld>
            <a:endParaRPr lang="en-US"/>
          </a:p>
        </p:txBody>
      </p:sp>
      <p:sp>
        <p:nvSpPr>
          <p:cNvPr id="59597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9597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16.7 The double helix.</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A3AFA-4263-41B6-BAB9-F2122A1D344E}" type="slidenum">
              <a:rPr lang="en-US"/>
              <a:pPr/>
              <a:t>34</a:t>
            </a:fld>
            <a:endParaRPr lang="en-US"/>
          </a:p>
        </p:txBody>
      </p:sp>
      <p:sp>
        <p:nvSpPr>
          <p:cNvPr id="47309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7309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61118-08E4-45F5-BF4E-475C377A8FDF}" type="slidenum">
              <a:rPr lang="en-US"/>
              <a:pPr/>
              <a:t>36</a:t>
            </a:fld>
            <a:endParaRPr lang="en-US"/>
          </a:p>
        </p:txBody>
      </p:sp>
      <p:sp>
        <p:nvSpPr>
          <p:cNvPr id="52019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24F0D-3806-42FB-9494-3CE1DFFABF2B}" type="slidenum">
              <a:rPr lang="en-US"/>
              <a:pPr/>
              <a:t>40</a:t>
            </a:fld>
            <a:endParaRPr lang="en-US"/>
          </a:p>
        </p:txBody>
      </p:sp>
      <p:sp>
        <p:nvSpPr>
          <p:cNvPr id="477186"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36C87-F629-4D97-A224-278A08323BB2}" type="slidenum">
              <a:rPr lang="en-US"/>
              <a:pPr/>
              <a:t>41</a:t>
            </a:fld>
            <a:endParaRPr lang="en-US"/>
          </a:p>
        </p:txBody>
      </p:sp>
      <p:sp>
        <p:nvSpPr>
          <p:cNvPr id="577538"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7753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16.20 Shortening of the ends of linear DNA molecules.</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59E04-20A7-417B-BE72-031E616C5455}" type="slidenum">
              <a:rPr lang="en-US"/>
              <a:pPr/>
              <a:t>55</a:t>
            </a:fld>
            <a:endParaRPr lang="en-US"/>
          </a:p>
        </p:txBody>
      </p:sp>
      <p:sp>
        <p:nvSpPr>
          <p:cNvPr id="499714"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68584-7107-4528-801A-132DF41E1D5D}" type="slidenum">
              <a:rPr lang="en-US"/>
              <a:pPr/>
              <a:t>57</a:t>
            </a:fld>
            <a:endParaRPr lang="en-US"/>
          </a:p>
        </p:txBody>
      </p:sp>
      <p:sp>
        <p:nvSpPr>
          <p:cNvPr id="57549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7549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16.22 Exploring: Chromatin Packing in a Eukaryotic Chromosome</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7242B-902A-43C8-BF55-2EC25BF874C9}" type="slidenum">
              <a:rPr lang="en-US"/>
              <a:pPr/>
              <a:t>58</a:t>
            </a:fld>
            <a:endParaRPr lang="en-US"/>
          </a:p>
        </p:txBody>
      </p:sp>
      <p:sp>
        <p:nvSpPr>
          <p:cNvPr id="647170"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64717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16.22 Exploring: Chromatin Packing in a Eukaryotic Chromosome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5F426-9FF7-4676-8266-C9FD4F11E912}" type="slidenum">
              <a:rPr lang="en-US"/>
              <a:pPr/>
              <a:t>7</a:t>
            </a:fld>
            <a:endParaRPr lang="en-US"/>
          </a:p>
        </p:txBody>
      </p:sp>
      <p:sp>
        <p:nvSpPr>
          <p:cNvPr id="532482"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16.UN01 In-text figure, p. 310 </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B483F-EB18-4156-9830-6F5B4284AC77}" type="slidenum">
              <a:rPr lang="en-US"/>
              <a:pPr/>
              <a:t>9</a:t>
            </a:fld>
            <a:endParaRPr lang="en-US"/>
          </a:p>
        </p:txBody>
      </p:sp>
      <p:sp>
        <p:nvSpPr>
          <p:cNvPr id="385026"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09E9B-F70C-4EEE-98F5-BCC2E786FA7E}" type="slidenum">
              <a:rPr lang="en-US"/>
              <a:pPr/>
              <a:t>10</a:t>
            </a:fld>
            <a:endParaRPr lang="en-US"/>
          </a:p>
        </p:txBody>
      </p:sp>
      <p:sp>
        <p:nvSpPr>
          <p:cNvPr id="389122"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735A6-A132-4FB7-8285-6DFB5A798FA5}" type="slidenum">
              <a:rPr lang="en-US"/>
              <a:pPr/>
              <a:t>11</a:t>
            </a:fld>
            <a:endParaRPr lang="en-US"/>
          </a:p>
        </p:txBody>
      </p:sp>
      <p:sp>
        <p:nvSpPr>
          <p:cNvPr id="602114"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60211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Figure 16.9 A model for DNA replication: the basic concept.</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67222-8C85-488F-8374-57626B2395B9}" type="slidenum">
              <a:rPr lang="en-US"/>
              <a:pPr/>
              <a:t>12</a:t>
            </a:fld>
            <a:endParaRPr lang="en-US"/>
          </a:p>
        </p:txBody>
      </p:sp>
      <p:sp>
        <p:nvSpPr>
          <p:cNvPr id="39936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A8991-E3B4-48CA-9BF8-9033C8143A2E}" type="slidenum">
              <a:rPr lang="en-US"/>
              <a:pPr/>
              <a:t>13</a:t>
            </a:fld>
            <a:endParaRPr lang="en-US"/>
          </a:p>
        </p:txBody>
      </p:sp>
      <p:sp>
        <p:nvSpPr>
          <p:cNvPr id="413698" name="Rectangle 2"/>
          <p:cNvSpPr>
            <a:spLocks noGrp="1" noRot="1" noChangeAspect="1" noChangeArrowheads="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8520F-33CE-40BD-B79A-5C7E6C1B39EA}" type="slidenum">
              <a:rPr lang="en-US"/>
              <a:pPr/>
              <a:t>14</a:t>
            </a:fld>
            <a:endParaRPr lang="en-US"/>
          </a:p>
        </p:txBody>
      </p:sp>
      <p:sp>
        <p:nvSpPr>
          <p:cNvPr id="415746"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519E90-F374-4C44-B93F-FAA4EB58C338}" type="datetimeFigureOut">
              <a:rPr lang="en-US" smtClean="0"/>
              <a:pPr/>
              <a:t>1/6/2012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E0082E-A842-4B3B-A2E6-5830A30B05C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3E0082E-A842-4B3B-A2E6-5830A30B05C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9E90-F374-4C44-B93F-FAA4EB58C338}" type="datetimeFigureOut">
              <a:rPr lang="en-US" smtClean="0"/>
              <a:pPr/>
              <a:t>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19E90-F374-4C44-B93F-FAA4EB58C338}" type="datetimeFigureOut">
              <a:rPr lang="en-US" smtClean="0"/>
              <a:pPr/>
              <a:t>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19E90-F374-4C44-B93F-FAA4EB58C338}" type="datetimeFigureOut">
              <a:rPr lang="en-US" smtClean="0"/>
              <a:pPr/>
              <a:t>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3E0082E-A842-4B3B-A2E6-5830A30B05C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82E-A842-4B3B-A2E6-5830A30B0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0519E90-F374-4C44-B93F-FAA4EB58C338}" type="datetimeFigureOut">
              <a:rPr lang="en-US" smtClean="0"/>
              <a:pPr/>
              <a:t>1/6/2012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E0082E-A842-4B3B-A2E6-5830A30B05C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82E-A842-4B3B-A2E6-5830A30B05C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519E90-F374-4C44-B93F-FAA4EB58C338}" type="datetimeFigureOut">
              <a:rPr lang="en-US" smtClean="0"/>
              <a:pPr/>
              <a:t>1/6/2012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3E0082E-A842-4B3B-A2E6-5830A30B05C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519E90-F374-4C44-B93F-FAA4EB58C338}" type="datetimeFigureOut">
              <a:rPr lang="en-US" smtClean="0"/>
              <a:pPr/>
              <a:t>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3E0082E-A842-4B3B-A2E6-5830A30B0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519E90-F374-4C44-B93F-FAA4EB58C338}" type="datetimeFigureOut">
              <a:rPr lang="en-US" smtClean="0"/>
              <a:pPr/>
              <a:t>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3E0082E-A842-4B3B-A2E6-5830A30B0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3E0082E-A842-4B3B-A2E6-5830A30B05C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3E0082E-A842-4B3B-A2E6-5830A30B05C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0519E90-F374-4C44-B93F-FAA4EB58C338}" type="datetimeFigureOut">
              <a:rPr lang="en-US" smtClean="0"/>
              <a:pPr/>
              <a:t>1/6/2012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519E90-F374-4C44-B93F-FAA4EB58C338}" type="datetimeFigureOut">
              <a:rPr lang="en-US" smtClean="0"/>
              <a:pPr/>
              <a:t>1/6/2012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3E0082E-A842-4B3B-A2E6-5830A30B05C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19E90-F374-4C44-B93F-FAA4EB58C338}" type="datetimeFigureOut">
              <a:rPr lang="en-US" smtClean="0"/>
              <a:pPr/>
              <a:t>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0082E-A842-4B3B-A2E6-5830A30B05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ighered.mcgraw-hill.com/sites/0072835125/student_view0/animation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ighered.mcgraw-hill.com/sites/0072437316/student_view0/chapter14/animations.html" TargetMode="Externa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highered.mcgraw-hill.com/sites/0072437316/student_view0/chapter14/animat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highered.mcgraw-hill.com/sites/0072835125/student_view0/animation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highered.mcgraw-hill.com/sites/0072835125/student_view0/animation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highered.mcgraw-hill.com/sites/0072835125/student_view0/anima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brightstorm.com/science/biology/molecular-biology/human-genome-proje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Review</a:t>
            </a:r>
            <a:endParaRPr lang="en-US" dirty="0"/>
          </a:p>
        </p:txBody>
      </p:sp>
      <p:sp>
        <p:nvSpPr>
          <p:cNvPr id="3" name="Content Placeholder 2"/>
          <p:cNvSpPr>
            <a:spLocks noGrp="1"/>
          </p:cNvSpPr>
          <p:nvPr>
            <p:ph idx="1"/>
          </p:nvPr>
        </p:nvSpPr>
        <p:spPr/>
        <p:txBody>
          <a:bodyPr/>
          <a:lstStyle/>
          <a:p>
            <a:r>
              <a:rPr lang="en-US" dirty="0" smtClean="0"/>
              <a:t>DNA is the genetic material</a:t>
            </a:r>
          </a:p>
          <a:p>
            <a:r>
              <a:rPr lang="en-US" dirty="0" smtClean="0"/>
              <a:t>Many proteins work together in DNA replication &amp; repair</a:t>
            </a:r>
          </a:p>
          <a:p>
            <a:r>
              <a:rPr lang="en-US" dirty="0" smtClean="0"/>
              <a:t>Chromosomes consist of a DNA molecule packed together with protein</a:t>
            </a:r>
          </a:p>
          <a:p>
            <a:r>
              <a:rPr lang="en-US" dirty="0" smtClean="0"/>
              <a:t>The molecular basis of inheritance is contingent on DNA’s ability to be</a:t>
            </a:r>
          </a:p>
          <a:p>
            <a:pPr lvl="1"/>
            <a:r>
              <a:rPr lang="en-US" dirty="0" smtClean="0"/>
              <a:t>Replicated</a:t>
            </a:r>
          </a:p>
          <a:p>
            <a:pPr lvl="1"/>
            <a:r>
              <a:rPr lang="en-US" dirty="0" smtClean="0"/>
              <a:t>Repaired</a:t>
            </a:r>
          </a:p>
          <a:p>
            <a:pPr lvl="1"/>
            <a:r>
              <a:rPr lang="en-US" dirty="0" smtClean="0"/>
              <a:t>Passed on/ </a:t>
            </a:r>
            <a:r>
              <a:rPr lang="en-US" dirty="0" err="1" smtClean="0"/>
              <a:t>inheritted</a:t>
            </a:r>
            <a:r>
              <a:rPr lang="en-US" dirty="0" smtClean="0"/>
              <a:t> (mitosis &amp; meiosis)</a:t>
            </a:r>
          </a:p>
          <a:p>
            <a:endParaRPr lang="en-US" dirty="0"/>
          </a:p>
        </p:txBody>
      </p:sp>
      <p:sp>
        <p:nvSpPr>
          <p:cNvPr id="4" name="Rectangle 3"/>
          <p:cNvSpPr/>
          <p:nvPr/>
        </p:nvSpPr>
        <p:spPr>
          <a:xfrm>
            <a:off x="838200" y="4724400"/>
            <a:ext cx="1905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52400" y="584200"/>
            <a:ext cx="8534400" cy="914400"/>
          </a:xfrm>
        </p:spPr>
        <p:txBody>
          <a:bodyPr>
            <a:normAutofit fontScale="90000"/>
          </a:bodyPr>
          <a:lstStyle/>
          <a:p>
            <a:r>
              <a:rPr lang="en-US" dirty="0"/>
              <a:t>Concept 16.2: Many proteins work together in DNA replication and repair</a:t>
            </a:r>
          </a:p>
        </p:txBody>
      </p:sp>
      <p:sp>
        <p:nvSpPr>
          <p:cNvPr id="388099" name="Rectangle 3"/>
          <p:cNvSpPr>
            <a:spLocks noGrp="1" noChangeArrowheads="1"/>
          </p:cNvSpPr>
          <p:nvPr>
            <p:ph type="body" idx="1"/>
          </p:nvPr>
        </p:nvSpPr>
        <p:spPr>
          <a:xfrm>
            <a:off x="533400" y="1905000"/>
            <a:ext cx="8458200" cy="3524250"/>
          </a:xfrm>
        </p:spPr>
        <p:txBody>
          <a:bodyPr/>
          <a:lstStyle/>
          <a:p>
            <a:r>
              <a:rPr lang="en-US" sz="2800" dirty="0"/>
              <a:t>The relationship between structure and function is manifest in the double helix</a:t>
            </a:r>
          </a:p>
          <a:p>
            <a:r>
              <a:rPr lang="en-US" sz="2800" dirty="0"/>
              <a:t>Watson and Crick noted that the specific base pairing suggested a possible copying mechanism for genetic material</a:t>
            </a:r>
          </a:p>
        </p:txBody>
      </p:sp>
      <p:grpSp>
        <p:nvGrpSpPr>
          <p:cNvPr id="388102" name="Group 6"/>
          <p:cNvGrpSpPr>
            <a:grpSpLocks/>
          </p:cNvGrpSpPr>
          <p:nvPr/>
        </p:nvGrpSpPr>
        <p:grpSpPr bwMode="auto">
          <a:xfrm>
            <a:off x="0" y="6553200"/>
            <a:ext cx="9144000" cy="304800"/>
            <a:chOff x="0" y="4128"/>
            <a:chExt cx="5760" cy="192"/>
          </a:xfrm>
        </p:grpSpPr>
        <p:sp>
          <p:nvSpPr>
            <p:cNvPr id="38810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388105"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7070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152400" y="25400"/>
            <a:ext cx="2590800" cy="304800"/>
          </a:xfrm>
        </p:spPr>
        <p:txBody>
          <a:bodyPr/>
          <a:lstStyle/>
          <a:p>
            <a:r>
              <a:rPr lang="en-US" sz="1200" b="0">
                <a:latin typeface="Arial" charset="0"/>
              </a:rPr>
              <a:t>Figure 16.9-3</a:t>
            </a:r>
          </a:p>
        </p:txBody>
      </p:sp>
      <p:pic>
        <p:nvPicPr>
          <p:cNvPr id="601091" name="Picture 3" descr="16_09DNAReplication_3-U"/>
          <p:cNvPicPr>
            <a:picLocks noChangeAspect="1" noChangeArrowheads="1"/>
          </p:cNvPicPr>
          <p:nvPr/>
        </p:nvPicPr>
        <p:blipFill>
          <a:blip r:embed="rId3" cstate="print"/>
          <a:srcRect/>
          <a:stretch>
            <a:fillRect/>
          </a:stretch>
        </p:blipFill>
        <p:spPr bwMode="auto">
          <a:xfrm>
            <a:off x="296863" y="1554163"/>
            <a:ext cx="8548687" cy="3749675"/>
          </a:xfrm>
          <a:prstGeom prst="rect">
            <a:avLst/>
          </a:prstGeom>
          <a:noFill/>
        </p:spPr>
      </p:pic>
      <p:sp>
        <p:nvSpPr>
          <p:cNvPr id="601092" name="Text Box 4"/>
          <p:cNvSpPr txBox="1">
            <a:spLocks noChangeArrowheads="1"/>
          </p:cNvSpPr>
          <p:nvPr/>
        </p:nvSpPr>
        <p:spPr bwMode="auto">
          <a:xfrm>
            <a:off x="328613" y="4157663"/>
            <a:ext cx="2159000" cy="258762"/>
          </a:xfrm>
          <a:prstGeom prst="rect">
            <a:avLst/>
          </a:prstGeom>
          <a:noFill/>
          <a:ln w="9525">
            <a:noFill/>
            <a:miter lim="800000"/>
            <a:headEnd/>
            <a:tailEnd/>
          </a:ln>
          <a:effectLst/>
        </p:spPr>
        <p:txBody>
          <a:bodyPr wrap="none" lIns="0" tIns="0" rIns="0" bIns="0"/>
          <a:lstStyle/>
          <a:p>
            <a:pPr>
              <a:lnSpc>
                <a:spcPct val="90000"/>
              </a:lnSpc>
            </a:pPr>
            <a:r>
              <a:rPr lang="en-US" sz="1800"/>
              <a:t>(a) Parent molecule</a:t>
            </a:r>
          </a:p>
        </p:txBody>
      </p:sp>
      <p:grpSp>
        <p:nvGrpSpPr>
          <p:cNvPr id="601093" name="Group 5"/>
          <p:cNvGrpSpPr>
            <a:grpSpLocks/>
          </p:cNvGrpSpPr>
          <p:nvPr/>
        </p:nvGrpSpPr>
        <p:grpSpPr bwMode="auto">
          <a:xfrm>
            <a:off x="3022600" y="4144963"/>
            <a:ext cx="1951038" cy="565150"/>
            <a:chOff x="1904" y="2611"/>
            <a:chExt cx="1229" cy="356"/>
          </a:xfrm>
        </p:grpSpPr>
        <p:sp>
          <p:nvSpPr>
            <p:cNvPr id="601094" name="Text Box 6"/>
            <p:cNvSpPr txBox="1">
              <a:spLocks noChangeArrowheads="1"/>
            </p:cNvSpPr>
            <p:nvPr/>
          </p:nvSpPr>
          <p:spPr bwMode="auto">
            <a:xfrm>
              <a:off x="1904" y="2615"/>
              <a:ext cx="201" cy="172"/>
            </a:xfrm>
            <a:prstGeom prst="rect">
              <a:avLst/>
            </a:prstGeom>
            <a:noFill/>
            <a:ln w="9525">
              <a:noFill/>
              <a:miter lim="800000"/>
              <a:headEnd/>
              <a:tailEnd/>
            </a:ln>
            <a:effectLst/>
          </p:spPr>
          <p:txBody>
            <a:bodyPr wrap="none" lIns="0" tIns="0" rIns="0" bIns="0"/>
            <a:lstStyle/>
            <a:p>
              <a:pPr>
                <a:lnSpc>
                  <a:spcPct val="90000"/>
                </a:lnSpc>
              </a:pPr>
              <a:r>
                <a:rPr lang="en-US" sz="1800"/>
                <a:t>(b)</a:t>
              </a:r>
            </a:p>
          </p:txBody>
        </p:sp>
        <p:sp>
          <p:nvSpPr>
            <p:cNvPr id="601095" name="Text Box 7"/>
            <p:cNvSpPr txBox="1">
              <a:spLocks noChangeArrowheads="1"/>
            </p:cNvSpPr>
            <p:nvPr/>
          </p:nvSpPr>
          <p:spPr bwMode="auto">
            <a:xfrm>
              <a:off x="2124" y="2611"/>
              <a:ext cx="1009" cy="356"/>
            </a:xfrm>
            <a:prstGeom prst="rect">
              <a:avLst/>
            </a:prstGeom>
            <a:noFill/>
            <a:ln w="9525">
              <a:noFill/>
              <a:miter lim="800000"/>
              <a:headEnd/>
              <a:tailEnd/>
            </a:ln>
            <a:effectLst/>
          </p:spPr>
          <p:txBody>
            <a:bodyPr wrap="none" lIns="0" tIns="0" rIns="0" bIns="0"/>
            <a:lstStyle/>
            <a:p>
              <a:pPr>
                <a:lnSpc>
                  <a:spcPct val="90000"/>
                </a:lnSpc>
              </a:pPr>
              <a:r>
                <a:rPr lang="en-US" sz="1800"/>
                <a:t>Separation of</a:t>
              </a:r>
              <a:br>
                <a:rPr lang="en-US" sz="1800"/>
              </a:br>
              <a:r>
                <a:rPr lang="en-US" sz="1800"/>
                <a:t>strands</a:t>
              </a:r>
            </a:p>
          </p:txBody>
        </p:sp>
      </p:grpSp>
      <p:grpSp>
        <p:nvGrpSpPr>
          <p:cNvPr id="601096" name="Group 8"/>
          <p:cNvGrpSpPr>
            <a:grpSpLocks/>
          </p:cNvGrpSpPr>
          <p:nvPr/>
        </p:nvGrpSpPr>
        <p:grpSpPr bwMode="auto">
          <a:xfrm>
            <a:off x="5464175" y="4140200"/>
            <a:ext cx="3419475" cy="1068388"/>
            <a:chOff x="3442" y="2608"/>
            <a:chExt cx="2154" cy="673"/>
          </a:xfrm>
        </p:grpSpPr>
        <p:sp>
          <p:nvSpPr>
            <p:cNvPr id="601097" name="Text Box 9"/>
            <p:cNvSpPr txBox="1">
              <a:spLocks noChangeArrowheads="1"/>
            </p:cNvSpPr>
            <p:nvPr/>
          </p:nvSpPr>
          <p:spPr bwMode="auto">
            <a:xfrm>
              <a:off x="3442" y="2620"/>
              <a:ext cx="201" cy="172"/>
            </a:xfrm>
            <a:prstGeom prst="rect">
              <a:avLst/>
            </a:prstGeom>
            <a:noFill/>
            <a:ln w="9525">
              <a:noFill/>
              <a:miter lim="800000"/>
              <a:headEnd/>
              <a:tailEnd/>
            </a:ln>
            <a:effectLst/>
          </p:spPr>
          <p:txBody>
            <a:bodyPr wrap="none" lIns="0" tIns="0" rIns="0" bIns="0"/>
            <a:lstStyle/>
            <a:p>
              <a:pPr>
                <a:lnSpc>
                  <a:spcPct val="90000"/>
                </a:lnSpc>
              </a:pPr>
              <a:r>
                <a:rPr lang="en-US" sz="1800"/>
                <a:t>(c)</a:t>
              </a:r>
            </a:p>
          </p:txBody>
        </p:sp>
        <p:sp>
          <p:nvSpPr>
            <p:cNvPr id="601098" name="Text Box 10"/>
            <p:cNvSpPr txBox="1">
              <a:spLocks noChangeArrowheads="1"/>
            </p:cNvSpPr>
            <p:nvPr/>
          </p:nvSpPr>
          <p:spPr bwMode="auto">
            <a:xfrm>
              <a:off x="3629" y="2608"/>
              <a:ext cx="1967" cy="673"/>
            </a:xfrm>
            <a:prstGeom prst="rect">
              <a:avLst/>
            </a:prstGeom>
            <a:noFill/>
            <a:ln w="9525">
              <a:noFill/>
              <a:miter lim="800000"/>
              <a:headEnd/>
              <a:tailEnd/>
            </a:ln>
            <a:effectLst/>
          </p:spPr>
          <p:txBody>
            <a:bodyPr wrap="none" lIns="0" tIns="0" rIns="0" bIns="0"/>
            <a:lstStyle/>
            <a:p>
              <a:pPr>
                <a:lnSpc>
                  <a:spcPct val="90000"/>
                </a:lnSpc>
              </a:pPr>
              <a:r>
                <a:rPr lang="en-US" sz="1800"/>
                <a:t>“Daughter” DNA molecules,</a:t>
              </a:r>
              <a:br>
                <a:rPr lang="en-US" sz="1800"/>
              </a:br>
              <a:r>
                <a:rPr lang="en-US" sz="1800"/>
                <a:t>each consisting of one</a:t>
              </a:r>
              <a:br>
                <a:rPr lang="en-US" sz="1800"/>
              </a:br>
              <a:r>
                <a:rPr lang="en-US" sz="1800"/>
                <a:t>parental strand and one</a:t>
              </a:r>
              <a:br>
                <a:rPr lang="en-US" sz="1800"/>
              </a:br>
              <a:r>
                <a:rPr lang="en-US" sz="1800"/>
                <a:t>new strand</a:t>
              </a:r>
            </a:p>
          </p:txBody>
        </p:sp>
      </p:grpSp>
      <p:sp>
        <p:nvSpPr>
          <p:cNvPr id="601099" name="Text Box 11"/>
          <p:cNvSpPr txBox="1">
            <a:spLocks noChangeArrowheads="1"/>
          </p:cNvSpPr>
          <p:nvPr/>
        </p:nvSpPr>
        <p:spPr bwMode="auto">
          <a:xfrm>
            <a:off x="984250" y="17827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0" name="Text Box 12"/>
          <p:cNvSpPr txBox="1">
            <a:spLocks noChangeArrowheads="1"/>
          </p:cNvSpPr>
          <p:nvPr/>
        </p:nvSpPr>
        <p:spPr bwMode="auto">
          <a:xfrm>
            <a:off x="1638300" y="2555875"/>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1" name="Text Box 13"/>
          <p:cNvSpPr txBox="1">
            <a:spLocks noChangeArrowheads="1"/>
          </p:cNvSpPr>
          <p:nvPr/>
        </p:nvSpPr>
        <p:spPr bwMode="auto">
          <a:xfrm>
            <a:off x="965200" y="2941638"/>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2" name="Text Box 14"/>
          <p:cNvSpPr txBox="1">
            <a:spLocks noChangeArrowheads="1"/>
          </p:cNvSpPr>
          <p:nvPr/>
        </p:nvSpPr>
        <p:spPr bwMode="auto">
          <a:xfrm>
            <a:off x="3081338" y="1778000"/>
            <a:ext cx="185737"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3" name="Text Box 15"/>
          <p:cNvSpPr txBox="1">
            <a:spLocks noChangeArrowheads="1"/>
          </p:cNvSpPr>
          <p:nvPr/>
        </p:nvSpPr>
        <p:spPr bwMode="auto">
          <a:xfrm>
            <a:off x="4668838" y="25447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4" name="Text Box 16"/>
          <p:cNvSpPr txBox="1">
            <a:spLocks noChangeArrowheads="1"/>
          </p:cNvSpPr>
          <p:nvPr/>
        </p:nvSpPr>
        <p:spPr bwMode="auto">
          <a:xfrm>
            <a:off x="3081338" y="2954338"/>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5" name="Text Box 17"/>
          <p:cNvSpPr txBox="1">
            <a:spLocks noChangeArrowheads="1"/>
          </p:cNvSpPr>
          <p:nvPr/>
        </p:nvSpPr>
        <p:spPr bwMode="auto">
          <a:xfrm>
            <a:off x="5792788" y="1778000"/>
            <a:ext cx="185737"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6" name="Text Box 18"/>
          <p:cNvSpPr txBox="1">
            <a:spLocks noChangeArrowheads="1"/>
          </p:cNvSpPr>
          <p:nvPr/>
        </p:nvSpPr>
        <p:spPr bwMode="auto">
          <a:xfrm>
            <a:off x="6453188" y="2555875"/>
            <a:ext cx="185737"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7" name="Text Box 19"/>
          <p:cNvSpPr txBox="1">
            <a:spLocks noChangeArrowheads="1"/>
          </p:cNvSpPr>
          <p:nvPr/>
        </p:nvSpPr>
        <p:spPr bwMode="auto">
          <a:xfrm>
            <a:off x="5792788" y="2941638"/>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8" name="Text Box 20"/>
          <p:cNvSpPr txBox="1">
            <a:spLocks noChangeArrowheads="1"/>
          </p:cNvSpPr>
          <p:nvPr/>
        </p:nvSpPr>
        <p:spPr bwMode="auto">
          <a:xfrm>
            <a:off x="7685088" y="178911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09" name="Text Box 21"/>
          <p:cNvSpPr txBox="1">
            <a:spLocks noChangeArrowheads="1"/>
          </p:cNvSpPr>
          <p:nvPr/>
        </p:nvSpPr>
        <p:spPr bwMode="auto">
          <a:xfrm>
            <a:off x="8340725" y="255111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10" name="Text Box 22"/>
          <p:cNvSpPr txBox="1">
            <a:spLocks noChangeArrowheads="1"/>
          </p:cNvSpPr>
          <p:nvPr/>
        </p:nvSpPr>
        <p:spPr bwMode="auto">
          <a:xfrm>
            <a:off x="7678738" y="2935288"/>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A</a:t>
            </a:r>
          </a:p>
        </p:txBody>
      </p:sp>
      <p:sp>
        <p:nvSpPr>
          <p:cNvPr id="601111" name="Text Box 23"/>
          <p:cNvSpPr txBox="1">
            <a:spLocks noChangeArrowheads="1"/>
          </p:cNvSpPr>
          <p:nvPr/>
        </p:nvSpPr>
        <p:spPr bwMode="auto">
          <a:xfrm>
            <a:off x="8351838" y="17827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2" name="Text Box 24"/>
          <p:cNvSpPr txBox="1">
            <a:spLocks noChangeArrowheads="1"/>
          </p:cNvSpPr>
          <p:nvPr/>
        </p:nvSpPr>
        <p:spPr bwMode="auto">
          <a:xfrm>
            <a:off x="7696200" y="25574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3" name="Text Box 25"/>
          <p:cNvSpPr txBox="1">
            <a:spLocks noChangeArrowheads="1"/>
          </p:cNvSpPr>
          <p:nvPr/>
        </p:nvSpPr>
        <p:spPr bwMode="auto">
          <a:xfrm>
            <a:off x="8362950" y="2933700"/>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4" name="Text Box 26"/>
          <p:cNvSpPr txBox="1">
            <a:spLocks noChangeArrowheads="1"/>
          </p:cNvSpPr>
          <p:nvPr/>
        </p:nvSpPr>
        <p:spPr bwMode="auto">
          <a:xfrm>
            <a:off x="6472238" y="17827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5" name="Text Box 27"/>
          <p:cNvSpPr txBox="1">
            <a:spLocks noChangeArrowheads="1"/>
          </p:cNvSpPr>
          <p:nvPr/>
        </p:nvSpPr>
        <p:spPr bwMode="auto">
          <a:xfrm>
            <a:off x="5803900" y="25574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6" name="Text Box 28"/>
          <p:cNvSpPr txBox="1">
            <a:spLocks noChangeArrowheads="1"/>
          </p:cNvSpPr>
          <p:nvPr/>
        </p:nvSpPr>
        <p:spPr bwMode="auto">
          <a:xfrm>
            <a:off x="6464300" y="2941638"/>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7" name="Text Box 29"/>
          <p:cNvSpPr txBox="1">
            <a:spLocks noChangeArrowheads="1"/>
          </p:cNvSpPr>
          <p:nvPr/>
        </p:nvSpPr>
        <p:spPr bwMode="auto">
          <a:xfrm>
            <a:off x="4665663" y="178911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8" name="Text Box 30"/>
          <p:cNvSpPr txBox="1">
            <a:spLocks noChangeArrowheads="1"/>
          </p:cNvSpPr>
          <p:nvPr/>
        </p:nvSpPr>
        <p:spPr bwMode="auto">
          <a:xfrm>
            <a:off x="4672013" y="2946400"/>
            <a:ext cx="185737"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19" name="Text Box 31"/>
          <p:cNvSpPr txBox="1">
            <a:spLocks noChangeArrowheads="1"/>
          </p:cNvSpPr>
          <p:nvPr/>
        </p:nvSpPr>
        <p:spPr bwMode="auto">
          <a:xfrm>
            <a:off x="3098800" y="2549525"/>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20" name="Text Box 32"/>
          <p:cNvSpPr txBox="1">
            <a:spLocks noChangeArrowheads="1"/>
          </p:cNvSpPr>
          <p:nvPr/>
        </p:nvSpPr>
        <p:spPr bwMode="auto">
          <a:xfrm>
            <a:off x="1643063" y="17827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21" name="Text Box 33"/>
          <p:cNvSpPr txBox="1">
            <a:spLocks noChangeArrowheads="1"/>
          </p:cNvSpPr>
          <p:nvPr/>
        </p:nvSpPr>
        <p:spPr bwMode="auto">
          <a:xfrm>
            <a:off x="987425" y="25574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22" name="Text Box 34"/>
          <p:cNvSpPr txBox="1">
            <a:spLocks noChangeArrowheads="1"/>
          </p:cNvSpPr>
          <p:nvPr/>
        </p:nvSpPr>
        <p:spPr bwMode="auto">
          <a:xfrm>
            <a:off x="1647825" y="2940050"/>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T</a:t>
            </a:r>
          </a:p>
        </p:txBody>
      </p:sp>
      <p:sp>
        <p:nvSpPr>
          <p:cNvPr id="601123" name="Text Box 35"/>
          <p:cNvSpPr txBox="1">
            <a:spLocks noChangeArrowheads="1"/>
          </p:cNvSpPr>
          <p:nvPr/>
        </p:nvSpPr>
        <p:spPr bwMode="auto">
          <a:xfrm>
            <a:off x="949325" y="2174875"/>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4" name="Text Box 36"/>
          <p:cNvSpPr txBox="1">
            <a:spLocks noChangeArrowheads="1"/>
          </p:cNvSpPr>
          <p:nvPr/>
        </p:nvSpPr>
        <p:spPr bwMode="auto">
          <a:xfrm>
            <a:off x="1644650" y="33194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5" name="Text Box 37"/>
          <p:cNvSpPr txBox="1">
            <a:spLocks noChangeArrowheads="1"/>
          </p:cNvSpPr>
          <p:nvPr/>
        </p:nvSpPr>
        <p:spPr bwMode="auto">
          <a:xfrm>
            <a:off x="3060700" y="2155825"/>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6" name="Text Box 38"/>
          <p:cNvSpPr txBox="1">
            <a:spLocks noChangeArrowheads="1"/>
          </p:cNvSpPr>
          <p:nvPr/>
        </p:nvSpPr>
        <p:spPr bwMode="auto">
          <a:xfrm>
            <a:off x="4672013" y="33194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7" name="Text Box 39"/>
          <p:cNvSpPr txBox="1">
            <a:spLocks noChangeArrowheads="1"/>
          </p:cNvSpPr>
          <p:nvPr/>
        </p:nvSpPr>
        <p:spPr bwMode="auto">
          <a:xfrm>
            <a:off x="5762625" y="2162175"/>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8" name="Text Box 40"/>
          <p:cNvSpPr txBox="1">
            <a:spLocks noChangeArrowheads="1"/>
          </p:cNvSpPr>
          <p:nvPr/>
        </p:nvSpPr>
        <p:spPr bwMode="auto">
          <a:xfrm>
            <a:off x="6465888" y="332581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29" name="Text Box 41"/>
          <p:cNvSpPr txBox="1">
            <a:spLocks noChangeArrowheads="1"/>
          </p:cNvSpPr>
          <p:nvPr/>
        </p:nvSpPr>
        <p:spPr bwMode="auto">
          <a:xfrm>
            <a:off x="7651750" y="217011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30" name="Text Box 42"/>
          <p:cNvSpPr txBox="1">
            <a:spLocks noChangeArrowheads="1"/>
          </p:cNvSpPr>
          <p:nvPr/>
        </p:nvSpPr>
        <p:spPr bwMode="auto">
          <a:xfrm>
            <a:off x="8347075" y="3327400"/>
            <a:ext cx="185738"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C</a:t>
            </a:r>
          </a:p>
        </p:txBody>
      </p:sp>
      <p:sp>
        <p:nvSpPr>
          <p:cNvPr id="601131" name="Text Box 43"/>
          <p:cNvSpPr txBox="1">
            <a:spLocks noChangeArrowheads="1"/>
          </p:cNvSpPr>
          <p:nvPr/>
        </p:nvSpPr>
        <p:spPr bwMode="auto">
          <a:xfrm>
            <a:off x="8320088" y="216376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2" name="Text Box 44"/>
          <p:cNvSpPr txBox="1">
            <a:spLocks noChangeArrowheads="1"/>
          </p:cNvSpPr>
          <p:nvPr/>
        </p:nvSpPr>
        <p:spPr bwMode="auto">
          <a:xfrm>
            <a:off x="7666038" y="3322638"/>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3" name="Text Box 45"/>
          <p:cNvSpPr txBox="1">
            <a:spLocks noChangeArrowheads="1"/>
          </p:cNvSpPr>
          <p:nvPr/>
        </p:nvSpPr>
        <p:spPr bwMode="auto">
          <a:xfrm>
            <a:off x="6421438" y="217011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4" name="Text Box 46"/>
          <p:cNvSpPr txBox="1">
            <a:spLocks noChangeArrowheads="1"/>
          </p:cNvSpPr>
          <p:nvPr/>
        </p:nvSpPr>
        <p:spPr bwMode="auto">
          <a:xfrm>
            <a:off x="5780088" y="3328988"/>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5" name="Text Box 47"/>
          <p:cNvSpPr txBox="1">
            <a:spLocks noChangeArrowheads="1"/>
          </p:cNvSpPr>
          <p:nvPr/>
        </p:nvSpPr>
        <p:spPr bwMode="auto">
          <a:xfrm>
            <a:off x="4629150" y="2151063"/>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6" name="Text Box 48"/>
          <p:cNvSpPr txBox="1">
            <a:spLocks noChangeArrowheads="1"/>
          </p:cNvSpPr>
          <p:nvPr/>
        </p:nvSpPr>
        <p:spPr bwMode="auto">
          <a:xfrm>
            <a:off x="3062288" y="3321050"/>
            <a:ext cx="185737" cy="220663"/>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7" name="Text Box 49"/>
          <p:cNvSpPr txBox="1">
            <a:spLocks noChangeArrowheads="1"/>
          </p:cNvSpPr>
          <p:nvPr/>
        </p:nvSpPr>
        <p:spPr bwMode="auto">
          <a:xfrm>
            <a:off x="1608138" y="2170113"/>
            <a:ext cx="185737"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
        <p:nvSpPr>
          <p:cNvPr id="601138" name="Text Box 50"/>
          <p:cNvSpPr txBox="1">
            <a:spLocks noChangeArrowheads="1"/>
          </p:cNvSpPr>
          <p:nvPr/>
        </p:nvSpPr>
        <p:spPr bwMode="auto">
          <a:xfrm>
            <a:off x="958850" y="3322638"/>
            <a:ext cx="185738" cy="220662"/>
          </a:xfrm>
          <a:prstGeom prst="rect">
            <a:avLst/>
          </a:prstGeom>
          <a:noFill/>
          <a:ln w="9525">
            <a:noFill/>
            <a:miter lim="800000"/>
            <a:headEnd/>
            <a:tailEnd/>
          </a:ln>
          <a:effectLst/>
        </p:spPr>
        <p:txBody>
          <a:bodyPr wrap="none" lIns="0" tIns="0" rIns="0" bIns="0"/>
          <a:lstStyle/>
          <a:p>
            <a:pPr>
              <a:lnSpc>
                <a:spcPct val="90000"/>
              </a:lnSpc>
            </a:pPr>
            <a:r>
              <a:rPr lang="en-US" sz="1600">
                <a:solidFill>
                  <a:schemeClr val="bg1"/>
                </a:solidFill>
              </a:rPr>
              <a:t>G</a:t>
            </a:r>
          </a:p>
        </p:txBody>
      </p:sp>
    </p:spTree>
    <p:extLst>
      <p:ext uri="{BB962C8B-B14F-4D97-AF65-F5344CB8AC3E}">
        <p14:creationId xmlns:p14="http://schemas.microsoft.com/office/powerpoint/2010/main" val="329924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body" idx="1"/>
          </p:nvPr>
        </p:nvSpPr>
        <p:spPr>
          <a:xfrm>
            <a:off x="533400" y="1371600"/>
            <a:ext cx="8534400" cy="4597400"/>
          </a:xfrm>
        </p:spPr>
        <p:txBody>
          <a:bodyPr/>
          <a:lstStyle/>
          <a:p>
            <a:r>
              <a:rPr lang="en-US" sz="2800" dirty="0"/>
              <a:t>Watson and Crick’s </a:t>
            </a:r>
            <a:r>
              <a:rPr lang="en-US" sz="2800" b="1" dirty="0"/>
              <a:t>semiconservative model </a:t>
            </a:r>
            <a:r>
              <a:rPr lang="en-US" sz="2800" dirty="0"/>
              <a:t>of replication predicts that when a double helix replicates, each daughter molecule will have one old strand (derived or “conserved” from the parent molecule) and one newly made </a:t>
            </a:r>
            <a:r>
              <a:rPr lang="en-US" sz="2800" dirty="0" smtClean="0"/>
              <a:t>strand</a:t>
            </a:r>
          </a:p>
          <a:p>
            <a:endParaRPr lang="en-US" sz="2800" dirty="0"/>
          </a:p>
          <a:p>
            <a:r>
              <a:rPr lang="en-US" sz="2800" dirty="0"/>
              <a:t>Competing models were the conservative model (the two parent strands rejoin) and the dispersive model (each strand is a mix of old and new</a:t>
            </a:r>
            <a:r>
              <a:rPr lang="en-US" sz="2800" dirty="0" smtClean="0"/>
              <a:t>)</a:t>
            </a:r>
            <a:endParaRPr lang="en-US" sz="2800" dirty="0" smtClean="0"/>
          </a:p>
        </p:txBody>
      </p:sp>
      <p:grpSp>
        <p:nvGrpSpPr>
          <p:cNvPr id="398341" name="Group 5"/>
          <p:cNvGrpSpPr>
            <a:grpSpLocks/>
          </p:cNvGrpSpPr>
          <p:nvPr/>
        </p:nvGrpSpPr>
        <p:grpSpPr bwMode="auto">
          <a:xfrm>
            <a:off x="0" y="6553200"/>
            <a:ext cx="9144000" cy="304800"/>
            <a:chOff x="0" y="4128"/>
            <a:chExt cx="5760" cy="192"/>
          </a:xfrm>
        </p:grpSpPr>
        <p:sp>
          <p:nvSpPr>
            <p:cNvPr id="398342"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398344"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28701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52400" y="508000"/>
            <a:ext cx="8534400" cy="503238"/>
          </a:xfrm>
        </p:spPr>
        <p:txBody>
          <a:bodyPr>
            <a:normAutofit fontScale="90000"/>
          </a:bodyPr>
          <a:lstStyle/>
          <a:p>
            <a:r>
              <a:rPr lang="en-US"/>
              <a:t>DNA Replication: </a:t>
            </a:r>
            <a:r>
              <a:rPr lang="en-US" i="1"/>
              <a:t>A Closer Look</a:t>
            </a:r>
            <a:endParaRPr lang="en-US">
              <a:solidFill>
                <a:srgbClr val="993366"/>
              </a:solidFill>
            </a:endParaRPr>
          </a:p>
        </p:txBody>
      </p:sp>
      <p:sp>
        <p:nvSpPr>
          <p:cNvPr id="412675" name="Rectangle 3"/>
          <p:cNvSpPr>
            <a:spLocks noGrp="1" noChangeArrowheads="1"/>
          </p:cNvSpPr>
          <p:nvPr>
            <p:ph type="body" idx="1"/>
          </p:nvPr>
        </p:nvSpPr>
        <p:spPr>
          <a:xfrm>
            <a:off x="533400" y="1371600"/>
            <a:ext cx="8534400" cy="3067050"/>
          </a:xfrm>
        </p:spPr>
        <p:txBody>
          <a:bodyPr/>
          <a:lstStyle/>
          <a:p>
            <a:r>
              <a:rPr lang="en-US" sz="2800" dirty="0"/>
              <a:t>The copying of DNA is remarkable in its speed and accuracy</a:t>
            </a:r>
          </a:p>
          <a:p>
            <a:r>
              <a:rPr lang="en-US" sz="2800" dirty="0"/>
              <a:t>More than a dozen enzymes and other proteins participate in DNA replication</a:t>
            </a:r>
          </a:p>
        </p:txBody>
      </p:sp>
      <p:grpSp>
        <p:nvGrpSpPr>
          <p:cNvPr id="412678" name="Group 6"/>
          <p:cNvGrpSpPr>
            <a:grpSpLocks/>
          </p:cNvGrpSpPr>
          <p:nvPr/>
        </p:nvGrpSpPr>
        <p:grpSpPr bwMode="auto">
          <a:xfrm>
            <a:off x="0" y="6553200"/>
            <a:ext cx="9144000" cy="304800"/>
            <a:chOff x="0" y="4128"/>
            <a:chExt cx="5760" cy="192"/>
          </a:xfrm>
        </p:grpSpPr>
        <p:sp>
          <p:nvSpPr>
            <p:cNvPr id="41267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12681"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3880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141288" y="512763"/>
            <a:ext cx="8534400" cy="503237"/>
          </a:xfrm>
        </p:spPr>
        <p:txBody>
          <a:bodyPr>
            <a:normAutofit fontScale="90000"/>
          </a:bodyPr>
          <a:lstStyle/>
          <a:p>
            <a:r>
              <a:rPr lang="en-US" i="1"/>
              <a:t>Getting Started</a:t>
            </a:r>
            <a:endParaRPr lang="en-US"/>
          </a:p>
        </p:txBody>
      </p:sp>
      <p:sp>
        <p:nvSpPr>
          <p:cNvPr id="414723" name="Rectangle 3"/>
          <p:cNvSpPr>
            <a:spLocks noGrp="1" noChangeArrowheads="1"/>
          </p:cNvSpPr>
          <p:nvPr>
            <p:ph type="body" idx="1"/>
          </p:nvPr>
        </p:nvSpPr>
        <p:spPr>
          <a:xfrm>
            <a:off x="533400" y="1371600"/>
            <a:ext cx="8415338" cy="5194300"/>
          </a:xfrm>
        </p:spPr>
        <p:txBody>
          <a:bodyPr/>
          <a:lstStyle/>
          <a:p>
            <a:r>
              <a:rPr lang="en-US" sz="2800" dirty="0"/>
              <a:t>Replication begins at particular sites called </a:t>
            </a:r>
            <a:r>
              <a:rPr lang="en-US" sz="2800" b="1" dirty="0"/>
              <a:t>origins of </a:t>
            </a:r>
            <a:r>
              <a:rPr lang="en-US" sz="2800" b="1" dirty="0" smtClean="0"/>
              <a:t>replication (ORI)</a:t>
            </a:r>
            <a:r>
              <a:rPr lang="en-US" sz="2800" dirty="0" smtClean="0"/>
              <a:t>, </a:t>
            </a:r>
            <a:r>
              <a:rPr lang="en-US" sz="2800" dirty="0"/>
              <a:t>where the two DNA strands are separated, opening up a replication “bubble”</a:t>
            </a:r>
          </a:p>
          <a:p>
            <a:r>
              <a:rPr lang="en-US" sz="2800" dirty="0"/>
              <a:t>A eukaryotic chromosome may have hundreds or even thousands of origins of </a:t>
            </a:r>
            <a:r>
              <a:rPr lang="en-US" sz="2800" dirty="0" smtClean="0"/>
              <a:t>replication</a:t>
            </a:r>
          </a:p>
          <a:p>
            <a:pPr lvl="1"/>
            <a:r>
              <a:rPr lang="en-US" sz="2300" dirty="0" smtClean="0"/>
              <a:t>Prokaryotes have only 1</a:t>
            </a:r>
            <a:endParaRPr lang="en-US" sz="2300" dirty="0"/>
          </a:p>
          <a:p>
            <a:r>
              <a:rPr lang="en-US" sz="2800" dirty="0"/>
              <a:t>Replication proceeds in both directions from each origin, until the entire molecule is </a:t>
            </a:r>
            <a:r>
              <a:rPr lang="en-US" sz="2800" dirty="0" smtClean="0"/>
              <a:t>copied (28)</a:t>
            </a:r>
            <a:endParaRPr lang="en-US" sz="2800" dirty="0"/>
          </a:p>
        </p:txBody>
      </p:sp>
      <p:grpSp>
        <p:nvGrpSpPr>
          <p:cNvPr id="414728" name="Group 8"/>
          <p:cNvGrpSpPr>
            <a:grpSpLocks/>
          </p:cNvGrpSpPr>
          <p:nvPr/>
        </p:nvGrpSpPr>
        <p:grpSpPr bwMode="auto">
          <a:xfrm>
            <a:off x="0" y="6553200"/>
            <a:ext cx="9144000" cy="304800"/>
            <a:chOff x="0" y="4128"/>
            <a:chExt cx="5760" cy="192"/>
          </a:xfrm>
        </p:grpSpPr>
        <p:sp>
          <p:nvSpPr>
            <p:cNvPr id="414729"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14731"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4131979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42" name="Picture 42" descr="16_12_ReplicationOrigins-U"/>
          <p:cNvPicPr>
            <a:picLocks noChangeAspect="1" noChangeArrowheads="1"/>
          </p:cNvPicPr>
          <p:nvPr/>
        </p:nvPicPr>
        <p:blipFill>
          <a:blip r:embed="rId3" cstate="print"/>
          <a:srcRect/>
          <a:stretch>
            <a:fillRect/>
          </a:stretch>
        </p:blipFill>
        <p:spPr bwMode="auto">
          <a:xfrm>
            <a:off x="296863" y="233363"/>
            <a:ext cx="8548687" cy="6542087"/>
          </a:xfrm>
          <a:prstGeom prst="rect">
            <a:avLst/>
          </a:prstGeom>
          <a:noFill/>
        </p:spPr>
      </p:pic>
      <p:sp>
        <p:nvSpPr>
          <p:cNvPr id="537602" name="Rectangle 2"/>
          <p:cNvSpPr>
            <a:spLocks noGrp="1" noChangeArrowheads="1"/>
          </p:cNvSpPr>
          <p:nvPr>
            <p:ph type="title"/>
          </p:nvPr>
        </p:nvSpPr>
        <p:spPr>
          <a:xfrm>
            <a:off x="152400" y="25400"/>
            <a:ext cx="2590800" cy="304800"/>
          </a:xfrm>
        </p:spPr>
        <p:txBody>
          <a:bodyPr/>
          <a:lstStyle/>
          <a:p>
            <a:r>
              <a:rPr lang="en-US" sz="1200" b="0">
                <a:latin typeface="Arial" charset="0"/>
              </a:rPr>
              <a:t>Figure 16.12</a:t>
            </a:r>
          </a:p>
        </p:txBody>
      </p:sp>
      <p:sp>
        <p:nvSpPr>
          <p:cNvPr id="537643" name="Text Box 43"/>
          <p:cNvSpPr txBox="1">
            <a:spLocks noChangeArrowheads="1"/>
          </p:cNvSpPr>
          <p:nvPr/>
        </p:nvSpPr>
        <p:spPr bwMode="auto">
          <a:xfrm>
            <a:off x="346075" y="292100"/>
            <a:ext cx="3157538" cy="214313"/>
          </a:xfrm>
          <a:prstGeom prst="rect">
            <a:avLst/>
          </a:prstGeom>
          <a:noFill/>
          <a:ln w="9525">
            <a:noFill/>
            <a:miter lim="800000"/>
            <a:headEnd/>
            <a:tailEnd/>
          </a:ln>
          <a:effectLst/>
        </p:spPr>
        <p:txBody>
          <a:bodyPr wrap="none" lIns="0" tIns="0" rIns="0" bIns="0"/>
          <a:lstStyle/>
          <a:p>
            <a:pPr>
              <a:lnSpc>
                <a:spcPct val="90000"/>
              </a:lnSpc>
            </a:pPr>
            <a:r>
              <a:rPr lang="en-US" sz="1300"/>
              <a:t>(a) Origin of replication in an </a:t>
            </a:r>
            <a:r>
              <a:rPr lang="en-US" sz="1300" i="1"/>
              <a:t>E. coli</a:t>
            </a:r>
            <a:r>
              <a:rPr lang="en-US" sz="1300"/>
              <a:t> cell</a:t>
            </a:r>
          </a:p>
        </p:txBody>
      </p:sp>
      <p:sp>
        <p:nvSpPr>
          <p:cNvPr id="537644" name="Text Box 44"/>
          <p:cNvSpPr txBox="1">
            <a:spLocks noChangeArrowheads="1"/>
          </p:cNvSpPr>
          <p:nvPr/>
        </p:nvSpPr>
        <p:spPr bwMode="auto">
          <a:xfrm>
            <a:off x="4837113" y="296863"/>
            <a:ext cx="3529012" cy="227012"/>
          </a:xfrm>
          <a:prstGeom prst="rect">
            <a:avLst/>
          </a:prstGeom>
          <a:noFill/>
          <a:ln w="9525">
            <a:noFill/>
            <a:miter lim="800000"/>
            <a:headEnd/>
            <a:tailEnd/>
          </a:ln>
          <a:effectLst/>
        </p:spPr>
        <p:txBody>
          <a:bodyPr wrap="none" lIns="0" tIns="0" rIns="0" bIns="0"/>
          <a:lstStyle/>
          <a:p>
            <a:pPr>
              <a:lnSpc>
                <a:spcPct val="90000"/>
              </a:lnSpc>
            </a:pPr>
            <a:r>
              <a:rPr lang="en-US" sz="1300"/>
              <a:t>(b) Origins of replication in a eukaryotic cell</a:t>
            </a:r>
          </a:p>
        </p:txBody>
      </p:sp>
      <p:sp>
        <p:nvSpPr>
          <p:cNvPr id="537645" name="Text Box 45"/>
          <p:cNvSpPr txBox="1">
            <a:spLocks noChangeArrowheads="1"/>
          </p:cNvSpPr>
          <p:nvPr/>
        </p:nvSpPr>
        <p:spPr bwMode="auto">
          <a:xfrm>
            <a:off x="339725" y="590550"/>
            <a:ext cx="896938" cy="360363"/>
          </a:xfrm>
          <a:prstGeom prst="rect">
            <a:avLst/>
          </a:prstGeom>
          <a:noFill/>
          <a:ln w="9525">
            <a:noFill/>
            <a:miter lim="800000"/>
            <a:headEnd/>
            <a:tailEnd/>
          </a:ln>
          <a:effectLst/>
        </p:spPr>
        <p:txBody>
          <a:bodyPr wrap="none" lIns="0" tIns="0" rIns="0" bIns="0"/>
          <a:lstStyle/>
          <a:p>
            <a:pPr>
              <a:lnSpc>
                <a:spcPct val="90000"/>
              </a:lnSpc>
            </a:pPr>
            <a:r>
              <a:rPr lang="en-US" sz="1300"/>
              <a:t>Origin of</a:t>
            </a:r>
            <a:br>
              <a:rPr lang="en-US" sz="1300"/>
            </a:br>
            <a:r>
              <a:rPr lang="en-US" sz="1300"/>
              <a:t>replication</a:t>
            </a:r>
          </a:p>
        </p:txBody>
      </p:sp>
      <p:sp>
        <p:nvSpPr>
          <p:cNvPr id="537646" name="Text Box 46"/>
          <p:cNvSpPr txBox="1">
            <a:spLocks noChangeArrowheads="1"/>
          </p:cNvSpPr>
          <p:nvPr/>
        </p:nvSpPr>
        <p:spPr bwMode="auto">
          <a:xfrm>
            <a:off x="1906588" y="676275"/>
            <a:ext cx="2062162" cy="187325"/>
          </a:xfrm>
          <a:prstGeom prst="rect">
            <a:avLst/>
          </a:prstGeom>
          <a:noFill/>
          <a:ln w="9525">
            <a:noFill/>
            <a:miter lim="800000"/>
            <a:headEnd/>
            <a:tailEnd/>
          </a:ln>
          <a:effectLst/>
        </p:spPr>
        <p:txBody>
          <a:bodyPr wrap="none" lIns="0" tIns="0" rIns="0" bIns="0"/>
          <a:lstStyle/>
          <a:p>
            <a:pPr>
              <a:lnSpc>
                <a:spcPct val="90000"/>
              </a:lnSpc>
            </a:pPr>
            <a:r>
              <a:rPr lang="en-US" sz="1300"/>
              <a:t>Parental (template) strand</a:t>
            </a:r>
          </a:p>
        </p:txBody>
      </p:sp>
      <p:sp>
        <p:nvSpPr>
          <p:cNvPr id="537647" name="Text Box 47"/>
          <p:cNvSpPr txBox="1">
            <a:spLocks noChangeArrowheads="1"/>
          </p:cNvSpPr>
          <p:nvPr/>
        </p:nvSpPr>
        <p:spPr bwMode="auto">
          <a:xfrm>
            <a:off x="346075" y="1681163"/>
            <a:ext cx="1174750" cy="584200"/>
          </a:xfrm>
          <a:prstGeom prst="rect">
            <a:avLst/>
          </a:prstGeom>
          <a:noFill/>
          <a:ln w="9525">
            <a:noFill/>
            <a:miter lim="800000"/>
            <a:headEnd/>
            <a:tailEnd/>
          </a:ln>
          <a:effectLst/>
        </p:spPr>
        <p:txBody>
          <a:bodyPr wrap="none" lIns="0" tIns="0" rIns="0" bIns="0"/>
          <a:lstStyle/>
          <a:p>
            <a:pPr>
              <a:lnSpc>
                <a:spcPct val="90000"/>
              </a:lnSpc>
            </a:pPr>
            <a:r>
              <a:rPr lang="en-US" sz="1300"/>
              <a:t>Double-</a:t>
            </a:r>
            <a:br>
              <a:rPr lang="en-US" sz="1300"/>
            </a:br>
            <a:r>
              <a:rPr lang="en-US" sz="1300"/>
              <a:t>stranded</a:t>
            </a:r>
            <a:br>
              <a:rPr lang="en-US" sz="1300"/>
            </a:br>
            <a:r>
              <a:rPr lang="en-US" sz="1300"/>
              <a:t>DNA molecule</a:t>
            </a:r>
          </a:p>
        </p:txBody>
      </p:sp>
      <p:sp>
        <p:nvSpPr>
          <p:cNvPr id="537648" name="Text Box 48"/>
          <p:cNvSpPr txBox="1">
            <a:spLocks noChangeArrowheads="1"/>
          </p:cNvSpPr>
          <p:nvPr/>
        </p:nvSpPr>
        <p:spPr bwMode="auto">
          <a:xfrm>
            <a:off x="3394075" y="1025525"/>
            <a:ext cx="1239838" cy="358775"/>
          </a:xfrm>
          <a:prstGeom prst="rect">
            <a:avLst/>
          </a:prstGeom>
          <a:noFill/>
          <a:ln w="9525">
            <a:noFill/>
            <a:miter lim="800000"/>
            <a:headEnd/>
            <a:tailEnd/>
          </a:ln>
          <a:effectLst/>
        </p:spPr>
        <p:txBody>
          <a:bodyPr wrap="none" lIns="0" tIns="0" rIns="0" bIns="0"/>
          <a:lstStyle/>
          <a:p>
            <a:pPr>
              <a:lnSpc>
                <a:spcPct val="90000"/>
              </a:lnSpc>
            </a:pPr>
            <a:r>
              <a:rPr lang="en-US" sz="1300"/>
              <a:t>Daughter (new)</a:t>
            </a:r>
            <a:br>
              <a:rPr lang="en-US" sz="1300"/>
            </a:br>
            <a:r>
              <a:rPr lang="en-US" sz="1300"/>
              <a:t>strand</a:t>
            </a:r>
          </a:p>
        </p:txBody>
      </p:sp>
      <p:sp>
        <p:nvSpPr>
          <p:cNvPr id="537649" name="Text Box 49"/>
          <p:cNvSpPr txBox="1">
            <a:spLocks noChangeArrowheads="1"/>
          </p:cNvSpPr>
          <p:nvPr/>
        </p:nvSpPr>
        <p:spPr bwMode="auto">
          <a:xfrm>
            <a:off x="3784600" y="1536700"/>
            <a:ext cx="974725" cy="358775"/>
          </a:xfrm>
          <a:prstGeom prst="rect">
            <a:avLst/>
          </a:prstGeom>
          <a:noFill/>
          <a:ln w="9525">
            <a:noFill/>
            <a:miter lim="800000"/>
            <a:headEnd/>
            <a:tailEnd/>
          </a:ln>
          <a:effectLst/>
        </p:spPr>
        <p:txBody>
          <a:bodyPr wrap="none" lIns="0" tIns="0" rIns="0" bIns="0"/>
          <a:lstStyle/>
          <a:p>
            <a:pPr algn="ctr">
              <a:lnSpc>
                <a:spcPct val="90000"/>
              </a:lnSpc>
            </a:pPr>
            <a:r>
              <a:rPr lang="en-US" sz="1300"/>
              <a:t>Replication</a:t>
            </a:r>
            <a:br>
              <a:rPr lang="en-US" sz="1300"/>
            </a:br>
            <a:r>
              <a:rPr lang="en-US" sz="1300"/>
              <a:t>fork</a:t>
            </a:r>
          </a:p>
        </p:txBody>
      </p:sp>
      <p:sp>
        <p:nvSpPr>
          <p:cNvPr id="537650" name="Text Box 50"/>
          <p:cNvSpPr txBox="1">
            <a:spLocks noChangeArrowheads="1"/>
          </p:cNvSpPr>
          <p:nvPr/>
        </p:nvSpPr>
        <p:spPr bwMode="auto">
          <a:xfrm>
            <a:off x="2608263" y="2105025"/>
            <a:ext cx="935037" cy="371475"/>
          </a:xfrm>
          <a:prstGeom prst="rect">
            <a:avLst/>
          </a:prstGeom>
          <a:noFill/>
          <a:ln w="9525">
            <a:noFill/>
            <a:miter lim="800000"/>
            <a:headEnd/>
            <a:tailEnd/>
          </a:ln>
          <a:effectLst/>
        </p:spPr>
        <p:txBody>
          <a:bodyPr wrap="none" lIns="0" tIns="0" rIns="0" bIns="0"/>
          <a:lstStyle/>
          <a:p>
            <a:pPr>
              <a:lnSpc>
                <a:spcPct val="90000"/>
              </a:lnSpc>
            </a:pPr>
            <a:r>
              <a:rPr lang="en-US" sz="1300"/>
              <a:t>Replication</a:t>
            </a:r>
            <a:br>
              <a:rPr lang="en-US" sz="1300"/>
            </a:br>
            <a:r>
              <a:rPr lang="en-US" sz="1300"/>
              <a:t>bubble</a:t>
            </a:r>
          </a:p>
        </p:txBody>
      </p:sp>
      <p:sp>
        <p:nvSpPr>
          <p:cNvPr id="537651" name="Text Box 51"/>
          <p:cNvSpPr txBox="1">
            <a:spLocks noChangeArrowheads="1"/>
          </p:cNvSpPr>
          <p:nvPr/>
        </p:nvSpPr>
        <p:spPr bwMode="auto">
          <a:xfrm>
            <a:off x="331788" y="3479800"/>
            <a:ext cx="1239837" cy="358775"/>
          </a:xfrm>
          <a:prstGeom prst="rect">
            <a:avLst/>
          </a:prstGeom>
          <a:noFill/>
          <a:ln w="9525">
            <a:noFill/>
            <a:miter lim="800000"/>
            <a:headEnd/>
            <a:tailEnd/>
          </a:ln>
          <a:effectLst/>
        </p:spPr>
        <p:txBody>
          <a:bodyPr wrap="none" lIns="0" tIns="0" rIns="0" bIns="0"/>
          <a:lstStyle/>
          <a:p>
            <a:pPr>
              <a:lnSpc>
                <a:spcPct val="90000"/>
              </a:lnSpc>
            </a:pPr>
            <a:r>
              <a:rPr lang="en-US" sz="1300"/>
              <a:t>Two daughter</a:t>
            </a:r>
            <a:br>
              <a:rPr lang="en-US" sz="1300"/>
            </a:br>
            <a:r>
              <a:rPr lang="en-US" sz="1300"/>
              <a:t>DNA molecules</a:t>
            </a:r>
          </a:p>
        </p:txBody>
      </p:sp>
      <p:sp>
        <p:nvSpPr>
          <p:cNvPr id="537652" name="Text Box 52"/>
          <p:cNvSpPr txBox="1">
            <a:spLocks noChangeArrowheads="1"/>
          </p:cNvSpPr>
          <p:nvPr/>
        </p:nvSpPr>
        <p:spPr bwMode="auto">
          <a:xfrm>
            <a:off x="4922838" y="741363"/>
            <a:ext cx="1582737" cy="200025"/>
          </a:xfrm>
          <a:prstGeom prst="rect">
            <a:avLst/>
          </a:prstGeom>
          <a:noFill/>
          <a:ln w="9525">
            <a:noFill/>
            <a:miter lim="800000"/>
            <a:headEnd/>
            <a:tailEnd/>
          </a:ln>
          <a:effectLst/>
        </p:spPr>
        <p:txBody>
          <a:bodyPr wrap="none" lIns="0" tIns="0" rIns="0" bIns="0"/>
          <a:lstStyle/>
          <a:p>
            <a:pPr>
              <a:lnSpc>
                <a:spcPct val="90000"/>
              </a:lnSpc>
            </a:pPr>
            <a:r>
              <a:rPr lang="en-US" sz="1300"/>
              <a:t>Origin of replication</a:t>
            </a:r>
          </a:p>
        </p:txBody>
      </p:sp>
      <p:sp>
        <p:nvSpPr>
          <p:cNvPr id="537653" name="Text Box 53"/>
          <p:cNvSpPr txBox="1">
            <a:spLocks noChangeArrowheads="1"/>
          </p:cNvSpPr>
          <p:nvPr/>
        </p:nvSpPr>
        <p:spPr bwMode="auto">
          <a:xfrm>
            <a:off x="6748463" y="544513"/>
            <a:ext cx="1358900" cy="371475"/>
          </a:xfrm>
          <a:prstGeom prst="rect">
            <a:avLst/>
          </a:prstGeom>
          <a:noFill/>
          <a:ln w="9525">
            <a:noFill/>
            <a:miter lim="800000"/>
            <a:headEnd/>
            <a:tailEnd/>
          </a:ln>
          <a:effectLst/>
        </p:spPr>
        <p:txBody>
          <a:bodyPr wrap="none" lIns="0" tIns="0" rIns="0" bIns="0"/>
          <a:lstStyle/>
          <a:p>
            <a:pPr>
              <a:lnSpc>
                <a:spcPct val="90000"/>
              </a:lnSpc>
            </a:pPr>
            <a:r>
              <a:rPr lang="en-US" sz="1300"/>
              <a:t>Double-stranded</a:t>
            </a:r>
            <a:br>
              <a:rPr lang="en-US" sz="1300"/>
            </a:br>
            <a:r>
              <a:rPr lang="en-US" sz="1300"/>
              <a:t>DNA molecule</a:t>
            </a:r>
          </a:p>
        </p:txBody>
      </p:sp>
      <p:sp>
        <p:nvSpPr>
          <p:cNvPr id="537654" name="Text Box 54"/>
          <p:cNvSpPr txBox="1">
            <a:spLocks noChangeArrowheads="1"/>
          </p:cNvSpPr>
          <p:nvPr/>
        </p:nvSpPr>
        <p:spPr bwMode="auto">
          <a:xfrm>
            <a:off x="5108575" y="1270000"/>
            <a:ext cx="1517650" cy="385763"/>
          </a:xfrm>
          <a:prstGeom prst="rect">
            <a:avLst/>
          </a:prstGeom>
          <a:noFill/>
          <a:ln w="9525">
            <a:noFill/>
            <a:miter lim="800000"/>
            <a:headEnd/>
            <a:tailEnd/>
          </a:ln>
          <a:effectLst/>
        </p:spPr>
        <p:txBody>
          <a:bodyPr wrap="none" lIns="0" tIns="0" rIns="0" bIns="0"/>
          <a:lstStyle/>
          <a:p>
            <a:pPr>
              <a:lnSpc>
                <a:spcPct val="90000"/>
              </a:lnSpc>
            </a:pPr>
            <a:r>
              <a:rPr lang="en-US" sz="1300"/>
              <a:t>Parental (template)</a:t>
            </a:r>
            <a:br>
              <a:rPr lang="en-US" sz="1300"/>
            </a:br>
            <a:r>
              <a:rPr lang="en-US" sz="1300"/>
              <a:t>strand</a:t>
            </a:r>
          </a:p>
        </p:txBody>
      </p:sp>
      <p:sp>
        <p:nvSpPr>
          <p:cNvPr id="537655" name="Text Box 55"/>
          <p:cNvSpPr txBox="1">
            <a:spLocks noChangeArrowheads="1"/>
          </p:cNvSpPr>
          <p:nvPr/>
        </p:nvSpPr>
        <p:spPr bwMode="auto">
          <a:xfrm>
            <a:off x="7396163" y="1309688"/>
            <a:ext cx="1239837" cy="358775"/>
          </a:xfrm>
          <a:prstGeom prst="rect">
            <a:avLst/>
          </a:prstGeom>
          <a:noFill/>
          <a:ln w="9525">
            <a:noFill/>
            <a:miter lim="800000"/>
            <a:headEnd/>
            <a:tailEnd/>
          </a:ln>
          <a:effectLst/>
        </p:spPr>
        <p:txBody>
          <a:bodyPr wrap="none" lIns="0" tIns="0" rIns="0" bIns="0"/>
          <a:lstStyle/>
          <a:p>
            <a:pPr>
              <a:lnSpc>
                <a:spcPct val="90000"/>
              </a:lnSpc>
            </a:pPr>
            <a:r>
              <a:rPr lang="en-US" sz="1300"/>
              <a:t>Daughter (new)</a:t>
            </a:r>
            <a:br>
              <a:rPr lang="en-US" sz="1300"/>
            </a:br>
            <a:r>
              <a:rPr lang="en-US" sz="1300"/>
              <a:t>strand</a:t>
            </a:r>
          </a:p>
        </p:txBody>
      </p:sp>
      <p:sp>
        <p:nvSpPr>
          <p:cNvPr id="537656" name="Text Box 56"/>
          <p:cNvSpPr txBox="1">
            <a:spLocks noChangeArrowheads="1"/>
          </p:cNvSpPr>
          <p:nvPr/>
        </p:nvSpPr>
        <p:spPr bwMode="auto">
          <a:xfrm>
            <a:off x="5465763" y="2420938"/>
            <a:ext cx="579437" cy="200025"/>
          </a:xfrm>
          <a:prstGeom prst="rect">
            <a:avLst/>
          </a:prstGeom>
          <a:noFill/>
          <a:ln w="9525">
            <a:noFill/>
            <a:miter lim="800000"/>
            <a:headEnd/>
            <a:tailEnd/>
          </a:ln>
          <a:effectLst/>
        </p:spPr>
        <p:txBody>
          <a:bodyPr wrap="none" lIns="0" tIns="0" rIns="0" bIns="0"/>
          <a:lstStyle/>
          <a:p>
            <a:pPr>
              <a:lnSpc>
                <a:spcPct val="90000"/>
              </a:lnSpc>
            </a:pPr>
            <a:r>
              <a:rPr lang="en-US" sz="1300"/>
              <a:t>Bubble</a:t>
            </a:r>
          </a:p>
        </p:txBody>
      </p:sp>
      <p:sp>
        <p:nvSpPr>
          <p:cNvPr id="537657" name="Text Box 57"/>
          <p:cNvSpPr txBox="1">
            <a:spLocks noChangeArrowheads="1"/>
          </p:cNvSpPr>
          <p:nvPr/>
        </p:nvSpPr>
        <p:spPr bwMode="auto">
          <a:xfrm>
            <a:off x="7104063" y="2381250"/>
            <a:ext cx="1292225" cy="214313"/>
          </a:xfrm>
          <a:prstGeom prst="rect">
            <a:avLst/>
          </a:prstGeom>
          <a:noFill/>
          <a:ln w="9525">
            <a:noFill/>
            <a:miter lim="800000"/>
            <a:headEnd/>
            <a:tailEnd/>
          </a:ln>
          <a:effectLst/>
        </p:spPr>
        <p:txBody>
          <a:bodyPr wrap="none" lIns="0" tIns="0" rIns="0" bIns="0"/>
          <a:lstStyle/>
          <a:p>
            <a:pPr>
              <a:lnSpc>
                <a:spcPct val="90000"/>
              </a:lnSpc>
            </a:pPr>
            <a:r>
              <a:rPr lang="en-US" sz="1300"/>
              <a:t>Replication fork</a:t>
            </a:r>
          </a:p>
        </p:txBody>
      </p:sp>
      <p:sp>
        <p:nvSpPr>
          <p:cNvPr id="537658" name="Text Box 58"/>
          <p:cNvSpPr txBox="1">
            <a:spLocks noChangeArrowheads="1"/>
          </p:cNvSpPr>
          <p:nvPr/>
        </p:nvSpPr>
        <p:spPr bwMode="auto">
          <a:xfrm>
            <a:off x="5716588" y="4048125"/>
            <a:ext cx="2390775" cy="200025"/>
          </a:xfrm>
          <a:prstGeom prst="rect">
            <a:avLst/>
          </a:prstGeom>
          <a:noFill/>
          <a:ln w="9525">
            <a:noFill/>
            <a:miter lim="800000"/>
            <a:headEnd/>
            <a:tailEnd/>
          </a:ln>
          <a:effectLst/>
        </p:spPr>
        <p:txBody>
          <a:bodyPr wrap="none" lIns="0" tIns="0" rIns="0" bIns="0"/>
          <a:lstStyle/>
          <a:p>
            <a:pPr>
              <a:lnSpc>
                <a:spcPct val="90000"/>
              </a:lnSpc>
            </a:pPr>
            <a:r>
              <a:rPr lang="en-US" sz="1300"/>
              <a:t>Two daughter DNA molecules</a:t>
            </a:r>
          </a:p>
        </p:txBody>
      </p:sp>
      <p:sp>
        <p:nvSpPr>
          <p:cNvPr id="537659" name="Text Box 59"/>
          <p:cNvSpPr txBox="1">
            <a:spLocks noChangeArrowheads="1"/>
          </p:cNvSpPr>
          <p:nvPr/>
        </p:nvSpPr>
        <p:spPr bwMode="auto">
          <a:xfrm rot="-5400000">
            <a:off x="4418013" y="6034087"/>
            <a:ext cx="577850" cy="212725"/>
          </a:xfrm>
          <a:prstGeom prst="rect">
            <a:avLst/>
          </a:prstGeom>
          <a:noFill/>
          <a:ln w="9525">
            <a:noFill/>
            <a:miter lim="800000"/>
            <a:headEnd/>
            <a:tailEnd/>
          </a:ln>
          <a:effectLst/>
        </p:spPr>
        <p:txBody>
          <a:bodyPr wrap="none" lIns="0" tIns="0" rIns="0" bIns="0"/>
          <a:lstStyle/>
          <a:p>
            <a:pPr>
              <a:lnSpc>
                <a:spcPct val="90000"/>
              </a:lnSpc>
            </a:pPr>
            <a:r>
              <a:rPr lang="en-US" sz="1300"/>
              <a:t>0.5 </a:t>
            </a:r>
            <a:r>
              <a:rPr lang="en-US" sz="1300">
                <a:sym typeface="Symbol" pitchFamily="18" charset="2"/>
              </a:rPr>
              <a:t></a:t>
            </a:r>
            <a:r>
              <a:rPr lang="en-US" sz="1300"/>
              <a:t>m</a:t>
            </a:r>
          </a:p>
        </p:txBody>
      </p:sp>
      <p:sp>
        <p:nvSpPr>
          <p:cNvPr id="537660" name="Text Box 60"/>
          <p:cNvSpPr txBox="1">
            <a:spLocks noChangeArrowheads="1"/>
          </p:cNvSpPr>
          <p:nvPr/>
        </p:nvSpPr>
        <p:spPr bwMode="auto">
          <a:xfrm rot="-5400000">
            <a:off x="8353425" y="6000750"/>
            <a:ext cx="631825" cy="212725"/>
          </a:xfrm>
          <a:prstGeom prst="rect">
            <a:avLst/>
          </a:prstGeom>
          <a:noFill/>
          <a:ln w="9525">
            <a:noFill/>
            <a:miter lim="800000"/>
            <a:headEnd/>
            <a:tailEnd/>
          </a:ln>
          <a:effectLst/>
        </p:spPr>
        <p:txBody>
          <a:bodyPr wrap="none" lIns="0" tIns="0" rIns="0" bIns="0"/>
          <a:lstStyle/>
          <a:p>
            <a:pPr>
              <a:lnSpc>
                <a:spcPct val="90000"/>
              </a:lnSpc>
            </a:pPr>
            <a:r>
              <a:rPr lang="en-US" sz="1300"/>
              <a:t>0.25 </a:t>
            </a:r>
            <a:r>
              <a:rPr lang="en-US" sz="1300">
                <a:sym typeface="Symbol" pitchFamily="18" charset="2"/>
              </a:rPr>
              <a:t></a:t>
            </a:r>
            <a:r>
              <a:rPr lang="en-US" sz="1300"/>
              <a:t>m</a:t>
            </a:r>
          </a:p>
        </p:txBody>
      </p:sp>
      <p:sp>
        <p:nvSpPr>
          <p:cNvPr id="537661" name="Rectangle 61"/>
          <p:cNvSpPr>
            <a:spLocks noChangeArrowheads="1"/>
          </p:cNvSpPr>
          <p:nvPr/>
        </p:nvSpPr>
        <p:spPr bwMode="auto">
          <a:xfrm>
            <a:off x="7518400" y="1854200"/>
            <a:ext cx="361950" cy="254000"/>
          </a:xfrm>
          <a:prstGeom prst="rect">
            <a:avLst/>
          </a:prstGeom>
          <a:noFill/>
          <a:ln w="12700">
            <a:solidFill>
              <a:schemeClr val="tx1"/>
            </a:solidFill>
            <a:miter lim="800000"/>
            <a:headEnd/>
            <a:tailEnd/>
          </a:ln>
          <a:effectLst/>
        </p:spPr>
        <p:txBody>
          <a:bodyPr wrap="none" anchor="ctr"/>
          <a:lstStyle/>
          <a:p>
            <a:endParaRPr lang="en-US"/>
          </a:p>
        </p:txBody>
      </p:sp>
      <p:sp>
        <p:nvSpPr>
          <p:cNvPr id="537662" name="AutoShape 62"/>
          <p:cNvSpPr>
            <a:spLocks/>
          </p:cNvSpPr>
          <p:nvPr/>
        </p:nvSpPr>
        <p:spPr bwMode="auto">
          <a:xfrm rot="-5400000">
            <a:off x="5670550" y="2025650"/>
            <a:ext cx="133350" cy="577850"/>
          </a:xfrm>
          <a:prstGeom prst="leftBrace">
            <a:avLst>
              <a:gd name="adj1" fmla="val 36111"/>
              <a:gd name="adj2" fmla="val 50000"/>
            </a:avLst>
          </a:prstGeom>
          <a:noFill/>
          <a:ln w="12700">
            <a:solidFill>
              <a:schemeClr val="tx1"/>
            </a:solidFill>
            <a:round/>
            <a:headEnd/>
            <a:tailEnd/>
          </a:ln>
          <a:effectLst/>
        </p:spPr>
        <p:txBody>
          <a:bodyPr wrap="none" anchor="ctr"/>
          <a:lstStyle/>
          <a:p>
            <a:endParaRPr lang="en-US"/>
          </a:p>
        </p:txBody>
      </p:sp>
      <p:sp>
        <p:nvSpPr>
          <p:cNvPr id="537663" name="Line 63"/>
          <p:cNvSpPr>
            <a:spLocks noChangeShapeType="1"/>
          </p:cNvSpPr>
          <p:nvPr/>
        </p:nvSpPr>
        <p:spPr bwMode="auto">
          <a:xfrm>
            <a:off x="5702300" y="901700"/>
            <a:ext cx="0" cy="120650"/>
          </a:xfrm>
          <a:prstGeom prst="line">
            <a:avLst/>
          </a:prstGeom>
          <a:noFill/>
          <a:ln w="12700">
            <a:solidFill>
              <a:schemeClr val="tx1"/>
            </a:solidFill>
            <a:round/>
            <a:headEnd/>
            <a:tailEnd/>
          </a:ln>
          <a:effectLst/>
        </p:spPr>
        <p:txBody>
          <a:bodyPr wrap="none" anchor="ctr"/>
          <a:lstStyle/>
          <a:p>
            <a:endParaRPr lang="en-US"/>
          </a:p>
        </p:txBody>
      </p:sp>
      <p:sp>
        <p:nvSpPr>
          <p:cNvPr id="537664" name="Line 64"/>
          <p:cNvSpPr>
            <a:spLocks noChangeShapeType="1"/>
          </p:cNvSpPr>
          <p:nvPr/>
        </p:nvSpPr>
        <p:spPr bwMode="auto">
          <a:xfrm flipH="1">
            <a:off x="6553200" y="812800"/>
            <a:ext cx="171450" cy="184150"/>
          </a:xfrm>
          <a:prstGeom prst="line">
            <a:avLst/>
          </a:prstGeom>
          <a:noFill/>
          <a:ln w="12700">
            <a:solidFill>
              <a:schemeClr val="tx1"/>
            </a:solidFill>
            <a:round/>
            <a:headEnd/>
            <a:tailEnd/>
          </a:ln>
          <a:effectLst/>
        </p:spPr>
        <p:txBody>
          <a:bodyPr wrap="none" anchor="ctr"/>
          <a:lstStyle/>
          <a:p>
            <a:endParaRPr lang="en-US"/>
          </a:p>
        </p:txBody>
      </p:sp>
      <p:sp>
        <p:nvSpPr>
          <p:cNvPr id="537665" name="Line 65"/>
          <p:cNvSpPr>
            <a:spLocks noChangeShapeType="1"/>
          </p:cNvSpPr>
          <p:nvPr/>
        </p:nvSpPr>
        <p:spPr bwMode="auto">
          <a:xfrm>
            <a:off x="6477000" y="1454150"/>
            <a:ext cx="285750" cy="292100"/>
          </a:xfrm>
          <a:prstGeom prst="line">
            <a:avLst/>
          </a:prstGeom>
          <a:noFill/>
          <a:ln w="12700">
            <a:solidFill>
              <a:schemeClr val="tx1"/>
            </a:solidFill>
            <a:round/>
            <a:headEnd/>
            <a:tailEnd/>
          </a:ln>
          <a:effectLst/>
        </p:spPr>
        <p:txBody>
          <a:bodyPr wrap="none" anchor="ctr"/>
          <a:lstStyle/>
          <a:p>
            <a:endParaRPr lang="en-US"/>
          </a:p>
        </p:txBody>
      </p:sp>
      <p:sp>
        <p:nvSpPr>
          <p:cNvPr id="537666" name="Line 66"/>
          <p:cNvSpPr>
            <a:spLocks noChangeShapeType="1"/>
          </p:cNvSpPr>
          <p:nvPr/>
        </p:nvSpPr>
        <p:spPr bwMode="auto">
          <a:xfrm flipH="1">
            <a:off x="6997700" y="1600200"/>
            <a:ext cx="368300" cy="260350"/>
          </a:xfrm>
          <a:prstGeom prst="line">
            <a:avLst/>
          </a:prstGeom>
          <a:noFill/>
          <a:ln w="12700">
            <a:solidFill>
              <a:schemeClr val="tx1"/>
            </a:solidFill>
            <a:round/>
            <a:headEnd/>
            <a:tailEnd/>
          </a:ln>
          <a:effectLst/>
        </p:spPr>
        <p:txBody>
          <a:bodyPr wrap="none" anchor="ctr"/>
          <a:lstStyle/>
          <a:p>
            <a:endParaRPr lang="en-US"/>
          </a:p>
        </p:txBody>
      </p:sp>
      <p:sp>
        <p:nvSpPr>
          <p:cNvPr id="537667" name="Line 67"/>
          <p:cNvSpPr>
            <a:spLocks noChangeShapeType="1"/>
          </p:cNvSpPr>
          <p:nvPr/>
        </p:nvSpPr>
        <p:spPr bwMode="auto">
          <a:xfrm>
            <a:off x="7708900" y="2114550"/>
            <a:ext cx="0" cy="234950"/>
          </a:xfrm>
          <a:prstGeom prst="line">
            <a:avLst/>
          </a:prstGeom>
          <a:noFill/>
          <a:ln w="12700">
            <a:solidFill>
              <a:schemeClr val="tx1"/>
            </a:solidFill>
            <a:round/>
            <a:headEnd/>
            <a:tailEnd/>
          </a:ln>
          <a:effectLst/>
        </p:spPr>
        <p:txBody>
          <a:bodyPr wrap="none" anchor="ctr"/>
          <a:lstStyle/>
          <a:p>
            <a:endParaRPr lang="en-US"/>
          </a:p>
        </p:txBody>
      </p:sp>
      <p:sp>
        <p:nvSpPr>
          <p:cNvPr id="537668" name="Line 68"/>
          <p:cNvSpPr>
            <a:spLocks noChangeShapeType="1"/>
          </p:cNvSpPr>
          <p:nvPr/>
        </p:nvSpPr>
        <p:spPr bwMode="auto">
          <a:xfrm>
            <a:off x="8483600" y="5676900"/>
            <a:ext cx="88900" cy="0"/>
          </a:xfrm>
          <a:prstGeom prst="line">
            <a:avLst/>
          </a:prstGeom>
          <a:noFill/>
          <a:ln w="12700">
            <a:solidFill>
              <a:schemeClr val="tx1"/>
            </a:solidFill>
            <a:round/>
            <a:headEnd/>
            <a:tailEnd/>
          </a:ln>
          <a:effectLst/>
        </p:spPr>
        <p:txBody>
          <a:bodyPr wrap="none" anchor="ctr"/>
          <a:lstStyle/>
          <a:p>
            <a:endParaRPr lang="en-US"/>
          </a:p>
        </p:txBody>
      </p:sp>
      <p:sp>
        <p:nvSpPr>
          <p:cNvPr id="537669" name="Line 69"/>
          <p:cNvSpPr>
            <a:spLocks noChangeShapeType="1"/>
          </p:cNvSpPr>
          <p:nvPr/>
        </p:nvSpPr>
        <p:spPr bwMode="auto">
          <a:xfrm>
            <a:off x="8483600" y="6565900"/>
            <a:ext cx="95250" cy="0"/>
          </a:xfrm>
          <a:prstGeom prst="line">
            <a:avLst/>
          </a:prstGeom>
          <a:noFill/>
          <a:ln w="12700">
            <a:solidFill>
              <a:schemeClr val="tx1"/>
            </a:solidFill>
            <a:round/>
            <a:headEnd/>
            <a:tailEnd/>
          </a:ln>
          <a:effectLst/>
        </p:spPr>
        <p:txBody>
          <a:bodyPr wrap="none" anchor="ctr"/>
          <a:lstStyle/>
          <a:p>
            <a:endParaRPr lang="en-US"/>
          </a:p>
        </p:txBody>
      </p:sp>
      <p:sp>
        <p:nvSpPr>
          <p:cNvPr id="537670" name="Line 70"/>
          <p:cNvSpPr>
            <a:spLocks noChangeShapeType="1"/>
          </p:cNvSpPr>
          <p:nvPr/>
        </p:nvSpPr>
        <p:spPr bwMode="auto">
          <a:xfrm>
            <a:off x="8528050" y="5676900"/>
            <a:ext cx="0" cy="889000"/>
          </a:xfrm>
          <a:prstGeom prst="line">
            <a:avLst/>
          </a:prstGeom>
          <a:noFill/>
          <a:ln w="12700">
            <a:solidFill>
              <a:schemeClr val="tx1"/>
            </a:solidFill>
            <a:round/>
            <a:headEnd/>
            <a:tailEnd/>
          </a:ln>
          <a:effectLst/>
        </p:spPr>
        <p:txBody>
          <a:bodyPr wrap="none" anchor="ctr"/>
          <a:lstStyle/>
          <a:p>
            <a:endParaRPr lang="en-US"/>
          </a:p>
        </p:txBody>
      </p:sp>
      <p:sp>
        <p:nvSpPr>
          <p:cNvPr id="537671" name="Line 71"/>
          <p:cNvSpPr>
            <a:spLocks noChangeShapeType="1"/>
          </p:cNvSpPr>
          <p:nvPr/>
        </p:nvSpPr>
        <p:spPr bwMode="auto">
          <a:xfrm>
            <a:off x="4533900" y="5759450"/>
            <a:ext cx="88900" cy="0"/>
          </a:xfrm>
          <a:prstGeom prst="line">
            <a:avLst/>
          </a:prstGeom>
          <a:noFill/>
          <a:ln w="12700">
            <a:solidFill>
              <a:schemeClr val="tx1"/>
            </a:solidFill>
            <a:round/>
            <a:headEnd/>
            <a:tailEnd/>
          </a:ln>
          <a:effectLst/>
        </p:spPr>
        <p:txBody>
          <a:bodyPr wrap="none" anchor="ctr"/>
          <a:lstStyle/>
          <a:p>
            <a:endParaRPr lang="en-US"/>
          </a:p>
        </p:txBody>
      </p:sp>
      <p:sp>
        <p:nvSpPr>
          <p:cNvPr id="537672" name="Line 72"/>
          <p:cNvSpPr>
            <a:spLocks noChangeShapeType="1"/>
          </p:cNvSpPr>
          <p:nvPr/>
        </p:nvSpPr>
        <p:spPr bwMode="auto">
          <a:xfrm>
            <a:off x="4540250" y="6553200"/>
            <a:ext cx="95250" cy="0"/>
          </a:xfrm>
          <a:prstGeom prst="line">
            <a:avLst/>
          </a:prstGeom>
          <a:noFill/>
          <a:ln w="12700">
            <a:solidFill>
              <a:schemeClr val="tx1"/>
            </a:solidFill>
            <a:round/>
            <a:headEnd/>
            <a:tailEnd/>
          </a:ln>
          <a:effectLst/>
        </p:spPr>
        <p:txBody>
          <a:bodyPr wrap="none" anchor="ctr"/>
          <a:lstStyle/>
          <a:p>
            <a:endParaRPr lang="en-US"/>
          </a:p>
        </p:txBody>
      </p:sp>
      <p:sp>
        <p:nvSpPr>
          <p:cNvPr id="537673" name="Line 73"/>
          <p:cNvSpPr>
            <a:spLocks noChangeShapeType="1"/>
          </p:cNvSpPr>
          <p:nvPr/>
        </p:nvSpPr>
        <p:spPr bwMode="auto">
          <a:xfrm>
            <a:off x="4578350" y="5765800"/>
            <a:ext cx="0" cy="793750"/>
          </a:xfrm>
          <a:prstGeom prst="line">
            <a:avLst/>
          </a:prstGeom>
          <a:noFill/>
          <a:ln w="12700">
            <a:solidFill>
              <a:schemeClr val="tx1"/>
            </a:solidFill>
            <a:round/>
            <a:headEnd/>
            <a:tailEnd/>
          </a:ln>
          <a:effectLst/>
        </p:spPr>
        <p:txBody>
          <a:bodyPr wrap="none" anchor="ctr"/>
          <a:lstStyle/>
          <a:p>
            <a:endParaRPr lang="en-US"/>
          </a:p>
        </p:txBody>
      </p:sp>
      <p:sp>
        <p:nvSpPr>
          <p:cNvPr id="537674" name="Oval 74"/>
          <p:cNvSpPr>
            <a:spLocks noChangeArrowheads="1"/>
          </p:cNvSpPr>
          <p:nvPr/>
        </p:nvSpPr>
        <p:spPr bwMode="auto">
          <a:xfrm>
            <a:off x="4000500" y="2044700"/>
            <a:ext cx="279400" cy="266700"/>
          </a:xfrm>
          <a:prstGeom prst="ellipse">
            <a:avLst/>
          </a:prstGeom>
          <a:noFill/>
          <a:ln w="12700">
            <a:solidFill>
              <a:schemeClr val="tx1"/>
            </a:solidFill>
            <a:round/>
            <a:headEnd/>
            <a:tailEnd/>
          </a:ln>
          <a:effectLst/>
        </p:spPr>
        <p:txBody>
          <a:bodyPr wrap="none" anchor="ctr"/>
          <a:lstStyle/>
          <a:p>
            <a:endParaRPr lang="en-US"/>
          </a:p>
        </p:txBody>
      </p:sp>
      <p:sp>
        <p:nvSpPr>
          <p:cNvPr id="537675" name="Line 75"/>
          <p:cNvSpPr>
            <a:spLocks noChangeShapeType="1"/>
          </p:cNvSpPr>
          <p:nvPr/>
        </p:nvSpPr>
        <p:spPr bwMode="auto">
          <a:xfrm>
            <a:off x="1079500" y="692150"/>
            <a:ext cx="298450" cy="254000"/>
          </a:xfrm>
          <a:prstGeom prst="line">
            <a:avLst/>
          </a:prstGeom>
          <a:noFill/>
          <a:ln w="12700">
            <a:solidFill>
              <a:schemeClr val="tx1"/>
            </a:solidFill>
            <a:round/>
            <a:headEnd/>
            <a:tailEnd/>
          </a:ln>
          <a:effectLst/>
        </p:spPr>
        <p:txBody>
          <a:bodyPr wrap="none" anchor="ctr"/>
          <a:lstStyle/>
          <a:p>
            <a:endParaRPr lang="en-US"/>
          </a:p>
        </p:txBody>
      </p:sp>
      <p:sp>
        <p:nvSpPr>
          <p:cNvPr id="537676" name="Line 76"/>
          <p:cNvSpPr>
            <a:spLocks noChangeShapeType="1"/>
          </p:cNvSpPr>
          <p:nvPr/>
        </p:nvSpPr>
        <p:spPr bwMode="auto">
          <a:xfrm>
            <a:off x="2444750" y="844550"/>
            <a:ext cx="234950" cy="311150"/>
          </a:xfrm>
          <a:prstGeom prst="line">
            <a:avLst/>
          </a:prstGeom>
          <a:noFill/>
          <a:ln w="12700">
            <a:solidFill>
              <a:schemeClr val="tx1"/>
            </a:solidFill>
            <a:round/>
            <a:headEnd/>
            <a:tailEnd/>
          </a:ln>
          <a:effectLst/>
        </p:spPr>
        <p:txBody>
          <a:bodyPr wrap="none" anchor="ctr"/>
          <a:lstStyle/>
          <a:p>
            <a:endParaRPr lang="en-US"/>
          </a:p>
        </p:txBody>
      </p:sp>
      <p:sp>
        <p:nvSpPr>
          <p:cNvPr id="537677" name="Line 77"/>
          <p:cNvSpPr>
            <a:spLocks noChangeShapeType="1"/>
          </p:cNvSpPr>
          <p:nvPr/>
        </p:nvSpPr>
        <p:spPr bwMode="auto">
          <a:xfrm flipH="1">
            <a:off x="2971800" y="1092200"/>
            <a:ext cx="374650" cy="76200"/>
          </a:xfrm>
          <a:prstGeom prst="line">
            <a:avLst/>
          </a:prstGeom>
          <a:noFill/>
          <a:ln w="12700">
            <a:solidFill>
              <a:schemeClr val="tx1"/>
            </a:solidFill>
            <a:round/>
            <a:headEnd/>
            <a:tailEnd/>
          </a:ln>
          <a:effectLst/>
        </p:spPr>
        <p:txBody>
          <a:bodyPr wrap="none" anchor="ctr"/>
          <a:lstStyle/>
          <a:p>
            <a:endParaRPr lang="en-US"/>
          </a:p>
        </p:txBody>
      </p:sp>
      <p:sp>
        <p:nvSpPr>
          <p:cNvPr id="537678" name="Line 78"/>
          <p:cNvSpPr>
            <a:spLocks noChangeShapeType="1"/>
          </p:cNvSpPr>
          <p:nvPr/>
        </p:nvSpPr>
        <p:spPr bwMode="auto">
          <a:xfrm flipH="1">
            <a:off x="4210050" y="1892300"/>
            <a:ext cx="76200" cy="165100"/>
          </a:xfrm>
          <a:prstGeom prst="line">
            <a:avLst/>
          </a:prstGeom>
          <a:noFill/>
          <a:ln w="12700">
            <a:solidFill>
              <a:schemeClr val="tx1"/>
            </a:solidFill>
            <a:round/>
            <a:headEnd/>
            <a:tailEnd/>
          </a:ln>
          <a:effectLst/>
        </p:spPr>
        <p:txBody>
          <a:bodyPr wrap="none" anchor="ctr"/>
          <a:lstStyle/>
          <a:p>
            <a:endParaRPr lang="en-US"/>
          </a:p>
        </p:txBody>
      </p:sp>
      <p:sp>
        <p:nvSpPr>
          <p:cNvPr id="537679" name="Line 79"/>
          <p:cNvSpPr>
            <a:spLocks noChangeShapeType="1"/>
          </p:cNvSpPr>
          <p:nvPr/>
        </p:nvSpPr>
        <p:spPr bwMode="auto">
          <a:xfrm flipH="1">
            <a:off x="882650" y="1441450"/>
            <a:ext cx="177800" cy="228600"/>
          </a:xfrm>
          <a:prstGeom prst="line">
            <a:avLst/>
          </a:prstGeom>
          <a:noFill/>
          <a:ln w="12700">
            <a:solidFill>
              <a:schemeClr val="tx1"/>
            </a:solidFill>
            <a:round/>
            <a:headEnd/>
            <a:tailEnd/>
          </a:ln>
          <a:effectLst/>
        </p:spPr>
        <p:txBody>
          <a:bodyPr wrap="none" anchor="ctr"/>
          <a:lstStyle/>
          <a:p>
            <a:endParaRPr lang="en-US"/>
          </a:p>
        </p:txBody>
      </p:sp>
      <p:sp>
        <p:nvSpPr>
          <p:cNvPr id="537680" name="Line 80"/>
          <p:cNvSpPr>
            <a:spLocks noChangeShapeType="1"/>
          </p:cNvSpPr>
          <p:nvPr/>
        </p:nvSpPr>
        <p:spPr bwMode="auto">
          <a:xfrm>
            <a:off x="3536950" y="2197100"/>
            <a:ext cx="330200" cy="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131612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t>E. coli</a:t>
            </a:r>
            <a:endParaRPr lang="en-US" dirty="0"/>
          </a:p>
        </p:txBody>
      </p:sp>
      <p:sp>
        <p:nvSpPr>
          <p:cNvPr id="6" name="Text Placeholder 5"/>
          <p:cNvSpPr>
            <a:spLocks noGrp="1"/>
          </p:cNvSpPr>
          <p:nvPr>
            <p:ph type="body" sz="half" idx="3"/>
          </p:nvPr>
        </p:nvSpPr>
        <p:spPr/>
        <p:txBody>
          <a:bodyPr/>
          <a:lstStyle/>
          <a:p>
            <a:pPr algn="ctr"/>
            <a:r>
              <a:rPr lang="en-US" dirty="0" smtClean="0"/>
              <a:t>Human</a:t>
            </a:r>
            <a:endParaRPr lang="en-US" dirty="0"/>
          </a:p>
        </p:txBody>
      </p:sp>
      <p:sp>
        <p:nvSpPr>
          <p:cNvPr id="5" name="Content Placeholder 4"/>
          <p:cNvSpPr>
            <a:spLocks noGrp="1"/>
          </p:cNvSpPr>
          <p:nvPr>
            <p:ph sz="quarter" idx="2"/>
          </p:nvPr>
        </p:nvSpPr>
        <p:spPr/>
        <p:txBody>
          <a:bodyPr/>
          <a:lstStyle/>
          <a:p>
            <a:r>
              <a:rPr lang="en-US" dirty="0" smtClean="0"/>
              <a:t>1 chromosome</a:t>
            </a:r>
          </a:p>
          <a:p>
            <a:r>
              <a:rPr lang="en-US" dirty="0" smtClean="0"/>
              <a:t>4.6 million nucleotide pairs</a:t>
            </a:r>
          </a:p>
          <a:p>
            <a:r>
              <a:rPr lang="en-US" dirty="0" smtClean="0"/>
              <a:t>1 hour to undergo a complete round of DNA replication and binary fission</a:t>
            </a:r>
            <a:endParaRPr lang="en-US" dirty="0"/>
          </a:p>
        </p:txBody>
      </p:sp>
      <p:sp>
        <p:nvSpPr>
          <p:cNvPr id="7" name="Content Placeholder 6"/>
          <p:cNvSpPr>
            <a:spLocks noGrp="1"/>
          </p:cNvSpPr>
          <p:nvPr>
            <p:ph sz="quarter" idx="4"/>
          </p:nvPr>
        </p:nvSpPr>
        <p:spPr/>
        <p:txBody>
          <a:bodyPr>
            <a:normAutofit/>
          </a:bodyPr>
          <a:lstStyle/>
          <a:p>
            <a:r>
              <a:rPr lang="en-US" dirty="0" smtClean="0"/>
              <a:t>46 chromosomes</a:t>
            </a:r>
          </a:p>
          <a:p>
            <a:r>
              <a:rPr lang="en-US" dirty="0" smtClean="0"/>
              <a:t>6 billion nucleotide pairs</a:t>
            </a:r>
          </a:p>
          <a:p>
            <a:r>
              <a:rPr lang="en-US" dirty="0" smtClean="0"/>
              <a:t>Few hours to undergo mitosis</a:t>
            </a:r>
            <a:endParaRPr lang="en-US" dirty="0"/>
          </a:p>
          <a:p>
            <a:r>
              <a:rPr lang="en-US" dirty="0" smtClean="0"/>
              <a:t>Only about 1 error in 10 billion nucleotides</a:t>
            </a:r>
            <a:endParaRPr lang="en-US" dirty="0"/>
          </a:p>
        </p:txBody>
      </p:sp>
      <p:sp>
        <p:nvSpPr>
          <p:cNvPr id="2" name="Title 1"/>
          <p:cNvSpPr>
            <a:spLocks noGrp="1"/>
          </p:cNvSpPr>
          <p:nvPr>
            <p:ph type="title"/>
          </p:nvPr>
        </p:nvSpPr>
        <p:spPr/>
        <p:txBody>
          <a:bodyPr/>
          <a:lstStyle/>
          <a:p>
            <a:r>
              <a:rPr lang="en-US" dirty="0" smtClean="0"/>
              <a:t>DNA Replication: A Closer Look</a:t>
            </a:r>
            <a:endParaRPr lang="en-US" dirty="0"/>
          </a:p>
        </p:txBody>
      </p:sp>
      <p:pic>
        <p:nvPicPr>
          <p:cNvPr id="2050" name="Picture 2" descr="dna58anim"/>
          <p:cNvPicPr>
            <a:picLocks noChangeAspect="1" noChangeArrowheads="1" noCrop="1"/>
          </p:cNvPicPr>
          <p:nvPr/>
        </p:nvPicPr>
        <p:blipFill>
          <a:blip r:embed="rId2" cstate="print"/>
          <a:srcRect/>
          <a:stretch>
            <a:fillRect/>
          </a:stretch>
        </p:blipFill>
        <p:spPr bwMode="auto">
          <a:xfrm>
            <a:off x="3962400" y="2286000"/>
            <a:ext cx="81915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Fork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At the end of each replication bubble is a replication fork, the Y-shaped region where the parental DNA is being unwound</a:t>
            </a:r>
          </a:p>
          <a:p>
            <a:r>
              <a:rPr lang="en-US" dirty="0" smtClean="0"/>
              <a:t>Several Kinds of proteins participate in the unwinding</a:t>
            </a:r>
          </a:p>
          <a:p>
            <a:pPr lvl="1"/>
            <a:r>
              <a:rPr lang="en-US" dirty="0" err="1" smtClean="0"/>
              <a:t>Helicase</a:t>
            </a:r>
            <a:r>
              <a:rPr lang="en-US" dirty="0" smtClean="0"/>
              <a:t>: enzymes that break the hydrogen bonds holding the 2 strands together</a:t>
            </a:r>
          </a:p>
          <a:p>
            <a:pPr lvl="1"/>
            <a:r>
              <a:rPr lang="en-US" dirty="0" smtClean="0"/>
              <a:t>Single strand binding proteins (SSBP’s): bind the now single stranded DNA to keep the 2 strands from </a:t>
            </a:r>
            <a:r>
              <a:rPr lang="en-US" dirty="0" err="1" smtClean="0"/>
              <a:t>reassociating</a:t>
            </a:r>
            <a:endParaRPr lang="en-US" dirty="0" smtClean="0"/>
          </a:p>
          <a:p>
            <a:pPr lvl="1"/>
            <a:r>
              <a:rPr lang="en-US" dirty="0" err="1" smtClean="0"/>
              <a:t>Topoisomerases</a:t>
            </a:r>
            <a:r>
              <a:rPr lang="en-US" dirty="0" smtClean="0"/>
              <a:t>: relieves the strain  caused by the untwisting of the DNA molecule by breaking the covalent bonds within the DNA backbone, swiveling, and rejoining the strands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body" idx="1"/>
          </p:nvPr>
        </p:nvSpPr>
        <p:spPr>
          <a:xfrm>
            <a:off x="533400" y="3721994"/>
            <a:ext cx="8470900" cy="3364606"/>
          </a:xfrm>
        </p:spPr>
        <p:txBody>
          <a:bodyPr/>
          <a:lstStyle/>
          <a:p>
            <a:r>
              <a:rPr lang="en-US" sz="2800" dirty="0" smtClean="0"/>
              <a:t>An enzyme called </a:t>
            </a:r>
            <a:r>
              <a:rPr lang="en-US" sz="2800" b="1" dirty="0" err="1" smtClean="0"/>
              <a:t>primase</a:t>
            </a:r>
            <a:r>
              <a:rPr lang="en-US" sz="2800" b="1" dirty="0" smtClean="0"/>
              <a:t> </a:t>
            </a:r>
            <a:r>
              <a:rPr lang="en-US" sz="2800" dirty="0" smtClean="0"/>
              <a:t>can start an RNA chain from scratch and adds RNA nucleotides one at a time using the parental DNA as a template</a:t>
            </a:r>
          </a:p>
          <a:p>
            <a:r>
              <a:rPr lang="en-US" sz="2800" dirty="0" smtClean="0"/>
              <a:t>The primer is short (5–10 nucleotides long), and the 3</a:t>
            </a:r>
            <a:r>
              <a:rPr lang="en-US" sz="2800" dirty="0" smtClean="0">
                <a:latin typeface="Symbol" pitchFamily="18" charset="2"/>
                <a:sym typeface="Symbol" pitchFamily="18" charset="2"/>
              </a:rPr>
              <a:t></a:t>
            </a:r>
            <a:r>
              <a:rPr lang="en-US" sz="2800" dirty="0" smtClean="0"/>
              <a:t> end serves as the starting point for the new DNA strand </a:t>
            </a:r>
            <a:endParaRPr lang="en-US" sz="2800" dirty="0"/>
          </a:p>
        </p:txBody>
      </p:sp>
      <p:grpSp>
        <p:nvGrpSpPr>
          <p:cNvPr id="429061" name="Group 5"/>
          <p:cNvGrpSpPr>
            <a:grpSpLocks/>
          </p:cNvGrpSpPr>
          <p:nvPr/>
        </p:nvGrpSpPr>
        <p:grpSpPr bwMode="auto">
          <a:xfrm>
            <a:off x="0" y="6553200"/>
            <a:ext cx="9144000" cy="304800"/>
            <a:chOff x="0" y="4128"/>
            <a:chExt cx="5760" cy="192"/>
          </a:xfrm>
        </p:grpSpPr>
        <p:sp>
          <p:nvSpPr>
            <p:cNvPr id="429062"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29064"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9" name="Rectangle 2"/>
          <p:cNvSpPr txBox="1">
            <a:spLocks noChangeArrowheads="1"/>
          </p:cNvSpPr>
          <p:nvPr/>
        </p:nvSpPr>
        <p:spPr bwMode="auto">
          <a:xfrm>
            <a:off x="533400" y="1447800"/>
            <a:ext cx="83947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1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DNA polymerases cannot initiate synthesis of a polynucleotide; they can only add nucleotides to the 3</a:t>
            </a:r>
            <a:r>
              <a:rPr kumimoji="0" lang="en-US" sz="28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 end</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1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 initial nucleotide strand is a short RNA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primer</a:t>
            </a:r>
          </a:p>
        </p:txBody>
      </p:sp>
    </p:spTree>
    <p:extLst>
      <p:ext uri="{BB962C8B-B14F-4D97-AF65-F5344CB8AC3E}">
        <p14:creationId xmlns:p14="http://schemas.microsoft.com/office/powerpoint/2010/main" val="2428784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171450" y="512763"/>
            <a:ext cx="8534400" cy="503237"/>
          </a:xfrm>
        </p:spPr>
        <p:txBody>
          <a:bodyPr>
            <a:normAutofit fontScale="90000"/>
          </a:bodyPr>
          <a:lstStyle/>
          <a:p>
            <a:r>
              <a:rPr lang="en-US" i="1"/>
              <a:t>Synthesizing a New DNA Strand</a:t>
            </a:r>
            <a:endParaRPr lang="en-US">
              <a:solidFill>
                <a:srgbClr val="993366"/>
              </a:solidFill>
            </a:endParaRPr>
          </a:p>
        </p:txBody>
      </p:sp>
      <p:sp>
        <p:nvSpPr>
          <p:cNvPr id="431107" name="Rectangle 3"/>
          <p:cNvSpPr>
            <a:spLocks noGrp="1" noChangeArrowheads="1"/>
          </p:cNvSpPr>
          <p:nvPr>
            <p:ph type="body" idx="1"/>
          </p:nvPr>
        </p:nvSpPr>
        <p:spPr>
          <a:xfrm>
            <a:off x="533400" y="1371600"/>
            <a:ext cx="8534400" cy="3981450"/>
          </a:xfrm>
        </p:spPr>
        <p:txBody>
          <a:bodyPr/>
          <a:lstStyle/>
          <a:p>
            <a:r>
              <a:rPr lang="en-US" sz="2800" dirty="0"/>
              <a:t>Enzymes called </a:t>
            </a:r>
            <a:r>
              <a:rPr lang="en-US" sz="2800" b="1" dirty="0"/>
              <a:t>DNA polymerases </a:t>
            </a:r>
            <a:r>
              <a:rPr lang="en-US" sz="2800" dirty="0"/>
              <a:t>catalyze the elongation of new DNA at a replication fork</a:t>
            </a:r>
          </a:p>
          <a:p>
            <a:r>
              <a:rPr lang="en-US" sz="2800" dirty="0"/>
              <a:t>Most DNA polymerases require a primer and a DNA template strand</a:t>
            </a:r>
          </a:p>
          <a:p>
            <a:r>
              <a:rPr lang="en-US" sz="2800" dirty="0"/>
              <a:t>The rate of elongation is about 500 nucleotides per second in bacteria and 50 per second in human </a:t>
            </a:r>
            <a:r>
              <a:rPr lang="en-US" sz="2800" dirty="0" smtClean="0"/>
              <a:t>cells </a:t>
            </a:r>
            <a:endParaRPr lang="en-US" sz="2800" dirty="0"/>
          </a:p>
        </p:txBody>
      </p:sp>
      <p:grpSp>
        <p:nvGrpSpPr>
          <p:cNvPr id="431110" name="Group 6"/>
          <p:cNvGrpSpPr>
            <a:grpSpLocks/>
          </p:cNvGrpSpPr>
          <p:nvPr/>
        </p:nvGrpSpPr>
        <p:grpSpPr bwMode="auto">
          <a:xfrm>
            <a:off x="0" y="6553200"/>
            <a:ext cx="9144000" cy="304800"/>
            <a:chOff x="0" y="4128"/>
            <a:chExt cx="5760" cy="192"/>
          </a:xfrm>
        </p:grpSpPr>
        <p:sp>
          <p:nvSpPr>
            <p:cNvPr id="43111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31113"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95786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to Remember</a:t>
            </a:r>
            <a:endParaRPr lang="en-US" dirty="0"/>
          </a:p>
        </p:txBody>
      </p:sp>
      <p:sp>
        <p:nvSpPr>
          <p:cNvPr id="3" name="Content Placeholder 2"/>
          <p:cNvSpPr>
            <a:spLocks noGrp="1"/>
          </p:cNvSpPr>
          <p:nvPr>
            <p:ph sz="half" idx="1"/>
          </p:nvPr>
        </p:nvSpPr>
        <p:spPr>
          <a:xfrm>
            <a:off x="301752" y="1371600"/>
            <a:ext cx="4194048" cy="5486400"/>
          </a:xfrm>
        </p:spPr>
        <p:txBody>
          <a:bodyPr>
            <a:normAutofit/>
          </a:bodyPr>
          <a:lstStyle/>
          <a:p>
            <a:r>
              <a:rPr lang="en-US" dirty="0" smtClean="0"/>
              <a:t>Thomas Morgan Hunt </a:t>
            </a:r>
            <a:r>
              <a:rPr lang="en-US" dirty="0" smtClean="0">
                <a:sym typeface="Wingdings" pitchFamily="2" charset="2"/>
              </a:rPr>
              <a:t>:</a:t>
            </a:r>
            <a:endParaRPr lang="en-US" dirty="0" smtClean="0"/>
          </a:p>
          <a:p>
            <a:r>
              <a:rPr lang="en-US" dirty="0" smtClean="0"/>
              <a:t>Griffith:</a:t>
            </a:r>
          </a:p>
          <a:p>
            <a:r>
              <a:rPr lang="en-US" dirty="0" smtClean="0"/>
              <a:t>Avery</a:t>
            </a:r>
          </a:p>
          <a:p>
            <a:r>
              <a:rPr lang="en-US" dirty="0" err="1" smtClean="0"/>
              <a:t>Hershy</a:t>
            </a:r>
            <a:r>
              <a:rPr lang="en-US" dirty="0" smtClean="0"/>
              <a:t> &amp; Chase</a:t>
            </a:r>
          </a:p>
          <a:p>
            <a:endParaRPr lang="en-US" dirty="0" smtClean="0"/>
          </a:p>
          <a:p>
            <a:r>
              <a:rPr lang="en-US" dirty="0" smtClean="0"/>
              <a:t>Rosalind Franklin</a:t>
            </a:r>
          </a:p>
          <a:p>
            <a:endParaRPr lang="en-US" dirty="0" smtClean="0"/>
          </a:p>
          <a:p>
            <a:r>
              <a:rPr lang="en-US" dirty="0" smtClean="0"/>
              <a:t>Chargaff</a:t>
            </a:r>
          </a:p>
          <a:p>
            <a:r>
              <a:rPr lang="en-US" dirty="0" smtClean="0"/>
              <a:t>Watson &amp; Crick</a:t>
            </a:r>
          </a:p>
          <a:p>
            <a:r>
              <a:rPr lang="en-US" dirty="0" err="1" smtClean="0"/>
              <a:t>Meselson</a:t>
            </a:r>
            <a:r>
              <a:rPr lang="en-US" dirty="0" smtClean="0"/>
              <a:t> &amp; Stahl</a:t>
            </a:r>
            <a:endParaRPr lang="en-US" dirty="0"/>
          </a:p>
        </p:txBody>
      </p:sp>
      <p:sp>
        <p:nvSpPr>
          <p:cNvPr id="5" name="TextBox 4"/>
          <p:cNvSpPr txBox="1"/>
          <p:nvPr/>
        </p:nvSpPr>
        <p:spPr>
          <a:xfrm>
            <a:off x="4191000" y="1371600"/>
            <a:ext cx="4648200" cy="646331"/>
          </a:xfrm>
          <a:prstGeom prst="rect">
            <a:avLst/>
          </a:prstGeom>
          <a:noFill/>
        </p:spPr>
        <p:txBody>
          <a:bodyPr wrap="square" rtlCol="0">
            <a:spAutoFit/>
          </a:bodyPr>
          <a:lstStyle/>
          <a:p>
            <a:r>
              <a:rPr lang="en-US" dirty="0" smtClean="0"/>
              <a:t>Fruit flies </a:t>
            </a:r>
            <a:r>
              <a:rPr lang="en-US" dirty="0" smtClean="0">
                <a:sym typeface="Wingdings" pitchFamily="2" charset="2"/>
              </a:rPr>
              <a:t> genes are on </a:t>
            </a:r>
            <a:r>
              <a:rPr lang="en-US" dirty="0" err="1" smtClean="0">
                <a:sym typeface="Wingdings" pitchFamily="2" charset="2"/>
              </a:rPr>
              <a:t>chromsomes</a:t>
            </a:r>
            <a:endParaRPr lang="en-US" dirty="0" smtClean="0">
              <a:sym typeface="Wingdings" pitchFamily="2" charset="2"/>
            </a:endParaRPr>
          </a:p>
          <a:p>
            <a:endParaRPr lang="en-US" dirty="0"/>
          </a:p>
        </p:txBody>
      </p:sp>
      <p:sp>
        <p:nvSpPr>
          <p:cNvPr id="6" name="TextBox 5"/>
          <p:cNvSpPr txBox="1"/>
          <p:nvPr/>
        </p:nvSpPr>
        <p:spPr>
          <a:xfrm>
            <a:off x="2057400" y="1905000"/>
            <a:ext cx="6629400" cy="646331"/>
          </a:xfrm>
          <a:prstGeom prst="rect">
            <a:avLst/>
          </a:prstGeom>
          <a:noFill/>
        </p:spPr>
        <p:txBody>
          <a:bodyPr wrap="square" rtlCol="0">
            <a:spAutoFit/>
          </a:bodyPr>
          <a:lstStyle/>
          <a:p>
            <a:r>
              <a:rPr lang="en-US" dirty="0" smtClean="0">
                <a:sym typeface="Wingdings" pitchFamily="2" charset="2"/>
              </a:rPr>
              <a:t>Discovered transformation using R &amp; S strain streptococci</a:t>
            </a:r>
          </a:p>
          <a:p>
            <a:endParaRPr lang="en-US" dirty="0"/>
          </a:p>
        </p:txBody>
      </p:sp>
      <p:sp>
        <p:nvSpPr>
          <p:cNvPr id="7" name="TextBox 6"/>
          <p:cNvSpPr txBox="1"/>
          <p:nvPr/>
        </p:nvSpPr>
        <p:spPr>
          <a:xfrm>
            <a:off x="2133600" y="2438400"/>
            <a:ext cx="7010400" cy="646331"/>
          </a:xfrm>
          <a:prstGeom prst="rect">
            <a:avLst/>
          </a:prstGeom>
          <a:noFill/>
        </p:spPr>
        <p:txBody>
          <a:bodyPr wrap="square" rtlCol="0">
            <a:spAutoFit/>
          </a:bodyPr>
          <a:lstStyle/>
          <a:p>
            <a:r>
              <a:rPr lang="en-US" dirty="0" smtClean="0"/>
              <a:t>Used enzymes to break down cellular components  and showed that when DN A was digested transformation did not occur</a:t>
            </a:r>
            <a:endParaRPr lang="en-US" dirty="0"/>
          </a:p>
        </p:txBody>
      </p:sp>
      <p:sp>
        <p:nvSpPr>
          <p:cNvPr id="8" name="TextBox 7"/>
          <p:cNvSpPr txBox="1"/>
          <p:nvPr/>
        </p:nvSpPr>
        <p:spPr>
          <a:xfrm>
            <a:off x="3200400" y="3048000"/>
            <a:ext cx="5562600" cy="646331"/>
          </a:xfrm>
          <a:prstGeom prst="rect">
            <a:avLst/>
          </a:prstGeom>
          <a:noFill/>
        </p:spPr>
        <p:txBody>
          <a:bodyPr wrap="square" rtlCol="0">
            <a:spAutoFit/>
          </a:bodyPr>
          <a:lstStyle/>
          <a:p>
            <a:r>
              <a:rPr lang="en-US" dirty="0" smtClean="0"/>
              <a:t>Used isotope labeled </a:t>
            </a:r>
            <a:r>
              <a:rPr lang="en-US" dirty="0" err="1" smtClean="0"/>
              <a:t>bacteriophages</a:t>
            </a:r>
            <a:r>
              <a:rPr lang="en-US" dirty="0" smtClean="0"/>
              <a:t> to prove once and for all that DNA is the heritable material </a:t>
            </a:r>
            <a:endParaRPr lang="en-US" dirty="0"/>
          </a:p>
        </p:txBody>
      </p:sp>
      <p:sp>
        <p:nvSpPr>
          <p:cNvPr id="9" name="TextBox 8"/>
          <p:cNvSpPr txBox="1"/>
          <p:nvPr/>
        </p:nvSpPr>
        <p:spPr>
          <a:xfrm>
            <a:off x="3505200" y="3886200"/>
            <a:ext cx="5334000" cy="923330"/>
          </a:xfrm>
          <a:prstGeom prst="rect">
            <a:avLst/>
          </a:prstGeom>
          <a:noFill/>
        </p:spPr>
        <p:txBody>
          <a:bodyPr wrap="square" rtlCol="0">
            <a:spAutoFit/>
          </a:bodyPr>
          <a:lstStyle/>
          <a:p>
            <a:r>
              <a:rPr lang="en-US" dirty="0" smtClean="0"/>
              <a:t>Used </a:t>
            </a:r>
            <a:r>
              <a:rPr lang="en-US" dirty="0" err="1" smtClean="0"/>
              <a:t>Xray</a:t>
            </a:r>
            <a:r>
              <a:rPr lang="en-US" dirty="0" smtClean="0"/>
              <a:t> crystallography to capture the image that Watson &amp; Crick would later use to deduce DNA’s structure</a:t>
            </a:r>
            <a:endParaRPr lang="en-US" dirty="0"/>
          </a:p>
        </p:txBody>
      </p:sp>
      <p:sp>
        <p:nvSpPr>
          <p:cNvPr id="10" name="TextBox 9"/>
          <p:cNvSpPr txBox="1"/>
          <p:nvPr/>
        </p:nvSpPr>
        <p:spPr>
          <a:xfrm>
            <a:off x="2362200" y="4876800"/>
            <a:ext cx="6553200" cy="646331"/>
          </a:xfrm>
          <a:prstGeom prst="rect">
            <a:avLst/>
          </a:prstGeom>
          <a:noFill/>
        </p:spPr>
        <p:txBody>
          <a:bodyPr wrap="square" rtlCol="0">
            <a:spAutoFit/>
          </a:bodyPr>
          <a:lstStyle/>
          <a:p>
            <a:r>
              <a:rPr lang="en-US" dirty="0" smtClean="0"/>
              <a:t>Discovered that adenine was always present in the same quantity as thymine, and cytosine as guanine</a:t>
            </a:r>
            <a:endParaRPr lang="en-US" dirty="0"/>
          </a:p>
        </p:txBody>
      </p:sp>
      <p:sp>
        <p:nvSpPr>
          <p:cNvPr id="11" name="TextBox 10"/>
          <p:cNvSpPr txBox="1"/>
          <p:nvPr/>
        </p:nvSpPr>
        <p:spPr>
          <a:xfrm>
            <a:off x="3200400" y="5562600"/>
            <a:ext cx="5715000" cy="646331"/>
          </a:xfrm>
          <a:prstGeom prst="rect">
            <a:avLst/>
          </a:prstGeom>
          <a:noFill/>
        </p:spPr>
        <p:txBody>
          <a:bodyPr wrap="square" rtlCol="0">
            <a:spAutoFit/>
          </a:bodyPr>
          <a:lstStyle/>
          <a:p>
            <a:r>
              <a:rPr lang="en-US" dirty="0" smtClean="0"/>
              <a:t>Determined the 3-Dimensional structure of DNA is a double helix, with complementary base pairing</a:t>
            </a:r>
            <a:endParaRPr lang="en-US" dirty="0"/>
          </a:p>
        </p:txBody>
      </p:sp>
      <p:sp>
        <p:nvSpPr>
          <p:cNvPr id="12" name="TextBox 11"/>
          <p:cNvSpPr txBox="1"/>
          <p:nvPr/>
        </p:nvSpPr>
        <p:spPr>
          <a:xfrm>
            <a:off x="3429000" y="6248400"/>
            <a:ext cx="5486400" cy="381000"/>
          </a:xfrm>
          <a:prstGeom prst="rect">
            <a:avLst/>
          </a:prstGeom>
          <a:noFill/>
        </p:spPr>
        <p:txBody>
          <a:bodyPr wrap="square" rtlCol="0">
            <a:spAutoFit/>
          </a:bodyPr>
          <a:lstStyle/>
          <a:p>
            <a:r>
              <a:rPr lang="en-US" dirty="0" smtClean="0"/>
              <a:t>Determined DNA replication was </a:t>
            </a:r>
            <a:r>
              <a:rPr lang="en-US" dirty="0" err="1" smtClean="0"/>
              <a:t>semiconservative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down)">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down)">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down)">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down)">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wipe(down)">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wipe(down)">
                                      <p:cBhvr>
                                        <p:cTn id="72" dur="500"/>
                                        <p:tgtEl>
                                          <p:spTgt spid="1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additive="base">
                                        <p:cTn id="7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2">
                                            <p:txEl>
                                              <p:pRg st="0" end="0"/>
                                            </p:txEl>
                                          </p:spTgt>
                                        </p:tgtEl>
                                        <p:attrNameLst>
                                          <p:attrName>style.visibility</p:attrName>
                                        </p:attrNameLst>
                                      </p:cBhvr>
                                      <p:to>
                                        <p:strVal val="visible"/>
                                      </p:to>
                                    </p:set>
                                    <p:animEffect transition="in" filter="wipe(down)">
                                      <p:cBhvr>
                                        <p:cTn id="8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P spid="10" grpId="0" build="p"/>
      <p:bldP spid="11" grpId="0" build="p"/>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Synthesizing a new Strand of DNA</a:t>
            </a:r>
            <a:endParaRPr lang="en-US" dirty="0"/>
          </a:p>
        </p:txBody>
      </p:sp>
      <p:sp>
        <p:nvSpPr>
          <p:cNvPr id="3" name="Content Placeholder 2"/>
          <p:cNvSpPr>
            <a:spLocks noGrp="1"/>
          </p:cNvSpPr>
          <p:nvPr>
            <p:ph sz="quarter" idx="1"/>
          </p:nvPr>
        </p:nvSpPr>
        <p:spPr/>
        <p:txBody>
          <a:bodyPr/>
          <a:lstStyle/>
          <a:p>
            <a:r>
              <a:rPr lang="en-US" dirty="0" smtClean="0"/>
              <a:t>DNA Polymerases polymerize the synthesis of a new strand of DNA by adding nucleotides to a preexisting strand </a:t>
            </a:r>
          </a:p>
        </p:txBody>
      </p:sp>
      <p:pic>
        <p:nvPicPr>
          <p:cNvPr id="8194" name="Picture 2" descr="http://www.bio.miami.edu/~cmallery/150/gene/taq.polymerase.jpg"/>
          <p:cNvPicPr>
            <a:picLocks noChangeAspect="1" noChangeArrowheads="1"/>
          </p:cNvPicPr>
          <p:nvPr/>
        </p:nvPicPr>
        <p:blipFill>
          <a:blip r:embed="rId2" cstate="print"/>
          <a:srcRect/>
          <a:stretch>
            <a:fillRect/>
          </a:stretch>
        </p:blipFill>
        <p:spPr bwMode="auto">
          <a:xfrm>
            <a:off x="152400" y="3276600"/>
            <a:ext cx="4495800" cy="3314700"/>
          </a:xfrm>
          <a:prstGeom prst="rect">
            <a:avLst/>
          </a:prstGeom>
          <a:noFill/>
        </p:spPr>
      </p:pic>
      <p:pic>
        <p:nvPicPr>
          <p:cNvPr id="8196" name="Picture 4" descr="http://www.crystalprotein.com/images/photo_DNA%20Complexed%20with%20Polymerase.jpg"/>
          <p:cNvPicPr>
            <a:picLocks noChangeAspect="1" noChangeArrowheads="1"/>
          </p:cNvPicPr>
          <p:nvPr/>
        </p:nvPicPr>
        <p:blipFill>
          <a:blip r:embed="rId3" cstate="print"/>
          <a:srcRect/>
          <a:stretch>
            <a:fillRect/>
          </a:stretch>
        </p:blipFill>
        <p:spPr bwMode="auto">
          <a:xfrm>
            <a:off x="4648200" y="3276600"/>
            <a:ext cx="4324350" cy="3305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dnareplic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eft Arrow 4"/>
          <p:cNvSpPr/>
          <p:nvPr/>
        </p:nvSpPr>
        <p:spPr>
          <a:xfrm rot="20080898">
            <a:off x="5125531" y="1748078"/>
            <a:ext cx="1524000" cy="2465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6" name="TextBox 5"/>
          <p:cNvSpPr txBox="1"/>
          <p:nvPr/>
        </p:nvSpPr>
        <p:spPr>
          <a:xfrm>
            <a:off x="6553200" y="1295400"/>
            <a:ext cx="1600200" cy="369332"/>
          </a:xfrm>
          <a:prstGeom prst="rect">
            <a:avLst/>
          </a:prstGeom>
          <a:noFill/>
        </p:spPr>
        <p:txBody>
          <a:bodyPr wrap="square" rtlCol="0">
            <a:spAutoFit/>
          </a:bodyPr>
          <a:lstStyle/>
          <a:p>
            <a:r>
              <a:rPr lang="en-US" dirty="0" smtClean="0">
                <a:solidFill>
                  <a:schemeClr val="accent5">
                    <a:lumMod val="60000"/>
                    <a:lumOff val="40000"/>
                  </a:schemeClr>
                </a:solidFill>
              </a:rPr>
              <a:t>SSBP’s</a:t>
            </a:r>
            <a:endParaRPr lang="en-US" dirty="0">
              <a:solidFill>
                <a:schemeClr val="accent5">
                  <a:lumMod val="60000"/>
                  <a:lumOff val="40000"/>
                </a:schemeClr>
              </a:solidFill>
            </a:endParaRPr>
          </a:p>
        </p:txBody>
      </p:sp>
      <p:sp>
        <p:nvSpPr>
          <p:cNvPr id="7" name="Up Arrow 6"/>
          <p:cNvSpPr/>
          <p:nvPr/>
        </p:nvSpPr>
        <p:spPr>
          <a:xfrm>
            <a:off x="8153400" y="4114800"/>
            <a:ext cx="228600" cy="1143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92D050"/>
              </a:solidFill>
            </a:endParaRPr>
          </a:p>
        </p:txBody>
      </p:sp>
      <p:sp>
        <p:nvSpPr>
          <p:cNvPr id="8" name="TextBox 7"/>
          <p:cNvSpPr txBox="1"/>
          <p:nvPr/>
        </p:nvSpPr>
        <p:spPr>
          <a:xfrm>
            <a:off x="7086600" y="5257800"/>
            <a:ext cx="2057400" cy="369332"/>
          </a:xfrm>
          <a:prstGeom prst="rect">
            <a:avLst/>
          </a:prstGeom>
          <a:noFill/>
        </p:spPr>
        <p:txBody>
          <a:bodyPr wrap="square" rtlCol="0">
            <a:spAutoFit/>
          </a:bodyPr>
          <a:lstStyle/>
          <a:p>
            <a:r>
              <a:rPr lang="en-US" b="1" dirty="0" err="1" smtClean="0">
                <a:solidFill>
                  <a:srgbClr val="92D050"/>
                </a:solidFill>
              </a:rPr>
              <a:t>Topoisomerase</a:t>
            </a:r>
            <a:endParaRPr lang="en-US" b="1" dirty="0">
              <a:solidFill>
                <a:srgbClr val="92D050"/>
              </a:solidFill>
            </a:endParaRPr>
          </a:p>
        </p:txBody>
      </p:sp>
      <p:sp>
        <p:nvSpPr>
          <p:cNvPr id="9" name="TextBox 8"/>
          <p:cNvSpPr txBox="1"/>
          <p:nvPr/>
        </p:nvSpPr>
        <p:spPr>
          <a:xfrm>
            <a:off x="5638800" y="6248400"/>
            <a:ext cx="3276600" cy="369332"/>
          </a:xfrm>
          <a:prstGeom prst="rect">
            <a:avLst/>
          </a:prstGeom>
          <a:noFill/>
        </p:spPr>
        <p:txBody>
          <a:bodyPr wrap="square" rtlCol="0">
            <a:spAutoFit/>
          </a:bodyPr>
          <a:lstStyle/>
          <a:p>
            <a:r>
              <a:rPr lang="en-US" dirty="0" smtClean="0">
                <a:hlinkClick r:id="rId3"/>
              </a:rPr>
              <a:t>DNA Replication Animation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533400" y="1371600"/>
            <a:ext cx="8534400" cy="5194300"/>
          </a:xfrm>
        </p:spPr>
        <p:txBody>
          <a:bodyPr/>
          <a:lstStyle/>
          <a:p>
            <a:r>
              <a:rPr lang="en-US" sz="2800" dirty="0"/>
              <a:t>Each nucleotide that is added to a growing DNA strand is a nucleoside triphosphate</a:t>
            </a:r>
          </a:p>
          <a:p>
            <a:r>
              <a:rPr lang="en-US" sz="2800" dirty="0" err="1"/>
              <a:t>dATP</a:t>
            </a:r>
            <a:r>
              <a:rPr lang="en-US" sz="2800" dirty="0"/>
              <a:t> supplies adenine to DNA and is similar to the ATP of energy metabolism</a:t>
            </a:r>
          </a:p>
          <a:p>
            <a:r>
              <a:rPr lang="en-US" sz="2800" dirty="0"/>
              <a:t>The difference is in their sugars: </a:t>
            </a:r>
            <a:r>
              <a:rPr lang="en-US" sz="2800" dirty="0" err="1"/>
              <a:t>dATP</a:t>
            </a:r>
            <a:r>
              <a:rPr lang="en-US" sz="2800" dirty="0"/>
              <a:t> has </a:t>
            </a:r>
            <a:r>
              <a:rPr lang="en-US" sz="2800" dirty="0" err="1"/>
              <a:t>deoxyribose</a:t>
            </a:r>
            <a:r>
              <a:rPr lang="en-US" sz="2800" dirty="0"/>
              <a:t> while ATP has ribose</a:t>
            </a:r>
          </a:p>
          <a:p>
            <a:r>
              <a:rPr lang="en-US" sz="2800" dirty="0"/>
              <a:t>As each monomer of </a:t>
            </a:r>
            <a:r>
              <a:rPr lang="en-US" sz="2800" dirty="0" err="1"/>
              <a:t>dATP</a:t>
            </a:r>
            <a:r>
              <a:rPr lang="en-US" sz="2800" dirty="0"/>
              <a:t> joins the DNA strand, it loses two phosphate groups as a molecule of pyrophosphate</a:t>
            </a:r>
          </a:p>
        </p:txBody>
      </p:sp>
      <p:grpSp>
        <p:nvGrpSpPr>
          <p:cNvPr id="433157" name="Group 5"/>
          <p:cNvGrpSpPr>
            <a:grpSpLocks/>
          </p:cNvGrpSpPr>
          <p:nvPr/>
        </p:nvGrpSpPr>
        <p:grpSpPr bwMode="auto">
          <a:xfrm>
            <a:off x="0" y="6553200"/>
            <a:ext cx="9144000" cy="304800"/>
            <a:chOff x="0" y="4128"/>
            <a:chExt cx="5760" cy="192"/>
          </a:xfrm>
        </p:grpSpPr>
        <p:sp>
          <p:nvSpPr>
            <p:cNvPr id="433158"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33160"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37709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152400" y="25400"/>
            <a:ext cx="2590800" cy="304800"/>
          </a:xfrm>
        </p:spPr>
        <p:txBody>
          <a:bodyPr/>
          <a:lstStyle/>
          <a:p>
            <a:r>
              <a:rPr lang="en-US" sz="1200" b="0">
                <a:latin typeface="Arial" charset="0"/>
              </a:rPr>
              <a:t>Figure 16.14</a:t>
            </a:r>
          </a:p>
        </p:txBody>
      </p:sp>
      <p:pic>
        <p:nvPicPr>
          <p:cNvPr id="551939" name="Picture 3" descr="16_14AddingNucleotides-U"/>
          <p:cNvPicPr>
            <a:picLocks noChangeAspect="1" noChangeArrowheads="1"/>
          </p:cNvPicPr>
          <p:nvPr/>
        </p:nvPicPr>
        <p:blipFill>
          <a:blip r:embed="rId3" cstate="print"/>
          <a:srcRect/>
          <a:stretch>
            <a:fillRect/>
          </a:stretch>
        </p:blipFill>
        <p:spPr bwMode="auto">
          <a:xfrm>
            <a:off x="296863" y="574675"/>
            <a:ext cx="8548687" cy="5707063"/>
          </a:xfrm>
          <a:prstGeom prst="rect">
            <a:avLst/>
          </a:prstGeom>
          <a:noFill/>
        </p:spPr>
      </p:pic>
      <p:sp>
        <p:nvSpPr>
          <p:cNvPr id="551940" name="Text Box 4"/>
          <p:cNvSpPr txBox="1">
            <a:spLocks noChangeArrowheads="1"/>
          </p:cNvSpPr>
          <p:nvPr/>
        </p:nvSpPr>
        <p:spPr bwMode="auto">
          <a:xfrm>
            <a:off x="1390650" y="609600"/>
            <a:ext cx="1144588" cy="276225"/>
          </a:xfrm>
          <a:prstGeom prst="rect">
            <a:avLst/>
          </a:prstGeom>
          <a:noFill/>
          <a:ln w="9525">
            <a:noFill/>
            <a:miter lim="800000"/>
            <a:headEnd/>
            <a:tailEnd/>
          </a:ln>
          <a:effectLst/>
        </p:spPr>
        <p:txBody>
          <a:bodyPr wrap="none" lIns="0" tIns="0" rIns="0" bIns="0"/>
          <a:lstStyle/>
          <a:p>
            <a:pPr>
              <a:lnSpc>
                <a:spcPct val="90000"/>
              </a:lnSpc>
            </a:pPr>
            <a:r>
              <a:rPr lang="en-US" sz="1600"/>
              <a:t>New strand</a:t>
            </a:r>
          </a:p>
        </p:txBody>
      </p:sp>
      <p:sp>
        <p:nvSpPr>
          <p:cNvPr id="551941" name="Text Box 5"/>
          <p:cNvSpPr txBox="1">
            <a:spLocks noChangeArrowheads="1"/>
          </p:cNvSpPr>
          <p:nvPr/>
        </p:nvSpPr>
        <p:spPr bwMode="auto">
          <a:xfrm>
            <a:off x="2944813" y="587375"/>
            <a:ext cx="1779587" cy="263525"/>
          </a:xfrm>
          <a:prstGeom prst="rect">
            <a:avLst/>
          </a:prstGeom>
          <a:noFill/>
          <a:ln w="9525">
            <a:noFill/>
            <a:miter lim="800000"/>
            <a:headEnd/>
            <a:tailEnd/>
          </a:ln>
          <a:effectLst/>
        </p:spPr>
        <p:txBody>
          <a:bodyPr wrap="none" lIns="0" tIns="0" rIns="0" bIns="0"/>
          <a:lstStyle/>
          <a:p>
            <a:pPr>
              <a:lnSpc>
                <a:spcPct val="90000"/>
              </a:lnSpc>
            </a:pPr>
            <a:r>
              <a:rPr lang="en-US" sz="1800"/>
              <a:t>Template strand</a:t>
            </a:r>
          </a:p>
        </p:txBody>
      </p:sp>
      <p:sp>
        <p:nvSpPr>
          <p:cNvPr id="551942" name="Text Box 6"/>
          <p:cNvSpPr txBox="1">
            <a:spLocks noChangeArrowheads="1"/>
          </p:cNvSpPr>
          <p:nvPr/>
        </p:nvSpPr>
        <p:spPr bwMode="auto">
          <a:xfrm>
            <a:off x="849313" y="1706563"/>
            <a:ext cx="695325" cy="303212"/>
          </a:xfrm>
          <a:prstGeom prst="rect">
            <a:avLst/>
          </a:prstGeom>
          <a:noFill/>
          <a:ln w="9525">
            <a:noFill/>
            <a:miter lim="800000"/>
            <a:headEnd/>
            <a:tailEnd/>
          </a:ln>
          <a:effectLst/>
        </p:spPr>
        <p:txBody>
          <a:bodyPr wrap="none" lIns="0" tIns="0" rIns="0" bIns="0"/>
          <a:lstStyle/>
          <a:p>
            <a:pPr>
              <a:lnSpc>
                <a:spcPct val="90000"/>
              </a:lnSpc>
            </a:pPr>
            <a:r>
              <a:rPr lang="en-US" sz="1800"/>
              <a:t>Sugar</a:t>
            </a:r>
          </a:p>
        </p:txBody>
      </p:sp>
      <p:sp>
        <p:nvSpPr>
          <p:cNvPr id="551943" name="Text Box 7"/>
          <p:cNvSpPr txBox="1">
            <a:spLocks noChangeArrowheads="1"/>
          </p:cNvSpPr>
          <p:nvPr/>
        </p:nvSpPr>
        <p:spPr bwMode="auto">
          <a:xfrm>
            <a:off x="327025" y="2136775"/>
            <a:ext cx="1265238" cy="290513"/>
          </a:xfrm>
          <a:prstGeom prst="rect">
            <a:avLst/>
          </a:prstGeom>
          <a:noFill/>
          <a:ln w="9525">
            <a:noFill/>
            <a:miter lim="800000"/>
            <a:headEnd/>
            <a:tailEnd/>
          </a:ln>
          <a:effectLst/>
        </p:spPr>
        <p:txBody>
          <a:bodyPr wrap="none" lIns="0" tIns="0" rIns="0" bIns="0"/>
          <a:lstStyle/>
          <a:p>
            <a:pPr>
              <a:lnSpc>
                <a:spcPct val="90000"/>
              </a:lnSpc>
            </a:pPr>
            <a:r>
              <a:rPr lang="en-US" sz="1800"/>
              <a:t>Phosphate</a:t>
            </a:r>
          </a:p>
        </p:txBody>
      </p:sp>
      <p:sp>
        <p:nvSpPr>
          <p:cNvPr id="551944" name="Text Box 8"/>
          <p:cNvSpPr txBox="1">
            <a:spLocks noChangeArrowheads="1"/>
          </p:cNvSpPr>
          <p:nvPr/>
        </p:nvSpPr>
        <p:spPr bwMode="auto">
          <a:xfrm>
            <a:off x="2359025" y="2038350"/>
            <a:ext cx="603250" cy="250825"/>
          </a:xfrm>
          <a:prstGeom prst="rect">
            <a:avLst/>
          </a:prstGeom>
          <a:noFill/>
          <a:ln w="9525">
            <a:noFill/>
            <a:miter lim="800000"/>
            <a:headEnd/>
            <a:tailEnd/>
          </a:ln>
          <a:effectLst/>
        </p:spPr>
        <p:txBody>
          <a:bodyPr wrap="none" lIns="0" tIns="0" rIns="0" bIns="0"/>
          <a:lstStyle/>
          <a:p>
            <a:pPr>
              <a:lnSpc>
                <a:spcPct val="90000"/>
              </a:lnSpc>
            </a:pPr>
            <a:r>
              <a:rPr lang="en-US" sz="1800"/>
              <a:t>Base</a:t>
            </a:r>
          </a:p>
        </p:txBody>
      </p:sp>
      <p:sp>
        <p:nvSpPr>
          <p:cNvPr id="551945" name="Text Box 9"/>
          <p:cNvSpPr txBox="1">
            <a:spLocks noChangeArrowheads="1"/>
          </p:cNvSpPr>
          <p:nvPr/>
        </p:nvSpPr>
        <p:spPr bwMode="auto">
          <a:xfrm>
            <a:off x="1166813" y="5583238"/>
            <a:ext cx="1438275" cy="581025"/>
          </a:xfrm>
          <a:prstGeom prst="rect">
            <a:avLst/>
          </a:prstGeom>
          <a:noFill/>
          <a:ln w="9525">
            <a:noFill/>
            <a:miter lim="800000"/>
            <a:headEnd/>
            <a:tailEnd/>
          </a:ln>
          <a:effectLst/>
        </p:spPr>
        <p:txBody>
          <a:bodyPr wrap="none" lIns="0" tIns="0" rIns="0" bIns="0"/>
          <a:lstStyle/>
          <a:p>
            <a:pPr algn="ctr">
              <a:lnSpc>
                <a:spcPct val="90000"/>
              </a:lnSpc>
            </a:pPr>
            <a:r>
              <a:rPr lang="en-US" sz="1800"/>
              <a:t>Nucleoside</a:t>
            </a:r>
            <a:br>
              <a:rPr lang="en-US" sz="1800"/>
            </a:br>
            <a:r>
              <a:rPr lang="en-US" sz="1800"/>
              <a:t>triphosphate</a:t>
            </a:r>
          </a:p>
        </p:txBody>
      </p:sp>
      <p:sp>
        <p:nvSpPr>
          <p:cNvPr id="551946" name="Text Box 10"/>
          <p:cNvSpPr txBox="1">
            <a:spLocks noChangeArrowheads="1"/>
          </p:cNvSpPr>
          <p:nvPr/>
        </p:nvSpPr>
        <p:spPr bwMode="auto">
          <a:xfrm>
            <a:off x="4508500" y="3592513"/>
            <a:ext cx="1385888" cy="528637"/>
          </a:xfrm>
          <a:prstGeom prst="rect">
            <a:avLst/>
          </a:prstGeom>
          <a:noFill/>
          <a:ln w="9525">
            <a:noFill/>
            <a:miter lim="800000"/>
            <a:headEnd/>
            <a:tailEnd/>
          </a:ln>
          <a:effectLst/>
        </p:spPr>
        <p:txBody>
          <a:bodyPr wrap="none" lIns="0" tIns="0" rIns="0" bIns="0"/>
          <a:lstStyle/>
          <a:p>
            <a:pPr algn="ctr">
              <a:lnSpc>
                <a:spcPct val="90000"/>
              </a:lnSpc>
            </a:pPr>
            <a:r>
              <a:rPr lang="en-US" sz="1800"/>
              <a:t>DNA</a:t>
            </a:r>
            <a:br>
              <a:rPr lang="en-US" sz="1800"/>
            </a:br>
            <a:r>
              <a:rPr lang="en-US" sz="1800"/>
              <a:t>polymerase</a:t>
            </a:r>
          </a:p>
        </p:txBody>
      </p:sp>
      <p:sp>
        <p:nvSpPr>
          <p:cNvPr id="551947" name="Text Box 11"/>
          <p:cNvSpPr txBox="1">
            <a:spLocks noChangeArrowheads="1"/>
          </p:cNvSpPr>
          <p:nvPr/>
        </p:nvSpPr>
        <p:spPr bwMode="auto">
          <a:xfrm>
            <a:off x="4538663" y="4948238"/>
            <a:ext cx="1728787" cy="276225"/>
          </a:xfrm>
          <a:prstGeom prst="rect">
            <a:avLst/>
          </a:prstGeom>
          <a:noFill/>
          <a:ln w="9525">
            <a:noFill/>
            <a:miter lim="800000"/>
            <a:headEnd/>
            <a:tailEnd/>
          </a:ln>
          <a:effectLst/>
        </p:spPr>
        <p:txBody>
          <a:bodyPr wrap="none" lIns="0" tIns="0" rIns="0" bIns="0"/>
          <a:lstStyle/>
          <a:p>
            <a:pPr>
              <a:lnSpc>
                <a:spcPct val="90000"/>
              </a:lnSpc>
            </a:pPr>
            <a:r>
              <a:rPr lang="en-US" sz="1800"/>
              <a:t>Pyrophosphate</a:t>
            </a:r>
          </a:p>
        </p:txBody>
      </p:sp>
      <p:sp>
        <p:nvSpPr>
          <p:cNvPr id="551948" name="Text Box 12"/>
          <p:cNvSpPr txBox="1">
            <a:spLocks noChangeArrowheads="1"/>
          </p:cNvSpPr>
          <p:nvPr/>
        </p:nvSpPr>
        <p:spPr bwMode="auto">
          <a:xfrm>
            <a:off x="1841500" y="885825"/>
            <a:ext cx="247650" cy="277813"/>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p>
        </p:txBody>
      </p:sp>
      <p:sp>
        <p:nvSpPr>
          <p:cNvPr id="551949" name="Text Box 13"/>
          <p:cNvSpPr txBox="1">
            <a:spLocks noChangeArrowheads="1"/>
          </p:cNvSpPr>
          <p:nvPr/>
        </p:nvSpPr>
        <p:spPr bwMode="auto">
          <a:xfrm>
            <a:off x="3738563" y="5840413"/>
            <a:ext cx="247650" cy="277812"/>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p>
        </p:txBody>
      </p:sp>
      <p:sp>
        <p:nvSpPr>
          <p:cNvPr id="551950" name="Text Box 14"/>
          <p:cNvSpPr txBox="1">
            <a:spLocks noChangeArrowheads="1"/>
          </p:cNvSpPr>
          <p:nvPr/>
        </p:nvSpPr>
        <p:spPr bwMode="auto">
          <a:xfrm>
            <a:off x="6464300" y="879475"/>
            <a:ext cx="247650" cy="277813"/>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p>
        </p:txBody>
      </p:sp>
      <p:sp>
        <p:nvSpPr>
          <p:cNvPr id="551951" name="Text Box 15"/>
          <p:cNvSpPr txBox="1">
            <a:spLocks noChangeArrowheads="1"/>
          </p:cNvSpPr>
          <p:nvPr/>
        </p:nvSpPr>
        <p:spPr bwMode="auto">
          <a:xfrm>
            <a:off x="8369300" y="5827713"/>
            <a:ext cx="247650" cy="277812"/>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p>
        </p:txBody>
      </p:sp>
      <p:sp>
        <p:nvSpPr>
          <p:cNvPr id="551952" name="Text Box 16"/>
          <p:cNvSpPr txBox="1">
            <a:spLocks noChangeArrowheads="1"/>
          </p:cNvSpPr>
          <p:nvPr/>
        </p:nvSpPr>
        <p:spPr bwMode="auto">
          <a:xfrm>
            <a:off x="1820863" y="4079875"/>
            <a:ext cx="247650" cy="277813"/>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p>
        </p:txBody>
      </p:sp>
      <p:sp>
        <p:nvSpPr>
          <p:cNvPr id="551953" name="Text Box 17"/>
          <p:cNvSpPr txBox="1">
            <a:spLocks noChangeArrowheads="1"/>
          </p:cNvSpPr>
          <p:nvPr/>
        </p:nvSpPr>
        <p:spPr bwMode="auto">
          <a:xfrm>
            <a:off x="3717925" y="896938"/>
            <a:ext cx="247650" cy="277812"/>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p>
        </p:txBody>
      </p:sp>
      <p:sp>
        <p:nvSpPr>
          <p:cNvPr id="551954" name="Text Box 18"/>
          <p:cNvSpPr txBox="1">
            <a:spLocks noChangeArrowheads="1"/>
          </p:cNvSpPr>
          <p:nvPr/>
        </p:nvSpPr>
        <p:spPr bwMode="auto">
          <a:xfrm>
            <a:off x="6443663" y="4892675"/>
            <a:ext cx="247650" cy="277813"/>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p>
        </p:txBody>
      </p:sp>
      <p:sp>
        <p:nvSpPr>
          <p:cNvPr id="551955" name="Text Box 19"/>
          <p:cNvSpPr txBox="1">
            <a:spLocks noChangeArrowheads="1"/>
          </p:cNvSpPr>
          <p:nvPr/>
        </p:nvSpPr>
        <p:spPr bwMode="auto">
          <a:xfrm>
            <a:off x="8361363" y="898525"/>
            <a:ext cx="247650" cy="277813"/>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p>
        </p:txBody>
      </p:sp>
      <p:sp>
        <p:nvSpPr>
          <p:cNvPr id="551956" name="Text Box 20"/>
          <p:cNvSpPr txBox="1">
            <a:spLocks noChangeArrowheads="1"/>
          </p:cNvSpPr>
          <p:nvPr/>
        </p:nvSpPr>
        <p:spPr bwMode="auto">
          <a:xfrm>
            <a:off x="1643063" y="3716338"/>
            <a:ext cx="327025" cy="238125"/>
          </a:xfrm>
          <a:prstGeom prst="rect">
            <a:avLst/>
          </a:prstGeom>
          <a:noFill/>
          <a:ln w="9525">
            <a:noFill/>
            <a:miter lim="800000"/>
            <a:headEnd/>
            <a:tailEnd/>
          </a:ln>
          <a:effectLst/>
        </p:spPr>
        <p:txBody>
          <a:bodyPr wrap="none" lIns="0" tIns="0" rIns="0" bIns="0"/>
          <a:lstStyle/>
          <a:p>
            <a:pPr>
              <a:lnSpc>
                <a:spcPct val="90000"/>
              </a:lnSpc>
            </a:pPr>
            <a:r>
              <a:rPr lang="en-US" sz="1800"/>
              <a:t>OH</a:t>
            </a:r>
          </a:p>
        </p:txBody>
      </p:sp>
      <p:sp>
        <p:nvSpPr>
          <p:cNvPr id="551957" name="Text Box 21"/>
          <p:cNvSpPr txBox="1">
            <a:spLocks noChangeArrowheads="1"/>
          </p:cNvSpPr>
          <p:nvPr/>
        </p:nvSpPr>
        <p:spPr bwMode="auto">
          <a:xfrm>
            <a:off x="6240463" y="4556125"/>
            <a:ext cx="327025" cy="238125"/>
          </a:xfrm>
          <a:prstGeom prst="rect">
            <a:avLst/>
          </a:prstGeom>
          <a:noFill/>
          <a:ln w="9525">
            <a:noFill/>
            <a:miter lim="800000"/>
            <a:headEnd/>
            <a:tailEnd/>
          </a:ln>
          <a:effectLst/>
        </p:spPr>
        <p:txBody>
          <a:bodyPr wrap="none" lIns="0" tIns="0" rIns="0" bIns="0"/>
          <a:lstStyle/>
          <a:p>
            <a:pPr>
              <a:lnSpc>
                <a:spcPct val="90000"/>
              </a:lnSpc>
            </a:pPr>
            <a:r>
              <a:rPr lang="en-US" sz="1800"/>
              <a:t>OH</a:t>
            </a:r>
          </a:p>
        </p:txBody>
      </p:sp>
      <p:sp>
        <p:nvSpPr>
          <p:cNvPr id="551958" name="Text Box 22"/>
          <p:cNvSpPr txBox="1">
            <a:spLocks noChangeArrowheads="1"/>
          </p:cNvSpPr>
          <p:nvPr/>
        </p:nvSpPr>
        <p:spPr bwMode="auto">
          <a:xfrm rot="-803217">
            <a:off x="1981200" y="5178425"/>
            <a:ext cx="327025" cy="238125"/>
          </a:xfrm>
          <a:prstGeom prst="rect">
            <a:avLst/>
          </a:prstGeom>
          <a:noFill/>
          <a:ln w="9525">
            <a:noFill/>
            <a:miter lim="800000"/>
            <a:headEnd/>
            <a:tailEnd/>
          </a:ln>
          <a:effectLst/>
        </p:spPr>
        <p:txBody>
          <a:bodyPr wrap="none" lIns="0" tIns="0" rIns="0" bIns="0"/>
          <a:lstStyle/>
          <a:p>
            <a:pPr>
              <a:lnSpc>
                <a:spcPct val="90000"/>
              </a:lnSpc>
            </a:pPr>
            <a:r>
              <a:rPr lang="en-US" sz="1800"/>
              <a:t>OH</a:t>
            </a:r>
          </a:p>
        </p:txBody>
      </p:sp>
      <p:sp>
        <p:nvSpPr>
          <p:cNvPr id="551959" name="Text Box 23"/>
          <p:cNvSpPr txBox="1">
            <a:spLocks noChangeArrowheads="1"/>
          </p:cNvSpPr>
          <p:nvPr/>
        </p:nvSpPr>
        <p:spPr bwMode="auto">
          <a:xfrm>
            <a:off x="5165725" y="4635500"/>
            <a:ext cx="182563" cy="238125"/>
          </a:xfrm>
          <a:prstGeom prst="rect">
            <a:avLst/>
          </a:prstGeom>
          <a:noFill/>
          <a:ln w="9525">
            <a:noFill/>
            <a:miter lim="800000"/>
            <a:headEnd/>
            <a:tailEnd/>
          </a:ln>
          <a:effectLst/>
        </p:spPr>
        <p:txBody>
          <a:bodyPr wrap="none" lIns="0" tIns="0" rIns="0" bIns="0"/>
          <a:lstStyle/>
          <a:p>
            <a:pPr>
              <a:lnSpc>
                <a:spcPct val="90000"/>
              </a:lnSpc>
            </a:pPr>
            <a:r>
              <a:rPr lang="en-US" sz="1400"/>
              <a:t>P</a:t>
            </a:r>
          </a:p>
        </p:txBody>
      </p:sp>
      <p:sp>
        <p:nvSpPr>
          <p:cNvPr id="551960" name="Text Box 24"/>
          <p:cNvSpPr txBox="1">
            <a:spLocks noChangeArrowheads="1"/>
          </p:cNvSpPr>
          <p:nvPr/>
        </p:nvSpPr>
        <p:spPr bwMode="auto">
          <a:xfrm>
            <a:off x="5503863" y="4641850"/>
            <a:ext cx="261937" cy="250825"/>
          </a:xfrm>
          <a:prstGeom prst="rect">
            <a:avLst/>
          </a:prstGeom>
          <a:noFill/>
          <a:ln w="9525">
            <a:noFill/>
            <a:miter lim="800000"/>
            <a:headEnd/>
            <a:tailEnd/>
          </a:ln>
          <a:effectLst/>
        </p:spPr>
        <p:txBody>
          <a:bodyPr wrap="none" lIns="0" tIns="0" rIns="0" bIns="0"/>
          <a:lstStyle/>
          <a:p>
            <a:pPr>
              <a:lnSpc>
                <a:spcPct val="90000"/>
              </a:lnSpc>
            </a:pPr>
            <a:r>
              <a:rPr lang="en-US" sz="1400"/>
              <a:t>P </a:t>
            </a:r>
            <a:r>
              <a:rPr lang="en-US" sz="1400" baseline="-25000"/>
              <a:t>i</a:t>
            </a:r>
            <a:endParaRPr lang="en-US" sz="1400"/>
          </a:p>
        </p:txBody>
      </p:sp>
      <p:sp>
        <p:nvSpPr>
          <p:cNvPr id="551961" name="Text Box 25"/>
          <p:cNvSpPr txBox="1">
            <a:spLocks noChangeArrowheads="1"/>
          </p:cNvSpPr>
          <p:nvPr/>
        </p:nvSpPr>
        <p:spPr bwMode="auto">
          <a:xfrm>
            <a:off x="5881688" y="5548313"/>
            <a:ext cx="420687" cy="250825"/>
          </a:xfrm>
          <a:prstGeom prst="rect">
            <a:avLst/>
          </a:prstGeom>
          <a:noFill/>
          <a:ln w="9525">
            <a:noFill/>
            <a:miter lim="800000"/>
            <a:headEnd/>
            <a:tailEnd/>
          </a:ln>
          <a:effectLst/>
        </p:spPr>
        <p:txBody>
          <a:bodyPr wrap="none" lIns="0" tIns="0" rIns="0" bIns="0"/>
          <a:lstStyle/>
          <a:p>
            <a:pPr>
              <a:lnSpc>
                <a:spcPct val="90000"/>
              </a:lnSpc>
            </a:pPr>
            <a:r>
              <a:rPr lang="en-US" sz="1400"/>
              <a:t>2</a:t>
            </a:r>
            <a:r>
              <a:rPr lang="en-US" sz="800"/>
              <a:t>  </a:t>
            </a:r>
            <a:r>
              <a:rPr lang="en-US" sz="1400"/>
              <a:t>P </a:t>
            </a:r>
            <a:r>
              <a:rPr lang="en-US" sz="1400" baseline="-25000"/>
              <a:t>i</a:t>
            </a:r>
            <a:endParaRPr lang="en-US" sz="1400"/>
          </a:p>
        </p:txBody>
      </p:sp>
      <p:sp>
        <p:nvSpPr>
          <p:cNvPr id="551962" name="AutoShape 26"/>
          <p:cNvSpPr>
            <a:spLocks/>
          </p:cNvSpPr>
          <p:nvPr/>
        </p:nvSpPr>
        <p:spPr bwMode="auto">
          <a:xfrm rot="5400000">
            <a:off x="1741487" y="4545013"/>
            <a:ext cx="244475" cy="1866900"/>
          </a:xfrm>
          <a:prstGeom prst="rightBrace">
            <a:avLst>
              <a:gd name="adj1" fmla="val 63636"/>
              <a:gd name="adj2" fmla="val 50000"/>
            </a:avLst>
          </a:prstGeom>
          <a:noFill/>
          <a:ln w="12700">
            <a:solidFill>
              <a:schemeClr val="tx1"/>
            </a:solidFill>
            <a:round/>
            <a:headEnd/>
            <a:tailEnd/>
          </a:ln>
          <a:effectLst/>
        </p:spPr>
        <p:txBody>
          <a:bodyPr wrap="none" anchor="ctr"/>
          <a:lstStyle/>
          <a:p>
            <a:endParaRPr lang="en-US"/>
          </a:p>
        </p:txBody>
      </p:sp>
      <p:sp>
        <p:nvSpPr>
          <p:cNvPr id="551963" name="Text Box 27"/>
          <p:cNvSpPr txBox="1">
            <a:spLocks noChangeArrowheads="1"/>
          </p:cNvSpPr>
          <p:nvPr/>
        </p:nvSpPr>
        <p:spPr bwMode="auto">
          <a:xfrm rot="-2028937">
            <a:off x="1017588" y="4867275"/>
            <a:ext cx="182562" cy="238125"/>
          </a:xfrm>
          <a:prstGeom prst="rect">
            <a:avLst/>
          </a:prstGeom>
          <a:noFill/>
          <a:ln w="9525">
            <a:noFill/>
            <a:miter lim="800000"/>
            <a:headEnd/>
            <a:tailEnd/>
          </a:ln>
          <a:effectLst/>
        </p:spPr>
        <p:txBody>
          <a:bodyPr wrap="none" lIns="0" tIns="0" rIns="0" bIns="0"/>
          <a:lstStyle/>
          <a:p>
            <a:pPr>
              <a:lnSpc>
                <a:spcPct val="90000"/>
              </a:lnSpc>
            </a:pPr>
            <a:r>
              <a:rPr lang="en-US" sz="1400"/>
              <a:t>P</a:t>
            </a:r>
          </a:p>
        </p:txBody>
      </p:sp>
      <p:sp>
        <p:nvSpPr>
          <p:cNvPr id="551964" name="Text Box 28"/>
          <p:cNvSpPr txBox="1">
            <a:spLocks noChangeArrowheads="1"/>
          </p:cNvSpPr>
          <p:nvPr/>
        </p:nvSpPr>
        <p:spPr bwMode="auto">
          <a:xfrm rot="-2028937">
            <a:off x="1300163" y="4727575"/>
            <a:ext cx="182562" cy="238125"/>
          </a:xfrm>
          <a:prstGeom prst="rect">
            <a:avLst/>
          </a:prstGeom>
          <a:noFill/>
          <a:ln w="9525">
            <a:noFill/>
            <a:miter lim="800000"/>
            <a:headEnd/>
            <a:tailEnd/>
          </a:ln>
          <a:effectLst/>
        </p:spPr>
        <p:txBody>
          <a:bodyPr wrap="none" lIns="0" tIns="0" rIns="0" bIns="0"/>
          <a:lstStyle/>
          <a:p>
            <a:pPr>
              <a:lnSpc>
                <a:spcPct val="90000"/>
              </a:lnSpc>
            </a:pPr>
            <a:r>
              <a:rPr lang="en-US" sz="1400"/>
              <a:t>P</a:t>
            </a:r>
          </a:p>
        </p:txBody>
      </p:sp>
      <p:sp>
        <p:nvSpPr>
          <p:cNvPr id="551965" name="Text Box 29"/>
          <p:cNvSpPr txBox="1">
            <a:spLocks noChangeArrowheads="1"/>
          </p:cNvSpPr>
          <p:nvPr/>
        </p:nvSpPr>
        <p:spPr bwMode="auto">
          <a:xfrm rot="-2028937">
            <a:off x="1619250" y="4595813"/>
            <a:ext cx="182563" cy="238125"/>
          </a:xfrm>
          <a:prstGeom prst="rect">
            <a:avLst/>
          </a:prstGeom>
          <a:noFill/>
          <a:ln w="9525">
            <a:noFill/>
            <a:miter lim="800000"/>
            <a:headEnd/>
            <a:tailEnd/>
          </a:ln>
          <a:effectLst/>
        </p:spPr>
        <p:txBody>
          <a:bodyPr wrap="none" lIns="0" tIns="0" rIns="0" bIns="0"/>
          <a:lstStyle/>
          <a:p>
            <a:pPr>
              <a:lnSpc>
                <a:spcPct val="90000"/>
              </a:lnSpc>
            </a:pPr>
            <a:r>
              <a:rPr lang="en-US" sz="1400"/>
              <a:t>P</a:t>
            </a:r>
          </a:p>
        </p:txBody>
      </p:sp>
      <p:sp>
        <p:nvSpPr>
          <p:cNvPr id="551966" name="Text Box 30"/>
          <p:cNvSpPr txBox="1">
            <a:spLocks noChangeArrowheads="1"/>
          </p:cNvSpPr>
          <p:nvPr/>
        </p:nvSpPr>
        <p:spPr bwMode="auto">
          <a:xfrm>
            <a:off x="2430463" y="1792288"/>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A</a:t>
            </a:r>
          </a:p>
        </p:txBody>
      </p:sp>
      <p:sp>
        <p:nvSpPr>
          <p:cNvPr id="551967" name="Text Box 31"/>
          <p:cNvSpPr txBox="1">
            <a:spLocks noChangeArrowheads="1"/>
          </p:cNvSpPr>
          <p:nvPr/>
        </p:nvSpPr>
        <p:spPr bwMode="auto">
          <a:xfrm>
            <a:off x="3203575" y="4154488"/>
            <a:ext cx="207963"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A</a:t>
            </a:r>
          </a:p>
        </p:txBody>
      </p:sp>
      <p:sp>
        <p:nvSpPr>
          <p:cNvPr id="551968" name="Text Box 32"/>
          <p:cNvSpPr txBox="1">
            <a:spLocks noChangeArrowheads="1"/>
          </p:cNvSpPr>
          <p:nvPr/>
        </p:nvSpPr>
        <p:spPr bwMode="auto">
          <a:xfrm>
            <a:off x="7053263" y="177482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A</a:t>
            </a:r>
          </a:p>
        </p:txBody>
      </p:sp>
      <p:sp>
        <p:nvSpPr>
          <p:cNvPr id="551969" name="Text Box 33"/>
          <p:cNvSpPr txBox="1">
            <a:spLocks noChangeArrowheads="1"/>
          </p:cNvSpPr>
          <p:nvPr/>
        </p:nvSpPr>
        <p:spPr bwMode="auto">
          <a:xfrm>
            <a:off x="7834313" y="4141788"/>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A</a:t>
            </a:r>
          </a:p>
        </p:txBody>
      </p:sp>
      <p:sp>
        <p:nvSpPr>
          <p:cNvPr id="551970" name="Text Box 34"/>
          <p:cNvSpPr txBox="1">
            <a:spLocks noChangeArrowheads="1"/>
          </p:cNvSpPr>
          <p:nvPr/>
        </p:nvSpPr>
        <p:spPr bwMode="auto">
          <a:xfrm>
            <a:off x="3205163" y="178752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T</a:t>
            </a:r>
          </a:p>
        </p:txBody>
      </p:sp>
      <p:sp>
        <p:nvSpPr>
          <p:cNvPr id="551971" name="Text Box 35"/>
          <p:cNvSpPr txBox="1">
            <a:spLocks noChangeArrowheads="1"/>
          </p:cNvSpPr>
          <p:nvPr/>
        </p:nvSpPr>
        <p:spPr bwMode="auto">
          <a:xfrm>
            <a:off x="7826375" y="1795463"/>
            <a:ext cx="207963"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T</a:t>
            </a:r>
          </a:p>
        </p:txBody>
      </p:sp>
      <p:sp>
        <p:nvSpPr>
          <p:cNvPr id="551972" name="Text Box 36"/>
          <p:cNvSpPr txBox="1">
            <a:spLocks noChangeArrowheads="1"/>
          </p:cNvSpPr>
          <p:nvPr/>
        </p:nvSpPr>
        <p:spPr bwMode="auto">
          <a:xfrm>
            <a:off x="7046913" y="414972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T</a:t>
            </a:r>
          </a:p>
        </p:txBody>
      </p:sp>
      <p:sp>
        <p:nvSpPr>
          <p:cNvPr id="551973" name="Text Box 37"/>
          <p:cNvSpPr txBox="1">
            <a:spLocks noChangeArrowheads="1"/>
          </p:cNvSpPr>
          <p:nvPr/>
        </p:nvSpPr>
        <p:spPr bwMode="auto">
          <a:xfrm rot="-2562754">
            <a:off x="2351088" y="437832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T</a:t>
            </a:r>
          </a:p>
        </p:txBody>
      </p:sp>
      <p:sp>
        <p:nvSpPr>
          <p:cNvPr id="551974" name="Text Box 38"/>
          <p:cNvSpPr txBox="1">
            <a:spLocks noChangeArrowheads="1"/>
          </p:cNvSpPr>
          <p:nvPr/>
        </p:nvSpPr>
        <p:spPr bwMode="auto">
          <a:xfrm>
            <a:off x="2419350" y="2574925"/>
            <a:ext cx="207963"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75" name="Text Box 39"/>
          <p:cNvSpPr txBox="1">
            <a:spLocks noChangeArrowheads="1"/>
          </p:cNvSpPr>
          <p:nvPr/>
        </p:nvSpPr>
        <p:spPr bwMode="auto">
          <a:xfrm>
            <a:off x="3194050" y="3363913"/>
            <a:ext cx="207963"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76" name="Text Box 40"/>
          <p:cNvSpPr txBox="1">
            <a:spLocks noChangeArrowheads="1"/>
          </p:cNvSpPr>
          <p:nvPr/>
        </p:nvSpPr>
        <p:spPr bwMode="auto">
          <a:xfrm>
            <a:off x="3194050" y="4937125"/>
            <a:ext cx="207963"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77" name="Text Box 41"/>
          <p:cNvSpPr txBox="1">
            <a:spLocks noChangeArrowheads="1"/>
          </p:cNvSpPr>
          <p:nvPr/>
        </p:nvSpPr>
        <p:spPr bwMode="auto">
          <a:xfrm>
            <a:off x="7043738" y="256857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78" name="Text Box 42"/>
          <p:cNvSpPr txBox="1">
            <a:spLocks noChangeArrowheads="1"/>
          </p:cNvSpPr>
          <p:nvPr/>
        </p:nvSpPr>
        <p:spPr bwMode="auto">
          <a:xfrm>
            <a:off x="7831138" y="3370263"/>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79" name="Text Box 43"/>
          <p:cNvSpPr txBox="1">
            <a:spLocks noChangeArrowheads="1"/>
          </p:cNvSpPr>
          <p:nvPr/>
        </p:nvSpPr>
        <p:spPr bwMode="auto">
          <a:xfrm>
            <a:off x="7831138" y="4943475"/>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C</a:t>
            </a:r>
          </a:p>
        </p:txBody>
      </p:sp>
      <p:sp>
        <p:nvSpPr>
          <p:cNvPr id="551980" name="Text Box 44"/>
          <p:cNvSpPr txBox="1">
            <a:spLocks noChangeArrowheads="1"/>
          </p:cNvSpPr>
          <p:nvPr/>
        </p:nvSpPr>
        <p:spPr bwMode="auto">
          <a:xfrm>
            <a:off x="7831138" y="2576513"/>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G</a:t>
            </a:r>
          </a:p>
        </p:txBody>
      </p:sp>
      <p:sp>
        <p:nvSpPr>
          <p:cNvPr id="551981" name="Text Box 45"/>
          <p:cNvSpPr txBox="1">
            <a:spLocks noChangeArrowheads="1"/>
          </p:cNvSpPr>
          <p:nvPr/>
        </p:nvSpPr>
        <p:spPr bwMode="auto">
          <a:xfrm>
            <a:off x="2414588" y="3365500"/>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G</a:t>
            </a:r>
          </a:p>
        </p:txBody>
      </p:sp>
      <p:sp>
        <p:nvSpPr>
          <p:cNvPr id="551982" name="Text Box 46"/>
          <p:cNvSpPr txBox="1">
            <a:spLocks noChangeArrowheads="1"/>
          </p:cNvSpPr>
          <p:nvPr/>
        </p:nvSpPr>
        <p:spPr bwMode="auto">
          <a:xfrm>
            <a:off x="3195638" y="2571750"/>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G</a:t>
            </a:r>
          </a:p>
        </p:txBody>
      </p:sp>
      <p:sp>
        <p:nvSpPr>
          <p:cNvPr id="551983" name="Text Box 47"/>
          <p:cNvSpPr txBox="1">
            <a:spLocks noChangeArrowheads="1"/>
          </p:cNvSpPr>
          <p:nvPr/>
        </p:nvSpPr>
        <p:spPr bwMode="auto">
          <a:xfrm>
            <a:off x="7043738" y="3365500"/>
            <a:ext cx="207962" cy="225425"/>
          </a:xfrm>
          <a:prstGeom prst="rect">
            <a:avLst/>
          </a:prstGeom>
          <a:noFill/>
          <a:ln w="9525">
            <a:noFill/>
            <a:miter lim="800000"/>
            <a:headEnd/>
            <a:tailEnd/>
          </a:ln>
          <a:effectLst/>
        </p:spPr>
        <p:txBody>
          <a:bodyPr wrap="none" lIns="0" tIns="0" rIns="0" bIns="0"/>
          <a:lstStyle/>
          <a:p>
            <a:pPr>
              <a:lnSpc>
                <a:spcPct val="90000"/>
              </a:lnSpc>
            </a:pPr>
            <a:r>
              <a:rPr lang="en-US" sz="1800">
                <a:solidFill>
                  <a:schemeClr val="bg1"/>
                </a:solidFill>
              </a:rPr>
              <a:t>G</a:t>
            </a:r>
          </a:p>
        </p:txBody>
      </p:sp>
      <p:sp>
        <p:nvSpPr>
          <p:cNvPr id="551984" name="Line 48"/>
          <p:cNvSpPr>
            <a:spLocks noChangeShapeType="1"/>
          </p:cNvSpPr>
          <p:nvPr/>
        </p:nvSpPr>
        <p:spPr bwMode="auto">
          <a:xfrm>
            <a:off x="1536700" y="1841500"/>
            <a:ext cx="469900" cy="0"/>
          </a:xfrm>
          <a:prstGeom prst="line">
            <a:avLst/>
          </a:prstGeom>
          <a:noFill/>
          <a:ln w="12700">
            <a:solidFill>
              <a:schemeClr val="tx1"/>
            </a:solidFill>
            <a:round/>
            <a:headEnd/>
            <a:tailEnd/>
          </a:ln>
          <a:effectLst/>
        </p:spPr>
        <p:txBody>
          <a:bodyPr wrap="none" anchor="ctr"/>
          <a:lstStyle/>
          <a:p>
            <a:endParaRPr lang="en-US"/>
          </a:p>
        </p:txBody>
      </p:sp>
      <p:sp>
        <p:nvSpPr>
          <p:cNvPr id="551985" name="Line 49"/>
          <p:cNvSpPr>
            <a:spLocks noChangeShapeType="1"/>
          </p:cNvSpPr>
          <p:nvPr/>
        </p:nvSpPr>
        <p:spPr bwMode="auto">
          <a:xfrm>
            <a:off x="1536700" y="2286000"/>
            <a:ext cx="228600" cy="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914620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is </a:t>
            </a:r>
            <a:r>
              <a:rPr lang="en-US" dirty="0" err="1" smtClean="0"/>
              <a:t>Antiparallel</a:t>
            </a:r>
            <a:endParaRPr lang="en-US" dirty="0"/>
          </a:p>
        </p:txBody>
      </p:sp>
      <p:sp>
        <p:nvSpPr>
          <p:cNvPr id="3" name="Content Placeholder 2"/>
          <p:cNvSpPr>
            <a:spLocks noGrp="1"/>
          </p:cNvSpPr>
          <p:nvPr>
            <p:ph sz="quarter" idx="1"/>
          </p:nvPr>
        </p:nvSpPr>
        <p:spPr/>
        <p:txBody>
          <a:bodyPr/>
          <a:lstStyle/>
          <a:p>
            <a:r>
              <a:rPr lang="en-US" dirty="0" smtClean="0"/>
              <a:t>There are 2 strand in a DNA molecule</a:t>
            </a:r>
          </a:p>
          <a:p>
            <a:r>
              <a:rPr lang="en-US" dirty="0" smtClean="0"/>
              <a:t>Those 2 strands run in opposite directions </a:t>
            </a:r>
          </a:p>
          <a:p>
            <a:r>
              <a:rPr lang="en-US" dirty="0" smtClean="0"/>
              <a:t>An easy way to remember</a:t>
            </a:r>
          </a:p>
          <a:p>
            <a:pPr lvl="1"/>
            <a:r>
              <a:rPr lang="en-US" dirty="0" smtClean="0"/>
              <a:t>DNA is composed of a sugar, phosphate group, and a nitrogenous base</a:t>
            </a:r>
          </a:p>
          <a:p>
            <a:pPr lvl="1"/>
            <a:r>
              <a:rPr lang="en-US" dirty="0" smtClean="0"/>
              <a:t>The sugar is a 5 carbon sugar shaped like a pentagon</a:t>
            </a:r>
          </a:p>
          <a:p>
            <a:pPr lvl="1"/>
            <a:r>
              <a:rPr lang="en-US" dirty="0" smtClean="0"/>
              <a:t>The point of the pentagon points in the 5’ direction </a:t>
            </a:r>
            <a:endParaRPr lang="en-US" dirty="0"/>
          </a:p>
        </p:txBody>
      </p:sp>
    </p:spTree>
    <p:extLst>
      <p:ext uri="{BB962C8B-B14F-4D97-AF65-F5344CB8AC3E}">
        <p14:creationId xmlns:p14="http://schemas.microsoft.com/office/powerpoint/2010/main" val="176940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body" idx="1"/>
          </p:nvPr>
        </p:nvSpPr>
        <p:spPr>
          <a:xfrm>
            <a:off x="538766" y="4267200"/>
            <a:ext cx="8610600" cy="1676400"/>
          </a:xfrm>
        </p:spPr>
        <p:txBody>
          <a:bodyPr/>
          <a:lstStyle/>
          <a:p>
            <a:r>
              <a:rPr lang="en-US" sz="2800" dirty="0"/>
              <a:t>Along one template strand of DNA, the DNA polymerase synthesizes a </a:t>
            </a:r>
            <a:r>
              <a:rPr lang="en-US" sz="2800" b="1" dirty="0"/>
              <a:t>leading strand </a:t>
            </a:r>
            <a:r>
              <a:rPr lang="en-US" sz="2800" dirty="0"/>
              <a:t>continuously, moving toward the replication fork</a:t>
            </a:r>
            <a:endParaRPr lang="en-US" sz="2800" b="1" dirty="0"/>
          </a:p>
        </p:txBody>
      </p:sp>
      <p:grpSp>
        <p:nvGrpSpPr>
          <p:cNvPr id="439303" name="Group 7"/>
          <p:cNvGrpSpPr>
            <a:grpSpLocks/>
          </p:cNvGrpSpPr>
          <p:nvPr/>
        </p:nvGrpSpPr>
        <p:grpSpPr bwMode="auto">
          <a:xfrm>
            <a:off x="0" y="6553200"/>
            <a:ext cx="9144000" cy="304800"/>
            <a:chOff x="0" y="4128"/>
            <a:chExt cx="5760" cy="192"/>
          </a:xfrm>
        </p:grpSpPr>
        <p:sp>
          <p:nvSpPr>
            <p:cNvPr id="43930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39306"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11" name="Rectangle 3"/>
          <p:cNvSpPr txBox="1">
            <a:spLocks noChangeArrowheads="1"/>
          </p:cNvSpPr>
          <p:nvPr/>
        </p:nvSpPr>
        <p:spPr bwMode="auto">
          <a:xfrm>
            <a:off x="304800" y="1524000"/>
            <a:ext cx="8534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1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antiparallel</a:t>
            </a:r>
            <a:r>
              <a:rPr kumimoji="0" lang="en-US" sz="2800" b="0" i="0" u="none" strike="noStrike" kern="0" cap="none" spc="0" normalizeH="0" baseline="0" noProof="0" dirty="0" smtClean="0">
                <a:ln>
                  <a:noFill/>
                </a:ln>
                <a:solidFill>
                  <a:schemeClr val="tx1"/>
                </a:solidFill>
                <a:effectLst/>
                <a:uLnTx/>
                <a:uFillTx/>
                <a:latin typeface="+mn-lt"/>
                <a:ea typeface="+mn-ea"/>
                <a:cs typeface="+mn-cs"/>
              </a:rPr>
              <a:t> structure of the double helix affects replication</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18"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DNA polymerases add nucleotides only to the free 3</a:t>
            </a:r>
            <a:r>
              <a:rPr kumimoji="0" lang="en-US" sz="28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end of a growing strand; therefore, a new DNA strand can elongate only in the 5</a:t>
            </a:r>
            <a:r>
              <a:rPr kumimoji="0" lang="en-US" sz="28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to</a:t>
            </a:r>
            <a:r>
              <a:rPr kumimoji="0" lang="en-US" sz="28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3</a:t>
            </a:r>
            <a:r>
              <a:rPr kumimoji="0" lang="en-US" sz="28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direction</a:t>
            </a:r>
          </a:p>
        </p:txBody>
      </p:sp>
    </p:spTree>
    <p:extLst>
      <p:ext uri="{BB962C8B-B14F-4D97-AF65-F5344CB8AC3E}">
        <p14:creationId xmlns:p14="http://schemas.microsoft.com/office/powerpoint/2010/main" val="772755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42900" lvl="0" indent="-342900" fontAlgn="base">
              <a:spcAft>
                <a:spcPct val="0"/>
              </a:spcAft>
              <a:buClr>
                <a:srgbClr val="D1300D"/>
              </a:buClr>
              <a:buSzTx/>
              <a:buFont typeface="Times" pitchFamily="18" charset="0"/>
              <a:buChar char="•"/>
              <a:defRPr/>
            </a:pPr>
            <a:endParaRPr lang="en-US" sz="2400" kern="0" dirty="0" smtClean="0"/>
          </a:p>
          <a:p>
            <a:pPr marL="342900" lvl="0" indent="-342900" fontAlgn="base">
              <a:spcAft>
                <a:spcPct val="0"/>
              </a:spcAft>
              <a:buClr>
                <a:srgbClr val="D1300D"/>
              </a:buClr>
              <a:buSzTx/>
              <a:buFont typeface="Times" pitchFamily="18" charset="0"/>
              <a:buChar char="•"/>
              <a:defRPr/>
            </a:pPr>
            <a:r>
              <a:rPr lang="en-US" sz="2400" kern="0" dirty="0" smtClean="0"/>
              <a:t>To </a:t>
            </a:r>
            <a:r>
              <a:rPr lang="en-US" sz="2400" kern="0" dirty="0"/>
              <a:t>elongate the other new strand, called the </a:t>
            </a:r>
            <a:r>
              <a:rPr lang="en-US" sz="2400" b="1" kern="0" dirty="0"/>
              <a:t>lagging strand</a:t>
            </a:r>
            <a:r>
              <a:rPr lang="en-US" sz="2400" kern="0" dirty="0"/>
              <a:t>, DNA polymerase must work in the direction away from the replication </a:t>
            </a:r>
            <a:r>
              <a:rPr lang="en-US" sz="2400" kern="0" dirty="0" smtClean="0"/>
              <a:t>fork</a:t>
            </a:r>
          </a:p>
          <a:p>
            <a:pPr marL="342900" lvl="0" indent="-342900" fontAlgn="base">
              <a:spcAft>
                <a:spcPct val="0"/>
              </a:spcAft>
              <a:buClr>
                <a:srgbClr val="D1300D"/>
              </a:buClr>
              <a:buSzTx/>
              <a:buFont typeface="Times" pitchFamily="18" charset="0"/>
              <a:buChar char="•"/>
              <a:defRPr/>
            </a:pPr>
            <a:endParaRPr lang="en-US" sz="2400" kern="0" dirty="0"/>
          </a:p>
          <a:p>
            <a:pPr marL="342900" lvl="0" indent="-342900" fontAlgn="base">
              <a:spcAft>
                <a:spcPct val="0"/>
              </a:spcAft>
              <a:buClr>
                <a:srgbClr val="D1300D"/>
              </a:buClr>
              <a:buSzTx/>
              <a:buFont typeface="Times" pitchFamily="18" charset="0"/>
              <a:buChar char="•"/>
              <a:defRPr/>
            </a:pPr>
            <a:endParaRPr lang="en-US" sz="2400" kern="0" dirty="0"/>
          </a:p>
          <a:p>
            <a:pPr marL="342900" lvl="0" indent="-342900" fontAlgn="base">
              <a:spcAft>
                <a:spcPct val="0"/>
              </a:spcAft>
              <a:buClr>
                <a:srgbClr val="D1300D"/>
              </a:buClr>
              <a:buSzTx/>
              <a:buFont typeface="Times" pitchFamily="18" charset="0"/>
              <a:buChar char="•"/>
              <a:defRPr/>
            </a:pPr>
            <a:r>
              <a:rPr lang="en-US" sz="2400" kern="0" dirty="0"/>
              <a:t>The lagging strand is synthesized as a series of segments called </a:t>
            </a:r>
            <a:r>
              <a:rPr lang="en-US" sz="2400" b="1" kern="0" dirty="0"/>
              <a:t>Okazaki fragments</a:t>
            </a:r>
            <a:r>
              <a:rPr lang="en-US" sz="2400" kern="0" dirty="0"/>
              <a:t>, which are joined together by </a:t>
            </a:r>
            <a:r>
              <a:rPr lang="en-US" sz="2400" b="1" kern="0" dirty="0"/>
              <a:t>DNA ligase</a:t>
            </a:r>
            <a:endParaRPr lang="en-US" dirty="0"/>
          </a:p>
        </p:txBody>
      </p:sp>
    </p:spTree>
    <p:extLst>
      <p:ext uri="{BB962C8B-B14F-4D97-AF65-F5344CB8AC3E}">
        <p14:creationId xmlns:p14="http://schemas.microsoft.com/office/powerpoint/2010/main" val="102929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52400" y="25400"/>
            <a:ext cx="2590800" cy="304800"/>
          </a:xfrm>
        </p:spPr>
        <p:txBody>
          <a:bodyPr/>
          <a:lstStyle/>
          <a:p>
            <a:r>
              <a:rPr lang="en-US" sz="1200" b="0">
                <a:latin typeface="Arial" charset="0"/>
              </a:rPr>
              <a:t>Figure 16.13</a:t>
            </a:r>
          </a:p>
        </p:txBody>
      </p:sp>
      <p:pic>
        <p:nvPicPr>
          <p:cNvPr id="547843" name="Picture 3" descr="16_13ReplicationProteins-U"/>
          <p:cNvPicPr>
            <a:picLocks noChangeAspect="1" noChangeArrowheads="1"/>
          </p:cNvPicPr>
          <p:nvPr/>
        </p:nvPicPr>
        <p:blipFill>
          <a:blip r:embed="rId3" cstate="print"/>
          <a:srcRect/>
          <a:stretch>
            <a:fillRect/>
          </a:stretch>
        </p:blipFill>
        <p:spPr bwMode="auto">
          <a:xfrm>
            <a:off x="296863" y="971550"/>
            <a:ext cx="8548687" cy="4914900"/>
          </a:xfrm>
          <a:prstGeom prst="rect">
            <a:avLst/>
          </a:prstGeom>
          <a:noFill/>
        </p:spPr>
      </p:pic>
      <p:sp>
        <p:nvSpPr>
          <p:cNvPr id="547844" name="Text Box 4"/>
          <p:cNvSpPr txBox="1">
            <a:spLocks noChangeArrowheads="1"/>
          </p:cNvSpPr>
          <p:nvPr/>
        </p:nvSpPr>
        <p:spPr bwMode="auto">
          <a:xfrm>
            <a:off x="1112838" y="2090738"/>
            <a:ext cx="2109787" cy="342900"/>
          </a:xfrm>
          <a:prstGeom prst="rect">
            <a:avLst/>
          </a:prstGeom>
          <a:noFill/>
          <a:ln w="9525">
            <a:noFill/>
            <a:miter lim="800000"/>
            <a:headEnd/>
            <a:tailEnd/>
          </a:ln>
          <a:effectLst/>
        </p:spPr>
        <p:txBody>
          <a:bodyPr wrap="none" lIns="0" tIns="0" rIns="0" bIns="0"/>
          <a:lstStyle/>
          <a:p>
            <a:pPr>
              <a:lnSpc>
                <a:spcPct val="90000"/>
              </a:lnSpc>
            </a:pPr>
            <a:r>
              <a:rPr lang="en-US" sz="2200"/>
              <a:t>Topoisomerase</a:t>
            </a:r>
          </a:p>
        </p:txBody>
      </p:sp>
      <p:sp>
        <p:nvSpPr>
          <p:cNvPr id="547845" name="Text Box 5"/>
          <p:cNvSpPr txBox="1">
            <a:spLocks noChangeArrowheads="1"/>
          </p:cNvSpPr>
          <p:nvPr/>
        </p:nvSpPr>
        <p:spPr bwMode="auto">
          <a:xfrm>
            <a:off x="5973763" y="987425"/>
            <a:ext cx="1117600" cy="303213"/>
          </a:xfrm>
          <a:prstGeom prst="rect">
            <a:avLst/>
          </a:prstGeom>
          <a:noFill/>
          <a:ln w="9525">
            <a:noFill/>
            <a:miter lim="800000"/>
            <a:headEnd/>
            <a:tailEnd/>
          </a:ln>
          <a:effectLst/>
        </p:spPr>
        <p:txBody>
          <a:bodyPr wrap="none" lIns="0" tIns="0" rIns="0" bIns="0"/>
          <a:lstStyle/>
          <a:p>
            <a:pPr>
              <a:lnSpc>
                <a:spcPct val="90000"/>
              </a:lnSpc>
            </a:pPr>
            <a:r>
              <a:rPr lang="en-US" sz="2200"/>
              <a:t>Primase</a:t>
            </a:r>
          </a:p>
        </p:txBody>
      </p:sp>
      <p:sp>
        <p:nvSpPr>
          <p:cNvPr id="547846" name="Text Box 6"/>
          <p:cNvSpPr txBox="1">
            <a:spLocks noChangeArrowheads="1"/>
          </p:cNvSpPr>
          <p:nvPr/>
        </p:nvSpPr>
        <p:spPr bwMode="auto">
          <a:xfrm>
            <a:off x="7932738" y="2416175"/>
            <a:ext cx="919162" cy="620713"/>
          </a:xfrm>
          <a:prstGeom prst="rect">
            <a:avLst/>
          </a:prstGeom>
          <a:noFill/>
          <a:ln w="9525">
            <a:noFill/>
            <a:miter lim="800000"/>
            <a:headEnd/>
            <a:tailEnd/>
          </a:ln>
          <a:effectLst/>
        </p:spPr>
        <p:txBody>
          <a:bodyPr wrap="none" lIns="0" tIns="0" rIns="0" bIns="0"/>
          <a:lstStyle/>
          <a:p>
            <a:pPr>
              <a:lnSpc>
                <a:spcPct val="90000"/>
              </a:lnSpc>
            </a:pPr>
            <a:r>
              <a:rPr lang="en-US" sz="2200"/>
              <a:t>RNA</a:t>
            </a:r>
            <a:br>
              <a:rPr lang="en-US" sz="2200"/>
            </a:br>
            <a:r>
              <a:rPr lang="en-US" sz="2200"/>
              <a:t>primer</a:t>
            </a:r>
          </a:p>
        </p:txBody>
      </p:sp>
      <p:sp>
        <p:nvSpPr>
          <p:cNvPr id="547847" name="Text Box 7"/>
          <p:cNvSpPr txBox="1">
            <a:spLocks noChangeArrowheads="1"/>
          </p:cNvSpPr>
          <p:nvPr/>
        </p:nvSpPr>
        <p:spPr bwMode="auto">
          <a:xfrm>
            <a:off x="2932113" y="4094163"/>
            <a:ext cx="1184275" cy="315912"/>
          </a:xfrm>
          <a:prstGeom prst="rect">
            <a:avLst/>
          </a:prstGeom>
          <a:noFill/>
          <a:ln w="9525">
            <a:noFill/>
            <a:miter lim="800000"/>
            <a:headEnd/>
            <a:tailEnd/>
          </a:ln>
          <a:effectLst/>
        </p:spPr>
        <p:txBody>
          <a:bodyPr wrap="none" lIns="0" tIns="0" rIns="0" bIns="0"/>
          <a:lstStyle/>
          <a:p>
            <a:pPr>
              <a:lnSpc>
                <a:spcPct val="90000"/>
              </a:lnSpc>
            </a:pPr>
            <a:r>
              <a:rPr lang="en-US" sz="2200"/>
              <a:t>Helicase</a:t>
            </a:r>
          </a:p>
        </p:txBody>
      </p:sp>
      <p:sp>
        <p:nvSpPr>
          <p:cNvPr id="547848" name="Text Box 8"/>
          <p:cNvSpPr txBox="1">
            <a:spLocks noChangeArrowheads="1"/>
          </p:cNvSpPr>
          <p:nvPr/>
        </p:nvSpPr>
        <p:spPr bwMode="auto">
          <a:xfrm>
            <a:off x="4492625" y="5089525"/>
            <a:ext cx="2916238" cy="608013"/>
          </a:xfrm>
          <a:prstGeom prst="rect">
            <a:avLst/>
          </a:prstGeom>
          <a:noFill/>
          <a:ln w="9525">
            <a:noFill/>
            <a:miter lim="800000"/>
            <a:headEnd/>
            <a:tailEnd/>
          </a:ln>
          <a:effectLst/>
        </p:spPr>
        <p:txBody>
          <a:bodyPr wrap="none" lIns="0" tIns="0" rIns="0" bIns="0"/>
          <a:lstStyle/>
          <a:p>
            <a:pPr>
              <a:lnSpc>
                <a:spcPct val="90000"/>
              </a:lnSpc>
            </a:pPr>
            <a:r>
              <a:rPr lang="en-US" sz="2200"/>
              <a:t>Single-strand binding</a:t>
            </a:r>
            <a:br>
              <a:rPr lang="en-US" sz="2200"/>
            </a:br>
            <a:r>
              <a:rPr lang="en-US" sz="2200"/>
              <a:t>proteins</a:t>
            </a:r>
          </a:p>
        </p:txBody>
      </p:sp>
      <p:sp>
        <p:nvSpPr>
          <p:cNvPr id="547849" name="Text Box 9"/>
          <p:cNvSpPr txBox="1">
            <a:spLocks noChangeArrowheads="1"/>
          </p:cNvSpPr>
          <p:nvPr/>
        </p:nvSpPr>
        <p:spPr bwMode="auto">
          <a:xfrm>
            <a:off x="336550" y="3009900"/>
            <a:ext cx="311150" cy="330200"/>
          </a:xfrm>
          <a:prstGeom prst="rect">
            <a:avLst/>
          </a:prstGeom>
          <a:noFill/>
          <a:ln w="9525">
            <a:noFill/>
            <a:miter lim="800000"/>
            <a:headEnd/>
            <a:tailEnd/>
          </a:ln>
          <a:effectLst/>
        </p:spPr>
        <p:txBody>
          <a:bodyPr wrap="none" lIns="0" tIns="0" rIns="0" bIns="0"/>
          <a:lstStyle/>
          <a:p>
            <a:pPr>
              <a:lnSpc>
                <a:spcPct val="90000"/>
              </a:lnSpc>
            </a:pPr>
            <a:r>
              <a:rPr lang="en-US" sz="2200"/>
              <a:t>5</a:t>
            </a:r>
            <a:r>
              <a:rPr lang="en-US" sz="2200">
                <a:sym typeface="Symbol" pitchFamily="18" charset="2"/>
              </a:rPr>
              <a:t></a:t>
            </a:r>
            <a:endParaRPr lang="en-US" sz="2200"/>
          </a:p>
        </p:txBody>
      </p:sp>
      <p:sp>
        <p:nvSpPr>
          <p:cNvPr id="547850" name="Text Box 10"/>
          <p:cNvSpPr txBox="1">
            <a:spLocks noChangeArrowheads="1"/>
          </p:cNvSpPr>
          <p:nvPr/>
        </p:nvSpPr>
        <p:spPr bwMode="auto">
          <a:xfrm>
            <a:off x="341313" y="3452813"/>
            <a:ext cx="311150" cy="330200"/>
          </a:xfrm>
          <a:prstGeom prst="rect">
            <a:avLst/>
          </a:prstGeom>
          <a:noFill/>
          <a:ln w="9525">
            <a:noFill/>
            <a:miter lim="800000"/>
            <a:headEnd/>
            <a:tailEnd/>
          </a:ln>
          <a:effectLst/>
        </p:spPr>
        <p:txBody>
          <a:bodyPr wrap="none" lIns="0" tIns="0" rIns="0" bIns="0"/>
          <a:lstStyle/>
          <a:p>
            <a:pPr>
              <a:lnSpc>
                <a:spcPct val="90000"/>
              </a:lnSpc>
            </a:pPr>
            <a:r>
              <a:rPr lang="en-US" sz="2200"/>
              <a:t>3</a:t>
            </a:r>
            <a:r>
              <a:rPr lang="en-US" sz="2200">
                <a:sym typeface="Symbol" pitchFamily="18" charset="2"/>
              </a:rPr>
              <a:t></a:t>
            </a:r>
            <a:endParaRPr lang="en-US" sz="2200"/>
          </a:p>
        </p:txBody>
      </p:sp>
      <p:sp>
        <p:nvSpPr>
          <p:cNvPr id="547851" name="Text Box 11"/>
          <p:cNvSpPr txBox="1">
            <a:spLocks noChangeArrowheads="1"/>
          </p:cNvSpPr>
          <p:nvPr/>
        </p:nvSpPr>
        <p:spPr bwMode="auto">
          <a:xfrm>
            <a:off x="8161338" y="4668838"/>
            <a:ext cx="311150" cy="330200"/>
          </a:xfrm>
          <a:prstGeom prst="rect">
            <a:avLst/>
          </a:prstGeom>
          <a:noFill/>
          <a:ln w="9525">
            <a:noFill/>
            <a:miter lim="800000"/>
            <a:headEnd/>
            <a:tailEnd/>
          </a:ln>
          <a:effectLst/>
        </p:spPr>
        <p:txBody>
          <a:bodyPr wrap="none" lIns="0" tIns="0" rIns="0" bIns="0"/>
          <a:lstStyle/>
          <a:p>
            <a:pPr>
              <a:lnSpc>
                <a:spcPct val="90000"/>
              </a:lnSpc>
            </a:pPr>
            <a:r>
              <a:rPr lang="en-US" sz="2200"/>
              <a:t>5</a:t>
            </a:r>
            <a:r>
              <a:rPr lang="en-US" sz="2200">
                <a:sym typeface="Symbol" pitchFamily="18" charset="2"/>
              </a:rPr>
              <a:t></a:t>
            </a:r>
            <a:endParaRPr lang="en-US" sz="2200"/>
          </a:p>
        </p:txBody>
      </p:sp>
      <p:sp>
        <p:nvSpPr>
          <p:cNvPr id="547852" name="Text Box 12"/>
          <p:cNvSpPr txBox="1">
            <a:spLocks noChangeArrowheads="1"/>
          </p:cNvSpPr>
          <p:nvPr/>
        </p:nvSpPr>
        <p:spPr bwMode="auto">
          <a:xfrm>
            <a:off x="7275513" y="2500313"/>
            <a:ext cx="311150" cy="330200"/>
          </a:xfrm>
          <a:prstGeom prst="rect">
            <a:avLst/>
          </a:prstGeom>
          <a:noFill/>
          <a:ln w="9525">
            <a:noFill/>
            <a:miter lim="800000"/>
            <a:headEnd/>
            <a:tailEnd/>
          </a:ln>
          <a:effectLst/>
        </p:spPr>
        <p:txBody>
          <a:bodyPr wrap="none" lIns="0" tIns="0" rIns="0" bIns="0"/>
          <a:lstStyle/>
          <a:p>
            <a:pPr>
              <a:lnSpc>
                <a:spcPct val="90000"/>
              </a:lnSpc>
            </a:pPr>
            <a:r>
              <a:rPr lang="en-US" sz="2200"/>
              <a:t>5</a:t>
            </a:r>
            <a:r>
              <a:rPr lang="en-US" sz="2200">
                <a:sym typeface="Symbol" pitchFamily="18" charset="2"/>
              </a:rPr>
              <a:t></a:t>
            </a:r>
            <a:endParaRPr lang="en-US" sz="2200"/>
          </a:p>
        </p:txBody>
      </p:sp>
      <p:sp>
        <p:nvSpPr>
          <p:cNvPr id="547853" name="Text Box 13"/>
          <p:cNvSpPr txBox="1">
            <a:spLocks noChangeArrowheads="1"/>
          </p:cNvSpPr>
          <p:nvPr/>
        </p:nvSpPr>
        <p:spPr bwMode="auto">
          <a:xfrm>
            <a:off x="6665913" y="2606675"/>
            <a:ext cx="311150" cy="330200"/>
          </a:xfrm>
          <a:prstGeom prst="rect">
            <a:avLst/>
          </a:prstGeom>
          <a:noFill/>
          <a:ln w="9525">
            <a:noFill/>
            <a:miter lim="800000"/>
            <a:headEnd/>
            <a:tailEnd/>
          </a:ln>
          <a:effectLst/>
        </p:spPr>
        <p:txBody>
          <a:bodyPr wrap="none" lIns="0" tIns="0" rIns="0" bIns="0"/>
          <a:lstStyle/>
          <a:p>
            <a:pPr>
              <a:lnSpc>
                <a:spcPct val="90000"/>
              </a:lnSpc>
            </a:pPr>
            <a:r>
              <a:rPr lang="en-US" sz="2200"/>
              <a:t>3</a:t>
            </a:r>
            <a:r>
              <a:rPr lang="en-US" sz="2200">
                <a:sym typeface="Symbol" pitchFamily="18" charset="2"/>
              </a:rPr>
              <a:t></a:t>
            </a:r>
            <a:endParaRPr lang="en-US" sz="2200"/>
          </a:p>
        </p:txBody>
      </p:sp>
      <p:sp>
        <p:nvSpPr>
          <p:cNvPr id="547854" name="Text Box 14"/>
          <p:cNvSpPr txBox="1">
            <a:spLocks noChangeArrowheads="1"/>
          </p:cNvSpPr>
          <p:nvPr/>
        </p:nvSpPr>
        <p:spPr bwMode="auto">
          <a:xfrm>
            <a:off x="8154988" y="1846263"/>
            <a:ext cx="311150" cy="330200"/>
          </a:xfrm>
          <a:prstGeom prst="rect">
            <a:avLst/>
          </a:prstGeom>
          <a:noFill/>
          <a:ln w="9525">
            <a:noFill/>
            <a:miter lim="800000"/>
            <a:headEnd/>
            <a:tailEnd/>
          </a:ln>
          <a:effectLst/>
        </p:spPr>
        <p:txBody>
          <a:bodyPr wrap="none" lIns="0" tIns="0" rIns="0" bIns="0"/>
          <a:lstStyle/>
          <a:p>
            <a:pPr>
              <a:lnSpc>
                <a:spcPct val="90000"/>
              </a:lnSpc>
            </a:pPr>
            <a:r>
              <a:rPr lang="en-US" sz="2200"/>
              <a:t>3</a:t>
            </a:r>
            <a:r>
              <a:rPr lang="en-US" sz="2200">
                <a:sym typeface="Symbol" pitchFamily="18" charset="2"/>
              </a:rPr>
              <a:t></a:t>
            </a:r>
            <a:endParaRPr lang="en-US" sz="2200"/>
          </a:p>
        </p:txBody>
      </p:sp>
      <p:sp>
        <p:nvSpPr>
          <p:cNvPr id="547855" name="Line 15"/>
          <p:cNvSpPr>
            <a:spLocks noChangeShapeType="1"/>
          </p:cNvSpPr>
          <p:nvPr/>
        </p:nvSpPr>
        <p:spPr bwMode="auto">
          <a:xfrm flipH="1">
            <a:off x="1917700" y="2393950"/>
            <a:ext cx="198438" cy="555625"/>
          </a:xfrm>
          <a:prstGeom prst="line">
            <a:avLst/>
          </a:prstGeom>
          <a:noFill/>
          <a:ln w="12700">
            <a:solidFill>
              <a:schemeClr val="tx1"/>
            </a:solidFill>
            <a:round/>
            <a:headEnd/>
            <a:tailEnd/>
          </a:ln>
          <a:effectLst/>
        </p:spPr>
        <p:txBody>
          <a:bodyPr wrap="none" anchor="ctr"/>
          <a:lstStyle/>
          <a:p>
            <a:endParaRPr lang="en-US"/>
          </a:p>
        </p:txBody>
      </p:sp>
      <p:sp>
        <p:nvSpPr>
          <p:cNvPr id="547856" name="Line 16"/>
          <p:cNvSpPr>
            <a:spLocks noChangeShapeType="1"/>
          </p:cNvSpPr>
          <p:nvPr/>
        </p:nvSpPr>
        <p:spPr bwMode="auto">
          <a:xfrm>
            <a:off x="6508750" y="1282700"/>
            <a:ext cx="79375" cy="530225"/>
          </a:xfrm>
          <a:prstGeom prst="line">
            <a:avLst/>
          </a:prstGeom>
          <a:noFill/>
          <a:ln w="12700">
            <a:solidFill>
              <a:schemeClr val="tx1"/>
            </a:solidFill>
            <a:round/>
            <a:headEnd/>
            <a:tailEnd/>
          </a:ln>
          <a:effectLst/>
        </p:spPr>
        <p:txBody>
          <a:bodyPr wrap="none" anchor="ctr"/>
          <a:lstStyle/>
          <a:p>
            <a:endParaRPr lang="en-US"/>
          </a:p>
        </p:txBody>
      </p:sp>
      <p:sp>
        <p:nvSpPr>
          <p:cNvPr id="547857" name="Line 17"/>
          <p:cNvSpPr>
            <a:spLocks noChangeShapeType="1"/>
          </p:cNvSpPr>
          <p:nvPr/>
        </p:nvSpPr>
        <p:spPr bwMode="auto">
          <a:xfrm>
            <a:off x="7262813" y="2433638"/>
            <a:ext cx="620712" cy="119062"/>
          </a:xfrm>
          <a:prstGeom prst="line">
            <a:avLst/>
          </a:prstGeom>
          <a:noFill/>
          <a:ln w="12700">
            <a:solidFill>
              <a:schemeClr val="tx1"/>
            </a:solidFill>
            <a:round/>
            <a:headEnd/>
            <a:tailEnd/>
          </a:ln>
          <a:effectLst/>
        </p:spPr>
        <p:txBody>
          <a:bodyPr wrap="none" anchor="ctr"/>
          <a:lstStyle/>
          <a:p>
            <a:endParaRPr lang="en-US"/>
          </a:p>
        </p:txBody>
      </p:sp>
      <p:sp>
        <p:nvSpPr>
          <p:cNvPr id="547858" name="Line 18"/>
          <p:cNvSpPr>
            <a:spLocks noChangeShapeType="1"/>
          </p:cNvSpPr>
          <p:nvPr/>
        </p:nvSpPr>
        <p:spPr bwMode="auto">
          <a:xfrm flipH="1">
            <a:off x="4087813" y="3876675"/>
            <a:ext cx="515937" cy="330200"/>
          </a:xfrm>
          <a:prstGeom prst="line">
            <a:avLst/>
          </a:prstGeom>
          <a:noFill/>
          <a:ln w="12700">
            <a:solidFill>
              <a:schemeClr val="tx1"/>
            </a:solidFill>
            <a:round/>
            <a:headEnd/>
            <a:tailEnd/>
          </a:ln>
          <a:effectLst/>
        </p:spPr>
        <p:txBody>
          <a:bodyPr wrap="none" anchor="ctr"/>
          <a:lstStyle/>
          <a:p>
            <a:endParaRPr lang="en-US"/>
          </a:p>
        </p:txBody>
      </p:sp>
      <p:sp>
        <p:nvSpPr>
          <p:cNvPr id="547859" name="Line 19"/>
          <p:cNvSpPr>
            <a:spLocks noChangeShapeType="1"/>
          </p:cNvSpPr>
          <p:nvPr/>
        </p:nvSpPr>
        <p:spPr bwMode="auto">
          <a:xfrm>
            <a:off x="5502275" y="4298950"/>
            <a:ext cx="331788" cy="793750"/>
          </a:xfrm>
          <a:prstGeom prst="line">
            <a:avLst/>
          </a:prstGeom>
          <a:noFill/>
          <a:ln w="12700">
            <a:solidFill>
              <a:schemeClr val="tx1"/>
            </a:solidFill>
            <a:round/>
            <a:headEnd/>
            <a:tailEnd/>
          </a:ln>
          <a:effectLst/>
        </p:spPr>
        <p:txBody>
          <a:bodyPr wrap="none" anchor="ctr"/>
          <a:lstStyle/>
          <a:p>
            <a:endParaRPr lang="en-US"/>
          </a:p>
        </p:txBody>
      </p:sp>
      <p:sp>
        <p:nvSpPr>
          <p:cNvPr id="547860" name="Line 20"/>
          <p:cNvSpPr>
            <a:spLocks noChangeShapeType="1"/>
          </p:cNvSpPr>
          <p:nvPr/>
        </p:nvSpPr>
        <p:spPr bwMode="auto">
          <a:xfrm flipH="1">
            <a:off x="5834063" y="4551363"/>
            <a:ext cx="79375" cy="541337"/>
          </a:xfrm>
          <a:prstGeom prst="line">
            <a:avLst/>
          </a:prstGeom>
          <a:noFill/>
          <a:ln w="12700">
            <a:solidFill>
              <a:schemeClr val="tx1"/>
            </a:solidFill>
            <a:round/>
            <a:headEnd/>
            <a:tailEnd/>
          </a:ln>
          <a:effectLst/>
        </p:spPr>
        <p:txBody>
          <a:bodyPr wrap="none" anchor="ctr"/>
          <a:lstStyle/>
          <a:p>
            <a:endParaRPr lang="en-US"/>
          </a:p>
        </p:txBody>
      </p:sp>
      <p:sp>
        <p:nvSpPr>
          <p:cNvPr id="23" name="TextBox 22"/>
          <p:cNvSpPr txBox="1"/>
          <p:nvPr/>
        </p:nvSpPr>
        <p:spPr>
          <a:xfrm>
            <a:off x="2932113" y="971550"/>
            <a:ext cx="1560512" cy="461665"/>
          </a:xfrm>
          <a:prstGeom prst="rect">
            <a:avLst/>
          </a:prstGeom>
          <a:noFill/>
        </p:spPr>
        <p:txBody>
          <a:bodyPr wrap="square" rtlCol="0">
            <a:spAutoFit/>
          </a:bodyPr>
          <a:lstStyle/>
          <a:p>
            <a:r>
              <a:rPr lang="en-US" dirty="0" smtClean="0"/>
              <a:t>(33 part)</a:t>
            </a:r>
            <a:endParaRPr lang="en-US" dirty="0"/>
          </a:p>
        </p:txBody>
      </p:sp>
    </p:spTree>
    <p:extLst>
      <p:ext uri="{BB962C8B-B14F-4D97-AF65-F5344CB8AC3E}">
        <p14:creationId xmlns:p14="http://schemas.microsoft.com/office/powerpoint/2010/main" val="3412074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152400" y="25400"/>
            <a:ext cx="2590800" cy="304800"/>
          </a:xfrm>
        </p:spPr>
        <p:txBody>
          <a:bodyPr/>
          <a:lstStyle/>
          <a:p>
            <a:r>
              <a:rPr lang="en-US" sz="1200" b="0">
                <a:latin typeface="Arial" charset="0"/>
              </a:rPr>
              <a:t>Figure 16.17</a:t>
            </a:r>
          </a:p>
        </p:txBody>
      </p:sp>
      <p:pic>
        <p:nvPicPr>
          <p:cNvPr id="560131" name="Picture 3" descr="16_17_BactDNARepSummary-U"/>
          <p:cNvPicPr>
            <a:picLocks noChangeAspect="1" noChangeArrowheads="1"/>
          </p:cNvPicPr>
          <p:nvPr/>
        </p:nvPicPr>
        <p:blipFill>
          <a:blip r:embed="rId3" cstate="print"/>
          <a:srcRect/>
          <a:stretch>
            <a:fillRect/>
          </a:stretch>
        </p:blipFill>
        <p:spPr bwMode="auto">
          <a:xfrm>
            <a:off x="296863" y="1176338"/>
            <a:ext cx="8548687" cy="4505325"/>
          </a:xfrm>
          <a:prstGeom prst="rect">
            <a:avLst/>
          </a:prstGeom>
          <a:noFill/>
        </p:spPr>
      </p:pic>
      <p:sp>
        <p:nvSpPr>
          <p:cNvPr id="560132" name="Text Box 4"/>
          <p:cNvSpPr txBox="1">
            <a:spLocks noChangeArrowheads="1"/>
          </p:cNvSpPr>
          <p:nvPr/>
        </p:nvSpPr>
        <p:spPr bwMode="auto">
          <a:xfrm>
            <a:off x="6224588" y="1285875"/>
            <a:ext cx="682625" cy="157163"/>
          </a:xfrm>
          <a:prstGeom prst="rect">
            <a:avLst/>
          </a:prstGeom>
          <a:noFill/>
          <a:ln w="9525">
            <a:noFill/>
            <a:miter lim="800000"/>
            <a:headEnd/>
            <a:tailEnd/>
          </a:ln>
          <a:effectLst/>
        </p:spPr>
        <p:txBody>
          <a:bodyPr wrap="none" lIns="0" tIns="0" rIns="0" bIns="0"/>
          <a:lstStyle/>
          <a:p>
            <a:pPr>
              <a:lnSpc>
                <a:spcPct val="90000"/>
              </a:lnSpc>
            </a:pPr>
            <a:r>
              <a:rPr lang="en-US" sz="1100"/>
              <a:t>Overview</a:t>
            </a:r>
          </a:p>
        </p:txBody>
      </p:sp>
      <p:sp>
        <p:nvSpPr>
          <p:cNvPr id="560133" name="Text Box 5"/>
          <p:cNvSpPr txBox="1">
            <a:spLocks noChangeArrowheads="1"/>
          </p:cNvSpPr>
          <p:nvPr/>
        </p:nvSpPr>
        <p:spPr bwMode="auto">
          <a:xfrm>
            <a:off x="5305425" y="1530350"/>
            <a:ext cx="550863" cy="315913"/>
          </a:xfrm>
          <a:prstGeom prst="rect">
            <a:avLst/>
          </a:prstGeom>
          <a:noFill/>
          <a:ln w="9525">
            <a:noFill/>
            <a:miter lim="800000"/>
            <a:headEnd/>
            <a:tailEnd/>
          </a:ln>
          <a:effectLst/>
        </p:spPr>
        <p:txBody>
          <a:bodyPr wrap="none" lIns="0" tIns="0" rIns="0" bIns="0"/>
          <a:lstStyle/>
          <a:p>
            <a:pPr>
              <a:lnSpc>
                <a:spcPct val="90000"/>
              </a:lnSpc>
            </a:pPr>
            <a:r>
              <a:rPr lang="en-US" sz="1100"/>
              <a:t>Leading</a:t>
            </a:r>
            <a:br>
              <a:rPr lang="en-US" sz="1100"/>
            </a:br>
            <a:r>
              <a:rPr lang="en-US" sz="1100"/>
              <a:t>strand</a:t>
            </a:r>
          </a:p>
        </p:txBody>
      </p:sp>
      <p:sp>
        <p:nvSpPr>
          <p:cNvPr id="560134" name="Text Box 6"/>
          <p:cNvSpPr txBox="1">
            <a:spLocks noChangeArrowheads="1"/>
          </p:cNvSpPr>
          <p:nvPr/>
        </p:nvSpPr>
        <p:spPr bwMode="auto">
          <a:xfrm>
            <a:off x="6172200" y="1484313"/>
            <a:ext cx="749300" cy="330200"/>
          </a:xfrm>
          <a:prstGeom prst="rect">
            <a:avLst/>
          </a:prstGeom>
          <a:noFill/>
          <a:ln w="9525">
            <a:noFill/>
            <a:miter lim="800000"/>
            <a:headEnd/>
            <a:tailEnd/>
          </a:ln>
          <a:effectLst/>
        </p:spPr>
        <p:txBody>
          <a:bodyPr wrap="none" lIns="0" tIns="0" rIns="0" bIns="0"/>
          <a:lstStyle/>
          <a:p>
            <a:pPr algn="ctr">
              <a:lnSpc>
                <a:spcPct val="90000"/>
              </a:lnSpc>
            </a:pPr>
            <a:r>
              <a:rPr lang="en-US" sz="1100"/>
              <a:t>Origin of </a:t>
            </a:r>
            <a:br>
              <a:rPr lang="en-US" sz="1100"/>
            </a:br>
            <a:r>
              <a:rPr lang="en-US" sz="1100"/>
              <a:t>replication</a:t>
            </a:r>
          </a:p>
        </p:txBody>
      </p:sp>
      <p:sp>
        <p:nvSpPr>
          <p:cNvPr id="560135" name="Text Box 7"/>
          <p:cNvSpPr txBox="1">
            <a:spLocks noChangeArrowheads="1"/>
          </p:cNvSpPr>
          <p:nvPr/>
        </p:nvSpPr>
        <p:spPr bwMode="auto">
          <a:xfrm>
            <a:off x="7245350" y="1581150"/>
            <a:ext cx="550863" cy="315913"/>
          </a:xfrm>
          <a:prstGeom prst="rect">
            <a:avLst/>
          </a:prstGeom>
          <a:noFill/>
          <a:ln w="9525">
            <a:noFill/>
            <a:miter lim="800000"/>
            <a:headEnd/>
            <a:tailEnd/>
          </a:ln>
          <a:effectLst/>
        </p:spPr>
        <p:txBody>
          <a:bodyPr wrap="none" lIns="0" tIns="0" rIns="0" bIns="0"/>
          <a:lstStyle/>
          <a:p>
            <a:pPr>
              <a:lnSpc>
                <a:spcPct val="90000"/>
              </a:lnSpc>
            </a:pPr>
            <a:r>
              <a:rPr lang="en-US" sz="1100"/>
              <a:t>Lagging</a:t>
            </a:r>
            <a:br>
              <a:rPr lang="en-US" sz="1100"/>
            </a:br>
            <a:r>
              <a:rPr lang="en-US" sz="1100"/>
              <a:t>strand</a:t>
            </a:r>
          </a:p>
        </p:txBody>
      </p:sp>
      <p:sp>
        <p:nvSpPr>
          <p:cNvPr id="560136" name="Text Box 8"/>
          <p:cNvSpPr txBox="1">
            <a:spLocks noChangeArrowheads="1"/>
          </p:cNvSpPr>
          <p:nvPr/>
        </p:nvSpPr>
        <p:spPr bwMode="auto">
          <a:xfrm>
            <a:off x="7243763" y="2411413"/>
            <a:ext cx="550862" cy="315912"/>
          </a:xfrm>
          <a:prstGeom prst="rect">
            <a:avLst/>
          </a:prstGeom>
          <a:noFill/>
          <a:ln w="9525">
            <a:noFill/>
            <a:miter lim="800000"/>
            <a:headEnd/>
            <a:tailEnd/>
          </a:ln>
          <a:effectLst/>
        </p:spPr>
        <p:txBody>
          <a:bodyPr wrap="none" lIns="0" tIns="0" rIns="0" bIns="0"/>
          <a:lstStyle/>
          <a:p>
            <a:pPr>
              <a:lnSpc>
                <a:spcPct val="90000"/>
              </a:lnSpc>
            </a:pPr>
            <a:r>
              <a:rPr lang="en-US" sz="1100"/>
              <a:t>Leading</a:t>
            </a:r>
            <a:br>
              <a:rPr lang="en-US" sz="1100"/>
            </a:br>
            <a:r>
              <a:rPr lang="en-US" sz="1100"/>
              <a:t>strand</a:t>
            </a:r>
          </a:p>
        </p:txBody>
      </p:sp>
      <p:sp>
        <p:nvSpPr>
          <p:cNvPr id="560137" name="Text Box 9"/>
          <p:cNvSpPr txBox="1">
            <a:spLocks noChangeArrowheads="1"/>
          </p:cNvSpPr>
          <p:nvPr/>
        </p:nvSpPr>
        <p:spPr bwMode="auto">
          <a:xfrm>
            <a:off x="5307013" y="2592388"/>
            <a:ext cx="550862" cy="315912"/>
          </a:xfrm>
          <a:prstGeom prst="rect">
            <a:avLst/>
          </a:prstGeom>
          <a:noFill/>
          <a:ln w="9525">
            <a:noFill/>
            <a:miter lim="800000"/>
            <a:headEnd/>
            <a:tailEnd/>
          </a:ln>
          <a:effectLst/>
        </p:spPr>
        <p:txBody>
          <a:bodyPr wrap="none" lIns="0" tIns="0" rIns="0" bIns="0"/>
          <a:lstStyle/>
          <a:p>
            <a:pPr>
              <a:lnSpc>
                <a:spcPct val="90000"/>
              </a:lnSpc>
            </a:pPr>
            <a:r>
              <a:rPr lang="en-US" sz="1100"/>
              <a:t>Lagging</a:t>
            </a:r>
            <a:br>
              <a:rPr lang="en-US" sz="1100"/>
            </a:br>
            <a:r>
              <a:rPr lang="en-US" sz="1100"/>
              <a:t>strand</a:t>
            </a:r>
          </a:p>
        </p:txBody>
      </p:sp>
      <p:sp>
        <p:nvSpPr>
          <p:cNvPr id="560138" name="Text Box 10"/>
          <p:cNvSpPr txBox="1">
            <a:spLocks noChangeArrowheads="1"/>
          </p:cNvSpPr>
          <p:nvPr/>
        </p:nvSpPr>
        <p:spPr bwMode="auto">
          <a:xfrm>
            <a:off x="5929313" y="2773363"/>
            <a:ext cx="1212850" cy="303212"/>
          </a:xfrm>
          <a:prstGeom prst="rect">
            <a:avLst/>
          </a:prstGeom>
          <a:noFill/>
          <a:ln w="9525">
            <a:noFill/>
            <a:miter lim="800000"/>
            <a:headEnd/>
            <a:tailEnd/>
          </a:ln>
          <a:effectLst/>
        </p:spPr>
        <p:txBody>
          <a:bodyPr wrap="none" lIns="0" tIns="0" rIns="0" bIns="0"/>
          <a:lstStyle/>
          <a:p>
            <a:pPr algn="ctr">
              <a:lnSpc>
                <a:spcPct val="90000"/>
              </a:lnSpc>
            </a:pPr>
            <a:r>
              <a:rPr lang="en-US" sz="1100"/>
              <a:t>Overall directions</a:t>
            </a:r>
            <a:br>
              <a:rPr lang="en-US" sz="1100"/>
            </a:br>
            <a:r>
              <a:rPr lang="en-US" sz="1100"/>
              <a:t>of replication</a:t>
            </a:r>
          </a:p>
        </p:txBody>
      </p:sp>
      <p:sp>
        <p:nvSpPr>
          <p:cNvPr id="560139" name="Text Box 11"/>
          <p:cNvSpPr txBox="1">
            <a:spLocks noChangeArrowheads="1"/>
          </p:cNvSpPr>
          <p:nvPr/>
        </p:nvSpPr>
        <p:spPr bwMode="auto">
          <a:xfrm>
            <a:off x="3876675" y="2905125"/>
            <a:ext cx="1344613" cy="223838"/>
          </a:xfrm>
          <a:prstGeom prst="rect">
            <a:avLst/>
          </a:prstGeom>
          <a:noFill/>
          <a:ln w="9525">
            <a:noFill/>
            <a:miter lim="800000"/>
            <a:headEnd/>
            <a:tailEnd/>
          </a:ln>
          <a:effectLst/>
        </p:spPr>
        <p:txBody>
          <a:bodyPr wrap="none" lIns="0" tIns="0" rIns="0" bIns="0"/>
          <a:lstStyle/>
          <a:p>
            <a:pPr>
              <a:lnSpc>
                <a:spcPct val="90000"/>
              </a:lnSpc>
            </a:pPr>
            <a:r>
              <a:rPr lang="en-US" sz="1300"/>
              <a:t>Leading strand</a:t>
            </a:r>
          </a:p>
        </p:txBody>
      </p:sp>
      <p:sp>
        <p:nvSpPr>
          <p:cNvPr id="560140" name="Text Box 12"/>
          <p:cNvSpPr txBox="1">
            <a:spLocks noChangeArrowheads="1"/>
          </p:cNvSpPr>
          <p:nvPr/>
        </p:nvSpPr>
        <p:spPr bwMode="auto">
          <a:xfrm>
            <a:off x="2441575" y="3508375"/>
            <a:ext cx="935038" cy="211138"/>
          </a:xfrm>
          <a:prstGeom prst="rect">
            <a:avLst/>
          </a:prstGeom>
          <a:noFill/>
          <a:ln w="9525">
            <a:noFill/>
            <a:miter lim="800000"/>
            <a:headEnd/>
            <a:tailEnd/>
          </a:ln>
          <a:effectLst/>
        </p:spPr>
        <p:txBody>
          <a:bodyPr wrap="none" lIns="0" tIns="0" rIns="0" bIns="0"/>
          <a:lstStyle/>
          <a:p>
            <a:pPr>
              <a:lnSpc>
                <a:spcPct val="90000"/>
              </a:lnSpc>
            </a:pPr>
            <a:r>
              <a:rPr lang="en-US" sz="1300"/>
              <a:t>DNA pol </a:t>
            </a:r>
            <a:r>
              <a:rPr lang="en-US" sz="1300">
                <a:latin typeface="Times" pitchFamily="18" charset="0"/>
              </a:rPr>
              <a:t>III</a:t>
            </a:r>
            <a:endParaRPr lang="en-US" sz="1300"/>
          </a:p>
        </p:txBody>
      </p:sp>
      <p:sp>
        <p:nvSpPr>
          <p:cNvPr id="560141" name="Text Box 13"/>
          <p:cNvSpPr txBox="1">
            <a:spLocks noChangeArrowheads="1"/>
          </p:cNvSpPr>
          <p:nvPr/>
        </p:nvSpPr>
        <p:spPr bwMode="auto">
          <a:xfrm>
            <a:off x="3890963" y="4335463"/>
            <a:ext cx="935037" cy="211137"/>
          </a:xfrm>
          <a:prstGeom prst="rect">
            <a:avLst/>
          </a:prstGeom>
          <a:noFill/>
          <a:ln w="9525">
            <a:noFill/>
            <a:miter lim="800000"/>
            <a:headEnd/>
            <a:tailEnd/>
          </a:ln>
          <a:effectLst/>
        </p:spPr>
        <p:txBody>
          <a:bodyPr wrap="none" lIns="0" tIns="0" rIns="0" bIns="0"/>
          <a:lstStyle/>
          <a:p>
            <a:pPr>
              <a:lnSpc>
                <a:spcPct val="90000"/>
              </a:lnSpc>
            </a:pPr>
            <a:r>
              <a:rPr lang="en-US" sz="1300"/>
              <a:t>DNA pol </a:t>
            </a:r>
            <a:r>
              <a:rPr lang="en-US" sz="1300">
                <a:latin typeface="Times" pitchFamily="18" charset="0"/>
              </a:rPr>
              <a:t>III</a:t>
            </a:r>
            <a:endParaRPr lang="en-US" sz="1300"/>
          </a:p>
        </p:txBody>
      </p:sp>
      <p:sp>
        <p:nvSpPr>
          <p:cNvPr id="560142" name="Text Box 14"/>
          <p:cNvSpPr txBox="1">
            <a:spLocks noChangeArrowheads="1"/>
          </p:cNvSpPr>
          <p:nvPr/>
        </p:nvSpPr>
        <p:spPr bwMode="auto">
          <a:xfrm>
            <a:off x="5399088" y="4321175"/>
            <a:ext cx="1225550" cy="171450"/>
          </a:xfrm>
          <a:prstGeom prst="rect">
            <a:avLst/>
          </a:prstGeom>
          <a:noFill/>
          <a:ln w="9525">
            <a:noFill/>
            <a:miter lim="800000"/>
            <a:headEnd/>
            <a:tailEnd/>
          </a:ln>
          <a:effectLst/>
        </p:spPr>
        <p:txBody>
          <a:bodyPr wrap="none" lIns="0" tIns="0" rIns="0" bIns="0"/>
          <a:lstStyle/>
          <a:p>
            <a:pPr>
              <a:lnSpc>
                <a:spcPct val="90000"/>
              </a:lnSpc>
            </a:pPr>
            <a:r>
              <a:rPr lang="en-US" sz="1300"/>
              <a:t>Lagging strand</a:t>
            </a:r>
          </a:p>
        </p:txBody>
      </p:sp>
      <p:sp>
        <p:nvSpPr>
          <p:cNvPr id="560143" name="Text Box 15"/>
          <p:cNvSpPr txBox="1">
            <a:spLocks noChangeArrowheads="1"/>
          </p:cNvSpPr>
          <p:nvPr/>
        </p:nvSpPr>
        <p:spPr bwMode="auto">
          <a:xfrm>
            <a:off x="6372225" y="4579938"/>
            <a:ext cx="803275" cy="196850"/>
          </a:xfrm>
          <a:prstGeom prst="rect">
            <a:avLst/>
          </a:prstGeom>
          <a:noFill/>
          <a:ln w="9525">
            <a:noFill/>
            <a:miter lim="800000"/>
            <a:headEnd/>
            <a:tailEnd/>
          </a:ln>
          <a:effectLst/>
        </p:spPr>
        <p:txBody>
          <a:bodyPr wrap="none" lIns="0" tIns="0" rIns="0" bIns="0"/>
          <a:lstStyle/>
          <a:p>
            <a:pPr>
              <a:lnSpc>
                <a:spcPct val="90000"/>
              </a:lnSpc>
            </a:pPr>
            <a:r>
              <a:rPr lang="en-US" sz="1300"/>
              <a:t>DNA pol </a:t>
            </a:r>
            <a:r>
              <a:rPr lang="en-US" sz="1300">
                <a:latin typeface="Times" pitchFamily="18" charset="0"/>
              </a:rPr>
              <a:t>I</a:t>
            </a:r>
            <a:endParaRPr lang="en-US" sz="1300"/>
          </a:p>
        </p:txBody>
      </p:sp>
      <p:sp>
        <p:nvSpPr>
          <p:cNvPr id="560144" name="Text Box 16"/>
          <p:cNvSpPr txBox="1">
            <a:spLocks noChangeArrowheads="1"/>
          </p:cNvSpPr>
          <p:nvPr/>
        </p:nvSpPr>
        <p:spPr bwMode="auto">
          <a:xfrm>
            <a:off x="7483475" y="4594225"/>
            <a:ext cx="935038" cy="211138"/>
          </a:xfrm>
          <a:prstGeom prst="rect">
            <a:avLst/>
          </a:prstGeom>
          <a:noFill/>
          <a:ln w="9525">
            <a:noFill/>
            <a:miter lim="800000"/>
            <a:headEnd/>
            <a:tailEnd/>
          </a:ln>
          <a:effectLst/>
        </p:spPr>
        <p:txBody>
          <a:bodyPr wrap="none" lIns="0" tIns="0" rIns="0" bIns="0"/>
          <a:lstStyle/>
          <a:p>
            <a:pPr>
              <a:lnSpc>
                <a:spcPct val="90000"/>
              </a:lnSpc>
            </a:pPr>
            <a:r>
              <a:rPr lang="en-US" sz="1300"/>
              <a:t>DNA ligase</a:t>
            </a:r>
          </a:p>
        </p:txBody>
      </p:sp>
      <p:sp>
        <p:nvSpPr>
          <p:cNvPr id="560145" name="Text Box 17"/>
          <p:cNvSpPr txBox="1">
            <a:spLocks noChangeArrowheads="1"/>
          </p:cNvSpPr>
          <p:nvPr/>
        </p:nvSpPr>
        <p:spPr bwMode="auto">
          <a:xfrm>
            <a:off x="2179638" y="3773488"/>
            <a:ext cx="550862" cy="198437"/>
          </a:xfrm>
          <a:prstGeom prst="rect">
            <a:avLst/>
          </a:prstGeom>
          <a:noFill/>
          <a:ln w="9525">
            <a:noFill/>
            <a:miter lim="800000"/>
            <a:headEnd/>
            <a:tailEnd/>
          </a:ln>
          <a:effectLst/>
        </p:spPr>
        <p:txBody>
          <a:bodyPr wrap="none" lIns="0" tIns="0" rIns="0" bIns="0"/>
          <a:lstStyle/>
          <a:p>
            <a:pPr>
              <a:lnSpc>
                <a:spcPct val="90000"/>
              </a:lnSpc>
            </a:pPr>
            <a:r>
              <a:rPr lang="en-US" sz="1300"/>
              <a:t>Primer</a:t>
            </a:r>
          </a:p>
        </p:txBody>
      </p:sp>
      <p:sp>
        <p:nvSpPr>
          <p:cNvPr id="560146" name="Text Box 18"/>
          <p:cNvSpPr txBox="1">
            <a:spLocks noChangeArrowheads="1"/>
          </p:cNvSpPr>
          <p:nvPr/>
        </p:nvSpPr>
        <p:spPr bwMode="auto">
          <a:xfrm>
            <a:off x="2954338" y="3898900"/>
            <a:ext cx="630237" cy="198438"/>
          </a:xfrm>
          <a:prstGeom prst="rect">
            <a:avLst/>
          </a:prstGeom>
          <a:noFill/>
          <a:ln w="9525">
            <a:noFill/>
            <a:miter lim="800000"/>
            <a:headEnd/>
            <a:tailEnd/>
          </a:ln>
          <a:effectLst/>
        </p:spPr>
        <p:txBody>
          <a:bodyPr wrap="none" lIns="0" tIns="0" rIns="0" bIns="0"/>
          <a:lstStyle/>
          <a:p>
            <a:pPr>
              <a:lnSpc>
                <a:spcPct val="90000"/>
              </a:lnSpc>
            </a:pPr>
            <a:r>
              <a:rPr lang="en-US" sz="1300"/>
              <a:t>Primase</a:t>
            </a:r>
          </a:p>
        </p:txBody>
      </p:sp>
      <p:sp>
        <p:nvSpPr>
          <p:cNvPr id="560147" name="Text Box 19"/>
          <p:cNvSpPr txBox="1">
            <a:spLocks noChangeArrowheads="1"/>
          </p:cNvSpPr>
          <p:nvPr/>
        </p:nvSpPr>
        <p:spPr bwMode="auto">
          <a:xfrm>
            <a:off x="717550" y="4256088"/>
            <a:ext cx="709613" cy="357187"/>
          </a:xfrm>
          <a:prstGeom prst="rect">
            <a:avLst/>
          </a:prstGeom>
          <a:noFill/>
          <a:ln w="9525">
            <a:noFill/>
            <a:miter lim="800000"/>
            <a:headEnd/>
            <a:tailEnd/>
          </a:ln>
          <a:effectLst/>
        </p:spPr>
        <p:txBody>
          <a:bodyPr wrap="none" lIns="0" tIns="0" rIns="0" bIns="0"/>
          <a:lstStyle/>
          <a:p>
            <a:pPr algn="ctr">
              <a:lnSpc>
                <a:spcPct val="90000"/>
              </a:lnSpc>
            </a:pPr>
            <a:r>
              <a:rPr lang="en-US" sz="1300"/>
              <a:t>Parental</a:t>
            </a:r>
            <a:br>
              <a:rPr lang="en-US" sz="1300"/>
            </a:br>
            <a:r>
              <a:rPr lang="en-US" sz="1300"/>
              <a:t>DNA</a:t>
            </a:r>
          </a:p>
        </p:txBody>
      </p:sp>
      <p:sp>
        <p:nvSpPr>
          <p:cNvPr id="560148" name="Text Box 20"/>
          <p:cNvSpPr txBox="1">
            <a:spLocks noChangeArrowheads="1"/>
          </p:cNvSpPr>
          <p:nvPr/>
        </p:nvSpPr>
        <p:spPr bwMode="auto">
          <a:xfrm>
            <a:off x="544513" y="3489325"/>
            <a:ext cx="153987" cy="171450"/>
          </a:xfrm>
          <a:prstGeom prst="rect">
            <a:avLst/>
          </a:prstGeom>
          <a:noFill/>
          <a:ln w="9525">
            <a:noFill/>
            <a:miter lim="800000"/>
            <a:headEnd/>
            <a:tailEnd/>
          </a:ln>
          <a:effectLst/>
        </p:spPr>
        <p:txBody>
          <a:bodyPr wrap="none" lIns="0" tIns="0" rIns="0" bIns="0"/>
          <a:lstStyle/>
          <a:p>
            <a:pPr>
              <a:lnSpc>
                <a:spcPct val="90000"/>
              </a:lnSpc>
            </a:pPr>
            <a:r>
              <a:rPr lang="en-US" sz="1300"/>
              <a:t>5</a:t>
            </a:r>
            <a:r>
              <a:rPr lang="en-US" sz="1300">
                <a:sym typeface="Symbol" pitchFamily="18" charset="2"/>
              </a:rPr>
              <a:t></a:t>
            </a:r>
            <a:endParaRPr lang="en-US" sz="1300"/>
          </a:p>
        </p:txBody>
      </p:sp>
      <p:sp>
        <p:nvSpPr>
          <p:cNvPr id="560149" name="Text Box 21"/>
          <p:cNvSpPr txBox="1">
            <a:spLocks noChangeArrowheads="1"/>
          </p:cNvSpPr>
          <p:nvPr/>
        </p:nvSpPr>
        <p:spPr bwMode="auto">
          <a:xfrm>
            <a:off x="2073275" y="3998913"/>
            <a:ext cx="153988" cy="171450"/>
          </a:xfrm>
          <a:prstGeom prst="rect">
            <a:avLst/>
          </a:prstGeom>
          <a:noFill/>
          <a:ln w="9525">
            <a:noFill/>
            <a:miter lim="800000"/>
            <a:headEnd/>
            <a:tailEnd/>
          </a:ln>
          <a:effectLst/>
        </p:spPr>
        <p:txBody>
          <a:bodyPr wrap="none" lIns="0" tIns="0" rIns="0" bIns="0"/>
          <a:lstStyle/>
          <a:p>
            <a:pPr>
              <a:lnSpc>
                <a:spcPct val="90000"/>
              </a:lnSpc>
            </a:pPr>
            <a:r>
              <a:rPr lang="en-US" sz="1300"/>
              <a:t>5</a:t>
            </a:r>
            <a:r>
              <a:rPr lang="en-US" sz="1300">
                <a:sym typeface="Symbol" pitchFamily="18" charset="2"/>
              </a:rPr>
              <a:t></a:t>
            </a:r>
            <a:endParaRPr lang="en-US" sz="1300"/>
          </a:p>
        </p:txBody>
      </p:sp>
      <p:sp>
        <p:nvSpPr>
          <p:cNvPr id="560150" name="Text Box 22"/>
          <p:cNvSpPr txBox="1">
            <a:spLocks noChangeArrowheads="1"/>
          </p:cNvSpPr>
          <p:nvPr/>
        </p:nvSpPr>
        <p:spPr bwMode="auto">
          <a:xfrm>
            <a:off x="3170238" y="4448175"/>
            <a:ext cx="153987" cy="171450"/>
          </a:xfrm>
          <a:prstGeom prst="rect">
            <a:avLst/>
          </a:prstGeom>
          <a:noFill/>
          <a:ln w="9525">
            <a:noFill/>
            <a:miter lim="800000"/>
            <a:headEnd/>
            <a:tailEnd/>
          </a:ln>
          <a:effectLst/>
        </p:spPr>
        <p:txBody>
          <a:bodyPr wrap="none" lIns="0" tIns="0" rIns="0" bIns="0"/>
          <a:lstStyle/>
          <a:p>
            <a:pPr>
              <a:lnSpc>
                <a:spcPct val="90000"/>
              </a:lnSpc>
            </a:pPr>
            <a:r>
              <a:rPr lang="en-US" sz="1300"/>
              <a:t>5</a:t>
            </a:r>
            <a:r>
              <a:rPr lang="en-US" sz="1300">
                <a:sym typeface="Symbol" pitchFamily="18" charset="2"/>
              </a:rPr>
              <a:t></a:t>
            </a:r>
            <a:endParaRPr lang="en-US" sz="1300"/>
          </a:p>
        </p:txBody>
      </p:sp>
      <p:sp>
        <p:nvSpPr>
          <p:cNvPr id="560151" name="Text Box 23"/>
          <p:cNvSpPr txBox="1">
            <a:spLocks noChangeArrowheads="1"/>
          </p:cNvSpPr>
          <p:nvPr/>
        </p:nvSpPr>
        <p:spPr bwMode="auto">
          <a:xfrm>
            <a:off x="4546600" y="4740275"/>
            <a:ext cx="153988" cy="171450"/>
          </a:xfrm>
          <a:prstGeom prst="rect">
            <a:avLst/>
          </a:prstGeom>
          <a:noFill/>
          <a:ln w="9525">
            <a:noFill/>
            <a:miter lim="800000"/>
            <a:headEnd/>
            <a:tailEnd/>
          </a:ln>
          <a:effectLst/>
        </p:spPr>
        <p:txBody>
          <a:bodyPr wrap="none" lIns="0" tIns="0" rIns="0" bIns="0"/>
          <a:lstStyle/>
          <a:p>
            <a:pPr>
              <a:lnSpc>
                <a:spcPct val="90000"/>
              </a:lnSpc>
            </a:pPr>
            <a:r>
              <a:rPr lang="en-US" sz="1300"/>
              <a:t>5</a:t>
            </a:r>
            <a:r>
              <a:rPr lang="en-US" sz="1300">
                <a:sym typeface="Symbol" pitchFamily="18" charset="2"/>
              </a:rPr>
              <a:t></a:t>
            </a:r>
            <a:endParaRPr lang="en-US" sz="1300"/>
          </a:p>
        </p:txBody>
      </p:sp>
      <p:sp>
        <p:nvSpPr>
          <p:cNvPr id="560152" name="Text Box 24"/>
          <p:cNvSpPr txBox="1">
            <a:spLocks noChangeArrowheads="1"/>
          </p:cNvSpPr>
          <p:nvPr/>
        </p:nvSpPr>
        <p:spPr bwMode="auto">
          <a:xfrm>
            <a:off x="8315325" y="5348288"/>
            <a:ext cx="153988" cy="171450"/>
          </a:xfrm>
          <a:prstGeom prst="rect">
            <a:avLst/>
          </a:prstGeom>
          <a:noFill/>
          <a:ln w="9525">
            <a:noFill/>
            <a:miter lim="800000"/>
            <a:headEnd/>
            <a:tailEnd/>
          </a:ln>
          <a:effectLst/>
        </p:spPr>
        <p:txBody>
          <a:bodyPr wrap="none" lIns="0" tIns="0" rIns="0" bIns="0"/>
          <a:lstStyle/>
          <a:p>
            <a:pPr>
              <a:lnSpc>
                <a:spcPct val="90000"/>
              </a:lnSpc>
            </a:pPr>
            <a:r>
              <a:rPr lang="en-US" sz="1300"/>
              <a:t>5</a:t>
            </a:r>
            <a:r>
              <a:rPr lang="en-US" sz="1300">
                <a:sym typeface="Symbol" pitchFamily="18" charset="2"/>
              </a:rPr>
              <a:t></a:t>
            </a:r>
            <a:endParaRPr lang="en-US" sz="1300"/>
          </a:p>
        </p:txBody>
      </p:sp>
      <p:sp>
        <p:nvSpPr>
          <p:cNvPr id="560153" name="Text Box 25"/>
          <p:cNvSpPr txBox="1">
            <a:spLocks noChangeArrowheads="1"/>
          </p:cNvSpPr>
          <p:nvPr/>
        </p:nvSpPr>
        <p:spPr bwMode="auto">
          <a:xfrm>
            <a:off x="538163" y="4000500"/>
            <a:ext cx="153987" cy="171450"/>
          </a:xfrm>
          <a:prstGeom prst="rect">
            <a:avLst/>
          </a:prstGeom>
          <a:noFill/>
          <a:ln w="9525">
            <a:noFill/>
            <a:miter lim="800000"/>
            <a:headEnd/>
            <a:tailEnd/>
          </a:ln>
          <a:effectLst/>
        </p:spPr>
        <p:txBody>
          <a:bodyPr wrap="none" lIns="0" tIns="0" rIns="0" bIns="0"/>
          <a:lstStyle/>
          <a:p>
            <a:pPr>
              <a:lnSpc>
                <a:spcPct val="90000"/>
              </a:lnSpc>
            </a:pPr>
            <a:r>
              <a:rPr lang="en-US" sz="1300"/>
              <a:t>3</a:t>
            </a:r>
            <a:r>
              <a:rPr lang="en-US" sz="1300">
                <a:sym typeface="Symbol" pitchFamily="18" charset="2"/>
              </a:rPr>
              <a:t></a:t>
            </a:r>
            <a:endParaRPr lang="en-US" sz="1300"/>
          </a:p>
        </p:txBody>
      </p:sp>
      <p:sp>
        <p:nvSpPr>
          <p:cNvPr id="560154" name="Text Box 26"/>
          <p:cNvSpPr txBox="1">
            <a:spLocks noChangeArrowheads="1"/>
          </p:cNvSpPr>
          <p:nvPr/>
        </p:nvSpPr>
        <p:spPr bwMode="auto">
          <a:xfrm>
            <a:off x="1762125" y="3768725"/>
            <a:ext cx="153988" cy="171450"/>
          </a:xfrm>
          <a:prstGeom prst="rect">
            <a:avLst/>
          </a:prstGeom>
          <a:noFill/>
          <a:ln w="9525">
            <a:noFill/>
            <a:miter lim="800000"/>
            <a:headEnd/>
            <a:tailEnd/>
          </a:ln>
          <a:effectLst/>
        </p:spPr>
        <p:txBody>
          <a:bodyPr wrap="none" lIns="0" tIns="0" rIns="0" bIns="0"/>
          <a:lstStyle/>
          <a:p>
            <a:pPr>
              <a:lnSpc>
                <a:spcPct val="90000"/>
              </a:lnSpc>
            </a:pPr>
            <a:r>
              <a:rPr lang="en-US" sz="1300"/>
              <a:t>3</a:t>
            </a:r>
            <a:r>
              <a:rPr lang="en-US" sz="1300">
                <a:sym typeface="Symbol" pitchFamily="18" charset="2"/>
              </a:rPr>
              <a:t></a:t>
            </a:r>
            <a:endParaRPr lang="en-US" sz="1300"/>
          </a:p>
        </p:txBody>
      </p:sp>
      <p:sp>
        <p:nvSpPr>
          <p:cNvPr id="560155" name="Text Box 27"/>
          <p:cNvSpPr txBox="1">
            <a:spLocks noChangeArrowheads="1"/>
          </p:cNvSpPr>
          <p:nvPr/>
        </p:nvSpPr>
        <p:spPr bwMode="auto">
          <a:xfrm>
            <a:off x="2509838" y="4119563"/>
            <a:ext cx="153987" cy="171450"/>
          </a:xfrm>
          <a:prstGeom prst="rect">
            <a:avLst/>
          </a:prstGeom>
          <a:noFill/>
          <a:ln w="9525">
            <a:noFill/>
            <a:miter lim="800000"/>
            <a:headEnd/>
            <a:tailEnd/>
          </a:ln>
          <a:effectLst/>
        </p:spPr>
        <p:txBody>
          <a:bodyPr wrap="none" lIns="0" tIns="0" rIns="0" bIns="0"/>
          <a:lstStyle/>
          <a:p>
            <a:pPr>
              <a:lnSpc>
                <a:spcPct val="90000"/>
              </a:lnSpc>
            </a:pPr>
            <a:r>
              <a:rPr lang="en-US" sz="1300"/>
              <a:t>3</a:t>
            </a:r>
            <a:r>
              <a:rPr lang="en-US" sz="1300">
                <a:sym typeface="Symbol" pitchFamily="18" charset="2"/>
              </a:rPr>
              <a:t></a:t>
            </a:r>
            <a:endParaRPr lang="en-US" sz="1300"/>
          </a:p>
        </p:txBody>
      </p:sp>
      <p:sp>
        <p:nvSpPr>
          <p:cNvPr id="560156" name="Text Box 28"/>
          <p:cNvSpPr txBox="1">
            <a:spLocks noChangeArrowheads="1"/>
          </p:cNvSpPr>
          <p:nvPr/>
        </p:nvSpPr>
        <p:spPr bwMode="auto">
          <a:xfrm>
            <a:off x="4433888" y="4681538"/>
            <a:ext cx="153987" cy="171450"/>
          </a:xfrm>
          <a:prstGeom prst="rect">
            <a:avLst/>
          </a:prstGeom>
          <a:noFill/>
          <a:ln w="9525">
            <a:noFill/>
            <a:miter lim="800000"/>
            <a:headEnd/>
            <a:tailEnd/>
          </a:ln>
          <a:effectLst/>
        </p:spPr>
        <p:txBody>
          <a:bodyPr wrap="none" lIns="0" tIns="0" rIns="0" bIns="0"/>
          <a:lstStyle/>
          <a:p>
            <a:pPr>
              <a:lnSpc>
                <a:spcPct val="90000"/>
              </a:lnSpc>
            </a:pPr>
            <a:r>
              <a:rPr lang="en-US" sz="1300"/>
              <a:t>3</a:t>
            </a:r>
            <a:r>
              <a:rPr lang="en-US" sz="1300">
                <a:sym typeface="Symbol" pitchFamily="18" charset="2"/>
              </a:rPr>
              <a:t></a:t>
            </a:r>
            <a:endParaRPr lang="en-US" sz="1300"/>
          </a:p>
        </p:txBody>
      </p:sp>
      <p:sp>
        <p:nvSpPr>
          <p:cNvPr id="560157" name="Text Box 29"/>
          <p:cNvSpPr txBox="1">
            <a:spLocks noChangeArrowheads="1"/>
          </p:cNvSpPr>
          <p:nvPr/>
        </p:nvSpPr>
        <p:spPr bwMode="auto">
          <a:xfrm>
            <a:off x="8316913" y="4860925"/>
            <a:ext cx="153987" cy="171450"/>
          </a:xfrm>
          <a:prstGeom prst="rect">
            <a:avLst/>
          </a:prstGeom>
          <a:noFill/>
          <a:ln w="9525">
            <a:noFill/>
            <a:miter lim="800000"/>
            <a:headEnd/>
            <a:tailEnd/>
          </a:ln>
          <a:effectLst/>
        </p:spPr>
        <p:txBody>
          <a:bodyPr wrap="none" lIns="0" tIns="0" rIns="0" bIns="0"/>
          <a:lstStyle/>
          <a:p>
            <a:pPr>
              <a:lnSpc>
                <a:spcPct val="90000"/>
              </a:lnSpc>
            </a:pPr>
            <a:r>
              <a:rPr lang="en-US" sz="1300"/>
              <a:t>3</a:t>
            </a:r>
            <a:r>
              <a:rPr lang="en-US" sz="1300">
                <a:sym typeface="Symbol" pitchFamily="18" charset="2"/>
              </a:rPr>
              <a:t></a:t>
            </a:r>
            <a:endParaRPr lang="en-US" sz="1300"/>
          </a:p>
        </p:txBody>
      </p:sp>
      <p:sp>
        <p:nvSpPr>
          <p:cNvPr id="560158" name="Text Box 30"/>
          <p:cNvSpPr txBox="1">
            <a:spLocks noChangeArrowheads="1"/>
          </p:cNvSpPr>
          <p:nvPr/>
        </p:nvSpPr>
        <p:spPr bwMode="auto">
          <a:xfrm>
            <a:off x="5829300" y="4900613"/>
            <a:ext cx="195263" cy="171450"/>
          </a:xfrm>
          <a:prstGeom prst="rect">
            <a:avLst/>
          </a:prstGeom>
          <a:solidFill>
            <a:schemeClr val="bg1"/>
          </a:solidFill>
          <a:ln w="9525">
            <a:solidFill>
              <a:schemeClr val="tx1"/>
            </a:solidFill>
            <a:miter lim="800000"/>
            <a:headEnd/>
            <a:tailEnd/>
          </a:ln>
          <a:effectLst/>
        </p:spPr>
        <p:txBody>
          <a:bodyPr wrap="none" lIns="0" tIns="0" rIns="0" bIns="0"/>
          <a:lstStyle/>
          <a:p>
            <a:pPr algn="ctr">
              <a:lnSpc>
                <a:spcPct val="90000"/>
              </a:lnSpc>
            </a:pPr>
            <a:r>
              <a:rPr lang="en-US" sz="1300"/>
              <a:t>3</a:t>
            </a:r>
          </a:p>
        </p:txBody>
      </p:sp>
      <p:sp>
        <p:nvSpPr>
          <p:cNvPr id="560159" name="Text Box 31"/>
          <p:cNvSpPr txBox="1">
            <a:spLocks noChangeArrowheads="1"/>
          </p:cNvSpPr>
          <p:nvPr/>
        </p:nvSpPr>
        <p:spPr bwMode="auto">
          <a:xfrm>
            <a:off x="6840538" y="4908550"/>
            <a:ext cx="195262" cy="171450"/>
          </a:xfrm>
          <a:prstGeom prst="rect">
            <a:avLst/>
          </a:prstGeom>
          <a:solidFill>
            <a:schemeClr val="bg1"/>
          </a:solidFill>
          <a:ln w="9525">
            <a:solidFill>
              <a:schemeClr val="tx1"/>
            </a:solidFill>
            <a:miter lim="800000"/>
            <a:headEnd/>
            <a:tailEnd/>
          </a:ln>
          <a:effectLst/>
        </p:spPr>
        <p:txBody>
          <a:bodyPr wrap="none" lIns="0" tIns="0" rIns="0" bIns="0"/>
          <a:lstStyle/>
          <a:p>
            <a:pPr algn="ctr">
              <a:lnSpc>
                <a:spcPct val="90000"/>
              </a:lnSpc>
            </a:pPr>
            <a:r>
              <a:rPr lang="en-US" sz="1300"/>
              <a:t>2</a:t>
            </a:r>
          </a:p>
        </p:txBody>
      </p:sp>
      <p:sp>
        <p:nvSpPr>
          <p:cNvPr id="560160" name="Text Box 32"/>
          <p:cNvSpPr txBox="1">
            <a:spLocks noChangeArrowheads="1"/>
          </p:cNvSpPr>
          <p:nvPr/>
        </p:nvSpPr>
        <p:spPr bwMode="auto">
          <a:xfrm>
            <a:off x="8085138" y="4919663"/>
            <a:ext cx="195262" cy="171450"/>
          </a:xfrm>
          <a:prstGeom prst="rect">
            <a:avLst/>
          </a:prstGeom>
          <a:solidFill>
            <a:schemeClr val="bg1"/>
          </a:solidFill>
          <a:ln w="9525">
            <a:solidFill>
              <a:schemeClr val="tx1"/>
            </a:solidFill>
            <a:miter lim="800000"/>
            <a:headEnd/>
            <a:tailEnd/>
          </a:ln>
          <a:effectLst/>
        </p:spPr>
        <p:txBody>
          <a:bodyPr wrap="none" lIns="0" tIns="0" rIns="0" bIns="0"/>
          <a:lstStyle/>
          <a:p>
            <a:pPr algn="ctr">
              <a:lnSpc>
                <a:spcPct val="90000"/>
              </a:lnSpc>
            </a:pPr>
            <a:r>
              <a:rPr lang="en-US" sz="1300"/>
              <a:t>1</a:t>
            </a:r>
          </a:p>
        </p:txBody>
      </p:sp>
      <p:sp>
        <p:nvSpPr>
          <p:cNvPr id="560161" name="Text Box 33"/>
          <p:cNvSpPr txBox="1">
            <a:spLocks noChangeArrowheads="1"/>
          </p:cNvSpPr>
          <p:nvPr/>
        </p:nvSpPr>
        <p:spPr bwMode="auto">
          <a:xfrm>
            <a:off x="4049713" y="4656138"/>
            <a:ext cx="195262" cy="171450"/>
          </a:xfrm>
          <a:prstGeom prst="rect">
            <a:avLst/>
          </a:prstGeom>
          <a:solidFill>
            <a:schemeClr val="bg1"/>
          </a:solidFill>
          <a:ln w="9525">
            <a:solidFill>
              <a:schemeClr val="tx1"/>
            </a:solidFill>
            <a:miter lim="800000"/>
            <a:headEnd/>
            <a:tailEnd/>
          </a:ln>
          <a:effectLst/>
        </p:spPr>
        <p:txBody>
          <a:bodyPr wrap="none" lIns="0" tIns="0" rIns="0" bIns="0"/>
          <a:lstStyle/>
          <a:p>
            <a:pPr algn="ctr">
              <a:lnSpc>
                <a:spcPct val="90000"/>
              </a:lnSpc>
            </a:pPr>
            <a:r>
              <a:rPr lang="en-US" sz="1300"/>
              <a:t>4</a:t>
            </a:r>
          </a:p>
        </p:txBody>
      </p:sp>
      <p:sp>
        <p:nvSpPr>
          <p:cNvPr id="560162" name="Line 34"/>
          <p:cNvSpPr>
            <a:spLocks noChangeShapeType="1"/>
          </p:cNvSpPr>
          <p:nvPr/>
        </p:nvSpPr>
        <p:spPr bwMode="auto">
          <a:xfrm>
            <a:off x="1071563" y="3941763"/>
            <a:ext cx="0" cy="292100"/>
          </a:xfrm>
          <a:prstGeom prst="line">
            <a:avLst/>
          </a:prstGeom>
          <a:noFill/>
          <a:ln w="12700">
            <a:solidFill>
              <a:schemeClr val="tx1"/>
            </a:solidFill>
            <a:round/>
            <a:headEnd/>
            <a:tailEnd/>
          </a:ln>
          <a:effectLst/>
        </p:spPr>
        <p:txBody>
          <a:bodyPr wrap="none" anchor="ctr"/>
          <a:lstStyle/>
          <a:p>
            <a:endParaRPr lang="en-US"/>
          </a:p>
        </p:txBody>
      </p:sp>
      <p:sp>
        <p:nvSpPr>
          <p:cNvPr id="560163" name="Line 35"/>
          <p:cNvSpPr>
            <a:spLocks noChangeShapeType="1"/>
          </p:cNvSpPr>
          <p:nvPr/>
        </p:nvSpPr>
        <p:spPr bwMode="auto">
          <a:xfrm flipV="1">
            <a:off x="2063750" y="3584575"/>
            <a:ext cx="330200" cy="133350"/>
          </a:xfrm>
          <a:prstGeom prst="line">
            <a:avLst/>
          </a:prstGeom>
          <a:noFill/>
          <a:ln w="12700">
            <a:solidFill>
              <a:schemeClr val="tx1"/>
            </a:solidFill>
            <a:round/>
            <a:headEnd/>
            <a:tailEnd/>
          </a:ln>
          <a:effectLst/>
        </p:spPr>
        <p:txBody>
          <a:bodyPr wrap="none" anchor="ctr"/>
          <a:lstStyle/>
          <a:p>
            <a:endParaRPr lang="en-US"/>
          </a:p>
        </p:txBody>
      </p:sp>
      <p:sp>
        <p:nvSpPr>
          <p:cNvPr id="560164" name="Line 36"/>
          <p:cNvSpPr>
            <a:spLocks noChangeShapeType="1"/>
          </p:cNvSpPr>
          <p:nvPr/>
        </p:nvSpPr>
        <p:spPr bwMode="auto">
          <a:xfrm flipH="1">
            <a:off x="2274888" y="3941763"/>
            <a:ext cx="66675" cy="265112"/>
          </a:xfrm>
          <a:prstGeom prst="line">
            <a:avLst/>
          </a:prstGeom>
          <a:noFill/>
          <a:ln w="12700">
            <a:solidFill>
              <a:schemeClr val="tx1"/>
            </a:solidFill>
            <a:round/>
            <a:headEnd/>
            <a:tailEnd/>
          </a:ln>
          <a:effectLst/>
        </p:spPr>
        <p:txBody>
          <a:bodyPr wrap="none" anchor="ctr"/>
          <a:lstStyle/>
          <a:p>
            <a:endParaRPr lang="en-US"/>
          </a:p>
        </p:txBody>
      </p:sp>
      <p:sp>
        <p:nvSpPr>
          <p:cNvPr id="560165" name="Line 37"/>
          <p:cNvSpPr>
            <a:spLocks noChangeShapeType="1"/>
          </p:cNvSpPr>
          <p:nvPr/>
        </p:nvSpPr>
        <p:spPr bwMode="auto">
          <a:xfrm flipH="1">
            <a:off x="2659063" y="3995738"/>
            <a:ext cx="238125" cy="211137"/>
          </a:xfrm>
          <a:prstGeom prst="line">
            <a:avLst/>
          </a:prstGeom>
          <a:noFill/>
          <a:ln w="12700">
            <a:solidFill>
              <a:schemeClr val="tx1"/>
            </a:solidFill>
            <a:round/>
            <a:headEnd/>
            <a:tailEnd/>
          </a:ln>
          <a:effectLst/>
        </p:spPr>
        <p:txBody>
          <a:bodyPr wrap="none" anchor="ctr"/>
          <a:lstStyle/>
          <a:p>
            <a:endParaRPr lang="en-US"/>
          </a:p>
        </p:txBody>
      </p:sp>
      <p:sp>
        <p:nvSpPr>
          <p:cNvPr id="560166" name="Line 38"/>
          <p:cNvSpPr>
            <a:spLocks noChangeShapeType="1"/>
          </p:cNvSpPr>
          <p:nvPr/>
        </p:nvSpPr>
        <p:spPr bwMode="auto">
          <a:xfrm>
            <a:off x="4179888" y="4511675"/>
            <a:ext cx="119062" cy="171450"/>
          </a:xfrm>
          <a:prstGeom prst="line">
            <a:avLst/>
          </a:prstGeom>
          <a:noFill/>
          <a:ln w="12700">
            <a:solidFill>
              <a:schemeClr val="tx1"/>
            </a:solidFill>
            <a:round/>
            <a:headEnd/>
            <a:tailEnd/>
          </a:ln>
          <a:effectLst/>
        </p:spPr>
        <p:txBody>
          <a:bodyPr wrap="none" anchor="ctr"/>
          <a:lstStyle/>
          <a:p>
            <a:endParaRPr lang="en-US"/>
          </a:p>
        </p:txBody>
      </p:sp>
      <p:sp>
        <p:nvSpPr>
          <p:cNvPr id="560167" name="Line 39"/>
          <p:cNvSpPr>
            <a:spLocks noChangeShapeType="1"/>
          </p:cNvSpPr>
          <p:nvPr/>
        </p:nvSpPr>
        <p:spPr bwMode="auto">
          <a:xfrm>
            <a:off x="6072188" y="4511675"/>
            <a:ext cx="12700" cy="528638"/>
          </a:xfrm>
          <a:prstGeom prst="line">
            <a:avLst/>
          </a:prstGeom>
          <a:noFill/>
          <a:ln w="12700">
            <a:solidFill>
              <a:schemeClr val="tx1"/>
            </a:solidFill>
            <a:round/>
            <a:headEnd/>
            <a:tailEnd/>
          </a:ln>
          <a:effectLst/>
        </p:spPr>
        <p:txBody>
          <a:bodyPr wrap="none" anchor="ctr"/>
          <a:lstStyle/>
          <a:p>
            <a:endParaRPr lang="en-US"/>
          </a:p>
        </p:txBody>
      </p:sp>
      <p:sp>
        <p:nvSpPr>
          <p:cNvPr id="560168" name="Line 40"/>
          <p:cNvSpPr>
            <a:spLocks noChangeShapeType="1"/>
          </p:cNvSpPr>
          <p:nvPr/>
        </p:nvSpPr>
        <p:spPr bwMode="auto">
          <a:xfrm flipH="1">
            <a:off x="6573838" y="4762500"/>
            <a:ext cx="93662" cy="211138"/>
          </a:xfrm>
          <a:prstGeom prst="line">
            <a:avLst/>
          </a:prstGeom>
          <a:noFill/>
          <a:ln w="12700">
            <a:solidFill>
              <a:schemeClr val="tx1"/>
            </a:solidFill>
            <a:round/>
            <a:headEnd/>
            <a:tailEnd/>
          </a:ln>
          <a:effectLst/>
        </p:spPr>
        <p:txBody>
          <a:bodyPr wrap="none" anchor="ctr"/>
          <a:lstStyle/>
          <a:p>
            <a:endParaRPr lang="en-US"/>
          </a:p>
        </p:txBody>
      </p:sp>
      <p:sp>
        <p:nvSpPr>
          <p:cNvPr id="560169" name="Line 41"/>
          <p:cNvSpPr>
            <a:spLocks noChangeShapeType="1"/>
          </p:cNvSpPr>
          <p:nvPr/>
        </p:nvSpPr>
        <p:spPr bwMode="auto">
          <a:xfrm flipH="1">
            <a:off x="7645400" y="4775200"/>
            <a:ext cx="106363" cy="238125"/>
          </a:xfrm>
          <a:prstGeom prst="line">
            <a:avLst/>
          </a:prstGeom>
          <a:noFill/>
          <a:ln w="12700">
            <a:solidFill>
              <a:schemeClr val="tx1"/>
            </a:solidFill>
            <a:round/>
            <a:headEnd/>
            <a:tailEnd/>
          </a:ln>
          <a:effectLst/>
        </p:spPr>
        <p:txBody>
          <a:bodyPr wrap="none" anchor="ctr"/>
          <a:lstStyle/>
          <a:p>
            <a:endParaRPr lang="en-US"/>
          </a:p>
        </p:txBody>
      </p:sp>
      <p:sp>
        <p:nvSpPr>
          <p:cNvPr id="560170" name="Line 42"/>
          <p:cNvSpPr>
            <a:spLocks noChangeShapeType="1"/>
          </p:cNvSpPr>
          <p:nvPr/>
        </p:nvSpPr>
        <p:spPr bwMode="auto">
          <a:xfrm>
            <a:off x="4457700" y="2579688"/>
            <a:ext cx="0" cy="317500"/>
          </a:xfrm>
          <a:prstGeom prst="line">
            <a:avLst/>
          </a:prstGeom>
          <a:noFill/>
          <a:ln w="12700">
            <a:solidFill>
              <a:schemeClr val="tx1"/>
            </a:solidFill>
            <a:round/>
            <a:headEnd/>
            <a:tailEnd/>
          </a:ln>
          <a:effectLst/>
        </p:spPr>
        <p:txBody>
          <a:bodyPr wrap="none" anchor="ctr"/>
          <a:lstStyle/>
          <a:p>
            <a:endParaRPr lang="en-US"/>
          </a:p>
        </p:txBody>
      </p:sp>
      <p:sp>
        <p:nvSpPr>
          <p:cNvPr id="560171" name="Line 43"/>
          <p:cNvSpPr>
            <a:spLocks noChangeShapeType="1"/>
          </p:cNvSpPr>
          <p:nvPr/>
        </p:nvSpPr>
        <p:spPr bwMode="auto">
          <a:xfrm>
            <a:off x="5621338" y="1838325"/>
            <a:ext cx="304800" cy="317500"/>
          </a:xfrm>
          <a:prstGeom prst="line">
            <a:avLst/>
          </a:prstGeom>
          <a:noFill/>
          <a:ln w="12700">
            <a:solidFill>
              <a:schemeClr val="tx1"/>
            </a:solidFill>
            <a:round/>
            <a:headEnd/>
            <a:tailEnd/>
          </a:ln>
          <a:effectLst/>
        </p:spPr>
        <p:txBody>
          <a:bodyPr wrap="none" anchor="ctr"/>
          <a:lstStyle/>
          <a:p>
            <a:endParaRPr lang="en-US"/>
          </a:p>
        </p:txBody>
      </p:sp>
      <p:sp>
        <p:nvSpPr>
          <p:cNvPr id="560172" name="Line 44"/>
          <p:cNvSpPr>
            <a:spLocks noChangeShapeType="1"/>
          </p:cNvSpPr>
          <p:nvPr/>
        </p:nvSpPr>
        <p:spPr bwMode="auto">
          <a:xfrm>
            <a:off x="6534150" y="1785938"/>
            <a:ext cx="0" cy="146050"/>
          </a:xfrm>
          <a:prstGeom prst="line">
            <a:avLst/>
          </a:prstGeom>
          <a:noFill/>
          <a:ln w="12700">
            <a:solidFill>
              <a:schemeClr val="tx1"/>
            </a:solidFill>
            <a:round/>
            <a:headEnd/>
            <a:tailEnd/>
          </a:ln>
          <a:effectLst/>
        </p:spPr>
        <p:txBody>
          <a:bodyPr wrap="none" anchor="ctr"/>
          <a:lstStyle/>
          <a:p>
            <a:endParaRPr lang="en-US"/>
          </a:p>
        </p:txBody>
      </p:sp>
      <p:sp>
        <p:nvSpPr>
          <p:cNvPr id="560173" name="Line 45"/>
          <p:cNvSpPr>
            <a:spLocks noChangeShapeType="1"/>
          </p:cNvSpPr>
          <p:nvPr/>
        </p:nvSpPr>
        <p:spPr bwMode="auto">
          <a:xfrm flipH="1">
            <a:off x="7156450" y="1892300"/>
            <a:ext cx="171450" cy="263525"/>
          </a:xfrm>
          <a:prstGeom prst="line">
            <a:avLst/>
          </a:prstGeom>
          <a:noFill/>
          <a:ln w="12700">
            <a:solidFill>
              <a:schemeClr val="tx1"/>
            </a:solidFill>
            <a:round/>
            <a:headEnd/>
            <a:tailEnd/>
          </a:ln>
          <a:effectLst/>
        </p:spPr>
        <p:txBody>
          <a:bodyPr wrap="none" anchor="ctr"/>
          <a:lstStyle/>
          <a:p>
            <a:endParaRPr lang="en-US"/>
          </a:p>
        </p:txBody>
      </p:sp>
      <p:sp>
        <p:nvSpPr>
          <p:cNvPr id="560174" name="Line 46"/>
          <p:cNvSpPr>
            <a:spLocks noChangeShapeType="1"/>
          </p:cNvSpPr>
          <p:nvPr/>
        </p:nvSpPr>
        <p:spPr bwMode="auto">
          <a:xfrm>
            <a:off x="7143750" y="2314575"/>
            <a:ext cx="65088" cy="158750"/>
          </a:xfrm>
          <a:prstGeom prst="line">
            <a:avLst/>
          </a:prstGeom>
          <a:noFill/>
          <a:ln w="12700">
            <a:solidFill>
              <a:schemeClr val="tx1"/>
            </a:solidFill>
            <a:round/>
            <a:headEnd/>
            <a:tailEnd/>
          </a:ln>
          <a:effectLst/>
        </p:spPr>
        <p:txBody>
          <a:bodyPr wrap="none" anchor="ctr"/>
          <a:lstStyle/>
          <a:p>
            <a:endParaRPr lang="en-US"/>
          </a:p>
        </p:txBody>
      </p:sp>
      <p:sp>
        <p:nvSpPr>
          <p:cNvPr id="560175" name="Line 47"/>
          <p:cNvSpPr>
            <a:spLocks noChangeShapeType="1"/>
          </p:cNvSpPr>
          <p:nvPr/>
        </p:nvSpPr>
        <p:spPr bwMode="auto">
          <a:xfrm flipH="1">
            <a:off x="5688013" y="2314575"/>
            <a:ext cx="225425" cy="277813"/>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40985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DNA Replication Complex</a:t>
            </a:r>
            <a:endParaRPr lang="en-US" dirty="0"/>
          </a:p>
        </p:txBody>
      </p:sp>
      <p:sp>
        <p:nvSpPr>
          <p:cNvPr id="3" name="Content Placeholder 2"/>
          <p:cNvSpPr>
            <a:spLocks noGrp="1"/>
          </p:cNvSpPr>
          <p:nvPr>
            <p:ph sz="quarter" idx="1"/>
          </p:nvPr>
        </p:nvSpPr>
        <p:spPr/>
        <p:txBody>
          <a:bodyPr>
            <a:normAutofit/>
          </a:bodyPr>
          <a:lstStyle/>
          <a:p>
            <a:r>
              <a:rPr lang="en-US" dirty="0" smtClean="0"/>
              <a:t>We tend to think of DNA replication looking something akin to a train moving along a rain track</a:t>
            </a:r>
          </a:p>
          <a:p>
            <a:r>
              <a:rPr lang="en-US" dirty="0" smtClean="0"/>
              <a:t>This      is </a:t>
            </a:r>
            <a:r>
              <a:rPr lang="en-US" b="1" dirty="0" smtClean="0"/>
              <a:t>INCORRECT </a:t>
            </a:r>
            <a:r>
              <a:rPr lang="en-US" dirty="0" smtClean="0"/>
              <a:t>in 2 important ways</a:t>
            </a:r>
          </a:p>
          <a:p>
            <a:r>
              <a:rPr lang="en-US" dirty="0" smtClean="0"/>
              <a:t>First: all of the before mentioned proteins involved in replication do not act individually, but rather together as one large “DNA replication Machine”</a:t>
            </a:r>
          </a:p>
          <a:p>
            <a:r>
              <a:rPr lang="en-US" dirty="0" smtClean="0"/>
              <a:t>Second: this DNA replication complex does not move along the DNA strands, rather the DNA moves through the </a:t>
            </a:r>
            <a:r>
              <a:rPr lang="en-US" dirty="0" smtClean="0"/>
              <a:t>complex</a:t>
            </a:r>
            <a:endParaRPr lang="en-US" dirty="0" smtClean="0"/>
          </a:p>
        </p:txBody>
      </p:sp>
      <p:sp>
        <p:nvSpPr>
          <p:cNvPr id="4" name="Up Arrow 3"/>
          <p:cNvSpPr/>
          <p:nvPr/>
        </p:nvSpPr>
        <p:spPr>
          <a:xfrm>
            <a:off x="1371600" y="2362200"/>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0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DNA Replication &amp; Repair</a:t>
            </a:r>
            <a:endParaRPr lang="en-US" dirty="0"/>
          </a:p>
        </p:txBody>
      </p:sp>
      <p:pic>
        <p:nvPicPr>
          <p:cNvPr id="1026" name="Picture 2" descr="narf_dna_animation2"/>
          <p:cNvPicPr>
            <a:picLocks noChangeAspect="1" noChangeArrowheads="1"/>
          </p:cNvPicPr>
          <p:nvPr/>
        </p:nvPicPr>
        <p:blipFill>
          <a:blip r:embed="rId2" cstate="print"/>
          <a:srcRect/>
          <a:stretch>
            <a:fillRect/>
          </a:stretch>
        </p:blipFill>
        <p:spPr bwMode="auto">
          <a:xfrm>
            <a:off x="1371600" y="2819401"/>
            <a:ext cx="6400800" cy="1752600"/>
          </a:xfrm>
          <a:prstGeom prst="rect">
            <a:avLst/>
          </a:prstGeom>
          <a:noFill/>
          <a:ln w="9525">
            <a:noFill/>
            <a:miter lim="800000"/>
            <a:headEnd/>
            <a:tailEnd/>
          </a:ln>
        </p:spPr>
      </p:pic>
      <p:sp>
        <p:nvSpPr>
          <p:cNvPr id="5" name="TextBox 4"/>
          <p:cNvSpPr txBox="1"/>
          <p:nvPr/>
        </p:nvSpPr>
        <p:spPr>
          <a:xfrm>
            <a:off x="381000" y="6400800"/>
            <a:ext cx="8763000" cy="307777"/>
          </a:xfrm>
          <a:prstGeom prst="rect">
            <a:avLst/>
          </a:prstGeom>
          <a:noFill/>
        </p:spPr>
        <p:txBody>
          <a:bodyPr wrap="square" rtlCol="0">
            <a:spAutoFit/>
          </a:bodyPr>
          <a:lstStyle/>
          <a:p>
            <a:r>
              <a:rPr lang="en-US" sz="1400" dirty="0" smtClean="0">
                <a:hlinkClick r:id="rId3"/>
              </a:rPr>
              <a:t>http://highered.mcgraw-hill.com/sites/0072437316/student_view0/chapter14/animations.html#</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04775" y="512763"/>
            <a:ext cx="8534400" cy="503237"/>
          </a:xfrm>
        </p:spPr>
        <p:txBody>
          <a:bodyPr>
            <a:normAutofit fontScale="90000"/>
          </a:bodyPr>
          <a:lstStyle/>
          <a:p>
            <a:r>
              <a:rPr lang="en-US" i="1"/>
              <a:t>The DNA Replication Complex</a:t>
            </a:r>
            <a:endParaRPr lang="en-US" b="0" i="1">
              <a:solidFill>
                <a:schemeClr val="tx1"/>
              </a:solidFill>
            </a:endParaRPr>
          </a:p>
        </p:txBody>
      </p:sp>
      <p:sp>
        <p:nvSpPr>
          <p:cNvPr id="470019" name="Rectangle 3"/>
          <p:cNvSpPr>
            <a:spLocks noChangeArrowheads="1"/>
          </p:cNvSpPr>
          <p:nvPr/>
        </p:nvSpPr>
        <p:spPr bwMode="auto">
          <a:xfrm>
            <a:off x="533400" y="1370013"/>
            <a:ext cx="8534400" cy="3252787"/>
          </a:xfrm>
          <a:prstGeom prst="rect">
            <a:avLst/>
          </a:prstGeom>
          <a:noFill/>
          <a:ln w="9525">
            <a:noFill/>
            <a:miter lim="800000"/>
            <a:headEnd/>
            <a:tailEnd/>
          </a:ln>
          <a:effectLst/>
        </p:spPr>
        <p:txBody>
          <a:bodyPr>
            <a:spAutoFit/>
          </a:bodyPr>
          <a:lstStyle/>
          <a:p>
            <a:pPr marL="342900" indent="-342900" eaLnBrk="1" hangingPunct="1">
              <a:spcBef>
                <a:spcPct val="20000"/>
              </a:spcBef>
              <a:buClr>
                <a:srgbClr val="D1300D"/>
              </a:buClr>
              <a:buFont typeface="Times" pitchFamily="18" charset="0"/>
              <a:buChar char="•"/>
            </a:pPr>
            <a:r>
              <a:rPr lang="en-US" sz="2800" b="0" dirty="0"/>
              <a:t>The proteins that participate in DNA replication form a large complex, a “DNA replication machine”</a:t>
            </a:r>
          </a:p>
          <a:p>
            <a:pPr marL="342900" indent="-342900" eaLnBrk="1" hangingPunct="1">
              <a:spcBef>
                <a:spcPct val="20000"/>
              </a:spcBef>
              <a:buClr>
                <a:srgbClr val="D1300D"/>
              </a:buClr>
              <a:buFont typeface="Times" pitchFamily="18" charset="0"/>
              <a:buChar char="•"/>
            </a:pPr>
            <a:r>
              <a:rPr lang="en-US" sz="2800" b="0" dirty="0"/>
              <a:t>The DNA replication machine may be stationary during the replication process</a:t>
            </a:r>
          </a:p>
          <a:p>
            <a:pPr marL="342900" indent="-342900" eaLnBrk="1" hangingPunct="1">
              <a:spcBef>
                <a:spcPct val="20000"/>
              </a:spcBef>
              <a:buClr>
                <a:srgbClr val="D1300D"/>
              </a:buClr>
              <a:buFont typeface="Times" pitchFamily="18" charset="0"/>
              <a:buChar char="•"/>
            </a:pPr>
            <a:r>
              <a:rPr lang="en-US" sz="2800" b="0" dirty="0"/>
              <a:t>Recent studies support a model in which DNA polymerase molecules “reel in” parental DNA and “extrude” newly made daughter DNA molecules</a:t>
            </a:r>
          </a:p>
        </p:txBody>
      </p:sp>
      <p:grpSp>
        <p:nvGrpSpPr>
          <p:cNvPr id="470024" name="Group 8"/>
          <p:cNvGrpSpPr>
            <a:grpSpLocks/>
          </p:cNvGrpSpPr>
          <p:nvPr/>
        </p:nvGrpSpPr>
        <p:grpSpPr bwMode="auto">
          <a:xfrm>
            <a:off x="0" y="6553200"/>
            <a:ext cx="9144000" cy="304800"/>
            <a:chOff x="0" y="4128"/>
            <a:chExt cx="5760" cy="192"/>
          </a:xfrm>
        </p:grpSpPr>
        <p:sp>
          <p:nvSpPr>
            <p:cNvPr id="470025"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70027"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379274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152400" y="25400"/>
            <a:ext cx="2590800" cy="304800"/>
          </a:xfrm>
        </p:spPr>
        <p:txBody>
          <a:bodyPr/>
          <a:lstStyle/>
          <a:p>
            <a:r>
              <a:rPr lang="en-US" sz="1200" b="0">
                <a:latin typeface="Arial" charset="0"/>
              </a:rPr>
              <a:t>Figure 16.18</a:t>
            </a:r>
          </a:p>
        </p:txBody>
      </p:sp>
      <p:pic>
        <p:nvPicPr>
          <p:cNvPr id="564227" name="Picture 3" descr="16_18DNARepComplex-U">
            <a:hlinkClick r:id="rId3"/>
          </p:cNvPr>
          <p:cNvPicPr>
            <a:picLocks noChangeAspect="1" noChangeArrowheads="1"/>
          </p:cNvPicPr>
          <p:nvPr/>
        </p:nvPicPr>
        <p:blipFill>
          <a:blip r:embed="rId4" cstate="print"/>
          <a:srcRect/>
          <a:stretch>
            <a:fillRect/>
          </a:stretch>
        </p:blipFill>
        <p:spPr bwMode="auto">
          <a:xfrm>
            <a:off x="485775" y="414338"/>
            <a:ext cx="8170863" cy="6029325"/>
          </a:xfrm>
          <a:prstGeom prst="rect">
            <a:avLst/>
          </a:prstGeom>
          <a:noFill/>
        </p:spPr>
      </p:pic>
      <p:sp>
        <p:nvSpPr>
          <p:cNvPr id="564228" name="Text Box 4"/>
          <p:cNvSpPr txBox="1">
            <a:spLocks noChangeArrowheads="1"/>
          </p:cNvSpPr>
          <p:nvPr/>
        </p:nvSpPr>
        <p:spPr bwMode="auto">
          <a:xfrm>
            <a:off x="1933575" y="1606550"/>
            <a:ext cx="1476375" cy="249238"/>
          </a:xfrm>
          <a:prstGeom prst="rect">
            <a:avLst/>
          </a:prstGeom>
          <a:noFill/>
          <a:ln w="9525">
            <a:noFill/>
            <a:miter lim="800000"/>
            <a:headEnd/>
            <a:tailEnd/>
          </a:ln>
          <a:effectLst/>
        </p:spPr>
        <p:txBody>
          <a:bodyPr wrap="none" lIns="0" tIns="0" rIns="0" bIns="0"/>
          <a:lstStyle/>
          <a:p>
            <a:pPr>
              <a:lnSpc>
                <a:spcPct val="90000"/>
              </a:lnSpc>
            </a:pPr>
            <a:r>
              <a:rPr lang="en-US" sz="1800"/>
              <a:t>Parental DNA</a:t>
            </a:r>
          </a:p>
        </p:txBody>
      </p:sp>
      <p:sp>
        <p:nvSpPr>
          <p:cNvPr id="564229" name="Text Box 5"/>
          <p:cNvSpPr txBox="1">
            <a:spLocks noChangeArrowheads="1"/>
          </p:cNvSpPr>
          <p:nvPr/>
        </p:nvSpPr>
        <p:spPr bwMode="auto">
          <a:xfrm>
            <a:off x="3197225" y="1203325"/>
            <a:ext cx="1290638" cy="234950"/>
          </a:xfrm>
          <a:prstGeom prst="rect">
            <a:avLst/>
          </a:prstGeom>
          <a:noFill/>
          <a:ln w="9525">
            <a:noFill/>
            <a:miter lim="800000"/>
            <a:headEnd/>
            <a:tailEnd/>
          </a:ln>
          <a:effectLst/>
        </p:spPr>
        <p:txBody>
          <a:bodyPr wrap="none" lIns="0" tIns="0" rIns="0" bIns="0"/>
          <a:lstStyle/>
          <a:p>
            <a:pPr>
              <a:lnSpc>
                <a:spcPct val="90000"/>
              </a:lnSpc>
            </a:pPr>
            <a:r>
              <a:rPr lang="en-US" sz="1800"/>
              <a:t>DNA pol </a:t>
            </a:r>
            <a:r>
              <a:rPr lang="en-US" sz="1800">
                <a:latin typeface="Times" pitchFamily="18" charset="0"/>
              </a:rPr>
              <a:t>III</a:t>
            </a:r>
          </a:p>
        </p:txBody>
      </p:sp>
      <p:sp>
        <p:nvSpPr>
          <p:cNvPr id="564230" name="Text Box 6"/>
          <p:cNvSpPr txBox="1">
            <a:spLocks noChangeArrowheads="1"/>
          </p:cNvSpPr>
          <p:nvPr/>
        </p:nvSpPr>
        <p:spPr bwMode="auto">
          <a:xfrm>
            <a:off x="5749925" y="1573213"/>
            <a:ext cx="1700213" cy="276225"/>
          </a:xfrm>
          <a:prstGeom prst="rect">
            <a:avLst/>
          </a:prstGeom>
          <a:noFill/>
          <a:ln w="9525">
            <a:noFill/>
            <a:miter lim="800000"/>
            <a:headEnd/>
            <a:tailEnd/>
          </a:ln>
          <a:effectLst/>
        </p:spPr>
        <p:txBody>
          <a:bodyPr wrap="none" lIns="0" tIns="0" rIns="0" bIns="0"/>
          <a:lstStyle/>
          <a:p>
            <a:pPr>
              <a:lnSpc>
                <a:spcPct val="90000"/>
              </a:lnSpc>
            </a:pPr>
            <a:r>
              <a:rPr lang="en-US" sz="1800"/>
              <a:t>Leading strand</a:t>
            </a:r>
          </a:p>
        </p:txBody>
      </p:sp>
      <p:sp>
        <p:nvSpPr>
          <p:cNvPr id="564231" name="Text Box 7"/>
          <p:cNvSpPr txBox="1">
            <a:spLocks noChangeArrowheads="1"/>
          </p:cNvSpPr>
          <p:nvPr/>
        </p:nvSpPr>
        <p:spPr bwMode="auto">
          <a:xfrm>
            <a:off x="1716088" y="3279775"/>
            <a:ext cx="1277937" cy="500063"/>
          </a:xfrm>
          <a:prstGeom prst="rect">
            <a:avLst/>
          </a:prstGeom>
          <a:noFill/>
          <a:ln w="9525">
            <a:noFill/>
            <a:miter lim="800000"/>
            <a:headEnd/>
            <a:tailEnd/>
          </a:ln>
          <a:effectLst/>
        </p:spPr>
        <p:txBody>
          <a:bodyPr wrap="none" lIns="0" tIns="0" rIns="0" bIns="0"/>
          <a:lstStyle/>
          <a:p>
            <a:pPr>
              <a:lnSpc>
                <a:spcPct val="90000"/>
              </a:lnSpc>
            </a:pPr>
            <a:r>
              <a:rPr lang="en-US" sz="1800"/>
              <a:t>Connecting</a:t>
            </a:r>
            <a:br>
              <a:rPr lang="en-US" sz="1800"/>
            </a:br>
            <a:r>
              <a:rPr lang="en-US" sz="1800"/>
              <a:t>protein</a:t>
            </a:r>
          </a:p>
        </p:txBody>
      </p:sp>
      <p:sp>
        <p:nvSpPr>
          <p:cNvPr id="564232" name="Text Box 8"/>
          <p:cNvSpPr txBox="1">
            <a:spLocks noChangeArrowheads="1"/>
          </p:cNvSpPr>
          <p:nvPr/>
        </p:nvSpPr>
        <p:spPr bwMode="auto">
          <a:xfrm>
            <a:off x="3844925" y="3308350"/>
            <a:ext cx="973138" cy="236538"/>
          </a:xfrm>
          <a:prstGeom prst="rect">
            <a:avLst/>
          </a:prstGeom>
          <a:noFill/>
          <a:ln w="9525">
            <a:noFill/>
            <a:miter lim="800000"/>
            <a:headEnd/>
            <a:tailEnd/>
          </a:ln>
          <a:effectLst/>
        </p:spPr>
        <p:txBody>
          <a:bodyPr wrap="none" lIns="0" tIns="0" rIns="0" bIns="0"/>
          <a:lstStyle/>
          <a:p>
            <a:pPr>
              <a:lnSpc>
                <a:spcPct val="90000"/>
              </a:lnSpc>
            </a:pPr>
            <a:r>
              <a:rPr lang="en-US" sz="1800"/>
              <a:t>Helicase</a:t>
            </a:r>
          </a:p>
        </p:txBody>
      </p:sp>
      <p:sp>
        <p:nvSpPr>
          <p:cNvPr id="564233" name="Text Box 9"/>
          <p:cNvSpPr txBox="1">
            <a:spLocks noChangeArrowheads="1"/>
          </p:cNvSpPr>
          <p:nvPr/>
        </p:nvSpPr>
        <p:spPr bwMode="auto">
          <a:xfrm>
            <a:off x="4837113" y="4484688"/>
            <a:ext cx="1727200" cy="263525"/>
          </a:xfrm>
          <a:prstGeom prst="rect">
            <a:avLst/>
          </a:prstGeom>
          <a:noFill/>
          <a:ln w="9525">
            <a:noFill/>
            <a:miter lim="800000"/>
            <a:headEnd/>
            <a:tailEnd/>
          </a:ln>
          <a:effectLst/>
        </p:spPr>
        <p:txBody>
          <a:bodyPr wrap="none" lIns="0" tIns="0" rIns="0" bIns="0"/>
          <a:lstStyle/>
          <a:p>
            <a:pPr>
              <a:lnSpc>
                <a:spcPct val="90000"/>
              </a:lnSpc>
            </a:pPr>
            <a:r>
              <a:rPr lang="en-US" sz="1800"/>
              <a:t>Lagging strand</a:t>
            </a:r>
          </a:p>
        </p:txBody>
      </p:sp>
      <p:sp>
        <p:nvSpPr>
          <p:cNvPr id="564234" name="Text Box 10"/>
          <p:cNvSpPr txBox="1">
            <a:spLocks noChangeArrowheads="1"/>
          </p:cNvSpPr>
          <p:nvPr/>
        </p:nvSpPr>
        <p:spPr bwMode="auto">
          <a:xfrm>
            <a:off x="2463800" y="4386263"/>
            <a:ext cx="722313" cy="565150"/>
          </a:xfrm>
          <a:prstGeom prst="rect">
            <a:avLst/>
          </a:prstGeom>
          <a:noFill/>
          <a:ln w="9525">
            <a:noFill/>
            <a:miter lim="800000"/>
            <a:headEnd/>
            <a:tailEnd/>
          </a:ln>
          <a:effectLst/>
        </p:spPr>
        <p:txBody>
          <a:bodyPr wrap="none" lIns="0" tIns="0" rIns="0" bIns="0"/>
          <a:lstStyle/>
          <a:p>
            <a:pPr>
              <a:lnSpc>
                <a:spcPct val="90000"/>
              </a:lnSpc>
            </a:pPr>
            <a:r>
              <a:rPr lang="en-US" sz="1800"/>
              <a:t>DNA </a:t>
            </a:r>
            <a:br>
              <a:rPr lang="en-US" sz="1800"/>
            </a:br>
            <a:r>
              <a:rPr lang="en-US" sz="1800"/>
              <a:t>pol </a:t>
            </a:r>
            <a:r>
              <a:rPr lang="en-US" sz="1800">
                <a:latin typeface="Times" pitchFamily="18" charset="0"/>
              </a:rPr>
              <a:t>III</a:t>
            </a:r>
          </a:p>
        </p:txBody>
      </p:sp>
      <p:sp>
        <p:nvSpPr>
          <p:cNvPr id="564235" name="Text Box 11"/>
          <p:cNvSpPr txBox="1">
            <a:spLocks noChangeArrowheads="1"/>
          </p:cNvSpPr>
          <p:nvPr/>
        </p:nvSpPr>
        <p:spPr bwMode="auto">
          <a:xfrm>
            <a:off x="7516813" y="4027488"/>
            <a:ext cx="958850" cy="777875"/>
          </a:xfrm>
          <a:prstGeom prst="rect">
            <a:avLst/>
          </a:prstGeom>
          <a:noFill/>
          <a:ln w="9525">
            <a:noFill/>
            <a:miter lim="800000"/>
            <a:headEnd/>
            <a:tailEnd/>
          </a:ln>
          <a:effectLst/>
        </p:spPr>
        <p:txBody>
          <a:bodyPr wrap="none" lIns="0" tIns="0" rIns="0" bIns="0"/>
          <a:lstStyle/>
          <a:p>
            <a:pPr>
              <a:lnSpc>
                <a:spcPct val="90000"/>
              </a:lnSpc>
            </a:pPr>
            <a:r>
              <a:rPr lang="en-US" sz="1800"/>
              <a:t>Lagging</a:t>
            </a:r>
            <a:br>
              <a:rPr lang="en-US" sz="1800"/>
            </a:br>
            <a:r>
              <a:rPr lang="en-US" sz="1800"/>
              <a:t>strand</a:t>
            </a:r>
            <a:br>
              <a:rPr lang="en-US" sz="1800"/>
            </a:br>
            <a:r>
              <a:rPr lang="en-US" sz="1800"/>
              <a:t>template</a:t>
            </a:r>
            <a:endParaRPr lang="en-US" sz="1800">
              <a:latin typeface="Times" pitchFamily="18" charset="0"/>
            </a:endParaRPr>
          </a:p>
        </p:txBody>
      </p:sp>
      <p:sp>
        <p:nvSpPr>
          <p:cNvPr id="564236" name="Text Box 12"/>
          <p:cNvSpPr txBox="1">
            <a:spLocks noChangeArrowheads="1"/>
          </p:cNvSpPr>
          <p:nvPr/>
        </p:nvSpPr>
        <p:spPr bwMode="auto">
          <a:xfrm>
            <a:off x="2159000" y="2043113"/>
            <a:ext cx="246063"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37" name="Text Box 13"/>
          <p:cNvSpPr txBox="1">
            <a:spLocks noChangeArrowheads="1"/>
          </p:cNvSpPr>
          <p:nvPr/>
        </p:nvSpPr>
        <p:spPr bwMode="auto">
          <a:xfrm>
            <a:off x="2720975" y="2817813"/>
            <a:ext cx="246063"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38" name="Text Box 14"/>
          <p:cNvSpPr txBox="1">
            <a:spLocks noChangeArrowheads="1"/>
          </p:cNvSpPr>
          <p:nvPr/>
        </p:nvSpPr>
        <p:spPr bwMode="auto">
          <a:xfrm>
            <a:off x="5260975" y="1744663"/>
            <a:ext cx="246063"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39" name="Text Box 15"/>
          <p:cNvSpPr txBox="1">
            <a:spLocks noChangeArrowheads="1"/>
          </p:cNvSpPr>
          <p:nvPr/>
        </p:nvSpPr>
        <p:spPr bwMode="auto">
          <a:xfrm>
            <a:off x="5154613" y="2711450"/>
            <a:ext cx="246062"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40" name="Text Box 16"/>
          <p:cNvSpPr txBox="1">
            <a:spLocks noChangeArrowheads="1"/>
          </p:cNvSpPr>
          <p:nvPr/>
        </p:nvSpPr>
        <p:spPr bwMode="auto">
          <a:xfrm>
            <a:off x="3302000" y="4695825"/>
            <a:ext cx="246063"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41" name="Text Box 17"/>
          <p:cNvSpPr txBox="1">
            <a:spLocks noChangeArrowheads="1"/>
          </p:cNvSpPr>
          <p:nvPr/>
        </p:nvSpPr>
        <p:spPr bwMode="auto">
          <a:xfrm>
            <a:off x="5260975" y="4125913"/>
            <a:ext cx="246063" cy="247650"/>
          </a:xfrm>
          <a:prstGeom prst="rect">
            <a:avLst/>
          </a:prstGeom>
          <a:noFill/>
          <a:ln w="9525">
            <a:noFill/>
            <a:miter lim="800000"/>
            <a:headEnd/>
            <a:tailEnd/>
          </a:ln>
          <a:effectLst/>
        </p:spPr>
        <p:txBody>
          <a:bodyPr wrap="none" lIns="0" tIns="0" rIns="0" bIns="0"/>
          <a:lstStyle/>
          <a:p>
            <a:pPr>
              <a:lnSpc>
                <a:spcPct val="90000"/>
              </a:lnSpc>
            </a:pPr>
            <a:r>
              <a:rPr lang="en-US" sz="1800"/>
              <a:t>5</a:t>
            </a:r>
            <a:r>
              <a:rPr lang="en-US" sz="1800">
                <a:sym typeface="Symbol" pitchFamily="18" charset="2"/>
              </a:rPr>
              <a:t></a:t>
            </a:r>
            <a:endParaRPr lang="en-US" sz="1800">
              <a:latin typeface="Times" pitchFamily="18" charset="0"/>
            </a:endParaRPr>
          </a:p>
        </p:txBody>
      </p:sp>
      <p:sp>
        <p:nvSpPr>
          <p:cNvPr id="564242" name="Text Box 18"/>
          <p:cNvSpPr txBox="1">
            <a:spLocks noChangeArrowheads="1"/>
          </p:cNvSpPr>
          <p:nvPr/>
        </p:nvSpPr>
        <p:spPr bwMode="auto">
          <a:xfrm>
            <a:off x="2720975" y="2049463"/>
            <a:ext cx="246063"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3" name="Text Box 19"/>
          <p:cNvSpPr txBox="1">
            <a:spLocks noChangeArrowheads="1"/>
          </p:cNvSpPr>
          <p:nvPr/>
        </p:nvSpPr>
        <p:spPr bwMode="auto">
          <a:xfrm>
            <a:off x="4803775" y="2081213"/>
            <a:ext cx="246063"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4" name="Text Box 20"/>
          <p:cNvSpPr txBox="1">
            <a:spLocks noChangeArrowheads="1"/>
          </p:cNvSpPr>
          <p:nvPr/>
        </p:nvSpPr>
        <p:spPr bwMode="auto">
          <a:xfrm>
            <a:off x="2171700" y="2809875"/>
            <a:ext cx="246063"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5" name="Text Box 21"/>
          <p:cNvSpPr txBox="1">
            <a:spLocks noChangeArrowheads="1"/>
          </p:cNvSpPr>
          <p:nvPr/>
        </p:nvSpPr>
        <p:spPr bwMode="auto">
          <a:xfrm>
            <a:off x="5688013" y="2557463"/>
            <a:ext cx="246062"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6" name="Text Box 22"/>
          <p:cNvSpPr txBox="1">
            <a:spLocks noChangeArrowheads="1"/>
          </p:cNvSpPr>
          <p:nvPr/>
        </p:nvSpPr>
        <p:spPr bwMode="auto">
          <a:xfrm>
            <a:off x="3890963" y="4597400"/>
            <a:ext cx="246062"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7" name="Text Box 23"/>
          <p:cNvSpPr txBox="1">
            <a:spLocks noChangeArrowheads="1"/>
          </p:cNvSpPr>
          <p:nvPr/>
        </p:nvSpPr>
        <p:spPr bwMode="auto">
          <a:xfrm>
            <a:off x="4699000" y="4121150"/>
            <a:ext cx="246063" cy="247650"/>
          </a:xfrm>
          <a:prstGeom prst="rect">
            <a:avLst/>
          </a:prstGeom>
          <a:noFill/>
          <a:ln w="9525">
            <a:noFill/>
            <a:miter lim="800000"/>
            <a:headEnd/>
            <a:tailEnd/>
          </a:ln>
          <a:effectLst/>
        </p:spPr>
        <p:txBody>
          <a:bodyPr wrap="none" lIns="0" tIns="0" rIns="0" bIns="0"/>
          <a:lstStyle/>
          <a:p>
            <a:pPr>
              <a:lnSpc>
                <a:spcPct val="90000"/>
              </a:lnSpc>
            </a:pPr>
            <a:r>
              <a:rPr lang="en-US" sz="1800"/>
              <a:t>3</a:t>
            </a:r>
            <a:r>
              <a:rPr lang="en-US" sz="1800">
                <a:sym typeface="Symbol" pitchFamily="18" charset="2"/>
              </a:rPr>
              <a:t></a:t>
            </a:r>
            <a:endParaRPr lang="en-US" sz="1800">
              <a:latin typeface="Times" pitchFamily="18" charset="0"/>
            </a:endParaRPr>
          </a:p>
        </p:txBody>
      </p:sp>
      <p:sp>
        <p:nvSpPr>
          <p:cNvPr id="564248" name="Line 24"/>
          <p:cNvSpPr>
            <a:spLocks noChangeShapeType="1"/>
          </p:cNvSpPr>
          <p:nvPr/>
        </p:nvSpPr>
        <p:spPr bwMode="auto">
          <a:xfrm>
            <a:off x="3321050" y="1838325"/>
            <a:ext cx="158750" cy="436563"/>
          </a:xfrm>
          <a:prstGeom prst="line">
            <a:avLst/>
          </a:prstGeom>
          <a:noFill/>
          <a:ln w="12700">
            <a:solidFill>
              <a:schemeClr val="tx1"/>
            </a:solidFill>
            <a:round/>
            <a:headEnd/>
            <a:tailEnd/>
          </a:ln>
          <a:effectLst/>
        </p:spPr>
        <p:txBody>
          <a:bodyPr wrap="none" anchor="ctr"/>
          <a:lstStyle/>
          <a:p>
            <a:endParaRPr lang="en-US"/>
          </a:p>
        </p:txBody>
      </p:sp>
      <p:sp>
        <p:nvSpPr>
          <p:cNvPr id="564249" name="Line 25"/>
          <p:cNvSpPr>
            <a:spLocks noChangeShapeType="1"/>
          </p:cNvSpPr>
          <p:nvPr/>
        </p:nvSpPr>
        <p:spPr bwMode="auto">
          <a:xfrm>
            <a:off x="3968750" y="1468438"/>
            <a:ext cx="158750" cy="357187"/>
          </a:xfrm>
          <a:prstGeom prst="line">
            <a:avLst/>
          </a:prstGeom>
          <a:noFill/>
          <a:ln w="12700">
            <a:solidFill>
              <a:schemeClr val="tx1"/>
            </a:solidFill>
            <a:round/>
            <a:headEnd/>
            <a:tailEnd/>
          </a:ln>
          <a:effectLst/>
        </p:spPr>
        <p:txBody>
          <a:bodyPr wrap="none" anchor="ctr"/>
          <a:lstStyle/>
          <a:p>
            <a:endParaRPr lang="en-US"/>
          </a:p>
        </p:txBody>
      </p:sp>
      <p:sp>
        <p:nvSpPr>
          <p:cNvPr id="564250" name="Line 26"/>
          <p:cNvSpPr>
            <a:spLocks noChangeShapeType="1"/>
          </p:cNvSpPr>
          <p:nvPr/>
        </p:nvSpPr>
        <p:spPr bwMode="auto">
          <a:xfrm>
            <a:off x="5303838" y="1547813"/>
            <a:ext cx="411162" cy="131762"/>
          </a:xfrm>
          <a:prstGeom prst="line">
            <a:avLst/>
          </a:prstGeom>
          <a:noFill/>
          <a:ln w="12700">
            <a:solidFill>
              <a:schemeClr val="tx1"/>
            </a:solidFill>
            <a:round/>
            <a:headEnd/>
            <a:tailEnd/>
          </a:ln>
          <a:effectLst/>
        </p:spPr>
        <p:txBody>
          <a:bodyPr wrap="none" anchor="ctr"/>
          <a:lstStyle/>
          <a:p>
            <a:endParaRPr lang="en-US"/>
          </a:p>
        </p:txBody>
      </p:sp>
      <p:sp>
        <p:nvSpPr>
          <p:cNvPr id="564251" name="Line 27"/>
          <p:cNvSpPr>
            <a:spLocks noChangeShapeType="1"/>
          </p:cNvSpPr>
          <p:nvPr/>
        </p:nvSpPr>
        <p:spPr bwMode="auto">
          <a:xfrm>
            <a:off x="3638550" y="3016250"/>
            <a:ext cx="223838" cy="304800"/>
          </a:xfrm>
          <a:prstGeom prst="line">
            <a:avLst/>
          </a:prstGeom>
          <a:noFill/>
          <a:ln w="12700">
            <a:solidFill>
              <a:schemeClr val="tx1"/>
            </a:solidFill>
            <a:round/>
            <a:headEnd/>
            <a:tailEnd/>
          </a:ln>
          <a:effectLst/>
        </p:spPr>
        <p:txBody>
          <a:bodyPr wrap="none" anchor="ctr"/>
          <a:lstStyle/>
          <a:p>
            <a:endParaRPr lang="en-US"/>
          </a:p>
        </p:txBody>
      </p:sp>
      <p:sp>
        <p:nvSpPr>
          <p:cNvPr id="564252" name="Line 28"/>
          <p:cNvSpPr>
            <a:spLocks noChangeShapeType="1"/>
          </p:cNvSpPr>
          <p:nvPr/>
        </p:nvSpPr>
        <p:spPr bwMode="auto">
          <a:xfrm>
            <a:off x="3043238" y="3413125"/>
            <a:ext cx="330200" cy="0"/>
          </a:xfrm>
          <a:prstGeom prst="line">
            <a:avLst/>
          </a:prstGeom>
          <a:noFill/>
          <a:ln w="12700">
            <a:solidFill>
              <a:schemeClr val="tx1"/>
            </a:solidFill>
            <a:round/>
            <a:headEnd/>
            <a:tailEnd/>
          </a:ln>
          <a:effectLst/>
        </p:spPr>
        <p:txBody>
          <a:bodyPr wrap="none" anchor="ctr"/>
          <a:lstStyle/>
          <a:p>
            <a:endParaRPr lang="en-US"/>
          </a:p>
        </p:txBody>
      </p:sp>
      <p:sp>
        <p:nvSpPr>
          <p:cNvPr id="564253" name="Line 29"/>
          <p:cNvSpPr>
            <a:spLocks noChangeShapeType="1"/>
          </p:cNvSpPr>
          <p:nvPr/>
        </p:nvSpPr>
        <p:spPr bwMode="auto">
          <a:xfrm flipH="1">
            <a:off x="2989263" y="4246563"/>
            <a:ext cx="371475" cy="250825"/>
          </a:xfrm>
          <a:prstGeom prst="line">
            <a:avLst/>
          </a:prstGeom>
          <a:noFill/>
          <a:ln w="12700">
            <a:solidFill>
              <a:schemeClr val="tx1"/>
            </a:solidFill>
            <a:round/>
            <a:headEnd/>
            <a:tailEnd/>
          </a:ln>
          <a:effectLst/>
        </p:spPr>
        <p:txBody>
          <a:bodyPr wrap="none" anchor="ctr"/>
          <a:lstStyle/>
          <a:p>
            <a:endParaRPr lang="en-US"/>
          </a:p>
        </p:txBody>
      </p:sp>
      <p:sp>
        <p:nvSpPr>
          <p:cNvPr id="564254" name="Line 30"/>
          <p:cNvSpPr>
            <a:spLocks noChangeShapeType="1"/>
          </p:cNvSpPr>
          <p:nvPr/>
        </p:nvSpPr>
        <p:spPr bwMode="auto">
          <a:xfrm>
            <a:off x="4113213" y="4035425"/>
            <a:ext cx="661987" cy="595313"/>
          </a:xfrm>
          <a:prstGeom prst="line">
            <a:avLst/>
          </a:prstGeom>
          <a:noFill/>
          <a:ln w="12700">
            <a:solidFill>
              <a:schemeClr val="tx1"/>
            </a:solidFill>
            <a:round/>
            <a:headEnd/>
            <a:tailEnd/>
          </a:ln>
          <a:effectLst/>
        </p:spPr>
        <p:txBody>
          <a:bodyPr wrap="none" anchor="ctr"/>
          <a:lstStyle/>
          <a:p>
            <a:endParaRPr lang="en-US"/>
          </a:p>
        </p:txBody>
      </p:sp>
      <p:sp>
        <p:nvSpPr>
          <p:cNvPr id="564255" name="Line 31"/>
          <p:cNvSpPr>
            <a:spLocks noChangeShapeType="1"/>
          </p:cNvSpPr>
          <p:nvPr/>
        </p:nvSpPr>
        <p:spPr bwMode="auto">
          <a:xfrm flipH="1">
            <a:off x="4470400" y="4630738"/>
            <a:ext cx="304800" cy="277812"/>
          </a:xfrm>
          <a:prstGeom prst="line">
            <a:avLst/>
          </a:prstGeom>
          <a:noFill/>
          <a:ln w="12700">
            <a:solidFill>
              <a:schemeClr val="tx1"/>
            </a:solidFill>
            <a:round/>
            <a:headEnd/>
            <a:tailEnd/>
          </a:ln>
          <a:effectLst/>
        </p:spPr>
        <p:txBody>
          <a:bodyPr wrap="none" anchor="ctr"/>
          <a:lstStyle/>
          <a:p>
            <a:endParaRPr lang="en-US"/>
          </a:p>
        </p:txBody>
      </p:sp>
      <p:sp>
        <p:nvSpPr>
          <p:cNvPr id="564256" name="Line 32"/>
          <p:cNvSpPr>
            <a:spLocks noChangeShapeType="1"/>
          </p:cNvSpPr>
          <p:nvPr/>
        </p:nvSpPr>
        <p:spPr bwMode="auto">
          <a:xfrm>
            <a:off x="7116763" y="3822700"/>
            <a:ext cx="369887" cy="317500"/>
          </a:xfrm>
          <a:prstGeom prst="line">
            <a:avLst/>
          </a:prstGeom>
          <a:noFill/>
          <a:ln w="12700">
            <a:solidFill>
              <a:schemeClr val="tx1"/>
            </a:solidFill>
            <a:round/>
            <a:headEnd/>
            <a:tailEnd/>
          </a:ln>
          <a:effectLst/>
        </p:spPr>
        <p:txBody>
          <a:bodyPr wrap="none" anchor="ctr"/>
          <a:lstStyle/>
          <a:p>
            <a:endParaRPr lang="en-US"/>
          </a:p>
        </p:txBody>
      </p:sp>
      <p:sp>
        <p:nvSpPr>
          <p:cNvPr id="2" name="TextBox 1"/>
          <p:cNvSpPr txBox="1"/>
          <p:nvPr/>
        </p:nvSpPr>
        <p:spPr>
          <a:xfrm>
            <a:off x="762000" y="6248400"/>
            <a:ext cx="7234238" cy="523220"/>
          </a:xfrm>
          <a:prstGeom prst="rect">
            <a:avLst/>
          </a:prstGeom>
          <a:noFill/>
        </p:spPr>
        <p:txBody>
          <a:bodyPr wrap="square" rtlCol="0">
            <a:spAutoFit/>
          </a:bodyPr>
          <a:lstStyle/>
          <a:p>
            <a:r>
              <a:rPr lang="en-US" sz="1400" dirty="0" smtClean="0">
                <a:hlinkClick r:id="rId3"/>
              </a:rPr>
              <a:t>http://highered.mcgraw-hill.com/sites/0072437316/student_view0/chapter14/animations.html#</a:t>
            </a:r>
            <a:endParaRPr lang="en-US" sz="1400" dirty="0"/>
          </a:p>
        </p:txBody>
      </p:sp>
    </p:spTree>
    <p:extLst>
      <p:ext uri="{BB962C8B-B14F-4D97-AF65-F5344CB8AC3E}">
        <p14:creationId xmlns:p14="http://schemas.microsoft.com/office/powerpoint/2010/main" val="2877874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E. coli</a:t>
            </a:r>
            <a:endParaRPr lang="en-US" dirty="0"/>
          </a:p>
        </p:txBody>
      </p:sp>
      <p:sp>
        <p:nvSpPr>
          <p:cNvPr id="6" name="Text Placeholder 5"/>
          <p:cNvSpPr>
            <a:spLocks noGrp="1"/>
          </p:cNvSpPr>
          <p:nvPr>
            <p:ph type="body" sz="half" idx="3"/>
          </p:nvPr>
        </p:nvSpPr>
        <p:spPr/>
        <p:txBody>
          <a:bodyPr/>
          <a:lstStyle/>
          <a:p>
            <a:r>
              <a:rPr lang="en-US" dirty="0" err="1" smtClean="0"/>
              <a:t>Eukarytes</a:t>
            </a:r>
            <a:endParaRPr lang="en-US" dirty="0"/>
          </a:p>
        </p:txBody>
      </p:sp>
      <p:sp>
        <p:nvSpPr>
          <p:cNvPr id="3" name="Content Placeholder 2"/>
          <p:cNvSpPr>
            <a:spLocks noGrp="1"/>
          </p:cNvSpPr>
          <p:nvPr>
            <p:ph sz="quarter" idx="2"/>
          </p:nvPr>
        </p:nvSpPr>
        <p:spPr/>
        <p:txBody>
          <a:bodyPr>
            <a:normAutofit lnSpcReduction="10000"/>
          </a:bodyPr>
          <a:lstStyle/>
          <a:p>
            <a:r>
              <a:rPr lang="en-US" dirty="0" smtClean="0"/>
              <a:t>There are several different DNA Polymerases involved in replication</a:t>
            </a:r>
          </a:p>
          <a:p>
            <a:pPr lvl="1"/>
            <a:r>
              <a:rPr lang="en-US" dirty="0" smtClean="0"/>
              <a:t>Rate of elongation is about 500 nucleotides per second</a:t>
            </a:r>
          </a:p>
          <a:p>
            <a:pPr lvl="1"/>
            <a:r>
              <a:rPr lang="en-US" dirty="0" smtClean="0"/>
              <a:t>2 major DNA Polymerases</a:t>
            </a:r>
          </a:p>
          <a:p>
            <a:pPr lvl="2"/>
            <a:r>
              <a:rPr lang="en-US" dirty="0" smtClean="0"/>
              <a:t>DNA Polymerase I</a:t>
            </a:r>
          </a:p>
          <a:p>
            <a:pPr lvl="2"/>
            <a:r>
              <a:rPr lang="en-US" dirty="0" smtClean="0"/>
              <a:t>DNA Polymerase III</a:t>
            </a:r>
          </a:p>
          <a:p>
            <a:endParaRPr lang="en-US" dirty="0"/>
          </a:p>
        </p:txBody>
      </p:sp>
      <p:sp>
        <p:nvSpPr>
          <p:cNvPr id="7" name="Content Placeholder 6"/>
          <p:cNvSpPr>
            <a:spLocks noGrp="1"/>
          </p:cNvSpPr>
          <p:nvPr>
            <p:ph sz="quarter" idx="4"/>
          </p:nvPr>
        </p:nvSpPr>
        <p:spPr/>
        <p:txBody>
          <a:bodyPr/>
          <a:lstStyle/>
          <a:p>
            <a:pPr marL="274320" lvl="1">
              <a:buClr>
                <a:schemeClr val="accent1"/>
              </a:buClr>
              <a:buSzPct val="85000"/>
              <a:buFont typeface="Wingdings 2"/>
              <a:buChar char=""/>
            </a:pPr>
            <a:r>
              <a:rPr lang="en-US" dirty="0" smtClean="0"/>
              <a:t>At least 11 DNA polymerases involved in replication of eukaryotic genomes</a:t>
            </a:r>
          </a:p>
          <a:p>
            <a:r>
              <a:rPr lang="en-US" dirty="0" smtClean="0"/>
              <a:t>Rate of elongation is about 50 nucleotides per second</a:t>
            </a:r>
            <a:endParaRPr lang="en-US" dirty="0"/>
          </a:p>
        </p:txBody>
      </p:sp>
      <p:sp>
        <p:nvSpPr>
          <p:cNvPr id="4" name="Title 3"/>
          <p:cNvSpPr>
            <a:spLocks noGrp="1"/>
          </p:cNvSpPr>
          <p:nvPr>
            <p:ph type="title"/>
          </p:nvPr>
        </p:nvSpPr>
        <p:spPr/>
        <p:txBody>
          <a:bodyPr/>
          <a:lstStyle/>
          <a:p>
            <a:r>
              <a:rPr lang="en-US" dirty="0" smtClean="0"/>
              <a:t>DNA Polymerase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Proofreading &amp; Repairing DNA</a:t>
            </a:r>
            <a:endParaRPr lang="en-US" dirty="0"/>
          </a:p>
        </p:txBody>
      </p:sp>
      <p:sp>
        <p:nvSpPr>
          <p:cNvPr id="3" name="Content Placeholder 2"/>
          <p:cNvSpPr>
            <a:spLocks noGrp="1"/>
          </p:cNvSpPr>
          <p:nvPr>
            <p:ph sz="quarter" idx="1"/>
          </p:nvPr>
        </p:nvSpPr>
        <p:spPr/>
        <p:txBody>
          <a:bodyPr/>
          <a:lstStyle/>
          <a:p>
            <a:r>
              <a:rPr lang="en-US" dirty="0" smtClean="0"/>
              <a:t>We said earlier the error rate was 1 in 10 billion nucleotides</a:t>
            </a:r>
          </a:p>
          <a:p>
            <a:r>
              <a:rPr lang="en-US" dirty="0" smtClean="0"/>
              <a:t>Initially, the error rate is 1 in 100,000 nucleotides</a:t>
            </a:r>
          </a:p>
          <a:p>
            <a:pPr lvl="1"/>
            <a:r>
              <a:rPr lang="en-US" dirty="0" smtClean="0"/>
              <a:t>This means errors in growing DNA strands are 100,000 times more common than they are in the final product</a:t>
            </a:r>
          </a:p>
          <a:p>
            <a:pPr lvl="1"/>
            <a:r>
              <a:rPr lang="en-US" dirty="0" smtClean="0"/>
              <a:t>This implies some type of repairing mechanism that must go through and correct the majority of the errors</a:t>
            </a:r>
          </a:p>
          <a:p>
            <a:r>
              <a:rPr lang="en-US" dirty="0" smtClean="0"/>
              <a:t>DNA Polymerase not only adds nucleotides to a growing DNA strand, but also has proofreading capabilities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25413" y="508000"/>
            <a:ext cx="8534400" cy="503238"/>
          </a:xfrm>
        </p:spPr>
        <p:txBody>
          <a:bodyPr>
            <a:normAutofit fontScale="90000"/>
          </a:bodyPr>
          <a:lstStyle/>
          <a:p>
            <a:r>
              <a:rPr lang="en-US"/>
              <a:t>Proofreading and Repairing DNA</a:t>
            </a:r>
          </a:p>
        </p:txBody>
      </p:sp>
      <p:sp>
        <p:nvSpPr>
          <p:cNvPr id="472067" name="Rectangle 3"/>
          <p:cNvSpPr>
            <a:spLocks noGrp="1" noChangeArrowheads="1"/>
          </p:cNvSpPr>
          <p:nvPr>
            <p:ph type="body" idx="1"/>
          </p:nvPr>
        </p:nvSpPr>
        <p:spPr>
          <a:xfrm>
            <a:off x="533400" y="1371600"/>
            <a:ext cx="8458200" cy="5194300"/>
          </a:xfrm>
        </p:spPr>
        <p:txBody>
          <a:bodyPr/>
          <a:lstStyle/>
          <a:p>
            <a:r>
              <a:rPr lang="en-US" sz="2800" dirty="0"/>
              <a:t>DNA polymerases proofread newly made DNA, replacing any incorrect nucleotides</a:t>
            </a:r>
          </a:p>
          <a:p>
            <a:r>
              <a:rPr lang="en-US" sz="2800" dirty="0"/>
              <a:t>In </a:t>
            </a:r>
            <a:r>
              <a:rPr lang="en-US" sz="2800" b="1" dirty="0"/>
              <a:t>mismatch repair </a:t>
            </a:r>
            <a:r>
              <a:rPr lang="en-US" sz="2800" dirty="0"/>
              <a:t>of DNA, repair enzymes correct errors in base pairing</a:t>
            </a:r>
          </a:p>
          <a:p>
            <a:r>
              <a:rPr lang="en-US" sz="2800" dirty="0"/>
              <a:t>DNA can be damaged by exposure to harmful chemical or physical agents such as cigarette smoke and X-rays; </a:t>
            </a:r>
            <a:r>
              <a:rPr lang="en-US" sz="2800" dirty="0" smtClean="0"/>
              <a:t>UV radiation can lead to T-T </a:t>
            </a:r>
            <a:r>
              <a:rPr lang="en-US" sz="2800" dirty="0" err="1" smtClean="0"/>
              <a:t>dimers</a:t>
            </a:r>
            <a:r>
              <a:rPr lang="en-US" sz="2800" dirty="0" smtClean="0"/>
              <a:t> (two adjacent Ts on same strand bond)</a:t>
            </a:r>
            <a:endParaRPr lang="en-US" sz="2800" dirty="0"/>
          </a:p>
          <a:p>
            <a:r>
              <a:rPr lang="en-US" sz="2800" dirty="0"/>
              <a:t>In </a:t>
            </a:r>
            <a:r>
              <a:rPr lang="en-US" sz="2800" b="1" dirty="0"/>
              <a:t>nucleotide excision repair</a:t>
            </a:r>
            <a:r>
              <a:rPr lang="en-US" sz="2800" dirty="0"/>
              <a:t>, a </a:t>
            </a:r>
            <a:r>
              <a:rPr lang="en-US" sz="2800" b="1" dirty="0"/>
              <a:t>nuclease </a:t>
            </a:r>
            <a:r>
              <a:rPr lang="en-US" sz="2800" dirty="0"/>
              <a:t>cuts out and replaces damaged stretches of </a:t>
            </a:r>
            <a:r>
              <a:rPr lang="en-US" sz="2800" dirty="0" smtClean="0"/>
              <a:t>DNA</a:t>
            </a:r>
            <a:endParaRPr lang="en-US" sz="2800" dirty="0"/>
          </a:p>
        </p:txBody>
      </p:sp>
      <p:grpSp>
        <p:nvGrpSpPr>
          <p:cNvPr id="472070" name="Group 6"/>
          <p:cNvGrpSpPr>
            <a:grpSpLocks/>
          </p:cNvGrpSpPr>
          <p:nvPr/>
        </p:nvGrpSpPr>
        <p:grpSpPr bwMode="auto">
          <a:xfrm>
            <a:off x="0" y="6553200"/>
            <a:ext cx="9144000" cy="304800"/>
            <a:chOff x="0" y="4128"/>
            <a:chExt cx="5760" cy="192"/>
          </a:xfrm>
        </p:grpSpPr>
        <p:sp>
          <p:nvSpPr>
            <p:cNvPr id="47207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72073"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831810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Proofreading DNA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Remember how adenine can only form hydrogen bonds with thymine, and cytosine can only form hydrogen bonds with guanine</a:t>
            </a:r>
          </a:p>
          <a:p>
            <a:r>
              <a:rPr lang="en-US" dirty="0" smtClean="0"/>
              <a:t>If a mismatch occurs, it puts a “kink” in DNA strand</a:t>
            </a:r>
          </a:p>
          <a:p>
            <a:r>
              <a:rPr lang="en-US" dirty="0" smtClean="0"/>
              <a:t>This distortion of shape causes the DNA strand to not move through the DNA molecule as quickly as it does when the shape is not distorted</a:t>
            </a:r>
          </a:p>
          <a:p>
            <a:r>
              <a:rPr lang="en-US" dirty="0" smtClean="0"/>
              <a:t>By slowing the DNA progression through the DNA polymerase, it give DNA polymerase the time necessary to remove the mismatched nucleotide and replace it with the correct nucleotide</a:t>
            </a:r>
          </a:p>
          <a:p>
            <a:r>
              <a:rPr lang="en-US" dirty="0" smtClean="0">
                <a:hlinkClick r:id="rId2"/>
              </a:rPr>
              <a:t>DNA Proofreading by Polymerases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152400" y="779463"/>
            <a:ext cx="8534400" cy="503237"/>
          </a:xfrm>
        </p:spPr>
        <p:txBody>
          <a:bodyPr>
            <a:normAutofit fontScale="90000"/>
          </a:bodyPr>
          <a:lstStyle/>
          <a:p>
            <a:r>
              <a:rPr lang="en-US" dirty="0"/>
              <a:t>Evolutionary Significance of Altered DNA Nucleotides</a:t>
            </a:r>
          </a:p>
        </p:txBody>
      </p:sp>
      <p:sp>
        <p:nvSpPr>
          <p:cNvPr id="519171" name="Rectangle 3"/>
          <p:cNvSpPr>
            <a:spLocks noGrp="1" noChangeArrowheads="1"/>
          </p:cNvSpPr>
          <p:nvPr>
            <p:ph type="body" idx="1"/>
          </p:nvPr>
        </p:nvSpPr>
        <p:spPr>
          <a:xfrm>
            <a:off x="533400" y="1905000"/>
            <a:ext cx="8458200" cy="4711700"/>
          </a:xfrm>
        </p:spPr>
        <p:txBody>
          <a:bodyPr/>
          <a:lstStyle/>
          <a:p>
            <a:r>
              <a:rPr lang="en-US" sz="2800" dirty="0"/>
              <a:t>Error rate after proofreading repair is low but not </a:t>
            </a:r>
            <a:r>
              <a:rPr lang="en-US" sz="2800" dirty="0" smtClean="0"/>
              <a:t>zero (from 1 in 100,000 to 1 in 1,000,000,000)</a:t>
            </a:r>
            <a:endParaRPr lang="en-US" sz="2800" dirty="0"/>
          </a:p>
          <a:p>
            <a:r>
              <a:rPr lang="en-US" sz="2800" dirty="0"/>
              <a:t>Sequence changes may become permanent and can be passed on to the next generation</a:t>
            </a:r>
          </a:p>
          <a:p>
            <a:r>
              <a:rPr lang="en-US" sz="2800" dirty="0"/>
              <a:t>These changes (mutations) are the source of the genetic variation upon which natural selection operates</a:t>
            </a:r>
          </a:p>
        </p:txBody>
      </p:sp>
      <p:grpSp>
        <p:nvGrpSpPr>
          <p:cNvPr id="519172" name="Group 4"/>
          <p:cNvGrpSpPr>
            <a:grpSpLocks/>
          </p:cNvGrpSpPr>
          <p:nvPr/>
        </p:nvGrpSpPr>
        <p:grpSpPr bwMode="auto">
          <a:xfrm>
            <a:off x="0" y="6553200"/>
            <a:ext cx="9144000" cy="304800"/>
            <a:chOff x="0" y="4128"/>
            <a:chExt cx="5760" cy="192"/>
          </a:xfrm>
        </p:grpSpPr>
        <p:sp>
          <p:nvSpPr>
            <p:cNvPr id="519173"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51917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95165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of Genetic Information</a:t>
            </a:r>
            <a:endParaRPr lang="en-US" dirty="0"/>
          </a:p>
        </p:txBody>
      </p:sp>
      <p:sp>
        <p:nvSpPr>
          <p:cNvPr id="3" name="Content Placeholder 2"/>
          <p:cNvSpPr>
            <a:spLocks noGrp="1"/>
          </p:cNvSpPr>
          <p:nvPr>
            <p:ph sz="quarter" idx="1"/>
          </p:nvPr>
        </p:nvSpPr>
        <p:spPr/>
        <p:txBody>
          <a:bodyPr/>
          <a:lstStyle/>
          <a:p>
            <a:r>
              <a:rPr lang="en-US" dirty="0" smtClean="0"/>
              <a:t>Incorrectly paired or altered nucleotides can arise after replication</a:t>
            </a:r>
          </a:p>
          <a:p>
            <a:r>
              <a:rPr lang="en-US" dirty="0" smtClean="0"/>
              <a:t>Maintenance of our genetic information requires frequent repair of various kinds of damage to existing DNA</a:t>
            </a:r>
          </a:p>
          <a:p>
            <a:r>
              <a:rPr lang="en-US" b="1" dirty="0" smtClean="0"/>
              <a:t>Mutagens</a:t>
            </a:r>
            <a:r>
              <a:rPr lang="en-US" dirty="0" smtClean="0"/>
              <a:t>: anything that causes changes in the DNA base pairing</a:t>
            </a:r>
          </a:p>
          <a:p>
            <a:pPr lvl="1"/>
            <a:r>
              <a:rPr lang="en-US" dirty="0" smtClean="0"/>
              <a:t>Reactive chemicals</a:t>
            </a:r>
          </a:p>
          <a:p>
            <a:pPr lvl="1"/>
            <a:r>
              <a:rPr lang="en-US" dirty="0" smtClean="0"/>
              <a:t>UV radiation</a:t>
            </a:r>
          </a:p>
          <a:p>
            <a:pPr lvl="1"/>
            <a:r>
              <a:rPr lang="en-US" dirty="0" smtClean="0"/>
              <a:t>Cigarette smoke &amp; other carcinogens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DNA Mutations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Thymine </a:t>
            </a:r>
            <a:r>
              <a:rPr lang="en-US" dirty="0" err="1" smtClean="0"/>
              <a:t>Dimers</a:t>
            </a:r>
            <a:r>
              <a:rPr lang="en-US" dirty="0" smtClean="0"/>
              <a:t>: if there are two </a:t>
            </a:r>
            <a:r>
              <a:rPr lang="en-US" dirty="0" err="1" smtClean="0"/>
              <a:t>dTTP’s</a:t>
            </a:r>
            <a:r>
              <a:rPr lang="en-US" dirty="0" smtClean="0"/>
              <a:t> next to each other in a strand of DNA, the thymine nitrogenous bases can become fused through covalent linkage</a:t>
            </a:r>
          </a:p>
          <a:p>
            <a:pPr lvl="1"/>
            <a:r>
              <a:rPr lang="en-US" dirty="0" smtClean="0"/>
              <a:t>UV radiation causes this type of mutation</a:t>
            </a:r>
          </a:p>
          <a:p>
            <a:pPr lvl="1"/>
            <a:r>
              <a:rPr lang="en-US" dirty="0" smtClean="0"/>
              <a:t>This fusion of 2 thymine bases causes a distortion in the shape of the double helix</a:t>
            </a:r>
          </a:p>
          <a:p>
            <a:pPr lvl="1"/>
            <a:r>
              <a:rPr lang="en-US" dirty="0" smtClean="0">
                <a:hlinkClick r:id="rId2"/>
              </a:rPr>
              <a:t>Nucleotide Excision Repair</a:t>
            </a:r>
            <a:endParaRPr lang="en-US" dirty="0" smtClean="0"/>
          </a:p>
          <a:p>
            <a:r>
              <a:rPr lang="en-US" dirty="0" smtClean="0"/>
              <a:t>There are other types of mutations that can occur including:</a:t>
            </a:r>
          </a:p>
          <a:p>
            <a:pPr lvl="1"/>
            <a:r>
              <a:rPr lang="en-US" dirty="0" smtClean="0"/>
              <a:t>Mismatched pairs</a:t>
            </a:r>
          </a:p>
          <a:p>
            <a:pPr lvl="1"/>
            <a:r>
              <a:rPr lang="en-US" dirty="0" err="1" smtClean="0"/>
              <a:t>pyrimidine</a:t>
            </a:r>
            <a:r>
              <a:rPr lang="en-US" dirty="0" smtClean="0"/>
              <a:t> </a:t>
            </a:r>
            <a:r>
              <a:rPr lang="en-US" dirty="0" err="1" smtClean="0"/>
              <a:t>dimers</a:t>
            </a:r>
            <a:endParaRPr lang="en-US" dirty="0" smtClean="0"/>
          </a:p>
          <a:p>
            <a:pPr lvl="1"/>
            <a:r>
              <a:rPr lang="en-US" dirty="0" smtClean="0"/>
              <a:t>Double stranded breaks</a:t>
            </a:r>
          </a:p>
          <a:p>
            <a:pPr lvl="1"/>
            <a:r>
              <a:rPr lang="en-US" dirty="0" smtClean="0"/>
              <a:t>Damaged bases</a:t>
            </a:r>
          </a:p>
          <a:p>
            <a:pPr lvl="1"/>
            <a:r>
              <a:rPr lang="en-US" smtClean="0">
                <a:hlinkClick r:id="rId2"/>
              </a:rPr>
              <a:t>Direct Repair Animation</a:t>
            </a:r>
            <a:endParaRPr lang="en-US" dirty="0" smtClean="0"/>
          </a:p>
          <a:p>
            <a:endParaRPr lang="en-US" dirty="0"/>
          </a:p>
        </p:txBody>
      </p:sp>
      <p:pic>
        <p:nvPicPr>
          <p:cNvPr id="20482" name="Picture 2" descr="http://www.mun.ca/biology/scarr/T-T_dimer.gif"/>
          <p:cNvPicPr>
            <a:picLocks noChangeAspect="1" noChangeArrowheads="1"/>
          </p:cNvPicPr>
          <p:nvPr/>
        </p:nvPicPr>
        <p:blipFill>
          <a:blip r:embed="rId3" cstate="print"/>
          <a:srcRect/>
          <a:stretch>
            <a:fillRect/>
          </a:stretch>
        </p:blipFill>
        <p:spPr bwMode="auto">
          <a:xfrm>
            <a:off x="3581400" y="3352800"/>
            <a:ext cx="5715000" cy="3333750"/>
          </a:xfrm>
          <a:prstGeom prst="rect">
            <a:avLst/>
          </a:prstGeom>
          <a:noFill/>
        </p:spPr>
      </p:pic>
      <p:sp>
        <p:nvSpPr>
          <p:cNvPr id="5" name="Down Arrow 4"/>
          <p:cNvSpPr/>
          <p:nvPr/>
        </p:nvSpPr>
        <p:spPr>
          <a:xfrm>
            <a:off x="8610600" y="1905000"/>
            <a:ext cx="228600" cy="2514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Xeroderma</a:t>
            </a:r>
            <a:r>
              <a:rPr lang="en-US" dirty="0" smtClean="0"/>
              <a:t> </a:t>
            </a:r>
            <a:r>
              <a:rPr lang="en-US" dirty="0" err="1" smtClean="0"/>
              <a:t>Pigmentosum</a:t>
            </a:r>
            <a:endParaRPr lang="en-US" dirty="0"/>
          </a:p>
        </p:txBody>
      </p:sp>
      <p:sp>
        <p:nvSpPr>
          <p:cNvPr id="3" name="Content Placeholder 2"/>
          <p:cNvSpPr>
            <a:spLocks noGrp="1"/>
          </p:cNvSpPr>
          <p:nvPr>
            <p:ph sz="quarter" idx="1"/>
          </p:nvPr>
        </p:nvSpPr>
        <p:spPr/>
        <p:txBody>
          <a:bodyPr/>
          <a:lstStyle/>
          <a:p>
            <a:r>
              <a:rPr lang="en-US" dirty="0" smtClean="0"/>
              <a:t>Individuals with this disorder are hypersensitive to sunlight</a:t>
            </a:r>
          </a:p>
          <a:p>
            <a:r>
              <a:rPr lang="en-US" dirty="0" smtClean="0"/>
              <a:t>They lack the ability to repair thymine </a:t>
            </a:r>
            <a:r>
              <a:rPr lang="en-US" dirty="0" err="1" smtClean="0"/>
              <a:t>dimers</a:t>
            </a:r>
            <a:r>
              <a:rPr lang="en-US" dirty="0" smtClean="0"/>
              <a:t> due to a mutation in one or more enzymes involved in their skins nucleotide excision repair system</a:t>
            </a:r>
          </a:p>
          <a:p>
            <a:r>
              <a:rPr lang="en-US" dirty="0" smtClean="0"/>
              <a:t>As a result, mutations build up in their skin cells often leading to various skin cancers</a:t>
            </a:r>
          </a:p>
          <a:p>
            <a:endParaRPr lang="en-US" dirty="0"/>
          </a:p>
        </p:txBody>
      </p:sp>
      <p:pic>
        <p:nvPicPr>
          <p:cNvPr id="19460" name="Picture 4" descr="http://esamultimedia.esa.int/images/Technology_tr/Alex%20Webb%20in%20ESA%20UV-Protection-suit.jpg"/>
          <p:cNvPicPr>
            <a:picLocks noChangeAspect="1" noChangeArrowheads="1"/>
          </p:cNvPicPr>
          <p:nvPr/>
        </p:nvPicPr>
        <p:blipFill>
          <a:blip r:embed="rId2" cstate="print"/>
          <a:srcRect l="27660" t="12057" r="29787" b="14184"/>
          <a:stretch>
            <a:fillRect/>
          </a:stretch>
        </p:blipFill>
        <p:spPr bwMode="auto">
          <a:xfrm>
            <a:off x="7086600" y="4183380"/>
            <a:ext cx="2057400" cy="2674620"/>
          </a:xfrm>
          <a:prstGeom prst="rect">
            <a:avLst/>
          </a:prstGeom>
          <a:noFill/>
        </p:spPr>
      </p:pic>
      <p:pic>
        <p:nvPicPr>
          <p:cNvPr id="19462" name="Picture 6" descr="http://www.wikilearning.com/imagescc/10545/Ejemplo1.jpg"/>
          <p:cNvPicPr>
            <a:picLocks noChangeAspect="1" noChangeArrowheads="1"/>
          </p:cNvPicPr>
          <p:nvPr/>
        </p:nvPicPr>
        <p:blipFill>
          <a:blip r:embed="rId3" cstate="print"/>
          <a:srcRect t="10400" r="14894"/>
          <a:stretch>
            <a:fillRect/>
          </a:stretch>
        </p:blipFill>
        <p:spPr bwMode="auto">
          <a:xfrm>
            <a:off x="0" y="4572000"/>
            <a:ext cx="1333500" cy="2133600"/>
          </a:xfrm>
          <a:prstGeom prst="rect">
            <a:avLst/>
          </a:prstGeom>
          <a:noFill/>
        </p:spPr>
      </p:pic>
      <p:pic>
        <p:nvPicPr>
          <p:cNvPr id="19464" name="Picture 8" descr="http://www.nature.com/jid/journal/v125/n1/images/5603240f2.gif"/>
          <p:cNvPicPr>
            <a:picLocks noChangeAspect="1" noChangeArrowheads="1"/>
          </p:cNvPicPr>
          <p:nvPr/>
        </p:nvPicPr>
        <p:blipFill>
          <a:blip r:embed="rId4" cstate="print"/>
          <a:srcRect l="6557" t="54610" r="10382" b="2837"/>
          <a:stretch>
            <a:fillRect/>
          </a:stretch>
        </p:blipFill>
        <p:spPr bwMode="auto">
          <a:xfrm>
            <a:off x="2819400" y="4872789"/>
            <a:ext cx="2514600" cy="19852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 be The hereditary Material, all of the following criteria must be met</a:t>
            </a:r>
            <a:endParaRPr lang="en-US" sz="2400" dirty="0"/>
          </a:p>
        </p:txBody>
      </p:sp>
      <p:sp>
        <p:nvSpPr>
          <p:cNvPr id="3" name="Content Placeholder 2"/>
          <p:cNvSpPr>
            <a:spLocks noGrp="1"/>
          </p:cNvSpPr>
          <p:nvPr>
            <p:ph sz="quarter" idx="1"/>
          </p:nvPr>
        </p:nvSpPr>
        <p:spPr/>
        <p:txBody>
          <a:bodyPr/>
          <a:lstStyle/>
          <a:p>
            <a:r>
              <a:rPr lang="en-US" dirty="0" smtClean="0">
                <a:effectLst>
                  <a:outerShdw blurRad="50800" dist="38100" algn="tr" rotWithShape="0">
                    <a:prstClr val="black">
                      <a:alpha val="40000"/>
                    </a:prstClr>
                  </a:outerShdw>
                </a:effectLst>
              </a:rPr>
              <a:t>1</a:t>
            </a:r>
            <a:r>
              <a:rPr lang="en-US" baseline="30000" dirty="0" smtClean="0">
                <a:effectLst>
                  <a:outerShdw blurRad="50800" dist="38100" algn="tr" rotWithShape="0">
                    <a:prstClr val="black">
                      <a:alpha val="40000"/>
                    </a:prstClr>
                  </a:outerShdw>
                </a:effectLst>
              </a:rPr>
              <a:t>st</a:t>
            </a:r>
            <a:r>
              <a:rPr lang="en-US" dirty="0" smtClean="0">
                <a:effectLst>
                  <a:outerShdw blurRad="50800" dist="38100" algn="tr" rotWithShape="0">
                    <a:prstClr val="black">
                      <a:alpha val="40000"/>
                    </a:prstClr>
                  </a:outerShdw>
                </a:effectLst>
              </a:rPr>
              <a:t> A gene must be able to carry information from one generation to the next</a:t>
            </a:r>
          </a:p>
          <a:p>
            <a:endParaRPr lang="en-US" dirty="0" smtClean="0">
              <a:effectLst>
                <a:outerShdw blurRad="50800" dist="38100" algn="tr" rotWithShape="0">
                  <a:prstClr val="black">
                    <a:alpha val="40000"/>
                  </a:prstClr>
                </a:outerShdw>
              </a:effectLst>
            </a:endParaRPr>
          </a:p>
          <a:p>
            <a:r>
              <a:rPr lang="en-US" dirty="0" smtClean="0">
                <a:effectLst>
                  <a:outerShdw blurRad="50800" dist="38100" algn="tr" rotWithShape="0">
                    <a:prstClr val="black">
                      <a:alpha val="40000"/>
                    </a:prstClr>
                  </a:outerShdw>
                </a:effectLst>
              </a:rPr>
              <a:t>2</a:t>
            </a:r>
            <a:r>
              <a:rPr lang="en-US" baseline="30000" dirty="0" smtClean="0">
                <a:effectLst>
                  <a:outerShdw blurRad="50800" dist="38100" algn="tr" rotWithShape="0">
                    <a:prstClr val="black">
                      <a:alpha val="40000"/>
                    </a:prstClr>
                  </a:outerShdw>
                </a:effectLst>
              </a:rPr>
              <a:t>nd</a:t>
            </a:r>
            <a:r>
              <a:rPr lang="en-US" dirty="0" smtClean="0">
                <a:effectLst>
                  <a:outerShdw blurRad="50800" dist="38100" algn="tr" rotWithShape="0">
                    <a:prstClr val="black">
                      <a:alpha val="40000"/>
                    </a:prstClr>
                  </a:outerShdw>
                </a:effectLst>
              </a:rPr>
              <a:t> A gene has to be able to use that information to determine a heritable characteristic</a:t>
            </a:r>
          </a:p>
          <a:p>
            <a:endParaRPr lang="en-US" dirty="0" smtClean="0">
              <a:effectLst>
                <a:outerShdw blurRad="50800" dist="38100" algn="tr" rotWithShape="0">
                  <a:prstClr val="black">
                    <a:alpha val="40000"/>
                  </a:prstClr>
                </a:outerShdw>
              </a:effectLst>
            </a:endParaRPr>
          </a:p>
          <a:p>
            <a:r>
              <a:rPr lang="en-US" u="sng" dirty="0" smtClean="0">
                <a:effectLst>
                  <a:outerShdw blurRad="50800" dist="38100" algn="tr" rotWithShape="0">
                    <a:prstClr val="black">
                      <a:alpha val="40000"/>
                    </a:prstClr>
                  </a:outerShdw>
                </a:effectLst>
              </a:rPr>
              <a:t>3</a:t>
            </a:r>
            <a:r>
              <a:rPr lang="en-US" u="sng" baseline="30000" dirty="0" smtClean="0">
                <a:effectLst>
                  <a:outerShdw blurRad="50800" dist="38100" algn="tr" rotWithShape="0">
                    <a:prstClr val="black">
                      <a:alpha val="40000"/>
                    </a:prstClr>
                  </a:outerShdw>
                </a:effectLst>
              </a:rPr>
              <a:t>rd</a:t>
            </a:r>
            <a:r>
              <a:rPr lang="en-US" u="sng" dirty="0" smtClean="0">
                <a:effectLst>
                  <a:outerShdw blurRad="50800" dist="38100" algn="tr" rotWithShape="0">
                    <a:prstClr val="black">
                      <a:alpha val="40000"/>
                    </a:prstClr>
                  </a:outerShdw>
                </a:effectLst>
              </a:rPr>
              <a:t> A gene must be easily copied</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152400" y="500063"/>
            <a:ext cx="8534400" cy="503237"/>
          </a:xfrm>
        </p:spPr>
        <p:txBody>
          <a:bodyPr>
            <a:normAutofit fontScale="90000"/>
          </a:bodyPr>
          <a:lstStyle/>
          <a:p>
            <a:r>
              <a:rPr lang="en-US" dirty="0"/>
              <a:t>Replicating the Ends of DNA Molecules</a:t>
            </a:r>
          </a:p>
        </p:txBody>
      </p:sp>
      <p:sp>
        <p:nvSpPr>
          <p:cNvPr id="476163" name="Rectangle 3"/>
          <p:cNvSpPr>
            <a:spLocks noGrp="1" noChangeArrowheads="1"/>
          </p:cNvSpPr>
          <p:nvPr>
            <p:ph type="body" idx="1"/>
          </p:nvPr>
        </p:nvSpPr>
        <p:spPr>
          <a:xfrm>
            <a:off x="533400" y="1409700"/>
            <a:ext cx="8458200" cy="4229100"/>
          </a:xfrm>
        </p:spPr>
        <p:txBody>
          <a:bodyPr>
            <a:normAutofit lnSpcReduction="10000"/>
          </a:bodyPr>
          <a:lstStyle/>
          <a:p>
            <a:pPr>
              <a:lnSpc>
                <a:spcPct val="90000"/>
              </a:lnSpc>
            </a:pPr>
            <a:r>
              <a:rPr lang="en-US" sz="2800" dirty="0"/>
              <a:t>Limitations of DNA polymerase create problems for the linear DNA of eukaryotic </a:t>
            </a:r>
            <a:r>
              <a:rPr lang="en-US" sz="2800" dirty="0" smtClean="0"/>
              <a:t>chromosomes</a:t>
            </a:r>
          </a:p>
          <a:p>
            <a:pPr>
              <a:lnSpc>
                <a:spcPct val="90000"/>
              </a:lnSpc>
            </a:pPr>
            <a:endParaRPr lang="en-US" sz="2800" dirty="0"/>
          </a:p>
          <a:p>
            <a:pPr>
              <a:lnSpc>
                <a:spcPct val="90000"/>
              </a:lnSpc>
            </a:pPr>
            <a:r>
              <a:rPr lang="en-US" sz="2800" dirty="0"/>
              <a:t>With </a:t>
            </a:r>
            <a:r>
              <a:rPr lang="en-US" sz="2800" dirty="0" smtClean="0"/>
              <a:t>repeated </a:t>
            </a:r>
            <a:r>
              <a:rPr lang="en-US" sz="2800" dirty="0"/>
              <a:t>rounds of replication </a:t>
            </a:r>
            <a:r>
              <a:rPr lang="en-US" sz="2800" dirty="0" smtClean="0"/>
              <a:t>the </a:t>
            </a:r>
            <a:r>
              <a:rPr lang="en-US" sz="2800" dirty="0"/>
              <a:t>usual replication machinery provides no way to complete the 5</a:t>
            </a:r>
            <a:r>
              <a:rPr lang="en-US" sz="2800" dirty="0">
                <a:latin typeface="Symbol" pitchFamily="18" charset="2"/>
                <a:sym typeface="Symbol" pitchFamily="18" charset="2"/>
              </a:rPr>
              <a:t></a:t>
            </a:r>
            <a:r>
              <a:rPr lang="en-US" sz="2800" dirty="0"/>
              <a:t> ends, so repeated rounds of replication produce shorter DNA molecules with uneven </a:t>
            </a:r>
            <a:r>
              <a:rPr lang="en-US" sz="2800" dirty="0" smtClean="0"/>
              <a:t>ends</a:t>
            </a:r>
          </a:p>
          <a:p>
            <a:pPr>
              <a:lnSpc>
                <a:spcPct val="90000"/>
              </a:lnSpc>
            </a:pPr>
            <a:endParaRPr lang="en-US" sz="2800" dirty="0"/>
          </a:p>
          <a:p>
            <a:pPr>
              <a:lnSpc>
                <a:spcPct val="90000"/>
              </a:lnSpc>
            </a:pPr>
            <a:r>
              <a:rPr lang="en-US" sz="2800" dirty="0"/>
              <a:t>This is not a problem for prokaryotes, most of which have circular chromosomes</a:t>
            </a:r>
          </a:p>
        </p:txBody>
      </p:sp>
      <p:grpSp>
        <p:nvGrpSpPr>
          <p:cNvPr id="476166" name="Group 6"/>
          <p:cNvGrpSpPr>
            <a:grpSpLocks/>
          </p:cNvGrpSpPr>
          <p:nvPr/>
        </p:nvGrpSpPr>
        <p:grpSpPr bwMode="auto">
          <a:xfrm>
            <a:off x="0" y="6553200"/>
            <a:ext cx="9144000" cy="304800"/>
            <a:chOff x="0" y="4128"/>
            <a:chExt cx="5760" cy="192"/>
          </a:xfrm>
        </p:grpSpPr>
        <p:sp>
          <p:nvSpPr>
            <p:cNvPr id="47616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76169"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37411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152400" y="25400"/>
            <a:ext cx="2590800" cy="304800"/>
          </a:xfrm>
        </p:spPr>
        <p:txBody>
          <a:bodyPr/>
          <a:lstStyle/>
          <a:p>
            <a:r>
              <a:rPr lang="en-US" sz="1200" b="0">
                <a:latin typeface="Arial" charset="0"/>
              </a:rPr>
              <a:t>Figure 16.20</a:t>
            </a:r>
          </a:p>
        </p:txBody>
      </p:sp>
      <p:pic>
        <p:nvPicPr>
          <p:cNvPr id="576549" name="Picture 37" descr="16_20_DNAShortening-U"/>
          <p:cNvPicPr>
            <a:picLocks noChangeAspect="1" noChangeArrowheads="1"/>
          </p:cNvPicPr>
          <p:nvPr/>
        </p:nvPicPr>
        <p:blipFill>
          <a:blip r:embed="rId3" cstate="print"/>
          <a:srcRect/>
          <a:stretch>
            <a:fillRect/>
          </a:stretch>
        </p:blipFill>
        <p:spPr bwMode="auto">
          <a:xfrm>
            <a:off x="1803400" y="136525"/>
            <a:ext cx="5535613" cy="6584950"/>
          </a:xfrm>
          <a:prstGeom prst="rect">
            <a:avLst/>
          </a:prstGeom>
          <a:noFill/>
        </p:spPr>
      </p:pic>
      <p:sp>
        <p:nvSpPr>
          <p:cNvPr id="576550" name="Text Box 38"/>
          <p:cNvSpPr txBox="1">
            <a:spLocks noChangeArrowheads="1"/>
          </p:cNvSpPr>
          <p:nvPr/>
        </p:nvSpPr>
        <p:spPr bwMode="auto">
          <a:xfrm>
            <a:off x="1839913" y="455613"/>
            <a:ext cx="1449387" cy="407987"/>
          </a:xfrm>
          <a:prstGeom prst="rect">
            <a:avLst/>
          </a:prstGeom>
          <a:noFill/>
          <a:ln w="9525">
            <a:noFill/>
            <a:miter lim="800000"/>
            <a:headEnd/>
            <a:tailEnd/>
          </a:ln>
          <a:effectLst/>
        </p:spPr>
        <p:txBody>
          <a:bodyPr wrap="none" lIns="0" tIns="0" rIns="0" bIns="0"/>
          <a:lstStyle/>
          <a:p>
            <a:pPr>
              <a:lnSpc>
                <a:spcPct val="90000"/>
              </a:lnSpc>
            </a:pPr>
            <a:r>
              <a:rPr lang="en-US" sz="1400"/>
              <a:t>Ends of parental</a:t>
            </a:r>
            <a:br>
              <a:rPr lang="en-US" sz="1400"/>
            </a:br>
            <a:r>
              <a:rPr lang="en-US" sz="1400"/>
              <a:t>DNA strands</a:t>
            </a:r>
          </a:p>
        </p:txBody>
      </p:sp>
      <p:sp>
        <p:nvSpPr>
          <p:cNvPr id="576551" name="Text Box 39"/>
          <p:cNvSpPr txBox="1">
            <a:spLocks noChangeArrowheads="1"/>
          </p:cNvSpPr>
          <p:nvPr/>
        </p:nvSpPr>
        <p:spPr bwMode="auto">
          <a:xfrm>
            <a:off x="5564188" y="422275"/>
            <a:ext cx="1303337" cy="196850"/>
          </a:xfrm>
          <a:prstGeom prst="rect">
            <a:avLst/>
          </a:prstGeom>
          <a:noFill/>
          <a:ln w="9525">
            <a:noFill/>
            <a:miter lim="800000"/>
            <a:headEnd/>
            <a:tailEnd/>
          </a:ln>
          <a:effectLst/>
        </p:spPr>
        <p:txBody>
          <a:bodyPr wrap="none" lIns="0" tIns="0" rIns="0" bIns="0"/>
          <a:lstStyle/>
          <a:p>
            <a:pPr>
              <a:lnSpc>
                <a:spcPct val="90000"/>
              </a:lnSpc>
            </a:pPr>
            <a:r>
              <a:rPr lang="en-US" sz="1400"/>
              <a:t>Leading strand</a:t>
            </a:r>
          </a:p>
        </p:txBody>
      </p:sp>
      <p:sp>
        <p:nvSpPr>
          <p:cNvPr id="576552" name="Text Box 40"/>
          <p:cNvSpPr txBox="1">
            <a:spLocks noChangeArrowheads="1"/>
          </p:cNvSpPr>
          <p:nvPr/>
        </p:nvSpPr>
        <p:spPr bwMode="auto">
          <a:xfrm>
            <a:off x="5572125" y="654050"/>
            <a:ext cx="1303338" cy="196850"/>
          </a:xfrm>
          <a:prstGeom prst="rect">
            <a:avLst/>
          </a:prstGeom>
          <a:noFill/>
          <a:ln w="9525">
            <a:noFill/>
            <a:miter lim="800000"/>
            <a:headEnd/>
            <a:tailEnd/>
          </a:ln>
          <a:effectLst/>
        </p:spPr>
        <p:txBody>
          <a:bodyPr wrap="none" lIns="0" tIns="0" rIns="0" bIns="0"/>
          <a:lstStyle/>
          <a:p>
            <a:pPr>
              <a:lnSpc>
                <a:spcPct val="90000"/>
              </a:lnSpc>
            </a:pPr>
            <a:r>
              <a:rPr lang="en-US" sz="1400"/>
              <a:t>Lagging strand</a:t>
            </a:r>
          </a:p>
        </p:txBody>
      </p:sp>
      <p:sp>
        <p:nvSpPr>
          <p:cNvPr id="576553" name="Text Box 41"/>
          <p:cNvSpPr txBox="1">
            <a:spLocks noChangeArrowheads="1"/>
          </p:cNvSpPr>
          <p:nvPr/>
        </p:nvSpPr>
        <p:spPr bwMode="auto">
          <a:xfrm>
            <a:off x="3930650" y="1395413"/>
            <a:ext cx="1303338" cy="196850"/>
          </a:xfrm>
          <a:prstGeom prst="rect">
            <a:avLst/>
          </a:prstGeom>
          <a:noFill/>
          <a:ln w="9525">
            <a:noFill/>
            <a:miter lim="800000"/>
            <a:headEnd/>
            <a:tailEnd/>
          </a:ln>
          <a:effectLst/>
        </p:spPr>
        <p:txBody>
          <a:bodyPr wrap="none" lIns="0" tIns="0" rIns="0" bIns="0"/>
          <a:lstStyle/>
          <a:p>
            <a:pPr>
              <a:lnSpc>
                <a:spcPct val="90000"/>
              </a:lnSpc>
            </a:pPr>
            <a:r>
              <a:rPr lang="en-US" sz="1400"/>
              <a:t>Last fragment</a:t>
            </a:r>
          </a:p>
        </p:txBody>
      </p:sp>
      <p:sp>
        <p:nvSpPr>
          <p:cNvPr id="576554" name="Text Box 42"/>
          <p:cNvSpPr txBox="1">
            <a:spLocks noChangeArrowheads="1"/>
          </p:cNvSpPr>
          <p:nvPr/>
        </p:nvSpPr>
        <p:spPr bwMode="auto">
          <a:xfrm>
            <a:off x="5365750" y="1401763"/>
            <a:ext cx="1885950" cy="209550"/>
          </a:xfrm>
          <a:prstGeom prst="rect">
            <a:avLst/>
          </a:prstGeom>
          <a:noFill/>
          <a:ln w="9525">
            <a:noFill/>
            <a:miter lim="800000"/>
            <a:headEnd/>
            <a:tailEnd/>
          </a:ln>
          <a:effectLst/>
        </p:spPr>
        <p:txBody>
          <a:bodyPr wrap="none" lIns="0" tIns="0" rIns="0" bIns="0"/>
          <a:lstStyle/>
          <a:p>
            <a:pPr>
              <a:lnSpc>
                <a:spcPct val="90000"/>
              </a:lnSpc>
            </a:pPr>
            <a:r>
              <a:rPr lang="en-US" sz="1400"/>
              <a:t>Next-to-last fragment</a:t>
            </a:r>
          </a:p>
        </p:txBody>
      </p:sp>
      <p:sp>
        <p:nvSpPr>
          <p:cNvPr id="576555" name="Text Box 43"/>
          <p:cNvSpPr txBox="1">
            <a:spLocks noChangeArrowheads="1"/>
          </p:cNvSpPr>
          <p:nvPr/>
        </p:nvSpPr>
        <p:spPr bwMode="auto">
          <a:xfrm>
            <a:off x="1835150" y="1851025"/>
            <a:ext cx="1303338" cy="196850"/>
          </a:xfrm>
          <a:prstGeom prst="rect">
            <a:avLst/>
          </a:prstGeom>
          <a:noFill/>
          <a:ln w="9525">
            <a:noFill/>
            <a:miter lim="800000"/>
            <a:headEnd/>
            <a:tailEnd/>
          </a:ln>
          <a:effectLst/>
        </p:spPr>
        <p:txBody>
          <a:bodyPr wrap="none" lIns="0" tIns="0" rIns="0" bIns="0"/>
          <a:lstStyle/>
          <a:p>
            <a:pPr>
              <a:lnSpc>
                <a:spcPct val="90000"/>
              </a:lnSpc>
            </a:pPr>
            <a:r>
              <a:rPr lang="en-US" sz="1400"/>
              <a:t>Lagging strand</a:t>
            </a:r>
          </a:p>
        </p:txBody>
      </p:sp>
      <p:sp>
        <p:nvSpPr>
          <p:cNvPr id="576556" name="Text Box 44"/>
          <p:cNvSpPr txBox="1">
            <a:spLocks noChangeArrowheads="1"/>
          </p:cNvSpPr>
          <p:nvPr/>
        </p:nvSpPr>
        <p:spPr bwMode="auto">
          <a:xfrm>
            <a:off x="3632200" y="1811338"/>
            <a:ext cx="1025525" cy="184150"/>
          </a:xfrm>
          <a:prstGeom prst="rect">
            <a:avLst/>
          </a:prstGeom>
          <a:noFill/>
          <a:ln w="9525">
            <a:noFill/>
            <a:miter lim="800000"/>
            <a:headEnd/>
            <a:tailEnd/>
          </a:ln>
          <a:effectLst/>
        </p:spPr>
        <p:txBody>
          <a:bodyPr wrap="none" lIns="0" tIns="0" rIns="0" bIns="0"/>
          <a:lstStyle/>
          <a:p>
            <a:pPr>
              <a:lnSpc>
                <a:spcPct val="90000"/>
              </a:lnSpc>
            </a:pPr>
            <a:r>
              <a:rPr lang="en-US" sz="1400"/>
              <a:t>RNA primer</a:t>
            </a:r>
          </a:p>
        </p:txBody>
      </p:sp>
      <p:sp>
        <p:nvSpPr>
          <p:cNvPr id="576557" name="Text Box 45"/>
          <p:cNvSpPr txBox="1">
            <a:spLocks noChangeArrowheads="1"/>
          </p:cNvSpPr>
          <p:nvPr/>
        </p:nvSpPr>
        <p:spPr bwMode="auto">
          <a:xfrm>
            <a:off x="1833563" y="2527300"/>
            <a:ext cx="1303337" cy="196850"/>
          </a:xfrm>
          <a:prstGeom prst="rect">
            <a:avLst/>
          </a:prstGeom>
          <a:noFill/>
          <a:ln w="9525">
            <a:noFill/>
            <a:miter lim="800000"/>
            <a:headEnd/>
            <a:tailEnd/>
          </a:ln>
          <a:effectLst/>
        </p:spPr>
        <p:txBody>
          <a:bodyPr wrap="none" lIns="0" tIns="0" rIns="0" bIns="0"/>
          <a:lstStyle/>
          <a:p>
            <a:pPr>
              <a:lnSpc>
                <a:spcPct val="90000"/>
              </a:lnSpc>
            </a:pPr>
            <a:r>
              <a:rPr lang="en-US" sz="1400"/>
              <a:t>Parental strand</a:t>
            </a:r>
          </a:p>
        </p:txBody>
      </p:sp>
      <p:sp>
        <p:nvSpPr>
          <p:cNvPr id="576558" name="Text Box 46"/>
          <p:cNvSpPr txBox="1">
            <a:spLocks noChangeArrowheads="1"/>
          </p:cNvSpPr>
          <p:nvPr/>
        </p:nvSpPr>
        <p:spPr bwMode="auto">
          <a:xfrm>
            <a:off x="5075238" y="2619375"/>
            <a:ext cx="2295525" cy="608013"/>
          </a:xfrm>
          <a:prstGeom prst="rect">
            <a:avLst/>
          </a:prstGeom>
          <a:noFill/>
          <a:ln w="9525">
            <a:noFill/>
            <a:miter lim="800000"/>
            <a:headEnd/>
            <a:tailEnd/>
          </a:ln>
          <a:effectLst/>
        </p:spPr>
        <p:txBody>
          <a:bodyPr wrap="none" lIns="0" tIns="0" rIns="0" bIns="0"/>
          <a:lstStyle/>
          <a:p>
            <a:pPr>
              <a:lnSpc>
                <a:spcPct val="90000"/>
              </a:lnSpc>
            </a:pPr>
            <a:r>
              <a:rPr lang="en-US" sz="1400"/>
              <a:t>Removal of primers and</a:t>
            </a:r>
            <a:br>
              <a:rPr lang="en-US" sz="1400"/>
            </a:br>
            <a:r>
              <a:rPr lang="en-US" sz="1400"/>
              <a:t>replacement with DNA</a:t>
            </a:r>
            <a:br>
              <a:rPr lang="en-US" sz="1400"/>
            </a:br>
            <a:r>
              <a:rPr lang="en-US" sz="1400"/>
              <a:t>where a 3</a:t>
            </a:r>
            <a:r>
              <a:rPr lang="en-US" sz="1400">
                <a:sym typeface="Symbol" pitchFamily="18" charset="2"/>
              </a:rPr>
              <a:t></a:t>
            </a:r>
            <a:r>
              <a:rPr lang="en-US" sz="1400"/>
              <a:t> end is available</a:t>
            </a:r>
          </a:p>
        </p:txBody>
      </p:sp>
      <p:sp>
        <p:nvSpPr>
          <p:cNvPr id="576559" name="Text Box 47"/>
          <p:cNvSpPr txBox="1">
            <a:spLocks noChangeArrowheads="1"/>
          </p:cNvSpPr>
          <p:nvPr/>
        </p:nvSpPr>
        <p:spPr bwMode="auto">
          <a:xfrm>
            <a:off x="5081588" y="3895725"/>
            <a:ext cx="1211262" cy="369888"/>
          </a:xfrm>
          <a:prstGeom prst="rect">
            <a:avLst/>
          </a:prstGeom>
          <a:noFill/>
          <a:ln w="9525">
            <a:noFill/>
            <a:miter lim="800000"/>
            <a:headEnd/>
            <a:tailEnd/>
          </a:ln>
          <a:effectLst/>
        </p:spPr>
        <p:txBody>
          <a:bodyPr wrap="none" lIns="0" tIns="0" rIns="0" bIns="0"/>
          <a:lstStyle/>
          <a:p>
            <a:pPr>
              <a:lnSpc>
                <a:spcPct val="90000"/>
              </a:lnSpc>
            </a:pPr>
            <a:r>
              <a:rPr lang="en-US" sz="1400"/>
              <a:t>Second round</a:t>
            </a:r>
            <a:br>
              <a:rPr lang="en-US" sz="1400"/>
            </a:br>
            <a:r>
              <a:rPr lang="en-US" sz="1400"/>
              <a:t>of replication</a:t>
            </a:r>
          </a:p>
        </p:txBody>
      </p:sp>
      <p:sp>
        <p:nvSpPr>
          <p:cNvPr id="576560" name="Text Box 48"/>
          <p:cNvSpPr txBox="1">
            <a:spLocks noChangeArrowheads="1"/>
          </p:cNvSpPr>
          <p:nvPr/>
        </p:nvSpPr>
        <p:spPr bwMode="auto">
          <a:xfrm>
            <a:off x="5075238" y="5662613"/>
            <a:ext cx="1330325" cy="369887"/>
          </a:xfrm>
          <a:prstGeom prst="rect">
            <a:avLst/>
          </a:prstGeom>
          <a:noFill/>
          <a:ln w="9525">
            <a:noFill/>
            <a:miter lim="800000"/>
            <a:headEnd/>
            <a:tailEnd/>
          </a:ln>
          <a:effectLst/>
        </p:spPr>
        <p:txBody>
          <a:bodyPr wrap="none" lIns="0" tIns="0" rIns="0" bIns="0"/>
          <a:lstStyle/>
          <a:p>
            <a:pPr>
              <a:lnSpc>
                <a:spcPct val="90000"/>
              </a:lnSpc>
            </a:pPr>
            <a:r>
              <a:rPr lang="en-US" sz="1400"/>
              <a:t>Further rounds</a:t>
            </a:r>
            <a:br>
              <a:rPr lang="en-US" sz="1400"/>
            </a:br>
            <a:r>
              <a:rPr lang="en-US" sz="1400"/>
              <a:t>of replication</a:t>
            </a:r>
          </a:p>
        </p:txBody>
      </p:sp>
      <p:sp>
        <p:nvSpPr>
          <p:cNvPr id="576561" name="Text Box 49"/>
          <p:cNvSpPr txBox="1">
            <a:spLocks noChangeArrowheads="1"/>
          </p:cNvSpPr>
          <p:nvPr/>
        </p:nvSpPr>
        <p:spPr bwMode="auto">
          <a:xfrm>
            <a:off x="2600325" y="4789488"/>
            <a:ext cx="1687513" cy="196850"/>
          </a:xfrm>
          <a:prstGeom prst="rect">
            <a:avLst/>
          </a:prstGeom>
          <a:noFill/>
          <a:ln w="9525">
            <a:noFill/>
            <a:miter lim="800000"/>
            <a:headEnd/>
            <a:tailEnd/>
          </a:ln>
          <a:effectLst/>
        </p:spPr>
        <p:txBody>
          <a:bodyPr wrap="none" lIns="0" tIns="0" rIns="0" bIns="0"/>
          <a:lstStyle/>
          <a:p>
            <a:pPr>
              <a:lnSpc>
                <a:spcPct val="90000"/>
              </a:lnSpc>
            </a:pPr>
            <a:r>
              <a:rPr lang="en-US" sz="1400"/>
              <a:t>New leading strand</a:t>
            </a:r>
          </a:p>
        </p:txBody>
      </p:sp>
      <p:sp>
        <p:nvSpPr>
          <p:cNvPr id="576562" name="Text Box 50"/>
          <p:cNvSpPr txBox="1">
            <a:spLocks noChangeArrowheads="1"/>
          </p:cNvSpPr>
          <p:nvPr/>
        </p:nvSpPr>
        <p:spPr bwMode="auto">
          <a:xfrm>
            <a:off x="2606675" y="5100638"/>
            <a:ext cx="1687513" cy="196850"/>
          </a:xfrm>
          <a:prstGeom prst="rect">
            <a:avLst/>
          </a:prstGeom>
          <a:noFill/>
          <a:ln w="9525">
            <a:noFill/>
            <a:miter lim="800000"/>
            <a:headEnd/>
            <a:tailEnd/>
          </a:ln>
          <a:effectLst/>
        </p:spPr>
        <p:txBody>
          <a:bodyPr wrap="none" lIns="0" tIns="0" rIns="0" bIns="0"/>
          <a:lstStyle/>
          <a:p>
            <a:pPr>
              <a:lnSpc>
                <a:spcPct val="90000"/>
              </a:lnSpc>
            </a:pPr>
            <a:r>
              <a:rPr lang="en-US" sz="1400"/>
              <a:t>New lagging strand</a:t>
            </a:r>
          </a:p>
        </p:txBody>
      </p:sp>
      <p:sp>
        <p:nvSpPr>
          <p:cNvPr id="576563" name="Text Box 51"/>
          <p:cNvSpPr txBox="1">
            <a:spLocks noChangeArrowheads="1"/>
          </p:cNvSpPr>
          <p:nvPr/>
        </p:nvSpPr>
        <p:spPr bwMode="auto">
          <a:xfrm>
            <a:off x="3241675" y="6291263"/>
            <a:ext cx="3408363" cy="211137"/>
          </a:xfrm>
          <a:prstGeom prst="rect">
            <a:avLst/>
          </a:prstGeom>
          <a:noFill/>
          <a:ln w="9525">
            <a:noFill/>
            <a:miter lim="800000"/>
            <a:headEnd/>
            <a:tailEnd/>
          </a:ln>
          <a:effectLst/>
        </p:spPr>
        <p:txBody>
          <a:bodyPr wrap="none" lIns="0" tIns="0" rIns="0" bIns="0"/>
          <a:lstStyle/>
          <a:p>
            <a:pPr>
              <a:lnSpc>
                <a:spcPct val="90000"/>
              </a:lnSpc>
            </a:pPr>
            <a:r>
              <a:rPr lang="en-US" sz="1400"/>
              <a:t>Shorter and shorter daughter molecules</a:t>
            </a:r>
          </a:p>
        </p:txBody>
      </p:sp>
      <p:sp>
        <p:nvSpPr>
          <p:cNvPr id="576564" name="Text Box 52"/>
          <p:cNvSpPr txBox="1">
            <a:spLocks noChangeArrowheads="1"/>
          </p:cNvSpPr>
          <p:nvPr/>
        </p:nvSpPr>
        <p:spPr bwMode="auto">
          <a:xfrm>
            <a:off x="3441700" y="881063"/>
            <a:ext cx="206375" cy="171450"/>
          </a:xfrm>
          <a:prstGeom prst="rect">
            <a:avLst/>
          </a:prstGeom>
          <a:noFill/>
          <a:ln w="9525">
            <a:noFill/>
            <a:miter lim="800000"/>
            <a:headEnd/>
            <a:tailEnd/>
          </a:ln>
          <a:effectLst/>
        </p:spPr>
        <p:txBody>
          <a:bodyPr wrap="none" lIns="0" tIns="0" rIns="0" bIns="0"/>
          <a:lstStyle/>
          <a:p>
            <a:pPr>
              <a:lnSpc>
                <a:spcPct val="90000"/>
              </a:lnSpc>
            </a:pPr>
            <a:r>
              <a:rPr lang="en-US" sz="1400"/>
              <a:t>3</a:t>
            </a:r>
            <a:r>
              <a:rPr lang="en-US" sz="1400">
                <a:sym typeface="Symbol" pitchFamily="18" charset="2"/>
              </a:rPr>
              <a:t></a:t>
            </a:r>
            <a:endParaRPr lang="en-US" sz="1400"/>
          </a:p>
        </p:txBody>
      </p:sp>
      <p:sp>
        <p:nvSpPr>
          <p:cNvPr id="576565" name="Text Box 53"/>
          <p:cNvSpPr txBox="1">
            <a:spLocks noChangeArrowheads="1"/>
          </p:cNvSpPr>
          <p:nvPr/>
        </p:nvSpPr>
        <p:spPr bwMode="auto">
          <a:xfrm>
            <a:off x="3381375" y="2344738"/>
            <a:ext cx="206375" cy="171450"/>
          </a:xfrm>
          <a:prstGeom prst="rect">
            <a:avLst/>
          </a:prstGeom>
          <a:noFill/>
          <a:ln w="9525">
            <a:noFill/>
            <a:miter lim="800000"/>
            <a:headEnd/>
            <a:tailEnd/>
          </a:ln>
          <a:effectLst/>
        </p:spPr>
        <p:txBody>
          <a:bodyPr wrap="none" lIns="0" tIns="0" rIns="0" bIns="0"/>
          <a:lstStyle/>
          <a:p>
            <a:pPr>
              <a:lnSpc>
                <a:spcPct val="90000"/>
              </a:lnSpc>
            </a:pPr>
            <a:r>
              <a:rPr lang="en-US" sz="1400"/>
              <a:t>3</a:t>
            </a:r>
            <a:r>
              <a:rPr lang="en-US" sz="1400">
                <a:sym typeface="Symbol" pitchFamily="18" charset="2"/>
              </a:rPr>
              <a:t></a:t>
            </a:r>
            <a:endParaRPr lang="en-US" sz="1400"/>
          </a:p>
        </p:txBody>
      </p:sp>
      <p:sp>
        <p:nvSpPr>
          <p:cNvPr id="576566" name="Text Box 54"/>
          <p:cNvSpPr txBox="1">
            <a:spLocks noChangeArrowheads="1"/>
          </p:cNvSpPr>
          <p:nvPr/>
        </p:nvSpPr>
        <p:spPr bwMode="auto">
          <a:xfrm>
            <a:off x="3382963" y="3560763"/>
            <a:ext cx="206375" cy="171450"/>
          </a:xfrm>
          <a:prstGeom prst="rect">
            <a:avLst/>
          </a:prstGeom>
          <a:noFill/>
          <a:ln w="9525">
            <a:noFill/>
            <a:miter lim="800000"/>
            <a:headEnd/>
            <a:tailEnd/>
          </a:ln>
          <a:effectLst/>
        </p:spPr>
        <p:txBody>
          <a:bodyPr wrap="none" lIns="0" tIns="0" rIns="0" bIns="0"/>
          <a:lstStyle/>
          <a:p>
            <a:pPr>
              <a:lnSpc>
                <a:spcPct val="90000"/>
              </a:lnSpc>
            </a:pPr>
            <a:r>
              <a:rPr lang="en-US" sz="1400"/>
              <a:t>3</a:t>
            </a:r>
            <a:r>
              <a:rPr lang="en-US" sz="1400">
                <a:sym typeface="Symbol" pitchFamily="18" charset="2"/>
              </a:rPr>
              <a:t></a:t>
            </a:r>
            <a:endParaRPr lang="en-US" sz="1400"/>
          </a:p>
        </p:txBody>
      </p:sp>
      <p:sp>
        <p:nvSpPr>
          <p:cNvPr id="576567" name="Text Box 55"/>
          <p:cNvSpPr txBox="1">
            <a:spLocks noChangeArrowheads="1"/>
          </p:cNvSpPr>
          <p:nvPr/>
        </p:nvSpPr>
        <p:spPr bwMode="auto">
          <a:xfrm>
            <a:off x="4321175" y="4791075"/>
            <a:ext cx="206375" cy="171450"/>
          </a:xfrm>
          <a:prstGeom prst="rect">
            <a:avLst/>
          </a:prstGeom>
          <a:noFill/>
          <a:ln w="9525">
            <a:noFill/>
            <a:miter lim="800000"/>
            <a:headEnd/>
            <a:tailEnd/>
          </a:ln>
          <a:effectLst/>
        </p:spPr>
        <p:txBody>
          <a:bodyPr wrap="none" lIns="0" tIns="0" rIns="0" bIns="0"/>
          <a:lstStyle/>
          <a:p>
            <a:pPr>
              <a:lnSpc>
                <a:spcPct val="90000"/>
              </a:lnSpc>
            </a:pPr>
            <a:r>
              <a:rPr lang="en-US" sz="1400"/>
              <a:t>3</a:t>
            </a:r>
            <a:r>
              <a:rPr lang="en-US" sz="1400">
                <a:sym typeface="Symbol" pitchFamily="18" charset="2"/>
              </a:rPr>
              <a:t></a:t>
            </a:r>
            <a:endParaRPr lang="en-US" sz="1400"/>
          </a:p>
        </p:txBody>
      </p:sp>
      <p:sp>
        <p:nvSpPr>
          <p:cNvPr id="576568" name="Text Box 56"/>
          <p:cNvSpPr txBox="1">
            <a:spLocks noChangeArrowheads="1"/>
          </p:cNvSpPr>
          <p:nvPr/>
        </p:nvSpPr>
        <p:spPr bwMode="auto">
          <a:xfrm>
            <a:off x="3389313" y="5394325"/>
            <a:ext cx="206375" cy="171450"/>
          </a:xfrm>
          <a:prstGeom prst="rect">
            <a:avLst/>
          </a:prstGeom>
          <a:noFill/>
          <a:ln w="9525">
            <a:noFill/>
            <a:miter lim="800000"/>
            <a:headEnd/>
            <a:tailEnd/>
          </a:ln>
          <a:effectLst/>
        </p:spPr>
        <p:txBody>
          <a:bodyPr wrap="none" lIns="0" tIns="0" rIns="0" bIns="0"/>
          <a:lstStyle/>
          <a:p>
            <a:pPr>
              <a:lnSpc>
                <a:spcPct val="90000"/>
              </a:lnSpc>
            </a:pPr>
            <a:r>
              <a:rPr lang="en-US" sz="1400"/>
              <a:t>3</a:t>
            </a:r>
            <a:r>
              <a:rPr lang="en-US" sz="1400">
                <a:sym typeface="Symbol" pitchFamily="18" charset="2"/>
              </a:rPr>
              <a:t></a:t>
            </a:r>
            <a:endParaRPr lang="en-US" sz="1400"/>
          </a:p>
        </p:txBody>
      </p:sp>
      <p:sp>
        <p:nvSpPr>
          <p:cNvPr id="576569" name="Text Box 57"/>
          <p:cNvSpPr txBox="1">
            <a:spLocks noChangeArrowheads="1"/>
          </p:cNvSpPr>
          <p:nvPr/>
        </p:nvSpPr>
        <p:spPr bwMode="auto">
          <a:xfrm>
            <a:off x="4335463" y="5110163"/>
            <a:ext cx="206375" cy="171450"/>
          </a:xfrm>
          <a:prstGeom prst="rect">
            <a:avLst/>
          </a:prstGeom>
          <a:noFill/>
          <a:ln w="9525">
            <a:noFill/>
            <a:miter lim="800000"/>
            <a:headEnd/>
            <a:tailEnd/>
          </a:ln>
          <a:effectLst/>
        </p:spPr>
        <p:txBody>
          <a:bodyPr wrap="none" lIns="0" tIns="0" rIns="0" bIns="0"/>
          <a:lstStyle/>
          <a:p>
            <a:pPr>
              <a:lnSpc>
                <a:spcPct val="90000"/>
              </a:lnSpc>
            </a:pPr>
            <a:r>
              <a:rPr lang="en-US" sz="1400"/>
              <a:t>5</a:t>
            </a:r>
            <a:r>
              <a:rPr lang="en-US" sz="1400">
                <a:sym typeface="Symbol" pitchFamily="18" charset="2"/>
              </a:rPr>
              <a:t></a:t>
            </a:r>
            <a:endParaRPr lang="en-US" sz="1400"/>
          </a:p>
        </p:txBody>
      </p:sp>
      <p:sp>
        <p:nvSpPr>
          <p:cNvPr id="576570" name="Text Box 58"/>
          <p:cNvSpPr txBox="1">
            <a:spLocks noChangeArrowheads="1"/>
          </p:cNvSpPr>
          <p:nvPr/>
        </p:nvSpPr>
        <p:spPr bwMode="auto">
          <a:xfrm>
            <a:off x="4329113" y="4483100"/>
            <a:ext cx="206375" cy="171450"/>
          </a:xfrm>
          <a:prstGeom prst="rect">
            <a:avLst/>
          </a:prstGeom>
          <a:noFill/>
          <a:ln w="9525">
            <a:noFill/>
            <a:miter lim="800000"/>
            <a:headEnd/>
            <a:tailEnd/>
          </a:ln>
          <a:effectLst/>
        </p:spPr>
        <p:txBody>
          <a:bodyPr wrap="none" lIns="0" tIns="0" rIns="0" bIns="0"/>
          <a:lstStyle/>
          <a:p>
            <a:pPr>
              <a:lnSpc>
                <a:spcPct val="90000"/>
              </a:lnSpc>
            </a:pPr>
            <a:r>
              <a:rPr lang="en-US" sz="1400"/>
              <a:t>5</a:t>
            </a:r>
            <a:r>
              <a:rPr lang="en-US" sz="1400">
                <a:sym typeface="Symbol" pitchFamily="18" charset="2"/>
              </a:rPr>
              <a:t></a:t>
            </a:r>
            <a:endParaRPr lang="en-US" sz="1400"/>
          </a:p>
        </p:txBody>
      </p:sp>
      <p:sp>
        <p:nvSpPr>
          <p:cNvPr id="576571" name="Text Box 59"/>
          <p:cNvSpPr txBox="1">
            <a:spLocks noChangeArrowheads="1"/>
          </p:cNvSpPr>
          <p:nvPr/>
        </p:nvSpPr>
        <p:spPr bwMode="auto">
          <a:xfrm>
            <a:off x="4335463" y="3260725"/>
            <a:ext cx="206375" cy="171450"/>
          </a:xfrm>
          <a:prstGeom prst="rect">
            <a:avLst/>
          </a:prstGeom>
          <a:noFill/>
          <a:ln w="9525">
            <a:noFill/>
            <a:miter lim="800000"/>
            <a:headEnd/>
            <a:tailEnd/>
          </a:ln>
          <a:effectLst/>
        </p:spPr>
        <p:txBody>
          <a:bodyPr wrap="none" lIns="0" tIns="0" rIns="0" bIns="0"/>
          <a:lstStyle/>
          <a:p>
            <a:pPr>
              <a:lnSpc>
                <a:spcPct val="90000"/>
              </a:lnSpc>
            </a:pPr>
            <a:r>
              <a:rPr lang="en-US" sz="1400" dirty="0"/>
              <a:t>5</a:t>
            </a:r>
            <a:r>
              <a:rPr lang="en-US" sz="1400" dirty="0">
                <a:sym typeface="Symbol" pitchFamily="18" charset="2"/>
              </a:rPr>
              <a:t></a:t>
            </a:r>
            <a:endParaRPr lang="en-US" sz="1400" dirty="0"/>
          </a:p>
        </p:txBody>
      </p:sp>
      <p:sp>
        <p:nvSpPr>
          <p:cNvPr id="576572" name="Text Box 60"/>
          <p:cNvSpPr txBox="1">
            <a:spLocks noChangeArrowheads="1"/>
          </p:cNvSpPr>
          <p:nvPr/>
        </p:nvSpPr>
        <p:spPr bwMode="auto">
          <a:xfrm>
            <a:off x="3384550" y="2082800"/>
            <a:ext cx="206375" cy="171450"/>
          </a:xfrm>
          <a:prstGeom prst="rect">
            <a:avLst/>
          </a:prstGeom>
          <a:noFill/>
          <a:ln w="9525">
            <a:noFill/>
            <a:miter lim="800000"/>
            <a:headEnd/>
            <a:tailEnd/>
          </a:ln>
          <a:effectLst/>
        </p:spPr>
        <p:txBody>
          <a:bodyPr wrap="none" lIns="0" tIns="0" rIns="0" bIns="0"/>
          <a:lstStyle/>
          <a:p>
            <a:pPr>
              <a:lnSpc>
                <a:spcPct val="90000"/>
              </a:lnSpc>
            </a:pPr>
            <a:r>
              <a:rPr lang="en-US" sz="1400"/>
              <a:t>5</a:t>
            </a:r>
            <a:r>
              <a:rPr lang="en-US" sz="1400">
                <a:sym typeface="Symbol" pitchFamily="18" charset="2"/>
              </a:rPr>
              <a:t></a:t>
            </a:r>
            <a:endParaRPr lang="en-US" sz="1400"/>
          </a:p>
        </p:txBody>
      </p:sp>
      <p:sp>
        <p:nvSpPr>
          <p:cNvPr id="576573" name="Text Box 61"/>
          <p:cNvSpPr txBox="1">
            <a:spLocks noChangeArrowheads="1"/>
          </p:cNvSpPr>
          <p:nvPr/>
        </p:nvSpPr>
        <p:spPr bwMode="auto">
          <a:xfrm>
            <a:off x="3432175" y="250825"/>
            <a:ext cx="206375" cy="171450"/>
          </a:xfrm>
          <a:prstGeom prst="rect">
            <a:avLst/>
          </a:prstGeom>
          <a:noFill/>
          <a:ln w="9525">
            <a:noFill/>
            <a:miter lim="800000"/>
            <a:headEnd/>
            <a:tailEnd/>
          </a:ln>
          <a:effectLst/>
        </p:spPr>
        <p:txBody>
          <a:bodyPr wrap="none" lIns="0" tIns="0" rIns="0" bIns="0"/>
          <a:lstStyle/>
          <a:p>
            <a:pPr>
              <a:lnSpc>
                <a:spcPct val="90000"/>
              </a:lnSpc>
            </a:pPr>
            <a:r>
              <a:rPr lang="en-US" sz="1400"/>
              <a:t>5</a:t>
            </a:r>
            <a:r>
              <a:rPr lang="en-US" sz="1400">
                <a:sym typeface="Symbol" pitchFamily="18" charset="2"/>
              </a:rPr>
              <a:t></a:t>
            </a:r>
            <a:endParaRPr lang="en-US" sz="1400"/>
          </a:p>
        </p:txBody>
      </p:sp>
      <p:sp>
        <p:nvSpPr>
          <p:cNvPr id="576574" name="AutoShape 62"/>
          <p:cNvSpPr>
            <a:spLocks/>
          </p:cNvSpPr>
          <p:nvPr/>
        </p:nvSpPr>
        <p:spPr bwMode="auto">
          <a:xfrm rot="5400000">
            <a:off x="4411663" y="720725"/>
            <a:ext cx="177800" cy="1958975"/>
          </a:xfrm>
          <a:prstGeom prst="leftBrace">
            <a:avLst>
              <a:gd name="adj1" fmla="val 91815"/>
              <a:gd name="adj2" fmla="val 50000"/>
            </a:avLst>
          </a:prstGeom>
          <a:noFill/>
          <a:ln w="12700">
            <a:solidFill>
              <a:schemeClr val="tx1"/>
            </a:solidFill>
            <a:round/>
            <a:headEnd/>
            <a:tailEnd/>
          </a:ln>
          <a:effectLst/>
        </p:spPr>
        <p:txBody>
          <a:bodyPr wrap="none" anchor="ctr"/>
          <a:lstStyle/>
          <a:p>
            <a:endParaRPr lang="en-US"/>
          </a:p>
        </p:txBody>
      </p:sp>
      <p:sp>
        <p:nvSpPr>
          <p:cNvPr id="576575" name="AutoShape 63"/>
          <p:cNvSpPr>
            <a:spLocks/>
          </p:cNvSpPr>
          <p:nvPr/>
        </p:nvSpPr>
        <p:spPr bwMode="auto">
          <a:xfrm rot="5400000">
            <a:off x="6131719" y="972344"/>
            <a:ext cx="190500" cy="1455738"/>
          </a:xfrm>
          <a:prstGeom prst="leftBrace">
            <a:avLst>
              <a:gd name="adj1" fmla="val 63681"/>
              <a:gd name="adj2" fmla="val 50000"/>
            </a:avLst>
          </a:prstGeom>
          <a:noFill/>
          <a:ln w="12700">
            <a:solidFill>
              <a:schemeClr val="tx1"/>
            </a:solidFill>
            <a:round/>
            <a:headEnd/>
            <a:tailEnd/>
          </a:ln>
          <a:effectLst/>
        </p:spPr>
        <p:txBody>
          <a:bodyPr wrap="none" anchor="ctr"/>
          <a:lstStyle/>
          <a:p>
            <a:endParaRPr lang="en-US"/>
          </a:p>
        </p:txBody>
      </p:sp>
      <p:sp>
        <p:nvSpPr>
          <p:cNvPr id="576576" name="Line 64"/>
          <p:cNvSpPr>
            <a:spLocks noChangeShapeType="1"/>
          </p:cNvSpPr>
          <p:nvPr/>
        </p:nvSpPr>
        <p:spPr bwMode="auto">
          <a:xfrm flipV="1">
            <a:off x="3267075" y="463550"/>
            <a:ext cx="292100" cy="79375"/>
          </a:xfrm>
          <a:prstGeom prst="line">
            <a:avLst/>
          </a:prstGeom>
          <a:noFill/>
          <a:ln w="12700">
            <a:solidFill>
              <a:schemeClr val="tx1"/>
            </a:solidFill>
            <a:round/>
            <a:headEnd/>
            <a:tailEnd/>
          </a:ln>
          <a:effectLst/>
        </p:spPr>
        <p:txBody>
          <a:bodyPr wrap="none" anchor="ctr"/>
          <a:lstStyle/>
          <a:p>
            <a:endParaRPr lang="en-US"/>
          </a:p>
        </p:txBody>
      </p:sp>
      <p:sp>
        <p:nvSpPr>
          <p:cNvPr id="576577" name="Line 65"/>
          <p:cNvSpPr>
            <a:spLocks noChangeShapeType="1"/>
          </p:cNvSpPr>
          <p:nvPr/>
        </p:nvSpPr>
        <p:spPr bwMode="auto">
          <a:xfrm>
            <a:off x="3267075" y="542925"/>
            <a:ext cx="317500" cy="263525"/>
          </a:xfrm>
          <a:prstGeom prst="line">
            <a:avLst/>
          </a:prstGeom>
          <a:noFill/>
          <a:ln w="12700">
            <a:solidFill>
              <a:schemeClr val="tx1"/>
            </a:solidFill>
            <a:round/>
            <a:headEnd/>
            <a:tailEnd/>
          </a:ln>
          <a:effectLst/>
        </p:spPr>
        <p:txBody>
          <a:bodyPr wrap="none" anchor="ctr"/>
          <a:lstStyle/>
          <a:p>
            <a:endParaRPr lang="en-US"/>
          </a:p>
        </p:txBody>
      </p:sp>
      <p:sp>
        <p:nvSpPr>
          <p:cNvPr id="576578" name="Line 66"/>
          <p:cNvSpPr>
            <a:spLocks noChangeShapeType="1"/>
          </p:cNvSpPr>
          <p:nvPr/>
        </p:nvSpPr>
        <p:spPr bwMode="auto">
          <a:xfrm>
            <a:off x="5000625" y="330200"/>
            <a:ext cx="528638" cy="185738"/>
          </a:xfrm>
          <a:prstGeom prst="line">
            <a:avLst/>
          </a:prstGeom>
          <a:noFill/>
          <a:ln w="12700">
            <a:solidFill>
              <a:schemeClr val="tx1"/>
            </a:solidFill>
            <a:round/>
            <a:headEnd/>
            <a:tailEnd/>
          </a:ln>
          <a:effectLst/>
        </p:spPr>
        <p:txBody>
          <a:bodyPr wrap="none" anchor="ctr"/>
          <a:lstStyle/>
          <a:p>
            <a:endParaRPr lang="en-US"/>
          </a:p>
        </p:txBody>
      </p:sp>
      <p:sp>
        <p:nvSpPr>
          <p:cNvPr id="576579" name="Line 67"/>
          <p:cNvSpPr>
            <a:spLocks noChangeShapeType="1"/>
          </p:cNvSpPr>
          <p:nvPr/>
        </p:nvSpPr>
        <p:spPr bwMode="auto">
          <a:xfrm flipV="1">
            <a:off x="4986338" y="754063"/>
            <a:ext cx="542925" cy="171450"/>
          </a:xfrm>
          <a:prstGeom prst="line">
            <a:avLst/>
          </a:prstGeom>
          <a:noFill/>
          <a:ln w="12700">
            <a:solidFill>
              <a:schemeClr val="tx1"/>
            </a:solidFill>
            <a:round/>
            <a:headEnd/>
            <a:tailEnd/>
          </a:ln>
          <a:effectLst/>
        </p:spPr>
        <p:txBody>
          <a:bodyPr wrap="none" anchor="ctr"/>
          <a:lstStyle/>
          <a:p>
            <a:endParaRPr lang="en-US"/>
          </a:p>
        </p:txBody>
      </p:sp>
      <p:sp>
        <p:nvSpPr>
          <p:cNvPr id="576580" name="Line 68"/>
          <p:cNvSpPr>
            <a:spLocks noChangeShapeType="1"/>
          </p:cNvSpPr>
          <p:nvPr/>
        </p:nvSpPr>
        <p:spPr bwMode="auto">
          <a:xfrm>
            <a:off x="3162300" y="1931988"/>
            <a:ext cx="476250" cy="198437"/>
          </a:xfrm>
          <a:prstGeom prst="line">
            <a:avLst/>
          </a:prstGeom>
          <a:noFill/>
          <a:ln w="12700">
            <a:solidFill>
              <a:schemeClr val="tx1"/>
            </a:solidFill>
            <a:round/>
            <a:headEnd/>
            <a:tailEnd/>
          </a:ln>
          <a:effectLst/>
        </p:spPr>
        <p:txBody>
          <a:bodyPr wrap="none" anchor="ctr"/>
          <a:lstStyle/>
          <a:p>
            <a:endParaRPr lang="en-US"/>
          </a:p>
        </p:txBody>
      </p:sp>
      <p:sp>
        <p:nvSpPr>
          <p:cNvPr id="576581" name="Line 69"/>
          <p:cNvSpPr>
            <a:spLocks noChangeShapeType="1"/>
          </p:cNvSpPr>
          <p:nvPr/>
        </p:nvSpPr>
        <p:spPr bwMode="auto">
          <a:xfrm flipV="1">
            <a:off x="3162300" y="2460625"/>
            <a:ext cx="461963" cy="158750"/>
          </a:xfrm>
          <a:prstGeom prst="line">
            <a:avLst/>
          </a:prstGeom>
          <a:noFill/>
          <a:ln w="12700">
            <a:solidFill>
              <a:schemeClr val="tx1"/>
            </a:solidFill>
            <a:round/>
            <a:headEnd/>
            <a:tailEnd/>
          </a:ln>
          <a:effectLst/>
        </p:spPr>
        <p:txBody>
          <a:bodyPr wrap="none" anchor="ctr"/>
          <a:lstStyle/>
          <a:p>
            <a:endParaRPr lang="en-US"/>
          </a:p>
        </p:txBody>
      </p:sp>
      <p:sp>
        <p:nvSpPr>
          <p:cNvPr id="576582" name="Line 70"/>
          <p:cNvSpPr>
            <a:spLocks noChangeShapeType="1"/>
          </p:cNvSpPr>
          <p:nvPr/>
        </p:nvSpPr>
        <p:spPr bwMode="auto">
          <a:xfrm flipH="1">
            <a:off x="3889375" y="1984375"/>
            <a:ext cx="65088" cy="14605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148142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Replicating the Ends of Eukaryotic DNA Molecules</a:t>
            </a:r>
            <a:endParaRPr lang="en-US" sz="2800" dirty="0"/>
          </a:p>
        </p:txBody>
      </p:sp>
      <p:sp>
        <p:nvSpPr>
          <p:cNvPr id="3" name="Content Placeholder 2"/>
          <p:cNvSpPr>
            <a:spLocks noGrp="1"/>
          </p:cNvSpPr>
          <p:nvPr>
            <p:ph sz="quarter" idx="1"/>
          </p:nvPr>
        </p:nvSpPr>
        <p:spPr/>
        <p:txBody>
          <a:bodyPr/>
          <a:lstStyle/>
          <a:p>
            <a:r>
              <a:rPr lang="en-US" dirty="0" smtClean="0"/>
              <a:t>Eukaryotes must have a way to protect their genes from being gradually eroded away</a:t>
            </a:r>
          </a:p>
          <a:p>
            <a:r>
              <a:rPr lang="en-US" dirty="0" smtClean="0"/>
              <a:t>Telomeres: special nucleotide sequences found at the ends of eukaryotic DNA molecules</a:t>
            </a:r>
          </a:p>
          <a:p>
            <a:pPr lvl="1"/>
            <a:r>
              <a:rPr lang="en-US" dirty="0" smtClean="0"/>
              <a:t>No genes in telomeres</a:t>
            </a:r>
          </a:p>
          <a:p>
            <a:pPr lvl="1"/>
            <a:r>
              <a:rPr lang="en-US" dirty="0" smtClean="0"/>
              <a:t>Telomeres consist of multiple repeated sequences</a:t>
            </a:r>
          </a:p>
          <a:p>
            <a:pPr lvl="1"/>
            <a:r>
              <a:rPr lang="en-US" dirty="0" smtClean="0"/>
              <a:t>In humans the sequence is TTAGGG, and is repeated between 100-1,000 times</a:t>
            </a:r>
          </a:p>
          <a:p>
            <a:pPr lvl="1"/>
            <a:r>
              <a:rPr lang="en-US" b="1" dirty="0" err="1" smtClean="0"/>
              <a:t>Telomeric</a:t>
            </a:r>
            <a:r>
              <a:rPr lang="en-US" b="1" dirty="0" smtClean="0"/>
              <a:t> DNA protects the organisms genes!</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Telomeres</a:t>
            </a:r>
            <a:endParaRPr lang="en-US" dirty="0"/>
          </a:p>
        </p:txBody>
      </p:sp>
      <p:sp>
        <p:nvSpPr>
          <p:cNvPr id="3" name="Content Placeholder 2"/>
          <p:cNvSpPr>
            <a:spLocks noGrp="1"/>
          </p:cNvSpPr>
          <p:nvPr>
            <p:ph sz="quarter" idx="1"/>
          </p:nvPr>
        </p:nvSpPr>
        <p:spPr/>
        <p:txBody>
          <a:bodyPr/>
          <a:lstStyle/>
          <a:p>
            <a:r>
              <a:rPr lang="en-US" dirty="0" smtClean="0"/>
              <a:t>In general, if DNA is found to have a staggered end it means it is damaged and would usually trigger signal transduction pathways that would ultimately lead to cell cycle arrest or even programmed cell death</a:t>
            </a:r>
          </a:p>
          <a:p>
            <a:r>
              <a:rPr lang="en-US" dirty="0" smtClean="0"/>
              <a:t>Telomeres are associated with proteins that inhibit the cell from activating these signal transduction pathways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Telomeres</a:t>
            </a:r>
            <a:endParaRPr lang="en-US" dirty="0"/>
          </a:p>
        </p:txBody>
      </p:sp>
      <p:sp>
        <p:nvSpPr>
          <p:cNvPr id="3" name="Content Placeholder 2"/>
          <p:cNvSpPr>
            <a:spLocks noGrp="1"/>
          </p:cNvSpPr>
          <p:nvPr>
            <p:ph sz="quarter" idx="1"/>
          </p:nvPr>
        </p:nvSpPr>
        <p:spPr/>
        <p:txBody>
          <a:bodyPr/>
          <a:lstStyle/>
          <a:p>
            <a:r>
              <a:rPr lang="en-US" dirty="0" smtClean="0"/>
              <a:t>Telomeres do not prevent the shortening of DNA molecules, rather, they postpone the erosion of genes near the ends of the molecules</a:t>
            </a:r>
          </a:p>
          <a:p>
            <a:r>
              <a:rPr lang="en-US" dirty="0" smtClean="0"/>
              <a:t>Telomeres become shorter during every round of replication</a:t>
            </a:r>
          </a:p>
          <a:p>
            <a:r>
              <a:rPr lang="en-US" dirty="0" smtClean="0"/>
              <a:t>The shortening of telomeres has been implicated in the aging process</a:t>
            </a:r>
          </a:p>
          <a:p>
            <a:r>
              <a:rPr lang="en-US" dirty="0" smtClean="0"/>
              <a:t>What does this mean for gametes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Gametes &amp; Telomeres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If the cells that give rise to gametes became shorter during each round of replication, eventually essential genes would be impacted</a:t>
            </a:r>
          </a:p>
          <a:p>
            <a:r>
              <a:rPr lang="en-US" dirty="0" smtClean="0"/>
              <a:t>This does not happen, though</a:t>
            </a:r>
          </a:p>
          <a:p>
            <a:r>
              <a:rPr lang="en-US" b="1" dirty="0" smtClean="0"/>
              <a:t>Telomerase</a:t>
            </a:r>
            <a:r>
              <a:rPr lang="en-US" dirty="0" smtClean="0"/>
              <a:t>: an enzyme that catalyzes the lengthening of telomeres in eukaryotic germ cells, thus restoring their original length and compensating for the shortening that occurs during DNA replication</a:t>
            </a:r>
          </a:p>
          <a:p>
            <a:pPr lvl="1"/>
            <a:r>
              <a:rPr lang="en-US" dirty="0" smtClean="0"/>
              <a:t>Not active in adult somatic cells</a:t>
            </a:r>
          </a:p>
          <a:p>
            <a:pPr lvl="1"/>
            <a:r>
              <a:rPr lang="en-US" dirty="0" smtClean="0"/>
              <a:t>Telomerase activity increased in many cancer cells </a:t>
            </a:r>
          </a:p>
          <a:p>
            <a:pPr lvl="1"/>
            <a:r>
              <a:rPr lang="en-US" dirty="0" smtClean="0">
                <a:hlinkClick r:id="rId2"/>
              </a:rPr>
              <a:t>Telomerase Function Animation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DNA is Packaged in a Prokaryote</a:t>
            </a:r>
            <a:endParaRPr lang="en-US" dirty="0"/>
          </a:p>
        </p:txBody>
      </p:sp>
      <p:sp>
        <p:nvSpPr>
          <p:cNvPr id="3" name="Content Placeholder 2"/>
          <p:cNvSpPr>
            <a:spLocks noGrp="1"/>
          </p:cNvSpPr>
          <p:nvPr>
            <p:ph sz="quarter" idx="1"/>
          </p:nvPr>
        </p:nvSpPr>
        <p:spPr/>
        <p:txBody>
          <a:bodyPr/>
          <a:lstStyle/>
          <a:p>
            <a:r>
              <a:rPr lang="en-US" dirty="0" smtClean="0"/>
              <a:t>Remember, prokaryotes have a single circular chromosomes</a:t>
            </a:r>
          </a:p>
          <a:p>
            <a:endParaRPr lang="en-US" dirty="0" smtClean="0"/>
          </a:p>
          <a:p>
            <a:r>
              <a:rPr lang="en-US" dirty="0" smtClean="0"/>
              <a:t>This chromosome is associated with proteins causing it to be supercoiled, densely packing it so it fills only a small portion of the bacterial cell</a:t>
            </a:r>
          </a:p>
          <a:p>
            <a:endParaRPr lang="en-US" dirty="0" smtClean="0"/>
          </a:p>
          <a:p>
            <a:r>
              <a:rPr lang="en-US" dirty="0" smtClean="0"/>
              <a:t>This part of the bacterium is called the </a:t>
            </a:r>
            <a:r>
              <a:rPr lang="en-US" b="1" u="sng" dirty="0" err="1" smtClean="0"/>
              <a:t>nucleiod</a:t>
            </a:r>
            <a:r>
              <a:rPr lang="en-US" dirty="0" smtClean="0"/>
              <a:t>, and is not membrane bound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DNA is Packaged in a Eukaryote</a:t>
            </a:r>
            <a:endParaRPr lang="en-US" dirty="0"/>
          </a:p>
        </p:txBody>
      </p:sp>
      <p:sp>
        <p:nvSpPr>
          <p:cNvPr id="3" name="Content Placeholder 2"/>
          <p:cNvSpPr>
            <a:spLocks noGrp="1"/>
          </p:cNvSpPr>
          <p:nvPr>
            <p:ph sz="quarter" idx="1"/>
          </p:nvPr>
        </p:nvSpPr>
        <p:spPr/>
        <p:txBody>
          <a:bodyPr/>
          <a:lstStyle/>
          <a:p>
            <a:r>
              <a:rPr lang="en-US" dirty="0" smtClean="0">
                <a:effectLst>
                  <a:outerShdw blurRad="50800" dist="38100" algn="tr" rotWithShape="0">
                    <a:prstClr val="black">
                      <a:alpha val="40000"/>
                    </a:prstClr>
                  </a:outerShdw>
                </a:effectLst>
              </a:rPr>
              <a:t>ONE human cell (each of </a:t>
            </a:r>
            <a:r>
              <a:rPr lang="en-US" dirty="0" err="1" smtClean="0">
                <a:effectLst>
                  <a:outerShdw blurRad="50800" dist="38100" algn="tr" rotWithShape="0">
                    <a:prstClr val="black">
                      <a:alpha val="40000"/>
                    </a:prstClr>
                  </a:outerShdw>
                </a:effectLst>
              </a:rPr>
              <a:t>whichis</a:t>
            </a:r>
            <a:r>
              <a:rPr lang="en-US" dirty="0" smtClean="0">
                <a:effectLst>
                  <a:outerShdw blurRad="50800" dist="38100" algn="tr" rotWithShape="0">
                    <a:prstClr val="black">
                      <a:alpha val="40000"/>
                    </a:prstClr>
                  </a:outerShdw>
                </a:effectLst>
              </a:rPr>
              <a:t> less then a millimeter long) contains </a:t>
            </a:r>
            <a:r>
              <a:rPr lang="en-US" b="1" dirty="0" smtClean="0">
                <a:effectLst>
                  <a:outerShdw blurRad="50800" dist="38100" algn="tr" rotWithShape="0">
                    <a:prstClr val="black">
                      <a:alpha val="40000"/>
                    </a:prstClr>
                  </a:outerShdw>
                </a:effectLst>
              </a:rPr>
              <a:t>TWO METERS</a:t>
            </a:r>
            <a:r>
              <a:rPr lang="en-US" dirty="0" smtClean="0">
                <a:effectLst>
                  <a:outerShdw blurRad="50800" dist="38100" algn="tr" rotWithShape="0">
                    <a:prstClr val="black">
                      <a:alpha val="40000"/>
                    </a:prstClr>
                  </a:outerShdw>
                </a:effectLst>
              </a:rPr>
              <a:t> of DNA</a:t>
            </a:r>
            <a:endParaRPr lang="en-US" dirty="0" smtClean="0"/>
          </a:p>
          <a:p>
            <a:r>
              <a:rPr lang="en-US" dirty="0" smtClean="0"/>
              <a:t>If all the DNA in a human was stretched end to end it would travel from earth to the moon and back 6,000 times</a:t>
            </a:r>
          </a:p>
          <a:p>
            <a:endParaRPr lang="en-US" dirty="0" smtClean="0"/>
          </a:p>
          <a:p>
            <a:r>
              <a:rPr lang="en-US" dirty="0" smtClean="0"/>
              <a:t>How do we fit all of this DNA into our cells?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DNA is Packaged in a Eukaryote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Eukaryotic DNA is combined with a large amount of protein forming what we call chromatin</a:t>
            </a:r>
          </a:p>
          <a:p>
            <a:pPr lvl="1"/>
            <a:r>
              <a:rPr lang="en-US" b="1" dirty="0"/>
              <a:t>Chromatin</a:t>
            </a:r>
            <a:r>
              <a:rPr lang="en-US" dirty="0"/>
              <a:t>,</a:t>
            </a:r>
            <a:r>
              <a:rPr lang="en-US" b="1" dirty="0"/>
              <a:t> </a:t>
            </a:r>
            <a:r>
              <a:rPr lang="en-US" dirty="0"/>
              <a:t>a complex of DNA and protein, is found in the nucleus of eukaryotic </a:t>
            </a:r>
            <a:r>
              <a:rPr lang="en-US" dirty="0" smtClean="0"/>
              <a:t>cells</a:t>
            </a:r>
            <a:endParaRPr lang="en-US" b="1" u="sng" dirty="0" smtClean="0"/>
          </a:p>
          <a:p>
            <a:r>
              <a:rPr lang="en-US" dirty="0" smtClean="0"/>
              <a:t>There are different levels of chromatin packing in a eukaryotic chromosome</a:t>
            </a:r>
          </a:p>
          <a:p>
            <a:pPr lvl="1"/>
            <a:r>
              <a:rPr lang="en-US" dirty="0" smtClean="0"/>
              <a:t>DNA the double helix</a:t>
            </a:r>
          </a:p>
          <a:p>
            <a:pPr lvl="1"/>
            <a:r>
              <a:rPr lang="en-US" dirty="0" err="1" smtClean="0"/>
              <a:t>Histone</a:t>
            </a:r>
            <a:r>
              <a:rPr lang="en-US" dirty="0" smtClean="0"/>
              <a:t> proteins</a:t>
            </a:r>
          </a:p>
          <a:p>
            <a:pPr lvl="1"/>
            <a:r>
              <a:rPr lang="en-US" dirty="0" err="1" smtClean="0"/>
              <a:t>Nucleosomes</a:t>
            </a:r>
            <a:r>
              <a:rPr lang="en-US" dirty="0" smtClean="0"/>
              <a:t> (or beads on a string)</a:t>
            </a:r>
          </a:p>
          <a:p>
            <a:pPr lvl="1"/>
            <a:r>
              <a:rPr lang="en-US" dirty="0" smtClean="0"/>
              <a:t>30-nm fiber</a:t>
            </a:r>
          </a:p>
          <a:p>
            <a:pPr lvl="1"/>
            <a:r>
              <a:rPr lang="en-US" dirty="0" smtClean="0"/>
              <a:t>Looped domains</a:t>
            </a:r>
          </a:p>
          <a:p>
            <a:pPr lvl="1"/>
            <a:r>
              <a:rPr lang="en-US" dirty="0" smtClean="0"/>
              <a:t>Metaphase chromosomes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752" y="1371600"/>
            <a:ext cx="4040188" cy="685800"/>
          </a:xfrm>
        </p:spPr>
        <p:txBody>
          <a:bodyPr/>
          <a:lstStyle/>
          <a:p>
            <a:r>
              <a:rPr lang="en-US" dirty="0" smtClean="0"/>
              <a:t>Double Helix</a:t>
            </a:r>
            <a:endParaRPr lang="en-US" dirty="0"/>
          </a:p>
        </p:txBody>
      </p:sp>
      <p:sp>
        <p:nvSpPr>
          <p:cNvPr id="7" name="Text Placeholder 6"/>
          <p:cNvSpPr>
            <a:spLocks noGrp="1"/>
          </p:cNvSpPr>
          <p:nvPr>
            <p:ph type="body" sz="half" idx="3"/>
          </p:nvPr>
        </p:nvSpPr>
        <p:spPr>
          <a:xfrm>
            <a:off x="4791330" y="1371600"/>
            <a:ext cx="4041775" cy="685800"/>
          </a:xfrm>
        </p:spPr>
        <p:txBody>
          <a:bodyPr/>
          <a:lstStyle/>
          <a:p>
            <a:r>
              <a:rPr lang="en-US" dirty="0" err="1" smtClean="0"/>
              <a:t>Histones</a:t>
            </a:r>
            <a:endParaRPr lang="en-US" dirty="0"/>
          </a:p>
        </p:txBody>
      </p:sp>
      <p:sp>
        <p:nvSpPr>
          <p:cNvPr id="6" name="Content Placeholder 5"/>
          <p:cNvSpPr>
            <a:spLocks noGrp="1"/>
          </p:cNvSpPr>
          <p:nvPr>
            <p:ph sz="quarter" idx="2"/>
          </p:nvPr>
        </p:nvSpPr>
        <p:spPr>
          <a:xfrm>
            <a:off x="301752" y="2286000"/>
            <a:ext cx="4270248" cy="4003787"/>
          </a:xfrm>
        </p:spPr>
        <p:txBody>
          <a:bodyPr>
            <a:normAutofit/>
          </a:bodyPr>
          <a:lstStyle/>
          <a:p>
            <a:r>
              <a:rPr lang="en-US" dirty="0" smtClean="0"/>
              <a:t>The double helix alone is 2nm across</a:t>
            </a:r>
          </a:p>
          <a:p>
            <a:r>
              <a:rPr lang="en-US" dirty="0" smtClean="0"/>
              <a:t>Remember, the phosphate groups in the backbone…what kind of charge do they have? This will be important</a:t>
            </a:r>
            <a:endParaRPr lang="en-US" dirty="0"/>
          </a:p>
        </p:txBody>
      </p:sp>
      <p:sp>
        <p:nvSpPr>
          <p:cNvPr id="8" name="Content Placeholder 7"/>
          <p:cNvSpPr>
            <a:spLocks noGrp="1"/>
          </p:cNvSpPr>
          <p:nvPr>
            <p:ph sz="quarter" idx="4"/>
          </p:nvPr>
        </p:nvSpPr>
        <p:spPr>
          <a:xfrm>
            <a:off x="4572000" y="2286000"/>
            <a:ext cx="4267200" cy="4007575"/>
          </a:xfrm>
        </p:spPr>
        <p:txBody>
          <a:bodyPr>
            <a:normAutofit fontScale="92500" lnSpcReduction="20000"/>
          </a:bodyPr>
          <a:lstStyle/>
          <a:p>
            <a:r>
              <a:rPr lang="en-US" dirty="0" err="1" smtClean="0"/>
              <a:t>Histone</a:t>
            </a:r>
            <a:r>
              <a:rPr lang="en-US" dirty="0" smtClean="0"/>
              <a:t> proteins are responsible for the 1</a:t>
            </a:r>
            <a:r>
              <a:rPr lang="en-US" baseline="30000" dirty="0" smtClean="0"/>
              <a:t>st</a:t>
            </a:r>
            <a:r>
              <a:rPr lang="en-US" dirty="0" smtClean="0"/>
              <a:t> level of DNA packing</a:t>
            </a:r>
          </a:p>
          <a:p>
            <a:r>
              <a:rPr lang="en-US" dirty="0" err="1" smtClean="0"/>
              <a:t>Histones</a:t>
            </a:r>
            <a:r>
              <a:rPr lang="en-US" dirty="0" smtClean="0"/>
              <a:t> are composed largely of positively charged amino acids</a:t>
            </a:r>
          </a:p>
          <a:p>
            <a:r>
              <a:rPr lang="en-US" dirty="0" smtClean="0"/>
              <a:t>4 types of </a:t>
            </a:r>
            <a:r>
              <a:rPr lang="en-US" dirty="0" err="1" smtClean="0"/>
              <a:t>histones</a:t>
            </a:r>
            <a:r>
              <a:rPr lang="en-US" dirty="0" smtClean="0"/>
              <a:t> common in chromatin</a:t>
            </a:r>
          </a:p>
          <a:p>
            <a:r>
              <a:rPr lang="en-US" dirty="0" err="1" smtClean="0"/>
              <a:t>Histone</a:t>
            </a:r>
            <a:r>
              <a:rPr lang="en-US" dirty="0" smtClean="0"/>
              <a:t> structure is highly conserved among eukaryotes, what does this suggest</a:t>
            </a:r>
          </a:p>
          <a:p>
            <a:endParaRPr lang="en-US" dirty="0"/>
          </a:p>
        </p:txBody>
      </p:sp>
      <p:sp>
        <p:nvSpPr>
          <p:cNvPr id="4" name="Title 3"/>
          <p:cNvSpPr>
            <a:spLocks noGrp="1"/>
          </p:cNvSpPr>
          <p:nvPr>
            <p:ph type="title"/>
          </p:nvPr>
        </p:nvSpPr>
        <p:spPr/>
        <p:txBody>
          <a:bodyPr/>
          <a:lstStyle/>
          <a:p>
            <a:r>
              <a:rPr lang="en-US" dirty="0" smtClean="0"/>
              <a:t>How DNA is Packaged in a Eukaryote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a:xfrm>
            <a:off x="520700" y="1371600"/>
            <a:ext cx="8534400" cy="4895850"/>
          </a:xfrm>
        </p:spPr>
        <p:txBody>
          <a:bodyPr/>
          <a:lstStyle/>
          <a:p>
            <a:r>
              <a:rPr lang="en-US" sz="2800" dirty="0"/>
              <a:t>Franklin’s X-ray crystallographic images of DNA enabled Watson to deduce that DNA was helical  </a:t>
            </a:r>
          </a:p>
          <a:p>
            <a:r>
              <a:rPr lang="en-US" sz="2800" dirty="0"/>
              <a:t>The X-ray images also enabled Watson to deduce the width of the helix and the spacing of the nitrogenous bases</a:t>
            </a:r>
          </a:p>
          <a:p>
            <a:r>
              <a:rPr lang="en-US" sz="2800" dirty="0"/>
              <a:t>The pattern in the photo suggested that the DNA molecule was made up of two strands, forming a </a:t>
            </a:r>
            <a:r>
              <a:rPr lang="en-US" sz="2800" b="1" dirty="0"/>
              <a:t>double helix</a:t>
            </a:r>
          </a:p>
        </p:txBody>
      </p:sp>
      <p:grpSp>
        <p:nvGrpSpPr>
          <p:cNvPr id="369671" name="Group 7"/>
          <p:cNvGrpSpPr>
            <a:grpSpLocks/>
          </p:cNvGrpSpPr>
          <p:nvPr/>
        </p:nvGrpSpPr>
        <p:grpSpPr bwMode="auto">
          <a:xfrm>
            <a:off x="0" y="6553200"/>
            <a:ext cx="9144000" cy="304800"/>
            <a:chOff x="0" y="4128"/>
            <a:chExt cx="5760" cy="192"/>
          </a:xfrm>
        </p:grpSpPr>
        <p:sp>
          <p:nvSpPr>
            <p:cNvPr id="36967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369674"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795366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Nucleosomes</a:t>
            </a:r>
            <a:endParaRPr lang="en-US" dirty="0"/>
          </a:p>
        </p:txBody>
      </p:sp>
      <p:sp>
        <p:nvSpPr>
          <p:cNvPr id="3" name="Text Placeholder 2"/>
          <p:cNvSpPr>
            <a:spLocks noGrp="1"/>
          </p:cNvSpPr>
          <p:nvPr>
            <p:ph type="body" sz="half" idx="3"/>
          </p:nvPr>
        </p:nvSpPr>
        <p:spPr/>
        <p:txBody>
          <a:bodyPr/>
          <a:lstStyle/>
          <a:p>
            <a:r>
              <a:rPr lang="en-US" dirty="0" smtClean="0"/>
              <a:t>30-nm Fiber</a:t>
            </a:r>
            <a:endParaRPr lang="en-US" dirty="0"/>
          </a:p>
        </p:txBody>
      </p:sp>
      <p:sp>
        <p:nvSpPr>
          <p:cNvPr id="4" name="Content Placeholder 3"/>
          <p:cNvSpPr>
            <a:spLocks noGrp="1"/>
          </p:cNvSpPr>
          <p:nvPr>
            <p:ph sz="quarter" idx="2"/>
          </p:nvPr>
        </p:nvSpPr>
        <p:spPr/>
        <p:txBody>
          <a:bodyPr>
            <a:normAutofit fontScale="85000" lnSpcReduction="20000"/>
          </a:bodyPr>
          <a:lstStyle/>
          <a:p>
            <a:r>
              <a:rPr lang="en-US" dirty="0" smtClean="0"/>
              <a:t>The double helical DNA wraps twice around a </a:t>
            </a:r>
            <a:r>
              <a:rPr lang="en-US" dirty="0" err="1" smtClean="0"/>
              <a:t>histone</a:t>
            </a:r>
            <a:r>
              <a:rPr lang="en-US" dirty="0" smtClean="0"/>
              <a:t> forming a </a:t>
            </a:r>
            <a:r>
              <a:rPr lang="en-US" dirty="0" err="1" smtClean="0"/>
              <a:t>nucleosome</a:t>
            </a:r>
            <a:endParaRPr lang="en-US" dirty="0" smtClean="0"/>
          </a:p>
          <a:p>
            <a:r>
              <a:rPr lang="en-US" dirty="0" smtClean="0"/>
              <a:t>Each </a:t>
            </a:r>
            <a:r>
              <a:rPr lang="en-US" dirty="0" err="1" smtClean="0"/>
              <a:t>nucleosome</a:t>
            </a:r>
            <a:r>
              <a:rPr lang="en-US" dirty="0" smtClean="0"/>
              <a:t> is followed by a short sequence of linker DNA, and then another </a:t>
            </a:r>
            <a:r>
              <a:rPr lang="en-US" dirty="0" err="1" smtClean="0"/>
              <a:t>nucleosome</a:t>
            </a:r>
            <a:endParaRPr lang="en-US" dirty="0" smtClean="0"/>
          </a:p>
          <a:p>
            <a:r>
              <a:rPr lang="en-US" dirty="0" smtClean="0"/>
              <a:t>This produces a structure that resembles beads on a string</a:t>
            </a:r>
          </a:p>
          <a:p>
            <a:endParaRPr lang="en-US" dirty="0"/>
          </a:p>
        </p:txBody>
      </p:sp>
      <p:sp>
        <p:nvSpPr>
          <p:cNvPr id="5" name="Content Placeholder 4"/>
          <p:cNvSpPr>
            <a:spLocks noGrp="1"/>
          </p:cNvSpPr>
          <p:nvPr>
            <p:ph sz="quarter" idx="4"/>
          </p:nvPr>
        </p:nvSpPr>
        <p:spPr/>
        <p:txBody>
          <a:bodyPr/>
          <a:lstStyle/>
          <a:p>
            <a:r>
              <a:rPr lang="en-US" dirty="0" smtClean="0"/>
              <a:t>Interactions between </a:t>
            </a:r>
            <a:r>
              <a:rPr lang="en-US" dirty="0" err="1" smtClean="0"/>
              <a:t>histone</a:t>
            </a:r>
            <a:r>
              <a:rPr lang="en-US" dirty="0" smtClean="0"/>
              <a:t> tails of one </a:t>
            </a:r>
            <a:r>
              <a:rPr lang="en-US" dirty="0" err="1" smtClean="0"/>
              <a:t>nucleosome</a:t>
            </a:r>
            <a:r>
              <a:rPr lang="en-US" dirty="0" smtClean="0"/>
              <a:t> and its neighboring </a:t>
            </a:r>
            <a:r>
              <a:rPr lang="en-US" dirty="0" err="1" smtClean="0"/>
              <a:t>nucleosomes</a:t>
            </a:r>
            <a:r>
              <a:rPr lang="en-US" dirty="0" smtClean="0"/>
              <a:t> cause the DNA to further coil and fold forming a 30-nm fiber</a:t>
            </a:r>
            <a:endParaRPr lang="en-US" dirty="0"/>
          </a:p>
        </p:txBody>
      </p:sp>
      <p:sp>
        <p:nvSpPr>
          <p:cNvPr id="6" name="Title 5"/>
          <p:cNvSpPr>
            <a:spLocks noGrp="1"/>
          </p:cNvSpPr>
          <p:nvPr>
            <p:ph type="title"/>
          </p:nvPr>
        </p:nvSpPr>
        <p:spPr/>
        <p:txBody>
          <a:bodyPr/>
          <a:lstStyle/>
          <a:p>
            <a:r>
              <a:rPr lang="en-US" dirty="0" smtClean="0"/>
              <a:t>How DNA is Packaged in a Eukaryote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Looped Domains</a:t>
            </a:r>
            <a:endParaRPr lang="en-US" dirty="0"/>
          </a:p>
        </p:txBody>
      </p:sp>
      <p:sp>
        <p:nvSpPr>
          <p:cNvPr id="3" name="Text Placeholder 2"/>
          <p:cNvSpPr>
            <a:spLocks noGrp="1"/>
          </p:cNvSpPr>
          <p:nvPr>
            <p:ph type="body" sz="half" idx="3"/>
          </p:nvPr>
        </p:nvSpPr>
        <p:spPr/>
        <p:txBody>
          <a:bodyPr/>
          <a:lstStyle/>
          <a:p>
            <a:r>
              <a:rPr lang="en-US" dirty="0" smtClean="0"/>
              <a:t>Metaphase Chromosomes</a:t>
            </a:r>
            <a:endParaRPr lang="en-US" dirty="0"/>
          </a:p>
        </p:txBody>
      </p:sp>
      <p:sp>
        <p:nvSpPr>
          <p:cNvPr id="4" name="Content Placeholder 3"/>
          <p:cNvSpPr>
            <a:spLocks noGrp="1"/>
          </p:cNvSpPr>
          <p:nvPr>
            <p:ph sz="quarter" idx="2"/>
          </p:nvPr>
        </p:nvSpPr>
        <p:spPr/>
        <p:txBody>
          <a:bodyPr/>
          <a:lstStyle/>
          <a:p>
            <a:r>
              <a:rPr lang="en-US" dirty="0" smtClean="0"/>
              <a:t>The 30-nm fiber forms loops called looped domains which attach to a chromosome scaffold made of proteins forming a 300-nm fiber</a:t>
            </a:r>
            <a:endParaRPr lang="en-US" dirty="0"/>
          </a:p>
        </p:txBody>
      </p:sp>
      <p:sp>
        <p:nvSpPr>
          <p:cNvPr id="5" name="Content Placeholder 4"/>
          <p:cNvSpPr>
            <a:spLocks noGrp="1"/>
          </p:cNvSpPr>
          <p:nvPr>
            <p:ph sz="quarter" idx="4"/>
          </p:nvPr>
        </p:nvSpPr>
        <p:spPr/>
        <p:txBody>
          <a:bodyPr>
            <a:normAutofit lnSpcReduction="10000"/>
          </a:bodyPr>
          <a:lstStyle/>
          <a:p>
            <a:r>
              <a:rPr lang="en-US" dirty="0" smtClean="0"/>
              <a:t>Looped domains themselves can then coil and fold in a manner not yet understood further compacting the chromosome to form the characteristic metaphase chromosome</a:t>
            </a:r>
            <a:endParaRPr lang="en-US" dirty="0"/>
          </a:p>
        </p:txBody>
      </p:sp>
      <p:sp>
        <p:nvSpPr>
          <p:cNvPr id="6" name="Title 5"/>
          <p:cNvSpPr>
            <a:spLocks noGrp="1"/>
          </p:cNvSpPr>
          <p:nvPr>
            <p:ph type="title"/>
          </p:nvPr>
        </p:nvSpPr>
        <p:spPr/>
        <p:txBody>
          <a:bodyPr/>
          <a:lstStyle/>
          <a:p>
            <a:r>
              <a:rPr lang="en-US" dirty="0" smtClean="0"/>
              <a:t>How DNA is Packaged in a Eukaryote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sz="half" idx="3"/>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p:txBody>
          <a:bodyPr/>
          <a:lstStyle/>
          <a:p>
            <a:r>
              <a:rPr lang="en-US" dirty="0" smtClean="0"/>
              <a:t>Here’s what it looks like</a:t>
            </a:r>
            <a:endParaRPr lang="en-US" dirty="0"/>
          </a:p>
        </p:txBody>
      </p:sp>
      <p:pic>
        <p:nvPicPr>
          <p:cNvPr id="1026" name="Picture 2" descr="http://activity.ntsec.gov.tw/lifeworld/english/content/images/en_gene_c5.jpg"/>
          <p:cNvPicPr>
            <a:picLocks noChangeAspect="1" noChangeArrowheads="1"/>
          </p:cNvPicPr>
          <p:nvPr/>
        </p:nvPicPr>
        <p:blipFill>
          <a:blip r:embed="rId2" cstate="print"/>
          <a:srcRect/>
          <a:stretch>
            <a:fillRect/>
          </a:stretch>
        </p:blipFill>
        <p:spPr bwMode="auto">
          <a:xfrm>
            <a:off x="0" y="1490094"/>
            <a:ext cx="9144000" cy="536790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H</a:t>
            </a:r>
            <a:r>
              <a:rPr lang="en-US" dirty="0" smtClean="0"/>
              <a:t>eterochromatin</a:t>
            </a:r>
            <a:endParaRPr lang="en-US" dirty="0"/>
          </a:p>
        </p:txBody>
      </p:sp>
      <p:sp>
        <p:nvSpPr>
          <p:cNvPr id="3" name="Text Placeholder 2"/>
          <p:cNvSpPr>
            <a:spLocks noGrp="1"/>
          </p:cNvSpPr>
          <p:nvPr>
            <p:ph type="body" sz="half" idx="3"/>
          </p:nvPr>
        </p:nvSpPr>
        <p:spPr/>
        <p:txBody>
          <a:bodyPr/>
          <a:lstStyle/>
          <a:p>
            <a:pPr algn="ctr"/>
            <a:r>
              <a:rPr lang="en-US" dirty="0" err="1" smtClean="0"/>
              <a:t>Euchromatin</a:t>
            </a:r>
            <a:endParaRPr lang="en-US" dirty="0"/>
          </a:p>
        </p:txBody>
      </p:sp>
      <p:sp>
        <p:nvSpPr>
          <p:cNvPr id="4" name="Content Placeholder 3"/>
          <p:cNvSpPr>
            <a:spLocks noGrp="1"/>
          </p:cNvSpPr>
          <p:nvPr>
            <p:ph sz="quarter" idx="2"/>
          </p:nvPr>
        </p:nvSpPr>
        <p:spPr/>
        <p:txBody>
          <a:bodyPr>
            <a:normAutofit lnSpcReduction="10000"/>
          </a:bodyPr>
          <a:lstStyle/>
          <a:p>
            <a:r>
              <a:rPr lang="en-US" dirty="0" smtClean="0"/>
              <a:t>When during </a:t>
            </a:r>
            <a:r>
              <a:rPr lang="en-US" dirty="0" err="1" smtClean="0"/>
              <a:t>interphase</a:t>
            </a:r>
            <a:r>
              <a:rPr lang="en-US" dirty="0" smtClean="0"/>
              <a:t>, the </a:t>
            </a:r>
            <a:r>
              <a:rPr lang="en-US" dirty="0" err="1" smtClean="0"/>
              <a:t>centromeres</a:t>
            </a:r>
            <a:r>
              <a:rPr lang="en-US" dirty="0" smtClean="0"/>
              <a:t> and telomeres of chromosomes (</a:t>
            </a:r>
            <a:r>
              <a:rPr lang="en-US" sz="2200" dirty="0" smtClean="0"/>
              <a:t>as well as other chromosomal regions</a:t>
            </a:r>
            <a:r>
              <a:rPr lang="en-US" dirty="0" smtClean="0"/>
              <a:t>) in some cells exist in a highly condensed state similar to that seen in metaphase</a:t>
            </a:r>
            <a:endParaRPr lang="en-US" dirty="0"/>
          </a:p>
        </p:txBody>
      </p:sp>
      <p:sp>
        <p:nvSpPr>
          <p:cNvPr id="5" name="Content Placeholder 4"/>
          <p:cNvSpPr>
            <a:spLocks noGrp="1"/>
          </p:cNvSpPr>
          <p:nvPr>
            <p:ph sz="quarter" idx="4"/>
          </p:nvPr>
        </p:nvSpPr>
        <p:spPr/>
        <p:txBody>
          <a:bodyPr/>
          <a:lstStyle/>
          <a:p>
            <a:r>
              <a:rPr lang="en-US" dirty="0" smtClean="0"/>
              <a:t>“true chromatin”</a:t>
            </a:r>
          </a:p>
          <a:p>
            <a:r>
              <a:rPr lang="en-US" dirty="0" smtClean="0"/>
              <a:t>Less compacted, more dispersed chromatin</a:t>
            </a:r>
          </a:p>
          <a:p>
            <a:endParaRPr lang="en-US" dirty="0"/>
          </a:p>
        </p:txBody>
      </p:sp>
      <p:sp>
        <p:nvSpPr>
          <p:cNvPr id="6" name="Title 5"/>
          <p:cNvSpPr>
            <a:spLocks noGrp="1"/>
          </p:cNvSpPr>
          <p:nvPr>
            <p:ph type="title"/>
          </p:nvPr>
        </p:nvSpPr>
        <p:spPr/>
        <p:txBody>
          <a:bodyPr/>
          <a:lstStyle/>
          <a:p>
            <a:r>
              <a:rPr lang="en-US" dirty="0" smtClean="0"/>
              <a:t>How DNA is Packaged in a Eukaryote</a:t>
            </a:r>
            <a:endParaRPr lang="en-US" dirty="0"/>
          </a:p>
        </p:txBody>
      </p:sp>
      <p:sp>
        <p:nvSpPr>
          <p:cNvPr id="7" name="TextBox 6"/>
          <p:cNvSpPr txBox="1"/>
          <p:nvPr/>
        </p:nvSpPr>
        <p:spPr>
          <a:xfrm>
            <a:off x="4419600" y="1828800"/>
            <a:ext cx="413331" cy="369332"/>
          </a:xfrm>
          <a:prstGeom prst="rect">
            <a:avLst/>
          </a:prstGeom>
          <a:noFill/>
        </p:spPr>
        <p:txBody>
          <a:bodyPr wrap="square" rtlCol="0">
            <a:spAutoFit/>
          </a:bodyPr>
          <a:lstStyle/>
          <a:p>
            <a:r>
              <a:rPr lang="en-US" dirty="0" err="1" smtClean="0"/>
              <a:t>vs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Critical Thinking</a:t>
            </a:r>
            <a:endParaRPr lang="en-US" dirty="0"/>
          </a:p>
        </p:txBody>
      </p:sp>
      <p:sp>
        <p:nvSpPr>
          <p:cNvPr id="8" name="Content Placeholder 7"/>
          <p:cNvSpPr>
            <a:spLocks noGrp="1"/>
          </p:cNvSpPr>
          <p:nvPr>
            <p:ph sz="quarter" idx="1"/>
          </p:nvPr>
        </p:nvSpPr>
        <p:spPr/>
        <p:txBody>
          <a:bodyPr/>
          <a:lstStyle/>
          <a:p>
            <a:r>
              <a:rPr lang="en-US" dirty="0" smtClean="0"/>
              <a:t>Which DNA is more likely to be transcribed into RNA, heterochromatin or </a:t>
            </a:r>
            <a:r>
              <a:rPr lang="en-US" dirty="0" err="1" smtClean="0"/>
              <a:t>euchromatin</a:t>
            </a:r>
            <a:r>
              <a:rPr lang="en-US" dirty="0" smtClean="0"/>
              <a:t>?</a:t>
            </a:r>
          </a:p>
          <a:p>
            <a:pPr lvl="1"/>
            <a:r>
              <a:rPr lang="en-US" dirty="0" smtClean="0"/>
              <a:t>Hint: which has DNA more accessible to transcriptional machinery, highly coiled DNA or loosely packed DNA</a:t>
            </a:r>
          </a:p>
          <a:p>
            <a:pPr lvl="1"/>
            <a:endParaRPr lang="en-US" dirty="0" smtClean="0"/>
          </a:p>
          <a:p>
            <a:r>
              <a:rPr lang="en-US" dirty="0" smtClean="0"/>
              <a:t>How can different tissues in the body utilize this property of chromatin condensation in gene regulation?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body" idx="1"/>
          </p:nvPr>
        </p:nvSpPr>
        <p:spPr>
          <a:xfrm>
            <a:off x="533400" y="1371600"/>
            <a:ext cx="8534400" cy="4419600"/>
          </a:xfrm>
        </p:spPr>
        <p:txBody>
          <a:bodyPr/>
          <a:lstStyle/>
          <a:p>
            <a:r>
              <a:rPr lang="en-US" sz="2800" dirty="0"/>
              <a:t>Most chromatin is loosely packed in the nucleus during interphase and condenses prior to </a:t>
            </a:r>
            <a:r>
              <a:rPr lang="en-US" sz="2800" dirty="0" smtClean="0"/>
              <a:t>mitosis</a:t>
            </a:r>
          </a:p>
          <a:p>
            <a:endParaRPr lang="en-US" sz="2800" dirty="0"/>
          </a:p>
          <a:p>
            <a:r>
              <a:rPr lang="en-US" sz="2800" dirty="0" smtClean="0"/>
              <a:t>Dense </a:t>
            </a:r>
            <a:r>
              <a:rPr lang="en-US" sz="2800" dirty="0"/>
              <a:t>packing of the heterochromatin makes it difficult for the cell to express genetic information coded in these regions</a:t>
            </a:r>
          </a:p>
        </p:txBody>
      </p:sp>
      <p:grpSp>
        <p:nvGrpSpPr>
          <p:cNvPr id="498693" name="Group 5"/>
          <p:cNvGrpSpPr>
            <a:grpSpLocks/>
          </p:cNvGrpSpPr>
          <p:nvPr/>
        </p:nvGrpSpPr>
        <p:grpSpPr bwMode="auto">
          <a:xfrm>
            <a:off x="0" y="6553200"/>
            <a:ext cx="9144000" cy="304800"/>
            <a:chOff x="0" y="4128"/>
            <a:chExt cx="5760" cy="192"/>
          </a:xfrm>
        </p:grpSpPr>
        <p:sp>
          <p:nvSpPr>
            <p:cNvPr id="498694"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498696"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9" name="Rectangle 2"/>
          <p:cNvSpPr txBox="1">
            <a:spLocks noChangeArrowheads="1"/>
          </p:cNvSpPr>
          <p:nvPr/>
        </p:nvSpPr>
        <p:spPr bwMode="auto">
          <a:xfrm>
            <a:off x="533400" y="4471988"/>
            <a:ext cx="8534400" cy="93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5000"/>
              </a:lnSpc>
              <a:spcBef>
                <a:spcPct val="20000"/>
              </a:spcBef>
              <a:spcAft>
                <a:spcPct val="0"/>
              </a:spcAft>
              <a:buClr>
                <a:srgbClr val="D1300D"/>
              </a:buClr>
              <a:buSzTx/>
              <a:buFont typeface="Times" pitchFamily="18" charset="0"/>
              <a:buChar char="•"/>
              <a:tabLst/>
              <a:defRPr/>
            </a:pPr>
            <a:r>
              <a:rPr kumimoji="0" lang="en-US" sz="2800" b="0" i="0" u="none" strike="noStrike" kern="0" cap="none" spc="0" normalizeH="0" baseline="0" noProof="0" smtClean="0">
                <a:ln>
                  <a:noFill/>
                </a:ln>
                <a:solidFill>
                  <a:schemeClr val="tx1"/>
                </a:solidFill>
                <a:effectLst/>
                <a:uLnTx/>
                <a:uFillTx/>
                <a:latin typeface="+mn-lt"/>
                <a:ea typeface="+mn-ea"/>
                <a:cs typeface="+mn-cs"/>
              </a:rPr>
              <a:t>Histones can undergo chemical modifications that result in changes in chromatin organization</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7859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 About </a:t>
            </a:r>
            <a:r>
              <a:rPr lang="en-US" dirty="0" err="1" smtClean="0"/>
              <a:t>Histones</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Histones</a:t>
            </a:r>
            <a:r>
              <a:rPr lang="en-US" dirty="0" smtClean="0"/>
              <a:t> are NOT inert spools around which DNA is wound</a:t>
            </a:r>
          </a:p>
          <a:p>
            <a:r>
              <a:rPr lang="en-US" dirty="0" err="1" smtClean="0"/>
              <a:t>Histones</a:t>
            </a:r>
            <a:r>
              <a:rPr lang="en-US" dirty="0" smtClean="0"/>
              <a:t> have tails which can be chemically modified to effect chromatin organization</a:t>
            </a:r>
          </a:p>
          <a:p>
            <a:pPr lvl="1"/>
            <a:r>
              <a:rPr lang="en-US" dirty="0" smtClean="0"/>
              <a:t>Example: </a:t>
            </a:r>
            <a:r>
              <a:rPr lang="en-US" dirty="0" err="1" smtClean="0"/>
              <a:t>phosphorylation</a:t>
            </a:r>
            <a:r>
              <a:rPr lang="en-US" dirty="0" smtClean="0"/>
              <a:t> of a specific amino acid on </a:t>
            </a:r>
            <a:r>
              <a:rPr lang="en-US" dirty="0" err="1" smtClean="0"/>
              <a:t>histone</a:t>
            </a:r>
            <a:r>
              <a:rPr lang="en-US" dirty="0" smtClean="0"/>
              <a:t> tails in Drosophila is necessary for proper gamete formation</a:t>
            </a:r>
          </a:p>
          <a:p>
            <a:pPr lvl="1"/>
            <a:r>
              <a:rPr lang="en-US" dirty="0" smtClean="0"/>
              <a:t>Mutations in the gene that codes for the enzyme that </a:t>
            </a:r>
            <a:r>
              <a:rPr lang="en-US" dirty="0" err="1" smtClean="0"/>
              <a:t>phosphorylates</a:t>
            </a:r>
            <a:r>
              <a:rPr lang="en-US" dirty="0" smtClean="0"/>
              <a:t> the A.A. on the </a:t>
            </a:r>
            <a:r>
              <a:rPr lang="en-US" dirty="0" err="1" smtClean="0"/>
              <a:t>histone</a:t>
            </a:r>
            <a:r>
              <a:rPr lang="en-US" dirty="0" smtClean="0"/>
              <a:t> lead to sterility on the fruit flies</a:t>
            </a:r>
          </a:p>
          <a:p>
            <a:pPr lvl="1"/>
            <a:r>
              <a:rPr lang="en-US" dirty="0" smtClean="0"/>
              <a:t>It is hypothesized that the sterility is due to </a:t>
            </a:r>
            <a:r>
              <a:rPr lang="en-US" dirty="0" err="1" smtClean="0"/>
              <a:t>unseccessful</a:t>
            </a:r>
            <a:r>
              <a:rPr lang="en-US" dirty="0" smtClean="0"/>
              <a:t> meiosis due to abnormal chromosome behavior when the enzyme doesn’t function properly</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152400" y="25400"/>
            <a:ext cx="2590800" cy="304800"/>
          </a:xfrm>
        </p:spPr>
        <p:txBody>
          <a:bodyPr/>
          <a:lstStyle/>
          <a:p>
            <a:r>
              <a:rPr lang="en-US" sz="1200" b="0">
                <a:latin typeface="Arial" charset="0"/>
              </a:rPr>
              <a:t>Figure 16.22a</a:t>
            </a:r>
          </a:p>
        </p:txBody>
      </p:sp>
      <p:pic>
        <p:nvPicPr>
          <p:cNvPr id="574513" name="Picture 49" descr="16_22aChromatinPacking-U"/>
          <p:cNvPicPr>
            <a:picLocks noChangeAspect="1" noChangeArrowheads="1"/>
          </p:cNvPicPr>
          <p:nvPr/>
        </p:nvPicPr>
        <p:blipFill>
          <a:blip r:embed="rId3" cstate="print"/>
          <a:srcRect/>
          <a:stretch>
            <a:fillRect/>
          </a:stretch>
        </p:blipFill>
        <p:spPr bwMode="auto">
          <a:xfrm>
            <a:off x="296863" y="1303338"/>
            <a:ext cx="8548687" cy="4249737"/>
          </a:xfrm>
          <a:prstGeom prst="rect">
            <a:avLst/>
          </a:prstGeom>
          <a:noFill/>
        </p:spPr>
      </p:pic>
      <p:sp>
        <p:nvSpPr>
          <p:cNvPr id="574514" name="Text Box 50"/>
          <p:cNvSpPr txBox="1">
            <a:spLocks noChangeArrowheads="1"/>
          </p:cNvSpPr>
          <p:nvPr/>
        </p:nvSpPr>
        <p:spPr bwMode="auto">
          <a:xfrm>
            <a:off x="455613" y="2987675"/>
            <a:ext cx="1982787" cy="517525"/>
          </a:xfrm>
          <a:prstGeom prst="rect">
            <a:avLst/>
          </a:prstGeom>
          <a:noFill/>
          <a:ln w="9525">
            <a:noFill/>
            <a:miter lim="800000"/>
            <a:headEnd/>
            <a:tailEnd/>
          </a:ln>
          <a:effectLst/>
        </p:spPr>
        <p:txBody>
          <a:bodyPr wrap="none" lIns="0" tIns="0" rIns="0" bIns="0"/>
          <a:lstStyle/>
          <a:p>
            <a:pPr>
              <a:lnSpc>
                <a:spcPct val="90000"/>
              </a:lnSpc>
            </a:pPr>
            <a:r>
              <a:rPr lang="en-US" sz="1800"/>
              <a:t>DNA double helix</a:t>
            </a:r>
            <a:br>
              <a:rPr lang="en-US" sz="1800"/>
            </a:br>
            <a:r>
              <a:rPr lang="en-US" sz="1800"/>
              <a:t>(2 nm in diameter)</a:t>
            </a:r>
          </a:p>
        </p:txBody>
      </p:sp>
      <p:sp>
        <p:nvSpPr>
          <p:cNvPr id="574515" name="Text Box 51"/>
          <p:cNvSpPr txBox="1">
            <a:spLocks noChangeArrowheads="1"/>
          </p:cNvSpPr>
          <p:nvPr/>
        </p:nvSpPr>
        <p:spPr bwMode="auto">
          <a:xfrm>
            <a:off x="488950" y="4951413"/>
            <a:ext cx="2484438" cy="319087"/>
          </a:xfrm>
          <a:prstGeom prst="rect">
            <a:avLst/>
          </a:prstGeom>
          <a:noFill/>
          <a:ln w="9525">
            <a:noFill/>
            <a:miter lim="800000"/>
            <a:headEnd/>
            <a:tailEnd/>
          </a:ln>
          <a:effectLst/>
        </p:spPr>
        <p:txBody>
          <a:bodyPr wrap="none" lIns="0" tIns="0" rIns="0" bIns="0"/>
          <a:lstStyle/>
          <a:p>
            <a:pPr>
              <a:lnSpc>
                <a:spcPct val="90000"/>
              </a:lnSpc>
            </a:pPr>
            <a:r>
              <a:rPr lang="en-US" sz="1800"/>
              <a:t>DNA, the double helix</a:t>
            </a:r>
          </a:p>
        </p:txBody>
      </p:sp>
      <p:sp>
        <p:nvSpPr>
          <p:cNvPr id="574516" name="Text Box 52"/>
          <p:cNvSpPr txBox="1">
            <a:spLocks noChangeArrowheads="1"/>
          </p:cNvSpPr>
          <p:nvPr/>
        </p:nvSpPr>
        <p:spPr bwMode="auto">
          <a:xfrm>
            <a:off x="5343525" y="2373313"/>
            <a:ext cx="2154238" cy="544512"/>
          </a:xfrm>
          <a:prstGeom prst="rect">
            <a:avLst/>
          </a:prstGeom>
          <a:noFill/>
          <a:ln w="9525">
            <a:noFill/>
            <a:miter lim="800000"/>
            <a:headEnd/>
            <a:tailEnd/>
          </a:ln>
          <a:effectLst/>
        </p:spPr>
        <p:txBody>
          <a:bodyPr wrap="none" lIns="0" tIns="0" rIns="0" bIns="0"/>
          <a:lstStyle/>
          <a:p>
            <a:pPr>
              <a:lnSpc>
                <a:spcPct val="90000"/>
              </a:lnSpc>
            </a:pPr>
            <a:r>
              <a:rPr lang="en-US" sz="1800"/>
              <a:t>Nucleosome</a:t>
            </a:r>
            <a:br>
              <a:rPr lang="en-US" sz="1800"/>
            </a:br>
            <a:r>
              <a:rPr lang="en-US" sz="1800"/>
              <a:t>(10 nm in diameter)</a:t>
            </a:r>
          </a:p>
        </p:txBody>
      </p:sp>
      <p:sp>
        <p:nvSpPr>
          <p:cNvPr id="574517" name="Text Box 53"/>
          <p:cNvSpPr txBox="1">
            <a:spLocks noChangeArrowheads="1"/>
          </p:cNvSpPr>
          <p:nvPr/>
        </p:nvSpPr>
        <p:spPr bwMode="auto">
          <a:xfrm>
            <a:off x="3862388" y="4357688"/>
            <a:ext cx="1004887" cy="279400"/>
          </a:xfrm>
          <a:prstGeom prst="rect">
            <a:avLst/>
          </a:prstGeom>
          <a:noFill/>
          <a:ln w="9525">
            <a:noFill/>
            <a:miter lim="800000"/>
            <a:headEnd/>
            <a:tailEnd/>
          </a:ln>
          <a:effectLst/>
        </p:spPr>
        <p:txBody>
          <a:bodyPr wrap="none" lIns="0" tIns="0" rIns="0" bIns="0"/>
          <a:lstStyle/>
          <a:p>
            <a:pPr>
              <a:lnSpc>
                <a:spcPct val="90000"/>
              </a:lnSpc>
            </a:pPr>
            <a:r>
              <a:rPr lang="en-US" sz="1800"/>
              <a:t>Histones</a:t>
            </a:r>
          </a:p>
        </p:txBody>
      </p:sp>
      <p:sp>
        <p:nvSpPr>
          <p:cNvPr id="574518" name="Text Box 54"/>
          <p:cNvSpPr txBox="1">
            <a:spLocks noChangeArrowheads="1"/>
          </p:cNvSpPr>
          <p:nvPr/>
        </p:nvSpPr>
        <p:spPr bwMode="auto">
          <a:xfrm>
            <a:off x="3684588" y="4946650"/>
            <a:ext cx="1004887" cy="279400"/>
          </a:xfrm>
          <a:prstGeom prst="rect">
            <a:avLst/>
          </a:prstGeom>
          <a:noFill/>
          <a:ln w="9525">
            <a:noFill/>
            <a:miter lim="800000"/>
            <a:headEnd/>
            <a:tailEnd/>
          </a:ln>
          <a:effectLst/>
        </p:spPr>
        <p:txBody>
          <a:bodyPr wrap="none" lIns="0" tIns="0" rIns="0" bIns="0"/>
          <a:lstStyle/>
          <a:p>
            <a:pPr>
              <a:lnSpc>
                <a:spcPct val="90000"/>
              </a:lnSpc>
            </a:pPr>
            <a:r>
              <a:rPr lang="en-US" sz="1800"/>
              <a:t>Histones</a:t>
            </a:r>
          </a:p>
        </p:txBody>
      </p:sp>
      <p:sp>
        <p:nvSpPr>
          <p:cNvPr id="574519" name="Text Box 55"/>
          <p:cNvSpPr txBox="1">
            <a:spLocks noChangeArrowheads="1"/>
          </p:cNvSpPr>
          <p:nvPr/>
        </p:nvSpPr>
        <p:spPr bwMode="auto">
          <a:xfrm>
            <a:off x="5165725" y="4127500"/>
            <a:ext cx="871538" cy="503238"/>
          </a:xfrm>
          <a:prstGeom prst="rect">
            <a:avLst/>
          </a:prstGeom>
          <a:noFill/>
          <a:ln w="9525">
            <a:noFill/>
            <a:miter lim="800000"/>
            <a:headEnd/>
            <a:tailEnd/>
          </a:ln>
          <a:effectLst/>
        </p:spPr>
        <p:txBody>
          <a:bodyPr wrap="none" lIns="0" tIns="0" rIns="0" bIns="0"/>
          <a:lstStyle/>
          <a:p>
            <a:pPr>
              <a:lnSpc>
                <a:spcPct val="90000"/>
              </a:lnSpc>
            </a:pPr>
            <a:r>
              <a:rPr lang="en-US" sz="1800"/>
              <a:t>Histone</a:t>
            </a:r>
            <a:br>
              <a:rPr lang="en-US" sz="1800"/>
            </a:br>
            <a:r>
              <a:rPr lang="en-US" sz="1800"/>
              <a:t>tail</a:t>
            </a:r>
          </a:p>
        </p:txBody>
      </p:sp>
      <p:sp>
        <p:nvSpPr>
          <p:cNvPr id="574520" name="Text Box 56"/>
          <p:cNvSpPr txBox="1">
            <a:spLocks noChangeArrowheads="1"/>
          </p:cNvSpPr>
          <p:nvPr/>
        </p:nvSpPr>
        <p:spPr bwMode="auto">
          <a:xfrm>
            <a:off x="7038975" y="3908425"/>
            <a:ext cx="303213" cy="212725"/>
          </a:xfrm>
          <a:prstGeom prst="rect">
            <a:avLst/>
          </a:prstGeom>
          <a:noFill/>
          <a:ln w="9525">
            <a:noFill/>
            <a:miter lim="800000"/>
            <a:headEnd/>
            <a:tailEnd/>
          </a:ln>
          <a:effectLst/>
        </p:spPr>
        <p:txBody>
          <a:bodyPr wrap="none" lIns="0" tIns="0" rIns="0" bIns="0"/>
          <a:lstStyle/>
          <a:p>
            <a:pPr>
              <a:lnSpc>
                <a:spcPct val="90000"/>
              </a:lnSpc>
            </a:pPr>
            <a:r>
              <a:rPr lang="en-US" sz="1800"/>
              <a:t>H1</a:t>
            </a:r>
          </a:p>
        </p:txBody>
      </p:sp>
      <p:sp>
        <p:nvSpPr>
          <p:cNvPr id="574521" name="Text Box 57"/>
          <p:cNvSpPr txBox="1">
            <a:spLocks noChangeArrowheads="1"/>
          </p:cNvSpPr>
          <p:nvPr/>
        </p:nvSpPr>
        <p:spPr bwMode="auto">
          <a:xfrm>
            <a:off x="5437188" y="4768850"/>
            <a:ext cx="3054350" cy="542925"/>
          </a:xfrm>
          <a:prstGeom prst="rect">
            <a:avLst/>
          </a:prstGeom>
          <a:noFill/>
          <a:ln w="9525">
            <a:noFill/>
            <a:miter lim="800000"/>
            <a:headEnd/>
            <a:tailEnd/>
          </a:ln>
          <a:effectLst/>
        </p:spPr>
        <p:txBody>
          <a:bodyPr wrap="none" lIns="0" tIns="0" rIns="0" bIns="0"/>
          <a:lstStyle/>
          <a:p>
            <a:pPr>
              <a:lnSpc>
                <a:spcPct val="90000"/>
              </a:lnSpc>
            </a:pPr>
            <a:r>
              <a:rPr lang="en-US" sz="1800"/>
              <a:t>Nucleosomes, or “beads on</a:t>
            </a:r>
            <a:br>
              <a:rPr lang="en-US" sz="1800"/>
            </a:br>
            <a:r>
              <a:rPr lang="en-US" sz="1800"/>
              <a:t>a string” (10-nm fiber)</a:t>
            </a:r>
          </a:p>
        </p:txBody>
      </p:sp>
      <p:sp>
        <p:nvSpPr>
          <p:cNvPr id="574522" name="Line 58"/>
          <p:cNvSpPr>
            <a:spLocks noChangeShapeType="1"/>
          </p:cNvSpPr>
          <p:nvPr/>
        </p:nvSpPr>
        <p:spPr bwMode="auto">
          <a:xfrm flipH="1">
            <a:off x="568325" y="2393950"/>
            <a:ext cx="423863" cy="595313"/>
          </a:xfrm>
          <a:prstGeom prst="line">
            <a:avLst/>
          </a:prstGeom>
          <a:noFill/>
          <a:ln w="12700">
            <a:solidFill>
              <a:schemeClr val="tx1"/>
            </a:solidFill>
            <a:round/>
            <a:headEnd/>
            <a:tailEnd/>
          </a:ln>
          <a:effectLst/>
        </p:spPr>
        <p:txBody>
          <a:bodyPr wrap="none" anchor="ctr"/>
          <a:lstStyle/>
          <a:p>
            <a:endParaRPr lang="en-US"/>
          </a:p>
        </p:txBody>
      </p:sp>
      <p:sp>
        <p:nvSpPr>
          <p:cNvPr id="574523" name="Line 59"/>
          <p:cNvSpPr>
            <a:spLocks noChangeShapeType="1"/>
          </p:cNvSpPr>
          <p:nvPr/>
        </p:nvSpPr>
        <p:spPr bwMode="auto">
          <a:xfrm>
            <a:off x="668338" y="3968750"/>
            <a:ext cx="79375" cy="0"/>
          </a:xfrm>
          <a:prstGeom prst="line">
            <a:avLst/>
          </a:prstGeom>
          <a:noFill/>
          <a:ln w="12700">
            <a:solidFill>
              <a:schemeClr val="tx1"/>
            </a:solidFill>
            <a:round/>
            <a:headEnd/>
            <a:tailEnd/>
          </a:ln>
          <a:effectLst/>
        </p:spPr>
        <p:txBody>
          <a:bodyPr wrap="none" anchor="ctr"/>
          <a:lstStyle/>
          <a:p>
            <a:endParaRPr lang="en-US"/>
          </a:p>
        </p:txBody>
      </p:sp>
      <p:sp>
        <p:nvSpPr>
          <p:cNvPr id="574524" name="Line 60"/>
          <p:cNvSpPr>
            <a:spLocks noChangeShapeType="1"/>
          </p:cNvSpPr>
          <p:nvPr/>
        </p:nvSpPr>
        <p:spPr bwMode="auto">
          <a:xfrm>
            <a:off x="660400" y="4365625"/>
            <a:ext cx="87313" cy="0"/>
          </a:xfrm>
          <a:prstGeom prst="line">
            <a:avLst/>
          </a:prstGeom>
          <a:noFill/>
          <a:ln w="12700">
            <a:solidFill>
              <a:schemeClr val="tx1"/>
            </a:solidFill>
            <a:round/>
            <a:headEnd/>
            <a:tailEnd/>
          </a:ln>
          <a:effectLst/>
        </p:spPr>
        <p:txBody>
          <a:bodyPr wrap="none" anchor="ctr"/>
          <a:lstStyle/>
          <a:p>
            <a:endParaRPr lang="en-US"/>
          </a:p>
        </p:txBody>
      </p:sp>
      <p:sp>
        <p:nvSpPr>
          <p:cNvPr id="574525" name="Line 61"/>
          <p:cNvSpPr>
            <a:spLocks noChangeShapeType="1"/>
          </p:cNvSpPr>
          <p:nvPr/>
        </p:nvSpPr>
        <p:spPr bwMode="auto">
          <a:xfrm>
            <a:off x="701675" y="3968750"/>
            <a:ext cx="0" cy="409575"/>
          </a:xfrm>
          <a:prstGeom prst="line">
            <a:avLst/>
          </a:prstGeom>
          <a:noFill/>
          <a:ln w="12700">
            <a:solidFill>
              <a:schemeClr val="tx1"/>
            </a:solidFill>
            <a:round/>
            <a:headEnd/>
            <a:tailEnd/>
          </a:ln>
          <a:effectLst/>
        </p:spPr>
        <p:txBody>
          <a:bodyPr wrap="none" anchor="ctr"/>
          <a:lstStyle/>
          <a:p>
            <a:endParaRPr lang="en-US"/>
          </a:p>
        </p:txBody>
      </p:sp>
      <p:sp>
        <p:nvSpPr>
          <p:cNvPr id="574526" name="Line 62"/>
          <p:cNvSpPr>
            <a:spLocks noChangeShapeType="1"/>
          </p:cNvSpPr>
          <p:nvPr/>
        </p:nvSpPr>
        <p:spPr bwMode="auto">
          <a:xfrm>
            <a:off x="488950" y="3559175"/>
            <a:ext cx="206375" cy="635000"/>
          </a:xfrm>
          <a:prstGeom prst="line">
            <a:avLst/>
          </a:prstGeom>
          <a:noFill/>
          <a:ln w="12700">
            <a:solidFill>
              <a:schemeClr val="tx1"/>
            </a:solidFill>
            <a:round/>
            <a:headEnd/>
            <a:tailEnd/>
          </a:ln>
          <a:effectLst/>
        </p:spPr>
        <p:txBody>
          <a:bodyPr wrap="none" anchor="ctr"/>
          <a:lstStyle/>
          <a:p>
            <a:endParaRPr lang="en-US"/>
          </a:p>
        </p:txBody>
      </p:sp>
      <p:sp>
        <p:nvSpPr>
          <p:cNvPr id="574527" name="Line 63"/>
          <p:cNvSpPr>
            <a:spLocks noChangeShapeType="1"/>
          </p:cNvSpPr>
          <p:nvPr/>
        </p:nvSpPr>
        <p:spPr bwMode="auto">
          <a:xfrm>
            <a:off x="3584575" y="4233863"/>
            <a:ext cx="582613" cy="119062"/>
          </a:xfrm>
          <a:prstGeom prst="line">
            <a:avLst/>
          </a:prstGeom>
          <a:noFill/>
          <a:ln w="12700">
            <a:solidFill>
              <a:schemeClr val="tx1"/>
            </a:solidFill>
            <a:round/>
            <a:headEnd/>
            <a:tailEnd/>
          </a:ln>
          <a:effectLst/>
        </p:spPr>
        <p:txBody>
          <a:bodyPr wrap="none" anchor="ctr"/>
          <a:lstStyle/>
          <a:p>
            <a:endParaRPr lang="en-US"/>
          </a:p>
        </p:txBody>
      </p:sp>
      <p:sp>
        <p:nvSpPr>
          <p:cNvPr id="574528" name="Line 64"/>
          <p:cNvSpPr>
            <a:spLocks noChangeShapeType="1"/>
          </p:cNvSpPr>
          <p:nvPr/>
        </p:nvSpPr>
        <p:spPr bwMode="auto">
          <a:xfrm flipH="1">
            <a:off x="4167188" y="3902075"/>
            <a:ext cx="382587" cy="450850"/>
          </a:xfrm>
          <a:prstGeom prst="line">
            <a:avLst/>
          </a:prstGeom>
          <a:noFill/>
          <a:ln w="12700">
            <a:solidFill>
              <a:schemeClr val="tx1"/>
            </a:solidFill>
            <a:round/>
            <a:headEnd/>
            <a:tailEnd/>
          </a:ln>
          <a:effectLst/>
        </p:spPr>
        <p:txBody>
          <a:bodyPr wrap="none" anchor="ctr"/>
          <a:lstStyle/>
          <a:p>
            <a:endParaRPr lang="en-US"/>
          </a:p>
        </p:txBody>
      </p:sp>
      <p:sp>
        <p:nvSpPr>
          <p:cNvPr id="574529" name="Line 65"/>
          <p:cNvSpPr>
            <a:spLocks noChangeShapeType="1"/>
          </p:cNvSpPr>
          <p:nvPr/>
        </p:nvSpPr>
        <p:spPr bwMode="auto">
          <a:xfrm>
            <a:off x="5700713" y="1892300"/>
            <a:ext cx="622300" cy="476250"/>
          </a:xfrm>
          <a:prstGeom prst="line">
            <a:avLst/>
          </a:prstGeom>
          <a:noFill/>
          <a:ln w="12700">
            <a:solidFill>
              <a:schemeClr val="tx1"/>
            </a:solidFill>
            <a:round/>
            <a:headEnd/>
            <a:tailEnd/>
          </a:ln>
          <a:effectLst/>
        </p:spPr>
        <p:txBody>
          <a:bodyPr wrap="none" anchor="ctr"/>
          <a:lstStyle/>
          <a:p>
            <a:endParaRPr lang="en-US"/>
          </a:p>
        </p:txBody>
      </p:sp>
      <p:sp>
        <p:nvSpPr>
          <p:cNvPr id="574530" name="Line 66"/>
          <p:cNvSpPr>
            <a:spLocks noChangeShapeType="1"/>
          </p:cNvSpPr>
          <p:nvPr/>
        </p:nvSpPr>
        <p:spPr bwMode="auto">
          <a:xfrm flipH="1">
            <a:off x="5734050" y="2857500"/>
            <a:ext cx="588963" cy="515938"/>
          </a:xfrm>
          <a:prstGeom prst="line">
            <a:avLst/>
          </a:prstGeom>
          <a:noFill/>
          <a:ln w="12700">
            <a:solidFill>
              <a:schemeClr val="tx1"/>
            </a:solidFill>
            <a:round/>
            <a:headEnd/>
            <a:tailEnd/>
          </a:ln>
          <a:effectLst/>
        </p:spPr>
        <p:txBody>
          <a:bodyPr wrap="none" anchor="ctr"/>
          <a:lstStyle/>
          <a:p>
            <a:endParaRPr lang="en-US"/>
          </a:p>
        </p:txBody>
      </p:sp>
      <p:sp>
        <p:nvSpPr>
          <p:cNvPr id="574531" name="Line 67"/>
          <p:cNvSpPr>
            <a:spLocks noChangeShapeType="1"/>
          </p:cNvSpPr>
          <p:nvPr/>
        </p:nvSpPr>
        <p:spPr bwMode="auto">
          <a:xfrm>
            <a:off x="5727700" y="3233738"/>
            <a:ext cx="66675" cy="20637"/>
          </a:xfrm>
          <a:prstGeom prst="line">
            <a:avLst/>
          </a:prstGeom>
          <a:noFill/>
          <a:ln w="12700">
            <a:solidFill>
              <a:schemeClr val="tx1"/>
            </a:solidFill>
            <a:round/>
            <a:headEnd/>
            <a:tailEnd/>
          </a:ln>
          <a:effectLst/>
        </p:spPr>
        <p:txBody>
          <a:bodyPr wrap="none" anchor="ctr"/>
          <a:lstStyle/>
          <a:p>
            <a:endParaRPr lang="en-US"/>
          </a:p>
        </p:txBody>
      </p:sp>
      <p:sp>
        <p:nvSpPr>
          <p:cNvPr id="574532" name="Line 68"/>
          <p:cNvSpPr>
            <a:spLocks noChangeShapeType="1"/>
          </p:cNvSpPr>
          <p:nvPr/>
        </p:nvSpPr>
        <p:spPr bwMode="auto">
          <a:xfrm>
            <a:off x="5675313" y="3544888"/>
            <a:ext cx="65087" cy="14287"/>
          </a:xfrm>
          <a:prstGeom prst="line">
            <a:avLst/>
          </a:prstGeom>
          <a:noFill/>
          <a:ln w="12700">
            <a:solidFill>
              <a:schemeClr val="tx1"/>
            </a:solidFill>
            <a:round/>
            <a:headEnd/>
            <a:tailEnd/>
          </a:ln>
          <a:effectLst/>
        </p:spPr>
        <p:txBody>
          <a:bodyPr wrap="none" anchor="ctr"/>
          <a:lstStyle/>
          <a:p>
            <a:endParaRPr lang="en-US"/>
          </a:p>
        </p:txBody>
      </p:sp>
      <p:sp>
        <p:nvSpPr>
          <p:cNvPr id="574533" name="Line 69"/>
          <p:cNvSpPr>
            <a:spLocks noChangeShapeType="1"/>
          </p:cNvSpPr>
          <p:nvPr/>
        </p:nvSpPr>
        <p:spPr bwMode="auto">
          <a:xfrm flipH="1">
            <a:off x="5707063" y="3241675"/>
            <a:ext cx="53975" cy="303213"/>
          </a:xfrm>
          <a:prstGeom prst="line">
            <a:avLst/>
          </a:prstGeom>
          <a:noFill/>
          <a:ln w="12700">
            <a:solidFill>
              <a:schemeClr val="tx1"/>
            </a:solidFill>
            <a:round/>
            <a:headEnd/>
            <a:tailEnd/>
          </a:ln>
          <a:effectLst/>
        </p:spPr>
        <p:txBody>
          <a:bodyPr wrap="none" anchor="ctr"/>
          <a:lstStyle/>
          <a:p>
            <a:endParaRPr lang="en-US"/>
          </a:p>
        </p:txBody>
      </p:sp>
      <p:sp>
        <p:nvSpPr>
          <p:cNvPr id="574534" name="Line 70"/>
          <p:cNvSpPr>
            <a:spLocks noChangeShapeType="1"/>
          </p:cNvSpPr>
          <p:nvPr/>
        </p:nvSpPr>
        <p:spPr bwMode="auto">
          <a:xfrm flipH="1">
            <a:off x="5648325" y="3995738"/>
            <a:ext cx="198438" cy="158750"/>
          </a:xfrm>
          <a:prstGeom prst="line">
            <a:avLst/>
          </a:prstGeom>
          <a:noFill/>
          <a:ln w="12700">
            <a:solidFill>
              <a:schemeClr val="tx1"/>
            </a:solidFill>
            <a:round/>
            <a:headEnd/>
            <a:tailEnd/>
          </a:ln>
          <a:effectLst/>
        </p:spPr>
        <p:txBody>
          <a:bodyPr wrap="none" anchor="ctr"/>
          <a:lstStyle/>
          <a:p>
            <a:endParaRPr lang="en-US"/>
          </a:p>
        </p:txBody>
      </p:sp>
      <p:sp>
        <p:nvSpPr>
          <p:cNvPr id="574535" name="Line 71"/>
          <p:cNvSpPr>
            <a:spLocks noChangeShapeType="1"/>
          </p:cNvSpPr>
          <p:nvPr/>
        </p:nvSpPr>
        <p:spPr bwMode="auto">
          <a:xfrm>
            <a:off x="6997700" y="3624263"/>
            <a:ext cx="131763" cy="252412"/>
          </a:xfrm>
          <a:prstGeom prst="line">
            <a:avLst/>
          </a:prstGeom>
          <a:noFill/>
          <a:ln w="12700">
            <a:solidFill>
              <a:schemeClr val="tx1"/>
            </a:solidFill>
            <a:round/>
            <a:headEnd/>
            <a:tailEnd/>
          </a:ln>
          <a:effectLst/>
        </p:spPr>
        <p:txBody>
          <a:bodyPr wrap="none" anchor="ctr"/>
          <a:lstStyle/>
          <a:p>
            <a:endParaRPr lang="en-US"/>
          </a:p>
        </p:txBody>
      </p:sp>
      <p:sp>
        <p:nvSpPr>
          <p:cNvPr id="28" name="TextBox 27"/>
          <p:cNvSpPr txBox="1"/>
          <p:nvPr/>
        </p:nvSpPr>
        <p:spPr>
          <a:xfrm>
            <a:off x="3352800" y="330200"/>
            <a:ext cx="1514475" cy="461665"/>
          </a:xfrm>
          <a:prstGeom prst="rect">
            <a:avLst/>
          </a:prstGeom>
          <a:noFill/>
        </p:spPr>
        <p:txBody>
          <a:bodyPr wrap="square" rtlCol="0">
            <a:spAutoFit/>
          </a:bodyPr>
          <a:lstStyle/>
          <a:p>
            <a:r>
              <a:rPr lang="en-US" dirty="0" smtClean="0"/>
              <a:t>(40 part)</a:t>
            </a:r>
            <a:endParaRPr lang="en-US" dirty="0"/>
          </a:p>
        </p:txBody>
      </p:sp>
    </p:spTree>
    <p:extLst>
      <p:ext uri="{BB962C8B-B14F-4D97-AF65-F5344CB8AC3E}">
        <p14:creationId xmlns:p14="http://schemas.microsoft.com/office/powerpoint/2010/main" val="1217508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152400" y="25400"/>
            <a:ext cx="2590800" cy="304800"/>
          </a:xfrm>
        </p:spPr>
        <p:txBody>
          <a:bodyPr/>
          <a:lstStyle/>
          <a:p>
            <a:r>
              <a:rPr lang="en-US" sz="1200" b="0">
                <a:latin typeface="Arial" charset="0"/>
              </a:rPr>
              <a:t>Figure 16.22b</a:t>
            </a:r>
          </a:p>
        </p:txBody>
      </p:sp>
      <p:pic>
        <p:nvPicPr>
          <p:cNvPr id="646150" name="Picture 6" descr="16_22bChromatinPacking-U"/>
          <p:cNvPicPr>
            <a:picLocks noChangeAspect="1" noChangeArrowheads="1"/>
          </p:cNvPicPr>
          <p:nvPr/>
        </p:nvPicPr>
        <p:blipFill>
          <a:blip r:embed="rId3" cstate="print"/>
          <a:srcRect/>
          <a:stretch>
            <a:fillRect/>
          </a:stretch>
        </p:blipFill>
        <p:spPr bwMode="auto">
          <a:xfrm>
            <a:off x="296863" y="315913"/>
            <a:ext cx="8548687" cy="6224587"/>
          </a:xfrm>
          <a:prstGeom prst="rect">
            <a:avLst/>
          </a:prstGeom>
          <a:noFill/>
        </p:spPr>
      </p:pic>
      <p:sp>
        <p:nvSpPr>
          <p:cNvPr id="646151" name="Text Box 7"/>
          <p:cNvSpPr txBox="1">
            <a:spLocks noChangeArrowheads="1"/>
          </p:cNvSpPr>
          <p:nvPr/>
        </p:nvSpPr>
        <p:spPr bwMode="auto">
          <a:xfrm>
            <a:off x="2546350" y="1809750"/>
            <a:ext cx="1282700" cy="292100"/>
          </a:xfrm>
          <a:prstGeom prst="rect">
            <a:avLst/>
          </a:prstGeom>
          <a:noFill/>
          <a:ln w="9525">
            <a:noFill/>
            <a:miter lim="800000"/>
            <a:headEnd/>
            <a:tailEnd/>
          </a:ln>
          <a:effectLst/>
        </p:spPr>
        <p:txBody>
          <a:bodyPr wrap="none" lIns="0" tIns="0" rIns="0" bIns="0"/>
          <a:lstStyle/>
          <a:p>
            <a:pPr>
              <a:lnSpc>
                <a:spcPct val="90000"/>
              </a:lnSpc>
            </a:pPr>
            <a:r>
              <a:rPr lang="en-US" sz="1800"/>
              <a:t>30-nm fiber</a:t>
            </a:r>
          </a:p>
        </p:txBody>
      </p:sp>
      <p:sp>
        <p:nvSpPr>
          <p:cNvPr id="646152" name="Text Box 8"/>
          <p:cNvSpPr txBox="1">
            <a:spLocks noChangeArrowheads="1"/>
          </p:cNvSpPr>
          <p:nvPr/>
        </p:nvSpPr>
        <p:spPr bwMode="auto">
          <a:xfrm>
            <a:off x="1535113" y="4157663"/>
            <a:ext cx="1282700" cy="292100"/>
          </a:xfrm>
          <a:prstGeom prst="rect">
            <a:avLst/>
          </a:prstGeom>
          <a:noFill/>
          <a:ln w="9525">
            <a:noFill/>
            <a:miter lim="800000"/>
            <a:headEnd/>
            <a:tailEnd/>
          </a:ln>
          <a:effectLst/>
        </p:spPr>
        <p:txBody>
          <a:bodyPr wrap="none" lIns="0" tIns="0" rIns="0" bIns="0"/>
          <a:lstStyle/>
          <a:p>
            <a:pPr>
              <a:lnSpc>
                <a:spcPct val="90000"/>
              </a:lnSpc>
            </a:pPr>
            <a:r>
              <a:rPr lang="en-US" sz="1800"/>
              <a:t>30-nm fiber</a:t>
            </a:r>
          </a:p>
        </p:txBody>
      </p:sp>
      <p:sp>
        <p:nvSpPr>
          <p:cNvPr id="646153" name="Text Box 9"/>
          <p:cNvSpPr txBox="1">
            <a:spLocks noChangeArrowheads="1"/>
          </p:cNvSpPr>
          <p:nvPr/>
        </p:nvSpPr>
        <p:spPr bwMode="auto">
          <a:xfrm>
            <a:off x="4259263" y="2979738"/>
            <a:ext cx="727075" cy="277812"/>
          </a:xfrm>
          <a:prstGeom prst="rect">
            <a:avLst/>
          </a:prstGeom>
          <a:noFill/>
          <a:ln w="9525">
            <a:noFill/>
            <a:miter lim="800000"/>
            <a:headEnd/>
            <a:tailEnd/>
          </a:ln>
          <a:effectLst/>
        </p:spPr>
        <p:txBody>
          <a:bodyPr wrap="none" lIns="0" tIns="0" rIns="0" bIns="0"/>
          <a:lstStyle/>
          <a:p>
            <a:pPr>
              <a:lnSpc>
                <a:spcPct val="90000"/>
              </a:lnSpc>
            </a:pPr>
            <a:r>
              <a:rPr lang="en-US" sz="1800"/>
              <a:t>Loops</a:t>
            </a:r>
          </a:p>
        </p:txBody>
      </p:sp>
      <p:sp>
        <p:nvSpPr>
          <p:cNvPr id="646154" name="Text Box 10"/>
          <p:cNvSpPr txBox="1">
            <a:spLocks noChangeArrowheads="1"/>
          </p:cNvSpPr>
          <p:nvPr/>
        </p:nvSpPr>
        <p:spPr bwMode="auto">
          <a:xfrm>
            <a:off x="5410200" y="2981325"/>
            <a:ext cx="1031875" cy="292100"/>
          </a:xfrm>
          <a:prstGeom prst="rect">
            <a:avLst/>
          </a:prstGeom>
          <a:noFill/>
          <a:ln w="9525">
            <a:noFill/>
            <a:miter lim="800000"/>
            <a:headEnd/>
            <a:tailEnd/>
          </a:ln>
          <a:effectLst/>
        </p:spPr>
        <p:txBody>
          <a:bodyPr wrap="none" lIns="0" tIns="0" rIns="0" bIns="0"/>
          <a:lstStyle/>
          <a:p>
            <a:pPr>
              <a:lnSpc>
                <a:spcPct val="90000"/>
              </a:lnSpc>
            </a:pPr>
            <a:r>
              <a:rPr lang="en-US" sz="1800"/>
              <a:t>Scaffold</a:t>
            </a:r>
          </a:p>
        </p:txBody>
      </p:sp>
      <p:sp>
        <p:nvSpPr>
          <p:cNvPr id="646155" name="Text Box 11"/>
          <p:cNvSpPr txBox="1">
            <a:spLocks noChangeArrowheads="1"/>
          </p:cNvSpPr>
          <p:nvPr/>
        </p:nvSpPr>
        <p:spPr bwMode="auto">
          <a:xfrm>
            <a:off x="5635625" y="3629025"/>
            <a:ext cx="1349375" cy="292100"/>
          </a:xfrm>
          <a:prstGeom prst="rect">
            <a:avLst/>
          </a:prstGeom>
          <a:noFill/>
          <a:ln w="9525">
            <a:noFill/>
            <a:miter lim="800000"/>
            <a:headEnd/>
            <a:tailEnd/>
          </a:ln>
          <a:effectLst/>
        </p:spPr>
        <p:txBody>
          <a:bodyPr wrap="none" lIns="0" tIns="0" rIns="0" bIns="0"/>
          <a:lstStyle/>
          <a:p>
            <a:pPr>
              <a:lnSpc>
                <a:spcPct val="90000"/>
              </a:lnSpc>
            </a:pPr>
            <a:r>
              <a:rPr lang="en-US" sz="1800"/>
              <a:t>300-nm fiber</a:t>
            </a:r>
          </a:p>
        </p:txBody>
      </p:sp>
      <p:sp>
        <p:nvSpPr>
          <p:cNvPr id="646156" name="Text Box 12"/>
          <p:cNvSpPr txBox="1">
            <a:spLocks noChangeArrowheads="1"/>
          </p:cNvSpPr>
          <p:nvPr/>
        </p:nvSpPr>
        <p:spPr bwMode="auto">
          <a:xfrm>
            <a:off x="7342188" y="627063"/>
            <a:ext cx="1177925" cy="517525"/>
          </a:xfrm>
          <a:prstGeom prst="rect">
            <a:avLst/>
          </a:prstGeom>
          <a:noFill/>
          <a:ln w="9525">
            <a:noFill/>
            <a:miter lim="800000"/>
            <a:headEnd/>
            <a:tailEnd/>
          </a:ln>
          <a:effectLst/>
        </p:spPr>
        <p:txBody>
          <a:bodyPr wrap="none" lIns="0" tIns="0" rIns="0" bIns="0"/>
          <a:lstStyle/>
          <a:p>
            <a:pPr>
              <a:lnSpc>
                <a:spcPct val="90000"/>
              </a:lnSpc>
            </a:pPr>
            <a:r>
              <a:rPr lang="en-US" sz="1800"/>
              <a:t>Chromatid</a:t>
            </a:r>
            <a:br>
              <a:rPr lang="en-US" sz="1800"/>
            </a:br>
            <a:r>
              <a:rPr lang="en-US" sz="1800"/>
              <a:t>(700 nm)</a:t>
            </a:r>
          </a:p>
        </p:txBody>
      </p:sp>
      <p:sp>
        <p:nvSpPr>
          <p:cNvPr id="646157" name="Text Box 13"/>
          <p:cNvSpPr txBox="1">
            <a:spLocks noChangeArrowheads="1"/>
          </p:cNvSpPr>
          <p:nvPr/>
        </p:nvSpPr>
        <p:spPr bwMode="auto">
          <a:xfrm>
            <a:off x="6324600" y="4792663"/>
            <a:ext cx="1468438" cy="755650"/>
          </a:xfrm>
          <a:prstGeom prst="rect">
            <a:avLst/>
          </a:prstGeom>
          <a:noFill/>
          <a:ln w="9525">
            <a:noFill/>
            <a:miter lim="800000"/>
            <a:headEnd/>
            <a:tailEnd/>
          </a:ln>
          <a:effectLst/>
        </p:spPr>
        <p:txBody>
          <a:bodyPr wrap="none" lIns="0" tIns="0" rIns="0" bIns="0"/>
          <a:lstStyle/>
          <a:p>
            <a:pPr>
              <a:lnSpc>
                <a:spcPct val="90000"/>
              </a:lnSpc>
            </a:pPr>
            <a:r>
              <a:rPr lang="en-US" sz="1800"/>
              <a:t>Replicated</a:t>
            </a:r>
            <a:br>
              <a:rPr lang="en-US" sz="1800"/>
            </a:br>
            <a:r>
              <a:rPr lang="en-US" sz="1800"/>
              <a:t>chromosome</a:t>
            </a:r>
            <a:br>
              <a:rPr lang="en-US" sz="1800"/>
            </a:br>
            <a:r>
              <a:rPr lang="en-US" sz="1800"/>
              <a:t>(1,400 nm)</a:t>
            </a:r>
          </a:p>
        </p:txBody>
      </p:sp>
      <p:sp>
        <p:nvSpPr>
          <p:cNvPr id="646158" name="Text Box 14"/>
          <p:cNvSpPr txBox="1">
            <a:spLocks noChangeArrowheads="1"/>
          </p:cNvSpPr>
          <p:nvPr/>
        </p:nvSpPr>
        <p:spPr bwMode="auto">
          <a:xfrm>
            <a:off x="4670425" y="5627688"/>
            <a:ext cx="1865313" cy="530225"/>
          </a:xfrm>
          <a:prstGeom prst="rect">
            <a:avLst/>
          </a:prstGeom>
          <a:noFill/>
          <a:ln w="9525">
            <a:noFill/>
            <a:miter lim="800000"/>
            <a:headEnd/>
            <a:tailEnd/>
          </a:ln>
          <a:effectLst/>
        </p:spPr>
        <p:txBody>
          <a:bodyPr wrap="none" lIns="0" tIns="0" rIns="0" bIns="0"/>
          <a:lstStyle/>
          <a:p>
            <a:pPr>
              <a:lnSpc>
                <a:spcPct val="90000"/>
              </a:lnSpc>
            </a:pPr>
            <a:r>
              <a:rPr lang="en-US" sz="1800"/>
              <a:t>Looped domains</a:t>
            </a:r>
            <a:br>
              <a:rPr lang="en-US" sz="1800"/>
            </a:br>
            <a:r>
              <a:rPr lang="en-US" sz="1800"/>
              <a:t>(300-nm fiber)</a:t>
            </a:r>
          </a:p>
        </p:txBody>
      </p:sp>
      <p:sp>
        <p:nvSpPr>
          <p:cNvPr id="646159" name="Text Box 15"/>
          <p:cNvSpPr txBox="1">
            <a:spLocks noChangeArrowheads="1"/>
          </p:cNvSpPr>
          <p:nvPr/>
        </p:nvSpPr>
        <p:spPr bwMode="auto">
          <a:xfrm>
            <a:off x="6904038" y="5786438"/>
            <a:ext cx="1441450" cy="476250"/>
          </a:xfrm>
          <a:prstGeom prst="rect">
            <a:avLst/>
          </a:prstGeom>
          <a:noFill/>
          <a:ln w="9525">
            <a:noFill/>
            <a:miter lim="800000"/>
            <a:headEnd/>
            <a:tailEnd/>
          </a:ln>
          <a:effectLst/>
        </p:spPr>
        <p:txBody>
          <a:bodyPr wrap="none" lIns="0" tIns="0" rIns="0" bIns="0"/>
          <a:lstStyle/>
          <a:p>
            <a:pPr>
              <a:lnSpc>
                <a:spcPct val="90000"/>
              </a:lnSpc>
            </a:pPr>
            <a:r>
              <a:rPr lang="en-US" sz="1800"/>
              <a:t>Metaphase </a:t>
            </a:r>
            <a:br>
              <a:rPr lang="en-US" sz="1800"/>
            </a:br>
            <a:r>
              <a:rPr lang="en-US" sz="1800"/>
              <a:t>chromosome</a:t>
            </a:r>
          </a:p>
        </p:txBody>
      </p:sp>
      <p:sp>
        <p:nvSpPr>
          <p:cNvPr id="646160" name="Line 16"/>
          <p:cNvSpPr>
            <a:spLocks noChangeShapeType="1"/>
          </p:cNvSpPr>
          <p:nvPr/>
        </p:nvSpPr>
        <p:spPr bwMode="auto">
          <a:xfrm>
            <a:off x="2725738" y="885825"/>
            <a:ext cx="46037" cy="79375"/>
          </a:xfrm>
          <a:prstGeom prst="line">
            <a:avLst/>
          </a:prstGeom>
          <a:noFill/>
          <a:ln w="12700">
            <a:solidFill>
              <a:schemeClr val="tx1"/>
            </a:solidFill>
            <a:round/>
            <a:headEnd/>
            <a:tailEnd/>
          </a:ln>
          <a:effectLst/>
        </p:spPr>
        <p:txBody>
          <a:bodyPr wrap="none" anchor="ctr"/>
          <a:lstStyle/>
          <a:p>
            <a:endParaRPr lang="en-US"/>
          </a:p>
        </p:txBody>
      </p:sp>
      <p:sp>
        <p:nvSpPr>
          <p:cNvPr id="646161" name="Line 17"/>
          <p:cNvSpPr>
            <a:spLocks noChangeShapeType="1"/>
          </p:cNvSpPr>
          <p:nvPr/>
        </p:nvSpPr>
        <p:spPr bwMode="auto">
          <a:xfrm>
            <a:off x="2849563" y="812800"/>
            <a:ext cx="47625" cy="79375"/>
          </a:xfrm>
          <a:prstGeom prst="line">
            <a:avLst/>
          </a:prstGeom>
          <a:noFill/>
          <a:ln w="12700">
            <a:solidFill>
              <a:schemeClr val="tx1"/>
            </a:solidFill>
            <a:round/>
            <a:headEnd/>
            <a:tailEnd/>
          </a:ln>
          <a:effectLst/>
        </p:spPr>
        <p:txBody>
          <a:bodyPr wrap="none" anchor="ctr"/>
          <a:lstStyle/>
          <a:p>
            <a:endParaRPr lang="en-US"/>
          </a:p>
        </p:txBody>
      </p:sp>
      <p:sp>
        <p:nvSpPr>
          <p:cNvPr id="646162" name="Line 18"/>
          <p:cNvSpPr>
            <a:spLocks noChangeShapeType="1"/>
          </p:cNvSpPr>
          <p:nvPr/>
        </p:nvSpPr>
        <p:spPr bwMode="auto">
          <a:xfrm flipV="1">
            <a:off x="2746375" y="860425"/>
            <a:ext cx="123825" cy="65088"/>
          </a:xfrm>
          <a:prstGeom prst="line">
            <a:avLst/>
          </a:prstGeom>
          <a:noFill/>
          <a:ln w="12700">
            <a:solidFill>
              <a:schemeClr val="tx1"/>
            </a:solidFill>
            <a:round/>
            <a:headEnd/>
            <a:tailEnd/>
          </a:ln>
          <a:effectLst/>
        </p:spPr>
        <p:txBody>
          <a:bodyPr wrap="none" anchor="ctr"/>
          <a:lstStyle/>
          <a:p>
            <a:endParaRPr lang="en-US"/>
          </a:p>
        </p:txBody>
      </p:sp>
      <p:sp>
        <p:nvSpPr>
          <p:cNvPr id="646163" name="Line 19"/>
          <p:cNvSpPr>
            <a:spLocks noChangeShapeType="1"/>
          </p:cNvSpPr>
          <p:nvPr/>
        </p:nvSpPr>
        <p:spPr bwMode="auto">
          <a:xfrm>
            <a:off x="2817813" y="885825"/>
            <a:ext cx="344487" cy="927100"/>
          </a:xfrm>
          <a:prstGeom prst="line">
            <a:avLst/>
          </a:prstGeom>
          <a:noFill/>
          <a:ln w="12700">
            <a:solidFill>
              <a:schemeClr val="tx1"/>
            </a:solidFill>
            <a:round/>
            <a:headEnd/>
            <a:tailEnd/>
          </a:ln>
          <a:effectLst/>
        </p:spPr>
        <p:txBody>
          <a:bodyPr wrap="none" anchor="ctr"/>
          <a:lstStyle/>
          <a:p>
            <a:endParaRPr lang="en-US"/>
          </a:p>
        </p:txBody>
      </p:sp>
      <p:sp>
        <p:nvSpPr>
          <p:cNvPr id="646164" name="Line 20"/>
          <p:cNvSpPr>
            <a:spLocks noChangeShapeType="1"/>
          </p:cNvSpPr>
          <p:nvPr/>
        </p:nvSpPr>
        <p:spPr bwMode="auto">
          <a:xfrm>
            <a:off x="2573338" y="2097088"/>
            <a:ext cx="65087" cy="65087"/>
          </a:xfrm>
          <a:prstGeom prst="line">
            <a:avLst/>
          </a:prstGeom>
          <a:noFill/>
          <a:ln w="12700">
            <a:solidFill>
              <a:schemeClr val="tx1"/>
            </a:solidFill>
            <a:round/>
            <a:headEnd/>
            <a:tailEnd/>
          </a:ln>
          <a:effectLst/>
        </p:spPr>
        <p:txBody>
          <a:bodyPr wrap="none" anchor="ctr"/>
          <a:lstStyle/>
          <a:p>
            <a:endParaRPr lang="en-US"/>
          </a:p>
        </p:txBody>
      </p:sp>
      <p:sp>
        <p:nvSpPr>
          <p:cNvPr id="646165" name="Line 21"/>
          <p:cNvSpPr>
            <a:spLocks noChangeShapeType="1"/>
          </p:cNvSpPr>
          <p:nvPr/>
        </p:nvSpPr>
        <p:spPr bwMode="auto">
          <a:xfrm>
            <a:off x="1600200" y="3108325"/>
            <a:ext cx="73025" cy="66675"/>
          </a:xfrm>
          <a:prstGeom prst="line">
            <a:avLst/>
          </a:prstGeom>
          <a:noFill/>
          <a:ln w="12700">
            <a:solidFill>
              <a:schemeClr val="tx1"/>
            </a:solidFill>
            <a:round/>
            <a:headEnd/>
            <a:tailEnd/>
          </a:ln>
          <a:effectLst/>
        </p:spPr>
        <p:txBody>
          <a:bodyPr wrap="none" anchor="ctr"/>
          <a:lstStyle/>
          <a:p>
            <a:endParaRPr lang="en-US"/>
          </a:p>
        </p:txBody>
      </p:sp>
      <p:sp>
        <p:nvSpPr>
          <p:cNvPr id="646166" name="Line 22"/>
          <p:cNvSpPr>
            <a:spLocks noChangeShapeType="1"/>
          </p:cNvSpPr>
          <p:nvPr/>
        </p:nvSpPr>
        <p:spPr bwMode="auto">
          <a:xfrm flipH="1">
            <a:off x="1639888" y="2130425"/>
            <a:ext cx="965200" cy="1017588"/>
          </a:xfrm>
          <a:prstGeom prst="line">
            <a:avLst/>
          </a:prstGeom>
          <a:noFill/>
          <a:ln w="12700">
            <a:solidFill>
              <a:schemeClr val="tx1"/>
            </a:solidFill>
            <a:round/>
            <a:headEnd/>
            <a:tailEnd/>
          </a:ln>
          <a:effectLst/>
        </p:spPr>
        <p:txBody>
          <a:bodyPr wrap="none" anchor="ctr"/>
          <a:lstStyle/>
          <a:p>
            <a:endParaRPr lang="en-US"/>
          </a:p>
        </p:txBody>
      </p:sp>
      <p:sp>
        <p:nvSpPr>
          <p:cNvPr id="646167" name="Line 23"/>
          <p:cNvSpPr>
            <a:spLocks noChangeShapeType="1"/>
          </p:cNvSpPr>
          <p:nvPr/>
        </p:nvSpPr>
        <p:spPr bwMode="auto">
          <a:xfrm flipV="1">
            <a:off x="2116138" y="2063750"/>
            <a:ext cx="1046162" cy="582613"/>
          </a:xfrm>
          <a:prstGeom prst="line">
            <a:avLst/>
          </a:prstGeom>
          <a:noFill/>
          <a:ln w="12700">
            <a:solidFill>
              <a:schemeClr val="tx1"/>
            </a:solidFill>
            <a:round/>
            <a:headEnd/>
            <a:tailEnd/>
          </a:ln>
          <a:effectLst/>
        </p:spPr>
        <p:txBody>
          <a:bodyPr wrap="none" anchor="ctr"/>
          <a:lstStyle/>
          <a:p>
            <a:endParaRPr lang="en-US"/>
          </a:p>
        </p:txBody>
      </p:sp>
      <p:sp>
        <p:nvSpPr>
          <p:cNvPr id="646168" name="Line 24"/>
          <p:cNvSpPr>
            <a:spLocks noChangeShapeType="1"/>
          </p:cNvSpPr>
          <p:nvPr/>
        </p:nvSpPr>
        <p:spPr bwMode="auto">
          <a:xfrm flipH="1">
            <a:off x="4576763" y="1706563"/>
            <a:ext cx="12700" cy="1257300"/>
          </a:xfrm>
          <a:prstGeom prst="line">
            <a:avLst/>
          </a:prstGeom>
          <a:noFill/>
          <a:ln w="12700">
            <a:solidFill>
              <a:schemeClr val="tx1"/>
            </a:solidFill>
            <a:round/>
            <a:headEnd/>
            <a:tailEnd/>
          </a:ln>
          <a:effectLst/>
        </p:spPr>
        <p:txBody>
          <a:bodyPr wrap="none" anchor="ctr"/>
          <a:lstStyle/>
          <a:p>
            <a:endParaRPr lang="en-US"/>
          </a:p>
        </p:txBody>
      </p:sp>
      <p:sp>
        <p:nvSpPr>
          <p:cNvPr id="646169" name="Line 25"/>
          <p:cNvSpPr>
            <a:spLocks noChangeShapeType="1"/>
          </p:cNvSpPr>
          <p:nvPr/>
        </p:nvSpPr>
        <p:spPr bwMode="auto">
          <a:xfrm>
            <a:off x="4906963" y="2051050"/>
            <a:ext cx="688975" cy="938213"/>
          </a:xfrm>
          <a:prstGeom prst="line">
            <a:avLst/>
          </a:prstGeom>
          <a:noFill/>
          <a:ln w="12700">
            <a:solidFill>
              <a:schemeClr val="tx1"/>
            </a:solidFill>
            <a:round/>
            <a:headEnd/>
            <a:tailEnd/>
          </a:ln>
          <a:effectLst/>
        </p:spPr>
        <p:txBody>
          <a:bodyPr wrap="none" anchor="ctr"/>
          <a:lstStyle/>
          <a:p>
            <a:endParaRPr lang="en-US"/>
          </a:p>
        </p:txBody>
      </p:sp>
      <p:sp>
        <p:nvSpPr>
          <p:cNvPr id="646170" name="Line 26"/>
          <p:cNvSpPr>
            <a:spLocks noChangeShapeType="1"/>
          </p:cNvSpPr>
          <p:nvPr/>
        </p:nvSpPr>
        <p:spPr bwMode="auto">
          <a:xfrm>
            <a:off x="4589463" y="3241675"/>
            <a:ext cx="423862" cy="714375"/>
          </a:xfrm>
          <a:prstGeom prst="line">
            <a:avLst/>
          </a:prstGeom>
          <a:noFill/>
          <a:ln w="12700">
            <a:solidFill>
              <a:schemeClr val="tx1"/>
            </a:solidFill>
            <a:round/>
            <a:headEnd/>
            <a:tailEnd/>
          </a:ln>
          <a:effectLst/>
        </p:spPr>
        <p:txBody>
          <a:bodyPr wrap="none" anchor="ctr"/>
          <a:lstStyle/>
          <a:p>
            <a:endParaRPr lang="en-US"/>
          </a:p>
        </p:txBody>
      </p:sp>
      <p:sp>
        <p:nvSpPr>
          <p:cNvPr id="646171" name="Line 27"/>
          <p:cNvSpPr>
            <a:spLocks noChangeShapeType="1"/>
          </p:cNvSpPr>
          <p:nvPr/>
        </p:nvSpPr>
        <p:spPr bwMode="auto">
          <a:xfrm flipH="1">
            <a:off x="5303838" y="3241675"/>
            <a:ext cx="292100" cy="1163638"/>
          </a:xfrm>
          <a:prstGeom prst="line">
            <a:avLst/>
          </a:prstGeom>
          <a:noFill/>
          <a:ln w="12700">
            <a:solidFill>
              <a:schemeClr val="tx1"/>
            </a:solidFill>
            <a:round/>
            <a:headEnd/>
            <a:tailEnd/>
          </a:ln>
          <a:effectLst/>
        </p:spPr>
        <p:txBody>
          <a:bodyPr wrap="none" anchor="ctr"/>
          <a:lstStyle/>
          <a:p>
            <a:endParaRPr lang="en-US"/>
          </a:p>
        </p:txBody>
      </p:sp>
      <p:sp>
        <p:nvSpPr>
          <p:cNvPr id="646172" name="Line 28"/>
          <p:cNvSpPr>
            <a:spLocks noChangeShapeType="1"/>
          </p:cNvSpPr>
          <p:nvPr/>
        </p:nvSpPr>
        <p:spPr bwMode="auto">
          <a:xfrm flipV="1">
            <a:off x="6097588" y="4325938"/>
            <a:ext cx="79375" cy="26987"/>
          </a:xfrm>
          <a:prstGeom prst="line">
            <a:avLst/>
          </a:prstGeom>
          <a:noFill/>
          <a:ln w="12700">
            <a:solidFill>
              <a:schemeClr val="tx1"/>
            </a:solidFill>
            <a:round/>
            <a:headEnd/>
            <a:tailEnd/>
          </a:ln>
          <a:effectLst/>
        </p:spPr>
        <p:txBody>
          <a:bodyPr wrap="none" anchor="ctr"/>
          <a:lstStyle/>
          <a:p>
            <a:endParaRPr lang="en-US"/>
          </a:p>
        </p:txBody>
      </p:sp>
      <p:sp>
        <p:nvSpPr>
          <p:cNvPr id="646173" name="Line 29"/>
          <p:cNvSpPr>
            <a:spLocks noChangeShapeType="1"/>
          </p:cNvSpPr>
          <p:nvPr/>
        </p:nvSpPr>
        <p:spPr bwMode="auto">
          <a:xfrm flipV="1">
            <a:off x="6164263" y="4616450"/>
            <a:ext cx="92075" cy="26988"/>
          </a:xfrm>
          <a:prstGeom prst="line">
            <a:avLst/>
          </a:prstGeom>
          <a:noFill/>
          <a:ln w="12700">
            <a:solidFill>
              <a:schemeClr val="tx1"/>
            </a:solidFill>
            <a:round/>
            <a:headEnd/>
            <a:tailEnd/>
          </a:ln>
          <a:effectLst/>
        </p:spPr>
        <p:txBody>
          <a:bodyPr wrap="none" anchor="ctr"/>
          <a:lstStyle/>
          <a:p>
            <a:endParaRPr lang="en-US"/>
          </a:p>
        </p:txBody>
      </p:sp>
      <p:sp>
        <p:nvSpPr>
          <p:cNvPr id="646174" name="Line 30"/>
          <p:cNvSpPr>
            <a:spLocks noChangeShapeType="1"/>
          </p:cNvSpPr>
          <p:nvPr/>
        </p:nvSpPr>
        <p:spPr bwMode="auto">
          <a:xfrm>
            <a:off x="6137275" y="4338638"/>
            <a:ext cx="66675" cy="292100"/>
          </a:xfrm>
          <a:prstGeom prst="line">
            <a:avLst/>
          </a:prstGeom>
          <a:noFill/>
          <a:ln w="12700">
            <a:solidFill>
              <a:schemeClr val="tx1"/>
            </a:solidFill>
            <a:round/>
            <a:headEnd/>
            <a:tailEnd/>
          </a:ln>
          <a:effectLst/>
        </p:spPr>
        <p:txBody>
          <a:bodyPr wrap="none" anchor="ctr"/>
          <a:lstStyle/>
          <a:p>
            <a:endParaRPr lang="en-US"/>
          </a:p>
        </p:txBody>
      </p:sp>
      <p:sp>
        <p:nvSpPr>
          <p:cNvPr id="646175" name="Line 31"/>
          <p:cNvSpPr>
            <a:spLocks noChangeShapeType="1"/>
          </p:cNvSpPr>
          <p:nvPr/>
        </p:nvSpPr>
        <p:spPr bwMode="auto">
          <a:xfrm>
            <a:off x="6826250" y="1025525"/>
            <a:ext cx="0" cy="98425"/>
          </a:xfrm>
          <a:prstGeom prst="line">
            <a:avLst/>
          </a:prstGeom>
          <a:noFill/>
          <a:ln w="12700">
            <a:solidFill>
              <a:schemeClr val="tx1"/>
            </a:solidFill>
            <a:round/>
            <a:headEnd/>
            <a:tailEnd/>
          </a:ln>
          <a:effectLst/>
        </p:spPr>
        <p:txBody>
          <a:bodyPr wrap="none" anchor="ctr"/>
          <a:lstStyle/>
          <a:p>
            <a:endParaRPr lang="en-US"/>
          </a:p>
        </p:txBody>
      </p:sp>
      <p:sp>
        <p:nvSpPr>
          <p:cNvPr id="646176" name="Line 32"/>
          <p:cNvSpPr>
            <a:spLocks noChangeShapeType="1"/>
          </p:cNvSpPr>
          <p:nvPr/>
        </p:nvSpPr>
        <p:spPr bwMode="auto">
          <a:xfrm>
            <a:off x="7116763" y="1023938"/>
            <a:ext cx="0" cy="100012"/>
          </a:xfrm>
          <a:prstGeom prst="line">
            <a:avLst/>
          </a:prstGeom>
          <a:noFill/>
          <a:ln w="12700">
            <a:solidFill>
              <a:schemeClr val="tx1"/>
            </a:solidFill>
            <a:round/>
            <a:headEnd/>
            <a:tailEnd/>
          </a:ln>
          <a:effectLst/>
        </p:spPr>
        <p:txBody>
          <a:bodyPr wrap="none" anchor="ctr"/>
          <a:lstStyle/>
          <a:p>
            <a:endParaRPr lang="en-US"/>
          </a:p>
        </p:txBody>
      </p:sp>
      <p:sp>
        <p:nvSpPr>
          <p:cNvPr id="646177" name="Line 33"/>
          <p:cNvSpPr>
            <a:spLocks noChangeShapeType="1"/>
          </p:cNvSpPr>
          <p:nvPr/>
        </p:nvSpPr>
        <p:spPr bwMode="auto">
          <a:xfrm>
            <a:off x="6832600" y="1071563"/>
            <a:ext cx="277813" cy="0"/>
          </a:xfrm>
          <a:prstGeom prst="line">
            <a:avLst/>
          </a:prstGeom>
          <a:noFill/>
          <a:ln w="12700">
            <a:solidFill>
              <a:schemeClr val="tx1"/>
            </a:solidFill>
            <a:round/>
            <a:headEnd/>
            <a:tailEnd/>
          </a:ln>
          <a:effectLst/>
        </p:spPr>
        <p:txBody>
          <a:bodyPr wrap="none" anchor="ctr"/>
          <a:lstStyle/>
          <a:p>
            <a:endParaRPr lang="en-US"/>
          </a:p>
        </p:txBody>
      </p:sp>
      <p:sp>
        <p:nvSpPr>
          <p:cNvPr id="646178" name="Line 34"/>
          <p:cNvSpPr>
            <a:spLocks noChangeShapeType="1"/>
          </p:cNvSpPr>
          <p:nvPr/>
        </p:nvSpPr>
        <p:spPr bwMode="auto">
          <a:xfrm flipV="1">
            <a:off x="6958013" y="806450"/>
            <a:ext cx="357187" cy="265113"/>
          </a:xfrm>
          <a:prstGeom prst="line">
            <a:avLst/>
          </a:prstGeom>
          <a:noFill/>
          <a:ln w="12700">
            <a:solidFill>
              <a:schemeClr val="tx1"/>
            </a:solidFill>
            <a:round/>
            <a:headEnd/>
            <a:tailEnd/>
          </a:ln>
          <a:effectLst/>
        </p:spPr>
        <p:txBody>
          <a:bodyPr wrap="none" anchor="ctr"/>
          <a:lstStyle/>
          <a:p>
            <a:endParaRPr lang="en-US"/>
          </a:p>
        </p:txBody>
      </p:sp>
      <p:sp>
        <p:nvSpPr>
          <p:cNvPr id="646179" name="Line 35"/>
          <p:cNvSpPr>
            <a:spLocks noChangeShapeType="1"/>
          </p:cNvSpPr>
          <p:nvPr/>
        </p:nvSpPr>
        <p:spPr bwMode="auto">
          <a:xfrm flipH="1">
            <a:off x="7864475" y="1905000"/>
            <a:ext cx="33338" cy="92075"/>
          </a:xfrm>
          <a:prstGeom prst="line">
            <a:avLst/>
          </a:prstGeom>
          <a:noFill/>
          <a:ln w="12700">
            <a:solidFill>
              <a:schemeClr val="tx1"/>
            </a:solidFill>
            <a:round/>
            <a:headEnd/>
            <a:tailEnd/>
          </a:ln>
          <a:effectLst/>
        </p:spPr>
        <p:txBody>
          <a:bodyPr wrap="none" anchor="ctr"/>
          <a:lstStyle/>
          <a:p>
            <a:endParaRPr lang="en-US"/>
          </a:p>
        </p:txBody>
      </p:sp>
      <p:sp>
        <p:nvSpPr>
          <p:cNvPr id="646180" name="Line 36"/>
          <p:cNvSpPr>
            <a:spLocks noChangeShapeType="1"/>
          </p:cNvSpPr>
          <p:nvPr/>
        </p:nvSpPr>
        <p:spPr bwMode="auto">
          <a:xfrm flipH="1">
            <a:off x="8255000" y="2063750"/>
            <a:ext cx="39688" cy="92075"/>
          </a:xfrm>
          <a:prstGeom prst="line">
            <a:avLst/>
          </a:prstGeom>
          <a:noFill/>
          <a:ln w="12700">
            <a:solidFill>
              <a:schemeClr val="tx1"/>
            </a:solidFill>
            <a:round/>
            <a:headEnd/>
            <a:tailEnd/>
          </a:ln>
          <a:effectLst/>
        </p:spPr>
        <p:txBody>
          <a:bodyPr wrap="none" anchor="ctr"/>
          <a:lstStyle/>
          <a:p>
            <a:endParaRPr lang="en-US"/>
          </a:p>
        </p:txBody>
      </p:sp>
      <p:sp>
        <p:nvSpPr>
          <p:cNvPr id="646181" name="Line 37"/>
          <p:cNvSpPr>
            <a:spLocks noChangeShapeType="1"/>
          </p:cNvSpPr>
          <p:nvPr/>
        </p:nvSpPr>
        <p:spPr bwMode="auto">
          <a:xfrm>
            <a:off x="7870825" y="1944688"/>
            <a:ext cx="403225" cy="165100"/>
          </a:xfrm>
          <a:prstGeom prst="line">
            <a:avLst/>
          </a:prstGeom>
          <a:noFill/>
          <a:ln w="12700">
            <a:solidFill>
              <a:schemeClr val="tx1"/>
            </a:solidFill>
            <a:round/>
            <a:headEnd/>
            <a:tailEnd/>
          </a:ln>
          <a:effectLst/>
        </p:spPr>
        <p:txBody>
          <a:bodyPr wrap="none" anchor="ctr"/>
          <a:lstStyle/>
          <a:p>
            <a:endParaRPr lang="en-US"/>
          </a:p>
        </p:txBody>
      </p:sp>
      <p:sp>
        <p:nvSpPr>
          <p:cNvPr id="646182" name="Line 38"/>
          <p:cNvSpPr>
            <a:spLocks noChangeShapeType="1"/>
          </p:cNvSpPr>
          <p:nvPr/>
        </p:nvSpPr>
        <p:spPr bwMode="auto">
          <a:xfrm>
            <a:off x="7870825" y="1123950"/>
            <a:ext cx="211138" cy="912813"/>
          </a:xfrm>
          <a:prstGeom prst="line">
            <a:avLst/>
          </a:prstGeom>
          <a:noFill/>
          <a:ln w="12700">
            <a:solidFill>
              <a:schemeClr val="tx1"/>
            </a:solidFill>
            <a:round/>
            <a:headEnd/>
            <a:tailEnd/>
          </a:ln>
          <a:effectLst/>
        </p:spPr>
        <p:txBody>
          <a:bodyPr wrap="none" anchor="ctr"/>
          <a:lstStyle/>
          <a:p>
            <a:endParaRPr lang="en-US"/>
          </a:p>
        </p:txBody>
      </p:sp>
      <p:sp>
        <p:nvSpPr>
          <p:cNvPr id="646183" name="Line 39"/>
          <p:cNvSpPr>
            <a:spLocks noChangeShapeType="1"/>
          </p:cNvSpPr>
          <p:nvPr/>
        </p:nvSpPr>
        <p:spPr bwMode="auto">
          <a:xfrm flipH="1">
            <a:off x="6786563" y="4352925"/>
            <a:ext cx="39687" cy="85725"/>
          </a:xfrm>
          <a:prstGeom prst="line">
            <a:avLst/>
          </a:prstGeom>
          <a:noFill/>
          <a:ln w="12700">
            <a:solidFill>
              <a:schemeClr val="tx1"/>
            </a:solidFill>
            <a:round/>
            <a:headEnd/>
            <a:tailEnd/>
          </a:ln>
          <a:effectLst/>
        </p:spPr>
        <p:txBody>
          <a:bodyPr wrap="none" anchor="ctr"/>
          <a:lstStyle/>
          <a:p>
            <a:endParaRPr lang="en-US"/>
          </a:p>
        </p:txBody>
      </p:sp>
      <p:sp>
        <p:nvSpPr>
          <p:cNvPr id="646184" name="Line 40"/>
          <p:cNvSpPr>
            <a:spLocks noChangeShapeType="1"/>
          </p:cNvSpPr>
          <p:nvPr/>
        </p:nvSpPr>
        <p:spPr bwMode="auto">
          <a:xfrm flipH="1">
            <a:off x="7526338" y="4695825"/>
            <a:ext cx="39687" cy="93663"/>
          </a:xfrm>
          <a:prstGeom prst="line">
            <a:avLst/>
          </a:prstGeom>
          <a:noFill/>
          <a:ln w="12700">
            <a:solidFill>
              <a:schemeClr val="tx1"/>
            </a:solidFill>
            <a:round/>
            <a:headEnd/>
            <a:tailEnd/>
          </a:ln>
          <a:effectLst/>
        </p:spPr>
        <p:txBody>
          <a:bodyPr wrap="none" anchor="ctr"/>
          <a:lstStyle/>
          <a:p>
            <a:endParaRPr lang="en-US"/>
          </a:p>
        </p:txBody>
      </p:sp>
      <p:sp>
        <p:nvSpPr>
          <p:cNvPr id="646185" name="Line 41"/>
          <p:cNvSpPr>
            <a:spLocks noChangeShapeType="1"/>
          </p:cNvSpPr>
          <p:nvPr/>
        </p:nvSpPr>
        <p:spPr bwMode="auto">
          <a:xfrm>
            <a:off x="6799263" y="4392613"/>
            <a:ext cx="742950" cy="342900"/>
          </a:xfrm>
          <a:prstGeom prst="line">
            <a:avLst/>
          </a:prstGeom>
          <a:noFill/>
          <a:ln w="12700">
            <a:solidFill>
              <a:schemeClr val="tx1"/>
            </a:solidFill>
            <a:round/>
            <a:headEnd/>
            <a:tailEnd/>
          </a:ln>
          <a:effectLst/>
        </p:spPr>
        <p:txBody>
          <a:bodyPr wrap="none" anchor="ctr"/>
          <a:lstStyle/>
          <a:p>
            <a:endParaRPr lang="en-US"/>
          </a:p>
        </p:txBody>
      </p:sp>
      <p:sp>
        <p:nvSpPr>
          <p:cNvPr id="646186" name="Line 42"/>
          <p:cNvSpPr>
            <a:spLocks noChangeShapeType="1"/>
          </p:cNvSpPr>
          <p:nvPr/>
        </p:nvSpPr>
        <p:spPr bwMode="auto">
          <a:xfrm flipH="1">
            <a:off x="6970713" y="4564063"/>
            <a:ext cx="198437" cy="250825"/>
          </a:xfrm>
          <a:prstGeom prst="line">
            <a:avLst/>
          </a:prstGeom>
          <a:noFill/>
          <a:ln w="12700">
            <a:solidFill>
              <a:schemeClr val="tx1"/>
            </a:solidFill>
            <a:round/>
            <a:headEnd/>
            <a:tailEnd/>
          </a:ln>
          <a:effectLst/>
        </p:spPr>
        <p:txBody>
          <a:bodyPr wrap="none" anchor="ctr"/>
          <a:lstStyle/>
          <a:p>
            <a:endParaRPr lang="en-US"/>
          </a:p>
        </p:txBody>
      </p:sp>
      <p:sp>
        <p:nvSpPr>
          <p:cNvPr id="42" name="TextBox 41"/>
          <p:cNvSpPr txBox="1"/>
          <p:nvPr/>
        </p:nvSpPr>
        <p:spPr>
          <a:xfrm>
            <a:off x="777875" y="4789488"/>
            <a:ext cx="1514475" cy="461665"/>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28480876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rPr>
              <a:t>human genome project info</a:t>
            </a:r>
            <a:endParaRPr lang="en-US" dirty="0"/>
          </a:p>
        </p:txBody>
      </p:sp>
      <p:sp>
        <p:nvSpPr>
          <p:cNvPr id="3" name="Content Placeholder 2"/>
          <p:cNvSpPr>
            <a:spLocks noGrp="1"/>
          </p:cNvSpPr>
          <p:nvPr>
            <p:ph sz="quarter" idx="1"/>
          </p:nvPr>
        </p:nvSpPr>
        <p:spPr/>
        <p:txBody>
          <a:bodyPr/>
          <a:lstStyle/>
          <a:p>
            <a:endParaRPr lang="en-US"/>
          </a:p>
        </p:txBody>
      </p:sp>
      <p:pic>
        <p:nvPicPr>
          <p:cNvPr id="3074" name="Picture 2" descr="ZitsDNA"/>
          <p:cNvPicPr>
            <a:picLocks noChangeAspect="1" noChangeArrowheads="1"/>
          </p:cNvPicPr>
          <p:nvPr/>
        </p:nvPicPr>
        <p:blipFill>
          <a:blip r:embed="rId3" cstate="print"/>
          <a:srcRect/>
          <a:stretch>
            <a:fillRect/>
          </a:stretch>
        </p:blipFill>
        <p:spPr bwMode="auto">
          <a:xfrm>
            <a:off x="0" y="1524000"/>
            <a:ext cx="9144000" cy="533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002" name="Picture 58" descr="16_07aDoubleHelix-U"/>
          <p:cNvPicPr>
            <a:picLocks noChangeAspect="1" noChangeArrowheads="1"/>
          </p:cNvPicPr>
          <p:nvPr/>
        </p:nvPicPr>
        <p:blipFill>
          <a:blip r:embed="rId3" cstate="print"/>
          <a:srcRect/>
          <a:stretch>
            <a:fillRect/>
          </a:stretch>
        </p:blipFill>
        <p:spPr bwMode="auto">
          <a:xfrm>
            <a:off x="392113" y="136525"/>
            <a:ext cx="8359775" cy="6584950"/>
          </a:xfrm>
          <a:prstGeom prst="rect">
            <a:avLst/>
          </a:prstGeom>
          <a:noFill/>
        </p:spPr>
      </p:pic>
      <p:sp>
        <p:nvSpPr>
          <p:cNvPr id="595003" name="Text Box 59"/>
          <p:cNvSpPr txBox="1">
            <a:spLocks noChangeArrowheads="1"/>
          </p:cNvSpPr>
          <p:nvPr/>
        </p:nvSpPr>
        <p:spPr bwMode="auto">
          <a:xfrm>
            <a:off x="2824163" y="1598613"/>
            <a:ext cx="946150" cy="322262"/>
          </a:xfrm>
          <a:prstGeom prst="rect">
            <a:avLst/>
          </a:prstGeom>
          <a:noFill/>
          <a:ln w="9525">
            <a:noFill/>
            <a:miter lim="800000"/>
            <a:headEnd/>
            <a:tailEnd/>
          </a:ln>
          <a:effectLst/>
        </p:spPr>
        <p:txBody>
          <a:bodyPr wrap="none" lIns="0" tIns="0" rIns="0" bIns="0"/>
          <a:lstStyle/>
          <a:p>
            <a:pPr>
              <a:lnSpc>
                <a:spcPct val="90000"/>
              </a:lnSpc>
            </a:pPr>
            <a:r>
              <a:rPr lang="en-US" sz="1800"/>
              <a:t>3.4 nm</a:t>
            </a:r>
          </a:p>
        </p:txBody>
      </p:sp>
      <p:sp>
        <p:nvSpPr>
          <p:cNvPr id="595004" name="Text Box 60"/>
          <p:cNvSpPr txBox="1">
            <a:spLocks noChangeArrowheads="1"/>
          </p:cNvSpPr>
          <p:nvPr/>
        </p:nvSpPr>
        <p:spPr bwMode="auto">
          <a:xfrm>
            <a:off x="777875" y="3255963"/>
            <a:ext cx="555625" cy="257175"/>
          </a:xfrm>
          <a:prstGeom prst="rect">
            <a:avLst/>
          </a:prstGeom>
          <a:noFill/>
          <a:ln w="9525">
            <a:noFill/>
            <a:miter lim="800000"/>
            <a:headEnd/>
            <a:tailEnd/>
          </a:ln>
          <a:effectLst/>
        </p:spPr>
        <p:txBody>
          <a:bodyPr wrap="none" lIns="0" tIns="0" rIns="0" bIns="0"/>
          <a:lstStyle/>
          <a:p>
            <a:pPr>
              <a:lnSpc>
                <a:spcPct val="90000"/>
              </a:lnSpc>
            </a:pPr>
            <a:r>
              <a:rPr lang="en-US" sz="1800"/>
              <a:t>1 nm</a:t>
            </a:r>
          </a:p>
        </p:txBody>
      </p:sp>
      <p:sp>
        <p:nvSpPr>
          <p:cNvPr id="595005" name="Text Box 61"/>
          <p:cNvSpPr txBox="1">
            <a:spLocks noChangeArrowheads="1"/>
          </p:cNvSpPr>
          <p:nvPr/>
        </p:nvSpPr>
        <p:spPr bwMode="auto">
          <a:xfrm>
            <a:off x="2868613" y="5426075"/>
            <a:ext cx="946150" cy="322263"/>
          </a:xfrm>
          <a:prstGeom prst="rect">
            <a:avLst/>
          </a:prstGeom>
          <a:noFill/>
          <a:ln w="9525">
            <a:noFill/>
            <a:miter lim="800000"/>
            <a:headEnd/>
            <a:tailEnd/>
          </a:ln>
          <a:effectLst/>
        </p:spPr>
        <p:txBody>
          <a:bodyPr wrap="none" lIns="0" tIns="0" rIns="0" bIns="0"/>
          <a:lstStyle/>
          <a:p>
            <a:pPr>
              <a:lnSpc>
                <a:spcPct val="90000"/>
              </a:lnSpc>
            </a:pPr>
            <a:r>
              <a:rPr lang="en-US" sz="1800"/>
              <a:t>0.34 nm</a:t>
            </a:r>
          </a:p>
        </p:txBody>
      </p:sp>
      <p:sp>
        <p:nvSpPr>
          <p:cNvPr id="595006" name="Text Box 62"/>
          <p:cNvSpPr txBox="1">
            <a:spLocks noChangeArrowheads="1"/>
          </p:cNvSpPr>
          <p:nvPr/>
        </p:nvSpPr>
        <p:spPr bwMode="auto">
          <a:xfrm>
            <a:off x="5170488" y="531813"/>
            <a:ext cx="1709737" cy="288925"/>
          </a:xfrm>
          <a:prstGeom prst="rect">
            <a:avLst/>
          </a:prstGeom>
          <a:noFill/>
          <a:ln w="9525">
            <a:noFill/>
            <a:miter lim="800000"/>
            <a:headEnd/>
            <a:tailEnd/>
          </a:ln>
          <a:effectLst/>
        </p:spPr>
        <p:txBody>
          <a:bodyPr wrap="none" lIns="0" tIns="0" rIns="0" bIns="0"/>
          <a:lstStyle/>
          <a:p>
            <a:pPr>
              <a:lnSpc>
                <a:spcPct val="90000"/>
              </a:lnSpc>
            </a:pPr>
            <a:r>
              <a:rPr lang="en-US" sz="1800"/>
              <a:t>Hydrogen bond</a:t>
            </a:r>
          </a:p>
        </p:txBody>
      </p:sp>
      <p:grpSp>
        <p:nvGrpSpPr>
          <p:cNvPr id="595007" name="Group 63"/>
          <p:cNvGrpSpPr>
            <a:grpSpLocks/>
          </p:cNvGrpSpPr>
          <p:nvPr/>
        </p:nvGrpSpPr>
        <p:grpSpPr bwMode="auto">
          <a:xfrm>
            <a:off x="460375" y="6064250"/>
            <a:ext cx="2103438" cy="523875"/>
            <a:chOff x="215" y="3428"/>
            <a:chExt cx="1079" cy="270"/>
          </a:xfrm>
        </p:grpSpPr>
        <p:sp>
          <p:nvSpPr>
            <p:cNvPr id="595008" name="Text Box 64"/>
            <p:cNvSpPr txBox="1">
              <a:spLocks noChangeArrowheads="1"/>
            </p:cNvSpPr>
            <p:nvPr/>
          </p:nvSpPr>
          <p:spPr bwMode="auto">
            <a:xfrm>
              <a:off x="215" y="3428"/>
              <a:ext cx="143" cy="141"/>
            </a:xfrm>
            <a:prstGeom prst="rect">
              <a:avLst/>
            </a:prstGeom>
            <a:noFill/>
            <a:ln w="9525">
              <a:noFill/>
              <a:miter lim="800000"/>
              <a:headEnd/>
              <a:tailEnd/>
            </a:ln>
            <a:effectLst/>
          </p:spPr>
          <p:txBody>
            <a:bodyPr wrap="none" lIns="0" tIns="0" rIns="0" bIns="0"/>
            <a:lstStyle/>
            <a:p>
              <a:pPr>
                <a:lnSpc>
                  <a:spcPct val="90000"/>
                </a:lnSpc>
              </a:pPr>
              <a:r>
                <a:rPr lang="en-US" sz="1800"/>
                <a:t>(a)</a:t>
              </a:r>
            </a:p>
          </p:txBody>
        </p:sp>
        <p:sp>
          <p:nvSpPr>
            <p:cNvPr id="595009" name="Text Box 65"/>
            <p:cNvSpPr txBox="1">
              <a:spLocks noChangeArrowheads="1"/>
            </p:cNvSpPr>
            <p:nvPr/>
          </p:nvSpPr>
          <p:spPr bwMode="auto">
            <a:xfrm>
              <a:off x="385" y="3432"/>
              <a:ext cx="909" cy="266"/>
            </a:xfrm>
            <a:prstGeom prst="rect">
              <a:avLst/>
            </a:prstGeom>
            <a:noFill/>
            <a:ln w="9525">
              <a:noFill/>
              <a:miter lim="800000"/>
              <a:headEnd/>
              <a:tailEnd/>
            </a:ln>
            <a:effectLst/>
          </p:spPr>
          <p:txBody>
            <a:bodyPr wrap="none" lIns="0" tIns="0" rIns="0" bIns="0"/>
            <a:lstStyle/>
            <a:p>
              <a:pPr>
                <a:lnSpc>
                  <a:spcPct val="90000"/>
                </a:lnSpc>
              </a:pPr>
              <a:r>
                <a:rPr lang="en-US" sz="1800"/>
                <a:t>Key features of</a:t>
              </a:r>
              <a:br>
                <a:rPr lang="en-US" sz="1800"/>
              </a:br>
              <a:r>
                <a:rPr lang="en-US" sz="1800"/>
                <a:t>DNA structure</a:t>
              </a:r>
            </a:p>
          </p:txBody>
        </p:sp>
      </p:grpSp>
      <p:sp>
        <p:nvSpPr>
          <p:cNvPr id="595010" name="Text Box 66"/>
          <p:cNvSpPr txBox="1">
            <a:spLocks noChangeArrowheads="1"/>
          </p:cNvSpPr>
          <p:nvPr/>
        </p:nvSpPr>
        <p:spPr bwMode="auto">
          <a:xfrm>
            <a:off x="3840163" y="6057900"/>
            <a:ext cx="3189287" cy="288925"/>
          </a:xfrm>
          <a:prstGeom prst="rect">
            <a:avLst/>
          </a:prstGeom>
          <a:noFill/>
          <a:ln w="9525">
            <a:noFill/>
            <a:miter lim="800000"/>
            <a:headEnd/>
            <a:tailEnd/>
          </a:ln>
          <a:effectLst/>
        </p:spPr>
        <p:txBody>
          <a:bodyPr wrap="none" lIns="0" tIns="0" rIns="0" bIns="0"/>
          <a:lstStyle/>
          <a:p>
            <a:pPr>
              <a:lnSpc>
                <a:spcPct val="90000"/>
              </a:lnSpc>
            </a:pPr>
            <a:r>
              <a:rPr lang="en-US" sz="1800"/>
              <a:t>(b) Partial chemical structure</a:t>
            </a:r>
          </a:p>
        </p:txBody>
      </p:sp>
      <p:sp>
        <p:nvSpPr>
          <p:cNvPr id="595011" name="Text Box 67"/>
          <p:cNvSpPr txBox="1">
            <a:spLocks noChangeArrowheads="1"/>
          </p:cNvSpPr>
          <p:nvPr/>
        </p:nvSpPr>
        <p:spPr bwMode="auto">
          <a:xfrm>
            <a:off x="4205288" y="5005388"/>
            <a:ext cx="752475" cy="274637"/>
          </a:xfrm>
          <a:prstGeom prst="rect">
            <a:avLst/>
          </a:prstGeom>
          <a:noFill/>
          <a:ln w="9525">
            <a:noFill/>
            <a:miter lim="800000"/>
            <a:headEnd/>
            <a:tailEnd/>
          </a:ln>
          <a:effectLst/>
        </p:spPr>
        <p:txBody>
          <a:bodyPr wrap="none" lIns="0" tIns="0" rIns="0" bIns="0"/>
          <a:lstStyle/>
          <a:p>
            <a:pPr>
              <a:lnSpc>
                <a:spcPct val="90000"/>
              </a:lnSpc>
            </a:pPr>
            <a:r>
              <a:rPr lang="en-US" sz="1800">
                <a:solidFill>
                  <a:srgbClr val="C31C8E"/>
                </a:solidFill>
              </a:rPr>
              <a:t>3</a:t>
            </a:r>
            <a:r>
              <a:rPr lang="en-US" sz="1800">
                <a:solidFill>
                  <a:srgbClr val="C31C8E"/>
                </a:solidFill>
                <a:sym typeface="Symbol" pitchFamily="18" charset="2"/>
              </a:rPr>
              <a:t></a:t>
            </a:r>
            <a:r>
              <a:rPr lang="en-US" sz="1800">
                <a:solidFill>
                  <a:srgbClr val="C31C8E"/>
                </a:solidFill>
              </a:rPr>
              <a:t> end</a:t>
            </a:r>
          </a:p>
        </p:txBody>
      </p:sp>
      <p:sp>
        <p:nvSpPr>
          <p:cNvPr id="595012" name="Text Box 68"/>
          <p:cNvSpPr txBox="1">
            <a:spLocks noChangeArrowheads="1"/>
          </p:cNvSpPr>
          <p:nvPr/>
        </p:nvSpPr>
        <p:spPr bwMode="auto">
          <a:xfrm>
            <a:off x="8040688" y="5562600"/>
            <a:ext cx="752475" cy="274638"/>
          </a:xfrm>
          <a:prstGeom prst="rect">
            <a:avLst/>
          </a:prstGeom>
          <a:noFill/>
          <a:ln w="9525">
            <a:noFill/>
            <a:miter lim="800000"/>
            <a:headEnd/>
            <a:tailEnd/>
          </a:ln>
          <a:effectLst/>
        </p:spPr>
        <p:txBody>
          <a:bodyPr wrap="none" lIns="0" tIns="0" rIns="0" bIns="0"/>
          <a:lstStyle/>
          <a:p>
            <a:pPr>
              <a:lnSpc>
                <a:spcPct val="90000"/>
              </a:lnSpc>
            </a:pPr>
            <a:r>
              <a:rPr lang="en-US" sz="1800">
                <a:solidFill>
                  <a:srgbClr val="C31C8E"/>
                </a:solidFill>
              </a:rPr>
              <a:t>5</a:t>
            </a:r>
            <a:r>
              <a:rPr lang="en-US" sz="1800">
                <a:solidFill>
                  <a:srgbClr val="C31C8E"/>
                </a:solidFill>
                <a:sym typeface="Symbol" pitchFamily="18" charset="2"/>
              </a:rPr>
              <a:t></a:t>
            </a:r>
            <a:r>
              <a:rPr lang="en-US" sz="1800">
                <a:solidFill>
                  <a:srgbClr val="C31C8E"/>
                </a:solidFill>
              </a:rPr>
              <a:t> end</a:t>
            </a:r>
          </a:p>
        </p:txBody>
      </p:sp>
      <p:sp>
        <p:nvSpPr>
          <p:cNvPr id="595013" name="Text Box 69"/>
          <p:cNvSpPr txBox="1">
            <a:spLocks noChangeArrowheads="1"/>
          </p:cNvSpPr>
          <p:nvPr/>
        </p:nvSpPr>
        <p:spPr bwMode="auto">
          <a:xfrm>
            <a:off x="7697788" y="706438"/>
            <a:ext cx="752475" cy="274637"/>
          </a:xfrm>
          <a:prstGeom prst="rect">
            <a:avLst/>
          </a:prstGeom>
          <a:noFill/>
          <a:ln w="9525">
            <a:noFill/>
            <a:miter lim="800000"/>
            <a:headEnd/>
            <a:tailEnd/>
          </a:ln>
          <a:effectLst/>
        </p:spPr>
        <p:txBody>
          <a:bodyPr wrap="none" lIns="0" tIns="0" rIns="0" bIns="0"/>
          <a:lstStyle/>
          <a:p>
            <a:pPr>
              <a:lnSpc>
                <a:spcPct val="90000"/>
              </a:lnSpc>
            </a:pPr>
            <a:r>
              <a:rPr lang="en-US" sz="1800">
                <a:solidFill>
                  <a:srgbClr val="C31C8E"/>
                </a:solidFill>
              </a:rPr>
              <a:t>3</a:t>
            </a:r>
            <a:r>
              <a:rPr lang="en-US" sz="1800">
                <a:solidFill>
                  <a:srgbClr val="C31C8E"/>
                </a:solidFill>
                <a:sym typeface="Symbol" pitchFamily="18" charset="2"/>
              </a:rPr>
              <a:t></a:t>
            </a:r>
            <a:r>
              <a:rPr lang="en-US" sz="1800">
                <a:solidFill>
                  <a:srgbClr val="C31C8E"/>
                </a:solidFill>
              </a:rPr>
              <a:t> end</a:t>
            </a:r>
          </a:p>
        </p:txBody>
      </p:sp>
      <p:sp>
        <p:nvSpPr>
          <p:cNvPr id="595014" name="Text Box 70"/>
          <p:cNvSpPr txBox="1">
            <a:spLocks noChangeArrowheads="1"/>
          </p:cNvSpPr>
          <p:nvPr/>
        </p:nvSpPr>
        <p:spPr bwMode="auto">
          <a:xfrm>
            <a:off x="3702050" y="152400"/>
            <a:ext cx="752475" cy="274638"/>
          </a:xfrm>
          <a:prstGeom prst="rect">
            <a:avLst/>
          </a:prstGeom>
          <a:noFill/>
          <a:ln w="9525">
            <a:noFill/>
            <a:miter lim="800000"/>
            <a:headEnd/>
            <a:tailEnd/>
          </a:ln>
          <a:effectLst/>
        </p:spPr>
        <p:txBody>
          <a:bodyPr wrap="none" lIns="0" tIns="0" rIns="0" bIns="0"/>
          <a:lstStyle/>
          <a:p>
            <a:pPr>
              <a:lnSpc>
                <a:spcPct val="90000"/>
              </a:lnSpc>
            </a:pPr>
            <a:r>
              <a:rPr lang="en-US" sz="1800">
                <a:solidFill>
                  <a:srgbClr val="C31C8E"/>
                </a:solidFill>
              </a:rPr>
              <a:t>5</a:t>
            </a:r>
            <a:r>
              <a:rPr lang="en-US" sz="1800">
                <a:solidFill>
                  <a:srgbClr val="C31C8E"/>
                </a:solidFill>
                <a:sym typeface="Symbol" pitchFamily="18" charset="2"/>
              </a:rPr>
              <a:t></a:t>
            </a:r>
            <a:r>
              <a:rPr lang="en-US" sz="1800">
                <a:solidFill>
                  <a:srgbClr val="C31C8E"/>
                </a:solidFill>
              </a:rPr>
              <a:t> end</a:t>
            </a:r>
          </a:p>
        </p:txBody>
      </p:sp>
      <p:sp>
        <p:nvSpPr>
          <p:cNvPr id="595015" name="Text Box 71"/>
          <p:cNvSpPr txBox="1">
            <a:spLocks noChangeArrowheads="1"/>
          </p:cNvSpPr>
          <p:nvPr/>
        </p:nvSpPr>
        <p:spPr bwMode="auto">
          <a:xfrm>
            <a:off x="5526088" y="1204913"/>
            <a:ext cx="180975" cy="239712"/>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16" name="Text Box 72"/>
          <p:cNvSpPr txBox="1">
            <a:spLocks noChangeArrowheads="1"/>
          </p:cNvSpPr>
          <p:nvPr/>
        </p:nvSpPr>
        <p:spPr bwMode="auto">
          <a:xfrm>
            <a:off x="6843713" y="4356100"/>
            <a:ext cx="180975" cy="239713"/>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17" name="Text Box 73"/>
          <p:cNvSpPr txBox="1">
            <a:spLocks noChangeArrowheads="1"/>
          </p:cNvSpPr>
          <p:nvPr/>
        </p:nvSpPr>
        <p:spPr bwMode="auto">
          <a:xfrm>
            <a:off x="6477000" y="1198563"/>
            <a:ext cx="180975" cy="239712"/>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18" name="Text Box 74"/>
          <p:cNvSpPr txBox="1">
            <a:spLocks noChangeArrowheads="1"/>
          </p:cNvSpPr>
          <p:nvPr/>
        </p:nvSpPr>
        <p:spPr bwMode="auto">
          <a:xfrm>
            <a:off x="5854700" y="4362450"/>
            <a:ext cx="180975" cy="239713"/>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19" name="Text Box 75"/>
          <p:cNvSpPr txBox="1">
            <a:spLocks noChangeArrowheads="1"/>
          </p:cNvSpPr>
          <p:nvPr/>
        </p:nvSpPr>
        <p:spPr bwMode="auto">
          <a:xfrm>
            <a:off x="5880100" y="2252663"/>
            <a:ext cx="180975" cy="239712"/>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20" name="Text Box 76"/>
          <p:cNvSpPr txBox="1">
            <a:spLocks noChangeArrowheads="1"/>
          </p:cNvSpPr>
          <p:nvPr/>
        </p:nvSpPr>
        <p:spPr bwMode="auto">
          <a:xfrm>
            <a:off x="6451600" y="3308350"/>
            <a:ext cx="180975" cy="239713"/>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21" name="Text Box 77"/>
          <p:cNvSpPr txBox="1">
            <a:spLocks noChangeArrowheads="1"/>
          </p:cNvSpPr>
          <p:nvPr/>
        </p:nvSpPr>
        <p:spPr bwMode="auto">
          <a:xfrm>
            <a:off x="6843713" y="2259013"/>
            <a:ext cx="180975" cy="239712"/>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2" name="Text Box 78"/>
          <p:cNvSpPr txBox="1">
            <a:spLocks noChangeArrowheads="1"/>
          </p:cNvSpPr>
          <p:nvPr/>
        </p:nvSpPr>
        <p:spPr bwMode="auto">
          <a:xfrm>
            <a:off x="5500688" y="3300413"/>
            <a:ext cx="180975" cy="239712"/>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3" name="Text Box 79"/>
          <p:cNvSpPr txBox="1">
            <a:spLocks noChangeArrowheads="1"/>
          </p:cNvSpPr>
          <p:nvPr/>
        </p:nvSpPr>
        <p:spPr bwMode="auto">
          <a:xfrm>
            <a:off x="1860550" y="344488"/>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4" name="Text Box 80"/>
          <p:cNvSpPr txBox="1">
            <a:spLocks noChangeArrowheads="1"/>
          </p:cNvSpPr>
          <p:nvPr/>
        </p:nvSpPr>
        <p:spPr bwMode="auto">
          <a:xfrm>
            <a:off x="1114425" y="6286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5" name="Text Box 81"/>
          <p:cNvSpPr txBox="1">
            <a:spLocks noChangeArrowheads="1"/>
          </p:cNvSpPr>
          <p:nvPr/>
        </p:nvSpPr>
        <p:spPr bwMode="auto">
          <a:xfrm>
            <a:off x="1716088" y="9334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6" name="Text Box 82"/>
          <p:cNvSpPr txBox="1">
            <a:spLocks noChangeArrowheads="1"/>
          </p:cNvSpPr>
          <p:nvPr/>
        </p:nvSpPr>
        <p:spPr bwMode="auto">
          <a:xfrm>
            <a:off x="938213" y="1211263"/>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7" name="Text Box 83"/>
          <p:cNvSpPr txBox="1">
            <a:spLocks noChangeArrowheads="1"/>
          </p:cNvSpPr>
          <p:nvPr/>
        </p:nvSpPr>
        <p:spPr bwMode="auto">
          <a:xfrm>
            <a:off x="1744663" y="21780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8" name="Text Box 84"/>
          <p:cNvSpPr txBox="1">
            <a:spLocks noChangeArrowheads="1"/>
          </p:cNvSpPr>
          <p:nvPr/>
        </p:nvSpPr>
        <p:spPr bwMode="auto">
          <a:xfrm>
            <a:off x="1152525" y="25082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29" name="Text Box 85"/>
          <p:cNvSpPr txBox="1">
            <a:spLocks noChangeArrowheads="1"/>
          </p:cNvSpPr>
          <p:nvPr/>
        </p:nvSpPr>
        <p:spPr bwMode="auto">
          <a:xfrm>
            <a:off x="1089025" y="3805238"/>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30" name="Text Box 86"/>
          <p:cNvSpPr txBox="1">
            <a:spLocks noChangeArrowheads="1"/>
          </p:cNvSpPr>
          <p:nvPr/>
        </p:nvSpPr>
        <p:spPr bwMode="auto">
          <a:xfrm>
            <a:off x="1652588" y="41084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31" name="Text Box 87"/>
          <p:cNvSpPr txBox="1">
            <a:spLocks noChangeArrowheads="1"/>
          </p:cNvSpPr>
          <p:nvPr/>
        </p:nvSpPr>
        <p:spPr bwMode="auto">
          <a:xfrm>
            <a:off x="571500" y="4400550"/>
            <a:ext cx="180975" cy="200025"/>
          </a:xfrm>
          <a:prstGeom prst="rect">
            <a:avLst/>
          </a:prstGeom>
          <a:noFill/>
          <a:ln w="9525">
            <a:noFill/>
            <a:miter lim="800000"/>
            <a:headEnd/>
            <a:tailEnd/>
          </a:ln>
          <a:effectLst/>
        </p:spPr>
        <p:txBody>
          <a:bodyPr wrap="none" lIns="0" tIns="0" rIns="0" bIns="0"/>
          <a:lstStyle/>
          <a:p>
            <a:pPr>
              <a:lnSpc>
                <a:spcPct val="90000"/>
              </a:lnSpc>
            </a:pPr>
            <a:r>
              <a:rPr lang="en-US" sz="1400"/>
              <a:t>C</a:t>
            </a:r>
          </a:p>
        </p:txBody>
      </p:sp>
      <p:sp>
        <p:nvSpPr>
          <p:cNvPr id="595032" name="Text Box 88"/>
          <p:cNvSpPr txBox="1">
            <a:spLocks noChangeArrowheads="1"/>
          </p:cNvSpPr>
          <p:nvPr/>
        </p:nvSpPr>
        <p:spPr bwMode="auto">
          <a:xfrm>
            <a:off x="2352675" y="33813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3" name="Text Box 89"/>
          <p:cNvSpPr txBox="1">
            <a:spLocks noChangeArrowheads="1"/>
          </p:cNvSpPr>
          <p:nvPr/>
        </p:nvSpPr>
        <p:spPr bwMode="auto">
          <a:xfrm>
            <a:off x="1684338" y="635000"/>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4" name="Text Box 90"/>
          <p:cNvSpPr txBox="1">
            <a:spLocks noChangeArrowheads="1"/>
          </p:cNvSpPr>
          <p:nvPr/>
        </p:nvSpPr>
        <p:spPr bwMode="auto">
          <a:xfrm>
            <a:off x="1174750" y="939800"/>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5" name="Text Box 91"/>
          <p:cNvSpPr txBox="1">
            <a:spLocks noChangeArrowheads="1"/>
          </p:cNvSpPr>
          <p:nvPr/>
        </p:nvSpPr>
        <p:spPr bwMode="auto">
          <a:xfrm>
            <a:off x="539750" y="1206500"/>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6" name="Text Box 92"/>
          <p:cNvSpPr txBox="1">
            <a:spLocks noChangeArrowheads="1"/>
          </p:cNvSpPr>
          <p:nvPr/>
        </p:nvSpPr>
        <p:spPr bwMode="auto">
          <a:xfrm>
            <a:off x="1201738" y="217328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7" name="Text Box 93"/>
          <p:cNvSpPr txBox="1">
            <a:spLocks noChangeArrowheads="1"/>
          </p:cNvSpPr>
          <p:nvPr/>
        </p:nvSpPr>
        <p:spPr bwMode="auto">
          <a:xfrm>
            <a:off x="1682750" y="250348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8" name="Text Box 94"/>
          <p:cNvSpPr txBox="1">
            <a:spLocks noChangeArrowheads="1"/>
          </p:cNvSpPr>
          <p:nvPr/>
        </p:nvSpPr>
        <p:spPr bwMode="auto">
          <a:xfrm>
            <a:off x="1698625" y="381158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39" name="Text Box 95"/>
          <p:cNvSpPr txBox="1">
            <a:spLocks noChangeArrowheads="1"/>
          </p:cNvSpPr>
          <p:nvPr/>
        </p:nvSpPr>
        <p:spPr bwMode="auto">
          <a:xfrm>
            <a:off x="1146175" y="411638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40" name="Text Box 96"/>
          <p:cNvSpPr txBox="1">
            <a:spLocks noChangeArrowheads="1"/>
          </p:cNvSpPr>
          <p:nvPr/>
        </p:nvSpPr>
        <p:spPr bwMode="auto">
          <a:xfrm>
            <a:off x="946150" y="4395788"/>
            <a:ext cx="180975" cy="200025"/>
          </a:xfrm>
          <a:prstGeom prst="rect">
            <a:avLst/>
          </a:prstGeom>
          <a:noFill/>
          <a:ln w="9525">
            <a:noFill/>
            <a:miter lim="800000"/>
            <a:headEnd/>
            <a:tailEnd/>
          </a:ln>
          <a:effectLst/>
        </p:spPr>
        <p:txBody>
          <a:bodyPr wrap="none" lIns="0" tIns="0" rIns="0" bIns="0"/>
          <a:lstStyle/>
          <a:p>
            <a:pPr>
              <a:lnSpc>
                <a:spcPct val="90000"/>
              </a:lnSpc>
            </a:pPr>
            <a:r>
              <a:rPr lang="en-US" sz="1400"/>
              <a:t>G</a:t>
            </a:r>
          </a:p>
        </p:txBody>
      </p:sp>
      <p:sp>
        <p:nvSpPr>
          <p:cNvPr id="595041" name="Text Box 97"/>
          <p:cNvSpPr txBox="1">
            <a:spLocks noChangeArrowheads="1"/>
          </p:cNvSpPr>
          <p:nvPr/>
        </p:nvSpPr>
        <p:spPr bwMode="auto">
          <a:xfrm>
            <a:off x="682625" y="1865313"/>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2" name="Text Box 98"/>
          <p:cNvSpPr txBox="1">
            <a:spLocks noChangeArrowheads="1"/>
          </p:cNvSpPr>
          <p:nvPr/>
        </p:nvSpPr>
        <p:spPr bwMode="auto">
          <a:xfrm>
            <a:off x="2192338" y="2862263"/>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3" name="Text Box 99"/>
          <p:cNvSpPr txBox="1">
            <a:spLocks noChangeArrowheads="1"/>
          </p:cNvSpPr>
          <p:nvPr/>
        </p:nvSpPr>
        <p:spPr bwMode="auto">
          <a:xfrm>
            <a:off x="1939925" y="3498850"/>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4" name="Text Box 100"/>
          <p:cNvSpPr txBox="1">
            <a:spLocks noChangeArrowheads="1"/>
          </p:cNvSpPr>
          <p:nvPr/>
        </p:nvSpPr>
        <p:spPr bwMode="auto">
          <a:xfrm>
            <a:off x="1174750" y="4995863"/>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5" name="Text Box 101"/>
          <p:cNvSpPr txBox="1">
            <a:spLocks noChangeArrowheads="1"/>
          </p:cNvSpPr>
          <p:nvPr/>
        </p:nvSpPr>
        <p:spPr bwMode="auto">
          <a:xfrm>
            <a:off x="1768475" y="5322888"/>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6" name="Text Box 102"/>
          <p:cNvSpPr txBox="1">
            <a:spLocks noChangeArrowheads="1"/>
          </p:cNvSpPr>
          <p:nvPr/>
        </p:nvSpPr>
        <p:spPr bwMode="auto">
          <a:xfrm>
            <a:off x="833438" y="5616575"/>
            <a:ext cx="180975" cy="200025"/>
          </a:xfrm>
          <a:prstGeom prst="rect">
            <a:avLst/>
          </a:prstGeom>
          <a:noFill/>
          <a:ln w="9525">
            <a:noFill/>
            <a:miter lim="800000"/>
            <a:headEnd/>
            <a:tailEnd/>
          </a:ln>
          <a:effectLst/>
        </p:spPr>
        <p:txBody>
          <a:bodyPr wrap="none" lIns="0" tIns="0" rIns="0" bIns="0"/>
          <a:lstStyle/>
          <a:p>
            <a:pPr>
              <a:lnSpc>
                <a:spcPct val="90000"/>
              </a:lnSpc>
            </a:pPr>
            <a:r>
              <a:rPr lang="en-US" sz="1400"/>
              <a:t>T</a:t>
            </a:r>
          </a:p>
        </p:txBody>
      </p:sp>
      <p:sp>
        <p:nvSpPr>
          <p:cNvPr id="595047" name="Text Box 103"/>
          <p:cNvSpPr txBox="1">
            <a:spLocks noChangeArrowheads="1"/>
          </p:cNvSpPr>
          <p:nvPr/>
        </p:nvSpPr>
        <p:spPr bwMode="auto">
          <a:xfrm>
            <a:off x="1187450" y="1858963"/>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48" name="Text Box 104"/>
          <p:cNvSpPr txBox="1">
            <a:spLocks noChangeArrowheads="1"/>
          </p:cNvSpPr>
          <p:nvPr/>
        </p:nvSpPr>
        <p:spPr bwMode="auto">
          <a:xfrm>
            <a:off x="1662113" y="2855913"/>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49" name="Text Box 105"/>
          <p:cNvSpPr txBox="1">
            <a:spLocks noChangeArrowheads="1"/>
          </p:cNvSpPr>
          <p:nvPr/>
        </p:nvSpPr>
        <p:spPr bwMode="auto">
          <a:xfrm>
            <a:off x="2366963" y="3505200"/>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50" name="Text Box 106"/>
          <p:cNvSpPr txBox="1">
            <a:spLocks noChangeArrowheads="1"/>
          </p:cNvSpPr>
          <p:nvPr/>
        </p:nvSpPr>
        <p:spPr bwMode="auto">
          <a:xfrm>
            <a:off x="669925" y="5002213"/>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51" name="Text Box 107"/>
          <p:cNvSpPr txBox="1">
            <a:spLocks noChangeArrowheads="1"/>
          </p:cNvSpPr>
          <p:nvPr/>
        </p:nvSpPr>
        <p:spPr bwMode="auto">
          <a:xfrm>
            <a:off x="1185863" y="5316538"/>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52" name="Text Box 108"/>
          <p:cNvSpPr txBox="1">
            <a:spLocks noChangeArrowheads="1"/>
          </p:cNvSpPr>
          <p:nvPr/>
        </p:nvSpPr>
        <p:spPr bwMode="auto">
          <a:xfrm>
            <a:off x="1416050" y="5610225"/>
            <a:ext cx="180975" cy="200025"/>
          </a:xfrm>
          <a:prstGeom prst="rect">
            <a:avLst/>
          </a:prstGeom>
          <a:noFill/>
          <a:ln w="9525">
            <a:noFill/>
            <a:miter lim="800000"/>
            <a:headEnd/>
            <a:tailEnd/>
          </a:ln>
          <a:effectLst/>
        </p:spPr>
        <p:txBody>
          <a:bodyPr wrap="none" lIns="0" tIns="0" rIns="0" bIns="0"/>
          <a:lstStyle/>
          <a:p>
            <a:pPr>
              <a:lnSpc>
                <a:spcPct val="90000"/>
              </a:lnSpc>
            </a:pPr>
            <a:r>
              <a:rPr lang="en-US" sz="1400"/>
              <a:t>A</a:t>
            </a:r>
          </a:p>
        </p:txBody>
      </p:sp>
      <p:sp>
        <p:nvSpPr>
          <p:cNvPr id="595053" name="Line 109"/>
          <p:cNvSpPr>
            <a:spLocks noChangeShapeType="1"/>
          </p:cNvSpPr>
          <p:nvPr/>
        </p:nvSpPr>
        <p:spPr bwMode="auto">
          <a:xfrm>
            <a:off x="6005513" y="781050"/>
            <a:ext cx="12700" cy="317500"/>
          </a:xfrm>
          <a:prstGeom prst="line">
            <a:avLst/>
          </a:prstGeom>
          <a:noFill/>
          <a:ln w="12700">
            <a:solidFill>
              <a:schemeClr val="tx1"/>
            </a:solidFill>
            <a:round/>
            <a:headEnd/>
            <a:tailEnd/>
          </a:ln>
          <a:effectLst/>
        </p:spPr>
        <p:txBody>
          <a:bodyPr wrap="none" anchor="ctr"/>
          <a:lstStyle/>
          <a:p>
            <a:endParaRPr lang="en-US"/>
          </a:p>
        </p:txBody>
      </p:sp>
      <p:sp>
        <p:nvSpPr>
          <p:cNvPr id="594946" name="Rectangle 2"/>
          <p:cNvSpPr>
            <a:spLocks noGrp="1" noChangeArrowheads="1"/>
          </p:cNvSpPr>
          <p:nvPr>
            <p:ph type="title"/>
          </p:nvPr>
        </p:nvSpPr>
        <p:spPr>
          <a:xfrm>
            <a:off x="152400" y="25400"/>
            <a:ext cx="2590800" cy="304800"/>
          </a:xfrm>
        </p:spPr>
        <p:txBody>
          <a:bodyPr/>
          <a:lstStyle/>
          <a:p>
            <a:r>
              <a:rPr lang="en-US" sz="1200" b="0">
                <a:latin typeface="Arial" charset="0"/>
              </a:rPr>
              <a:t>Figure 16.7a</a:t>
            </a:r>
          </a:p>
        </p:txBody>
      </p:sp>
      <p:sp>
        <p:nvSpPr>
          <p:cNvPr id="57" name="TextBox 56"/>
          <p:cNvSpPr txBox="1"/>
          <p:nvPr/>
        </p:nvSpPr>
        <p:spPr>
          <a:xfrm>
            <a:off x="7162800" y="152400"/>
            <a:ext cx="1752600" cy="461665"/>
          </a:xfrm>
          <a:prstGeom prst="rect">
            <a:avLst/>
          </a:prstGeom>
          <a:noFill/>
        </p:spPr>
        <p:txBody>
          <a:bodyPr wrap="square" rtlCol="0">
            <a:spAutoFit/>
          </a:bodyPr>
          <a:lstStyle/>
          <a:p>
            <a:r>
              <a:rPr lang="en-US" dirty="0" smtClean="0"/>
              <a:t>(16 19-23))</a:t>
            </a:r>
            <a:endParaRPr lang="en-US" dirty="0"/>
          </a:p>
        </p:txBody>
      </p:sp>
    </p:spTree>
    <p:extLst>
      <p:ext uri="{BB962C8B-B14F-4D97-AF65-F5344CB8AC3E}">
        <p14:creationId xmlns:p14="http://schemas.microsoft.com/office/powerpoint/2010/main" val="288497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52400" y="25400"/>
            <a:ext cx="2590800" cy="304800"/>
          </a:xfrm>
        </p:spPr>
        <p:txBody>
          <a:bodyPr/>
          <a:lstStyle/>
          <a:p>
            <a:r>
              <a:rPr lang="en-US" sz="1200" b="0">
                <a:latin typeface="Arial" charset="0"/>
              </a:rPr>
              <a:t>Figure 16.UN01</a:t>
            </a:r>
          </a:p>
        </p:txBody>
      </p:sp>
      <p:pic>
        <p:nvPicPr>
          <p:cNvPr id="531459" name="Picture 3" descr="16_UN01BasePair-U"/>
          <p:cNvPicPr>
            <a:picLocks noChangeAspect="1" noChangeArrowheads="1"/>
          </p:cNvPicPr>
          <p:nvPr/>
        </p:nvPicPr>
        <p:blipFill>
          <a:blip r:embed="rId3" cstate="print"/>
          <a:srcRect/>
          <a:stretch>
            <a:fillRect/>
          </a:stretch>
        </p:blipFill>
        <p:spPr bwMode="auto">
          <a:xfrm>
            <a:off x="296863" y="1316038"/>
            <a:ext cx="8548687" cy="4224337"/>
          </a:xfrm>
          <a:prstGeom prst="rect">
            <a:avLst/>
          </a:prstGeom>
          <a:noFill/>
        </p:spPr>
      </p:pic>
      <p:sp>
        <p:nvSpPr>
          <p:cNvPr id="531460" name="Text Box 4"/>
          <p:cNvSpPr txBox="1">
            <a:spLocks noChangeArrowheads="1"/>
          </p:cNvSpPr>
          <p:nvPr/>
        </p:nvSpPr>
        <p:spPr bwMode="auto">
          <a:xfrm>
            <a:off x="3590925" y="1768475"/>
            <a:ext cx="3821113" cy="319088"/>
          </a:xfrm>
          <a:prstGeom prst="rect">
            <a:avLst/>
          </a:prstGeom>
          <a:noFill/>
          <a:ln w="9525">
            <a:noFill/>
            <a:miter lim="800000"/>
            <a:headEnd/>
            <a:tailEnd/>
          </a:ln>
          <a:effectLst/>
        </p:spPr>
        <p:txBody>
          <a:bodyPr wrap="none" lIns="0" tIns="0" rIns="0" bIns="0"/>
          <a:lstStyle/>
          <a:p>
            <a:pPr>
              <a:lnSpc>
                <a:spcPct val="90000"/>
              </a:lnSpc>
            </a:pPr>
            <a:r>
              <a:rPr lang="en-US"/>
              <a:t>Purine </a:t>
            </a:r>
            <a:r>
              <a:rPr lang="en-US">
                <a:sym typeface="Symbol" pitchFamily="18" charset="2"/>
              </a:rPr>
              <a:t></a:t>
            </a:r>
            <a:r>
              <a:rPr lang="en-US"/>
              <a:t> purine: too wide</a:t>
            </a:r>
          </a:p>
        </p:txBody>
      </p:sp>
      <p:sp>
        <p:nvSpPr>
          <p:cNvPr id="531461" name="Text Box 5"/>
          <p:cNvSpPr txBox="1">
            <a:spLocks noChangeArrowheads="1"/>
          </p:cNvSpPr>
          <p:nvPr/>
        </p:nvSpPr>
        <p:spPr bwMode="auto">
          <a:xfrm>
            <a:off x="3598863" y="3165475"/>
            <a:ext cx="5237162" cy="333375"/>
          </a:xfrm>
          <a:prstGeom prst="rect">
            <a:avLst/>
          </a:prstGeom>
          <a:noFill/>
          <a:ln w="9525">
            <a:noFill/>
            <a:miter lim="800000"/>
            <a:headEnd/>
            <a:tailEnd/>
          </a:ln>
          <a:effectLst/>
        </p:spPr>
        <p:txBody>
          <a:bodyPr wrap="none" lIns="0" tIns="0" rIns="0" bIns="0"/>
          <a:lstStyle/>
          <a:p>
            <a:pPr>
              <a:lnSpc>
                <a:spcPct val="90000"/>
              </a:lnSpc>
            </a:pPr>
            <a:r>
              <a:rPr lang="en-US"/>
              <a:t>Pyrimidine </a:t>
            </a:r>
            <a:r>
              <a:rPr lang="en-US">
                <a:sym typeface="Symbol" pitchFamily="18" charset="2"/>
              </a:rPr>
              <a:t></a:t>
            </a:r>
            <a:r>
              <a:rPr lang="en-US"/>
              <a:t> pyrimidine: too narrow</a:t>
            </a:r>
          </a:p>
        </p:txBody>
      </p:sp>
      <p:sp>
        <p:nvSpPr>
          <p:cNvPr id="531462" name="Text Box 6"/>
          <p:cNvSpPr txBox="1">
            <a:spLocks noChangeArrowheads="1"/>
          </p:cNvSpPr>
          <p:nvPr/>
        </p:nvSpPr>
        <p:spPr bwMode="auto">
          <a:xfrm>
            <a:off x="3592513" y="4322763"/>
            <a:ext cx="3884612" cy="663575"/>
          </a:xfrm>
          <a:prstGeom prst="rect">
            <a:avLst/>
          </a:prstGeom>
          <a:noFill/>
          <a:ln w="9525">
            <a:noFill/>
            <a:miter lim="800000"/>
            <a:headEnd/>
            <a:tailEnd/>
          </a:ln>
          <a:effectLst/>
        </p:spPr>
        <p:txBody>
          <a:bodyPr wrap="none" lIns="0" tIns="0" rIns="0" bIns="0"/>
          <a:lstStyle/>
          <a:p>
            <a:pPr>
              <a:lnSpc>
                <a:spcPct val="90000"/>
              </a:lnSpc>
            </a:pPr>
            <a:r>
              <a:rPr lang="en-US"/>
              <a:t>Purine </a:t>
            </a:r>
            <a:r>
              <a:rPr lang="en-US">
                <a:sym typeface="Symbol" pitchFamily="18" charset="2"/>
              </a:rPr>
              <a:t></a:t>
            </a:r>
            <a:r>
              <a:rPr lang="en-US"/>
              <a:t> pyrimidine: width</a:t>
            </a:r>
            <a:br>
              <a:rPr lang="en-US"/>
            </a:br>
            <a:r>
              <a:rPr lang="en-US"/>
              <a:t>consistent with X-ray data</a:t>
            </a:r>
          </a:p>
        </p:txBody>
      </p:sp>
    </p:spTree>
    <p:extLst>
      <p:ext uri="{BB962C8B-B14F-4D97-AF65-F5344CB8AC3E}">
        <p14:creationId xmlns:p14="http://schemas.microsoft.com/office/powerpoint/2010/main" val="2813433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Basic Principles of DNA Replication Postulated by Watson &amp; Crick</a:t>
            </a:r>
            <a:endParaRPr lang="en-US" sz="2400" dirty="0"/>
          </a:p>
        </p:txBody>
      </p:sp>
      <p:sp>
        <p:nvSpPr>
          <p:cNvPr id="3" name="Content Placeholder 2"/>
          <p:cNvSpPr>
            <a:spLocks noGrp="1"/>
          </p:cNvSpPr>
          <p:nvPr>
            <p:ph sz="quarter" idx="1"/>
          </p:nvPr>
        </p:nvSpPr>
        <p:spPr/>
        <p:txBody>
          <a:bodyPr>
            <a:normAutofit/>
          </a:bodyPr>
          <a:lstStyle/>
          <a:p>
            <a:pPr algn="ctr">
              <a:buNone/>
            </a:pPr>
            <a:r>
              <a:rPr lang="en-US" i="1" dirty="0" smtClean="0"/>
              <a:t>“Now our model for deoxyribonucleic acid is, in effect, a pair of templates, each of which is complementary to each other. We imagine that prior to duplication the hydrogen bonds are broken, and the two chains unwind and separate. Each chain then acts as a template for the formation onto itself of a new companion chain, so that eventually we shall have two pairs of chains, where we only had one before. Moreover, the sequence of the pairs of bases will have been duplicated exactly.”</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body" idx="1"/>
          </p:nvPr>
        </p:nvSpPr>
        <p:spPr>
          <a:xfrm>
            <a:off x="533400" y="1365250"/>
            <a:ext cx="8534400" cy="4895850"/>
          </a:xfrm>
        </p:spPr>
        <p:txBody>
          <a:bodyPr/>
          <a:lstStyle/>
          <a:p>
            <a:r>
              <a:rPr lang="en-US" sz="2800" dirty="0"/>
              <a:t>Watson and Crick reasoned that the pairing was more specific, dictated by the base structures</a:t>
            </a:r>
          </a:p>
          <a:p>
            <a:r>
              <a:rPr lang="en-US" sz="2800" dirty="0"/>
              <a:t>They determined that adenine (A) paired only with thymine (T), and guanine (G) paired only with cytosine (C)</a:t>
            </a:r>
          </a:p>
          <a:p>
            <a:r>
              <a:rPr lang="en-US" sz="2800" dirty="0"/>
              <a:t>The Watson-Crick model explains Chargaff’s rules: in any organism the amount of A = T, and the amount of G = </a:t>
            </a:r>
            <a:r>
              <a:rPr lang="en-US" sz="2800" dirty="0" smtClean="0"/>
              <a:t>C</a:t>
            </a:r>
            <a:endParaRPr lang="en-US" sz="2800" dirty="0" smtClean="0"/>
          </a:p>
        </p:txBody>
      </p:sp>
      <p:grpSp>
        <p:nvGrpSpPr>
          <p:cNvPr id="384005" name="Group 5"/>
          <p:cNvGrpSpPr>
            <a:grpSpLocks/>
          </p:cNvGrpSpPr>
          <p:nvPr/>
        </p:nvGrpSpPr>
        <p:grpSpPr bwMode="auto">
          <a:xfrm>
            <a:off x="0" y="6553200"/>
            <a:ext cx="9144000" cy="304800"/>
            <a:chOff x="0" y="4128"/>
            <a:chExt cx="5760" cy="192"/>
          </a:xfrm>
        </p:grpSpPr>
        <p:sp>
          <p:nvSpPr>
            <p:cNvPr id="384006"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b="0">
                  <a:latin typeface="Times New Roman" pitchFamily="18" charset="0"/>
                  <a:cs typeface="Times New Roman" pitchFamily="18" charset="0"/>
                </a:rPr>
                <a:t>© 2011 Pearson Education, Inc.</a:t>
              </a:r>
            </a:p>
          </p:txBody>
        </p:sp>
      </p:grpSp>
      <p:sp>
        <p:nvSpPr>
          <p:cNvPr id="384008"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582003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701</TotalTime>
  <Words>3568</Words>
  <Application>Microsoft Office PowerPoint</Application>
  <PresentationFormat>On-screen Show (4:3)</PresentationFormat>
  <Paragraphs>589</Paragraphs>
  <Slides>59</Slides>
  <Notes>26</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Civic</vt:lpstr>
      <vt:lpstr>Office Theme</vt:lpstr>
      <vt:lpstr>Key Concepts Review</vt:lpstr>
      <vt:lpstr>People to Remember</vt:lpstr>
      <vt:lpstr>DNA Replication &amp; Repair</vt:lpstr>
      <vt:lpstr>To be The hereditary Material, all of the following criteria must be met</vt:lpstr>
      <vt:lpstr>PowerPoint Presentation</vt:lpstr>
      <vt:lpstr>Figure 16.7a</vt:lpstr>
      <vt:lpstr>Figure 16.UN01</vt:lpstr>
      <vt:lpstr>Basic Principles of DNA Replication Postulated by Watson &amp; Crick</vt:lpstr>
      <vt:lpstr>PowerPoint Presentation</vt:lpstr>
      <vt:lpstr>Concept 16.2: Many proteins work together in DNA replication and repair</vt:lpstr>
      <vt:lpstr>Figure 16.9-3</vt:lpstr>
      <vt:lpstr>PowerPoint Presentation</vt:lpstr>
      <vt:lpstr>DNA Replication: A Closer Look</vt:lpstr>
      <vt:lpstr>Getting Started</vt:lpstr>
      <vt:lpstr>Figure 16.12</vt:lpstr>
      <vt:lpstr>DNA Replication: A Closer Look</vt:lpstr>
      <vt:lpstr>Replication Fork</vt:lpstr>
      <vt:lpstr>PowerPoint Presentation</vt:lpstr>
      <vt:lpstr>Synthesizing a New DNA Strand</vt:lpstr>
      <vt:lpstr>Synthesizing a new Strand of DNA</vt:lpstr>
      <vt:lpstr>PowerPoint Presentation</vt:lpstr>
      <vt:lpstr>PowerPoint Presentation</vt:lpstr>
      <vt:lpstr>Figure 16.14</vt:lpstr>
      <vt:lpstr>DNA is Antiparallel</vt:lpstr>
      <vt:lpstr>PowerPoint Presentation</vt:lpstr>
      <vt:lpstr>PowerPoint Presentation</vt:lpstr>
      <vt:lpstr>Figure 16.13</vt:lpstr>
      <vt:lpstr>Figure 16.17</vt:lpstr>
      <vt:lpstr>The DNA Replication Complex</vt:lpstr>
      <vt:lpstr>The DNA Replication Complex</vt:lpstr>
      <vt:lpstr>Figure 16.18</vt:lpstr>
      <vt:lpstr>DNA Polymerase</vt:lpstr>
      <vt:lpstr>Proofreading &amp; Repairing DNA</vt:lpstr>
      <vt:lpstr>Proofreading and Repairing DNA</vt:lpstr>
      <vt:lpstr>Proofreading DNA</vt:lpstr>
      <vt:lpstr>Evolutionary Significance of Altered DNA Nucleotides</vt:lpstr>
      <vt:lpstr>Maintenance of Genetic Information</vt:lpstr>
      <vt:lpstr>Types of DNA Mutations</vt:lpstr>
      <vt:lpstr>Xeroderma Pigmentosum</vt:lpstr>
      <vt:lpstr>Replicating the Ends of DNA Molecules</vt:lpstr>
      <vt:lpstr>Figure 16.20</vt:lpstr>
      <vt:lpstr>Replicating the Ends of Eukaryotic DNA Molecules</vt:lpstr>
      <vt:lpstr>Telomeres</vt:lpstr>
      <vt:lpstr>Telomeres</vt:lpstr>
      <vt:lpstr>Gametes &amp; Telomeres</vt:lpstr>
      <vt:lpstr>How DNA is Packaged in a Prokaryote</vt:lpstr>
      <vt:lpstr>How DNA is Packaged in a Eukaryote</vt:lpstr>
      <vt:lpstr>How DNA is Packaged in a Eukaryote</vt:lpstr>
      <vt:lpstr>How DNA is Packaged in a Eukaryote</vt:lpstr>
      <vt:lpstr>How DNA is Packaged in a Eukaryote</vt:lpstr>
      <vt:lpstr>How DNA is Packaged in a Eukaryote</vt:lpstr>
      <vt:lpstr>Here’s what it looks like</vt:lpstr>
      <vt:lpstr>How DNA is Packaged in a Eukaryote</vt:lpstr>
      <vt:lpstr>Critical Thinking</vt:lpstr>
      <vt:lpstr>PowerPoint Presentation</vt:lpstr>
      <vt:lpstr>Important Info About Histones</vt:lpstr>
      <vt:lpstr>Figure 16.22a</vt:lpstr>
      <vt:lpstr>Figure 16.22b</vt:lpstr>
      <vt:lpstr>human genome project info</vt:lpstr>
    </vt:vector>
  </TitlesOfParts>
  <Company>Lake Central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 &amp; Repair</dc:title>
  <dc:creator>JENNIFER MCQUADE</dc:creator>
  <cp:lastModifiedBy>Jennifer McQuade</cp:lastModifiedBy>
  <cp:revision>78</cp:revision>
  <dcterms:created xsi:type="dcterms:W3CDTF">2009-11-21T21:39:04Z</dcterms:created>
  <dcterms:modified xsi:type="dcterms:W3CDTF">2012-01-06T16:47:09Z</dcterms:modified>
</cp:coreProperties>
</file>