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handoutMasterIdLst>
    <p:handoutMasterId r:id="rId69"/>
  </p:handoutMasterIdLst>
  <p:sldIdLst>
    <p:sldId id="256" r:id="rId2"/>
    <p:sldId id="257" r:id="rId3"/>
    <p:sldId id="258" r:id="rId4"/>
    <p:sldId id="259" r:id="rId5"/>
    <p:sldId id="260" r:id="rId6"/>
    <p:sldId id="261" r:id="rId7"/>
    <p:sldId id="264" r:id="rId8"/>
    <p:sldId id="308" r:id="rId9"/>
    <p:sldId id="263" r:id="rId10"/>
    <p:sldId id="309" r:id="rId11"/>
    <p:sldId id="262" r:id="rId12"/>
    <p:sldId id="268" r:id="rId13"/>
    <p:sldId id="310" r:id="rId14"/>
    <p:sldId id="267" r:id="rId15"/>
    <p:sldId id="269" r:id="rId16"/>
    <p:sldId id="341" r:id="rId17"/>
    <p:sldId id="311" r:id="rId18"/>
    <p:sldId id="312" r:id="rId19"/>
    <p:sldId id="318" r:id="rId20"/>
    <p:sldId id="270" r:id="rId21"/>
    <p:sldId id="272" r:id="rId22"/>
    <p:sldId id="313" r:id="rId23"/>
    <p:sldId id="314" r:id="rId24"/>
    <p:sldId id="273" r:id="rId25"/>
    <p:sldId id="315" r:id="rId26"/>
    <p:sldId id="316" r:id="rId27"/>
    <p:sldId id="317" r:id="rId28"/>
    <p:sldId id="277" r:id="rId29"/>
    <p:sldId id="281" r:id="rId30"/>
    <p:sldId id="319" r:id="rId31"/>
    <p:sldId id="284" r:id="rId32"/>
    <p:sldId id="320" r:id="rId33"/>
    <p:sldId id="282" r:id="rId34"/>
    <p:sldId id="283" r:id="rId35"/>
    <p:sldId id="321" r:id="rId36"/>
    <p:sldId id="322" r:id="rId37"/>
    <p:sldId id="323" r:id="rId38"/>
    <p:sldId id="286" r:id="rId39"/>
    <p:sldId id="287" r:id="rId40"/>
    <p:sldId id="291" r:id="rId41"/>
    <p:sldId id="324" r:id="rId42"/>
    <p:sldId id="296" r:id="rId43"/>
    <p:sldId id="325" r:id="rId44"/>
    <p:sldId id="326" r:id="rId45"/>
    <p:sldId id="327" r:id="rId46"/>
    <p:sldId id="292" r:id="rId47"/>
    <p:sldId id="293" r:id="rId48"/>
    <p:sldId id="328" r:id="rId49"/>
    <p:sldId id="294" r:id="rId50"/>
    <p:sldId id="330" r:id="rId51"/>
    <p:sldId id="329" r:id="rId52"/>
    <p:sldId id="331" r:id="rId53"/>
    <p:sldId id="297" r:id="rId54"/>
    <p:sldId id="332" r:id="rId55"/>
    <p:sldId id="333" r:id="rId56"/>
    <p:sldId id="334" r:id="rId57"/>
    <p:sldId id="300" r:id="rId58"/>
    <p:sldId id="335" r:id="rId59"/>
    <p:sldId id="336" r:id="rId60"/>
    <p:sldId id="302" r:id="rId61"/>
    <p:sldId id="337" r:id="rId62"/>
    <p:sldId id="338" r:id="rId63"/>
    <p:sldId id="304" r:id="rId64"/>
    <p:sldId id="339" r:id="rId65"/>
    <p:sldId id="306" r:id="rId66"/>
    <p:sldId id="340" r:id="rId6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150BE951-E35F-4A35-8C44-3F4F56E67DE6}" type="datetimeFigureOut">
              <a:rPr lang="en-US" smtClean="0"/>
              <a:pPr/>
              <a:t>2/3/2012</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DE794909-B8F1-4CD8-A5B7-E0B2A706A86A}" type="slidenum">
              <a:rPr lang="en-US" smtClean="0"/>
              <a:pPr/>
              <a:t>‹#›</a:t>
            </a:fld>
            <a:endParaRPr lang="en-US"/>
          </a:p>
        </p:txBody>
      </p:sp>
    </p:spTree>
    <p:extLst>
      <p:ext uri="{BB962C8B-B14F-4D97-AF65-F5344CB8AC3E}">
        <p14:creationId xmlns:p14="http://schemas.microsoft.com/office/powerpoint/2010/main" val="1402483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E0A3F20A-F00D-49EE-8153-1CE5EDFEB2E9}" type="datetimeFigureOut">
              <a:rPr lang="en-US" smtClean="0"/>
              <a:t>2/3/2012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133EB98B-B53F-4B6C-9FA9-236D8D1D7722}" type="slidenum">
              <a:rPr lang="en-US" smtClean="0"/>
              <a:t>‹#›</a:t>
            </a:fld>
            <a:endParaRPr lang="en-US"/>
          </a:p>
        </p:txBody>
      </p:sp>
    </p:spTree>
    <p:extLst>
      <p:ext uri="{BB962C8B-B14F-4D97-AF65-F5344CB8AC3E}">
        <p14:creationId xmlns:p14="http://schemas.microsoft.com/office/powerpoint/2010/main" val="2015518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342548-AD94-47C3-9D71-DF22B8B566FF}" type="slidenum">
              <a:rPr lang="en-US"/>
              <a:pPr/>
              <a:t>8</a:t>
            </a:fld>
            <a:endParaRPr lang="en-US"/>
          </a:p>
        </p:txBody>
      </p:sp>
      <p:sp>
        <p:nvSpPr>
          <p:cNvPr id="203778" name="Rectangle 2"/>
          <p:cNvSpPr>
            <a:spLocks noGrp="1" noRot="1" noChangeAspect="1" noChangeArrowheads="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203779"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r>
              <a:rPr lang="en-US"/>
              <a:t>Figure 17.2 Inquiry: Do individual genes specify the enzymes that function in a biochemical pathway?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F1022C8-F805-4DC0-96CA-673F7A1E21E5}" type="slidenum">
              <a:rPr lang="en-US"/>
              <a:pPr/>
              <a:t>26</a:t>
            </a:fld>
            <a:endParaRPr lang="en-US"/>
          </a:p>
        </p:txBody>
      </p:sp>
      <p:sp>
        <p:nvSpPr>
          <p:cNvPr id="29698" name="Rectangle 7"/>
          <p:cNvSpPr txBox="1">
            <a:spLocks noGrp="1" noChangeArrowheads="1"/>
          </p:cNvSpPr>
          <p:nvPr/>
        </p:nvSpPr>
        <p:spPr bwMode="auto">
          <a:xfrm>
            <a:off x="3899694" y="8831580"/>
            <a:ext cx="2982119" cy="464820"/>
          </a:xfrm>
          <a:prstGeom prst="rect">
            <a:avLst/>
          </a:prstGeom>
          <a:noFill/>
          <a:ln w="12700" cap="sq">
            <a:noFill/>
            <a:miter lim="800000"/>
            <a:headEnd type="none" w="sm" len="sm"/>
            <a:tailEnd type="none" w="sm" len="sm"/>
          </a:ln>
        </p:spPr>
        <p:txBody>
          <a:bodyPr lIns="92446" tIns="46223" rIns="92446" bIns="46223" anchor="b"/>
          <a:lstStyle/>
          <a:p>
            <a:pPr algn="r"/>
            <a:fld id="{2648847C-8C4E-47AD-9417-5B54B3371EBA}" type="slidenum">
              <a:rPr lang="en-US" sz="1200">
                <a:latin typeface="Times New Roman" pitchFamily="84" charset="0"/>
                <a:sym typeface="Symbol" pitchFamily="84" charset="2"/>
              </a:rPr>
              <a:pPr algn="r"/>
              <a:t>26</a:t>
            </a:fld>
            <a:endParaRPr lang="en-US" sz="1200">
              <a:latin typeface="Times New Roman" pitchFamily="84" charset="0"/>
              <a:sym typeface="Symbol" pitchFamily="84" charset="2"/>
            </a:endParaRPr>
          </a:p>
        </p:txBody>
      </p:sp>
      <p:sp>
        <p:nvSpPr>
          <p:cNvPr id="29699" name="Rectangle 2"/>
          <p:cNvSpPr>
            <a:spLocks noGrp="1" noRot="1" noChangeAspect="1" noChangeArrowheads="1" noTextEdit="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29700"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93EFC9-5A1D-4254-9491-841E0EA4F6A2}" type="slidenum">
              <a:rPr lang="en-US"/>
              <a:pPr/>
              <a:t>27</a:t>
            </a:fld>
            <a:endParaRPr lang="en-US"/>
          </a:p>
        </p:txBody>
      </p:sp>
      <p:sp>
        <p:nvSpPr>
          <p:cNvPr id="134146" name="Rectangle 2"/>
          <p:cNvSpPr>
            <a:spLocks noGrp="1" noRot="1" noChangeAspect="1" noChangeArrowheads="1"/>
          </p:cNvSpPr>
          <p:nvPr>
            <p:ph type="sldImg"/>
          </p:nvPr>
        </p:nvSpPr>
        <p:spPr bwMode="auto">
          <a:xfrm>
            <a:off x="1146969" y="697230"/>
            <a:ext cx="4587875" cy="3486150"/>
          </a:xfrm>
          <a:prstGeom prst="rect">
            <a:avLst/>
          </a:prstGeom>
          <a:solidFill>
            <a:srgbClr val="FFFFFF"/>
          </a:solidFill>
          <a:ln>
            <a:solidFill>
              <a:srgbClr val="000000"/>
            </a:solidFill>
            <a:miter lim="800000"/>
            <a:headEnd/>
            <a:tailEnd/>
          </a:ln>
        </p:spPr>
      </p:sp>
      <p:sp>
        <p:nvSpPr>
          <p:cNvPr id="134147"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r>
              <a:rPr lang="en-US"/>
              <a:t>Figure 17.4 The triplet code.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DA6C9C-50A4-46F3-BD93-CFB6EB117749}" type="slidenum">
              <a:rPr lang="en-US"/>
              <a:pPr/>
              <a:t>30</a:t>
            </a:fld>
            <a:endParaRPr lang="en-US"/>
          </a:p>
        </p:txBody>
      </p:sp>
      <p:sp>
        <p:nvSpPr>
          <p:cNvPr id="136194" name="Rectangle 2"/>
          <p:cNvSpPr>
            <a:spLocks noGrp="1" noRot="1" noChangeAspect="1" noChangeArrowheads="1"/>
          </p:cNvSpPr>
          <p:nvPr>
            <p:ph type="sldImg"/>
          </p:nvPr>
        </p:nvSpPr>
        <p:spPr bwMode="auto">
          <a:xfrm>
            <a:off x="1146969" y="697230"/>
            <a:ext cx="4587875" cy="3486150"/>
          </a:xfrm>
          <a:prstGeom prst="rect">
            <a:avLst/>
          </a:prstGeom>
          <a:solidFill>
            <a:srgbClr val="FFFFFF"/>
          </a:solidFill>
          <a:ln>
            <a:solidFill>
              <a:srgbClr val="000000"/>
            </a:solidFill>
            <a:miter lim="800000"/>
            <a:headEnd/>
            <a:tailEnd/>
          </a:ln>
        </p:spPr>
      </p:sp>
      <p:sp>
        <p:nvSpPr>
          <p:cNvPr id="136195"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r>
              <a:rPr lang="en-US"/>
              <a:t>Figure 17.5 The codon table for mRNA.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294E1FC-3DA1-436A-920D-12F4B629052E}" type="slidenum">
              <a:rPr lang="en-US"/>
              <a:pPr/>
              <a:t>32</a:t>
            </a:fld>
            <a:endParaRPr lang="en-US"/>
          </a:p>
        </p:txBody>
      </p:sp>
      <p:sp>
        <p:nvSpPr>
          <p:cNvPr id="37890" name="Rectangle 7"/>
          <p:cNvSpPr txBox="1">
            <a:spLocks noGrp="1" noChangeArrowheads="1"/>
          </p:cNvSpPr>
          <p:nvPr/>
        </p:nvSpPr>
        <p:spPr bwMode="auto">
          <a:xfrm>
            <a:off x="3899694" y="8831580"/>
            <a:ext cx="2982119" cy="464820"/>
          </a:xfrm>
          <a:prstGeom prst="rect">
            <a:avLst/>
          </a:prstGeom>
          <a:noFill/>
          <a:ln w="12700" cap="sq">
            <a:noFill/>
            <a:miter lim="800000"/>
            <a:headEnd type="none" w="sm" len="sm"/>
            <a:tailEnd type="none" w="sm" len="sm"/>
          </a:ln>
        </p:spPr>
        <p:txBody>
          <a:bodyPr lIns="92446" tIns="46223" rIns="92446" bIns="46223" anchor="b"/>
          <a:lstStyle/>
          <a:p>
            <a:pPr algn="r"/>
            <a:fld id="{C9B64812-7A90-4BEC-8D2D-A62D28F8FDD4}" type="slidenum">
              <a:rPr lang="en-US" sz="1200">
                <a:latin typeface="Times New Roman" pitchFamily="84" charset="0"/>
                <a:sym typeface="Symbol" pitchFamily="84" charset="2"/>
              </a:rPr>
              <a:pPr algn="r"/>
              <a:t>32</a:t>
            </a:fld>
            <a:endParaRPr lang="en-US" sz="1200">
              <a:latin typeface="Times New Roman" pitchFamily="84" charset="0"/>
              <a:sym typeface="Symbol" pitchFamily="84" charset="2"/>
            </a:endParaRPr>
          </a:p>
        </p:txBody>
      </p:sp>
      <p:sp>
        <p:nvSpPr>
          <p:cNvPr id="37891" name="Rectangle 2"/>
          <p:cNvSpPr>
            <a:spLocks noGrp="1" noRot="1" noChangeAspect="1" noChangeArrowheads="1" noTextEdit="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37892"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F72DD10-3254-4403-8D08-2FC44B91F158}" type="slidenum">
              <a:rPr lang="en-US"/>
              <a:pPr/>
              <a:t>35</a:t>
            </a:fld>
            <a:endParaRPr lang="en-US"/>
          </a:p>
        </p:txBody>
      </p:sp>
      <p:sp>
        <p:nvSpPr>
          <p:cNvPr id="41986" name="Rectangle 7"/>
          <p:cNvSpPr txBox="1">
            <a:spLocks noGrp="1" noChangeArrowheads="1"/>
          </p:cNvSpPr>
          <p:nvPr/>
        </p:nvSpPr>
        <p:spPr bwMode="auto">
          <a:xfrm>
            <a:off x="3899694" y="8831580"/>
            <a:ext cx="2982119" cy="464820"/>
          </a:xfrm>
          <a:prstGeom prst="rect">
            <a:avLst/>
          </a:prstGeom>
          <a:noFill/>
          <a:ln w="12700" cap="sq">
            <a:noFill/>
            <a:miter lim="800000"/>
            <a:headEnd type="none" w="sm" len="sm"/>
            <a:tailEnd type="none" w="sm" len="sm"/>
          </a:ln>
        </p:spPr>
        <p:txBody>
          <a:bodyPr lIns="92446" tIns="46223" rIns="92446" bIns="46223" anchor="b"/>
          <a:lstStyle/>
          <a:p>
            <a:pPr algn="r"/>
            <a:fld id="{74D1A41F-8E87-41DB-A35F-A66A7A918E44}" type="slidenum">
              <a:rPr lang="en-US" sz="1200">
                <a:latin typeface="Times New Roman" pitchFamily="84" charset="0"/>
                <a:sym typeface="Symbol" pitchFamily="84" charset="2"/>
              </a:rPr>
              <a:pPr algn="r"/>
              <a:t>35</a:t>
            </a:fld>
            <a:endParaRPr lang="en-US" sz="1200">
              <a:latin typeface="Times New Roman" pitchFamily="84" charset="0"/>
              <a:sym typeface="Symbol" pitchFamily="84" charset="2"/>
            </a:endParaRPr>
          </a:p>
        </p:txBody>
      </p:sp>
      <p:sp>
        <p:nvSpPr>
          <p:cNvPr id="41987" name="Rectangle 2"/>
          <p:cNvSpPr>
            <a:spLocks noGrp="1" noRot="1" noChangeAspect="1" noChangeArrowheads="1" noTextEdit="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41988"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7E47967-ED72-4B14-AA40-15B6633FC663}" type="slidenum">
              <a:rPr lang="en-US"/>
              <a:pPr/>
              <a:t>36</a:t>
            </a:fld>
            <a:endParaRPr lang="en-US"/>
          </a:p>
        </p:txBody>
      </p:sp>
      <p:sp>
        <p:nvSpPr>
          <p:cNvPr id="44034" name="Rectangle 7"/>
          <p:cNvSpPr txBox="1">
            <a:spLocks noGrp="1" noChangeArrowheads="1"/>
          </p:cNvSpPr>
          <p:nvPr/>
        </p:nvSpPr>
        <p:spPr bwMode="auto">
          <a:xfrm>
            <a:off x="3899694" y="8831580"/>
            <a:ext cx="2982119" cy="464820"/>
          </a:xfrm>
          <a:prstGeom prst="rect">
            <a:avLst/>
          </a:prstGeom>
          <a:noFill/>
          <a:ln w="12700" cap="sq">
            <a:noFill/>
            <a:miter lim="800000"/>
            <a:headEnd type="none" w="sm" len="sm"/>
            <a:tailEnd type="none" w="sm" len="sm"/>
          </a:ln>
        </p:spPr>
        <p:txBody>
          <a:bodyPr lIns="92446" tIns="46223" rIns="92446" bIns="46223" anchor="b"/>
          <a:lstStyle/>
          <a:p>
            <a:pPr algn="r"/>
            <a:fld id="{DF856C66-EB47-4335-8805-4ED2DD49AC53}" type="slidenum">
              <a:rPr lang="en-US" sz="1200">
                <a:latin typeface="Times New Roman" pitchFamily="84" charset="0"/>
                <a:sym typeface="Symbol" pitchFamily="84" charset="2"/>
              </a:rPr>
              <a:pPr algn="r"/>
              <a:t>36</a:t>
            </a:fld>
            <a:endParaRPr lang="en-US" sz="1200">
              <a:latin typeface="Times New Roman" pitchFamily="84" charset="0"/>
              <a:sym typeface="Symbol" pitchFamily="84" charset="2"/>
            </a:endParaRPr>
          </a:p>
        </p:txBody>
      </p:sp>
      <p:sp>
        <p:nvSpPr>
          <p:cNvPr id="44035" name="Rectangle 2"/>
          <p:cNvSpPr>
            <a:spLocks noGrp="1" noRot="1" noChangeAspect="1" noChangeArrowheads="1" noTextEdit="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44036"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3AE484-8682-4740-B1CB-E3FCDB02A44C}" type="slidenum">
              <a:rPr lang="en-US"/>
              <a:pPr/>
              <a:t>37</a:t>
            </a:fld>
            <a:endParaRPr lang="en-US"/>
          </a:p>
        </p:txBody>
      </p:sp>
      <p:sp>
        <p:nvSpPr>
          <p:cNvPr id="228354" name="Rectangle 2"/>
          <p:cNvSpPr>
            <a:spLocks noGrp="1" noRot="1" noChangeAspect="1" noChangeArrowheads="1"/>
          </p:cNvSpPr>
          <p:nvPr>
            <p:ph type="sldImg"/>
          </p:nvPr>
        </p:nvSpPr>
        <p:spPr bwMode="auto">
          <a:xfrm>
            <a:off x="1146969" y="697230"/>
            <a:ext cx="4587875" cy="3486150"/>
          </a:xfrm>
          <a:prstGeom prst="rect">
            <a:avLst/>
          </a:prstGeom>
          <a:solidFill>
            <a:srgbClr val="FFFFFF"/>
          </a:solidFill>
          <a:ln>
            <a:solidFill>
              <a:srgbClr val="000000"/>
            </a:solidFill>
            <a:miter lim="800000"/>
            <a:headEnd/>
            <a:tailEnd/>
          </a:ln>
        </p:spPr>
      </p:sp>
      <p:sp>
        <p:nvSpPr>
          <p:cNvPr id="228355"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r>
              <a:rPr lang="en-US"/>
              <a:t>Figure 17.7 The stages of transcription: initiation, elongation, and termination.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F7151F8-FC34-407B-B024-E7BF3B0A5801}" type="slidenum">
              <a:rPr lang="en-US"/>
              <a:pPr/>
              <a:t>41</a:t>
            </a:fld>
            <a:endParaRPr lang="en-US"/>
          </a:p>
        </p:txBody>
      </p:sp>
      <p:sp>
        <p:nvSpPr>
          <p:cNvPr id="48130" name="Rectangle 7"/>
          <p:cNvSpPr txBox="1">
            <a:spLocks noGrp="1" noChangeArrowheads="1"/>
          </p:cNvSpPr>
          <p:nvPr/>
        </p:nvSpPr>
        <p:spPr bwMode="auto">
          <a:xfrm>
            <a:off x="3899694" y="8831580"/>
            <a:ext cx="2982119" cy="464820"/>
          </a:xfrm>
          <a:prstGeom prst="rect">
            <a:avLst/>
          </a:prstGeom>
          <a:noFill/>
          <a:ln w="12700" cap="sq">
            <a:noFill/>
            <a:miter lim="800000"/>
            <a:headEnd type="none" w="sm" len="sm"/>
            <a:tailEnd type="none" w="sm" len="sm"/>
          </a:ln>
        </p:spPr>
        <p:txBody>
          <a:bodyPr lIns="92446" tIns="46223" rIns="92446" bIns="46223" anchor="b"/>
          <a:lstStyle/>
          <a:p>
            <a:pPr algn="r"/>
            <a:fld id="{0495675D-87E6-4D21-BBD0-7A54ED08D613}" type="slidenum">
              <a:rPr lang="en-US" sz="1200">
                <a:latin typeface="Times New Roman" pitchFamily="84" charset="0"/>
                <a:sym typeface="Symbol" pitchFamily="84" charset="2"/>
              </a:rPr>
              <a:pPr algn="r"/>
              <a:t>41</a:t>
            </a:fld>
            <a:endParaRPr lang="en-US" sz="1200">
              <a:latin typeface="Times New Roman" pitchFamily="84" charset="0"/>
              <a:sym typeface="Symbol" pitchFamily="84" charset="2"/>
            </a:endParaRPr>
          </a:p>
        </p:txBody>
      </p:sp>
      <p:sp>
        <p:nvSpPr>
          <p:cNvPr id="48131" name="Rectangle 2"/>
          <p:cNvSpPr>
            <a:spLocks noGrp="1" noRot="1" noChangeAspect="1" noChangeArrowheads="1" noTextEdit="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48132"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BEDF71-BEE4-4778-AD0C-C65C4FA16F19}" type="slidenum">
              <a:rPr lang="en-US"/>
              <a:pPr/>
              <a:t>43</a:t>
            </a:fld>
            <a:endParaRPr lang="en-US"/>
          </a:p>
        </p:txBody>
      </p:sp>
      <p:sp>
        <p:nvSpPr>
          <p:cNvPr id="142338" name="Rectangle 2"/>
          <p:cNvSpPr>
            <a:spLocks noGrp="1" noRot="1" noChangeAspect="1" noChangeArrowheads="1"/>
          </p:cNvSpPr>
          <p:nvPr>
            <p:ph type="sldImg"/>
          </p:nvPr>
        </p:nvSpPr>
        <p:spPr bwMode="auto">
          <a:xfrm>
            <a:off x="1146969" y="697230"/>
            <a:ext cx="4587875" cy="3486150"/>
          </a:xfrm>
          <a:prstGeom prst="rect">
            <a:avLst/>
          </a:prstGeom>
          <a:solidFill>
            <a:srgbClr val="FFFFFF"/>
          </a:solidFill>
          <a:ln>
            <a:solidFill>
              <a:srgbClr val="000000"/>
            </a:solidFill>
            <a:miter lim="800000"/>
            <a:headEnd/>
            <a:tailEnd/>
          </a:ln>
        </p:spPr>
      </p:sp>
      <p:sp>
        <p:nvSpPr>
          <p:cNvPr id="142339"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r>
              <a:rPr lang="en-US"/>
              <a:t>Figure 17.8 The initiation of transcription at a eukaryotic promoter.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096AA28-ADA2-4CD6-9F5C-A97B58C03470}" type="slidenum">
              <a:rPr lang="en-US"/>
              <a:pPr/>
              <a:t>44</a:t>
            </a:fld>
            <a:endParaRPr lang="en-US"/>
          </a:p>
        </p:txBody>
      </p:sp>
      <p:sp>
        <p:nvSpPr>
          <p:cNvPr id="50178" name="Rectangle 7"/>
          <p:cNvSpPr txBox="1">
            <a:spLocks noGrp="1" noChangeArrowheads="1"/>
          </p:cNvSpPr>
          <p:nvPr/>
        </p:nvSpPr>
        <p:spPr bwMode="auto">
          <a:xfrm>
            <a:off x="3899694" y="8831580"/>
            <a:ext cx="2982119" cy="464820"/>
          </a:xfrm>
          <a:prstGeom prst="rect">
            <a:avLst/>
          </a:prstGeom>
          <a:noFill/>
          <a:ln w="12700" cap="sq">
            <a:noFill/>
            <a:miter lim="800000"/>
            <a:headEnd type="none" w="sm" len="sm"/>
            <a:tailEnd type="none" w="sm" len="sm"/>
          </a:ln>
        </p:spPr>
        <p:txBody>
          <a:bodyPr lIns="92446" tIns="46223" rIns="92446" bIns="46223" anchor="b"/>
          <a:lstStyle/>
          <a:p>
            <a:pPr algn="r"/>
            <a:fld id="{1AACFF6B-EAE6-407B-99CD-159C2B0A1FAB}" type="slidenum">
              <a:rPr lang="en-US" sz="1200">
                <a:latin typeface="Times New Roman" pitchFamily="84" charset="0"/>
                <a:sym typeface="Symbol" pitchFamily="84" charset="2"/>
              </a:rPr>
              <a:pPr algn="r"/>
              <a:t>44</a:t>
            </a:fld>
            <a:endParaRPr lang="en-US" sz="1200">
              <a:latin typeface="Times New Roman" pitchFamily="84" charset="0"/>
              <a:sym typeface="Symbol" pitchFamily="84" charset="2"/>
            </a:endParaRPr>
          </a:p>
        </p:txBody>
      </p:sp>
      <p:sp>
        <p:nvSpPr>
          <p:cNvPr id="50179" name="Rectangle 2"/>
          <p:cNvSpPr>
            <a:spLocks noGrp="1" noRot="1" noChangeAspect="1" noChangeArrowheads="1" noTextEdit="1"/>
          </p:cNvSpPr>
          <p:nvPr>
            <p:ph type="sldImg"/>
          </p:nvPr>
        </p:nvSpPr>
        <p:spPr bwMode="auto">
          <a:xfrm>
            <a:off x="1146969" y="697230"/>
            <a:ext cx="4587875" cy="3486150"/>
          </a:xfrm>
          <a:prstGeom prst="rect">
            <a:avLst/>
          </a:prstGeom>
          <a:solidFill>
            <a:srgbClr val="FFFFFF"/>
          </a:solidFill>
          <a:ln>
            <a:solidFill>
              <a:srgbClr val="000000"/>
            </a:solidFill>
            <a:miter lim="800000"/>
            <a:headEnd/>
            <a:tailEnd/>
          </a:ln>
        </p:spPr>
      </p:sp>
      <p:sp>
        <p:nvSpPr>
          <p:cNvPr id="50180"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1636CF-95FE-4781-B9C2-75D86CF8D8CB}" type="slidenum">
              <a:rPr lang="en-US"/>
              <a:pPr/>
              <a:t>10</a:t>
            </a:fld>
            <a:endParaRPr lang="en-US"/>
          </a:p>
        </p:txBody>
      </p:sp>
      <p:sp>
        <p:nvSpPr>
          <p:cNvPr id="205826" name="Rectangle 2"/>
          <p:cNvSpPr>
            <a:spLocks noGrp="1" noRot="1" noChangeAspect="1" noChangeArrowheads="1"/>
          </p:cNvSpPr>
          <p:nvPr>
            <p:ph type="sldImg"/>
          </p:nvPr>
        </p:nvSpPr>
        <p:spPr bwMode="auto">
          <a:xfrm>
            <a:off x="1146969" y="697230"/>
            <a:ext cx="4587875" cy="3486150"/>
          </a:xfrm>
          <a:prstGeom prst="rect">
            <a:avLst/>
          </a:prstGeom>
          <a:solidFill>
            <a:srgbClr val="FFFFFF"/>
          </a:solidFill>
          <a:ln>
            <a:solidFill>
              <a:srgbClr val="000000"/>
            </a:solidFill>
            <a:miter lim="800000"/>
            <a:headEnd/>
            <a:tailEnd/>
          </a:ln>
        </p:spPr>
      </p:sp>
      <p:sp>
        <p:nvSpPr>
          <p:cNvPr id="205827"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r>
              <a:rPr lang="en-US"/>
              <a:t>Figure 17.2 Inquiry: Do individual genes specify the enzymes that function in a biochemical pathway?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C4CB1-08F7-4A40-8E3E-88F1D902639C}" type="slidenum">
              <a:rPr lang="en-US"/>
              <a:pPr/>
              <a:t>45</a:t>
            </a:fld>
            <a:endParaRPr lang="en-US"/>
          </a:p>
        </p:txBody>
      </p:sp>
      <p:sp>
        <p:nvSpPr>
          <p:cNvPr id="144386" name="Rectangle 2"/>
          <p:cNvSpPr>
            <a:spLocks noGrp="1" noRot="1" noChangeAspect="1" noChangeArrowheads="1"/>
          </p:cNvSpPr>
          <p:nvPr>
            <p:ph type="sldImg"/>
          </p:nvPr>
        </p:nvSpPr>
        <p:spPr bwMode="auto">
          <a:xfrm>
            <a:off x="1146969" y="697230"/>
            <a:ext cx="4587875" cy="3486150"/>
          </a:xfrm>
          <a:prstGeom prst="rect">
            <a:avLst/>
          </a:prstGeom>
          <a:solidFill>
            <a:srgbClr val="FFFFFF"/>
          </a:solidFill>
          <a:ln>
            <a:solidFill>
              <a:srgbClr val="000000"/>
            </a:solidFill>
            <a:miter lim="800000"/>
            <a:headEnd/>
            <a:tailEnd/>
          </a:ln>
        </p:spPr>
      </p:sp>
      <p:sp>
        <p:nvSpPr>
          <p:cNvPr id="144387"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r>
              <a:rPr lang="en-US"/>
              <a:t>Figure 17.9 Transcription elongation.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355ED04-6B0D-4D87-9E81-2680639A26DC}" type="slidenum">
              <a:rPr lang="en-US"/>
              <a:pPr/>
              <a:t>48</a:t>
            </a:fld>
            <a:endParaRPr lang="en-US"/>
          </a:p>
        </p:txBody>
      </p:sp>
      <p:sp>
        <p:nvSpPr>
          <p:cNvPr id="52226" name="Rectangle 7"/>
          <p:cNvSpPr txBox="1">
            <a:spLocks noGrp="1" noChangeArrowheads="1"/>
          </p:cNvSpPr>
          <p:nvPr/>
        </p:nvSpPr>
        <p:spPr bwMode="auto">
          <a:xfrm>
            <a:off x="3899694" y="8831580"/>
            <a:ext cx="2982119" cy="464820"/>
          </a:xfrm>
          <a:prstGeom prst="rect">
            <a:avLst/>
          </a:prstGeom>
          <a:noFill/>
          <a:ln w="12700" cap="sq">
            <a:noFill/>
            <a:miter lim="800000"/>
            <a:headEnd type="none" w="sm" len="sm"/>
            <a:tailEnd type="none" w="sm" len="sm"/>
          </a:ln>
        </p:spPr>
        <p:txBody>
          <a:bodyPr lIns="92446" tIns="46223" rIns="92446" bIns="46223" anchor="b"/>
          <a:lstStyle/>
          <a:p>
            <a:pPr algn="r"/>
            <a:fld id="{B70FECAD-B623-4EA6-8084-9B7D1ABD77CB}" type="slidenum">
              <a:rPr lang="en-US" sz="1200">
                <a:latin typeface="Times New Roman" pitchFamily="84" charset="0"/>
                <a:sym typeface="Symbol" pitchFamily="84" charset="2"/>
              </a:rPr>
              <a:pPr algn="r"/>
              <a:t>48</a:t>
            </a:fld>
            <a:endParaRPr lang="en-US" sz="1200">
              <a:latin typeface="Times New Roman" pitchFamily="84" charset="0"/>
              <a:sym typeface="Symbol" pitchFamily="84" charset="2"/>
            </a:endParaRPr>
          </a:p>
        </p:txBody>
      </p:sp>
      <p:sp>
        <p:nvSpPr>
          <p:cNvPr id="52227" name="Rectangle 2"/>
          <p:cNvSpPr>
            <a:spLocks noGrp="1" noRot="1" noChangeAspect="1" noChangeArrowheads="1" noTextEdit="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52228"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A4A1913-D7D8-498F-BC46-3CAAE73E56BD}" type="slidenum">
              <a:rPr lang="en-US"/>
              <a:pPr/>
              <a:t>50</a:t>
            </a:fld>
            <a:endParaRPr lang="en-US"/>
          </a:p>
        </p:txBody>
      </p:sp>
      <p:sp>
        <p:nvSpPr>
          <p:cNvPr id="54274" name="Rectangle 7"/>
          <p:cNvSpPr txBox="1">
            <a:spLocks noGrp="1" noChangeArrowheads="1"/>
          </p:cNvSpPr>
          <p:nvPr/>
        </p:nvSpPr>
        <p:spPr bwMode="auto">
          <a:xfrm>
            <a:off x="3899694" y="8831580"/>
            <a:ext cx="2982119" cy="464820"/>
          </a:xfrm>
          <a:prstGeom prst="rect">
            <a:avLst/>
          </a:prstGeom>
          <a:noFill/>
          <a:ln w="12700" cap="sq">
            <a:noFill/>
            <a:miter lim="800000"/>
            <a:headEnd type="none" w="sm" len="sm"/>
            <a:tailEnd type="none" w="sm" len="sm"/>
          </a:ln>
        </p:spPr>
        <p:txBody>
          <a:bodyPr lIns="92446" tIns="46223" rIns="92446" bIns="46223" anchor="b"/>
          <a:lstStyle/>
          <a:p>
            <a:pPr algn="r"/>
            <a:fld id="{824B1BED-03BE-43C9-AC23-4AB22084B24C}" type="slidenum">
              <a:rPr lang="en-US" sz="1200">
                <a:latin typeface="Times New Roman" pitchFamily="84" charset="0"/>
                <a:sym typeface="Symbol" pitchFamily="84" charset="2"/>
              </a:rPr>
              <a:pPr algn="r"/>
              <a:t>50</a:t>
            </a:fld>
            <a:endParaRPr lang="en-US" sz="1200">
              <a:latin typeface="Times New Roman" pitchFamily="84" charset="0"/>
              <a:sym typeface="Symbol" pitchFamily="84" charset="2"/>
            </a:endParaRPr>
          </a:p>
        </p:txBody>
      </p:sp>
      <p:sp>
        <p:nvSpPr>
          <p:cNvPr id="54275" name="Rectangle 2"/>
          <p:cNvSpPr>
            <a:spLocks noGrp="1" noRot="1" noChangeAspect="1" noChangeArrowheads="1" noTextEdit="1"/>
          </p:cNvSpPr>
          <p:nvPr>
            <p:ph type="sldImg"/>
          </p:nvPr>
        </p:nvSpPr>
        <p:spPr bwMode="auto">
          <a:xfrm>
            <a:off x="1146969" y="697230"/>
            <a:ext cx="4587875" cy="3486150"/>
          </a:xfrm>
          <a:prstGeom prst="rect">
            <a:avLst/>
          </a:prstGeom>
          <a:solidFill>
            <a:srgbClr val="FFFFFF"/>
          </a:solidFill>
          <a:ln>
            <a:solidFill>
              <a:srgbClr val="000000"/>
            </a:solidFill>
            <a:miter lim="800000"/>
            <a:headEnd/>
            <a:tailEnd/>
          </a:ln>
        </p:spPr>
      </p:sp>
      <p:sp>
        <p:nvSpPr>
          <p:cNvPr id="54276"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00F17D8-C27A-4AC5-A816-59FFD6075F2A}" type="slidenum">
              <a:rPr lang="en-US"/>
              <a:pPr/>
              <a:t>51</a:t>
            </a:fld>
            <a:endParaRPr lang="en-US"/>
          </a:p>
        </p:txBody>
      </p:sp>
      <p:sp>
        <p:nvSpPr>
          <p:cNvPr id="56322" name="Rectangle 7"/>
          <p:cNvSpPr txBox="1">
            <a:spLocks noGrp="1" noChangeArrowheads="1"/>
          </p:cNvSpPr>
          <p:nvPr/>
        </p:nvSpPr>
        <p:spPr bwMode="auto">
          <a:xfrm>
            <a:off x="3899694" y="8831580"/>
            <a:ext cx="2982119" cy="464820"/>
          </a:xfrm>
          <a:prstGeom prst="rect">
            <a:avLst/>
          </a:prstGeom>
          <a:noFill/>
          <a:ln w="12700" cap="sq">
            <a:noFill/>
            <a:miter lim="800000"/>
            <a:headEnd type="none" w="sm" len="sm"/>
            <a:tailEnd type="none" w="sm" len="sm"/>
          </a:ln>
        </p:spPr>
        <p:txBody>
          <a:bodyPr lIns="92446" tIns="46223" rIns="92446" bIns="46223" anchor="b"/>
          <a:lstStyle/>
          <a:p>
            <a:pPr algn="r"/>
            <a:fld id="{531C37B4-F1DB-4C1A-9199-247E27078FF5}" type="slidenum">
              <a:rPr lang="en-US" sz="1200">
                <a:latin typeface="Times New Roman" pitchFamily="84" charset="0"/>
                <a:sym typeface="Symbol" pitchFamily="84" charset="2"/>
              </a:rPr>
              <a:pPr algn="r"/>
              <a:t>51</a:t>
            </a:fld>
            <a:endParaRPr lang="en-US" sz="1200">
              <a:latin typeface="Times New Roman" pitchFamily="84" charset="0"/>
              <a:sym typeface="Symbol" pitchFamily="84" charset="2"/>
            </a:endParaRPr>
          </a:p>
        </p:txBody>
      </p:sp>
      <p:sp>
        <p:nvSpPr>
          <p:cNvPr id="56323" name="Rectangle 2"/>
          <p:cNvSpPr>
            <a:spLocks noGrp="1" noRot="1" noChangeAspect="1" noChangeArrowheads="1" noTextEdit="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56324"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47CC87-46B5-44E9-97E8-E42A52E20C54}" type="slidenum">
              <a:rPr lang="en-US"/>
              <a:pPr/>
              <a:t>52</a:t>
            </a:fld>
            <a:endParaRPr lang="en-US"/>
          </a:p>
        </p:txBody>
      </p:sp>
      <p:sp>
        <p:nvSpPr>
          <p:cNvPr id="146434" name="Rectangle 2"/>
          <p:cNvSpPr>
            <a:spLocks noGrp="1" noRot="1" noChangeAspect="1" noChangeArrowheads="1"/>
          </p:cNvSpPr>
          <p:nvPr>
            <p:ph type="sldImg"/>
          </p:nvPr>
        </p:nvSpPr>
        <p:spPr bwMode="auto">
          <a:xfrm>
            <a:off x="1146969" y="697230"/>
            <a:ext cx="4587875" cy="3486150"/>
          </a:xfrm>
          <a:prstGeom prst="rect">
            <a:avLst/>
          </a:prstGeom>
          <a:solidFill>
            <a:srgbClr val="FFFFFF"/>
          </a:solidFill>
          <a:ln>
            <a:solidFill>
              <a:srgbClr val="000000"/>
            </a:solidFill>
            <a:miter lim="800000"/>
            <a:headEnd/>
            <a:tailEnd/>
          </a:ln>
        </p:spPr>
      </p:sp>
      <p:sp>
        <p:nvSpPr>
          <p:cNvPr id="146435"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r>
              <a:rPr lang="en-US"/>
              <a:t>Figure 17.10 RNA processing: Addition of the 5</a:t>
            </a:r>
            <a:r>
              <a:rPr lang="en-US">
                <a:sym typeface="Symbol" pitchFamily="84" charset="2"/>
              </a:rPr>
              <a:t></a:t>
            </a:r>
            <a:r>
              <a:rPr lang="en-US"/>
              <a:t> cap and poly-A tail.</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BF5B37B-114A-424F-98EF-54BC782BD331}" type="slidenum">
              <a:rPr lang="en-US"/>
              <a:pPr/>
              <a:t>54</a:t>
            </a:fld>
            <a:endParaRPr lang="en-US"/>
          </a:p>
        </p:txBody>
      </p:sp>
      <p:sp>
        <p:nvSpPr>
          <p:cNvPr id="58370" name="Rectangle 7"/>
          <p:cNvSpPr txBox="1">
            <a:spLocks noGrp="1" noChangeArrowheads="1"/>
          </p:cNvSpPr>
          <p:nvPr/>
        </p:nvSpPr>
        <p:spPr bwMode="auto">
          <a:xfrm>
            <a:off x="3899694" y="8831580"/>
            <a:ext cx="2982119" cy="464820"/>
          </a:xfrm>
          <a:prstGeom prst="rect">
            <a:avLst/>
          </a:prstGeom>
          <a:noFill/>
          <a:ln w="12700" cap="sq">
            <a:noFill/>
            <a:miter lim="800000"/>
            <a:headEnd type="none" w="sm" len="sm"/>
            <a:tailEnd type="none" w="sm" len="sm"/>
          </a:ln>
        </p:spPr>
        <p:txBody>
          <a:bodyPr lIns="92446" tIns="46223" rIns="92446" bIns="46223" anchor="b"/>
          <a:lstStyle/>
          <a:p>
            <a:pPr algn="r"/>
            <a:fld id="{6CD0AE12-E4AE-4169-90EF-9C54184A2B25}" type="slidenum">
              <a:rPr lang="en-US" sz="1200">
                <a:latin typeface="Times New Roman" pitchFamily="84" charset="0"/>
                <a:sym typeface="Symbol" pitchFamily="84" charset="2"/>
              </a:rPr>
              <a:pPr algn="r"/>
              <a:t>54</a:t>
            </a:fld>
            <a:endParaRPr lang="en-US" sz="1200">
              <a:latin typeface="Times New Roman" pitchFamily="84" charset="0"/>
              <a:sym typeface="Symbol" pitchFamily="84" charset="2"/>
            </a:endParaRPr>
          </a:p>
        </p:txBody>
      </p:sp>
      <p:sp>
        <p:nvSpPr>
          <p:cNvPr id="58371" name="Rectangle 2"/>
          <p:cNvSpPr>
            <a:spLocks noGrp="1" noRot="1" noChangeAspect="1" noChangeArrowheads="1" noTextEdit="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58372"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53D0BE-864B-49CB-8189-FF4F8D1A05D4}" type="slidenum">
              <a:rPr lang="en-US"/>
              <a:pPr/>
              <a:t>55</a:t>
            </a:fld>
            <a:endParaRPr lang="en-US"/>
          </a:p>
        </p:txBody>
      </p:sp>
      <p:sp>
        <p:nvSpPr>
          <p:cNvPr id="148482" name="Rectangle 2"/>
          <p:cNvSpPr>
            <a:spLocks noGrp="1" noRot="1" noChangeAspect="1" noChangeArrowheads="1"/>
          </p:cNvSpPr>
          <p:nvPr>
            <p:ph type="sldImg"/>
          </p:nvPr>
        </p:nvSpPr>
        <p:spPr bwMode="auto">
          <a:xfrm>
            <a:off x="1146969" y="697230"/>
            <a:ext cx="4587875" cy="3486150"/>
          </a:xfrm>
          <a:prstGeom prst="rect">
            <a:avLst/>
          </a:prstGeom>
          <a:solidFill>
            <a:srgbClr val="FFFFFF"/>
          </a:solidFill>
          <a:ln>
            <a:solidFill>
              <a:srgbClr val="000000"/>
            </a:solidFill>
            <a:miter lim="800000"/>
            <a:headEnd/>
            <a:tailEnd/>
          </a:ln>
        </p:spPr>
      </p:sp>
      <p:sp>
        <p:nvSpPr>
          <p:cNvPr id="148483"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r>
              <a:rPr lang="en-US"/>
              <a:t>Figure 17.11 RNA processing: RNA splicing.</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309DBB7-6EE8-4DE5-BBE7-EAA20BFED5F1}" type="slidenum">
              <a:rPr lang="en-US"/>
              <a:pPr/>
              <a:t>56</a:t>
            </a:fld>
            <a:endParaRPr lang="en-US"/>
          </a:p>
        </p:txBody>
      </p:sp>
      <p:sp>
        <p:nvSpPr>
          <p:cNvPr id="60418" name="Rectangle 7"/>
          <p:cNvSpPr txBox="1">
            <a:spLocks noGrp="1" noChangeArrowheads="1"/>
          </p:cNvSpPr>
          <p:nvPr/>
        </p:nvSpPr>
        <p:spPr bwMode="auto">
          <a:xfrm>
            <a:off x="3899694" y="8831580"/>
            <a:ext cx="2982119" cy="464820"/>
          </a:xfrm>
          <a:prstGeom prst="rect">
            <a:avLst/>
          </a:prstGeom>
          <a:noFill/>
          <a:ln w="12700" cap="sq">
            <a:noFill/>
            <a:miter lim="800000"/>
            <a:headEnd type="none" w="sm" len="sm"/>
            <a:tailEnd type="none" w="sm" len="sm"/>
          </a:ln>
        </p:spPr>
        <p:txBody>
          <a:bodyPr lIns="92446" tIns="46223" rIns="92446" bIns="46223" anchor="b"/>
          <a:lstStyle/>
          <a:p>
            <a:pPr algn="r"/>
            <a:fld id="{5A1DC476-ABA0-4384-BEF6-B6AE256C40C3}" type="slidenum">
              <a:rPr lang="en-US" sz="1200">
                <a:latin typeface="Times New Roman" pitchFamily="84" charset="0"/>
                <a:sym typeface="Symbol" pitchFamily="84" charset="2"/>
              </a:rPr>
              <a:pPr algn="r"/>
              <a:t>56</a:t>
            </a:fld>
            <a:endParaRPr lang="en-US" sz="1200">
              <a:latin typeface="Times New Roman" pitchFamily="84" charset="0"/>
              <a:sym typeface="Symbol" pitchFamily="84" charset="2"/>
            </a:endParaRPr>
          </a:p>
        </p:txBody>
      </p:sp>
      <p:sp>
        <p:nvSpPr>
          <p:cNvPr id="60419" name="Rectangle 2"/>
          <p:cNvSpPr>
            <a:spLocks noGrp="1" noRot="1" noChangeAspect="1" noChangeArrowheads="1" noTextEdit="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60420"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692021-AFAB-4775-9717-F3EEB22BE0E6}" type="slidenum">
              <a:rPr lang="en-US"/>
              <a:pPr/>
              <a:t>58</a:t>
            </a:fld>
            <a:endParaRPr lang="en-US"/>
          </a:p>
        </p:txBody>
      </p:sp>
      <p:sp>
        <p:nvSpPr>
          <p:cNvPr id="232450" name="Rectangle 2"/>
          <p:cNvSpPr>
            <a:spLocks noGrp="1" noRot="1" noChangeAspect="1" noChangeArrowheads="1"/>
          </p:cNvSpPr>
          <p:nvPr>
            <p:ph type="sldImg"/>
          </p:nvPr>
        </p:nvSpPr>
        <p:spPr bwMode="auto">
          <a:xfrm>
            <a:off x="1146969" y="697230"/>
            <a:ext cx="4587875" cy="3486150"/>
          </a:xfrm>
          <a:prstGeom prst="rect">
            <a:avLst/>
          </a:prstGeom>
          <a:solidFill>
            <a:srgbClr val="FFFFFF"/>
          </a:solidFill>
          <a:ln>
            <a:solidFill>
              <a:srgbClr val="000000"/>
            </a:solidFill>
            <a:miter lim="800000"/>
            <a:headEnd/>
            <a:tailEnd/>
          </a:ln>
        </p:spPr>
      </p:sp>
      <p:sp>
        <p:nvSpPr>
          <p:cNvPr id="232451"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r>
              <a:rPr lang="en-US"/>
              <a:t>Figure 17.12 The roles of snRNPs and spliceosomes in pre-mRNA splicing.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0731516-0797-4120-B2D9-4CBC0C76B57C}" type="slidenum">
              <a:rPr lang="en-US"/>
              <a:pPr/>
              <a:t>59</a:t>
            </a:fld>
            <a:endParaRPr lang="en-US"/>
          </a:p>
        </p:txBody>
      </p:sp>
      <p:sp>
        <p:nvSpPr>
          <p:cNvPr id="62466" name="Rectangle 7"/>
          <p:cNvSpPr txBox="1">
            <a:spLocks noGrp="1" noChangeArrowheads="1"/>
          </p:cNvSpPr>
          <p:nvPr/>
        </p:nvSpPr>
        <p:spPr bwMode="auto">
          <a:xfrm>
            <a:off x="3899694" y="8831580"/>
            <a:ext cx="2982119" cy="464820"/>
          </a:xfrm>
          <a:prstGeom prst="rect">
            <a:avLst/>
          </a:prstGeom>
          <a:noFill/>
          <a:ln w="12700" cap="sq">
            <a:noFill/>
            <a:miter lim="800000"/>
            <a:headEnd type="none" w="sm" len="sm"/>
            <a:tailEnd type="none" w="sm" len="sm"/>
          </a:ln>
        </p:spPr>
        <p:txBody>
          <a:bodyPr lIns="92446" tIns="46223" rIns="92446" bIns="46223" anchor="b"/>
          <a:lstStyle/>
          <a:p>
            <a:pPr algn="r"/>
            <a:fld id="{F75EE8F7-9281-43E8-8314-33AFDF61882B}" type="slidenum">
              <a:rPr lang="en-US" sz="1200">
                <a:latin typeface="Times New Roman" pitchFamily="84" charset="0"/>
                <a:sym typeface="Symbol" pitchFamily="84" charset="2"/>
              </a:rPr>
              <a:pPr algn="r"/>
              <a:t>59</a:t>
            </a:fld>
            <a:endParaRPr lang="en-US" sz="1200">
              <a:latin typeface="Times New Roman" pitchFamily="84" charset="0"/>
              <a:sym typeface="Symbol" pitchFamily="84" charset="2"/>
            </a:endParaRPr>
          </a:p>
        </p:txBody>
      </p:sp>
      <p:sp>
        <p:nvSpPr>
          <p:cNvPr id="62467" name="Rectangle 2"/>
          <p:cNvSpPr>
            <a:spLocks noGrp="1" noRot="1" noChangeAspect="1" noChangeArrowheads="1" noTextEdit="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62468"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556EE0-63D9-4692-89CD-FD824669FDE7}" type="slidenum">
              <a:rPr lang="en-US"/>
              <a:pPr/>
              <a:t>13</a:t>
            </a:fld>
            <a:endParaRPr lang="en-US"/>
          </a:p>
        </p:txBody>
      </p:sp>
      <p:sp>
        <p:nvSpPr>
          <p:cNvPr id="207874" name="Rectangle 2"/>
          <p:cNvSpPr>
            <a:spLocks noGrp="1" noRot="1" noChangeAspect="1" noChangeArrowheads="1"/>
          </p:cNvSpPr>
          <p:nvPr>
            <p:ph type="sldImg"/>
          </p:nvPr>
        </p:nvSpPr>
        <p:spPr bwMode="auto">
          <a:xfrm>
            <a:off x="1146969" y="697230"/>
            <a:ext cx="4587875" cy="3486150"/>
          </a:xfrm>
          <a:prstGeom prst="rect">
            <a:avLst/>
          </a:prstGeom>
          <a:solidFill>
            <a:srgbClr val="FFFFFF"/>
          </a:solidFill>
          <a:ln>
            <a:solidFill>
              <a:srgbClr val="000000"/>
            </a:solidFill>
            <a:miter lim="800000"/>
            <a:headEnd/>
            <a:tailEnd/>
          </a:ln>
        </p:spPr>
      </p:sp>
      <p:sp>
        <p:nvSpPr>
          <p:cNvPr id="207875"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r>
              <a:rPr lang="en-US"/>
              <a:t>Figure 17.2 Inquiry: Do individual genes specify the enzymes that function in a biochemical pathway?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11ACA48-4931-4BF4-A77E-3D4099E67B10}" type="slidenum">
              <a:rPr lang="en-US"/>
              <a:pPr/>
              <a:t>61</a:t>
            </a:fld>
            <a:endParaRPr lang="en-US"/>
          </a:p>
        </p:txBody>
      </p:sp>
      <p:sp>
        <p:nvSpPr>
          <p:cNvPr id="64514" name="Rectangle 7"/>
          <p:cNvSpPr txBox="1">
            <a:spLocks noGrp="1" noChangeArrowheads="1"/>
          </p:cNvSpPr>
          <p:nvPr/>
        </p:nvSpPr>
        <p:spPr bwMode="auto">
          <a:xfrm>
            <a:off x="3899694" y="8831580"/>
            <a:ext cx="2982119" cy="464820"/>
          </a:xfrm>
          <a:prstGeom prst="rect">
            <a:avLst/>
          </a:prstGeom>
          <a:noFill/>
          <a:ln w="12700" cap="sq">
            <a:noFill/>
            <a:miter lim="800000"/>
            <a:headEnd type="none" w="sm" len="sm"/>
            <a:tailEnd type="none" w="sm" len="sm"/>
          </a:ln>
        </p:spPr>
        <p:txBody>
          <a:bodyPr lIns="92446" tIns="46223" rIns="92446" bIns="46223" anchor="b"/>
          <a:lstStyle/>
          <a:p>
            <a:pPr algn="r"/>
            <a:fld id="{BB299705-A0C2-41A0-BD0B-53CC5A9C909B}" type="slidenum">
              <a:rPr lang="en-US" sz="1200">
                <a:latin typeface="Times New Roman" pitchFamily="84" charset="0"/>
                <a:sym typeface="Symbol" pitchFamily="84" charset="2"/>
              </a:rPr>
              <a:pPr algn="r"/>
              <a:t>61</a:t>
            </a:fld>
            <a:endParaRPr lang="en-US" sz="1200">
              <a:latin typeface="Times New Roman" pitchFamily="84" charset="0"/>
              <a:sym typeface="Symbol" pitchFamily="84" charset="2"/>
            </a:endParaRPr>
          </a:p>
        </p:txBody>
      </p:sp>
      <p:sp>
        <p:nvSpPr>
          <p:cNvPr id="64515" name="Rectangle 2"/>
          <p:cNvSpPr>
            <a:spLocks noGrp="1" noRot="1" noChangeAspect="1" noChangeArrowheads="1" noTextEdit="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64516"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5727356-37E1-4861-BBDC-50B6A3C9EDDC}" type="slidenum">
              <a:rPr lang="en-US"/>
              <a:pPr/>
              <a:t>62</a:t>
            </a:fld>
            <a:endParaRPr lang="en-US"/>
          </a:p>
        </p:txBody>
      </p:sp>
      <p:sp>
        <p:nvSpPr>
          <p:cNvPr id="66562" name="Rectangle 7"/>
          <p:cNvSpPr txBox="1">
            <a:spLocks noGrp="1" noChangeArrowheads="1"/>
          </p:cNvSpPr>
          <p:nvPr/>
        </p:nvSpPr>
        <p:spPr bwMode="auto">
          <a:xfrm>
            <a:off x="3899694" y="8831580"/>
            <a:ext cx="2982119" cy="464820"/>
          </a:xfrm>
          <a:prstGeom prst="rect">
            <a:avLst/>
          </a:prstGeom>
          <a:noFill/>
          <a:ln w="12700" cap="sq">
            <a:noFill/>
            <a:miter lim="800000"/>
            <a:headEnd type="none" w="sm" len="sm"/>
            <a:tailEnd type="none" w="sm" len="sm"/>
          </a:ln>
        </p:spPr>
        <p:txBody>
          <a:bodyPr lIns="92446" tIns="46223" rIns="92446" bIns="46223" anchor="b"/>
          <a:lstStyle/>
          <a:p>
            <a:pPr algn="r"/>
            <a:fld id="{867379C5-C2F2-43FA-A7CF-C1F2ABFC78DB}" type="slidenum">
              <a:rPr lang="en-US" sz="1200">
                <a:latin typeface="Times New Roman" pitchFamily="84" charset="0"/>
                <a:sym typeface="Symbol" pitchFamily="84" charset="2"/>
              </a:rPr>
              <a:pPr algn="r"/>
              <a:t>62</a:t>
            </a:fld>
            <a:endParaRPr lang="en-US" sz="1200">
              <a:latin typeface="Times New Roman" pitchFamily="84" charset="0"/>
              <a:sym typeface="Symbol" pitchFamily="84" charset="2"/>
            </a:endParaRPr>
          </a:p>
        </p:txBody>
      </p:sp>
      <p:sp>
        <p:nvSpPr>
          <p:cNvPr id="66563" name="Rectangle 2"/>
          <p:cNvSpPr>
            <a:spLocks noGrp="1" noRot="1" noChangeAspect="1" noChangeArrowheads="1" noTextEdit="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66564"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1892208-8975-4803-9D6E-D81CC05485BC}" type="slidenum">
              <a:rPr lang="en-US"/>
              <a:pPr/>
              <a:t>64</a:t>
            </a:fld>
            <a:endParaRPr lang="en-US"/>
          </a:p>
        </p:txBody>
      </p:sp>
      <p:sp>
        <p:nvSpPr>
          <p:cNvPr id="68610" name="Rectangle 7"/>
          <p:cNvSpPr txBox="1">
            <a:spLocks noGrp="1" noChangeArrowheads="1"/>
          </p:cNvSpPr>
          <p:nvPr/>
        </p:nvSpPr>
        <p:spPr bwMode="auto">
          <a:xfrm>
            <a:off x="3899694" y="8831580"/>
            <a:ext cx="2982119" cy="464820"/>
          </a:xfrm>
          <a:prstGeom prst="rect">
            <a:avLst/>
          </a:prstGeom>
          <a:noFill/>
          <a:ln w="12700" cap="sq">
            <a:noFill/>
            <a:miter lim="800000"/>
            <a:headEnd type="none" w="sm" len="sm"/>
            <a:tailEnd type="none" w="sm" len="sm"/>
          </a:ln>
        </p:spPr>
        <p:txBody>
          <a:bodyPr lIns="92446" tIns="46223" rIns="92446" bIns="46223" anchor="b"/>
          <a:lstStyle/>
          <a:p>
            <a:pPr algn="r"/>
            <a:fld id="{5BBA69C0-2B4C-4E73-9742-B10CB857A8C3}" type="slidenum">
              <a:rPr lang="en-US" sz="1200">
                <a:latin typeface="Times New Roman" pitchFamily="84" charset="0"/>
                <a:sym typeface="Symbol" pitchFamily="84" charset="2"/>
              </a:rPr>
              <a:pPr algn="r"/>
              <a:t>64</a:t>
            </a:fld>
            <a:endParaRPr lang="en-US" sz="1200">
              <a:latin typeface="Times New Roman" pitchFamily="84" charset="0"/>
              <a:sym typeface="Symbol" pitchFamily="84" charset="2"/>
            </a:endParaRPr>
          </a:p>
        </p:txBody>
      </p:sp>
      <p:sp>
        <p:nvSpPr>
          <p:cNvPr id="68611" name="Rectangle 2"/>
          <p:cNvSpPr>
            <a:spLocks noGrp="1" noRot="1" noChangeAspect="1" noChangeArrowheads="1" noTextEdit="1"/>
          </p:cNvSpPr>
          <p:nvPr>
            <p:ph type="sldImg"/>
          </p:nvPr>
        </p:nvSpPr>
        <p:spPr bwMode="auto">
          <a:xfrm>
            <a:off x="1146969" y="697230"/>
            <a:ext cx="4587875" cy="3486150"/>
          </a:xfrm>
          <a:prstGeom prst="rect">
            <a:avLst/>
          </a:prstGeom>
          <a:solidFill>
            <a:srgbClr val="FFFFFF"/>
          </a:solidFill>
          <a:ln>
            <a:solidFill>
              <a:srgbClr val="000000"/>
            </a:solidFill>
            <a:miter lim="800000"/>
            <a:headEnd/>
            <a:tailEnd/>
          </a:ln>
        </p:spPr>
      </p:sp>
      <p:sp>
        <p:nvSpPr>
          <p:cNvPr id="68612"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51791F-4820-4A4D-9DD6-D5AD4675B2DC}" type="slidenum">
              <a:rPr lang="en-US"/>
              <a:pPr/>
              <a:t>66</a:t>
            </a:fld>
            <a:endParaRPr lang="en-US"/>
          </a:p>
        </p:txBody>
      </p:sp>
      <p:sp>
        <p:nvSpPr>
          <p:cNvPr id="162818" name="Rectangle 2"/>
          <p:cNvSpPr>
            <a:spLocks noGrp="1" noRot="1" noChangeAspect="1" noChangeArrowheads="1"/>
          </p:cNvSpPr>
          <p:nvPr>
            <p:ph type="sldImg"/>
          </p:nvPr>
        </p:nvSpPr>
        <p:spPr bwMode="auto">
          <a:xfrm>
            <a:off x="1146969" y="697230"/>
            <a:ext cx="4587875" cy="3486150"/>
          </a:xfrm>
          <a:prstGeom prst="rect">
            <a:avLst/>
          </a:prstGeom>
          <a:solidFill>
            <a:srgbClr val="FFFFFF"/>
          </a:solidFill>
          <a:ln>
            <a:solidFill>
              <a:srgbClr val="000000"/>
            </a:solidFill>
            <a:miter lim="800000"/>
            <a:headEnd/>
            <a:tailEnd/>
          </a:ln>
        </p:spPr>
      </p:sp>
      <p:sp>
        <p:nvSpPr>
          <p:cNvPr id="162819"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r>
              <a:rPr lang="en-US"/>
              <a:t>Figure 17.13 Correspondence between exons and protein domains.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F852C98-6767-402D-9468-BEB8D8CDD11D}" type="slidenum">
              <a:rPr lang="en-US"/>
              <a:pPr/>
              <a:t>16</a:t>
            </a:fld>
            <a:endParaRPr lang="en-US"/>
          </a:p>
        </p:txBody>
      </p:sp>
      <p:sp>
        <p:nvSpPr>
          <p:cNvPr id="277506" name="Rectangle 7"/>
          <p:cNvSpPr txBox="1">
            <a:spLocks noGrp="1" noChangeArrowheads="1"/>
          </p:cNvSpPr>
          <p:nvPr/>
        </p:nvSpPr>
        <p:spPr bwMode="auto">
          <a:xfrm>
            <a:off x="3899694" y="8831580"/>
            <a:ext cx="2982119" cy="464820"/>
          </a:xfrm>
          <a:prstGeom prst="rect">
            <a:avLst/>
          </a:prstGeom>
          <a:noFill/>
          <a:ln w="12700" cap="sq">
            <a:noFill/>
            <a:miter lim="800000"/>
            <a:headEnd type="none" w="sm" len="sm"/>
            <a:tailEnd type="none" w="sm" len="sm"/>
          </a:ln>
        </p:spPr>
        <p:txBody>
          <a:bodyPr lIns="92446" tIns="46223" rIns="92446" bIns="46223" anchor="b"/>
          <a:lstStyle/>
          <a:p>
            <a:pPr algn="r"/>
            <a:fld id="{C89C0C3E-C90D-4235-ADC5-D1DA000A5272}" type="slidenum">
              <a:rPr lang="en-US" sz="1200">
                <a:latin typeface="Times New Roman" pitchFamily="84" charset="0"/>
                <a:sym typeface="Symbol" pitchFamily="84" charset="2"/>
              </a:rPr>
              <a:pPr algn="r"/>
              <a:t>16</a:t>
            </a:fld>
            <a:endParaRPr lang="en-US" sz="1200">
              <a:latin typeface="Times New Roman" pitchFamily="84" charset="0"/>
              <a:sym typeface="Symbol" pitchFamily="84" charset="2"/>
            </a:endParaRPr>
          </a:p>
        </p:txBody>
      </p:sp>
      <p:sp>
        <p:nvSpPr>
          <p:cNvPr id="277507" name="Rectangle 2"/>
          <p:cNvSpPr>
            <a:spLocks noGrp="1" noRot="1" noChangeAspect="1" noChangeArrowheads="1" noTextEdit="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277508"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F419A5D-7458-40B3-BB6D-9CB2FEA0EFB9}" type="slidenum">
              <a:rPr lang="en-US"/>
              <a:pPr/>
              <a:t>17</a:t>
            </a:fld>
            <a:endParaRPr lang="en-US"/>
          </a:p>
        </p:txBody>
      </p:sp>
      <p:sp>
        <p:nvSpPr>
          <p:cNvPr id="19458" name="Rectangle 7"/>
          <p:cNvSpPr txBox="1">
            <a:spLocks noGrp="1" noChangeArrowheads="1"/>
          </p:cNvSpPr>
          <p:nvPr/>
        </p:nvSpPr>
        <p:spPr bwMode="auto">
          <a:xfrm>
            <a:off x="3899694" y="8831580"/>
            <a:ext cx="2982119" cy="464820"/>
          </a:xfrm>
          <a:prstGeom prst="rect">
            <a:avLst/>
          </a:prstGeom>
          <a:noFill/>
          <a:ln w="12700" cap="sq">
            <a:noFill/>
            <a:miter lim="800000"/>
            <a:headEnd type="none" w="sm" len="sm"/>
            <a:tailEnd type="none" w="sm" len="sm"/>
          </a:ln>
        </p:spPr>
        <p:txBody>
          <a:bodyPr lIns="92446" tIns="46223" rIns="92446" bIns="46223" anchor="b"/>
          <a:lstStyle/>
          <a:p>
            <a:pPr algn="r"/>
            <a:fld id="{124B00BE-F3D1-435E-8362-9A26F5B2A72C}" type="slidenum">
              <a:rPr lang="en-US" sz="1200">
                <a:latin typeface="Times New Roman" pitchFamily="84" charset="0"/>
                <a:sym typeface="Symbol" pitchFamily="84" charset="2"/>
              </a:rPr>
              <a:pPr algn="r"/>
              <a:t>17</a:t>
            </a:fld>
            <a:endParaRPr lang="en-US" sz="1200">
              <a:latin typeface="Times New Roman" pitchFamily="84" charset="0"/>
              <a:sym typeface="Symbol" pitchFamily="84" charset="2"/>
            </a:endParaRPr>
          </a:p>
        </p:txBody>
      </p:sp>
      <p:sp>
        <p:nvSpPr>
          <p:cNvPr id="19459" name="Rectangle 2"/>
          <p:cNvSpPr>
            <a:spLocks noGrp="1" noRot="1" noChangeAspect="1" noChangeArrowheads="1" noTextEdit="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19460"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CDB86B6-26AA-401C-93B2-B1A67D1DA8C3}" type="slidenum">
              <a:rPr lang="en-US"/>
              <a:pPr/>
              <a:t>18</a:t>
            </a:fld>
            <a:endParaRPr lang="en-US"/>
          </a:p>
        </p:txBody>
      </p:sp>
      <p:sp>
        <p:nvSpPr>
          <p:cNvPr id="21506" name="Rectangle 7"/>
          <p:cNvSpPr txBox="1">
            <a:spLocks noGrp="1" noChangeArrowheads="1"/>
          </p:cNvSpPr>
          <p:nvPr/>
        </p:nvSpPr>
        <p:spPr bwMode="auto">
          <a:xfrm>
            <a:off x="3899694" y="8831580"/>
            <a:ext cx="2982119" cy="464820"/>
          </a:xfrm>
          <a:prstGeom prst="rect">
            <a:avLst/>
          </a:prstGeom>
          <a:noFill/>
          <a:ln w="12700" cap="sq">
            <a:noFill/>
            <a:miter lim="800000"/>
            <a:headEnd type="none" w="sm" len="sm"/>
            <a:tailEnd type="none" w="sm" len="sm"/>
          </a:ln>
        </p:spPr>
        <p:txBody>
          <a:bodyPr lIns="92446" tIns="46223" rIns="92446" bIns="46223" anchor="b"/>
          <a:lstStyle/>
          <a:p>
            <a:pPr algn="r"/>
            <a:fld id="{508524B2-E215-48AB-BDA5-337DEA3C8EE6}" type="slidenum">
              <a:rPr lang="en-US" sz="1200">
                <a:latin typeface="Times New Roman" pitchFamily="84" charset="0"/>
                <a:sym typeface="Symbol" pitchFamily="84" charset="2"/>
              </a:rPr>
              <a:pPr algn="r"/>
              <a:t>18</a:t>
            </a:fld>
            <a:endParaRPr lang="en-US" sz="1200">
              <a:latin typeface="Times New Roman" pitchFamily="84" charset="0"/>
              <a:sym typeface="Symbol" pitchFamily="84" charset="2"/>
            </a:endParaRPr>
          </a:p>
        </p:txBody>
      </p:sp>
      <p:sp>
        <p:nvSpPr>
          <p:cNvPr id="21507" name="Rectangle 2"/>
          <p:cNvSpPr>
            <a:spLocks noGrp="1" noRot="1" noChangeAspect="1" noChangeArrowheads="1" noTextEdit="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21508"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1D02921-E30C-42CF-892B-47F140EAE074}" type="slidenum">
              <a:rPr lang="en-US"/>
              <a:pPr/>
              <a:t>22</a:t>
            </a:fld>
            <a:endParaRPr lang="en-US"/>
          </a:p>
        </p:txBody>
      </p:sp>
      <p:sp>
        <p:nvSpPr>
          <p:cNvPr id="25602" name="Rectangle 7"/>
          <p:cNvSpPr txBox="1">
            <a:spLocks noGrp="1" noChangeArrowheads="1"/>
          </p:cNvSpPr>
          <p:nvPr/>
        </p:nvSpPr>
        <p:spPr bwMode="auto">
          <a:xfrm>
            <a:off x="3899694" y="8831580"/>
            <a:ext cx="2982119" cy="464820"/>
          </a:xfrm>
          <a:prstGeom prst="rect">
            <a:avLst/>
          </a:prstGeom>
          <a:noFill/>
          <a:ln w="12700" cap="sq">
            <a:noFill/>
            <a:miter lim="800000"/>
            <a:headEnd type="none" w="sm" len="sm"/>
            <a:tailEnd type="none" w="sm" len="sm"/>
          </a:ln>
        </p:spPr>
        <p:txBody>
          <a:bodyPr lIns="92446" tIns="46223" rIns="92446" bIns="46223" anchor="b"/>
          <a:lstStyle/>
          <a:p>
            <a:pPr algn="r"/>
            <a:fld id="{A86751BA-D47C-4200-A02D-4FE618901FEF}" type="slidenum">
              <a:rPr lang="en-US" sz="1200">
                <a:latin typeface="Times New Roman" pitchFamily="84" charset="0"/>
                <a:sym typeface="Symbol" pitchFamily="84" charset="2"/>
              </a:rPr>
              <a:pPr algn="r"/>
              <a:t>22</a:t>
            </a:fld>
            <a:endParaRPr lang="en-US" sz="1200">
              <a:latin typeface="Times New Roman" pitchFamily="84" charset="0"/>
              <a:sym typeface="Symbol" pitchFamily="84" charset="2"/>
            </a:endParaRPr>
          </a:p>
        </p:txBody>
      </p:sp>
      <p:sp>
        <p:nvSpPr>
          <p:cNvPr id="25603" name="Rectangle 2"/>
          <p:cNvSpPr>
            <a:spLocks noGrp="1" noRot="1" noChangeAspect="1" noChangeArrowheads="1" noTextEdit="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25604"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34ABB0-ECBC-4D61-A2B0-19B17A517796}" type="slidenum">
              <a:rPr lang="en-US"/>
              <a:pPr/>
              <a:t>23</a:t>
            </a:fld>
            <a:endParaRPr lang="en-US"/>
          </a:p>
        </p:txBody>
      </p:sp>
      <p:sp>
        <p:nvSpPr>
          <p:cNvPr id="130050" name="Rectangle 2"/>
          <p:cNvSpPr>
            <a:spLocks noGrp="1" noRot="1" noChangeAspect="1" noChangeArrowheads="1"/>
          </p:cNvSpPr>
          <p:nvPr>
            <p:ph type="sldImg"/>
          </p:nvPr>
        </p:nvSpPr>
        <p:spPr bwMode="auto">
          <a:xfrm>
            <a:off x="1146969" y="697230"/>
            <a:ext cx="4587875" cy="3486150"/>
          </a:xfrm>
          <a:prstGeom prst="rect">
            <a:avLst/>
          </a:prstGeom>
          <a:solidFill>
            <a:srgbClr val="FFFFFF"/>
          </a:solidFill>
          <a:ln>
            <a:solidFill>
              <a:srgbClr val="000000"/>
            </a:solidFill>
            <a:miter lim="800000"/>
            <a:headEnd/>
            <a:tailEnd/>
          </a:ln>
        </p:spPr>
      </p:sp>
      <p:sp>
        <p:nvSpPr>
          <p:cNvPr id="130051"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r>
              <a:rPr lang="en-US"/>
              <a:t>Figure 17.3 Overview: the roles of transcription and translation in the flow of genetic information.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A233256-61A9-4B9E-B27B-43201DBA4A41}" type="slidenum">
              <a:rPr lang="en-US"/>
              <a:pPr/>
              <a:t>25</a:t>
            </a:fld>
            <a:endParaRPr lang="en-US"/>
          </a:p>
        </p:txBody>
      </p:sp>
      <p:sp>
        <p:nvSpPr>
          <p:cNvPr id="27650" name="Rectangle 7"/>
          <p:cNvSpPr txBox="1">
            <a:spLocks noGrp="1" noChangeArrowheads="1"/>
          </p:cNvSpPr>
          <p:nvPr/>
        </p:nvSpPr>
        <p:spPr bwMode="auto">
          <a:xfrm>
            <a:off x="3899694" y="8831580"/>
            <a:ext cx="2982119" cy="464820"/>
          </a:xfrm>
          <a:prstGeom prst="rect">
            <a:avLst/>
          </a:prstGeom>
          <a:noFill/>
          <a:ln w="12700" cap="sq">
            <a:noFill/>
            <a:miter lim="800000"/>
            <a:headEnd type="none" w="sm" len="sm"/>
            <a:tailEnd type="none" w="sm" len="sm"/>
          </a:ln>
        </p:spPr>
        <p:txBody>
          <a:bodyPr lIns="92446" tIns="46223" rIns="92446" bIns="46223" anchor="b"/>
          <a:lstStyle/>
          <a:p>
            <a:pPr algn="r"/>
            <a:fld id="{418C0922-876C-4293-A660-4CA7B0B2EFD6}" type="slidenum">
              <a:rPr lang="en-US" sz="1200">
                <a:latin typeface="Times New Roman" pitchFamily="84" charset="0"/>
                <a:sym typeface="Symbol" pitchFamily="84" charset="2"/>
              </a:rPr>
              <a:pPr algn="r"/>
              <a:t>25</a:t>
            </a:fld>
            <a:endParaRPr lang="en-US" sz="1200">
              <a:latin typeface="Times New Roman" pitchFamily="84" charset="0"/>
              <a:sym typeface="Symbol" pitchFamily="84" charset="2"/>
            </a:endParaRPr>
          </a:p>
        </p:txBody>
      </p:sp>
      <p:sp>
        <p:nvSpPr>
          <p:cNvPr id="27651" name="Rectangle 2"/>
          <p:cNvSpPr>
            <a:spLocks noGrp="1" noRot="1" noChangeAspect="1" noChangeArrowheads="1" noTextEdit="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27652"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274D60F-0B47-4824-B43C-FE9D2555C040}" type="datetimeFigureOut">
              <a:rPr lang="en-US" smtClean="0"/>
              <a:pPr/>
              <a:t>2/3/2012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FE2B6E5-39C7-429D-8489-892448F97F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74D60F-0B47-4824-B43C-FE9D2555C040}" type="datetimeFigureOut">
              <a:rPr lang="en-US" smtClean="0"/>
              <a:pPr/>
              <a:t>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2B6E5-39C7-429D-8489-892448F97F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74D60F-0B47-4824-B43C-FE9D2555C040}" type="datetimeFigureOut">
              <a:rPr lang="en-US" smtClean="0"/>
              <a:pPr/>
              <a:t>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2B6E5-39C7-429D-8489-892448F97F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74D60F-0B47-4824-B43C-FE9D2555C040}" type="datetimeFigureOut">
              <a:rPr lang="en-US" smtClean="0"/>
              <a:pPr/>
              <a:t>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2B6E5-39C7-429D-8489-892448F97F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274D60F-0B47-4824-B43C-FE9D2555C040}" type="datetimeFigureOut">
              <a:rPr lang="en-US" smtClean="0"/>
              <a:pPr/>
              <a:t>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2B6E5-39C7-429D-8489-892448F97F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74D60F-0B47-4824-B43C-FE9D2555C040}" type="datetimeFigureOut">
              <a:rPr lang="en-US" smtClean="0"/>
              <a:pPr/>
              <a:t>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2B6E5-39C7-429D-8489-892448F97F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274D60F-0B47-4824-B43C-FE9D2555C040}" type="datetimeFigureOut">
              <a:rPr lang="en-US" smtClean="0"/>
              <a:pPr/>
              <a:t>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E2B6E5-39C7-429D-8489-892448F97F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274D60F-0B47-4824-B43C-FE9D2555C040}" type="datetimeFigureOut">
              <a:rPr lang="en-US" smtClean="0"/>
              <a:pPr/>
              <a:t>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E2B6E5-39C7-429D-8489-892448F97F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4D60F-0B47-4824-B43C-FE9D2555C040}" type="datetimeFigureOut">
              <a:rPr lang="en-US" smtClean="0"/>
              <a:pPr/>
              <a:t>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E2B6E5-39C7-429D-8489-892448F97F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74D60F-0B47-4824-B43C-FE9D2555C040}" type="datetimeFigureOut">
              <a:rPr lang="en-US" smtClean="0"/>
              <a:pPr/>
              <a:t>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2B6E5-39C7-429D-8489-892448F97F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274D60F-0B47-4824-B43C-FE9D2555C040}" type="datetimeFigureOut">
              <a:rPr lang="en-US" smtClean="0"/>
              <a:pPr/>
              <a:t>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FE2B6E5-39C7-429D-8489-892448F97F1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274D60F-0B47-4824-B43C-FE9D2555C040}" type="datetimeFigureOut">
              <a:rPr lang="en-US" smtClean="0"/>
              <a:pPr/>
              <a:t>2/3/2012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FE2B6E5-39C7-429D-8489-892448F97F1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linmedres.org/content/vol2/issue4/images/large/209.fig3.jpe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highered.mcgraw-hill.com/sites/0072835125/student_view0/animations.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highered.mcgraw-hill.com/sites/0072835125/student_view0/animations.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highered.mcgraw-hill.com/sites/0072835125/student_view0/animations.html"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hyperlink" Target="http://highered.mcgraw-hill.com/olc/dl/120077/bio30.swf"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hyperlink" Target="http://highered.mcgraw-hill.com/sites/9834092339/student_view0/chapter16/animation_-_exon_shuffling.html"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From Gene to Protein</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152400" y="25400"/>
            <a:ext cx="2590800" cy="304800"/>
          </a:xfrm>
        </p:spPr>
        <p:txBody>
          <a:bodyPr/>
          <a:lstStyle/>
          <a:p>
            <a:r>
              <a:rPr lang="en-US" sz="1200" b="0">
                <a:latin typeface="Arial" charset="0"/>
              </a:rPr>
              <a:t>Figure 17.2b</a:t>
            </a:r>
          </a:p>
        </p:txBody>
      </p:sp>
      <p:pic>
        <p:nvPicPr>
          <p:cNvPr id="204803" name="Picture 3" descr="17_02bGeneEnzymeFunction-U"/>
          <p:cNvPicPr>
            <a:picLocks noChangeAspect="1" noChangeArrowheads="1"/>
          </p:cNvPicPr>
          <p:nvPr/>
        </p:nvPicPr>
        <p:blipFill>
          <a:blip r:embed="rId3" cstate="print"/>
          <a:srcRect/>
          <a:stretch>
            <a:fillRect/>
          </a:stretch>
        </p:blipFill>
        <p:spPr bwMode="auto">
          <a:xfrm>
            <a:off x="296863" y="238125"/>
            <a:ext cx="8548687" cy="6584950"/>
          </a:xfrm>
          <a:prstGeom prst="rect">
            <a:avLst/>
          </a:prstGeom>
          <a:noFill/>
        </p:spPr>
      </p:pic>
      <p:sp>
        <p:nvSpPr>
          <p:cNvPr id="204804" name="Text Box 4"/>
          <p:cNvSpPr txBox="1">
            <a:spLocks noChangeArrowheads="1"/>
          </p:cNvSpPr>
          <p:nvPr/>
        </p:nvSpPr>
        <p:spPr bwMode="auto">
          <a:xfrm>
            <a:off x="327025" y="244475"/>
            <a:ext cx="1565275" cy="152400"/>
          </a:xfrm>
          <a:prstGeom prst="rect">
            <a:avLst/>
          </a:prstGeom>
          <a:noFill/>
          <a:ln w="9525">
            <a:noFill/>
            <a:miter lim="800000"/>
            <a:headEnd/>
            <a:tailEnd/>
          </a:ln>
          <a:effectLst/>
        </p:spPr>
        <p:txBody>
          <a:bodyPr wrap="none" lIns="0" tIns="0" rIns="0" bIns="0"/>
          <a:lstStyle/>
          <a:p>
            <a:r>
              <a:rPr lang="en-US" sz="1600" b="1">
                <a:solidFill>
                  <a:srgbClr val="DC1B3A"/>
                </a:solidFill>
              </a:rPr>
              <a:t>RESULTS</a:t>
            </a:r>
            <a:r>
              <a:rPr lang="en-US" sz="1600" b="1"/>
              <a:t> </a:t>
            </a:r>
          </a:p>
        </p:txBody>
      </p:sp>
      <p:sp>
        <p:nvSpPr>
          <p:cNvPr id="204805" name="Text Box 5"/>
          <p:cNvSpPr txBox="1">
            <a:spLocks noChangeArrowheads="1"/>
          </p:cNvSpPr>
          <p:nvPr/>
        </p:nvSpPr>
        <p:spPr bwMode="auto">
          <a:xfrm>
            <a:off x="3851275" y="687388"/>
            <a:ext cx="3835400" cy="163512"/>
          </a:xfrm>
          <a:prstGeom prst="rect">
            <a:avLst/>
          </a:prstGeom>
          <a:noFill/>
          <a:ln w="9525">
            <a:noFill/>
            <a:miter lim="800000"/>
            <a:headEnd/>
            <a:tailEnd/>
          </a:ln>
          <a:effectLst/>
        </p:spPr>
        <p:txBody>
          <a:bodyPr wrap="none" lIns="0" tIns="0" rIns="0" bIns="0"/>
          <a:lstStyle/>
          <a:p>
            <a:r>
              <a:rPr lang="en-US" sz="1600" b="1"/>
              <a:t>Classes of </a:t>
            </a:r>
            <a:r>
              <a:rPr lang="en-US" sz="1600" b="1" i="1"/>
              <a:t>Neurospora crassa </a:t>
            </a:r>
          </a:p>
        </p:txBody>
      </p:sp>
      <p:sp>
        <p:nvSpPr>
          <p:cNvPr id="204806" name="Text Box 6"/>
          <p:cNvSpPr txBox="1">
            <a:spLocks noChangeArrowheads="1"/>
          </p:cNvSpPr>
          <p:nvPr/>
        </p:nvSpPr>
        <p:spPr bwMode="auto">
          <a:xfrm>
            <a:off x="2227263" y="1136650"/>
            <a:ext cx="944562" cy="182563"/>
          </a:xfrm>
          <a:prstGeom prst="rect">
            <a:avLst/>
          </a:prstGeom>
          <a:noFill/>
          <a:ln w="9525">
            <a:noFill/>
            <a:miter lim="800000"/>
            <a:headEnd/>
            <a:tailEnd/>
          </a:ln>
          <a:effectLst/>
        </p:spPr>
        <p:txBody>
          <a:bodyPr wrap="none" lIns="0" tIns="0" rIns="0" bIns="0"/>
          <a:lstStyle/>
          <a:p>
            <a:r>
              <a:rPr lang="en-US" sz="1600" b="1"/>
              <a:t>Wild type</a:t>
            </a:r>
            <a:endParaRPr lang="en-US" sz="1600" b="1" i="1"/>
          </a:p>
        </p:txBody>
      </p:sp>
      <p:sp>
        <p:nvSpPr>
          <p:cNvPr id="204807" name="Text Box 7"/>
          <p:cNvSpPr txBox="1">
            <a:spLocks noChangeArrowheads="1"/>
          </p:cNvSpPr>
          <p:nvPr/>
        </p:nvSpPr>
        <p:spPr bwMode="auto">
          <a:xfrm>
            <a:off x="3687763" y="1130300"/>
            <a:ext cx="1601787" cy="252413"/>
          </a:xfrm>
          <a:prstGeom prst="rect">
            <a:avLst/>
          </a:prstGeom>
          <a:noFill/>
          <a:ln w="9525">
            <a:noFill/>
            <a:miter lim="800000"/>
            <a:headEnd/>
            <a:tailEnd/>
          </a:ln>
          <a:effectLst/>
        </p:spPr>
        <p:txBody>
          <a:bodyPr wrap="none" lIns="0" tIns="0" rIns="0" bIns="0"/>
          <a:lstStyle/>
          <a:p>
            <a:r>
              <a:rPr lang="en-US" sz="1600" b="1"/>
              <a:t>Class </a:t>
            </a:r>
            <a:r>
              <a:rPr lang="en-US" sz="1600" b="1">
                <a:latin typeface="Times New Roman" pitchFamily="84" charset="0"/>
              </a:rPr>
              <a:t>I</a:t>
            </a:r>
            <a:r>
              <a:rPr lang="en-US" sz="1600" b="1"/>
              <a:t> mutants</a:t>
            </a:r>
            <a:endParaRPr lang="en-US" sz="1600" b="1" i="1"/>
          </a:p>
        </p:txBody>
      </p:sp>
      <p:sp>
        <p:nvSpPr>
          <p:cNvPr id="204808" name="Text Box 8"/>
          <p:cNvSpPr txBox="1">
            <a:spLocks noChangeArrowheads="1"/>
          </p:cNvSpPr>
          <p:nvPr/>
        </p:nvSpPr>
        <p:spPr bwMode="auto">
          <a:xfrm>
            <a:off x="5349875" y="1128713"/>
            <a:ext cx="1643063" cy="265112"/>
          </a:xfrm>
          <a:prstGeom prst="rect">
            <a:avLst/>
          </a:prstGeom>
          <a:noFill/>
          <a:ln w="9525">
            <a:noFill/>
            <a:miter lim="800000"/>
            <a:headEnd/>
            <a:tailEnd/>
          </a:ln>
          <a:effectLst/>
        </p:spPr>
        <p:txBody>
          <a:bodyPr wrap="none" lIns="0" tIns="0" rIns="0" bIns="0"/>
          <a:lstStyle/>
          <a:p>
            <a:r>
              <a:rPr lang="en-US" sz="1600" b="1"/>
              <a:t>Class </a:t>
            </a:r>
            <a:r>
              <a:rPr lang="en-US" sz="1600" b="1">
                <a:latin typeface="Times New Roman" pitchFamily="84" charset="0"/>
              </a:rPr>
              <a:t>II</a:t>
            </a:r>
            <a:r>
              <a:rPr lang="en-US" sz="1600" b="1"/>
              <a:t> mutants</a:t>
            </a:r>
            <a:endParaRPr lang="en-US" sz="1600" b="1" i="1"/>
          </a:p>
        </p:txBody>
      </p:sp>
      <p:sp>
        <p:nvSpPr>
          <p:cNvPr id="204809" name="Text Box 9"/>
          <p:cNvSpPr txBox="1">
            <a:spLocks noChangeArrowheads="1"/>
          </p:cNvSpPr>
          <p:nvPr/>
        </p:nvSpPr>
        <p:spPr bwMode="auto">
          <a:xfrm>
            <a:off x="7067550" y="1123950"/>
            <a:ext cx="1758950" cy="215900"/>
          </a:xfrm>
          <a:prstGeom prst="rect">
            <a:avLst/>
          </a:prstGeom>
          <a:noFill/>
          <a:ln w="9525">
            <a:noFill/>
            <a:miter lim="800000"/>
            <a:headEnd/>
            <a:tailEnd/>
          </a:ln>
          <a:effectLst/>
        </p:spPr>
        <p:txBody>
          <a:bodyPr wrap="none" lIns="0" tIns="0" rIns="0" bIns="0"/>
          <a:lstStyle/>
          <a:p>
            <a:r>
              <a:rPr lang="en-US" sz="1600" b="1"/>
              <a:t>Class </a:t>
            </a:r>
            <a:r>
              <a:rPr lang="en-US" sz="1600" b="1">
                <a:latin typeface="Times New Roman" pitchFamily="84" charset="0"/>
              </a:rPr>
              <a:t>III</a:t>
            </a:r>
            <a:r>
              <a:rPr lang="en-US" sz="1600" b="1"/>
              <a:t> mutants</a:t>
            </a:r>
            <a:endParaRPr lang="en-US" sz="1600" b="1" i="1"/>
          </a:p>
        </p:txBody>
      </p:sp>
      <p:sp>
        <p:nvSpPr>
          <p:cNvPr id="204810" name="Text Box 10"/>
          <p:cNvSpPr txBox="1">
            <a:spLocks noChangeArrowheads="1"/>
          </p:cNvSpPr>
          <p:nvPr/>
        </p:nvSpPr>
        <p:spPr bwMode="auto">
          <a:xfrm>
            <a:off x="814388" y="1595438"/>
            <a:ext cx="1004887" cy="931862"/>
          </a:xfrm>
          <a:prstGeom prst="rect">
            <a:avLst/>
          </a:prstGeom>
          <a:noFill/>
          <a:ln w="9525">
            <a:noFill/>
            <a:miter lim="800000"/>
            <a:headEnd/>
            <a:tailEnd/>
          </a:ln>
          <a:effectLst/>
        </p:spPr>
        <p:txBody>
          <a:bodyPr wrap="none" lIns="0" tIns="0" rIns="0" bIns="0"/>
          <a:lstStyle/>
          <a:p>
            <a:pPr>
              <a:lnSpc>
                <a:spcPct val="90000"/>
              </a:lnSpc>
            </a:pPr>
            <a:r>
              <a:rPr lang="en-US" sz="1600" b="1"/>
              <a:t>Minimal</a:t>
            </a:r>
            <a:br>
              <a:rPr lang="en-US" sz="1600" b="1"/>
            </a:br>
            <a:r>
              <a:rPr lang="en-US" sz="1600" b="1"/>
              <a:t>medium</a:t>
            </a:r>
            <a:br>
              <a:rPr lang="en-US" sz="1600" b="1"/>
            </a:br>
            <a:r>
              <a:rPr lang="en-US" sz="1600" b="1"/>
              <a:t>(MM)</a:t>
            </a:r>
          </a:p>
          <a:p>
            <a:pPr>
              <a:lnSpc>
                <a:spcPct val="90000"/>
              </a:lnSpc>
            </a:pPr>
            <a:r>
              <a:rPr lang="en-US" sz="1600" b="1"/>
              <a:t>(control)</a:t>
            </a:r>
            <a:endParaRPr lang="en-US" sz="1600" b="1" i="1"/>
          </a:p>
        </p:txBody>
      </p:sp>
      <p:sp>
        <p:nvSpPr>
          <p:cNvPr id="204811" name="Text Box 11"/>
          <p:cNvSpPr txBox="1">
            <a:spLocks noChangeArrowheads="1"/>
          </p:cNvSpPr>
          <p:nvPr/>
        </p:nvSpPr>
        <p:spPr bwMode="auto">
          <a:xfrm>
            <a:off x="828675" y="2865438"/>
            <a:ext cx="901700" cy="534987"/>
          </a:xfrm>
          <a:prstGeom prst="rect">
            <a:avLst/>
          </a:prstGeom>
          <a:noFill/>
          <a:ln w="9525">
            <a:noFill/>
            <a:miter lim="800000"/>
            <a:headEnd/>
            <a:tailEnd/>
          </a:ln>
          <a:effectLst/>
        </p:spPr>
        <p:txBody>
          <a:bodyPr wrap="none" lIns="0" tIns="0" rIns="0" bIns="0"/>
          <a:lstStyle/>
          <a:p>
            <a:pPr>
              <a:lnSpc>
                <a:spcPct val="90000"/>
              </a:lnSpc>
            </a:pPr>
            <a:r>
              <a:rPr lang="en-US" sz="1600" b="1"/>
              <a:t>MM </a:t>
            </a:r>
            <a:r>
              <a:rPr lang="en-US" sz="1600" b="1">
                <a:sym typeface="Symbol" pitchFamily="84" charset="2"/>
              </a:rPr>
              <a:t></a:t>
            </a:r>
            <a:r>
              <a:rPr lang="en-US" sz="1600" b="1"/>
              <a:t/>
            </a:r>
            <a:br>
              <a:rPr lang="en-US" sz="1600" b="1"/>
            </a:br>
            <a:r>
              <a:rPr lang="en-US" sz="1600" b="1"/>
              <a:t>ornithine</a:t>
            </a:r>
            <a:endParaRPr lang="en-US" sz="1600" b="1" i="1"/>
          </a:p>
        </p:txBody>
      </p:sp>
      <p:sp>
        <p:nvSpPr>
          <p:cNvPr id="204812" name="Text Box 12"/>
          <p:cNvSpPr txBox="1">
            <a:spLocks noChangeArrowheads="1"/>
          </p:cNvSpPr>
          <p:nvPr/>
        </p:nvSpPr>
        <p:spPr bwMode="auto">
          <a:xfrm>
            <a:off x="817563" y="3898900"/>
            <a:ext cx="901700" cy="458788"/>
          </a:xfrm>
          <a:prstGeom prst="rect">
            <a:avLst/>
          </a:prstGeom>
          <a:noFill/>
          <a:ln w="9525">
            <a:noFill/>
            <a:miter lim="800000"/>
            <a:headEnd/>
            <a:tailEnd/>
          </a:ln>
          <a:effectLst/>
        </p:spPr>
        <p:txBody>
          <a:bodyPr wrap="none" lIns="0" tIns="0" rIns="0" bIns="0"/>
          <a:lstStyle/>
          <a:p>
            <a:pPr>
              <a:lnSpc>
                <a:spcPct val="90000"/>
              </a:lnSpc>
            </a:pPr>
            <a:r>
              <a:rPr lang="en-US" sz="1600" b="1"/>
              <a:t>MM </a:t>
            </a:r>
            <a:r>
              <a:rPr lang="en-US" sz="1600" b="1">
                <a:sym typeface="Symbol" pitchFamily="84" charset="2"/>
              </a:rPr>
              <a:t></a:t>
            </a:r>
            <a:r>
              <a:rPr lang="en-US" sz="1600" b="1"/>
              <a:t/>
            </a:r>
            <a:br>
              <a:rPr lang="en-US" sz="1600" b="1"/>
            </a:br>
            <a:r>
              <a:rPr lang="en-US" sz="1600" b="1"/>
              <a:t>citrulline</a:t>
            </a:r>
            <a:endParaRPr lang="en-US" sz="1600" b="1" i="1"/>
          </a:p>
        </p:txBody>
      </p:sp>
      <p:sp>
        <p:nvSpPr>
          <p:cNvPr id="204813" name="Text Box 13"/>
          <p:cNvSpPr txBox="1">
            <a:spLocks noChangeArrowheads="1"/>
          </p:cNvSpPr>
          <p:nvPr/>
        </p:nvSpPr>
        <p:spPr bwMode="auto">
          <a:xfrm rot="-5400000">
            <a:off x="-54769" y="3709194"/>
            <a:ext cx="1150938" cy="234950"/>
          </a:xfrm>
          <a:prstGeom prst="rect">
            <a:avLst/>
          </a:prstGeom>
          <a:noFill/>
          <a:ln w="9525">
            <a:noFill/>
            <a:miter lim="800000"/>
            <a:headEnd/>
            <a:tailEnd/>
          </a:ln>
          <a:effectLst/>
        </p:spPr>
        <p:txBody>
          <a:bodyPr wrap="none" lIns="0" tIns="0" rIns="0" bIns="0"/>
          <a:lstStyle/>
          <a:p>
            <a:r>
              <a:rPr lang="en-US" sz="1600" b="1"/>
              <a:t>Condition</a:t>
            </a:r>
            <a:endParaRPr lang="en-US" sz="1600" b="1" i="1"/>
          </a:p>
        </p:txBody>
      </p:sp>
      <p:sp>
        <p:nvSpPr>
          <p:cNvPr id="204814" name="Text Box 14"/>
          <p:cNvSpPr txBox="1">
            <a:spLocks noChangeArrowheads="1"/>
          </p:cNvSpPr>
          <p:nvPr/>
        </p:nvSpPr>
        <p:spPr bwMode="auto">
          <a:xfrm>
            <a:off x="828675" y="4833938"/>
            <a:ext cx="927100" cy="652462"/>
          </a:xfrm>
          <a:prstGeom prst="rect">
            <a:avLst/>
          </a:prstGeom>
          <a:noFill/>
          <a:ln w="9525">
            <a:noFill/>
            <a:miter lim="800000"/>
            <a:headEnd/>
            <a:tailEnd/>
          </a:ln>
          <a:effectLst/>
        </p:spPr>
        <p:txBody>
          <a:bodyPr wrap="none" lIns="0" tIns="0" rIns="0" bIns="0"/>
          <a:lstStyle/>
          <a:p>
            <a:pPr>
              <a:lnSpc>
                <a:spcPct val="90000"/>
              </a:lnSpc>
            </a:pPr>
            <a:r>
              <a:rPr lang="en-US" sz="1600" b="1"/>
              <a:t>MM </a:t>
            </a:r>
            <a:r>
              <a:rPr lang="en-US" sz="1600" b="1">
                <a:sym typeface="Symbol" pitchFamily="84" charset="2"/>
              </a:rPr>
              <a:t></a:t>
            </a:r>
            <a:r>
              <a:rPr lang="en-US" sz="1600" b="1"/>
              <a:t/>
            </a:r>
            <a:br>
              <a:rPr lang="en-US" sz="1600" b="1"/>
            </a:br>
            <a:r>
              <a:rPr lang="en-US" sz="1600" b="1"/>
              <a:t>arginine</a:t>
            </a:r>
            <a:br>
              <a:rPr lang="en-US" sz="1600" b="1"/>
            </a:br>
            <a:r>
              <a:rPr lang="en-US" sz="1600" b="1"/>
              <a:t>(control)</a:t>
            </a:r>
            <a:endParaRPr lang="en-US" sz="1600" b="1" i="1"/>
          </a:p>
        </p:txBody>
      </p:sp>
      <p:sp>
        <p:nvSpPr>
          <p:cNvPr id="204815" name="Text Box 15"/>
          <p:cNvSpPr txBox="1">
            <a:spLocks noChangeArrowheads="1"/>
          </p:cNvSpPr>
          <p:nvPr/>
        </p:nvSpPr>
        <p:spPr bwMode="auto">
          <a:xfrm>
            <a:off x="776288" y="5849938"/>
            <a:ext cx="1104900" cy="442912"/>
          </a:xfrm>
          <a:prstGeom prst="rect">
            <a:avLst/>
          </a:prstGeom>
          <a:noFill/>
          <a:ln w="9525">
            <a:noFill/>
            <a:miter lim="800000"/>
            <a:headEnd/>
            <a:tailEnd/>
          </a:ln>
          <a:effectLst/>
        </p:spPr>
        <p:txBody>
          <a:bodyPr wrap="none" lIns="0" tIns="0" rIns="0" bIns="0"/>
          <a:lstStyle/>
          <a:p>
            <a:pPr>
              <a:lnSpc>
                <a:spcPct val="90000"/>
              </a:lnSpc>
            </a:pPr>
            <a:r>
              <a:rPr lang="en-US" sz="1600" b="1"/>
              <a:t>Summary</a:t>
            </a:r>
            <a:br>
              <a:rPr lang="en-US" sz="1600" b="1"/>
            </a:br>
            <a:r>
              <a:rPr lang="en-US" sz="1600" b="1"/>
              <a:t>of results</a:t>
            </a:r>
            <a:endParaRPr lang="en-US" sz="1600" b="1" i="1"/>
          </a:p>
        </p:txBody>
      </p:sp>
      <p:sp>
        <p:nvSpPr>
          <p:cNvPr id="204816" name="Text Box 16"/>
          <p:cNvSpPr txBox="1">
            <a:spLocks noChangeArrowheads="1"/>
          </p:cNvSpPr>
          <p:nvPr/>
        </p:nvSpPr>
        <p:spPr bwMode="auto">
          <a:xfrm>
            <a:off x="1965325" y="5740400"/>
            <a:ext cx="1409700" cy="695325"/>
          </a:xfrm>
          <a:prstGeom prst="rect">
            <a:avLst/>
          </a:prstGeom>
          <a:noFill/>
          <a:ln w="9525">
            <a:noFill/>
            <a:miter lim="800000"/>
            <a:headEnd/>
            <a:tailEnd/>
          </a:ln>
          <a:effectLst/>
        </p:spPr>
        <p:txBody>
          <a:bodyPr wrap="none" lIns="0" tIns="0" rIns="0" bIns="0"/>
          <a:lstStyle/>
          <a:p>
            <a:pPr>
              <a:lnSpc>
                <a:spcPct val="90000"/>
              </a:lnSpc>
            </a:pPr>
            <a:r>
              <a:rPr lang="en-US" sz="1600" b="1"/>
              <a:t>Can grow with</a:t>
            </a:r>
            <a:br>
              <a:rPr lang="en-US" sz="1600" b="1"/>
            </a:br>
            <a:r>
              <a:rPr lang="en-US" sz="1600" b="1"/>
              <a:t>or without any</a:t>
            </a:r>
            <a:br>
              <a:rPr lang="en-US" sz="1600" b="1"/>
            </a:br>
            <a:r>
              <a:rPr lang="en-US" sz="1600" b="1"/>
              <a:t>supplements</a:t>
            </a:r>
            <a:endParaRPr lang="en-US" sz="1600" b="1" i="1"/>
          </a:p>
        </p:txBody>
      </p:sp>
      <p:sp>
        <p:nvSpPr>
          <p:cNvPr id="204817" name="Text Box 17"/>
          <p:cNvSpPr txBox="1">
            <a:spLocks noChangeArrowheads="1"/>
          </p:cNvSpPr>
          <p:nvPr/>
        </p:nvSpPr>
        <p:spPr bwMode="auto">
          <a:xfrm>
            <a:off x="3824288" y="5684838"/>
            <a:ext cx="1274762" cy="833437"/>
          </a:xfrm>
          <a:prstGeom prst="rect">
            <a:avLst/>
          </a:prstGeom>
          <a:noFill/>
          <a:ln w="9525">
            <a:noFill/>
            <a:miter lim="800000"/>
            <a:headEnd/>
            <a:tailEnd/>
          </a:ln>
          <a:effectLst/>
        </p:spPr>
        <p:txBody>
          <a:bodyPr wrap="none" lIns="0" tIns="0" rIns="0" bIns="0"/>
          <a:lstStyle/>
          <a:p>
            <a:pPr>
              <a:lnSpc>
                <a:spcPct val="90000"/>
              </a:lnSpc>
            </a:pPr>
            <a:r>
              <a:rPr lang="en-US" sz="1600" b="1"/>
              <a:t>Can grow on</a:t>
            </a:r>
            <a:br>
              <a:rPr lang="en-US" sz="1600" b="1"/>
            </a:br>
            <a:r>
              <a:rPr lang="en-US" sz="1600" b="1"/>
              <a:t>ornithine,</a:t>
            </a:r>
            <a:br>
              <a:rPr lang="en-US" sz="1600" b="1"/>
            </a:br>
            <a:r>
              <a:rPr lang="en-US" sz="1600" b="1"/>
              <a:t>citrulline, or</a:t>
            </a:r>
            <a:br>
              <a:rPr lang="en-US" sz="1600" b="1"/>
            </a:br>
            <a:r>
              <a:rPr lang="en-US" sz="1600" b="1"/>
              <a:t>arginine</a:t>
            </a:r>
            <a:endParaRPr lang="en-US" sz="1600" b="1" i="1"/>
          </a:p>
        </p:txBody>
      </p:sp>
      <p:sp>
        <p:nvSpPr>
          <p:cNvPr id="204818" name="Text Box 18"/>
          <p:cNvSpPr txBox="1">
            <a:spLocks noChangeArrowheads="1"/>
          </p:cNvSpPr>
          <p:nvPr/>
        </p:nvSpPr>
        <p:spPr bwMode="auto">
          <a:xfrm>
            <a:off x="5443538" y="5754688"/>
            <a:ext cx="1447800" cy="682625"/>
          </a:xfrm>
          <a:prstGeom prst="rect">
            <a:avLst/>
          </a:prstGeom>
          <a:noFill/>
          <a:ln w="9525">
            <a:noFill/>
            <a:miter lim="800000"/>
            <a:headEnd/>
            <a:tailEnd/>
          </a:ln>
          <a:effectLst/>
        </p:spPr>
        <p:txBody>
          <a:bodyPr wrap="none" lIns="0" tIns="0" rIns="0" bIns="0"/>
          <a:lstStyle/>
          <a:p>
            <a:pPr>
              <a:lnSpc>
                <a:spcPct val="90000"/>
              </a:lnSpc>
            </a:pPr>
            <a:r>
              <a:rPr lang="en-US" sz="1600" b="1"/>
              <a:t>Can grow only</a:t>
            </a:r>
            <a:br>
              <a:rPr lang="en-US" sz="1600" b="1"/>
            </a:br>
            <a:r>
              <a:rPr lang="en-US" sz="1600" b="1"/>
              <a:t>on citrulline or</a:t>
            </a:r>
            <a:br>
              <a:rPr lang="en-US" sz="1600" b="1"/>
            </a:br>
            <a:r>
              <a:rPr lang="en-US" sz="1600" b="1"/>
              <a:t>arginine</a:t>
            </a:r>
            <a:endParaRPr lang="en-US" sz="1600" b="1" i="1"/>
          </a:p>
        </p:txBody>
      </p:sp>
      <p:sp>
        <p:nvSpPr>
          <p:cNvPr id="204819" name="Text Box 19"/>
          <p:cNvSpPr txBox="1">
            <a:spLocks noChangeArrowheads="1"/>
          </p:cNvSpPr>
          <p:nvPr/>
        </p:nvSpPr>
        <p:spPr bwMode="auto">
          <a:xfrm>
            <a:off x="7119938" y="5740400"/>
            <a:ext cx="1617662" cy="465138"/>
          </a:xfrm>
          <a:prstGeom prst="rect">
            <a:avLst/>
          </a:prstGeom>
          <a:noFill/>
          <a:ln w="9525">
            <a:noFill/>
            <a:miter lim="800000"/>
            <a:headEnd/>
            <a:tailEnd/>
          </a:ln>
          <a:effectLst/>
        </p:spPr>
        <p:txBody>
          <a:bodyPr wrap="none" lIns="0" tIns="0" rIns="0" bIns="0"/>
          <a:lstStyle/>
          <a:p>
            <a:pPr>
              <a:lnSpc>
                <a:spcPct val="90000"/>
              </a:lnSpc>
            </a:pPr>
            <a:r>
              <a:rPr lang="en-US" sz="1600" b="1"/>
              <a:t>Require arginine</a:t>
            </a:r>
            <a:br>
              <a:rPr lang="en-US" sz="1600" b="1"/>
            </a:br>
            <a:r>
              <a:rPr lang="en-US" sz="1600" b="1"/>
              <a:t>to grow</a:t>
            </a:r>
            <a:endParaRPr lang="en-US" sz="1600" b="1" i="1"/>
          </a:p>
        </p:txBody>
      </p:sp>
      <p:sp>
        <p:nvSpPr>
          <p:cNvPr id="204820" name="Text Box 20"/>
          <p:cNvSpPr txBox="1">
            <a:spLocks noChangeArrowheads="1"/>
          </p:cNvSpPr>
          <p:nvPr/>
        </p:nvSpPr>
        <p:spPr bwMode="auto">
          <a:xfrm>
            <a:off x="2868613" y="1682750"/>
            <a:ext cx="658812" cy="195263"/>
          </a:xfrm>
          <a:prstGeom prst="rect">
            <a:avLst/>
          </a:prstGeom>
          <a:noFill/>
          <a:ln w="9525">
            <a:noFill/>
            <a:miter lim="800000"/>
            <a:headEnd/>
            <a:tailEnd/>
          </a:ln>
          <a:effectLst/>
        </p:spPr>
        <p:txBody>
          <a:bodyPr wrap="none" lIns="0" tIns="0" rIns="0" bIns="0"/>
          <a:lstStyle/>
          <a:p>
            <a:r>
              <a:rPr lang="en-US" sz="1400" b="1"/>
              <a:t>Growth</a:t>
            </a:r>
            <a:endParaRPr lang="en-US" sz="1400" b="1" i="1"/>
          </a:p>
        </p:txBody>
      </p:sp>
      <p:sp>
        <p:nvSpPr>
          <p:cNvPr id="204821" name="Text Box 21"/>
          <p:cNvSpPr txBox="1">
            <a:spLocks noChangeArrowheads="1"/>
          </p:cNvSpPr>
          <p:nvPr/>
        </p:nvSpPr>
        <p:spPr bwMode="auto">
          <a:xfrm>
            <a:off x="4633913" y="1803400"/>
            <a:ext cx="646112" cy="366713"/>
          </a:xfrm>
          <a:prstGeom prst="rect">
            <a:avLst/>
          </a:prstGeom>
          <a:noFill/>
          <a:ln w="9525">
            <a:noFill/>
            <a:miter lim="800000"/>
            <a:headEnd/>
            <a:tailEnd/>
          </a:ln>
          <a:effectLst/>
        </p:spPr>
        <p:txBody>
          <a:bodyPr wrap="none" lIns="0" tIns="0" rIns="0" bIns="0"/>
          <a:lstStyle/>
          <a:p>
            <a:pPr>
              <a:lnSpc>
                <a:spcPct val="90000"/>
              </a:lnSpc>
            </a:pPr>
            <a:r>
              <a:rPr lang="en-US" sz="1400" b="1"/>
              <a:t>No</a:t>
            </a:r>
            <a:br>
              <a:rPr lang="en-US" sz="1400" b="1"/>
            </a:br>
            <a:r>
              <a:rPr lang="en-US" sz="1400" b="1"/>
              <a:t>growth</a:t>
            </a:r>
            <a:endParaRPr lang="en-US" sz="1400" b="1" i="1"/>
          </a:p>
        </p:txBody>
      </p:sp>
      <p:sp>
        <p:nvSpPr>
          <p:cNvPr id="204822" name="Line 22"/>
          <p:cNvSpPr>
            <a:spLocks noChangeShapeType="1"/>
          </p:cNvSpPr>
          <p:nvPr/>
        </p:nvSpPr>
        <p:spPr bwMode="auto">
          <a:xfrm flipV="1">
            <a:off x="2743200" y="1803400"/>
            <a:ext cx="101600" cy="44450"/>
          </a:xfrm>
          <a:prstGeom prst="line">
            <a:avLst/>
          </a:prstGeom>
          <a:noFill/>
          <a:ln w="12700">
            <a:solidFill>
              <a:schemeClr val="tx1"/>
            </a:solidFill>
            <a:round/>
            <a:headEnd/>
            <a:tailEnd/>
          </a:ln>
          <a:effectLst/>
        </p:spPr>
        <p:txBody>
          <a:bodyPr wrap="none" anchor="ctr"/>
          <a:lstStyle/>
          <a:p>
            <a:endParaRPr lang="en-US"/>
          </a:p>
        </p:txBody>
      </p:sp>
      <p:sp>
        <p:nvSpPr>
          <p:cNvPr id="204823" name="Line 23"/>
          <p:cNvSpPr>
            <a:spLocks noChangeShapeType="1"/>
          </p:cNvSpPr>
          <p:nvPr/>
        </p:nvSpPr>
        <p:spPr bwMode="auto">
          <a:xfrm flipH="1">
            <a:off x="4457700" y="1892300"/>
            <a:ext cx="120650" cy="57150"/>
          </a:xfrm>
          <a:prstGeom prst="line">
            <a:avLst/>
          </a:prstGeom>
          <a:noFill/>
          <a:ln w="12700">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3613636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Nutritional Mutants in </a:t>
            </a:r>
            <a:r>
              <a:rPr lang="en-US" dirty="0" err="1" smtClean="0"/>
              <a:t>Neurospora</a:t>
            </a:r>
            <a:endParaRPr lang="en-US" dirty="0"/>
          </a:p>
        </p:txBody>
      </p:sp>
      <p:sp>
        <p:nvSpPr>
          <p:cNvPr id="3" name="Content Placeholder 2"/>
          <p:cNvSpPr>
            <a:spLocks noGrp="1"/>
          </p:cNvSpPr>
          <p:nvPr>
            <p:ph idx="1"/>
          </p:nvPr>
        </p:nvSpPr>
        <p:spPr>
          <a:xfrm>
            <a:off x="457200" y="2133600"/>
            <a:ext cx="8229600" cy="4343400"/>
          </a:xfrm>
        </p:spPr>
        <p:txBody>
          <a:bodyPr>
            <a:normAutofit/>
          </a:bodyPr>
          <a:lstStyle/>
          <a:p>
            <a:r>
              <a:rPr lang="en-US" dirty="0" smtClean="0"/>
              <a:t>The individual nutrient that allowed growth was indicative of the metabolic defect</a:t>
            </a:r>
          </a:p>
          <a:p>
            <a:r>
              <a:rPr lang="en-US" dirty="0" smtClean="0"/>
              <a:t>For example; if the only sample that supported growth was the one containing </a:t>
            </a:r>
            <a:r>
              <a:rPr lang="en-US" dirty="0" err="1" smtClean="0"/>
              <a:t>arginine</a:t>
            </a:r>
            <a:r>
              <a:rPr lang="en-US" dirty="0" smtClean="0"/>
              <a:t>, the researchers could conclude that the mutant was defective in the pathway that wild type cells use to synthesize </a:t>
            </a:r>
            <a:r>
              <a:rPr lang="en-US" dirty="0" err="1" smtClean="0"/>
              <a:t>arginine</a:t>
            </a:r>
            <a:endParaRPr lang="en-US" dirty="0" smtClean="0"/>
          </a:p>
          <a:p>
            <a:r>
              <a:rPr lang="en-US" dirty="0" smtClean="0"/>
              <a:t>Beadle &amp; Tatum didn’t stop there, they went on to characterize each mutants defect more specifically</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Classes of </a:t>
            </a:r>
            <a:r>
              <a:rPr lang="en-US" dirty="0" err="1" smtClean="0"/>
              <a:t>Arginine</a:t>
            </a:r>
            <a:r>
              <a:rPr lang="en-US" dirty="0" smtClean="0"/>
              <a:t> Mutants</a:t>
            </a:r>
            <a:endParaRPr lang="en-US" dirty="0"/>
          </a:p>
        </p:txBody>
      </p:sp>
      <p:sp>
        <p:nvSpPr>
          <p:cNvPr id="3" name="Content Placeholder 2"/>
          <p:cNvSpPr>
            <a:spLocks noGrp="1"/>
          </p:cNvSpPr>
          <p:nvPr>
            <p:ph idx="1"/>
          </p:nvPr>
        </p:nvSpPr>
        <p:spPr/>
        <p:txBody>
          <a:bodyPr/>
          <a:lstStyle/>
          <a:p>
            <a:r>
              <a:rPr lang="en-US" dirty="0" smtClean="0"/>
              <a:t>These 3 classes of mutants must be blocked at different steps of the pathway!</a:t>
            </a:r>
          </a:p>
          <a:p>
            <a:r>
              <a:rPr lang="en-US" dirty="0" smtClean="0"/>
              <a:t>It is reasonable to assume that each mutant class lacks a functional enzyme to catalyze the next step of the pathway</a:t>
            </a:r>
          </a:p>
          <a:p>
            <a:r>
              <a:rPr lang="en-US" dirty="0" smtClean="0"/>
              <a:t>So which enzyme do each class of mutant probably not have?</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152400" y="25400"/>
            <a:ext cx="2590800" cy="304800"/>
          </a:xfrm>
        </p:spPr>
        <p:txBody>
          <a:bodyPr/>
          <a:lstStyle/>
          <a:p>
            <a:r>
              <a:rPr lang="en-US" sz="1200" b="0">
                <a:latin typeface="Arial" charset="0"/>
              </a:rPr>
              <a:t>Figure 17.2c</a:t>
            </a:r>
          </a:p>
        </p:txBody>
      </p:sp>
      <p:pic>
        <p:nvPicPr>
          <p:cNvPr id="206851" name="Picture 3" descr="17_02cGeneEnzymeFunction-U"/>
          <p:cNvPicPr>
            <a:picLocks noChangeAspect="1" noChangeArrowheads="1"/>
          </p:cNvPicPr>
          <p:nvPr/>
        </p:nvPicPr>
        <p:blipFill>
          <a:blip r:embed="rId3" cstate="print"/>
          <a:srcRect/>
          <a:stretch>
            <a:fillRect/>
          </a:stretch>
        </p:blipFill>
        <p:spPr bwMode="auto">
          <a:xfrm>
            <a:off x="296863" y="1358900"/>
            <a:ext cx="8548687" cy="4140200"/>
          </a:xfrm>
          <a:prstGeom prst="rect">
            <a:avLst/>
          </a:prstGeom>
          <a:noFill/>
        </p:spPr>
      </p:pic>
      <p:sp>
        <p:nvSpPr>
          <p:cNvPr id="206852" name="Text Box 4"/>
          <p:cNvSpPr txBox="1">
            <a:spLocks noChangeArrowheads="1"/>
          </p:cNvSpPr>
          <p:nvPr/>
        </p:nvSpPr>
        <p:spPr bwMode="auto">
          <a:xfrm>
            <a:off x="327025" y="1362075"/>
            <a:ext cx="1465263" cy="152400"/>
          </a:xfrm>
          <a:prstGeom prst="rect">
            <a:avLst/>
          </a:prstGeom>
          <a:noFill/>
          <a:ln w="9525">
            <a:noFill/>
            <a:miter lim="800000"/>
            <a:headEnd/>
            <a:tailEnd/>
          </a:ln>
          <a:effectLst/>
        </p:spPr>
        <p:txBody>
          <a:bodyPr wrap="none" lIns="0" tIns="0" rIns="0" bIns="0"/>
          <a:lstStyle/>
          <a:p>
            <a:r>
              <a:rPr lang="en-US" sz="1600" b="1">
                <a:solidFill>
                  <a:srgbClr val="DC1B3A"/>
                </a:solidFill>
              </a:rPr>
              <a:t>CONCLUSION</a:t>
            </a:r>
            <a:r>
              <a:rPr lang="en-US" sz="1600" b="1"/>
              <a:t> </a:t>
            </a:r>
          </a:p>
        </p:txBody>
      </p:sp>
      <p:sp>
        <p:nvSpPr>
          <p:cNvPr id="206853" name="Text Box 5"/>
          <p:cNvSpPr txBox="1">
            <a:spLocks noChangeArrowheads="1"/>
          </p:cNvSpPr>
          <p:nvPr/>
        </p:nvSpPr>
        <p:spPr bwMode="auto">
          <a:xfrm>
            <a:off x="2165350" y="2238375"/>
            <a:ext cx="1001713" cy="182563"/>
          </a:xfrm>
          <a:prstGeom prst="rect">
            <a:avLst/>
          </a:prstGeom>
          <a:noFill/>
          <a:ln w="9525">
            <a:noFill/>
            <a:miter lim="800000"/>
            <a:headEnd/>
            <a:tailEnd/>
          </a:ln>
          <a:effectLst/>
        </p:spPr>
        <p:txBody>
          <a:bodyPr wrap="none" lIns="0" tIns="0" rIns="0" bIns="0"/>
          <a:lstStyle/>
          <a:p>
            <a:r>
              <a:rPr lang="en-US" sz="1600" b="1"/>
              <a:t>Wild type</a:t>
            </a:r>
            <a:endParaRPr lang="en-US" sz="1600" b="1" i="1"/>
          </a:p>
        </p:txBody>
      </p:sp>
      <p:sp>
        <p:nvSpPr>
          <p:cNvPr id="206854" name="Text Box 6"/>
          <p:cNvSpPr txBox="1">
            <a:spLocks noChangeArrowheads="1"/>
          </p:cNvSpPr>
          <p:nvPr/>
        </p:nvSpPr>
        <p:spPr bwMode="auto">
          <a:xfrm>
            <a:off x="3516313" y="1811338"/>
            <a:ext cx="1627187" cy="760412"/>
          </a:xfrm>
          <a:prstGeom prst="rect">
            <a:avLst/>
          </a:prstGeom>
          <a:noFill/>
          <a:ln w="9525">
            <a:noFill/>
            <a:miter lim="800000"/>
            <a:headEnd/>
            <a:tailEnd/>
          </a:ln>
          <a:effectLst/>
        </p:spPr>
        <p:txBody>
          <a:bodyPr wrap="none" lIns="0" tIns="0" rIns="0" bIns="0"/>
          <a:lstStyle/>
          <a:p>
            <a:pPr algn="ctr"/>
            <a:r>
              <a:rPr lang="en-US" sz="1600" b="1"/>
              <a:t>Class </a:t>
            </a:r>
            <a:r>
              <a:rPr lang="en-US" sz="1600" b="1">
                <a:latin typeface="Times New Roman" pitchFamily="84" charset="0"/>
              </a:rPr>
              <a:t>I</a:t>
            </a:r>
            <a:r>
              <a:rPr lang="en-US" sz="1600" b="1"/>
              <a:t> mutants</a:t>
            </a:r>
            <a:br>
              <a:rPr lang="en-US" sz="1600" b="1"/>
            </a:br>
            <a:r>
              <a:rPr lang="en-US" sz="1600" b="1"/>
              <a:t>(mutation in</a:t>
            </a:r>
            <a:br>
              <a:rPr lang="en-US" sz="1600" b="1"/>
            </a:br>
            <a:r>
              <a:rPr lang="en-US" sz="1600" b="1"/>
              <a:t>gene </a:t>
            </a:r>
            <a:r>
              <a:rPr lang="en-US" sz="1600" b="1" i="1"/>
              <a:t>A</a:t>
            </a:r>
            <a:r>
              <a:rPr lang="en-US" sz="1600" b="1"/>
              <a:t>)</a:t>
            </a:r>
            <a:endParaRPr lang="en-US" sz="1600" b="1" i="1"/>
          </a:p>
        </p:txBody>
      </p:sp>
      <p:sp>
        <p:nvSpPr>
          <p:cNvPr id="206855" name="Text Box 7"/>
          <p:cNvSpPr txBox="1">
            <a:spLocks noChangeArrowheads="1"/>
          </p:cNvSpPr>
          <p:nvPr/>
        </p:nvSpPr>
        <p:spPr bwMode="auto">
          <a:xfrm>
            <a:off x="5257800" y="1804988"/>
            <a:ext cx="1677988" cy="531812"/>
          </a:xfrm>
          <a:prstGeom prst="rect">
            <a:avLst/>
          </a:prstGeom>
          <a:noFill/>
          <a:ln w="9525">
            <a:noFill/>
            <a:miter lim="800000"/>
            <a:headEnd/>
            <a:tailEnd/>
          </a:ln>
          <a:effectLst/>
        </p:spPr>
        <p:txBody>
          <a:bodyPr wrap="none" lIns="0" tIns="0" rIns="0" bIns="0"/>
          <a:lstStyle/>
          <a:p>
            <a:pPr algn="ctr"/>
            <a:r>
              <a:rPr lang="en-US" sz="1600" b="1"/>
              <a:t>Class </a:t>
            </a:r>
            <a:r>
              <a:rPr lang="en-US" sz="1600" b="1">
                <a:latin typeface="Times New Roman" pitchFamily="84" charset="0"/>
              </a:rPr>
              <a:t>II</a:t>
            </a:r>
            <a:r>
              <a:rPr lang="en-US" sz="1600" b="1"/>
              <a:t> mutants</a:t>
            </a:r>
            <a:br>
              <a:rPr lang="en-US" sz="1600" b="1"/>
            </a:br>
            <a:r>
              <a:rPr lang="en-US" sz="1600" b="1"/>
              <a:t>(mutation in</a:t>
            </a:r>
            <a:br>
              <a:rPr lang="en-US" sz="1600" b="1"/>
            </a:br>
            <a:r>
              <a:rPr lang="en-US" sz="1600" b="1"/>
              <a:t>gene </a:t>
            </a:r>
            <a:r>
              <a:rPr lang="en-US" sz="1600" b="1" i="1"/>
              <a:t>B</a:t>
            </a:r>
            <a:r>
              <a:rPr lang="en-US" sz="1600" b="1"/>
              <a:t>)</a:t>
            </a:r>
            <a:endParaRPr lang="en-US" sz="1600" b="1" i="1"/>
          </a:p>
        </p:txBody>
      </p:sp>
      <p:sp>
        <p:nvSpPr>
          <p:cNvPr id="206856" name="Text Box 8"/>
          <p:cNvSpPr txBox="1">
            <a:spLocks noChangeArrowheads="1"/>
          </p:cNvSpPr>
          <p:nvPr/>
        </p:nvSpPr>
        <p:spPr bwMode="auto">
          <a:xfrm>
            <a:off x="7043738" y="1808163"/>
            <a:ext cx="1677987" cy="531812"/>
          </a:xfrm>
          <a:prstGeom prst="rect">
            <a:avLst/>
          </a:prstGeom>
          <a:noFill/>
          <a:ln w="9525">
            <a:noFill/>
            <a:miter lim="800000"/>
            <a:headEnd/>
            <a:tailEnd/>
          </a:ln>
          <a:effectLst/>
        </p:spPr>
        <p:txBody>
          <a:bodyPr wrap="none" lIns="0" tIns="0" rIns="0" bIns="0"/>
          <a:lstStyle/>
          <a:p>
            <a:pPr algn="ctr"/>
            <a:r>
              <a:rPr lang="en-US" sz="1600" b="1"/>
              <a:t>Class </a:t>
            </a:r>
            <a:r>
              <a:rPr lang="en-US" sz="1600" b="1">
                <a:latin typeface="Times New Roman" pitchFamily="84" charset="0"/>
              </a:rPr>
              <a:t>III</a:t>
            </a:r>
            <a:r>
              <a:rPr lang="en-US" sz="1600" b="1"/>
              <a:t> mutants</a:t>
            </a:r>
            <a:br>
              <a:rPr lang="en-US" sz="1600" b="1"/>
            </a:br>
            <a:r>
              <a:rPr lang="en-US" sz="1600" b="1"/>
              <a:t>(mutation in</a:t>
            </a:r>
            <a:br>
              <a:rPr lang="en-US" sz="1600" b="1"/>
            </a:br>
            <a:r>
              <a:rPr lang="en-US" sz="1600" b="1"/>
              <a:t>gene </a:t>
            </a:r>
            <a:r>
              <a:rPr lang="en-US" sz="1600" b="1" i="1"/>
              <a:t>C</a:t>
            </a:r>
            <a:r>
              <a:rPr lang="en-US" sz="1600" b="1"/>
              <a:t>)</a:t>
            </a:r>
            <a:endParaRPr lang="en-US" sz="1600" b="1" i="1"/>
          </a:p>
        </p:txBody>
      </p:sp>
      <p:sp>
        <p:nvSpPr>
          <p:cNvPr id="206857" name="Text Box 9"/>
          <p:cNvSpPr txBox="1">
            <a:spLocks noChangeArrowheads="1"/>
          </p:cNvSpPr>
          <p:nvPr/>
        </p:nvSpPr>
        <p:spPr bwMode="auto">
          <a:xfrm>
            <a:off x="508000" y="1806575"/>
            <a:ext cx="1031875" cy="700088"/>
          </a:xfrm>
          <a:prstGeom prst="rect">
            <a:avLst/>
          </a:prstGeom>
          <a:noFill/>
          <a:ln w="9525">
            <a:noFill/>
            <a:miter lim="800000"/>
            <a:headEnd/>
            <a:tailEnd/>
          </a:ln>
          <a:effectLst/>
        </p:spPr>
        <p:txBody>
          <a:bodyPr wrap="none" lIns="0" tIns="0" rIns="0" bIns="0"/>
          <a:lstStyle/>
          <a:p>
            <a:r>
              <a:rPr lang="en-US" sz="1600" b="1"/>
              <a:t>Gene </a:t>
            </a:r>
            <a:br>
              <a:rPr lang="en-US" sz="1600" b="1"/>
            </a:br>
            <a:r>
              <a:rPr lang="en-US" sz="1600" b="1"/>
              <a:t>(codes for</a:t>
            </a:r>
            <a:br>
              <a:rPr lang="en-US" sz="1600" b="1"/>
            </a:br>
            <a:r>
              <a:rPr lang="en-US" sz="1600" b="1"/>
              <a:t>enzyme)</a:t>
            </a:r>
            <a:endParaRPr lang="en-US" sz="1600" b="1" i="1"/>
          </a:p>
        </p:txBody>
      </p:sp>
      <p:sp>
        <p:nvSpPr>
          <p:cNvPr id="206858" name="Text Box 10"/>
          <p:cNvSpPr txBox="1">
            <a:spLocks noChangeArrowheads="1"/>
          </p:cNvSpPr>
          <p:nvPr/>
        </p:nvSpPr>
        <p:spPr bwMode="auto">
          <a:xfrm>
            <a:off x="615950" y="3019425"/>
            <a:ext cx="830263" cy="174625"/>
          </a:xfrm>
          <a:prstGeom prst="rect">
            <a:avLst/>
          </a:prstGeom>
          <a:noFill/>
          <a:ln w="9525">
            <a:noFill/>
            <a:miter lim="800000"/>
            <a:headEnd/>
            <a:tailEnd/>
          </a:ln>
          <a:effectLst/>
        </p:spPr>
        <p:txBody>
          <a:bodyPr wrap="none" lIns="0" tIns="0" rIns="0" bIns="0"/>
          <a:lstStyle/>
          <a:p>
            <a:r>
              <a:rPr lang="en-US" sz="1600" b="1"/>
              <a:t>Gene </a:t>
            </a:r>
            <a:r>
              <a:rPr lang="en-US" sz="1600" b="1" i="1"/>
              <a:t>A</a:t>
            </a:r>
          </a:p>
        </p:txBody>
      </p:sp>
      <p:sp>
        <p:nvSpPr>
          <p:cNvPr id="206859" name="Text Box 11"/>
          <p:cNvSpPr txBox="1">
            <a:spLocks noChangeArrowheads="1"/>
          </p:cNvSpPr>
          <p:nvPr/>
        </p:nvSpPr>
        <p:spPr bwMode="auto">
          <a:xfrm>
            <a:off x="622300" y="3794125"/>
            <a:ext cx="830263" cy="174625"/>
          </a:xfrm>
          <a:prstGeom prst="rect">
            <a:avLst/>
          </a:prstGeom>
          <a:noFill/>
          <a:ln w="9525">
            <a:noFill/>
            <a:miter lim="800000"/>
            <a:headEnd/>
            <a:tailEnd/>
          </a:ln>
          <a:effectLst/>
        </p:spPr>
        <p:txBody>
          <a:bodyPr wrap="none" lIns="0" tIns="0" rIns="0" bIns="0"/>
          <a:lstStyle/>
          <a:p>
            <a:r>
              <a:rPr lang="en-US" sz="1600" b="1"/>
              <a:t>Gene </a:t>
            </a:r>
            <a:r>
              <a:rPr lang="en-US" sz="1600" b="1" i="1"/>
              <a:t>B</a:t>
            </a:r>
          </a:p>
        </p:txBody>
      </p:sp>
      <p:sp>
        <p:nvSpPr>
          <p:cNvPr id="206860" name="Text Box 12"/>
          <p:cNvSpPr txBox="1">
            <a:spLocks noChangeArrowheads="1"/>
          </p:cNvSpPr>
          <p:nvPr/>
        </p:nvSpPr>
        <p:spPr bwMode="auto">
          <a:xfrm>
            <a:off x="615950" y="4530725"/>
            <a:ext cx="830263" cy="174625"/>
          </a:xfrm>
          <a:prstGeom prst="rect">
            <a:avLst/>
          </a:prstGeom>
          <a:noFill/>
          <a:ln w="9525">
            <a:noFill/>
            <a:miter lim="800000"/>
            <a:headEnd/>
            <a:tailEnd/>
          </a:ln>
          <a:effectLst/>
        </p:spPr>
        <p:txBody>
          <a:bodyPr wrap="none" lIns="0" tIns="0" rIns="0" bIns="0"/>
          <a:lstStyle/>
          <a:p>
            <a:r>
              <a:rPr lang="en-US" sz="1600" b="1"/>
              <a:t>Gene </a:t>
            </a:r>
            <a:r>
              <a:rPr lang="en-US" sz="1600" b="1" i="1"/>
              <a:t>C</a:t>
            </a:r>
          </a:p>
        </p:txBody>
      </p:sp>
      <p:sp>
        <p:nvSpPr>
          <p:cNvPr id="206861" name="Text Box 13"/>
          <p:cNvSpPr txBox="1">
            <a:spLocks noChangeArrowheads="1"/>
          </p:cNvSpPr>
          <p:nvPr/>
        </p:nvSpPr>
        <p:spPr bwMode="auto">
          <a:xfrm>
            <a:off x="2152650" y="2740025"/>
            <a:ext cx="1044575" cy="152400"/>
          </a:xfrm>
          <a:prstGeom prst="rect">
            <a:avLst/>
          </a:prstGeom>
          <a:noFill/>
          <a:ln w="9525">
            <a:noFill/>
            <a:miter lim="800000"/>
            <a:headEnd/>
            <a:tailEnd/>
          </a:ln>
          <a:effectLst/>
        </p:spPr>
        <p:txBody>
          <a:bodyPr wrap="none" lIns="0" tIns="0" rIns="0" bIns="0"/>
          <a:lstStyle/>
          <a:p>
            <a:r>
              <a:rPr lang="en-US" sz="1600" b="1"/>
              <a:t>Precursor</a:t>
            </a:r>
            <a:endParaRPr lang="en-US" sz="1600" b="1" i="1"/>
          </a:p>
        </p:txBody>
      </p:sp>
      <p:sp>
        <p:nvSpPr>
          <p:cNvPr id="206862" name="Text Box 14"/>
          <p:cNvSpPr txBox="1">
            <a:spLocks noChangeArrowheads="1"/>
          </p:cNvSpPr>
          <p:nvPr/>
        </p:nvSpPr>
        <p:spPr bwMode="auto">
          <a:xfrm>
            <a:off x="3905250" y="2733675"/>
            <a:ext cx="1044575" cy="152400"/>
          </a:xfrm>
          <a:prstGeom prst="rect">
            <a:avLst/>
          </a:prstGeom>
          <a:noFill/>
          <a:ln w="9525">
            <a:noFill/>
            <a:miter lim="800000"/>
            <a:headEnd/>
            <a:tailEnd/>
          </a:ln>
          <a:effectLst/>
        </p:spPr>
        <p:txBody>
          <a:bodyPr wrap="none" lIns="0" tIns="0" rIns="0" bIns="0"/>
          <a:lstStyle/>
          <a:p>
            <a:r>
              <a:rPr lang="en-US" sz="1600" b="1"/>
              <a:t>Precursor</a:t>
            </a:r>
            <a:endParaRPr lang="en-US" sz="1600" b="1" i="1"/>
          </a:p>
        </p:txBody>
      </p:sp>
      <p:sp>
        <p:nvSpPr>
          <p:cNvPr id="206863" name="Text Box 15"/>
          <p:cNvSpPr txBox="1">
            <a:spLocks noChangeArrowheads="1"/>
          </p:cNvSpPr>
          <p:nvPr/>
        </p:nvSpPr>
        <p:spPr bwMode="auto">
          <a:xfrm>
            <a:off x="5657850" y="2733675"/>
            <a:ext cx="1044575" cy="152400"/>
          </a:xfrm>
          <a:prstGeom prst="rect">
            <a:avLst/>
          </a:prstGeom>
          <a:noFill/>
          <a:ln w="9525">
            <a:noFill/>
            <a:miter lim="800000"/>
            <a:headEnd/>
            <a:tailEnd/>
          </a:ln>
          <a:effectLst/>
        </p:spPr>
        <p:txBody>
          <a:bodyPr wrap="none" lIns="0" tIns="0" rIns="0" bIns="0"/>
          <a:lstStyle/>
          <a:p>
            <a:r>
              <a:rPr lang="en-US" sz="1600" b="1"/>
              <a:t>Precursor</a:t>
            </a:r>
            <a:endParaRPr lang="en-US" sz="1600" b="1" i="1"/>
          </a:p>
        </p:txBody>
      </p:sp>
      <p:sp>
        <p:nvSpPr>
          <p:cNvPr id="206864" name="Text Box 16"/>
          <p:cNvSpPr txBox="1">
            <a:spLocks noChangeArrowheads="1"/>
          </p:cNvSpPr>
          <p:nvPr/>
        </p:nvSpPr>
        <p:spPr bwMode="auto">
          <a:xfrm>
            <a:off x="7404100" y="2740025"/>
            <a:ext cx="1044575" cy="152400"/>
          </a:xfrm>
          <a:prstGeom prst="rect">
            <a:avLst/>
          </a:prstGeom>
          <a:noFill/>
          <a:ln w="9525">
            <a:noFill/>
            <a:miter lim="800000"/>
            <a:headEnd/>
            <a:tailEnd/>
          </a:ln>
          <a:effectLst/>
        </p:spPr>
        <p:txBody>
          <a:bodyPr wrap="none" lIns="0" tIns="0" rIns="0" bIns="0"/>
          <a:lstStyle/>
          <a:p>
            <a:r>
              <a:rPr lang="en-US" sz="1600" b="1"/>
              <a:t>Precursor</a:t>
            </a:r>
            <a:endParaRPr lang="en-US" sz="1600" b="1" i="1"/>
          </a:p>
        </p:txBody>
      </p:sp>
      <p:sp>
        <p:nvSpPr>
          <p:cNvPr id="206865" name="Text Box 17"/>
          <p:cNvSpPr txBox="1">
            <a:spLocks noChangeArrowheads="1"/>
          </p:cNvSpPr>
          <p:nvPr/>
        </p:nvSpPr>
        <p:spPr bwMode="auto">
          <a:xfrm>
            <a:off x="2235200" y="3032125"/>
            <a:ext cx="882650" cy="136525"/>
          </a:xfrm>
          <a:prstGeom prst="rect">
            <a:avLst/>
          </a:prstGeom>
          <a:noFill/>
          <a:ln w="9525">
            <a:noFill/>
            <a:miter lim="800000"/>
            <a:headEnd/>
            <a:tailEnd/>
          </a:ln>
          <a:effectLst/>
        </p:spPr>
        <p:txBody>
          <a:bodyPr wrap="none" lIns="0" tIns="0" rIns="0" bIns="0"/>
          <a:lstStyle/>
          <a:p>
            <a:r>
              <a:rPr lang="en-US" sz="1300" b="1"/>
              <a:t>Enzyme A</a:t>
            </a:r>
            <a:endParaRPr lang="en-US" sz="1300" b="1" i="1"/>
          </a:p>
        </p:txBody>
      </p:sp>
      <p:sp>
        <p:nvSpPr>
          <p:cNvPr id="206866" name="Text Box 18"/>
          <p:cNvSpPr txBox="1">
            <a:spLocks noChangeArrowheads="1"/>
          </p:cNvSpPr>
          <p:nvPr/>
        </p:nvSpPr>
        <p:spPr bwMode="auto">
          <a:xfrm>
            <a:off x="3994150" y="3038475"/>
            <a:ext cx="882650" cy="136525"/>
          </a:xfrm>
          <a:prstGeom prst="rect">
            <a:avLst/>
          </a:prstGeom>
          <a:noFill/>
          <a:ln w="9525">
            <a:noFill/>
            <a:miter lim="800000"/>
            <a:headEnd/>
            <a:tailEnd/>
          </a:ln>
          <a:effectLst/>
        </p:spPr>
        <p:txBody>
          <a:bodyPr wrap="none" lIns="0" tIns="0" rIns="0" bIns="0"/>
          <a:lstStyle/>
          <a:p>
            <a:r>
              <a:rPr lang="en-US" sz="1300" b="1"/>
              <a:t>Enzyme A</a:t>
            </a:r>
            <a:endParaRPr lang="en-US" sz="1300" b="1" i="1"/>
          </a:p>
        </p:txBody>
      </p:sp>
      <p:sp>
        <p:nvSpPr>
          <p:cNvPr id="206867" name="Text Box 19"/>
          <p:cNvSpPr txBox="1">
            <a:spLocks noChangeArrowheads="1"/>
          </p:cNvSpPr>
          <p:nvPr/>
        </p:nvSpPr>
        <p:spPr bwMode="auto">
          <a:xfrm>
            <a:off x="5734050" y="3025775"/>
            <a:ext cx="882650" cy="136525"/>
          </a:xfrm>
          <a:prstGeom prst="rect">
            <a:avLst/>
          </a:prstGeom>
          <a:noFill/>
          <a:ln w="9525">
            <a:noFill/>
            <a:miter lim="800000"/>
            <a:headEnd/>
            <a:tailEnd/>
          </a:ln>
          <a:effectLst/>
        </p:spPr>
        <p:txBody>
          <a:bodyPr wrap="none" lIns="0" tIns="0" rIns="0" bIns="0"/>
          <a:lstStyle/>
          <a:p>
            <a:r>
              <a:rPr lang="en-US" sz="1300" b="1"/>
              <a:t>Enzyme A</a:t>
            </a:r>
            <a:endParaRPr lang="en-US" sz="1300" b="1" i="1"/>
          </a:p>
        </p:txBody>
      </p:sp>
      <p:sp>
        <p:nvSpPr>
          <p:cNvPr id="206868" name="Text Box 20"/>
          <p:cNvSpPr txBox="1">
            <a:spLocks noChangeArrowheads="1"/>
          </p:cNvSpPr>
          <p:nvPr/>
        </p:nvSpPr>
        <p:spPr bwMode="auto">
          <a:xfrm>
            <a:off x="7486650" y="3032125"/>
            <a:ext cx="882650" cy="136525"/>
          </a:xfrm>
          <a:prstGeom prst="rect">
            <a:avLst/>
          </a:prstGeom>
          <a:noFill/>
          <a:ln w="9525">
            <a:noFill/>
            <a:miter lim="800000"/>
            <a:headEnd/>
            <a:tailEnd/>
          </a:ln>
          <a:effectLst/>
        </p:spPr>
        <p:txBody>
          <a:bodyPr wrap="none" lIns="0" tIns="0" rIns="0" bIns="0"/>
          <a:lstStyle/>
          <a:p>
            <a:r>
              <a:rPr lang="en-US" sz="1300" b="1"/>
              <a:t>Enzyme A</a:t>
            </a:r>
            <a:endParaRPr lang="en-US" sz="1300" b="1" i="1"/>
          </a:p>
        </p:txBody>
      </p:sp>
      <p:sp>
        <p:nvSpPr>
          <p:cNvPr id="206869" name="Text Box 21"/>
          <p:cNvSpPr txBox="1">
            <a:spLocks noChangeArrowheads="1"/>
          </p:cNvSpPr>
          <p:nvPr/>
        </p:nvSpPr>
        <p:spPr bwMode="auto">
          <a:xfrm>
            <a:off x="2235200" y="3813175"/>
            <a:ext cx="882650" cy="136525"/>
          </a:xfrm>
          <a:prstGeom prst="rect">
            <a:avLst/>
          </a:prstGeom>
          <a:noFill/>
          <a:ln w="9525">
            <a:noFill/>
            <a:miter lim="800000"/>
            <a:headEnd/>
            <a:tailEnd/>
          </a:ln>
          <a:effectLst/>
        </p:spPr>
        <p:txBody>
          <a:bodyPr wrap="none" lIns="0" tIns="0" rIns="0" bIns="0"/>
          <a:lstStyle/>
          <a:p>
            <a:r>
              <a:rPr lang="en-US" sz="1300" b="1"/>
              <a:t>Enzyme B</a:t>
            </a:r>
            <a:endParaRPr lang="en-US" sz="1300" b="1" i="1"/>
          </a:p>
        </p:txBody>
      </p:sp>
      <p:sp>
        <p:nvSpPr>
          <p:cNvPr id="206870" name="Text Box 22"/>
          <p:cNvSpPr txBox="1">
            <a:spLocks noChangeArrowheads="1"/>
          </p:cNvSpPr>
          <p:nvPr/>
        </p:nvSpPr>
        <p:spPr bwMode="auto">
          <a:xfrm>
            <a:off x="3987800" y="3813175"/>
            <a:ext cx="882650" cy="136525"/>
          </a:xfrm>
          <a:prstGeom prst="rect">
            <a:avLst/>
          </a:prstGeom>
          <a:noFill/>
          <a:ln w="9525">
            <a:noFill/>
            <a:miter lim="800000"/>
            <a:headEnd/>
            <a:tailEnd/>
          </a:ln>
          <a:effectLst/>
        </p:spPr>
        <p:txBody>
          <a:bodyPr wrap="none" lIns="0" tIns="0" rIns="0" bIns="0"/>
          <a:lstStyle/>
          <a:p>
            <a:r>
              <a:rPr lang="en-US" sz="1300" b="1"/>
              <a:t>Enzyme B</a:t>
            </a:r>
            <a:endParaRPr lang="en-US" sz="1300" b="1" i="1"/>
          </a:p>
        </p:txBody>
      </p:sp>
      <p:sp>
        <p:nvSpPr>
          <p:cNvPr id="206871" name="Text Box 23"/>
          <p:cNvSpPr txBox="1">
            <a:spLocks noChangeArrowheads="1"/>
          </p:cNvSpPr>
          <p:nvPr/>
        </p:nvSpPr>
        <p:spPr bwMode="auto">
          <a:xfrm>
            <a:off x="5740400" y="3819525"/>
            <a:ext cx="882650" cy="136525"/>
          </a:xfrm>
          <a:prstGeom prst="rect">
            <a:avLst/>
          </a:prstGeom>
          <a:noFill/>
          <a:ln w="9525">
            <a:noFill/>
            <a:miter lim="800000"/>
            <a:headEnd/>
            <a:tailEnd/>
          </a:ln>
          <a:effectLst/>
        </p:spPr>
        <p:txBody>
          <a:bodyPr wrap="none" lIns="0" tIns="0" rIns="0" bIns="0"/>
          <a:lstStyle/>
          <a:p>
            <a:r>
              <a:rPr lang="en-US" sz="1300" b="1"/>
              <a:t>Enzyme B</a:t>
            </a:r>
            <a:endParaRPr lang="en-US" sz="1300" b="1" i="1"/>
          </a:p>
        </p:txBody>
      </p:sp>
      <p:sp>
        <p:nvSpPr>
          <p:cNvPr id="206872" name="Text Box 24"/>
          <p:cNvSpPr txBox="1">
            <a:spLocks noChangeArrowheads="1"/>
          </p:cNvSpPr>
          <p:nvPr/>
        </p:nvSpPr>
        <p:spPr bwMode="auto">
          <a:xfrm>
            <a:off x="7499350" y="3813175"/>
            <a:ext cx="882650" cy="136525"/>
          </a:xfrm>
          <a:prstGeom prst="rect">
            <a:avLst/>
          </a:prstGeom>
          <a:noFill/>
          <a:ln w="9525">
            <a:noFill/>
            <a:miter lim="800000"/>
            <a:headEnd/>
            <a:tailEnd/>
          </a:ln>
          <a:effectLst/>
        </p:spPr>
        <p:txBody>
          <a:bodyPr wrap="none" lIns="0" tIns="0" rIns="0" bIns="0"/>
          <a:lstStyle/>
          <a:p>
            <a:r>
              <a:rPr lang="en-US" sz="1300" b="1"/>
              <a:t>Enzyme B</a:t>
            </a:r>
            <a:endParaRPr lang="en-US" sz="1300" b="1" i="1"/>
          </a:p>
        </p:txBody>
      </p:sp>
      <p:sp>
        <p:nvSpPr>
          <p:cNvPr id="206873" name="Text Box 25"/>
          <p:cNvSpPr txBox="1">
            <a:spLocks noChangeArrowheads="1"/>
          </p:cNvSpPr>
          <p:nvPr/>
        </p:nvSpPr>
        <p:spPr bwMode="auto">
          <a:xfrm>
            <a:off x="2197100" y="3476625"/>
            <a:ext cx="1044575" cy="152400"/>
          </a:xfrm>
          <a:prstGeom prst="rect">
            <a:avLst/>
          </a:prstGeom>
          <a:noFill/>
          <a:ln w="9525">
            <a:noFill/>
            <a:miter lim="800000"/>
            <a:headEnd/>
            <a:tailEnd/>
          </a:ln>
          <a:effectLst/>
        </p:spPr>
        <p:txBody>
          <a:bodyPr wrap="none" lIns="0" tIns="0" rIns="0" bIns="0"/>
          <a:lstStyle/>
          <a:p>
            <a:r>
              <a:rPr lang="en-US" sz="1600" b="1"/>
              <a:t>Ornithine</a:t>
            </a:r>
            <a:endParaRPr lang="en-US" sz="1600" b="1" i="1"/>
          </a:p>
        </p:txBody>
      </p:sp>
      <p:sp>
        <p:nvSpPr>
          <p:cNvPr id="206874" name="Text Box 26"/>
          <p:cNvSpPr txBox="1">
            <a:spLocks noChangeArrowheads="1"/>
          </p:cNvSpPr>
          <p:nvPr/>
        </p:nvSpPr>
        <p:spPr bwMode="auto">
          <a:xfrm>
            <a:off x="3956050" y="3482975"/>
            <a:ext cx="1044575" cy="152400"/>
          </a:xfrm>
          <a:prstGeom prst="rect">
            <a:avLst/>
          </a:prstGeom>
          <a:noFill/>
          <a:ln w="9525">
            <a:noFill/>
            <a:miter lim="800000"/>
            <a:headEnd/>
            <a:tailEnd/>
          </a:ln>
          <a:effectLst/>
        </p:spPr>
        <p:txBody>
          <a:bodyPr wrap="none" lIns="0" tIns="0" rIns="0" bIns="0"/>
          <a:lstStyle/>
          <a:p>
            <a:r>
              <a:rPr lang="en-US" sz="1600" b="1"/>
              <a:t>Ornithine</a:t>
            </a:r>
            <a:endParaRPr lang="en-US" sz="1600" b="1" i="1"/>
          </a:p>
        </p:txBody>
      </p:sp>
      <p:sp>
        <p:nvSpPr>
          <p:cNvPr id="206875" name="Text Box 27"/>
          <p:cNvSpPr txBox="1">
            <a:spLocks noChangeArrowheads="1"/>
          </p:cNvSpPr>
          <p:nvPr/>
        </p:nvSpPr>
        <p:spPr bwMode="auto">
          <a:xfrm>
            <a:off x="5702300" y="3482975"/>
            <a:ext cx="1044575" cy="152400"/>
          </a:xfrm>
          <a:prstGeom prst="rect">
            <a:avLst/>
          </a:prstGeom>
          <a:noFill/>
          <a:ln w="9525">
            <a:noFill/>
            <a:miter lim="800000"/>
            <a:headEnd/>
            <a:tailEnd/>
          </a:ln>
          <a:effectLst/>
        </p:spPr>
        <p:txBody>
          <a:bodyPr wrap="none" lIns="0" tIns="0" rIns="0" bIns="0"/>
          <a:lstStyle/>
          <a:p>
            <a:r>
              <a:rPr lang="en-US" sz="1600" b="1"/>
              <a:t>Ornithine</a:t>
            </a:r>
            <a:endParaRPr lang="en-US" sz="1600" b="1" i="1"/>
          </a:p>
        </p:txBody>
      </p:sp>
      <p:sp>
        <p:nvSpPr>
          <p:cNvPr id="206876" name="Text Box 28"/>
          <p:cNvSpPr txBox="1">
            <a:spLocks noChangeArrowheads="1"/>
          </p:cNvSpPr>
          <p:nvPr/>
        </p:nvSpPr>
        <p:spPr bwMode="auto">
          <a:xfrm>
            <a:off x="7454900" y="3482975"/>
            <a:ext cx="1044575" cy="152400"/>
          </a:xfrm>
          <a:prstGeom prst="rect">
            <a:avLst/>
          </a:prstGeom>
          <a:noFill/>
          <a:ln w="9525">
            <a:noFill/>
            <a:miter lim="800000"/>
            <a:headEnd/>
            <a:tailEnd/>
          </a:ln>
          <a:effectLst/>
        </p:spPr>
        <p:txBody>
          <a:bodyPr wrap="none" lIns="0" tIns="0" rIns="0" bIns="0"/>
          <a:lstStyle/>
          <a:p>
            <a:r>
              <a:rPr lang="en-US" sz="1600" b="1"/>
              <a:t>Ornithine</a:t>
            </a:r>
            <a:endParaRPr lang="en-US" sz="1600" b="1" i="1"/>
          </a:p>
        </p:txBody>
      </p:sp>
      <p:sp>
        <p:nvSpPr>
          <p:cNvPr id="206877" name="Text Box 29"/>
          <p:cNvSpPr txBox="1">
            <a:spLocks noChangeArrowheads="1"/>
          </p:cNvSpPr>
          <p:nvPr/>
        </p:nvSpPr>
        <p:spPr bwMode="auto">
          <a:xfrm>
            <a:off x="2235200" y="4537075"/>
            <a:ext cx="882650" cy="136525"/>
          </a:xfrm>
          <a:prstGeom prst="rect">
            <a:avLst/>
          </a:prstGeom>
          <a:noFill/>
          <a:ln w="9525">
            <a:noFill/>
            <a:miter lim="800000"/>
            <a:headEnd/>
            <a:tailEnd/>
          </a:ln>
          <a:effectLst/>
        </p:spPr>
        <p:txBody>
          <a:bodyPr wrap="none" lIns="0" tIns="0" rIns="0" bIns="0"/>
          <a:lstStyle/>
          <a:p>
            <a:r>
              <a:rPr lang="en-US" sz="1300" b="1"/>
              <a:t>Enzyme C</a:t>
            </a:r>
            <a:endParaRPr lang="en-US" sz="1300" b="1" i="1"/>
          </a:p>
        </p:txBody>
      </p:sp>
      <p:sp>
        <p:nvSpPr>
          <p:cNvPr id="206878" name="Text Box 30"/>
          <p:cNvSpPr txBox="1">
            <a:spLocks noChangeArrowheads="1"/>
          </p:cNvSpPr>
          <p:nvPr/>
        </p:nvSpPr>
        <p:spPr bwMode="auto">
          <a:xfrm>
            <a:off x="3987800" y="4543425"/>
            <a:ext cx="882650" cy="136525"/>
          </a:xfrm>
          <a:prstGeom prst="rect">
            <a:avLst/>
          </a:prstGeom>
          <a:noFill/>
          <a:ln w="9525">
            <a:noFill/>
            <a:miter lim="800000"/>
            <a:headEnd/>
            <a:tailEnd/>
          </a:ln>
          <a:effectLst/>
        </p:spPr>
        <p:txBody>
          <a:bodyPr wrap="none" lIns="0" tIns="0" rIns="0" bIns="0"/>
          <a:lstStyle/>
          <a:p>
            <a:r>
              <a:rPr lang="en-US" sz="1300" b="1"/>
              <a:t>Enzyme C</a:t>
            </a:r>
            <a:endParaRPr lang="en-US" sz="1300" b="1" i="1"/>
          </a:p>
        </p:txBody>
      </p:sp>
      <p:sp>
        <p:nvSpPr>
          <p:cNvPr id="206879" name="Text Box 31"/>
          <p:cNvSpPr txBox="1">
            <a:spLocks noChangeArrowheads="1"/>
          </p:cNvSpPr>
          <p:nvPr/>
        </p:nvSpPr>
        <p:spPr bwMode="auto">
          <a:xfrm>
            <a:off x="7493000" y="4530725"/>
            <a:ext cx="882650" cy="136525"/>
          </a:xfrm>
          <a:prstGeom prst="rect">
            <a:avLst/>
          </a:prstGeom>
          <a:noFill/>
          <a:ln w="9525">
            <a:noFill/>
            <a:miter lim="800000"/>
            <a:headEnd/>
            <a:tailEnd/>
          </a:ln>
          <a:effectLst/>
        </p:spPr>
        <p:txBody>
          <a:bodyPr wrap="none" lIns="0" tIns="0" rIns="0" bIns="0"/>
          <a:lstStyle/>
          <a:p>
            <a:r>
              <a:rPr lang="en-US" sz="1300" b="1"/>
              <a:t>Enzyme C</a:t>
            </a:r>
            <a:endParaRPr lang="en-US" sz="1300" b="1" i="1"/>
          </a:p>
        </p:txBody>
      </p:sp>
      <p:sp>
        <p:nvSpPr>
          <p:cNvPr id="206880" name="Text Box 32"/>
          <p:cNvSpPr txBox="1">
            <a:spLocks noChangeArrowheads="1"/>
          </p:cNvSpPr>
          <p:nvPr/>
        </p:nvSpPr>
        <p:spPr bwMode="auto">
          <a:xfrm>
            <a:off x="5727700" y="4543425"/>
            <a:ext cx="882650" cy="136525"/>
          </a:xfrm>
          <a:prstGeom prst="rect">
            <a:avLst/>
          </a:prstGeom>
          <a:noFill/>
          <a:ln w="9525">
            <a:noFill/>
            <a:miter lim="800000"/>
            <a:headEnd/>
            <a:tailEnd/>
          </a:ln>
          <a:effectLst/>
        </p:spPr>
        <p:txBody>
          <a:bodyPr wrap="none" lIns="0" tIns="0" rIns="0" bIns="0"/>
          <a:lstStyle/>
          <a:p>
            <a:r>
              <a:rPr lang="en-US" sz="1300" b="1"/>
              <a:t>Enzyme C</a:t>
            </a:r>
            <a:endParaRPr lang="en-US" sz="1300" b="1" i="1"/>
          </a:p>
        </p:txBody>
      </p:sp>
      <p:sp>
        <p:nvSpPr>
          <p:cNvPr id="206881" name="Text Box 33"/>
          <p:cNvSpPr txBox="1">
            <a:spLocks noChangeArrowheads="1"/>
          </p:cNvSpPr>
          <p:nvPr/>
        </p:nvSpPr>
        <p:spPr bwMode="auto">
          <a:xfrm>
            <a:off x="2222500" y="4232275"/>
            <a:ext cx="1044575" cy="152400"/>
          </a:xfrm>
          <a:prstGeom prst="rect">
            <a:avLst/>
          </a:prstGeom>
          <a:noFill/>
          <a:ln w="9525">
            <a:noFill/>
            <a:miter lim="800000"/>
            <a:headEnd/>
            <a:tailEnd/>
          </a:ln>
          <a:effectLst/>
        </p:spPr>
        <p:txBody>
          <a:bodyPr wrap="none" lIns="0" tIns="0" rIns="0" bIns="0"/>
          <a:lstStyle/>
          <a:p>
            <a:r>
              <a:rPr lang="en-US" sz="1600" b="1"/>
              <a:t>Citrulline</a:t>
            </a:r>
            <a:endParaRPr lang="en-US" sz="1600" b="1" i="1"/>
          </a:p>
        </p:txBody>
      </p:sp>
      <p:sp>
        <p:nvSpPr>
          <p:cNvPr id="206882" name="Text Box 34"/>
          <p:cNvSpPr txBox="1">
            <a:spLocks noChangeArrowheads="1"/>
          </p:cNvSpPr>
          <p:nvPr/>
        </p:nvSpPr>
        <p:spPr bwMode="auto">
          <a:xfrm>
            <a:off x="3975100" y="4232275"/>
            <a:ext cx="1044575" cy="152400"/>
          </a:xfrm>
          <a:prstGeom prst="rect">
            <a:avLst/>
          </a:prstGeom>
          <a:noFill/>
          <a:ln w="9525">
            <a:noFill/>
            <a:miter lim="800000"/>
            <a:headEnd/>
            <a:tailEnd/>
          </a:ln>
          <a:effectLst/>
        </p:spPr>
        <p:txBody>
          <a:bodyPr wrap="none" lIns="0" tIns="0" rIns="0" bIns="0"/>
          <a:lstStyle/>
          <a:p>
            <a:r>
              <a:rPr lang="en-US" sz="1600" b="1"/>
              <a:t>Citrulline</a:t>
            </a:r>
            <a:endParaRPr lang="en-US" sz="1600" b="1" i="1"/>
          </a:p>
        </p:txBody>
      </p:sp>
      <p:sp>
        <p:nvSpPr>
          <p:cNvPr id="206883" name="Text Box 35"/>
          <p:cNvSpPr txBox="1">
            <a:spLocks noChangeArrowheads="1"/>
          </p:cNvSpPr>
          <p:nvPr/>
        </p:nvSpPr>
        <p:spPr bwMode="auto">
          <a:xfrm>
            <a:off x="5715000" y="4225925"/>
            <a:ext cx="1044575" cy="152400"/>
          </a:xfrm>
          <a:prstGeom prst="rect">
            <a:avLst/>
          </a:prstGeom>
          <a:noFill/>
          <a:ln w="9525">
            <a:noFill/>
            <a:miter lim="800000"/>
            <a:headEnd/>
            <a:tailEnd/>
          </a:ln>
          <a:effectLst/>
        </p:spPr>
        <p:txBody>
          <a:bodyPr wrap="none" lIns="0" tIns="0" rIns="0" bIns="0"/>
          <a:lstStyle/>
          <a:p>
            <a:r>
              <a:rPr lang="en-US" sz="1600" b="1"/>
              <a:t>Citrulline</a:t>
            </a:r>
            <a:endParaRPr lang="en-US" sz="1600" b="1" i="1"/>
          </a:p>
        </p:txBody>
      </p:sp>
      <p:sp>
        <p:nvSpPr>
          <p:cNvPr id="206884" name="Text Box 36"/>
          <p:cNvSpPr txBox="1">
            <a:spLocks noChangeArrowheads="1"/>
          </p:cNvSpPr>
          <p:nvPr/>
        </p:nvSpPr>
        <p:spPr bwMode="auto">
          <a:xfrm>
            <a:off x="7473950" y="4225925"/>
            <a:ext cx="1044575" cy="152400"/>
          </a:xfrm>
          <a:prstGeom prst="rect">
            <a:avLst/>
          </a:prstGeom>
          <a:noFill/>
          <a:ln w="9525">
            <a:noFill/>
            <a:miter lim="800000"/>
            <a:headEnd/>
            <a:tailEnd/>
          </a:ln>
          <a:effectLst/>
        </p:spPr>
        <p:txBody>
          <a:bodyPr wrap="none" lIns="0" tIns="0" rIns="0" bIns="0"/>
          <a:lstStyle/>
          <a:p>
            <a:r>
              <a:rPr lang="en-US" sz="1600" b="1"/>
              <a:t>Citrulline</a:t>
            </a:r>
            <a:endParaRPr lang="en-US" sz="1600" b="1" i="1"/>
          </a:p>
        </p:txBody>
      </p:sp>
      <p:sp>
        <p:nvSpPr>
          <p:cNvPr id="206885" name="Text Box 37"/>
          <p:cNvSpPr txBox="1">
            <a:spLocks noChangeArrowheads="1"/>
          </p:cNvSpPr>
          <p:nvPr/>
        </p:nvSpPr>
        <p:spPr bwMode="auto">
          <a:xfrm>
            <a:off x="2235200" y="4924425"/>
            <a:ext cx="1044575" cy="152400"/>
          </a:xfrm>
          <a:prstGeom prst="rect">
            <a:avLst/>
          </a:prstGeom>
          <a:noFill/>
          <a:ln w="9525">
            <a:noFill/>
            <a:miter lim="800000"/>
            <a:headEnd/>
            <a:tailEnd/>
          </a:ln>
          <a:effectLst/>
        </p:spPr>
        <p:txBody>
          <a:bodyPr wrap="none" lIns="0" tIns="0" rIns="0" bIns="0"/>
          <a:lstStyle/>
          <a:p>
            <a:r>
              <a:rPr lang="en-US" sz="1600" b="1"/>
              <a:t>Arginine</a:t>
            </a:r>
            <a:endParaRPr lang="en-US" sz="1600" b="1" i="1"/>
          </a:p>
        </p:txBody>
      </p:sp>
      <p:sp>
        <p:nvSpPr>
          <p:cNvPr id="206886" name="Text Box 38"/>
          <p:cNvSpPr txBox="1">
            <a:spLocks noChangeArrowheads="1"/>
          </p:cNvSpPr>
          <p:nvPr/>
        </p:nvSpPr>
        <p:spPr bwMode="auto">
          <a:xfrm>
            <a:off x="4006850" y="4937125"/>
            <a:ext cx="1044575" cy="152400"/>
          </a:xfrm>
          <a:prstGeom prst="rect">
            <a:avLst/>
          </a:prstGeom>
          <a:noFill/>
          <a:ln w="9525">
            <a:noFill/>
            <a:miter lim="800000"/>
            <a:headEnd/>
            <a:tailEnd/>
          </a:ln>
          <a:effectLst/>
        </p:spPr>
        <p:txBody>
          <a:bodyPr wrap="none" lIns="0" tIns="0" rIns="0" bIns="0"/>
          <a:lstStyle/>
          <a:p>
            <a:r>
              <a:rPr lang="en-US" sz="1600" b="1"/>
              <a:t>Arginine</a:t>
            </a:r>
            <a:endParaRPr lang="en-US" sz="1600" b="1" i="1"/>
          </a:p>
        </p:txBody>
      </p:sp>
      <p:sp>
        <p:nvSpPr>
          <p:cNvPr id="206887" name="Text Box 39"/>
          <p:cNvSpPr txBox="1">
            <a:spLocks noChangeArrowheads="1"/>
          </p:cNvSpPr>
          <p:nvPr/>
        </p:nvSpPr>
        <p:spPr bwMode="auto">
          <a:xfrm>
            <a:off x="5746750" y="4937125"/>
            <a:ext cx="1044575" cy="152400"/>
          </a:xfrm>
          <a:prstGeom prst="rect">
            <a:avLst/>
          </a:prstGeom>
          <a:noFill/>
          <a:ln w="9525">
            <a:noFill/>
            <a:miter lim="800000"/>
            <a:headEnd/>
            <a:tailEnd/>
          </a:ln>
          <a:effectLst/>
        </p:spPr>
        <p:txBody>
          <a:bodyPr wrap="none" lIns="0" tIns="0" rIns="0" bIns="0"/>
          <a:lstStyle/>
          <a:p>
            <a:r>
              <a:rPr lang="en-US" sz="1600" b="1"/>
              <a:t>Arginine</a:t>
            </a:r>
            <a:endParaRPr lang="en-US" sz="1600" b="1" i="1"/>
          </a:p>
        </p:txBody>
      </p:sp>
      <p:sp>
        <p:nvSpPr>
          <p:cNvPr id="206888" name="Text Box 40"/>
          <p:cNvSpPr txBox="1">
            <a:spLocks noChangeArrowheads="1"/>
          </p:cNvSpPr>
          <p:nvPr/>
        </p:nvSpPr>
        <p:spPr bwMode="auto">
          <a:xfrm>
            <a:off x="7499350" y="4911725"/>
            <a:ext cx="1044575" cy="152400"/>
          </a:xfrm>
          <a:prstGeom prst="rect">
            <a:avLst/>
          </a:prstGeom>
          <a:noFill/>
          <a:ln w="9525">
            <a:noFill/>
            <a:miter lim="800000"/>
            <a:headEnd/>
            <a:tailEnd/>
          </a:ln>
          <a:effectLst/>
        </p:spPr>
        <p:txBody>
          <a:bodyPr wrap="none" lIns="0" tIns="0" rIns="0" bIns="0"/>
          <a:lstStyle/>
          <a:p>
            <a:r>
              <a:rPr lang="en-US" sz="1600" b="1"/>
              <a:t>Arginine</a:t>
            </a:r>
            <a:endParaRPr lang="en-US" sz="1600" b="1" i="1"/>
          </a:p>
        </p:txBody>
      </p:sp>
    </p:spTree>
    <p:extLst>
      <p:ext uri="{BB962C8B-B14F-4D97-AF65-F5344CB8AC3E}">
        <p14:creationId xmlns:p14="http://schemas.microsoft.com/office/powerpoint/2010/main" val="3020174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Classes of </a:t>
            </a:r>
            <a:r>
              <a:rPr lang="en-US" dirty="0" err="1" smtClean="0"/>
              <a:t>Arginine</a:t>
            </a:r>
            <a:r>
              <a:rPr lang="en-US" dirty="0" smtClean="0"/>
              <a:t> Mutants</a:t>
            </a:r>
            <a:endParaRPr lang="en-US" dirty="0"/>
          </a:p>
        </p:txBody>
      </p:sp>
      <p:sp>
        <p:nvSpPr>
          <p:cNvPr id="3" name="Content Placeholder 2"/>
          <p:cNvSpPr>
            <a:spLocks noGrp="1"/>
          </p:cNvSpPr>
          <p:nvPr>
            <p:ph idx="1"/>
          </p:nvPr>
        </p:nvSpPr>
        <p:spPr/>
        <p:txBody>
          <a:bodyPr>
            <a:normAutofit/>
          </a:bodyPr>
          <a:lstStyle/>
          <a:p>
            <a:r>
              <a:rPr lang="en-US" dirty="0" smtClean="0"/>
              <a:t>Class 1 can grow on media containing</a:t>
            </a:r>
          </a:p>
          <a:p>
            <a:pPr lvl="1"/>
            <a:r>
              <a:rPr lang="en-US" dirty="0" err="1" smtClean="0"/>
              <a:t>Arginine</a:t>
            </a:r>
            <a:r>
              <a:rPr lang="en-US" dirty="0" smtClean="0"/>
              <a:t> </a:t>
            </a:r>
          </a:p>
          <a:p>
            <a:pPr lvl="1"/>
            <a:r>
              <a:rPr lang="en-US" dirty="0" err="1" smtClean="0"/>
              <a:t>Citrulline</a:t>
            </a:r>
            <a:endParaRPr lang="en-US" dirty="0" smtClean="0"/>
          </a:p>
          <a:p>
            <a:pPr lvl="1"/>
            <a:r>
              <a:rPr lang="en-US" dirty="0" err="1" smtClean="0"/>
              <a:t>Ornithine</a:t>
            </a:r>
            <a:endParaRPr lang="en-US" dirty="0" smtClean="0"/>
          </a:p>
          <a:p>
            <a:r>
              <a:rPr lang="en-US" dirty="0" smtClean="0"/>
              <a:t>Class 2 can grow on media containing</a:t>
            </a:r>
          </a:p>
          <a:p>
            <a:pPr lvl="1"/>
            <a:r>
              <a:rPr lang="en-US" dirty="0" err="1" smtClean="0"/>
              <a:t>Arginine</a:t>
            </a:r>
            <a:r>
              <a:rPr lang="en-US" dirty="0" smtClean="0"/>
              <a:t> </a:t>
            </a:r>
          </a:p>
          <a:p>
            <a:pPr lvl="1"/>
            <a:r>
              <a:rPr lang="en-US" dirty="0" err="1" smtClean="0"/>
              <a:t>Citrulline</a:t>
            </a:r>
            <a:endParaRPr lang="en-US" dirty="0" smtClean="0"/>
          </a:p>
          <a:p>
            <a:r>
              <a:rPr lang="en-US" dirty="0" smtClean="0"/>
              <a:t>Class 3 can grow only on media containing </a:t>
            </a:r>
            <a:r>
              <a:rPr lang="en-US" dirty="0" err="1" smtClean="0"/>
              <a:t>arginine</a:t>
            </a:r>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Gene = 1 Enzyme Hypothesis</a:t>
            </a:r>
            <a:endParaRPr lang="en-US" dirty="0"/>
          </a:p>
        </p:txBody>
      </p:sp>
      <p:sp>
        <p:nvSpPr>
          <p:cNvPr id="3" name="Content Placeholder 2"/>
          <p:cNvSpPr>
            <a:spLocks noGrp="1"/>
          </p:cNvSpPr>
          <p:nvPr>
            <p:ph idx="1"/>
          </p:nvPr>
        </p:nvSpPr>
        <p:spPr>
          <a:xfrm>
            <a:off x="457200" y="2057400"/>
            <a:ext cx="8229600" cy="4267200"/>
          </a:xfrm>
        </p:spPr>
        <p:txBody>
          <a:bodyPr/>
          <a:lstStyle/>
          <a:p>
            <a:r>
              <a:rPr lang="en-US" dirty="0" smtClean="0"/>
              <a:t>Because each enzyme was defective in a single gene, Beadle &amp; </a:t>
            </a:r>
            <a:r>
              <a:rPr lang="en-US" dirty="0" err="1" smtClean="0"/>
              <a:t>Tatums</a:t>
            </a:r>
            <a:r>
              <a:rPr lang="en-US" dirty="0" smtClean="0"/>
              <a:t> results provided strong support for the </a:t>
            </a:r>
            <a:r>
              <a:rPr lang="en-US" b="1" i="1" u="sng" dirty="0" smtClean="0"/>
              <a:t>1 gene= 1 Enzyme hypothesis</a:t>
            </a:r>
          </a:p>
          <a:p>
            <a:pPr lvl="1"/>
            <a:r>
              <a:rPr lang="en-US" dirty="0" smtClean="0"/>
              <a:t>This basically means that each gene dictates the production of a single individual enzyme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idx="4294967295"/>
          </p:nvPr>
        </p:nvSpPr>
        <p:spPr>
          <a:xfrm>
            <a:off x="163513" y="473075"/>
            <a:ext cx="8751887" cy="1585049"/>
          </a:xfrm>
        </p:spPr>
        <p:txBody>
          <a:bodyPr anchor="t">
            <a:spAutoFit/>
          </a:bodyPr>
          <a:lstStyle/>
          <a:p>
            <a:r>
              <a:rPr lang="en-US" i="1" dirty="0" smtClean="0"/>
              <a:t>REVIEW: Nutritional </a:t>
            </a:r>
            <a:r>
              <a:rPr lang="en-US" i="1" dirty="0"/>
              <a:t>Mutants in</a:t>
            </a:r>
            <a:r>
              <a:rPr lang="en-US" dirty="0"/>
              <a:t> </a:t>
            </a:r>
            <a:r>
              <a:rPr lang="en-US" i="1" dirty="0" err="1"/>
              <a:t>Neurospora</a:t>
            </a:r>
            <a:r>
              <a:rPr lang="en-US" i="1" dirty="0"/>
              <a:t>: </a:t>
            </a:r>
            <a:r>
              <a:rPr lang="en-US" dirty="0"/>
              <a:t>Scientific Inquiry</a:t>
            </a:r>
          </a:p>
        </p:txBody>
      </p:sp>
      <p:sp>
        <p:nvSpPr>
          <p:cNvPr id="276483" name="Rectangle 3"/>
          <p:cNvSpPr>
            <a:spLocks noGrp="1" noChangeArrowheads="1"/>
          </p:cNvSpPr>
          <p:nvPr>
            <p:ph type="body" idx="4294967295"/>
          </p:nvPr>
        </p:nvSpPr>
        <p:spPr>
          <a:xfrm>
            <a:off x="533400" y="1927225"/>
            <a:ext cx="8534400" cy="3673313"/>
          </a:xfrm>
        </p:spPr>
        <p:txBody>
          <a:bodyPr>
            <a:spAutoFit/>
          </a:bodyPr>
          <a:lstStyle/>
          <a:p>
            <a:pPr marL="350838" indent="-350838">
              <a:lnSpc>
                <a:spcPct val="95000"/>
              </a:lnSpc>
            </a:pPr>
            <a:r>
              <a:rPr lang="en-US" dirty="0"/>
              <a:t>George Beadle and Edward Tatum exposed bread mold to X-rays, creating mutants that were unable to survive on minimal media</a:t>
            </a:r>
          </a:p>
          <a:p>
            <a:pPr marL="350838" indent="-350838">
              <a:lnSpc>
                <a:spcPct val="95000"/>
              </a:lnSpc>
            </a:pPr>
            <a:r>
              <a:rPr lang="en-US" dirty="0"/>
              <a:t>Using crosses, they and their coworkers identified three classes of </a:t>
            </a:r>
            <a:r>
              <a:rPr lang="en-US" dirty="0" err="1"/>
              <a:t>arginine</a:t>
            </a:r>
            <a:r>
              <a:rPr lang="en-US" dirty="0"/>
              <a:t>-deficient mutants, each lacking a different enzyme necessary for synthesizing </a:t>
            </a:r>
            <a:r>
              <a:rPr lang="en-US" dirty="0" err="1"/>
              <a:t>arginine</a:t>
            </a:r>
            <a:endParaRPr lang="en-US" dirty="0"/>
          </a:p>
          <a:p>
            <a:pPr marL="350838" indent="-350838">
              <a:lnSpc>
                <a:spcPct val="95000"/>
              </a:lnSpc>
            </a:pPr>
            <a:r>
              <a:rPr lang="en-US" dirty="0"/>
              <a:t>They developed a one gene–one enzyme hypothesis, which states that each gene dictates production of a specific </a:t>
            </a:r>
            <a:r>
              <a:rPr lang="en-US" dirty="0" smtClean="0"/>
              <a:t>enzyme </a:t>
            </a:r>
            <a:endParaRPr lang="en-US" dirty="0"/>
          </a:p>
        </p:txBody>
      </p:sp>
      <p:grpSp>
        <p:nvGrpSpPr>
          <p:cNvPr id="276484" name="Group 4"/>
          <p:cNvGrpSpPr>
            <a:grpSpLocks/>
          </p:cNvGrpSpPr>
          <p:nvPr/>
        </p:nvGrpSpPr>
        <p:grpSpPr bwMode="auto">
          <a:xfrm>
            <a:off x="0" y="6553200"/>
            <a:ext cx="9144000" cy="304800"/>
            <a:chOff x="0" y="4128"/>
            <a:chExt cx="5760" cy="192"/>
          </a:xfrm>
        </p:grpSpPr>
        <p:sp>
          <p:nvSpPr>
            <p:cNvPr id="276485"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276487"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652973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838200" y="609600"/>
            <a:ext cx="7010400" cy="1400383"/>
          </a:xfrm>
        </p:spPr>
        <p:txBody>
          <a:bodyPr anchor="t">
            <a:spAutoFit/>
          </a:bodyPr>
          <a:lstStyle/>
          <a:p>
            <a:pPr marL="57150" indent="-4763"/>
            <a:r>
              <a:rPr lang="en-US" sz="4400" i="1" dirty="0"/>
              <a:t>The Products of Gene Expression: A Developing Story</a:t>
            </a:r>
            <a:endParaRPr lang="en-US" sz="4400" dirty="0"/>
          </a:p>
        </p:txBody>
      </p:sp>
      <p:sp>
        <p:nvSpPr>
          <p:cNvPr id="18435" name="Rectangle 3"/>
          <p:cNvSpPr>
            <a:spLocks noGrp="1" noChangeArrowheads="1"/>
          </p:cNvSpPr>
          <p:nvPr>
            <p:ph type="body" idx="4294967295"/>
          </p:nvPr>
        </p:nvSpPr>
        <p:spPr>
          <a:xfrm>
            <a:off x="304800" y="2133600"/>
            <a:ext cx="8229600" cy="3373231"/>
          </a:xfrm>
        </p:spPr>
        <p:txBody>
          <a:bodyPr>
            <a:spAutoFit/>
          </a:bodyPr>
          <a:lstStyle/>
          <a:p>
            <a:pPr marL="350838" indent="-350838">
              <a:lnSpc>
                <a:spcPct val="95000"/>
              </a:lnSpc>
            </a:pPr>
            <a:r>
              <a:rPr lang="en-US" dirty="0"/>
              <a:t>Some proteins aren’t enzymes, so researchers later revised the hypothesis: one gene–one protein</a:t>
            </a:r>
          </a:p>
          <a:p>
            <a:pPr marL="350838" indent="-350838">
              <a:lnSpc>
                <a:spcPct val="95000"/>
              </a:lnSpc>
            </a:pPr>
            <a:r>
              <a:rPr lang="en-US" dirty="0"/>
              <a:t>Many proteins are composed of several polypeptides, each of which has its own gene</a:t>
            </a:r>
          </a:p>
          <a:p>
            <a:pPr marL="350838" indent="-350838">
              <a:lnSpc>
                <a:spcPct val="95000"/>
              </a:lnSpc>
            </a:pPr>
            <a:r>
              <a:rPr lang="en-US" dirty="0"/>
              <a:t>Therefore, Beadle and Tatum’s hypothesis is now restated as the one gene–one polypeptide hypothesis</a:t>
            </a:r>
          </a:p>
          <a:p>
            <a:pPr marL="350838" indent="-350838">
              <a:lnSpc>
                <a:spcPct val="95000"/>
              </a:lnSpc>
            </a:pPr>
            <a:r>
              <a:rPr lang="en-US" dirty="0" smtClean="0"/>
              <a:t>Genes control phenotypes through the action of proteins is another contribution of their work </a:t>
            </a:r>
            <a:endParaRPr lang="en-US" dirty="0"/>
          </a:p>
        </p:txBody>
      </p:sp>
      <p:grpSp>
        <p:nvGrpSpPr>
          <p:cNvPr id="18436" name="Group 4"/>
          <p:cNvGrpSpPr>
            <a:grpSpLocks/>
          </p:cNvGrpSpPr>
          <p:nvPr/>
        </p:nvGrpSpPr>
        <p:grpSpPr bwMode="auto">
          <a:xfrm>
            <a:off x="0" y="6553200"/>
            <a:ext cx="9144000" cy="304800"/>
            <a:chOff x="0" y="4128"/>
            <a:chExt cx="5760" cy="192"/>
          </a:xfrm>
        </p:grpSpPr>
        <p:sp>
          <p:nvSpPr>
            <p:cNvPr id="18437"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18439"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44659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52400" y="457200"/>
            <a:ext cx="8534400" cy="1190625"/>
          </a:xfrm>
        </p:spPr>
        <p:txBody>
          <a:bodyPr anchor="t">
            <a:spAutoFit/>
          </a:bodyPr>
          <a:lstStyle/>
          <a:p>
            <a:r>
              <a:rPr lang="en-US" dirty="0"/>
              <a:t>Basic Principles of Transcription and Translation</a:t>
            </a:r>
          </a:p>
        </p:txBody>
      </p:sp>
      <p:sp>
        <p:nvSpPr>
          <p:cNvPr id="20483" name="Rectangle 3"/>
          <p:cNvSpPr>
            <a:spLocks noGrp="1" noChangeArrowheads="1"/>
          </p:cNvSpPr>
          <p:nvPr>
            <p:ph type="body" idx="4294967295"/>
          </p:nvPr>
        </p:nvSpPr>
        <p:spPr>
          <a:xfrm>
            <a:off x="381000" y="1905000"/>
            <a:ext cx="8382000" cy="3613297"/>
          </a:xfrm>
        </p:spPr>
        <p:txBody>
          <a:bodyPr wrap="square">
            <a:spAutoFit/>
          </a:bodyPr>
          <a:lstStyle/>
          <a:p>
            <a:pPr marL="350838" indent="-350838"/>
            <a:r>
              <a:rPr lang="en-US" dirty="0"/>
              <a:t>RNA is the bridge between genes and the proteins for which they code</a:t>
            </a:r>
          </a:p>
          <a:p>
            <a:pPr marL="350838" indent="-350838"/>
            <a:r>
              <a:rPr lang="en-US" b="1" dirty="0"/>
              <a:t>Transcription </a:t>
            </a:r>
            <a:r>
              <a:rPr lang="en-US" dirty="0"/>
              <a:t>is the synthesis of RNA under the direction of </a:t>
            </a:r>
            <a:r>
              <a:rPr lang="en-US" dirty="0" smtClean="0"/>
              <a:t>DNA (DNA to mRNA in nucleus)</a:t>
            </a:r>
            <a:endParaRPr lang="en-US" dirty="0"/>
          </a:p>
          <a:p>
            <a:pPr marL="350838" indent="-350838"/>
            <a:r>
              <a:rPr lang="en-US" dirty="0"/>
              <a:t>Transcription produces </a:t>
            </a:r>
            <a:r>
              <a:rPr lang="en-US" b="1" dirty="0"/>
              <a:t>messenger RNA (mRNA)</a:t>
            </a:r>
          </a:p>
          <a:p>
            <a:pPr marL="350838" indent="-350838"/>
            <a:r>
              <a:rPr lang="en-US" b="1" dirty="0"/>
              <a:t>Translation </a:t>
            </a:r>
            <a:r>
              <a:rPr lang="en-US" dirty="0"/>
              <a:t>is the synthesis of a polypeptide, using information in the </a:t>
            </a:r>
            <a:r>
              <a:rPr lang="en-US" dirty="0" smtClean="0"/>
              <a:t>mRNA (mRNA to protein)</a:t>
            </a:r>
            <a:endParaRPr lang="en-US" dirty="0"/>
          </a:p>
          <a:p>
            <a:pPr marL="350838" indent="-350838"/>
            <a:r>
              <a:rPr lang="en-US" b="1" dirty="0"/>
              <a:t>Ribosomes </a:t>
            </a:r>
            <a:r>
              <a:rPr lang="en-US" dirty="0"/>
              <a:t>are the sites of </a:t>
            </a:r>
            <a:r>
              <a:rPr lang="en-US" dirty="0" smtClean="0"/>
              <a:t>translation </a:t>
            </a:r>
            <a:endParaRPr lang="en-US" dirty="0"/>
          </a:p>
        </p:txBody>
      </p:sp>
      <p:grpSp>
        <p:nvGrpSpPr>
          <p:cNvPr id="20484" name="Group 4"/>
          <p:cNvGrpSpPr>
            <a:grpSpLocks/>
          </p:cNvGrpSpPr>
          <p:nvPr/>
        </p:nvGrpSpPr>
        <p:grpSpPr bwMode="auto">
          <a:xfrm>
            <a:off x="0" y="6553200"/>
            <a:ext cx="9144000" cy="304800"/>
            <a:chOff x="0" y="4128"/>
            <a:chExt cx="5760" cy="192"/>
          </a:xfrm>
        </p:grpSpPr>
        <p:sp>
          <p:nvSpPr>
            <p:cNvPr id="20485"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20487"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664984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Dogma</a:t>
            </a:r>
            <a:endParaRPr lang="en-US" dirty="0"/>
          </a:p>
        </p:txBody>
      </p:sp>
      <p:sp>
        <p:nvSpPr>
          <p:cNvPr id="3" name="Content Placeholder 2"/>
          <p:cNvSpPr>
            <a:spLocks noGrp="1"/>
          </p:cNvSpPr>
          <p:nvPr>
            <p:ph idx="1"/>
          </p:nvPr>
        </p:nvSpPr>
        <p:spPr/>
        <p:txBody>
          <a:bodyPr/>
          <a:lstStyle/>
          <a:p>
            <a:r>
              <a:rPr lang="en-US" dirty="0" smtClean="0"/>
              <a:t>The central dogma in biology for many years was :</a:t>
            </a:r>
          </a:p>
          <a:p>
            <a:r>
              <a:rPr lang="en-US" b="1" i="1" u="sng" dirty="0" smtClean="0"/>
              <a:t>DNA </a:t>
            </a:r>
            <a:r>
              <a:rPr lang="en-US" b="1" i="1" u="sng" dirty="0" smtClean="0">
                <a:sym typeface="Wingdings" pitchFamily="2" charset="2"/>
              </a:rPr>
              <a:t> RNA  protein</a:t>
            </a:r>
          </a:p>
          <a:p>
            <a:r>
              <a:rPr lang="en-US" dirty="0" smtClean="0">
                <a:sym typeface="Wingdings" pitchFamily="2" charset="2"/>
              </a:rPr>
              <a:t>It has been modified since due to new discoveries, but it basically remains the same</a:t>
            </a:r>
            <a:endParaRPr lang="en-US" dirty="0"/>
          </a:p>
        </p:txBody>
      </p:sp>
      <p:pic>
        <p:nvPicPr>
          <p:cNvPr id="1026" name="Picture 2" descr="http://t1.gstatic.com/images?q=tbn:ANd9GcQgQlORjH3ePUYO-5_TQ1ai7dXzZ3Zd952lH8wh_0kNwG4DriUaGYZGnYl6t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302500"/>
            <a:ext cx="2847975" cy="347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662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8991600" cy="1143000"/>
          </a:xfrm>
        </p:spPr>
        <p:txBody>
          <a:bodyPr>
            <a:normAutofit fontScale="90000"/>
          </a:bodyPr>
          <a:lstStyle/>
          <a:p>
            <a:r>
              <a:rPr lang="en-US" dirty="0"/>
              <a:t>Overview: The Flow of Genetic Information</a:t>
            </a:r>
          </a:p>
        </p:txBody>
      </p:sp>
      <p:sp>
        <p:nvSpPr>
          <p:cNvPr id="3" name="Content Placeholder 2"/>
          <p:cNvSpPr>
            <a:spLocks noGrp="1"/>
          </p:cNvSpPr>
          <p:nvPr>
            <p:ph idx="1"/>
          </p:nvPr>
        </p:nvSpPr>
        <p:spPr>
          <a:xfrm>
            <a:off x="457200" y="1935480"/>
            <a:ext cx="8229600" cy="4617720"/>
          </a:xfrm>
        </p:spPr>
        <p:txBody>
          <a:bodyPr>
            <a:normAutofit fontScale="92500" lnSpcReduction="10000"/>
          </a:bodyPr>
          <a:lstStyle/>
          <a:p>
            <a:r>
              <a:rPr lang="en-US" dirty="0" smtClean="0"/>
              <a:t>The DNA inherited by organisms leads to specific traits by dictating synthesis of proteins </a:t>
            </a:r>
          </a:p>
          <a:p>
            <a:r>
              <a:rPr lang="en-US" dirty="0" smtClean="0"/>
              <a:t>The process by which DNA directs protein synthesis is called </a:t>
            </a:r>
            <a:r>
              <a:rPr lang="en-US" i="1" u="sng" dirty="0" smtClean="0"/>
              <a:t>Gene Expression</a:t>
            </a:r>
          </a:p>
          <a:p>
            <a:pPr lvl="1"/>
            <a:r>
              <a:rPr lang="en-US" dirty="0" smtClean="0"/>
              <a:t>Transcription</a:t>
            </a:r>
          </a:p>
          <a:p>
            <a:pPr lvl="1"/>
            <a:r>
              <a:rPr lang="en-US" dirty="0" smtClean="0"/>
              <a:t>Translation</a:t>
            </a:r>
          </a:p>
          <a:p>
            <a:pPr lvl="1"/>
            <a:endParaRPr lang="en-US" dirty="0" smtClean="0"/>
          </a:p>
          <a:p>
            <a:pPr marL="393192" lvl="1" indent="0">
              <a:buNone/>
            </a:pPr>
            <a:r>
              <a:rPr lang="en-US" dirty="0" smtClean="0"/>
              <a:t>In other words, Proteins are the link between genotype &amp; Phenotype!</a:t>
            </a:r>
          </a:p>
          <a:p>
            <a:pPr marL="393192" lvl="1" indent="0">
              <a:buNone/>
            </a:pPr>
            <a:endParaRPr lang="en-US" dirty="0" smtClean="0"/>
          </a:p>
          <a:p>
            <a:pPr lvl="1" algn="ctr">
              <a:buNone/>
            </a:pPr>
            <a:r>
              <a:rPr lang="en-US" i="1" dirty="0" smtClean="0"/>
              <a:t>We need to 1</a:t>
            </a:r>
            <a:r>
              <a:rPr lang="en-US" i="1" baseline="30000" dirty="0" smtClean="0"/>
              <a:t>st</a:t>
            </a:r>
            <a:r>
              <a:rPr lang="en-US" i="1" dirty="0" smtClean="0"/>
              <a:t> look back and examine how the fundamental relationship between genes and proteins was discovered</a:t>
            </a:r>
            <a:endParaRPr lang="en-US"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Principles of Transcription &amp; Translation</a:t>
            </a:r>
            <a:endParaRPr lang="en-US" dirty="0"/>
          </a:p>
        </p:txBody>
      </p:sp>
      <p:sp>
        <p:nvSpPr>
          <p:cNvPr id="4" name="Text Placeholder 3"/>
          <p:cNvSpPr>
            <a:spLocks noGrp="1"/>
          </p:cNvSpPr>
          <p:nvPr>
            <p:ph type="body" idx="1"/>
          </p:nvPr>
        </p:nvSpPr>
        <p:spPr/>
        <p:txBody>
          <a:bodyPr/>
          <a:lstStyle/>
          <a:p>
            <a:r>
              <a:rPr lang="en-US" dirty="0" smtClean="0"/>
              <a:t>Transcription</a:t>
            </a:r>
            <a:endParaRPr lang="en-US" dirty="0"/>
          </a:p>
        </p:txBody>
      </p:sp>
      <p:sp>
        <p:nvSpPr>
          <p:cNvPr id="5" name="Text Placeholder 4"/>
          <p:cNvSpPr>
            <a:spLocks noGrp="1"/>
          </p:cNvSpPr>
          <p:nvPr>
            <p:ph type="body" sz="half" idx="3"/>
          </p:nvPr>
        </p:nvSpPr>
        <p:spPr/>
        <p:txBody>
          <a:bodyPr/>
          <a:lstStyle/>
          <a:p>
            <a:r>
              <a:rPr lang="en-US" dirty="0" smtClean="0"/>
              <a:t>Translation</a:t>
            </a:r>
            <a:endParaRPr lang="en-US" dirty="0"/>
          </a:p>
        </p:txBody>
      </p:sp>
      <p:sp>
        <p:nvSpPr>
          <p:cNvPr id="3" name="Content Placeholder 2"/>
          <p:cNvSpPr>
            <a:spLocks noGrp="1"/>
          </p:cNvSpPr>
          <p:nvPr>
            <p:ph sz="quarter" idx="2"/>
          </p:nvPr>
        </p:nvSpPr>
        <p:spPr/>
        <p:txBody>
          <a:bodyPr/>
          <a:lstStyle/>
          <a:p>
            <a:r>
              <a:rPr lang="en-US" dirty="0" smtClean="0"/>
              <a:t>The synthesis of a complementary strand of RNA under the direction of DNA template</a:t>
            </a:r>
          </a:p>
          <a:p>
            <a:r>
              <a:rPr lang="en-US" dirty="0" smtClean="0"/>
              <a:t>Same language as DNA </a:t>
            </a:r>
            <a:r>
              <a:rPr lang="en-US" dirty="0" smtClean="0">
                <a:sym typeface="Wingdings" pitchFamily="2" charset="2"/>
              </a:rPr>
              <a:t> nucleotides</a:t>
            </a:r>
          </a:p>
          <a:p>
            <a:r>
              <a:rPr lang="en-US" dirty="0" smtClean="0">
                <a:sym typeface="Wingdings" pitchFamily="2" charset="2"/>
              </a:rPr>
              <a:t>Occurs in the nucleus</a:t>
            </a:r>
            <a:endParaRPr lang="en-US" dirty="0"/>
          </a:p>
        </p:txBody>
      </p:sp>
      <p:sp>
        <p:nvSpPr>
          <p:cNvPr id="6" name="Content Placeholder 5"/>
          <p:cNvSpPr>
            <a:spLocks noGrp="1"/>
          </p:cNvSpPr>
          <p:nvPr>
            <p:ph sz="quarter" idx="4"/>
          </p:nvPr>
        </p:nvSpPr>
        <p:spPr/>
        <p:txBody>
          <a:bodyPr>
            <a:normAutofit fontScale="92500" lnSpcReduction="10000"/>
          </a:bodyPr>
          <a:lstStyle/>
          <a:p>
            <a:r>
              <a:rPr lang="en-US" dirty="0" smtClean="0"/>
              <a:t>The synthesis of an amino acid chain (polypeptide) under the direction of RNA</a:t>
            </a:r>
          </a:p>
          <a:p>
            <a:r>
              <a:rPr lang="en-US" dirty="0" smtClean="0"/>
              <a:t>Change in language </a:t>
            </a:r>
            <a:r>
              <a:rPr lang="en-US" dirty="0" smtClean="0">
                <a:sym typeface="Wingdings" pitchFamily="2" charset="2"/>
              </a:rPr>
              <a:t> from nucleotides to amino acids</a:t>
            </a:r>
          </a:p>
          <a:p>
            <a:r>
              <a:rPr lang="en-US" dirty="0" smtClean="0">
                <a:sym typeface="Wingdings" pitchFamily="2" charset="2"/>
              </a:rPr>
              <a:t>Occurs outside of the nucleus on a ribosome</a:t>
            </a:r>
          </a:p>
          <a:p>
            <a:pPr lvl="1"/>
            <a:r>
              <a:rPr lang="en-US" dirty="0" err="1" smtClean="0">
                <a:sym typeface="Wingdings" pitchFamily="2" charset="2"/>
              </a:rPr>
              <a:t>Secretory</a:t>
            </a:r>
            <a:r>
              <a:rPr lang="en-US" dirty="0" smtClean="0">
                <a:sym typeface="Wingdings" pitchFamily="2" charset="2"/>
              </a:rPr>
              <a:t> proteins are transcribed on </a:t>
            </a:r>
            <a:r>
              <a:rPr lang="en-US" dirty="0" err="1" smtClean="0">
                <a:sym typeface="Wingdings" pitchFamily="2" charset="2"/>
              </a:rPr>
              <a:t>ribosomes</a:t>
            </a:r>
            <a:r>
              <a:rPr lang="en-US" dirty="0" smtClean="0">
                <a:sym typeface="Wingdings" pitchFamily="2" charset="2"/>
              </a:rPr>
              <a:t> attached to the ER</a:t>
            </a:r>
          </a:p>
          <a:p>
            <a:pPr lvl="1"/>
            <a:r>
              <a:rPr lang="en-US" dirty="0" smtClean="0">
                <a:sym typeface="Wingdings" pitchFamily="2" charset="2"/>
              </a:rPr>
              <a:t>Proteins for internal cell use are transcribed on free </a:t>
            </a:r>
            <a:r>
              <a:rPr lang="en-US" dirty="0" err="1" smtClean="0">
                <a:sym typeface="Wingdings" pitchFamily="2" charset="2"/>
              </a:rPr>
              <a:t>ribosomes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371600"/>
          </a:xfrm>
        </p:spPr>
        <p:txBody>
          <a:bodyPr>
            <a:normAutofit fontScale="90000"/>
          </a:bodyPr>
          <a:lstStyle/>
          <a:p>
            <a:pPr algn="ctr"/>
            <a:r>
              <a:rPr lang="en-US" dirty="0" smtClean="0"/>
              <a:t>Why do we need an RNA intermediate?</a:t>
            </a:r>
            <a:endParaRPr lang="en-US" dirty="0"/>
          </a:p>
        </p:txBody>
      </p:sp>
      <p:sp>
        <p:nvSpPr>
          <p:cNvPr id="3" name="Content Placeholder 2"/>
          <p:cNvSpPr>
            <a:spLocks noGrp="1"/>
          </p:cNvSpPr>
          <p:nvPr>
            <p:ph idx="1"/>
          </p:nvPr>
        </p:nvSpPr>
        <p:spPr>
          <a:xfrm>
            <a:off x="457200" y="2514600"/>
            <a:ext cx="8229600" cy="3810000"/>
          </a:xfrm>
        </p:spPr>
        <p:txBody>
          <a:bodyPr/>
          <a:lstStyle/>
          <a:p>
            <a:r>
              <a:rPr lang="en-US" dirty="0" smtClean="0"/>
              <a:t>In other words, why can’t we just use DNA as the template to build a polypeptide</a:t>
            </a:r>
          </a:p>
          <a:p>
            <a:endParaRPr lang="en-US" dirty="0" smtClean="0"/>
          </a:p>
          <a:p>
            <a:r>
              <a:rPr lang="en-US" dirty="0" smtClean="0"/>
              <a:t>Using RNA provides protection for DNA</a:t>
            </a:r>
          </a:p>
          <a:p>
            <a:endParaRPr lang="en-US" dirty="0" smtClean="0"/>
          </a:p>
          <a:p>
            <a:r>
              <a:rPr lang="en-US" dirty="0" smtClean="0"/>
              <a:t>Using an RNA intermediate allows for more then one polypeptide to be synthesized at once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4294967295"/>
          </p:nvPr>
        </p:nvSpPr>
        <p:spPr>
          <a:xfrm>
            <a:off x="533400" y="838200"/>
            <a:ext cx="8001000" cy="3453253"/>
          </a:xfrm>
        </p:spPr>
        <p:txBody>
          <a:bodyPr>
            <a:spAutoFit/>
          </a:bodyPr>
          <a:lstStyle/>
          <a:p>
            <a:pPr marL="350838" indent="-350838"/>
            <a:r>
              <a:rPr lang="en-US" dirty="0"/>
              <a:t>A </a:t>
            </a:r>
            <a:r>
              <a:rPr lang="en-US" b="1" dirty="0"/>
              <a:t>primary transcript </a:t>
            </a:r>
            <a:r>
              <a:rPr lang="en-US" dirty="0"/>
              <a:t>is the initial RNA transcript from any gene prior to </a:t>
            </a:r>
            <a:r>
              <a:rPr lang="en-US" dirty="0" smtClean="0"/>
              <a:t>processing, the mRNA will be modified before it leaves the nucleus to go to ribosome for translation.</a:t>
            </a:r>
            <a:endParaRPr lang="en-US" dirty="0"/>
          </a:p>
          <a:p>
            <a:pPr marL="350838" indent="-350838"/>
            <a:r>
              <a:rPr lang="en-US" dirty="0"/>
              <a:t>The </a:t>
            </a:r>
            <a:r>
              <a:rPr lang="en-US" i="1" dirty="0"/>
              <a:t>central dogma </a:t>
            </a:r>
            <a:r>
              <a:rPr lang="en-US" dirty="0"/>
              <a:t>is the concept that cells are governed by a cellular chain of command:  DNA </a:t>
            </a:r>
            <a:r>
              <a:rPr lang="en-US" dirty="0">
                <a:latin typeface="Symbol" pitchFamily="84" charset="2"/>
                <a:sym typeface="Symbol" pitchFamily="84" charset="2"/>
              </a:rPr>
              <a:t></a:t>
            </a:r>
            <a:r>
              <a:rPr lang="en-US" dirty="0"/>
              <a:t>RNA </a:t>
            </a:r>
            <a:r>
              <a:rPr lang="en-US" dirty="0">
                <a:latin typeface="Symbol" pitchFamily="84" charset="2"/>
                <a:sym typeface="Symbol" pitchFamily="84" charset="2"/>
              </a:rPr>
              <a:t></a:t>
            </a:r>
            <a:r>
              <a:rPr lang="en-US" dirty="0" smtClean="0"/>
              <a:t>protein </a:t>
            </a:r>
            <a:endParaRPr lang="en-US" dirty="0"/>
          </a:p>
          <a:p>
            <a:pPr marL="350838" indent="-350838"/>
            <a:endParaRPr lang="en-US" dirty="0"/>
          </a:p>
        </p:txBody>
      </p:sp>
      <p:grpSp>
        <p:nvGrpSpPr>
          <p:cNvPr id="24579" name="Group 3"/>
          <p:cNvGrpSpPr>
            <a:grpSpLocks/>
          </p:cNvGrpSpPr>
          <p:nvPr/>
        </p:nvGrpSpPr>
        <p:grpSpPr bwMode="auto">
          <a:xfrm>
            <a:off x="0" y="6553200"/>
            <a:ext cx="9144000" cy="304800"/>
            <a:chOff x="0" y="4128"/>
            <a:chExt cx="5760" cy="192"/>
          </a:xfrm>
        </p:grpSpPr>
        <p:sp>
          <p:nvSpPr>
            <p:cNvPr id="24580"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24582"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pic>
        <p:nvPicPr>
          <p:cNvPr id="9" name="Picture 3" descr="17_UN01CentralDogma-U"/>
          <p:cNvPicPr>
            <a:picLocks noChangeAspect="1" noChangeArrowheads="1"/>
          </p:cNvPicPr>
          <p:nvPr/>
        </p:nvPicPr>
        <p:blipFill>
          <a:blip r:embed="rId3" cstate="print"/>
          <a:srcRect/>
          <a:stretch>
            <a:fillRect/>
          </a:stretch>
        </p:blipFill>
        <p:spPr bwMode="auto">
          <a:xfrm>
            <a:off x="290513" y="4760913"/>
            <a:ext cx="8548687" cy="1030287"/>
          </a:xfrm>
          <a:prstGeom prst="rect">
            <a:avLst/>
          </a:prstGeom>
          <a:noFill/>
        </p:spPr>
      </p:pic>
      <p:grpSp>
        <p:nvGrpSpPr>
          <p:cNvPr id="11" name="Group 10"/>
          <p:cNvGrpSpPr/>
          <p:nvPr/>
        </p:nvGrpSpPr>
        <p:grpSpPr>
          <a:xfrm>
            <a:off x="908050" y="5022850"/>
            <a:ext cx="7499350" cy="311150"/>
            <a:chOff x="908050" y="3178175"/>
            <a:chExt cx="7499350" cy="311150"/>
          </a:xfrm>
        </p:grpSpPr>
        <p:sp>
          <p:nvSpPr>
            <p:cNvPr id="12" name="Text Box 4"/>
            <p:cNvSpPr txBox="1">
              <a:spLocks noChangeArrowheads="1"/>
            </p:cNvSpPr>
            <p:nvPr/>
          </p:nvSpPr>
          <p:spPr bwMode="auto">
            <a:xfrm>
              <a:off x="908050" y="3184525"/>
              <a:ext cx="669925" cy="304800"/>
            </a:xfrm>
            <a:prstGeom prst="rect">
              <a:avLst/>
            </a:prstGeom>
            <a:noFill/>
            <a:ln w="9525">
              <a:noFill/>
              <a:miter lim="800000"/>
              <a:headEnd/>
              <a:tailEnd/>
            </a:ln>
            <a:effectLst/>
          </p:spPr>
          <p:txBody>
            <a:bodyPr wrap="none" lIns="0" tIns="0" rIns="0" bIns="0"/>
            <a:lstStyle/>
            <a:p>
              <a:r>
                <a:rPr lang="en-US" sz="2200" b="1" dirty="0"/>
                <a:t>DNA</a:t>
              </a:r>
            </a:p>
          </p:txBody>
        </p:sp>
        <p:sp>
          <p:nvSpPr>
            <p:cNvPr id="13" name="Text Box 5"/>
            <p:cNvSpPr txBox="1">
              <a:spLocks noChangeArrowheads="1"/>
            </p:cNvSpPr>
            <p:nvPr/>
          </p:nvSpPr>
          <p:spPr bwMode="auto">
            <a:xfrm>
              <a:off x="4265613" y="3178175"/>
              <a:ext cx="669925" cy="304800"/>
            </a:xfrm>
            <a:prstGeom prst="rect">
              <a:avLst/>
            </a:prstGeom>
            <a:noFill/>
            <a:ln w="9525">
              <a:noFill/>
              <a:miter lim="800000"/>
              <a:headEnd/>
              <a:tailEnd/>
            </a:ln>
            <a:effectLst/>
          </p:spPr>
          <p:txBody>
            <a:bodyPr wrap="none" lIns="0" tIns="0" rIns="0" bIns="0"/>
            <a:lstStyle/>
            <a:p>
              <a:r>
                <a:rPr lang="en-US" sz="2200" b="1"/>
                <a:t>RNA</a:t>
              </a:r>
            </a:p>
          </p:txBody>
        </p:sp>
        <p:sp>
          <p:nvSpPr>
            <p:cNvPr id="14" name="Text Box 6"/>
            <p:cNvSpPr txBox="1">
              <a:spLocks noChangeArrowheads="1"/>
            </p:cNvSpPr>
            <p:nvPr/>
          </p:nvSpPr>
          <p:spPr bwMode="auto">
            <a:xfrm>
              <a:off x="7456488" y="3192463"/>
              <a:ext cx="950912" cy="279400"/>
            </a:xfrm>
            <a:prstGeom prst="rect">
              <a:avLst/>
            </a:prstGeom>
            <a:noFill/>
            <a:ln w="9525">
              <a:noFill/>
              <a:miter lim="800000"/>
              <a:headEnd/>
              <a:tailEnd/>
            </a:ln>
            <a:effectLst/>
          </p:spPr>
          <p:txBody>
            <a:bodyPr wrap="none" lIns="0" tIns="0" rIns="0" bIns="0"/>
            <a:lstStyle/>
            <a:p>
              <a:r>
                <a:rPr lang="en-US" sz="2200" b="1"/>
                <a:t>Protein</a:t>
              </a:r>
            </a:p>
          </p:txBody>
        </p:sp>
      </p:grpSp>
    </p:spTree>
    <p:extLst>
      <p:ext uri="{BB962C8B-B14F-4D97-AF65-F5344CB8AC3E}">
        <p14:creationId xmlns:p14="http://schemas.microsoft.com/office/powerpoint/2010/main" val="2654435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152400" y="25400"/>
            <a:ext cx="2590800" cy="304800"/>
          </a:xfrm>
        </p:spPr>
        <p:txBody>
          <a:bodyPr/>
          <a:lstStyle/>
          <a:p>
            <a:r>
              <a:rPr lang="en-US" sz="1200" b="0">
                <a:latin typeface="Arial" charset="0"/>
              </a:rPr>
              <a:t>Figure 17.3</a:t>
            </a:r>
          </a:p>
        </p:txBody>
      </p:sp>
      <p:pic>
        <p:nvPicPr>
          <p:cNvPr id="129027" name="Picture 3" descr="17_03_GeneticInfoFlow-U"/>
          <p:cNvPicPr>
            <a:picLocks noChangeAspect="1" noChangeArrowheads="1"/>
          </p:cNvPicPr>
          <p:nvPr/>
        </p:nvPicPr>
        <p:blipFill>
          <a:blip r:embed="rId3" cstate="print"/>
          <a:srcRect/>
          <a:stretch>
            <a:fillRect/>
          </a:stretch>
        </p:blipFill>
        <p:spPr bwMode="auto">
          <a:xfrm>
            <a:off x="296863" y="722313"/>
            <a:ext cx="8548687" cy="5413375"/>
          </a:xfrm>
          <a:prstGeom prst="rect">
            <a:avLst/>
          </a:prstGeom>
          <a:noFill/>
        </p:spPr>
      </p:pic>
      <p:sp>
        <p:nvSpPr>
          <p:cNvPr id="129028" name="Text Box 4"/>
          <p:cNvSpPr txBox="1">
            <a:spLocks noChangeArrowheads="1"/>
          </p:cNvSpPr>
          <p:nvPr/>
        </p:nvSpPr>
        <p:spPr bwMode="auto">
          <a:xfrm>
            <a:off x="3298825" y="3492500"/>
            <a:ext cx="530225" cy="215900"/>
          </a:xfrm>
          <a:prstGeom prst="rect">
            <a:avLst/>
          </a:prstGeom>
          <a:noFill/>
          <a:ln w="9525">
            <a:noFill/>
            <a:miter lim="800000"/>
            <a:headEnd/>
            <a:tailEnd/>
          </a:ln>
          <a:effectLst/>
        </p:spPr>
        <p:txBody>
          <a:bodyPr wrap="none" lIns="0" tIns="0" rIns="0" bIns="0"/>
          <a:lstStyle/>
          <a:p>
            <a:r>
              <a:rPr lang="en-US" sz="1500" b="1"/>
              <a:t>DNA</a:t>
            </a:r>
            <a:endParaRPr lang="en-US" sz="1600" b="1"/>
          </a:p>
          <a:p>
            <a:endParaRPr lang="en-US" sz="1900" b="1"/>
          </a:p>
        </p:txBody>
      </p:sp>
      <p:sp>
        <p:nvSpPr>
          <p:cNvPr id="129029" name="Text Box 5"/>
          <p:cNvSpPr txBox="1">
            <a:spLocks noChangeArrowheads="1"/>
          </p:cNvSpPr>
          <p:nvPr/>
        </p:nvSpPr>
        <p:spPr bwMode="auto">
          <a:xfrm>
            <a:off x="3298825" y="4057650"/>
            <a:ext cx="612775" cy="196850"/>
          </a:xfrm>
          <a:prstGeom prst="rect">
            <a:avLst/>
          </a:prstGeom>
          <a:noFill/>
          <a:ln w="9525">
            <a:noFill/>
            <a:miter lim="800000"/>
            <a:headEnd/>
            <a:tailEnd/>
          </a:ln>
          <a:effectLst/>
        </p:spPr>
        <p:txBody>
          <a:bodyPr wrap="none" lIns="0" tIns="0" rIns="0" bIns="0"/>
          <a:lstStyle/>
          <a:p>
            <a:r>
              <a:rPr lang="en-US" sz="1500" b="1"/>
              <a:t>mRNA</a:t>
            </a:r>
            <a:endParaRPr lang="en-US" sz="1600" b="1"/>
          </a:p>
          <a:p>
            <a:endParaRPr lang="en-US" sz="1900" b="1"/>
          </a:p>
        </p:txBody>
      </p:sp>
      <p:sp>
        <p:nvSpPr>
          <p:cNvPr id="129030" name="Text Box 6"/>
          <p:cNvSpPr txBox="1">
            <a:spLocks noChangeArrowheads="1"/>
          </p:cNvSpPr>
          <p:nvPr/>
        </p:nvSpPr>
        <p:spPr bwMode="auto">
          <a:xfrm>
            <a:off x="3146425" y="4311650"/>
            <a:ext cx="955675" cy="184150"/>
          </a:xfrm>
          <a:prstGeom prst="rect">
            <a:avLst/>
          </a:prstGeom>
          <a:noFill/>
          <a:ln w="9525">
            <a:noFill/>
            <a:miter lim="800000"/>
            <a:headEnd/>
            <a:tailEnd/>
          </a:ln>
          <a:effectLst/>
        </p:spPr>
        <p:txBody>
          <a:bodyPr wrap="none" lIns="0" tIns="0" rIns="0" bIns="0"/>
          <a:lstStyle/>
          <a:p>
            <a:r>
              <a:rPr lang="en-US" sz="1400" b="1"/>
              <a:t>Ribosome</a:t>
            </a:r>
          </a:p>
          <a:p>
            <a:endParaRPr lang="en-US" sz="1900" b="1"/>
          </a:p>
        </p:txBody>
      </p:sp>
      <p:sp>
        <p:nvSpPr>
          <p:cNvPr id="129031" name="Text Box 7"/>
          <p:cNvSpPr txBox="1">
            <a:spLocks noChangeArrowheads="1"/>
          </p:cNvSpPr>
          <p:nvPr/>
        </p:nvSpPr>
        <p:spPr bwMode="auto">
          <a:xfrm>
            <a:off x="2066925" y="5035550"/>
            <a:ext cx="1031875" cy="196850"/>
          </a:xfrm>
          <a:prstGeom prst="rect">
            <a:avLst/>
          </a:prstGeom>
          <a:noFill/>
          <a:ln w="9525">
            <a:noFill/>
            <a:miter lim="800000"/>
            <a:headEnd/>
            <a:tailEnd/>
          </a:ln>
          <a:effectLst/>
        </p:spPr>
        <p:txBody>
          <a:bodyPr wrap="none" lIns="0" tIns="0" rIns="0" bIns="0"/>
          <a:lstStyle/>
          <a:p>
            <a:r>
              <a:rPr lang="en-US" sz="1400" b="1"/>
              <a:t>Polypeptide</a:t>
            </a:r>
          </a:p>
          <a:p>
            <a:endParaRPr lang="en-US" sz="1900" b="1"/>
          </a:p>
        </p:txBody>
      </p:sp>
      <p:sp>
        <p:nvSpPr>
          <p:cNvPr id="129032" name="Text Box 8"/>
          <p:cNvSpPr txBox="1">
            <a:spLocks noChangeArrowheads="1"/>
          </p:cNvSpPr>
          <p:nvPr/>
        </p:nvSpPr>
        <p:spPr bwMode="auto">
          <a:xfrm>
            <a:off x="796925" y="3619500"/>
            <a:ext cx="1520825" cy="228600"/>
          </a:xfrm>
          <a:prstGeom prst="rect">
            <a:avLst/>
          </a:prstGeom>
          <a:noFill/>
          <a:ln w="9525">
            <a:noFill/>
            <a:miter lim="800000"/>
            <a:headEnd/>
            <a:tailEnd/>
          </a:ln>
          <a:effectLst/>
        </p:spPr>
        <p:txBody>
          <a:bodyPr wrap="none" lIns="0" tIns="0" rIns="0" bIns="0"/>
          <a:lstStyle/>
          <a:p>
            <a:r>
              <a:rPr lang="en-US" sz="1400" b="1"/>
              <a:t>TRANSCRIPTION</a:t>
            </a:r>
            <a:endParaRPr lang="en-US" sz="1600" b="1"/>
          </a:p>
          <a:p>
            <a:endParaRPr lang="en-US" sz="1900" b="1"/>
          </a:p>
        </p:txBody>
      </p:sp>
      <p:sp>
        <p:nvSpPr>
          <p:cNvPr id="129033" name="Text Box 9"/>
          <p:cNvSpPr txBox="1">
            <a:spLocks noChangeArrowheads="1"/>
          </p:cNvSpPr>
          <p:nvPr/>
        </p:nvSpPr>
        <p:spPr bwMode="auto">
          <a:xfrm>
            <a:off x="892175" y="4559300"/>
            <a:ext cx="1381125" cy="177800"/>
          </a:xfrm>
          <a:prstGeom prst="rect">
            <a:avLst/>
          </a:prstGeom>
          <a:noFill/>
          <a:ln w="9525">
            <a:noFill/>
            <a:miter lim="800000"/>
            <a:headEnd/>
            <a:tailEnd/>
          </a:ln>
          <a:effectLst/>
        </p:spPr>
        <p:txBody>
          <a:bodyPr wrap="none" lIns="0" tIns="0" rIns="0" bIns="0"/>
          <a:lstStyle/>
          <a:p>
            <a:r>
              <a:rPr lang="en-US" sz="1400" b="1"/>
              <a:t>TRANSLATION</a:t>
            </a:r>
            <a:endParaRPr lang="en-US" sz="1600" b="1"/>
          </a:p>
          <a:p>
            <a:endParaRPr lang="en-US" sz="1900" b="1"/>
          </a:p>
        </p:txBody>
      </p:sp>
      <p:sp>
        <p:nvSpPr>
          <p:cNvPr id="129034" name="Text Box 10"/>
          <p:cNvSpPr txBox="1">
            <a:spLocks noChangeArrowheads="1"/>
          </p:cNvSpPr>
          <p:nvPr/>
        </p:nvSpPr>
        <p:spPr bwMode="auto">
          <a:xfrm>
            <a:off x="5273675" y="2063750"/>
            <a:ext cx="1520825" cy="228600"/>
          </a:xfrm>
          <a:prstGeom prst="rect">
            <a:avLst/>
          </a:prstGeom>
          <a:noFill/>
          <a:ln w="9525">
            <a:noFill/>
            <a:miter lim="800000"/>
            <a:headEnd/>
            <a:tailEnd/>
          </a:ln>
          <a:effectLst/>
        </p:spPr>
        <p:txBody>
          <a:bodyPr wrap="none" lIns="0" tIns="0" rIns="0" bIns="0"/>
          <a:lstStyle/>
          <a:p>
            <a:r>
              <a:rPr lang="en-US" sz="1400" b="1"/>
              <a:t>TRANSCRIPTION</a:t>
            </a:r>
            <a:endParaRPr lang="en-US" sz="1600" b="1"/>
          </a:p>
          <a:p>
            <a:endParaRPr lang="en-US" sz="1900" b="1"/>
          </a:p>
        </p:txBody>
      </p:sp>
      <p:sp>
        <p:nvSpPr>
          <p:cNvPr id="129035" name="Text Box 11"/>
          <p:cNvSpPr txBox="1">
            <a:spLocks noChangeArrowheads="1"/>
          </p:cNvSpPr>
          <p:nvPr/>
        </p:nvSpPr>
        <p:spPr bwMode="auto">
          <a:xfrm>
            <a:off x="5216525" y="4324350"/>
            <a:ext cx="1381125" cy="177800"/>
          </a:xfrm>
          <a:prstGeom prst="rect">
            <a:avLst/>
          </a:prstGeom>
          <a:noFill/>
          <a:ln w="9525">
            <a:noFill/>
            <a:miter lim="800000"/>
            <a:headEnd/>
            <a:tailEnd/>
          </a:ln>
          <a:effectLst/>
        </p:spPr>
        <p:txBody>
          <a:bodyPr wrap="none" lIns="0" tIns="0" rIns="0" bIns="0"/>
          <a:lstStyle/>
          <a:p>
            <a:r>
              <a:rPr lang="en-US" sz="1400" b="1"/>
              <a:t>TRANSLATION</a:t>
            </a:r>
            <a:endParaRPr lang="en-US" sz="1600" b="1"/>
          </a:p>
          <a:p>
            <a:endParaRPr lang="en-US" sz="1900" b="1"/>
          </a:p>
        </p:txBody>
      </p:sp>
      <p:sp>
        <p:nvSpPr>
          <p:cNvPr id="129036" name="Text Box 12"/>
          <p:cNvSpPr txBox="1">
            <a:spLocks noChangeArrowheads="1"/>
          </p:cNvSpPr>
          <p:nvPr/>
        </p:nvSpPr>
        <p:spPr bwMode="auto">
          <a:xfrm>
            <a:off x="6689725" y="4997450"/>
            <a:ext cx="1031875" cy="196850"/>
          </a:xfrm>
          <a:prstGeom prst="rect">
            <a:avLst/>
          </a:prstGeom>
          <a:noFill/>
          <a:ln w="9525">
            <a:noFill/>
            <a:miter lim="800000"/>
            <a:headEnd/>
            <a:tailEnd/>
          </a:ln>
          <a:effectLst/>
        </p:spPr>
        <p:txBody>
          <a:bodyPr wrap="none" lIns="0" tIns="0" rIns="0" bIns="0"/>
          <a:lstStyle/>
          <a:p>
            <a:r>
              <a:rPr lang="en-US" sz="1400" b="1"/>
              <a:t>Polypeptide</a:t>
            </a:r>
          </a:p>
          <a:p>
            <a:endParaRPr lang="en-US" sz="1900" b="1"/>
          </a:p>
        </p:txBody>
      </p:sp>
      <p:sp>
        <p:nvSpPr>
          <p:cNvPr id="129037" name="Text Box 13"/>
          <p:cNvSpPr txBox="1">
            <a:spLocks noChangeArrowheads="1"/>
          </p:cNvSpPr>
          <p:nvPr/>
        </p:nvSpPr>
        <p:spPr bwMode="auto">
          <a:xfrm>
            <a:off x="7185025" y="4381500"/>
            <a:ext cx="955675" cy="184150"/>
          </a:xfrm>
          <a:prstGeom prst="rect">
            <a:avLst/>
          </a:prstGeom>
          <a:noFill/>
          <a:ln w="9525">
            <a:noFill/>
            <a:miter lim="800000"/>
            <a:headEnd/>
            <a:tailEnd/>
          </a:ln>
          <a:effectLst/>
        </p:spPr>
        <p:txBody>
          <a:bodyPr wrap="none" lIns="0" tIns="0" rIns="0" bIns="0"/>
          <a:lstStyle/>
          <a:p>
            <a:r>
              <a:rPr lang="en-US" sz="1400" b="1"/>
              <a:t>Ribosome</a:t>
            </a:r>
          </a:p>
          <a:p>
            <a:endParaRPr lang="en-US" sz="1900" b="1"/>
          </a:p>
        </p:txBody>
      </p:sp>
      <p:sp>
        <p:nvSpPr>
          <p:cNvPr id="129038" name="Line 14"/>
          <p:cNvSpPr>
            <a:spLocks noChangeShapeType="1"/>
          </p:cNvSpPr>
          <p:nvPr/>
        </p:nvSpPr>
        <p:spPr bwMode="auto">
          <a:xfrm flipH="1">
            <a:off x="3060700" y="4502150"/>
            <a:ext cx="88900" cy="107950"/>
          </a:xfrm>
          <a:prstGeom prst="line">
            <a:avLst/>
          </a:prstGeom>
          <a:noFill/>
          <a:ln w="12700">
            <a:solidFill>
              <a:schemeClr val="tx1"/>
            </a:solidFill>
            <a:round/>
            <a:headEnd/>
            <a:tailEnd/>
          </a:ln>
          <a:effectLst/>
        </p:spPr>
        <p:txBody>
          <a:bodyPr wrap="none" anchor="ctr"/>
          <a:lstStyle/>
          <a:p>
            <a:endParaRPr lang="en-US"/>
          </a:p>
        </p:txBody>
      </p:sp>
      <p:sp>
        <p:nvSpPr>
          <p:cNvPr id="129039" name="Line 15"/>
          <p:cNvSpPr>
            <a:spLocks noChangeShapeType="1"/>
          </p:cNvSpPr>
          <p:nvPr/>
        </p:nvSpPr>
        <p:spPr bwMode="auto">
          <a:xfrm>
            <a:off x="2495550" y="4940300"/>
            <a:ext cx="0" cy="120650"/>
          </a:xfrm>
          <a:prstGeom prst="line">
            <a:avLst/>
          </a:prstGeom>
          <a:noFill/>
          <a:ln w="12700">
            <a:solidFill>
              <a:schemeClr val="tx1"/>
            </a:solidFill>
            <a:round/>
            <a:headEnd/>
            <a:tailEnd/>
          </a:ln>
          <a:effectLst/>
        </p:spPr>
        <p:txBody>
          <a:bodyPr wrap="none" anchor="ctr"/>
          <a:lstStyle/>
          <a:p>
            <a:endParaRPr lang="en-US"/>
          </a:p>
        </p:txBody>
      </p:sp>
      <p:sp>
        <p:nvSpPr>
          <p:cNvPr id="129040" name="Line 16"/>
          <p:cNvSpPr>
            <a:spLocks noChangeShapeType="1"/>
          </p:cNvSpPr>
          <p:nvPr/>
        </p:nvSpPr>
        <p:spPr bwMode="auto">
          <a:xfrm>
            <a:off x="6488113" y="4967288"/>
            <a:ext cx="198437" cy="138112"/>
          </a:xfrm>
          <a:prstGeom prst="line">
            <a:avLst/>
          </a:prstGeom>
          <a:noFill/>
          <a:ln w="12700">
            <a:solidFill>
              <a:schemeClr val="tx1"/>
            </a:solidFill>
            <a:round/>
            <a:headEnd/>
            <a:tailEnd/>
          </a:ln>
          <a:effectLst/>
        </p:spPr>
        <p:txBody>
          <a:bodyPr wrap="none" anchor="ctr"/>
          <a:lstStyle/>
          <a:p>
            <a:endParaRPr lang="en-US"/>
          </a:p>
        </p:txBody>
      </p:sp>
      <p:sp>
        <p:nvSpPr>
          <p:cNvPr id="129041" name="Line 17"/>
          <p:cNvSpPr>
            <a:spLocks noChangeShapeType="1"/>
          </p:cNvSpPr>
          <p:nvPr/>
        </p:nvSpPr>
        <p:spPr bwMode="auto">
          <a:xfrm flipH="1">
            <a:off x="7042150" y="4495800"/>
            <a:ext cx="120650" cy="165100"/>
          </a:xfrm>
          <a:prstGeom prst="line">
            <a:avLst/>
          </a:prstGeom>
          <a:noFill/>
          <a:ln w="12700">
            <a:solidFill>
              <a:schemeClr val="tx1"/>
            </a:solidFill>
            <a:round/>
            <a:headEnd/>
            <a:tailEnd/>
          </a:ln>
          <a:effectLst/>
        </p:spPr>
        <p:txBody>
          <a:bodyPr wrap="none" anchor="ctr"/>
          <a:lstStyle/>
          <a:p>
            <a:endParaRPr lang="en-US"/>
          </a:p>
        </p:txBody>
      </p:sp>
      <p:sp>
        <p:nvSpPr>
          <p:cNvPr id="129042" name="Text Box 18"/>
          <p:cNvSpPr txBox="1">
            <a:spLocks noChangeArrowheads="1"/>
          </p:cNvSpPr>
          <p:nvPr/>
        </p:nvSpPr>
        <p:spPr bwMode="auto">
          <a:xfrm>
            <a:off x="7096125" y="1962150"/>
            <a:ext cx="530225" cy="215900"/>
          </a:xfrm>
          <a:prstGeom prst="rect">
            <a:avLst/>
          </a:prstGeom>
          <a:noFill/>
          <a:ln w="9525">
            <a:noFill/>
            <a:miter lim="800000"/>
            <a:headEnd/>
            <a:tailEnd/>
          </a:ln>
          <a:effectLst/>
        </p:spPr>
        <p:txBody>
          <a:bodyPr wrap="none" lIns="0" tIns="0" rIns="0" bIns="0"/>
          <a:lstStyle/>
          <a:p>
            <a:r>
              <a:rPr lang="en-US" sz="1500" b="1"/>
              <a:t>DNA</a:t>
            </a:r>
            <a:endParaRPr lang="en-US" sz="1600" b="1"/>
          </a:p>
          <a:p>
            <a:endParaRPr lang="en-US" sz="1900" b="1"/>
          </a:p>
        </p:txBody>
      </p:sp>
      <p:sp>
        <p:nvSpPr>
          <p:cNvPr id="129043" name="Text Box 19"/>
          <p:cNvSpPr txBox="1">
            <a:spLocks noChangeArrowheads="1"/>
          </p:cNvSpPr>
          <p:nvPr/>
        </p:nvSpPr>
        <p:spPr bwMode="auto">
          <a:xfrm>
            <a:off x="6315075" y="3276600"/>
            <a:ext cx="612775" cy="196850"/>
          </a:xfrm>
          <a:prstGeom prst="rect">
            <a:avLst/>
          </a:prstGeom>
          <a:noFill/>
          <a:ln w="9525">
            <a:noFill/>
            <a:miter lim="800000"/>
            <a:headEnd/>
            <a:tailEnd/>
          </a:ln>
          <a:effectLst/>
        </p:spPr>
        <p:txBody>
          <a:bodyPr wrap="none" lIns="0" tIns="0" rIns="0" bIns="0"/>
          <a:lstStyle/>
          <a:p>
            <a:r>
              <a:rPr lang="en-US" sz="1500" b="1"/>
              <a:t>mRNA</a:t>
            </a:r>
            <a:endParaRPr lang="en-US" sz="1600" b="1"/>
          </a:p>
          <a:p>
            <a:endParaRPr lang="en-US" sz="1900" b="1"/>
          </a:p>
        </p:txBody>
      </p:sp>
      <p:sp>
        <p:nvSpPr>
          <p:cNvPr id="129044" name="Text Box 20"/>
          <p:cNvSpPr txBox="1">
            <a:spLocks noChangeArrowheads="1"/>
          </p:cNvSpPr>
          <p:nvPr/>
        </p:nvSpPr>
        <p:spPr bwMode="auto">
          <a:xfrm>
            <a:off x="7045325" y="2603500"/>
            <a:ext cx="1000125" cy="196850"/>
          </a:xfrm>
          <a:prstGeom prst="rect">
            <a:avLst/>
          </a:prstGeom>
          <a:noFill/>
          <a:ln w="9525">
            <a:noFill/>
            <a:miter lim="800000"/>
            <a:headEnd/>
            <a:tailEnd/>
          </a:ln>
          <a:effectLst/>
        </p:spPr>
        <p:txBody>
          <a:bodyPr wrap="none" lIns="0" tIns="0" rIns="0" bIns="0"/>
          <a:lstStyle/>
          <a:p>
            <a:r>
              <a:rPr lang="en-US" sz="1500" b="1"/>
              <a:t>Pre-mRNA</a:t>
            </a:r>
            <a:endParaRPr lang="en-US" sz="1600" b="1"/>
          </a:p>
          <a:p>
            <a:endParaRPr lang="en-US" sz="1900" b="1"/>
          </a:p>
        </p:txBody>
      </p:sp>
      <p:sp>
        <p:nvSpPr>
          <p:cNvPr id="129045" name="Text Box 21"/>
          <p:cNvSpPr txBox="1">
            <a:spLocks noChangeArrowheads="1"/>
          </p:cNvSpPr>
          <p:nvPr/>
        </p:nvSpPr>
        <p:spPr bwMode="auto">
          <a:xfrm>
            <a:off x="5197475" y="2736850"/>
            <a:ext cx="1520825" cy="228600"/>
          </a:xfrm>
          <a:prstGeom prst="rect">
            <a:avLst/>
          </a:prstGeom>
          <a:noFill/>
          <a:ln w="9525">
            <a:noFill/>
            <a:miter lim="800000"/>
            <a:headEnd/>
            <a:tailEnd/>
          </a:ln>
          <a:effectLst/>
        </p:spPr>
        <p:txBody>
          <a:bodyPr wrap="none" lIns="0" tIns="0" rIns="0" bIns="0"/>
          <a:lstStyle/>
          <a:p>
            <a:r>
              <a:rPr lang="en-US" sz="1400" b="1"/>
              <a:t>RNA PROCESSING</a:t>
            </a:r>
            <a:endParaRPr lang="en-US" sz="1600" b="1"/>
          </a:p>
          <a:p>
            <a:endParaRPr lang="en-US" sz="1900" b="1"/>
          </a:p>
        </p:txBody>
      </p:sp>
      <p:sp>
        <p:nvSpPr>
          <p:cNvPr id="129046" name="Text Box 22"/>
          <p:cNvSpPr txBox="1">
            <a:spLocks noChangeArrowheads="1"/>
          </p:cNvSpPr>
          <p:nvPr/>
        </p:nvSpPr>
        <p:spPr bwMode="auto">
          <a:xfrm>
            <a:off x="327025" y="5746750"/>
            <a:ext cx="2060575" cy="196850"/>
          </a:xfrm>
          <a:prstGeom prst="rect">
            <a:avLst/>
          </a:prstGeom>
          <a:noFill/>
          <a:ln w="9525">
            <a:noFill/>
            <a:miter lim="800000"/>
            <a:headEnd/>
            <a:tailEnd/>
          </a:ln>
          <a:effectLst/>
        </p:spPr>
        <p:txBody>
          <a:bodyPr wrap="none" lIns="0" tIns="0" rIns="0" bIns="0"/>
          <a:lstStyle/>
          <a:p>
            <a:r>
              <a:rPr lang="en-US" sz="1400" b="1"/>
              <a:t>(a) Bacterial cell</a:t>
            </a:r>
          </a:p>
          <a:p>
            <a:endParaRPr lang="en-US" sz="1900" b="1"/>
          </a:p>
        </p:txBody>
      </p:sp>
      <p:sp>
        <p:nvSpPr>
          <p:cNvPr id="129047" name="Text Box 23"/>
          <p:cNvSpPr txBox="1">
            <a:spLocks noChangeArrowheads="1"/>
          </p:cNvSpPr>
          <p:nvPr/>
        </p:nvSpPr>
        <p:spPr bwMode="auto">
          <a:xfrm>
            <a:off x="4683125" y="5772150"/>
            <a:ext cx="2060575" cy="196850"/>
          </a:xfrm>
          <a:prstGeom prst="rect">
            <a:avLst/>
          </a:prstGeom>
          <a:noFill/>
          <a:ln w="9525">
            <a:noFill/>
            <a:miter lim="800000"/>
            <a:headEnd/>
            <a:tailEnd/>
          </a:ln>
          <a:effectLst/>
        </p:spPr>
        <p:txBody>
          <a:bodyPr wrap="none" lIns="0" tIns="0" rIns="0" bIns="0"/>
          <a:lstStyle/>
          <a:p>
            <a:r>
              <a:rPr lang="en-US" sz="1400" b="1"/>
              <a:t>(b) Eukaryotic cell</a:t>
            </a:r>
          </a:p>
          <a:p>
            <a:endParaRPr lang="en-US" sz="1900" b="1"/>
          </a:p>
        </p:txBody>
      </p:sp>
      <p:sp>
        <p:nvSpPr>
          <p:cNvPr id="129048" name="Text Box 24"/>
          <p:cNvSpPr txBox="1">
            <a:spLocks noChangeArrowheads="1"/>
          </p:cNvSpPr>
          <p:nvPr/>
        </p:nvSpPr>
        <p:spPr bwMode="auto">
          <a:xfrm>
            <a:off x="7451725" y="958850"/>
            <a:ext cx="815975" cy="450850"/>
          </a:xfrm>
          <a:prstGeom prst="rect">
            <a:avLst/>
          </a:prstGeom>
          <a:noFill/>
          <a:ln w="9525">
            <a:noFill/>
            <a:miter lim="800000"/>
            <a:headEnd/>
            <a:tailEnd/>
          </a:ln>
          <a:effectLst/>
        </p:spPr>
        <p:txBody>
          <a:bodyPr wrap="none" lIns="0" tIns="0" rIns="0" bIns="0"/>
          <a:lstStyle/>
          <a:p>
            <a:r>
              <a:rPr lang="en-US" sz="1400" b="1"/>
              <a:t>Nuclear</a:t>
            </a:r>
            <a:br>
              <a:rPr lang="en-US" sz="1400" b="1"/>
            </a:br>
            <a:r>
              <a:rPr lang="en-US" sz="1400" b="1"/>
              <a:t>envelope</a:t>
            </a:r>
            <a:endParaRPr lang="en-US" sz="1900" b="1"/>
          </a:p>
        </p:txBody>
      </p:sp>
      <p:sp>
        <p:nvSpPr>
          <p:cNvPr id="129049" name="Line 25"/>
          <p:cNvSpPr>
            <a:spLocks noChangeShapeType="1"/>
          </p:cNvSpPr>
          <p:nvPr/>
        </p:nvSpPr>
        <p:spPr bwMode="auto">
          <a:xfrm flipV="1">
            <a:off x="7239000" y="1073150"/>
            <a:ext cx="190500" cy="228600"/>
          </a:xfrm>
          <a:prstGeom prst="line">
            <a:avLst/>
          </a:prstGeom>
          <a:noFill/>
          <a:ln w="12700">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1599601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Transcription Overview</a:t>
            </a:r>
            <a:endParaRPr lang="en-US" dirty="0"/>
          </a:p>
        </p:txBody>
      </p:sp>
      <p:sp>
        <p:nvSpPr>
          <p:cNvPr id="3" name="Content Placeholder 2"/>
          <p:cNvSpPr>
            <a:spLocks noGrp="1"/>
          </p:cNvSpPr>
          <p:nvPr>
            <p:ph idx="1"/>
          </p:nvPr>
        </p:nvSpPr>
        <p:spPr/>
        <p:txBody>
          <a:bodyPr/>
          <a:lstStyle/>
          <a:p>
            <a:r>
              <a:rPr lang="en-US" dirty="0" smtClean="0"/>
              <a:t>DNA is transcribed into </a:t>
            </a:r>
            <a:r>
              <a:rPr lang="en-US" i="1" dirty="0" smtClean="0"/>
              <a:t>pre</a:t>
            </a:r>
            <a:r>
              <a:rPr lang="en-US" dirty="0" smtClean="0"/>
              <a:t>-messenger RNA by RNA Polymerase in the nucleus</a:t>
            </a:r>
          </a:p>
          <a:p>
            <a:pPr lvl="1"/>
            <a:r>
              <a:rPr lang="en-US" dirty="0" smtClean="0"/>
              <a:t>Initiation</a:t>
            </a:r>
          </a:p>
          <a:p>
            <a:pPr lvl="1"/>
            <a:r>
              <a:rPr lang="en-US" dirty="0" smtClean="0"/>
              <a:t>Elongation</a:t>
            </a:r>
          </a:p>
          <a:p>
            <a:pPr lvl="1"/>
            <a:r>
              <a:rPr lang="en-US" dirty="0" smtClean="0"/>
              <a:t>Termination </a:t>
            </a:r>
          </a:p>
          <a:p>
            <a:r>
              <a:rPr lang="en-US" dirty="0" smtClean="0"/>
              <a:t>This </a:t>
            </a:r>
            <a:r>
              <a:rPr lang="en-US" i="1" dirty="0" smtClean="0"/>
              <a:t>pre</a:t>
            </a:r>
            <a:r>
              <a:rPr lang="en-US" dirty="0" smtClean="0"/>
              <a:t>-mRNA undergoes RNA processing yielding a finished mRNA</a:t>
            </a:r>
          </a:p>
          <a:p>
            <a:r>
              <a:rPr lang="en-US" dirty="0" smtClean="0"/>
              <a:t>This primary transcript is now ready to leave the nucleus and undergo translation</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52400" y="914400"/>
            <a:ext cx="8534400" cy="641350"/>
          </a:xfrm>
        </p:spPr>
        <p:txBody>
          <a:bodyPr anchor="t">
            <a:spAutoFit/>
          </a:bodyPr>
          <a:lstStyle/>
          <a:p>
            <a:r>
              <a:rPr lang="en-US" dirty="0"/>
              <a:t>The Genetic Code</a:t>
            </a:r>
          </a:p>
        </p:txBody>
      </p:sp>
      <p:sp>
        <p:nvSpPr>
          <p:cNvPr id="26627" name="Rectangle 3"/>
          <p:cNvSpPr>
            <a:spLocks noGrp="1" noChangeArrowheads="1"/>
          </p:cNvSpPr>
          <p:nvPr>
            <p:ph type="body" idx="4294967295"/>
          </p:nvPr>
        </p:nvSpPr>
        <p:spPr>
          <a:xfrm>
            <a:off x="533400" y="1828800"/>
            <a:ext cx="8534400" cy="1772793"/>
          </a:xfrm>
        </p:spPr>
        <p:txBody>
          <a:bodyPr>
            <a:spAutoFit/>
          </a:bodyPr>
          <a:lstStyle/>
          <a:p>
            <a:pPr marL="350838" indent="-350838"/>
            <a:r>
              <a:rPr lang="en-US" dirty="0"/>
              <a:t>How are the instructions for assembling amino acids into proteins encoded into DNA? </a:t>
            </a:r>
          </a:p>
          <a:p>
            <a:pPr marL="350838" indent="-350838"/>
            <a:r>
              <a:rPr lang="en-US" dirty="0"/>
              <a:t>There are 20 amino acids, but there are only four nucleotide bases in </a:t>
            </a:r>
            <a:r>
              <a:rPr lang="en-US" dirty="0" smtClean="0"/>
              <a:t>DNA </a:t>
            </a:r>
            <a:endParaRPr lang="en-US" dirty="0"/>
          </a:p>
        </p:txBody>
      </p:sp>
      <p:grpSp>
        <p:nvGrpSpPr>
          <p:cNvPr id="26628" name="Group 4"/>
          <p:cNvGrpSpPr>
            <a:grpSpLocks/>
          </p:cNvGrpSpPr>
          <p:nvPr/>
        </p:nvGrpSpPr>
        <p:grpSpPr bwMode="auto">
          <a:xfrm>
            <a:off x="0" y="6553200"/>
            <a:ext cx="9144000" cy="304800"/>
            <a:chOff x="0" y="4128"/>
            <a:chExt cx="5760" cy="192"/>
          </a:xfrm>
        </p:grpSpPr>
        <p:sp>
          <p:nvSpPr>
            <p:cNvPr id="26629"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26631"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9616262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52400" y="469900"/>
            <a:ext cx="8534400" cy="641350"/>
          </a:xfrm>
        </p:spPr>
        <p:txBody>
          <a:bodyPr anchor="t">
            <a:spAutoFit/>
          </a:bodyPr>
          <a:lstStyle/>
          <a:p>
            <a:r>
              <a:rPr lang="en-US" i="1" dirty="0"/>
              <a:t>Codons: Triplets of Nucleotides</a:t>
            </a:r>
            <a:endParaRPr lang="en-US" dirty="0"/>
          </a:p>
        </p:txBody>
      </p:sp>
      <p:sp>
        <p:nvSpPr>
          <p:cNvPr id="28675" name="Rectangle 3"/>
          <p:cNvSpPr>
            <a:spLocks noGrp="1" noChangeArrowheads="1"/>
          </p:cNvSpPr>
          <p:nvPr>
            <p:ph type="body" idx="4294967295"/>
          </p:nvPr>
        </p:nvSpPr>
        <p:spPr>
          <a:xfrm>
            <a:off x="533400" y="1374775"/>
            <a:ext cx="8458200" cy="4893647"/>
          </a:xfrm>
        </p:spPr>
        <p:txBody>
          <a:bodyPr>
            <a:spAutoFit/>
          </a:bodyPr>
          <a:lstStyle/>
          <a:p>
            <a:pPr marL="350838" indent="-350838"/>
            <a:r>
              <a:rPr lang="en-US" dirty="0" smtClean="0"/>
              <a:t>How many nucleotides correspond to an amino acid?</a:t>
            </a:r>
          </a:p>
          <a:p>
            <a:pPr marL="350838" indent="-350838"/>
            <a:r>
              <a:rPr lang="en-US" dirty="0" smtClean="0"/>
              <a:t>The </a:t>
            </a:r>
            <a:r>
              <a:rPr lang="en-US" dirty="0"/>
              <a:t>flow of information from gene to protein is based on a </a:t>
            </a:r>
            <a:r>
              <a:rPr lang="en-US" b="1" dirty="0"/>
              <a:t>triplet code</a:t>
            </a:r>
            <a:r>
              <a:rPr lang="en-US" dirty="0"/>
              <a:t>: a series of </a:t>
            </a:r>
            <a:r>
              <a:rPr lang="en-US" dirty="0" err="1"/>
              <a:t>nonoverlapping</a:t>
            </a:r>
            <a:r>
              <a:rPr lang="en-US" dirty="0"/>
              <a:t>, three-nucleotide </a:t>
            </a:r>
            <a:r>
              <a:rPr lang="en-US" dirty="0" smtClean="0"/>
              <a:t>words. </a:t>
            </a:r>
          </a:p>
          <a:p>
            <a:pPr marL="350838" indent="-350838"/>
            <a:endParaRPr lang="en-US" dirty="0" smtClean="0"/>
          </a:p>
          <a:p>
            <a:pPr marL="350838" indent="-350838"/>
            <a:r>
              <a:rPr lang="en-US" dirty="0" smtClean="0"/>
              <a:t>The </a:t>
            </a:r>
            <a:r>
              <a:rPr lang="en-US" dirty="0"/>
              <a:t>words of a gene are transcribed into complementary </a:t>
            </a:r>
            <a:r>
              <a:rPr lang="en-US" dirty="0" err="1"/>
              <a:t>nonoverlaping</a:t>
            </a:r>
            <a:r>
              <a:rPr lang="en-US" dirty="0"/>
              <a:t> three-nucleotide words of </a:t>
            </a:r>
            <a:r>
              <a:rPr lang="en-US" dirty="0" smtClean="0"/>
              <a:t>mRNA</a:t>
            </a:r>
          </a:p>
          <a:p>
            <a:pPr marL="350838" indent="-350838"/>
            <a:endParaRPr lang="en-US" dirty="0"/>
          </a:p>
          <a:p>
            <a:pPr marL="350838" indent="-350838"/>
            <a:r>
              <a:rPr lang="en-US" dirty="0"/>
              <a:t>These words are then translated into a chain of amino acids, forming a </a:t>
            </a:r>
            <a:r>
              <a:rPr lang="en-US" dirty="0" smtClean="0"/>
              <a:t>polypeptide </a:t>
            </a:r>
            <a:endParaRPr lang="en-US" dirty="0"/>
          </a:p>
        </p:txBody>
      </p:sp>
      <p:grpSp>
        <p:nvGrpSpPr>
          <p:cNvPr id="28676" name="Group 4"/>
          <p:cNvGrpSpPr>
            <a:grpSpLocks/>
          </p:cNvGrpSpPr>
          <p:nvPr/>
        </p:nvGrpSpPr>
        <p:grpSpPr bwMode="auto">
          <a:xfrm>
            <a:off x="0" y="6553200"/>
            <a:ext cx="9144000" cy="304800"/>
            <a:chOff x="0" y="4128"/>
            <a:chExt cx="5760" cy="192"/>
          </a:xfrm>
        </p:grpSpPr>
        <p:sp>
          <p:nvSpPr>
            <p:cNvPr id="28677"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28679"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4157715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52400" y="25400"/>
            <a:ext cx="2590800" cy="304800"/>
          </a:xfrm>
        </p:spPr>
        <p:txBody>
          <a:bodyPr/>
          <a:lstStyle/>
          <a:p>
            <a:r>
              <a:rPr lang="en-US" sz="1200" b="0">
                <a:latin typeface="Arial" charset="0"/>
              </a:rPr>
              <a:t>Figure 17.4</a:t>
            </a:r>
          </a:p>
        </p:txBody>
      </p:sp>
      <p:pic>
        <p:nvPicPr>
          <p:cNvPr id="133123" name="Picture 3" descr="17_04TripletCode-U"/>
          <p:cNvPicPr>
            <a:picLocks noChangeAspect="1" noChangeArrowheads="1"/>
          </p:cNvPicPr>
          <p:nvPr/>
        </p:nvPicPr>
        <p:blipFill>
          <a:blip r:embed="rId3" cstate="print"/>
          <a:srcRect/>
          <a:stretch>
            <a:fillRect/>
          </a:stretch>
        </p:blipFill>
        <p:spPr bwMode="auto">
          <a:xfrm>
            <a:off x="296863" y="965200"/>
            <a:ext cx="8548687" cy="4926013"/>
          </a:xfrm>
          <a:prstGeom prst="rect">
            <a:avLst/>
          </a:prstGeom>
          <a:noFill/>
        </p:spPr>
      </p:pic>
      <p:sp>
        <p:nvSpPr>
          <p:cNvPr id="133124" name="Text Box 4"/>
          <p:cNvSpPr txBox="1">
            <a:spLocks noChangeArrowheads="1"/>
          </p:cNvSpPr>
          <p:nvPr/>
        </p:nvSpPr>
        <p:spPr bwMode="auto">
          <a:xfrm>
            <a:off x="403225" y="990600"/>
            <a:ext cx="1114425" cy="749300"/>
          </a:xfrm>
          <a:prstGeom prst="rect">
            <a:avLst/>
          </a:prstGeom>
          <a:noFill/>
          <a:ln w="9525">
            <a:noFill/>
            <a:miter lim="800000"/>
            <a:headEnd/>
            <a:tailEnd/>
          </a:ln>
          <a:effectLst/>
        </p:spPr>
        <p:txBody>
          <a:bodyPr wrap="none" lIns="0" tIns="0" rIns="0" bIns="0"/>
          <a:lstStyle/>
          <a:p>
            <a:pPr>
              <a:lnSpc>
                <a:spcPct val="90000"/>
              </a:lnSpc>
            </a:pPr>
            <a:r>
              <a:rPr lang="en-US" sz="1900" b="1"/>
              <a:t>DNA</a:t>
            </a:r>
            <a:br>
              <a:rPr lang="en-US" sz="1900" b="1"/>
            </a:br>
            <a:r>
              <a:rPr lang="en-US" sz="1900" b="1"/>
              <a:t>template</a:t>
            </a:r>
            <a:br>
              <a:rPr lang="en-US" sz="1900" b="1"/>
            </a:br>
            <a:r>
              <a:rPr lang="en-US" sz="1900" b="1"/>
              <a:t>strand</a:t>
            </a:r>
          </a:p>
        </p:txBody>
      </p:sp>
      <p:sp>
        <p:nvSpPr>
          <p:cNvPr id="133125" name="Text Box 5"/>
          <p:cNvSpPr txBox="1">
            <a:spLocks noChangeArrowheads="1"/>
          </p:cNvSpPr>
          <p:nvPr/>
        </p:nvSpPr>
        <p:spPr bwMode="auto">
          <a:xfrm>
            <a:off x="403225" y="2755900"/>
            <a:ext cx="1978025" cy="228600"/>
          </a:xfrm>
          <a:prstGeom prst="rect">
            <a:avLst/>
          </a:prstGeom>
          <a:noFill/>
          <a:ln w="9525">
            <a:noFill/>
            <a:miter lim="800000"/>
            <a:headEnd/>
            <a:tailEnd/>
          </a:ln>
          <a:effectLst/>
        </p:spPr>
        <p:txBody>
          <a:bodyPr wrap="none" lIns="0" tIns="0" rIns="0" bIns="0"/>
          <a:lstStyle/>
          <a:p>
            <a:pPr>
              <a:lnSpc>
                <a:spcPct val="90000"/>
              </a:lnSpc>
            </a:pPr>
            <a:r>
              <a:rPr lang="en-US" sz="1800" b="1"/>
              <a:t>TRANSCRIPTION</a:t>
            </a:r>
          </a:p>
        </p:txBody>
      </p:sp>
      <p:sp>
        <p:nvSpPr>
          <p:cNvPr id="133126" name="Text Box 6"/>
          <p:cNvSpPr txBox="1">
            <a:spLocks noChangeArrowheads="1"/>
          </p:cNvSpPr>
          <p:nvPr/>
        </p:nvSpPr>
        <p:spPr bwMode="auto">
          <a:xfrm>
            <a:off x="415925" y="3606800"/>
            <a:ext cx="1978025" cy="228600"/>
          </a:xfrm>
          <a:prstGeom prst="rect">
            <a:avLst/>
          </a:prstGeom>
          <a:noFill/>
          <a:ln w="9525">
            <a:noFill/>
            <a:miter lim="800000"/>
            <a:headEnd/>
            <a:tailEnd/>
          </a:ln>
          <a:effectLst/>
        </p:spPr>
        <p:txBody>
          <a:bodyPr wrap="none" lIns="0" tIns="0" rIns="0" bIns="0"/>
          <a:lstStyle/>
          <a:p>
            <a:pPr>
              <a:lnSpc>
                <a:spcPct val="90000"/>
              </a:lnSpc>
            </a:pPr>
            <a:r>
              <a:rPr lang="en-US" sz="1800" b="1"/>
              <a:t>mRNA</a:t>
            </a:r>
          </a:p>
        </p:txBody>
      </p:sp>
      <p:sp>
        <p:nvSpPr>
          <p:cNvPr id="133127" name="Text Box 7"/>
          <p:cNvSpPr txBox="1">
            <a:spLocks noChangeArrowheads="1"/>
          </p:cNvSpPr>
          <p:nvPr/>
        </p:nvSpPr>
        <p:spPr bwMode="auto">
          <a:xfrm>
            <a:off x="466725" y="4305300"/>
            <a:ext cx="1978025" cy="228600"/>
          </a:xfrm>
          <a:prstGeom prst="rect">
            <a:avLst/>
          </a:prstGeom>
          <a:noFill/>
          <a:ln w="9525">
            <a:noFill/>
            <a:miter lim="800000"/>
            <a:headEnd/>
            <a:tailEnd/>
          </a:ln>
          <a:effectLst/>
        </p:spPr>
        <p:txBody>
          <a:bodyPr wrap="none" lIns="0" tIns="0" rIns="0" bIns="0"/>
          <a:lstStyle/>
          <a:p>
            <a:pPr>
              <a:lnSpc>
                <a:spcPct val="90000"/>
              </a:lnSpc>
            </a:pPr>
            <a:r>
              <a:rPr lang="en-US" sz="1800" b="1"/>
              <a:t>TRANSLATION</a:t>
            </a:r>
          </a:p>
        </p:txBody>
      </p:sp>
      <p:sp>
        <p:nvSpPr>
          <p:cNvPr id="133128" name="Text Box 8"/>
          <p:cNvSpPr txBox="1">
            <a:spLocks noChangeArrowheads="1"/>
          </p:cNvSpPr>
          <p:nvPr/>
        </p:nvSpPr>
        <p:spPr bwMode="auto">
          <a:xfrm>
            <a:off x="403225" y="4978400"/>
            <a:ext cx="1978025" cy="228600"/>
          </a:xfrm>
          <a:prstGeom prst="rect">
            <a:avLst/>
          </a:prstGeom>
          <a:noFill/>
          <a:ln w="9525">
            <a:noFill/>
            <a:miter lim="800000"/>
            <a:headEnd/>
            <a:tailEnd/>
          </a:ln>
          <a:effectLst/>
        </p:spPr>
        <p:txBody>
          <a:bodyPr wrap="none" lIns="0" tIns="0" rIns="0" bIns="0"/>
          <a:lstStyle/>
          <a:p>
            <a:pPr>
              <a:lnSpc>
                <a:spcPct val="90000"/>
              </a:lnSpc>
            </a:pPr>
            <a:r>
              <a:rPr lang="en-US" sz="1800" b="1"/>
              <a:t>Protein</a:t>
            </a:r>
          </a:p>
        </p:txBody>
      </p:sp>
      <p:sp>
        <p:nvSpPr>
          <p:cNvPr id="133129" name="Text Box 9"/>
          <p:cNvSpPr txBox="1">
            <a:spLocks noChangeArrowheads="1"/>
          </p:cNvSpPr>
          <p:nvPr/>
        </p:nvSpPr>
        <p:spPr bwMode="auto">
          <a:xfrm>
            <a:off x="2079625" y="5499100"/>
            <a:ext cx="1978025" cy="228600"/>
          </a:xfrm>
          <a:prstGeom prst="rect">
            <a:avLst/>
          </a:prstGeom>
          <a:noFill/>
          <a:ln w="9525">
            <a:noFill/>
            <a:miter lim="800000"/>
            <a:headEnd/>
            <a:tailEnd/>
          </a:ln>
          <a:effectLst/>
        </p:spPr>
        <p:txBody>
          <a:bodyPr wrap="none" lIns="0" tIns="0" rIns="0" bIns="0"/>
          <a:lstStyle/>
          <a:p>
            <a:pPr>
              <a:lnSpc>
                <a:spcPct val="90000"/>
              </a:lnSpc>
            </a:pPr>
            <a:r>
              <a:rPr lang="en-US" sz="1800" b="1"/>
              <a:t>Amino acid</a:t>
            </a:r>
          </a:p>
        </p:txBody>
      </p:sp>
      <p:sp>
        <p:nvSpPr>
          <p:cNvPr id="133130" name="Text Box 10"/>
          <p:cNvSpPr txBox="1">
            <a:spLocks noChangeArrowheads="1"/>
          </p:cNvSpPr>
          <p:nvPr/>
        </p:nvSpPr>
        <p:spPr bwMode="auto">
          <a:xfrm>
            <a:off x="2257425" y="4013200"/>
            <a:ext cx="1978025" cy="228600"/>
          </a:xfrm>
          <a:prstGeom prst="rect">
            <a:avLst/>
          </a:prstGeom>
          <a:noFill/>
          <a:ln w="9525">
            <a:noFill/>
            <a:miter lim="800000"/>
            <a:headEnd/>
            <a:tailEnd/>
          </a:ln>
          <a:effectLst/>
        </p:spPr>
        <p:txBody>
          <a:bodyPr wrap="none" lIns="0" tIns="0" rIns="0" bIns="0"/>
          <a:lstStyle/>
          <a:p>
            <a:pPr>
              <a:lnSpc>
                <a:spcPct val="90000"/>
              </a:lnSpc>
            </a:pPr>
            <a:r>
              <a:rPr lang="en-US" sz="1800" b="1"/>
              <a:t>Codon</a:t>
            </a:r>
          </a:p>
        </p:txBody>
      </p:sp>
      <p:sp>
        <p:nvSpPr>
          <p:cNvPr id="133131" name="Text Box 11"/>
          <p:cNvSpPr txBox="1">
            <a:spLocks noChangeArrowheads="1"/>
          </p:cNvSpPr>
          <p:nvPr/>
        </p:nvSpPr>
        <p:spPr bwMode="auto">
          <a:xfrm>
            <a:off x="2441575" y="4972050"/>
            <a:ext cx="549275" cy="25400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Trp</a:t>
            </a:r>
            <a:endParaRPr lang="en-US" sz="1600" b="1"/>
          </a:p>
        </p:txBody>
      </p:sp>
      <p:sp>
        <p:nvSpPr>
          <p:cNvPr id="133132" name="Text Box 12"/>
          <p:cNvSpPr txBox="1">
            <a:spLocks noChangeArrowheads="1"/>
          </p:cNvSpPr>
          <p:nvPr/>
        </p:nvSpPr>
        <p:spPr bwMode="auto">
          <a:xfrm>
            <a:off x="3457575" y="4965700"/>
            <a:ext cx="549275" cy="25400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Phe</a:t>
            </a:r>
            <a:endParaRPr lang="en-US" sz="1600" b="1"/>
          </a:p>
        </p:txBody>
      </p:sp>
      <p:sp>
        <p:nvSpPr>
          <p:cNvPr id="133133" name="Text Box 13"/>
          <p:cNvSpPr txBox="1">
            <a:spLocks noChangeArrowheads="1"/>
          </p:cNvSpPr>
          <p:nvPr/>
        </p:nvSpPr>
        <p:spPr bwMode="auto">
          <a:xfrm>
            <a:off x="4524375" y="4959350"/>
            <a:ext cx="549275" cy="25400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Gly</a:t>
            </a:r>
            <a:endParaRPr lang="en-US" sz="1600" b="1"/>
          </a:p>
        </p:txBody>
      </p:sp>
      <p:sp>
        <p:nvSpPr>
          <p:cNvPr id="133134" name="Text Box 14"/>
          <p:cNvSpPr txBox="1">
            <a:spLocks noChangeArrowheads="1"/>
          </p:cNvSpPr>
          <p:nvPr/>
        </p:nvSpPr>
        <p:spPr bwMode="auto">
          <a:xfrm>
            <a:off x="1844675" y="3594100"/>
            <a:ext cx="327025" cy="228600"/>
          </a:xfrm>
          <a:prstGeom prst="rect">
            <a:avLst/>
          </a:prstGeom>
          <a:noFill/>
          <a:ln w="9525">
            <a:noFill/>
            <a:miter lim="800000"/>
            <a:headEnd/>
            <a:tailEnd/>
          </a:ln>
          <a:effectLst/>
        </p:spPr>
        <p:txBody>
          <a:bodyPr wrap="none" lIns="0" tIns="0" rIns="0" bIns="0"/>
          <a:lstStyle/>
          <a:p>
            <a:pPr>
              <a:lnSpc>
                <a:spcPct val="90000"/>
              </a:lnSpc>
            </a:pPr>
            <a:r>
              <a:rPr lang="en-US" sz="1800" b="1"/>
              <a:t>5</a:t>
            </a:r>
            <a:r>
              <a:rPr lang="en-US" sz="1800" b="1">
                <a:sym typeface="Symbol" pitchFamily="84" charset="2"/>
              </a:rPr>
              <a:t></a:t>
            </a:r>
            <a:endParaRPr lang="en-US" sz="1800" b="1"/>
          </a:p>
        </p:txBody>
      </p:sp>
      <p:sp>
        <p:nvSpPr>
          <p:cNvPr id="133135" name="Text Box 15"/>
          <p:cNvSpPr txBox="1">
            <a:spLocks noChangeArrowheads="1"/>
          </p:cNvSpPr>
          <p:nvPr/>
        </p:nvSpPr>
        <p:spPr bwMode="auto">
          <a:xfrm>
            <a:off x="1831975" y="2324100"/>
            <a:ext cx="327025" cy="228600"/>
          </a:xfrm>
          <a:prstGeom prst="rect">
            <a:avLst/>
          </a:prstGeom>
          <a:noFill/>
          <a:ln w="9525">
            <a:noFill/>
            <a:miter lim="800000"/>
            <a:headEnd/>
            <a:tailEnd/>
          </a:ln>
          <a:effectLst/>
        </p:spPr>
        <p:txBody>
          <a:bodyPr wrap="none" lIns="0" tIns="0" rIns="0" bIns="0"/>
          <a:lstStyle/>
          <a:p>
            <a:pPr>
              <a:lnSpc>
                <a:spcPct val="90000"/>
              </a:lnSpc>
            </a:pPr>
            <a:r>
              <a:rPr lang="en-US" sz="1800" b="1"/>
              <a:t>5</a:t>
            </a:r>
            <a:r>
              <a:rPr lang="en-US" sz="1800" b="1">
                <a:sym typeface="Symbol" pitchFamily="84" charset="2"/>
              </a:rPr>
              <a:t></a:t>
            </a:r>
            <a:endParaRPr lang="en-US" sz="1800" b="1"/>
          </a:p>
        </p:txBody>
      </p:sp>
      <p:sp>
        <p:nvSpPr>
          <p:cNvPr id="133136" name="Text Box 16"/>
          <p:cNvSpPr txBox="1">
            <a:spLocks noChangeArrowheads="1"/>
          </p:cNvSpPr>
          <p:nvPr/>
        </p:nvSpPr>
        <p:spPr bwMode="auto">
          <a:xfrm>
            <a:off x="5565775" y="4978400"/>
            <a:ext cx="549275" cy="25400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Ser</a:t>
            </a:r>
            <a:endParaRPr lang="en-US" sz="1600" b="1"/>
          </a:p>
        </p:txBody>
      </p:sp>
      <p:sp>
        <p:nvSpPr>
          <p:cNvPr id="133137" name="Text Box 17"/>
          <p:cNvSpPr txBox="1">
            <a:spLocks noChangeArrowheads="1"/>
          </p:cNvSpPr>
          <p:nvPr/>
        </p:nvSpPr>
        <p:spPr bwMode="auto">
          <a:xfrm>
            <a:off x="2187575" y="3371850"/>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U</a:t>
            </a:r>
            <a:endParaRPr lang="en-US" sz="1600" b="1"/>
          </a:p>
        </p:txBody>
      </p:sp>
      <p:sp>
        <p:nvSpPr>
          <p:cNvPr id="133138" name="Text Box 18"/>
          <p:cNvSpPr txBox="1">
            <a:spLocks noChangeArrowheads="1"/>
          </p:cNvSpPr>
          <p:nvPr/>
        </p:nvSpPr>
        <p:spPr bwMode="auto">
          <a:xfrm>
            <a:off x="3235325" y="3371850"/>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U</a:t>
            </a:r>
            <a:endParaRPr lang="en-US" sz="1600" b="1"/>
          </a:p>
        </p:txBody>
      </p:sp>
      <p:sp>
        <p:nvSpPr>
          <p:cNvPr id="133139" name="Text Box 19"/>
          <p:cNvSpPr txBox="1">
            <a:spLocks noChangeArrowheads="1"/>
          </p:cNvSpPr>
          <p:nvPr/>
        </p:nvSpPr>
        <p:spPr bwMode="auto">
          <a:xfrm>
            <a:off x="3571875" y="3371850"/>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U</a:t>
            </a:r>
            <a:endParaRPr lang="en-US" sz="1600" b="1"/>
          </a:p>
        </p:txBody>
      </p:sp>
      <p:sp>
        <p:nvSpPr>
          <p:cNvPr id="133140" name="Text Box 20"/>
          <p:cNvSpPr txBox="1">
            <a:spLocks noChangeArrowheads="1"/>
          </p:cNvSpPr>
          <p:nvPr/>
        </p:nvSpPr>
        <p:spPr bwMode="auto">
          <a:xfrm>
            <a:off x="3933825" y="3371850"/>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U</a:t>
            </a:r>
            <a:endParaRPr lang="en-US" sz="1600" b="1"/>
          </a:p>
        </p:txBody>
      </p:sp>
      <p:sp>
        <p:nvSpPr>
          <p:cNvPr id="133141" name="Text Box 21"/>
          <p:cNvSpPr txBox="1">
            <a:spLocks noChangeArrowheads="1"/>
          </p:cNvSpPr>
          <p:nvPr/>
        </p:nvSpPr>
        <p:spPr bwMode="auto">
          <a:xfrm>
            <a:off x="5305425" y="3371850"/>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U</a:t>
            </a:r>
            <a:endParaRPr lang="en-US" sz="1600" b="1"/>
          </a:p>
        </p:txBody>
      </p:sp>
      <p:sp>
        <p:nvSpPr>
          <p:cNvPr id="133142" name="Text Box 22"/>
          <p:cNvSpPr txBox="1">
            <a:spLocks noChangeArrowheads="1"/>
          </p:cNvSpPr>
          <p:nvPr/>
        </p:nvSpPr>
        <p:spPr bwMode="auto">
          <a:xfrm>
            <a:off x="6346825" y="3594100"/>
            <a:ext cx="327025" cy="228600"/>
          </a:xfrm>
          <a:prstGeom prst="rect">
            <a:avLst/>
          </a:prstGeom>
          <a:noFill/>
          <a:ln w="9525">
            <a:noFill/>
            <a:miter lim="800000"/>
            <a:headEnd/>
            <a:tailEnd/>
          </a:ln>
          <a:effectLst/>
        </p:spPr>
        <p:txBody>
          <a:bodyPr wrap="none" lIns="0" tIns="0" rIns="0" bIns="0"/>
          <a:lstStyle/>
          <a:p>
            <a:pPr>
              <a:lnSpc>
                <a:spcPct val="90000"/>
              </a:lnSpc>
            </a:pPr>
            <a:r>
              <a:rPr lang="en-US" sz="1800" b="1"/>
              <a:t>3</a:t>
            </a:r>
            <a:r>
              <a:rPr lang="en-US" sz="1800" b="1">
                <a:sym typeface="Symbol" pitchFamily="84" charset="2"/>
              </a:rPr>
              <a:t></a:t>
            </a:r>
            <a:endParaRPr lang="en-US" sz="1800" b="1"/>
          </a:p>
        </p:txBody>
      </p:sp>
      <p:sp>
        <p:nvSpPr>
          <p:cNvPr id="133143" name="Text Box 23"/>
          <p:cNvSpPr txBox="1">
            <a:spLocks noChangeArrowheads="1"/>
          </p:cNvSpPr>
          <p:nvPr/>
        </p:nvSpPr>
        <p:spPr bwMode="auto">
          <a:xfrm>
            <a:off x="6340475" y="2311400"/>
            <a:ext cx="327025" cy="228600"/>
          </a:xfrm>
          <a:prstGeom prst="rect">
            <a:avLst/>
          </a:prstGeom>
          <a:noFill/>
          <a:ln w="9525">
            <a:noFill/>
            <a:miter lim="800000"/>
            <a:headEnd/>
            <a:tailEnd/>
          </a:ln>
          <a:effectLst/>
        </p:spPr>
        <p:txBody>
          <a:bodyPr wrap="none" lIns="0" tIns="0" rIns="0" bIns="0"/>
          <a:lstStyle/>
          <a:p>
            <a:pPr>
              <a:lnSpc>
                <a:spcPct val="90000"/>
              </a:lnSpc>
            </a:pPr>
            <a:r>
              <a:rPr lang="en-US" sz="1800" b="1"/>
              <a:t>3</a:t>
            </a:r>
            <a:r>
              <a:rPr lang="en-US" sz="1800" b="1">
                <a:sym typeface="Symbol" pitchFamily="84" charset="2"/>
              </a:rPr>
              <a:t></a:t>
            </a:r>
            <a:endParaRPr lang="en-US" sz="1800" b="1"/>
          </a:p>
        </p:txBody>
      </p:sp>
      <p:sp>
        <p:nvSpPr>
          <p:cNvPr id="133144" name="Text Box 24"/>
          <p:cNvSpPr txBox="1">
            <a:spLocks noChangeArrowheads="1"/>
          </p:cNvSpPr>
          <p:nvPr/>
        </p:nvSpPr>
        <p:spPr bwMode="auto">
          <a:xfrm>
            <a:off x="6340475" y="1327150"/>
            <a:ext cx="327025" cy="228600"/>
          </a:xfrm>
          <a:prstGeom prst="rect">
            <a:avLst/>
          </a:prstGeom>
          <a:noFill/>
          <a:ln w="9525">
            <a:noFill/>
            <a:miter lim="800000"/>
            <a:headEnd/>
            <a:tailEnd/>
          </a:ln>
          <a:effectLst/>
        </p:spPr>
        <p:txBody>
          <a:bodyPr wrap="none" lIns="0" tIns="0" rIns="0" bIns="0"/>
          <a:lstStyle/>
          <a:p>
            <a:pPr>
              <a:lnSpc>
                <a:spcPct val="90000"/>
              </a:lnSpc>
            </a:pPr>
            <a:r>
              <a:rPr lang="en-US" sz="1800" b="1"/>
              <a:t>5</a:t>
            </a:r>
            <a:r>
              <a:rPr lang="en-US" sz="1800" b="1">
                <a:sym typeface="Symbol" pitchFamily="84" charset="2"/>
              </a:rPr>
              <a:t></a:t>
            </a:r>
            <a:endParaRPr lang="en-US" sz="1800" b="1"/>
          </a:p>
        </p:txBody>
      </p:sp>
      <p:sp>
        <p:nvSpPr>
          <p:cNvPr id="133145" name="Text Box 25"/>
          <p:cNvSpPr txBox="1">
            <a:spLocks noChangeArrowheads="1"/>
          </p:cNvSpPr>
          <p:nvPr/>
        </p:nvSpPr>
        <p:spPr bwMode="auto">
          <a:xfrm>
            <a:off x="1838325" y="1346200"/>
            <a:ext cx="327025" cy="228600"/>
          </a:xfrm>
          <a:prstGeom prst="rect">
            <a:avLst/>
          </a:prstGeom>
          <a:noFill/>
          <a:ln w="9525">
            <a:noFill/>
            <a:miter lim="800000"/>
            <a:headEnd/>
            <a:tailEnd/>
          </a:ln>
          <a:effectLst/>
        </p:spPr>
        <p:txBody>
          <a:bodyPr wrap="none" lIns="0" tIns="0" rIns="0" bIns="0"/>
          <a:lstStyle/>
          <a:p>
            <a:pPr>
              <a:lnSpc>
                <a:spcPct val="90000"/>
              </a:lnSpc>
            </a:pPr>
            <a:r>
              <a:rPr lang="en-US" sz="1800" b="1"/>
              <a:t>3</a:t>
            </a:r>
            <a:r>
              <a:rPr lang="en-US" sz="1800" b="1">
                <a:sym typeface="Symbol" pitchFamily="84" charset="2"/>
              </a:rPr>
              <a:t></a:t>
            </a:r>
            <a:endParaRPr lang="en-US" sz="1800" b="1"/>
          </a:p>
        </p:txBody>
      </p:sp>
      <p:sp>
        <p:nvSpPr>
          <p:cNvPr id="133146" name="Text Box 26"/>
          <p:cNvSpPr txBox="1">
            <a:spLocks noChangeArrowheads="1"/>
          </p:cNvSpPr>
          <p:nvPr/>
        </p:nvSpPr>
        <p:spPr bwMode="auto">
          <a:xfrm>
            <a:off x="2530475" y="3371850"/>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G</a:t>
            </a:r>
            <a:endParaRPr lang="en-US" sz="1600" b="1"/>
          </a:p>
        </p:txBody>
      </p:sp>
      <p:sp>
        <p:nvSpPr>
          <p:cNvPr id="133147" name="Text Box 27"/>
          <p:cNvSpPr txBox="1">
            <a:spLocks noChangeArrowheads="1"/>
          </p:cNvSpPr>
          <p:nvPr/>
        </p:nvSpPr>
        <p:spPr bwMode="auto">
          <a:xfrm>
            <a:off x="2536825" y="2101850"/>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G</a:t>
            </a:r>
            <a:endParaRPr lang="en-US" sz="1600" b="1"/>
          </a:p>
        </p:txBody>
      </p:sp>
      <p:sp>
        <p:nvSpPr>
          <p:cNvPr id="133148" name="Text Box 28"/>
          <p:cNvSpPr txBox="1">
            <a:spLocks noChangeArrowheads="1"/>
          </p:cNvSpPr>
          <p:nvPr/>
        </p:nvSpPr>
        <p:spPr bwMode="auto">
          <a:xfrm>
            <a:off x="4270375" y="3371850"/>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G</a:t>
            </a:r>
            <a:endParaRPr lang="en-US" sz="1600" b="1"/>
          </a:p>
        </p:txBody>
      </p:sp>
      <p:sp>
        <p:nvSpPr>
          <p:cNvPr id="133149" name="Text Box 29"/>
          <p:cNvSpPr txBox="1">
            <a:spLocks noChangeArrowheads="1"/>
          </p:cNvSpPr>
          <p:nvPr/>
        </p:nvSpPr>
        <p:spPr bwMode="auto">
          <a:xfrm>
            <a:off x="4619625" y="3371850"/>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G</a:t>
            </a:r>
            <a:endParaRPr lang="en-US" sz="1600" b="1"/>
          </a:p>
        </p:txBody>
      </p:sp>
      <p:sp>
        <p:nvSpPr>
          <p:cNvPr id="133150" name="Text Box 30"/>
          <p:cNvSpPr txBox="1">
            <a:spLocks noChangeArrowheads="1"/>
          </p:cNvSpPr>
          <p:nvPr/>
        </p:nvSpPr>
        <p:spPr bwMode="auto">
          <a:xfrm>
            <a:off x="4962525" y="3371850"/>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C</a:t>
            </a:r>
            <a:endParaRPr lang="en-US" sz="1600" b="1"/>
          </a:p>
        </p:txBody>
      </p:sp>
      <p:sp>
        <p:nvSpPr>
          <p:cNvPr id="133151" name="Text Box 31"/>
          <p:cNvSpPr txBox="1">
            <a:spLocks noChangeArrowheads="1"/>
          </p:cNvSpPr>
          <p:nvPr/>
        </p:nvSpPr>
        <p:spPr bwMode="auto">
          <a:xfrm>
            <a:off x="5654675" y="3371850"/>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C</a:t>
            </a:r>
            <a:endParaRPr lang="en-US" sz="1600" b="1"/>
          </a:p>
        </p:txBody>
      </p:sp>
      <p:sp>
        <p:nvSpPr>
          <p:cNvPr id="133152" name="Line 32"/>
          <p:cNvSpPr>
            <a:spLocks noChangeShapeType="1"/>
          </p:cNvSpPr>
          <p:nvPr/>
        </p:nvSpPr>
        <p:spPr bwMode="auto">
          <a:xfrm>
            <a:off x="1168400" y="1617663"/>
            <a:ext cx="422275" cy="3175"/>
          </a:xfrm>
          <a:prstGeom prst="line">
            <a:avLst/>
          </a:prstGeom>
          <a:noFill/>
          <a:ln w="12700">
            <a:solidFill>
              <a:schemeClr val="tx1"/>
            </a:solidFill>
            <a:round/>
            <a:headEnd/>
            <a:tailEnd/>
          </a:ln>
          <a:effectLst/>
        </p:spPr>
        <p:txBody>
          <a:bodyPr wrap="none" anchor="ctr"/>
          <a:lstStyle/>
          <a:p>
            <a:endParaRPr lang="en-US"/>
          </a:p>
        </p:txBody>
      </p:sp>
      <p:sp>
        <p:nvSpPr>
          <p:cNvPr id="133153" name="AutoShape 33"/>
          <p:cNvSpPr>
            <a:spLocks/>
          </p:cNvSpPr>
          <p:nvPr/>
        </p:nvSpPr>
        <p:spPr bwMode="auto">
          <a:xfrm>
            <a:off x="1562100" y="1295400"/>
            <a:ext cx="222250" cy="654050"/>
          </a:xfrm>
          <a:prstGeom prst="leftBrace">
            <a:avLst>
              <a:gd name="adj1" fmla="val 24524"/>
              <a:gd name="adj2" fmla="val 50000"/>
            </a:avLst>
          </a:prstGeom>
          <a:noFill/>
          <a:ln w="12700">
            <a:solidFill>
              <a:schemeClr val="tx1"/>
            </a:solidFill>
            <a:round/>
            <a:headEnd/>
            <a:tailEnd/>
          </a:ln>
          <a:effectLst/>
        </p:spPr>
        <p:txBody>
          <a:bodyPr wrap="none" anchor="ctr"/>
          <a:lstStyle/>
          <a:p>
            <a:endParaRPr lang="en-US"/>
          </a:p>
        </p:txBody>
      </p:sp>
      <p:sp>
        <p:nvSpPr>
          <p:cNvPr id="133154" name="AutoShape 34"/>
          <p:cNvSpPr>
            <a:spLocks/>
          </p:cNvSpPr>
          <p:nvPr/>
        </p:nvSpPr>
        <p:spPr bwMode="auto">
          <a:xfrm rot="-5400000">
            <a:off x="2511425" y="3451225"/>
            <a:ext cx="222250" cy="927100"/>
          </a:xfrm>
          <a:prstGeom prst="leftBrace">
            <a:avLst>
              <a:gd name="adj1" fmla="val 34762"/>
              <a:gd name="adj2" fmla="val 50000"/>
            </a:avLst>
          </a:prstGeom>
          <a:noFill/>
          <a:ln w="12700">
            <a:solidFill>
              <a:schemeClr val="tx1"/>
            </a:solidFill>
            <a:round/>
            <a:headEnd/>
            <a:tailEnd/>
          </a:ln>
          <a:effectLst/>
        </p:spPr>
        <p:txBody>
          <a:bodyPr wrap="none" anchor="ctr"/>
          <a:lstStyle/>
          <a:p>
            <a:endParaRPr lang="en-US"/>
          </a:p>
        </p:txBody>
      </p:sp>
      <p:sp>
        <p:nvSpPr>
          <p:cNvPr id="133155" name="AutoShape 35"/>
          <p:cNvSpPr>
            <a:spLocks/>
          </p:cNvSpPr>
          <p:nvPr/>
        </p:nvSpPr>
        <p:spPr bwMode="auto">
          <a:xfrm rot="-5400000">
            <a:off x="3546475" y="3451225"/>
            <a:ext cx="222250" cy="927100"/>
          </a:xfrm>
          <a:prstGeom prst="leftBrace">
            <a:avLst>
              <a:gd name="adj1" fmla="val 34762"/>
              <a:gd name="adj2" fmla="val 50000"/>
            </a:avLst>
          </a:prstGeom>
          <a:noFill/>
          <a:ln w="12700">
            <a:solidFill>
              <a:schemeClr val="tx1"/>
            </a:solidFill>
            <a:round/>
            <a:headEnd/>
            <a:tailEnd/>
          </a:ln>
          <a:effectLst/>
        </p:spPr>
        <p:txBody>
          <a:bodyPr wrap="none" anchor="ctr"/>
          <a:lstStyle/>
          <a:p>
            <a:endParaRPr lang="en-US"/>
          </a:p>
        </p:txBody>
      </p:sp>
      <p:sp>
        <p:nvSpPr>
          <p:cNvPr id="133156" name="AutoShape 36"/>
          <p:cNvSpPr>
            <a:spLocks/>
          </p:cNvSpPr>
          <p:nvPr/>
        </p:nvSpPr>
        <p:spPr bwMode="auto">
          <a:xfrm rot="-5400000">
            <a:off x="4587875" y="3451225"/>
            <a:ext cx="222250" cy="927100"/>
          </a:xfrm>
          <a:prstGeom prst="leftBrace">
            <a:avLst>
              <a:gd name="adj1" fmla="val 34762"/>
              <a:gd name="adj2" fmla="val 50000"/>
            </a:avLst>
          </a:prstGeom>
          <a:noFill/>
          <a:ln w="12700">
            <a:solidFill>
              <a:schemeClr val="tx1"/>
            </a:solidFill>
            <a:round/>
            <a:headEnd/>
            <a:tailEnd/>
          </a:ln>
          <a:effectLst/>
        </p:spPr>
        <p:txBody>
          <a:bodyPr wrap="none" anchor="ctr"/>
          <a:lstStyle/>
          <a:p>
            <a:endParaRPr lang="en-US"/>
          </a:p>
        </p:txBody>
      </p:sp>
      <p:sp>
        <p:nvSpPr>
          <p:cNvPr id="133157" name="AutoShape 37"/>
          <p:cNvSpPr>
            <a:spLocks/>
          </p:cNvSpPr>
          <p:nvPr/>
        </p:nvSpPr>
        <p:spPr bwMode="auto">
          <a:xfrm rot="-5400000">
            <a:off x="5635625" y="3451225"/>
            <a:ext cx="222250" cy="927100"/>
          </a:xfrm>
          <a:prstGeom prst="leftBrace">
            <a:avLst>
              <a:gd name="adj1" fmla="val 34762"/>
              <a:gd name="adj2" fmla="val 50000"/>
            </a:avLst>
          </a:prstGeom>
          <a:noFill/>
          <a:ln w="12700">
            <a:solidFill>
              <a:schemeClr val="tx1"/>
            </a:solidFill>
            <a:round/>
            <a:headEnd/>
            <a:tailEnd/>
          </a:ln>
          <a:effectLst/>
        </p:spPr>
        <p:txBody>
          <a:bodyPr wrap="none" anchor="ctr"/>
          <a:lstStyle/>
          <a:p>
            <a:endParaRPr lang="en-US"/>
          </a:p>
        </p:txBody>
      </p:sp>
      <p:sp>
        <p:nvSpPr>
          <p:cNvPr id="133158" name="Text Box 38"/>
          <p:cNvSpPr txBox="1">
            <a:spLocks noChangeArrowheads="1"/>
          </p:cNvSpPr>
          <p:nvPr/>
        </p:nvSpPr>
        <p:spPr bwMode="auto">
          <a:xfrm>
            <a:off x="2193925" y="2095500"/>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T</a:t>
            </a:r>
            <a:endParaRPr lang="en-US" sz="1600" b="1"/>
          </a:p>
        </p:txBody>
      </p:sp>
      <p:sp>
        <p:nvSpPr>
          <p:cNvPr id="133159" name="Text Box 39"/>
          <p:cNvSpPr txBox="1">
            <a:spLocks noChangeArrowheads="1"/>
          </p:cNvSpPr>
          <p:nvPr/>
        </p:nvSpPr>
        <p:spPr bwMode="auto">
          <a:xfrm>
            <a:off x="2535238" y="1570038"/>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C</a:t>
            </a:r>
            <a:endParaRPr lang="en-US" sz="1600" b="1"/>
          </a:p>
        </p:txBody>
      </p:sp>
      <p:sp>
        <p:nvSpPr>
          <p:cNvPr id="133160" name="Text Box 40"/>
          <p:cNvSpPr txBox="1">
            <a:spLocks noChangeArrowheads="1"/>
          </p:cNvSpPr>
          <p:nvPr/>
        </p:nvSpPr>
        <p:spPr bwMode="auto">
          <a:xfrm>
            <a:off x="5997575" y="3371850"/>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A</a:t>
            </a:r>
            <a:endParaRPr lang="en-US" sz="1600" b="1"/>
          </a:p>
        </p:txBody>
      </p:sp>
      <p:sp>
        <p:nvSpPr>
          <p:cNvPr id="133161" name="Text Box 41"/>
          <p:cNvSpPr txBox="1">
            <a:spLocks noChangeArrowheads="1"/>
          </p:cNvSpPr>
          <p:nvPr/>
        </p:nvSpPr>
        <p:spPr bwMode="auto">
          <a:xfrm>
            <a:off x="6003925" y="2095500"/>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A</a:t>
            </a:r>
            <a:endParaRPr lang="en-US" sz="1600" b="1"/>
          </a:p>
        </p:txBody>
      </p:sp>
      <p:sp>
        <p:nvSpPr>
          <p:cNvPr id="133162" name="Text Box 42"/>
          <p:cNvSpPr txBox="1">
            <a:spLocks noChangeArrowheads="1"/>
          </p:cNvSpPr>
          <p:nvPr/>
        </p:nvSpPr>
        <p:spPr bwMode="auto">
          <a:xfrm>
            <a:off x="5305425" y="1562100"/>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A</a:t>
            </a:r>
            <a:endParaRPr lang="en-US" sz="1600" b="1"/>
          </a:p>
        </p:txBody>
      </p:sp>
      <p:sp>
        <p:nvSpPr>
          <p:cNvPr id="133163" name="Text Box 43"/>
          <p:cNvSpPr txBox="1">
            <a:spLocks noChangeArrowheads="1"/>
          </p:cNvSpPr>
          <p:nvPr/>
        </p:nvSpPr>
        <p:spPr bwMode="auto">
          <a:xfrm>
            <a:off x="3927475" y="1562100"/>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A</a:t>
            </a:r>
            <a:endParaRPr lang="en-US" sz="1600" b="1"/>
          </a:p>
        </p:txBody>
      </p:sp>
      <p:sp>
        <p:nvSpPr>
          <p:cNvPr id="133164" name="Text Box 44"/>
          <p:cNvSpPr txBox="1">
            <a:spLocks noChangeArrowheads="1"/>
          </p:cNvSpPr>
          <p:nvPr/>
        </p:nvSpPr>
        <p:spPr bwMode="auto">
          <a:xfrm>
            <a:off x="3578225" y="1562100"/>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A</a:t>
            </a:r>
            <a:endParaRPr lang="en-US" sz="1600" b="1"/>
          </a:p>
        </p:txBody>
      </p:sp>
      <p:sp>
        <p:nvSpPr>
          <p:cNvPr id="133165" name="Text Box 45"/>
          <p:cNvSpPr txBox="1">
            <a:spLocks noChangeArrowheads="1"/>
          </p:cNvSpPr>
          <p:nvPr/>
        </p:nvSpPr>
        <p:spPr bwMode="auto">
          <a:xfrm>
            <a:off x="3235325" y="1562100"/>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A</a:t>
            </a:r>
            <a:endParaRPr lang="en-US" sz="1600" b="1"/>
          </a:p>
        </p:txBody>
      </p:sp>
      <p:sp>
        <p:nvSpPr>
          <p:cNvPr id="133166" name="Text Box 46"/>
          <p:cNvSpPr txBox="1">
            <a:spLocks noChangeArrowheads="1"/>
          </p:cNvSpPr>
          <p:nvPr/>
        </p:nvSpPr>
        <p:spPr bwMode="auto">
          <a:xfrm>
            <a:off x="2193925" y="1562100"/>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A</a:t>
            </a:r>
            <a:endParaRPr lang="en-US" sz="1600" b="1"/>
          </a:p>
        </p:txBody>
      </p:sp>
      <p:sp>
        <p:nvSpPr>
          <p:cNvPr id="133167" name="Text Box 47"/>
          <p:cNvSpPr txBox="1">
            <a:spLocks noChangeArrowheads="1"/>
          </p:cNvSpPr>
          <p:nvPr/>
        </p:nvSpPr>
        <p:spPr bwMode="auto">
          <a:xfrm>
            <a:off x="3235325" y="2095500"/>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T</a:t>
            </a:r>
            <a:endParaRPr lang="en-US" sz="1600" b="1"/>
          </a:p>
        </p:txBody>
      </p:sp>
      <p:sp>
        <p:nvSpPr>
          <p:cNvPr id="133168" name="Text Box 48"/>
          <p:cNvSpPr txBox="1">
            <a:spLocks noChangeArrowheads="1"/>
          </p:cNvSpPr>
          <p:nvPr/>
        </p:nvSpPr>
        <p:spPr bwMode="auto">
          <a:xfrm>
            <a:off x="3590925" y="2095500"/>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T</a:t>
            </a:r>
            <a:endParaRPr lang="en-US" sz="1600" b="1"/>
          </a:p>
        </p:txBody>
      </p:sp>
      <p:sp>
        <p:nvSpPr>
          <p:cNvPr id="133169" name="Text Box 49"/>
          <p:cNvSpPr txBox="1">
            <a:spLocks noChangeArrowheads="1"/>
          </p:cNvSpPr>
          <p:nvPr/>
        </p:nvSpPr>
        <p:spPr bwMode="auto">
          <a:xfrm>
            <a:off x="3933825" y="2095500"/>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T</a:t>
            </a:r>
            <a:endParaRPr lang="en-US" sz="1600" b="1"/>
          </a:p>
        </p:txBody>
      </p:sp>
      <p:sp>
        <p:nvSpPr>
          <p:cNvPr id="133170" name="Text Box 50"/>
          <p:cNvSpPr txBox="1">
            <a:spLocks noChangeArrowheads="1"/>
          </p:cNvSpPr>
          <p:nvPr/>
        </p:nvSpPr>
        <p:spPr bwMode="auto">
          <a:xfrm>
            <a:off x="5318125" y="2109788"/>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T</a:t>
            </a:r>
            <a:endParaRPr lang="en-US" sz="1600" b="1"/>
          </a:p>
        </p:txBody>
      </p:sp>
      <p:sp>
        <p:nvSpPr>
          <p:cNvPr id="133171" name="Text Box 51"/>
          <p:cNvSpPr txBox="1">
            <a:spLocks noChangeArrowheads="1"/>
          </p:cNvSpPr>
          <p:nvPr/>
        </p:nvSpPr>
        <p:spPr bwMode="auto">
          <a:xfrm>
            <a:off x="6010275" y="1568450"/>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T</a:t>
            </a:r>
            <a:endParaRPr lang="en-US" sz="1600" b="1"/>
          </a:p>
        </p:txBody>
      </p:sp>
      <p:sp>
        <p:nvSpPr>
          <p:cNvPr id="133172" name="Text Box 52"/>
          <p:cNvSpPr txBox="1">
            <a:spLocks noChangeArrowheads="1"/>
          </p:cNvSpPr>
          <p:nvPr/>
        </p:nvSpPr>
        <p:spPr bwMode="auto">
          <a:xfrm>
            <a:off x="2867025" y="3371850"/>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G</a:t>
            </a:r>
            <a:endParaRPr lang="en-US" sz="1600" b="1"/>
          </a:p>
        </p:txBody>
      </p:sp>
      <p:sp>
        <p:nvSpPr>
          <p:cNvPr id="133173" name="Text Box 53"/>
          <p:cNvSpPr txBox="1">
            <a:spLocks noChangeArrowheads="1"/>
          </p:cNvSpPr>
          <p:nvPr/>
        </p:nvSpPr>
        <p:spPr bwMode="auto">
          <a:xfrm>
            <a:off x="2873375" y="2101850"/>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G</a:t>
            </a:r>
            <a:endParaRPr lang="en-US" sz="1600" b="1"/>
          </a:p>
        </p:txBody>
      </p:sp>
      <p:sp>
        <p:nvSpPr>
          <p:cNvPr id="133174" name="Text Box 54"/>
          <p:cNvSpPr txBox="1">
            <a:spLocks noChangeArrowheads="1"/>
          </p:cNvSpPr>
          <p:nvPr/>
        </p:nvSpPr>
        <p:spPr bwMode="auto">
          <a:xfrm>
            <a:off x="4262438" y="2101850"/>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G</a:t>
            </a:r>
            <a:endParaRPr lang="en-US" sz="1600" b="1"/>
          </a:p>
        </p:txBody>
      </p:sp>
      <p:sp>
        <p:nvSpPr>
          <p:cNvPr id="133175" name="Text Box 55"/>
          <p:cNvSpPr txBox="1">
            <a:spLocks noChangeArrowheads="1"/>
          </p:cNvSpPr>
          <p:nvPr/>
        </p:nvSpPr>
        <p:spPr bwMode="auto">
          <a:xfrm>
            <a:off x="4616450" y="2101850"/>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G</a:t>
            </a:r>
            <a:endParaRPr lang="en-US" sz="1600" b="1"/>
          </a:p>
        </p:txBody>
      </p:sp>
      <p:sp>
        <p:nvSpPr>
          <p:cNvPr id="133176" name="Text Box 56"/>
          <p:cNvSpPr txBox="1">
            <a:spLocks noChangeArrowheads="1"/>
          </p:cNvSpPr>
          <p:nvPr/>
        </p:nvSpPr>
        <p:spPr bwMode="auto">
          <a:xfrm>
            <a:off x="2879725" y="1570038"/>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C</a:t>
            </a:r>
            <a:endParaRPr lang="en-US" sz="1600" b="1"/>
          </a:p>
        </p:txBody>
      </p:sp>
      <p:sp>
        <p:nvSpPr>
          <p:cNvPr id="133177" name="Text Box 57"/>
          <p:cNvSpPr txBox="1">
            <a:spLocks noChangeArrowheads="1"/>
          </p:cNvSpPr>
          <p:nvPr/>
        </p:nvSpPr>
        <p:spPr bwMode="auto">
          <a:xfrm>
            <a:off x="4268788" y="1570038"/>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C</a:t>
            </a:r>
            <a:endParaRPr lang="en-US" sz="1600" b="1"/>
          </a:p>
        </p:txBody>
      </p:sp>
      <p:sp>
        <p:nvSpPr>
          <p:cNvPr id="133178" name="Text Box 58"/>
          <p:cNvSpPr txBox="1">
            <a:spLocks noChangeArrowheads="1"/>
          </p:cNvSpPr>
          <p:nvPr/>
        </p:nvSpPr>
        <p:spPr bwMode="auto">
          <a:xfrm>
            <a:off x="4622800" y="1570038"/>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C</a:t>
            </a:r>
            <a:endParaRPr lang="en-US" sz="1600" b="1"/>
          </a:p>
        </p:txBody>
      </p:sp>
      <p:sp>
        <p:nvSpPr>
          <p:cNvPr id="133179" name="Text Box 59"/>
          <p:cNvSpPr txBox="1">
            <a:spLocks noChangeArrowheads="1"/>
          </p:cNvSpPr>
          <p:nvPr/>
        </p:nvSpPr>
        <p:spPr bwMode="auto">
          <a:xfrm>
            <a:off x="4954588" y="1571625"/>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G</a:t>
            </a:r>
            <a:endParaRPr lang="en-US" sz="1600" b="1"/>
          </a:p>
        </p:txBody>
      </p:sp>
      <p:sp>
        <p:nvSpPr>
          <p:cNvPr id="133180" name="Text Box 60"/>
          <p:cNvSpPr txBox="1">
            <a:spLocks noChangeArrowheads="1"/>
          </p:cNvSpPr>
          <p:nvPr/>
        </p:nvSpPr>
        <p:spPr bwMode="auto">
          <a:xfrm>
            <a:off x="5648325" y="1571625"/>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G</a:t>
            </a:r>
            <a:endParaRPr lang="en-US" sz="1600" b="1"/>
          </a:p>
        </p:txBody>
      </p:sp>
      <p:sp>
        <p:nvSpPr>
          <p:cNvPr id="133181" name="Text Box 61"/>
          <p:cNvSpPr txBox="1">
            <a:spLocks noChangeArrowheads="1"/>
          </p:cNvSpPr>
          <p:nvPr/>
        </p:nvSpPr>
        <p:spPr bwMode="auto">
          <a:xfrm>
            <a:off x="7327900" y="1263650"/>
            <a:ext cx="606425" cy="228600"/>
          </a:xfrm>
          <a:prstGeom prst="rect">
            <a:avLst/>
          </a:prstGeom>
          <a:noFill/>
          <a:ln w="9525">
            <a:noFill/>
            <a:miter lim="800000"/>
            <a:headEnd/>
            <a:tailEnd/>
          </a:ln>
          <a:effectLst/>
        </p:spPr>
        <p:txBody>
          <a:bodyPr wrap="none" lIns="0" tIns="0" rIns="0" bIns="0"/>
          <a:lstStyle/>
          <a:p>
            <a:pPr>
              <a:lnSpc>
                <a:spcPct val="90000"/>
              </a:lnSpc>
            </a:pPr>
            <a:r>
              <a:rPr lang="en-US" sz="1800" b="1"/>
              <a:t>DNA</a:t>
            </a:r>
          </a:p>
        </p:txBody>
      </p:sp>
      <p:sp>
        <p:nvSpPr>
          <p:cNvPr id="133182" name="Text Box 62"/>
          <p:cNvSpPr txBox="1">
            <a:spLocks noChangeArrowheads="1"/>
          </p:cNvSpPr>
          <p:nvPr/>
        </p:nvSpPr>
        <p:spPr bwMode="auto">
          <a:xfrm>
            <a:off x="7329488" y="1520825"/>
            <a:ext cx="1073150" cy="220663"/>
          </a:xfrm>
          <a:prstGeom prst="rect">
            <a:avLst/>
          </a:prstGeom>
          <a:noFill/>
          <a:ln w="9525">
            <a:noFill/>
            <a:miter lim="800000"/>
            <a:headEnd/>
            <a:tailEnd/>
          </a:ln>
          <a:effectLst/>
        </p:spPr>
        <p:txBody>
          <a:bodyPr wrap="none" lIns="0" tIns="0" rIns="0" bIns="0"/>
          <a:lstStyle/>
          <a:p>
            <a:pPr>
              <a:lnSpc>
                <a:spcPct val="90000"/>
              </a:lnSpc>
            </a:pPr>
            <a:r>
              <a:rPr lang="en-US" sz="1800" b="1"/>
              <a:t>molecule</a:t>
            </a:r>
          </a:p>
        </p:txBody>
      </p:sp>
      <p:sp>
        <p:nvSpPr>
          <p:cNvPr id="133183" name="Text Box 63"/>
          <p:cNvSpPr txBox="1">
            <a:spLocks noChangeArrowheads="1"/>
          </p:cNvSpPr>
          <p:nvPr/>
        </p:nvSpPr>
        <p:spPr bwMode="auto">
          <a:xfrm>
            <a:off x="7693025" y="2198688"/>
            <a:ext cx="1073150" cy="220662"/>
          </a:xfrm>
          <a:prstGeom prst="rect">
            <a:avLst/>
          </a:prstGeom>
          <a:noFill/>
          <a:ln w="9525">
            <a:noFill/>
            <a:miter lim="800000"/>
            <a:headEnd/>
            <a:tailEnd/>
          </a:ln>
          <a:effectLst/>
        </p:spPr>
        <p:txBody>
          <a:bodyPr wrap="none" lIns="0" tIns="0" rIns="0" bIns="0"/>
          <a:lstStyle/>
          <a:p>
            <a:pPr>
              <a:lnSpc>
                <a:spcPct val="90000"/>
              </a:lnSpc>
            </a:pPr>
            <a:r>
              <a:rPr lang="en-US" sz="1800" b="1"/>
              <a:t>Gene 1</a:t>
            </a:r>
          </a:p>
        </p:txBody>
      </p:sp>
      <p:sp>
        <p:nvSpPr>
          <p:cNvPr id="133184" name="Text Box 64"/>
          <p:cNvSpPr txBox="1">
            <a:spLocks noChangeArrowheads="1"/>
          </p:cNvSpPr>
          <p:nvPr/>
        </p:nvSpPr>
        <p:spPr bwMode="auto">
          <a:xfrm>
            <a:off x="7775575" y="3113088"/>
            <a:ext cx="1073150" cy="220662"/>
          </a:xfrm>
          <a:prstGeom prst="rect">
            <a:avLst/>
          </a:prstGeom>
          <a:noFill/>
          <a:ln w="9525">
            <a:noFill/>
            <a:miter lim="800000"/>
            <a:headEnd/>
            <a:tailEnd/>
          </a:ln>
          <a:effectLst/>
        </p:spPr>
        <p:txBody>
          <a:bodyPr wrap="none" lIns="0" tIns="0" rIns="0" bIns="0"/>
          <a:lstStyle/>
          <a:p>
            <a:pPr>
              <a:lnSpc>
                <a:spcPct val="90000"/>
              </a:lnSpc>
            </a:pPr>
            <a:r>
              <a:rPr lang="en-US" sz="1800" b="1"/>
              <a:t>Gene 2</a:t>
            </a:r>
          </a:p>
        </p:txBody>
      </p:sp>
      <p:sp>
        <p:nvSpPr>
          <p:cNvPr id="133185" name="Text Box 65"/>
          <p:cNvSpPr txBox="1">
            <a:spLocks noChangeArrowheads="1"/>
          </p:cNvSpPr>
          <p:nvPr/>
        </p:nvSpPr>
        <p:spPr bwMode="auto">
          <a:xfrm>
            <a:off x="7404100" y="5284788"/>
            <a:ext cx="1073150" cy="220662"/>
          </a:xfrm>
          <a:prstGeom prst="rect">
            <a:avLst/>
          </a:prstGeom>
          <a:noFill/>
          <a:ln w="9525">
            <a:noFill/>
            <a:miter lim="800000"/>
            <a:headEnd/>
            <a:tailEnd/>
          </a:ln>
          <a:effectLst/>
        </p:spPr>
        <p:txBody>
          <a:bodyPr wrap="none" lIns="0" tIns="0" rIns="0" bIns="0"/>
          <a:lstStyle/>
          <a:p>
            <a:pPr>
              <a:lnSpc>
                <a:spcPct val="90000"/>
              </a:lnSpc>
            </a:pPr>
            <a:r>
              <a:rPr lang="en-US" sz="1800" b="1"/>
              <a:t>Gene 3</a:t>
            </a:r>
          </a:p>
        </p:txBody>
      </p:sp>
      <p:sp>
        <p:nvSpPr>
          <p:cNvPr id="133186" name="Line 66"/>
          <p:cNvSpPr>
            <a:spLocks noChangeShapeType="1"/>
          </p:cNvSpPr>
          <p:nvPr/>
        </p:nvSpPr>
        <p:spPr bwMode="auto">
          <a:xfrm flipH="1">
            <a:off x="7869238" y="1366838"/>
            <a:ext cx="568325" cy="0"/>
          </a:xfrm>
          <a:prstGeom prst="line">
            <a:avLst/>
          </a:prstGeom>
          <a:noFill/>
          <a:ln w="12700">
            <a:solidFill>
              <a:schemeClr val="tx1"/>
            </a:solidFill>
            <a:round/>
            <a:headEnd/>
            <a:tailEnd/>
          </a:ln>
          <a:effectLst/>
        </p:spPr>
        <p:txBody>
          <a:bodyPr wrap="none" anchor="ctr"/>
          <a:lstStyle/>
          <a:p>
            <a:endParaRPr lang="en-US"/>
          </a:p>
        </p:txBody>
      </p:sp>
      <p:sp>
        <p:nvSpPr>
          <p:cNvPr id="133187" name="Text Box 67"/>
          <p:cNvSpPr txBox="1">
            <a:spLocks noChangeArrowheads="1"/>
          </p:cNvSpPr>
          <p:nvPr/>
        </p:nvSpPr>
        <p:spPr bwMode="auto">
          <a:xfrm>
            <a:off x="4965700" y="2111375"/>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C</a:t>
            </a:r>
            <a:endParaRPr lang="en-US" sz="1600" b="1"/>
          </a:p>
        </p:txBody>
      </p:sp>
      <p:sp>
        <p:nvSpPr>
          <p:cNvPr id="133188" name="Text Box 68"/>
          <p:cNvSpPr txBox="1">
            <a:spLocks noChangeArrowheads="1"/>
          </p:cNvSpPr>
          <p:nvPr/>
        </p:nvSpPr>
        <p:spPr bwMode="auto">
          <a:xfrm>
            <a:off x="5664200" y="2103438"/>
            <a:ext cx="161925" cy="234950"/>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rPr>
              <a:t>C</a:t>
            </a:r>
            <a:endParaRPr lang="en-US" sz="1600" b="1"/>
          </a:p>
        </p:txBody>
      </p:sp>
      <p:sp>
        <p:nvSpPr>
          <p:cNvPr id="71" name="TextBox 70"/>
          <p:cNvSpPr txBox="1"/>
          <p:nvPr/>
        </p:nvSpPr>
        <p:spPr>
          <a:xfrm>
            <a:off x="1752600" y="228600"/>
            <a:ext cx="6172200" cy="830997"/>
          </a:xfrm>
          <a:prstGeom prst="rect">
            <a:avLst/>
          </a:prstGeom>
          <a:noFill/>
        </p:spPr>
        <p:txBody>
          <a:bodyPr wrap="square" rtlCol="0">
            <a:spAutoFit/>
          </a:bodyPr>
          <a:lstStyle/>
          <a:p>
            <a:r>
              <a:rPr lang="en-US" dirty="0" smtClean="0"/>
              <a:t>Template=non coding strand</a:t>
            </a:r>
          </a:p>
          <a:p>
            <a:r>
              <a:rPr lang="en-US" dirty="0" err="1" smtClean="0"/>
              <a:t>Nontemplate</a:t>
            </a:r>
            <a:r>
              <a:rPr lang="en-US" dirty="0" smtClean="0"/>
              <a:t>=coding strand (20)</a:t>
            </a:r>
            <a:endParaRPr lang="en-US" dirty="0"/>
          </a:p>
        </p:txBody>
      </p:sp>
    </p:spTree>
    <p:extLst>
      <p:ext uri="{BB962C8B-B14F-4D97-AF65-F5344CB8AC3E}">
        <p14:creationId xmlns:p14="http://schemas.microsoft.com/office/powerpoint/2010/main" val="21265528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Genetic Code</a:t>
            </a:r>
            <a:endParaRPr lang="en-US" dirty="0"/>
          </a:p>
        </p:txBody>
      </p:sp>
      <p:sp>
        <p:nvSpPr>
          <p:cNvPr id="3" name="Content Placeholder 2"/>
          <p:cNvSpPr>
            <a:spLocks noGrp="1"/>
          </p:cNvSpPr>
          <p:nvPr>
            <p:ph idx="1"/>
          </p:nvPr>
        </p:nvSpPr>
        <p:spPr/>
        <p:txBody>
          <a:bodyPr/>
          <a:lstStyle/>
          <a:p>
            <a:r>
              <a:rPr lang="en-US" dirty="0" smtClean="0"/>
              <a:t>If each arrangement of 3 consecutive bases specifies one amino acid, it is possible to specify up to 64 amino acids (4</a:t>
            </a:r>
            <a:r>
              <a:rPr lang="en-US" baseline="30000" dirty="0" smtClean="0"/>
              <a:t>3</a:t>
            </a:r>
            <a:r>
              <a:rPr lang="en-US" dirty="0" smtClean="0"/>
              <a:t>)</a:t>
            </a:r>
          </a:p>
          <a:p>
            <a:r>
              <a:rPr lang="en-US" dirty="0" smtClean="0"/>
              <a:t>There are only 20 amino acids, so this immediately indicates that there must be some redundancy within the code	</a:t>
            </a:r>
          </a:p>
          <a:p>
            <a:pPr lvl="1"/>
            <a:r>
              <a:rPr lang="en-US" dirty="0" smtClean="0"/>
              <a:t>This is an important safety that helps us survive mutations in our DNA!</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Codons</a:t>
            </a:r>
            <a:r>
              <a:rPr lang="en-US" dirty="0" smtClean="0"/>
              <a:t> &amp; Amino Acids</a:t>
            </a:r>
            <a:endParaRPr lang="en-US" dirty="0"/>
          </a:p>
        </p:txBody>
      </p:sp>
      <p:sp>
        <p:nvSpPr>
          <p:cNvPr id="3" name="Content Placeholder 2"/>
          <p:cNvSpPr>
            <a:spLocks noGrp="1"/>
          </p:cNvSpPr>
          <p:nvPr>
            <p:ph idx="1"/>
          </p:nvPr>
        </p:nvSpPr>
        <p:spPr/>
        <p:txBody>
          <a:bodyPr/>
          <a:lstStyle/>
          <a:p>
            <a:r>
              <a:rPr lang="en-US" dirty="0" smtClean="0"/>
              <a:t>Each nucleotide triplet is called a </a:t>
            </a:r>
            <a:r>
              <a:rPr lang="en-US" dirty="0" err="1" smtClean="0"/>
              <a:t>codon</a:t>
            </a:r>
            <a:r>
              <a:rPr lang="en-US" dirty="0" smtClean="0"/>
              <a:t>, and each </a:t>
            </a:r>
            <a:r>
              <a:rPr lang="en-US" dirty="0" err="1" smtClean="0"/>
              <a:t>codon</a:t>
            </a:r>
            <a:r>
              <a:rPr lang="en-US" dirty="0" smtClean="0"/>
              <a:t> specifies only 1 amino acid</a:t>
            </a:r>
          </a:p>
          <a:p>
            <a:r>
              <a:rPr lang="en-US" dirty="0" smtClean="0"/>
              <a:t>Obviously, each amino acid may be specified by more than one </a:t>
            </a:r>
            <a:r>
              <a:rPr lang="en-US" dirty="0" err="1" smtClean="0"/>
              <a:t>codon</a:t>
            </a:r>
            <a:endParaRPr lang="en-US" dirty="0" smtClean="0"/>
          </a:p>
          <a:p>
            <a:pPr lvl="1"/>
            <a:r>
              <a:rPr lang="en-US" dirty="0" smtClean="0"/>
              <a:t>Remember, this redundancy is important in our ability to survive DNA mutations</a:t>
            </a:r>
          </a:p>
          <a:p>
            <a:r>
              <a:rPr lang="en-US" dirty="0" smtClean="0"/>
              <a:t>This means that a polypeptide containing 100 amino acids must have a minimum of how many nucleotides?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752600"/>
          </a:xfrm>
        </p:spPr>
        <p:txBody>
          <a:bodyPr>
            <a:normAutofit fontScale="90000"/>
          </a:bodyPr>
          <a:lstStyle/>
          <a:p>
            <a:pPr algn="ctr"/>
            <a:r>
              <a:rPr lang="en-US" dirty="0" smtClean="0"/>
              <a:t>Evidence from the Study of Metabolic Defects</a:t>
            </a:r>
            <a:br>
              <a:rPr lang="en-US" dirty="0" smtClean="0"/>
            </a:br>
            <a:r>
              <a:rPr lang="en-US" sz="2200" dirty="0" smtClean="0"/>
              <a:t>Oh Good… More Scientists</a:t>
            </a:r>
            <a:endParaRPr lang="en-US" sz="2200" dirty="0"/>
          </a:p>
        </p:txBody>
      </p:sp>
      <p:sp>
        <p:nvSpPr>
          <p:cNvPr id="3" name="Content Placeholder 2"/>
          <p:cNvSpPr>
            <a:spLocks noGrp="1"/>
          </p:cNvSpPr>
          <p:nvPr>
            <p:ph idx="1"/>
          </p:nvPr>
        </p:nvSpPr>
        <p:spPr>
          <a:xfrm>
            <a:off x="99762" y="2590800"/>
            <a:ext cx="8229600" cy="4038600"/>
          </a:xfrm>
        </p:spPr>
        <p:txBody>
          <a:bodyPr>
            <a:normAutofit lnSpcReduction="10000"/>
          </a:bodyPr>
          <a:lstStyle/>
          <a:p>
            <a:r>
              <a:rPr lang="en-US" dirty="0" smtClean="0"/>
              <a:t>Archibald </a:t>
            </a:r>
            <a:r>
              <a:rPr lang="en-US" dirty="0" err="1" smtClean="0"/>
              <a:t>Garrod</a:t>
            </a:r>
            <a:r>
              <a:rPr lang="en-US" dirty="0" smtClean="0"/>
              <a:t> (1902) British Physician</a:t>
            </a:r>
          </a:p>
          <a:p>
            <a:pPr lvl="1"/>
            <a:r>
              <a:rPr lang="en-US" dirty="0" smtClean="0"/>
              <a:t>1</a:t>
            </a:r>
            <a:r>
              <a:rPr lang="en-US" baseline="30000" dirty="0" smtClean="0"/>
              <a:t>st</a:t>
            </a:r>
            <a:r>
              <a:rPr lang="en-US" dirty="0" smtClean="0"/>
              <a:t> to suggest genes dictate phenotypes through enzymes that catalyze specific chemical reactions in the cell</a:t>
            </a:r>
          </a:p>
          <a:p>
            <a:pPr lvl="1"/>
            <a:r>
              <a:rPr lang="en-US" dirty="0" smtClean="0"/>
              <a:t>Postulated that the symptoms of an inherited disease reflect a persons inability to make a particular enzyme</a:t>
            </a:r>
          </a:p>
          <a:p>
            <a:pPr lvl="1"/>
            <a:r>
              <a:rPr lang="en-US" dirty="0" smtClean="0"/>
              <a:t>Referred to such diseases as “</a:t>
            </a:r>
            <a:r>
              <a:rPr lang="en-US" b="1" i="1" u="sng" dirty="0" smtClean="0"/>
              <a:t>inborn errors of metabolism”</a:t>
            </a:r>
          </a:p>
          <a:p>
            <a:pPr lvl="1"/>
            <a:r>
              <a:rPr lang="en-US" dirty="0"/>
              <a:t>Linking genes to enzymes required understanding that cells synthesize and degrade molecules in a </a:t>
            </a:r>
            <a:r>
              <a:rPr lang="en-US" dirty="0" smtClean="0"/>
              <a:t>series</a:t>
            </a:r>
          </a:p>
          <a:p>
            <a:pPr marL="393192" lvl="1" indent="0">
              <a:buNone/>
            </a:pPr>
            <a:r>
              <a:rPr lang="en-US" dirty="0" smtClean="0"/>
              <a:t>   </a:t>
            </a:r>
            <a:r>
              <a:rPr lang="en-US" dirty="0"/>
              <a:t>of steps, a metabolic pathway</a:t>
            </a:r>
            <a:endParaRPr lang="en-US" b="1" i="1" u="sng" dirty="0" smtClean="0"/>
          </a:p>
          <a:p>
            <a:pPr lvl="2"/>
            <a:endParaRPr lang="en-US" dirty="0"/>
          </a:p>
        </p:txBody>
      </p:sp>
      <p:pic>
        <p:nvPicPr>
          <p:cNvPr id="2050" name="Picture 2" descr="http://woodenspears.com/wp-content/uploads/2009/04/who-discovered-albinism.jpg"/>
          <p:cNvPicPr>
            <a:picLocks noChangeAspect="1" noChangeArrowheads="1"/>
          </p:cNvPicPr>
          <p:nvPr/>
        </p:nvPicPr>
        <p:blipFill>
          <a:blip r:embed="rId2" cstate="print"/>
          <a:srcRect/>
          <a:stretch>
            <a:fillRect/>
          </a:stretch>
        </p:blipFill>
        <p:spPr bwMode="auto">
          <a:xfrm>
            <a:off x="7450332" y="4572000"/>
            <a:ext cx="1693667" cy="2286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152400" y="25400"/>
            <a:ext cx="2590800" cy="304800"/>
          </a:xfrm>
        </p:spPr>
        <p:txBody>
          <a:bodyPr/>
          <a:lstStyle/>
          <a:p>
            <a:r>
              <a:rPr lang="en-US" sz="1200" b="0">
                <a:latin typeface="Arial" charset="0"/>
              </a:rPr>
              <a:t>Figure 17.5</a:t>
            </a:r>
          </a:p>
        </p:txBody>
      </p:sp>
      <p:pic>
        <p:nvPicPr>
          <p:cNvPr id="135171" name="Picture 3" descr="17_05GeneticCode-U"/>
          <p:cNvPicPr>
            <a:picLocks noChangeAspect="1" noChangeArrowheads="1"/>
          </p:cNvPicPr>
          <p:nvPr/>
        </p:nvPicPr>
        <p:blipFill>
          <a:blip r:embed="rId3" cstate="print"/>
          <a:srcRect/>
          <a:stretch>
            <a:fillRect/>
          </a:stretch>
        </p:blipFill>
        <p:spPr bwMode="auto">
          <a:xfrm>
            <a:off x="1733550" y="136525"/>
            <a:ext cx="5676900" cy="6584950"/>
          </a:xfrm>
          <a:prstGeom prst="rect">
            <a:avLst/>
          </a:prstGeom>
          <a:noFill/>
        </p:spPr>
      </p:pic>
      <p:sp>
        <p:nvSpPr>
          <p:cNvPr id="135172" name="Text Box 4"/>
          <p:cNvSpPr txBox="1">
            <a:spLocks noChangeArrowheads="1"/>
          </p:cNvSpPr>
          <p:nvPr/>
        </p:nvSpPr>
        <p:spPr bwMode="auto">
          <a:xfrm>
            <a:off x="3502025" y="139700"/>
            <a:ext cx="2371725" cy="266700"/>
          </a:xfrm>
          <a:prstGeom prst="rect">
            <a:avLst/>
          </a:prstGeom>
          <a:noFill/>
          <a:ln w="9525">
            <a:noFill/>
            <a:miter lim="800000"/>
            <a:headEnd/>
            <a:tailEnd/>
          </a:ln>
          <a:effectLst/>
        </p:spPr>
        <p:txBody>
          <a:bodyPr wrap="none" lIns="0" tIns="0" rIns="0" bIns="0"/>
          <a:lstStyle/>
          <a:p>
            <a:r>
              <a:rPr lang="en-US" sz="1800" b="1"/>
              <a:t>Second mRNA base</a:t>
            </a:r>
          </a:p>
        </p:txBody>
      </p:sp>
      <p:sp>
        <p:nvSpPr>
          <p:cNvPr id="135173" name="Text Box 5"/>
          <p:cNvSpPr txBox="1">
            <a:spLocks noChangeArrowheads="1"/>
          </p:cNvSpPr>
          <p:nvPr/>
        </p:nvSpPr>
        <p:spPr bwMode="auto">
          <a:xfrm rot="-5400000">
            <a:off x="22225" y="3492501"/>
            <a:ext cx="3756025" cy="292100"/>
          </a:xfrm>
          <a:prstGeom prst="rect">
            <a:avLst/>
          </a:prstGeom>
          <a:noFill/>
          <a:ln w="9525">
            <a:noFill/>
            <a:miter lim="800000"/>
            <a:headEnd/>
            <a:tailEnd/>
          </a:ln>
          <a:effectLst/>
        </p:spPr>
        <p:txBody>
          <a:bodyPr wrap="none" lIns="0" tIns="0" rIns="0" bIns="0"/>
          <a:lstStyle/>
          <a:p>
            <a:r>
              <a:rPr lang="en-US" sz="1800" b="1"/>
              <a:t>First mRNA base (5</a:t>
            </a:r>
            <a:r>
              <a:rPr lang="en-US" sz="1800" b="1">
                <a:sym typeface="Symbol" pitchFamily="84" charset="2"/>
              </a:rPr>
              <a:t> end of codon)</a:t>
            </a:r>
            <a:endParaRPr lang="en-US" sz="1800" b="1"/>
          </a:p>
        </p:txBody>
      </p:sp>
      <p:sp>
        <p:nvSpPr>
          <p:cNvPr id="135174" name="Text Box 6"/>
          <p:cNvSpPr txBox="1">
            <a:spLocks noChangeArrowheads="1"/>
          </p:cNvSpPr>
          <p:nvPr/>
        </p:nvSpPr>
        <p:spPr bwMode="auto">
          <a:xfrm rot="-5400000">
            <a:off x="5381625" y="3543301"/>
            <a:ext cx="3756025" cy="292100"/>
          </a:xfrm>
          <a:prstGeom prst="rect">
            <a:avLst/>
          </a:prstGeom>
          <a:noFill/>
          <a:ln w="9525">
            <a:noFill/>
            <a:miter lim="800000"/>
            <a:headEnd/>
            <a:tailEnd/>
          </a:ln>
          <a:effectLst/>
        </p:spPr>
        <p:txBody>
          <a:bodyPr wrap="none" lIns="0" tIns="0" rIns="0" bIns="0"/>
          <a:lstStyle/>
          <a:p>
            <a:r>
              <a:rPr lang="en-US" sz="1800" b="1"/>
              <a:t>Third mRNA base (3</a:t>
            </a:r>
            <a:r>
              <a:rPr lang="en-US" sz="1800" b="1">
                <a:sym typeface="Symbol" pitchFamily="84" charset="2"/>
              </a:rPr>
              <a:t> end of codon)</a:t>
            </a:r>
            <a:endParaRPr lang="en-US" sz="1800" b="1"/>
          </a:p>
        </p:txBody>
      </p:sp>
      <p:sp>
        <p:nvSpPr>
          <p:cNvPr id="135175" name="Text Box 7"/>
          <p:cNvSpPr txBox="1">
            <a:spLocks noChangeArrowheads="1"/>
          </p:cNvSpPr>
          <p:nvPr/>
        </p:nvSpPr>
        <p:spPr bwMode="auto">
          <a:xfrm>
            <a:off x="2392363" y="762000"/>
            <a:ext cx="454025" cy="177800"/>
          </a:xfrm>
          <a:prstGeom prst="rect">
            <a:avLst/>
          </a:prstGeom>
          <a:noFill/>
          <a:ln w="9525">
            <a:noFill/>
            <a:miter lim="800000"/>
            <a:headEnd/>
            <a:tailEnd/>
          </a:ln>
          <a:effectLst/>
        </p:spPr>
        <p:txBody>
          <a:bodyPr wrap="none" lIns="0" tIns="0" rIns="0" bIns="0"/>
          <a:lstStyle/>
          <a:p>
            <a:r>
              <a:rPr lang="en-US" sz="1600" b="1"/>
              <a:t>UUU</a:t>
            </a:r>
            <a:endParaRPr lang="en-US" sz="1800" b="1"/>
          </a:p>
        </p:txBody>
      </p:sp>
      <p:sp>
        <p:nvSpPr>
          <p:cNvPr id="135176" name="Text Box 8"/>
          <p:cNvSpPr txBox="1">
            <a:spLocks noChangeArrowheads="1"/>
          </p:cNvSpPr>
          <p:nvPr/>
        </p:nvSpPr>
        <p:spPr bwMode="auto">
          <a:xfrm>
            <a:off x="2393950" y="1104900"/>
            <a:ext cx="530225" cy="203200"/>
          </a:xfrm>
          <a:prstGeom prst="rect">
            <a:avLst/>
          </a:prstGeom>
          <a:noFill/>
          <a:ln w="9525">
            <a:noFill/>
            <a:miter lim="800000"/>
            <a:headEnd/>
            <a:tailEnd/>
          </a:ln>
          <a:effectLst/>
        </p:spPr>
        <p:txBody>
          <a:bodyPr wrap="none" lIns="0" tIns="0" rIns="0" bIns="0"/>
          <a:lstStyle/>
          <a:p>
            <a:r>
              <a:rPr lang="en-US" sz="1600" b="1"/>
              <a:t>UUC</a:t>
            </a:r>
            <a:endParaRPr lang="en-US" sz="1800" b="1"/>
          </a:p>
        </p:txBody>
      </p:sp>
      <p:sp>
        <p:nvSpPr>
          <p:cNvPr id="135177" name="Text Box 9"/>
          <p:cNvSpPr txBox="1">
            <a:spLocks noChangeArrowheads="1"/>
          </p:cNvSpPr>
          <p:nvPr/>
        </p:nvSpPr>
        <p:spPr bwMode="auto">
          <a:xfrm>
            <a:off x="2392363" y="1447800"/>
            <a:ext cx="530225" cy="203200"/>
          </a:xfrm>
          <a:prstGeom prst="rect">
            <a:avLst/>
          </a:prstGeom>
          <a:noFill/>
          <a:ln w="9525">
            <a:noFill/>
            <a:miter lim="800000"/>
            <a:headEnd/>
            <a:tailEnd/>
          </a:ln>
          <a:effectLst/>
        </p:spPr>
        <p:txBody>
          <a:bodyPr wrap="none" lIns="0" tIns="0" rIns="0" bIns="0"/>
          <a:lstStyle/>
          <a:p>
            <a:r>
              <a:rPr lang="en-US" sz="1600" b="1"/>
              <a:t>UUA</a:t>
            </a:r>
            <a:endParaRPr lang="en-US" sz="1800" b="1"/>
          </a:p>
        </p:txBody>
      </p:sp>
      <p:sp>
        <p:nvSpPr>
          <p:cNvPr id="135178" name="Text Box 10"/>
          <p:cNvSpPr txBox="1">
            <a:spLocks noChangeArrowheads="1"/>
          </p:cNvSpPr>
          <p:nvPr/>
        </p:nvSpPr>
        <p:spPr bwMode="auto">
          <a:xfrm>
            <a:off x="2395538" y="2228850"/>
            <a:ext cx="530225" cy="203200"/>
          </a:xfrm>
          <a:prstGeom prst="rect">
            <a:avLst/>
          </a:prstGeom>
          <a:noFill/>
          <a:ln w="9525">
            <a:noFill/>
            <a:miter lim="800000"/>
            <a:headEnd/>
            <a:tailEnd/>
          </a:ln>
          <a:effectLst/>
        </p:spPr>
        <p:txBody>
          <a:bodyPr wrap="none" lIns="0" tIns="0" rIns="0" bIns="0"/>
          <a:lstStyle/>
          <a:p>
            <a:r>
              <a:rPr lang="en-US" sz="1600" b="1"/>
              <a:t>CUU</a:t>
            </a:r>
            <a:endParaRPr lang="en-US" sz="1800" b="1"/>
          </a:p>
        </p:txBody>
      </p:sp>
      <p:sp>
        <p:nvSpPr>
          <p:cNvPr id="135179" name="Text Box 11"/>
          <p:cNvSpPr txBox="1">
            <a:spLocks noChangeArrowheads="1"/>
          </p:cNvSpPr>
          <p:nvPr/>
        </p:nvSpPr>
        <p:spPr bwMode="auto">
          <a:xfrm>
            <a:off x="2397125" y="2571750"/>
            <a:ext cx="530225" cy="203200"/>
          </a:xfrm>
          <a:prstGeom prst="rect">
            <a:avLst/>
          </a:prstGeom>
          <a:noFill/>
          <a:ln w="9525">
            <a:noFill/>
            <a:miter lim="800000"/>
            <a:headEnd/>
            <a:tailEnd/>
          </a:ln>
          <a:effectLst/>
        </p:spPr>
        <p:txBody>
          <a:bodyPr wrap="none" lIns="0" tIns="0" rIns="0" bIns="0"/>
          <a:lstStyle/>
          <a:p>
            <a:r>
              <a:rPr lang="en-US" sz="1600" b="1"/>
              <a:t>CUC</a:t>
            </a:r>
            <a:endParaRPr lang="en-US" sz="1800" b="1"/>
          </a:p>
        </p:txBody>
      </p:sp>
      <p:sp>
        <p:nvSpPr>
          <p:cNvPr id="135180" name="Text Box 12"/>
          <p:cNvSpPr txBox="1">
            <a:spLocks noChangeArrowheads="1"/>
          </p:cNvSpPr>
          <p:nvPr/>
        </p:nvSpPr>
        <p:spPr bwMode="auto">
          <a:xfrm>
            <a:off x="2395538" y="2914650"/>
            <a:ext cx="530225" cy="203200"/>
          </a:xfrm>
          <a:prstGeom prst="rect">
            <a:avLst/>
          </a:prstGeom>
          <a:noFill/>
          <a:ln w="9525">
            <a:noFill/>
            <a:miter lim="800000"/>
            <a:headEnd/>
            <a:tailEnd/>
          </a:ln>
          <a:effectLst/>
        </p:spPr>
        <p:txBody>
          <a:bodyPr wrap="none" lIns="0" tIns="0" rIns="0" bIns="0"/>
          <a:lstStyle/>
          <a:p>
            <a:r>
              <a:rPr lang="en-US" sz="1600" b="1"/>
              <a:t>CUA</a:t>
            </a:r>
            <a:endParaRPr lang="en-US" sz="1800" b="1"/>
          </a:p>
        </p:txBody>
      </p:sp>
      <p:sp>
        <p:nvSpPr>
          <p:cNvPr id="135181" name="Text Box 13"/>
          <p:cNvSpPr txBox="1">
            <a:spLocks noChangeArrowheads="1"/>
          </p:cNvSpPr>
          <p:nvPr/>
        </p:nvSpPr>
        <p:spPr bwMode="auto">
          <a:xfrm>
            <a:off x="2393950" y="3257550"/>
            <a:ext cx="530225" cy="203200"/>
          </a:xfrm>
          <a:prstGeom prst="rect">
            <a:avLst/>
          </a:prstGeom>
          <a:noFill/>
          <a:ln w="9525">
            <a:noFill/>
            <a:miter lim="800000"/>
            <a:headEnd/>
            <a:tailEnd/>
          </a:ln>
          <a:effectLst/>
        </p:spPr>
        <p:txBody>
          <a:bodyPr wrap="none" lIns="0" tIns="0" rIns="0" bIns="0"/>
          <a:lstStyle/>
          <a:p>
            <a:r>
              <a:rPr lang="en-US" sz="1600" b="1"/>
              <a:t>CUG</a:t>
            </a:r>
            <a:endParaRPr lang="en-US" sz="1800" b="1"/>
          </a:p>
        </p:txBody>
      </p:sp>
      <p:sp>
        <p:nvSpPr>
          <p:cNvPr id="135182" name="Text Box 14"/>
          <p:cNvSpPr txBox="1">
            <a:spLocks noChangeArrowheads="1"/>
          </p:cNvSpPr>
          <p:nvPr/>
        </p:nvSpPr>
        <p:spPr bwMode="auto">
          <a:xfrm>
            <a:off x="3032125" y="933450"/>
            <a:ext cx="530225" cy="203200"/>
          </a:xfrm>
          <a:prstGeom prst="rect">
            <a:avLst/>
          </a:prstGeom>
          <a:noFill/>
          <a:ln w="9525">
            <a:noFill/>
            <a:miter lim="800000"/>
            <a:headEnd/>
            <a:tailEnd/>
          </a:ln>
          <a:effectLst/>
        </p:spPr>
        <p:txBody>
          <a:bodyPr wrap="none" lIns="0" tIns="0" rIns="0" bIns="0"/>
          <a:lstStyle/>
          <a:p>
            <a:r>
              <a:rPr lang="en-US" sz="1600" b="1"/>
              <a:t>Phe</a:t>
            </a:r>
            <a:endParaRPr lang="en-US" sz="1800" b="1"/>
          </a:p>
        </p:txBody>
      </p:sp>
      <p:sp>
        <p:nvSpPr>
          <p:cNvPr id="135183" name="Text Box 15"/>
          <p:cNvSpPr txBox="1">
            <a:spLocks noChangeArrowheads="1"/>
          </p:cNvSpPr>
          <p:nvPr/>
        </p:nvSpPr>
        <p:spPr bwMode="auto">
          <a:xfrm>
            <a:off x="3025775" y="1593850"/>
            <a:ext cx="530225" cy="203200"/>
          </a:xfrm>
          <a:prstGeom prst="rect">
            <a:avLst/>
          </a:prstGeom>
          <a:noFill/>
          <a:ln w="9525">
            <a:noFill/>
            <a:miter lim="800000"/>
            <a:headEnd/>
            <a:tailEnd/>
          </a:ln>
          <a:effectLst/>
        </p:spPr>
        <p:txBody>
          <a:bodyPr wrap="none" lIns="0" tIns="0" rIns="0" bIns="0"/>
          <a:lstStyle/>
          <a:p>
            <a:r>
              <a:rPr lang="en-US" sz="1600" b="1"/>
              <a:t>Leu</a:t>
            </a:r>
            <a:endParaRPr lang="en-US" sz="1800" b="1"/>
          </a:p>
        </p:txBody>
      </p:sp>
      <p:sp>
        <p:nvSpPr>
          <p:cNvPr id="135184" name="Text Box 16"/>
          <p:cNvSpPr txBox="1">
            <a:spLocks noChangeArrowheads="1"/>
          </p:cNvSpPr>
          <p:nvPr/>
        </p:nvSpPr>
        <p:spPr bwMode="auto">
          <a:xfrm>
            <a:off x="3025775" y="2743200"/>
            <a:ext cx="530225" cy="203200"/>
          </a:xfrm>
          <a:prstGeom prst="rect">
            <a:avLst/>
          </a:prstGeom>
          <a:noFill/>
          <a:ln w="9525">
            <a:noFill/>
            <a:miter lim="800000"/>
            <a:headEnd/>
            <a:tailEnd/>
          </a:ln>
          <a:effectLst/>
        </p:spPr>
        <p:txBody>
          <a:bodyPr wrap="none" lIns="0" tIns="0" rIns="0" bIns="0"/>
          <a:lstStyle/>
          <a:p>
            <a:r>
              <a:rPr lang="en-US" sz="1600" b="1"/>
              <a:t>Leu</a:t>
            </a:r>
            <a:endParaRPr lang="en-US" sz="1800" b="1"/>
          </a:p>
        </p:txBody>
      </p:sp>
      <p:sp>
        <p:nvSpPr>
          <p:cNvPr id="135185" name="Text Box 17"/>
          <p:cNvSpPr txBox="1">
            <a:spLocks noChangeArrowheads="1"/>
          </p:cNvSpPr>
          <p:nvPr/>
        </p:nvSpPr>
        <p:spPr bwMode="auto">
          <a:xfrm>
            <a:off x="3057525" y="4051300"/>
            <a:ext cx="530225" cy="203200"/>
          </a:xfrm>
          <a:prstGeom prst="rect">
            <a:avLst/>
          </a:prstGeom>
          <a:noFill/>
          <a:ln w="9525">
            <a:noFill/>
            <a:miter lim="800000"/>
            <a:headEnd/>
            <a:tailEnd/>
          </a:ln>
          <a:effectLst/>
        </p:spPr>
        <p:txBody>
          <a:bodyPr wrap="none" lIns="0" tIns="0" rIns="0" bIns="0"/>
          <a:lstStyle/>
          <a:p>
            <a:r>
              <a:rPr lang="en-US" sz="1600" b="1">
                <a:latin typeface="Times New Roman" pitchFamily="84" charset="0"/>
              </a:rPr>
              <a:t>I</a:t>
            </a:r>
            <a:r>
              <a:rPr lang="en-US" sz="1600" b="1"/>
              <a:t>le</a:t>
            </a:r>
            <a:endParaRPr lang="en-US" sz="1800" b="1"/>
          </a:p>
        </p:txBody>
      </p:sp>
      <p:sp>
        <p:nvSpPr>
          <p:cNvPr id="135186" name="Text Box 18"/>
          <p:cNvSpPr txBox="1">
            <a:spLocks noChangeArrowheads="1"/>
          </p:cNvSpPr>
          <p:nvPr/>
        </p:nvSpPr>
        <p:spPr bwMode="auto">
          <a:xfrm>
            <a:off x="3527425" y="774700"/>
            <a:ext cx="530225" cy="203200"/>
          </a:xfrm>
          <a:prstGeom prst="rect">
            <a:avLst/>
          </a:prstGeom>
          <a:noFill/>
          <a:ln w="9525">
            <a:noFill/>
            <a:miter lim="800000"/>
            <a:headEnd/>
            <a:tailEnd/>
          </a:ln>
          <a:effectLst/>
        </p:spPr>
        <p:txBody>
          <a:bodyPr wrap="none" lIns="0" tIns="0" rIns="0" bIns="0"/>
          <a:lstStyle/>
          <a:p>
            <a:r>
              <a:rPr lang="en-US" sz="1600" b="1"/>
              <a:t>UCU</a:t>
            </a:r>
            <a:endParaRPr lang="en-US" sz="1800" b="1"/>
          </a:p>
        </p:txBody>
      </p:sp>
      <p:sp>
        <p:nvSpPr>
          <p:cNvPr id="135187" name="Text Box 19"/>
          <p:cNvSpPr txBox="1">
            <a:spLocks noChangeArrowheads="1"/>
          </p:cNvSpPr>
          <p:nvPr/>
        </p:nvSpPr>
        <p:spPr bwMode="auto">
          <a:xfrm>
            <a:off x="3525838" y="1104900"/>
            <a:ext cx="530225" cy="203200"/>
          </a:xfrm>
          <a:prstGeom prst="rect">
            <a:avLst/>
          </a:prstGeom>
          <a:noFill/>
          <a:ln w="9525">
            <a:noFill/>
            <a:miter lim="800000"/>
            <a:headEnd/>
            <a:tailEnd/>
          </a:ln>
          <a:effectLst/>
        </p:spPr>
        <p:txBody>
          <a:bodyPr wrap="none" lIns="0" tIns="0" rIns="0" bIns="0"/>
          <a:lstStyle/>
          <a:p>
            <a:r>
              <a:rPr lang="en-US" sz="1600" b="1"/>
              <a:t>UCC</a:t>
            </a:r>
            <a:endParaRPr lang="en-US" sz="1800" b="1"/>
          </a:p>
        </p:txBody>
      </p:sp>
      <p:sp>
        <p:nvSpPr>
          <p:cNvPr id="135188" name="Text Box 20"/>
          <p:cNvSpPr txBox="1">
            <a:spLocks noChangeArrowheads="1"/>
          </p:cNvSpPr>
          <p:nvPr/>
        </p:nvSpPr>
        <p:spPr bwMode="auto">
          <a:xfrm>
            <a:off x="3527425" y="1447800"/>
            <a:ext cx="530225" cy="203200"/>
          </a:xfrm>
          <a:prstGeom prst="rect">
            <a:avLst/>
          </a:prstGeom>
          <a:noFill/>
          <a:ln w="9525">
            <a:noFill/>
            <a:miter lim="800000"/>
            <a:headEnd/>
            <a:tailEnd/>
          </a:ln>
          <a:effectLst/>
        </p:spPr>
        <p:txBody>
          <a:bodyPr wrap="none" lIns="0" tIns="0" rIns="0" bIns="0"/>
          <a:lstStyle/>
          <a:p>
            <a:r>
              <a:rPr lang="en-US" sz="1600" b="1"/>
              <a:t>UCA</a:t>
            </a:r>
            <a:endParaRPr lang="en-US" sz="1800" b="1"/>
          </a:p>
        </p:txBody>
      </p:sp>
      <p:sp>
        <p:nvSpPr>
          <p:cNvPr id="135189" name="Text Box 21"/>
          <p:cNvSpPr txBox="1">
            <a:spLocks noChangeArrowheads="1"/>
          </p:cNvSpPr>
          <p:nvPr/>
        </p:nvSpPr>
        <p:spPr bwMode="auto">
          <a:xfrm>
            <a:off x="3524250" y="1790700"/>
            <a:ext cx="530225" cy="203200"/>
          </a:xfrm>
          <a:prstGeom prst="rect">
            <a:avLst/>
          </a:prstGeom>
          <a:noFill/>
          <a:ln w="9525">
            <a:noFill/>
            <a:miter lim="800000"/>
            <a:headEnd/>
            <a:tailEnd/>
          </a:ln>
          <a:effectLst/>
        </p:spPr>
        <p:txBody>
          <a:bodyPr wrap="none" lIns="0" tIns="0" rIns="0" bIns="0"/>
          <a:lstStyle/>
          <a:p>
            <a:r>
              <a:rPr lang="en-US" sz="1600" b="1"/>
              <a:t>UCG</a:t>
            </a:r>
            <a:endParaRPr lang="en-US" sz="1800" b="1"/>
          </a:p>
        </p:txBody>
      </p:sp>
      <p:sp>
        <p:nvSpPr>
          <p:cNvPr id="135190" name="Text Box 22"/>
          <p:cNvSpPr txBox="1">
            <a:spLocks noChangeArrowheads="1"/>
          </p:cNvSpPr>
          <p:nvPr/>
        </p:nvSpPr>
        <p:spPr bwMode="auto">
          <a:xfrm>
            <a:off x="4168775" y="1276350"/>
            <a:ext cx="530225" cy="203200"/>
          </a:xfrm>
          <a:prstGeom prst="rect">
            <a:avLst/>
          </a:prstGeom>
          <a:noFill/>
          <a:ln w="9525">
            <a:noFill/>
            <a:miter lim="800000"/>
            <a:headEnd/>
            <a:tailEnd/>
          </a:ln>
          <a:effectLst/>
        </p:spPr>
        <p:txBody>
          <a:bodyPr wrap="none" lIns="0" tIns="0" rIns="0" bIns="0"/>
          <a:lstStyle/>
          <a:p>
            <a:r>
              <a:rPr lang="en-US" sz="1600" b="1"/>
              <a:t>Ser</a:t>
            </a:r>
            <a:endParaRPr lang="en-US" sz="1800" b="1"/>
          </a:p>
        </p:txBody>
      </p:sp>
      <p:sp>
        <p:nvSpPr>
          <p:cNvPr id="135191" name="Text Box 23"/>
          <p:cNvSpPr txBox="1">
            <a:spLocks noChangeArrowheads="1"/>
          </p:cNvSpPr>
          <p:nvPr/>
        </p:nvSpPr>
        <p:spPr bwMode="auto">
          <a:xfrm>
            <a:off x="3529013" y="2228850"/>
            <a:ext cx="530225" cy="203200"/>
          </a:xfrm>
          <a:prstGeom prst="rect">
            <a:avLst/>
          </a:prstGeom>
          <a:noFill/>
          <a:ln w="9525">
            <a:noFill/>
            <a:miter lim="800000"/>
            <a:headEnd/>
            <a:tailEnd/>
          </a:ln>
          <a:effectLst/>
        </p:spPr>
        <p:txBody>
          <a:bodyPr wrap="none" lIns="0" tIns="0" rIns="0" bIns="0"/>
          <a:lstStyle/>
          <a:p>
            <a:r>
              <a:rPr lang="en-US" sz="1600" b="1"/>
              <a:t>CCU</a:t>
            </a:r>
            <a:endParaRPr lang="en-US" sz="1800" b="1"/>
          </a:p>
        </p:txBody>
      </p:sp>
      <p:sp>
        <p:nvSpPr>
          <p:cNvPr id="135192" name="Text Box 24"/>
          <p:cNvSpPr txBox="1">
            <a:spLocks noChangeArrowheads="1"/>
          </p:cNvSpPr>
          <p:nvPr/>
        </p:nvSpPr>
        <p:spPr bwMode="auto">
          <a:xfrm>
            <a:off x="3530600" y="2584450"/>
            <a:ext cx="530225" cy="203200"/>
          </a:xfrm>
          <a:prstGeom prst="rect">
            <a:avLst/>
          </a:prstGeom>
          <a:noFill/>
          <a:ln w="9525">
            <a:noFill/>
            <a:miter lim="800000"/>
            <a:headEnd/>
            <a:tailEnd/>
          </a:ln>
          <a:effectLst/>
        </p:spPr>
        <p:txBody>
          <a:bodyPr wrap="none" lIns="0" tIns="0" rIns="0" bIns="0"/>
          <a:lstStyle/>
          <a:p>
            <a:r>
              <a:rPr lang="en-US" sz="1600" b="1"/>
              <a:t>CCC</a:t>
            </a:r>
            <a:endParaRPr lang="en-US" sz="1800" b="1"/>
          </a:p>
        </p:txBody>
      </p:sp>
      <p:sp>
        <p:nvSpPr>
          <p:cNvPr id="135193" name="Text Box 25"/>
          <p:cNvSpPr txBox="1">
            <a:spLocks noChangeArrowheads="1"/>
          </p:cNvSpPr>
          <p:nvPr/>
        </p:nvSpPr>
        <p:spPr bwMode="auto">
          <a:xfrm>
            <a:off x="3530600" y="2914650"/>
            <a:ext cx="530225" cy="203200"/>
          </a:xfrm>
          <a:prstGeom prst="rect">
            <a:avLst/>
          </a:prstGeom>
          <a:noFill/>
          <a:ln w="9525">
            <a:noFill/>
            <a:miter lim="800000"/>
            <a:headEnd/>
            <a:tailEnd/>
          </a:ln>
          <a:effectLst/>
        </p:spPr>
        <p:txBody>
          <a:bodyPr wrap="none" lIns="0" tIns="0" rIns="0" bIns="0"/>
          <a:lstStyle/>
          <a:p>
            <a:r>
              <a:rPr lang="en-US" sz="1600" b="1"/>
              <a:t>CCA</a:t>
            </a:r>
            <a:endParaRPr lang="en-US" sz="1800" b="1"/>
          </a:p>
        </p:txBody>
      </p:sp>
      <p:sp>
        <p:nvSpPr>
          <p:cNvPr id="135194" name="Text Box 26"/>
          <p:cNvSpPr txBox="1">
            <a:spLocks noChangeArrowheads="1"/>
          </p:cNvSpPr>
          <p:nvPr/>
        </p:nvSpPr>
        <p:spPr bwMode="auto">
          <a:xfrm>
            <a:off x="3532188" y="3257550"/>
            <a:ext cx="530225" cy="203200"/>
          </a:xfrm>
          <a:prstGeom prst="rect">
            <a:avLst/>
          </a:prstGeom>
          <a:noFill/>
          <a:ln w="9525">
            <a:noFill/>
            <a:miter lim="800000"/>
            <a:headEnd/>
            <a:tailEnd/>
          </a:ln>
          <a:effectLst/>
        </p:spPr>
        <p:txBody>
          <a:bodyPr wrap="none" lIns="0" tIns="0" rIns="0" bIns="0"/>
          <a:lstStyle/>
          <a:p>
            <a:r>
              <a:rPr lang="en-US" sz="1600" b="1"/>
              <a:t>CCG</a:t>
            </a:r>
            <a:endParaRPr lang="en-US" sz="1800" b="1"/>
          </a:p>
        </p:txBody>
      </p:sp>
      <p:sp>
        <p:nvSpPr>
          <p:cNvPr id="135195" name="Text Box 27"/>
          <p:cNvSpPr txBox="1">
            <a:spLocks noChangeArrowheads="1"/>
          </p:cNvSpPr>
          <p:nvPr/>
        </p:nvSpPr>
        <p:spPr bwMode="auto">
          <a:xfrm>
            <a:off x="4618038" y="768350"/>
            <a:ext cx="530225" cy="203200"/>
          </a:xfrm>
          <a:prstGeom prst="rect">
            <a:avLst/>
          </a:prstGeom>
          <a:noFill/>
          <a:ln w="9525">
            <a:noFill/>
            <a:miter lim="800000"/>
            <a:headEnd/>
            <a:tailEnd/>
          </a:ln>
          <a:effectLst/>
        </p:spPr>
        <p:txBody>
          <a:bodyPr wrap="none" lIns="0" tIns="0" rIns="0" bIns="0"/>
          <a:lstStyle/>
          <a:p>
            <a:r>
              <a:rPr lang="en-US" sz="1600" b="1"/>
              <a:t>UAU</a:t>
            </a:r>
            <a:endParaRPr lang="en-US" sz="1800" b="1"/>
          </a:p>
        </p:txBody>
      </p:sp>
      <p:sp>
        <p:nvSpPr>
          <p:cNvPr id="135196" name="Text Box 28"/>
          <p:cNvSpPr txBox="1">
            <a:spLocks noChangeArrowheads="1"/>
          </p:cNvSpPr>
          <p:nvPr/>
        </p:nvSpPr>
        <p:spPr bwMode="auto">
          <a:xfrm>
            <a:off x="4616450" y="1104900"/>
            <a:ext cx="530225" cy="203200"/>
          </a:xfrm>
          <a:prstGeom prst="rect">
            <a:avLst/>
          </a:prstGeom>
          <a:noFill/>
          <a:ln w="9525">
            <a:noFill/>
            <a:miter lim="800000"/>
            <a:headEnd/>
            <a:tailEnd/>
          </a:ln>
          <a:effectLst/>
        </p:spPr>
        <p:txBody>
          <a:bodyPr wrap="none" lIns="0" tIns="0" rIns="0" bIns="0"/>
          <a:lstStyle/>
          <a:p>
            <a:r>
              <a:rPr lang="en-US" sz="1600" b="1"/>
              <a:t>UAC</a:t>
            </a:r>
            <a:endParaRPr lang="en-US" sz="1800" b="1"/>
          </a:p>
        </p:txBody>
      </p:sp>
      <p:sp>
        <p:nvSpPr>
          <p:cNvPr id="135197" name="Text Box 29"/>
          <p:cNvSpPr txBox="1">
            <a:spLocks noChangeArrowheads="1"/>
          </p:cNvSpPr>
          <p:nvPr/>
        </p:nvSpPr>
        <p:spPr bwMode="auto">
          <a:xfrm>
            <a:off x="5273675" y="939800"/>
            <a:ext cx="352425" cy="215900"/>
          </a:xfrm>
          <a:prstGeom prst="rect">
            <a:avLst/>
          </a:prstGeom>
          <a:noFill/>
          <a:ln w="9525">
            <a:noFill/>
            <a:miter lim="800000"/>
            <a:headEnd/>
            <a:tailEnd/>
          </a:ln>
          <a:effectLst/>
        </p:spPr>
        <p:txBody>
          <a:bodyPr wrap="none" lIns="0" tIns="0" rIns="0" bIns="0"/>
          <a:lstStyle/>
          <a:p>
            <a:r>
              <a:rPr lang="en-US" sz="1600" b="1"/>
              <a:t>Tyr</a:t>
            </a:r>
            <a:endParaRPr lang="en-US" sz="1800" b="1"/>
          </a:p>
        </p:txBody>
      </p:sp>
      <p:sp>
        <p:nvSpPr>
          <p:cNvPr id="135198" name="Text Box 30"/>
          <p:cNvSpPr txBox="1">
            <a:spLocks noChangeArrowheads="1"/>
          </p:cNvSpPr>
          <p:nvPr/>
        </p:nvSpPr>
        <p:spPr bwMode="auto">
          <a:xfrm>
            <a:off x="4168775" y="2755900"/>
            <a:ext cx="530225" cy="203200"/>
          </a:xfrm>
          <a:prstGeom prst="rect">
            <a:avLst/>
          </a:prstGeom>
          <a:noFill/>
          <a:ln w="9525">
            <a:noFill/>
            <a:miter lim="800000"/>
            <a:headEnd/>
            <a:tailEnd/>
          </a:ln>
          <a:effectLst/>
        </p:spPr>
        <p:txBody>
          <a:bodyPr wrap="none" lIns="0" tIns="0" rIns="0" bIns="0"/>
          <a:lstStyle/>
          <a:p>
            <a:r>
              <a:rPr lang="en-US" sz="1600" b="1"/>
              <a:t>Pro</a:t>
            </a:r>
            <a:endParaRPr lang="en-US" sz="1800" b="1"/>
          </a:p>
        </p:txBody>
      </p:sp>
      <p:sp>
        <p:nvSpPr>
          <p:cNvPr id="135199" name="Text Box 31"/>
          <p:cNvSpPr txBox="1">
            <a:spLocks noChangeArrowheads="1"/>
          </p:cNvSpPr>
          <p:nvPr/>
        </p:nvSpPr>
        <p:spPr bwMode="auto">
          <a:xfrm>
            <a:off x="4168775" y="4229100"/>
            <a:ext cx="530225" cy="203200"/>
          </a:xfrm>
          <a:prstGeom prst="rect">
            <a:avLst/>
          </a:prstGeom>
          <a:noFill/>
          <a:ln w="9525">
            <a:noFill/>
            <a:miter lim="800000"/>
            <a:headEnd/>
            <a:tailEnd/>
          </a:ln>
          <a:effectLst/>
        </p:spPr>
        <p:txBody>
          <a:bodyPr wrap="none" lIns="0" tIns="0" rIns="0" bIns="0"/>
          <a:lstStyle/>
          <a:p>
            <a:r>
              <a:rPr lang="en-US" sz="1600" b="1"/>
              <a:t>Thr</a:t>
            </a:r>
            <a:endParaRPr lang="en-US" sz="1800" b="1"/>
          </a:p>
        </p:txBody>
      </p:sp>
      <p:sp>
        <p:nvSpPr>
          <p:cNvPr id="135200" name="Text Box 32"/>
          <p:cNvSpPr txBox="1">
            <a:spLocks noChangeArrowheads="1"/>
          </p:cNvSpPr>
          <p:nvPr/>
        </p:nvSpPr>
        <p:spPr bwMode="auto">
          <a:xfrm>
            <a:off x="4645025" y="1454150"/>
            <a:ext cx="962025" cy="228600"/>
          </a:xfrm>
          <a:prstGeom prst="rect">
            <a:avLst/>
          </a:prstGeom>
          <a:noFill/>
          <a:ln w="9525">
            <a:noFill/>
            <a:miter lim="800000"/>
            <a:headEnd/>
            <a:tailEnd/>
          </a:ln>
          <a:effectLst/>
        </p:spPr>
        <p:txBody>
          <a:bodyPr wrap="none" lIns="0" tIns="0" rIns="0" bIns="0"/>
          <a:lstStyle/>
          <a:p>
            <a:r>
              <a:rPr lang="en-US" sz="1600" b="1"/>
              <a:t>UAA Stop</a:t>
            </a:r>
            <a:endParaRPr lang="en-US" sz="1800" b="1"/>
          </a:p>
        </p:txBody>
      </p:sp>
      <p:sp>
        <p:nvSpPr>
          <p:cNvPr id="135201" name="Text Box 33"/>
          <p:cNvSpPr txBox="1">
            <a:spLocks noChangeArrowheads="1"/>
          </p:cNvSpPr>
          <p:nvPr/>
        </p:nvSpPr>
        <p:spPr bwMode="auto">
          <a:xfrm>
            <a:off x="4657725" y="1797050"/>
            <a:ext cx="1247775" cy="209550"/>
          </a:xfrm>
          <a:prstGeom prst="rect">
            <a:avLst/>
          </a:prstGeom>
          <a:noFill/>
          <a:ln w="9525">
            <a:noFill/>
            <a:miter lim="800000"/>
            <a:headEnd/>
            <a:tailEnd/>
          </a:ln>
          <a:effectLst/>
        </p:spPr>
        <p:txBody>
          <a:bodyPr wrap="none" lIns="0" tIns="0" rIns="0" bIns="0"/>
          <a:lstStyle/>
          <a:p>
            <a:r>
              <a:rPr lang="en-US" sz="1600" b="1"/>
              <a:t>UAG Stop</a:t>
            </a:r>
            <a:endParaRPr lang="en-US" sz="1800" b="1"/>
          </a:p>
        </p:txBody>
      </p:sp>
      <p:sp>
        <p:nvSpPr>
          <p:cNvPr id="135202" name="Text Box 34"/>
          <p:cNvSpPr txBox="1">
            <a:spLocks noChangeArrowheads="1"/>
          </p:cNvSpPr>
          <p:nvPr/>
        </p:nvSpPr>
        <p:spPr bwMode="auto">
          <a:xfrm>
            <a:off x="5737225" y="1447800"/>
            <a:ext cx="962025" cy="228600"/>
          </a:xfrm>
          <a:prstGeom prst="rect">
            <a:avLst/>
          </a:prstGeom>
          <a:noFill/>
          <a:ln w="9525">
            <a:noFill/>
            <a:miter lim="800000"/>
            <a:headEnd/>
            <a:tailEnd/>
          </a:ln>
          <a:effectLst/>
        </p:spPr>
        <p:txBody>
          <a:bodyPr wrap="none" lIns="0" tIns="0" rIns="0" bIns="0"/>
          <a:lstStyle/>
          <a:p>
            <a:r>
              <a:rPr lang="en-US" sz="1600" b="1"/>
              <a:t>UGA Stop</a:t>
            </a:r>
            <a:endParaRPr lang="en-US" sz="1800" b="1"/>
          </a:p>
        </p:txBody>
      </p:sp>
      <p:sp>
        <p:nvSpPr>
          <p:cNvPr id="135203" name="Text Box 35"/>
          <p:cNvSpPr txBox="1">
            <a:spLocks noChangeArrowheads="1"/>
          </p:cNvSpPr>
          <p:nvPr/>
        </p:nvSpPr>
        <p:spPr bwMode="auto">
          <a:xfrm>
            <a:off x="5730875" y="774700"/>
            <a:ext cx="530225" cy="203200"/>
          </a:xfrm>
          <a:prstGeom prst="rect">
            <a:avLst/>
          </a:prstGeom>
          <a:noFill/>
          <a:ln w="9525">
            <a:noFill/>
            <a:miter lim="800000"/>
            <a:headEnd/>
            <a:tailEnd/>
          </a:ln>
          <a:effectLst/>
        </p:spPr>
        <p:txBody>
          <a:bodyPr wrap="none" lIns="0" tIns="0" rIns="0" bIns="0"/>
          <a:lstStyle/>
          <a:p>
            <a:r>
              <a:rPr lang="en-US" sz="1600" b="1"/>
              <a:t>UGU</a:t>
            </a:r>
            <a:endParaRPr lang="en-US" sz="1800" b="1"/>
          </a:p>
        </p:txBody>
      </p:sp>
      <p:sp>
        <p:nvSpPr>
          <p:cNvPr id="135204" name="Text Box 36"/>
          <p:cNvSpPr txBox="1">
            <a:spLocks noChangeArrowheads="1"/>
          </p:cNvSpPr>
          <p:nvPr/>
        </p:nvSpPr>
        <p:spPr bwMode="auto">
          <a:xfrm>
            <a:off x="5730875" y="1104900"/>
            <a:ext cx="530225" cy="203200"/>
          </a:xfrm>
          <a:prstGeom prst="rect">
            <a:avLst/>
          </a:prstGeom>
          <a:noFill/>
          <a:ln w="9525">
            <a:noFill/>
            <a:miter lim="800000"/>
            <a:headEnd/>
            <a:tailEnd/>
          </a:ln>
          <a:effectLst/>
        </p:spPr>
        <p:txBody>
          <a:bodyPr wrap="none" lIns="0" tIns="0" rIns="0" bIns="0"/>
          <a:lstStyle/>
          <a:p>
            <a:r>
              <a:rPr lang="en-US" sz="1600" b="1"/>
              <a:t>UGC</a:t>
            </a:r>
            <a:endParaRPr lang="en-US" sz="1800" b="1"/>
          </a:p>
        </p:txBody>
      </p:sp>
      <p:sp>
        <p:nvSpPr>
          <p:cNvPr id="135205" name="Text Box 37"/>
          <p:cNvSpPr txBox="1">
            <a:spLocks noChangeArrowheads="1"/>
          </p:cNvSpPr>
          <p:nvPr/>
        </p:nvSpPr>
        <p:spPr bwMode="auto">
          <a:xfrm>
            <a:off x="6384925" y="933450"/>
            <a:ext cx="530225" cy="203200"/>
          </a:xfrm>
          <a:prstGeom prst="rect">
            <a:avLst/>
          </a:prstGeom>
          <a:noFill/>
          <a:ln w="9525">
            <a:noFill/>
            <a:miter lim="800000"/>
            <a:headEnd/>
            <a:tailEnd/>
          </a:ln>
          <a:effectLst/>
        </p:spPr>
        <p:txBody>
          <a:bodyPr wrap="none" lIns="0" tIns="0" rIns="0" bIns="0"/>
          <a:lstStyle/>
          <a:p>
            <a:r>
              <a:rPr lang="en-US" sz="1600" b="1"/>
              <a:t>Cys</a:t>
            </a:r>
            <a:endParaRPr lang="en-US" sz="1800" b="1"/>
          </a:p>
        </p:txBody>
      </p:sp>
      <p:sp>
        <p:nvSpPr>
          <p:cNvPr id="135206" name="Text Box 38"/>
          <p:cNvSpPr txBox="1">
            <a:spLocks noChangeArrowheads="1"/>
          </p:cNvSpPr>
          <p:nvPr/>
        </p:nvSpPr>
        <p:spPr bwMode="auto">
          <a:xfrm>
            <a:off x="5732463" y="1790700"/>
            <a:ext cx="473075" cy="234950"/>
          </a:xfrm>
          <a:prstGeom prst="rect">
            <a:avLst/>
          </a:prstGeom>
          <a:noFill/>
          <a:ln w="9525">
            <a:noFill/>
            <a:miter lim="800000"/>
            <a:headEnd/>
            <a:tailEnd/>
          </a:ln>
          <a:effectLst/>
        </p:spPr>
        <p:txBody>
          <a:bodyPr wrap="none" lIns="0" tIns="0" rIns="0" bIns="0"/>
          <a:lstStyle/>
          <a:p>
            <a:r>
              <a:rPr lang="en-US" sz="1600" b="1"/>
              <a:t>UGG</a:t>
            </a:r>
            <a:endParaRPr lang="en-US" sz="1800" b="1"/>
          </a:p>
        </p:txBody>
      </p:sp>
      <p:sp>
        <p:nvSpPr>
          <p:cNvPr id="135207" name="Text Box 39"/>
          <p:cNvSpPr txBox="1">
            <a:spLocks noChangeArrowheads="1"/>
          </p:cNvSpPr>
          <p:nvPr/>
        </p:nvSpPr>
        <p:spPr bwMode="auto">
          <a:xfrm>
            <a:off x="6334125" y="1784350"/>
            <a:ext cx="377825" cy="228600"/>
          </a:xfrm>
          <a:prstGeom prst="rect">
            <a:avLst/>
          </a:prstGeom>
          <a:noFill/>
          <a:ln w="9525">
            <a:noFill/>
            <a:miter lim="800000"/>
            <a:headEnd/>
            <a:tailEnd/>
          </a:ln>
          <a:effectLst/>
        </p:spPr>
        <p:txBody>
          <a:bodyPr wrap="none" lIns="0" tIns="0" rIns="0" bIns="0"/>
          <a:lstStyle/>
          <a:p>
            <a:r>
              <a:rPr lang="en-US" sz="1600" b="1"/>
              <a:t>Trp</a:t>
            </a:r>
            <a:endParaRPr lang="en-US" sz="1800" b="1"/>
          </a:p>
        </p:txBody>
      </p:sp>
      <p:sp>
        <p:nvSpPr>
          <p:cNvPr id="135208" name="Text Box 40"/>
          <p:cNvSpPr txBox="1">
            <a:spLocks noChangeArrowheads="1"/>
          </p:cNvSpPr>
          <p:nvPr/>
        </p:nvSpPr>
        <p:spPr bwMode="auto">
          <a:xfrm>
            <a:off x="6137275" y="425450"/>
            <a:ext cx="377825" cy="228600"/>
          </a:xfrm>
          <a:prstGeom prst="rect">
            <a:avLst/>
          </a:prstGeom>
          <a:noFill/>
          <a:ln w="9525">
            <a:noFill/>
            <a:miter lim="800000"/>
            <a:headEnd/>
            <a:tailEnd/>
          </a:ln>
          <a:effectLst/>
        </p:spPr>
        <p:txBody>
          <a:bodyPr wrap="none" lIns="0" tIns="0" rIns="0" bIns="0"/>
          <a:lstStyle/>
          <a:p>
            <a:r>
              <a:rPr lang="en-US" sz="1600" b="1">
                <a:solidFill>
                  <a:schemeClr val="bg1"/>
                </a:solidFill>
              </a:rPr>
              <a:t>G</a:t>
            </a:r>
            <a:endParaRPr lang="en-US" sz="1800" b="1"/>
          </a:p>
        </p:txBody>
      </p:sp>
      <p:sp>
        <p:nvSpPr>
          <p:cNvPr id="135209" name="Text Box 41"/>
          <p:cNvSpPr txBox="1">
            <a:spLocks noChangeArrowheads="1"/>
          </p:cNvSpPr>
          <p:nvPr/>
        </p:nvSpPr>
        <p:spPr bwMode="auto">
          <a:xfrm>
            <a:off x="3933825" y="425450"/>
            <a:ext cx="174625" cy="209550"/>
          </a:xfrm>
          <a:prstGeom prst="rect">
            <a:avLst/>
          </a:prstGeom>
          <a:noFill/>
          <a:ln w="9525">
            <a:noFill/>
            <a:miter lim="800000"/>
            <a:headEnd/>
            <a:tailEnd/>
          </a:ln>
          <a:effectLst/>
        </p:spPr>
        <p:txBody>
          <a:bodyPr wrap="none" lIns="0" tIns="0" rIns="0" bIns="0"/>
          <a:lstStyle/>
          <a:p>
            <a:r>
              <a:rPr lang="en-US" sz="1600" b="1">
                <a:solidFill>
                  <a:schemeClr val="bg1"/>
                </a:solidFill>
              </a:rPr>
              <a:t>C</a:t>
            </a:r>
            <a:endParaRPr lang="en-US" sz="1800" b="1"/>
          </a:p>
        </p:txBody>
      </p:sp>
      <p:sp>
        <p:nvSpPr>
          <p:cNvPr id="135210" name="Text Box 42"/>
          <p:cNvSpPr txBox="1">
            <a:spLocks noChangeArrowheads="1"/>
          </p:cNvSpPr>
          <p:nvPr/>
        </p:nvSpPr>
        <p:spPr bwMode="auto">
          <a:xfrm>
            <a:off x="6835775" y="774700"/>
            <a:ext cx="174625" cy="222250"/>
          </a:xfrm>
          <a:prstGeom prst="rect">
            <a:avLst/>
          </a:prstGeom>
          <a:noFill/>
          <a:ln w="9525">
            <a:noFill/>
            <a:miter lim="800000"/>
            <a:headEnd/>
            <a:tailEnd/>
          </a:ln>
          <a:effectLst/>
        </p:spPr>
        <p:txBody>
          <a:bodyPr wrap="none" lIns="0" tIns="0" rIns="0" bIns="0"/>
          <a:lstStyle/>
          <a:p>
            <a:r>
              <a:rPr lang="en-US" sz="1600" b="1">
                <a:solidFill>
                  <a:schemeClr val="bg1"/>
                </a:solidFill>
              </a:rPr>
              <a:t>U</a:t>
            </a:r>
            <a:endParaRPr lang="en-US" sz="1800" b="1"/>
          </a:p>
        </p:txBody>
      </p:sp>
      <p:sp>
        <p:nvSpPr>
          <p:cNvPr id="135211" name="Text Box 43"/>
          <p:cNvSpPr txBox="1">
            <a:spLocks noChangeArrowheads="1"/>
          </p:cNvSpPr>
          <p:nvPr/>
        </p:nvSpPr>
        <p:spPr bwMode="auto">
          <a:xfrm>
            <a:off x="2130425" y="1231900"/>
            <a:ext cx="174625" cy="228600"/>
          </a:xfrm>
          <a:prstGeom prst="rect">
            <a:avLst/>
          </a:prstGeom>
          <a:noFill/>
          <a:ln w="9525">
            <a:noFill/>
            <a:miter lim="800000"/>
            <a:headEnd/>
            <a:tailEnd/>
          </a:ln>
          <a:effectLst/>
        </p:spPr>
        <p:txBody>
          <a:bodyPr wrap="none" lIns="0" tIns="0" rIns="0" bIns="0"/>
          <a:lstStyle/>
          <a:p>
            <a:r>
              <a:rPr lang="en-US" sz="1600" b="1">
                <a:solidFill>
                  <a:schemeClr val="bg1"/>
                </a:solidFill>
              </a:rPr>
              <a:t>U</a:t>
            </a:r>
            <a:endParaRPr lang="en-US" sz="1800" b="1"/>
          </a:p>
        </p:txBody>
      </p:sp>
      <p:sp>
        <p:nvSpPr>
          <p:cNvPr id="135212" name="Text Box 44"/>
          <p:cNvSpPr txBox="1">
            <a:spLocks noChangeArrowheads="1"/>
          </p:cNvSpPr>
          <p:nvPr/>
        </p:nvSpPr>
        <p:spPr bwMode="auto">
          <a:xfrm>
            <a:off x="2136775" y="2705100"/>
            <a:ext cx="174625" cy="228600"/>
          </a:xfrm>
          <a:prstGeom prst="rect">
            <a:avLst/>
          </a:prstGeom>
          <a:noFill/>
          <a:ln w="9525">
            <a:noFill/>
            <a:miter lim="800000"/>
            <a:headEnd/>
            <a:tailEnd/>
          </a:ln>
          <a:effectLst/>
        </p:spPr>
        <p:txBody>
          <a:bodyPr wrap="none" lIns="0" tIns="0" rIns="0" bIns="0"/>
          <a:lstStyle/>
          <a:p>
            <a:r>
              <a:rPr lang="en-US" sz="1600" b="1">
                <a:solidFill>
                  <a:schemeClr val="bg1"/>
                </a:solidFill>
              </a:rPr>
              <a:t>C</a:t>
            </a:r>
            <a:endParaRPr lang="en-US" sz="1800" b="1"/>
          </a:p>
        </p:txBody>
      </p:sp>
      <p:sp>
        <p:nvSpPr>
          <p:cNvPr id="135213" name="Text Box 45"/>
          <p:cNvSpPr txBox="1">
            <a:spLocks noChangeArrowheads="1"/>
          </p:cNvSpPr>
          <p:nvPr/>
        </p:nvSpPr>
        <p:spPr bwMode="auto">
          <a:xfrm>
            <a:off x="5032375" y="419100"/>
            <a:ext cx="377825" cy="228600"/>
          </a:xfrm>
          <a:prstGeom prst="rect">
            <a:avLst/>
          </a:prstGeom>
          <a:noFill/>
          <a:ln w="9525">
            <a:noFill/>
            <a:miter lim="800000"/>
            <a:headEnd/>
            <a:tailEnd/>
          </a:ln>
          <a:effectLst/>
        </p:spPr>
        <p:txBody>
          <a:bodyPr wrap="none" lIns="0" tIns="0" rIns="0" bIns="0"/>
          <a:lstStyle/>
          <a:p>
            <a:r>
              <a:rPr lang="en-US" sz="1600" b="1">
                <a:solidFill>
                  <a:schemeClr val="bg1"/>
                </a:solidFill>
              </a:rPr>
              <a:t>A</a:t>
            </a:r>
            <a:endParaRPr lang="en-US" sz="1800" b="1"/>
          </a:p>
        </p:txBody>
      </p:sp>
      <p:sp>
        <p:nvSpPr>
          <p:cNvPr id="135214" name="Text Box 46"/>
          <p:cNvSpPr txBox="1">
            <a:spLocks noChangeArrowheads="1"/>
          </p:cNvSpPr>
          <p:nvPr/>
        </p:nvSpPr>
        <p:spPr bwMode="auto">
          <a:xfrm>
            <a:off x="6835775" y="2235200"/>
            <a:ext cx="174625" cy="222250"/>
          </a:xfrm>
          <a:prstGeom prst="rect">
            <a:avLst/>
          </a:prstGeom>
          <a:noFill/>
          <a:ln w="9525">
            <a:noFill/>
            <a:miter lim="800000"/>
            <a:headEnd/>
            <a:tailEnd/>
          </a:ln>
          <a:effectLst/>
        </p:spPr>
        <p:txBody>
          <a:bodyPr wrap="none" lIns="0" tIns="0" rIns="0" bIns="0"/>
          <a:lstStyle/>
          <a:p>
            <a:r>
              <a:rPr lang="en-US" sz="1600" b="1">
                <a:solidFill>
                  <a:schemeClr val="bg1"/>
                </a:solidFill>
              </a:rPr>
              <a:t>U</a:t>
            </a:r>
            <a:endParaRPr lang="en-US" sz="1800" b="1"/>
          </a:p>
        </p:txBody>
      </p:sp>
      <p:sp>
        <p:nvSpPr>
          <p:cNvPr id="135215" name="Text Box 47"/>
          <p:cNvSpPr txBox="1">
            <a:spLocks noChangeArrowheads="1"/>
          </p:cNvSpPr>
          <p:nvPr/>
        </p:nvSpPr>
        <p:spPr bwMode="auto">
          <a:xfrm>
            <a:off x="6835775" y="3714750"/>
            <a:ext cx="174625" cy="222250"/>
          </a:xfrm>
          <a:prstGeom prst="rect">
            <a:avLst/>
          </a:prstGeom>
          <a:noFill/>
          <a:ln w="9525">
            <a:noFill/>
            <a:miter lim="800000"/>
            <a:headEnd/>
            <a:tailEnd/>
          </a:ln>
          <a:effectLst/>
        </p:spPr>
        <p:txBody>
          <a:bodyPr wrap="none" lIns="0" tIns="0" rIns="0" bIns="0"/>
          <a:lstStyle/>
          <a:p>
            <a:r>
              <a:rPr lang="en-US" sz="1600" b="1">
                <a:solidFill>
                  <a:schemeClr val="bg1"/>
                </a:solidFill>
              </a:rPr>
              <a:t>U</a:t>
            </a:r>
            <a:endParaRPr lang="en-US" sz="1800" b="1"/>
          </a:p>
        </p:txBody>
      </p:sp>
      <p:sp>
        <p:nvSpPr>
          <p:cNvPr id="135216" name="Text Box 48"/>
          <p:cNvSpPr txBox="1">
            <a:spLocks noChangeArrowheads="1"/>
          </p:cNvSpPr>
          <p:nvPr/>
        </p:nvSpPr>
        <p:spPr bwMode="auto">
          <a:xfrm>
            <a:off x="6835775" y="1111250"/>
            <a:ext cx="174625" cy="209550"/>
          </a:xfrm>
          <a:prstGeom prst="rect">
            <a:avLst/>
          </a:prstGeom>
          <a:noFill/>
          <a:ln w="9525">
            <a:noFill/>
            <a:miter lim="800000"/>
            <a:headEnd/>
            <a:tailEnd/>
          </a:ln>
          <a:effectLst/>
        </p:spPr>
        <p:txBody>
          <a:bodyPr wrap="none" lIns="0" tIns="0" rIns="0" bIns="0"/>
          <a:lstStyle/>
          <a:p>
            <a:r>
              <a:rPr lang="en-US" sz="1600" b="1">
                <a:solidFill>
                  <a:schemeClr val="bg1"/>
                </a:solidFill>
              </a:rPr>
              <a:t>C</a:t>
            </a:r>
            <a:endParaRPr lang="en-US" sz="1800" b="1"/>
          </a:p>
        </p:txBody>
      </p:sp>
      <p:sp>
        <p:nvSpPr>
          <p:cNvPr id="135217" name="Text Box 49"/>
          <p:cNvSpPr txBox="1">
            <a:spLocks noChangeArrowheads="1"/>
          </p:cNvSpPr>
          <p:nvPr/>
        </p:nvSpPr>
        <p:spPr bwMode="auto">
          <a:xfrm>
            <a:off x="6835775" y="2578100"/>
            <a:ext cx="174625" cy="209550"/>
          </a:xfrm>
          <a:prstGeom prst="rect">
            <a:avLst/>
          </a:prstGeom>
          <a:noFill/>
          <a:ln w="9525">
            <a:noFill/>
            <a:miter lim="800000"/>
            <a:headEnd/>
            <a:tailEnd/>
          </a:ln>
          <a:effectLst/>
        </p:spPr>
        <p:txBody>
          <a:bodyPr wrap="none" lIns="0" tIns="0" rIns="0" bIns="0"/>
          <a:lstStyle/>
          <a:p>
            <a:r>
              <a:rPr lang="en-US" sz="1600" b="1">
                <a:solidFill>
                  <a:schemeClr val="bg1"/>
                </a:solidFill>
              </a:rPr>
              <a:t>C</a:t>
            </a:r>
            <a:endParaRPr lang="en-US" sz="1800" b="1"/>
          </a:p>
        </p:txBody>
      </p:sp>
      <p:sp>
        <p:nvSpPr>
          <p:cNvPr id="135218" name="Text Box 50"/>
          <p:cNvSpPr txBox="1">
            <a:spLocks noChangeArrowheads="1"/>
          </p:cNvSpPr>
          <p:nvPr/>
        </p:nvSpPr>
        <p:spPr bwMode="auto">
          <a:xfrm>
            <a:off x="6835775" y="4044950"/>
            <a:ext cx="174625" cy="209550"/>
          </a:xfrm>
          <a:prstGeom prst="rect">
            <a:avLst/>
          </a:prstGeom>
          <a:noFill/>
          <a:ln w="9525">
            <a:noFill/>
            <a:miter lim="800000"/>
            <a:headEnd/>
            <a:tailEnd/>
          </a:ln>
          <a:effectLst/>
        </p:spPr>
        <p:txBody>
          <a:bodyPr wrap="none" lIns="0" tIns="0" rIns="0" bIns="0"/>
          <a:lstStyle/>
          <a:p>
            <a:r>
              <a:rPr lang="en-US" sz="1600" b="1">
                <a:solidFill>
                  <a:schemeClr val="bg1"/>
                </a:solidFill>
              </a:rPr>
              <a:t>C</a:t>
            </a:r>
            <a:endParaRPr lang="en-US" sz="1800" b="1"/>
          </a:p>
        </p:txBody>
      </p:sp>
      <p:sp>
        <p:nvSpPr>
          <p:cNvPr id="135219" name="Text Box 51"/>
          <p:cNvSpPr txBox="1">
            <a:spLocks noChangeArrowheads="1"/>
          </p:cNvSpPr>
          <p:nvPr/>
        </p:nvSpPr>
        <p:spPr bwMode="auto">
          <a:xfrm>
            <a:off x="2130425" y="4171950"/>
            <a:ext cx="200025" cy="228600"/>
          </a:xfrm>
          <a:prstGeom prst="rect">
            <a:avLst/>
          </a:prstGeom>
          <a:noFill/>
          <a:ln w="9525">
            <a:noFill/>
            <a:miter lim="800000"/>
            <a:headEnd/>
            <a:tailEnd/>
          </a:ln>
          <a:effectLst/>
        </p:spPr>
        <p:txBody>
          <a:bodyPr wrap="none" lIns="0" tIns="0" rIns="0" bIns="0"/>
          <a:lstStyle/>
          <a:p>
            <a:r>
              <a:rPr lang="en-US" sz="1600" b="1">
                <a:solidFill>
                  <a:schemeClr val="bg1"/>
                </a:solidFill>
              </a:rPr>
              <a:t>A</a:t>
            </a:r>
            <a:endParaRPr lang="en-US" sz="1800" b="1"/>
          </a:p>
        </p:txBody>
      </p:sp>
      <p:sp>
        <p:nvSpPr>
          <p:cNvPr id="135220" name="Text Box 52"/>
          <p:cNvSpPr txBox="1">
            <a:spLocks noChangeArrowheads="1"/>
          </p:cNvSpPr>
          <p:nvPr/>
        </p:nvSpPr>
        <p:spPr bwMode="auto">
          <a:xfrm>
            <a:off x="2828925" y="425450"/>
            <a:ext cx="377825" cy="228600"/>
          </a:xfrm>
          <a:prstGeom prst="rect">
            <a:avLst/>
          </a:prstGeom>
          <a:noFill/>
          <a:ln w="9525">
            <a:noFill/>
            <a:miter lim="800000"/>
            <a:headEnd/>
            <a:tailEnd/>
          </a:ln>
          <a:effectLst/>
        </p:spPr>
        <p:txBody>
          <a:bodyPr wrap="none" lIns="0" tIns="0" rIns="0" bIns="0"/>
          <a:lstStyle/>
          <a:p>
            <a:r>
              <a:rPr lang="en-US" sz="1600" b="1">
                <a:solidFill>
                  <a:schemeClr val="bg1"/>
                </a:solidFill>
              </a:rPr>
              <a:t>U</a:t>
            </a:r>
            <a:endParaRPr lang="en-US" sz="1800" b="1"/>
          </a:p>
        </p:txBody>
      </p:sp>
      <p:sp>
        <p:nvSpPr>
          <p:cNvPr id="135221" name="Text Box 53"/>
          <p:cNvSpPr txBox="1">
            <a:spLocks noChangeArrowheads="1"/>
          </p:cNvSpPr>
          <p:nvPr/>
        </p:nvSpPr>
        <p:spPr bwMode="auto">
          <a:xfrm>
            <a:off x="6835775" y="1447800"/>
            <a:ext cx="187325" cy="234950"/>
          </a:xfrm>
          <a:prstGeom prst="rect">
            <a:avLst/>
          </a:prstGeom>
          <a:noFill/>
          <a:ln w="9525">
            <a:noFill/>
            <a:miter lim="800000"/>
            <a:headEnd/>
            <a:tailEnd/>
          </a:ln>
          <a:effectLst/>
        </p:spPr>
        <p:txBody>
          <a:bodyPr wrap="none" lIns="0" tIns="0" rIns="0" bIns="0"/>
          <a:lstStyle/>
          <a:p>
            <a:r>
              <a:rPr lang="en-US" sz="1600" b="1">
                <a:solidFill>
                  <a:schemeClr val="bg1"/>
                </a:solidFill>
              </a:rPr>
              <a:t>A</a:t>
            </a:r>
            <a:endParaRPr lang="en-US" sz="1800" b="1"/>
          </a:p>
        </p:txBody>
      </p:sp>
      <p:sp>
        <p:nvSpPr>
          <p:cNvPr id="135222" name="Text Box 54"/>
          <p:cNvSpPr txBox="1">
            <a:spLocks noChangeArrowheads="1"/>
          </p:cNvSpPr>
          <p:nvPr/>
        </p:nvSpPr>
        <p:spPr bwMode="auto">
          <a:xfrm>
            <a:off x="6835775" y="2914650"/>
            <a:ext cx="187325" cy="234950"/>
          </a:xfrm>
          <a:prstGeom prst="rect">
            <a:avLst/>
          </a:prstGeom>
          <a:noFill/>
          <a:ln w="9525">
            <a:noFill/>
            <a:miter lim="800000"/>
            <a:headEnd/>
            <a:tailEnd/>
          </a:ln>
          <a:effectLst/>
        </p:spPr>
        <p:txBody>
          <a:bodyPr wrap="none" lIns="0" tIns="0" rIns="0" bIns="0"/>
          <a:lstStyle/>
          <a:p>
            <a:r>
              <a:rPr lang="en-US" sz="1600" b="1">
                <a:solidFill>
                  <a:schemeClr val="bg1"/>
                </a:solidFill>
              </a:rPr>
              <a:t>A</a:t>
            </a:r>
            <a:endParaRPr lang="en-US" sz="1800" b="1"/>
          </a:p>
        </p:txBody>
      </p:sp>
      <p:sp>
        <p:nvSpPr>
          <p:cNvPr id="135223" name="Text Box 55"/>
          <p:cNvSpPr txBox="1">
            <a:spLocks noChangeArrowheads="1"/>
          </p:cNvSpPr>
          <p:nvPr/>
        </p:nvSpPr>
        <p:spPr bwMode="auto">
          <a:xfrm>
            <a:off x="6835775" y="4394200"/>
            <a:ext cx="187325" cy="234950"/>
          </a:xfrm>
          <a:prstGeom prst="rect">
            <a:avLst/>
          </a:prstGeom>
          <a:noFill/>
          <a:ln w="9525">
            <a:noFill/>
            <a:miter lim="800000"/>
            <a:headEnd/>
            <a:tailEnd/>
          </a:ln>
          <a:effectLst/>
        </p:spPr>
        <p:txBody>
          <a:bodyPr wrap="none" lIns="0" tIns="0" rIns="0" bIns="0"/>
          <a:lstStyle/>
          <a:p>
            <a:r>
              <a:rPr lang="en-US" sz="1600" b="1">
                <a:solidFill>
                  <a:schemeClr val="bg1"/>
                </a:solidFill>
              </a:rPr>
              <a:t>A</a:t>
            </a:r>
            <a:endParaRPr lang="en-US" sz="1800" b="1"/>
          </a:p>
        </p:txBody>
      </p:sp>
      <p:sp>
        <p:nvSpPr>
          <p:cNvPr id="135224" name="Text Box 56"/>
          <p:cNvSpPr txBox="1">
            <a:spLocks noChangeArrowheads="1"/>
          </p:cNvSpPr>
          <p:nvPr/>
        </p:nvSpPr>
        <p:spPr bwMode="auto">
          <a:xfrm>
            <a:off x="6829425" y="1790700"/>
            <a:ext cx="257175" cy="228600"/>
          </a:xfrm>
          <a:prstGeom prst="rect">
            <a:avLst/>
          </a:prstGeom>
          <a:noFill/>
          <a:ln w="9525">
            <a:noFill/>
            <a:miter lim="800000"/>
            <a:headEnd/>
            <a:tailEnd/>
          </a:ln>
          <a:effectLst/>
        </p:spPr>
        <p:txBody>
          <a:bodyPr wrap="none" lIns="0" tIns="0" rIns="0" bIns="0"/>
          <a:lstStyle/>
          <a:p>
            <a:r>
              <a:rPr lang="en-US" sz="1600" b="1">
                <a:solidFill>
                  <a:schemeClr val="bg1"/>
                </a:solidFill>
              </a:rPr>
              <a:t>G</a:t>
            </a:r>
            <a:endParaRPr lang="en-US" sz="1800" b="1"/>
          </a:p>
        </p:txBody>
      </p:sp>
      <p:sp>
        <p:nvSpPr>
          <p:cNvPr id="135225" name="Text Box 57"/>
          <p:cNvSpPr txBox="1">
            <a:spLocks noChangeArrowheads="1"/>
          </p:cNvSpPr>
          <p:nvPr/>
        </p:nvSpPr>
        <p:spPr bwMode="auto">
          <a:xfrm>
            <a:off x="6829425" y="3263900"/>
            <a:ext cx="257175" cy="228600"/>
          </a:xfrm>
          <a:prstGeom prst="rect">
            <a:avLst/>
          </a:prstGeom>
          <a:noFill/>
          <a:ln w="9525">
            <a:noFill/>
            <a:miter lim="800000"/>
            <a:headEnd/>
            <a:tailEnd/>
          </a:ln>
          <a:effectLst/>
        </p:spPr>
        <p:txBody>
          <a:bodyPr wrap="none" lIns="0" tIns="0" rIns="0" bIns="0"/>
          <a:lstStyle/>
          <a:p>
            <a:r>
              <a:rPr lang="en-US" sz="1600" b="1">
                <a:solidFill>
                  <a:schemeClr val="bg1"/>
                </a:solidFill>
              </a:rPr>
              <a:t>G</a:t>
            </a:r>
            <a:endParaRPr lang="en-US" sz="1800" b="1"/>
          </a:p>
        </p:txBody>
      </p:sp>
      <p:sp>
        <p:nvSpPr>
          <p:cNvPr id="135226" name="Text Box 58"/>
          <p:cNvSpPr txBox="1">
            <a:spLocks noChangeArrowheads="1"/>
          </p:cNvSpPr>
          <p:nvPr/>
        </p:nvSpPr>
        <p:spPr bwMode="auto">
          <a:xfrm>
            <a:off x="5273675" y="2406650"/>
            <a:ext cx="352425" cy="215900"/>
          </a:xfrm>
          <a:prstGeom prst="rect">
            <a:avLst/>
          </a:prstGeom>
          <a:noFill/>
          <a:ln w="9525">
            <a:noFill/>
            <a:miter lim="800000"/>
            <a:headEnd/>
            <a:tailEnd/>
          </a:ln>
          <a:effectLst/>
        </p:spPr>
        <p:txBody>
          <a:bodyPr wrap="none" lIns="0" tIns="0" rIns="0" bIns="0"/>
          <a:lstStyle/>
          <a:p>
            <a:r>
              <a:rPr lang="en-US" sz="1600" b="1"/>
              <a:t>His</a:t>
            </a:r>
            <a:endParaRPr lang="en-US" sz="1800" b="1"/>
          </a:p>
        </p:txBody>
      </p:sp>
      <p:sp>
        <p:nvSpPr>
          <p:cNvPr id="135227" name="Text Box 59"/>
          <p:cNvSpPr txBox="1">
            <a:spLocks noChangeArrowheads="1"/>
          </p:cNvSpPr>
          <p:nvPr/>
        </p:nvSpPr>
        <p:spPr bwMode="auto">
          <a:xfrm>
            <a:off x="5273675" y="3073400"/>
            <a:ext cx="352425" cy="215900"/>
          </a:xfrm>
          <a:prstGeom prst="rect">
            <a:avLst/>
          </a:prstGeom>
          <a:noFill/>
          <a:ln w="9525">
            <a:noFill/>
            <a:miter lim="800000"/>
            <a:headEnd/>
            <a:tailEnd/>
          </a:ln>
          <a:effectLst/>
        </p:spPr>
        <p:txBody>
          <a:bodyPr wrap="none" lIns="0" tIns="0" rIns="0" bIns="0"/>
          <a:lstStyle/>
          <a:p>
            <a:r>
              <a:rPr lang="en-US" sz="1600" b="1"/>
              <a:t>Gln</a:t>
            </a:r>
            <a:endParaRPr lang="en-US" sz="1800" b="1"/>
          </a:p>
        </p:txBody>
      </p:sp>
      <p:sp>
        <p:nvSpPr>
          <p:cNvPr id="135228" name="Text Box 60"/>
          <p:cNvSpPr txBox="1">
            <a:spLocks noChangeArrowheads="1"/>
          </p:cNvSpPr>
          <p:nvPr/>
        </p:nvSpPr>
        <p:spPr bwMode="auto">
          <a:xfrm>
            <a:off x="5260975" y="3873500"/>
            <a:ext cx="352425" cy="215900"/>
          </a:xfrm>
          <a:prstGeom prst="rect">
            <a:avLst/>
          </a:prstGeom>
          <a:noFill/>
          <a:ln w="9525">
            <a:noFill/>
            <a:miter lim="800000"/>
            <a:headEnd/>
            <a:tailEnd/>
          </a:ln>
          <a:effectLst/>
        </p:spPr>
        <p:txBody>
          <a:bodyPr wrap="none" lIns="0" tIns="0" rIns="0" bIns="0"/>
          <a:lstStyle/>
          <a:p>
            <a:r>
              <a:rPr lang="en-US" sz="1600" b="1"/>
              <a:t>Asn</a:t>
            </a:r>
            <a:endParaRPr lang="en-US" sz="1800" b="1"/>
          </a:p>
        </p:txBody>
      </p:sp>
      <p:sp>
        <p:nvSpPr>
          <p:cNvPr id="135229" name="Text Box 61"/>
          <p:cNvSpPr txBox="1">
            <a:spLocks noChangeArrowheads="1"/>
          </p:cNvSpPr>
          <p:nvPr/>
        </p:nvSpPr>
        <p:spPr bwMode="auto">
          <a:xfrm>
            <a:off x="5273675" y="4533900"/>
            <a:ext cx="352425" cy="215900"/>
          </a:xfrm>
          <a:prstGeom prst="rect">
            <a:avLst/>
          </a:prstGeom>
          <a:noFill/>
          <a:ln w="9525">
            <a:noFill/>
            <a:miter lim="800000"/>
            <a:headEnd/>
            <a:tailEnd/>
          </a:ln>
          <a:effectLst/>
        </p:spPr>
        <p:txBody>
          <a:bodyPr wrap="none" lIns="0" tIns="0" rIns="0" bIns="0"/>
          <a:lstStyle/>
          <a:p>
            <a:r>
              <a:rPr lang="en-US" sz="1600" b="1"/>
              <a:t>Lys</a:t>
            </a:r>
            <a:endParaRPr lang="en-US" sz="1800" b="1"/>
          </a:p>
        </p:txBody>
      </p:sp>
      <p:sp>
        <p:nvSpPr>
          <p:cNvPr id="135230" name="Text Box 62"/>
          <p:cNvSpPr txBox="1">
            <a:spLocks noChangeArrowheads="1"/>
          </p:cNvSpPr>
          <p:nvPr/>
        </p:nvSpPr>
        <p:spPr bwMode="auto">
          <a:xfrm>
            <a:off x="5273675" y="5353050"/>
            <a:ext cx="352425" cy="215900"/>
          </a:xfrm>
          <a:prstGeom prst="rect">
            <a:avLst/>
          </a:prstGeom>
          <a:noFill/>
          <a:ln w="9525">
            <a:noFill/>
            <a:miter lim="800000"/>
            <a:headEnd/>
            <a:tailEnd/>
          </a:ln>
          <a:effectLst/>
        </p:spPr>
        <p:txBody>
          <a:bodyPr wrap="none" lIns="0" tIns="0" rIns="0" bIns="0"/>
          <a:lstStyle/>
          <a:p>
            <a:r>
              <a:rPr lang="en-US" sz="1600" b="1"/>
              <a:t>Asp</a:t>
            </a:r>
            <a:endParaRPr lang="en-US" sz="1800" b="1"/>
          </a:p>
        </p:txBody>
      </p:sp>
      <p:sp>
        <p:nvSpPr>
          <p:cNvPr id="135231" name="Text Box 63"/>
          <p:cNvSpPr txBox="1">
            <a:spLocks noChangeArrowheads="1"/>
          </p:cNvSpPr>
          <p:nvPr/>
        </p:nvSpPr>
        <p:spPr bwMode="auto">
          <a:xfrm>
            <a:off x="4621213" y="2241550"/>
            <a:ext cx="530225" cy="203200"/>
          </a:xfrm>
          <a:prstGeom prst="rect">
            <a:avLst/>
          </a:prstGeom>
          <a:noFill/>
          <a:ln w="9525">
            <a:noFill/>
            <a:miter lim="800000"/>
            <a:headEnd/>
            <a:tailEnd/>
          </a:ln>
          <a:effectLst/>
        </p:spPr>
        <p:txBody>
          <a:bodyPr wrap="none" lIns="0" tIns="0" rIns="0" bIns="0"/>
          <a:lstStyle/>
          <a:p>
            <a:r>
              <a:rPr lang="en-US" sz="1600" b="1"/>
              <a:t>CAU</a:t>
            </a:r>
            <a:endParaRPr lang="en-US" sz="1800" b="1"/>
          </a:p>
        </p:txBody>
      </p:sp>
      <p:sp>
        <p:nvSpPr>
          <p:cNvPr id="135232" name="Text Box 64"/>
          <p:cNvSpPr txBox="1">
            <a:spLocks noChangeArrowheads="1"/>
          </p:cNvSpPr>
          <p:nvPr/>
        </p:nvSpPr>
        <p:spPr bwMode="auto">
          <a:xfrm>
            <a:off x="5737225" y="2247900"/>
            <a:ext cx="530225" cy="203200"/>
          </a:xfrm>
          <a:prstGeom prst="rect">
            <a:avLst/>
          </a:prstGeom>
          <a:noFill/>
          <a:ln w="9525">
            <a:noFill/>
            <a:miter lim="800000"/>
            <a:headEnd/>
            <a:tailEnd/>
          </a:ln>
          <a:effectLst/>
        </p:spPr>
        <p:txBody>
          <a:bodyPr wrap="none" lIns="0" tIns="0" rIns="0" bIns="0"/>
          <a:lstStyle/>
          <a:p>
            <a:r>
              <a:rPr lang="en-US" sz="1600" b="1"/>
              <a:t>CGU</a:t>
            </a:r>
            <a:endParaRPr lang="en-US" sz="1800" b="1"/>
          </a:p>
        </p:txBody>
      </p:sp>
      <p:sp>
        <p:nvSpPr>
          <p:cNvPr id="135233" name="Text Box 65"/>
          <p:cNvSpPr txBox="1">
            <a:spLocks noChangeArrowheads="1"/>
          </p:cNvSpPr>
          <p:nvPr/>
        </p:nvSpPr>
        <p:spPr bwMode="auto">
          <a:xfrm>
            <a:off x="4621213" y="2578100"/>
            <a:ext cx="530225" cy="203200"/>
          </a:xfrm>
          <a:prstGeom prst="rect">
            <a:avLst/>
          </a:prstGeom>
          <a:noFill/>
          <a:ln w="9525">
            <a:noFill/>
            <a:miter lim="800000"/>
            <a:headEnd/>
            <a:tailEnd/>
          </a:ln>
          <a:effectLst/>
        </p:spPr>
        <p:txBody>
          <a:bodyPr wrap="none" lIns="0" tIns="0" rIns="0" bIns="0"/>
          <a:lstStyle/>
          <a:p>
            <a:r>
              <a:rPr lang="en-US" sz="1600" b="1"/>
              <a:t>CAC</a:t>
            </a:r>
            <a:endParaRPr lang="en-US" sz="1800" b="1"/>
          </a:p>
        </p:txBody>
      </p:sp>
      <p:sp>
        <p:nvSpPr>
          <p:cNvPr id="135234" name="Text Box 66"/>
          <p:cNvSpPr txBox="1">
            <a:spLocks noChangeArrowheads="1"/>
          </p:cNvSpPr>
          <p:nvPr/>
        </p:nvSpPr>
        <p:spPr bwMode="auto">
          <a:xfrm>
            <a:off x="4622800" y="2921000"/>
            <a:ext cx="530225" cy="203200"/>
          </a:xfrm>
          <a:prstGeom prst="rect">
            <a:avLst/>
          </a:prstGeom>
          <a:noFill/>
          <a:ln w="9525">
            <a:noFill/>
            <a:miter lim="800000"/>
            <a:headEnd/>
            <a:tailEnd/>
          </a:ln>
          <a:effectLst/>
        </p:spPr>
        <p:txBody>
          <a:bodyPr wrap="none" lIns="0" tIns="0" rIns="0" bIns="0"/>
          <a:lstStyle/>
          <a:p>
            <a:r>
              <a:rPr lang="en-US" sz="1600" b="1"/>
              <a:t>CAA</a:t>
            </a:r>
            <a:endParaRPr lang="en-US" sz="1800" b="1"/>
          </a:p>
        </p:txBody>
      </p:sp>
      <p:sp>
        <p:nvSpPr>
          <p:cNvPr id="135235" name="Text Box 67"/>
          <p:cNvSpPr txBox="1">
            <a:spLocks noChangeArrowheads="1"/>
          </p:cNvSpPr>
          <p:nvPr/>
        </p:nvSpPr>
        <p:spPr bwMode="auto">
          <a:xfrm>
            <a:off x="4622800" y="3270250"/>
            <a:ext cx="530225" cy="203200"/>
          </a:xfrm>
          <a:prstGeom prst="rect">
            <a:avLst/>
          </a:prstGeom>
          <a:noFill/>
          <a:ln w="9525">
            <a:noFill/>
            <a:miter lim="800000"/>
            <a:headEnd/>
            <a:tailEnd/>
          </a:ln>
          <a:effectLst/>
        </p:spPr>
        <p:txBody>
          <a:bodyPr wrap="none" lIns="0" tIns="0" rIns="0" bIns="0"/>
          <a:lstStyle/>
          <a:p>
            <a:r>
              <a:rPr lang="en-US" sz="1600" b="1"/>
              <a:t>CAG</a:t>
            </a:r>
            <a:endParaRPr lang="en-US" sz="1800" b="1"/>
          </a:p>
        </p:txBody>
      </p:sp>
      <p:sp>
        <p:nvSpPr>
          <p:cNvPr id="135236" name="Text Box 68"/>
          <p:cNvSpPr txBox="1">
            <a:spLocks noChangeArrowheads="1"/>
          </p:cNvSpPr>
          <p:nvPr/>
        </p:nvSpPr>
        <p:spPr bwMode="auto">
          <a:xfrm>
            <a:off x="5734050" y="2578100"/>
            <a:ext cx="530225" cy="203200"/>
          </a:xfrm>
          <a:prstGeom prst="rect">
            <a:avLst/>
          </a:prstGeom>
          <a:noFill/>
          <a:ln w="9525">
            <a:noFill/>
            <a:miter lim="800000"/>
            <a:headEnd/>
            <a:tailEnd/>
          </a:ln>
          <a:effectLst/>
        </p:spPr>
        <p:txBody>
          <a:bodyPr wrap="none" lIns="0" tIns="0" rIns="0" bIns="0"/>
          <a:lstStyle/>
          <a:p>
            <a:r>
              <a:rPr lang="en-US" sz="1600" b="1"/>
              <a:t>CGC</a:t>
            </a:r>
            <a:endParaRPr lang="en-US" sz="1800" b="1"/>
          </a:p>
        </p:txBody>
      </p:sp>
      <p:sp>
        <p:nvSpPr>
          <p:cNvPr id="135237" name="Text Box 69"/>
          <p:cNvSpPr txBox="1">
            <a:spLocks noChangeArrowheads="1"/>
          </p:cNvSpPr>
          <p:nvPr/>
        </p:nvSpPr>
        <p:spPr bwMode="auto">
          <a:xfrm>
            <a:off x="5734050" y="2914650"/>
            <a:ext cx="530225" cy="203200"/>
          </a:xfrm>
          <a:prstGeom prst="rect">
            <a:avLst/>
          </a:prstGeom>
          <a:noFill/>
          <a:ln w="9525">
            <a:noFill/>
            <a:miter lim="800000"/>
            <a:headEnd/>
            <a:tailEnd/>
          </a:ln>
          <a:effectLst/>
        </p:spPr>
        <p:txBody>
          <a:bodyPr wrap="none" lIns="0" tIns="0" rIns="0" bIns="0"/>
          <a:lstStyle/>
          <a:p>
            <a:r>
              <a:rPr lang="en-US" sz="1600" b="1"/>
              <a:t>CGA</a:t>
            </a:r>
            <a:endParaRPr lang="en-US" sz="1800" b="1"/>
          </a:p>
        </p:txBody>
      </p:sp>
      <p:sp>
        <p:nvSpPr>
          <p:cNvPr id="135238" name="Text Box 70"/>
          <p:cNvSpPr txBox="1">
            <a:spLocks noChangeArrowheads="1"/>
          </p:cNvSpPr>
          <p:nvPr/>
        </p:nvSpPr>
        <p:spPr bwMode="auto">
          <a:xfrm>
            <a:off x="5734050" y="3257550"/>
            <a:ext cx="530225" cy="203200"/>
          </a:xfrm>
          <a:prstGeom prst="rect">
            <a:avLst/>
          </a:prstGeom>
          <a:noFill/>
          <a:ln w="9525">
            <a:noFill/>
            <a:miter lim="800000"/>
            <a:headEnd/>
            <a:tailEnd/>
          </a:ln>
          <a:effectLst/>
        </p:spPr>
        <p:txBody>
          <a:bodyPr wrap="none" lIns="0" tIns="0" rIns="0" bIns="0"/>
          <a:lstStyle/>
          <a:p>
            <a:r>
              <a:rPr lang="en-US" sz="1600" b="1"/>
              <a:t>CGG</a:t>
            </a:r>
            <a:endParaRPr lang="en-US" sz="1800" b="1"/>
          </a:p>
        </p:txBody>
      </p:sp>
      <p:sp>
        <p:nvSpPr>
          <p:cNvPr id="135239" name="Text Box 71"/>
          <p:cNvSpPr txBox="1">
            <a:spLocks noChangeArrowheads="1"/>
          </p:cNvSpPr>
          <p:nvPr/>
        </p:nvSpPr>
        <p:spPr bwMode="auto">
          <a:xfrm>
            <a:off x="2130425" y="5657850"/>
            <a:ext cx="200025" cy="228600"/>
          </a:xfrm>
          <a:prstGeom prst="rect">
            <a:avLst/>
          </a:prstGeom>
          <a:noFill/>
          <a:ln w="9525">
            <a:noFill/>
            <a:miter lim="800000"/>
            <a:headEnd/>
            <a:tailEnd/>
          </a:ln>
          <a:effectLst/>
        </p:spPr>
        <p:txBody>
          <a:bodyPr wrap="none" lIns="0" tIns="0" rIns="0" bIns="0"/>
          <a:lstStyle/>
          <a:p>
            <a:r>
              <a:rPr lang="en-US" sz="1600" b="1">
                <a:solidFill>
                  <a:schemeClr val="bg1"/>
                </a:solidFill>
              </a:rPr>
              <a:t>G</a:t>
            </a:r>
            <a:endParaRPr lang="en-US" sz="1800" b="1"/>
          </a:p>
        </p:txBody>
      </p:sp>
      <p:sp>
        <p:nvSpPr>
          <p:cNvPr id="135240" name="Text Box 72"/>
          <p:cNvSpPr txBox="1">
            <a:spLocks noChangeArrowheads="1"/>
          </p:cNvSpPr>
          <p:nvPr/>
        </p:nvSpPr>
        <p:spPr bwMode="auto">
          <a:xfrm>
            <a:off x="2405063" y="3708400"/>
            <a:ext cx="530225" cy="203200"/>
          </a:xfrm>
          <a:prstGeom prst="rect">
            <a:avLst/>
          </a:prstGeom>
          <a:noFill/>
          <a:ln w="9525">
            <a:noFill/>
            <a:miter lim="800000"/>
            <a:headEnd/>
            <a:tailEnd/>
          </a:ln>
          <a:effectLst/>
        </p:spPr>
        <p:txBody>
          <a:bodyPr wrap="none" lIns="0" tIns="0" rIns="0" bIns="0"/>
          <a:lstStyle/>
          <a:p>
            <a:r>
              <a:rPr lang="en-US" sz="1600" b="1"/>
              <a:t>AUU</a:t>
            </a:r>
            <a:endParaRPr lang="en-US" sz="1800" b="1"/>
          </a:p>
        </p:txBody>
      </p:sp>
      <p:sp>
        <p:nvSpPr>
          <p:cNvPr id="135241" name="Text Box 73"/>
          <p:cNvSpPr txBox="1">
            <a:spLocks noChangeArrowheads="1"/>
          </p:cNvSpPr>
          <p:nvPr/>
        </p:nvSpPr>
        <p:spPr bwMode="auto">
          <a:xfrm>
            <a:off x="2403475" y="4051300"/>
            <a:ext cx="530225" cy="203200"/>
          </a:xfrm>
          <a:prstGeom prst="rect">
            <a:avLst/>
          </a:prstGeom>
          <a:noFill/>
          <a:ln w="9525">
            <a:noFill/>
            <a:miter lim="800000"/>
            <a:headEnd/>
            <a:tailEnd/>
          </a:ln>
          <a:effectLst/>
        </p:spPr>
        <p:txBody>
          <a:bodyPr wrap="none" lIns="0" tIns="0" rIns="0" bIns="0"/>
          <a:lstStyle/>
          <a:p>
            <a:r>
              <a:rPr lang="en-US" sz="1600" b="1"/>
              <a:t>AUC</a:t>
            </a:r>
            <a:endParaRPr lang="en-US" sz="1800" b="1"/>
          </a:p>
        </p:txBody>
      </p:sp>
      <p:sp>
        <p:nvSpPr>
          <p:cNvPr id="135242" name="Text Box 74"/>
          <p:cNvSpPr txBox="1">
            <a:spLocks noChangeArrowheads="1"/>
          </p:cNvSpPr>
          <p:nvPr/>
        </p:nvSpPr>
        <p:spPr bwMode="auto">
          <a:xfrm>
            <a:off x="2398713" y="4387850"/>
            <a:ext cx="460375" cy="203200"/>
          </a:xfrm>
          <a:prstGeom prst="rect">
            <a:avLst/>
          </a:prstGeom>
          <a:noFill/>
          <a:ln w="9525">
            <a:noFill/>
            <a:miter lim="800000"/>
            <a:headEnd/>
            <a:tailEnd/>
          </a:ln>
          <a:effectLst/>
        </p:spPr>
        <p:txBody>
          <a:bodyPr wrap="none" lIns="0" tIns="0" rIns="0" bIns="0"/>
          <a:lstStyle/>
          <a:p>
            <a:r>
              <a:rPr lang="en-US" sz="1600" b="1"/>
              <a:t>AUA</a:t>
            </a:r>
            <a:endParaRPr lang="en-US" sz="1800" b="1"/>
          </a:p>
        </p:txBody>
      </p:sp>
      <p:sp>
        <p:nvSpPr>
          <p:cNvPr id="135243" name="Text Box 75"/>
          <p:cNvSpPr txBox="1">
            <a:spLocks noChangeArrowheads="1"/>
          </p:cNvSpPr>
          <p:nvPr/>
        </p:nvSpPr>
        <p:spPr bwMode="auto">
          <a:xfrm>
            <a:off x="3536950" y="3714750"/>
            <a:ext cx="530225" cy="203200"/>
          </a:xfrm>
          <a:prstGeom prst="rect">
            <a:avLst/>
          </a:prstGeom>
          <a:noFill/>
          <a:ln w="9525">
            <a:noFill/>
            <a:miter lim="800000"/>
            <a:headEnd/>
            <a:tailEnd/>
          </a:ln>
          <a:effectLst/>
        </p:spPr>
        <p:txBody>
          <a:bodyPr wrap="none" lIns="0" tIns="0" rIns="0" bIns="0"/>
          <a:lstStyle/>
          <a:p>
            <a:r>
              <a:rPr lang="en-US" sz="1600" b="1"/>
              <a:t>ACU</a:t>
            </a:r>
            <a:endParaRPr lang="en-US" sz="1800" b="1"/>
          </a:p>
        </p:txBody>
      </p:sp>
      <p:sp>
        <p:nvSpPr>
          <p:cNvPr id="135244" name="Text Box 76"/>
          <p:cNvSpPr txBox="1">
            <a:spLocks noChangeArrowheads="1"/>
          </p:cNvSpPr>
          <p:nvPr/>
        </p:nvSpPr>
        <p:spPr bwMode="auto">
          <a:xfrm>
            <a:off x="3535363" y="4057650"/>
            <a:ext cx="530225" cy="203200"/>
          </a:xfrm>
          <a:prstGeom prst="rect">
            <a:avLst/>
          </a:prstGeom>
          <a:noFill/>
          <a:ln w="9525">
            <a:noFill/>
            <a:miter lim="800000"/>
            <a:headEnd/>
            <a:tailEnd/>
          </a:ln>
          <a:effectLst/>
        </p:spPr>
        <p:txBody>
          <a:bodyPr wrap="none" lIns="0" tIns="0" rIns="0" bIns="0"/>
          <a:lstStyle/>
          <a:p>
            <a:r>
              <a:rPr lang="en-US" sz="1600" b="1"/>
              <a:t>ACC</a:t>
            </a:r>
            <a:endParaRPr lang="en-US" sz="1800" b="1"/>
          </a:p>
        </p:txBody>
      </p:sp>
      <p:sp>
        <p:nvSpPr>
          <p:cNvPr id="135245" name="Text Box 77"/>
          <p:cNvSpPr txBox="1">
            <a:spLocks noChangeArrowheads="1"/>
          </p:cNvSpPr>
          <p:nvPr/>
        </p:nvSpPr>
        <p:spPr bwMode="auto">
          <a:xfrm>
            <a:off x="3535363" y="4394200"/>
            <a:ext cx="530225" cy="203200"/>
          </a:xfrm>
          <a:prstGeom prst="rect">
            <a:avLst/>
          </a:prstGeom>
          <a:noFill/>
          <a:ln w="9525">
            <a:noFill/>
            <a:miter lim="800000"/>
            <a:headEnd/>
            <a:tailEnd/>
          </a:ln>
          <a:effectLst/>
        </p:spPr>
        <p:txBody>
          <a:bodyPr wrap="none" lIns="0" tIns="0" rIns="0" bIns="0"/>
          <a:lstStyle/>
          <a:p>
            <a:r>
              <a:rPr lang="en-US" sz="1600" b="1"/>
              <a:t>ACA</a:t>
            </a:r>
            <a:endParaRPr lang="en-US" sz="1800" b="1"/>
          </a:p>
        </p:txBody>
      </p:sp>
      <p:sp>
        <p:nvSpPr>
          <p:cNvPr id="135246" name="Text Box 78"/>
          <p:cNvSpPr txBox="1">
            <a:spLocks noChangeArrowheads="1"/>
          </p:cNvSpPr>
          <p:nvPr/>
        </p:nvSpPr>
        <p:spPr bwMode="auto">
          <a:xfrm>
            <a:off x="4625975" y="3708400"/>
            <a:ext cx="530225" cy="203200"/>
          </a:xfrm>
          <a:prstGeom prst="rect">
            <a:avLst/>
          </a:prstGeom>
          <a:noFill/>
          <a:ln w="9525">
            <a:noFill/>
            <a:miter lim="800000"/>
            <a:headEnd/>
            <a:tailEnd/>
          </a:ln>
          <a:effectLst/>
        </p:spPr>
        <p:txBody>
          <a:bodyPr wrap="none" lIns="0" tIns="0" rIns="0" bIns="0"/>
          <a:lstStyle/>
          <a:p>
            <a:r>
              <a:rPr lang="en-US" sz="1600" b="1"/>
              <a:t>AAU</a:t>
            </a:r>
            <a:endParaRPr lang="en-US" sz="1800" b="1"/>
          </a:p>
        </p:txBody>
      </p:sp>
      <p:sp>
        <p:nvSpPr>
          <p:cNvPr id="135247" name="Text Box 79"/>
          <p:cNvSpPr txBox="1">
            <a:spLocks noChangeArrowheads="1"/>
          </p:cNvSpPr>
          <p:nvPr/>
        </p:nvSpPr>
        <p:spPr bwMode="auto">
          <a:xfrm>
            <a:off x="4629150" y="4051300"/>
            <a:ext cx="530225" cy="203200"/>
          </a:xfrm>
          <a:prstGeom prst="rect">
            <a:avLst/>
          </a:prstGeom>
          <a:noFill/>
          <a:ln w="9525">
            <a:noFill/>
            <a:miter lim="800000"/>
            <a:headEnd/>
            <a:tailEnd/>
          </a:ln>
          <a:effectLst/>
        </p:spPr>
        <p:txBody>
          <a:bodyPr wrap="none" lIns="0" tIns="0" rIns="0" bIns="0"/>
          <a:lstStyle/>
          <a:p>
            <a:r>
              <a:rPr lang="en-US" sz="1600" b="1"/>
              <a:t>AAC</a:t>
            </a:r>
            <a:endParaRPr lang="en-US" sz="1800" b="1"/>
          </a:p>
        </p:txBody>
      </p:sp>
      <p:sp>
        <p:nvSpPr>
          <p:cNvPr id="135248" name="Text Box 80"/>
          <p:cNvSpPr txBox="1">
            <a:spLocks noChangeArrowheads="1"/>
          </p:cNvSpPr>
          <p:nvPr/>
        </p:nvSpPr>
        <p:spPr bwMode="auto">
          <a:xfrm>
            <a:off x="4629150" y="4387850"/>
            <a:ext cx="530225" cy="203200"/>
          </a:xfrm>
          <a:prstGeom prst="rect">
            <a:avLst/>
          </a:prstGeom>
          <a:noFill/>
          <a:ln w="9525">
            <a:noFill/>
            <a:miter lim="800000"/>
            <a:headEnd/>
            <a:tailEnd/>
          </a:ln>
          <a:effectLst/>
        </p:spPr>
        <p:txBody>
          <a:bodyPr wrap="none" lIns="0" tIns="0" rIns="0" bIns="0"/>
          <a:lstStyle/>
          <a:p>
            <a:r>
              <a:rPr lang="en-US" sz="1600" b="1"/>
              <a:t>AAA</a:t>
            </a:r>
            <a:endParaRPr lang="en-US" sz="1800" b="1"/>
          </a:p>
        </p:txBody>
      </p:sp>
      <p:sp>
        <p:nvSpPr>
          <p:cNvPr id="135249" name="Text Box 81"/>
          <p:cNvSpPr txBox="1">
            <a:spLocks noChangeArrowheads="1"/>
          </p:cNvSpPr>
          <p:nvPr/>
        </p:nvSpPr>
        <p:spPr bwMode="auto">
          <a:xfrm>
            <a:off x="5741988" y="3714750"/>
            <a:ext cx="530225" cy="203200"/>
          </a:xfrm>
          <a:prstGeom prst="rect">
            <a:avLst/>
          </a:prstGeom>
          <a:noFill/>
          <a:ln w="9525">
            <a:noFill/>
            <a:miter lim="800000"/>
            <a:headEnd/>
            <a:tailEnd/>
          </a:ln>
          <a:effectLst/>
        </p:spPr>
        <p:txBody>
          <a:bodyPr wrap="none" lIns="0" tIns="0" rIns="0" bIns="0"/>
          <a:lstStyle/>
          <a:p>
            <a:r>
              <a:rPr lang="en-US" sz="1600" b="1"/>
              <a:t>AGU</a:t>
            </a:r>
            <a:endParaRPr lang="en-US" sz="1800" b="1"/>
          </a:p>
        </p:txBody>
      </p:sp>
      <p:sp>
        <p:nvSpPr>
          <p:cNvPr id="135250" name="Text Box 82"/>
          <p:cNvSpPr txBox="1">
            <a:spLocks noChangeArrowheads="1"/>
          </p:cNvSpPr>
          <p:nvPr/>
        </p:nvSpPr>
        <p:spPr bwMode="auto">
          <a:xfrm>
            <a:off x="5740400" y="4057650"/>
            <a:ext cx="530225" cy="203200"/>
          </a:xfrm>
          <a:prstGeom prst="rect">
            <a:avLst/>
          </a:prstGeom>
          <a:noFill/>
          <a:ln w="9525">
            <a:noFill/>
            <a:miter lim="800000"/>
            <a:headEnd/>
            <a:tailEnd/>
          </a:ln>
          <a:effectLst/>
        </p:spPr>
        <p:txBody>
          <a:bodyPr wrap="none" lIns="0" tIns="0" rIns="0" bIns="0"/>
          <a:lstStyle/>
          <a:p>
            <a:r>
              <a:rPr lang="en-US" sz="1600" b="1"/>
              <a:t>AGC</a:t>
            </a:r>
            <a:endParaRPr lang="en-US" sz="1800" b="1"/>
          </a:p>
        </p:txBody>
      </p:sp>
      <p:sp>
        <p:nvSpPr>
          <p:cNvPr id="135251" name="Text Box 83"/>
          <p:cNvSpPr txBox="1">
            <a:spLocks noChangeArrowheads="1"/>
          </p:cNvSpPr>
          <p:nvPr/>
        </p:nvSpPr>
        <p:spPr bwMode="auto">
          <a:xfrm>
            <a:off x="5740400" y="4394200"/>
            <a:ext cx="530225" cy="203200"/>
          </a:xfrm>
          <a:prstGeom prst="rect">
            <a:avLst/>
          </a:prstGeom>
          <a:noFill/>
          <a:ln w="9525">
            <a:noFill/>
            <a:miter lim="800000"/>
            <a:headEnd/>
            <a:tailEnd/>
          </a:ln>
          <a:effectLst/>
        </p:spPr>
        <p:txBody>
          <a:bodyPr wrap="none" lIns="0" tIns="0" rIns="0" bIns="0"/>
          <a:lstStyle/>
          <a:p>
            <a:r>
              <a:rPr lang="en-US" sz="1600" b="1"/>
              <a:t>AGA</a:t>
            </a:r>
            <a:endParaRPr lang="en-US" sz="1800" b="1"/>
          </a:p>
        </p:txBody>
      </p:sp>
      <p:sp>
        <p:nvSpPr>
          <p:cNvPr id="135252" name="Text Box 84"/>
          <p:cNvSpPr txBox="1">
            <a:spLocks noChangeArrowheads="1"/>
          </p:cNvSpPr>
          <p:nvPr/>
        </p:nvSpPr>
        <p:spPr bwMode="auto">
          <a:xfrm>
            <a:off x="6372225" y="2755900"/>
            <a:ext cx="352425" cy="215900"/>
          </a:xfrm>
          <a:prstGeom prst="rect">
            <a:avLst/>
          </a:prstGeom>
          <a:noFill/>
          <a:ln w="9525">
            <a:noFill/>
            <a:miter lim="800000"/>
            <a:headEnd/>
            <a:tailEnd/>
          </a:ln>
          <a:effectLst/>
        </p:spPr>
        <p:txBody>
          <a:bodyPr wrap="none" lIns="0" tIns="0" rIns="0" bIns="0"/>
          <a:lstStyle/>
          <a:p>
            <a:r>
              <a:rPr lang="en-US" sz="1600" b="1"/>
              <a:t>Arg</a:t>
            </a:r>
            <a:endParaRPr lang="en-US" sz="1800" b="1"/>
          </a:p>
        </p:txBody>
      </p:sp>
      <p:sp>
        <p:nvSpPr>
          <p:cNvPr id="135253" name="Text Box 85"/>
          <p:cNvSpPr txBox="1">
            <a:spLocks noChangeArrowheads="1"/>
          </p:cNvSpPr>
          <p:nvPr/>
        </p:nvSpPr>
        <p:spPr bwMode="auto">
          <a:xfrm>
            <a:off x="6384925" y="3867150"/>
            <a:ext cx="352425" cy="215900"/>
          </a:xfrm>
          <a:prstGeom prst="rect">
            <a:avLst/>
          </a:prstGeom>
          <a:noFill/>
          <a:ln w="9525">
            <a:noFill/>
            <a:miter lim="800000"/>
            <a:headEnd/>
            <a:tailEnd/>
          </a:ln>
          <a:effectLst/>
        </p:spPr>
        <p:txBody>
          <a:bodyPr wrap="none" lIns="0" tIns="0" rIns="0" bIns="0"/>
          <a:lstStyle/>
          <a:p>
            <a:r>
              <a:rPr lang="en-US" sz="1600" b="1"/>
              <a:t>Ser</a:t>
            </a:r>
            <a:endParaRPr lang="en-US" sz="1800" b="1"/>
          </a:p>
        </p:txBody>
      </p:sp>
      <p:sp>
        <p:nvSpPr>
          <p:cNvPr id="135254" name="Text Box 86"/>
          <p:cNvSpPr txBox="1">
            <a:spLocks noChangeArrowheads="1"/>
          </p:cNvSpPr>
          <p:nvPr/>
        </p:nvSpPr>
        <p:spPr bwMode="auto">
          <a:xfrm>
            <a:off x="6391275" y="4540250"/>
            <a:ext cx="352425" cy="215900"/>
          </a:xfrm>
          <a:prstGeom prst="rect">
            <a:avLst/>
          </a:prstGeom>
          <a:noFill/>
          <a:ln w="9525">
            <a:noFill/>
            <a:miter lim="800000"/>
            <a:headEnd/>
            <a:tailEnd/>
          </a:ln>
          <a:effectLst/>
        </p:spPr>
        <p:txBody>
          <a:bodyPr wrap="none" lIns="0" tIns="0" rIns="0" bIns="0"/>
          <a:lstStyle/>
          <a:p>
            <a:r>
              <a:rPr lang="en-US" sz="1600" b="1"/>
              <a:t>Arg</a:t>
            </a:r>
            <a:endParaRPr lang="en-US" sz="1800" b="1"/>
          </a:p>
        </p:txBody>
      </p:sp>
      <p:sp>
        <p:nvSpPr>
          <p:cNvPr id="135255" name="Text Box 87"/>
          <p:cNvSpPr txBox="1">
            <a:spLocks noChangeArrowheads="1"/>
          </p:cNvSpPr>
          <p:nvPr/>
        </p:nvSpPr>
        <p:spPr bwMode="auto">
          <a:xfrm>
            <a:off x="6365875" y="5708650"/>
            <a:ext cx="352425" cy="215900"/>
          </a:xfrm>
          <a:prstGeom prst="rect">
            <a:avLst/>
          </a:prstGeom>
          <a:noFill/>
          <a:ln w="9525">
            <a:noFill/>
            <a:miter lim="800000"/>
            <a:headEnd/>
            <a:tailEnd/>
          </a:ln>
          <a:effectLst/>
        </p:spPr>
        <p:txBody>
          <a:bodyPr wrap="none" lIns="0" tIns="0" rIns="0" bIns="0"/>
          <a:lstStyle/>
          <a:p>
            <a:r>
              <a:rPr lang="en-US" sz="1600" b="1"/>
              <a:t>Gly</a:t>
            </a:r>
            <a:endParaRPr lang="en-US" sz="1800" b="1"/>
          </a:p>
        </p:txBody>
      </p:sp>
      <p:sp>
        <p:nvSpPr>
          <p:cNvPr id="135256" name="Text Box 88"/>
          <p:cNvSpPr txBox="1">
            <a:spLocks noChangeArrowheads="1"/>
          </p:cNvSpPr>
          <p:nvPr/>
        </p:nvSpPr>
        <p:spPr bwMode="auto">
          <a:xfrm>
            <a:off x="3533775" y="4730750"/>
            <a:ext cx="492125" cy="222250"/>
          </a:xfrm>
          <a:prstGeom prst="rect">
            <a:avLst/>
          </a:prstGeom>
          <a:noFill/>
          <a:ln w="9525">
            <a:noFill/>
            <a:miter lim="800000"/>
            <a:headEnd/>
            <a:tailEnd/>
          </a:ln>
          <a:effectLst/>
        </p:spPr>
        <p:txBody>
          <a:bodyPr wrap="none" lIns="0" tIns="0" rIns="0" bIns="0"/>
          <a:lstStyle/>
          <a:p>
            <a:r>
              <a:rPr lang="en-US" sz="1600" b="1"/>
              <a:t>ACG</a:t>
            </a:r>
            <a:endParaRPr lang="en-US" sz="1800" b="1"/>
          </a:p>
        </p:txBody>
      </p:sp>
      <p:sp>
        <p:nvSpPr>
          <p:cNvPr id="135257" name="Text Box 89"/>
          <p:cNvSpPr txBox="1">
            <a:spLocks noChangeArrowheads="1"/>
          </p:cNvSpPr>
          <p:nvPr/>
        </p:nvSpPr>
        <p:spPr bwMode="auto">
          <a:xfrm>
            <a:off x="2395538" y="4730750"/>
            <a:ext cx="460375" cy="203200"/>
          </a:xfrm>
          <a:prstGeom prst="rect">
            <a:avLst/>
          </a:prstGeom>
          <a:noFill/>
          <a:ln w="9525">
            <a:noFill/>
            <a:miter lim="800000"/>
            <a:headEnd/>
            <a:tailEnd/>
          </a:ln>
          <a:effectLst/>
        </p:spPr>
        <p:txBody>
          <a:bodyPr wrap="none" lIns="0" tIns="0" rIns="0" bIns="0"/>
          <a:lstStyle/>
          <a:p>
            <a:r>
              <a:rPr lang="en-US" sz="1600" b="1"/>
              <a:t>AUG</a:t>
            </a:r>
            <a:endParaRPr lang="en-US" sz="1800" b="1"/>
          </a:p>
        </p:txBody>
      </p:sp>
      <p:sp>
        <p:nvSpPr>
          <p:cNvPr id="135258" name="Text Box 90"/>
          <p:cNvSpPr txBox="1">
            <a:spLocks noChangeArrowheads="1"/>
          </p:cNvSpPr>
          <p:nvPr/>
        </p:nvSpPr>
        <p:spPr bwMode="auto">
          <a:xfrm>
            <a:off x="4629150" y="4737100"/>
            <a:ext cx="492125" cy="222250"/>
          </a:xfrm>
          <a:prstGeom prst="rect">
            <a:avLst/>
          </a:prstGeom>
          <a:noFill/>
          <a:ln w="9525">
            <a:noFill/>
            <a:miter lim="800000"/>
            <a:headEnd/>
            <a:tailEnd/>
          </a:ln>
          <a:effectLst/>
        </p:spPr>
        <p:txBody>
          <a:bodyPr wrap="none" lIns="0" tIns="0" rIns="0" bIns="0"/>
          <a:lstStyle/>
          <a:p>
            <a:r>
              <a:rPr lang="en-US" sz="1600" b="1"/>
              <a:t>AAG</a:t>
            </a:r>
            <a:endParaRPr lang="en-US" sz="1800" b="1"/>
          </a:p>
        </p:txBody>
      </p:sp>
      <p:sp>
        <p:nvSpPr>
          <p:cNvPr id="135259" name="Text Box 91"/>
          <p:cNvSpPr txBox="1">
            <a:spLocks noChangeArrowheads="1"/>
          </p:cNvSpPr>
          <p:nvPr/>
        </p:nvSpPr>
        <p:spPr bwMode="auto">
          <a:xfrm>
            <a:off x="5740400" y="4730750"/>
            <a:ext cx="492125" cy="222250"/>
          </a:xfrm>
          <a:prstGeom prst="rect">
            <a:avLst/>
          </a:prstGeom>
          <a:noFill/>
          <a:ln w="9525">
            <a:noFill/>
            <a:miter lim="800000"/>
            <a:headEnd/>
            <a:tailEnd/>
          </a:ln>
          <a:effectLst/>
        </p:spPr>
        <p:txBody>
          <a:bodyPr wrap="none" lIns="0" tIns="0" rIns="0" bIns="0"/>
          <a:lstStyle/>
          <a:p>
            <a:r>
              <a:rPr lang="en-US" sz="1600" b="1"/>
              <a:t>AGG</a:t>
            </a:r>
            <a:endParaRPr lang="en-US" sz="1800" b="1"/>
          </a:p>
        </p:txBody>
      </p:sp>
      <p:sp>
        <p:nvSpPr>
          <p:cNvPr id="135260" name="Text Box 92"/>
          <p:cNvSpPr txBox="1">
            <a:spLocks noChangeArrowheads="1"/>
          </p:cNvSpPr>
          <p:nvPr/>
        </p:nvSpPr>
        <p:spPr bwMode="auto">
          <a:xfrm>
            <a:off x="2392363" y="5175250"/>
            <a:ext cx="460375" cy="203200"/>
          </a:xfrm>
          <a:prstGeom prst="rect">
            <a:avLst/>
          </a:prstGeom>
          <a:noFill/>
          <a:ln w="9525">
            <a:noFill/>
            <a:miter lim="800000"/>
            <a:headEnd/>
            <a:tailEnd/>
          </a:ln>
          <a:effectLst/>
        </p:spPr>
        <p:txBody>
          <a:bodyPr wrap="none" lIns="0" tIns="0" rIns="0" bIns="0"/>
          <a:lstStyle/>
          <a:p>
            <a:r>
              <a:rPr lang="en-US" sz="1600" b="1"/>
              <a:t>GUU</a:t>
            </a:r>
            <a:endParaRPr lang="en-US" sz="1800" b="1"/>
          </a:p>
        </p:txBody>
      </p:sp>
      <p:sp>
        <p:nvSpPr>
          <p:cNvPr id="135261" name="Text Box 93"/>
          <p:cNvSpPr txBox="1">
            <a:spLocks noChangeArrowheads="1"/>
          </p:cNvSpPr>
          <p:nvPr/>
        </p:nvSpPr>
        <p:spPr bwMode="auto">
          <a:xfrm>
            <a:off x="2392363" y="5524500"/>
            <a:ext cx="460375" cy="203200"/>
          </a:xfrm>
          <a:prstGeom prst="rect">
            <a:avLst/>
          </a:prstGeom>
          <a:noFill/>
          <a:ln w="9525">
            <a:noFill/>
            <a:miter lim="800000"/>
            <a:headEnd/>
            <a:tailEnd/>
          </a:ln>
          <a:effectLst/>
        </p:spPr>
        <p:txBody>
          <a:bodyPr wrap="none" lIns="0" tIns="0" rIns="0" bIns="0"/>
          <a:lstStyle/>
          <a:p>
            <a:r>
              <a:rPr lang="en-US" sz="1600" b="1"/>
              <a:t>GUC</a:t>
            </a:r>
            <a:endParaRPr lang="en-US" sz="1800" b="1"/>
          </a:p>
        </p:txBody>
      </p:sp>
      <p:sp>
        <p:nvSpPr>
          <p:cNvPr id="135262" name="Text Box 94"/>
          <p:cNvSpPr txBox="1">
            <a:spLocks noChangeArrowheads="1"/>
          </p:cNvSpPr>
          <p:nvPr/>
        </p:nvSpPr>
        <p:spPr bwMode="auto">
          <a:xfrm>
            <a:off x="2392363" y="5854700"/>
            <a:ext cx="460375" cy="203200"/>
          </a:xfrm>
          <a:prstGeom prst="rect">
            <a:avLst/>
          </a:prstGeom>
          <a:noFill/>
          <a:ln w="9525">
            <a:noFill/>
            <a:miter lim="800000"/>
            <a:headEnd/>
            <a:tailEnd/>
          </a:ln>
          <a:effectLst/>
        </p:spPr>
        <p:txBody>
          <a:bodyPr wrap="none" lIns="0" tIns="0" rIns="0" bIns="0"/>
          <a:lstStyle/>
          <a:p>
            <a:r>
              <a:rPr lang="en-US" sz="1600" b="1"/>
              <a:t>GUA</a:t>
            </a:r>
            <a:endParaRPr lang="en-US" sz="1800" b="1"/>
          </a:p>
        </p:txBody>
      </p:sp>
      <p:sp>
        <p:nvSpPr>
          <p:cNvPr id="135263" name="Text Box 95"/>
          <p:cNvSpPr txBox="1">
            <a:spLocks noChangeArrowheads="1"/>
          </p:cNvSpPr>
          <p:nvPr/>
        </p:nvSpPr>
        <p:spPr bwMode="auto">
          <a:xfrm>
            <a:off x="2390775" y="6203950"/>
            <a:ext cx="460375" cy="203200"/>
          </a:xfrm>
          <a:prstGeom prst="rect">
            <a:avLst/>
          </a:prstGeom>
          <a:noFill/>
          <a:ln w="9525">
            <a:noFill/>
            <a:miter lim="800000"/>
            <a:headEnd/>
            <a:tailEnd/>
          </a:ln>
          <a:effectLst/>
        </p:spPr>
        <p:txBody>
          <a:bodyPr wrap="none" lIns="0" tIns="0" rIns="0" bIns="0"/>
          <a:lstStyle/>
          <a:p>
            <a:r>
              <a:rPr lang="en-US" sz="1600" b="1"/>
              <a:t>GUG</a:t>
            </a:r>
            <a:endParaRPr lang="en-US" sz="1800" b="1"/>
          </a:p>
        </p:txBody>
      </p:sp>
      <p:sp>
        <p:nvSpPr>
          <p:cNvPr id="135264" name="Text Box 96"/>
          <p:cNvSpPr txBox="1">
            <a:spLocks noChangeArrowheads="1"/>
          </p:cNvSpPr>
          <p:nvPr/>
        </p:nvSpPr>
        <p:spPr bwMode="auto">
          <a:xfrm>
            <a:off x="3529013" y="5175250"/>
            <a:ext cx="460375" cy="203200"/>
          </a:xfrm>
          <a:prstGeom prst="rect">
            <a:avLst/>
          </a:prstGeom>
          <a:noFill/>
          <a:ln w="9525">
            <a:noFill/>
            <a:miter lim="800000"/>
            <a:headEnd/>
            <a:tailEnd/>
          </a:ln>
          <a:effectLst/>
        </p:spPr>
        <p:txBody>
          <a:bodyPr wrap="none" lIns="0" tIns="0" rIns="0" bIns="0"/>
          <a:lstStyle/>
          <a:p>
            <a:r>
              <a:rPr lang="en-US" sz="1600" b="1"/>
              <a:t>GCU</a:t>
            </a:r>
            <a:endParaRPr lang="en-US" sz="1800" b="1"/>
          </a:p>
        </p:txBody>
      </p:sp>
      <p:sp>
        <p:nvSpPr>
          <p:cNvPr id="135265" name="Text Box 97"/>
          <p:cNvSpPr txBox="1">
            <a:spLocks noChangeArrowheads="1"/>
          </p:cNvSpPr>
          <p:nvPr/>
        </p:nvSpPr>
        <p:spPr bwMode="auto">
          <a:xfrm>
            <a:off x="3529013" y="5524500"/>
            <a:ext cx="460375" cy="203200"/>
          </a:xfrm>
          <a:prstGeom prst="rect">
            <a:avLst/>
          </a:prstGeom>
          <a:noFill/>
          <a:ln w="9525">
            <a:noFill/>
            <a:miter lim="800000"/>
            <a:headEnd/>
            <a:tailEnd/>
          </a:ln>
          <a:effectLst/>
        </p:spPr>
        <p:txBody>
          <a:bodyPr wrap="none" lIns="0" tIns="0" rIns="0" bIns="0"/>
          <a:lstStyle/>
          <a:p>
            <a:r>
              <a:rPr lang="en-US" sz="1600" b="1"/>
              <a:t>GCC</a:t>
            </a:r>
            <a:endParaRPr lang="en-US" sz="1800" b="1"/>
          </a:p>
        </p:txBody>
      </p:sp>
      <p:sp>
        <p:nvSpPr>
          <p:cNvPr id="135266" name="Text Box 98"/>
          <p:cNvSpPr txBox="1">
            <a:spLocks noChangeArrowheads="1"/>
          </p:cNvSpPr>
          <p:nvPr/>
        </p:nvSpPr>
        <p:spPr bwMode="auto">
          <a:xfrm>
            <a:off x="3529013" y="5854700"/>
            <a:ext cx="460375" cy="203200"/>
          </a:xfrm>
          <a:prstGeom prst="rect">
            <a:avLst/>
          </a:prstGeom>
          <a:noFill/>
          <a:ln w="9525">
            <a:noFill/>
            <a:miter lim="800000"/>
            <a:headEnd/>
            <a:tailEnd/>
          </a:ln>
          <a:effectLst/>
        </p:spPr>
        <p:txBody>
          <a:bodyPr wrap="none" lIns="0" tIns="0" rIns="0" bIns="0"/>
          <a:lstStyle/>
          <a:p>
            <a:r>
              <a:rPr lang="en-US" sz="1600" b="1"/>
              <a:t>GCA</a:t>
            </a:r>
            <a:endParaRPr lang="en-US" sz="1800" b="1"/>
          </a:p>
        </p:txBody>
      </p:sp>
      <p:sp>
        <p:nvSpPr>
          <p:cNvPr id="135267" name="Text Box 99"/>
          <p:cNvSpPr txBox="1">
            <a:spLocks noChangeArrowheads="1"/>
          </p:cNvSpPr>
          <p:nvPr/>
        </p:nvSpPr>
        <p:spPr bwMode="auto">
          <a:xfrm>
            <a:off x="3527425" y="6203950"/>
            <a:ext cx="460375" cy="203200"/>
          </a:xfrm>
          <a:prstGeom prst="rect">
            <a:avLst/>
          </a:prstGeom>
          <a:noFill/>
          <a:ln w="9525">
            <a:noFill/>
            <a:miter lim="800000"/>
            <a:headEnd/>
            <a:tailEnd/>
          </a:ln>
          <a:effectLst/>
        </p:spPr>
        <p:txBody>
          <a:bodyPr wrap="none" lIns="0" tIns="0" rIns="0" bIns="0"/>
          <a:lstStyle/>
          <a:p>
            <a:r>
              <a:rPr lang="en-US" sz="1600" b="1"/>
              <a:t>GCG</a:t>
            </a:r>
            <a:endParaRPr lang="en-US" sz="1800" b="1"/>
          </a:p>
        </p:txBody>
      </p:sp>
      <p:sp>
        <p:nvSpPr>
          <p:cNvPr id="135268" name="Text Box 100"/>
          <p:cNvSpPr txBox="1">
            <a:spLocks noChangeArrowheads="1"/>
          </p:cNvSpPr>
          <p:nvPr/>
        </p:nvSpPr>
        <p:spPr bwMode="auto">
          <a:xfrm>
            <a:off x="4616450" y="5181600"/>
            <a:ext cx="460375" cy="203200"/>
          </a:xfrm>
          <a:prstGeom prst="rect">
            <a:avLst/>
          </a:prstGeom>
          <a:noFill/>
          <a:ln w="9525">
            <a:noFill/>
            <a:miter lim="800000"/>
            <a:headEnd/>
            <a:tailEnd/>
          </a:ln>
          <a:effectLst/>
        </p:spPr>
        <p:txBody>
          <a:bodyPr wrap="none" lIns="0" tIns="0" rIns="0" bIns="0"/>
          <a:lstStyle/>
          <a:p>
            <a:r>
              <a:rPr lang="en-US" sz="1600" b="1"/>
              <a:t>GAU</a:t>
            </a:r>
            <a:endParaRPr lang="en-US" sz="1800" b="1"/>
          </a:p>
        </p:txBody>
      </p:sp>
      <p:sp>
        <p:nvSpPr>
          <p:cNvPr id="135269" name="Text Box 101"/>
          <p:cNvSpPr txBox="1">
            <a:spLocks noChangeArrowheads="1"/>
          </p:cNvSpPr>
          <p:nvPr/>
        </p:nvSpPr>
        <p:spPr bwMode="auto">
          <a:xfrm>
            <a:off x="4616450" y="5543550"/>
            <a:ext cx="460375" cy="203200"/>
          </a:xfrm>
          <a:prstGeom prst="rect">
            <a:avLst/>
          </a:prstGeom>
          <a:noFill/>
          <a:ln w="9525">
            <a:noFill/>
            <a:miter lim="800000"/>
            <a:headEnd/>
            <a:tailEnd/>
          </a:ln>
          <a:effectLst/>
        </p:spPr>
        <p:txBody>
          <a:bodyPr wrap="none" lIns="0" tIns="0" rIns="0" bIns="0"/>
          <a:lstStyle/>
          <a:p>
            <a:r>
              <a:rPr lang="en-US" sz="1600" b="1"/>
              <a:t>GAC</a:t>
            </a:r>
            <a:endParaRPr lang="en-US" sz="1800" b="1"/>
          </a:p>
        </p:txBody>
      </p:sp>
      <p:sp>
        <p:nvSpPr>
          <p:cNvPr id="135270" name="Text Box 102"/>
          <p:cNvSpPr txBox="1">
            <a:spLocks noChangeArrowheads="1"/>
          </p:cNvSpPr>
          <p:nvPr/>
        </p:nvSpPr>
        <p:spPr bwMode="auto">
          <a:xfrm>
            <a:off x="4616450" y="5873750"/>
            <a:ext cx="460375" cy="203200"/>
          </a:xfrm>
          <a:prstGeom prst="rect">
            <a:avLst/>
          </a:prstGeom>
          <a:noFill/>
          <a:ln w="9525">
            <a:noFill/>
            <a:miter lim="800000"/>
            <a:headEnd/>
            <a:tailEnd/>
          </a:ln>
          <a:effectLst/>
        </p:spPr>
        <p:txBody>
          <a:bodyPr wrap="none" lIns="0" tIns="0" rIns="0" bIns="0"/>
          <a:lstStyle/>
          <a:p>
            <a:r>
              <a:rPr lang="en-US" sz="1600" b="1"/>
              <a:t>GAA</a:t>
            </a:r>
            <a:endParaRPr lang="en-US" sz="1800" b="1"/>
          </a:p>
        </p:txBody>
      </p:sp>
      <p:sp>
        <p:nvSpPr>
          <p:cNvPr id="135271" name="Text Box 103"/>
          <p:cNvSpPr txBox="1">
            <a:spLocks noChangeArrowheads="1"/>
          </p:cNvSpPr>
          <p:nvPr/>
        </p:nvSpPr>
        <p:spPr bwMode="auto">
          <a:xfrm>
            <a:off x="4619625" y="6223000"/>
            <a:ext cx="460375" cy="203200"/>
          </a:xfrm>
          <a:prstGeom prst="rect">
            <a:avLst/>
          </a:prstGeom>
          <a:noFill/>
          <a:ln w="9525">
            <a:noFill/>
            <a:miter lim="800000"/>
            <a:headEnd/>
            <a:tailEnd/>
          </a:ln>
          <a:effectLst/>
        </p:spPr>
        <p:txBody>
          <a:bodyPr wrap="none" lIns="0" tIns="0" rIns="0" bIns="0"/>
          <a:lstStyle/>
          <a:p>
            <a:r>
              <a:rPr lang="en-US" sz="1600" b="1"/>
              <a:t>GAG</a:t>
            </a:r>
            <a:endParaRPr lang="en-US" sz="1800" b="1"/>
          </a:p>
        </p:txBody>
      </p:sp>
      <p:sp>
        <p:nvSpPr>
          <p:cNvPr id="135272" name="Text Box 104"/>
          <p:cNvSpPr txBox="1">
            <a:spLocks noChangeArrowheads="1"/>
          </p:cNvSpPr>
          <p:nvPr/>
        </p:nvSpPr>
        <p:spPr bwMode="auto">
          <a:xfrm>
            <a:off x="3038475" y="5702300"/>
            <a:ext cx="530225" cy="203200"/>
          </a:xfrm>
          <a:prstGeom prst="rect">
            <a:avLst/>
          </a:prstGeom>
          <a:noFill/>
          <a:ln w="9525">
            <a:noFill/>
            <a:miter lim="800000"/>
            <a:headEnd/>
            <a:tailEnd/>
          </a:ln>
          <a:effectLst/>
        </p:spPr>
        <p:txBody>
          <a:bodyPr wrap="none" lIns="0" tIns="0" rIns="0" bIns="0"/>
          <a:lstStyle/>
          <a:p>
            <a:r>
              <a:rPr lang="en-US" sz="1600" b="1"/>
              <a:t>Val</a:t>
            </a:r>
            <a:endParaRPr lang="en-US" sz="1800" b="1"/>
          </a:p>
        </p:txBody>
      </p:sp>
      <p:sp>
        <p:nvSpPr>
          <p:cNvPr id="135273" name="Text Box 105"/>
          <p:cNvSpPr txBox="1">
            <a:spLocks noChangeArrowheads="1"/>
          </p:cNvSpPr>
          <p:nvPr/>
        </p:nvSpPr>
        <p:spPr bwMode="auto">
          <a:xfrm>
            <a:off x="4168775" y="5708650"/>
            <a:ext cx="530225" cy="203200"/>
          </a:xfrm>
          <a:prstGeom prst="rect">
            <a:avLst/>
          </a:prstGeom>
          <a:noFill/>
          <a:ln w="9525">
            <a:noFill/>
            <a:miter lim="800000"/>
            <a:headEnd/>
            <a:tailEnd/>
          </a:ln>
          <a:effectLst/>
        </p:spPr>
        <p:txBody>
          <a:bodyPr wrap="none" lIns="0" tIns="0" rIns="0" bIns="0"/>
          <a:lstStyle/>
          <a:p>
            <a:r>
              <a:rPr lang="en-US" sz="1600" b="1"/>
              <a:t>Ala</a:t>
            </a:r>
            <a:endParaRPr lang="en-US" sz="1800" b="1"/>
          </a:p>
        </p:txBody>
      </p:sp>
      <p:sp>
        <p:nvSpPr>
          <p:cNvPr id="135274" name="Text Box 106"/>
          <p:cNvSpPr txBox="1">
            <a:spLocks noChangeArrowheads="1"/>
          </p:cNvSpPr>
          <p:nvPr/>
        </p:nvSpPr>
        <p:spPr bwMode="auto">
          <a:xfrm>
            <a:off x="5734050" y="5181600"/>
            <a:ext cx="460375" cy="203200"/>
          </a:xfrm>
          <a:prstGeom prst="rect">
            <a:avLst/>
          </a:prstGeom>
          <a:noFill/>
          <a:ln w="9525">
            <a:noFill/>
            <a:miter lim="800000"/>
            <a:headEnd/>
            <a:tailEnd/>
          </a:ln>
          <a:effectLst/>
        </p:spPr>
        <p:txBody>
          <a:bodyPr wrap="none" lIns="0" tIns="0" rIns="0" bIns="0"/>
          <a:lstStyle/>
          <a:p>
            <a:r>
              <a:rPr lang="en-US" sz="1600" b="1"/>
              <a:t>GGU</a:t>
            </a:r>
            <a:endParaRPr lang="en-US" sz="1800" b="1"/>
          </a:p>
        </p:txBody>
      </p:sp>
      <p:sp>
        <p:nvSpPr>
          <p:cNvPr id="135275" name="Text Box 107"/>
          <p:cNvSpPr txBox="1">
            <a:spLocks noChangeArrowheads="1"/>
          </p:cNvSpPr>
          <p:nvPr/>
        </p:nvSpPr>
        <p:spPr bwMode="auto">
          <a:xfrm>
            <a:off x="5734050" y="5530850"/>
            <a:ext cx="460375" cy="203200"/>
          </a:xfrm>
          <a:prstGeom prst="rect">
            <a:avLst/>
          </a:prstGeom>
          <a:noFill/>
          <a:ln w="9525">
            <a:noFill/>
            <a:miter lim="800000"/>
            <a:headEnd/>
            <a:tailEnd/>
          </a:ln>
          <a:effectLst/>
        </p:spPr>
        <p:txBody>
          <a:bodyPr wrap="none" lIns="0" tIns="0" rIns="0" bIns="0"/>
          <a:lstStyle/>
          <a:p>
            <a:r>
              <a:rPr lang="en-US" sz="1600" b="1"/>
              <a:t>GGC</a:t>
            </a:r>
            <a:endParaRPr lang="en-US" sz="1800" b="1"/>
          </a:p>
        </p:txBody>
      </p:sp>
      <p:sp>
        <p:nvSpPr>
          <p:cNvPr id="135276" name="Text Box 108"/>
          <p:cNvSpPr txBox="1">
            <a:spLocks noChangeArrowheads="1"/>
          </p:cNvSpPr>
          <p:nvPr/>
        </p:nvSpPr>
        <p:spPr bwMode="auto">
          <a:xfrm>
            <a:off x="5734050" y="5861050"/>
            <a:ext cx="460375" cy="203200"/>
          </a:xfrm>
          <a:prstGeom prst="rect">
            <a:avLst/>
          </a:prstGeom>
          <a:noFill/>
          <a:ln w="9525">
            <a:noFill/>
            <a:miter lim="800000"/>
            <a:headEnd/>
            <a:tailEnd/>
          </a:ln>
          <a:effectLst/>
        </p:spPr>
        <p:txBody>
          <a:bodyPr wrap="none" lIns="0" tIns="0" rIns="0" bIns="0"/>
          <a:lstStyle/>
          <a:p>
            <a:r>
              <a:rPr lang="en-US" sz="1600" b="1"/>
              <a:t>GGA</a:t>
            </a:r>
            <a:endParaRPr lang="en-US" sz="1800" b="1"/>
          </a:p>
        </p:txBody>
      </p:sp>
      <p:sp>
        <p:nvSpPr>
          <p:cNvPr id="135277" name="Text Box 109"/>
          <p:cNvSpPr txBox="1">
            <a:spLocks noChangeArrowheads="1"/>
          </p:cNvSpPr>
          <p:nvPr/>
        </p:nvSpPr>
        <p:spPr bwMode="auto">
          <a:xfrm>
            <a:off x="5737225" y="6210300"/>
            <a:ext cx="460375" cy="203200"/>
          </a:xfrm>
          <a:prstGeom prst="rect">
            <a:avLst/>
          </a:prstGeom>
          <a:noFill/>
          <a:ln w="9525">
            <a:noFill/>
            <a:miter lim="800000"/>
            <a:headEnd/>
            <a:tailEnd/>
          </a:ln>
          <a:effectLst/>
        </p:spPr>
        <p:txBody>
          <a:bodyPr wrap="none" lIns="0" tIns="0" rIns="0" bIns="0"/>
          <a:lstStyle/>
          <a:p>
            <a:r>
              <a:rPr lang="en-US" sz="1600" b="1"/>
              <a:t>GGG</a:t>
            </a:r>
            <a:endParaRPr lang="en-US" sz="1800" b="1"/>
          </a:p>
        </p:txBody>
      </p:sp>
      <p:sp>
        <p:nvSpPr>
          <p:cNvPr id="135278" name="Text Box 110"/>
          <p:cNvSpPr txBox="1">
            <a:spLocks noChangeArrowheads="1"/>
          </p:cNvSpPr>
          <p:nvPr/>
        </p:nvSpPr>
        <p:spPr bwMode="auto">
          <a:xfrm>
            <a:off x="5273675" y="6019800"/>
            <a:ext cx="352425" cy="215900"/>
          </a:xfrm>
          <a:prstGeom prst="rect">
            <a:avLst/>
          </a:prstGeom>
          <a:noFill/>
          <a:ln w="9525">
            <a:noFill/>
            <a:miter lim="800000"/>
            <a:headEnd/>
            <a:tailEnd/>
          </a:ln>
          <a:effectLst/>
        </p:spPr>
        <p:txBody>
          <a:bodyPr wrap="none" lIns="0" tIns="0" rIns="0" bIns="0"/>
          <a:lstStyle/>
          <a:p>
            <a:r>
              <a:rPr lang="en-US" sz="1600" b="1"/>
              <a:t>Glu</a:t>
            </a:r>
            <a:endParaRPr lang="en-US" sz="1800" b="1"/>
          </a:p>
        </p:txBody>
      </p:sp>
      <p:sp>
        <p:nvSpPr>
          <p:cNvPr id="135279" name="Text Box 111"/>
          <p:cNvSpPr txBox="1">
            <a:spLocks noChangeArrowheads="1"/>
          </p:cNvSpPr>
          <p:nvPr/>
        </p:nvSpPr>
        <p:spPr bwMode="auto">
          <a:xfrm>
            <a:off x="6365875" y="5708650"/>
            <a:ext cx="352425" cy="215900"/>
          </a:xfrm>
          <a:prstGeom prst="rect">
            <a:avLst/>
          </a:prstGeom>
          <a:noFill/>
          <a:ln w="9525">
            <a:noFill/>
            <a:miter lim="800000"/>
            <a:headEnd/>
            <a:tailEnd/>
          </a:ln>
          <a:effectLst/>
        </p:spPr>
        <p:txBody>
          <a:bodyPr wrap="none" lIns="0" tIns="0" rIns="0" bIns="0"/>
          <a:lstStyle/>
          <a:p>
            <a:r>
              <a:rPr lang="en-US" sz="1600" b="1"/>
              <a:t>Gly</a:t>
            </a:r>
            <a:endParaRPr lang="en-US" sz="1800" b="1"/>
          </a:p>
        </p:txBody>
      </p:sp>
      <p:sp>
        <p:nvSpPr>
          <p:cNvPr id="135280" name="Text Box 112"/>
          <p:cNvSpPr txBox="1">
            <a:spLocks noChangeArrowheads="1"/>
          </p:cNvSpPr>
          <p:nvPr/>
        </p:nvSpPr>
        <p:spPr bwMode="auto">
          <a:xfrm>
            <a:off x="6829425" y="6210300"/>
            <a:ext cx="257175" cy="228600"/>
          </a:xfrm>
          <a:prstGeom prst="rect">
            <a:avLst/>
          </a:prstGeom>
          <a:noFill/>
          <a:ln w="9525">
            <a:noFill/>
            <a:miter lim="800000"/>
            <a:headEnd/>
            <a:tailEnd/>
          </a:ln>
          <a:effectLst/>
        </p:spPr>
        <p:txBody>
          <a:bodyPr wrap="none" lIns="0" tIns="0" rIns="0" bIns="0"/>
          <a:lstStyle/>
          <a:p>
            <a:r>
              <a:rPr lang="en-US" sz="1600" b="1">
                <a:solidFill>
                  <a:schemeClr val="bg1"/>
                </a:solidFill>
              </a:rPr>
              <a:t>G</a:t>
            </a:r>
            <a:endParaRPr lang="en-US" sz="1800" b="1"/>
          </a:p>
        </p:txBody>
      </p:sp>
      <p:sp>
        <p:nvSpPr>
          <p:cNvPr id="135281" name="Text Box 113"/>
          <p:cNvSpPr txBox="1">
            <a:spLocks noChangeArrowheads="1"/>
          </p:cNvSpPr>
          <p:nvPr/>
        </p:nvSpPr>
        <p:spPr bwMode="auto">
          <a:xfrm>
            <a:off x="6835775" y="5181600"/>
            <a:ext cx="174625" cy="222250"/>
          </a:xfrm>
          <a:prstGeom prst="rect">
            <a:avLst/>
          </a:prstGeom>
          <a:noFill/>
          <a:ln w="9525">
            <a:noFill/>
            <a:miter lim="800000"/>
            <a:headEnd/>
            <a:tailEnd/>
          </a:ln>
          <a:effectLst/>
        </p:spPr>
        <p:txBody>
          <a:bodyPr wrap="none" lIns="0" tIns="0" rIns="0" bIns="0"/>
          <a:lstStyle/>
          <a:p>
            <a:r>
              <a:rPr lang="en-US" sz="1600" b="1">
                <a:solidFill>
                  <a:schemeClr val="bg1"/>
                </a:solidFill>
              </a:rPr>
              <a:t>U</a:t>
            </a:r>
            <a:endParaRPr lang="en-US" sz="1800" b="1"/>
          </a:p>
        </p:txBody>
      </p:sp>
      <p:sp>
        <p:nvSpPr>
          <p:cNvPr id="135282" name="Text Box 114"/>
          <p:cNvSpPr txBox="1">
            <a:spLocks noChangeArrowheads="1"/>
          </p:cNvSpPr>
          <p:nvPr/>
        </p:nvSpPr>
        <p:spPr bwMode="auto">
          <a:xfrm>
            <a:off x="6835775" y="5524500"/>
            <a:ext cx="174625" cy="209550"/>
          </a:xfrm>
          <a:prstGeom prst="rect">
            <a:avLst/>
          </a:prstGeom>
          <a:noFill/>
          <a:ln w="9525">
            <a:noFill/>
            <a:miter lim="800000"/>
            <a:headEnd/>
            <a:tailEnd/>
          </a:ln>
          <a:effectLst/>
        </p:spPr>
        <p:txBody>
          <a:bodyPr wrap="none" lIns="0" tIns="0" rIns="0" bIns="0"/>
          <a:lstStyle/>
          <a:p>
            <a:r>
              <a:rPr lang="en-US" sz="1600" b="1">
                <a:solidFill>
                  <a:schemeClr val="bg1"/>
                </a:solidFill>
              </a:rPr>
              <a:t>C</a:t>
            </a:r>
            <a:endParaRPr lang="en-US" sz="1800" b="1"/>
          </a:p>
        </p:txBody>
      </p:sp>
      <p:sp>
        <p:nvSpPr>
          <p:cNvPr id="135283" name="Text Box 115"/>
          <p:cNvSpPr txBox="1">
            <a:spLocks noChangeArrowheads="1"/>
          </p:cNvSpPr>
          <p:nvPr/>
        </p:nvSpPr>
        <p:spPr bwMode="auto">
          <a:xfrm>
            <a:off x="6842125" y="5867400"/>
            <a:ext cx="187325" cy="234950"/>
          </a:xfrm>
          <a:prstGeom prst="rect">
            <a:avLst/>
          </a:prstGeom>
          <a:noFill/>
          <a:ln w="9525">
            <a:noFill/>
            <a:miter lim="800000"/>
            <a:headEnd/>
            <a:tailEnd/>
          </a:ln>
          <a:effectLst/>
        </p:spPr>
        <p:txBody>
          <a:bodyPr wrap="none" lIns="0" tIns="0" rIns="0" bIns="0"/>
          <a:lstStyle/>
          <a:p>
            <a:r>
              <a:rPr lang="en-US" sz="1600" b="1">
                <a:solidFill>
                  <a:schemeClr val="bg1"/>
                </a:solidFill>
              </a:rPr>
              <a:t>A</a:t>
            </a:r>
            <a:endParaRPr lang="en-US" sz="1800" b="1"/>
          </a:p>
        </p:txBody>
      </p:sp>
      <p:sp>
        <p:nvSpPr>
          <p:cNvPr id="135284" name="Text Box 116"/>
          <p:cNvSpPr txBox="1">
            <a:spLocks noChangeArrowheads="1"/>
          </p:cNvSpPr>
          <p:nvPr/>
        </p:nvSpPr>
        <p:spPr bwMode="auto">
          <a:xfrm>
            <a:off x="2930525" y="4718050"/>
            <a:ext cx="479425" cy="292100"/>
          </a:xfrm>
          <a:prstGeom prst="rect">
            <a:avLst/>
          </a:prstGeom>
          <a:noFill/>
          <a:ln w="9525">
            <a:noFill/>
            <a:miter lim="800000"/>
            <a:headEnd/>
            <a:tailEnd/>
          </a:ln>
          <a:effectLst/>
        </p:spPr>
        <p:txBody>
          <a:bodyPr wrap="none" lIns="0" tIns="0" rIns="0" bIns="0"/>
          <a:lstStyle/>
          <a:p>
            <a:r>
              <a:rPr lang="en-US" sz="1000" b="1"/>
              <a:t>Met or</a:t>
            </a:r>
            <a:br>
              <a:rPr lang="en-US" sz="1000" b="1"/>
            </a:br>
            <a:r>
              <a:rPr lang="en-US" sz="1000" b="1"/>
              <a:t>start</a:t>
            </a:r>
          </a:p>
        </p:txBody>
      </p:sp>
      <p:sp>
        <p:nvSpPr>
          <p:cNvPr id="135285" name="Text Box 117"/>
          <p:cNvSpPr txBox="1">
            <a:spLocks noChangeArrowheads="1"/>
          </p:cNvSpPr>
          <p:nvPr/>
        </p:nvSpPr>
        <p:spPr bwMode="auto">
          <a:xfrm>
            <a:off x="2390775" y="1790700"/>
            <a:ext cx="530225" cy="203200"/>
          </a:xfrm>
          <a:prstGeom prst="rect">
            <a:avLst/>
          </a:prstGeom>
          <a:noFill/>
          <a:ln w="9525">
            <a:noFill/>
            <a:miter lim="800000"/>
            <a:headEnd/>
            <a:tailEnd/>
          </a:ln>
          <a:effectLst/>
        </p:spPr>
        <p:txBody>
          <a:bodyPr wrap="none" lIns="0" tIns="0" rIns="0" bIns="0"/>
          <a:lstStyle/>
          <a:p>
            <a:r>
              <a:rPr lang="en-US" sz="1600" b="1"/>
              <a:t>UUG</a:t>
            </a:r>
            <a:endParaRPr lang="en-US" sz="1800" b="1"/>
          </a:p>
        </p:txBody>
      </p:sp>
      <p:sp>
        <p:nvSpPr>
          <p:cNvPr id="135286" name="Text Box 118"/>
          <p:cNvSpPr txBox="1">
            <a:spLocks noChangeArrowheads="1"/>
          </p:cNvSpPr>
          <p:nvPr/>
        </p:nvSpPr>
        <p:spPr bwMode="auto">
          <a:xfrm>
            <a:off x="6842125" y="4737100"/>
            <a:ext cx="257175" cy="228600"/>
          </a:xfrm>
          <a:prstGeom prst="rect">
            <a:avLst/>
          </a:prstGeom>
          <a:noFill/>
          <a:ln w="9525">
            <a:noFill/>
            <a:miter lim="800000"/>
            <a:headEnd/>
            <a:tailEnd/>
          </a:ln>
          <a:effectLst/>
        </p:spPr>
        <p:txBody>
          <a:bodyPr wrap="none" lIns="0" tIns="0" rIns="0" bIns="0"/>
          <a:lstStyle/>
          <a:p>
            <a:r>
              <a:rPr lang="en-US" sz="1600" b="1">
                <a:solidFill>
                  <a:schemeClr val="bg1"/>
                </a:solidFill>
              </a:rPr>
              <a:t>G</a:t>
            </a:r>
            <a:endParaRPr lang="en-US" sz="1800" b="1"/>
          </a:p>
        </p:txBody>
      </p:sp>
      <p:grpSp>
        <p:nvGrpSpPr>
          <p:cNvPr id="135287" name="Group 119"/>
          <p:cNvGrpSpPr>
            <a:grpSpLocks/>
          </p:cNvGrpSpPr>
          <p:nvPr/>
        </p:nvGrpSpPr>
        <p:grpSpPr bwMode="auto">
          <a:xfrm>
            <a:off x="2874963" y="803275"/>
            <a:ext cx="100012" cy="539750"/>
            <a:chOff x="1985" y="500"/>
            <a:chExt cx="63" cy="340"/>
          </a:xfrm>
        </p:grpSpPr>
        <p:sp>
          <p:nvSpPr>
            <p:cNvPr id="135288" name="Line 120"/>
            <p:cNvSpPr>
              <a:spLocks noChangeShapeType="1"/>
            </p:cNvSpPr>
            <p:nvPr/>
          </p:nvSpPr>
          <p:spPr bwMode="auto">
            <a:xfrm>
              <a:off x="2044" y="500"/>
              <a:ext cx="0" cy="340"/>
            </a:xfrm>
            <a:prstGeom prst="line">
              <a:avLst/>
            </a:prstGeom>
            <a:noFill/>
            <a:ln w="12700">
              <a:solidFill>
                <a:schemeClr val="tx1"/>
              </a:solidFill>
              <a:round/>
              <a:headEnd/>
              <a:tailEnd/>
            </a:ln>
            <a:effectLst/>
          </p:spPr>
          <p:txBody>
            <a:bodyPr wrap="none" anchor="ctr"/>
            <a:lstStyle/>
            <a:p>
              <a:endParaRPr lang="en-US"/>
            </a:p>
          </p:txBody>
        </p:sp>
        <p:sp>
          <p:nvSpPr>
            <p:cNvPr id="135289" name="Line 121"/>
            <p:cNvSpPr>
              <a:spLocks noChangeShapeType="1"/>
            </p:cNvSpPr>
            <p:nvPr/>
          </p:nvSpPr>
          <p:spPr bwMode="auto">
            <a:xfrm>
              <a:off x="1985" y="502"/>
              <a:ext cx="62" cy="0"/>
            </a:xfrm>
            <a:prstGeom prst="line">
              <a:avLst/>
            </a:prstGeom>
            <a:noFill/>
            <a:ln w="12700">
              <a:solidFill>
                <a:schemeClr val="tx1"/>
              </a:solidFill>
              <a:round/>
              <a:headEnd/>
              <a:tailEnd/>
            </a:ln>
            <a:effectLst/>
          </p:spPr>
          <p:txBody>
            <a:bodyPr wrap="none" anchor="ctr"/>
            <a:lstStyle/>
            <a:p>
              <a:endParaRPr lang="en-US"/>
            </a:p>
          </p:txBody>
        </p:sp>
        <p:sp>
          <p:nvSpPr>
            <p:cNvPr id="135290" name="Line 122"/>
            <p:cNvSpPr>
              <a:spLocks noChangeShapeType="1"/>
            </p:cNvSpPr>
            <p:nvPr/>
          </p:nvSpPr>
          <p:spPr bwMode="auto">
            <a:xfrm>
              <a:off x="1986" y="839"/>
              <a:ext cx="62" cy="0"/>
            </a:xfrm>
            <a:prstGeom prst="line">
              <a:avLst/>
            </a:prstGeom>
            <a:noFill/>
            <a:ln w="12700">
              <a:solidFill>
                <a:schemeClr val="tx1"/>
              </a:solidFill>
              <a:round/>
              <a:headEnd/>
              <a:tailEnd/>
            </a:ln>
            <a:effectLst/>
          </p:spPr>
          <p:txBody>
            <a:bodyPr wrap="none" anchor="ctr"/>
            <a:lstStyle/>
            <a:p>
              <a:endParaRPr lang="en-US"/>
            </a:p>
          </p:txBody>
        </p:sp>
      </p:grpSp>
      <p:grpSp>
        <p:nvGrpSpPr>
          <p:cNvPr id="135291" name="Group 123"/>
          <p:cNvGrpSpPr>
            <a:grpSpLocks/>
          </p:cNvGrpSpPr>
          <p:nvPr/>
        </p:nvGrpSpPr>
        <p:grpSpPr bwMode="auto">
          <a:xfrm>
            <a:off x="5092700" y="796925"/>
            <a:ext cx="101600" cy="566738"/>
            <a:chOff x="1810" y="504"/>
            <a:chExt cx="64" cy="346"/>
          </a:xfrm>
        </p:grpSpPr>
        <p:sp>
          <p:nvSpPr>
            <p:cNvPr id="135292" name="Line 124"/>
            <p:cNvSpPr>
              <a:spLocks noChangeShapeType="1"/>
            </p:cNvSpPr>
            <p:nvPr/>
          </p:nvSpPr>
          <p:spPr bwMode="auto">
            <a:xfrm>
              <a:off x="1870" y="504"/>
              <a:ext cx="0" cy="340"/>
            </a:xfrm>
            <a:prstGeom prst="line">
              <a:avLst/>
            </a:prstGeom>
            <a:noFill/>
            <a:ln w="12700">
              <a:solidFill>
                <a:schemeClr val="tx1"/>
              </a:solidFill>
              <a:round/>
              <a:headEnd/>
              <a:tailEnd/>
            </a:ln>
            <a:effectLst/>
          </p:spPr>
          <p:txBody>
            <a:bodyPr wrap="none" anchor="ctr"/>
            <a:lstStyle/>
            <a:p>
              <a:endParaRPr lang="en-US"/>
            </a:p>
          </p:txBody>
        </p:sp>
        <p:sp>
          <p:nvSpPr>
            <p:cNvPr id="135293" name="Line 125"/>
            <p:cNvSpPr>
              <a:spLocks noChangeShapeType="1"/>
            </p:cNvSpPr>
            <p:nvPr/>
          </p:nvSpPr>
          <p:spPr bwMode="auto">
            <a:xfrm>
              <a:off x="1812" y="504"/>
              <a:ext cx="62" cy="0"/>
            </a:xfrm>
            <a:prstGeom prst="line">
              <a:avLst/>
            </a:prstGeom>
            <a:noFill/>
            <a:ln w="12700">
              <a:solidFill>
                <a:schemeClr val="tx1"/>
              </a:solidFill>
              <a:round/>
              <a:headEnd/>
              <a:tailEnd/>
            </a:ln>
            <a:effectLst/>
          </p:spPr>
          <p:txBody>
            <a:bodyPr wrap="none" anchor="ctr"/>
            <a:lstStyle/>
            <a:p>
              <a:endParaRPr lang="en-US"/>
            </a:p>
          </p:txBody>
        </p:sp>
        <p:sp>
          <p:nvSpPr>
            <p:cNvPr id="135294" name="Line 126"/>
            <p:cNvSpPr>
              <a:spLocks noChangeShapeType="1"/>
            </p:cNvSpPr>
            <p:nvPr/>
          </p:nvSpPr>
          <p:spPr bwMode="auto">
            <a:xfrm>
              <a:off x="1810" y="850"/>
              <a:ext cx="62" cy="0"/>
            </a:xfrm>
            <a:prstGeom prst="line">
              <a:avLst/>
            </a:prstGeom>
            <a:noFill/>
            <a:ln w="12700">
              <a:solidFill>
                <a:schemeClr val="tx1"/>
              </a:solidFill>
              <a:round/>
              <a:headEnd/>
              <a:tailEnd/>
            </a:ln>
            <a:effectLst/>
          </p:spPr>
          <p:txBody>
            <a:bodyPr wrap="none" anchor="ctr"/>
            <a:lstStyle/>
            <a:p>
              <a:endParaRPr lang="en-US"/>
            </a:p>
          </p:txBody>
        </p:sp>
      </p:grpSp>
      <p:grpSp>
        <p:nvGrpSpPr>
          <p:cNvPr id="135295" name="Group 127"/>
          <p:cNvGrpSpPr>
            <a:grpSpLocks/>
          </p:cNvGrpSpPr>
          <p:nvPr/>
        </p:nvGrpSpPr>
        <p:grpSpPr bwMode="auto">
          <a:xfrm>
            <a:off x="2865438" y="2271713"/>
            <a:ext cx="101600" cy="1203325"/>
            <a:chOff x="1805" y="1431"/>
            <a:chExt cx="64" cy="758"/>
          </a:xfrm>
        </p:grpSpPr>
        <p:sp>
          <p:nvSpPr>
            <p:cNvPr id="135296" name="Line 128"/>
            <p:cNvSpPr>
              <a:spLocks noChangeShapeType="1"/>
            </p:cNvSpPr>
            <p:nvPr/>
          </p:nvSpPr>
          <p:spPr bwMode="auto">
            <a:xfrm>
              <a:off x="1866" y="1435"/>
              <a:ext cx="0" cy="751"/>
            </a:xfrm>
            <a:prstGeom prst="line">
              <a:avLst/>
            </a:prstGeom>
            <a:noFill/>
            <a:ln w="12700">
              <a:solidFill>
                <a:schemeClr val="tx1"/>
              </a:solidFill>
              <a:round/>
              <a:headEnd/>
              <a:tailEnd/>
            </a:ln>
            <a:effectLst/>
          </p:spPr>
          <p:txBody>
            <a:bodyPr wrap="none" anchor="ctr"/>
            <a:lstStyle/>
            <a:p>
              <a:endParaRPr lang="en-US"/>
            </a:p>
          </p:txBody>
        </p:sp>
        <p:sp>
          <p:nvSpPr>
            <p:cNvPr id="135297" name="Line 129"/>
            <p:cNvSpPr>
              <a:spLocks noChangeShapeType="1"/>
            </p:cNvSpPr>
            <p:nvPr/>
          </p:nvSpPr>
          <p:spPr bwMode="auto">
            <a:xfrm>
              <a:off x="1807" y="1431"/>
              <a:ext cx="62" cy="0"/>
            </a:xfrm>
            <a:prstGeom prst="line">
              <a:avLst/>
            </a:prstGeom>
            <a:noFill/>
            <a:ln w="12700">
              <a:solidFill>
                <a:schemeClr val="tx1"/>
              </a:solidFill>
              <a:round/>
              <a:headEnd/>
              <a:tailEnd/>
            </a:ln>
            <a:effectLst/>
          </p:spPr>
          <p:txBody>
            <a:bodyPr wrap="none" anchor="ctr"/>
            <a:lstStyle/>
            <a:p>
              <a:endParaRPr lang="en-US"/>
            </a:p>
          </p:txBody>
        </p:sp>
        <p:sp>
          <p:nvSpPr>
            <p:cNvPr id="135298" name="Line 130"/>
            <p:cNvSpPr>
              <a:spLocks noChangeShapeType="1"/>
            </p:cNvSpPr>
            <p:nvPr/>
          </p:nvSpPr>
          <p:spPr bwMode="auto">
            <a:xfrm>
              <a:off x="1805" y="2189"/>
              <a:ext cx="62" cy="0"/>
            </a:xfrm>
            <a:prstGeom prst="line">
              <a:avLst/>
            </a:prstGeom>
            <a:noFill/>
            <a:ln w="12700">
              <a:solidFill>
                <a:schemeClr val="tx1"/>
              </a:solidFill>
              <a:round/>
              <a:headEnd/>
              <a:tailEnd/>
            </a:ln>
            <a:effectLst/>
          </p:spPr>
          <p:txBody>
            <a:bodyPr wrap="none" anchor="ctr"/>
            <a:lstStyle/>
            <a:p>
              <a:endParaRPr lang="en-US"/>
            </a:p>
          </p:txBody>
        </p:sp>
      </p:grpSp>
      <p:grpSp>
        <p:nvGrpSpPr>
          <p:cNvPr id="135299" name="Group 131"/>
          <p:cNvGrpSpPr>
            <a:grpSpLocks/>
          </p:cNvGrpSpPr>
          <p:nvPr/>
        </p:nvGrpSpPr>
        <p:grpSpPr bwMode="auto">
          <a:xfrm>
            <a:off x="4000500" y="3736975"/>
            <a:ext cx="101600" cy="1196975"/>
            <a:chOff x="2520" y="2354"/>
            <a:chExt cx="64" cy="754"/>
          </a:xfrm>
        </p:grpSpPr>
        <p:sp>
          <p:nvSpPr>
            <p:cNvPr id="135300" name="Line 132"/>
            <p:cNvSpPr>
              <a:spLocks noChangeShapeType="1"/>
            </p:cNvSpPr>
            <p:nvPr/>
          </p:nvSpPr>
          <p:spPr bwMode="auto">
            <a:xfrm>
              <a:off x="2580" y="2354"/>
              <a:ext cx="0" cy="753"/>
            </a:xfrm>
            <a:prstGeom prst="line">
              <a:avLst/>
            </a:prstGeom>
            <a:noFill/>
            <a:ln w="12700">
              <a:solidFill>
                <a:schemeClr val="tx1"/>
              </a:solidFill>
              <a:round/>
              <a:headEnd/>
              <a:tailEnd/>
            </a:ln>
            <a:effectLst/>
          </p:spPr>
          <p:txBody>
            <a:bodyPr wrap="none" anchor="ctr"/>
            <a:lstStyle/>
            <a:p>
              <a:endParaRPr lang="en-US"/>
            </a:p>
          </p:txBody>
        </p:sp>
        <p:sp>
          <p:nvSpPr>
            <p:cNvPr id="135301" name="Line 133"/>
            <p:cNvSpPr>
              <a:spLocks noChangeShapeType="1"/>
            </p:cNvSpPr>
            <p:nvPr/>
          </p:nvSpPr>
          <p:spPr bwMode="auto">
            <a:xfrm>
              <a:off x="2522" y="2354"/>
              <a:ext cx="62" cy="0"/>
            </a:xfrm>
            <a:prstGeom prst="line">
              <a:avLst/>
            </a:prstGeom>
            <a:noFill/>
            <a:ln w="12700">
              <a:solidFill>
                <a:schemeClr val="tx1"/>
              </a:solidFill>
              <a:round/>
              <a:headEnd/>
              <a:tailEnd/>
            </a:ln>
            <a:effectLst/>
          </p:spPr>
          <p:txBody>
            <a:bodyPr wrap="none" anchor="ctr"/>
            <a:lstStyle/>
            <a:p>
              <a:endParaRPr lang="en-US"/>
            </a:p>
          </p:txBody>
        </p:sp>
        <p:sp>
          <p:nvSpPr>
            <p:cNvPr id="135302" name="Line 134"/>
            <p:cNvSpPr>
              <a:spLocks noChangeShapeType="1"/>
            </p:cNvSpPr>
            <p:nvPr/>
          </p:nvSpPr>
          <p:spPr bwMode="auto">
            <a:xfrm>
              <a:off x="2520" y="3108"/>
              <a:ext cx="62" cy="0"/>
            </a:xfrm>
            <a:prstGeom prst="line">
              <a:avLst/>
            </a:prstGeom>
            <a:noFill/>
            <a:ln w="12700">
              <a:solidFill>
                <a:schemeClr val="tx1"/>
              </a:solidFill>
              <a:round/>
              <a:headEnd/>
              <a:tailEnd/>
            </a:ln>
            <a:effectLst/>
          </p:spPr>
          <p:txBody>
            <a:bodyPr wrap="none" anchor="ctr"/>
            <a:lstStyle/>
            <a:p>
              <a:endParaRPr lang="en-US"/>
            </a:p>
          </p:txBody>
        </p:sp>
      </p:grpSp>
      <p:grpSp>
        <p:nvGrpSpPr>
          <p:cNvPr id="135303" name="Group 135"/>
          <p:cNvGrpSpPr>
            <a:grpSpLocks/>
          </p:cNvGrpSpPr>
          <p:nvPr/>
        </p:nvGrpSpPr>
        <p:grpSpPr bwMode="auto">
          <a:xfrm>
            <a:off x="2871788" y="1485900"/>
            <a:ext cx="100012" cy="539750"/>
            <a:chOff x="1985" y="500"/>
            <a:chExt cx="63" cy="340"/>
          </a:xfrm>
        </p:grpSpPr>
        <p:sp>
          <p:nvSpPr>
            <p:cNvPr id="135304" name="Line 136"/>
            <p:cNvSpPr>
              <a:spLocks noChangeShapeType="1"/>
            </p:cNvSpPr>
            <p:nvPr/>
          </p:nvSpPr>
          <p:spPr bwMode="auto">
            <a:xfrm>
              <a:off x="2044" y="500"/>
              <a:ext cx="0" cy="340"/>
            </a:xfrm>
            <a:prstGeom prst="line">
              <a:avLst/>
            </a:prstGeom>
            <a:noFill/>
            <a:ln w="12700">
              <a:solidFill>
                <a:schemeClr val="tx1"/>
              </a:solidFill>
              <a:round/>
              <a:headEnd/>
              <a:tailEnd/>
            </a:ln>
            <a:effectLst/>
          </p:spPr>
          <p:txBody>
            <a:bodyPr wrap="none" anchor="ctr"/>
            <a:lstStyle/>
            <a:p>
              <a:endParaRPr lang="en-US"/>
            </a:p>
          </p:txBody>
        </p:sp>
        <p:sp>
          <p:nvSpPr>
            <p:cNvPr id="135305" name="Line 137"/>
            <p:cNvSpPr>
              <a:spLocks noChangeShapeType="1"/>
            </p:cNvSpPr>
            <p:nvPr/>
          </p:nvSpPr>
          <p:spPr bwMode="auto">
            <a:xfrm>
              <a:off x="1985" y="502"/>
              <a:ext cx="62" cy="0"/>
            </a:xfrm>
            <a:prstGeom prst="line">
              <a:avLst/>
            </a:prstGeom>
            <a:noFill/>
            <a:ln w="12700">
              <a:solidFill>
                <a:schemeClr val="tx1"/>
              </a:solidFill>
              <a:round/>
              <a:headEnd/>
              <a:tailEnd/>
            </a:ln>
            <a:effectLst/>
          </p:spPr>
          <p:txBody>
            <a:bodyPr wrap="none" anchor="ctr"/>
            <a:lstStyle/>
            <a:p>
              <a:endParaRPr lang="en-US"/>
            </a:p>
          </p:txBody>
        </p:sp>
        <p:sp>
          <p:nvSpPr>
            <p:cNvPr id="135306" name="Line 138"/>
            <p:cNvSpPr>
              <a:spLocks noChangeShapeType="1"/>
            </p:cNvSpPr>
            <p:nvPr/>
          </p:nvSpPr>
          <p:spPr bwMode="auto">
            <a:xfrm>
              <a:off x="1986" y="839"/>
              <a:ext cx="62" cy="0"/>
            </a:xfrm>
            <a:prstGeom prst="line">
              <a:avLst/>
            </a:prstGeom>
            <a:noFill/>
            <a:ln w="12700">
              <a:solidFill>
                <a:schemeClr val="tx1"/>
              </a:solidFill>
              <a:round/>
              <a:headEnd/>
              <a:tailEnd/>
            </a:ln>
            <a:effectLst/>
          </p:spPr>
          <p:txBody>
            <a:bodyPr wrap="none" anchor="ctr"/>
            <a:lstStyle/>
            <a:p>
              <a:endParaRPr lang="en-US"/>
            </a:p>
          </p:txBody>
        </p:sp>
      </p:grpSp>
      <p:grpSp>
        <p:nvGrpSpPr>
          <p:cNvPr id="135307" name="Group 139"/>
          <p:cNvGrpSpPr>
            <a:grpSpLocks/>
          </p:cNvGrpSpPr>
          <p:nvPr/>
        </p:nvGrpSpPr>
        <p:grpSpPr bwMode="auto">
          <a:xfrm>
            <a:off x="3998913" y="790575"/>
            <a:ext cx="100012" cy="1216025"/>
            <a:chOff x="1985" y="500"/>
            <a:chExt cx="63" cy="340"/>
          </a:xfrm>
        </p:grpSpPr>
        <p:sp>
          <p:nvSpPr>
            <p:cNvPr id="135308" name="Line 140"/>
            <p:cNvSpPr>
              <a:spLocks noChangeShapeType="1"/>
            </p:cNvSpPr>
            <p:nvPr/>
          </p:nvSpPr>
          <p:spPr bwMode="auto">
            <a:xfrm>
              <a:off x="2044" y="500"/>
              <a:ext cx="0" cy="340"/>
            </a:xfrm>
            <a:prstGeom prst="line">
              <a:avLst/>
            </a:prstGeom>
            <a:noFill/>
            <a:ln w="12700">
              <a:solidFill>
                <a:schemeClr val="tx1"/>
              </a:solidFill>
              <a:round/>
              <a:headEnd/>
              <a:tailEnd/>
            </a:ln>
            <a:effectLst/>
          </p:spPr>
          <p:txBody>
            <a:bodyPr wrap="none" anchor="ctr"/>
            <a:lstStyle/>
            <a:p>
              <a:endParaRPr lang="en-US"/>
            </a:p>
          </p:txBody>
        </p:sp>
        <p:sp>
          <p:nvSpPr>
            <p:cNvPr id="135309" name="Line 141"/>
            <p:cNvSpPr>
              <a:spLocks noChangeShapeType="1"/>
            </p:cNvSpPr>
            <p:nvPr/>
          </p:nvSpPr>
          <p:spPr bwMode="auto">
            <a:xfrm>
              <a:off x="1985" y="502"/>
              <a:ext cx="62" cy="0"/>
            </a:xfrm>
            <a:prstGeom prst="line">
              <a:avLst/>
            </a:prstGeom>
            <a:noFill/>
            <a:ln w="12700">
              <a:solidFill>
                <a:schemeClr val="tx1"/>
              </a:solidFill>
              <a:round/>
              <a:headEnd/>
              <a:tailEnd/>
            </a:ln>
            <a:effectLst/>
          </p:spPr>
          <p:txBody>
            <a:bodyPr wrap="none" anchor="ctr"/>
            <a:lstStyle/>
            <a:p>
              <a:endParaRPr lang="en-US"/>
            </a:p>
          </p:txBody>
        </p:sp>
        <p:sp>
          <p:nvSpPr>
            <p:cNvPr id="135310" name="Line 142"/>
            <p:cNvSpPr>
              <a:spLocks noChangeShapeType="1"/>
            </p:cNvSpPr>
            <p:nvPr/>
          </p:nvSpPr>
          <p:spPr bwMode="auto">
            <a:xfrm>
              <a:off x="1986" y="839"/>
              <a:ext cx="62" cy="0"/>
            </a:xfrm>
            <a:prstGeom prst="line">
              <a:avLst/>
            </a:prstGeom>
            <a:noFill/>
            <a:ln w="12700">
              <a:solidFill>
                <a:schemeClr val="tx1"/>
              </a:solidFill>
              <a:round/>
              <a:headEnd/>
              <a:tailEnd/>
            </a:ln>
            <a:effectLst/>
          </p:spPr>
          <p:txBody>
            <a:bodyPr wrap="none" anchor="ctr"/>
            <a:lstStyle/>
            <a:p>
              <a:endParaRPr lang="en-US"/>
            </a:p>
          </p:txBody>
        </p:sp>
      </p:grpSp>
      <p:grpSp>
        <p:nvGrpSpPr>
          <p:cNvPr id="135311" name="Group 143"/>
          <p:cNvGrpSpPr>
            <a:grpSpLocks/>
          </p:cNvGrpSpPr>
          <p:nvPr/>
        </p:nvGrpSpPr>
        <p:grpSpPr bwMode="auto">
          <a:xfrm>
            <a:off x="6218238" y="809625"/>
            <a:ext cx="100012" cy="539750"/>
            <a:chOff x="1985" y="500"/>
            <a:chExt cx="63" cy="340"/>
          </a:xfrm>
        </p:grpSpPr>
        <p:sp>
          <p:nvSpPr>
            <p:cNvPr id="135312" name="Line 144"/>
            <p:cNvSpPr>
              <a:spLocks noChangeShapeType="1"/>
            </p:cNvSpPr>
            <p:nvPr/>
          </p:nvSpPr>
          <p:spPr bwMode="auto">
            <a:xfrm>
              <a:off x="2044" y="500"/>
              <a:ext cx="0" cy="340"/>
            </a:xfrm>
            <a:prstGeom prst="line">
              <a:avLst/>
            </a:prstGeom>
            <a:noFill/>
            <a:ln w="12700">
              <a:solidFill>
                <a:schemeClr val="tx1"/>
              </a:solidFill>
              <a:round/>
              <a:headEnd/>
              <a:tailEnd/>
            </a:ln>
            <a:effectLst/>
          </p:spPr>
          <p:txBody>
            <a:bodyPr wrap="none" anchor="ctr"/>
            <a:lstStyle/>
            <a:p>
              <a:endParaRPr lang="en-US"/>
            </a:p>
          </p:txBody>
        </p:sp>
        <p:sp>
          <p:nvSpPr>
            <p:cNvPr id="135313" name="Line 145"/>
            <p:cNvSpPr>
              <a:spLocks noChangeShapeType="1"/>
            </p:cNvSpPr>
            <p:nvPr/>
          </p:nvSpPr>
          <p:spPr bwMode="auto">
            <a:xfrm>
              <a:off x="1985" y="502"/>
              <a:ext cx="62" cy="0"/>
            </a:xfrm>
            <a:prstGeom prst="line">
              <a:avLst/>
            </a:prstGeom>
            <a:noFill/>
            <a:ln w="12700">
              <a:solidFill>
                <a:schemeClr val="tx1"/>
              </a:solidFill>
              <a:round/>
              <a:headEnd/>
              <a:tailEnd/>
            </a:ln>
            <a:effectLst/>
          </p:spPr>
          <p:txBody>
            <a:bodyPr wrap="none" anchor="ctr"/>
            <a:lstStyle/>
            <a:p>
              <a:endParaRPr lang="en-US"/>
            </a:p>
          </p:txBody>
        </p:sp>
        <p:sp>
          <p:nvSpPr>
            <p:cNvPr id="135314" name="Line 146"/>
            <p:cNvSpPr>
              <a:spLocks noChangeShapeType="1"/>
            </p:cNvSpPr>
            <p:nvPr/>
          </p:nvSpPr>
          <p:spPr bwMode="auto">
            <a:xfrm>
              <a:off x="1986" y="839"/>
              <a:ext cx="62" cy="0"/>
            </a:xfrm>
            <a:prstGeom prst="line">
              <a:avLst/>
            </a:prstGeom>
            <a:noFill/>
            <a:ln w="12700">
              <a:solidFill>
                <a:schemeClr val="tx1"/>
              </a:solidFill>
              <a:round/>
              <a:headEnd/>
              <a:tailEnd/>
            </a:ln>
            <a:effectLst/>
          </p:spPr>
          <p:txBody>
            <a:bodyPr wrap="none" anchor="ctr"/>
            <a:lstStyle/>
            <a:p>
              <a:endParaRPr lang="en-US"/>
            </a:p>
          </p:txBody>
        </p:sp>
      </p:grpSp>
      <p:grpSp>
        <p:nvGrpSpPr>
          <p:cNvPr id="135315" name="Group 147"/>
          <p:cNvGrpSpPr>
            <a:grpSpLocks/>
          </p:cNvGrpSpPr>
          <p:nvPr/>
        </p:nvGrpSpPr>
        <p:grpSpPr bwMode="auto">
          <a:xfrm>
            <a:off x="5095875" y="2263775"/>
            <a:ext cx="100013" cy="539750"/>
            <a:chOff x="1985" y="500"/>
            <a:chExt cx="63" cy="340"/>
          </a:xfrm>
        </p:grpSpPr>
        <p:sp>
          <p:nvSpPr>
            <p:cNvPr id="135316" name="Line 148"/>
            <p:cNvSpPr>
              <a:spLocks noChangeShapeType="1"/>
            </p:cNvSpPr>
            <p:nvPr/>
          </p:nvSpPr>
          <p:spPr bwMode="auto">
            <a:xfrm>
              <a:off x="2044" y="500"/>
              <a:ext cx="0" cy="340"/>
            </a:xfrm>
            <a:prstGeom prst="line">
              <a:avLst/>
            </a:prstGeom>
            <a:noFill/>
            <a:ln w="12700">
              <a:solidFill>
                <a:schemeClr val="tx1"/>
              </a:solidFill>
              <a:round/>
              <a:headEnd/>
              <a:tailEnd/>
            </a:ln>
            <a:effectLst/>
          </p:spPr>
          <p:txBody>
            <a:bodyPr wrap="none" anchor="ctr"/>
            <a:lstStyle/>
            <a:p>
              <a:endParaRPr lang="en-US"/>
            </a:p>
          </p:txBody>
        </p:sp>
        <p:sp>
          <p:nvSpPr>
            <p:cNvPr id="135317" name="Line 149"/>
            <p:cNvSpPr>
              <a:spLocks noChangeShapeType="1"/>
            </p:cNvSpPr>
            <p:nvPr/>
          </p:nvSpPr>
          <p:spPr bwMode="auto">
            <a:xfrm>
              <a:off x="1985" y="502"/>
              <a:ext cx="62" cy="0"/>
            </a:xfrm>
            <a:prstGeom prst="line">
              <a:avLst/>
            </a:prstGeom>
            <a:noFill/>
            <a:ln w="12700">
              <a:solidFill>
                <a:schemeClr val="tx1"/>
              </a:solidFill>
              <a:round/>
              <a:headEnd/>
              <a:tailEnd/>
            </a:ln>
            <a:effectLst/>
          </p:spPr>
          <p:txBody>
            <a:bodyPr wrap="none" anchor="ctr"/>
            <a:lstStyle/>
            <a:p>
              <a:endParaRPr lang="en-US"/>
            </a:p>
          </p:txBody>
        </p:sp>
        <p:sp>
          <p:nvSpPr>
            <p:cNvPr id="135318" name="Line 150"/>
            <p:cNvSpPr>
              <a:spLocks noChangeShapeType="1"/>
            </p:cNvSpPr>
            <p:nvPr/>
          </p:nvSpPr>
          <p:spPr bwMode="auto">
            <a:xfrm>
              <a:off x="1986" y="839"/>
              <a:ext cx="62" cy="0"/>
            </a:xfrm>
            <a:prstGeom prst="line">
              <a:avLst/>
            </a:prstGeom>
            <a:noFill/>
            <a:ln w="12700">
              <a:solidFill>
                <a:schemeClr val="tx1"/>
              </a:solidFill>
              <a:round/>
              <a:headEnd/>
              <a:tailEnd/>
            </a:ln>
            <a:effectLst/>
          </p:spPr>
          <p:txBody>
            <a:bodyPr wrap="none" anchor="ctr"/>
            <a:lstStyle/>
            <a:p>
              <a:endParaRPr lang="en-US"/>
            </a:p>
          </p:txBody>
        </p:sp>
      </p:grpSp>
      <p:grpSp>
        <p:nvGrpSpPr>
          <p:cNvPr id="135319" name="Group 151"/>
          <p:cNvGrpSpPr>
            <a:grpSpLocks/>
          </p:cNvGrpSpPr>
          <p:nvPr/>
        </p:nvGrpSpPr>
        <p:grpSpPr bwMode="auto">
          <a:xfrm>
            <a:off x="5097463" y="2911475"/>
            <a:ext cx="100012" cy="539750"/>
            <a:chOff x="1985" y="500"/>
            <a:chExt cx="63" cy="340"/>
          </a:xfrm>
        </p:grpSpPr>
        <p:sp>
          <p:nvSpPr>
            <p:cNvPr id="135320" name="Line 152"/>
            <p:cNvSpPr>
              <a:spLocks noChangeShapeType="1"/>
            </p:cNvSpPr>
            <p:nvPr/>
          </p:nvSpPr>
          <p:spPr bwMode="auto">
            <a:xfrm>
              <a:off x="2044" y="500"/>
              <a:ext cx="0" cy="340"/>
            </a:xfrm>
            <a:prstGeom prst="line">
              <a:avLst/>
            </a:prstGeom>
            <a:noFill/>
            <a:ln w="12700">
              <a:solidFill>
                <a:schemeClr val="tx1"/>
              </a:solidFill>
              <a:round/>
              <a:headEnd/>
              <a:tailEnd/>
            </a:ln>
            <a:effectLst/>
          </p:spPr>
          <p:txBody>
            <a:bodyPr wrap="none" anchor="ctr"/>
            <a:lstStyle/>
            <a:p>
              <a:endParaRPr lang="en-US"/>
            </a:p>
          </p:txBody>
        </p:sp>
        <p:sp>
          <p:nvSpPr>
            <p:cNvPr id="135321" name="Line 153"/>
            <p:cNvSpPr>
              <a:spLocks noChangeShapeType="1"/>
            </p:cNvSpPr>
            <p:nvPr/>
          </p:nvSpPr>
          <p:spPr bwMode="auto">
            <a:xfrm>
              <a:off x="1985" y="502"/>
              <a:ext cx="62" cy="0"/>
            </a:xfrm>
            <a:prstGeom prst="line">
              <a:avLst/>
            </a:prstGeom>
            <a:noFill/>
            <a:ln w="12700">
              <a:solidFill>
                <a:schemeClr val="tx1"/>
              </a:solidFill>
              <a:round/>
              <a:headEnd/>
              <a:tailEnd/>
            </a:ln>
            <a:effectLst/>
          </p:spPr>
          <p:txBody>
            <a:bodyPr wrap="none" anchor="ctr"/>
            <a:lstStyle/>
            <a:p>
              <a:endParaRPr lang="en-US"/>
            </a:p>
          </p:txBody>
        </p:sp>
        <p:sp>
          <p:nvSpPr>
            <p:cNvPr id="135322" name="Line 154"/>
            <p:cNvSpPr>
              <a:spLocks noChangeShapeType="1"/>
            </p:cNvSpPr>
            <p:nvPr/>
          </p:nvSpPr>
          <p:spPr bwMode="auto">
            <a:xfrm>
              <a:off x="1986" y="839"/>
              <a:ext cx="62" cy="0"/>
            </a:xfrm>
            <a:prstGeom prst="line">
              <a:avLst/>
            </a:prstGeom>
            <a:noFill/>
            <a:ln w="12700">
              <a:solidFill>
                <a:schemeClr val="tx1"/>
              </a:solidFill>
              <a:round/>
              <a:headEnd/>
              <a:tailEnd/>
            </a:ln>
            <a:effectLst/>
          </p:spPr>
          <p:txBody>
            <a:bodyPr wrap="none" anchor="ctr"/>
            <a:lstStyle/>
            <a:p>
              <a:endParaRPr lang="en-US"/>
            </a:p>
          </p:txBody>
        </p:sp>
      </p:grpSp>
      <p:grpSp>
        <p:nvGrpSpPr>
          <p:cNvPr id="135323" name="Group 155"/>
          <p:cNvGrpSpPr>
            <a:grpSpLocks/>
          </p:cNvGrpSpPr>
          <p:nvPr/>
        </p:nvGrpSpPr>
        <p:grpSpPr bwMode="auto">
          <a:xfrm>
            <a:off x="5097463" y="3749675"/>
            <a:ext cx="100012" cy="539750"/>
            <a:chOff x="1985" y="500"/>
            <a:chExt cx="63" cy="340"/>
          </a:xfrm>
        </p:grpSpPr>
        <p:sp>
          <p:nvSpPr>
            <p:cNvPr id="135324" name="Line 156"/>
            <p:cNvSpPr>
              <a:spLocks noChangeShapeType="1"/>
            </p:cNvSpPr>
            <p:nvPr/>
          </p:nvSpPr>
          <p:spPr bwMode="auto">
            <a:xfrm>
              <a:off x="2044" y="500"/>
              <a:ext cx="0" cy="340"/>
            </a:xfrm>
            <a:prstGeom prst="line">
              <a:avLst/>
            </a:prstGeom>
            <a:noFill/>
            <a:ln w="12700">
              <a:solidFill>
                <a:schemeClr val="tx1"/>
              </a:solidFill>
              <a:round/>
              <a:headEnd/>
              <a:tailEnd/>
            </a:ln>
            <a:effectLst/>
          </p:spPr>
          <p:txBody>
            <a:bodyPr wrap="none" anchor="ctr"/>
            <a:lstStyle/>
            <a:p>
              <a:endParaRPr lang="en-US"/>
            </a:p>
          </p:txBody>
        </p:sp>
        <p:sp>
          <p:nvSpPr>
            <p:cNvPr id="135325" name="Line 157"/>
            <p:cNvSpPr>
              <a:spLocks noChangeShapeType="1"/>
            </p:cNvSpPr>
            <p:nvPr/>
          </p:nvSpPr>
          <p:spPr bwMode="auto">
            <a:xfrm>
              <a:off x="1985" y="502"/>
              <a:ext cx="62" cy="0"/>
            </a:xfrm>
            <a:prstGeom prst="line">
              <a:avLst/>
            </a:prstGeom>
            <a:noFill/>
            <a:ln w="12700">
              <a:solidFill>
                <a:schemeClr val="tx1"/>
              </a:solidFill>
              <a:round/>
              <a:headEnd/>
              <a:tailEnd/>
            </a:ln>
            <a:effectLst/>
          </p:spPr>
          <p:txBody>
            <a:bodyPr wrap="none" anchor="ctr"/>
            <a:lstStyle/>
            <a:p>
              <a:endParaRPr lang="en-US"/>
            </a:p>
          </p:txBody>
        </p:sp>
        <p:sp>
          <p:nvSpPr>
            <p:cNvPr id="135326" name="Line 158"/>
            <p:cNvSpPr>
              <a:spLocks noChangeShapeType="1"/>
            </p:cNvSpPr>
            <p:nvPr/>
          </p:nvSpPr>
          <p:spPr bwMode="auto">
            <a:xfrm>
              <a:off x="1986" y="839"/>
              <a:ext cx="62" cy="0"/>
            </a:xfrm>
            <a:prstGeom prst="line">
              <a:avLst/>
            </a:prstGeom>
            <a:noFill/>
            <a:ln w="12700">
              <a:solidFill>
                <a:schemeClr val="tx1"/>
              </a:solidFill>
              <a:round/>
              <a:headEnd/>
              <a:tailEnd/>
            </a:ln>
            <a:effectLst/>
          </p:spPr>
          <p:txBody>
            <a:bodyPr wrap="none" anchor="ctr"/>
            <a:lstStyle/>
            <a:p>
              <a:endParaRPr lang="en-US"/>
            </a:p>
          </p:txBody>
        </p:sp>
      </p:grpSp>
      <p:grpSp>
        <p:nvGrpSpPr>
          <p:cNvPr id="135327" name="Group 159"/>
          <p:cNvGrpSpPr>
            <a:grpSpLocks/>
          </p:cNvGrpSpPr>
          <p:nvPr/>
        </p:nvGrpSpPr>
        <p:grpSpPr bwMode="auto">
          <a:xfrm>
            <a:off x="5097463" y="4397375"/>
            <a:ext cx="100012" cy="539750"/>
            <a:chOff x="1985" y="500"/>
            <a:chExt cx="63" cy="340"/>
          </a:xfrm>
        </p:grpSpPr>
        <p:sp>
          <p:nvSpPr>
            <p:cNvPr id="135328" name="Line 160"/>
            <p:cNvSpPr>
              <a:spLocks noChangeShapeType="1"/>
            </p:cNvSpPr>
            <p:nvPr/>
          </p:nvSpPr>
          <p:spPr bwMode="auto">
            <a:xfrm>
              <a:off x="2044" y="500"/>
              <a:ext cx="0" cy="340"/>
            </a:xfrm>
            <a:prstGeom prst="line">
              <a:avLst/>
            </a:prstGeom>
            <a:noFill/>
            <a:ln w="12700">
              <a:solidFill>
                <a:schemeClr val="tx1"/>
              </a:solidFill>
              <a:round/>
              <a:headEnd/>
              <a:tailEnd/>
            </a:ln>
            <a:effectLst/>
          </p:spPr>
          <p:txBody>
            <a:bodyPr wrap="none" anchor="ctr"/>
            <a:lstStyle/>
            <a:p>
              <a:endParaRPr lang="en-US"/>
            </a:p>
          </p:txBody>
        </p:sp>
        <p:sp>
          <p:nvSpPr>
            <p:cNvPr id="135329" name="Line 161"/>
            <p:cNvSpPr>
              <a:spLocks noChangeShapeType="1"/>
            </p:cNvSpPr>
            <p:nvPr/>
          </p:nvSpPr>
          <p:spPr bwMode="auto">
            <a:xfrm>
              <a:off x="1985" y="502"/>
              <a:ext cx="62" cy="0"/>
            </a:xfrm>
            <a:prstGeom prst="line">
              <a:avLst/>
            </a:prstGeom>
            <a:noFill/>
            <a:ln w="12700">
              <a:solidFill>
                <a:schemeClr val="tx1"/>
              </a:solidFill>
              <a:round/>
              <a:headEnd/>
              <a:tailEnd/>
            </a:ln>
            <a:effectLst/>
          </p:spPr>
          <p:txBody>
            <a:bodyPr wrap="none" anchor="ctr"/>
            <a:lstStyle/>
            <a:p>
              <a:endParaRPr lang="en-US"/>
            </a:p>
          </p:txBody>
        </p:sp>
        <p:sp>
          <p:nvSpPr>
            <p:cNvPr id="135330" name="Line 162"/>
            <p:cNvSpPr>
              <a:spLocks noChangeShapeType="1"/>
            </p:cNvSpPr>
            <p:nvPr/>
          </p:nvSpPr>
          <p:spPr bwMode="auto">
            <a:xfrm>
              <a:off x="1986" y="839"/>
              <a:ext cx="62" cy="0"/>
            </a:xfrm>
            <a:prstGeom prst="line">
              <a:avLst/>
            </a:prstGeom>
            <a:noFill/>
            <a:ln w="12700">
              <a:solidFill>
                <a:schemeClr val="tx1"/>
              </a:solidFill>
              <a:round/>
              <a:headEnd/>
              <a:tailEnd/>
            </a:ln>
            <a:effectLst/>
          </p:spPr>
          <p:txBody>
            <a:bodyPr wrap="none" anchor="ctr"/>
            <a:lstStyle/>
            <a:p>
              <a:endParaRPr lang="en-US"/>
            </a:p>
          </p:txBody>
        </p:sp>
      </p:grpSp>
      <p:grpSp>
        <p:nvGrpSpPr>
          <p:cNvPr id="135331" name="Group 163"/>
          <p:cNvGrpSpPr>
            <a:grpSpLocks/>
          </p:cNvGrpSpPr>
          <p:nvPr/>
        </p:nvGrpSpPr>
        <p:grpSpPr bwMode="auto">
          <a:xfrm>
            <a:off x="5097463" y="5197475"/>
            <a:ext cx="100012" cy="539750"/>
            <a:chOff x="1985" y="500"/>
            <a:chExt cx="63" cy="340"/>
          </a:xfrm>
        </p:grpSpPr>
        <p:sp>
          <p:nvSpPr>
            <p:cNvPr id="135332" name="Line 164"/>
            <p:cNvSpPr>
              <a:spLocks noChangeShapeType="1"/>
            </p:cNvSpPr>
            <p:nvPr/>
          </p:nvSpPr>
          <p:spPr bwMode="auto">
            <a:xfrm>
              <a:off x="2044" y="500"/>
              <a:ext cx="0" cy="340"/>
            </a:xfrm>
            <a:prstGeom prst="line">
              <a:avLst/>
            </a:prstGeom>
            <a:noFill/>
            <a:ln w="12700">
              <a:solidFill>
                <a:schemeClr val="tx1"/>
              </a:solidFill>
              <a:round/>
              <a:headEnd/>
              <a:tailEnd/>
            </a:ln>
            <a:effectLst/>
          </p:spPr>
          <p:txBody>
            <a:bodyPr wrap="none" anchor="ctr"/>
            <a:lstStyle/>
            <a:p>
              <a:endParaRPr lang="en-US"/>
            </a:p>
          </p:txBody>
        </p:sp>
        <p:sp>
          <p:nvSpPr>
            <p:cNvPr id="135333" name="Line 165"/>
            <p:cNvSpPr>
              <a:spLocks noChangeShapeType="1"/>
            </p:cNvSpPr>
            <p:nvPr/>
          </p:nvSpPr>
          <p:spPr bwMode="auto">
            <a:xfrm>
              <a:off x="1985" y="502"/>
              <a:ext cx="62" cy="0"/>
            </a:xfrm>
            <a:prstGeom prst="line">
              <a:avLst/>
            </a:prstGeom>
            <a:noFill/>
            <a:ln w="12700">
              <a:solidFill>
                <a:schemeClr val="tx1"/>
              </a:solidFill>
              <a:round/>
              <a:headEnd/>
              <a:tailEnd/>
            </a:ln>
            <a:effectLst/>
          </p:spPr>
          <p:txBody>
            <a:bodyPr wrap="none" anchor="ctr"/>
            <a:lstStyle/>
            <a:p>
              <a:endParaRPr lang="en-US"/>
            </a:p>
          </p:txBody>
        </p:sp>
        <p:sp>
          <p:nvSpPr>
            <p:cNvPr id="135334" name="Line 166"/>
            <p:cNvSpPr>
              <a:spLocks noChangeShapeType="1"/>
            </p:cNvSpPr>
            <p:nvPr/>
          </p:nvSpPr>
          <p:spPr bwMode="auto">
            <a:xfrm>
              <a:off x="1986" y="839"/>
              <a:ext cx="62" cy="0"/>
            </a:xfrm>
            <a:prstGeom prst="line">
              <a:avLst/>
            </a:prstGeom>
            <a:noFill/>
            <a:ln w="12700">
              <a:solidFill>
                <a:schemeClr val="tx1"/>
              </a:solidFill>
              <a:round/>
              <a:headEnd/>
              <a:tailEnd/>
            </a:ln>
            <a:effectLst/>
          </p:spPr>
          <p:txBody>
            <a:bodyPr wrap="none" anchor="ctr"/>
            <a:lstStyle/>
            <a:p>
              <a:endParaRPr lang="en-US"/>
            </a:p>
          </p:txBody>
        </p:sp>
      </p:grpSp>
      <p:grpSp>
        <p:nvGrpSpPr>
          <p:cNvPr id="135335" name="Group 167"/>
          <p:cNvGrpSpPr>
            <a:grpSpLocks/>
          </p:cNvGrpSpPr>
          <p:nvPr/>
        </p:nvGrpSpPr>
        <p:grpSpPr bwMode="auto">
          <a:xfrm>
            <a:off x="5097463" y="5857875"/>
            <a:ext cx="100012" cy="539750"/>
            <a:chOff x="1985" y="500"/>
            <a:chExt cx="63" cy="340"/>
          </a:xfrm>
        </p:grpSpPr>
        <p:sp>
          <p:nvSpPr>
            <p:cNvPr id="135336" name="Line 168"/>
            <p:cNvSpPr>
              <a:spLocks noChangeShapeType="1"/>
            </p:cNvSpPr>
            <p:nvPr/>
          </p:nvSpPr>
          <p:spPr bwMode="auto">
            <a:xfrm>
              <a:off x="2044" y="500"/>
              <a:ext cx="0" cy="340"/>
            </a:xfrm>
            <a:prstGeom prst="line">
              <a:avLst/>
            </a:prstGeom>
            <a:noFill/>
            <a:ln w="12700">
              <a:solidFill>
                <a:schemeClr val="tx1"/>
              </a:solidFill>
              <a:round/>
              <a:headEnd/>
              <a:tailEnd/>
            </a:ln>
            <a:effectLst/>
          </p:spPr>
          <p:txBody>
            <a:bodyPr wrap="none" anchor="ctr"/>
            <a:lstStyle/>
            <a:p>
              <a:endParaRPr lang="en-US"/>
            </a:p>
          </p:txBody>
        </p:sp>
        <p:sp>
          <p:nvSpPr>
            <p:cNvPr id="135337" name="Line 169"/>
            <p:cNvSpPr>
              <a:spLocks noChangeShapeType="1"/>
            </p:cNvSpPr>
            <p:nvPr/>
          </p:nvSpPr>
          <p:spPr bwMode="auto">
            <a:xfrm>
              <a:off x="1985" y="502"/>
              <a:ext cx="62" cy="0"/>
            </a:xfrm>
            <a:prstGeom prst="line">
              <a:avLst/>
            </a:prstGeom>
            <a:noFill/>
            <a:ln w="12700">
              <a:solidFill>
                <a:schemeClr val="tx1"/>
              </a:solidFill>
              <a:round/>
              <a:headEnd/>
              <a:tailEnd/>
            </a:ln>
            <a:effectLst/>
          </p:spPr>
          <p:txBody>
            <a:bodyPr wrap="none" anchor="ctr"/>
            <a:lstStyle/>
            <a:p>
              <a:endParaRPr lang="en-US"/>
            </a:p>
          </p:txBody>
        </p:sp>
        <p:sp>
          <p:nvSpPr>
            <p:cNvPr id="135338" name="Line 170"/>
            <p:cNvSpPr>
              <a:spLocks noChangeShapeType="1"/>
            </p:cNvSpPr>
            <p:nvPr/>
          </p:nvSpPr>
          <p:spPr bwMode="auto">
            <a:xfrm>
              <a:off x="1986" y="839"/>
              <a:ext cx="62" cy="0"/>
            </a:xfrm>
            <a:prstGeom prst="line">
              <a:avLst/>
            </a:prstGeom>
            <a:noFill/>
            <a:ln w="12700">
              <a:solidFill>
                <a:schemeClr val="tx1"/>
              </a:solidFill>
              <a:round/>
              <a:headEnd/>
              <a:tailEnd/>
            </a:ln>
            <a:effectLst/>
          </p:spPr>
          <p:txBody>
            <a:bodyPr wrap="none" anchor="ctr"/>
            <a:lstStyle/>
            <a:p>
              <a:endParaRPr lang="en-US"/>
            </a:p>
          </p:txBody>
        </p:sp>
      </p:grpSp>
      <p:grpSp>
        <p:nvGrpSpPr>
          <p:cNvPr id="135339" name="Group 171"/>
          <p:cNvGrpSpPr>
            <a:grpSpLocks/>
          </p:cNvGrpSpPr>
          <p:nvPr/>
        </p:nvGrpSpPr>
        <p:grpSpPr bwMode="auto">
          <a:xfrm>
            <a:off x="3998913" y="2251075"/>
            <a:ext cx="100012" cy="1216025"/>
            <a:chOff x="1985" y="500"/>
            <a:chExt cx="63" cy="340"/>
          </a:xfrm>
        </p:grpSpPr>
        <p:sp>
          <p:nvSpPr>
            <p:cNvPr id="135340" name="Line 172"/>
            <p:cNvSpPr>
              <a:spLocks noChangeShapeType="1"/>
            </p:cNvSpPr>
            <p:nvPr/>
          </p:nvSpPr>
          <p:spPr bwMode="auto">
            <a:xfrm>
              <a:off x="2044" y="500"/>
              <a:ext cx="0" cy="340"/>
            </a:xfrm>
            <a:prstGeom prst="line">
              <a:avLst/>
            </a:prstGeom>
            <a:noFill/>
            <a:ln w="12700">
              <a:solidFill>
                <a:schemeClr val="tx1"/>
              </a:solidFill>
              <a:round/>
              <a:headEnd/>
              <a:tailEnd/>
            </a:ln>
            <a:effectLst/>
          </p:spPr>
          <p:txBody>
            <a:bodyPr wrap="none" anchor="ctr"/>
            <a:lstStyle/>
            <a:p>
              <a:endParaRPr lang="en-US"/>
            </a:p>
          </p:txBody>
        </p:sp>
        <p:sp>
          <p:nvSpPr>
            <p:cNvPr id="135341" name="Line 173"/>
            <p:cNvSpPr>
              <a:spLocks noChangeShapeType="1"/>
            </p:cNvSpPr>
            <p:nvPr/>
          </p:nvSpPr>
          <p:spPr bwMode="auto">
            <a:xfrm>
              <a:off x="1985" y="502"/>
              <a:ext cx="62" cy="0"/>
            </a:xfrm>
            <a:prstGeom prst="line">
              <a:avLst/>
            </a:prstGeom>
            <a:noFill/>
            <a:ln w="12700">
              <a:solidFill>
                <a:schemeClr val="tx1"/>
              </a:solidFill>
              <a:round/>
              <a:headEnd/>
              <a:tailEnd/>
            </a:ln>
            <a:effectLst/>
          </p:spPr>
          <p:txBody>
            <a:bodyPr wrap="none" anchor="ctr"/>
            <a:lstStyle/>
            <a:p>
              <a:endParaRPr lang="en-US"/>
            </a:p>
          </p:txBody>
        </p:sp>
        <p:sp>
          <p:nvSpPr>
            <p:cNvPr id="135342" name="Line 174"/>
            <p:cNvSpPr>
              <a:spLocks noChangeShapeType="1"/>
            </p:cNvSpPr>
            <p:nvPr/>
          </p:nvSpPr>
          <p:spPr bwMode="auto">
            <a:xfrm>
              <a:off x="1986" y="839"/>
              <a:ext cx="62" cy="0"/>
            </a:xfrm>
            <a:prstGeom prst="line">
              <a:avLst/>
            </a:prstGeom>
            <a:noFill/>
            <a:ln w="12700">
              <a:solidFill>
                <a:schemeClr val="tx1"/>
              </a:solidFill>
              <a:round/>
              <a:headEnd/>
              <a:tailEnd/>
            </a:ln>
            <a:effectLst/>
          </p:spPr>
          <p:txBody>
            <a:bodyPr wrap="none" anchor="ctr"/>
            <a:lstStyle/>
            <a:p>
              <a:endParaRPr lang="en-US"/>
            </a:p>
          </p:txBody>
        </p:sp>
      </p:grpSp>
      <p:grpSp>
        <p:nvGrpSpPr>
          <p:cNvPr id="135343" name="Group 175"/>
          <p:cNvGrpSpPr>
            <a:grpSpLocks/>
          </p:cNvGrpSpPr>
          <p:nvPr/>
        </p:nvGrpSpPr>
        <p:grpSpPr bwMode="auto">
          <a:xfrm>
            <a:off x="3998913" y="5197475"/>
            <a:ext cx="100012" cy="1200150"/>
            <a:chOff x="2519" y="3274"/>
            <a:chExt cx="63" cy="756"/>
          </a:xfrm>
        </p:grpSpPr>
        <p:sp>
          <p:nvSpPr>
            <p:cNvPr id="135344" name="Line 176"/>
            <p:cNvSpPr>
              <a:spLocks noChangeShapeType="1"/>
            </p:cNvSpPr>
            <p:nvPr/>
          </p:nvSpPr>
          <p:spPr bwMode="auto">
            <a:xfrm>
              <a:off x="2577" y="3274"/>
              <a:ext cx="0" cy="753"/>
            </a:xfrm>
            <a:prstGeom prst="line">
              <a:avLst/>
            </a:prstGeom>
            <a:noFill/>
            <a:ln w="12700">
              <a:solidFill>
                <a:schemeClr val="tx1"/>
              </a:solidFill>
              <a:round/>
              <a:headEnd/>
              <a:tailEnd/>
            </a:ln>
            <a:effectLst/>
          </p:spPr>
          <p:txBody>
            <a:bodyPr wrap="none" anchor="ctr"/>
            <a:lstStyle/>
            <a:p>
              <a:endParaRPr lang="en-US"/>
            </a:p>
          </p:txBody>
        </p:sp>
        <p:sp>
          <p:nvSpPr>
            <p:cNvPr id="135345" name="Line 177"/>
            <p:cNvSpPr>
              <a:spLocks noChangeShapeType="1"/>
            </p:cNvSpPr>
            <p:nvPr/>
          </p:nvSpPr>
          <p:spPr bwMode="auto">
            <a:xfrm>
              <a:off x="2519" y="3274"/>
              <a:ext cx="62" cy="0"/>
            </a:xfrm>
            <a:prstGeom prst="line">
              <a:avLst/>
            </a:prstGeom>
            <a:noFill/>
            <a:ln w="12700">
              <a:solidFill>
                <a:schemeClr val="tx1"/>
              </a:solidFill>
              <a:round/>
              <a:headEnd/>
              <a:tailEnd/>
            </a:ln>
            <a:effectLst/>
          </p:spPr>
          <p:txBody>
            <a:bodyPr wrap="none" anchor="ctr"/>
            <a:lstStyle/>
            <a:p>
              <a:endParaRPr lang="en-US"/>
            </a:p>
          </p:txBody>
        </p:sp>
        <p:sp>
          <p:nvSpPr>
            <p:cNvPr id="135346" name="Line 178"/>
            <p:cNvSpPr>
              <a:spLocks noChangeShapeType="1"/>
            </p:cNvSpPr>
            <p:nvPr/>
          </p:nvSpPr>
          <p:spPr bwMode="auto">
            <a:xfrm>
              <a:off x="2520" y="4030"/>
              <a:ext cx="62" cy="0"/>
            </a:xfrm>
            <a:prstGeom prst="line">
              <a:avLst/>
            </a:prstGeom>
            <a:noFill/>
            <a:ln w="12700">
              <a:solidFill>
                <a:schemeClr val="tx1"/>
              </a:solidFill>
              <a:round/>
              <a:headEnd/>
              <a:tailEnd/>
            </a:ln>
            <a:effectLst/>
          </p:spPr>
          <p:txBody>
            <a:bodyPr wrap="none" anchor="ctr"/>
            <a:lstStyle/>
            <a:p>
              <a:endParaRPr lang="en-US"/>
            </a:p>
          </p:txBody>
        </p:sp>
      </p:grpSp>
      <p:grpSp>
        <p:nvGrpSpPr>
          <p:cNvPr id="135347" name="Group 179"/>
          <p:cNvGrpSpPr>
            <a:grpSpLocks/>
          </p:cNvGrpSpPr>
          <p:nvPr/>
        </p:nvGrpSpPr>
        <p:grpSpPr bwMode="auto">
          <a:xfrm>
            <a:off x="2868613" y="5184775"/>
            <a:ext cx="100012" cy="1216025"/>
            <a:chOff x="1985" y="500"/>
            <a:chExt cx="63" cy="340"/>
          </a:xfrm>
        </p:grpSpPr>
        <p:sp>
          <p:nvSpPr>
            <p:cNvPr id="135348" name="Line 180"/>
            <p:cNvSpPr>
              <a:spLocks noChangeShapeType="1"/>
            </p:cNvSpPr>
            <p:nvPr/>
          </p:nvSpPr>
          <p:spPr bwMode="auto">
            <a:xfrm>
              <a:off x="2044" y="500"/>
              <a:ext cx="0" cy="340"/>
            </a:xfrm>
            <a:prstGeom prst="line">
              <a:avLst/>
            </a:prstGeom>
            <a:noFill/>
            <a:ln w="12700">
              <a:solidFill>
                <a:schemeClr val="tx1"/>
              </a:solidFill>
              <a:round/>
              <a:headEnd/>
              <a:tailEnd/>
            </a:ln>
            <a:effectLst/>
          </p:spPr>
          <p:txBody>
            <a:bodyPr wrap="none" anchor="ctr"/>
            <a:lstStyle/>
            <a:p>
              <a:endParaRPr lang="en-US"/>
            </a:p>
          </p:txBody>
        </p:sp>
        <p:sp>
          <p:nvSpPr>
            <p:cNvPr id="135349" name="Line 181"/>
            <p:cNvSpPr>
              <a:spLocks noChangeShapeType="1"/>
            </p:cNvSpPr>
            <p:nvPr/>
          </p:nvSpPr>
          <p:spPr bwMode="auto">
            <a:xfrm>
              <a:off x="1985" y="502"/>
              <a:ext cx="62" cy="0"/>
            </a:xfrm>
            <a:prstGeom prst="line">
              <a:avLst/>
            </a:prstGeom>
            <a:noFill/>
            <a:ln w="12700">
              <a:solidFill>
                <a:schemeClr val="tx1"/>
              </a:solidFill>
              <a:round/>
              <a:headEnd/>
              <a:tailEnd/>
            </a:ln>
            <a:effectLst/>
          </p:spPr>
          <p:txBody>
            <a:bodyPr wrap="none" anchor="ctr"/>
            <a:lstStyle/>
            <a:p>
              <a:endParaRPr lang="en-US"/>
            </a:p>
          </p:txBody>
        </p:sp>
        <p:sp>
          <p:nvSpPr>
            <p:cNvPr id="135350" name="Line 182"/>
            <p:cNvSpPr>
              <a:spLocks noChangeShapeType="1"/>
            </p:cNvSpPr>
            <p:nvPr/>
          </p:nvSpPr>
          <p:spPr bwMode="auto">
            <a:xfrm>
              <a:off x="1986" y="839"/>
              <a:ext cx="62" cy="0"/>
            </a:xfrm>
            <a:prstGeom prst="line">
              <a:avLst/>
            </a:prstGeom>
            <a:noFill/>
            <a:ln w="12700">
              <a:solidFill>
                <a:schemeClr val="tx1"/>
              </a:solidFill>
              <a:round/>
              <a:headEnd/>
              <a:tailEnd/>
            </a:ln>
            <a:effectLst/>
          </p:spPr>
          <p:txBody>
            <a:bodyPr wrap="none" anchor="ctr"/>
            <a:lstStyle/>
            <a:p>
              <a:endParaRPr lang="en-US"/>
            </a:p>
          </p:txBody>
        </p:sp>
      </p:grpSp>
      <p:grpSp>
        <p:nvGrpSpPr>
          <p:cNvPr id="135351" name="Group 183"/>
          <p:cNvGrpSpPr>
            <a:grpSpLocks/>
          </p:cNvGrpSpPr>
          <p:nvPr/>
        </p:nvGrpSpPr>
        <p:grpSpPr bwMode="auto">
          <a:xfrm>
            <a:off x="2859088" y="3711575"/>
            <a:ext cx="112712" cy="869950"/>
            <a:chOff x="1985" y="500"/>
            <a:chExt cx="63" cy="340"/>
          </a:xfrm>
        </p:grpSpPr>
        <p:sp>
          <p:nvSpPr>
            <p:cNvPr id="135352" name="Line 184"/>
            <p:cNvSpPr>
              <a:spLocks noChangeShapeType="1"/>
            </p:cNvSpPr>
            <p:nvPr/>
          </p:nvSpPr>
          <p:spPr bwMode="auto">
            <a:xfrm>
              <a:off x="2044" y="500"/>
              <a:ext cx="0" cy="340"/>
            </a:xfrm>
            <a:prstGeom prst="line">
              <a:avLst/>
            </a:prstGeom>
            <a:noFill/>
            <a:ln w="12700">
              <a:solidFill>
                <a:schemeClr val="tx1"/>
              </a:solidFill>
              <a:round/>
              <a:headEnd/>
              <a:tailEnd/>
            </a:ln>
            <a:effectLst/>
          </p:spPr>
          <p:txBody>
            <a:bodyPr wrap="none" anchor="ctr"/>
            <a:lstStyle/>
            <a:p>
              <a:endParaRPr lang="en-US"/>
            </a:p>
          </p:txBody>
        </p:sp>
        <p:sp>
          <p:nvSpPr>
            <p:cNvPr id="135353" name="Line 185"/>
            <p:cNvSpPr>
              <a:spLocks noChangeShapeType="1"/>
            </p:cNvSpPr>
            <p:nvPr/>
          </p:nvSpPr>
          <p:spPr bwMode="auto">
            <a:xfrm>
              <a:off x="1985" y="502"/>
              <a:ext cx="62" cy="0"/>
            </a:xfrm>
            <a:prstGeom prst="line">
              <a:avLst/>
            </a:prstGeom>
            <a:noFill/>
            <a:ln w="12700">
              <a:solidFill>
                <a:schemeClr val="tx1"/>
              </a:solidFill>
              <a:round/>
              <a:headEnd/>
              <a:tailEnd/>
            </a:ln>
            <a:effectLst/>
          </p:spPr>
          <p:txBody>
            <a:bodyPr wrap="none" anchor="ctr"/>
            <a:lstStyle/>
            <a:p>
              <a:endParaRPr lang="en-US"/>
            </a:p>
          </p:txBody>
        </p:sp>
        <p:sp>
          <p:nvSpPr>
            <p:cNvPr id="135354" name="Line 186"/>
            <p:cNvSpPr>
              <a:spLocks noChangeShapeType="1"/>
            </p:cNvSpPr>
            <p:nvPr/>
          </p:nvSpPr>
          <p:spPr bwMode="auto">
            <a:xfrm>
              <a:off x="1986" y="839"/>
              <a:ext cx="62" cy="0"/>
            </a:xfrm>
            <a:prstGeom prst="line">
              <a:avLst/>
            </a:prstGeom>
            <a:noFill/>
            <a:ln w="12700">
              <a:solidFill>
                <a:schemeClr val="tx1"/>
              </a:solidFill>
              <a:round/>
              <a:headEnd/>
              <a:tailEnd/>
            </a:ln>
            <a:effectLst/>
          </p:spPr>
          <p:txBody>
            <a:bodyPr wrap="none" anchor="ctr"/>
            <a:lstStyle/>
            <a:p>
              <a:endParaRPr lang="en-US"/>
            </a:p>
          </p:txBody>
        </p:sp>
      </p:grpSp>
      <p:grpSp>
        <p:nvGrpSpPr>
          <p:cNvPr id="135355" name="Group 187"/>
          <p:cNvGrpSpPr>
            <a:grpSpLocks/>
          </p:cNvGrpSpPr>
          <p:nvPr/>
        </p:nvGrpSpPr>
        <p:grpSpPr bwMode="auto">
          <a:xfrm>
            <a:off x="6196013" y="2251075"/>
            <a:ext cx="100012" cy="1216025"/>
            <a:chOff x="1985" y="500"/>
            <a:chExt cx="63" cy="340"/>
          </a:xfrm>
        </p:grpSpPr>
        <p:sp>
          <p:nvSpPr>
            <p:cNvPr id="135356" name="Line 188"/>
            <p:cNvSpPr>
              <a:spLocks noChangeShapeType="1"/>
            </p:cNvSpPr>
            <p:nvPr/>
          </p:nvSpPr>
          <p:spPr bwMode="auto">
            <a:xfrm>
              <a:off x="2044" y="500"/>
              <a:ext cx="0" cy="340"/>
            </a:xfrm>
            <a:prstGeom prst="line">
              <a:avLst/>
            </a:prstGeom>
            <a:noFill/>
            <a:ln w="12700">
              <a:solidFill>
                <a:schemeClr val="tx1"/>
              </a:solidFill>
              <a:round/>
              <a:headEnd/>
              <a:tailEnd/>
            </a:ln>
            <a:effectLst/>
          </p:spPr>
          <p:txBody>
            <a:bodyPr wrap="none" anchor="ctr"/>
            <a:lstStyle/>
            <a:p>
              <a:endParaRPr lang="en-US"/>
            </a:p>
          </p:txBody>
        </p:sp>
        <p:sp>
          <p:nvSpPr>
            <p:cNvPr id="135357" name="Line 189"/>
            <p:cNvSpPr>
              <a:spLocks noChangeShapeType="1"/>
            </p:cNvSpPr>
            <p:nvPr/>
          </p:nvSpPr>
          <p:spPr bwMode="auto">
            <a:xfrm>
              <a:off x="1985" y="502"/>
              <a:ext cx="62" cy="0"/>
            </a:xfrm>
            <a:prstGeom prst="line">
              <a:avLst/>
            </a:prstGeom>
            <a:noFill/>
            <a:ln w="12700">
              <a:solidFill>
                <a:schemeClr val="tx1"/>
              </a:solidFill>
              <a:round/>
              <a:headEnd/>
              <a:tailEnd/>
            </a:ln>
            <a:effectLst/>
          </p:spPr>
          <p:txBody>
            <a:bodyPr wrap="none" anchor="ctr"/>
            <a:lstStyle/>
            <a:p>
              <a:endParaRPr lang="en-US"/>
            </a:p>
          </p:txBody>
        </p:sp>
        <p:sp>
          <p:nvSpPr>
            <p:cNvPr id="135358" name="Line 190"/>
            <p:cNvSpPr>
              <a:spLocks noChangeShapeType="1"/>
            </p:cNvSpPr>
            <p:nvPr/>
          </p:nvSpPr>
          <p:spPr bwMode="auto">
            <a:xfrm>
              <a:off x="1986" y="839"/>
              <a:ext cx="62" cy="0"/>
            </a:xfrm>
            <a:prstGeom prst="line">
              <a:avLst/>
            </a:prstGeom>
            <a:noFill/>
            <a:ln w="12700">
              <a:solidFill>
                <a:schemeClr val="tx1"/>
              </a:solidFill>
              <a:round/>
              <a:headEnd/>
              <a:tailEnd/>
            </a:ln>
            <a:effectLst/>
          </p:spPr>
          <p:txBody>
            <a:bodyPr wrap="none" anchor="ctr"/>
            <a:lstStyle/>
            <a:p>
              <a:endParaRPr lang="en-US"/>
            </a:p>
          </p:txBody>
        </p:sp>
      </p:grpSp>
      <p:grpSp>
        <p:nvGrpSpPr>
          <p:cNvPr id="135359" name="Group 191"/>
          <p:cNvGrpSpPr>
            <a:grpSpLocks/>
          </p:cNvGrpSpPr>
          <p:nvPr/>
        </p:nvGrpSpPr>
        <p:grpSpPr bwMode="auto">
          <a:xfrm>
            <a:off x="6215063" y="3736975"/>
            <a:ext cx="100012" cy="539750"/>
            <a:chOff x="1985" y="500"/>
            <a:chExt cx="63" cy="340"/>
          </a:xfrm>
        </p:grpSpPr>
        <p:sp>
          <p:nvSpPr>
            <p:cNvPr id="135360" name="Line 192"/>
            <p:cNvSpPr>
              <a:spLocks noChangeShapeType="1"/>
            </p:cNvSpPr>
            <p:nvPr/>
          </p:nvSpPr>
          <p:spPr bwMode="auto">
            <a:xfrm>
              <a:off x="2044" y="500"/>
              <a:ext cx="0" cy="340"/>
            </a:xfrm>
            <a:prstGeom prst="line">
              <a:avLst/>
            </a:prstGeom>
            <a:noFill/>
            <a:ln w="12700">
              <a:solidFill>
                <a:schemeClr val="tx1"/>
              </a:solidFill>
              <a:round/>
              <a:headEnd/>
              <a:tailEnd/>
            </a:ln>
            <a:effectLst/>
          </p:spPr>
          <p:txBody>
            <a:bodyPr wrap="none" anchor="ctr"/>
            <a:lstStyle/>
            <a:p>
              <a:endParaRPr lang="en-US"/>
            </a:p>
          </p:txBody>
        </p:sp>
        <p:sp>
          <p:nvSpPr>
            <p:cNvPr id="135361" name="Line 193"/>
            <p:cNvSpPr>
              <a:spLocks noChangeShapeType="1"/>
            </p:cNvSpPr>
            <p:nvPr/>
          </p:nvSpPr>
          <p:spPr bwMode="auto">
            <a:xfrm>
              <a:off x="1985" y="502"/>
              <a:ext cx="62" cy="0"/>
            </a:xfrm>
            <a:prstGeom prst="line">
              <a:avLst/>
            </a:prstGeom>
            <a:noFill/>
            <a:ln w="12700">
              <a:solidFill>
                <a:schemeClr val="tx1"/>
              </a:solidFill>
              <a:round/>
              <a:headEnd/>
              <a:tailEnd/>
            </a:ln>
            <a:effectLst/>
          </p:spPr>
          <p:txBody>
            <a:bodyPr wrap="none" anchor="ctr"/>
            <a:lstStyle/>
            <a:p>
              <a:endParaRPr lang="en-US"/>
            </a:p>
          </p:txBody>
        </p:sp>
        <p:sp>
          <p:nvSpPr>
            <p:cNvPr id="135362" name="Line 194"/>
            <p:cNvSpPr>
              <a:spLocks noChangeShapeType="1"/>
            </p:cNvSpPr>
            <p:nvPr/>
          </p:nvSpPr>
          <p:spPr bwMode="auto">
            <a:xfrm>
              <a:off x="1986" y="839"/>
              <a:ext cx="62" cy="0"/>
            </a:xfrm>
            <a:prstGeom prst="line">
              <a:avLst/>
            </a:prstGeom>
            <a:noFill/>
            <a:ln w="12700">
              <a:solidFill>
                <a:schemeClr val="tx1"/>
              </a:solidFill>
              <a:round/>
              <a:headEnd/>
              <a:tailEnd/>
            </a:ln>
            <a:effectLst/>
          </p:spPr>
          <p:txBody>
            <a:bodyPr wrap="none" anchor="ctr"/>
            <a:lstStyle/>
            <a:p>
              <a:endParaRPr lang="en-US"/>
            </a:p>
          </p:txBody>
        </p:sp>
      </p:grpSp>
      <p:grpSp>
        <p:nvGrpSpPr>
          <p:cNvPr id="135363" name="Group 195"/>
          <p:cNvGrpSpPr>
            <a:grpSpLocks/>
          </p:cNvGrpSpPr>
          <p:nvPr/>
        </p:nvGrpSpPr>
        <p:grpSpPr bwMode="auto">
          <a:xfrm>
            <a:off x="6215063" y="4397375"/>
            <a:ext cx="100012" cy="539750"/>
            <a:chOff x="1985" y="500"/>
            <a:chExt cx="63" cy="340"/>
          </a:xfrm>
        </p:grpSpPr>
        <p:sp>
          <p:nvSpPr>
            <p:cNvPr id="135364" name="Line 196"/>
            <p:cNvSpPr>
              <a:spLocks noChangeShapeType="1"/>
            </p:cNvSpPr>
            <p:nvPr/>
          </p:nvSpPr>
          <p:spPr bwMode="auto">
            <a:xfrm>
              <a:off x="2044" y="500"/>
              <a:ext cx="0" cy="340"/>
            </a:xfrm>
            <a:prstGeom prst="line">
              <a:avLst/>
            </a:prstGeom>
            <a:noFill/>
            <a:ln w="12700">
              <a:solidFill>
                <a:schemeClr val="tx1"/>
              </a:solidFill>
              <a:round/>
              <a:headEnd/>
              <a:tailEnd/>
            </a:ln>
            <a:effectLst/>
          </p:spPr>
          <p:txBody>
            <a:bodyPr wrap="none" anchor="ctr"/>
            <a:lstStyle/>
            <a:p>
              <a:endParaRPr lang="en-US"/>
            </a:p>
          </p:txBody>
        </p:sp>
        <p:sp>
          <p:nvSpPr>
            <p:cNvPr id="135365" name="Line 197"/>
            <p:cNvSpPr>
              <a:spLocks noChangeShapeType="1"/>
            </p:cNvSpPr>
            <p:nvPr/>
          </p:nvSpPr>
          <p:spPr bwMode="auto">
            <a:xfrm>
              <a:off x="1985" y="502"/>
              <a:ext cx="62" cy="0"/>
            </a:xfrm>
            <a:prstGeom prst="line">
              <a:avLst/>
            </a:prstGeom>
            <a:noFill/>
            <a:ln w="12700">
              <a:solidFill>
                <a:schemeClr val="tx1"/>
              </a:solidFill>
              <a:round/>
              <a:headEnd/>
              <a:tailEnd/>
            </a:ln>
            <a:effectLst/>
          </p:spPr>
          <p:txBody>
            <a:bodyPr wrap="none" anchor="ctr"/>
            <a:lstStyle/>
            <a:p>
              <a:endParaRPr lang="en-US"/>
            </a:p>
          </p:txBody>
        </p:sp>
        <p:sp>
          <p:nvSpPr>
            <p:cNvPr id="135366" name="Line 198"/>
            <p:cNvSpPr>
              <a:spLocks noChangeShapeType="1"/>
            </p:cNvSpPr>
            <p:nvPr/>
          </p:nvSpPr>
          <p:spPr bwMode="auto">
            <a:xfrm>
              <a:off x="1986" y="839"/>
              <a:ext cx="62" cy="0"/>
            </a:xfrm>
            <a:prstGeom prst="line">
              <a:avLst/>
            </a:prstGeom>
            <a:noFill/>
            <a:ln w="12700">
              <a:solidFill>
                <a:schemeClr val="tx1"/>
              </a:solidFill>
              <a:round/>
              <a:headEnd/>
              <a:tailEnd/>
            </a:ln>
            <a:effectLst/>
          </p:spPr>
          <p:txBody>
            <a:bodyPr wrap="none" anchor="ctr"/>
            <a:lstStyle/>
            <a:p>
              <a:endParaRPr lang="en-US"/>
            </a:p>
          </p:txBody>
        </p:sp>
      </p:grpSp>
      <p:grpSp>
        <p:nvGrpSpPr>
          <p:cNvPr id="135367" name="Group 199"/>
          <p:cNvGrpSpPr>
            <a:grpSpLocks/>
          </p:cNvGrpSpPr>
          <p:nvPr/>
        </p:nvGrpSpPr>
        <p:grpSpPr bwMode="auto">
          <a:xfrm>
            <a:off x="6208713" y="5210175"/>
            <a:ext cx="100012" cy="1216025"/>
            <a:chOff x="1985" y="500"/>
            <a:chExt cx="63" cy="340"/>
          </a:xfrm>
        </p:grpSpPr>
        <p:sp>
          <p:nvSpPr>
            <p:cNvPr id="135368" name="Line 200"/>
            <p:cNvSpPr>
              <a:spLocks noChangeShapeType="1"/>
            </p:cNvSpPr>
            <p:nvPr/>
          </p:nvSpPr>
          <p:spPr bwMode="auto">
            <a:xfrm>
              <a:off x="2044" y="500"/>
              <a:ext cx="0" cy="340"/>
            </a:xfrm>
            <a:prstGeom prst="line">
              <a:avLst/>
            </a:prstGeom>
            <a:noFill/>
            <a:ln w="12700">
              <a:solidFill>
                <a:schemeClr val="tx1"/>
              </a:solidFill>
              <a:round/>
              <a:headEnd/>
              <a:tailEnd/>
            </a:ln>
            <a:effectLst/>
          </p:spPr>
          <p:txBody>
            <a:bodyPr wrap="none" anchor="ctr"/>
            <a:lstStyle/>
            <a:p>
              <a:endParaRPr lang="en-US"/>
            </a:p>
          </p:txBody>
        </p:sp>
        <p:sp>
          <p:nvSpPr>
            <p:cNvPr id="135369" name="Line 201"/>
            <p:cNvSpPr>
              <a:spLocks noChangeShapeType="1"/>
            </p:cNvSpPr>
            <p:nvPr/>
          </p:nvSpPr>
          <p:spPr bwMode="auto">
            <a:xfrm>
              <a:off x="1985" y="502"/>
              <a:ext cx="62" cy="0"/>
            </a:xfrm>
            <a:prstGeom prst="line">
              <a:avLst/>
            </a:prstGeom>
            <a:noFill/>
            <a:ln w="12700">
              <a:solidFill>
                <a:schemeClr val="tx1"/>
              </a:solidFill>
              <a:round/>
              <a:headEnd/>
              <a:tailEnd/>
            </a:ln>
            <a:effectLst/>
          </p:spPr>
          <p:txBody>
            <a:bodyPr wrap="none" anchor="ctr"/>
            <a:lstStyle/>
            <a:p>
              <a:endParaRPr lang="en-US"/>
            </a:p>
          </p:txBody>
        </p:sp>
        <p:sp>
          <p:nvSpPr>
            <p:cNvPr id="135370" name="Line 202"/>
            <p:cNvSpPr>
              <a:spLocks noChangeShapeType="1"/>
            </p:cNvSpPr>
            <p:nvPr/>
          </p:nvSpPr>
          <p:spPr bwMode="auto">
            <a:xfrm>
              <a:off x="1986" y="839"/>
              <a:ext cx="62" cy="0"/>
            </a:xfrm>
            <a:prstGeom prst="line">
              <a:avLst/>
            </a:prstGeom>
            <a:noFill/>
            <a:ln w="12700">
              <a:solidFill>
                <a:schemeClr val="tx1"/>
              </a:solidFill>
              <a:round/>
              <a:headEnd/>
              <a:tailEnd/>
            </a:ln>
            <a:effectLst/>
          </p:spPr>
          <p:txBody>
            <a:bodyPr wrap="none" anchor="ctr"/>
            <a:lstStyle/>
            <a:p>
              <a:endParaRPr lang="en-US"/>
            </a:p>
          </p:txBody>
        </p:sp>
      </p:grpSp>
    </p:spTree>
    <p:extLst>
      <p:ext uri="{BB962C8B-B14F-4D97-AF65-F5344CB8AC3E}">
        <p14:creationId xmlns:p14="http://schemas.microsoft.com/office/powerpoint/2010/main" val="7288089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the Genetic Code</a:t>
            </a:r>
            <a:endParaRPr lang="en-US" dirty="0"/>
          </a:p>
        </p:txBody>
      </p:sp>
      <p:sp>
        <p:nvSpPr>
          <p:cNvPr id="3" name="Content Placeholder 2"/>
          <p:cNvSpPr>
            <a:spLocks noGrp="1"/>
          </p:cNvSpPr>
          <p:nvPr>
            <p:ph idx="1"/>
          </p:nvPr>
        </p:nvSpPr>
        <p:spPr/>
        <p:txBody>
          <a:bodyPr/>
          <a:lstStyle/>
          <a:p>
            <a:r>
              <a:rPr lang="en-US" dirty="0" smtClean="0"/>
              <a:t>The genetic code refers to the “code” of 1 </a:t>
            </a:r>
            <a:r>
              <a:rPr lang="en-US" dirty="0" err="1" smtClean="0"/>
              <a:t>codon</a:t>
            </a:r>
            <a:r>
              <a:rPr lang="en-US" dirty="0" smtClean="0"/>
              <a:t> specifying 1 amino acid</a:t>
            </a:r>
          </a:p>
          <a:p>
            <a:r>
              <a:rPr lang="en-US" dirty="0" smtClean="0"/>
              <a:t>This genetic code thus far appears to be shared universally among all life forms, from bacteria to mammals</a:t>
            </a:r>
          </a:p>
          <a:p>
            <a:pPr lvl="1"/>
            <a:r>
              <a:rPr lang="en-US" dirty="0" smtClean="0"/>
              <a:t>Slight variations exist in organelle genes and in some unicellular eukaryotes</a:t>
            </a:r>
          </a:p>
          <a:p>
            <a:pPr lvl="1"/>
            <a:r>
              <a:rPr lang="en-US" i="1" dirty="0" smtClean="0"/>
              <a:t>“A shared genetic vocabulary is a reminder of the kinship that bonds life on Earth”</a:t>
            </a:r>
            <a:endParaRPr lang="en-US" i="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50813" y="463550"/>
            <a:ext cx="8534400" cy="641350"/>
          </a:xfrm>
        </p:spPr>
        <p:txBody>
          <a:bodyPr anchor="t">
            <a:spAutoFit/>
          </a:bodyPr>
          <a:lstStyle/>
          <a:p>
            <a:r>
              <a:rPr lang="en-US" i="1"/>
              <a:t>Evolution of the Genetic Code</a:t>
            </a:r>
            <a:endParaRPr lang="en-US"/>
          </a:p>
        </p:txBody>
      </p:sp>
      <p:sp>
        <p:nvSpPr>
          <p:cNvPr id="36867" name="Rectangle 3"/>
          <p:cNvSpPr>
            <a:spLocks noGrp="1" noChangeArrowheads="1"/>
          </p:cNvSpPr>
          <p:nvPr>
            <p:ph type="body" idx="4294967295"/>
          </p:nvPr>
        </p:nvSpPr>
        <p:spPr>
          <a:xfrm>
            <a:off x="228600" y="1066800"/>
            <a:ext cx="8534400" cy="2398712"/>
          </a:xfrm>
        </p:spPr>
        <p:txBody>
          <a:bodyPr>
            <a:spAutoFit/>
          </a:bodyPr>
          <a:lstStyle/>
          <a:p>
            <a:pPr marL="350838" indent="-350838"/>
            <a:r>
              <a:rPr lang="en-US" dirty="0"/>
              <a:t>The genetic code is nearly universal, shared by the simplest bacteria to the most complex animals</a:t>
            </a:r>
          </a:p>
          <a:p>
            <a:pPr marL="350838" indent="-350838"/>
            <a:r>
              <a:rPr lang="en-US" dirty="0"/>
              <a:t>Genes can be transcribed and translated after being transplanted from one species to another</a:t>
            </a:r>
          </a:p>
          <a:p>
            <a:pPr marL="350838" indent="-350838"/>
            <a:endParaRPr lang="en-US" dirty="0"/>
          </a:p>
        </p:txBody>
      </p:sp>
      <p:grpSp>
        <p:nvGrpSpPr>
          <p:cNvPr id="36868" name="Group 4"/>
          <p:cNvGrpSpPr>
            <a:grpSpLocks/>
          </p:cNvGrpSpPr>
          <p:nvPr/>
        </p:nvGrpSpPr>
        <p:grpSpPr bwMode="auto">
          <a:xfrm>
            <a:off x="0" y="6553200"/>
            <a:ext cx="9144000" cy="304800"/>
            <a:chOff x="0" y="4128"/>
            <a:chExt cx="5760" cy="192"/>
          </a:xfrm>
        </p:grpSpPr>
        <p:sp>
          <p:nvSpPr>
            <p:cNvPr id="36869"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36871"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pic>
        <p:nvPicPr>
          <p:cNvPr id="11" name="Picture 8" descr="17_06_CommonGeneticCode-U"/>
          <p:cNvPicPr>
            <a:picLocks noChangeAspect="1" noChangeArrowheads="1"/>
          </p:cNvPicPr>
          <p:nvPr/>
        </p:nvPicPr>
        <p:blipFill>
          <a:blip r:embed="rId3" cstate="print"/>
          <a:srcRect/>
          <a:stretch>
            <a:fillRect/>
          </a:stretch>
        </p:blipFill>
        <p:spPr bwMode="auto">
          <a:xfrm>
            <a:off x="2057400" y="2895600"/>
            <a:ext cx="5715000" cy="4419600"/>
          </a:xfrm>
          <a:prstGeom prst="rect">
            <a:avLst/>
          </a:prstGeom>
          <a:noFill/>
        </p:spPr>
      </p:pic>
      <p:sp>
        <p:nvSpPr>
          <p:cNvPr id="12" name="TextBox 11"/>
          <p:cNvSpPr txBox="1"/>
          <p:nvPr/>
        </p:nvSpPr>
        <p:spPr>
          <a:xfrm>
            <a:off x="228600" y="4122003"/>
            <a:ext cx="1676400" cy="830997"/>
          </a:xfrm>
          <a:prstGeom prst="rect">
            <a:avLst/>
          </a:prstGeom>
          <a:noFill/>
        </p:spPr>
        <p:txBody>
          <a:bodyPr wrap="square" rtlCol="0">
            <a:spAutoFit/>
          </a:bodyPr>
          <a:lstStyle/>
          <a:p>
            <a:r>
              <a:rPr lang="en-US" dirty="0" smtClean="0"/>
              <a:t>Firefly and jellyfish</a:t>
            </a:r>
            <a:endParaRPr lang="en-US" dirty="0"/>
          </a:p>
        </p:txBody>
      </p:sp>
    </p:spTree>
    <p:extLst>
      <p:ext uri="{BB962C8B-B14F-4D97-AF65-F5344CB8AC3E}">
        <p14:creationId xmlns:p14="http://schemas.microsoft.com/office/powerpoint/2010/main" val="26610516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Cracking the Code</a:t>
            </a:r>
            <a:endParaRPr lang="en-US" dirty="0"/>
          </a:p>
        </p:txBody>
      </p:sp>
      <p:sp>
        <p:nvSpPr>
          <p:cNvPr id="3" name="Content Placeholder 2"/>
          <p:cNvSpPr>
            <a:spLocks noGrp="1"/>
          </p:cNvSpPr>
          <p:nvPr>
            <p:ph idx="1"/>
          </p:nvPr>
        </p:nvSpPr>
        <p:spPr>
          <a:xfrm>
            <a:off x="457200" y="1676400"/>
            <a:ext cx="8229600" cy="4648200"/>
          </a:xfrm>
        </p:spPr>
        <p:txBody>
          <a:bodyPr>
            <a:normAutofit/>
          </a:bodyPr>
          <a:lstStyle/>
          <a:p>
            <a:r>
              <a:rPr lang="en-US" dirty="0" smtClean="0"/>
              <a:t>Marshall </a:t>
            </a:r>
            <a:r>
              <a:rPr lang="en-US" dirty="0" err="1" smtClean="0"/>
              <a:t>Nirenburg</a:t>
            </a:r>
            <a:r>
              <a:rPr lang="en-US" dirty="0" smtClean="0"/>
              <a:t> of the NIH began cracking the genetic code in the early 1960’s</a:t>
            </a:r>
          </a:p>
          <a:p>
            <a:r>
              <a:rPr lang="en-US" dirty="0" smtClean="0"/>
              <a:t>He synthesized an artificial mRNA consisting only of </a:t>
            </a:r>
            <a:r>
              <a:rPr lang="en-US" dirty="0" err="1" smtClean="0"/>
              <a:t>uracil</a:t>
            </a:r>
            <a:r>
              <a:rPr lang="en-US" dirty="0" smtClean="0"/>
              <a:t>, this way, no matter where translation began it would only have one reading option UUUUUUU…</a:t>
            </a:r>
          </a:p>
          <a:p>
            <a:r>
              <a:rPr lang="en-US" dirty="0" smtClean="0"/>
              <a:t>He then put this in an artificial system designed to undergo translation and what he found was a polypeptide composed solely of the amino acid phenylalanine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Methionine</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codon</a:t>
            </a:r>
            <a:r>
              <a:rPr lang="en-US" dirty="0" smtClean="0"/>
              <a:t> AUG codes for the amino acid </a:t>
            </a:r>
            <a:r>
              <a:rPr lang="en-US" dirty="0" err="1" smtClean="0"/>
              <a:t>methionine</a:t>
            </a:r>
            <a:endParaRPr lang="en-US" dirty="0" smtClean="0"/>
          </a:p>
          <a:p>
            <a:endParaRPr lang="en-US" dirty="0" smtClean="0"/>
          </a:p>
          <a:p>
            <a:r>
              <a:rPr lang="en-US" dirty="0" smtClean="0"/>
              <a:t>AUG is known as the start </a:t>
            </a:r>
            <a:r>
              <a:rPr lang="en-US" dirty="0" err="1" smtClean="0"/>
              <a:t>codon</a:t>
            </a:r>
            <a:r>
              <a:rPr lang="en-US" dirty="0" smtClean="0"/>
              <a:t>, and thus </a:t>
            </a:r>
            <a:r>
              <a:rPr lang="en-US" dirty="0" err="1" smtClean="0"/>
              <a:t>methionine</a:t>
            </a:r>
            <a:r>
              <a:rPr lang="en-US" dirty="0" smtClean="0"/>
              <a:t> is at the beginning of every polypeptide synthesized</a:t>
            </a:r>
          </a:p>
          <a:p>
            <a:endParaRPr lang="en-US" dirty="0" smtClean="0"/>
          </a:p>
          <a:p>
            <a:r>
              <a:rPr lang="en-US" dirty="0" smtClean="0"/>
              <a:t>That is not to say that every finished protein has </a:t>
            </a:r>
            <a:r>
              <a:rPr lang="en-US" dirty="0" err="1" smtClean="0"/>
              <a:t>methionine</a:t>
            </a:r>
            <a:r>
              <a:rPr lang="en-US" dirty="0" smtClean="0"/>
              <a:t> as its 1</a:t>
            </a:r>
            <a:r>
              <a:rPr lang="en-US" baseline="30000" dirty="0" smtClean="0"/>
              <a:t>st</a:t>
            </a:r>
            <a:r>
              <a:rPr lang="en-US" dirty="0" smtClean="0"/>
              <a:t> amino acid, </a:t>
            </a:r>
            <a:r>
              <a:rPr lang="en-US" dirty="0" err="1" smtClean="0"/>
              <a:t>methionine</a:t>
            </a:r>
            <a:r>
              <a:rPr lang="en-US" dirty="0" smtClean="0"/>
              <a:t> may be excised later during protein finishing</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52400" y="457200"/>
            <a:ext cx="8534400" cy="641350"/>
          </a:xfrm>
        </p:spPr>
        <p:txBody>
          <a:bodyPr anchor="t">
            <a:spAutoFit/>
          </a:bodyPr>
          <a:lstStyle/>
          <a:p>
            <a:r>
              <a:rPr lang="en-US" dirty="0"/>
              <a:t>Molecular Components of Transcription</a:t>
            </a:r>
          </a:p>
        </p:txBody>
      </p:sp>
      <p:sp>
        <p:nvSpPr>
          <p:cNvPr id="40963" name="Rectangle 3"/>
          <p:cNvSpPr>
            <a:spLocks noGrp="1" noChangeArrowheads="1"/>
          </p:cNvSpPr>
          <p:nvPr>
            <p:ph type="body" idx="4294967295"/>
          </p:nvPr>
        </p:nvSpPr>
        <p:spPr>
          <a:xfrm>
            <a:off x="304800" y="2316837"/>
            <a:ext cx="8534400" cy="3945696"/>
          </a:xfrm>
        </p:spPr>
        <p:txBody>
          <a:bodyPr>
            <a:spAutoFit/>
          </a:bodyPr>
          <a:lstStyle/>
          <a:p>
            <a:pPr marL="350838" indent="-350838"/>
            <a:r>
              <a:rPr lang="en-US" dirty="0" smtClean="0"/>
              <a:t>Transcription is the first stage of gene expression</a:t>
            </a:r>
          </a:p>
          <a:p>
            <a:pPr marL="350838" indent="-350838"/>
            <a:r>
              <a:rPr lang="en-US" dirty="0" smtClean="0"/>
              <a:t>RNA </a:t>
            </a:r>
            <a:r>
              <a:rPr lang="en-US" dirty="0"/>
              <a:t>synthesis is catalyzed by </a:t>
            </a:r>
            <a:r>
              <a:rPr lang="en-US" b="1" dirty="0"/>
              <a:t>RNA polymerase</a:t>
            </a:r>
            <a:r>
              <a:rPr lang="en-US" dirty="0"/>
              <a:t>, which pries the DNA strands apart and hooks together the RNA </a:t>
            </a:r>
            <a:r>
              <a:rPr lang="en-US" dirty="0" smtClean="0"/>
              <a:t>nucleotides without a primer</a:t>
            </a:r>
          </a:p>
          <a:p>
            <a:pPr marL="716598" lvl="1" indent="-350838"/>
            <a:r>
              <a:rPr lang="en-US" dirty="0" smtClean="0"/>
              <a:t>RNA Polymerase does NOT need a primer and can start an existing strand from scratch</a:t>
            </a:r>
            <a:endParaRPr lang="en-US" dirty="0"/>
          </a:p>
          <a:p>
            <a:pPr marL="350838" indent="-350838"/>
            <a:r>
              <a:rPr lang="en-US" dirty="0"/>
              <a:t>The RNA is complementary to the DNA template strand</a:t>
            </a:r>
          </a:p>
          <a:p>
            <a:pPr marL="350838" indent="-350838"/>
            <a:r>
              <a:rPr lang="en-US" dirty="0"/>
              <a:t>RNA synthesis follows the same base-pairing rules as DNA, except that uracil substitutes for </a:t>
            </a:r>
            <a:r>
              <a:rPr lang="en-US" dirty="0" smtClean="0"/>
              <a:t>thymine </a:t>
            </a:r>
            <a:endParaRPr lang="en-US" dirty="0"/>
          </a:p>
        </p:txBody>
      </p:sp>
      <p:grpSp>
        <p:nvGrpSpPr>
          <p:cNvPr id="40964" name="Group 4"/>
          <p:cNvGrpSpPr>
            <a:grpSpLocks/>
          </p:cNvGrpSpPr>
          <p:nvPr/>
        </p:nvGrpSpPr>
        <p:grpSpPr bwMode="auto">
          <a:xfrm>
            <a:off x="0" y="6553200"/>
            <a:ext cx="9144000" cy="304800"/>
            <a:chOff x="0" y="4128"/>
            <a:chExt cx="5760" cy="192"/>
          </a:xfrm>
        </p:grpSpPr>
        <p:sp>
          <p:nvSpPr>
            <p:cNvPr id="40965"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40967"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15028664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4294967295"/>
          </p:nvPr>
        </p:nvSpPr>
        <p:spPr>
          <a:xfrm>
            <a:off x="533400" y="1374775"/>
            <a:ext cx="8534400" cy="2573012"/>
          </a:xfrm>
        </p:spPr>
        <p:txBody>
          <a:bodyPr>
            <a:spAutoFit/>
          </a:bodyPr>
          <a:lstStyle/>
          <a:p>
            <a:pPr marL="350838" indent="-350838"/>
            <a:r>
              <a:rPr lang="en-US" dirty="0"/>
              <a:t>The DNA sequence where RNA polymerase attaches is called the </a:t>
            </a:r>
            <a:r>
              <a:rPr lang="en-US" b="1" dirty="0"/>
              <a:t>promoter</a:t>
            </a:r>
            <a:r>
              <a:rPr lang="en-US" dirty="0"/>
              <a:t>; in bacteria, the sequence signaling the end of transcription is called the </a:t>
            </a:r>
            <a:r>
              <a:rPr lang="en-US" b="1" dirty="0"/>
              <a:t>terminator</a:t>
            </a:r>
          </a:p>
          <a:p>
            <a:pPr marL="350838" indent="-350838"/>
            <a:r>
              <a:rPr lang="en-US" dirty="0"/>
              <a:t>The stretch of DNA that is transcribed is called a </a:t>
            </a:r>
            <a:r>
              <a:rPr lang="en-US" b="1" dirty="0"/>
              <a:t>transcription </a:t>
            </a:r>
            <a:r>
              <a:rPr lang="en-US" b="1" dirty="0" smtClean="0"/>
              <a:t>unit </a:t>
            </a:r>
            <a:endParaRPr lang="en-US" b="1" dirty="0"/>
          </a:p>
        </p:txBody>
      </p:sp>
      <p:sp>
        <p:nvSpPr>
          <p:cNvPr id="43011" name="Rectangle 4"/>
          <p:cNvSpPr>
            <a:spLocks noChangeArrowheads="1"/>
          </p:cNvSpPr>
          <p:nvPr/>
        </p:nvSpPr>
        <p:spPr bwMode="auto">
          <a:xfrm>
            <a:off x="304800" y="6019800"/>
            <a:ext cx="8534400" cy="604838"/>
          </a:xfrm>
          <a:prstGeom prst="rect">
            <a:avLst/>
          </a:prstGeom>
          <a:noFill/>
          <a:ln w="9525">
            <a:noFill/>
            <a:miter lim="800000"/>
            <a:headEnd/>
            <a:tailEnd/>
          </a:ln>
        </p:spPr>
        <p:txBody>
          <a:bodyPr>
            <a:spAutoFit/>
          </a:bodyPr>
          <a:lstStyle/>
          <a:p>
            <a:pPr marL="350838" indent="-350838" eaLnBrk="1" hangingPunct="1">
              <a:spcBef>
                <a:spcPct val="45000"/>
              </a:spcBef>
              <a:spcAft>
                <a:spcPct val="20000"/>
              </a:spcAft>
              <a:buClr>
                <a:schemeClr val="tx2"/>
              </a:buClr>
            </a:pPr>
            <a:endParaRPr lang="en-US" sz="2800">
              <a:sym typeface="Symbol" pitchFamily="84" charset="2"/>
            </a:endParaRPr>
          </a:p>
        </p:txBody>
      </p:sp>
      <p:grpSp>
        <p:nvGrpSpPr>
          <p:cNvPr id="43014" name="Group 6"/>
          <p:cNvGrpSpPr>
            <a:grpSpLocks/>
          </p:cNvGrpSpPr>
          <p:nvPr/>
        </p:nvGrpSpPr>
        <p:grpSpPr bwMode="auto">
          <a:xfrm>
            <a:off x="0" y="6553200"/>
            <a:ext cx="9144000" cy="304800"/>
            <a:chOff x="0" y="4128"/>
            <a:chExt cx="5760" cy="192"/>
          </a:xfrm>
        </p:grpSpPr>
        <p:sp>
          <p:nvSpPr>
            <p:cNvPr id="43015"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43017"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38255270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152400" y="25400"/>
            <a:ext cx="2590800" cy="304800"/>
          </a:xfrm>
        </p:spPr>
        <p:txBody>
          <a:bodyPr/>
          <a:lstStyle/>
          <a:p>
            <a:r>
              <a:rPr lang="en-US" sz="1200" b="0">
                <a:latin typeface="Arial" charset="0"/>
              </a:rPr>
              <a:t>Figure 17.7-4</a:t>
            </a:r>
          </a:p>
        </p:txBody>
      </p:sp>
      <p:pic>
        <p:nvPicPr>
          <p:cNvPr id="227331" name="Picture 3" descr="17_07TranscriptionStage_4-U"/>
          <p:cNvPicPr>
            <a:picLocks noChangeAspect="1" noChangeArrowheads="1"/>
          </p:cNvPicPr>
          <p:nvPr/>
        </p:nvPicPr>
        <p:blipFill>
          <a:blip r:embed="rId3" cstate="print"/>
          <a:srcRect/>
          <a:stretch>
            <a:fillRect/>
          </a:stretch>
        </p:blipFill>
        <p:spPr bwMode="auto">
          <a:xfrm>
            <a:off x="2071688" y="136525"/>
            <a:ext cx="4999037" cy="6584950"/>
          </a:xfrm>
          <a:prstGeom prst="rect">
            <a:avLst/>
          </a:prstGeom>
          <a:noFill/>
        </p:spPr>
      </p:pic>
      <p:sp>
        <p:nvSpPr>
          <p:cNvPr id="227332" name="Text Box 4"/>
          <p:cNvSpPr txBox="1">
            <a:spLocks noChangeArrowheads="1"/>
          </p:cNvSpPr>
          <p:nvPr/>
        </p:nvSpPr>
        <p:spPr bwMode="auto">
          <a:xfrm>
            <a:off x="2511425" y="0"/>
            <a:ext cx="809625" cy="203200"/>
          </a:xfrm>
          <a:prstGeom prst="rect">
            <a:avLst/>
          </a:prstGeom>
          <a:noFill/>
          <a:ln w="9525">
            <a:noFill/>
            <a:miter lim="800000"/>
            <a:headEnd/>
            <a:tailEnd/>
          </a:ln>
          <a:effectLst/>
        </p:spPr>
        <p:txBody>
          <a:bodyPr wrap="none" lIns="0" tIns="0" rIns="0" bIns="0"/>
          <a:lstStyle/>
          <a:p>
            <a:endParaRPr lang="en-US" sz="1400" b="1"/>
          </a:p>
        </p:txBody>
      </p:sp>
      <p:sp>
        <p:nvSpPr>
          <p:cNvPr id="227333" name="Text Box 5"/>
          <p:cNvSpPr txBox="1">
            <a:spLocks noChangeArrowheads="1"/>
          </p:cNvSpPr>
          <p:nvPr/>
        </p:nvSpPr>
        <p:spPr bwMode="auto">
          <a:xfrm>
            <a:off x="2519363" y="131763"/>
            <a:ext cx="850900" cy="203200"/>
          </a:xfrm>
          <a:prstGeom prst="rect">
            <a:avLst/>
          </a:prstGeom>
          <a:noFill/>
          <a:ln w="9525">
            <a:noFill/>
            <a:miter lim="800000"/>
            <a:headEnd/>
            <a:tailEnd/>
          </a:ln>
          <a:effectLst/>
        </p:spPr>
        <p:txBody>
          <a:bodyPr wrap="none" lIns="0" tIns="0" rIns="0" bIns="0"/>
          <a:lstStyle/>
          <a:p>
            <a:r>
              <a:rPr lang="en-US" sz="1400" b="1"/>
              <a:t>Promoter</a:t>
            </a:r>
          </a:p>
        </p:txBody>
      </p:sp>
      <p:sp>
        <p:nvSpPr>
          <p:cNvPr id="227334" name="Text Box 6"/>
          <p:cNvSpPr txBox="1">
            <a:spLocks noChangeArrowheads="1"/>
          </p:cNvSpPr>
          <p:nvPr/>
        </p:nvSpPr>
        <p:spPr bwMode="auto">
          <a:xfrm>
            <a:off x="2112963" y="1263650"/>
            <a:ext cx="1444625" cy="241300"/>
          </a:xfrm>
          <a:prstGeom prst="rect">
            <a:avLst/>
          </a:prstGeom>
          <a:noFill/>
          <a:ln w="9525">
            <a:noFill/>
            <a:miter lim="800000"/>
            <a:headEnd/>
            <a:tailEnd/>
          </a:ln>
          <a:effectLst/>
        </p:spPr>
        <p:txBody>
          <a:bodyPr wrap="none" lIns="0" tIns="0" rIns="0" bIns="0"/>
          <a:lstStyle/>
          <a:p>
            <a:r>
              <a:rPr lang="en-US" sz="1400" b="1"/>
              <a:t>RNA polymerase</a:t>
            </a:r>
          </a:p>
        </p:txBody>
      </p:sp>
      <p:sp>
        <p:nvSpPr>
          <p:cNvPr id="227335" name="Text Box 7"/>
          <p:cNvSpPr txBox="1">
            <a:spLocks noChangeArrowheads="1"/>
          </p:cNvSpPr>
          <p:nvPr/>
        </p:nvSpPr>
        <p:spPr bwMode="auto">
          <a:xfrm>
            <a:off x="3209925" y="1019175"/>
            <a:ext cx="915988" cy="219075"/>
          </a:xfrm>
          <a:prstGeom prst="rect">
            <a:avLst/>
          </a:prstGeom>
          <a:noFill/>
          <a:ln w="9525">
            <a:noFill/>
            <a:miter lim="800000"/>
            <a:headEnd/>
            <a:tailEnd/>
          </a:ln>
          <a:effectLst/>
        </p:spPr>
        <p:txBody>
          <a:bodyPr wrap="none" lIns="0" tIns="0" rIns="0" bIns="0"/>
          <a:lstStyle/>
          <a:p>
            <a:r>
              <a:rPr lang="en-US" sz="1400" b="1"/>
              <a:t>Start point</a:t>
            </a:r>
          </a:p>
        </p:txBody>
      </p:sp>
      <p:sp>
        <p:nvSpPr>
          <p:cNvPr id="227336" name="Text Box 8"/>
          <p:cNvSpPr txBox="1">
            <a:spLocks noChangeArrowheads="1"/>
          </p:cNvSpPr>
          <p:nvPr/>
        </p:nvSpPr>
        <p:spPr bwMode="auto">
          <a:xfrm>
            <a:off x="4206875" y="885825"/>
            <a:ext cx="385763" cy="227013"/>
          </a:xfrm>
          <a:prstGeom prst="rect">
            <a:avLst/>
          </a:prstGeom>
          <a:noFill/>
          <a:ln w="9525">
            <a:noFill/>
            <a:miter lim="800000"/>
            <a:headEnd/>
            <a:tailEnd/>
          </a:ln>
          <a:effectLst/>
        </p:spPr>
        <p:txBody>
          <a:bodyPr wrap="none" lIns="0" tIns="0" rIns="0" bIns="0"/>
          <a:lstStyle/>
          <a:p>
            <a:r>
              <a:rPr lang="en-US" sz="1400" b="1"/>
              <a:t>DNA</a:t>
            </a:r>
          </a:p>
        </p:txBody>
      </p:sp>
      <p:sp>
        <p:nvSpPr>
          <p:cNvPr id="227337" name="Text Box 9"/>
          <p:cNvSpPr txBox="1">
            <a:spLocks noChangeArrowheads="1"/>
          </p:cNvSpPr>
          <p:nvPr/>
        </p:nvSpPr>
        <p:spPr bwMode="auto">
          <a:xfrm>
            <a:off x="2125663" y="595313"/>
            <a:ext cx="157162" cy="185737"/>
          </a:xfrm>
          <a:prstGeom prst="rect">
            <a:avLst/>
          </a:prstGeom>
          <a:noFill/>
          <a:ln w="9525">
            <a:noFill/>
            <a:miter lim="800000"/>
            <a:headEnd/>
            <a:tailEnd/>
          </a:ln>
          <a:effectLst/>
        </p:spPr>
        <p:txBody>
          <a:bodyPr wrap="none" lIns="0" tIns="0" rIns="0" bIns="0"/>
          <a:lstStyle/>
          <a:p>
            <a:r>
              <a:rPr lang="en-US" sz="1400" b="1"/>
              <a:t>5</a:t>
            </a:r>
            <a:r>
              <a:rPr lang="en-US" sz="1400" b="1">
                <a:sym typeface="Symbol" pitchFamily="84" charset="2"/>
              </a:rPr>
              <a:t></a:t>
            </a:r>
            <a:endParaRPr lang="en-US" sz="1400" b="1"/>
          </a:p>
        </p:txBody>
      </p:sp>
      <p:sp>
        <p:nvSpPr>
          <p:cNvPr id="227338" name="Text Box 10"/>
          <p:cNvSpPr txBox="1">
            <a:spLocks noChangeArrowheads="1"/>
          </p:cNvSpPr>
          <p:nvPr/>
        </p:nvSpPr>
        <p:spPr bwMode="auto">
          <a:xfrm>
            <a:off x="2116138" y="790575"/>
            <a:ext cx="157162" cy="185738"/>
          </a:xfrm>
          <a:prstGeom prst="rect">
            <a:avLst/>
          </a:prstGeom>
          <a:noFill/>
          <a:ln w="9525">
            <a:noFill/>
            <a:miter lim="800000"/>
            <a:headEnd/>
            <a:tailEnd/>
          </a:ln>
          <a:effectLst/>
        </p:spPr>
        <p:txBody>
          <a:bodyPr wrap="none" lIns="0" tIns="0" rIns="0" bIns="0"/>
          <a:lstStyle/>
          <a:p>
            <a:r>
              <a:rPr lang="en-US" sz="1400" b="1"/>
              <a:t>3</a:t>
            </a:r>
            <a:r>
              <a:rPr lang="en-US" sz="1400" b="1">
                <a:sym typeface="Symbol" pitchFamily="84" charset="2"/>
              </a:rPr>
              <a:t></a:t>
            </a:r>
            <a:endParaRPr lang="en-US" sz="1400" b="1"/>
          </a:p>
        </p:txBody>
      </p:sp>
      <p:sp>
        <p:nvSpPr>
          <p:cNvPr id="227339" name="Text Box 11"/>
          <p:cNvSpPr txBox="1">
            <a:spLocks noChangeArrowheads="1"/>
          </p:cNvSpPr>
          <p:nvPr/>
        </p:nvSpPr>
        <p:spPr bwMode="auto">
          <a:xfrm>
            <a:off x="3641725" y="142875"/>
            <a:ext cx="1485900" cy="242888"/>
          </a:xfrm>
          <a:prstGeom prst="rect">
            <a:avLst/>
          </a:prstGeom>
          <a:noFill/>
          <a:ln w="9525">
            <a:noFill/>
            <a:miter lim="800000"/>
            <a:headEnd/>
            <a:tailEnd/>
          </a:ln>
          <a:effectLst/>
        </p:spPr>
        <p:txBody>
          <a:bodyPr wrap="none" lIns="0" tIns="0" rIns="0" bIns="0"/>
          <a:lstStyle/>
          <a:p>
            <a:r>
              <a:rPr lang="en-US" sz="1400" b="1"/>
              <a:t>Transcription unit</a:t>
            </a:r>
          </a:p>
        </p:txBody>
      </p:sp>
      <p:sp>
        <p:nvSpPr>
          <p:cNvPr id="227340" name="Line 12"/>
          <p:cNvSpPr>
            <a:spLocks noChangeShapeType="1"/>
          </p:cNvSpPr>
          <p:nvPr/>
        </p:nvSpPr>
        <p:spPr bwMode="auto">
          <a:xfrm>
            <a:off x="2909888" y="342900"/>
            <a:ext cx="0" cy="376238"/>
          </a:xfrm>
          <a:prstGeom prst="line">
            <a:avLst/>
          </a:prstGeom>
          <a:noFill/>
          <a:ln w="12700">
            <a:solidFill>
              <a:schemeClr val="tx1"/>
            </a:solidFill>
            <a:round/>
            <a:headEnd/>
            <a:tailEnd/>
          </a:ln>
          <a:effectLst/>
        </p:spPr>
        <p:txBody>
          <a:bodyPr wrap="none" anchor="ctr"/>
          <a:lstStyle/>
          <a:p>
            <a:endParaRPr lang="en-US"/>
          </a:p>
        </p:txBody>
      </p:sp>
      <p:sp>
        <p:nvSpPr>
          <p:cNvPr id="227341" name="Line 13"/>
          <p:cNvSpPr>
            <a:spLocks noChangeShapeType="1"/>
          </p:cNvSpPr>
          <p:nvPr/>
        </p:nvSpPr>
        <p:spPr bwMode="auto">
          <a:xfrm>
            <a:off x="2935288" y="1079500"/>
            <a:ext cx="0" cy="198438"/>
          </a:xfrm>
          <a:prstGeom prst="line">
            <a:avLst/>
          </a:prstGeom>
          <a:noFill/>
          <a:ln w="12700">
            <a:solidFill>
              <a:schemeClr val="tx1"/>
            </a:solidFill>
            <a:round/>
            <a:headEnd/>
            <a:tailEnd/>
          </a:ln>
          <a:effectLst/>
        </p:spPr>
        <p:txBody>
          <a:bodyPr wrap="none" anchor="ctr"/>
          <a:lstStyle/>
          <a:p>
            <a:endParaRPr lang="en-US"/>
          </a:p>
        </p:txBody>
      </p:sp>
      <p:sp>
        <p:nvSpPr>
          <p:cNvPr id="227342" name="Line 14"/>
          <p:cNvSpPr>
            <a:spLocks noChangeShapeType="1"/>
          </p:cNvSpPr>
          <p:nvPr/>
        </p:nvSpPr>
        <p:spPr bwMode="auto">
          <a:xfrm flipH="1" flipV="1">
            <a:off x="3025775" y="903288"/>
            <a:ext cx="160338" cy="177800"/>
          </a:xfrm>
          <a:prstGeom prst="line">
            <a:avLst/>
          </a:prstGeom>
          <a:noFill/>
          <a:ln w="12700">
            <a:solidFill>
              <a:schemeClr val="tx1"/>
            </a:solidFill>
            <a:round/>
            <a:headEnd/>
            <a:tailEnd type="triangle" w="sm" len="sm"/>
          </a:ln>
          <a:effectLst/>
        </p:spPr>
        <p:txBody>
          <a:bodyPr wrap="none" anchor="ctr"/>
          <a:lstStyle/>
          <a:p>
            <a:endParaRPr lang="en-US"/>
          </a:p>
        </p:txBody>
      </p:sp>
      <p:sp>
        <p:nvSpPr>
          <p:cNvPr id="227343" name="Text Box 15"/>
          <p:cNvSpPr txBox="1">
            <a:spLocks noChangeArrowheads="1"/>
          </p:cNvSpPr>
          <p:nvPr/>
        </p:nvSpPr>
        <p:spPr bwMode="auto">
          <a:xfrm>
            <a:off x="6376988" y="606425"/>
            <a:ext cx="157162" cy="185738"/>
          </a:xfrm>
          <a:prstGeom prst="rect">
            <a:avLst/>
          </a:prstGeom>
          <a:noFill/>
          <a:ln w="9525">
            <a:noFill/>
            <a:miter lim="800000"/>
            <a:headEnd/>
            <a:tailEnd/>
          </a:ln>
          <a:effectLst/>
        </p:spPr>
        <p:txBody>
          <a:bodyPr wrap="none" lIns="0" tIns="0" rIns="0" bIns="0"/>
          <a:lstStyle/>
          <a:p>
            <a:r>
              <a:rPr lang="en-US" sz="1400" b="1"/>
              <a:t>3</a:t>
            </a:r>
            <a:r>
              <a:rPr lang="en-US" sz="1400" b="1">
                <a:sym typeface="Symbol" pitchFamily="84" charset="2"/>
              </a:rPr>
              <a:t></a:t>
            </a:r>
            <a:endParaRPr lang="en-US" sz="1400" b="1"/>
          </a:p>
        </p:txBody>
      </p:sp>
      <p:sp>
        <p:nvSpPr>
          <p:cNvPr id="227344" name="Text Box 16"/>
          <p:cNvSpPr txBox="1">
            <a:spLocks noChangeArrowheads="1"/>
          </p:cNvSpPr>
          <p:nvPr/>
        </p:nvSpPr>
        <p:spPr bwMode="auto">
          <a:xfrm>
            <a:off x="6373813" y="792163"/>
            <a:ext cx="157162" cy="185737"/>
          </a:xfrm>
          <a:prstGeom prst="rect">
            <a:avLst/>
          </a:prstGeom>
          <a:noFill/>
          <a:ln w="9525">
            <a:noFill/>
            <a:miter lim="800000"/>
            <a:headEnd/>
            <a:tailEnd/>
          </a:ln>
          <a:effectLst/>
        </p:spPr>
        <p:txBody>
          <a:bodyPr wrap="none" lIns="0" tIns="0" rIns="0" bIns="0"/>
          <a:lstStyle/>
          <a:p>
            <a:r>
              <a:rPr lang="en-US" sz="1400" b="1"/>
              <a:t>5</a:t>
            </a:r>
            <a:r>
              <a:rPr lang="en-US" sz="1400" b="1">
                <a:sym typeface="Symbol" pitchFamily="84" charset="2"/>
              </a:rPr>
              <a:t></a:t>
            </a:r>
            <a:endParaRPr lang="en-US" sz="1400" b="1"/>
          </a:p>
        </p:txBody>
      </p:sp>
      <p:sp>
        <p:nvSpPr>
          <p:cNvPr id="227345" name="Text Box 17"/>
          <p:cNvSpPr txBox="1">
            <a:spLocks noChangeArrowheads="1"/>
          </p:cNvSpPr>
          <p:nvPr/>
        </p:nvSpPr>
        <p:spPr bwMode="auto">
          <a:xfrm>
            <a:off x="4640263" y="3079750"/>
            <a:ext cx="981075" cy="209550"/>
          </a:xfrm>
          <a:prstGeom prst="rect">
            <a:avLst/>
          </a:prstGeom>
          <a:noFill/>
          <a:ln w="9525">
            <a:noFill/>
            <a:miter lim="800000"/>
            <a:headEnd/>
            <a:tailEnd/>
          </a:ln>
          <a:effectLst/>
        </p:spPr>
        <p:txBody>
          <a:bodyPr wrap="none" lIns="0" tIns="0" rIns="0" bIns="0"/>
          <a:lstStyle/>
          <a:p>
            <a:r>
              <a:rPr lang="en-US" sz="1400" b="1"/>
              <a:t>Elongation</a:t>
            </a:r>
          </a:p>
        </p:txBody>
      </p:sp>
      <p:sp>
        <p:nvSpPr>
          <p:cNvPr id="227346" name="Text Box 18"/>
          <p:cNvSpPr txBox="1">
            <a:spLocks noChangeArrowheads="1"/>
          </p:cNvSpPr>
          <p:nvPr/>
        </p:nvSpPr>
        <p:spPr bwMode="auto">
          <a:xfrm>
            <a:off x="2125663" y="2119313"/>
            <a:ext cx="157162" cy="185737"/>
          </a:xfrm>
          <a:prstGeom prst="rect">
            <a:avLst/>
          </a:prstGeom>
          <a:noFill/>
          <a:ln w="9525">
            <a:noFill/>
            <a:miter lim="800000"/>
            <a:headEnd/>
            <a:tailEnd/>
          </a:ln>
          <a:effectLst/>
        </p:spPr>
        <p:txBody>
          <a:bodyPr wrap="none" lIns="0" tIns="0" rIns="0" bIns="0"/>
          <a:lstStyle/>
          <a:p>
            <a:r>
              <a:rPr lang="en-US" sz="1400" b="1"/>
              <a:t>5</a:t>
            </a:r>
            <a:r>
              <a:rPr lang="en-US" sz="1400" b="1">
                <a:sym typeface="Symbol" pitchFamily="84" charset="2"/>
              </a:rPr>
              <a:t></a:t>
            </a:r>
            <a:endParaRPr lang="en-US" sz="1400" b="1"/>
          </a:p>
        </p:txBody>
      </p:sp>
      <p:sp>
        <p:nvSpPr>
          <p:cNvPr id="227347" name="Text Box 19"/>
          <p:cNvSpPr txBox="1">
            <a:spLocks noChangeArrowheads="1"/>
          </p:cNvSpPr>
          <p:nvPr/>
        </p:nvSpPr>
        <p:spPr bwMode="auto">
          <a:xfrm>
            <a:off x="2116138" y="2314575"/>
            <a:ext cx="157162" cy="185738"/>
          </a:xfrm>
          <a:prstGeom prst="rect">
            <a:avLst/>
          </a:prstGeom>
          <a:noFill/>
          <a:ln w="9525">
            <a:noFill/>
            <a:miter lim="800000"/>
            <a:headEnd/>
            <a:tailEnd/>
          </a:ln>
          <a:effectLst/>
        </p:spPr>
        <p:txBody>
          <a:bodyPr wrap="none" lIns="0" tIns="0" rIns="0" bIns="0"/>
          <a:lstStyle/>
          <a:p>
            <a:r>
              <a:rPr lang="en-US" sz="1400" b="1"/>
              <a:t>3</a:t>
            </a:r>
            <a:r>
              <a:rPr lang="en-US" sz="1400" b="1">
                <a:sym typeface="Symbol" pitchFamily="84" charset="2"/>
              </a:rPr>
              <a:t></a:t>
            </a:r>
            <a:endParaRPr lang="en-US" sz="1400" b="1"/>
          </a:p>
        </p:txBody>
      </p:sp>
      <p:sp>
        <p:nvSpPr>
          <p:cNvPr id="227348" name="Text Box 20"/>
          <p:cNvSpPr txBox="1">
            <a:spLocks noChangeArrowheads="1"/>
          </p:cNvSpPr>
          <p:nvPr/>
        </p:nvSpPr>
        <p:spPr bwMode="auto">
          <a:xfrm>
            <a:off x="6376988" y="2117725"/>
            <a:ext cx="157162" cy="185738"/>
          </a:xfrm>
          <a:prstGeom prst="rect">
            <a:avLst/>
          </a:prstGeom>
          <a:noFill/>
          <a:ln w="9525">
            <a:noFill/>
            <a:miter lim="800000"/>
            <a:headEnd/>
            <a:tailEnd/>
          </a:ln>
          <a:effectLst/>
        </p:spPr>
        <p:txBody>
          <a:bodyPr wrap="none" lIns="0" tIns="0" rIns="0" bIns="0"/>
          <a:lstStyle/>
          <a:p>
            <a:r>
              <a:rPr lang="en-US" sz="1400" b="1"/>
              <a:t>3</a:t>
            </a:r>
            <a:r>
              <a:rPr lang="en-US" sz="1400" b="1">
                <a:sym typeface="Symbol" pitchFamily="84" charset="2"/>
              </a:rPr>
              <a:t></a:t>
            </a:r>
            <a:endParaRPr lang="en-US" sz="1400" b="1"/>
          </a:p>
        </p:txBody>
      </p:sp>
      <p:sp>
        <p:nvSpPr>
          <p:cNvPr id="227349" name="Text Box 21"/>
          <p:cNvSpPr txBox="1">
            <a:spLocks noChangeArrowheads="1"/>
          </p:cNvSpPr>
          <p:nvPr/>
        </p:nvSpPr>
        <p:spPr bwMode="auto">
          <a:xfrm>
            <a:off x="6373813" y="2303463"/>
            <a:ext cx="157162" cy="185737"/>
          </a:xfrm>
          <a:prstGeom prst="rect">
            <a:avLst/>
          </a:prstGeom>
          <a:noFill/>
          <a:ln w="9525">
            <a:noFill/>
            <a:miter lim="800000"/>
            <a:headEnd/>
            <a:tailEnd/>
          </a:ln>
          <a:effectLst/>
        </p:spPr>
        <p:txBody>
          <a:bodyPr wrap="none" lIns="0" tIns="0" rIns="0" bIns="0"/>
          <a:lstStyle/>
          <a:p>
            <a:r>
              <a:rPr lang="en-US" sz="1400" b="1"/>
              <a:t>5</a:t>
            </a:r>
            <a:r>
              <a:rPr lang="en-US" sz="1400" b="1">
                <a:sym typeface="Symbol" pitchFamily="84" charset="2"/>
              </a:rPr>
              <a:t></a:t>
            </a:r>
            <a:endParaRPr lang="en-US" sz="1400" b="1"/>
          </a:p>
        </p:txBody>
      </p:sp>
      <p:sp>
        <p:nvSpPr>
          <p:cNvPr id="227350" name="Text Box 22"/>
          <p:cNvSpPr txBox="1">
            <a:spLocks noChangeArrowheads="1"/>
          </p:cNvSpPr>
          <p:nvPr/>
        </p:nvSpPr>
        <p:spPr bwMode="auto">
          <a:xfrm>
            <a:off x="4043363" y="1943100"/>
            <a:ext cx="2365375" cy="241300"/>
          </a:xfrm>
          <a:prstGeom prst="rect">
            <a:avLst/>
          </a:prstGeom>
          <a:noFill/>
          <a:ln w="9525">
            <a:noFill/>
            <a:miter lim="800000"/>
            <a:headEnd/>
            <a:tailEnd/>
          </a:ln>
          <a:effectLst/>
        </p:spPr>
        <p:txBody>
          <a:bodyPr wrap="none" lIns="0" tIns="0" rIns="0" bIns="0"/>
          <a:lstStyle/>
          <a:p>
            <a:r>
              <a:rPr lang="en-US" sz="1400" b="1"/>
              <a:t>Nontemplate strand of DNA</a:t>
            </a:r>
          </a:p>
        </p:txBody>
      </p:sp>
      <p:sp>
        <p:nvSpPr>
          <p:cNvPr id="227351" name="Text Box 23"/>
          <p:cNvSpPr txBox="1">
            <a:spLocks noChangeArrowheads="1"/>
          </p:cNvSpPr>
          <p:nvPr/>
        </p:nvSpPr>
        <p:spPr bwMode="auto">
          <a:xfrm>
            <a:off x="4176713" y="2520950"/>
            <a:ext cx="2365375" cy="241300"/>
          </a:xfrm>
          <a:prstGeom prst="rect">
            <a:avLst/>
          </a:prstGeom>
          <a:noFill/>
          <a:ln w="9525">
            <a:noFill/>
            <a:miter lim="800000"/>
            <a:headEnd/>
            <a:tailEnd/>
          </a:ln>
          <a:effectLst/>
        </p:spPr>
        <p:txBody>
          <a:bodyPr wrap="none" lIns="0" tIns="0" rIns="0" bIns="0"/>
          <a:lstStyle/>
          <a:p>
            <a:r>
              <a:rPr lang="en-US" sz="1400" b="1"/>
              <a:t>Template strand of DNA</a:t>
            </a:r>
          </a:p>
        </p:txBody>
      </p:sp>
      <p:sp>
        <p:nvSpPr>
          <p:cNvPr id="227352" name="Text Box 24"/>
          <p:cNvSpPr txBox="1">
            <a:spLocks noChangeArrowheads="1"/>
          </p:cNvSpPr>
          <p:nvPr/>
        </p:nvSpPr>
        <p:spPr bwMode="auto">
          <a:xfrm>
            <a:off x="3224213" y="2635250"/>
            <a:ext cx="860425" cy="361950"/>
          </a:xfrm>
          <a:prstGeom prst="rect">
            <a:avLst/>
          </a:prstGeom>
          <a:noFill/>
          <a:ln w="9525">
            <a:noFill/>
            <a:miter lim="800000"/>
            <a:headEnd/>
            <a:tailEnd/>
          </a:ln>
          <a:effectLst/>
        </p:spPr>
        <p:txBody>
          <a:bodyPr wrap="none" lIns="0" tIns="0" rIns="0" bIns="0"/>
          <a:lstStyle/>
          <a:p>
            <a:pPr>
              <a:lnSpc>
                <a:spcPct val="90000"/>
              </a:lnSpc>
            </a:pPr>
            <a:r>
              <a:rPr lang="en-US" sz="1400" b="1"/>
              <a:t>RNA</a:t>
            </a:r>
            <a:br>
              <a:rPr lang="en-US" sz="1400" b="1"/>
            </a:br>
            <a:r>
              <a:rPr lang="en-US" sz="1400" b="1"/>
              <a:t>transcript</a:t>
            </a:r>
          </a:p>
        </p:txBody>
      </p:sp>
      <p:sp>
        <p:nvSpPr>
          <p:cNvPr id="227353" name="Text Box 25"/>
          <p:cNvSpPr txBox="1">
            <a:spLocks noChangeArrowheads="1"/>
          </p:cNvSpPr>
          <p:nvPr/>
        </p:nvSpPr>
        <p:spPr bwMode="auto">
          <a:xfrm>
            <a:off x="2157413" y="2736850"/>
            <a:ext cx="860425" cy="361950"/>
          </a:xfrm>
          <a:prstGeom prst="rect">
            <a:avLst/>
          </a:prstGeom>
          <a:noFill/>
          <a:ln w="9525">
            <a:noFill/>
            <a:miter lim="800000"/>
            <a:headEnd/>
            <a:tailEnd/>
          </a:ln>
          <a:effectLst/>
        </p:spPr>
        <p:txBody>
          <a:bodyPr wrap="none" lIns="0" tIns="0" rIns="0" bIns="0"/>
          <a:lstStyle/>
          <a:p>
            <a:pPr>
              <a:lnSpc>
                <a:spcPct val="90000"/>
              </a:lnSpc>
            </a:pPr>
            <a:r>
              <a:rPr lang="en-US" sz="1400" b="1"/>
              <a:t>Unwound</a:t>
            </a:r>
            <a:br>
              <a:rPr lang="en-US" sz="1400" b="1"/>
            </a:br>
            <a:r>
              <a:rPr lang="en-US" sz="1400" b="1"/>
              <a:t>DNA</a:t>
            </a:r>
          </a:p>
        </p:txBody>
      </p:sp>
      <p:sp>
        <p:nvSpPr>
          <p:cNvPr id="227354" name="Line 26"/>
          <p:cNvSpPr>
            <a:spLocks noChangeShapeType="1"/>
          </p:cNvSpPr>
          <p:nvPr/>
        </p:nvSpPr>
        <p:spPr bwMode="auto">
          <a:xfrm flipH="1">
            <a:off x="2660650" y="2451100"/>
            <a:ext cx="146050" cy="279400"/>
          </a:xfrm>
          <a:prstGeom prst="line">
            <a:avLst/>
          </a:prstGeom>
          <a:noFill/>
          <a:ln w="12700">
            <a:solidFill>
              <a:schemeClr val="tx1"/>
            </a:solidFill>
            <a:round/>
            <a:headEnd/>
            <a:tailEnd/>
          </a:ln>
          <a:effectLst/>
        </p:spPr>
        <p:txBody>
          <a:bodyPr wrap="none" anchor="ctr"/>
          <a:lstStyle/>
          <a:p>
            <a:endParaRPr lang="en-US"/>
          </a:p>
        </p:txBody>
      </p:sp>
      <p:sp>
        <p:nvSpPr>
          <p:cNvPr id="227355" name="Line 27"/>
          <p:cNvSpPr>
            <a:spLocks noChangeShapeType="1"/>
          </p:cNvSpPr>
          <p:nvPr/>
        </p:nvSpPr>
        <p:spPr bwMode="auto">
          <a:xfrm>
            <a:off x="3105150" y="2381250"/>
            <a:ext cx="82550" cy="336550"/>
          </a:xfrm>
          <a:prstGeom prst="line">
            <a:avLst/>
          </a:prstGeom>
          <a:noFill/>
          <a:ln w="12700">
            <a:solidFill>
              <a:schemeClr val="tx1"/>
            </a:solidFill>
            <a:round/>
            <a:headEnd/>
            <a:tailEnd/>
          </a:ln>
          <a:effectLst/>
        </p:spPr>
        <p:txBody>
          <a:bodyPr wrap="none" anchor="ctr"/>
          <a:lstStyle/>
          <a:p>
            <a:endParaRPr lang="en-US"/>
          </a:p>
        </p:txBody>
      </p:sp>
      <p:grpSp>
        <p:nvGrpSpPr>
          <p:cNvPr id="227356" name="Group 28"/>
          <p:cNvGrpSpPr>
            <a:grpSpLocks/>
          </p:cNvGrpSpPr>
          <p:nvPr/>
        </p:nvGrpSpPr>
        <p:grpSpPr bwMode="auto">
          <a:xfrm>
            <a:off x="4344988" y="3073400"/>
            <a:ext cx="207962" cy="203200"/>
            <a:chOff x="2739" y="1015"/>
            <a:chExt cx="131" cy="128"/>
          </a:xfrm>
        </p:grpSpPr>
        <p:sp>
          <p:nvSpPr>
            <p:cNvPr id="227357" name="Oval 29"/>
            <p:cNvSpPr>
              <a:spLocks noChangeArrowheads="1"/>
            </p:cNvSpPr>
            <p:nvPr/>
          </p:nvSpPr>
          <p:spPr bwMode="auto">
            <a:xfrm>
              <a:off x="2739" y="1019"/>
              <a:ext cx="131" cy="124"/>
            </a:xfrm>
            <a:prstGeom prst="ellipse">
              <a:avLst/>
            </a:prstGeom>
            <a:solidFill>
              <a:srgbClr val="0072CA"/>
            </a:solidFill>
            <a:ln w="12700">
              <a:noFill/>
              <a:round/>
              <a:headEnd/>
              <a:tailEnd/>
            </a:ln>
            <a:effectLst/>
          </p:spPr>
          <p:txBody>
            <a:bodyPr wrap="none" anchor="ctr"/>
            <a:lstStyle/>
            <a:p>
              <a:endParaRPr lang="en-US"/>
            </a:p>
          </p:txBody>
        </p:sp>
        <p:sp>
          <p:nvSpPr>
            <p:cNvPr id="227358" name="Text Box 30"/>
            <p:cNvSpPr txBox="1">
              <a:spLocks noChangeArrowheads="1"/>
            </p:cNvSpPr>
            <p:nvPr/>
          </p:nvSpPr>
          <p:spPr bwMode="auto">
            <a:xfrm>
              <a:off x="2772" y="1015"/>
              <a:ext cx="83" cy="111"/>
            </a:xfrm>
            <a:prstGeom prst="rect">
              <a:avLst/>
            </a:prstGeom>
            <a:noFill/>
            <a:ln w="9525">
              <a:noFill/>
              <a:miter lim="800000"/>
              <a:headEnd/>
              <a:tailEnd/>
            </a:ln>
            <a:effectLst/>
          </p:spPr>
          <p:txBody>
            <a:bodyPr wrap="none" lIns="0" tIns="0" rIns="0" bIns="0"/>
            <a:lstStyle/>
            <a:p>
              <a:r>
                <a:rPr lang="en-US" sz="1400" b="1">
                  <a:solidFill>
                    <a:schemeClr val="bg1"/>
                  </a:solidFill>
                </a:rPr>
                <a:t>2</a:t>
              </a:r>
              <a:endParaRPr lang="en-US" sz="1400" b="1"/>
            </a:p>
          </p:txBody>
        </p:sp>
      </p:grpSp>
      <p:sp>
        <p:nvSpPr>
          <p:cNvPr id="227359" name="Line 31"/>
          <p:cNvSpPr>
            <a:spLocks noChangeShapeType="1"/>
          </p:cNvSpPr>
          <p:nvPr/>
        </p:nvSpPr>
        <p:spPr bwMode="auto">
          <a:xfrm flipH="1">
            <a:off x="4457700" y="2133600"/>
            <a:ext cx="4763" cy="119063"/>
          </a:xfrm>
          <a:prstGeom prst="line">
            <a:avLst/>
          </a:prstGeom>
          <a:noFill/>
          <a:ln w="12700">
            <a:solidFill>
              <a:schemeClr val="tx1"/>
            </a:solidFill>
            <a:round/>
            <a:headEnd/>
            <a:tailEnd/>
          </a:ln>
          <a:effectLst/>
        </p:spPr>
        <p:txBody>
          <a:bodyPr wrap="none" anchor="ctr"/>
          <a:lstStyle/>
          <a:p>
            <a:endParaRPr lang="en-US"/>
          </a:p>
        </p:txBody>
      </p:sp>
      <p:sp>
        <p:nvSpPr>
          <p:cNvPr id="227360" name="Line 32"/>
          <p:cNvSpPr>
            <a:spLocks noChangeShapeType="1"/>
          </p:cNvSpPr>
          <p:nvPr/>
        </p:nvSpPr>
        <p:spPr bwMode="auto">
          <a:xfrm>
            <a:off x="4462463" y="2405063"/>
            <a:ext cx="0" cy="152400"/>
          </a:xfrm>
          <a:prstGeom prst="line">
            <a:avLst/>
          </a:prstGeom>
          <a:noFill/>
          <a:ln w="12700">
            <a:solidFill>
              <a:schemeClr val="tx1"/>
            </a:solidFill>
            <a:round/>
            <a:headEnd/>
            <a:tailEnd/>
          </a:ln>
          <a:effectLst/>
        </p:spPr>
        <p:txBody>
          <a:bodyPr wrap="none" anchor="ctr"/>
          <a:lstStyle/>
          <a:p>
            <a:endParaRPr lang="en-US"/>
          </a:p>
        </p:txBody>
      </p:sp>
      <p:sp>
        <p:nvSpPr>
          <p:cNvPr id="227361" name="AutoShape 33"/>
          <p:cNvSpPr>
            <a:spLocks/>
          </p:cNvSpPr>
          <p:nvPr/>
        </p:nvSpPr>
        <p:spPr bwMode="auto">
          <a:xfrm rot="5400000">
            <a:off x="4368800" y="-1019175"/>
            <a:ext cx="203200" cy="2952750"/>
          </a:xfrm>
          <a:prstGeom prst="leftBrace">
            <a:avLst>
              <a:gd name="adj1" fmla="val 121094"/>
              <a:gd name="adj2" fmla="val 50000"/>
            </a:avLst>
          </a:prstGeom>
          <a:noFill/>
          <a:ln w="12700">
            <a:solidFill>
              <a:schemeClr val="tx1"/>
            </a:solidFill>
            <a:round/>
            <a:headEnd/>
            <a:tailEnd/>
          </a:ln>
          <a:effectLst/>
        </p:spPr>
        <p:txBody>
          <a:bodyPr wrap="none" anchor="ctr"/>
          <a:lstStyle/>
          <a:p>
            <a:endParaRPr lang="en-US"/>
          </a:p>
        </p:txBody>
      </p:sp>
      <p:sp>
        <p:nvSpPr>
          <p:cNvPr id="227362" name="Line 34"/>
          <p:cNvSpPr>
            <a:spLocks noChangeShapeType="1"/>
          </p:cNvSpPr>
          <p:nvPr/>
        </p:nvSpPr>
        <p:spPr bwMode="auto">
          <a:xfrm>
            <a:off x="2992438" y="558800"/>
            <a:ext cx="0" cy="150813"/>
          </a:xfrm>
          <a:prstGeom prst="line">
            <a:avLst/>
          </a:prstGeom>
          <a:noFill/>
          <a:ln w="12700">
            <a:solidFill>
              <a:schemeClr val="tx1"/>
            </a:solidFill>
            <a:round/>
            <a:headEnd/>
            <a:tailEnd/>
          </a:ln>
          <a:effectLst/>
        </p:spPr>
        <p:txBody>
          <a:bodyPr wrap="none" anchor="ctr"/>
          <a:lstStyle/>
          <a:p>
            <a:endParaRPr lang="en-US"/>
          </a:p>
        </p:txBody>
      </p:sp>
      <p:sp>
        <p:nvSpPr>
          <p:cNvPr id="227363" name="Line 35"/>
          <p:cNvSpPr>
            <a:spLocks noChangeShapeType="1"/>
          </p:cNvSpPr>
          <p:nvPr/>
        </p:nvSpPr>
        <p:spPr bwMode="auto">
          <a:xfrm>
            <a:off x="5945188" y="558800"/>
            <a:ext cx="0" cy="150813"/>
          </a:xfrm>
          <a:prstGeom prst="line">
            <a:avLst/>
          </a:prstGeom>
          <a:noFill/>
          <a:ln w="12700">
            <a:solidFill>
              <a:schemeClr val="tx1"/>
            </a:solidFill>
            <a:round/>
            <a:headEnd/>
            <a:tailEnd/>
          </a:ln>
          <a:effectLst/>
        </p:spPr>
        <p:txBody>
          <a:bodyPr wrap="none" anchor="ctr"/>
          <a:lstStyle/>
          <a:p>
            <a:endParaRPr lang="en-US"/>
          </a:p>
        </p:txBody>
      </p:sp>
      <p:sp>
        <p:nvSpPr>
          <p:cNvPr id="227364" name="Text Box 36"/>
          <p:cNvSpPr txBox="1">
            <a:spLocks noChangeArrowheads="1"/>
          </p:cNvSpPr>
          <p:nvPr/>
        </p:nvSpPr>
        <p:spPr bwMode="auto">
          <a:xfrm>
            <a:off x="6376988" y="3895725"/>
            <a:ext cx="157162" cy="185738"/>
          </a:xfrm>
          <a:prstGeom prst="rect">
            <a:avLst/>
          </a:prstGeom>
          <a:noFill/>
          <a:ln w="9525">
            <a:noFill/>
            <a:miter lim="800000"/>
            <a:headEnd/>
            <a:tailEnd/>
          </a:ln>
          <a:effectLst/>
        </p:spPr>
        <p:txBody>
          <a:bodyPr wrap="none" lIns="0" tIns="0" rIns="0" bIns="0"/>
          <a:lstStyle/>
          <a:p>
            <a:r>
              <a:rPr lang="en-US" sz="1400" b="1"/>
              <a:t>3</a:t>
            </a:r>
            <a:r>
              <a:rPr lang="en-US" sz="1400" b="1">
                <a:sym typeface="Symbol" pitchFamily="84" charset="2"/>
              </a:rPr>
              <a:t></a:t>
            </a:r>
            <a:endParaRPr lang="en-US" sz="1400" b="1"/>
          </a:p>
        </p:txBody>
      </p:sp>
      <p:sp>
        <p:nvSpPr>
          <p:cNvPr id="227365" name="Text Box 37"/>
          <p:cNvSpPr txBox="1">
            <a:spLocks noChangeArrowheads="1"/>
          </p:cNvSpPr>
          <p:nvPr/>
        </p:nvSpPr>
        <p:spPr bwMode="auto">
          <a:xfrm>
            <a:off x="6373813" y="4081463"/>
            <a:ext cx="157162" cy="185737"/>
          </a:xfrm>
          <a:prstGeom prst="rect">
            <a:avLst/>
          </a:prstGeom>
          <a:noFill/>
          <a:ln w="9525">
            <a:noFill/>
            <a:miter lim="800000"/>
            <a:headEnd/>
            <a:tailEnd/>
          </a:ln>
          <a:effectLst/>
        </p:spPr>
        <p:txBody>
          <a:bodyPr wrap="none" lIns="0" tIns="0" rIns="0" bIns="0"/>
          <a:lstStyle/>
          <a:p>
            <a:r>
              <a:rPr lang="en-US" sz="1400" b="1"/>
              <a:t>5</a:t>
            </a:r>
            <a:r>
              <a:rPr lang="en-US" sz="1400" b="1">
                <a:sym typeface="Symbol" pitchFamily="84" charset="2"/>
              </a:rPr>
              <a:t></a:t>
            </a:r>
            <a:endParaRPr lang="en-US" sz="1400" b="1"/>
          </a:p>
        </p:txBody>
      </p:sp>
      <p:sp>
        <p:nvSpPr>
          <p:cNvPr id="227366" name="Text Box 38"/>
          <p:cNvSpPr txBox="1">
            <a:spLocks noChangeArrowheads="1"/>
          </p:cNvSpPr>
          <p:nvPr/>
        </p:nvSpPr>
        <p:spPr bwMode="auto">
          <a:xfrm>
            <a:off x="4808538" y="4003675"/>
            <a:ext cx="157162" cy="185738"/>
          </a:xfrm>
          <a:prstGeom prst="rect">
            <a:avLst/>
          </a:prstGeom>
          <a:noFill/>
          <a:ln w="9525">
            <a:noFill/>
            <a:miter lim="800000"/>
            <a:headEnd/>
            <a:tailEnd/>
          </a:ln>
          <a:effectLst/>
        </p:spPr>
        <p:txBody>
          <a:bodyPr wrap="none" lIns="0" tIns="0" rIns="0" bIns="0"/>
          <a:lstStyle/>
          <a:p>
            <a:r>
              <a:rPr lang="en-US" sz="1400" b="1"/>
              <a:t>3</a:t>
            </a:r>
            <a:r>
              <a:rPr lang="en-US" sz="1400" b="1">
                <a:sym typeface="Symbol" pitchFamily="84" charset="2"/>
              </a:rPr>
              <a:t></a:t>
            </a:r>
            <a:endParaRPr lang="en-US" sz="1400" b="1"/>
          </a:p>
        </p:txBody>
      </p:sp>
      <p:sp>
        <p:nvSpPr>
          <p:cNvPr id="227367" name="Line 39"/>
          <p:cNvSpPr>
            <a:spLocks noChangeShapeType="1"/>
          </p:cNvSpPr>
          <p:nvPr/>
        </p:nvSpPr>
        <p:spPr bwMode="auto">
          <a:xfrm>
            <a:off x="3117850" y="3740150"/>
            <a:ext cx="190500" cy="285750"/>
          </a:xfrm>
          <a:prstGeom prst="line">
            <a:avLst/>
          </a:prstGeom>
          <a:noFill/>
          <a:ln w="12700">
            <a:solidFill>
              <a:schemeClr val="tx1"/>
            </a:solidFill>
            <a:round/>
            <a:headEnd/>
            <a:tailEnd/>
          </a:ln>
          <a:effectLst/>
        </p:spPr>
        <p:txBody>
          <a:bodyPr wrap="none" anchor="ctr"/>
          <a:lstStyle/>
          <a:p>
            <a:endParaRPr lang="en-US"/>
          </a:p>
        </p:txBody>
      </p:sp>
      <p:sp>
        <p:nvSpPr>
          <p:cNvPr id="227368" name="Line 40"/>
          <p:cNvSpPr>
            <a:spLocks noChangeShapeType="1"/>
          </p:cNvSpPr>
          <p:nvPr/>
        </p:nvSpPr>
        <p:spPr bwMode="auto">
          <a:xfrm flipH="1">
            <a:off x="3073400" y="4356100"/>
            <a:ext cx="222250" cy="298450"/>
          </a:xfrm>
          <a:prstGeom prst="line">
            <a:avLst/>
          </a:prstGeom>
          <a:noFill/>
          <a:ln w="12700">
            <a:solidFill>
              <a:schemeClr val="tx1"/>
            </a:solidFill>
            <a:round/>
            <a:headEnd/>
            <a:tailEnd/>
          </a:ln>
          <a:effectLst/>
        </p:spPr>
        <p:txBody>
          <a:bodyPr wrap="none" anchor="ctr"/>
          <a:lstStyle/>
          <a:p>
            <a:endParaRPr lang="en-US"/>
          </a:p>
        </p:txBody>
      </p:sp>
      <p:sp>
        <p:nvSpPr>
          <p:cNvPr id="227369" name="Text Box 41"/>
          <p:cNvSpPr txBox="1">
            <a:spLocks noChangeArrowheads="1"/>
          </p:cNvSpPr>
          <p:nvPr/>
        </p:nvSpPr>
        <p:spPr bwMode="auto">
          <a:xfrm>
            <a:off x="2119313" y="3897313"/>
            <a:ext cx="157162" cy="185737"/>
          </a:xfrm>
          <a:prstGeom prst="rect">
            <a:avLst/>
          </a:prstGeom>
          <a:noFill/>
          <a:ln w="9525">
            <a:noFill/>
            <a:miter lim="800000"/>
            <a:headEnd/>
            <a:tailEnd/>
          </a:ln>
          <a:effectLst/>
        </p:spPr>
        <p:txBody>
          <a:bodyPr wrap="none" lIns="0" tIns="0" rIns="0" bIns="0"/>
          <a:lstStyle/>
          <a:p>
            <a:r>
              <a:rPr lang="en-US" sz="1400" b="1"/>
              <a:t>5</a:t>
            </a:r>
            <a:r>
              <a:rPr lang="en-US" sz="1400" b="1">
                <a:sym typeface="Symbol" pitchFamily="84" charset="2"/>
              </a:rPr>
              <a:t></a:t>
            </a:r>
            <a:endParaRPr lang="en-US" sz="1400" b="1"/>
          </a:p>
        </p:txBody>
      </p:sp>
      <p:sp>
        <p:nvSpPr>
          <p:cNvPr id="227370" name="Text Box 42"/>
          <p:cNvSpPr txBox="1">
            <a:spLocks noChangeArrowheads="1"/>
          </p:cNvSpPr>
          <p:nvPr/>
        </p:nvSpPr>
        <p:spPr bwMode="auto">
          <a:xfrm>
            <a:off x="2109788" y="4092575"/>
            <a:ext cx="157162" cy="185738"/>
          </a:xfrm>
          <a:prstGeom prst="rect">
            <a:avLst/>
          </a:prstGeom>
          <a:noFill/>
          <a:ln w="9525">
            <a:noFill/>
            <a:miter lim="800000"/>
            <a:headEnd/>
            <a:tailEnd/>
          </a:ln>
          <a:effectLst/>
        </p:spPr>
        <p:txBody>
          <a:bodyPr wrap="none" lIns="0" tIns="0" rIns="0" bIns="0"/>
          <a:lstStyle/>
          <a:p>
            <a:r>
              <a:rPr lang="en-US" sz="1400" b="1"/>
              <a:t>3</a:t>
            </a:r>
            <a:r>
              <a:rPr lang="en-US" sz="1400" b="1">
                <a:sym typeface="Symbol" pitchFamily="84" charset="2"/>
              </a:rPr>
              <a:t></a:t>
            </a:r>
            <a:endParaRPr lang="en-US" sz="1400" b="1"/>
          </a:p>
        </p:txBody>
      </p:sp>
      <p:sp>
        <p:nvSpPr>
          <p:cNvPr id="227371" name="Text Box 43"/>
          <p:cNvSpPr txBox="1">
            <a:spLocks noChangeArrowheads="1"/>
          </p:cNvSpPr>
          <p:nvPr/>
        </p:nvSpPr>
        <p:spPr bwMode="auto">
          <a:xfrm>
            <a:off x="2684463" y="3460750"/>
            <a:ext cx="860425" cy="361950"/>
          </a:xfrm>
          <a:prstGeom prst="rect">
            <a:avLst/>
          </a:prstGeom>
          <a:noFill/>
          <a:ln w="9525">
            <a:noFill/>
            <a:miter lim="800000"/>
            <a:headEnd/>
            <a:tailEnd/>
          </a:ln>
          <a:effectLst/>
        </p:spPr>
        <p:txBody>
          <a:bodyPr wrap="none" lIns="0" tIns="0" rIns="0" bIns="0"/>
          <a:lstStyle/>
          <a:p>
            <a:pPr>
              <a:lnSpc>
                <a:spcPct val="90000"/>
              </a:lnSpc>
            </a:pPr>
            <a:r>
              <a:rPr lang="en-US" sz="1400" b="1"/>
              <a:t>Rewound</a:t>
            </a:r>
            <a:br>
              <a:rPr lang="en-US" sz="1400" b="1"/>
            </a:br>
            <a:r>
              <a:rPr lang="en-US" sz="1400" b="1"/>
              <a:t>DNA</a:t>
            </a:r>
          </a:p>
        </p:txBody>
      </p:sp>
      <p:sp>
        <p:nvSpPr>
          <p:cNvPr id="227372" name="Text Box 44"/>
          <p:cNvSpPr txBox="1">
            <a:spLocks noChangeArrowheads="1"/>
          </p:cNvSpPr>
          <p:nvPr/>
        </p:nvSpPr>
        <p:spPr bwMode="auto">
          <a:xfrm>
            <a:off x="2684463" y="4584700"/>
            <a:ext cx="860425" cy="361950"/>
          </a:xfrm>
          <a:prstGeom prst="rect">
            <a:avLst/>
          </a:prstGeom>
          <a:noFill/>
          <a:ln w="9525">
            <a:noFill/>
            <a:miter lim="800000"/>
            <a:headEnd/>
            <a:tailEnd/>
          </a:ln>
          <a:effectLst/>
        </p:spPr>
        <p:txBody>
          <a:bodyPr wrap="none" lIns="0" tIns="0" rIns="0" bIns="0"/>
          <a:lstStyle/>
          <a:p>
            <a:pPr>
              <a:lnSpc>
                <a:spcPct val="90000"/>
              </a:lnSpc>
            </a:pPr>
            <a:r>
              <a:rPr lang="en-US" sz="1400" b="1" dirty="0"/>
              <a:t>RNA</a:t>
            </a:r>
            <a:br>
              <a:rPr lang="en-US" sz="1400" b="1" dirty="0"/>
            </a:br>
            <a:r>
              <a:rPr lang="en-US" sz="1400" b="1" dirty="0"/>
              <a:t>transcript</a:t>
            </a:r>
          </a:p>
        </p:txBody>
      </p:sp>
      <p:sp>
        <p:nvSpPr>
          <p:cNvPr id="227373" name="Text Box 45"/>
          <p:cNvSpPr txBox="1">
            <a:spLocks noChangeArrowheads="1"/>
          </p:cNvSpPr>
          <p:nvPr/>
        </p:nvSpPr>
        <p:spPr bwMode="auto">
          <a:xfrm>
            <a:off x="2849563" y="4227513"/>
            <a:ext cx="157162" cy="185737"/>
          </a:xfrm>
          <a:prstGeom prst="rect">
            <a:avLst/>
          </a:prstGeom>
          <a:noFill/>
          <a:ln w="9525">
            <a:noFill/>
            <a:miter lim="800000"/>
            <a:headEnd/>
            <a:tailEnd/>
          </a:ln>
          <a:effectLst/>
        </p:spPr>
        <p:txBody>
          <a:bodyPr wrap="none" lIns="0" tIns="0" rIns="0" bIns="0"/>
          <a:lstStyle/>
          <a:p>
            <a:r>
              <a:rPr lang="en-US" sz="1400" b="1"/>
              <a:t>5</a:t>
            </a:r>
            <a:r>
              <a:rPr lang="en-US" sz="1400" b="1">
                <a:sym typeface="Symbol" pitchFamily="84" charset="2"/>
              </a:rPr>
              <a:t></a:t>
            </a:r>
            <a:endParaRPr lang="en-US" sz="1400" b="1"/>
          </a:p>
        </p:txBody>
      </p:sp>
      <p:sp>
        <p:nvSpPr>
          <p:cNvPr id="227374" name="Text Box 46"/>
          <p:cNvSpPr txBox="1">
            <a:spLocks noChangeArrowheads="1"/>
          </p:cNvSpPr>
          <p:nvPr/>
        </p:nvSpPr>
        <p:spPr bwMode="auto">
          <a:xfrm>
            <a:off x="4646613" y="4794250"/>
            <a:ext cx="981075" cy="209550"/>
          </a:xfrm>
          <a:prstGeom prst="rect">
            <a:avLst/>
          </a:prstGeom>
          <a:noFill/>
          <a:ln w="9525">
            <a:noFill/>
            <a:miter lim="800000"/>
            <a:headEnd/>
            <a:tailEnd/>
          </a:ln>
          <a:effectLst/>
        </p:spPr>
        <p:txBody>
          <a:bodyPr wrap="none" lIns="0" tIns="0" rIns="0" bIns="0"/>
          <a:lstStyle/>
          <a:p>
            <a:r>
              <a:rPr lang="en-US" sz="1400" b="1"/>
              <a:t>Termination</a:t>
            </a:r>
          </a:p>
        </p:txBody>
      </p:sp>
      <p:grpSp>
        <p:nvGrpSpPr>
          <p:cNvPr id="227375" name="Group 47"/>
          <p:cNvGrpSpPr>
            <a:grpSpLocks/>
          </p:cNvGrpSpPr>
          <p:nvPr/>
        </p:nvGrpSpPr>
        <p:grpSpPr bwMode="auto">
          <a:xfrm>
            <a:off x="4351338" y="4787900"/>
            <a:ext cx="207962" cy="203200"/>
            <a:chOff x="2739" y="1015"/>
            <a:chExt cx="131" cy="128"/>
          </a:xfrm>
        </p:grpSpPr>
        <p:sp>
          <p:nvSpPr>
            <p:cNvPr id="227376" name="Oval 48"/>
            <p:cNvSpPr>
              <a:spLocks noChangeArrowheads="1"/>
            </p:cNvSpPr>
            <p:nvPr/>
          </p:nvSpPr>
          <p:spPr bwMode="auto">
            <a:xfrm>
              <a:off x="2739" y="1019"/>
              <a:ext cx="131" cy="124"/>
            </a:xfrm>
            <a:prstGeom prst="ellipse">
              <a:avLst/>
            </a:prstGeom>
            <a:solidFill>
              <a:srgbClr val="0072CA"/>
            </a:solidFill>
            <a:ln w="12700">
              <a:noFill/>
              <a:round/>
              <a:headEnd/>
              <a:tailEnd/>
            </a:ln>
            <a:effectLst/>
          </p:spPr>
          <p:txBody>
            <a:bodyPr wrap="none" anchor="ctr"/>
            <a:lstStyle/>
            <a:p>
              <a:endParaRPr lang="en-US"/>
            </a:p>
          </p:txBody>
        </p:sp>
        <p:sp>
          <p:nvSpPr>
            <p:cNvPr id="227377" name="Text Box 49"/>
            <p:cNvSpPr txBox="1">
              <a:spLocks noChangeArrowheads="1"/>
            </p:cNvSpPr>
            <p:nvPr/>
          </p:nvSpPr>
          <p:spPr bwMode="auto">
            <a:xfrm>
              <a:off x="2772" y="1015"/>
              <a:ext cx="83" cy="111"/>
            </a:xfrm>
            <a:prstGeom prst="rect">
              <a:avLst/>
            </a:prstGeom>
            <a:noFill/>
            <a:ln w="9525">
              <a:noFill/>
              <a:miter lim="800000"/>
              <a:headEnd/>
              <a:tailEnd/>
            </a:ln>
            <a:effectLst/>
          </p:spPr>
          <p:txBody>
            <a:bodyPr wrap="none" lIns="0" tIns="0" rIns="0" bIns="0"/>
            <a:lstStyle/>
            <a:p>
              <a:r>
                <a:rPr lang="en-US" sz="1400" b="1">
                  <a:solidFill>
                    <a:schemeClr val="bg1"/>
                  </a:solidFill>
                </a:rPr>
                <a:t>3</a:t>
              </a:r>
              <a:endParaRPr lang="en-US" sz="1400" b="1"/>
            </a:p>
          </p:txBody>
        </p:sp>
      </p:grpSp>
      <p:sp>
        <p:nvSpPr>
          <p:cNvPr id="227378" name="Text Box 50"/>
          <p:cNvSpPr txBox="1">
            <a:spLocks noChangeArrowheads="1"/>
          </p:cNvSpPr>
          <p:nvPr/>
        </p:nvSpPr>
        <p:spPr bwMode="auto">
          <a:xfrm>
            <a:off x="6008688" y="5775325"/>
            <a:ext cx="157162" cy="185738"/>
          </a:xfrm>
          <a:prstGeom prst="rect">
            <a:avLst/>
          </a:prstGeom>
          <a:noFill/>
          <a:ln w="9525">
            <a:noFill/>
            <a:miter lim="800000"/>
            <a:headEnd/>
            <a:tailEnd/>
          </a:ln>
          <a:effectLst/>
        </p:spPr>
        <p:txBody>
          <a:bodyPr wrap="none" lIns="0" tIns="0" rIns="0" bIns="0"/>
          <a:lstStyle/>
          <a:p>
            <a:r>
              <a:rPr lang="en-US" sz="1400" b="1"/>
              <a:t>3</a:t>
            </a:r>
            <a:r>
              <a:rPr lang="en-US" sz="1400" b="1">
                <a:sym typeface="Symbol" pitchFamily="84" charset="2"/>
              </a:rPr>
              <a:t></a:t>
            </a:r>
            <a:endParaRPr lang="en-US" sz="1400" b="1"/>
          </a:p>
        </p:txBody>
      </p:sp>
      <p:sp>
        <p:nvSpPr>
          <p:cNvPr id="227379" name="Text Box 51"/>
          <p:cNvSpPr txBox="1">
            <a:spLocks noChangeArrowheads="1"/>
          </p:cNvSpPr>
          <p:nvPr/>
        </p:nvSpPr>
        <p:spPr bwMode="auto">
          <a:xfrm>
            <a:off x="6367463" y="5516563"/>
            <a:ext cx="157162" cy="185737"/>
          </a:xfrm>
          <a:prstGeom prst="rect">
            <a:avLst/>
          </a:prstGeom>
          <a:noFill/>
          <a:ln w="9525">
            <a:noFill/>
            <a:miter lim="800000"/>
            <a:headEnd/>
            <a:tailEnd/>
          </a:ln>
          <a:effectLst/>
        </p:spPr>
        <p:txBody>
          <a:bodyPr wrap="none" lIns="0" tIns="0" rIns="0" bIns="0"/>
          <a:lstStyle/>
          <a:p>
            <a:r>
              <a:rPr lang="en-US" sz="1400" b="1"/>
              <a:t>5</a:t>
            </a:r>
            <a:r>
              <a:rPr lang="en-US" sz="1400" b="1">
                <a:sym typeface="Symbol" pitchFamily="84" charset="2"/>
              </a:rPr>
              <a:t></a:t>
            </a:r>
            <a:endParaRPr lang="en-US" sz="1400" b="1"/>
          </a:p>
        </p:txBody>
      </p:sp>
      <p:sp>
        <p:nvSpPr>
          <p:cNvPr id="227380" name="Text Box 52"/>
          <p:cNvSpPr txBox="1">
            <a:spLocks noChangeArrowheads="1"/>
          </p:cNvSpPr>
          <p:nvPr/>
        </p:nvSpPr>
        <p:spPr bwMode="auto">
          <a:xfrm>
            <a:off x="2843213" y="5776913"/>
            <a:ext cx="157162" cy="185737"/>
          </a:xfrm>
          <a:prstGeom prst="rect">
            <a:avLst/>
          </a:prstGeom>
          <a:noFill/>
          <a:ln w="9525">
            <a:noFill/>
            <a:miter lim="800000"/>
            <a:headEnd/>
            <a:tailEnd/>
          </a:ln>
          <a:effectLst/>
        </p:spPr>
        <p:txBody>
          <a:bodyPr wrap="none" lIns="0" tIns="0" rIns="0" bIns="0"/>
          <a:lstStyle/>
          <a:p>
            <a:r>
              <a:rPr lang="en-US" sz="1400" b="1"/>
              <a:t>5</a:t>
            </a:r>
            <a:r>
              <a:rPr lang="en-US" sz="1400" b="1">
                <a:sym typeface="Symbol" pitchFamily="84" charset="2"/>
              </a:rPr>
              <a:t></a:t>
            </a:r>
            <a:endParaRPr lang="en-US" sz="1400" b="1"/>
          </a:p>
        </p:txBody>
      </p:sp>
      <p:sp>
        <p:nvSpPr>
          <p:cNvPr id="227381" name="Text Box 53"/>
          <p:cNvSpPr txBox="1">
            <a:spLocks noChangeArrowheads="1"/>
          </p:cNvSpPr>
          <p:nvPr/>
        </p:nvSpPr>
        <p:spPr bwMode="auto">
          <a:xfrm>
            <a:off x="3186113" y="5899150"/>
            <a:ext cx="2365375" cy="241300"/>
          </a:xfrm>
          <a:prstGeom prst="rect">
            <a:avLst/>
          </a:prstGeom>
          <a:noFill/>
          <a:ln w="9525">
            <a:noFill/>
            <a:miter lim="800000"/>
            <a:headEnd/>
            <a:tailEnd/>
          </a:ln>
          <a:effectLst/>
        </p:spPr>
        <p:txBody>
          <a:bodyPr wrap="none" lIns="0" tIns="0" rIns="0" bIns="0"/>
          <a:lstStyle/>
          <a:p>
            <a:r>
              <a:rPr lang="en-US" sz="1400" b="1"/>
              <a:t>Completed RNA transcript</a:t>
            </a:r>
          </a:p>
        </p:txBody>
      </p:sp>
      <p:sp>
        <p:nvSpPr>
          <p:cNvPr id="227382" name="Text Box 54"/>
          <p:cNvSpPr txBox="1">
            <a:spLocks noChangeArrowheads="1"/>
          </p:cNvSpPr>
          <p:nvPr/>
        </p:nvSpPr>
        <p:spPr bwMode="auto">
          <a:xfrm>
            <a:off x="2709863" y="6324600"/>
            <a:ext cx="3552825" cy="228600"/>
          </a:xfrm>
          <a:prstGeom prst="rect">
            <a:avLst/>
          </a:prstGeom>
          <a:noFill/>
          <a:ln w="9525">
            <a:noFill/>
            <a:miter lim="800000"/>
            <a:headEnd/>
            <a:tailEnd/>
          </a:ln>
          <a:effectLst/>
        </p:spPr>
        <p:txBody>
          <a:bodyPr wrap="none" lIns="0" tIns="0" rIns="0" bIns="0"/>
          <a:lstStyle/>
          <a:p>
            <a:r>
              <a:rPr lang="en-US" sz="1400" b="1"/>
              <a:t>Direction of transcription (“downstream”)</a:t>
            </a:r>
          </a:p>
        </p:txBody>
      </p:sp>
      <p:sp>
        <p:nvSpPr>
          <p:cNvPr id="227383" name="Text Box 55"/>
          <p:cNvSpPr txBox="1">
            <a:spLocks noChangeArrowheads="1"/>
          </p:cNvSpPr>
          <p:nvPr/>
        </p:nvSpPr>
        <p:spPr bwMode="auto">
          <a:xfrm>
            <a:off x="2119313" y="5326063"/>
            <a:ext cx="157162" cy="185737"/>
          </a:xfrm>
          <a:prstGeom prst="rect">
            <a:avLst/>
          </a:prstGeom>
          <a:noFill/>
          <a:ln w="9525">
            <a:noFill/>
            <a:miter lim="800000"/>
            <a:headEnd/>
            <a:tailEnd/>
          </a:ln>
          <a:effectLst/>
        </p:spPr>
        <p:txBody>
          <a:bodyPr wrap="none" lIns="0" tIns="0" rIns="0" bIns="0"/>
          <a:lstStyle/>
          <a:p>
            <a:r>
              <a:rPr lang="en-US" sz="1400" b="1"/>
              <a:t>5</a:t>
            </a:r>
            <a:r>
              <a:rPr lang="en-US" sz="1400" b="1">
                <a:sym typeface="Symbol" pitchFamily="84" charset="2"/>
              </a:rPr>
              <a:t></a:t>
            </a:r>
            <a:endParaRPr lang="en-US" sz="1400" b="1"/>
          </a:p>
        </p:txBody>
      </p:sp>
      <p:sp>
        <p:nvSpPr>
          <p:cNvPr id="227384" name="Text Box 56"/>
          <p:cNvSpPr txBox="1">
            <a:spLocks noChangeArrowheads="1"/>
          </p:cNvSpPr>
          <p:nvPr/>
        </p:nvSpPr>
        <p:spPr bwMode="auto">
          <a:xfrm>
            <a:off x="2109788" y="5521325"/>
            <a:ext cx="157162" cy="185738"/>
          </a:xfrm>
          <a:prstGeom prst="rect">
            <a:avLst/>
          </a:prstGeom>
          <a:noFill/>
          <a:ln w="9525">
            <a:noFill/>
            <a:miter lim="800000"/>
            <a:headEnd/>
            <a:tailEnd/>
          </a:ln>
          <a:effectLst/>
        </p:spPr>
        <p:txBody>
          <a:bodyPr wrap="none" lIns="0" tIns="0" rIns="0" bIns="0"/>
          <a:lstStyle/>
          <a:p>
            <a:r>
              <a:rPr lang="en-US" sz="1400" b="1"/>
              <a:t>3</a:t>
            </a:r>
            <a:r>
              <a:rPr lang="en-US" sz="1400" b="1">
                <a:sym typeface="Symbol" pitchFamily="84" charset="2"/>
              </a:rPr>
              <a:t></a:t>
            </a:r>
            <a:endParaRPr lang="en-US" sz="1400" b="1"/>
          </a:p>
        </p:txBody>
      </p:sp>
      <p:sp>
        <p:nvSpPr>
          <p:cNvPr id="227385" name="Text Box 57"/>
          <p:cNvSpPr txBox="1">
            <a:spLocks noChangeArrowheads="1"/>
          </p:cNvSpPr>
          <p:nvPr/>
        </p:nvSpPr>
        <p:spPr bwMode="auto">
          <a:xfrm>
            <a:off x="6364288" y="5318125"/>
            <a:ext cx="157162" cy="185738"/>
          </a:xfrm>
          <a:prstGeom prst="rect">
            <a:avLst/>
          </a:prstGeom>
          <a:noFill/>
          <a:ln w="9525">
            <a:noFill/>
            <a:miter lim="800000"/>
            <a:headEnd/>
            <a:tailEnd/>
          </a:ln>
          <a:effectLst/>
        </p:spPr>
        <p:txBody>
          <a:bodyPr wrap="none" lIns="0" tIns="0" rIns="0" bIns="0"/>
          <a:lstStyle/>
          <a:p>
            <a:r>
              <a:rPr lang="en-US" sz="1400" b="1"/>
              <a:t>3</a:t>
            </a:r>
            <a:r>
              <a:rPr lang="en-US" sz="1400" b="1">
                <a:sym typeface="Symbol" pitchFamily="84" charset="2"/>
              </a:rPr>
              <a:t></a:t>
            </a:r>
            <a:endParaRPr lang="en-US" sz="1400" b="1"/>
          </a:p>
        </p:txBody>
      </p:sp>
      <p:sp>
        <p:nvSpPr>
          <p:cNvPr id="227386" name="Text Box 58"/>
          <p:cNvSpPr txBox="1">
            <a:spLocks noChangeArrowheads="1"/>
          </p:cNvSpPr>
          <p:nvPr/>
        </p:nvSpPr>
        <p:spPr bwMode="auto">
          <a:xfrm>
            <a:off x="4633913" y="1358900"/>
            <a:ext cx="803275" cy="196850"/>
          </a:xfrm>
          <a:prstGeom prst="rect">
            <a:avLst/>
          </a:prstGeom>
          <a:noFill/>
          <a:ln w="9525">
            <a:noFill/>
            <a:miter lim="800000"/>
            <a:headEnd/>
            <a:tailEnd/>
          </a:ln>
          <a:effectLst/>
        </p:spPr>
        <p:txBody>
          <a:bodyPr wrap="none" lIns="0" tIns="0" rIns="0" bIns="0"/>
          <a:lstStyle/>
          <a:p>
            <a:r>
              <a:rPr lang="en-US" sz="1400" b="1"/>
              <a:t>Initiation</a:t>
            </a:r>
          </a:p>
        </p:txBody>
      </p:sp>
      <p:grpSp>
        <p:nvGrpSpPr>
          <p:cNvPr id="227387" name="Group 59"/>
          <p:cNvGrpSpPr>
            <a:grpSpLocks/>
          </p:cNvGrpSpPr>
          <p:nvPr/>
        </p:nvGrpSpPr>
        <p:grpSpPr bwMode="auto">
          <a:xfrm>
            <a:off x="4338638" y="1352550"/>
            <a:ext cx="207962" cy="203200"/>
            <a:chOff x="2739" y="1015"/>
            <a:chExt cx="131" cy="128"/>
          </a:xfrm>
        </p:grpSpPr>
        <p:sp>
          <p:nvSpPr>
            <p:cNvPr id="227388" name="Oval 60"/>
            <p:cNvSpPr>
              <a:spLocks noChangeArrowheads="1"/>
            </p:cNvSpPr>
            <p:nvPr/>
          </p:nvSpPr>
          <p:spPr bwMode="auto">
            <a:xfrm>
              <a:off x="2739" y="1019"/>
              <a:ext cx="131" cy="124"/>
            </a:xfrm>
            <a:prstGeom prst="ellipse">
              <a:avLst/>
            </a:prstGeom>
            <a:solidFill>
              <a:srgbClr val="0072CA"/>
            </a:solidFill>
            <a:ln w="12700">
              <a:noFill/>
              <a:round/>
              <a:headEnd/>
              <a:tailEnd/>
            </a:ln>
            <a:effectLst/>
          </p:spPr>
          <p:txBody>
            <a:bodyPr wrap="none" anchor="ctr"/>
            <a:lstStyle/>
            <a:p>
              <a:endParaRPr lang="en-US"/>
            </a:p>
          </p:txBody>
        </p:sp>
        <p:sp>
          <p:nvSpPr>
            <p:cNvPr id="227389" name="Text Box 61"/>
            <p:cNvSpPr txBox="1">
              <a:spLocks noChangeArrowheads="1"/>
            </p:cNvSpPr>
            <p:nvPr/>
          </p:nvSpPr>
          <p:spPr bwMode="auto">
            <a:xfrm>
              <a:off x="2772" y="1015"/>
              <a:ext cx="83" cy="111"/>
            </a:xfrm>
            <a:prstGeom prst="rect">
              <a:avLst/>
            </a:prstGeom>
            <a:noFill/>
            <a:ln w="9525">
              <a:noFill/>
              <a:miter lim="800000"/>
              <a:headEnd/>
              <a:tailEnd/>
            </a:ln>
            <a:effectLst/>
          </p:spPr>
          <p:txBody>
            <a:bodyPr wrap="none" lIns="0" tIns="0" rIns="0" bIns="0"/>
            <a:lstStyle/>
            <a:p>
              <a:r>
                <a:rPr lang="en-US" sz="1400" b="1">
                  <a:solidFill>
                    <a:schemeClr val="bg1"/>
                  </a:solidFill>
                </a:rPr>
                <a:t>1</a:t>
              </a:r>
              <a:endParaRPr lang="en-US" sz="1400" b="1"/>
            </a:p>
          </p:txBody>
        </p:sp>
      </p:grpSp>
      <p:sp>
        <p:nvSpPr>
          <p:cNvPr id="64" name="TextBox 63"/>
          <p:cNvSpPr txBox="1"/>
          <p:nvPr/>
        </p:nvSpPr>
        <p:spPr>
          <a:xfrm>
            <a:off x="228600" y="1600200"/>
            <a:ext cx="1752600" cy="461665"/>
          </a:xfrm>
          <a:prstGeom prst="rect">
            <a:avLst/>
          </a:prstGeom>
          <a:noFill/>
        </p:spPr>
        <p:txBody>
          <a:bodyPr wrap="square" rtlCol="0">
            <a:spAutoFit/>
          </a:bodyPr>
          <a:lstStyle/>
          <a:p>
            <a:r>
              <a:rPr lang="en-US" dirty="0" smtClean="0"/>
              <a:t>(34)</a:t>
            </a:r>
            <a:endParaRPr lang="en-US" dirty="0"/>
          </a:p>
        </p:txBody>
      </p:sp>
    </p:spTree>
    <p:extLst>
      <p:ext uri="{BB962C8B-B14F-4D97-AF65-F5344CB8AC3E}">
        <p14:creationId xmlns:p14="http://schemas.microsoft.com/office/powerpoint/2010/main" val="9025052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Sequences in DNA</a:t>
            </a:r>
            <a:endParaRPr lang="en-US" dirty="0"/>
          </a:p>
        </p:txBody>
      </p:sp>
      <p:sp>
        <p:nvSpPr>
          <p:cNvPr id="3" name="Content Placeholder 2"/>
          <p:cNvSpPr>
            <a:spLocks noGrp="1"/>
          </p:cNvSpPr>
          <p:nvPr>
            <p:ph idx="1"/>
          </p:nvPr>
        </p:nvSpPr>
        <p:spPr>
          <a:xfrm>
            <a:off x="457200" y="2133600"/>
            <a:ext cx="8229600" cy="4191000"/>
          </a:xfrm>
        </p:spPr>
        <p:txBody>
          <a:bodyPr/>
          <a:lstStyle/>
          <a:p>
            <a:r>
              <a:rPr lang="en-US" dirty="0" smtClean="0"/>
              <a:t>Promoter: this is a sequence of DNA recognized by RNA Polymerase, marking where the gene begins</a:t>
            </a:r>
          </a:p>
          <a:p>
            <a:pPr lvl="1"/>
            <a:r>
              <a:rPr lang="en-US" dirty="0" smtClean="0"/>
              <a:t>This is the site where RNA Polymerase actually attaches and initiates transcription</a:t>
            </a:r>
          </a:p>
          <a:p>
            <a:pPr lvl="1"/>
            <a:endParaRPr lang="en-US" dirty="0" smtClean="0"/>
          </a:p>
          <a:p>
            <a:r>
              <a:rPr lang="en-US" dirty="0" smtClean="0"/>
              <a:t>Terminator (prokaryotes only!) is a sequence that signals the end of transcription</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Lingo</a:t>
            </a:r>
            <a:endParaRPr lang="en-US" dirty="0"/>
          </a:p>
        </p:txBody>
      </p:sp>
      <p:sp>
        <p:nvSpPr>
          <p:cNvPr id="5" name="Text Placeholder 4"/>
          <p:cNvSpPr>
            <a:spLocks noGrp="1"/>
          </p:cNvSpPr>
          <p:nvPr>
            <p:ph type="body" idx="1"/>
          </p:nvPr>
        </p:nvSpPr>
        <p:spPr/>
        <p:txBody>
          <a:bodyPr/>
          <a:lstStyle/>
          <a:p>
            <a:r>
              <a:rPr lang="en-US" dirty="0" smtClean="0"/>
              <a:t>Downstream</a:t>
            </a:r>
            <a:endParaRPr lang="en-US" dirty="0"/>
          </a:p>
        </p:txBody>
      </p:sp>
      <p:sp>
        <p:nvSpPr>
          <p:cNvPr id="7" name="Text Placeholder 6"/>
          <p:cNvSpPr>
            <a:spLocks noGrp="1"/>
          </p:cNvSpPr>
          <p:nvPr>
            <p:ph type="body" sz="half" idx="3"/>
          </p:nvPr>
        </p:nvSpPr>
        <p:spPr/>
        <p:txBody>
          <a:bodyPr/>
          <a:lstStyle/>
          <a:p>
            <a:r>
              <a:rPr lang="en-US" dirty="0" smtClean="0"/>
              <a:t>Upstream</a:t>
            </a:r>
            <a:endParaRPr lang="en-US" dirty="0"/>
          </a:p>
        </p:txBody>
      </p:sp>
      <p:sp>
        <p:nvSpPr>
          <p:cNvPr id="6" name="Content Placeholder 5"/>
          <p:cNvSpPr>
            <a:spLocks noGrp="1"/>
          </p:cNvSpPr>
          <p:nvPr>
            <p:ph sz="quarter" idx="2"/>
          </p:nvPr>
        </p:nvSpPr>
        <p:spPr>
          <a:xfrm>
            <a:off x="457200" y="2514600"/>
            <a:ext cx="4040188" cy="1524000"/>
          </a:xfrm>
        </p:spPr>
        <p:txBody>
          <a:bodyPr/>
          <a:lstStyle/>
          <a:p>
            <a:r>
              <a:rPr lang="en-US" dirty="0" smtClean="0"/>
              <a:t>The direction of transcription is said to be downstream</a:t>
            </a:r>
            <a:endParaRPr lang="en-US" dirty="0"/>
          </a:p>
        </p:txBody>
      </p:sp>
      <p:sp>
        <p:nvSpPr>
          <p:cNvPr id="8" name="Content Placeholder 7"/>
          <p:cNvSpPr>
            <a:spLocks noGrp="1"/>
          </p:cNvSpPr>
          <p:nvPr>
            <p:ph sz="quarter" idx="4"/>
          </p:nvPr>
        </p:nvSpPr>
        <p:spPr>
          <a:xfrm>
            <a:off x="4645025" y="2514600"/>
            <a:ext cx="4041775" cy="1752600"/>
          </a:xfrm>
        </p:spPr>
        <p:txBody>
          <a:bodyPr/>
          <a:lstStyle/>
          <a:p>
            <a:r>
              <a:rPr lang="en-US" dirty="0" smtClean="0"/>
              <a:t>The direction opposite of transcription is said to be upstream</a:t>
            </a:r>
            <a:endParaRPr lang="en-US" dirty="0"/>
          </a:p>
        </p:txBody>
      </p:sp>
      <p:sp>
        <p:nvSpPr>
          <p:cNvPr id="9" name="TextBox 8"/>
          <p:cNvSpPr txBox="1"/>
          <p:nvPr/>
        </p:nvSpPr>
        <p:spPr>
          <a:xfrm>
            <a:off x="762000" y="4343400"/>
            <a:ext cx="7315200" cy="1200329"/>
          </a:xfrm>
          <a:prstGeom prst="rect">
            <a:avLst/>
          </a:prstGeom>
          <a:noFill/>
        </p:spPr>
        <p:txBody>
          <a:bodyPr wrap="square" rtlCol="0">
            <a:spAutoFit/>
          </a:bodyPr>
          <a:lstStyle/>
          <a:p>
            <a:r>
              <a:rPr lang="en-US" dirty="0" smtClean="0"/>
              <a:t>So is the promoter upstream or downstream of the terminator?</a:t>
            </a:r>
          </a:p>
          <a:p>
            <a:endParaRPr lang="en-US" dirty="0" smtClean="0"/>
          </a:p>
          <a:p>
            <a:r>
              <a:rPr lang="en-US" b="1" dirty="0" smtClean="0"/>
              <a:t>Transcription Unit: the entire stretch of DNA that is transcribed is called the transcription unit</a:t>
            </a:r>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Alkaptonuria</a:t>
            </a:r>
            <a:endParaRPr lang="en-US" dirty="0"/>
          </a:p>
        </p:txBody>
      </p:sp>
      <p:sp>
        <p:nvSpPr>
          <p:cNvPr id="3" name="Content Placeholder 2"/>
          <p:cNvSpPr>
            <a:spLocks noGrp="1"/>
          </p:cNvSpPr>
          <p:nvPr>
            <p:ph idx="1"/>
          </p:nvPr>
        </p:nvSpPr>
        <p:spPr>
          <a:xfrm>
            <a:off x="457200" y="1935480"/>
            <a:ext cx="8229600" cy="4693920"/>
          </a:xfrm>
        </p:spPr>
        <p:txBody>
          <a:bodyPr>
            <a:normAutofit/>
          </a:bodyPr>
          <a:lstStyle/>
          <a:p>
            <a:r>
              <a:rPr lang="en-US" dirty="0" smtClean="0"/>
              <a:t>A </a:t>
            </a:r>
            <a:r>
              <a:rPr lang="en-US" dirty="0" smtClean="0">
                <a:sym typeface="Wingdings" pitchFamily="2" charset="2"/>
              </a:rPr>
              <a:t>hereditary condition in which affected individuals produce black urine</a:t>
            </a:r>
          </a:p>
          <a:p>
            <a:pPr lvl="1"/>
            <a:r>
              <a:rPr lang="en-US" dirty="0" err="1" smtClean="0">
                <a:sym typeface="Wingdings" pitchFamily="2" charset="2"/>
              </a:rPr>
              <a:t>Garrod</a:t>
            </a:r>
            <a:r>
              <a:rPr lang="en-US" dirty="0" smtClean="0">
                <a:sym typeface="Wingdings" pitchFamily="2" charset="2"/>
              </a:rPr>
              <a:t> reasoned that urine is black because it contains </a:t>
            </a:r>
            <a:r>
              <a:rPr lang="en-US" dirty="0" err="1" smtClean="0">
                <a:sym typeface="Wingdings" pitchFamily="2" charset="2"/>
              </a:rPr>
              <a:t>alkapton</a:t>
            </a:r>
            <a:r>
              <a:rPr lang="en-US" dirty="0" smtClean="0">
                <a:sym typeface="Wingdings" pitchFamily="2" charset="2"/>
              </a:rPr>
              <a:t> which darkens upon exposure to air</a:t>
            </a:r>
          </a:p>
          <a:p>
            <a:pPr lvl="1"/>
            <a:r>
              <a:rPr lang="en-US" dirty="0" smtClean="0">
                <a:sym typeface="Wingdings" pitchFamily="2" charset="2"/>
              </a:rPr>
              <a:t>Most people have an enzyme which breaks down </a:t>
            </a:r>
            <a:r>
              <a:rPr lang="en-US" dirty="0" err="1" smtClean="0">
                <a:sym typeface="Wingdings" pitchFamily="2" charset="2"/>
              </a:rPr>
              <a:t>alkapton</a:t>
            </a:r>
            <a:endParaRPr lang="en-US" dirty="0" smtClean="0">
              <a:sym typeface="Wingdings" pitchFamily="2" charset="2"/>
            </a:endParaRPr>
          </a:p>
          <a:p>
            <a:pPr lvl="1"/>
            <a:r>
              <a:rPr lang="en-US" dirty="0" smtClean="0">
                <a:sym typeface="Wingdings" pitchFamily="2" charset="2"/>
              </a:rPr>
              <a:t>People with </a:t>
            </a:r>
            <a:r>
              <a:rPr lang="en-US" dirty="0" err="1" smtClean="0">
                <a:sym typeface="Wingdings" pitchFamily="2" charset="2"/>
              </a:rPr>
              <a:t>alkaptonuria</a:t>
            </a:r>
            <a:r>
              <a:rPr lang="en-US" dirty="0" smtClean="0">
                <a:sym typeface="Wingdings" pitchFamily="2" charset="2"/>
              </a:rPr>
              <a:t> have inherited an inability to make the enzyme that breaks down the </a:t>
            </a:r>
            <a:r>
              <a:rPr lang="en-US" dirty="0" err="1" smtClean="0">
                <a:sym typeface="Wingdings" pitchFamily="2" charset="2"/>
              </a:rPr>
              <a:t>alkapton</a:t>
            </a:r>
            <a:endParaRPr lang="en-US" dirty="0" smtClean="0">
              <a:sym typeface="Wingdings" pitchFamily="2" charset="2"/>
            </a:endParaRPr>
          </a:p>
          <a:p>
            <a:pPr lvl="1"/>
            <a:r>
              <a:rPr lang="en-US" dirty="0" err="1" smtClean="0">
                <a:sym typeface="Wingdings" pitchFamily="2" charset="2"/>
              </a:rPr>
              <a:t>Garrods</a:t>
            </a:r>
            <a:r>
              <a:rPr lang="en-US" dirty="0" smtClean="0">
                <a:sym typeface="Wingdings" pitchFamily="2" charset="2"/>
              </a:rPr>
              <a:t> Hypothesis: </a:t>
            </a:r>
            <a:r>
              <a:rPr lang="en-US" dirty="0"/>
              <a:t>(</a:t>
            </a:r>
            <a:r>
              <a:rPr lang="en-US" dirty="0" err="1"/>
              <a:t>alkaptonuria</a:t>
            </a:r>
            <a:r>
              <a:rPr lang="en-US" dirty="0"/>
              <a:t>) </a:t>
            </a:r>
            <a:endParaRPr lang="en-US" dirty="0" smtClean="0"/>
          </a:p>
          <a:p>
            <a:pPr marL="393192" lvl="1" indent="0">
              <a:buNone/>
            </a:pPr>
            <a:r>
              <a:rPr lang="en-US" dirty="0" smtClean="0"/>
              <a:t>was </a:t>
            </a:r>
            <a:r>
              <a:rPr lang="en-US" dirty="0"/>
              <a:t>a result of a defect in a gene for </a:t>
            </a:r>
            <a:endParaRPr lang="en-US" dirty="0" smtClean="0"/>
          </a:p>
          <a:p>
            <a:pPr marL="393192" lvl="1" indent="0">
              <a:buNone/>
            </a:pPr>
            <a:r>
              <a:rPr lang="en-US" dirty="0" smtClean="0"/>
              <a:t>an </a:t>
            </a:r>
            <a:r>
              <a:rPr lang="en-US" dirty="0"/>
              <a:t>enzyme</a:t>
            </a:r>
            <a:endParaRPr lang="en-US" dirty="0" smtClean="0"/>
          </a:p>
          <a:p>
            <a:endParaRPr lang="en-US" dirty="0"/>
          </a:p>
        </p:txBody>
      </p:sp>
      <p:pic>
        <p:nvPicPr>
          <p:cNvPr id="1026" name="Picture 2" descr="http://www.clinmedres.org/content/vol2/issue4/images/large/209.fig3.jpeg">
            <a:hlinkClick r:id="rId2"/>
          </p:cNvPr>
          <p:cNvPicPr>
            <a:picLocks noChangeAspect="1" noChangeArrowheads="1"/>
          </p:cNvPicPr>
          <p:nvPr/>
        </p:nvPicPr>
        <p:blipFill>
          <a:blip r:embed="rId3" cstate="print"/>
          <a:srcRect/>
          <a:stretch>
            <a:fillRect/>
          </a:stretch>
        </p:blipFill>
        <p:spPr bwMode="auto">
          <a:xfrm>
            <a:off x="5943600" y="5181600"/>
            <a:ext cx="3200400" cy="16764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dirty="0" smtClean="0"/>
              <a:t>Transcription is Divided into 3 Stages</a:t>
            </a:r>
            <a:endParaRPr lang="en-US" sz="4000" dirty="0"/>
          </a:p>
        </p:txBody>
      </p:sp>
      <p:sp>
        <p:nvSpPr>
          <p:cNvPr id="8" name="Content Placeholder 7"/>
          <p:cNvSpPr>
            <a:spLocks noGrp="1"/>
          </p:cNvSpPr>
          <p:nvPr>
            <p:ph idx="1"/>
          </p:nvPr>
        </p:nvSpPr>
        <p:spPr/>
        <p:txBody>
          <a:bodyPr/>
          <a:lstStyle/>
          <a:p>
            <a:r>
              <a:rPr lang="en-US" dirty="0" smtClean="0"/>
              <a:t>Initiation</a:t>
            </a:r>
          </a:p>
          <a:p>
            <a:pPr lvl="1"/>
            <a:r>
              <a:rPr lang="en-US" dirty="0" smtClean="0"/>
              <a:t>RNA Polymerase recognizes and binds to promoter</a:t>
            </a:r>
          </a:p>
          <a:p>
            <a:r>
              <a:rPr lang="en-US" dirty="0" smtClean="0"/>
              <a:t>Elongation</a:t>
            </a:r>
          </a:p>
          <a:p>
            <a:r>
              <a:rPr lang="en-US" dirty="0" smtClean="0"/>
              <a:t>Termination</a:t>
            </a:r>
          </a:p>
          <a:p>
            <a:r>
              <a:rPr lang="en-US" dirty="0" smtClean="0">
                <a:hlinkClick r:id="rId2"/>
              </a:rPr>
              <a:t>Stages of Transcription Animation</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88900" y="473075"/>
            <a:ext cx="8534400" cy="1190625"/>
          </a:xfrm>
        </p:spPr>
        <p:txBody>
          <a:bodyPr anchor="t">
            <a:spAutoFit/>
          </a:bodyPr>
          <a:lstStyle/>
          <a:p>
            <a:pPr marL="57150" indent="-4763"/>
            <a:r>
              <a:rPr lang="en-US" i="1" dirty="0"/>
              <a:t>RNA Polymerase Binding and Initiation of Transcription</a:t>
            </a:r>
            <a:endParaRPr lang="en-US" sz="3200" i="1" dirty="0"/>
          </a:p>
        </p:txBody>
      </p:sp>
      <p:sp>
        <p:nvSpPr>
          <p:cNvPr id="47107" name="Rectangle 3"/>
          <p:cNvSpPr>
            <a:spLocks noGrp="1" noChangeArrowheads="1"/>
          </p:cNvSpPr>
          <p:nvPr>
            <p:ph type="body" idx="4294967295"/>
          </p:nvPr>
        </p:nvSpPr>
        <p:spPr>
          <a:xfrm>
            <a:off x="533400" y="1920875"/>
            <a:ext cx="8534400" cy="4253472"/>
          </a:xfrm>
        </p:spPr>
        <p:txBody>
          <a:bodyPr>
            <a:spAutoFit/>
          </a:bodyPr>
          <a:lstStyle/>
          <a:p>
            <a:pPr marL="350838" indent="-350838">
              <a:lnSpc>
                <a:spcPct val="95000"/>
              </a:lnSpc>
              <a:spcBef>
                <a:spcPct val="15000"/>
              </a:spcBef>
              <a:spcAft>
                <a:spcPct val="15000"/>
              </a:spcAft>
            </a:pPr>
            <a:r>
              <a:rPr lang="en-US" dirty="0"/>
              <a:t>Promoters signal the transcriptional </a:t>
            </a:r>
            <a:r>
              <a:rPr lang="en-US" b="1" dirty="0"/>
              <a:t>start point </a:t>
            </a:r>
            <a:r>
              <a:rPr lang="en-US" dirty="0"/>
              <a:t>and usually extend several dozen nucleotide pairs upstream of the start point</a:t>
            </a:r>
          </a:p>
          <a:p>
            <a:pPr marL="350838" indent="-350838">
              <a:lnSpc>
                <a:spcPct val="95000"/>
              </a:lnSpc>
              <a:spcBef>
                <a:spcPct val="15000"/>
              </a:spcBef>
              <a:spcAft>
                <a:spcPct val="15000"/>
              </a:spcAft>
            </a:pPr>
            <a:r>
              <a:rPr lang="en-US" b="1" dirty="0"/>
              <a:t>Transcription factors </a:t>
            </a:r>
            <a:r>
              <a:rPr lang="en-US" dirty="0"/>
              <a:t>mediate the binding of RNA polymerase and the initiation of transcription</a:t>
            </a:r>
          </a:p>
          <a:p>
            <a:pPr marL="350838" indent="-350838">
              <a:lnSpc>
                <a:spcPct val="95000"/>
              </a:lnSpc>
              <a:spcBef>
                <a:spcPct val="15000"/>
              </a:spcBef>
              <a:spcAft>
                <a:spcPct val="15000"/>
              </a:spcAft>
            </a:pPr>
            <a:r>
              <a:rPr lang="en-US" dirty="0"/>
              <a:t>The completed assembly of transcription factors and RNA polymerase II bound to a promoter is called a </a:t>
            </a:r>
            <a:r>
              <a:rPr lang="en-US" b="1" dirty="0"/>
              <a:t>transcription initiation complex</a:t>
            </a:r>
          </a:p>
          <a:p>
            <a:pPr marL="350838" indent="-350838">
              <a:lnSpc>
                <a:spcPct val="95000"/>
              </a:lnSpc>
              <a:spcBef>
                <a:spcPct val="15000"/>
              </a:spcBef>
              <a:spcAft>
                <a:spcPct val="15000"/>
              </a:spcAft>
            </a:pPr>
            <a:r>
              <a:rPr lang="en-US" dirty="0"/>
              <a:t>A promoter called a </a:t>
            </a:r>
            <a:r>
              <a:rPr lang="en-US" b="1" dirty="0"/>
              <a:t>TATA box </a:t>
            </a:r>
            <a:r>
              <a:rPr lang="en-US" dirty="0"/>
              <a:t>is crucial in forming the initiation complex in </a:t>
            </a:r>
            <a:r>
              <a:rPr lang="en-US" dirty="0" smtClean="0"/>
              <a:t>eukaryotes </a:t>
            </a:r>
            <a:endParaRPr lang="en-US" dirty="0"/>
          </a:p>
        </p:txBody>
      </p:sp>
      <p:grpSp>
        <p:nvGrpSpPr>
          <p:cNvPr id="47108" name="Group 4"/>
          <p:cNvGrpSpPr>
            <a:grpSpLocks/>
          </p:cNvGrpSpPr>
          <p:nvPr/>
        </p:nvGrpSpPr>
        <p:grpSpPr bwMode="auto">
          <a:xfrm>
            <a:off x="0" y="6553200"/>
            <a:ext cx="9144000" cy="304800"/>
            <a:chOff x="0" y="4128"/>
            <a:chExt cx="5760" cy="192"/>
          </a:xfrm>
        </p:grpSpPr>
        <p:sp>
          <p:nvSpPr>
            <p:cNvPr id="47109"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47111"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29256111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Eukaryotes &amp; the TATA Box</a:t>
            </a:r>
            <a:endParaRPr lang="en-US" dirty="0"/>
          </a:p>
        </p:txBody>
      </p:sp>
      <p:sp>
        <p:nvSpPr>
          <p:cNvPr id="8" name="Content Placeholder 7"/>
          <p:cNvSpPr>
            <a:spLocks noGrp="1"/>
          </p:cNvSpPr>
          <p:nvPr>
            <p:ph idx="1"/>
          </p:nvPr>
        </p:nvSpPr>
        <p:spPr/>
        <p:txBody>
          <a:bodyPr/>
          <a:lstStyle/>
          <a:p>
            <a:r>
              <a:rPr lang="en-US" dirty="0" smtClean="0"/>
              <a:t>Eukaryotic promoters often include a TATA box, which is the nucleotide sequence TATA located about 25 nucleotides upstream of the transcriptional start point</a:t>
            </a:r>
          </a:p>
          <a:p>
            <a:r>
              <a:rPr lang="en-US" dirty="0" smtClean="0"/>
              <a:t>There are several TF’s that must bind to the DNA in order for RNA polymerase to bind, one of these TF’s has a binding site for the TATA box</a:t>
            </a:r>
          </a:p>
          <a:p>
            <a:endParaRPr lang="en-US" dirty="0"/>
          </a:p>
        </p:txBody>
      </p:sp>
      <p:pic>
        <p:nvPicPr>
          <p:cNvPr id="52226" name="Picture 2" descr="http://images7.cafepress.com/product/75155867v8_480x480_Front_Color-Khaki.jpg"/>
          <p:cNvPicPr>
            <a:picLocks noChangeAspect="1" noChangeArrowheads="1"/>
          </p:cNvPicPr>
          <p:nvPr/>
        </p:nvPicPr>
        <p:blipFill>
          <a:blip r:embed="rId2" cstate="print"/>
          <a:srcRect/>
          <a:stretch>
            <a:fillRect/>
          </a:stretch>
        </p:blipFill>
        <p:spPr bwMode="auto">
          <a:xfrm>
            <a:off x="7620000" y="152400"/>
            <a:ext cx="1358900" cy="1358900"/>
          </a:xfrm>
          <a:prstGeom prst="rect">
            <a:avLst/>
          </a:prstGeom>
          <a:noFill/>
        </p:spPr>
      </p:pic>
      <p:pic>
        <p:nvPicPr>
          <p:cNvPr id="52228" name="Picture 4" descr="http://vcell.ndsu.edu/animations/transcription/Stills/0685.jpg"/>
          <p:cNvPicPr>
            <a:picLocks noChangeAspect="1" noChangeArrowheads="1"/>
          </p:cNvPicPr>
          <p:nvPr/>
        </p:nvPicPr>
        <p:blipFill>
          <a:blip r:embed="rId3" cstate="print"/>
          <a:srcRect/>
          <a:stretch>
            <a:fillRect/>
          </a:stretch>
        </p:blipFill>
        <p:spPr bwMode="auto">
          <a:xfrm>
            <a:off x="0" y="4457700"/>
            <a:ext cx="3200400" cy="24003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52400" y="25400"/>
            <a:ext cx="2590800" cy="304800"/>
          </a:xfrm>
        </p:spPr>
        <p:txBody>
          <a:bodyPr/>
          <a:lstStyle/>
          <a:p>
            <a:r>
              <a:rPr lang="en-US" sz="1200" b="0">
                <a:latin typeface="Arial" charset="0"/>
              </a:rPr>
              <a:t>Figure 17.8</a:t>
            </a:r>
          </a:p>
        </p:txBody>
      </p:sp>
      <p:pic>
        <p:nvPicPr>
          <p:cNvPr id="141315" name="Picture 3" descr="17_08Initiation-U"/>
          <p:cNvPicPr>
            <a:picLocks noChangeAspect="1" noChangeArrowheads="1"/>
          </p:cNvPicPr>
          <p:nvPr/>
        </p:nvPicPr>
        <p:blipFill>
          <a:blip r:embed="rId3" cstate="print"/>
          <a:srcRect/>
          <a:stretch>
            <a:fillRect/>
          </a:stretch>
        </p:blipFill>
        <p:spPr bwMode="auto">
          <a:xfrm>
            <a:off x="1849438" y="136525"/>
            <a:ext cx="5445125" cy="6584950"/>
          </a:xfrm>
          <a:prstGeom prst="rect">
            <a:avLst/>
          </a:prstGeom>
          <a:noFill/>
        </p:spPr>
      </p:pic>
      <p:sp>
        <p:nvSpPr>
          <p:cNvPr id="141316" name="Text Box 4"/>
          <p:cNvSpPr txBox="1">
            <a:spLocks noChangeArrowheads="1"/>
          </p:cNvSpPr>
          <p:nvPr/>
        </p:nvSpPr>
        <p:spPr bwMode="auto">
          <a:xfrm>
            <a:off x="4760913" y="3660775"/>
            <a:ext cx="1970087" cy="371475"/>
          </a:xfrm>
          <a:prstGeom prst="rect">
            <a:avLst/>
          </a:prstGeom>
          <a:noFill/>
          <a:ln w="9525">
            <a:noFill/>
            <a:miter lim="800000"/>
            <a:headEnd/>
            <a:tailEnd/>
          </a:ln>
          <a:effectLst/>
        </p:spPr>
        <p:txBody>
          <a:bodyPr wrap="none" lIns="0" tIns="0" rIns="0" bIns="0"/>
          <a:lstStyle/>
          <a:p>
            <a:r>
              <a:rPr lang="en-US" sz="1400" b="1"/>
              <a:t>Transcription initiation</a:t>
            </a:r>
            <a:br>
              <a:rPr lang="en-US" sz="1400" b="1"/>
            </a:br>
            <a:r>
              <a:rPr lang="en-US" sz="1400" b="1"/>
              <a:t>complex forms</a:t>
            </a:r>
          </a:p>
        </p:txBody>
      </p:sp>
      <p:grpSp>
        <p:nvGrpSpPr>
          <p:cNvPr id="141317" name="Group 5"/>
          <p:cNvGrpSpPr>
            <a:grpSpLocks/>
          </p:cNvGrpSpPr>
          <p:nvPr/>
        </p:nvGrpSpPr>
        <p:grpSpPr bwMode="auto">
          <a:xfrm>
            <a:off x="4503738" y="3657600"/>
            <a:ext cx="207962" cy="203200"/>
            <a:chOff x="2739" y="1015"/>
            <a:chExt cx="131" cy="128"/>
          </a:xfrm>
        </p:grpSpPr>
        <p:sp>
          <p:nvSpPr>
            <p:cNvPr id="141318" name="Oval 6"/>
            <p:cNvSpPr>
              <a:spLocks noChangeArrowheads="1"/>
            </p:cNvSpPr>
            <p:nvPr/>
          </p:nvSpPr>
          <p:spPr bwMode="auto">
            <a:xfrm>
              <a:off x="2739" y="1019"/>
              <a:ext cx="131" cy="124"/>
            </a:xfrm>
            <a:prstGeom prst="ellipse">
              <a:avLst/>
            </a:prstGeom>
            <a:solidFill>
              <a:srgbClr val="0072CA"/>
            </a:solidFill>
            <a:ln w="12700">
              <a:noFill/>
              <a:round/>
              <a:headEnd/>
              <a:tailEnd/>
            </a:ln>
            <a:effectLst/>
          </p:spPr>
          <p:txBody>
            <a:bodyPr wrap="none" anchor="ctr"/>
            <a:lstStyle/>
            <a:p>
              <a:endParaRPr lang="en-US"/>
            </a:p>
          </p:txBody>
        </p:sp>
        <p:sp>
          <p:nvSpPr>
            <p:cNvPr id="141319" name="Text Box 7"/>
            <p:cNvSpPr txBox="1">
              <a:spLocks noChangeArrowheads="1"/>
            </p:cNvSpPr>
            <p:nvPr/>
          </p:nvSpPr>
          <p:spPr bwMode="auto">
            <a:xfrm>
              <a:off x="2772" y="1015"/>
              <a:ext cx="83" cy="111"/>
            </a:xfrm>
            <a:prstGeom prst="rect">
              <a:avLst/>
            </a:prstGeom>
            <a:noFill/>
            <a:ln w="9525">
              <a:noFill/>
              <a:miter lim="800000"/>
              <a:headEnd/>
              <a:tailEnd/>
            </a:ln>
            <a:effectLst/>
          </p:spPr>
          <p:txBody>
            <a:bodyPr wrap="none" lIns="0" tIns="0" rIns="0" bIns="0"/>
            <a:lstStyle/>
            <a:p>
              <a:r>
                <a:rPr lang="en-US" sz="1400" b="1">
                  <a:solidFill>
                    <a:schemeClr val="bg1"/>
                  </a:solidFill>
                </a:rPr>
                <a:t>3</a:t>
              </a:r>
              <a:endParaRPr lang="en-US" sz="1400" b="1"/>
            </a:p>
          </p:txBody>
        </p:sp>
      </p:grpSp>
      <p:sp>
        <p:nvSpPr>
          <p:cNvPr id="141320" name="Text Box 8"/>
          <p:cNvSpPr txBox="1">
            <a:spLocks noChangeArrowheads="1"/>
          </p:cNvSpPr>
          <p:nvPr/>
        </p:nvSpPr>
        <p:spPr bwMode="auto">
          <a:xfrm>
            <a:off x="2081213" y="736600"/>
            <a:ext cx="509587" cy="184150"/>
          </a:xfrm>
          <a:prstGeom prst="rect">
            <a:avLst/>
          </a:prstGeom>
          <a:noFill/>
          <a:ln w="9525">
            <a:noFill/>
            <a:miter lim="800000"/>
            <a:headEnd/>
            <a:tailEnd/>
          </a:ln>
          <a:effectLst/>
        </p:spPr>
        <p:txBody>
          <a:bodyPr wrap="none" lIns="0" tIns="0" rIns="0" bIns="0"/>
          <a:lstStyle/>
          <a:p>
            <a:r>
              <a:rPr lang="en-US" sz="1400" b="1"/>
              <a:t>DNA</a:t>
            </a:r>
          </a:p>
        </p:txBody>
      </p:sp>
      <p:sp>
        <p:nvSpPr>
          <p:cNvPr id="141321" name="Text Box 9"/>
          <p:cNvSpPr txBox="1">
            <a:spLocks noChangeArrowheads="1"/>
          </p:cNvSpPr>
          <p:nvPr/>
        </p:nvSpPr>
        <p:spPr bwMode="auto">
          <a:xfrm>
            <a:off x="3732213" y="520700"/>
            <a:ext cx="852487" cy="184150"/>
          </a:xfrm>
          <a:prstGeom prst="rect">
            <a:avLst/>
          </a:prstGeom>
          <a:noFill/>
          <a:ln w="9525">
            <a:noFill/>
            <a:miter lim="800000"/>
            <a:headEnd/>
            <a:tailEnd/>
          </a:ln>
          <a:effectLst/>
        </p:spPr>
        <p:txBody>
          <a:bodyPr wrap="none" lIns="0" tIns="0" rIns="0" bIns="0"/>
          <a:lstStyle/>
          <a:p>
            <a:r>
              <a:rPr lang="en-US" sz="1400" b="1"/>
              <a:t>Promoter</a:t>
            </a:r>
          </a:p>
        </p:txBody>
      </p:sp>
      <p:sp>
        <p:nvSpPr>
          <p:cNvPr id="141322" name="Text Box 10"/>
          <p:cNvSpPr txBox="1">
            <a:spLocks noChangeArrowheads="1"/>
          </p:cNvSpPr>
          <p:nvPr/>
        </p:nvSpPr>
        <p:spPr bwMode="auto">
          <a:xfrm>
            <a:off x="5268913" y="635000"/>
            <a:ext cx="1792287" cy="171450"/>
          </a:xfrm>
          <a:prstGeom prst="rect">
            <a:avLst/>
          </a:prstGeom>
          <a:noFill/>
          <a:ln w="9525">
            <a:noFill/>
            <a:miter lim="800000"/>
            <a:headEnd/>
            <a:tailEnd/>
          </a:ln>
          <a:effectLst/>
        </p:spPr>
        <p:txBody>
          <a:bodyPr wrap="none" lIns="0" tIns="0" rIns="0" bIns="0"/>
          <a:lstStyle/>
          <a:p>
            <a:r>
              <a:rPr lang="en-US" sz="1400" b="1"/>
              <a:t>Nontemplate strand</a:t>
            </a:r>
          </a:p>
        </p:txBody>
      </p:sp>
      <p:sp>
        <p:nvSpPr>
          <p:cNvPr id="141323" name="Text Box 11"/>
          <p:cNvSpPr txBox="1">
            <a:spLocks noChangeArrowheads="1"/>
          </p:cNvSpPr>
          <p:nvPr/>
        </p:nvSpPr>
        <p:spPr bwMode="auto">
          <a:xfrm>
            <a:off x="1897063" y="963613"/>
            <a:ext cx="157162" cy="185737"/>
          </a:xfrm>
          <a:prstGeom prst="rect">
            <a:avLst/>
          </a:prstGeom>
          <a:noFill/>
          <a:ln w="9525">
            <a:noFill/>
            <a:miter lim="800000"/>
            <a:headEnd/>
            <a:tailEnd/>
          </a:ln>
          <a:effectLst/>
        </p:spPr>
        <p:txBody>
          <a:bodyPr wrap="none" lIns="0" tIns="0" rIns="0" bIns="0"/>
          <a:lstStyle/>
          <a:p>
            <a:r>
              <a:rPr lang="en-US" sz="1400" b="1"/>
              <a:t>5</a:t>
            </a:r>
            <a:r>
              <a:rPr lang="en-US" sz="1400" b="1">
                <a:sym typeface="Symbol" pitchFamily="84" charset="2"/>
              </a:rPr>
              <a:t></a:t>
            </a:r>
            <a:endParaRPr lang="en-US" sz="1400" b="1"/>
          </a:p>
        </p:txBody>
      </p:sp>
      <p:sp>
        <p:nvSpPr>
          <p:cNvPr id="141324" name="Text Box 12"/>
          <p:cNvSpPr txBox="1">
            <a:spLocks noChangeArrowheads="1"/>
          </p:cNvSpPr>
          <p:nvPr/>
        </p:nvSpPr>
        <p:spPr bwMode="auto">
          <a:xfrm>
            <a:off x="1897063" y="1168400"/>
            <a:ext cx="157162" cy="185738"/>
          </a:xfrm>
          <a:prstGeom prst="rect">
            <a:avLst/>
          </a:prstGeom>
          <a:noFill/>
          <a:ln w="9525">
            <a:noFill/>
            <a:miter lim="800000"/>
            <a:headEnd/>
            <a:tailEnd/>
          </a:ln>
          <a:effectLst/>
        </p:spPr>
        <p:txBody>
          <a:bodyPr wrap="none" lIns="0" tIns="0" rIns="0" bIns="0"/>
          <a:lstStyle/>
          <a:p>
            <a:r>
              <a:rPr lang="en-US" sz="1400" b="1"/>
              <a:t>3</a:t>
            </a:r>
            <a:r>
              <a:rPr lang="en-US" sz="1400" b="1">
                <a:sym typeface="Symbol" pitchFamily="84" charset="2"/>
              </a:rPr>
              <a:t></a:t>
            </a:r>
            <a:endParaRPr lang="en-US" sz="1400" b="1"/>
          </a:p>
        </p:txBody>
      </p:sp>
      <p:sp>
        <p:nvSpPr>
          <p:cNvPr id="141325" name="Text Box 13"/>
          <p:cNvSpPr txBox="1">
            <a:spLocks noChangeArrowheads="1"/>
          </p:cNvSpPr>
          <p:nvPr/>
        </p:nvSpPr>
        <p:spPr bwMode="auto">
          <a:xfrm>
            <a:off x="1895475" y="2987675"/>
            <a:ext cx="157163" cy="185738"/>
          </a:xfrm>
          <a:prstGeom prst="rect">
            <a:avLst/>
          </a:prstGeom>
          <a:noFill/>
          <a:ln w="9525">
            <a:noFill/>
            <a:miter lim="800000"/>
            <a:headEnd/>
            <a:tailEnd/>
          </a:ln>
          <a:effectLst/>
        </p:spPr>
        <p:txBody>
          <a:bodyPr wrap="none" lIns="0" tIns="0" rIns="0" bIns="0"/>
          <a:lstStyle/>
          <a:p>
            <a:r>
              <a:rPr lang="en-US" sz="1400" b="1"/>
              <a:t>5</a:t>
            </a:r>
            <a:r>
              <a:rPr lang="en-US" sz="1400" b="1">
                <a:sym typeface="Symbol" pitchFamily="84" charset="2"/>
              </a:rPr>
              <a:t></a:t>
            </a:r>
            <a:endParaRPr lang="en-US" sz="1400" b="1"/>
          </a:p>
        </p:txBody>
      </p:sp>
      <p:sp>
        <p:nvSpPr>
          <p:cNvPr id="141326" name="Text Box 14"/>
          <p:cNvSpPr txBox="1">
            <a:spLocks noChangeArrowheads="1"/>
          </p:cNvSpPr>
          <p:nvPr/>
        </p:nvSpPr>
        <p:spPr bwMode="auto">
          <a:xfrm>
            <a:off x="1900238" y="3192463"/>
            <a:ext cx="157162" cy="185737"/>
          </a:xfrm>
          <a:prstGeom prst="rect">
            <a:avLst/>
          </a:prstGeom>
          <a:noFill/>
          <a:ln w="9525">
            <a:noFill/>
            <a:miter lim="800000"/>
            <a:headEnd/>
            <a:tailEnd/>
          </a:ln>
          <a:effectLst/>
        </p:spPr>
        <p:txBody>
          <a:bodyPr wrap="none" lIns="0" tIns="0" rIns="0" bIns="0"/>
          <a:lstStyle/>
          <a:p>
            <a:r>
              <a:rPr lang="en-US" sz="1400" b="1"/>
              <a:t>3</a:t>
            </a:r>
            <a:r>
              <a:rPr lang="en-US" sz="1400" b="1">
                <a:sym typeface="Symbol" pitchFamily="84" charset="2"/>
              </a:rPr>
              <a:t></a:t>
            </a:r>
            <a:endParaRPr lang="en-US" sz="1400" b="1"/>
          </a:p>
        </p:txBody>
      </p:sp>
      <p:sp>
        <p:nvSpPr>
          <p:cNvPr id="141327" name="Text Box 15"/>
          <p:cNvSpPr txBox="1">
            <a:spLocks noChangeArrowheads="1"/>
          </p:cNvSpPr>
          <p:nvPr/>
        </p:nvSpPr>
        <p:spPr bwMode="auto">
          <a:xfrm>
            <a:off x="1893888" y="5149850"/>
            <a:ext cx="157162" cy="185738"/>
          </a:xfrm>
          <a:prstGeom prst="rect">
            <a:avLst/>
          </a:prstGeom>
          <a:noFill/>
          <a:ln w="9525">
            <a:noFill/>
            <a:miter lim="800000"/>
            <a:headEnd/>
            <a:tailEnd/>
          </a:ln>
          <a:effectLst/>
        </p:spPr>
        <p:txBody>
          <a:bodyPr wrap="none" lIns="0" tIns="0" rIns="0" bIns="0"/>
          <a:lstStyle/>
          <a:p>
            <a:r>
              <a:rPr lang="en-US" sz="1400" b="1"/>
              <a:t>5</a:t>
            </a:r>
            <a:r>
              <a:rPr lang="en-US" sz="1400" b="1">
                <a:sym typeface="Symbol" pitchFamily="84" charset="2"/>
              </a:rPr>
              <a:t></a:t>
            </a:r>
            <a:endParaRPr lang="en-US" sz="1400" b="1"/>
          </a:p>
        </p:txBody>
      </p:sp>
      <p:sp>
        <p:nvSpPr>
          <p:cNvPr id="141328" name="Text Box 16"/>
          <p:cNvSpPr txBox="1">
            <a:spLocks noChangeArrowheads="1"/>
          </p:cNvSpPr>
          <p:nvPr/>
        </p:nvSpPr>
        <p:spPr bwMode="auto">
          <a:xfrm>
            <a:off x="1903413" y="5354638"/>
            <a:ext cx="157162" cy="185737"/>
          </a:xfrm>
          <a:prstGeom prst="rect">
            <a:avLst/>
          </a:prstGeom>
          <a:noFill/>
          <a:ln w="9525">
            <a:noFill/>
            <a:miter lim="800000"/>
            <a:headEnd/>
            <a:tailEnd/>
          </a:ln>
          <a:effectLst/>
        </p:spPr>
        <p:txBody>
          <a:bodyPr wrap="none" lIns="0" tIns="0" rIns="0" bIns="0"/>
          <a:lstStyle/>
          <a:p>
            <a:r>
              <a:rPr lang="en-US" sz="1400" b="1"/>
              <a:t>3</a:t>
            </a:r>
            <a:r>
              <a:rPr lang="en-US" sz="1400" b="1">
                <a:sym typeface="Symbol" pitchFamily="84" charset="2"/>
              </a:rPr>
              <a:t></a:t>
            </a:r>
            <a:endParaRPr lang="en-US" sz="1400" b="1"/>
          </a:p>
        </p:txBody>
      </p:sp>
      <p:sp>
        <p:nvSpPr>
          <p:cNvPr id="141329" name="Text Box 17"/>
          <p:cNvSpPr txBox="1">
            <a:spLocks noChangeArrowheads="1"/>
          </p:cNvSpPr>
          <p:nvPr/>
        </p:nvSpPr>
        <p:spPr bwMode="auto">
          <a:xfrm>
            <a:off x="2995613" y="2006600"/>
            <a:ext cx="1144587" cy="387350"/>
          </a:xfrm>
          <a:prstGeom prst="rect">
            <a:avLst/>
          </a:prstGeom>
          <a:noFill/>
          <a:ln w="9525">
            <a:noFill/>
            <a:miter lim="800000"/>
            <a:headEnd/>
            <a:tailEnd/>
          </a:ln>
          <a:effectLst/>
        </p:spPr>
        <p:txBody>
          <a:bodyPr wrap="none" lIns="0" tIns="0" rIns="0" bIns="0"/>
          <a:lstStyle/>
          <a:p>
            <a:r>
              <a:rPr lang="en-US" sz="1400" b="1"/>
              <a:t>Transcription</a:t>
            </a:r>
            <a:br>
              <a:rPr lang="en-US" sz="1400" b="1"/>
            </a:br>
            <a:r>
              <a:rPr lang="en-US" sz="1400" b="1"/>
              <a:t>factors</a:t>
            </a:r>
          </a:p>
        </p:txBody>
      </p:sp>
      <p:sp>
        <p:nvSpPr>
          <p:cNvPr id="141330" name="Text Box 18"/>
          <p:cNvSpPr txBox="1">
            <a:spLocks noChangeArrowheads="1"/>
          </p:cNvSpPr>
          <p:nvPr/>
        </p:nvSpPr>
        <p:spPr bwMode="auto">
          <a:xfrm>
            <a:off x="2030413" y="4279900"/>
            <a:ext cx="1652587" cy="222250"/>
          </a:xfrm>
          <a:prstGeom prst="rect">
            <a:avLst/>
          </a:prstGeom>
          <a:noFill/>
          <a:ln w="9525">
            <a:noFill/>
            <a:miter lim="800000"/>
            <a:headEnd/>
            <a:tailEnd/>
          </a:ln>
          <a:effectLst/>
        </p:spPr>
        <p:txBody>
          <a:bodyPr wrap="none" lIns="0" tIns="0" rIns="0" bIns="0"/>
          <a:lstStyle/>
          <a:p>
            <a:r>
              <a:rPr lang="en-US" sz="1400" b="1"/>
              <a:t>RNA polymerase </a:t>
            </a:r>
            <a:r>
              <a:rPr lang="en-US" sz="1400" b="1">
                <a:latin typeface="Times New Roman" pitchFamily="84" charset="0"/>
              </a:rPr>
              <a:t>II</a:t>
            </a:r>
            <a:endParaRPr lang="en-US" sz="1400" b="1"/>
          </a:p>
        </p:txBody>
      </p:sp>
      <p:sp>
        <p:nvSpPr>
          <p:cNvPr id="141331" name="Text Box 19"/>
          <p:cNvSpPr txBox="1">
            <a:spLocks noChangeArrowheads="1"/>
          </p:cNvSpPr>
          <p:nvPr/>
        </p:nvSpPr>
        <p:spPr bwMode="auto">
          <a:xfrm>
            <a:off x="5510213" y="4533900"/>
            <a:ext cx="1919287" cy="222250"/>
          </a:xfrm>
          <a:prstGeom prst="rect">
            <a:avLst/>
          </a:prstGeom>
          <a:noFill/>
          <a:ln w="9525">
            <a:noFill/>
            <a:miter lim="800000"/>
            <a:headEnd/>
            <a:tailEnd/>
          </a:ln>
          <a:effectLst/>
        </p:spPr>
        <p:txBody>
          <a:bodyPr wrap="none" lIns="0" tIns="0" rIns="0" bIns="0"/>
          <a:lstStyle/>
          <a:p>
            <a:r>
              <a:rPr lang="en-US" sz="1400" b="1"/>
              <a:t>Transcription factors</a:t>
            </a:r>
          </a:p>
        </p:txBody>
      </p:sp>
      <p:sp>
        <p:nvSpPr>
          <p:cNvPr id="141332" name="Text Box 20"/>
          <p:cNvSpPr txBox="1">
            <a:spLocks noChangeArrowheads="1"/>
          </p:cNvSpPr>
          <p:nvPr/>
        </p:nvSpPr>
        <p:spPr bwMode="auto">
          <a:xfrm>
            <a:off x="6773863" y="1166813"/>
            <a:ext cx="157162" cy="185737"/>
          </a:xfrm>
          <a:prstGeom prst="rect">
            <a:avLst/>
          </a:prstGeom>
          <a:noFill/>
          <a:ln w="9525">
            <a:noFill/>
            <a:miter lim="800000"/>
            <a:headEnd/>
            <a:tailEnd/>
          </a:ln>
          <a:effectLst/>
        </p:spPr>
        <p:txBody>
          <a:bodyPr wrap="none" lIns="0" tIns="0" rIns="0" bIns="0"/>
          <a:lstStyle/>
          <a:p>
            <a:r>
              <a:rPr lang="en-US" sz="1400" b="1"/>
              <a:t>5</a:t>
            </a:r>
            <a:r>
              <a:rPr lang="en-US" sz="1400" b="1">
                <a:sym typeface="Symbol" pitchFamily="84" charset="2"/>
              </a:rPr>
              <a:t></a:t>
            </a:r>
            <a:endParaRPr lang="en-US" sz="1400" b="1"/>
          </a:p>
        </p:txBody>
      </p:sp>
      <p:sp>
        <p:nvSpPr>
          <p:cNvPr id="141333" name="Text Box 21"/>
          <p:cNvSpPr txBox="1">
            <a:spLocks noChangeArrowheads="1"/>
          </p:cNvSpPr>
          <p:nvPr/>
        </p:nvSpPr>
        <p:spPr bwMode="auto">
          <a:xfrm>
            <a:off x="6761163" y="963613"/>
            <a:ext cx="157162" cy="185737"/>
          </a:xfrm>
          <a:prstGeom prst="rect">
            <a:avLst/>
          </a:prstGeom>
          <a:noFill/>
          <a:ln w="9525">
            <a:noFill/>
            <a:miter lim="800000"/>
            <a:headEnd/>
            <a:tailEnd/>
          </a:ln>
          <a:effectLst/>
        </p:spPr>
        <p:txBody>
          <a:bodyPr wrap="none" lIns="0" tIns="0" rIns="0" bIns="0"/>
          <a:lstStyle/>
          <a:p>
            <a:r>
              <a:rPr lang="en-US" sz="1400" b="1"/>
              <a:t>3</a:t>
            </a:r>
            <a:r>
              <a:rPr lang="en-US" sz="1400" b="1">
                <a:sym typeface="Symbol" pitchFamily="84" charset="2"/>
              </a:rPr>
              <a:t></a:t>
            </a:r>
            <a:endParaRPr lang="en-US" sz="1400" b="1"/>
          </a:p>
        </p:txBody>
      </p:sp>
      <p:sp>
        <p:nvSpPr>
          <p:cNvPr id="141334" name="Text Box 22"/>
          <p:cNvSpPr txBox="1">
            <a:spLocks noChangeArrowheads="1"/>
          </p:cNvSpPr>
          <p:nvPr/>
        </p:nvSpPr>
        <p:spPr bwMode="auto">
          <a:xfrm>
            <a:off x="6770688" y="3201988"/>
            <a:ext cx="157162" cy="185737"/>
          </a:xfrm>
          <a:prstGeom prst="rect">
            <a:avLst/>
          </a:prstGeom>
          <a:noFill/>
          <a:ln w="9525">
            <a:noFill/>
            <a:miter lim="800000"/>
            <a:headEnd/>
            <a:tailEnd/>
          </a:ln>
          <a:effectLst/>
        </p:spPr>
        <p:txBody>
          <a:bodyPr wrap="none" lIns="0" tIns="0" rIns="0" bIns="0"/>
          <a:lstStyle/>
          <a:p>
            <a:r>
              <a:rPr lang="en-US" sz="1400" b="1"/>
              <a:t>5</a:t>
            </a:r>
            <a:r>
              <a:rPr lang="en-US" sz="1400" b="1">
                <a:sym typeface="Symbol" pitchFamily="84" charset="2"/>
              </a:rPr>
              <a:t></a:t>
            </a:r>
            <a:endParaRPr lang="en-US" sz="1400" b="1"/>
          </a:p>
        </p:txBody>
      </p:sp>
      <p:sp>
        <p:nvSpPr>
          <p:cNvPr id="141335" name="Text Box 23"/>
          <p:cNvSpPr txBox="1">
            <a:spLocks noChangeArrowheads="1"/>
          </p:cNvSpPr>
          <p:nvPr/>
        </p:nvSpPr>
        <p:spPr bwMode="auto">
          <a:xfrm>
            <a:off x="6759575" y="2989263"/>
            <a:ext cx="157163" cy="185737"/>
          </a:xfrm>
          <a:prstGeom prst="rect">
            <a:avLst/>
          </a:prstGeom>
          <a:noFill/>
          <a:ln w="9525">
            <a:noFill/>
            <a:miter lim="800000"/>
            <a:headEnd/>
            <a:tailEnd/>
          </a:ln>
          <a:effectLst/>
        </p:spPr>
        <p:txBody>
          <a:bodyPr wrap="none" lIns="0" tIns="0" rIns="0" bIns="0"/>
          <a:lstStyle/>
          <a:p>
            <a:r>
              <a:rPr lang="en-US" sz="1400" b="1"/>
              <a:t>3</a:t>
            </a:r>
            <a:r>
              <a:rPr lang="en-US" sz="1400" b="1">
                <a:sym typeface="Symbol" pitchFamily="84" charset="2"/>
              </a:rPr>
              <a:t></a:t>
            </a:r>
            <a:endParaRPr lang="en-US" sz="1400" b="1"/>
          </a:p>
        </p:txBody>
      </p:sp>
      <p:sp>
        <p:nvSpPr>
          <p:cNvPr id="141336" name="Text Box 24"/>
          <p:cNvSpPr txBox="1">
            <a:spLocks noChangeArrowheads="1"/>
          </p:cNvSpPr>
          <p:nvPr/>
        </p:nvSpPr>
        <p:spPr bwMode="auto">
          <a:xfrm>
            <a:off x="6754813" y="5367338"/>
            <a:ext cx="157162" cy="185737"/>
          </a:xfrm>
          <a:prstGeom prst="rect">
            <a:avLst/>
          </a:prstGeom>
          <a:noFill/>
          <a:ln w="9525">
            <a:noFill/>
            <a:miter lim="800000"/>
            <a:headEnd/>
            <a:tailEnd/>
          </a:ln>
          <a:effectLst/>
        </p:spPr>
        <p:txBody>
          <a:bodyPr wrap="none" lIns="0" tIns="0" rIns="0" bIns="0"/>
          <a:lstStyle/>
          <a:p>
            <a:r>
              <a:rPr lang="en-US" sz="1400" b="1"/>
              <a:t>5</a:t>
            </a:r>
            <a:r>
              <a:rPr lang="en-US" sz="1400" b="1">
                <a:sym typeface="Symbol" pitchFamily="84" charset="2"/>
              </a:rPr>
              <a:t></a:t>
            </a:r>
            <a:endParaRPr lang="en-US" sz="1400" b="1"/>
          </a:p>
        </p:txBody>
      </p:sp>
      <p:sp>
        <p:nvSpPr>
          <p:cNvPr id="141337" name="Text Box 25"/>
          <p:cNvSpPr txBox="1">
            <a:spLocks noChangeArrowheads="1"/>
          </p:cNvSpPr>
          <p:nvPr/>
        </p:nvSpPr>
        <p:spPr bwMode="auto">
          <a:xfrm>
            <a:off x="6762750" y="5162550"/>
            <a:ext cx="157163" cy="185738"/>
          </a:xfrm>
          <a:prstGeom prst="rect">
            <a:avLst/>
          </a:prstGeom>
          <a:noFill/>
          <a:ln w="9525">
            <a:noFill/>
            <a:miter lim="800000"/>
            <a:headEnd/>
            <a:tailEnd/>
          </a:ln>
          <a:effectLst/>
        </p:spPr>
        <p:txBody>
          <a:bodyPr wrap="none" lIns="0" tIns="0" rIns="0" bIns="0"/>
          <a:lstStyle/>
          <a:p>
            <a:r>
              <a:rPr lang="en-US" sz="1400" b="1"/>
              <a:t>3</a:t>
            </a:r>
            <a:r>
              <a:rPr lang="en-US" sz="1400" b="1">
                <a:sym typeface="Symbol" pitchFamily="84" charset="2"/>
              </a:rPr>
              <a:t></a:t>
            </a:r>
            <a:endParaRPr lang="en-US" sz="1400" b="1"/>
          </a:p>
        </p:txBody>
      </p:sp>
      <p:sp>
        <p:nvSpPr>
          <p:cNvPr id="141338" name="Text Box 26"/>
          <p:cNvSpPr txBox="1">
            <a:spLocks noChangeArrowheads="1"/>
          </p:cNvSpPr>
          <p:nvPr/>
        </p:nvSpPr>
        <p:spPr bwMode="auto">
          <a:xfrm>
            <a:off x="5281613" y="5765800"/>
            <a:ext cx="1919287" cy="222250"/>
          </a:xfrm>
          <a:prstGeom prst="rect">
            <a:avLst/>
          </a:prstGeom>
          <a:noFill/>
          <a:ln w="9525">
            <a:noFill/>
            <a:miter lim="800000"/>
            <a:headEnd/>
            <a:tailEnd/>
          </a:ln>
          <a:effectLst/>
        </p:spPr>
        <p:txBody>
          <a:bodyPr wrap="none" lIns="0" tIns="0" rIns="0" bIns="0"/>
          <a:lstStyle/>
          <a:p>
            <a:r>
              <a:rPr lang="en-US" sz="1400" b="1"/>
              <a:t>RNA transcript</a:t>
            </a:r>
          </a:p>
        </p:txBody>
      </p:sp>
      <p:sp>
        <p:nvSpPr>
          <p:cNvPr id="141339" name="Text Box 27"/>
          <p:cNvSpPr txBox="1">
            <a:spLocks noChangeArrowheads="1"/>
          </p:cNvSpPr>
          <p:nvPr/>
        </p:nvSpPr>
        <p:spPr bwMode="auto">
          <a:xfrm>
            <a:off x="3033713" y="6305550"/>
            <a:ext cx="3201987" cy="222250"/>
          </a:xfrm>
          <a:prstGeom prst="rect">
            <a:avLst/>
          </a:prstGeom>
          <a:noFill/>
          <a:ln w="9525">
            <a:noFill/>
            <a:miter lim="800000"/>
            <a:headEnd/>
            <a:tailEnd/>
          </a:ln>
          <a:effectLst/>
        </p:spPr>
        <p:txBody>
          <a:bodyPr wrap="none" lIns="0" tIns="0" rIns="0" bIns="0"/>
          <a:lstStyle/>
          <a:p>
            <a:r>
              <a:rPr lang="en-US" sz="1400" b="1"/>
              <a:t>Transcription initiation complex</a:t>
            </a:r>
          </a:p>
        </p:txBody>
      </p:sp>
      <p:sp>
        <p:nvSpPr>
          <p:cNvPr id="141340" name="Text Box 28"/>
          <p:cNvSpPr txBox="1">
            <a:spLocks noChangeArrowheads="1"/>
          </p:cNvSpPr>
          <p:nvPr/>
        </p:nvSpPr>
        <p:spPr bwMode="auto">
          <a:xfrm>
            <a:off x="4718050" y="5338763"/>
            <a:ext cx="157163" cy="185737"/>
          </a:xfrm>
          <a:prstGeom prst="rect">
            <a:avLst/>
          </a:prstGeom>
          <a:noFill/>
          <a:ln w="9525">
            <a:noFill/>
            <a:miter lim="800000"/>
            <a:headEnd/>
            <a:tailEnd/>
          </a:ln>
          <a:effectLst/>
        </p:spPr>
        <p:txBody>
          <a:bodyPr wrap="none" lIns="0" tIns="0" rIns="0" bIns="0"/>
          <a:lstStyle/>
          <a:p>
            <a:r>
              <a:rPr lang="en-US" sz="1400" b="1"/>
              <a:t>5</a:t>
            </a:r>
            <a:r>
              <a:rPr lang="en-US" sz="1400" b="1">
                <a:sym typeface="Symbol" pitchFamily="84" charset="2"/>
              </a:rPr>
              <a:t></a:t>
            </a:r>
            <a:endParaRPr lang="en-US" sz="1400" b="1"/>
          </a:p>
        </p:txBody>
      </p:sp>
      <p:sp>
        <p:nvSpPr>
          <p:cNvPr id="141341" name="Text Box 29"/>
          <p:cNvSpPr txBox="1">
            <a:spLocks noChangeArrowheads="1"/>
          </p:cNvSpPr>
          <p:nvPr/>
        </p:nvSpPr>
        <p:spPr bwMode="auto">
          <a:xfrm>
            <a:off x="5164138" y="5248275"/>
            <a:ext cx="157162" cy="185738"/>
          </a:xfrm>
          <a:prstGeom prst="rect">
            <a:avLst/>
          </a:prstGeom>
          <a:noFill/>
          <a:ln w="9525">
            <a:noFill/>
            <a:miter lim="800000"/>
            <a:headEnd/>
            <a:tailEnd/>
          </a:ln>
          <a:effectLst/>
        </p:spPr>
        <p:txBody>
          <a:bodyPr wrap="none" lIns="0" tIns="0" rIns="0" bIns="0"/>
          <a:lstStyle/>
          <a:p>
            <a:r>
              <a:rPr lang="en-US" sz="1400" b="1"/>
              <a:t>3</a:t>
            </a:r>
            <a:r>
              <a:rPr lang="en-US" sz="1400" b="1">
                <a:sym typeface="Symbol" pitchFamily="84" charset="2"/>
              </a:rPr>
              <a:t></a:t>
            </a:r>
            <a:endParaRPr lang="en-US" sz="1400" b="1"/>
          </a:p>
        </p:txBody>
      </p:sp>
      <p:sp>
        <p:nvSpPr>
          <p:cNvPr id="141342" name="Line 30"/>
          <p:cNvSpPr>
            <a:spLocks noChangeShapeType="1"/>
          </p:cNvSpPr>
          <p:nvPr/>
        </p:nvSpPr>
        <p:spPr bwMode="auto">
          <a:xfrm flipV="1">
            <a:off x="4406900" y="4651375"/>
            <a:ext cx="1069975" cy="276225"/>
          </a:xfrm>
          <a:prstGeom prst="line">
            <a:avLst/>
          </a:prstGeom>
          <a:noFill/>
          <a:ln w="12700">
            <a:solidFill>
              <a:schemeClr val="tx1"/>
            </a:solidFill>
            <a:round/>
            <a:headEnd/>
            <a:tailEnd/>
          </a:ln>
          <a:effectLst/>
        </p:spPr>
        <p:txBody>
          <a:bodyPr wrap="none" anchor="ctr"/>
          <a:lstStyle/>
          <a:p>
            <a:endParaRPr lang="en-US"/>
          </a:p>
        </p:txBody>
      </p:sp>
      <p:sp>
        <p:nvSpPr>
          <p:cNvPr id="141343" name="Line 31"/>
          <p:cNvSpPr>
            <a:spLocks noChangeShapeType="1"/>
          </p:cNvSpPr>
          <p:nvPr/>
        </p:nvSpPr>
        <p:spPr bwMode="auto">
          <a:xfrm flipH="1" flipV="1">
            <a:off x="5468938" y="4652963"/>
            <a:ext cx="9525" cy="358775"/>
          </a:xfrm>
          <a:prstGeom prst="line">
            <a:avLst/>
          </a:prstGeom>
          <a:noFill/>
          <a:ln w="12700">
            <a:solidFill>
              <a:schemeClr val="tx1"/>
            </a:solidFill>
            <a:round/>
            <a:headEnd/>
            <a:tailEnd/>
          </a:ln>
          <a:effectLst/>
        </p:spPr>
        <p:txBody>
          <a:bodyPr wrap="none" anchor="ctr"/>
          <a:lstStyle/>
          <a:p>
            <a:endParaRPr lang="en-US"/>
          </a:p>
        </p:txBody>
      </p:sp>
      <p:sp>
        <p:nvSpPr>
          <p:cNvPr id="141344" name="Line 32"/>
          <p:cNvSpPr>
            <a:spLocks noChangeShapeType="1"/>
          </p:cNvSpPr>
          <p:nvPr/>
        </p:nvSpPr>
        <p:spPr bwMode="auto">
          <a:xfrm>
            <a:off x="5067300" y="5430838"/>
            <a:ext cx="207963" cy="454025"/>
          </a:xfrm>
          <a:prstGeom prst="line">
            <a:avLst/>
          </a:prstGeom>
          <a:noFill/>
          <a:ln w="12700">
            <a:solidFill>
              <a:schemeClr val="tx1"/>
            </a:solidFill>
            <a:round/>
            <a:headEnd/>
            <a:tailEnd/>
          </a:ln>
          <a:effectLst/>
        </p:spPr>
        <p:txBody>
          <a:bodyPr wrap="none" anchor="ctr"/>
          <a:lstStyle/>
          <a:p>
            <a:endParaRPr lang="en-US"/>
          </a:p>
        </p:txBody>
      </p:sp>
      <p:sp>
        <p:nvSpPr>
          <p:cNvPr id="141345" name="Text Box 33"/>
          <p:cNvSpPr txBox="1">
            <a:spLocks noChangeArrowheads="1"/>
          </p:cNvSpPr>
          <p:nvPr/>
        </p:nvSpPr>
        <p:spPr bwMode="auto">
          <a:xfrm>
            <a:off x="3135313" y="1427163"/>
            <a:ext cx="962025" cy="209550"/>
          </a:xfrm>
          <a:prstGeom prst="rect">
            <a:avLst/>
          </a:prstGeom>
          <a:noFill/>
          <a:ln w="9525">
            <a:noFill/>
            <a:miter lim="800000"/>
            <a:headEnd/>
            <a:tailEnd/>
          </a:ln>
          <a:effectLst/>
        </p:spPr>
        <p:txBody>
          <a:bodyPr wrap="none" lIns="0" tIns="0" rIns="0" bIns="0"/>
          <a:lstStyle/>
          <a:p>
            <a:r>
              <a:rPr lang="en-US" sz="1300" b="1"/>
              <a:t>TATA box</a:t>
            </a:r>
          </a:p>
        </p:txBody>
      </p:sp>
      <p:sp>
        <p:nvSpPr>
          <p:cNvPr id="141346" name="Text Box 34"/>
          <p:cNvSpPr txBox="1">
            <a:spLocks noChangeArrowheads="1"/>
          </p:cNvSpPr>
          <p:nvPr/>
        </p:nvSpPr>
        <p:spPr bwMode="auto">
          <a:xfrm>
            <a:off x="3171825" y="984250"/>
            <a:ext cx="80963" cy="133350"/>
          </a:xfrm>
          <a:prstGeom prst="rect">
            <a:avLst/>
          </a:prstGeom>
          <a:noFill/>
          <a:ln w="9525">
            <a:noFill/>
            <a:miter lim="800000"/>
            <a:headEnd/>
            <a:tailEnd/>
          </a:ln>
          <a:effectLst/>
        </p:spPr>
        <p:txBody>
          <a:bodyPr wrap="none" lIns="0" tIns="0" rIns="0" bIns="0"/>
          <a:lstStyle/>
          <a:p>
            <a:r>
              <a:rPr lang="en-US" sz="1000" b="1"/>
              <a:t>T</a:t>
            </a:r>
          </a:p>
        </p:txBody>
      </p:sp>
      <p:sp>
        <p:nvSpPr>
          <p:cNvPr id="141347" name="Text Box 35"/>
          <p:cNvSpPr txBox="1">
            <a:spLocks noChangeArrowheads="1"/>
          </p:cNvSpPr>
          <p:nvPr/>
        </p:nvSpPr>
        <p:spPr bwMode="auto">
          <a:xfrm>
            <a:off x="3276600" y="1184275"/>
            <a:ext cx="80963" cy="133350"/>
          </a:xfrm>
          <a:prstGeom prst="rect">
            <a:avLst/>
          </a:prstGeom>
          <a:noFill/>
          <a:ln w="9525">
            <a:noFill/>
            <a:miter lim="800000"/>
            <a:headEnd/>
            <a:tailEnd/>
          </a:ln>
          <a:effectLst/>
        </p:spPr>
        <p:txBody>
          <a:bodyPr wrap="none" lIns="0" tIns="0" rIns="0" bIns="0"/>
          <a:lstStyle/>
          <a:p>
            <a:r>
              <a:rPr lang="en-US" sz="1000" b="1"/>
              <a:t>T</a:t>
            </a:r>
          </a:p>
        </p:txBody>
      </p:sp>
      <p:sp>
        <p:nvSpPr>
          <p:cNvPr id="141348" name="Text Box 36"/>
          <p:cNvSpPr txBox="1">
            <a:spLocks noChangeArrowheads="1"/>
          </p:cNvSpPr>
          <p:nvPr/>
        </p:nvSpPr>
        <p:spPr bwMode="auto">
          <a:xfrm>
            <a:off x="3489325" y="1184275"/>
            <a:ext cx="80963" cy="133350"/>
          </a:xfrm>
          <a:prstGeom prst="rect">
            <a:avLst/>
          </a:prstGeom>
          <a:noFill/>
          <a:ln w="9525">
            <a:noFill/>
            <a:miter lim="800000"/>
            <a:headEnd/>
            <a:tailEnd/>
          </a:ln>
          <a:effectLst/>
        </p:spPr>
        <p:txBody>
          <a:bodyPr wrap="none" lIns="0" tIns="0" rIns="0" bIns="0"/>
          <a:lstStyle/>
          <a:p>
            <a:r>
              <a:rPr lang="en-US" sz="1000" b="1"/>
              <a:t>T</a:t>
            </a:r>
          </a:p>
        </p:txBody>
      </p:sp>
      <p:sp>
        <p:nvSpPr>
          <p:cNvPr id="141349" name="Text Box 37"/>
          <p:cNvSpPr txBox="1">
            <a:spLocks noChangeArrowheads="1"/>
          </p:cNvSpPr>
          <p:nvPr/>
        </p:nvSpPr>
        <p:spPr bwMode="auto">
          <a:xfrm>
            <a:off x="3600450" y="1184275"/>
            <a:ext cx="80963" cy="133350"/>
          </a:xfrm>
          <a:prstGeom prst="rect">
            <a:avLst/>
          </a:prstGeom>
          <a:noFill/>
          <a:ln w="9525">
            <a:noFill/>
            <a:miter lim="800000"/>
            <a:headEnd/>
            <a:tailEnd/>
          </a:ln>
          <a:effectLst/>
        </p:spPr>
        <p:txBody>
          <a:bodyPr wrap="none" lIns="0" tIns="0" rIns="0" bIns="0"/>
          <a:lstStyle/>
          <a:p>
            <a:r>
              <a:rPr lang="en-US" sz="1000" b="1"/>
              <a:t>T</a:t>
            </a:r>
          </a:p>
        </p:txBody>
      </p:sp>
      <p:sp>
        <p:nvSpPr>
          <p:cNvPr id="141350" name="Text Box 38"/>
          <p:cNvSpPr txBox="1">
            <a:spLocks noChangeArrowheads="1"/>
          </p:cNvSpPr>
          <p:nvPr/>
        </p:nvSpPr>
        <p:spPr bwMode="auto">
          <a:xfrm>
            <a:off x="3708400" y="1184275"/>
            <a:ext cx="80963" cy="133350"/>
          </a:xfrm>
          <a:prstGeom prst="rect">
            <a:avLst/>
          </a:prstGeom>
          <a:noFill/>
          <a:ln w="9525">
            <a:noFill/>
            <a:miter lim="800000"/>
            <a:headEnd/>
            <a:tailEnd/>
          </a:ln>
          <a:effectLst/>
        </p:spPr>
        <p:txBody>
          <a:bodyPr wrap="none" lIns="0" tIns="0" rIns="0" bIns="0"/>
          <a:lstStyle/>
          <a:p>
            <a:r>
              <a:rPr lang="en-US" sz="1000" b="1"/>
              <a:t>T</a:t>
            </a:r>
          </a:p>
        </p:txBody>
      </p:sp>
      <p:sp>
        <p:nvSpPr>
          <p:cNvPr id="141351" name="Text Box 39"/>
          <p:cNvSpPr txBox="1">
            <a:spLocks noChangeArrowheads="1"/>
          </p:cNvSpPr>
          <p:nvPr/>
        </p:nvSpPr>
        <p:spPr bwMode="auto">
          <a:xfrm>
            <a:off x="3813175" y="1184275"/>
            <a:ext cx="80963" cy="133350"/>
          </a:xfrm>
          <a:prstGeom prst="rect">
            <a:avLst/>
          </a:prstGeom>
          <a:noFill/>
          <a:ln w="9525">
            <a:noFill/>
            <a:miter lim="800000"/>
            <a:headEnd/>
            <a:tailEnd/>
          </a:ln>
          <a:effectLst/>
        </p:spPr>
        <p:txBody>
          <a:bodyPr wrap="none" lIns="0" tIns="0" rIns="0" bIns="0"/>
          <a:lstStyle/>
          <a:p>
            <a:r>
              <a:rPr lang="en-US" sz="1000" b="1"/>
              <a:t>T</a:t>
            </a:r>
          </a:p>
        </p:txBody>
      </p:sp>
      <p:sp>
        <p:nvSpPr>
          <p:cNvPr id="141352" name="Text Box 40"/>
          <p:cNvSpPr txBox="1">
            <a:spLocks noChangeArrowheads="1"/>
          </p:cNvSpPr>
          <p:nvPr/>
        </p:nvSpPr>
        <p:spPr bwMode="auto">
          <a:xfrm>
            <a:off x="3273425" y="984250"/>
            <a:ext cx="80963" cy="133350"/>
          </a:xfrm>
          <a:prstGeom prst="rect">
            <a:avLst/>
          </a:prstGeom>
          <a:noFill/>
          <a:ln w="9525">
            <a:noFill/>
            <a:miter lim="800000"/>
            <a:headEnd/>
            <a:tailEnd/>
          </a:ln>
          <a:effectLst/>
        </p:spPr>
        <p:txBody>
          <a:bodyPr wrap="none" lIns="0" tIns="0" rIns="0" bIns="0"/>
          <a:lstStyle/>
          <a:p>
            <a:r>
              <a:rPr lang="en-US" sz="1000" b="1"/>
              <a:t>A</a:t>
            </a:r>
          </a:p>
        </p:txBody>
      </p:sp>
      <p:sp>
        <p:nvSpPr>
          <p:cNvPr id="141353" name="Text Box 41"/>
          <p:cNvSpPr txBox="1">
            <a:spLocks noChangeArrowheads="1"/>
          </p:cNvSpPr>
          <p:nvPr/>
        </p:nvSpPr>
        <p:spPr bwMode="auto">
          <a:xfrm>
            <a:off x="3489325" y="984250"/>
            <a:ext cx="80963" cy="133350"/>
          </a:xfrm>
          <a:prstGeom prst="rect">
            <a:avLst/>
          </a:prstGeom>
          <a:noFill/>
          <a:ln w="9525">
            <a:noFill/>
            <a:miter lim="800000"/>
            <a:headEnd/>
            <a:tailEnd/>
          </a:ln>
          <a:effectLst/>
        </p:spPr>
        <p:txBody>
          <a:bodyPr wrap="none" lIns="0" tIns="0" rIns="0" bIns="0"/>
          <a:lstStyle/>
          <a:p>
            <a:r>
              <a:rPr lang="en-US" sz="1000" b="1"/>
              <a:t>A</a:t>
            </a:r>
          </a:p>
        </p:txBody>
      </p:sp>
      <p:sp>
        <p:nvSpPr>
          <p:cNvPr id="141354" name="Text Box 42"/>
          <p:cNvSpPr txBox="1">
            <a:spLocks noChangeArrowheads="1"/>
          </p:cNvSpPr>
          <p:nvPr/>
        </p:nvSpPr>
        <p:spPr bwMode="auto">
          <a:xfrm>
            <a:off x="3600450" y="984250"/>
            <a:ext cx="80963" cy="133350"/>
          </a:xfrm>
          <a:prstGeom prst="rect">
            <a:avLst/>
          </a:prstGeom>
          <a:noFill/>
          <a:ln w="9525">
            <a:noFill/>
            <a:miter lim="800000"/>
            <a:headEnd/>
            <a:tailEnd/>
          </a:ln>
          <a:effectLst/>
        </p:spPr>
        <p:txBody>
          <a:bodyPr wrap="none" lIns="0" tIns="0" rIns="0" bIns="0"/>
          <a:lstStyle/>
          <a:p>
            <a:r>
              <a:rPr lang="en-US" sz="1000" b="1"/>
              <a:t>A</a:t>
            </a:r>
          </a:p>
        </p:txBody>
      </p:sp>
      <p:sp>
        <p:nvSpPr>
          <p:cNvPr id="141355" name="Text Box 43"/>
          <p:cNvSpPr txBox="1">
            <a:spLocks noChangeArrowheads="1"/>
          </p:cNvSpPr>
          <p:nvPr/>
        </p:nvSpPr>
        <p:spPr bwMode="auto">
          <a:xfrm>
            <a:off x="3711575" y="984250"/>
            <a:ext cx="80963" cy="133350"/>
          </a:xfrm>
          <a:prstGeom prst="rect">
            <a:avLst/>
          </a:prstGeom>
          <a:noFill/>
          <a:ln w="9525">
            <a:noFill/>
            <a:miter lim="800000"/>
            <a:headEnd/>
            <a:tailEnd/>
          </a:ln>
          <a:effectLst/>
        </p:spPr>
        <p:txBody>
          <a:bodyPr wrap="none" lIns="0" tIns="0" rIns="0" bIns="0"/>
          <a:lstStyle/>
          <a:p>
            <a:r>
              <a:rPr lang="en-US" sz="1000" b="1"/>
              <a:t>A</a:t>
            </a:r>
          </a:p>
        </p:txBody>
      </p:sp>
      <p:sp>
        <p:nvSpPr>
          <p:cNvPr id="141356" name="Text Box 44"/>
          <p:cNvSpPr txBox="1">
            <a:spLocks noChangeArrowheads="1"/>
          </p:cNvSpPr>
          <p:nvPr/>
        </p:nvSpPr>
        <p:spPr bwMode="auto">
          <a:xfrm>
            <a:off x="3816350" y="984250"/>
            <a:ext cx="80963" cy="133350"/>
          </a:xfrm>
          <a:prstGeom prst="rect">
            <a:avLst/>
          </a:prstGeom>
          <a:noFill/>
          <a:ln w="9525">
            <a:noFill/>
            <a:miter lim="800000"/>
            <a:headEnd/>
            <a:tailEnd/>
          </a:ln>
          <a:effectLst/>
        </p:spPr>
        <p:txBody>
          <a:bodyPr wrap="none" lIns="0" tIns="0" rIns="0" bIns="0"/>
          <a:lstStyle/>
          <a:p>
            <a:r>
              <a:rPr lang="en-US" sz="1000" b="1"/>
              <a:t>A</a:t>
            </a:r>
          </a:p>
        </p:txBody>
      </p:sp>
      <p:sp>
        <p:nvSpPr>
          <p:cNvPr id="141357" name="Text Box 45"/>
          <p:cNvSpPr txBox="1">
            <a:spLocks noChangeArrowheads="1"/>
          </p:cNvSpPr>
          <p:nvPr/>
        </p:nvSpPr>
        <p:spPr bwMode="auto">
          <a:xfrm>
            <a:off x="3168650" y="1184275"/>
            <a:ext cx="80963" cy="133350"/>
          </a:xfrm>
          <a:prstGeom prst="rect">
            <a:avLst/>
          </a:prstGeom>
          <a:noFill/>
          <a:ln w="9525">
            <a:noFill/>
            <a:miter lim="800000"/>
            <a:headEnd/>
            <a:tailEnd/>
          </a:ln>
          <a:effectLst/>
        </p:spPr>
        <p:txBody>
          <a:bodyPr wrap="none" lIns="0" tIns="0" rIns="0" bIns="0"/>
          <a:lstStyle/>
          <a:p>
            <a:r>
              <a:rPr lang="en-US" sz="1000" b="1"/>
              <a:t>A</a:t>
            </a:r>
          </a:p>
        </p:txBody>
      </p:sp>
      <p:sp>
        <p:nvSpPr>
          <p:cNvPr id="141358" name="Text Box 46"/>
          <p:cNvSpPr txBox="1">
            <a:spLocks noChangeArrowheads="1"/>
          </p:cNvSpPr>
          <p:nvPr/>
        </p:nvSpPr>
        <p:spPr bwMode="auto">
          <a:xfrm>
            <a:off x="3387725" y="1184275"/>
            <a:ext cx="80963" cy="133350"/>
          </a:xfrm>
          <a:prstGeom prst="rect">
            <a:avLst/>
          </a:prstGeom>
          <a:noFill/>
          <a:ln w="9525">
            <a:noFill/>
            <a:miter lim="800000"/>
            <a:headEnd/>
            <a:tailEnd/>
          </a:ln>
          <a:effectLst/>
        </p:spPr>
        <p:txBody>
          <a:bodyPr wrap="none" lIns="0" tIns="0" rIns="0" bIns="0"/>
          <a:lstStyle/>
          <a:p>
            <a:r>
              <a:rPr lang="en-US" sz="1000" b="1"/>
              <a:t>A</a:t>
            </a:r>
          </a:p>
        </p:txBody>
      </p:sp>
      <p:sp>
        <p:nvSpPr>
          <p:cNvPr id="141359" name="Text Box 47"/>
          <p:cNvSpPr txBox="1">
            <a:spLocks noChangeArrowheads="1"/>
          </p:cNvSpPr>
          <p:nvPr/>
        </p:nvSpPr>
        <p:spPr bwMode="auto">
          <a:xfrm>
            <a:off x="3384550" y="987425"/>
            <a:ext cx="80963" cy="133350"/>
          </a:xfrm>
          <a:prstGeom prst="rect">
            <a:avLst/>
          </a:prstGeom>
          <a:noFill/>
          <a:ln w="9525">
            <a:noFill/>
            <a:miter lim="800000"/>
            <a:headEnd/>
            <a:tailEnd/>
          </a:ln>
          <a:effectLst/>
        </p:spPr>
        <p:txBody>
          <a:bodyPr wrap="none" lIns="0" tIns="0" rIns="0" bIns="0"/>
          <a:lstStyle/>
          <a:p>
            <a:r>
              <a:rPr lang="en-US" sz="1000" b="1"/>
              <a:t>T</a:t>
            </a:r>
          </a:p>
        </p:txBody>
      </p:sp>
      <p:sp>
        <p:nvSpPr>
          <p:cNvPr id="141360" name="Text Box 48"/>
          <p:cNvSpPr txBox="1">
            <a:spLocks noChangeArrowheads="1"/>
          </p:cNvSpPr>
          <p:nvPr/>
        </p:nvSpPr>
        <p:spPr bwMode="auto">
          <a:xfrm>
            <a:off x="4760913" y="1831975"/>
            <a:ext cx="1970087" cy="371475"/>
          </a:xfrm>
          <a:prstGeom prst="rect">
            <a:avLst/>
          </a:prstGeom>
          <a:noFill/>
          <a:ln w="9525">
            <a:noFill/>
            <a:miter lim="800000"/>
            <a:headEnd/>
            <a:tailEnd/>
          </a:ln>
          <a:effectLst/>
        </p:spPr>
        <p:txBody>
          <a:bodyPr wrap="none" lIns="0" tIns="0" rIns="0" bIns="0"/>
          <a:lstStyle/>
          <a:p>
            <a:r>
              <a:rPr lang="en-US" sz="1400" b="1"/>
              <a:t>Several transcription</a:t>
            </a:r>
            <a:br>
              <a:rPr lang="en-US" sz="1400" b="1"/>
            </a:br>
            <a:r>
              <a:rPr lang="en-US" sz="1400" b="1"/>
              <a:t>factors bind to DNA</a:t>
            </a:r>
          </a:p>
        </p:txBody>
      </p:sp>
      <p:grpSp>
        <p:nvGrpSpPr>
          <p:cNvPr id="141361" name="Group 49"/>
          <p:cNvGrpSpPr>
            <a:grpSpLocks/>
          </p:cNvGrpSpPr>
          <p:nvPr/>
        </p:nvGrpSpPr>
        <p:grpSpPr bwMode="auto">
          <a:xfrm>
            <a:off x="4503738" y="1828800"/>
            <a:ext cx="207962" cy="203200"/>
            <a:chOff x="2739" y="1015"/>
            <a:chExt cx="131" cy="128"/>
          </a:xfrm>
        </p:grpSpPr>
        <p:sp>
          <p:nvSpPr>
            <p:cNvPr id="141362" name="Oval 50"/>
            <p:cNvSpPr>
              <a:spLocks noChangeArrowheads="1"/>
            </p:cNvSpPr>
            <p:nvPr/>
          </p:nvSpPr>
          <p:spPr bwMode="auto">
            <a:xfrm>
              <a:off x="2739" y="1019"/>
              <a:ext cx="131" cy="124"/>
            </a:xfrm>
            <a:prstGeom prst="ellipse">
              <a:avLst/>
            </a:prstGeom>
            <a:solidFill>
              <a:srgbClr val="0072CA"/>
            </a:solidFill>
            <a:ln w="12700">
              <a:noFill/>
              <a:round/>
              <a:headEnd/>
              <a:tailEnd/>
            </a:ln>
            <a:effectLst/>
          </p:spPr>
          <p:txBody>
            <a:bodyPr wrap="none" anchor="ctr"/>
            <a:lstStyle/>
            <a:p>
              <a:endParaRPr lang="en-US"/>
            </a:p>
          </p:txBody>
        </p:sp>
        <p:sp>
          <p:nvSpPr>
            <p:cNvPr id="141363" name="Text Box 51"/>
            <p:cNvSpPr txBox="1">
              <a:spLocks noChangeArrowheads="1"/>
            </p:cNvSpPr>
            <p:nvPr/>
          </p:nvSpPr>
          <p:spPr bwMode="auto">
            <a:xfrm>
              <a:off x="2772" y="1015"/>
              <a:ext cx="83" cy="111"/>
            </a:xfrm>
            <a:prstGeom prst="rect">
              <a:avLst/>
            </a:prstGeom>
            <a:noFill/>
            <a:ln w="9525">
              <a:noFill/>
              <a:miter lim="800000"/>
              <a:headEnd/>
              <a:tailEnd/>
            </a:ln>
            <a:effectLst/>
          </p:spPr>
          <p:txBody>
            <a:bodyPr wrap="none" lIns="0" tIns="0" rIns="0" bIns="0"/>
            <a:lstStyle/>
            <a:p>
              <a:r>
                <a:rPr lang="en-US" sz="1400" b="1">
                  <a:solidFill>
                    <a:schemeClr val="bg1"/>
                  </a:solidFill>
                </a:rPr>
                <a:t>2</a:t>
              </a:r>
              <a:endParaRPr lang="en-US" sz="1400" b="1"/>
            </a:p>
          </p:txBody>
        </p:sp>
      </p:grpSp>
      <p:sp>
        <p:nvSpPr>
          <p:cNvPr id="141364" name="Text Box 52"/>
          <p:cNvSpPr txBox="1">
            <a:spLocks noChangeArrowheads="1"/>
          </p:cNvSpPr>
          <p:nvPr/>
        </p:nvSpPr>
        <p:spPr bwMode="auto">
          <a:xfrm>
            <a:off x="4760913" y="193675"/>
            <a:ext cx="1970087" cy="269875"/>
          </a:xfrm>
          <a:prstGeom prst="rect">
            <a:avLst/>
          </a:prstGeom>
          <a:noFill/>
          <a:ln w="9525">
            <a:noFill/>
            <a:miter lim="800000"/>
            <a:headEnd/>
            <a:tailEnd/>
          </a:ln>
          <a:effectLst/>
        </p:spPr>
        <p:txBody>
          <a:bodyPr wrap="none" lIns="0" tIns="0" rIns="0" bIns="0"/>
          <a:lstStyle/>
          <a:p>
            <a:r>
              <a:rPr lang="en-US" sz="1400" b="1"/>
              <a:t>A eukaryotic promoter</a:t>
            </a:r>
          </a:p>
        </p:txBody>
      </p:sp>
      <p:grpSp>
        <p:nvGrpSpPr>
          <p:cNvPr id="141365" name="Group 53"/>
          <p:cNvGrpSpPr>
            <a:grpSpLocks/>
          </p:cNvGrpSpPr>
          <p:nvPr/>
        </p:nvGrpSpPr>
        <p:grpSpPr bwMode="auto">
          <a:xfrm>
            <a:off x="4503738" y="190500"/>
            <a:ext cx="207962" cy="203200"/>
            <a:chOff x="2739" y="1015"/>
            <a:chExt cx="131" cy="128"/>
          </a:xfrm>
        </p:grpSpPr>
        <p:sp>
          <p:nvSpPr>
            <p:cNvPr id="141366" name="Oval 54"/>
            <p:cNvSpPr>
              <a:spLocks noChangeArrowheads="1"/>
            </p:cNvSpPr>
            <p:nvPr/>
          </p:nvSpPr>
          <p:spPr bwMode="auto">
            <a:xfrm>
              <a:off x="2739" y="1019"/>
              <a:ext cx="131" cy="124"/>
            </a:xfrm>
            <a:prstGeom prst="ellipse">
              <a:avLst/>
            </a:prstGeom>
            <a:solidFill>
              <a:srgbClr val="0072CA"/>
            </a:solidFill>
            <a:ln w="12700">
              <a:noFill/>
              <a:round/>
              <a:headEnd/>
              <a:tailEnd/>
            </a:ln>
            <a:effectLst/>
          </p:spPr>
          <p:txBody>
            <a:bodyPr wrap="none" anchor="ctr"/>
            <a:lstStyle/>
            <a:p>
              <a:endParaRPr lang="en-US"/>
            </a:p>
          </p:txBody>
        </p:sp>
        <p:sp>
          <p:nvSpPr>
            <p:cNvPr id="141367" name="Text Box 55"/>
            <p:cNvSpPr txBox="1">
              <a:spLocks noChangeArrowheads="1"/>
            </p:cNvSpPr>
            <p:nvPr/>
          </p:nvSpPr>
          <p:spPr bwMode="auto">
            <a:xfrm>
              <a:off x="2772" y="1015"/>
              <a:ext cx="83" cy="111"/>
            </a:xfrm>
            <a:prstGeom prst="rect">
              <a:avLst/>
            </a:prstGeom>
            <a:noFill/>
            <a:ln w="9525">
              <a:noFill/>
              <a:miter lim="800000"/>
              <a:headEnd/>
              <a:tailEnd/>
            </a:ln>
            <a:effectLst/>
          </p:spPr>
          <p:txBody>
            <a:bodyPr wrap="none" lIns="0" tIns="0" rIns="0" bIns="0"/>
            <a:lstStyle/>
            <a:p>
              <a:r>
                <a:rPr lang="en-US" sz="1400" b="1">
                  <a:solidFill>
                    <a:schemeClr val="bg1"/>
                  </a:solidFill>
                </a:rPr>
                <a:t>1</a:t>
              </a:r>
              <a:endParaRPr lang="en-US" sz="1400" b="1"/>
            </a:p>
          </p:txBody>
        </p:sp>
      </p:grpSp>
      <p:sp>
        <p:nvSpPr>
          <p:cNvPr id="141368" name="Line 56"/>
          <p:cNvSpPr>
            <a:spLocks noChangeShapeType="1"/>
          </p:cNvSpPr>
          <p:nvPr/>
        </p:nvSpPr>
        <p:spPr bwMode="auto">
          <a:xfrm>
            <a:off x="2857500" y="4483100"/>
            <a:ext cx="508000" cy="355600"/>
          </a:xfrm>
          <a:prstGeom prst="line">
            <a:avLst/>
          </a:prstGeom>
          <a:noFill/>
          <a:ln w="12700">
            <a:solidFill>
              <a:schemeClr val="tx1"/>
            </a:solidFill>
            <a:round/>
            <a:headEnd/>
            <a:tailEnd/>
          </a:ln>
          <a:effectLst/>
        </p:spPr>
        <p:txBody>
          <a:bodyPr wrap="none" anchor="ctr"/>
          <a:lstStyle/>
          <a:p>
            <a:endParaRPr lang="en-US"/>
          </a:p>
        </p:txBody>
      </p:sp>
      <p:sp>
        <p:nvSpPr>
          <p:cNvPr id="141369" name="Line 57"/>
          <p:cNvSpPr>
            <a:spLocks noChangeShapeType="1"/>
          </p:cNvSpPr>
          <p:nvPr/>
        </p:nvSpPr>
        <p:spPr bwMode="auto">
          <a:xfrm flipH="1" flipV="1">
            <a:off x="3535363" y="2395538"/>
            <a:ext cx="325437" cy="342900"/>
          </a:xfrm>
          <a:prstGeom prst="line">
            <a:avLst/>
          </a:prstGeom>
          <a:noFill/>
          <a:ln w="12700">
            <a:solidFill>
              <a:schemeClr val="tx1"/>
            </a:solidFill>
            <a:round/>
            <a:headEnd/>
            <a:tailEnd/>
          </a:ln>
          <a:effectLst/>
        </p:spPr>
        <p:txBody>
          <a:bodyPr wrap="none" anchor="ctr"/>
          <a:lstStyle/>
          <a:p>
            <a:endParaRPr lang="en-US"/>
          </a:p>
        </p:txBody>
      </p:sp>
      <p:sp>
        <p:nvSpPr>
          <p:cNvPr id="141370" name="Line 58"/>
          <p:cNvSpPr>
            <a:spLocks noChangeShapeType="1"/>
          </p:cNvSpPr>
          <p:nvPr/>
        </p:nvSpPr>
        <p:spPr bwMode="auto">
          <a:xfrm flipV="1">
            <a:off x="3522663" y="2405063"/>
            <a:ext cx="15875" cy="414337"/>
          </a:xfrm>
          <a:prstGeom prst="line">
            <a:avLst/>
          </a:prstGeom>
          <a:noFill/>
          <a:ln w="12700">
            <a:solidFill>
              <a:schemeClr val="tx1"/>
            </a:solidFill>
            <a:round/>
            <a:headEnd/>
            <a:tailEnd/>
          </a:ln>
          <a:effectLst/>
        </p:spPr>
        <p:txBody>
          <a:bodyPr wrap="none" anchor="ctr"/>
          <a:lstStyle/>
          <a:p>
            <a:endParaRPr lang="en-US"/>
          </a:p>
        </p:txBody>
      </p:sp>
      <p:sp>
        <p:nvSpPr>
          <p:cNvPr id="141371" name="Text Box 59"/>
          <p:cNvSpPr txBox="1">
            <a:spLocks noChangeArrowheads="1"/>
          </p:cNvSpPr>
          <p:nvPr/>
        </p:nvSpPr>
        <p:spPr bwMode="auto">
          <a:xfrm>
            <a:off x="4456113" y="1498600"/>
            <a:ext cx="852487" cy="184150"/>
          </a:xfrm>
          <a:prstGeom prst="rect">
            <a:avLst/>
          </a:prstGeom>
          <a:noFill/>
          <a:ln w="9525">
            <a:noFill/>
            <a:miter lim="800000"/>
            <a:headEnd/>
            <a:tailEnd/>
          </a:ln>
          <a:effectLst/>
        </p:spPr>
        <p:txBody>
          <a:bodyPr wrap="none" lIns="0" tIns="0" rIns="0" bIns="0"/>
          <a:lstStyle/>
          <a:p>
            <a:r>
              <a:rPr lang="en-US" sz="1400" b="1"/>
              <a:t>Start point</a:t>
            </a:r>
          </a:p>
        </p:txBody>
      </p:sp>
      <p:sp>
        <p:nvSpPr>
          <p:cNvPr id="141372" name="Text Box 60"/>
          <p:cNvSpPr txBox="1">
            <a:spLocks noChangeArrowheads="1"/>
          </p:cNvSpPr>
          <p:nvPr/>
        </p:nvSpPr>
        <p:spPr bwMode="auto">
          <a:xfrm>
            <a:off x="5675313" y="1485900"/>
            <a:ext cx="1563687" cy="222250"/>
          </a:xfrm>
          <a:prstGeom prst="rect">
            <a:avLst/>
          </a:prstGeom>
          <a:noFill/>
          <a:ln w="9525">
            <a:noFill/>
            <a:miter lim="800000"/>
            <a:headEnd/>
            <a:tailEnd/>
          </a:ln>
          <a:effectLst/>
        </p:spPr>
        <p:txBody>
          <a:bodyPr wrap="none" lIns="0" tIns="0" rIns="0" bIns="0"/>
          <a:lstStyle/>
          <a:p>
            <a:r>
              <a:rPr lang="en-US" sz="1400" b="1"/>
              <a:t>Template strand</a:t>
            </a:r>
          </a:p>
        </p:txBody>
      </p:sp>
      <p:sp>
        <p:nvSpPr>
          <p:cNvPr id="141373" name="Line 61"/>
          <p:cNvSpPr>
            <a:spLocks noChangeShapeType="1"/>
          </p:cNvSpPr>
          <p:nvPr/>
        </p:nvSpPr>
        <p:spPr bwMode="auto">
          <a:xfrm>
            <a:off x="6096000" y="846138"/>
            <a:ext cx="0" cy="136525"/>
          </a:xfrm>
          <a:prstGeom prst="line">
            <a:avLst/>
          </a:prstGeom>
          <a:noFill/>
          <a:ln w="12700">
            <a:solidFill>
              <a:schemeClr val="tx1"/>
            </a:solidFill>
            <a:round/>
            <a:headEnd/>
            <a:tailEnd/>
          </a:ln>
          <a:effectLst/>
        </p:spPr>
        <p:txBody>
          <a:bodyPr wrap="none" anchor="ctr"/>
          <a:lstStyle/>
          <a:p>
            <a:endParaRPr lang="en-US"/>
          </a:p>
        </p:txBody>
      </p:sp>
      <p:sp>
        <p:nvSpPr>
          <p:cNvPr id="141374" name="Line 62"/>
          <p:cNvSpPr>
            <a:spLocks noChangeShapeType="1"/>
          </p:cNvSpPr>
          <p:nvPr/>
        </p:nvSpPr>
        <p:spPr bwMode="auto">
          <a:xfrm flipH="1" flipV="1">
            <a:off x="6091238" y="1325563"/>
            <a:ext cx="4762" cy="155575"/>
          </a:xfrm>
          <a:prstGeom prst="line">
            <a:avLst/>
          </a:prstGeom>
          <a:noFill/>
          <a:ln w="12700">
            <a:solidFill>
              <a:schemeClr val="tx1"/>
            </a:solidFill>
            <a:round/>
            <a:headEnd/>
            <a:tailEnd/>
          </a:ln>
          <a:effectLst/>
        </p:spPr>
        <p:txBody>
          <a:bodyPr wrap="none" anchor="ctr"/>
          <a:lstStyle/>
          <a:p>
            <a:endParaRPr lang="en-US"/>
          </a:p>
        </p:txBody>
      </p:sp>
      <p:sp>
        <p:nvSpPr>
          <p:cNvPr id="141375" name="Line 63"/>
          <p:cNvSpPr>
            <a:spLocks noChangeShapeType="1"/>
          </p:cNvSpPr>
          <p:nvPr/>
        </p:nvSpPr>
        <p:spPr bwMode="auto">
          <a:xfrm flipV="1">
            <a:off x="4894263" y="1341438"/>
            <a:ext cx="0" cy="161925"/>
          </a:xfrm>
          <a:prstGeom prst="line">
            <a:avLst/>
          </a:prstGeom>
          <a:noFill/>
          <a:ln w="12700">
            <a:solidFill>
              <a:schemeClr val="tx1"/>
            </a:solidFill>
            <a:round/>
            <a:headEnd/>
            <a:tailEnd type="triangle" w="sm" len="sm"/>
          </a:ln>
          <a:effectLst/>
        </p:spPr>
        <p:txBody>
          <a:bodyPr wrap="none" anchor="ctr"/>
          <a:lstStyle/>
          <a:p>
            <a:endParaRPr lang="en-US"/>
          </a:p>
        </p:txBody>
      </p:sp>
      <p:sp>
        <p:nvSpPr>
          <p:cNvPr id="141376" name="AutoShape 64"/>
          <p:cNvSpPr>
            <a:spLocks/>
          </p:cNvSpPr>
          <p:nvPr/>
        </p:nvSpPr>
        <p:spPr bwMode="auto">
          <a:xfrm rot="5400000">
            <a:off x="4034631" y="-180181"/>
            <a:ext cx="169863" cy="1946275"/>
          </a:xfrm>
          <a:prstGeom prst="leftBrace">
            <a:avLst>
              <a:gd name="adj1" fmla="val 95483"/>
              <a:gd name="adj2" fmla="val 50000"/>
            </a:avLst>
          </a:prstGeom>
          <a:noFill/>
          <a:ln w="12700">
            <a:solidFill>
              <a:schemeClr val="tx1"/>
            </a:solidFill>
            <a:round/>
            <a:headEnd/>
            <a:tailEnd/>
          </a:ln>
          <a:effectLst/>
        </p:spPr>
        <p:txBody>
          <a:bodyPr wrap="none" anchor="ctr"/>
          <a:lstStyle/>
          <a:p>
            <a:endParaRPr lang="en-US"/>
          </a:p>
        </p:txBody>
      </p:sp>
      <p:sp>
        <p:nvSpPr>
          <p:cNvPr id="67" name="TextBox 66"/>
          <p:cNvSpPr txBox="1"/>
          <p:nvPr/>
        </p:nvSpPr>
        <p:spPr>
          <a:xfrm>
            <a:off x="609600" y="1600200"/>
            <a:ext cx="1295400" cy="461665"/>
          </a:xfrm>
          <a:prstGeom prst="rect">
            <a:avLst/>
          </a:prstGeom>
          <a:noFill/>
        </p:spPr>
        <p:txBody>
          <a:bodyPr wrap="square" rtlCol="0">
            <a:spAutoFit/>
          </a:bodyPr>
          <a:lstStyle/>
          <a:p>
            <a:r>
              <a:rPr lang="en-US" dirty="0" smtClean="0"/>
              <a:t>(37-38)</a:t>
            </a:r>
            <a:endParaRPr lang="en-US" dirty="0"/>
          </a:p>
        </p:txBody>
      </p:sp>
    </p:spTree>
    <p:extLst>
      <p:ext uri="{BB962C8B-B14F-4D97-AF65-F5344CB8AC3E}">
        <p14:creationId xmlns:p14="http://schemas.microsoft.com/office/powerpoint/2010/main" val="36081352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152400" y="469900"/>
            <a:ext cx="8534400" cy="641350"/>
          </a:xfrm>
        </p:spPr>
        <p:txBody>
          <a:bodyPr anchor="t">
            <a:spAutoFit/>
          </a:bodyPr>
          <a:lstStyle/>
          <a:p>
            <a:r>
              <a:rPr lang="en-US" i="1"/>
              <a:t>Elongation of the RNA Strand</a:t>
            </a:r>
            <a:endParaRPr lang="en-US" i="1">
              <a:solidFill>
                <a:srgbClr val="993366"/>
              </a:solidFill>
            </a:endParaRPr>
          </a:p>
        </p:txBody>
      </p:sp>
      <p:sp>
        <p:nvSpPr>
          <p:cNvPr id="49155" name="Rectangle 3"/>
          <p:cNvSpPr>
            <a:spLocks noGrp="1" noChangeArrowheads="1"/>
          </p:cNvSpPr>
          <p:nvPr>
            <p:ph type="body" idx="4294967295"/>
          </p:nvPr>
        </p:nvSpPr>
        <p:spPr>
          <a:xfrm>
            <a:off x="533400" y="1365250"/>
            <a:ext cx="8305800" cy="4192588"/>
          </a:xfrm>
        </p:spPr>
        <p:txBody>
          <a:bodyPr>
            <a:spAutoFit/>
          </a:bodyPr>
          <a:lstStyle/>
          <a:p>
            <a:pPr marL="350838" indent="-350838"/>
            <a:r>
              <a:rPr lang="en-US" dirty="0"/>
              <a:t>As RNA polymerase moves along the DNA, it untwists the double helix, 10 to 20 bases at a time</a:t>
            </a:r>
          </a:p>
          <a:p>
            <a:pPr marL="350838" indent="-350838"/>
            <a:r>
              <a:rPr lang="en-US" dirty="0"/>
              <a:t>Transcription progresses at a rate of 40 nucleotides per second in eukaryotes</a:t>
            </a:r>
          </a:p>
          <a:p>
            <a:pPr marL="350838" indent="-350838"/>
            <a:r>
              <a:rPr lang="en-US" dirty="0"/>
              <a:t>A gene can be transcribed simultaneously by several RNA polymerases</a:t>
            </a:r>
          </a:p>
          <a:p>
            <a:pPr marL="350838" indent="-350838"/>
            <a:r>
              <a:rPr lang="en-US" dirty="0"/>
              <a:t>Nucleotides are added to the 3</a:t>
            </a:r>
            <a:r>
              <a:rPr lang="en-US" dirty="0">
                <a:latin typeface="Symbol" pitchFamily="84" charset="2"/>
                <a:sym typeface="Symbol" pitchFamily="84" charset="2"/>
              </a:rPr>
              <a:t></a:t>
            </a:r>
            <a:r>
              <a:rPr lang="en-US" dirty="0"/>
              <a:t> end of the growing RNA molecule</a:t>
            </a:r>
          </a:p>
        </p:txBody>
      </p:sp>
      <p:grpSp>
        <p:nvGrpSpPr>
          <p:cNvPr id="49156" name="Group 4"/>
          <p:cNvGrpSpPr>
            <a:grpSpLocks/>
          </p:cNvGrpSpPr>
          <p:nvPr/>
        </p:nvGrpSpPr>
        <p:grpSpPr bwMode="auto">
          <a:xfrm>
            <a:off x="0" y="6553200"/>
            <a:ext cx="9144000" cy="304800"/>
            <a:chOff x="0" y="4128"/>
            <a:chExt cx="5760" cy="192"/>
          </a:xfrm>
        </p:grpSpPr>
        <p:sp>
          <p:nvSpPr>
            <p:cNvPr id="49157"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49159"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15988506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3" name="Picture 3" descr="17_09Elongation-U"/>
          <p:cNvPicPr>
            <a:picLocks noChangeAspect="1" noChangeArrowheads="1"/>
          </p:cNvPicPr>
          <p:nvPr/>
        </p:nvPicPr>
        <p:blipFill>
          <a:blip r:embed="rId3" cstate="print"/>
          <a:srcRect/>
          <a:stretch>
            <a:fillRect/>
          </a:stretch>
        </p:blipFill>
        <p:spPr bwMode="auto">
          <a:xfrm>
            <a:off x="855663" y="136525"/>
            <a:ext cx="7432675" cy="6584950"/>
          </a:xfrm>
          <a:prstGeom prst="rect">
            <a:avLst/>
          </a:prstGeom>
          <a:noFill/>
        </p:spPr>
      </p:pic>
      <p:sp>
        <p:nvSpPr>
          <p:cNvPr id="143364" name="Text Box 4"/>
          <p:cNvSpPr txBox="1">
            <a:spLocks noChangeArrowheads="1"/>
          </p:cNvSpPr>
          <p:nvPr/>
        </p:nvSpPr>
        <p:spPr bwMode="auto">
          <a:xfrm>
            <a:off x="3921125" y="139700"/>
            <a:ext cx="1558925" cy="368300"/>
          </a:xfrm>
          <a:prstGeom prst="rect">
            <a:avLst/>
          </a:prstGeom>
          <a:noFill/>
          <a:ln w="9525">
            <a:noFill/>
            <a:miter lim="800000"/>
            <a:headEnd/>
            <a:tailEnd/>
          </a:ln>
          <a:effectLst/>
        </p:spPr>
        <p:txBody>
          <a:bodyPr wrap="none" lIns="0" tIns="0" rIns="0" bIns="0"/>
          <a:lstStyle/>
          <a:p>
            <a:r>
              <a:rPr lang="en-US" sz="1800" b="1"/>
              <a:t>Nontemplate</a:t>
            </a:r>
            <a:br>
              <a:rPr lang="en-US" sz="1800" b="1"/>
            </a:br>
            <a:r>
              <a:rPr lang="en-US" sz="1800" b="1"/>
              <a:t>strand of DNA</a:t>
            </a:r>
          </a:p>
        </p:txBody>
      </p:sp>
      <p:sp>
        <p:nvSpPr>
          <p:cNvPr id="143365" name="Text Box 5"/>
          <p:cNvSpPr txBox="1">
            <a:spLocks noChangeArrowheads="1"/>
          </p:cNvSpPr>
          <p:nvPr/>
        </p:nvSpPr>
        <p:spPr bwMode="auto">
          <a:xfrm>
            <a:off x="5546725" y="749300"/>
            <a:ext cx="2041525" cy="342900"/>
          </a:xfrm>
          <a:prstGeom prst="rect">
            <a:avLst/>
          </a:prstGeom>
          <a:noFill/>
          <a:ln w="9525">
            <a:noFill/>
            <a:miter lim="800000"/>
            <a:headEnd/>
            <a:tailEnd/>
          </a:ln>
          <a:effectLst/>
        </p:spPr>
        <p:txBody>
          <a:bodyPr wrap="none" lIns="0" tIns="0" rIns="0" bIns="0"/>
          <a:lstStyle/>
          <a:p>
            <a:r>
              <a:rPr lang="en-US" sz="1800" b="1"/>
              <a:t>RNA nucleotides</a:t>
            </a:r>
          </a:p>
        </p:txBody>
      </p:sp>
      <p:sp>
        <p:nvSpPr>
          <p:cNvPr id="143366" name="Text Box 6"/>
          <p:cNvSpPr txBox="1">
            <a:spLocks noChangeArrowheads="1"/>
          </p:cNvSpPr>
          <p:nvPr/>
        </p:nvSpPr>
        <p:spPr bwMode="auto">
          <a:xfrm>
            <a:off x="2968625" y="1168400"/>
            <a:ext cx="1304925" cy="546100"/>
          </a:xfrm>
          <a:prstGeom prst="rect">
            <a:avLst/>
          </a:prstGeom>
          <a:noFill/>
          <a:ln w="9525">
            <a:noFill/>
            <a:miter lim="800000"/>
            <a:headEnd/>
            <a:tailEnd/>
          </a:ln>
          <a:effectLst/>
        </p:spPr>
        <p:txBody>
          <a:bodyPr wrap="none" lIns="0" tIns="0" rIns="0" bIns="0"/>
          <a:lstStyle/>
          <a:p>
            <a:r>
              <a:rPr lang="en-US" sz="1800" b="1"/>
              <a:t>RNA</a:t>
            </a:r>
            <a:br>
              <a:rPr lang="en-US" sz="1800" b="1"/>
            </a:br>
            <a:r>
              <a:rPr lang="en-US" sz="1800" b="1"/>
              <a:t>polymerase</a:t>
            </a:r>
          </a:p>
        </p:txBody>
      </p:sp>
      <p:sp>
        <p:nvSpPr>
          <p:cNvPr id="143367" name="Text Box 7"/>
          <p:cNvSpPr txBox="1">
            <a:spLocks noChangeArrowheads="1"/>
          </p:cNvSpPr>
          <p:nvPr/>
        </p:nvSpPr>
        <p:spPr bwMode="auto">
          <a:xfrm>
            <a:off x="5978525" y="5346700"/>
            <a:ext cx="1527175" cy="558800"/>
          </a:xfrm>
          <a:prstGeom prst="rect">
            <a:avLst/>
          </a:prstGeom>
          <a:noFill/>
          <a:ln w="9525">
            <a:noFill/>
            <a:miter lim="800000"/>
            <a:headEnd/>
            <a:tailEnd/>
          </a:ln>
          <a:effectLst/>
        </p:spPr>
        <p:txBody>
          <a:bodyPr wrap="none" lIns="0" tIns="0" rIns="0" bIns="0"/>
          <a:lstStyle/>
          <a:p>
            <a:r>
              <a:rPr lang="en-US" sz="1800" b="1"/>
              <a:t>Template</a:t>
            </a:r>
            <a:br>
              <a:rPr lang="en-US" sz="1800" b="1"/>
            </a:br>
            <a:r>
              <a:rPr lang="en-US" sz="1800" b="1"/>
              <a:t>strand of DNA</a:t>
            </a:r>
          </a:p>
        </p:txBody>
      </p:sp>
      <p:sp>
        <p:nvSpPr>
          <p:cNvPr id="143368" name="Line 8"/>
          <p:cNvSpPr>
            <a:spLocks noChangeShapeType="1"/>
          </p:cNvSpPr>
          <p:nvPr/>
        </p:nvSpPr>
        <p:spPr bwMode="auto">
          <a:xfrm>
            <a:off x="4610100" y="698500"/>
            <a:ext cx="762000" cy="1358900"/>
          </a:xfrm>
          <a:prstGeom prst="line">
            <a:avLst/>
          </a:prstGeom>
          <a:noFill/>
          <a:ln w="12700">
            <a:solidFill>
              <a:schemeClr val="tx1"/>
            </a:solidFill>
            <a:round/>
            <a:headEnd/>
            <a:tailEnd/>
          </a:ln>
          <a:effectLst/>
        </p:spPr>
        <p:txBody>
          <a:bodyPr wrap="none" anchor="ctr"/>
          <a:lstStyle/>
          <a:p>
            <a:endParaRPr lang="en-US"/>
          </a:p>
        </p:txBody>
      </p:sp>
      <p:sp>
        <p:nvSpPr>
          <p:cNvPr id="143369" name="Line 9"/>
          <p:cNvSpPr>
            <a:spLocks noChangeShapeType="1"/>
          </p:cNvSpPr>
          <p:nvPr/>
        </p:nvSpPr>
        <p:spPr bwMode="auto">
          <a:xfrm flipV="1">
            <a:off x="5105400" y="1003300"/>
            <a:ext cx="1219200" cy="2082800"/>
          </a:xfrm>
          <a:prstGeom prst="line">
            <a:avLst/>
          </a:prstGeom>
          <a:noFill/>
          <a:ln w="12700">
            <a:solidFill>
              <a:schemeClr val="tx1"/>
            </a:solidFill>
            <a:round/>
            <a:headEnd/>
            <a:tailEnd/>
          </a:ln>
          <a:effectLst/>
        </p:spPr>
        <p:txBody>
          <a:bodyPr wrap="none" anchor="ctr"/>
          <a:lstStyle/>
          <a:p>
            <a:endParaRPr lang="en-US"/>
          </a:p>
        </p:txBody>
      </p:sp>
      <p:sp>
        <p:nvSpPr>
          <p:cNvPr id="143370" name="Line 10"/>
          <p:cNvSpPr>
            <a:spLocks noChangeShapeType="1"/>
          </p:cNvSpPr>
          <p:nvPr/>
        </p:nvSpPr>
        <p:spPr bwMode="auto">
          <a:xfrm flipV="1">
            <a:off x="5524500" y="1019175"/>
            <a:ext cx="800100" cy="1889125"/>
          </a:xfrm>
          <a:prstGeom prst="line">
            <a:avLst/>
          </a:prstGeom>
          <a:noFill/>
          <a:ln w="12700">
            <a:solidFill>
              <a:schemeClr val="tx1"/>
            </a:solidFill>
            <a:round/>
            <a:headEnd/>
            <a:tailEnd/>
          </a:ln>
          <a:effectLst/>
        </p:spPr>
        <p:txBody>
          <a:bodyPr wrap="none" anchor="ctr"/>
          <a:lstStyle/>
          <a:p>
            <a:endParaRPr lang="en-US"/>
          </a:p>
        </p:txBody>
      </p:sp>
      <p:sp>
        <p:nvSpPr>
          <p:cNvPr id="143371" name="Line 11"/>
          <p:cNvSpPr>
            <a:spLocks noChangeShapeType="1"/>
          </p:cNvSpPr>
          <p:nvPr/>
        </p:nvSpPr>
        <p:spPr bwMode="auto">
          <a:xfrm flipH="1" flipV="1">
            <a:off x="6321425" y="1006475"/>
            <a:ext cx="295275" cy="1368425"/>
          </a:xfrm>
          <a:prstGeom prst="line">
            <a:avLst/>
          </a:prstGeom>
          <a:noFill/>
          <a:ln w="12700">
            <a:solidFill>
              <a:schemeClr val="tx1"/>
            </a:solidFill>
            <a:round/>
            <a:headEnd/>
            <a:tailEnd/>
          </a:ln>
          <a:effectLst/>
        </p:spPr>
        <p:txBody>
          <a:bodyPr wrap="none" anchor="ctr"/>
          <a:lstStyle/>
          <a:p>
            <a:endParaRPr lang="en-US"/>
          </a:p>
        </p:txBody>
      </p:sp>
      <p:sp>
        <p:nvSpPr>
          <p:cNvPr id="143372" name="Line 12"/>
          <p:cNvSpPr>
            <a:spLocks noChangeShapeType="1"/>
          </p:cNvSpPr>
          <p:nvPr/>
        </p:nvSpPr>
        <p:spPr bwMode="auto">
          <a:xfrm flipH="1" flipV="1">
            <a:off x="1524000" y="5524500"/>
            <a:ext cx="177800" cy="647700"/>
          </a:xfrm>
          <a:prstGeom prst="line">
            <a:avLst/>
          </a:prstGeom>
          <a:noFill/>
          <a:ln w="12700">
            <a:solidFill>
              <a:schemeClr val="tx1"/>
            </a:solidFill>
            <a:round/>
            <a:headEnd/>
            <a:tailEnd/>
          </a:ln>
          <a:effectLst/>
        </p:spPr>
        <p:txBody>
          <a:bodyPr wrap="none" anchor="ctr"/>
          <a:lstStyle/>
          <a:p>
            <a:endParaRPr lang="en-US"/>
          </a:p>
        </p:txBody>
      </p:sp>
      <p:sp>
        <p:nvSpPr>
          <p:cNvPr id="143373" name="Line 13"/>
          <p:cNvSpPr>
            <a:spLocks noChangeShapeType="1"/>
          </p:cNvSpPr>
          <p:nvPr/>
        </p:nvSpPr>
        <p:spPr bwMode="auto">
          <a:xfrm>
            <a:off x="5715000" y="4546600"/>
            <a:ext cx="685800" cy="825500"/>
          </a:xfrm>
          <a:prstGeom prst="line">
            <a:avLst/>
          </a:prstGeom>
          <a:noFill/>
          <a:ln w="12700">
            <a:solidFill>
              <a:schemeClr val="tx1"/>
            </a:solidFill>
            <a:round/>
            <a:headEnd/>
            <a:tailEnd/>
          </a:ln>
          <a:effectLst/>
        </p:spPr>
        <p:txBody>
          <a:bodyPr wrap="none" anchor="ctr"/>
          <a:lstStyle/>
          <a:p>
            <a:endParaRPr lang="en-US"/>
          </a:p>
        </p:txBody>
      </p:sp>
      <p:sp>
        <p:nvSpPr>
          <p:cNvPr id="143374" name="Text Box 14"/>
          <p:cNvSpPr txBox="1">
            <a:spLocks noChangeArrowheads="1"/>
          </p:cNvSpPr>
          <p:nvPr/>
        </p:nvSpPr>
        <p:spPr bwMode="auto">
          <a:xfrm>
            <a:off x="935038" y="2441575"/>
            <a:ext cx="233362" cy="223838"/>
          </a:xfrm>
          <a:prstGeom prst="rect">
            <a:avLst/>
          </a:prstGeom>
          <a:noFill/>
          <a:ln w="9525">
            <a:noFill/>
            <a:miter lim="800000"/>
            <a:headEnd/>
            <a:tailEnd/>
          </a:ln>
          <a:effectLst/>
        </p:spPr>
        <p:txBody>
          <a:bodyPr wrap="none" lIns="0" tIns="0" rIns="0" bIns="0"/>
          <a:lstStyle/>
          <a:p>
            <a:r>
              <a:rPr lang="en-US" sz="1600" b="1"/>
              <a:t>3</a:t>
            </a:r>
            <a:r>
              <a:rPr lang="en-US" sz="1600" b="1">
                <a:sym typeface="Symbol" pitchFamily="84" charset="2"/>
              </a:rPr>
              <a:t></a:t>
            </a:r>
            <a:endParaRPr lang="en-US" sz="1600" b="1"/>
          </a:p>
        </p:txBody>
      </p:sp>
      <p:sp>
        <p:nvSpPr>
          <p:cNvPr id="143375" name="Text Box 15"/>
          <p:cNvSpPr txBox="1">
            <a:spLocks noChangeArrowheads="1"/>
          </p:cNvSpPr>
          <p:nvPr/>
        </p:nvSpPr>
        <p:spPr bwMode="auto">
          <a:xfrm>
            <a:off x="8021638" y="4181475"/>
            <a:ext cx="233362" cy="223838"/>
          </a:xfrm>
          <a:prstGeom prst="rect">
            <a:avLst/>
          </a:prstGeom>
          <a:noFill/>
          <a:ln w="9525">
            <a:noFill/>
            <a:miter lim="800000"/>
            <a:headEnd/>
            <a:tailEnd/>
          </a:ln>
          <a:effectLst/>
        </p:spPr>
        <p:txBody>
          <a:bodyPr wrap="none" lIns="0" tIns="0" rIns="0" bIns="0"/>
          <a:lstStyle/>
          <a:p>
            <a:r>
              <a:rPr lang="en-US" sz="1600" b="1"/>
              <a:t>3</a:t>
            </a:r>
            <a:r>
              <a:rPr lang="en-US" sz="1600" b="1">
                <a:sym typeface="Symbol" pitchFamily="84" charset="2"/>
              </a:rPr>
              <a:t></a:t>
            </a:r>
            <a:endParaRPr lang="en-US" sz="1600" b="1"/>
          </a:p>
        </p:txBody>
      </p:sp>
      <p:sp>
        <p:nvSpPr>
          <p:cNvPr id="143376" name="Text Box 16"/>
          <p:cNvSpPr txBox="1">
            <a:spLocks noChangeArrowheads="1"/>
          </p:cNvSpPr>
          <p:nvPr/>
        </p:nvSpPr>
        <p:spPr bwMode="auto">
          <a:xfrm>
            <a:off x="903288" y="4124325"/>
            <a:ext cx="233362" cy="223838"/>
          </a:xfrm>
          <a:prstGeom prst="rect">
            <a:avLst/>
          </a:prstGeom>
          <a:noFill/>
          <a:ln w="9525">
            <a:noFill/>
            <a:miter lim="800000"/>
            <a:headEnd/>
            <a:tailEnd/>
          </a:ln>
          <a:effectLst/>
        </p:spPr>
        <p:txBody>
          <a:bodyPr wrap="none" lIns="0" tIns="0" rIns="0" bIns="0"/>
          <a:lstStyle/>
          <a:p>
            <a:r>
              <a:rPr lang="en-US" sz="1800" b="1"/>
              <a:t>5</a:t>
            </a:r>
            <a:r>
              <a:rPr lang="en-US" sz="1800" b="1">
                <a:sym typeface="Symbol" pitchFamily="84" charset="2"/>
              </a:rPr>
              <a:t></a:t>
            </a:r>
            <a:endParaRPr lang="en-US" sz="1800" b="1"/>
          </a:p>
        </p:txBody>
      </p:sp>
      <p:sp>
        <p:nvSpPr>
          <p:cNvPr id="143377" name="Text Box 17"/>
          <p:cNvSpPr txBox="1">
            <a:spLocks noChangeArrowheads="1"/>
          </p:cNvSpPr>
          <p:nvPr/>
        </p:nvSpPr>
        <p:spPr bwMode="auto">
          <a:xfrm>
            <a:off x="892175" y="5038725"/>
            <a:ext cx="233363" cy="223838"/>
          </a:xfrm>
          <a:prstGeom prst="rect">
            <a:avLst/>
          </a:prstGeom>
          <a:noFill/>
          <a:ln w="9525">
            <a:noFill/>
            <a:miter lim="800000"/>
            <a:headEnd/>
            <a:tailEnd/>
          </a:ln>
          <a:effectLst/>
        </p:spPr>
        <p:txBody>
          <a:bodyPr wrap="none" lIns="0" tIns="0" rIns="0" bIns="0"/>
          <a:lstStyle/>
          <a:p>
            <a:r>
              <a:rPr lang="en-US" sz="1800" b="1"/>
              <a:t>5</a:t>
            </a:r>
            <a:r>
              <a:rPr lang="en-US" sz="1800" b="1">
                <a:sym typeface="Symbol" pitchFamily="84" charset="2"/>
              </a:rPr>
              <a:t></a:t>
            </a:r>
            <a:endParaRPr lang="en-US" sz="1800" b="1"/>
          </a:p>
        </p:txBody>
      </p:sp>
      <p:sp>
        <p:nvSpPr>
          <p:cNvPr id="143378" name="Text Box 18"/>
          <p:cNvSpPr txBox="1">
            <a:spLocks noChangeArrowheads="1"/>
          </p:cNvSpPr>
          <p:nvPr/>
        </p:nvSpPr>
        <p:spPr bwMode="auto">
          <a:xfrm>
            <a:off x="8091488" y="2384425"/>
            <a:ext cx="233362" cy="223838"/>
          </a:xfrm>
          <a:prstGeom prst="rect">
            <a:avLst/>
          </a:prstGeom>
          <a:noFill/>
          <a:ln w="9525">
            <a:noFill/>
            <a:miter lim="800000"/>
            <a:headEnd/>
            <a:tailEnd/>
          </a:ln>
          <a:effectLst/>
        </p:spPr>
        <p:txBody>
          <a:bodyPr wrap="none" lIns="0" tIns="0" rIns="0" bIns="0"/>
          <a:lstStyle/>
          <a:p>
            <a:r>
              <a:rPr lang="en-US" sz="1800" b="1"/>
              <a:t>5</a:t>
            </a:r>
            <a:r>
              <a:rPr lang="en-US" sz="1800" b="1">
                <a:sym typeface="Symbol" pitchFamily="84" charset="2"/>
              </a:rPr>
              <a:t></a:t>
            </a:r>
            <a:endParaRPr lang="en-US" sz="1800" b="1"/>
          </a:p>
        </p:txBody>
      </p:sp>
      <p:sp>
        <p:nvSpPr>
          <p:cNvPr id="143379" name="Text Box 19"/>
          <p:cNvSpPr txBox="1">
            <a:spLocks noChangeArrowheads="1"/>
          </p:cNvSpPr>
          <p:nvPr/>
        </p:nvSpPr>
        <p:spPr bwMode="auto">
          <a:xfrm>
            <a:off x="4122738" y="2809875"/>
            <a:ext cx="182562" cy="223838"/>
          </a:xfrm>
          <a:prstGeom prst="rect">
            <a:avLst/>
          </a:prstGeom>
          <a:noFill/>
          <a:ln w="9525">
            <a:noFill/>
            <a:miter lim="800000"/>
            <a:headEnd/>
            <a:tailEnd/>
          </a:ln>
          <a:effectLst/>
        </p:spPr>
        <p:txBody>
          <a:bodyPr wrap="none" lIns="0" tIns="0" rIns="0" bIns="0"/>
          <a:lstStyle/>
          <a:p>
            <a:r>
              <a:rPr lang="en-US" sz="1600" b="1"/>
              <a:t>3</a:t>
            </a:r>
            <a:r>
              <a:rPr lang="en-US" sz="1600" b="1">
                <a:sym typeface="Symbol" pitchFamily="84" charset="2"/>
              </a:rPr>
              <a:t></a:t>
            </a:r>
            <a:endParaRPr lang="en-US" sz="1600" b="1"/>
          </a:p>
        </p:txBody>
      </p:sp>
      <p:sp>
        <p:nvSpPr>
          <p:cNvPr id="143380" name="Text Box 20"/>
          <p:cNvSpPr txBox="1">
            <a:spLocks noChangeArrowheads="1"/>
          </p:cNvSpPr>
          <p:nvPr/>
        </p:nvSpPr>
        <p:spPr bwMode="auto">
          <a:xfrm>
            <a:off x="1774825" y="6032500"/>
            <a:ext cx="1374775" cy="520700"/>
          </a:xfrm>
          <a:prstGeom prst="rect">
            <a:avLst/>
          </a:prstGeom>
          <a:noFill/>
          <a:ln w="9525">
            <a:noFill/>
            <a:miter lim="800000"/>
            <a:headEnd/>
            <a:tailEnd/>
          </a:ln>
          <a:effectLst/>
        </p:spPr>
        <p:txBody>
          <a:bodyPr wrap="none" lIns="0" tIns="0" rIns="0" bIns="0"/>
          <a:lstStyle/>
          <a:p>
            <a:r>
              <a:rPr lang="en-US" sz="1800" b="1" dirty="0"/>
              <a:t>Newly made</a:t>
            </a:r>
            <a:br>
              <a:rPr lang="en-US" sz="1800" b="1" dirty="0"/>
            </a:br>
            <a:r>
              <a:rPr lang="en-US" sz="1800" b="1" dirty="0"/>
              <a:t>RNA</a:t>
            </a:r>
          </a:p>
        </p:txBody>
      </p:sp>
      <p:sp>
        <p:nvSpPr>
          <p:cNvPr id="143381" name="Text Box 21"/>
          <p:cNvSpPr txBox="1">
            <a:spLocks noChangeArrowheads="1"/>
          </p:cNvSpPr>
          <p:nvPr/>
        </p:nvSpPr>
        <p:spPr bwMode="auto">
          <a:xfrm>
            <a:off x="2994025" y="5041900"/>
            <a:ext cx="2771775" cy="254000"/>
          </a:xfrm>
          <a:prstGeom prst="rect">
            <a:avLst/>
          </a:prstGeom>
          <a:noFill/>
          <a:ln w="9525">
            <a:noFill/>
            <a:miter lim="800000"/>
            <a:headEnd/>
            <a:tailEnd/>
          </a:ln>
          <a:effectLst/>
        </p:spPr>
        <p:txBody>
          <a:bodyPr wrap="none" lIns="0" tIns="0" rIns="0" bIns="0"/>
          <a:lstStyle/>
          <a:p>
            <a:r>
              <a:rPr lang="en-US" sz="1800" b="1"/>
              <a:t>Direction of transcription</a:t>
            </a:r>
          </a:p>
        </p:txBody>
      </p:sp>
      <p:sp>
        <p:nvSpPr>
          <p:cNvPr id="143382" name="Text Box 22"/>
          <p:cNvSpPr txBox="1">
            <a:spLocks noChangeArrowheads="1"/>
          </p:cNvSpPr>
          <p:nvPr/>
        </p:nvSpPr>
        <p:spPr bwMode="auto">
          <a:xfrm rot="-2056165">
            <a:off x="2390775" y="3206750"/>
            <a:ext cx="225425" cy="254000"/>
          </a:xfrm>
          <a:prstGeom prst="rect">
            <a:avLst/>
          </a:prstGeom>
          <a:noFill/>
          <a:ln w="9525">
            <a:noFill/>
            <a:miter lim="800000"/>
            <a:headEnd/>
            <a:tailEnd/>
          </a:ln>
          <a:effectLst/>
        </p:spPr>
        <p:txBody>
          <a:bodyPr wrap="none" lIns="0" tIns="0" rIns="0" bIns="0"/>
          <a:lstStyle/>
          <a:p>
            <a:r>
              <a:rPr lang="en-US" sz="1800" b="1"/>
              <a:t>A</a:t>
            </a:r>
          </a:p>
        </p:txBody>
      </p:sp>
      <p:sp>
        <p:nvSpPr>
          <p:cNvPr id="143383" name="Text Box 23"/>
          <p:cNvSpPr txBox="1">
            <a:spLocks noChangeArrowheads="1"/>
          </p:cNvSpPr>
          <p:nvPr/>
        </p:nvSpPr>
        <p:spPr bwMode="auto">
          <a:xfrm>
            <a:off x="3213100" y="2279650"/>
            <a:ext cx="174625" cy="263525"/>
          </a:xfrm>
          <a:prstGeom prst="rect">
            <a:avLst/>
          </a:prstGeom>
          <a:noFill/>
          <a:ln w="9525">
            <a:noFill/>
            <a:miter lim="800000"/>
            <a:headEnd/>
            <a:tailEnd/>
          </a:ln>
          <a:effectLst/>
        </p:spPr>
        <p:txBody>
          <a:bodyPr wrap="none" lIns="0" tIns="0" rIns="0" bIns="0"/>
          <a:lstStyle/>
          <a:p>
            <a:r>
              <a:rPr lang="en-US" sz="1800" b="1"/>
              <a:t>A</a:t>
            </a:r>
          </a:p>
        </p:txBody>
      </p:sp>
      <p:sp>
        <p:nvSpPr>
          <p:cNvPr id="143384" name="Text Box 24"/>
          <p:cNvSpPr txBox="1">
            <a:spLocks noChangeArrowheads="1"/>
          </p:cNvSpPr>
          <p:nvPr/>
        </p:nvSpPr>
        <p:spPr bwMode="auto">
          <a:xfrm>
            <a:off x="4835525" y="2200275"/>
            <a:ext cx="171450" cy="231775"/>
          </a:xfrm>
          <a:prstGeom prst="rect">
            <a:avLst/>
          </a:prstGeom>
          <a:noFill/>
          <a:ln w="9525">
            <a:noFill/>
            <a:miter lim="800000"/>
            <a:headEnd/>
            <a:tailEnd/>
          </a:ln>
          <a:effectLst/>
        </p:spPr>
        <p:txBody>
          <a:bodyPr wrap="none" lIns="0" tIns="0" rIns="0" bIns="0"/>
          <a:lstStyle/>
          <a:p>
            <a:r>
              <a:rPr lang="en-US" sz="1800" b="1"/>
              <a:t>A</a:t>
            </a:r>
          </a:p>
        </p:txBody>
      </p:sp>
      <p:sp>
        <p:nvSpPr>
          <p:cNvPr id="143385" name="Text Box 25"/>
          <p:cNvSpPr txBox="1">
            <a:spLocks noChangeArrowheads="1"/>
          </p:cNvSpPr>
          <p:nvPr/>
        </p:nvSpPr>
        <p:spPr bwMode="auto">
          <a:xfrm>
            <a:off x="5216525" y="2206625"/>
            <a:ext cx="171450" cy="234950"/>
          </a:xfrm>
          <a:prstGeom prst="rect">
            <a:avLst/>
          </a:prstGeom>
          <a:noFill/>
          <a:ln w="9525">
            <a:noFill/>
            <a:miter lim="800000"/>
            <a:headEnd/>
            <a:tailEnd/>
          </a:ln>
          <a:effectLst/>
        </p:spPr>
        <p:txBody>
          <a:bodyPr wrap="none" lIns="0" tIns="0" rIns="0" bIns="0"/>
          <a:lstStyle/>
          <a:p>
            <a:r>
              <a:rPr lang="en-US" sz="1800" b="1"/>
              <a:t>A</a:t>
            </a:r>
          </a:p>
        </p:txBody>
      </p:sp>
      <p:sp>
        <p:nvSpPr>
          <p:cNvPr id="143386" name="Text Box 26"/>
          <p:cNvSpPr txBox="1">
            <a:spLocks noChangeArrowheads="1"/>
          </p:cNvSpPr>
          <p:nvPr/>
        </p:nvSpPr>
        <p:spPr bwMode="auto">
          <a:xfrm rot="-1755099">
            <a:off x="5873750" y="3800475"/>
            <a:ext cx="225425" cy="254000"/>
          </a:xfrm>
          <a:prstGeom prst="rect">
            <a:avLst/>
          </a:prstGeom>
          <a:noFill/>
          <a:ln w="9525">
            <a:noFill/>
            <a:miter lim="800000"/>
            <a:headEnd/>
            <a:tailEnd/>
          </a:ln>
          <a:effectLst/>
        </p:spPr>
        <p:txBody>
          <a:bodyPr wrap="none" lIns="0" tIns="0" rIns="0" bIns="0"/>
          <a:lstStyle/>
          <a:p>
            <a:r>
              <a:rPr lang="en-US" sz="1800" b="1">
                <a:solidFill>
                  <a:schemeClr val="bg1"/>
                </a:solidFill>
              </a:rPr>
              <a:t>A</a:t>
            </a:r>
          </a:p>
        </p:txBody>
      </p:sp>
      <p:sp>
        <p:nvSpPr>
          <p:cNvPr id="143387" name="Text Box 27"/>
          <p:cNvSpPr txBox="1">
            <a:spLocks noChangeArrowheads="1"/>
          </p:cNvSpPr>
          <p:nvPr/>
        </p:nvSpPr>
        <p:spPr bwMode="auto">
          <a:xfrm rot="-977199">
            <a:off x="5591175" y="4086225"/>
            <a:ext cx="225425" cy="254000"/>
          </a:xfrm>
          <a:prstGeom prst="rect">
            <a:avLst/>
          </a:prstGeom>
          <a:noFill/>
          <a:ln w="9525">
            <a:noFill/>
            <a:miter lim="800000"/>
            <a:headEnd/>
            <a:tailEnd/>
          </a:ln>
          <a:effectLst/>
        </p:spPr>
        <p:txBody>
          <a:bodyPr wrap="none" lIns="0" tIns="0" rIns="0" bIns="0"/>
          <a:lstStyle/>
          <a:p>
            <a:r>
              <a:rPr lang="en-US" sz="1800" b="1">
                <a:solidFill>
                  <a:schemeClr val="bg1"/>
                </a:solidFill>
              </a:rPr>
              <a:t>A</a:t>
            </a:r>
          </a:p>
        </p:txBody>
      </p:sp>
      <p:sp>
        <p:nvSpPr>
          <p:cNvPr id="143388" name="Text Box 28"/>
          <p:cNvSpPr txBox="1">
            <a:spLocks noChangeArrowheads="1"/>
          </p:cNvSpPr>
          <p:nvPr/>
        </p:nvSpPr>
        <p:spPr bwMode="auto">
          <a:xfrm>
            <a:off x="3606800" y="4321175"/>
            <a:ext cx="225425" cy="254000"/>
          </a:xfrm>
          <a:prstGeom prst="rect">
            <a:avLst/>
          </a:prstGeom>
          <a:noFill/>
          <a:ln w="9525">
            <a:noFill/>
            <a:miter lim="800000"/>
            <a:headEnd/>
            <a:tailEnd/>
          </a:ln>
          <a:effectLst/>
        </p:spPr>
        <p:txBody>
          <a:bodyPr wrap="none" lIns="0" tIns="0" rIns="0" bIns="0"/>
          <a:lstStyle/>
          <a:p>
            <a:r>
              <a:rPr lang="en-US" sz="1800" b="1">
                <a:solidFill>
                  <a:schemeClr val="bg1"/>
                </a:solidFill>
              </a:rPr>
              <a:t>A</a:t>
            </a:r>
          </a:p>
        </p:txBody>
      </p:sp>
      <p:sp>
        <p:nvSpPr>
          <p:cNvPr id="143389" name="Text Box 29"/>
          <p:cNvSpPr txBox="1">
            <a:spLocks noChangeArrowheads="1"/>
          </p:cNvSpPr>
          <p:nvPr/>
        </p:nvSpPr>
        <p:spPr bwMode="auto">
          <a:xfrm rot="-1694984">
            <a:off x="2667000" y="2962275"/>
            <a:ext cx="225425" cy="254000"/>
          </a:xfrm>
          <a:prstGeom prst="rect">
            <a:avLst/>
          </a:prstGeom>
          <a:noFill/>
          <a:ln w="9525">
            <a:noFill/>
            <a:miter lim="800000"/>
            <a:headEnd/>
            <a:tailEnd/>
          </a:ln>
          <a:effectLst/>
        </p:spPr>
        <p:txBody>
          <a:bodyPr wrap="none" lIns="0" tIns="0" rIns="0" bIns="0"/>
          <a:lstStyle/>
          <a:p>
            <a:r>
              <a:rPr lang="en-US" sz="1800" b="1"/>
              <a:t>T</a:t>
            </a:r>
          </a:p>
        </p:txBody>
      </p:sp>
      <p:sp>
        <p:nvSpPr>
          <p:cNvPr id="143390" name="Text Box 30"/>
          <p:cNvSpPr txBox="1">
            <a:spLocks noChangeArrowheads="1"/>
          </p:cNvSpPr>
          <p:nvPr/>
        </p:nvSpPr>
        <p:spPr bwMode="auto">
          <a:xfrm>
            <a:off x="3619500" y="2219325"/>
            <a:ext cx="152400" cy="257175"/>
          </a:xfrm>
          <a:prstGeom prst="rect">
            <a:avLst/>
          </a:prstGeom>
          <a:noFill/>
          <a:ln w="9525">
            <a:noFill/>
            <a:miter lim="800000"/>
            <a:headEnd/>
            <a:tailEnd/>
          </a:ln>
          <a:effectLst/>
        </p:spPr>
        <p:txBody>
          <a:bodyPr wrap="none" lIns="0" tIns="0" rIns="0" bIns="0"/>
          <a:lstStyle/>
          <a:p>
            <a:r>
              <a:rPr lang="en-US" sz="1800" b="1"/>
              <a:t>T</a:t>
            </a:r>
          </a:p>
        </p:txBody>
      </p:sp>
      <p:sp>
        <p:nvSpPr>
          <p:cNvPr id="143391" name="Text Box 31"/>
          <p:cNvSpPr txBox="1">
            <a:spLocks noChangeArrowheads="1"/>
          </p:cNvSpPr>
          <p:nvPr/>
        </p:nvSpPr>
        <p:spPr bwMode="auto">
          <a:xfrm rot="612133">
            <a:off x="5562600" y="2393950"/>
            <a:ext cx="149225" cy="231775"/>
          </a:xfrm>
          <a:prstGeom prst="rect">
            <a:avLst/>
          </a:prstGeom>
          <a:noFill/>
          <a:ln w="9525">
            <a:noFill/>
            <a:miter lim="800000"/>
            <a:headEnd/>
            <a:tailEnd/>
          </a:ln>
          <a:effectLst/>
        </p:spPr>
        <p:txBody>
          <a:bodyPr wrap="none" lIns="0" tIns="0" rIns="0" bIns="0"/>
          <a:lstStyle/>
          <a:p>
            <a:r>
              <a:rPr lang="en-US" sz="1800" b="1"/>
              <a:t>T</a:t>
            </a:r>
          </a:p>
        </p:txBody>
      </p:sp>
      <p:sp>
        <p:nvSpPr>
          <p:cNvPr id="143392" name="Text Box 32"/>
          <p:cNvSpPr txBox="1">
            <a:spLocks noChangeArrowheads="1"/>
          </p:cNvSpPr>
          <p:nvPr/>
        </p:nvSpPr>
        <p:spPr bwMode="auto">
          <a:xfrm rot="1481215">
            <a:off x="5842000" y="2647950"/>
            <a:ext cx="238125" cy="190500"/>
          </a:xfrm>
          <a:prstGeom prst="rect">
            <a:avLst/>
          </a:prstGeom>
          <a:noFill/>
          <a:ln w="9525">
            <a:noFill/>
            <a:miter lim="800000"/>
            <a:headEnd/>
            <a:tailEnd/>
          </a:ln>
          <a:effectLst/>
        </p:spPr>
        <p:txBody>
          <a:bodyPr wrap="none" lIns="0" tIns="0" rIns="0" bIns="0"/>
          <a:lstStyle/>
          <a:p>
            <a:r>
              <a:rPr lang="en-US" sz="1800" b="1"/>
              <a:t>T</a:t>
            </a:r>
          </a:p>
        </p:txBody>
      </p:sp>
      <p:sp>
        <p:nvSpPr>
          <p:cNvPr id="143393" name="Text Box 33"/>
          <p:cNvSpPr txBox="1">
            <a:spLocks noChangeArrowheads="1"/>
          </p:cNvSpPr>
          <p:nvPr/>
        </p:nvSpPr>
        <p:spPr bwMode="auto">
          <a:xfrm>
            <a:off x="5229225" y="4324350"/>
            <a:ext cx="238125" cy="190500"/>
          </a:xfrm>
          <a:prstGeom prst="rect">
            <a:avLst/>
          </a:prstGeom>
          <a:noFill/>
          <a:ln w="9525">
            <a:noFill/>
            <a:miter lim="800000"/>
            <a:headEnd/>
            <a:tailEnd/>
          </a:ln>
          <a:effectLst/>
        </p:spPr>
        <p:txBody>
          <a:bodyPr wrap="none" lIns="0" tIns="0" rIns="0" bIns="0"/>
          <a:lstStyle/>
          <a:p>
            <a:r>
              <a:rPr lang="en-US" sz="1800" b="1">
                <a:solidFill>
                  <a:schemeClr val="bg1"/>
                </a:solidFill>
              </a:rPr>
              <a:t>T</a:t>
            </a:r>
          </a:p>
        </p:txBody>
      </p:sp>
      <p:sp>
        <p:nvSpPr>
          <p:cNvPr id="143394" name="Text Box 34"/>
          <p:cNvSpPr txBox="1">
            <a:spLocks noChangeArrowheads="1"/>
          </p:cNvSpPr>
          <p:nvPr/>
        </p:nvSpPr>
        <p:spPr bwMode="auto">
          <a:xfrm>
            <a:off x="4835525" y="4324350"/>
            <a:ext cx="238125" cy="190500"/>
          </a:xfrm>
          <a:prstGeom prst="rect">
            <a:avLst/>
          </a:prstGeom>
          <a:noFill/>
          <a:ln w="9525">
            <a:noFill/>
            <a:miter lim="800000"/>
            <a:headEnd/>
            <a:tailEnd/>
          </a:ln>
          <a:effectLst/>
        </p:spPr>
        <p:txBody>
          <a:bodyPr wrap="none" lIns="0" tIns="0" rIns="0" bIns="0"/>
          <a:lstStyle/>
          <a:p>
            <a:r>
              <a:rPr lang="en-US" sz="1800" b="1">
                <a:solidFill>
                  <a:schemeClr val="bg1"/>
                </a:solidFill>
              </a:rPr>
              <a:t>T</a:t>
            </a:r>
          </a:p>
        </p:txBody>
      </p:sp>
      <p:sp>
        <p:nvSpPr>
          <p:cNvPr id="143395" name="Text Box 35"/>
          <p:cNvSpPr txBox="1">
            <a:spLocks noChangeArrowheads="1"/>
          </p:cNvSpPr>
          <p:nvPr/>
        </p:nvSpPr>
        <p:spPr bwMode="auto">
          <a:xfrm>
            <a:off x="3232150" y="4264025"/>
            <a:ext cx="238125" cy="190500"/>
          </a:xfrm>
          <a:prstGeom prst="rect">
            <a:avLst/>
          </a:prstGeom>
          <a:noFill/>
          <a:ln w="9525">
            <a:noFill/>
            <a:miter lim="800000"/>
            <a:headEnd/>
            <a:tailEnd/>
          </a:ln>
          <a:effectLst/>
        </p:spPr>
        <p:txBody>
          <a:bodyPr wrap="none" lIns="0" tIns="0" rIns="0" bIns="0"/>
          <a:lstStyle/>
          <a:p>
            <a:r>
              <a:rPr lang="en-US" sz="1800" b="1">
                <a:solidFill>
                  <a:schemeClr val="bg1"/>
                </a:solidFill>
              </a:rPr>
              <a:t>T</a:t>
            </a:r>
          </a:p>
        </p:txBody>
      </p:sp>
      <p:sp>
        <p:nvSpPr>
          <p:cNvPr id="143396" name="Text Box 36"/>
          <p:cNvSpPr txBox="1">
            <a:spLocks noChangeArrowheads="1"/>
          </p:cNvSpPr>
          <p:nvPr/>
        </p:nvSpPr>
        <p:spPr bwMode="auto">
          <a:xfrm>
            <a:off x="4432300" y="4324350"/>
            <a:ext cx="161925" cy="190500"/>
          </a:xfrm>
          <a:prstGeom prst="rect">
            <a:avLst/>
          </a:prstGeom>
          <a:noFill/>
          <a:ln w="9525">
            <a:noFill/>
            <a:miter lim="800000"/>
            <a:headEnd/>
            <a:tailEnd/>
          </a:ln>
          <a:effectLst/>
        </p:spPr>
        <p:txBody>
          <a:bodyPr wrap="none" lIns="0" tIns="0" rIns="0" bIns="0"/>
          <a:lstStyle/>
          <a:p>
            <a:r>
              <a:rPr lang="en-US" sz="1800" b="1">
                <a:solidFill>
                  <a:schemeClr val="bg1"/>
                </a:solidFill>
              </a:rPr>
              <a:t>G</a:t>
            </a:r>
          </a:p>
        </p:txBody>
      </p:sp>
      <p:sp>
        <p:nvSpPr>
          <p:cNvPr id="143397" name="Text Box 37"/>
          <p:cNvSpPr txBox="1">
            <a:spLocks noChangeArrowheads="1"/>
          </p:cNvSpPr>
          <p:nvPr/>
        </p:nvSpPr>
        <p:spPr bwMode="auto">
          <a:xfrm rot="2881331">
            <a:off x="6057900" y="2924176"/>
            <a:ext cx="161925" cy="190500"/>
          </a:xfrm>
          <a:prstGeom prst="rect">
            <a:avLst/>
          </a:prstGeom>
          <a:noFill/>
          <a:ln w="9525">
            <a:noFill/>
            <a:miter lim="800000"/>
            <a:headEnd/>
            <a:tailEnd/>
          </a:ln>
          <a:effectLst/>
        </p:spPr>
        <p:txBody>
          <a:bodyPr wrap="none" lIns="0" tIns="0" rIns="0" bIns="0"/>
          <a:lstStyle/>
          <a:p>
            <a:r>
              <a:rPr lang="en-US" sz="1800" b="1"/>
              <a:t>G</a:t>
            </a:r>
          </a:p>
        </p:txBody>
      </p:sp>
      <p:sp>
        <p:nvSpPr>
          <p:cNvPr id="143398" name="Text Box 38"/>
          <p:cNvSpPr txBox="1">
            <a:spLocks noChangeArrowheads="1"/>
          </p:cNvSpPr>
          <p:nvPr/>
        </p:nvSpPr>
        <p:spPr bwMode="auto">
          <a:xfrm rot="3202488">
            <a:off x="6292850" y="3225801"/>
            <a:ext cx="161925" cy="190500"/>
          </a:xfrm>
          <a:prstGeom prst="rect">
            <a:avLst/>
          </a:prstGeom>
          <a:noFill/>
          <a:ln w="9525">
            <a:noFill/>
            <a:miter lim="800000"/>
            <a:headEnd/>
            <a:tailEnd/>
          </a:ln>
          <a:effectLst/>
        </p:spPr>
        <p:txBody>
          <a:bodyPr wrap="none" lIns="0" tIns="0" rIns="0" bIns="0"/>
          <a:lstStyle/>
          <a:p>
            <a:r>
              <a:rPr lang="en-US" sz="1800" b="1"/>
              <a:t>G</a:t>
            </a:r>
          </a:p>
        </p:txBody>
      </p:sp>
      <p:sp>
        <p:nvSpPr>
          <p:cNvPr id="143399" name="Text Box 39"/>
          <p:cNvSpPr txBox="1">
            <a:spLocks noChangeArrowheads="1"/>
          </p:cNvSpPr>
          <p:nvPr/>
        </p:nvSpPr>
        <p:spPr bwMode="auto">
          <a:xfrm>
            <a:off x="2908300" y="2670175"/>
            <a:ext cx="225425" cy="254000"/>
          </a:xfrm>
          <a:prstGeom prst="rect">
            <a:avLst/>
          </a:prstGeom>
          <a:noFill/>
          <a:ln w="9525">
            <a:noFill/>
            <a:miter lim="800000"/>
            <a:headEnd/>
            <a:tailEnd/>
          </a:ln>
          <a:effectLst/>
        </p:spPr>
        <p:txBody>
          <a:bodyPr wrap="none" lIns="0" tIns="0" rIns="0" bIns="0"/>
          <a:lstStyle/>
          <a:p>
            <a:r>
              <a:rPr lang="en-US" sz="1800" b="1"/>
              <a:t>C</a:t>
            </a:r>
          </a:p>
        </p:txBody>
      </p:sp>
      <p:sp>
        <p:nvSpPr>
          <p:cNvPr id="143400" name="Text Box 40"/>
          <p:cNvSpPr txBox="1">
            <a:spLocks noChangeArrowheads="1"/>
          </p:cNvSpPr>
          <p:nvPr/>
        </p:nvSpPr>
        <p:spPr bwMode="auto">
          <a:xfrm>
            <a:off x="4013200" y="2193925"/>
            <a:ext cx="184150" cy="257175"/>
          </a:xfrm>
          <a:prstGeom prst="rect">
            <a:avLst/>
          </a:prstGeom>
          <a:noFill/>
          <a:ln w="9525">
            <a:noFill/>
            <a:miter lim="800000"/>
            <a:headEnd/>
            <a:tailEnd/>
          </a:ln>
          <a:effectLst/>
        </p:spPr>
        <p:txBody>
          <a:bodyPr wrap="none" lIns="0" tIns="0" rIns="0" bIns="0"/>
          <a:lstStyle/>
          <a:p>
            <a:r>
              <a:rPr lang="en-US" sz="1800" b="1"/>
              <a:t>C</a:t>
            </a:r>
          </a:p>
        </p:txBody>
      </p:sp>
      <p:sp>
        <p:nvSpPr>
          <p:cNvPr id="143401" name="Text Box 41"/>
          <p:cNvSpPr txBox="1">
            <a:spLocks noChangeArrowheads="1"/>
          </p:cNvSpPr>
          <p:nvPr/>
        </p:nvSpPr>
        <p:spPr bwMode="auto">
          <a:xfrm>
            <a:off x="4441825" y="2190750"/>
            <a:ext cx="155575" cy="219075"/>
          </a:xfrm>
          <a:prstGeom prst="rect">
            <a:avLst/>
          </a:prstGeom>
          <a:noFill/>
          <a:ln w="9525">
            <a:noFill/>
            <a:miter lim="800000"/>
            <a:headEnd/>
            <a:tailEnd/>
          </a:ln>
          <a:effectLst/>
        </p:spPr>
        <p:txBody>
          <a:bodyPr wrap="none" lIns="0" tIns="0" rIns="0" bIns="0"/>
          <a:lstStyle/>
          <a:p>
            <a:r>
              <a:rPr lang="en-US" sz="1800" b="1"/>
              <a:t>C</a:t>
            </a:r>
          </a:p>
        </p:txBody>
      </p:sp>
      <p:sp>
        <p:nvSpPr>
          <p:cNvPr id="143402" name="Text Box 42"/>
          <p:cNvSpPr txBox="1">
            <a:spLocks noChangeArrowheads="1"/>
          </p:cNvSpPr>
          <p:nvPr/>
        </p:nvSpPr>
        <p:spPr bwMode="auto">
          <a:xfrm rot="-2077668">
            <a:off x="6470650" y="3365500"/>
            <a:ext cx="225425" cy="254000"/>
          </a:xfrm>
          <a:prstGeom prst="rect">
            <a:avLst/>
          </a:prstGeom>
          <a:noFill/>
          <a:ln w="9525">
            <a:noFill/>
            <a:miter lim="800000"/>
            <a:headEnd/>
            <a:tailEnd/>
          </a:ln>
          <a:effectLst/>
        </p:spPr>
        <p:txBody>
          <a:bodyPr wrap="none" lIns="0" tIns="0" rIns="0" bIns="0"/>
          <a:lstStyle/>
          <a:p>
            <a:r>
              <a:rPr lang="en-US" sz="1800" b="1">
                <a:solidFill>
                  <a:schemeClr val="bg1"/>
                </a:solidFill>
              </a:rPr>
              <a:t>C</a:t>
            </a:r>
          </a:p>
        </p:txBody>
      </p:sp>
      <p:sp>
        <p:nvSpPr>
          <p:cNvPr id="143403" name="Text Box 43"/>
          <p:cNvSpPr txBox="1">
            <a:spLocks noChangeArrowheads="1"/>
          </p:cNvSpPr>
          <p:nvPr/>
        </p:nvSpPr>
        <p:spPr bwMode="auto">
          <a:xfrm rot="-1952386">
            <a:off x="6172200" y="3609975"/>
            <a:ext cx="225425" cy="254000"/>
          </a:xfrm>
          <a:prstGeom prst="rect">
            <a:avLst/>
          </a:prstGeom>
          <a:noFill/>
          <a:ln w="9525">
            <a:noFill/>
            <a:miter lim="800000"/>
            <a:headEnd/>
            <a:tailEnd/>
          </a:ln>
          <a:effectLst/>
        </p:spPr>
        <p:txBody>
          <a:bodyPr wrap="none" lIns="0" tIns="0" rIns="0" bIns="0"/>
          <a:lstStyle/>
          <a:p>
            <a:r>
              <a:rPr lang="en-US" sz="1800" b="1">
                <a:solidFill>
                  <a:schemeClr val="bg1"/>
                </a:solidFill>
              </a:rPr>
              <a:t>C</a:t>
            </a:r>
          </a:p>
        </p:txBody>
      </p:sp>
      <p:sp>
        <p:nvSpPr>
          <p:cNvPr id="143404" name="Text Box 44"/>
          <p:cNvSpPr txBox="1">
            <a:spLocks noChangeArrowheads="1"/>
          </p:cNvSpPr>
          <p:nvPr/>
        </p:nvSpPr>
        <p:spPr bwMode="auto">
          <a:xfrm>
            <a:off x="4006850" y="4324350"/>
            <a:ext cx="225425" cy="254000"/>
          </a:xfrm>
          <a:prstGeom prst="rect">
            <a:avLst/>
          </a:prstGeom>
          <a:noFill/>
          <a:ln w="9525">
            <a:noFill/>
            <a:miter lim="800000"/>
            <a:headEnd/>
            <a:tailEnd/>
          </a:ln>
          <a:effectLst/>
        </p:spPr>
        <p:txBody>
          <a:bodyPr wrap="none" lIns="0" tIns="0" rIns="0" bIns="0"/>
          <a:lstStyle/>
          <a:p>
            <a:r>
              <a:rPr lang="en-US" sz="1800" b="1">
                <a:solidFill>
                  <a:schemeClr val="bg1"/>
                </a:solidFill>
              </a:rPr>
              <a:t>G</a:t>
            </a:r>
          </a:p>
        </p:txBody>
      </p:sp>
      <p:sp>
        <p:nvSpPr>
          <p:cNvPr id="143405" name="Text Box 45"/>
          <p:cNvSpPr txBox="1">
            <a:spLocks noChangeArrowheads="1"/>
          </p:cNvSpPr>
          <p:nvPr/>
        </p:nvSpPr>
        <p:spPr bwMode="auto">
          <a:xfrm>
            <a:off x="4013200" y="3632200"/>
            <a:ext cx="225425" cy="254000"/>
          </a:xfrm>
          <a:prstGeom prst="rect">
            <a:avLst/>
          </a:prstGeom>
          <a:noFill/>
          <a:ln w="9525">
            <a:noFill/>
            <a:miter lim="800000"/>
            <a:headEnd/>
            <a:tailEnd/>
          </a:ln>
          <a:effectLst/>
        </p:spPr>
        <p:txBody>
          <a:bodyPr wrap="none" lIns="0" tIns="0" rIns="0" bIns="0"/>
          <a:lstStyle/>
          <a:p>
            <a:r>
              <a:rPr lang="en-US" sz="1800" b="1"/>
              <a:t>C</a:t>
            </a:r>
          </a:p>
        </p:txBody>
      </p:sp>
      <p:sp>
        <p:nvSpPr>
          <p:cNvPr id="143406" name="Text Box 46"/>
          <p:cNvSpPr txBox="1">
            <a:spLocks noChangeArrowheads="1"/>
          </p:cNvSpPr>
          <p:nvPr/>
        </p:nvSpPr>
        <p:spPr bwMode="auto">
          <a:xfrm>
            <a:off x="4438650" y="3635375"/>
            <a:ext cx="225425" cy="254000"/>
          </a:xfrm>
          <a:prstGeom prst="rect">
            <a:avLst/>
          </a:prstGeom>
          <a:noFill/>
          <a:ln w="9525">
            <a:noFill/>
            <a:miter lim="800000"/>
            <a:headEnd/>
            <a:tailEnd/>
          </a:ln>
          <a:effectLst/>
        </p:spPr>
        <p:txBody>
          <a:bodyPr wrap="none" lIns="0" tIns="0" rIns="0" bIns="0"/>
          <a:lstStyle/>
          <a:p>
            <a:r>
              <a:rPr lang="en-US" sz="1800" b="1"/>
              <a:t>C</a:t>
            </a:r>
          </a:p>
        </p:txBody>
      </p:sp>
      <p:sp>
        <p:nvSpPr>
          <p:cNvPr id="143407" name="Text Box 47"/>
          <p:cNvSpPr txBox="1">
            <a:spLocks noChangeArrowheads="1"/>
          </p:cNvSpPr>
          <p:nvPr/>
        </p:nvSpPr>
        <p:spPr bwMode="auto">
          <a:xfrm>
            <a:off x="2870200" y="3702050"/>
            <a:ext cx="225425" cy="254000"/>
          </a:xfrm>
          <a:prstGeom prst="rect">
            <a:avLst/>
          </a:prstGeom>
          <a:noFill/>
          <a:ln w="9525">
            <a:noFill/>
            <a:miter lim="800000"/>
            <a:headEnd/>
            <a:tailEnd/>
          </a:ln>
          <a:effectLst/>
        </p:spPr>
        <p:txBody>
          <a:bodyPr wrap="none" lIns="0" tIns="0" rIns="0" bIns="0"/>
          <a:lstStyle/>
          <a:p>
            <a:r>
              <a:rPr lang="en-US" sz="1800" b="1"/>
              <a:t>C</a:t>
            </a:r>
          </a:p>
        </p:txBody>
      </p:sp>
      <p:sp>
        <p:nvSpPr>
          <p:cNvPr id="143408" name="Text Box 48"/>
          <p:cNvSpPr txBox="1">
            <a:spLocks noChangeArrowheads="1"/>
          </p:cNvSpPr>
          <p:nvPr/>
        </p:nvSpPr>
        <p:spPr bwMode="auto">
          <a:xfrm>
            <a:off x="3209925" y="3644900"/>
            <a:ext cx="225425" cy="254000"/>
          </a:xfrm>
          <a:prstGeom prst="rect">
            <a:avLst/>
          </a:prstGeom>
          <a:noFill/>
          <a:ln w="9525">
            <a:noFill/>
            <a:miter lim="800000"/>
            <a:headEnd/>
            <a:tailEnd/>
          </a:ln>
          <a:effectLst/>
        </p:spPr>
        <p:txBody>
          <a:bodyPr wrap="none" lIns="0" tIns="0" rIns="0" bIns="0"/>
          <a:lstStyle/>
          <a:p>
            <a:r>
              <a:rPr lang="en-US" sz="1800" b="1"/>
              <a:t>A</a:t>
            </a:r>
          </a:p>
        </p:txBody>
      </p:sp>
      <p:sp>
        <p:nvSpPr>
          <p:cNvPr id="143409" name="Text Box 49"/>
          <p:cNvSpPr txBox="1">
            <a:spLocks noChangeArrowheads="1"/>
          </p:cNvSpPr>
          <p:nvPr/>
        </p:nvSpPr>
        <p:spPr bwMode="auto">
          <a:xfrm>
            <a:off x="4829175" y="3644900"/>
            <a:ext cx="225425" cy="254000"/>
          </a:xfrm>
          <a:prstGeom prst="rect">
            <a:avLst/>
          </a:prstGeom>
          <a:noFill/>
          <a:ln w="9525">
            <a:noFill/>
            <a:miter lim="800000"/>
            <a:headEnd/>
            <a:tailEnd/>
          </a:ln>
          <a:effectLst/>
        </p:spPr>
        <p:txBody>
          <a:bodyPr wrap="none" lIns="0" tIns="0" rIns="0" bIns="0"/>
          <a:lstStyle/>
          <a:p>
            <a:r>
              <a:rPr lang="en-US" sz="1800" b="1"/>
              <a:t>A</a:t>
            </a:r>
          </a:p>
        </p:txBody>
      </p:sp>
      <p:sp>
        <p:nvSpPr>
          <p:cNvPr id="143410" name="Text Box 50"/>
          <p:cNvSpPr txBox="1">
            <a:spLocks noChangeArrowheads="1"/>
          </p:cNvSpPr>
          <p:nvPr/>
        </p:nvSpPr>
        <p:spPr bwMode="auto">
          <a:xfrm rot="-475496">
            <a:off x="5121275" y="3368675"/>
            <a:ext cx="225425" cy="254000"/>
          </a:xfrm>
          <a:prstGeom prst="rect">
            <a:avLst/>
          </a:prstGeom>
          <a:noFill/>
          <a:ln w="9525">
            <a:noFill/>
            <a:miter lim="800000"/>
            <a:headEnd/>
            <a:tailEnd/>
          </a:ln>
          <a:effectLst/>
        </p:spPr>
        <p:txBody>
          <a:bodyPr wrap="none" lIns="0" tIns="0" rIns="0" bIns="0"/>
          <a:lstStyle/>
          <a:p>
            <a:r>
              <a:rPr lang="en-US" sz="1800" b="1"/>
              <a:t>A</a:t>
            </a:r>
          </a:p>
        </p:txBody>
      </p:sp>
      <p:sp>
        <p:nvSpPr>
          <p:cNvPr id="143411" name="Text Box 51"/>
          <p:cNvSpPr txBox="1">
            <a:spLocks noChangeArrowheads="1"/>
          </p:cNvSpPr>
          <p:nvPr/>
        </p:nvSpPr>
        <p:spPr bwMode="auto">
          <a:xfrm rot="936946">
            <a:off x="6464300" y="2579688"/>
            <a:ext cx="225425" cy="254000"/>
          </a:xfrm>
          <a:prstGeom prst="rect">
            <a:avLst/>
          </a:prstGeom>
          <a:noFill/>
          <a:ln w="9525">
            <a:noFill/>
            <a:miter lim="800000"/>
            <a:headEnd/>
            <a:tailEnd/>
          </a:ln>
          <a:effectLst/>
        </p:spPr>
        <p:txBody>
          <a:bodyPr wrap="none" lIns="0" tIns="0" rIns="0" bIns="0"/>
          <a:lstStyle/>
          <a:p>
            <a:r>
              <a:rPr lang="en-US" sz="1800" b="1"/>
              <a:t>U</a:t>
            </a:r>
          </a:p>
        </p:txBody>
      </p:sp>
      <p:sp>
        <p:nvSpPr>
          <p:cNvPr id="143412" name="Text Box 52"/>
          <p:cNvSpPr txBox="1">
            <a:spLocks noChangeArrowheads="1"/>
          </p:cNvSpPr>
          <p:nvPr/>
        </p:nvSpPr>
        <p:spPr bwMode="auto">
          <a:xfrm rot="-92352">
            <a:off x="5470525" y="3111500"/>
            <a:ext cx="225425" cy="254000"/>
          </a:xfrm>
          <a:prstGeom prst="rect">
            <a:avLst/>
          </a:prstGeom>
          <a:noFill/>
          <a:ln w="9525">
            <a:noFill/>
            <a:miter lim="800000"/>
            <a:headEnd/>
            <a:tailEnd/>
          </a:ln>
          <a:effectLst/>
        </p:spPr>
        <p:txBody>
          <a:bodyPr wrap="none" lIns="0" tIns="0" rIns="0" bIns="0"/>
          <a:lstStyle/>
          <a:p>
            <a:r>
              <a:rPr lang="en-US" sz="1800" b="1"/>
              <a:t>U</a:t>
            </a:r>
          </a:p>
        </p:txBody>
      </p:sp>
      <p:sp>
        <p:nvSpPr>
          <p:cNvPr id="143413" name="Text Box 53"/>
          <p:cNvSpPr txBox="1">
            <a:spLocks noChangeArrowheads="1"/>
          </p:cNvSpPr>
          <p:nvPr/>
        </p:nvSpPr>
        <p:spPr bwMode="auto">
          <a:xfrm>
            <a:off x="3606800" y="3635375"/>
            <a:ext cx="225425" cy="254000"/>
          </a:xfrm>
          <a:prstGeom prst="rect">
            <a:avLst/>
          </a:prstGeom>
          <a:noFill/>
          <a:ln w="9525">
            <a:noFill/>
            <a:miter lim="800000"/>
            <a:headEnd/>
            <a:tailEnd/>
          </a:ln>
          <a:effectLst/>
        </p:spPr>
        <p:txBody>
          <a:bodyPr wrap="none" lIns="0" tIns="0" rIns="0" bIns="0"/>
          <a:lstStyle/>
          <a:p>
            <a:r>
              <a:rPr lang="en-US" sz="1800" b="1"/>
              <a:t>U</a:t>
            </a:r>
          </a:p>
        </p:txBody>
      </p:sp>
      <p:sp>
        <p:nvSpPr>
          <p:cNvPr id="143414" name="Text Box 54"/>
          <p:cNvSpPr txBox="1">
            <a:spLocks noChangeArrowheads="1"/>
          </p:cNvSpPr>
          <p:nvPr/>
        </p:nvSpPr>
        <p:spPr bwMode="auto">
          <a:xfrm>
            <a:off x="4392613" y="2797175"/>
            <a:ext cx="506412" cy="242888"/>
          </a:xfrm>
          <a:prstGeom prst="rect">
            <a:avLst/>
          </a:prstGeom>
          <a:noFill/>
          <a:ln w="9525">
            <a:noFill/>
            <a:miter lim="800000"/>
            <a:headEnd/>
            <a:tailEnd/>
          </a:ln>
          <a:effectLst/>
        </p:spPr>
        <p:txBody>
          <a:bodyPr wrap="none" lIns="0" tIns="0" rIns="0" bIns="0"/>
          <a:lstStyle/>
          <a:p>
            <a:r>
              <a:rPr lang="en-US" sz="1700" b="1"/>
              <a:t>end</a:t>
            </a:r>
            <a:endParaRPr lang="en-US" sz="1600" b="1"/>
          </a:p>
        </p:txBody>
      </p:sp>
      <p:sp>
        <p:nvSpPr>
          <p:cNvPr id="143362" name="Rectangle 2"/>
          <p:cNvSpPr>
            <a:spLocks noGrp="1" noChangeArrowheads="1"/>
          </p:cNvSpPr>
          <p:nvPr>
            <p:ph type="title"/>
          </p:nvPr>
        </p:nvSpPr>
        <p:spPr>
          <a:xfrm>
            <a:off x="152400" y="25400"/>
            <a:ext cx="2590800" cy="304800"/>
          </a:xfrm>
        </p:spPr>
        <p:txBody>
          <a:bodyPr/>
          <a:lstStyle/>
          <a:p>
            <a:r>
              <a:rPr lang="en-US" sz="1200" b="0">
                <a:latin typeface="Arial" charset="0"/>
              </a:rPr>
              <a:t>Figure 17.9</a:t>
            </a:r>
          </a:p>
        </p:txBody>
      </p:sp>
    </p:spTree>
    <p:extLst>
      <p:ext uri="{BB962C8B-B14F-4D97-AF65-F5344CB8AC3E}">
        <p14:creationId xmlns:p14="http://schemas.microsoft.com/office/powerpoint/2010/main" val="33870864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Elongation</a:t>
            </a:r>
            <a:endParaRPr lang="en-US" dirty="0"/>
          </a:p>
        </p:txBody>
      </p:sp>
      <p:sp>
        <p:nvSpPr>
          <p:cNvPr id="8" name="Content Placeholder 7"/>
          <p:cNvSpPr>
            <a:spLocks noGrp="1"/>
          </p:cNvSpPr>
          <p:nvPr>
            <p:ph idx="1"/>
          </p:nvPr>
        </p:nvSpPr>
        <p:spPr/>
        <p:txBody>
          <a:bodyPr/>
          <a:lstStyle/>
          <a:p>
            <a:r>
              <a:rPr lang="en-US" dirty="0" smtClean="0"/>
              <a:t>As RNA Polymerase travels down the DNA strand it continues untwisting the DNA and adding nucleotides to the 3’end of a growing nucleotide chain</a:t>
            </a:r>
          </a:p>
          <a:p>
            <a:r>
              <a:rPr lang="en-US" dirty="0" smtClean="0"/>
              <a:t>Unlike DNA replication where the newly synthesized daughter DNA stays associated with the parent DNA strand, the RNA disassociates immediately after the covalent linkage between sugars is made, and  DNA </a:t>
            </a:r>
            <a:r>
              <a:rPr lang="en-US" dirty="0" err="1" smtClean="0"/>
              <a:t>reassociates</a:t>
            </a:r>
            <a:r>
              <a:rPr lang="en-US" dirty="0" smtClean="0"/>
              <a:t> back into its double helix</a:t>
            </a:r>
          </a:p>
          <a:p>
            <a:r>
              <a:rPr lang="en-US" dirty="0" smtClean="0"/>
              <a:t>Transcription progresses at a rate of about 60 nucleotides / second</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Elongation</a:t>
            </a:r>
            <a:endParaRPr lang="en-US" dirty="0"/>
          </a:p>
        </p:txBody>
      </p:sp>
      <p:sp>
        <p:nvSpPr>
          <p:cNvPr id="3" name="Content Placeholder 2"/>
          <p:cNvSpPr>
            <a:spLocks noGrp="1"/>
          </p:cNvSpPr>
          <p:nvPr>
            <p:ph idx="1"/>
          </p:nvPr>
        </p:nvSpPr>
        <p:spPr>
          <a:xfrm>
            <a:off x="457200" y="1676400"/>
            <a:ext cx="8229600" cy="4389120"/>
          </a:xfrm>
        </p:spPr>
        <p:txBody>
          <a:bodyPr/>
          <a:lstStyle/>
          <a:p>
            <a:r>
              <a:rPr lang="en-US" dirty="0" smtClean="0"/>
              <a:t>A single gene can be transcribed simultaneously by several RNA Polymerases following each other one after another</a:t>
            </a:r>
          </a:p>
          <a:p>
            <a:r>
              <a:rPr lang="en-US" dirty="0" smtClean="0">
                <a:hlinkClick r:id="rId2"/>
              </a:rPr>
              <a:t>Transcription Animation</a:t>
            </a:r>
            <a:endParaRPr lang="en-US" dirty="0" smtClean="0"/>
          </a:p>
          <a:p>
            <a:endParaRPr lang="en-US" dirty="0"/>
          </a:p>
        </p:txBody>
      </p:sp>
      <p:pic>
        <p:nvPicPr>
          <p:cNvPr id="34818" name="Picture 2" descr="http://www.nature.com/nrm/journal/v9/n10/images/nrm2467-i1.jpg"/>
          <p:cNvPicPr>
            <a:picLocks noChangeAspect="1" noChangeArrowheads="1"/>
          </p:cNvPicPr>
          <p:nvPr/>
        </p:nvPicPr>
        <p:blipFill>
          <a:blip r:embed="rId3" cstate="print"/>
          <a:srcRect/>
          <a:stretch>
            <a:fillRect/>
          </a:stretch>
        </p:blipFill>
        <p:spPr bwMode="auto">
          <a:xfrm>
            <a:off x="0" y="3352800"/>
            <a:ext cx="9067800" cy="35052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115888" y="463550"/>
            <a:ext cx="8534400" cy="641350"/>
          </a:xfrm>
        </p:spPr>
        <p:txBody>
          <a:bodyPr anchor="t">
            <a:spAutoFit/>
          </a:bodyPr>
          <a:lstStyle/>
          <a:p>
            <a:r>
              <a:rPr lang="en-US" i="1"/>
              <a:t>Termination of Transcription</a:t>
            </a:r>
            <a:endParaRPr lang="en-US"/>
          </a:p>
        </p:txBody>
      </p:sp>
      <p:sp>
        <p:nvSpPr>
          <p:cNvPr id="51203" name="Rectangle 3"/>
          <p:cNvSpPr>
            <a:spLocks noGrp="1" noChangeArrowheads="1"/>
          </p:cNvSpPr>
          <p:nvPr>
            <p:ph type="body" idx="4294967295"/>
          </p:nvPr>
        </p:nvSpPr>
        <p:spPr>
          <a:xfrm>
            <a:off x="533400" y="1366838"/>
            <a:ext cx="8534400" cy="4813625"/>
          </a:xfrm>
        </p:spPr>
        <p:txBody>
          <a:bodyPr>
            <a:spAutoFit/>
          </a:bodyPr>
          <a:lstStyle/>
          <a:p>
            <a:pPr marL="350838" indent="-350838"/>
            <a:r>
              <a:rPr lang="en-US" dirty="0"/>
              <a:t>The mechanisms of termination are different in bacteria and </a:t>
            </a:r>
            <a:r>
              <a:rPr lang="en-US" dirty="0" smtClean="0"/>
              <a:t>eukaryotes</a:t>
            </a:r>
          </a:p>
          <a:p>
            <a:pPr marL="350838" indent="-350838"/>
            <a:endParaRPr lang="en-US" dirty="0"/>
          </a:p>
          <a:p>
            <a:pPr marL="350838" indent="-350838"/>
            <a:r>
              <a:rPr lang="en-US" dirty="0"/>
              <a:t>In bacteria, the polymerase stops transcription at the end of the terminator and the mRNA can be translated without further </a:t>
            </a:r>
            <a:r>
              <a:rPr lang="en-US" dirty="0" smtClean="0"/>
              <a:t>modification</a:t>
            </a:r>
          </a:p>
          <a:p>
            <a:pPr marL="350838" indent="-350838"/>
            <a:endParaRPr lang="en-US" dirty="0"/>
          </a:p>
          <a:p>
            <a:pPr marL="350838" indent="-350838"/>
            <a:r>
              <a:rPr lang="en-US" dirty="0"/>
              <a:t>In eukaryotes, RNA polymerase II transcribes the </a:t>
            </a:r>
            <a:r>
              <a:rPr lang="en-US" dirty="0" err="1"/>
              <a:t>polyadenylation</a:t>
            </a:r>
            <a:r>
              <a:rPr lang="en-US" dirty="0"/>
              <a:t> signal sequence; the RNA transcript is released 10–35 nucleotides past this </a:t>
            </a:r>
            <a:r>
              <a:rPr lang="en-US" dirty="0" err="1"/>
              <a:t>polyadenylation</a:t>
            </a:r>
            <a:r>
              <a:rPr lang="en-US" dirty="0"/>
              <a:t> </a:t>
            </a:r>
            <a:r>
              <a:rPr lang="en-US" dirty="0" smtClean="0"/>
              <a:t>sequence</a:t>
            </a:r>
            <a:endParaRPr lang="en-US" dirty="0"/>
          </a:p>
        </p:txBody>
      </p:sp>
      <p:grpSp>
        <p:nvGrpSpPr>
          <p:cNvPr id="51204" name="Group 4"/>
          <p:cNvGrpSpPr>
            <a:grpSpLocks/>
          </p:cNvGrpSpPr>
          <p:nvPr/>
        </p:nvGrpSpPr>
        <p:grpSpPr bwMode="auto">
          <a:xfrm>
            <a:off x="0" y="6553200"/>
            <a:ext cx="9144000" cy="304800"/>
            <a:chOff x="0" y="4128"/>
            <a:chExt cx="5760" cy="192"/>
          </a:xfrm>
        </p:grpSpPr>
        <p:sp>
          <p:nvSpPr>
            <p:cNvPr id="51205"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1207"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11214353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Termination</a:t>
            </a:r>
            <a:endParaRPr lang="en-US" dirty="0"/>
          </a:p>
        </p:txBody>
      </p:sp>
      <p:sp>
        <p:nvSpPr>
          <p:cNvPr id="4" name="Text Placeholder 3"/>
          <p:cNvSpPr>
            <a:spLocks noGrp="1"/>
          </p:cNvSpPr>
          <p:nvPr>
            <p:ph type="body" idx="1"/>
          </p:nvPr>
        </p:nvSpPr>
        <p:spPr/>
        <p:txBody>
          <a:bodyPr/>
          <a:lstStyle/>
          <a:p>
            <a:r>
              <a:rPr lang="en-US" dirty="0" smtClean="0"/>
              <a:t>Prokaryotes</a:t>
            </a:r>
            <a:endParaRPr lang="en-US" dirty="0"/>
          </a:p>
        </p:txBody>
      </p:sp>
      <p:sp>
        <p:nvSpPr>
          <p:cNvPr id="6" name="Text Placeholder 5"/>
          <p:cNvSpPr>
            <a:spLocks noGrp="1"/>
          </p:cNvSpPr>
          <p:nvPr>
            <p:ph type="body" sz="half" idx="3"/>
          </p:nvPr>
        </p:nvSpPr>
        <p:spPr/>
        <p:txBody>
          <a:bodyPr/>
          <a:lstStyle/>
          <a:p>
            <a:r>
              <a:rPr lang="en-US" dirty="0" smtClean="0"/>
              <a:t>Eukaryotes</a:t>
            </a:r>
            <a:endParaRPr lang="en-US" dirty="0"/>
          </a:p>
        </p:txBody>
      </p:sp>
      <p:sp>
        <p:nvSpPr>
          <p:cNvPr id="5" name="Content Placeholder 4"/>
          <p:cNvSpPr>
            <a:spLocks noGrp="1"/>
          </p:cNvSpPr>
          <p:nvPr>
            <p:ph sz="quarter" idx="2"/>
          </p:nvPr>
        </p:nvSpPr>
        <p:spPr/>
        <p:txBody>
          <a:bodyPr/>
          <a:lstStyle/>
          <a:p>
            <a:r>
              <a:rPr lang="en-US" dirty="0" smtClean="0"/>
              <a:t>Transcription proceeds until RNA Polymerase reads a terminator sequence in the DNA causing it to detach from the DNA molecule</a:t>
            </a:r>
          </a:p>
          <a:p>
            <a:r>
              <a:rPr lang="en-US" dirty="0" smtClean="0"/>
              <a:t>There is no prokaryotic </a:t>
            </a:r>
            <a:r>
              <a:rPr lang="en-US" i="1" dirty="0" smtClean="0"/>
              <a:t>pre</a:t>
            </a:r>
            <a:r>
              <a:rPr lang="en-US" dirty="0" smtClean="0"/>
              <a:t>-mRNA, mRNA is available for immediate use by the cell and can actually begin translation while it is still being transcribed!</a:t>
            </a:r>
            <a:endParaRPr lang="en-US" dirty="0"/>
          </a:p>
        </p:txBody>
      </p:sp>
      <p:sp>
        <p:nvSpPr>
          <p:cNvPr id="7" name="Content Placeholder 6"/>
          <p:cNvSpPr>
            <a:spLocks noGrp="1"/>
          </p:cNvSpPr>
          <p:nvPr>
            <p:ph sz="quarter" idx="4"/>
          </p:nvPr>
        </p:nvSpPr>
        <p:spPr/>
        <p:txBody>
          <a:bodyPr>
            <a:normAutofit lnSpcReduction="10000"/>
          </a:bodyPr>
          <a:lstStyle/>
          <a:p>
            <a:r>
              <a:rPr lang="en-US" dirty="0" smtClean="0"/>
              <a:t>RNA Polymerase transcribes a </a:t>
            </a:r>
            <a:r>
              <a:rPr lang="en-US" dirty="0" err="1" smtClean="0"/>
              <a:t>polyadenylation</a:t>
            </a:r>
            <a:r>
              <a:rPr lang="en-US" dirty="0" smtClean="0"/>
              <a:t> signal sequence (AAUAAA)</a:t>
            </a:r>
          </a:p>
          <a:p>
            <a:r>
              <a:rPr lang="en-US" dirty="0" smtClean="0"/>
              <a:t> At about 10-35 nucleotides past this sequence, an enzyme comes and cuts loose the </a:t>
            </a:r>
            <a:r>
              <a:rPr lang="en-US" i="1" dirty="0" smtClean="0"/>
              <a:t>pre</a:t>
            </a:r>
            <a:r>
              <a:rPr lang="en-US" dirty="0" smtClean="0"/>
              <a:t>-mRNA</a:t>
            </a:r>
          </a:p>
          <a:p>
            <a:r>
              <a:rPr lang="en-US" dirty="0" smtClean="0"/>
              <a:t>RNA Polymerase will continue transcribing perhaps hundreds of nucleotides past the end of the gene until it falls off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Nutritional Mutants in </a:t>
            </a:r>
            <a:r>
              <a:rPr lang="en-US" dirty="0" err="1" smtClean="0"/>
              <a:t>Neurospora</a:t>
            </a:r>
            <a:endParaRPr lang="en-US" dirty="0"/>
          </a:p>
        </p:txBody>
      </p:sp>
      <p:sp>
        <p:nvSpPr>
          <p:cNvPr id="3" name="Content Placeholder 2"/>
          <p:cNvSpPr>
            <a:spLocks noGrp="1"/>
          </p:cNvSpPr>
          <p:nvPr>
            <p:ph idx="1"/>
          </p:nvPr>
        </p:nvSpPr>
        <p:spPr/>
        <p:txBody>
          <a:bodyPr>
            <a:normAutofit lnSpcReduction="10000"/>
          </a:bodyPr>
          <a:lstStyle/>
          <a:p>
            <a:r>
              <a:rPr lang="en-US" dirty="0" smtClean="0"/>
              <a:t> George </a:t>
            </a:r>
            <a:r>
              <a:rPr lang="en-US" b="1" u="sng" dirty="0" smtClean="0"/>
              <a:t>Beadle</a:t>
            </a:r>
            <a:r>
              <a:rPr lang="en-US" dirty="0" smtClean="0"/>
              <a:t> &amp; Edward </a:t>
            </a:r>
            <a:r>
              <a:rPr lang="en-US" b="1" u="sng" dirty="0" smtClean="0"/>
              <a:t>Tatum</a:t>
            </a:r>
            <a:r>
              <a:rPr lang="en-US" dirty="0" smtClean="0"/>
              <a:t> worked with bread mold </a:t>
            </a:r>
            <a:r>
              <a:rPr lang="en-US" i="1" dirty="0" err="1" smtClean="0"/>
              <a:t>Neurospora</a:t>
            </a:r>
            <a:r>
              <a:rPr lang="en-US" i="1" dirty="0" smtClean="0"/>
              <a:t> </a:t>
            </a:r>
            <a:r>
              <a:rPr lang="en-US" i="1" dirty="0" err="1" smtClean="0"/>
              <a:t>crassa</a:t>
            </a:r>
            <a:endParaRPr lang="en-US" i="1" dirty="0" smtClean="0"/>
          </a:p>
          <a:p>
            <a:r>
              <a:rPr lang="en-US" dirty="0" smtClean="0"/>
              <a:t>Experiment:</a:t>
            </a:r>
          </a:p>
          <a:p>
            <a:pPr lvl="1"/>
            <a:r>
              <a:rPr lang="en-US" dirty="0" smtClean="0"/>
              <a:t>Bombard mold with x-rays and screen survivors for mutants that differ in nutritional needs</a:t>
            </a:r>
          </a:p>
          <a:p>
            <a:pPr lvl="1"/>
            <a:r>
              <a:rPr lang="en-US" dirty="0" smtClean="0"/>
              <a:t>Wild type </a:t>
            </a:r>
            <a:r>
              <a:rPr lang="en-US" i="1" dirty="0" err="1" smtClean="0"/>
              <a:t>neurospora</a:t>
            </a:r>
            <a:r>
              <a:rPr lang="en-US" dirty="0" smtClean="0"/>
              <a:t> can survive on a </a:t>
            </a:r>
            <a:r>
              <a:rPr lang="en-US" i="1" dirty="0" smtClean="0"/>
              <a:t>minimal medium </a:t>
            </a:r>
            <a:r>
              <a:rPr lang="en-US" dirty="0" smtClean="0"/>
              <a:t>consisting of agar media containing only salts, glucose and a vitamin biotin</a:t>
            </a:r>
          </a:p>
          <a:p>
            <a:pPr lvl="1"/>
            <a:r>
              <a:rPr lang="en-US" dirty="0" smtClean="0"/>
              <a:t>Mutant </a:t>
            </a:r>
            <a:r>
              <a:rPr lang="en-US" i="1" dirty="0" err="1" smtClean="0"/>
              <a:t>neurospora</a:t>
            </a:r>
            <a:r>
              <a:rPr lang="en-US" dirty="0" smtClean="0"/>
              <a:t> could no longer survive on this minimal media, but could survive only on media containing amino </a:t>
            </a:r>
            <a:r>
              <a:rPr lang="en-US" dirty="0" err="1" smtClean="0"/>
              <a:t>acids,a.k.a</a:t>
            </a:r>
            <a:r>
              <a:rPr lang="en-US" dirty="0" smtClean="0"/>
              <a:t>. a </a:t>
            </a:r>
            <a:r>
              <a:rPr lang="en-US" i="1" dirty="0" smtClean="0"/>
              <a:t>complete medium  </a:t>
            </a:r>
            <a:endParaRPr lang="en-US" i="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76200" y="473075"/>
            <a:ext cx="8915400" cy="1190625"/>
          </a:xfrm>
        </p:spPr>
        <p:txBody>
          <a:bodyPr anchor="t">
            <a:spAutoFit/>
          </a:bodyPr>
          <a:lstStyle/>
          <a:p>
            <a:pPr marL="57150" indent="-4763"/>
            <a:r>
              <a:rPr lang="en-US" dirty="0"/>
              <a:t>Concept 17.3: Eukaryotic cells modify RNA after transcription</a:t>
            </a:r>
          </a:p>
        </p:txBody>
      </p:sp>
      <p:sp>
        <p:nvSpPr>
          <p:cNvPr id="53251" name="Rectangle 3"/>
          <p:cNvSpPr>
            <a:spLocks noGrp="1" noChangeArrowheads="1"/>
          </p:cNvSpPr>
          <p:nvPr>
            <p:ph type="body" idx="4294967295"/>
          </p:nvPr>
        </p:nvSpPr>
        <p:spPr>
          <a:xfrm>
            <a:off x="533400" y="1903413"/>
            <a:ext cx="8534400" cy="3252787"/>
          </a:xfrm>
        </p:spPr>
        <p:txBody>
          <a:bodyPr>
            <a:spAutoFit/>
          </a:bodyPr>
          <a:lstStyle/>
          <a:p>
            <a:pPr marL="350838" indent="-350838"/>
            <a:r>
              <a:rPr lang="en-US" dirty="0"/>
              <a:t>Enzymes in the eukaryotic nucleus modify pre-mRNA (</a:t>
            </a:r>
            <a:r>
              <a:rPr lang="en-US" b="1" dirty="0"/>
              <a:t>RNA processing</a:t>
            </a:r>
            <a:r>
              <a:rPr lang="en-US" dirty="0"/>
              <a:t>) before the genetic messages are dispatched to the cytoplasm</a:t>
            </a:r>
          </a:p>
          <a:p>
            <a:pPr marL="350838" indent="-350838"/>
            <a:r>
              <a:rPr lang="en-US" dirty="0"/>
              <a:t>During RNA processing, both ends of the primary transcript are usually altered</a:t>
            </a:r>
          </a:p>
          <a:p>
            <a:pPr marL="350838" indent="-350838"/>
            <a:r>
              <a:rPr lang="en-US" dirty="0"/>
              <a:t>Also, usually some interior parts of the molecule are cut out, and the other parts spliced together</a:t>
            </a:r>
          </a:p>
        </p:txBody>
      </p:sp>
      <p:grpSp>
        <p:nvGrpSpPr>
          <p:cNvPr id="53252" name="Group 4"/>
          <p:cNvGrpSpPr>
            <a:grpSpLocks/>
          </p:cNvGrpSpPr>
          <p:nvPr/>
        </p:nvGrpSpPr>
        <p:grpSpPr bwMode="auto">
          <a:xfrm>
            <a:off x="0" y="6553200"/>
            <a:ext cx="9144000" cy="304800"/>
            <a:chOff x="0" y="4128"/>
            <a:chExt cx="5760" cy="192"/>
          </a:xfrm>
        </p:grpSpPr>
        <p:sp>
          <p:nvSpPr>
            <p:cNvPr id="53253"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3255"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30494764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152400" y="469900"/>
            <a:ext cx="8534400" cy="641350"/>
          </a:xfrm>
        </p:spPr>
        <p:txBody>
          <a:bodyPr anchor="t">
            <a:spAutoFit/>
          </a:bodyPr>
          <a:lstStyle/>
          <a:p>
            <a:r>
              <a:rPr lang="en-US"/>
              <a:t>Alteration of mRNA Ends</a:t>
            </a:r>
          </a:p>
        </p:txBody>
      </p:sp>
      <p:sp>
        <p:nvSpPr>
          <p:cNvPr id="55299" name="Rectangle 3"/>
          <p:cNvSpPr>
            <a:spLocks noGrp="1" noChangeArrowheads="1"/>
          </p:cNvSpPr>
          <p:nvPr>
            <p:ph type="body" idx="4294967295"/>
          </p:nvPr>
        </p:nvSpPr>
        <p:spPr>
          <a:xfrm>
            <a:off x="533400" y="1401763"/>
            <a:ext cx="8153400" cy="3690241"/>
          </a:xfrm>
        </p:spPr>
        <p:txBody>
          <a:bodyPr>
            <a:spAutoFit/>
          </a:bodyPr>
          <a:lstStyle/>
          <a:p>
            <a:pPr marL="350838" indent="-350838">
              <a:lnSpc>
                <a:spcPct val="90000"/>
              </a:lnSpc>
            </a:pPr>
            <a:r>
              <a:rPr lang="en-US" dirty="0"/>
              <a:t>Each end of a pre-mRNA molecule is modified in a particular way</a:t>
            </a:r>
          </a:p>
          <a:p>
            <a:pPr marL="977900" lvl="1" indent="-304800">
              <a:lnSpc>
                <a:spcPct val="90000"/>
              </a:lnSpc>
            </a:pPr>
            <a:r>
              <a:rPr lang="en-US" dirty="0"/>
              <a:t>The 5</a:t>
            </a:r>
            <a:r>
              <a:rPr lang="en-US" dirty="0">
                <a:latin typeface="Symbol" pitchFamily="84" charset="2"/>
                <a:sym typeface="Symbol" pitchFamily="84" charset="2"/>
              </a:rPr>
              <a:t></a:t>
            </a:r>
            <a:r>
              <a:rPr lang="en-US" dirty="0"/>
              <a:t> end receives a modified nucleotide </a:t>
            </a:r>
            <a:r>
              <a:rPr lang="en-US" b="1" dirty="0"/>
              <a:t>5</a:t>
            </a:r>
            <a:r>
              <a:rPr lang="en-US" b="1" dirty="0">
                <a:latin typeface="Symbol" pitchFamily="84" charset="2"/>
                <a:sym typeface="Symbol" pitchFamily="84" charset="2"/>
              </a:rPr>
              <a:t></a:t>
            </a:r>
            <a:r>
              <a:rPr lang="en-US" b="1" dirty="0"/>
              <a:t> cap</a:t>
            </a:r>
          </a:p>
          <a:p>
            <a:pPr marL="977900" lvl="1" indent="-304800">
              <a:lnSpc>
                <a:spcPct val="90000"/>
              </a:lnSpc>
            </a:pPr>
            <a:r>
              <a:rPr lang="en-US" dirty="0"/>
              <a:t>The 3</a:t>
            </a:r>
            <a:r>
              <a:rPr lang="en-US" dirty="0">
                <a:latin typeface="Symbol" pitchFamily="84" charset="2"/>
                <a:sym typeface="Symbol" pitchFamily="84" charset="2"/>
              </a:rPr>
              <a:t></a:t>
            </a:r>
            <a:r>
              <a:rPr lang="en-US" dirty="0"/>
              <a:t> end gets a </a:t>
            </a:r>
            <a:r>
              <a:rPr lang="en-US" b="1" dirty="0"/>
              <a:t>poly-A </a:t>
            </a:r>
            <a:r>
              <a:rPr lang="en-US" b="1" dirty="0" smtClean="0"/>
              <a:t>tail</a:t>
            </a:r>
          </a:p>
          <a:p>
            <a:pPr marL="977900" lvl="1" indent="-304800">
              <a:lnSpc>
                <a:spcPct val="90000"/>
              </a:lnSpc>
            </a:pPr>
            <a:endParaRPr lang="en-US" b="1" dirty="0"/>
          </a:p>
          <a:p>
            <a:pPr marL="350838" indent="-350838">
              <a:lnSpc>
                <a:spcPct val="90000"/>
              </a:lnSpc>
            </a:pPr>
            <a:r>
              <a:rPr lang="en-US" dirty="0"/>
              <a:t>These modifications share several functions</a:t>
            </a:r>
            <a:endParaRPr lang="en-US" sz="3000" dirty="0"/>
          </a:p>
          <a:p>
            <a:pPr marL="977900" lvl="1" indent="-304800">
              <a:lnSpc>
                <a:spcPct val="90000"/>
              </a:lnSpc>
            </a:pPr>
            <a:r>
              <a:rPr lang="en-US" dirty="0"/>
              <a:t>They seem to facilitate the export of mRNA</a:t>
            </a:r>
          </a:p>
          <a:p>
            <a:pPr marL="977900" lvl="1" indent="-304800">
              <a:lnSpc>
                <a:spcPct val="90000"/>
              </a:lnSpc>
            </a:pPr>
            <a:r>
              <a:rPr lang="en-US" dirty="0"/>
              <a:t>They protect mRNA from hydrolytic enzymes</a:t>
            </a:r>
          </a:p>
          <a:p>
            <a:pPr marL="977900" lvl="1" indent="-304800">
              <a:lnSpc>
                <a:spcPct val="90000"/>
              </a:lnSpc>
            </a:pPr>
            <a:r>
              <a:rPr lang="en-US" dirty="0"/>
              <a:t>They help ribosomes attach to the 5</a:t>
            </a:r>
            <a:r>
              <a:rPr lang="en-US" dirty="0">
                <a:latin typeface="Symbol" pitchFamily="84" charset="2"/>
                <a:sym typeface="Symbol" pitchFamily="84" charset="2"/>
              </a:rPr>
              <a:t></a:t>
            </a:r>
            <a:r>
              <a:rPr lang="en-US" dirty="0"/>
              <a:t> </a:t>
            </a:r>
            <a:r>
              <a:rPr lang="en-US" dirty="0" smtClean="0"/>
              <a:t>end</a:t>
            </a:r>
            <a:endParaRPr lang="en-US" dirty="0"/>
          </a:p>
        </p:txBody>
      </p:sp>
      <p:grpSp>
        <p:nvGrpSpPr>
          <p:cNvPr id="55300" name="Group 4"/>
          <p:cNvGrpSpPr>
            <a:grpSpLocks/>
          </p:cNvGrpSpPr>
          <p:nvPr/>
        </p:nvGrpSpPr>
        <p:grpSpPr bwMode="auto">
          <a:xfrm>
            <a:off x="0" y="6553200"/>
            <a:ext cx="9144000" cy="304800"/>
            <a:chOff x="0" y="4128"/>
            <a:chExt cx="5760" cy="192"/>
          </a:xfrm>
        </p:grpSpPr>
        <p:sp>
          <p:nvSpPr>
            <p:cNvPr id="55301"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5303"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39681235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52400" y="25400"/>
            <a:ext cx="2590800" cy="304800"/>
          </a:xfrm>
        </p:spPr>
        <p:txBody>
          <a:bodyPr/>
          <a:lstStyle/>
          <a:p>
            <a:r>
              <a:rPr lang="en-US" sz="1200" b="0">
                <a:latin typeface="Arial" charset="0"/>
              </a:rPr>
              <a:t>Figure 17.10</a:t>
            </a:r>
          </a:p>
        </p:txBody>
      </p:sp>
      <p:pic>
        <p:nvPicPr>
          <p:cNvPr id="145411" name="Picture 3" descr="17_10ProcessingCapTail-U"/>
          <p:cNvPicPr>
            <a:picLocks noChangeAspect="1" noChangeArrowheads="1"/>
          </p:cNvPicPr>
          <p:nvPr/>
        </p:nvPicPr>
        <p:blipFill>
          <a:blip r:embed="rId3" cstate="print"/>
          <a:srcRect/>
          <a:stretch>
            <a:fillRect/>
          </a:stretch>
        </p:blipFill>
        <p:spPr bwMode="auto">
          <a:xfrm>
            <a:off x="296863" y="2587625"/>
            <a:ext cx="8548687" cy="1682750"/>
          </a:xfrm>
          <a:prstGeom prst="rect">
            <a:avLst/>
          </a:prstGeom>
          <a:noFill/>
        </p:spPr>
      </p:pic>
      <p:sp>
        <p:nvSpPr>
          <p:cNvPr id="145412" name="Text Box 4"/>
          <p:cNvSpPr txBox="1">
            <a:spLocks noChangeArrowheads="1"/>
          </p:cNvSpPr>
          <p:nvPr/>
        </p:nvSpPr>
        <p:spPr bwMode="auto">
          <a:xfrm>
            <a:off x="2651125" y="2565400"/>
            <a:ext cx="1749425" cy="546100"/>
          </a:xfrm>
          <a:prstGeom prst="rect">
            <a:avLst/>
          </a:prstGeom>
          <a:noFill/>
          <a:ln w="9525">
            <a:noFill/>
            <a:miter lim="800000"/>
            <a:headEnd/>
            <a:tailEnd/>
          </a:ln>
          <a:effectLst/>
        </p:spPr>
        <p:txBody>
          <a:bodyPr wrap="none" lIns="0" tIns="0" rIns="0" bIns="0"/>
          <a:lstStyle/>
          <a:p>
            <a:pPr algn="ctr"/>
            <a:r>
              <a:rPr lang="en-US" sz="1800" b="1"/>
              <a:t>Protein-coding</a:t>
            </a:r>
            <a:br>
              <a:rPr lang="en-US" sz="1800" b="1"/>
            </a:br>
            <a:r>
              <a:rPr lang="en-US" sz="1800" b="1"/>
              <a:t>segment</a:t>
            </a:r>
          </a:p>
        </p:txBody>
      </p:sp>
      <p:sp>
        <p:nvSpPr>
          <p:cNvPr id="145413" name="Text Box 5"/>
          <p:cNvSpPr txBox="1">
            <a:spLocks noChangeArrowheads="1"/>
          </p:cNvSpPr>
          <p:nvPr/>
        </p:nvSpPr>
        <p:spPr bwMode="auto">
          <a:xfrm>
            <a:off x="5241925" y="2578100"/>
            <a:ext cx="1800225" cy="546100"/>
          </a:xfrm>
          <a:prstGeom prst="rect">
            <a:avLst/>
          </a:prstGeom>
          <a:noFill/>
          <a:ln w="9525">
            <a:noFill/>
            <a:miter lim="800000"/>
            <a:headEnd/>
            <a:tailEnd/>
          </a:ln>
          <a:effectLst/>
        </p:spPr>
        <p:txBody>
          <a:bodyPr wrap="none" lIns="0" tIns="0" rIns="0" bIns="0"/>
          <a:lstStyle/>
          <a:p>
            <a:pPr algn="ctr"/>
            <a:r>
              <a:rPr lang="en-US" sz="1800" b="1"/>
              <a:t>Polyadenylation</a:t>
            </a:r>
            <a:br>
              <a:rPr lang="en-US" sz="1800" b="1"/>
            </a:br>
            <a:r>
              <a:rPr lang="en-US" sz="1800" b="1"/>
              <a:t>signal</a:t>
            </a:r>
          </a:p>
        </p:txBody>
      </p:sp>
      <p:sp>
        <p:nvSpPr>
          <p:cNvPr id="145414" name="Text Box 6"/>
          <p:cNvSpPr txBox="1">
            <a:spLocks noChangeArrowheads="1"/>
          </p:cNvSpPr>
          <p:nvPr/>
        </p:nvSpPr>
        <p:spPr bwMode="auto">
          <a:xfrm>
            <a:off x="1493838" y="3013075"/>
            <a:ext cx="206375" cy="220663"/>
          </a:xfrm>
          <a:prstGeom prst="rect">
            <a:avLst/>
          </a:prstGeom>
          <a:noFill/>
          <a:ln w="9525">
            <a:noFill/>
            <a:miter lim="800000"/>
            <a:headEnd/>
            <a:tailEnd/>
          </a:ln>
          <a:effectLst/>
        </p:spPr>
        <p:txBody>
          <a:bodyPr wrap="none" lIns="0" tIns="0" rIns="0" bIns="0"/>
          <a:lstStyle/>
          <a:p>
            <a:r>
              <a:rPr lang="en-US" sz="1800" b="1"/>
              <a:t>5</a:t>
            </a:r>
            <a:r>
              <a:rPr lang="en-US" sz="1800" b="1">
                <a:sym typeface="Symbol" pitchFamily="84" charset="2"/>
              </a:rPr>
              <a:t></a:t>
            </a:r>
            <a:endParaRPr lang="en-US" sz="1800" b="1"/>
          </a:p>
        </p:txBody>
      </p:sp>
      <p:sp>
        <p:nvSpPr>
          <p:cNvPr id="145415" name="Text Box 7"/>
          <p:cNvSpPr txBox="1">
            <a:spLocks noChangeArrowheads="1"/>
          </p:cNvSpPr>
          <p:nvPr/>
        </p:nvSpPr>
        <p:spPr bwMode="auto">
          <a:xfrm>
            <a:off x="7237413" y="3025775"/>
            <a:ext cx="157162" cy="185738"/>
          </a:xfrm>
          <a:prstGeom prst="rect">
            <a:avLst/>
          </a:prstGeom>
          <a:noFill/>
          <a:ln w="9525">
            <a:noFill/>
            <a:miter lim="800000"/>
            <a:headEnd/>
            <a:tailEnd/>
          </a:ln>
          <a:effectLst/>
        </p:spPr>
        <p:txBody>
          <a:bodyPr wrap="none" lIns="0" tIns="0" rIns="0" bIns="0"/>
          <a:lstStyle/>
          <a:p>
            <a:r>
              <a:rPr lang="en-US" sz="1800" b="1"/>
              <a:t>3</a:t>
            </a:r>
            <a:r>
              <a:rPr lang="en-US" sz="1800" b="1">
                <a:sym typeface="Symbol" pitchFamily="84" charset="2"/>
              </a:rPr>
              <a:t></a:t>
            </a:r>
            <a:endParaRPr lang="en-US" sz="1800" b="1"/>
          </a:p>
        </p:txBody>
      </p:sp>
      <p:sp>
        <p:nvSpPr>
          <p:cNvPr id="145416" name="Text Box 8"/>
          <p:cNvSpPr txBox="1">
            <a:spLocks noChangeArrowheads="1"/>
          </p:cNvSpPr>
          <p:nvPr/>
        </p:nvSpPr>
        <p:spPr bwMode="auto">
          <a:xfrm>
            <a:off x="5688013" y="3749675"/>
            <a:ext cx="157162" cy="185738"/>
          </a:xfrm>
          <a:prstGeom prst="rect">
            <a:avLst/>
          </a:prstGeom>
          <a:noFill/>
          <a:ln w="9525">
            <a:noFill/>
            <a:miter lim="800000"/>
            <a:headEnd/>
            <a:tailEnd/>
          </a:ln>
          <a:effectLst/>
        </p:spPr>
        <p:txBody>
          <a:bodyPr wrap="none" lIns="0" tIns="0" rIns="0" bIns="0"/>
          <a:lstStyle/>
          <a:p>
            <a:r>
              <a:rPr lang="en-US" sz="1800" b="1"/>
              <a:t>3</a:t>
            </a:r>
            <a:r>
              <a:rPr lang="en-US" sz="1800" b="1">
                <a:sym typeface="Symbol" pitchFamily="84" charset="2"/>
              </a:rPr>
              <a:t></a:t>
            </a:r>
            <a:endParaRPr lang="en-US" sz="1800" b="1"/>
          </a:p>
        </p:txBody>
      </p:sp>
      <p:sp>
        <p:nvSpPr>
          <p:cNvPr id="145417" name="Text Box 9"/>
          <p:cNvSpPr txBox="1">
            <a:spLocks noChangeArrowheads="1"/>
          </p:cNvSpPr>
          <p:nvPr/>
        </p:nvSpPr>
        <p:spPr bwMode="auto">
          <a:xfrm>
            <a:off x="620713" y="3748088"/>
            <a:ext cx="206375" cy="220662"/>
          </a:xfrm>
          <a:prstGeom prst="rect">
            <a:avLst/>
          </a:prstGeom>
          <a:noFill/>
          <a:ln w="9525">
            <a:noFill/>
            <a:miter lim="800000"/>
            <a:headEnd/>
            <a:tailEnd/>
          </a:ln>
          <a:effectLst/>
        </p:spPr>
        <p:txBody>
          <a:bodyPr wrap="none" lIns="0" tIns="0" rIns="0" bIns="0"/>
          <a:lstStyle/>
          <a:p>
            <a:r>
              <a:rPr lang="en-US" sz="1800" b="1"/>
              <a:t>5</a:t>
            </a:r>
            <a:r>
              <a:rPr lang="en-US" sz="1800" b="1">
                <a:sym typeface="Symbol" pitchFamily="84" charset="2"/>
              </a:rPr>
              <a:t></a:t>
            </a:r>
            <a:endParaRPr lang="en-US" sz="1800" b="1"/>
          </a:p>
        </p:txBody>
      </p:sp>
      <p:sp>
        <p:nvSpPr>
          <p:cNvPr id="145418" name="Text Box 10"/>
          <p:cNvSpPr txBox="1">
            <a:spLocks noChangeArrowheads="1"/>
          </p:cNvSpPr>
          <p:nvPr/>
        </p:nvSpPr>
        <p:spPr bwMode="auto">
          <a:xfrm>
            <a:off x="1543050" y="3743325"/>
            <a:ext cx="206375" cy="220663"/>
          </a:xfrm>
          <a:prstGeom prst="rect">
            <a:avLst/>
          </a:prstGeom>
          <a:noFill/>
          <a:ln w="9525">
            <a:noFill/>
            <a:miter lim="800000"/>
            <a:headEnd/>
            <a:tailEnd/>
          </a:ln>
          <a:effectLst/>
        </p:spPr>
        <p:txBody>
          <a:bodyPr wrap="none" lIns="0" tIns="0" rIns="0" bIns="0"/>
          <a:lstStyle/>
          <a:p>
            <a:r>
              <a:rPr lang="en-US" sz="1800" b="1"/>
              <a:t>5</a:t>
            </a:r>
            <a:r>
              <a:rPr lang="en-US" sz="1800" b="1">
                <a:sym typeface="Symbol" pitchFamily="84" charset="2"/>
              </a:rPr>
              <a:t></a:t>
            </a:r>
            <a:endParaRPr lang="en-US" sz="1800" b="1"/>
          </a:p>
        </p:txBody>
      </p:sp>
      <p:sp>
        <p:nvSpPr>
          <p:cNvPr id="145419" name="Text Box 11"/>
          <p:cNvSpPr txBox="1">
            <a:spLocks noChangeArrowheads="1"/>
          </p:cNvSpPr>
          <p:nvPr/>
        </p:nvSpPr>
        <p:spPr bwMode="auto">
          <a:xfrm>
            <a:off x="892175" y="3740150"/>
            <a:ext cx="436563" cy="263525"/>
          </a:xfrm>
          <a:prstGeom prst="rect">
            <a:avLst/>
          </a:prstGeom>
          <a:noFill/>
          <a:ln w="9525">
            <a:noFill/>
            <a:miter lim="800000"/>
            <a:headEnd/>
            <a:tailEnd/>
          </a:ln>
          <a:effectLst/>
        </p:spPr>
        <p:txBody>
          <a:bodyPr wrap="none" lIns="0" tIns="0" rIns="0" bIns="0"/>
          <a:lstStyle/>
          <a:p>
            <a:r>
              <a:rPr lang="en-US" sz="1800" b="1"/>
              <a:t>Cap</a:t>
            </a:r>
          </a:p>
        </p:txBody>
      </p:sp>
      <p:sp>
        <p:nvSpPr>
          <p:cNvPr id="145420" name="Text Box 12"/>
          <p:cNvSpPr txBox="1">
            <a:spLocks noChangeArrowheads="1"/>
          </p:cNvSpPr>
          <p:nvPr/>
        </p:nvSpPr>
        <p:spPr bwMode="auto">
          <a:xfrm>
            <a:off x="1814513" y="3744913"/>
            <a:ext cx="436562" cy="263525"/>
          </a:xfrm>
          <a:prstGeom prst="rect">
            <a:avLst/>
          </a:prstGeom>
          <a:noFill/>
          <a:ln w="9525">
            <a:noFill/>
            <a:miter lim="800000"/>
            <a:headEnd/>
            <a:tailEnd/>
          </a:ln>
          <a:effectLst/>
        </p:spPr>
        <p:txBody>
          <a:bodyPr wrap="none" lIns="0" tIns="0" rIns="0" bIns="0"/>
          <a:lstStyle/>
          <a:p>
            <a:r>
              <a:rPr lang="en-US" sz="1800" b="1"/>
              <a:t>UTR</a:t>
            </a:r>
          </a:p>
        </p:txBody>
      </p:sp>
      <p:sp>
        <p:nvSpPr>
          <p:cNvPr id="145421" name="Line 13"/>
          <p:cNvSpPr>
            <a:spLocks noChangeShapeType="1"/>
          </p:cNvSpPr>
          <p:nvPr/>
        </p:nvSpPr>
        <p:spPr bwMode="auto">
          <a:xfrm>
            <a:off x="2311400" y="3530600"/>
            <a:ext cx="279400" cy="165100"/>
          </a:xfrm>
          <a:prstGeom prst="line">
            <a:avLst/>
          </a:prstGeom>
          <a:noFill/>
          <a:ln w="12700">
            <a:solidFill>
              <a:schemeClr val="tx1"/>
            </a:solidFill>
            <a:round/>
            <a:headEnd/>
            <a:tailEnd/>
          </a:ln>
          <a:effectLst/>
        </p:spPr>
        <p:txBody>
          <a:bodyPr wrap="none" anchor="ctr"/>
          <a:lstStyle/>
          <a:p>
            <a:endParaRPr lang="en-US"/>
          </a:p>
        </p:txBody>
      </p:sp>
      <p:sp>
        <p:nvSpPr>
          <p:cNvPr id="145422" name="Text Box 14"/>
          <p:cNvSpPr txBox="1">
            <a:spLocks noChangeArrowheads="1"/>
          </p:cNvSpPr>
          <p:nvPr/>
        </p:nvSpPr>
        <p:spPr bwMode="auto">
          <a:xfrm>
            <a:off x="2635250" y="3606800"/>
            <a:ext cx="690563" cy="517525"/>
          </a:xfrm>
          <a:prstGeom prst="rect">
            <a:avLst/>
          </a:prstGeom>
          <a:noFill/>
          <a:ln w="9525">
            <a:noFill/>
            <a:miter lim="800000"/>
            <a:headEnd/>
            <a:tailEnd/>
          </a:ln>
          <a:effectLst/>
        </p:spPr>
        <p:txBody>
          <a:bodyPr wrap="none" lIns="0" tIns="0" rIns="0" bIns="0"/>
          <a:lstStyle/>
          <a:p>
            <a:r>
              <a:rPr lang="en-US" sz="1800" b="1" dirty="0"/>
              <a:t>Start</a:t>
            </a:r>
            <a:br>
              <a:rPr lang="en-US" sz="1800" b="1" dirty="0"/>
            </a:br>
            <a:r>
              <a:rPr lang="en-US" sz="1800" b="1" dirty="0"/>
              <a:t>codon</a:t>
            </a:r>
          </a:p>
        </p:txBody>
      </p:sp>
      <p:sp>
        <p:nvSpPr>
          <p:cNvPr id="145423" name="Text Box 15"/>
          <p:cNvSpPr txBox="1">
            <a:spLocks noChangeArrowheads="1"/>
          </p:cNvSpPr>
          <p:nvPr/>
        </p:nvSpPr>
        <p:spPr bwMode="auto">
          <a:xfrm>
            <a:off x="419100" y="3303588"/>
            <a:ext cx="134938" cy="187325"/>
          </a:xfrm>
          <a:prstGeom prst="rect">
            <a:avLst/>
          </a:prstGeom>
          <a:noFill/>
          <a:ln w="9525">
            <a:noFill/>
            <a:miter lim="800000"/>
            <a:headEnd/>
            <a:tailEnd/>
          </a:ln>
          <a:effectLst/>
        </p:spPr>
        <p:txBody>
          <a:bodyPr wrap="none" lIns="0" tIns="0" rIns="0" bIns="0"/>
          <a:lstStyle/>
          <a:p>
            <a:r>
              <a:rPr lang="en-US" sz="1400" b="1"/>
              <a:t>G</a:t>
            </a:r>
            <a:endParaRPr lang="en-US" sz="1800" b="1"/>
          </a:p>
        </p:txBody>
      </p:sp>
      <p:sp>
        <p:nvSpPr>
          <p:cNvPr id="145424" name="Text Box 16"/>
          <p:cNvSpPr txBox="1">
            <a:spLocks noChangeArrowheads="1"/>
          </p:cNvSpPr>
          <p:nvPr/>
        </p:nvSpPr>
        <p:spPr bwMode="auto">
          <a:xfrm>
            <a:off x="755650" y="3308350"/>
            <a:ext cx="134938" cy="187325"/>
          </a:xfrm>
          <a:prstGeom prst="rect">
            <a:avLst/>
          </a:prstGeom>
          <a:noFill/>
          <a:ln w="9525">
            <a:noFill/>
            <a:miter lim="800000"/>
            <a:headEnd/>
            <a:tailEnd/>
          </a:ln>
          <a:effectLst/>
        </p:spPr>
        <p:txBody>
          <a:bodyPr wrap="none" lIns="0" tIns="0" rIns="0" bIns="0"/>
          <a:lstStyle/>
          <a:p>
            <a:r>
              <a:rPr lang="en-US" sz="1400" b="1"/>
              <a:t>P</a:t>
            </a:r>
            <a:endParaRPr lang="en-US" sz="1800" b="1"/>
          </a:p>
        </p:txBody>
      </p:sp>
      <p:sp>
        <p:nvSpPr>
          <p:cNvPr id="145425" name="Text Box 17"/>
          <p:cNvSpPr txBox="1">
            <a:spLocks noChangeArrowheads="1"/>
          </p:cNvSpPr>
          <p:nvPr/>
        </p:nvSpPr>
        <p:spPr bwMode="auto">
          <a:xfrm>
            <a:off x="1035050" y="3311525"/>
            <a:ext cx="134938" cy="187325"/>
          </a:xfrm>
          <a:prstGeom prst="rect">
            <a:avLst/>
          </a:prstGeom>
          <a:noFill/>
          <a:ln w="9525">
            <a:noFill/>
            <a:miter lim="800000"/>
            <a:headEnd/>
            <a:tailEnd/>
          </a:ln>
          <a:effectLst/>
        </p:spPr>
        <p:txBody>
          <a:bodyPr wrap="none" lIns="0" tIns="0" rIns="0" bIns="0"/>
          <a:lstStyle/>
          <a:p>
            <a:r>
              <a:rPr lang="en-US" sz="1400" b="1"/>
              <a:t>P</a:t>
            </a:r>
            <a:endParaRPr lang="en-US" sz="1800" b="1"/>
          </a:p>
        </p:txBody>
      </p:sp>
      <p:sp>
        <p:nvSpPr>
          <p:cNvPr id="145426" name="Text Box 18"/>
          <p:cNvSpPr txBox="1">
            <a:spLocks noChangeArrowheads="1"/>
          </p:cNvSpPr>
          <p:nvPr/>
        </p:nvSpPr>
        <p:spPr bwMode="auto">
          <a:xfrm>
            <a:off x="1309688" y="3309938"/>
            <a:ext cx="134937" cy="187325"/>
          </a:xfrm>
          <a:prstGeom prst="rect">
            <a:avLst/>
          </a:prstGeom>
          <a:noFill/>
          <a:ln w="9525">
            <a:noFill/>
            <a:miter lim="800000"/>
            <a:headEnd/>
            <a:tailEnd/>
          </a:ln>
          <a:effectLst/>
        </p:spPr>
        <p:txBody>
          <a:bodyPr wrap="none" lIns="0" tIns="0" rIns="0" bIns="0"/>
          <a:lstStyle/>
          <a:p>
            <a:r>
              <a:rPr lang="en-US" sz="1400" b="1"/>
              <a:t>P</a:t>
            </a:r>
            <a:endParaRPr lang="en-US" sz="1800" b="1"/>
          </a:p>
        </p:txBody>
      </p:sp>
      <p:sp>
        <p:nvSpPr>
          <p:cNvPr id="145427" name="AutoShape 19"/>
          <p:cNvSpPr>
            <a:spLocks/>
          </p:cNvSpPr>
          <p:nvPr/>
        </p:nvSpPr>
        <p:spPr bwMode="auto">
          <a:xfrm rot="-5400000">
            <a:off x="871538" y="3040063"/>
            <a:ext cx="177800" cy="1231900"/>
          </a:xfrm>
          <a:prstGeom prst="leftBrace">
            <a:avLst>
              <a:gd name="adj1" fmla="val 57738"/>
              <a:gd name="adj2" fmla="val 50000"/>
            </a:avLst>
          </a:prstGeom>
          <a:noFill/>
          <a:ln w="12700">
            <a:solidFill>
              <a:schemeClr val="tx1"/>
            </a:solidFill>
            <a:round/>
            <a:headEnd/>
            <a:tailEnd/>
          </a:ln>
          <a:effectLst/>
        </p:spPr>
        <p:txBody>
          <a:bodyPr wrap="none" anchor="ctr"/>
          <a:lstStyle/>
          <a:p>
            <a:endParaRPr lang="en-US"/>
          </a:p>
        </p:txBody>
      </p:sp>
      <p:sp>
        <p:nvSpPr>
          <p:cNvPr id="145428" name="AutoShape 20"/>
          <p:cNvSpPr>
            <a:spLocks/>
          </p:cNvSpPr>
          <p:nvPr/>
        </p:nvSpPr>
        <p:spPr bwMode="auto">
          <a:xfrm rot="-5400000">
            <a:off x="1850232" y="3315494"/>
            <a:ext cx="165100" cy="687387"/>
          </a:xfrm>
          <a:prstGeom prst="leftBrace">
            <a:avLst>
              <a:gd name="adj1" fmla="val 34695"/>
              <a:gd name="adj2" fmla="val 50000"/>
            </a:avLst>
          </a:prstGeom>
          <a:noFill/>
          <a:ln w="12700">
            <a:solidFill>
              <a:schemeClr val="tx1"/>
            </a:solidFill>
            <a:round/>
            <a:headEnd/>
            <a:tailEnd/>
          </a:ln>
          <a:effectLst/>
        </p:spPr>
        <p:txBody>
          <a:bodyPr wrap="none" anchor="ctr"/>
          <a:lstStyle/>
          <a:p>
            <a:endParaRPr lang="en-US"/>
          </a:p>
        </p:txBody>
      </p:sp>
      <p:sp>
        <p:nvSpPr>
          <p:cNvPr id="145429" name="AutoShape 21"/>
          <p:cNvSpPr>
            <a:spLocks/>
          </p:cNvSpPr>
          <p:nvPr/>
        </p:nvSpPr>
        <p:spPr bwMode="auto">
          <a:xfrm rot="-16200000">
            <a:off x="3413126" y="1960562"/>
            <a:ext cx="177800" cy="2435225"/>
          </a:xfrm>
          <a:prstGeom prst="leftBrace">
            <a:avLst>
              <a:gd name="adj1" fmla="val 114137"/>
              <a:gd name="adj2" fmla="val 50000"/>
            </a:avLst>
          </a:prstGeom>
          <a:noFill/>
          <a:ln w="12700">
            <a:solidFill>
              <a:schemeClr val="tx1"/>
            </a:solidFill>
            <a:round/>
            <a:headEnd/>
            <a:tailEnd/>
          </a:ln>
          <a:effectLst/>
        </p:spPr>
        <p:txBody>
          <a:bodyPr wrap="none" anchor="ctr"/>
          <a:lstStyle/>
          <a:p>
            <a:endParaRPr lang="en-US"/>
          </a:p>
        </p:txBody>
      </p:sp>
      <p:sp>
        <p:nvSpPr>
          <p:cNvPr id="145430" name="Text Box 22"/>
          <p:cNvSpPr txBox="1">
            <a:spLocks noChangeArrowheads="1"/>
          </p:cNvSpPr>
          <p:nvPr/>
        </p:nvSpPr>
        <p:spPr bwMode="auto">
          <a:xfrm>
            <a:off x="4014788" y="3606800"/>
            <a:ext cx="690562" cy="517525"/>
          </a:xfrm>
          <a:prstGeom prst="rect">
            <a:avLst/>
          </a:prstGeom>
          <a:noFill/>
          <a:ln w="9525">
            <a:noFill/>
            <a:miter lim="800000"/>
            <a:headEnd/>
            <a:tailEnd/>
          </a:ln>
          <a:effectLst/>
        </p:spPr>
        <p:txBody>
          <a:bodyPr wrap="none" lIns="0" tIns="0" rIns="0" bIns="0"/>
          <a:lstStyle/>
          <a:p>
            <a:r>
              <a:rPr lang="en-US" sz="1800" b="1"/>
              <a:t>Stop</a:t>
            </a:r>
            <a:br>
              <a:rPr lang="en-US" sz="1800" b="1"/>
            </a:br>
            <a:r>
              <a:rPr lang="en-US" sz="1800" b="1"/>
              <a:t>codon</a:t>
            </a:r>
          </a:p>
        </p:txBody>
      </p:sp>
      <p:sp>
        <p:nvSpPr>
          <p:cNvPr id="145431" name="Line 23"/>
          <p:cNvSpPr>
            <a:spLocks noChangeShapeType="1"/>
          </p:cNvSpPr>
          <p:nvPr/>
        </p:nvSpPr>
        <p:spPr bwMode="auto">
          <a:xfrm flipH="1">
            <a:off x="4538663" y="3530600"/>
            <a:ext cx="223837" cy="177800"/>
          </a:xfrm>
          <a:prstGeom prst="line">
            <a:avLst/>
          </a:prstGeom>
          <a:noFill/>
          <a:ln w="12700">
            <a:solidFill>
              <a:schemeClr val="tx1"/>
            </a:solidFill>
            <a:round/>
            <a:headEnd/>
            <a:tailEnd/>
          </a:ln>
          <a:effectLst/>
        </p:spPr>
        <p:txBody>
          <a:bodyPr wrap="none" anchor="ctr"/>
          <a:lstStyle/>
          <a:p>
            <a:endParaRPr lang="en-US"/>
          </a:p>
        </p:txBody>
      </p:sp>
      <p:sp>
        <p:nvSpPr>
          <p:cNvPr id="145432" name="AutoShape 24"/>
          <p:cNvSpPr>
            <a:spLocks/>
          </p:cNvSpPr>
          <p:nvPr/>
        </p:nvSpPr>
        <p:spPr bwMode="auto">
          <a:xfrm rot="-5400000">
            <a:off x="5963444" y="2402682"/>
            <a:ext cx="165100" cy="2513012"/>
          </a:xfrm>
          <a:prstGeom prst="leftBrace">
            <a:avLst>
              <a:gd name="adj1" fmla="val 126843"/>
              <a:gd name="adj2" fmla="val 50000"/>
            </a:avLst>
          </a:prstGeom>
          <a:noFill/>
          <a:ln w="12700">
            <a:solidFill>
              <a:schemeClr val="tx1"/>
            </a:solidFill>
            <a:round/>
            <a:headEnd/>
            <a:tailEnd/>
          </a:ln>
          <a:effectLst/>
        </p:spPr>
        <p:txBody>
          <a:bodyPr wrap="none" anchor="ctr"/>
          <a:lstStyle/>
          <a:p>
            <a:endParaRPr lang="en-US"/>
          </a:p>
        </p:txBody>
      </p:sp>
      <p:sp>
        <p:nvSpPr>
          <p:cNvPr id="145433" name="Text Box 25"/>
          <p:cNvSpPr txBox="1">
            <a:spLocks noChangeArrowheads="1"/>
          </p:cNvSpPr>
          <p:nvPr/>
        </p:nvSpPr>
        <p:spPr bwMode="auto">
          <a:xfrm>
            <a:off x="5961063" y="3749675"/>
            <a:ext cx="581025" cy="185738"/>
          </a:xfrm>
          <a:prstGeom prst="rect">
            <a:avLst/>
          </a:prstGeom>
          <a:noFill/>
          <a:ln w="9525">
            <a:noFill/>
            <a:miter lim="800000"/>
            <a:headEnd/>
            <a:tailEnd/>
          </a:ln>
          <a:effectLst/>
        </p:spPr>
        <p:txBody>
          <a:bodyPr wrap="none" lIns="0" tIns="0" rIns="0" bIns="0"/>
          <a:lstStyle/>
          <a:p>
            <a:r>
              <a:rPr lang="en-US" sz="1800" b="1"/>
              <a:t>UTR</a:t>
            </a:r>
          </a:p>
        </p:txBody>
      </p:sp>
      <p:sp>
        <p:nvSpPr>
          <p:cNvPr id="145434" name="Text Box 26"/>
          <p:cNvSpPr txBox="1">
            <a:spLocks noChangeArrowheads="1"/>
          </p:cNvSpPr>
          <p:nvPr/>
        </p:nvSpPr>
        <p:spPr bwMode="auto">
          <a:xfrm>
            <a:off x="5842000" y="3321050"/>
            <a:ext cx="758825" cy="195263"/>
          </a:xfrm>
          <a:prstGeom prst="rect">
            <a:avLst/>
          </a:prstGeom>
          <a:noFill/>
          <a:ln w="9525">
            <a:noFill/>
            <a:miter lim="800000"/>
            <a:headEnd/>
            <a:tailEnd/>
          </a:ln>
          <a:effectLst/>
        </p:spPr>
        <p:txBody>
          <a:bodyPr wrap="none" lIns="0" tIns="0" rIns="0" bIns="0"/>
          <a:lstStyle/>
          <a:p>
            <a:r>
              <a:rPr lang="en-US" sz="1300" b="1">
                <a:solidFill>
                  <a:schemeClr val="bg1"/>
                </a:solidFill>
              </a:rPr>
              <a:t>AAUAAA</a:t>
            </a:r>
          </a:p>
        </p:txBody>
      </p:sp>
      <p:sp>
        <p:nvSpPr>
          <p:cNvPr id="145435" name="Text Box 27"/>
          <p:cNvSpPr txBox="1">
            <a:spLocks noChangeArrowheads="1"/>
          </p:cNvSpPr>
          <p:nvPr/>
        </p:nvSpPr>
        <p:spPr bwMode="auto">
          <a:xfrm>
            <a:off x="7521575" y="3748088"/>
            <a:ext cx="1211263" cy="214312"/>
          </a:xfrm>
          <a:prstGeom prst="rect">
            <a:avLst/>
          </a:prstGeom>
          <a:noFill/>
          <a:ln w="9525">
            <a:noFill/>
            <a:miter lim="800000"/>
            <a:headEnd/>
            <a:tailEnd/>
          </a:ln>
          <a:effectLst/>
        </p:spPr>
        <p:txBody>
          <a:bodyPr wrap="none" lIns="0" tIns="0" rIns="0" bIns="0"/>
          <a:lstStyle/>
          <a:p>
            <a:r>
              <a:rPr lang="en-US" sz="1800" b="1"/>
              <a:t>Poly-A tail</a:t>
            </a:r>
          </a:p>
        </p:txBody>
      </p:sp>
      <p:sp>
        <p:nvSpPr>
          <p:cNvPr id="145436" name="AutoShape 28"/>
          <p:cNvSpPr>
            <a:spLocks/>
          </p:cNvSpPr>
          <p:nvPr/>
        </p:nvSpPr>
        <p:spPr bwMode="auto">
          <a:xfrm rot="-5400000">
            <a:off x="7983538" y="2928938"/>
            <a:ext cx="165100" cy="1466850"/>
          </a:xfrm>
          <a:prstGeom prst="leftBrace">
            <a:avLst>
              <a:gd name="adj1" fmla="val 74038"/>
              <a:gd name="adj2" fmla="val 50000"/>
            </a:avLst>
          </a:prstGeom>
          <a:noFill/>
          <a:ln w="12700">
            <a:solidFill>
              <a:schemeClr val="tx1"/>
            </a:solidFill>
            <a:round/>
            <a:headEnd/>
            <a:tailEnd/>
          </a:ln>
          <a:effectLst/>
        </p:spPr>
        <p:txBody>
          <a:bodyPr wrap="none" anchor="ctr"/>
          <a:lstStyle/>
          <a:p>
            <a:endParaRPr lang="en-US"/>
          </a:p>
        </p:txBody>
      </p:sp>
      <p:sp>
        <p:nvSpPr>
          <p:cNvPr id="145437" name="Text Box 29"/>
          <p:cNvSpPr txBox="1">
            <a:spLocks noChangeArrowheads="1"/>
          </p:cNvSpPr>
          <p:nvPr/>
        </p:nvSpPr>
        <p:spPr bwMode="auto">
          <a:xfrm>
            <a:off x="7640638" y="3316288"/>
            <a:ext cx="347662" cy="165100"/>
          </a:xfrm>
          <a:prstGeom prst="rect">
            <a:avLst/>
          </a:prstGeom>
          <a:noFill/>
          <a:ln w="9525">
            <a:noFill/>
            <a:miter lim="800000"/>
            <a:headEnd/>
            <a:tailEnd/>
          </a:ln>
          <a:effectLst/>
        </p:spPr>
        <p:txBody>
          <a:bodyPr wrap="none" lIns="0" tIns="0" rIns="0" bIns="0"/>
          <a:lstStyle/>
          <a:p>
            <a:r>
              <a:rPr lang="en-US" sz="1300" b="1"/>
              <a:t>AAA</a:t>
            </a:r>
          </a:p>
        </p:txBody>
      </p:sp>
      <p:sp>
        <p:nvSpPr>
          <p:cNvPr id="145438" name="Text Box 30"/>
          <p:cNvSpPr txBox="1">
            <a:spLocks noChangeArrowheads="1"/>
          </p:cNvSpPr>
          <p:nvPr/>
        </p:nvSpPr>
        <p:spPr bwMode="auto">
          <a:xfrm>
            <a:off x="8172450" y="3322638"/>
            <a:ext cx="347663" cy="165100"/>
          </a:xfrm>
          <a:prstGeom prst="rect">
            <a:avLst/>
          </a:prstGeom>
          <a:noFill/>
          <a:ln w="9525">
            <a:noFill/>
            <a:miter lim="800000"/>
            <a:headEnd/>
            <a:tailEnd/>
          </a:ln>
          <a:effectLst/>
        </p:spPr>
        <p:txBody>
          <a:bodyPr wrap="none" lIns="0" tIns="0" rIns="0" bIns="0"/>
          <a:lstStyle/>
          <a:p>
            <a:r>
              <a:rPr lang="en-US" sz="1300" b="1"/>
              <a:t>AAA</a:t>
            </a:r>
          </a:p>
        </p:txBody>
      </p:sp>
      <p:sp>
        <p:nvSpPr>
          <p:cNvPr id="145439" name="Text Box 31"/>
          <p:cNvSpPr txBox="1">
            <a:spLocks noChangeArrowheads="1"/>
          </p:cNvSpPr>
          <p:nvPr/>
        </p:nvSpPr>
        <p:spPr bwMode="auto">
          <a:xfrm>
            <a:off x="7997825" y="3270250"/>
            <a:ext cx="182563" cy="187325"/>
          </a:xfrm>
          <a:prstGeom prst="rect">
            <a:avLst/>
          </a:prstGeom>
          <a:noFill/>
          <a:ln w="9525">
            <a:noFill/>
            <a:miter lim="800000"/>
            <a:headEnd/>
            <a:tailEnd/>
          </a:ln>
          <a:effectLst/>
        </p:spPr>
        <p:txBody>
          <a:bodyPr wrap="none" lIns="0" tIns="0" rIns="0" bIns="0"/>
          <a:lstStyle/>
          <a:p>
            <a:r>
              <a:rPr lang="en-US" sz="1300" b="1"/>
              <a:t>…</a:t>
            </a:r>
          </a:p>
        </p:txBody>
      </p:sp>
      <p:sp>
        <p:nvSpPr>
          <p:cNvPr id="145440" name="AutoShape 32"/>
          <p:cNvSpPr>
            <a:spLocks/>
          </p:cNvSpPr>
          <p:nvPr/>
        </p:nvSpPr>
        <p:spPr bwMode="auto">
          <a:xfrm rot="-16200000">
            <a:off x="6122194" y="2828131"/>
            <a:ext cx="149225" cy="696913"/>
          </a:xfrm>
          <a:prstGeom prst="leftBrace">
            <a:avLst>
              <a:gd name="adj1" fmla="val 38918"/>
              <a:gd name="adj2" fmla="val 50000"/>
            </a:avLst>
          </a:prstGeom>
          <a:noFill/>
          <a:ln w="12700">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2590559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UTR’s </a:t>
            </a:r>
            <a:endParaRPr lang="en-US" dirty="0"/>
          </a:p>
        </p:txBody>
      </p:sp>
      <p:sp>
        <p:nvSpPr>
          <p:cNvPr id="3" name="Content Placeholder 2"/>
          <p:cNvSpPr>
            <a:spLocks noGrp="1"/>
          </p:cNvSpPr>
          <p:nvPr>
            <p:ph idx="1"/>
          </p:nvPr>
        </p:nvSpPr>
        <p:spPr/>
        <p:txBody>
          <a:bodyPr/>
          <a:lstStyle/>
          <a:p>
            <a:r>
              <a:rPr lang="en-US" dirty="0" smtClean="0"/>
              <a:t>UTR’s are parts of the mRNA that will not be translated into protein, but have other necessary functions such as ribosome binding</a:t>
            </a:r>
            <a:endParaRPr lang="en-US" dirty="0"/>
          </a:p>
        </p:txBody>
      </p:sp>
      <p:pic>
        <p:nvPicPr>
          <p:cNvPr id="55298" name="Picture 2" descr="http://upload.wikimedia.org/wikipedia/en/d/d3/Mature_mRNA.png"/>
          <p:cNvPicPr>
            <a:picLocks noChangeAspect="1" noChangeArrowheads="1"/>
          </p:cNvPicPr>
          <p:nvPr/>
        </p:nvPicPr>
        <p:blipFill>
          <a:blip r:embed="rId2" cstate="print"/>
          <a:srcRect/>
          <a:stretch>
            <a:fillRect/>
          </a:stretch>
        </p:blipFill>
        <p:spPr bwMode="auto">
          <a:xfrm>
            <a:off x="0" y="3716593"/>
            <a:ext cx="9144000" cy="3141407"/>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201105" y="457200"/>
            <a:ext cx="8534400" cy="641350"/>
          </a:xfrm>
        </p:spPr>
        <p:txBody>
          <a:bodyPr anchor="t">
            <a:spAutoFit/>
          </a:bodyPr>
          <a:lstStyle/>
          <a:p>
            <a:r>
              <a:rPr lang="en-US" dirty="0"/>
              <a:t>Split Genes and RNA Splicing</a:t>
            </a:r>
          </a:p>
        </p:txBody>
      </p:sp>
      <p:sp>
        <p:nvSpPr>
          <p:cNvPr id="57347" name="Rectangle 3"/>
          <p:cNvSpPr>
            <a:spLocks noGrp="1" noChangeArrowheads="1"/>
          </p:cNvSpPr>
          <p:nvPr>
            <p:ph type="body" idx="4294967295"/>
          </p:nvPr>
        </p:nvSpPr>
        <p:spPr>
          <a:xfrm>
            <a:off x="533400" y="1417638"/>
            <a:ext cx="8534400" cy="3733330"/>
          </a:xfrm>
        </p:spPr>
        <p:txBody>
          <a:bodyPr>
            <a:spAutoFit/>
          </a:bodyPr>
          <a:lstStyle/>
          <a:p>
            <a:pPr marL="350838" indent="-350838">
              <a:lnSpc>
                <a:spcPct val="85000"/>
              </a:lnSpc>
            </a:pPr>
            <a:r>
              <a:rPr lang="en-US" dirty="0"/>
              <a:t>Most eukaryotic genes and their RNA transcripts have long </a:t>
            </a:r>
            <a:r>
              <a:rPr lang="en-US" dirty="0" err="1"/>
              <a:t>noncoding</a:t>
            </a:r>
            <a:r>
              <a:rPr lang="en-US" dirty="0"/>
              <a:t> stretches of nucleotides that lie between coding regions</a:t>
            </a:r>
          </a:p>
          <a:p>
            <a:pPr marL="350838" indent="-350838">
              <a:lnSpc>
                <a:spcPct val="85000"/>
              </a:lnSpc>
            </a:pPr>
            <a:r>
              <a:rPr lang="en-US" dirty="0"/>
              <a:t>These </a:t>
            </a:r>
            <a:r>
              <a:rPr lang="en-US" dirty="0" err="1"/>
              <a:t>noncoding</a:t>
            </a:r>
            <a:r>
              <a:rPr lang="en-US" dirty="0"/>
              <a:t> regions are called intervening sequences, or </a:t>
            </a:r>
            <a:r>
              <a:rPr lang="en-US" b="1" dirty="0" err="1"/>
              <a:t>introns</a:t>
            </a:r>
            <a:endParaRPr lang="en-US" b="1" dirty="0"/>
          </a:p>
          <a:p>
            <a:pPr marL="350838" indent="-350838">
              <a:lnSpc>
                <a:spcPct val="85000"/>
              </a:lnSpc>
            </a:pPr>
            <a:r>
              <a:rPr lang="en-US" dirty="0"/>
              <a:t>The other regions are called </a:t>
            </a:r>
            <a:r>
              <a:rPr lang="en-US" b="1" dirty="0" err="1"/>
              <a:t>exons</a:t>
            </a:r>
            <a:r>
              <a:rPr lang="en-US" b="1" dirty="0"/>
              <a:t> </a:t>
            </a:r>
            <a:r>
              <a:rPr lang="en-US" dirty="0"/>
              <a:t>because they are eventually expressed, usually translated into amino acid sequences</a:t>
            </a:r>
          </a:p>
          <a:p>
            <a:pPr marL="350838" indent="-350838">
              <a:lnSpc>
                <a:spcPct val="85000"/>
              </a:lnSpc>
            </a:pPr>
            <a:r>
              <a:rPr lang="en-US" b="1" dirty="0"/>
              <a:t>RNA splicing </a:t>
            </a:r>
            <a:r>
              <a:rPr lang="en-US" dirty="0"/>
              <a:t>removes introns and joins exons, creating an mRNA molecule with a continuous coding </a:t>
            </a:r>
            <a:r>
              <a:rPr lang="en-US" dirty="0" smtClean="0"/>
              <a:t>sequence </a:t>
            </a:r>
            <a:endParaRPr lang="en-US" dirty="0"/>
          </a:p>
        </p:txBody>
      </p:sp>
      <p:grpSp>
        <p:nvGrpSpPr>
          <p:cNvPr id="57348" name="Group 4"/>
          <p:cNvGrpSpPr>
            <a:grpSpLocks/>
          </p:cNvGrpSpPr>
          <p:nvPr/>
        </p:nvGrpSpPr>
        <p:grpSpPr bwMode="auto">
          <a:xfrm>
            <a:off x="0" y="6553200"/>
            <a:ext cx="9144000" cy="304800"/>
            <a:chOff x="0" y="4128"/>
            <a:chExt cx="5760" cy="192"/>
          </a:xfrm>
        </p:grpSpPr>
        <p:sp>
          <p:nvSpPr>
            <p:cNvPr id="57349"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7351"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35633247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152400" y="25400"/>
            <a:ext cx="2590800" cy="304800"/>
          </a:xfrm>
        </p:spPr>
        <p:txBody>
          <a:bodyPr/>
          <a:lstStyle/>
          <a:p>
            <a:r>
              <a:rPr lang="en-US" sz="1200" b="0">
                <a:latin typeface="Arial" charset="0"/>
              </a:rPr>
              <a:t>Figure 17.11</a:t>
            </a:r>
          </a:p>
        </p:txBody>
      </p:sp>
      <p:pic>
        <p:nvPicPr>
          <p:cNvPr id="147459" name="Picture 3" descr="17_11RNASplicing-U"/>
          <p:cNvPicPr>
            <a:picLocks noChangeAspect="1" noChangeArrowheads="1"/>
          </p:cNvPicPr>
          <p:nvPr/>
        </p:nvPicPr>
        <p:blipFill>
          <a:blip r:embed="rId3" cstate="print"/>
          <a:srcRect/>
          <a:stretch>
            <a:fillRect/>
          </a:stretch>
        </p:blipFill>
        <p:spPr bwMode="auto">
          <a:xfrm>
            <a:off x="296863" y="1931988"/>
            <a:ext cx="8548687" cy="2994025"/>
          </a:xfrm>
          <a:prstGeom prst="rect">
            <a:avLst/>
          </a:prstGeom>
          <a:noFill/>
        </p:spPr>
      </p:pic>
      <p:sp>
        <p:nvSpPr>
          <p:cNvPr id="147460" name="Text Box 4"/>
          <p:cNvSpPr txBox="1">
            <a:spLocks noChangeArrowheads="1"/>
          </p:cNvSpPr>
          <p:nvPr/>
        </p:nvSpPr>
        <p:spPr bwMode="auto">
          <a:xfrm>
            <a:off x="1716088" y="1951038"/>
            <a:ext cx="168275" cy="182562"/>
          </a:xfrm>
          <a:prstGeom prst="rect">
            <a:avLst/>
          </a:prstGeom>
          <a:noFill/>
          <a:ln w="9525">
            <a:noFill/>
            <a:miter lim="800000"/>
            <a:headEnd/>
            <a:tailEnd/>
          </a:ln>
          <a:effectLst/>
        </p:spPr>
        <p:txBody>
          <a:bodyPr wrap="none" lIns="0" tIns="0" rIns="0" bIns="0"/>
          <a:lstStyle/>
          <a:p>
            <a:r>
              <a:rPr lang="en-US" sz="1500" b="1"/>
              <a:t>5</a:t>
            </a:r>
            <a:r>
              <a:rPr lang="en-US" sz="1500" b="1">
                <a:sym typeface="Symbol" pitchFamily="84" charset="2"/>
              </a:rPr>
              <a:t></a:t>
            </a:r>
            <a:endParaRPr lang="en-US" sz="1500" b="1"/>
          </a:p>
        </p:txBody>
      </p:sp>
      <p:sp>
        <p:nvSpPr>
          <p:cNvPr id="147461" name="Text Box 5"/>
          <p:cNvSpPr txBox="1">
            <a:spLocks noChangeArrowheads="1"/>
          </p:cNvSpPr>
          <p:nvPr/>
        </p:nvSpPr>
        <p:spPr bwMode="auto">
          <a:xfrm>
            <a:off x="1952625" y="1941513"/>
            <a:ext cx="1120775" cy="220662"/>
          </a:xfrm>
          <a:prstGeom prst="rect">
            <a:avLst/>
          </a:prstGeom>
          <a:noFill/>
          <a:ln w="9525">
            <a:noFill/>
            <a:miter lim="800000"/>
            <a:headEnd/>
            <a:tailEnd/>
          </a:ln>
          <a:effectLst/>
        </p:spPr>
        <p:txBody>
          <a:bodyPr wrap="none" lIns="0" tIns="0" rIns="0" bIns="0"/>
          <a:lstStyle/>
          <a:p>
            <a:r>
              <a:rPr lang="en-US" sz="1500" b="1"/>
              <a:t>Exon Intron</a:t>
            </a:r>
          </a:p>
        </p:txBody>
      </p:sp>
      <p:sp>
        <p:nvSpPr>
          <p:cNvPr id="147462" name="Text Box 6"/>
          <p:cNvSpPr txBox="1">
            <a:spLocks noChangeArrowheads="1"/>
          </p:cNvSpPr>
          <p:nvPr/>
        </p:nvSpPr>
        <p:spPr bwMode="auto">
          <a:xfrm>
            <a:off x="3160713" y="1941513"/>
            <a:ext cx="519112" cy="203200"/>
          </a:xfrm>
          <a:prstGeom prst="rect">
            <a:avLst/>
          </a:prstGeom>
          <a:noFill/>
          <a:ln w="9525">
            <a:noFill/>
            <a:miter lim="800000"/>
            <a:headEnd/>
            <a:tailEnd/>
          </a:ln>
          <a:effectLst/>
        </p:spPr>
        <p:txBody>
          <a:bodyPr wrap="none" lIns="0" tIns="0" rIns="0" bIns="0"/>
          <a:lstStyle/>
          <a:p>
            <a:r>
              <a:rPr lang="en-US" sz="1500" b="1"/>
              <a:t>Exon</a:t>
            </a:r>
          </a:p>
        </p:txBody>
      </p:sp>
      <p:sp>
        <p:nvSpPr>
          <p:cNvPr id="147463" name="Text Box 7"/>
          <p:cNvSpPr txBox="1">
            <a:spLocks noChangeArrowheads="1"/>
          </p:cNvSpPr>
          <p:nvPr/>
        </p:nvSpPr>
        <p:spPr bwMode="auto">
          <a:xfrm>
            <a:off x="1350963" y="2225675"/>
            <a:ext cx="168275" cy="182563"/>
          </a:xfrm>
          <a:prstGeom prst="rect">
            <a:avLst/>
          </a:prstGeom>
          <a:noFill/>
          <a:ln w="9525">
            <a:noFill/>
            <a:miter lim="800000"/>
            <a:headEnd/>
            <a:tailEnd/>
          </a:ln>
          <a:effectLst/>
        </p:spPr>
        <p:txBody>
          <a:bodyPr wrap="none" lIns="0" tIns="0" rIns="0" bIns="0"/>
          <a:lstStyle/>
          <a:p>
            <a:r>
              <a:rPr lang="en-US" sz="1500" b="1"/>
              <a:t>5</a:t>
            </a:r>
            <a:r>
              <a:rPr lang="en-US" sz="1500" b="1">
                <a:sym typeface="Symbol" pitchFamily="84" charset="2"/>
              </a:rPr>
              <a:t></a:t>
            </a:r>
            <a:endParaRPr lang="en-US" sz="1500" b="1"/>
          </a:p>
        </p:txBody>
      </p:sp>
      <p:sp>
        <p:nvSpPr>
          <p:cNvPr id="147464" name="Text Box 8"/>
          <p:cNvSpPr txBox="1">
            <a:spLocks noChangeArrowheads="1"/>
          </p:cNvSpPr>
          <p:nvPr/>
        </p:nvSpPr>
        <p:spPr bwMode="auto">
          <a:xfrm>
            <a:off x="1549400" y="2220913"/>
            <a:ext cx="379413" cy="223837"/>
          </a:xfrm>
          <a:prstGeom prst="rect">
            <a:avLst/>
          </a:prstGeom>
          <a:noFill/>
          <a:ln w="9525">
            <a:noFill/>
            <a:miter lim="800000"/>
            <a:headEnd/>
            <a:tailEnd/>
          </a:ln>
          <a:effectLst/>
        </p:spPr>
        <p:txBody>
          <a:bodyPr wrap="none" lIns="0" tIns="0" rIns="0" bIns="0"/>
          <a:lstStyle/>
          <a:p>
            <a:r>
              <a:rPr lang="en-US" sz="1500" b="1"/>
              <a:t>Cap</a:t>
            </a:r>
          </a:p>
        </p:txBody>
      </p:sp>
      <p:sp>
        <p:nvSpPr>
          <p:cNvPr id="147465" name="Text Box 9"/>
          <p:cNvSpPr txBox="1">
            <a:spLocks noChangeArrowheads="1"/>
          </p:cNvSpPr>
          <p:nvPr/>
        </p:nvSpPr>
        <p:spPr bwMode="auto">
          <a:xfrm>
            <a:off x="287338" y="2219325"/>
            <a:ext cx="1022350" cy="652463"/>
          </a:xfrm>
          <a:prstGeom prst="rect">
            <a:avLst/>
          </a:prstGeom>
          <a:noFill/>
          <a:ln w="9525">
            <a:noFill/>
            <a:miter lim="800000"/>
            <a:headEnd/>
            <a:tailEnd/>
          </a:ln>
          <a:effectLst/>
        </p:spPr>
        <p:txBody>
          <a:bodyPr wrap="none" lIns="0" tIns="0" rIns="0" bIns="0"/>
          <a:lstStyle/>
          <a:p>
            <a:pPr>
              <a:lnSpc>
                <a:spcPct val="90000"/>
              </a:lnSpc>
            </a:pPr>
            <a:r>
              <a:rPr lang="en-US" sz="1500" b="1"/>
              <a:t>Pre-mRNA</a:t>
            </a:r>
            <a:br>
              <a:rPr lang="en-US" sz="1500" b="1"/>
            </a:br>
            <a:r>
              <a:rPr lang="en-US" sz="1500" b="1"/>
              <a:t>Codon</a:t>
            </a:r>
            <a:br>
              <a:rPr lang="en-US" sz="1500" b="1"/>
            </a:br>
            <a:r>
              <a:rPr lang="en-US" sz="1500" b="1"/>
              <a:t>numbers</a:t>
            </a:r>
          </a:p>
        </p:txBody>
      </p:sp>
      <p:sp>
        <p:nvSpPr>
          <p:cNvPr id="147466" name="Text Box 10"/>
          <p:cNvSpPr txBox="1">
            <a:spLocks noChangeArrowheads="1"/>
          </p:cNvSpPr>
          <p:nvPr/>
        </p:nvSpPr>
        <p:spPr bwMode="auto">
          <a:xfrm>
            <a:off x="2049463" y="2479675"/>
            <a:ext cx="473075" cy="227013"/>
          </a:xfrm>
          <a:prstGeom prst="rect">
            <a:avLst/>
          </a:prstGeom>
          <a:noFill/>
          <a:ln w="9525">
            <a:noFill/>
            <a:miter lim="800000"/>
            <a:headEnd/>
            <a:tailEnd/>
          </a:ln>
          <a:effectLst/>
        </p:spPr>
        <p:txBody>
          <a:bodyPr wrap="none" lIns="0" tIns="0" rIns="0" bIns="0"/>
          <a:lstStyle/>
          <a:p>
            <a:r>
              <a:rPr lang="en-US" sz="1500" b="1"/>
              <a:t>1</a:t>
            </a:r>
            <a:r>
              <a:rPr lang="en-US" sz="1500" b="1">
                <a:sym typeface="Symbol" pitchFamily="84" charset="2"/>
              </a:rPr>
              <a:t>30</a:t>
            </a:r>
            <a:endParaRPr lang="en-US" sz="1500" b="1"/>
          </a:p>
        </p:txBody>
      </p:sp>
      <p:sp>
        <p:nvSpPr>
          <p:cNvPr id="147467" name="Text Box 11"/>
          <p:cNvSpPr txBox="1">
            <a:spLocks noChangeArrowheads="1"/>
          </p:cNvSpPr>
          <p:nvPr/>
        </p:nvSpPr>
        <p:spPr bwMode="auto">
          <a:xfrm>
            <a:off x="3059113" y="2484438"/>
            <a:ext cx="698500" cy="209550"/>
          </a:xfrm>
          <a:prstGeom prst="rect">
            <a:avLst/>
          </a:prstGeom>
          <a:noFill/>
          <a:ln w="9525">
            <a:noFill/>
            <a:miter lim="800000"/>
            <a:headEnd/>
            <a:tailEnd/>
          </a:ln>
          <a:effectLst/>
        </p:spPr>
        <p:txBody>
          <a:bodyPr wrap="none" lIns="0" tIns="0" rIns="0" bIns="0"/>
          <a:lstStyle/>
          <a:p>
            <a:r>
              <a:rPr lang="en-US" sz="1500" b="1"/>
              <a:t>31</a:t>
            </a:r>
            <a:r>
              <a:rPr lang="en-US" sz="1500" b="1">
                <a:sym typeface="Symbol" pitchFamily="84" charset="2"/>
              </a:rPr>
              <a:t>104</a:t>
            </a:r>
            <a:endParaRPr lang="en-US" sz="1500" b="1"/>
          </a:p>
        </p:txBody>
      </p:sp>
      <p:sp>
        <p:nvSpPr>
          <p:cNvPr id="147468" name="Text Box 12"/>
          <p:cNvSpPr txBox="1">
            <a:spLocks noChangeArrowheads="1"/>
          </p:cNvSpPr>
          <p:nvPr/>
        </p:nvSpPr>
        <p:spPr bwMode="auto">
          <a:xfrm>
            <a:off x="2560638" y="3721100"/>
            <a:ext cx="698500" cy="209550"/>
          </a:xfrm>
          <a:prstGeom prst="rect">
            <a:avLst/>
          </a:prstGeom>
          <a:noFill/>
          <a:ln w="9525">
            <a:noFill/>
            <a:miter lim="800000"/>
            <a:headEnd/>
            <a:tailEnd/>
          </a:ln>
          <a:effectLst/>
        </p:spPr>
        <p:txBody>
          <a:bodyPr wrap="none" lIns="0" tIns="0" rIns="0" bIns="0"/>
          <a:lstStyle/>
          <a:p>
            <a:r>
              <a:rPr lang="en-US" sz="1500" b="1"/>
              <a:t>mRNA</a:t>
            </a:r>
          </a:p>
        </p:txBody>
      </p:sp>
      <p:sp>
        <p:nvSpPr>
          <p:cNvPr id="147469" name="Text Box 13"/>
          <p:cNvSpPr txBox="1">
            <a:spLocks noChangeArrowheads="1"/>
          </p:cNvSpPr>
          <p:nvPr/>
        </p:nvSpPr>
        <p:spPr bwMode="auto">
          <a:xfrm>
            <a:off x="3273425" y="3717925"/>
            <a:ext cx="168275" cy="182563"/>
          </a:xfrm>
          <a:prstGeom prst="rect">
            <a:avLst/>
          </a:prstGeom>
          <a:noFill/>
          <a:ln w="9525">
            <a:noFill/>
            <a:miter lim="800000"/>
            <a:headEnd/>
            <a:tailEnd/>
          </a:ln>
          <a:effectLst/>
        </p:spPr>
        <p:txBody>
          <a:bodyPr wrap="none" lIns="0" tIns="0" rIns="0" bIns="0"/>
          <a:lstStyle/>
          <a:p>
            <a:r>
              <a:rPr lang="en-US" sz="1500" b="1"/>
              <a:t>5</a:t>
            </a:r>
            <a:r>
              <a:rPr lang="en-US" sz="1500" b="1">
                <a:sym typeface="Symbol" pitchFamily="84" charset="2"/>
              </a:rPr>
              <a:t></a:t>
            </a:r>
            <a:endParaRPr lang="en-US" sz="1500" b="1"/>
          </a:p>
        </p:txBody>
      </p:sp>
      <p:sp>
        <p:nvSpPr>
          <p:cNvPr id="147470" name="Text Box 14"/>
          <p:cNvSpPr txBox="1">
            <a:spLocks noChangeArrowheads="1"/>
          </p:cNvSpPr>
          <p:nvPr/>
        </p:nvSpPr>
        <p:spPr bwMode="auto">
          <a:xfrm>
            <a:off x="3452813" y="3721100"/>
            <a:ext cx="379412" cy="223838"/>
          </a:xfrm>
          <a:prstGeom prst="rect">
            <a:avLst/>
          </a:prstGeom>
          <a:noFill/>
          <a:ln w="9525">
            <a:noFill/>
            <a:miter lim="800000"/>
            <a:headEnd/>
            <a:tailEnd/>
          </a:ln>
          <a:effectLst/>
        </p:spPr>
        <p:txBody>
          <a:bodyPr wrap="none" lIns="0" tIns="0" rIns="0" bIns="0"/>
          <a:lstStyle/>
          <a:p>
            <a:r>
              <a:rPr lang="en-US" sz="1500" b="1"/>
              <a:t>Cap</a:t>
            </a:r>
          </a:p>
        </p:txBody>
      </p:sp>
      <p:sp>
        <p:nvSpPr>
          <p:cNvPr id="147471" name="Text Box 15"/>
          <p:cNvSpPr txBox="1">
            <a:spLocks noChangeArrowheads="1"/>
          </p:cNvSpPr>
          <p:nvPr/>
        </p:nvSpPr>
        <p:spPr bwMode="auto">
          <a:xfrm>
            <a:off x="3184525" y="4181475"/>
            <a:ext cx="168275" cy="182563"/>
          </a:xfrm>
          <a:prstGeom prst="rect">
            <a:avLst/>
          </a:prstGeom>
          <a:noFill/>
          <a:ln w="9525">
            <a:noFill/>
            <a:miter lim="800000"/>
            <a:headEnd/>
            <a:tailEnd/>
          </a:ln>
          <a:effectLst/>
        </p:spPr>
        <p:txBody>
          <a:bodyPr wrap="none" lIns="0" tIns="0" rIns="0" bIns="0"/>
          <a:lstStyle/>
          <a:p>
            <a:r>
              <a:rPr lang="en-US" sz="1500" b="1"/>
              <a:t>5</a:t>
            </a:r>
            <a:r>
              <a:rPr lang="en-US" sz="1500" b="1">
                <a:sym typeface="Symbol" pitchFamily="84" charset="2"/>
              </a:rPr>
              <a:t></a:t>
            </a:r>
            <a:endParaRPr lang="en-US" sz="1500" b="1"/>
          </a:p>
        </p:txBody>
      </p:sp>
      <p:sp>
        <p:nvSpPr>
          <p:cNvPr id="147472" name="Text Box 16"/>
          <p:cNvSpPr txBox="1">
            <a:spLocks noChangeArrowheads="1"/>
          </p:cNvSpPr>
          <p:nvPr/>
        </p:nvSpPr>
        <p:spPr bwMode="auto">
          <a:xfrm>
            <a:off x="5180013" y="1941513"/>
            <a:ext cx="557212" cy="215900"/>
          </a:xfrm>
          <a:prstGeom prst="rect">
            <a:avLst/>
          </a:prstGeom>
          <a:noFill/>
          <a:ln w="9525">
            <a:noFill/>
            <a:miter lim="800000"/>
            <a:headEnd/>
            <a:tailEnd/>
          </a:ln>
          <a:effectLst/>
        </p:spPr>
        <p:txBody>
          <a:bodyPr wrap="none" lIns="0" tIns="0" rIns="0" bIns="0"/>
          <a:lstStyle/>
          <a:p>
            <a:r>
              <a:rPr lang="en-US" sz="1500" b="1"/>
              <a:t>Intron</a:t>
            </a:r>
          </a:p>
        </p:txBody>
      </p:sp>
      <p:sp>
        <p:nvSpPr>
          <p:cNvPr id="147473" name="Text Box 17"/>
          <p:cNvSpPr txBox="1">
            <a:spLocks noChangeArrowheads="1"/>
          </p:cNvSpPr>
          <p:nvPr/>
        </p:nvSpPr>
        <p:spPr bwMode="auto">
          <a:xfrm>
            <a:off x="7256463" y="1947863"/>
            <a:ext cx="430212" cy="215900"/>
          </a:xfrm>
          <a:prstGeom prst="rect">
            <a:avLst/>
          </a:prstGeom>
          <a:noFill/>
          <a:ln w="9525">
            <a:noFill/>
            <a:miter lim="800000"/>
            <a:headEnd/>
            <a:tailEnd/>
          </a:ln>
          <a:effectLst/>
        </p:spPr>
        <p:txBody>
          <a:bodyPr wrap="none" lIns="0" tIns="0" rIns="0" bIns="0"/>
          <a:lstStyle/>
          <a:p>
            <a:r>
              <a:rPr lang="en-US" sz="1500" b="1"/>
              <a:t>Exon</a:t>
            </a:r>
          </a:p>
        </p:txBody>
      </p:sp>
      <p:sp>
        <p:nvSpPr>
          <p:cNvPr id="147474" name="Text Box 18"/>
          <p:cNvSpPr txBox="1">
            <a:spLocks noChangeArrowheads="1"/>
          </p:cNvSpPr>
          <p:nvPr/>
        </p:nvSpPr>
        <p:spPr bwMode="auto">
          <a:xfrm>
            <a:off x="5900738" y="4179888"/>
            <a:ext cx="168275" cy="182562"/>
          </a:xfrm>
          <a:prstGeom prst="rect">
            <a:avLst/>
          </a:prstGeom>
          <a:noFill/>
          <a:ln w="9525">
            <a:noFill/>
            <a:miter lim="800000"/>
            <a:headEnd/>
            <a:tailEnd/>
          </a:ln>
          <a:effectLst/>
        </p:spPr>
        <p:txBody>
          <a:bodyPr wrap="none" lIns="0" tIns="0" rIns="0" bIns="0"/>
          <a:lstStyle/>
          <a:p>
            <a:r>
              <a:rPr lang="en-US" sz="1500" b="1"/>
              <a:t>3</a:t>
            </a:r>
            <a:r>
              <a:rPr lang="en-US" sz="1500" b="1">
                <a:sym typeface="Symbol" pitchFamily="84" charset="2"/>
              </a:rPr>
              <a:t></a:t>
            </a:r>
            <a:endParaRPr lang="en-US" sz="1500" b="1"/>
          </a:p>
        </p:txBody>
      </p:sp>
      <p:sp>
        <p:nvSpPr>
          <p:cNvPr id="147475" name="Text Box 19"/>
          <p:cNvSpPr txBox="1">
            <a:spLocks noChangeArrowheads="1"/>
          </p:cNvSpPr>
          <p:nvPr/>
        </p:nvSpPr>
        <p:spPr bwMode="auto">
          <a:xfrm>
            <a:off x="6129338" y="4179888"/>
            <a:ext cx="441325" cy="188912"/>
          </a:xfrm>
          <a:prstGeom prst="rect">
            <a:avLst/>
          </a:prstGeom>
          <a:noFill/>
          <a:ln w="9525">
            <a:noFill/>
            <a:miter lim="800000"/>
            <a:headEnd/>
            <a:tailEnd/>
          </a:ln>
          <a:effectLst/>
        </p:spPr>
        <p:txBody>
          <a:bodyPr wrap="none" lIns="0" tIns="0" rIns="0" bIns="0"/>
          <a:lstStyle/>
          <a:p>
            <a:r>
              <a:rPr lang="en-US" sz="1500" b="1"/>
              <a:t>UTR</a:t>
            </a:r>
          </a:p>
        </p:txBody>
      </p:sp>
      <p:sp>
        <p:nvSpPr>
          <p:cNvPr id="147476" name="Text Box 20"/>
          <p:cNvSpPr txBox="1">
            <a:spLocks noChangeArrowheads="1"/>
          </p:cNvSpPr>
          <p:nvPr/>
        </p:nvSpPr>
        <p:spPr bwMode="auto">
          <a:xfrm>
            <a:off x="5072063" y="2894013"/>
            <a:ext cx="2151062" cy="463550"/>
          </a:xfrm>
          <a:prstGeom prst="rect">
            <a:avLst/>
          </a:prstGeom>
          <a:noFill/>
          <a:ln w="9525">
            <a:noFill/>
            <a:miter lim="800000"/>
            <a:headEnd/>
            <a:tailEnd/>
          </a:ln>
          <a:effectLst/>
        </p:spPr>
        <p:txBody>
          <a:bodyPr wrap="none" lIns="0" tIns="0" rIns="0" bIns="0"/>
          <a:lstStyle/>
          <a:p>
            <a:r>
              <a:rPr lang="en-US" sz="1500" b="1"/>
              <a:t>Introns cut out and</a:t>
            </a:r>
            <a:br>
              <a:rPr lang="en-US" sz="1500" b="1"/>
            </a:br>
            <a:r>
              <a:rPr lang="en-US" sz="1500" b="1"/>
              <a:t>exons spliced together</a:t>
            </a:r>
          </a:p>
        </p:txBody>
      </p:sp>
      <p:sp>
        <p:nvSpPr>
          <p:cNvPr id="147477" name="Text Box 21"/>
          <p:cNvSpPr txBox="1">
            <a:spLocks noChangeArrowheads="1"/>
          </p:cNvSpPr>
          <p:nvPr/>
        </p:nvSpPr>
        <p:spPr bwMode="auto">
          <a:xfrm>
            <a:off x="7824788" y="1951038"/>
            <a:ext cx="168275" cy="182562"/>
          </a:xfrm>
          <a:prstGeom prst="rect">
            <a:avLst/>
          </a:prstGeom>
          <a:noFill/>
          <a:ln w="9525">
            <a:noFill/>
            <a:miter lim="800000"/>
            <a:headEnd/>
            <a:tailEnd/>
          </a:ln>
          <a:effectLst/>
        </p:spPr>
        <p:txBody>
          <a:bodyPr wrap="none" lIns="0" tIns="0" rIns="0" bIns="0"/>
          <a:lstStyle/>
          <a:p>
            <a:r>
              <a:rPr lang="en-US" sz="1500" b="1"/>
              <a:t>3</a:t>
            </a:r>
            <a:r>
              <a:rPr lang="en-US" sz="1500" b="1">
                <a:sym typeface="Symbol" pitchFamily="84" charset="2"/>
              </a:rPr>
              <a:t></a:t>
            </a:r>
            <a:endParaRPr lang="en-US" sz="1500" b="1"/>
          </a:p>
        </p:txBody>
      </p:sp>
      <p:sp>
        <p:nvSpPr>
          <p:cNvPr id="147478" name="Text Box 22"/>
          <p:cNvSpPr txBox="1">
            <a:spLocks noChangeArrowheads="1"/>
          </p:cNvSpPr>
          <p:nvPr/>
        </p:nvSpPr>
        <p:spPr bwMode="auto">
          <a:xfrm>
            <a:off x="7142163" y="2490788"/>
            <a:ext cx="488950" cy="476250"/>
          </a:xfrm>
          <a:prstGeom prst="rect">
            <a:avLst/>
          </a:prstGeom>
          <a:noFill/>
          <a:ln w="9525">
            <a:noFill/>
            <a:miter lim="800000"/>
            <a:headEnd/>
            <a:tailEnd/>
          </a:ln>
          <a:effectLst/>
        </p:spPr>
        <p:txBody>
          <a:bodyPr wrap="none" lIns="0" tIns="0" rIns="0" bIns="0"/>
          <a:lstStyle/>
          <a:p>
            <a:r>
              <a:rPr lang="en-US" sz="1500" b="1"/>
              <a:t>105</a:t>
            </a:r>
            <a:r>
              <a:rPr lang="en-US" sz="1500" b="1">
                <a:sym typeface="Symbol" pitchFamily="84" charset="2"/>
              </a:rPr>
              <a:t></a:t>
            </a:r>
            <a:br>
              <a:rPr lang="en-US" sz="1500" b="1">
                <a:sym typeface="Symbol" pitchFamily="84" charset="2"/>
              </a:rPr>
            </a:br>
            <a:r>
              <a:rPr lang="en-US" sz="1500" b="1">
                <a:sym typeface="Symbol" pitchFamily="84" charset="2"/>
              </a:rPr>
              <a:t> 146</a:t>
            </a:r>
            <a:endParaRPr lang="en-US" sz="1500" b="1"/>
          </a:p>
        </p:txBody>
      </p:sp>
      <p:sp>
        <p:nvSpPr>
          <p:cNvPr id="147479" name="Text Box 23"/>
          <p:cNvSpPr txBox="1">
            <a:spLocks noChangeArrowheads="1"/>
          </p:cNvSpPr>
          <p:nvPr/>
        </p:nvSpPr>
        <p:spPr bwMode="auto">
          <a:xfrm>
            <a:off x="7856538" y="2208213"/>
            <a:ext cx="925512" cy="209550"/>
          </a:xfrm>
          <a:prstGeom prst="rect">
            <a:avLst/>
          </a:prstGeom>
          <a:noFill/>
          <a:ln w="9525">
            <a:noFill/>
            <a:miter lim="800000"/>
            <a:headEnd/>
            <a:tailEnd/>
          </a:ln>
          <a:effectLst/>
        </p:spPr>
        <p:txBody>
          <a:bodyPr wrap="none" lIns="0" tIns="0" rIns="0" bIns="0"/>
          <a:lstStyle/>
          <a:p>
            <a:r>
              <a:rPr lang="en-US" sz="1500" b="1"/>
              <a:t>Poly-A tail</a:t>
            </a:r>
          </a:p>
        </p:txBody>
      </p:sp>
      <p:sp>
        <p:nvSpPr>
          <p:cNvPr id="147480" name="Text Box 24"/>
          <p:cNvSpPr txBox="1">
            <a:spLocks noChangeArrowheads="1"/>
          </p:cNvSpPr>
          <p:nvPr/>
        </p:nvSpPr>
        <p:spPr bwMode="auto">
          <a:xfrm>
            <a:off x="4478338" y="4344988"/>
            <a:ext cx="835025" cy="481012"/>
          </a:xfrm>
          <a:prstGeom prst="rect">
            <a:avLst/>
          </a:prstGeom>
          <a:noFill/>
          <a:ln w="9525">
            <a:noFill/>
            <a:miter lim="800000"/>
            <a:headEnd/>
            <a:tailEnd/>
          </a:ln>
          <a:effectLst/>
        </p:spPr>
        <p:txBody>
          <a:bodyPr wrap="none" lIns="0" tIns="0" rIns="0" bIns="0"/>
          <a:lstStyle/>
          <a:p>
            <a:pPr algn="ctr"/>
            <a:r>
              <a:rPr lang="en-US" sz="1500" b="1"/>
              <a:t>Coding</a:t>
            </a:r>
            <a:br>
              <a:rPr lang="en-US" sz="1500" b="1"/>
            </a:br>
            <a:r>
              <a:rPr lang="en-US" sz="1500" b="1"/>
              <a:t>segment</a:t>
            </a:r>
          </a:p>
        </p:txBody>
      </p:sp>
      <p:sp>
        <p:nvSpPr>
          <p:cNvPr id="147481" name="Text Box 25"/>
          <p:cNvSpPr txBox="1">
            <a:spLocks noChangeArrowheads="1"/>
          </p:cNvSpPr>
          <p:nvPr/>
        </p:nvSpPr>
        <p:spPr bwMode="auto">
          <a:xfrm>
            <a:off x="5999163" y="3732213"/>
            <a:ext cx="925512" cy="209550"/>
          </a:xfrm>
          <a:prstGeom prst="rect">
            <a:avLst/>
          </a:prstGeom>
          <a:noFill/>
          <a:ln w="9525">
            <a:noFill/>
            <a:miter lim="800000"/>
            <a:headEnd/>
            <a:tailEnd/>
          </a:ln>
          <a:effectLst/>
        </p:spPr>
        <p:txBody>
          <a:bodyPr wrap="none" lIns="0" tIns="0" rIns="0" bIns="0"/>
          <a:lstStyle/>
          <a:p>
            <a:r>
              <a:rPr lang="en-US" sz="1500" b="1"/>
              <a:t>Poly-A tail</a:t>
            </a:r>
          </a:p>
        </p:txBody>
      </p:sp>
      <p:sp>
        <p:nvSpPr>
          <p:cNvPr id="147482" name="Text Box 26"/>
          <p:cNvSpPr txBox="1">
            <a:spLocks noChangeArrowheads="1"/>
          </p:cNvSpPr>
          <p:nvPr/>
        </p:nvSpPr>
        <p:spPr bwMode="auto">
          <a:xfrm>
            <a:off x="3411538" y="4167188"/>
            <a:ext cx="441325" cy="188912"/>
          </a:xfrm>
          <a:prstGeom prst="rect">
            <a:avLst/>
          </a:prstGeom>
          <a:noFill/>
          <a:ln w="9525">
            <a:noFill/>
            <a:miter lim="800000"/>
            <a:headEnd/>
            <a:tailEnd/>
          </a:ln>
          <a:effectLst/>
        </p:spPr>
        <p:txBody>
          <a:bodyPr wrap="none" lIns="0" tIns="0" rIns="0" bIns="0"/>
          <a:lstStyle/>
          <a:p>
            <a:r>
              <a:rPr lang="en-US" sz="1500" b="1"/>
              <a:t>UTR</a:t>
            </a:r>
          </a:p>
        </p:txBody>
      </p:sp>
      <p:sp>
        <p:nvSpPr>
          <p:cNvPr id="147483" name="Text Box 27"/>
          <p:cNvSpPr txBox="1">
            <a:spLocks noChangeArrowheads="1"/>
          </p:cNvSpPr>
          <p:nvPr/>
        </p:nvSpPr>
        <p:spPr bwMode="auto">
          <a:xfrm>
            <a:off x="4589463" y="3978275"/>
            <a:ext cx="581025" cy="188913"/>
          </a:xfrm>
          <a:prstGeom prst="rect">
            <a:avLst/>
          </a:prstGeom>
          <a:noFill/>
          <a:ln w="9525">
            <a:noFill/>
            <a:miter lim="800000"/>
            <a:headEnd/>
            <a:tailEnd/>
          </a:ln>
          <a:effectLst/>
        </p:spPr>
        <p:txBody>
          <a:bodyPr wrap="none" lIns="0" tIns="0" rIns="0" bIns="0"/>
          <a:lstStyle/>
          <a:p>
            <a:r>
              <a:rPr lang="en-US" sz="1500" b="1"/>
              <a:t>1</a:t>
            </a:r>
            <a:r>
              <a:rPr lang="en-US" sz="1500" b="1">
                <a:sym typeface="Symbol" pitchFamily="84" charset="2"/>
              </a:rPr>
              <a:t>146</a:t>
            </a:r>
            <a:endParaRPr lang="en-US" sz="1500" b="1"/>
          </a:p>
        </p:txBody>
      </p:sp>
      <p:sp>
        <p:nvSpPr>
          <p:cNvPr id="147484" name="AutoShape 28"/>
          <p:cNvSpPr>
            <a:spLocks/>
          </p:cNvSpPr>
          <p:nvPr/>
        </p:nvSpPr>
        <p:spPr bwMode="auto">
          <a:xfrm rot="5400000">
            <a:off x="4724400" y="3359150"/>
            <a:ext cx="292100" cy="1670050"/>
          </a:xfrm>
          <a:prstGeom prst="rightBrace">
            <a:avLst>
              <a:gd name="adj1" fmla="val 47645"/>
              <a:gd name="adj2" fmla="val 50000"/>
            </a:avLst>
          </a:prstGeom>
          <a:noFill/>
          <a:ln w="12700">
            <a:solidFill>
              <a:schemeClr val="tx1"/>
            </a:solidFill>
            <a:round/>
            <a:headEnd/>
            <a:tailEnd/>
          </a:ln>
          <a:effectLst/>
        </p:spPr>
        <p:txBody>
          <a:bodyPr wrap="none" anchor="ctr"/>
          <a:lstStyle/>
          <a:p>
            <a:endParaRPr lang="en-US"/>
          </a:p>
        </p:txBody>
      </p:sp>
      <p:sp>
        <p:nvSpPr>
          <p:cNvPr id="147485" name="Line 29"/>
          <p:cNvSpPr>
            <a:spLocks noChangeShapeType="1"/>
          </p:cNvSpPr>
          <p:nvPr/>
        </p:nvSpPr>
        <p:spPr bwMode="auto">
          <a:xfrm flipV="1">
            <a:off x="3767138" y="3921125"/>
            <a:ext cx="152400" cy="257175"/>
          </a:xfrm>
          <a:prstGeom prst="line">
            <a:avLst/>
          </a:prstGeom>
          <a:noFill/>
          <a:ln w="12700">
            <a:solidFill>
              <a:schemeClr val="tx1"/>
            </a:solidFill>
            <a:round/>
            <a:headEnd/>
            <a:tailEnd/>
          </a:ln>
          <a:effectLst/>
        </p:spPr>
        <p:txBody>
          <a:bodyPr wrap="none" anchor="ctr"/>
          <a:lstStyle/>
          <a:p>
            <a:endParaRPr lang="en-US"/>
          </a:p>
        </p:txBody>
      </p:sp>
      <p:sp>
        <p:nvSpPr>
          <p:cNvPr id="147486" name="Line 30"/>
          <p:cNvSpPr>
            <a:spLocks noChangeShapeType="1"/>
          </p:cNvSpPr>
          <p:nvPr/>
        </p:nvSpPr>
        <p:spPr bwMode="auto">
          <a:xfrm flipH="1" flipV="1">
            <a:off x="5849938" y="3924300"/>
            <a:ext cx="85725" cy="274638"/>
          </a:xfrm>
          <a:prstGeom prst="line">
            <a:avLst/>
          </a:prstGeom>
          <a:noFill/>
          <a:ln w="12700">
            <a:solidFill>
              <a:schemeClr val="tx1"/>
            </a:solidFill>
            <a:round/>
            <a:headEnd/>
            <a:tailEnd/>
          </a:ln>
          <a:effectLst/>
        </p:spPr>
        <p:txBody>
          <a:bodyPr wrap="none" anchor="ctr"/>
          <a:lstStyle/>
          <a:p>
            <a:endParaRPr lang="en-US"/>
          </a:p>
        </p:txBody>
      </p:sp>
      <p:sp>
        <p:nvSpPr>
          <p:cNvPr id="33" name="TextBox 32"/>
          <p:cNvSpPr txBox="1"/>
          <p:nvPr/>
        </p:nvSpPr>
        <p:spPr>
          <a:xfrm>
            <a:off x="838200" y="609600"/>
            <a:ext cx="2133600" cy="461665"/>
          </a:xfrm>
          <a:prstGeom prst="rect">
            <a:avLst/>
          </a:prstGeom>
          <a:noFill/>
        </p:spPr>
        <p:txBody>
          <a:bodyPr wrap="square" rtlCol="0">
            <a:spAutoFit/>
          </a:bodyPr>
          <a:lstStyle/>
          <a:p>
            <a:r>
              <a:rPr lang="en-US" dirty="0" smtClean="0"/>
              <a:t>(43)</a:t>
            </a:r>
            <a:endParaRPr lang="en-US" dirty="0"/>
          </a:p>
        </p:txBody>
      </p:sp>
    </p:spTree>
    <p:extLst>
      <p:ext uri="{BB962C8B-B14F-4D97-AF65-F5344CB8AC3E}">
        <p14:creationId xmlns:p14="http://schemas.microsoft.com/office/powerpoint/2010/main" val="17279586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4294967295"/>
          </p:nvPr>
        </p:nvSpPr>
        <p:spPr>
          <a:xfrm>
            <a:off x="533400" y="1370013"/>
            <a:ext cx="8305800" cy="3933384"/>
          </a:xfrm>
        </p:spPr>
        <p:txBody>
          <a:bodyPr>
            <a:spAutoFit/>
          </a:bodyPr>
          <a:lstStyle/>
          <a:p>
            <a:pPr marL="350838" indent="-350838"/>
            <a:r>
              <a:rPr lang="en-US" dirty="0"/>
              <a:t>In some cases, RNA splicing is carried out by </a:t>
            </a:r>
            <a:r>
              <a:rPr lang="en-US" dirty="0" err="1" smtClean="0"/>
              <a:t>spliceosomes</a:t>
            </a:r>
            <a:endParaRPr lang="en-US" dirty="0" smtClean="0"/>
          </a:p>
          <a:p>
            <a:pPr marL="350838" indent="-350838"/>
            <a:r>
              <a:rPr lang="en-US" dirty="0" err="1" smtClean="0"/>
              <a:t>Spliceosomes</a:t>
            </a:r>
            <a:r>
              <a:rPr lang="en-US" dirty="0" smtClean="0"/>
              <a:t> are located in the nucleus</a:t>
            </a:r>
            <a:endParaRPr lang="en-US" dirty="0"/>
          </a:p>
          <a:p>
            <a:pPr marL="350838" indent="-350838"/>
            <a:r>
              <a:rPr lang="en-US" b="1" dirty="0" err="1"/>
              <a:t>Spliceosomes</a:t>
            </a:r>
            <a:r>
              <a:rPr lang="en-US" dirty="0"/>
              <a:t> consist of a variety of proteins and several small nuclear </a:t>
            </a:r>
            <a:r>
              <a:rPr lang="en-US" dirty="0" err="1"/>
              <a:t>ribonucleoproteins</a:t>
            </a:r>
            <a:r>
              <a:rPr lang="en-US" dirty="0"/>
              <a:t> (</a:t>
            </a:r>
            <a:r>
              <a:rPr lang="en-US" dirty="0" err="1"/>
              <a:t>snRNPs</a:t>
            </a:r>
            <a:r>
              <a:rPr lang="en-US" dirty="0"/>
              <a:t>) that recognize the splice </a:t>
            </a:r>
            <a:r>
              <a:rPr lang="en-US" dirty="0" smtClean="0"/>
              <a:t>sites</a:t>
            </a:r>
          </a:p>
          <a:p>
            <a:pPr marL="350838" indent="-350838"/>
            <a:r>
              <a:rPr lang="en-US" dirty="0" err="1" smtClean="0"/>
              <a:t>Snurps</a:t>
            </a:r>
            <a:r>
              <a:rPr lang="en-US" dirty="0" smtClean="0"/>
              <a:t> are composed of RNA and protein and recognize short sequences at the end of each intron that needs to be spliced. </a:t>
            </a:r>
            <a:endParaRPr lang="en-US" dirty="0"/>
          </a:p>
        </p:txBody>
      </p:sp>
      <p:grpSp>
        <p:nvGrpSpPr>
          <p:cNvPr id="59395" name="Group 3"/>
          <p:cNvGrpSpPr>
            <a:grpSpLocks/>
          </p:cNvGrpSpPr>
          <p:nvPr/>
        </p:nvGrpSpPr>
        <p:grpSpPr bwMode="auto">
          <a:xfrm>
            <a:off x="0" y="6553200"/>
            <a:ext cx="9144000" cy="304800"/>
            <a:chOff x="0" y="4128"/>
            <a:chExt cx="5760" cy="192"/>
          </a:xfrm>
        </p:grpSpPr>
        <p:sp>
          <p:nvSpPr>
            <p:cNvPr id="59396"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9398"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12840052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bio.miami.edu/~cmallery/150/gene/sf13x8bc.jpg"/>
          <p:cNvPicPr>
            <a:picLocks noChangeAspect="1" noChangeArrowheads="1"/>
          </p:cNvPicPr>
          <p:nvPr/>
        </p:nvPicPr>
        <p:blipFill>
          <a:blip r:embed="rId2" cstate="print"/>
          <a:srcRect/>
          <a:stretch>
            <a:fillRect/>
          </a:stretch>
        </p:blipFill>
        <p:spPr bwMode="auto">
          <a:xfrm>
            <a:off x="4495801" y="0"/>
            <a:ext cx="4648200" cy="6858000"/>
          </a:xfrm>
          <a:prstGeom prst="rect">
            <a:avLst/>
          </a:prstGeom>
          <a:noFill/>
        </p:spPr>
      </p:pic>
      <p:sp>
        <p:nvSpPr>
          <p:cNvPr id="2" name="Title 1"/>
          <p:cNvSpPr>
            <a:spLocks noGrp="1"/>
          </p:cNvSpPr>
          <p:nvPr>
            <p:ph type="title"/>
          </p:nvPr>
        </p:nvSpPr>
        <p:spPr/>
        <p:txBody>
          <a:bodyPr/>
          <a:lstStyle/>
          <a:p>
            <a:r>
              <a:rPr lang="en-US" dirty="0" err="1" smtClean="0"/>
              <a:t>Spliceosome</a:t>
            </a:r>
            <a:endParaRPr lang="en-US" dirty="0"/>
          </a:p>
        </p:txBody>
      </p:sp>
      <p:sp>
        <p:nvSpPr>
          <p:cNvPr id="3" name="Content Placeholder 2"/>
          <p:cNvSpPr>
            <a:spLocks noGrp="1"/>
          </p:cNvSpPr>
          <p:nvPr>
            <p:ph idx="1"/>
          </p:nvPr>
        </p:nvSpPr>
        <p:spPr>
          <a:xfrm>
            <a:off x="457200" y="1935480"/>
            <a:ext cx="4648200" cy="4389120"/>
          </a:xfrm>
        </p:spPr>
        <p:txBody>
          <a:bodyPr>
            <a:normAutofit lnSpcReduction="10000"/>
          </a:bodyPr>
          <a:lstStyle/>
          <a:p>
            <a:r>
              <a:rPr lang="en-US" dirty="0" smtClean="0"/>
              <a:t>Several different </a:t>
            </a:r>
            <a:r>
              <a:rPr lang="en-US" dirty="0" err="1" smtClean="0"/>
              <a:t>snRNP’s</a:t>
            </a:r>
            <a:r>
              <a:rPr lang="en-US" dirty="0" smtClean="0"/>
              <a:t> join with other proteins to form a </a:t>
            </a:r>
            <a:r>
              <a:rPr lang="en-US" dirty="0" err="1" smtClean="0"/>
              <a:t>spliceosome</a:t>
            </a:r>
            <a:endParaRPr lang="en-US" dirty="0" smtClean="0"/>
          </a:p>
          <a:p>
            <a:r>
              <a:rPr lang="en-US" dirty="0" err="1" smtClean="0"/>
              <a:t>Spliceosomes</a:t>
            </a:r>
            <a:r>
              <a:rPr lang="en-US" dirty="0" smtClean="0"/>
              <a:t> are almost as large as a ribosome</a:t>
            </a:r>
          </a:p>
          <a:p>
            <a:r>
              <a:rPr lang="en-US" dirty="0" smtClean="0"/>
              <a:t>The </a:t>
            </a:r>
            <a:r>
              <a:rPr lang="en-US" dirty="0" err="1" smtClean="0"/>
              <a:t>spliceosome</a:t>
            </a:r>
            <a:r>
              <a:rPr lang="en-US" dirty="0" smtClean="0"/>
              <a:t> interacts with the RNA cutting out the introns and splicing together the exons</a:t>
            </a:r>
          </a:p>
          <a:p>
            <a:r>
              <a:rPr lang="en-US" dirty="0" smtClean="0">
                <a:hlinkClick r:id="rId3"/>
              </a:rPr>
              <a:t>Splicing Animation</a:t>
            </a:r>
            <a:endParaRPr lang="en-US" dirty="0" smtClean="0"/>
          </a:p>
          <a:p>
            <a:r>
              <a:rPr lang="en-US" dirty="0" err="1" smtClean="0">
                <a:hlinkClick r:id="rId4"/>
              </a:rPr>
              <a:t>Spliceosome</a:t>
            </a:r>
            <a:r>
              <a:rPr lang="en-US" dirty="0" smtClean="0">
                <a:hlinkClick r:id="rId4"/>
              </a:rPr>
              <a:t> Animation</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152400" y="25400"/>
            <a:ext cx="2590800" cy="304800"/>
          </a:xfrm>
        </p:spPr>
        <p:txBody>
          <a:bodyPr/>
          <a:lstStyle/>
          <a:p>
            <a:r>
              <a:rPr lang="en-US" sz="1200" b="0">
                <a:latin typeface="Arial" charset="0"/>
              </a:rPr>
              <a:t>Figure 17.12-3</a:t>
            </a:r>
          </a:p>
        </p:txBody>
      </p:sp>
      <p:pic>
        <p:nvPicPr>
          <p:cNvPr id="231427" name="Picture 3" descr="17_12snRNPsSpliceosome_3-U"/>
          <p:cNvPicPr>
            <a:picLocks noChangeAspect="1" noChangeArrowheads="1"/>
          </p:cNvPicPr>
          <p:nvPr/>
        </p:nvPicPr>
        <p:blipFill>
          <a:blip r:embed="rId3" cstate="print"/>
          <a:srcRect/>
          <a:stretch>
            <a:fillRect/>
          </a:stretch>
        </p:blipFill>
        <p:spPr bwMode="auto">
          <a:xfrm>
            <a:off x="1836738" y="136525"/>
            <a:ext cx="5468937" cy="6584950"/>
          </a:xfrm>
          <a:prstGeom prst="rect">
            <a:avLst/>
          </a:prstGeom>
          <a:noFill/>
        </p:spPr>
      </p:pic>
      <p:sp>
        <p:nvSpPr>
          <p:cNvPr id="231428" name="Text Box 4"/>
          <p:cNvSpPr txBox="1">
            <a:spLocks noChangeArrowheads="1"/>
          </p:cNvSpPr>
          <p:nvPr/>
        </p:nvSpPr>
        <p:spPr bwMode="auto">
          <a:xfrm>
            <a:off x="3070225" y="139700"/>
            <a:ext cx="3184525" cy="266700"/>
          </a:xfrm>
          <a:prstGeom prst="rect">
            <a:avLst/>
          </a:prstGeom>
          <a:noFill/>
          <a:ln w="9525">
            <a:noFill/>
            <a:miter lim="800000"/>
            <a:headEnd/>
            <a:tailEnd/>
          </a:ln>
          <a:effectLst/>
        </p:spPr>
        <p:txBody>
          <a:bodyPr wrap="none" lIns="0" tIns="0" rIns="0" bIns="0"/>
          <a:lstStyle/>
          <a:p>
            <a:r>
              <a:rPr lang="en-US" sz="1800" b="1"/>
              <a:t>RNA transcript (pre-mRNA)</a:t>
            </a:r>
          </a:p>
        </p:txBody>
      </p:sp>
      <p:sp>
        <p:nvSpPr>
          <p:cNvPr id="231429" name="Text Box 5"/>
          <p:cNvSpPr txBox="1">
            <a:spLocks noChangeArrowheads="1"/>
          </p:cNvSpPr>
          <p:nvPr/>
        </p:nvSpPr>
        <p:spPr bwMode="auto">
          <a:xfrm>
            <a:off x="1868488" y="361950"/>
            <a:ext cx="263525" cy="215900"/>
          </a:xfrm>
          <a:prstGeom prst="rect">
            <a:avLst/>
          </a:prstGeom>
          <a:noFill/>
          <a:ln w="9525">
            <a:noFill/>
            <a:miter lim="800000"/>
            <a:headEnd/>
            <a:tailEnd/>
          </a:ln>
          <a:effectLst/>
        </p:spPr>
        <p:txBody>
          <a:bodyPr wrap="none" lIns="0" tIns="0" rIns="0" bIns="0"/>
          <a:lstStyle/>
          <a:p>
            <a:r>
              <a:rPr lang="en-US" sz="1800" b="1"/>
              <a:t>5</a:t>
            </a:r>
            <a:r>
              <a:rPr lang="en-US" sz="1800" b="1">
                <a:sym typeface="Symbol" pitchFamily="84" charset="2"/>
              </a:rPr>
              <a:t></a:t>
            </a:r>
            <a:endParaRPr lang="en-US" sz="1800" b="1"/>
          </a:p>
        </p:txBody>
      </p:sp>
      <p:sp>
        <p:nvSpPr>
          <p:cNvPr id="231430" name="Text Box 6"/>
          <p:cNvSpPr txBox="1">
            <a:spLocks noChangeArrowheads="1"/>
          </p:cNvSpPr>
          <p:nvPr/>
        </p:nvSpPr>
        <p:spPr bwMode="auto">
          <a:xfrm>
            <a:off x="2443163" y="554038"/>
            <a:ext cx="762000" cy="233362"/>
          </a:xfrm>
          <a:prstGeom prst="rect">
            <a:avLst/>
          </a:prstGeom>
          <a:noFill/>
          <a:ln w="9525">
            <a:noFill/>
            <a:miter lim="800000"/>
            <a:headEnd/>
            <a:tailEnd/>
          </a:ln>
          <a:effectLst/>
        </p:spPr>
        <p:txBody>
          <a:bodyPr wrap="none" lIns="0" tIns="0" rIns="0" bIns="0"/>
          <a:lstStyle/>
          <a:p>
            <a:r>
              <a:rPr lang="en-US" sz="1800" b="1"/>
              <a:t>Exon 1</a:t>
            </a:r>
          </a:p>
        </p:txBody>
      </p:sp>
      <p:sp>
        <p:nvSpPr>
          <p:cNvPr id="231431" name="Text Box 7"/>
          <p:cNvSpPr txBox="1">
            <a:spLocks noChangeArrowheads="1"/>
          </p:cNvSpPr>
          <p:nvPr/>
        </p:nvSpPr>
        <p:spPr bwMode="auto">
          <a:xfrm>
            <a:off x="1917700" y="914400"/>
            <a:ext cx="825500" cy="236538"/>
          </a:xfrm>
          <a:prstGeom prst="rect">
            <a:avLst/>
          </a:prstGeom>
          <a:noFill/>
          <a:ln w="9525">
            <a:noFill/>
            <a:miter lim="800000"/>
            <a:headEnd/>
            <a:tailEnd/>
          </a:ln>
          <a:effectLst/>
        </p:spPr>
        <p:txBody>
          <a:bodyPr wrap="none" lIns="0" tIns="0" rIns="0" bIns="0"/>
          <a:lstStyle/>
          <a:p>
            <a:r>
              <a:rPr lang="en-US" sz="1800" b="1"/>
              <a:t>Protein</a:t>
            </a:r>
          </a:p>
        </p:txBody>
      </p:sp>
      <p:sp>
        <p:nvSpPr>
          <p:cNvPr id="231432" name="Text Box 8"/>
          <p:cNvSpPr txBox="1">
            <a:spLocks noChangeArrowheads="1"/>
          </p:cNvSpPr>
          <p:nvPr/>
        </p:nvSpPr>
        <p:spPr bwMode="auto">
          <a:xfrm>
            <a:off x="1924050" y="1239838"/>
            <a:ext cx="825500" cy="236537"/>
          </a:xfrm>
          <a:prstGeom prst="rect">
            <a:avLst/>
          </a:prstGeom>
          <a:noFill/>
          <a:ln w="9525">
            <a:noFill/>
            <a:miter lim="800000"/>
            <a:headEnd/>
            <a:tailEnd/>
          </a:ln>
          <a:effectLst/>
        </p:spPr>
        <p:txBody>
          <a:bodyPr wrap="none" lIns="0" tIns="0" rIns="0" bIns="0"/>
          <a:lstStyle/>
          <a:p>
            <a:r>
              <a:rPr lang="en-US" sz="1800" b="1"/>
              <a:t>snRNA</a:t>
            </a:r>
          </a:p>
        </p:txBody>
      </p:sp>
      <p:sp>
        <p:nvSpPr>
          <p:cNvPr id="231433" name="Text Box 9"/>
          <p:cNvSpPr txBox="1">
            <a:spLocks noChangeArrowheads="1"/>
          </p:cNvSpPr>
          <p:nvPr/>
        </p:nvSpPr>
        <p:spPr bwMode="auto">
          <a:xfrm>
            <a:off x="2894013" y="1730375"/>
            <a:ext cx="825500" cy="236538"/>
          </a:xfrm>
          <a:prstGeom prst="rect">
            <a:avLst/>
          </a:prstGeom>
          <a:noFill/>
          <a:ln w="9525">
            <a:noFill/>
            <a:miter lim="800000"/>
            <a:headEnd/>
            <a:tailEnd/>
          </a:ln>
          <a:effectLst/>
        </p:spPr>
        <p:txBody>
          <a:bodyPr wrap="none" lIns="0" tIns="0" rIns="0" bIns="0"/>
          <a:lstStyle/>
          <a:p>
            <a:r>
              <a:rPr lang="en-US" sz="1800" b="1"/>
              <a:t>snRNPs</a:t>
            </a:r>
          </a:p>
        </p:txBody>
      </p:sp>
      <p:sp>
        <p:nvSpPr>
          <p:cNvPr id="231434" name="Text Box 10"/>
          <p:cNvSpPr txBox="1">
            <a:spLocks noChangeArrowheads="1"/>
          </p:cNvSpPr>
          <p:nvPr/>
        </p:nvSpPr>
        <p:spPr bwMode="auto">
          <a:xfrm>
            <a:off x="4240213" y="555625"/>
            <a:ext cx="762000" cy="233363"/>
          </a:xfrm>
          <a:prstGeom prst="rect">
            <a:avLst/>
          </a:prstGeom>
          <a:noFill/>
          <a:ln w="9525">
            <a:noFill/>
            <a:miter lim="800000"/>
            <a:headEnd/>
            <a:tailEnd/>
          </a:ln>
          <a:effectLst/>
        </p:spPr>
        <p:txBody>
          <a:bodyPr wrap="none" lIns="0" tIns="0" rIns="0" bIns="0"/>
          <a:lstStyle/>
          <a:p>
            <a:r>
              <a:rPr lang="en-US" sz="1800" b="1"/>
              <a:t>Intron</a:t>
            </a:r>
          </a:p>
        </p:txBody>
      </p:sp>
      <p:sp>
        <p:nvSpPr>
          <p:cNvPr id="231435" name="Text Box 11"/>
          <p:cNvSpPr txBox="1">
            <a:spLocks noChangeArrowheads="1"/>
          </p:cNvSpPr>
          <p:nvPr/>
        </p:nvSpPr>
        <p:spPr bwMode="auto">
          <a:xfrm>
            <a:off x="6173788" y="560388"/>
            <a:ext cx="762000" cy="233362"/>
          </a:xfrm>
          <a:prstGeom prst="rect">
            <a:avLst/>
          </a:prstGeom>
          <a:noFill/>
          <a:ln w="9525">
            <a:noFill/>
            <a:miter lim="800000"/>
            <a:headEnd/>
            <a:tailEnd/>
          </a:ln>
          <a:effectLst/>
        </p:spPr>
        <p:txBody>
          <a:bodyPr wrap="none" lIns="0" tIns="0" rIns="0" bIns="0"/>
          <a:lstStyle/>
          <a:p>
            <a:r>
              <a:rPr lang="en-US" sz="1800" b="1"/>
              <a:t>Exon 2</a:t>
            </a:r>
          </a:p>
        </p:txBody>
      </p:sp>
      <p:sp>
        <p:nvSpPr>
          <p:cNvPr id="231436" name="Text Box 12"/>
          <p:cNvSpPr txBox="1">
            <a:spLocks noChangeArrowheads="1"/>
          </p:cNvSpPr>
          <p:nvPr/>
        </p:nvSpPr>
        <p:spPr bwMode="auto">
          <a:xfrm>
            <a:off x="5473700" y="1101725"/>
            <a:ext cx="923925" cy="484188"/>
          </a:xfrm>
          <a:prstGeom prst="rect">
            <a:avLst/>
          </a:prstGeom>
          <a:noFill/>
          <a:ln w="9525">
            <a:noFill/>
            <a:miter lim="800000"/>
            <a:headEnd/>
            <a:tailEnd/>
          </a:ln>
          <a:effectLst/>
        </p:spPr>
        <p:txBody>
          <a:bodyPr wrap="none" lIns="0" tIns="0" rIns="0" bIns="0"/>
          <a:lstStyle/>
          <a:p>
            <a:pPr algn="ctr">
              <a:lnSpc>
                <a:spcPct val="90000"/>
              </a:lnSpc>
            </a:pPr>
            <a:r>
              <a:rPr lang="en-US" sz="1800" b="1"/>
              <a:t>Other </a:t>
            </a:r>
            <a:br>
              <a:rPr lang="en-US" sz="1800" b="1"/>
            </a:br>
            <a:r>
              <a:rPr lang="en-US" sz="1800" b="1"/>
              <a:t>proteins</a:t>
            </a:r>
          </a:p>
        </p:txBody>
      </p:sp>
      <p:sp>
        <p:nvSpPr>
          <p:cNvPr id="231437" name="Text Box 13"/>
          <p:cNvSpPr txBox="1">
            <a:spLocks noChangeArrowheads="1"/>
          </p:cNvSpPr>
          <p:nvPr/>
        </p:nvSpPr>
        <p:spPr bwMode="auto">
          <a:xfrm>
            <a:off x="3897313" y="2308225"/>
            <a:ext cx="1485900" cy="258763"/>
          </a:xfrm>
          <a:prstGeom prst="rect">
            <a:avLst/>
          </a:prstGeom>
          <a:noFill/>
          <a:ln w="9525">
            <a:noFill/>
            <a:miter lim="800000"/>
            <a:headEnd/>
            <a:tailEnd/>
          </a:ln>
          <a:effectLst/>
        </p:spPr>
        <p:txBody>
          <a:bodyPr wrap="none" lIns="0" tIns="0" rIns="0" bIns="0"/>
          <a:lstStyle/>
          <a:p>
            <a:r>
              <a:rPr lang="en-US" sz="1800" b="1"/>
              <a:t>Spliceosome</a:t>
            </a:r>
          </a:p>
        </p:txBody>
      </p:sp>
      <p:sp>
        <p:nvSpPr>
          <p:cNvPr id="231438" name="Text Box 14"/>
          <p:cNvSpPr txBox="1">
            <a:spLocks noChangeArrowheads="1"/>
          </p:cNvSpPr>
          <p:nvPr/>
        </p:nvSpPr>
        <p:spPr bwMode="auto">
          <a:xfrm>
            <a:off x="2655888" y="3219450"/>
            <a:ext cx="263525" cy="215900"/>
          </a:xfrm>
          <a:prstGeom prst="rect">
            <a:avLst/>
          </a:prstGeom>
          <a:noFill/>
          <a:ln w="9525">
            <a:noFill/>
            <a:miter lim="800000"/>
            <a:headEnd/>
            <a:tailEnd/>
          </a:ln>
          <a:effectLst/>
        </p:spPr>
        <p:txBody>
          <a:bodyPr wrap="none" lIns="0" tIns="0" rIns="0" bIns="0"/>
          <a:lstStyle/>
          <a:p>
            <a:r>
              <a:rPr lang="en-US" sz="1800" b="1"/>
              <a:t>5</a:t>
            </a:r>
            <a:r>
              <a:rPr lang="en-US" sz="1800" b="1">
                <a:sym typeface="Symbol" pitchFamily="84" charset="2"/>
              </a:rPr>
              <a:t></a:t>
            </a:r>
            <a:endParaRPr lang="en-US" sz="1800" b="1"/>
          </a:p>
        </p:txBody>
      </p:sp>
      <p:sp>
        <p:nvSpPr>
          <p:cNvPr id="231439" name="Text Box 15"/>
          <p:cNvSpPr txBox="1">
            <a:spLocks noChangeArrowheads="1"/>
          </p:cNvSpPr>
          <p:nvPr/>
        </p:nvSpPr>
        <p:spPr bwMode="auto">
          <a:xfrm>
            <a:off x="2284413" y="5203825"/>
            <a:ext cx="1498600" cy="538163"/>
          </a:xfrm>
          <a:prstGeom prst="rect">
            <a:avLst/>
          </a:prstGeom>
          <a:noFill/>
          <a:ln w="9525">
            <a:noFill/>
            <a:miter lim="800000"/>
            <a:headEnd/>
            <a:tailEnd/>
          </a:ln>
          <a:effectLst/>
        </p:spPr>
        <p:txBody>
          <a:bodyPr wrap="none" lIns="0" tIns="0" rIns="0" bIns="0"/>
          <a:lstStyle/>
          <a:p>
            <a:r>
              <a:rPr lang="en-US" sz="1800" b="1"/>
              <a:t>Spliceosome</a:t>
            </a:r>
            <a:br>
              <a:rPr lang="en-US" sz="1800" b="1"/>
            </a:br>
            <a:r>
              <a:rPr lang="en-US" sz="1800" b="1"/>
              <a:t>components</a:t>
            </a:r>
          </a:p>
        </p:txBody>
      </p:sp>
      <p:sp>
        <p:nvSpPr>
          <p:cNvPr id="231440" name="Text Box 16"/>
          <p:cNvSpPr txBox="1">
            <a:spLocks noChangeArrowheads="1"/>
          </p:cNvSpPr>
          <p:nvPr/>
        </p:nvSpPr>
        <p:spPr bwMode="auto">
          <a:xfrm>
            <a:off x="6237288" y="5703888"/>
            <a:ext cx="825500" cy="512762"/>
          </a:xfrm>
          <a:prstGeom prst="rect">
            <a:avLst/>
          </a:prstGeom>
          <a:noFill/>
          <a:ln w="9525">
            <a:noFill/>
            <a:miter lim="800000"/>
            <a:headEnd/>
            <a:tailEnd/>
          </a:ln>
          <a:effectLst/>
        </p:spPr>
        <p:txBody>
          <a:bodyPr wrap="none" lIns="0" tIns="0" rIns="0" bIns="0"/>
          <a:lstStyle/>
          <a:p>
            <a:r>
              <a:rPr lang="en-US" sz="1800" b="1"/>
              <a:t>Cut-out</a:t>
            </a:r>
            <a:br>
              <a:rPr lang="en-US" sz="1800" b="1"/>
            </a:br>
            <a:r>
              <a:rPr lang="en-US" sz="1800" b="1"/>
              <a:t>intron</a:t>
            </a:r>
          </a:p>
        </p:txBody>
      </p:sp>
      <p:sp>
        <p:nvSpPr>
          <p:cNvPr id="231441" name="Text Box 17"/>
          <p:cNvSpPr txBox="1">
            <a:spLocks noChangeArrowheads="1"/>
          </p:cNvSpPr>
          <p:nvPr/>
        </p:nvSpPr>
        <p:spPr bwMode="auto">
          <a:xfrm>
            <a:off x="4240213" y="5927725"/>
            <a:ext cx="762000" cy="233363"/>
          </a:xfrm>
          <a:prstGeom prst="rect">
            <a:avLst/>
          </a:prstGeom>
          <a:noFill/>
          <a:ln w="9525">
            <a:noFill/>
            <a:miter lim="800000"/>
            <a:headEnd/>
            <a:tailEnd/>
          </a:ln>
          <a:effectLst/>
        </p:spPr>
        <p:txBody>
          <a:bodyPr wrap="none" lIns="0" tIns="0" rIns="0" bIns="0"/>
          <a:lstStyle/>
          <a:p>
            <a:r>
              <a:rPr lang="en-US" sz="1800" b="1"/>
              <a:t>mRNA</a:t>
            </a:r>
          </a:p>
        </p:txBody>
      </p:sp>
      <p:sp>
        <p:nvSpPr>
          <p:cNvPr id="231442" name="Text Box 18"/>
          <p:cNvSpPr txBox="1">
            <a:spLocks noChangeArrowheads="1"/>
          </p:cNvSpPr>
          <p:nvPr/>
        </p:nvSpPr>
        <p:spPr bwMode="auto">
          <a:xfrm>
            <a:off x="3176588" y="6115050"/>
            <a:ext cx="263525" cy="215900"/>
          </a:xfrm>
          <a:prstGeom prst="rect">
            <a:avLst/>
          </a:prstGeom>
          <a:noFill/>
          <a:ln w="9525">
            <a:noFill/>
            <a:miter lim="800000"/>
            <a:headEnd/>
            <a:tailEnd/>
          </a:ln>
          <a:effectLst/>
        </p:spPr>
        <p:txBody>
          <a:bodyPr wrap="none" lIns="0" tIns="0" rIns="0" bIns="0"/>
          <a:lstStyle/>
          <a:p>
            <a:r>
              <a:rPr lang="en-US" sz="1800" b="1"/>
              <a:t>5</a:t>
            </a:r>
            <a:r>
              <a:rPr lang="en-US" sz="1800" b="1">
                <a:sym typeface="Symbol" pitchFamily="84" charset="2"/>
              </a:rPr>
              <a:t></a:t>
            </a:r>
            <a:endParaRPr lang="en-US" sz="1800" b="1"/>
          </a:p>
        </p:txBody>
      </p:sp>
      <p:sp>
        <p:nvSpPr>
          <p:cNvPr id="231443" name="Text Box 19"/>
          <p:cNvSpPr txBox="1">
            <a:spLocks noChangeArrowheads="1"/>
          </p:cNvSpPr>
          <p:nvPr/>
        </p:nvSpPr>
        <p:spPr bwMode="auto">
          <a:xfrm>
            <a:off x="3725863" y="6307138"/>
            <a:ext cx="762000" cy="233362"/>
          </a:xfrm>
          <a:prstGeom prst="rect">
            <a:avLst/>
          </a:prstGeom>
          <a:noFill/>
          <a:ln w="9525">
            <a:noFill/>
            <a:miter lim="800000"/>
            <a:headEnd/>
            <a:tailEnd/>
          </a:ln>
          <a:effectLst/>
        </p:spPr>
        <p:txBody>
          <a:bodyPr wrap="none" lIns="0" tIns="0" rIns="0" bIns="0"/>
          <a:lstStyle/>
          <a:p>
            <a:r>
              <a:rPr lang="en-US" sz="1800" b="1"/>
              <a:t>Exon 1</a:t>
            </a:r>
          </a:p>
        </p:txBody>
      </p:sp>
      <p:sp>
        <p:nvSpPr>
          <p:cNvPr id="231444" name="Text Box 20"/>
          <p:cNvSpPr txBox="1">
            <a:spLocks noChangeArrowheads="1"/>
          </p:cNvSpPr>
          <p:nvPr/>
        </p:nvSpPr>
        <p:spPr bwMode="auto">
          <a:xfrm>
            <a:off x="4776788" y="6313488"/>
            <a:ext cx="762000" cy="233362"/>
          </a:xfrm>
          <a:prstGeom prst="rect">
            <a:avLst/>
          </a:prstGeom>
          <a:noFill/>
          <a:ln w="9525">
            <a:noFill/>
            <a:miter lim="800000"/>
            <a:headEnd/>
            <a:tailEnd/>
          </a:ln>
          <a:effectLst/>
        </p:spPr>
        <p:txBody>
          <a:bodyPr wrap="none" lIns="0" tIns="0" rIns="0" bIns="0"/>
          <a:lstStyle/>
          <a:p>
            <a:r>
              <a:rPr lang="en-US" sz="1800" b="1"/>
              <a:t>Exon 2</a:t>
            </a:r>
          </a:p>
        </p:txBody>
      </p:sp>
      <p:sp>
        <p:nvSpPr>
          <p:cNvPr id="231445" name="Line 21"/>
          <p:cNvSpPr>
            <a:spLocks noChangeShapeType="1"/>
          </p:cNvSpPr>
          <p:nvPr/>
        </p:nvSpPr>
        <p:spPr bwMode="auto">
          <a:xfrm>
            <a:off x="2709863" y="1071563"/>
            <a:ext cx="325437" cy="0"/>
          </a:xfrm>
          <a:prstGeom prst="line">
            <a:avLst/>
          </a:prstGeom>
          <a:noFill/>
          <a:ln w="12700">
            <a:solidFill>
              <a:schemeClr val="tx1"/>
            </a:solidFill>
            <a:round/>
            <a:headEnd/>
            <a:tailEnd/>
          </a:ln>
          <a:effectLst/>
        </p:spPr>
        <p:txBody>
          <a:bodyPr wrap="none" anchor="ctr"/>
          <a:lstStyle/>
          <a:p>
            <a:endParaRPr lang="en-US"/>
          </a:p>
        </p:txBody>
      </p:sp>
      <p:sp>
        <p:nvSpPr>
          <p:cNvPr id="231446" name="Line 22"/>
          <p:cNvSpPr>
            <a:spLocks noChangeShapeType="1"/>
          </p:cNvSpPr>
          <p:nvPr/>
        </p:nvSpPr>
        <p:spPr bwMode="auto">
          <a:xfrm>
            <a:off x="2700338" y="1350963"/>
            <a:ext cx="246062" cy="127000"/>
          </a:xfrm>
          <a:prstGeom prst="line">
            <a:avLst/>
          </a:prstGeom>
          <a:noFill/>
          <a:ln w="12700">
            <a:solidFill>
              <a:schemeClr val="tx1"/>
            </a:solidFill>
            <a:round/>
            <a:headEnd/>
            <a:tailEnd/>
          </a:ln>
          <a:effectLst/>
        </p:spPr>
        <p:txBody>
          <a:bodyPr wrap="none" anchor="ctr"/>
          <a:lstStyle/>
          <a:p>
            <a:endParaRPr lang="en-US"/>
          </a:p>
        </p:txBody>
      </p:sp>
      <p:sp>
        <p:nvSpPr>
          <p:cNvPr id="25" name="TextBox 24"/>
          <p:cNvSpPr txBox="1"/>
          <p:nvPr/>
        </p:nvSpPr>
        <p:spPr>
          <a:xfrm>
            <a:off x="685800" y="1524000"/>
            <a:ext cx="990600" cy="461665"/>
          </a:xfrm>
          <a:prstGeom prst="rect">
            <a:avLst/>
          </a:prstGeom>
          <a:noFill/>
        </p:spPr>
        <p:txBody>
          <a:bodyPr wrap="square" rtlCol="0">
            <a:spAutoFit/>
          </a:bodyPr>
          <a:lstStyle/>
          <a:p>
            <a:r>
              <a:rPr lang="en-US" dirty="0" smtClean="0"/>
              <a:t>(47)</a:t>
            </a:r>
            <a:endParaRPr lang="en-US" dirty="0"/>
          </a:p>
        </p:txBody>
      </p:sp>
    </p:spTree>
    <p:extLst>
      <p:ext uri="{BB962C8B-B14F-4D97-AF65-F5344CB8AC3E}">
        <p14:creationId xmlns:p14="http://schemas.microsoft.com/office/powerpoint/2010/main" val="20580509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152400" y="463550"/>
            <a:ext cx="8534400" cy="641350"/>
          </a:xfrm>
        </p:spPr>
        <p:txBody>
          <a:bodyPr anchor="t">
            <a:spAutoFit/>
          </a:bodyPr>
          <a:lstStyle/>
          <a:p>
            <a:r>
              <a:rPr lang="en-US" i="1" dirty="0"/>
              <a:t>Ribozymes</a:t>
            </a:r>
            <a:endParaRPr lang="en-US" dirty="0"/>
          </a:p>
        </p:txBody>
      </p:sp>
      <p:sp>
        <p:nvSpPr>
          <p:cNvPr id="61443" name="Rectangle 3"/>
          <p:cNvSpPr>
            <a:spLocks noGrp="1" noChangeArrowheads="1"/>
          </p:cNvSpPr>
          <p:nvPr>
            <p:ph type="body" idx="4294967295"/>
          </p:nvPr>
        </p:nvSpPr>
        <p:spPr>
          <a:xfrm>
            <a:off x="533400" y="1365250"/>
            <a:ext cx="8305800" cy="3533275"/>
          </a:xfrm>
        </p:spPr>
        <p:txBody>
          <a:bodyPr>
            <a:spAutoFit/>
          </a:bodyPr>
          <a:lstStyle/>
          <a:p>
            <a:pPr marL="350838" indent="-350838"/>
            <a:r>
              <a:rPr lang="en-US" b="1" dirty="0"/>
              <a:t>Ribozymes </a:t>
            </a:r>
            <a:r>
              <a:rPr lang="en-US" dirty="0"/>
              <a:t>are catalytic RNA molecules that function as enzymes and can splice RNA</a:t>
            </a:r>
          </a:p>
          <a:p>
            <a:pPr marL="350838" indent="-350838"/>
            <a:r>
              <a:rPr lang="en-US" dirty="0"/>
              <a:t>The discovery of ribozymes rendered obsolete the belief that all biological catalysts were </a:t>
            </a:r>
            <a:r>
              <a:rPr lang="en-US" dirty="0" smtClean="0"/>
              <a:t>proteins </a:t>
            </a:r>
          </a:p>
          <a:p>
            <a:pPr marL="350838" indent="-350838"/>
            <a:r>
              <a:rPr lang="en-US" dirty="0"/>
              <a:t>In some species, there is no need for protein or even additional RNA molecules, the intron within the mRNA catalyzes its own excision!</a:t>
            </a:r>
          </a:p>
          <a:p>
            <a:pPr marL="350838" indent="-350838"/>
            <a:endParaRPr lang="en-US" dirty="0"/>
          </a:p>
        </p:txBody>
      </p:sp>
      <p:grpSp>
        <p:nvGrpSpPr>
          <p:cNvPr id="61444" name="Group 4"/>
          <p:cNvGrpSpPr>
            <a:grpSpLocks/>
          </p:cNvGrpSpPr>
          <p:nvPr/>
        </p:nvGrpSpPr>
        <p:grpSpPr bwMode="auto">
          <a:xfrm>
            <a:off x="0" y="6553200"/>
            <a:ext cx="9144000" cy="304800"/>
            <a:chOff x="0" y="4128"/>
            <a:chExt cx="5760" cy="192"/>
          </a:xfrm>
        </p:grpSpPr>
        <p:sp>
          <p:nvSpPr>
            <p:cNvPr id="61445"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61447"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1630635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Nutritional Mutants in </a:t>
            </a:r>
            <a:r>
              <a:rPr lang="en-US" dirty="0" err="1" smtClean="0"/>
              <a:t>Neurospora</a:t>
            </a:r>
            <a:endParaRPr lang="en-US" dirty="0"/>
          </a:p>
        </p:txBody>
      </p:sp>
      <p:sp>
        <p:nvSpPr>
          <p:cNvPr id="3" name="Content Placeholder 2"/>
          <p:cNvSpPr>
            <a:spLocks noGrp="1"/>
          </p:cNvSpPr>
          <p:nvPr>
            <p:ph idx="1"/>
          </p:nvPr>
        </p:nvSpPr>
        <p:spPr/>
        <p:txBody>
          <a:bodyPr/>
          <a:lstStyle/>
          <a:p>
            <a:r>
              <a:rPr lang="en-US" dirty="0" smtClean="0"/>
              <a:t>Beadle &amp; Tatum hypothesized that normal </a:t>
            </a:r>
            <a:r>
              <a:rPr lang="en-US" dirty="0" err="1" smtClean="0"/>
              <a:t>neurospora</a:t>
            </a:r>
            <a:r>
              <a:rPr lang="en-US" dirty="0" smtClean="0"/>
              <a:t> could synthesize the 20 amino acids they needed from the minimal media, while the mutants lacked the ability to synthesize the amino acids and so had to be supplied with them</a:t>
            </a:r>
          </a:p>
          <a:p>
            <a:r>
              <a:rPr lang="en-US" dirty="0" smtClean="0"/>
              <a:t>To characterize the metabolic defect of each nutritional mutant, Beadle &amp; Tatum took samples from the mutant growing on the complete medium and grew it on the minimal medium and a single additional nutrient</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Ribozyme</a:t>
            </a:r>
            <a:r>
              <a:rPr lang="en-US" dirty="0" smtClean="0"/>
              <a:t> Mechanism</a:t>
            </a:r>
            <a:endParaRPr lang="en-US" dirty="0"/>
          </a:p>
        </p:txBody>
      </p:sp>
      <p:sp>
        <p:nvSpPr>
          <p:cNvPr id="3" name="Content Placeholder 2"/>
          <p:cNvSpPr>
            <a:spLocks noGrp="1"/>
          </p:cNvSpPr>
          <p:nvPr>
            <p:ph idx="1"/>
          </p:nvPr>
        </p:nvSpPr>
        <p:spPr/>
        <p:txBody>
          <a:bodyPr/>
          <a:lstStyle/>
          <a:p>
            <a:r>
              <a:rPr lang="en-US" dirty="0" smtClean="0"/>
              <a:t>Because RNA is single stranded, one portion of an RNA molecule can base pair with another complementary portion of the same molecule</a:t>
            </a:r>
          </a:p>
          <a:p>
            <a:endParaRPr lang="en-US" dirty="0" smtClean="0"/>
          </a:p>
          <a:p>
            <a:r>
              <a:rPr lang="en-US" dirty="0" smtClean="0"/>
              <a:t>Some of the bases contain functional groups that may participate in catalysis</a:t>
            </a:r>
          </a:p>
          <a:p>
            <a:endParaRPr lang="en-US" dirty="0" smtClean="0"/>
          </a:p>
          <a:p>
            <a:r>
              <a:rPr lang="en-US" dirty="0" smtClean="0"/>
              <a:t>So… Not all biological catalysts are proteins after all!</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4294967295"/>
          </p:nvPr>
        </p:nvSpPr>
        <p:spPr>
          <a:xfrm>
            <a:off x="533400" y="1368425"/>
            <a:ext cx="8534400" cy="3773341"/>
          </a:xfrm>
        </p:spPr>
        <p:txBody>
          <a:bodyPr>
            <a:spAutoFit/>
          </a:bodyPr>
          <a:lstStyle/>
          <a:p>
            <a:pPr marL="350838" indent="-350838"/>
            <a:r>
              <a:rPr lang="en-US" dirty="0"/>
              <a:t>Three properties of RNA enable it to function as an enzyme</a:t>
            </a:r>
            <a:endParaRPr lang="en-US" sz="3000" dirty="0"/>
          </a:p>
          <a:p>
            <a:pPr marL="977900" lvl="1" indent="-304800"/>
            <a:r>
              <a:rPr lang="en-US" dirty="0"/>
              <a:t>It can form a three-dimensional structure because of its ability to base-pair with itself</a:t>
            </a:r>
          </a:p>
          <a:p>
            <a:pPr marL="977900" lvl="1" indent="-304800"/>
            <a:r>
              <a:rPr lang="en-US" dirty="0"/>
              <a:t>Some bases in RNA contain functional groups that  may participate in catalysis</a:t>
            </a:r>
          </a:p>
          <a:p>
            <a:pPr marL="977900" lvl="1" indent="-304800"/>
            <a:r>
              <a:rPr lang="en-US" dirty="0"/>
              <a:t>RNA may hydrogen-bond with other nucleic acid </a:t>
            </a:r>
            <a:r>
              <a:rPr lang="en-US" dirty="0" smtClean="0"/>
              <a:t>molecules </a:t>
            </a:r>
            <a:endParaRPr lang="en-US" dirty="0"/>
          </a:p>
          <a:p>
            <a:pPr marL="977900" lvl="1" indent="-304800"/>
            <a:endParaRPr lang="en-US" dirty="0"/>
          </a:p>
        </p:txBody>
      </p:sp>
      <p:grpSp>
        <p:nvGrpSpPr>
          <p:cNvPr id="63491" name="Group 3"/>
          <p:cNvGrpSpPr>
            <a:grpSpLocks/>
          </p:cNvGrpSpPr>
          <p:nvPr/>
        </p:nvGrpSpPr>
        <p:grpSpPr bwMode="auto">
          <a:xfrm>
            <a:off x="0" y="6553200"/>
            <a:ext cx="9144000" cy="304800"/>
            <a:chOff x="0" y="4128"/>
            <a:chExt cx="5760" cy="192"/>
          </a:xfrm>
        </p:grpSpPr>
        <p:sp>
          <p:nvSpPr>
            <p:cNvPr id="63492"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63494"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21518991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76200" y="473075"/>
            <a:ext cx="9067800" cy="1190625"/>
          </a:xfrm>
        </p:spPr>
        <p:txBody>
          <a:bodyPr anchor="t">
            <a:spAutoFit/>
          </a:bodyPr>
          <a:lstStyle/>
          <a:p>
            <a:pPr marL="57150" indent="-4763"/>
            <a:r>
              <a:rPr lang="en-US" i="1" dirty="0"/>
              <a:t>The Functional and Evolutionary Importance of Introns</a:t>
            </a:r>
            <a:endParaRPr lang="en-US" sz="3200" dirty="0"/>
          </a:p>
        </p:txBody>
      </p:sp>
      <p:sp>
        <p:nvSpPr>
          <p:cNvPr id="65539" name="Rectangle 3"/>
          <p:cNvSpPr>
            <a:spLocks noGrp="1" noChangeArrowheads="1"/>
          </p:cNvSpPr>
          <p:nvPr>
            <p:ph type="body" idx="4294967295"/>
          </p:nvPr>
        </p:nvSpPr>
        <p:spPr>
          <a:xfrm>
            <a:off x="533400" y="1903413"/>
            <a:ext cx="8534400" cy="3933384"/>
          </a:xfrm>
        </p:spPr>
        <p:txBody>
          <a:bodyPr>
            <a:spAutoFit/>
          </a:bodyPr>
          <a:lstStyle/>
          <a:p>
            <a:pPr marL="350838" indent="-350838"/>
            <a:r>
              <a:rPr lang="en-US" dirty="0"/>
              <a:t>Some </a:t>
            </a:r>
            <a:r>
              <a:rPr lang="en-US" dirty="0" err="1"/>
              <a:t>introns</a:t>
            </a:r>
            <a:r>
              <a:rPr lang="en-US" dirty="0"/>
              <a:t> contain sequences that may regulate gene expression</a:t>
            </a:r>
          </a:p>
          <a:p>
            <a:pPr marL="350838" indent="-350838"/>
            <a:r>
              <a:rPr lang="en-US" dirty="0"/>
              <a:t>Some genes can encode more than one kind of polypeptide, depending on which segments are treated as </a:t>
            </a:r>
            <a:r>
              <a:rPr lang="en-US" dirty="0" err="1"/>
              <a:t>exons</a:t>
            </a:r>
            <a:r>
              <a:rPr lang="en-US" dirty="0"/>
              <a:t> during splicing</a:t>
            </a:r>
          </a:p>
          <a:p>
            <a:pPr marL="350838" indent="-350838"/>
            <a:r>
              <a:rPr lang="en-US" dirty="0"/>
              <a:t>This is called </a:t>
            </a:r>
            <a:r>
              <a:rPr lang="en-US" b="1" dirty="0"/>
              <a:t>alternative RNA splicing</a:t>
            </a:r>
          </a:p>
          <a:p>
            <a:pPr marL="350838" indent="-350838"/>
            <a:r>
              <a:rPr lang="en-US" dirty="0"/>
              <a:t>Consequently, the number of different proteins an organism can produce is much greater than its number of </a:t>
            </a:r>
            <a:r>
              <a:rPr lang="en-US" dirty="0" smtClean="0"/>
              <a:t>genes </a:t>
            </a:r>
            <a:endParaRPr lang="en-US" dirty="0"/>
          </a:p>
        </p:txBody>
      </p:sp>
      <p:grpSp>
        <p:nvGrpSpPr>
          <p:cNvPr id="65540" name="Group 4"/>
          <p:cNvGrpSpPr>
            <a:grpSpLocks/>
          </p:cNvGrpSpPr>
          <p:nvPr/>
        </p:nvGrpSpPr>
        <p:grpSpPr bwMode="auto">
          <a:xfrm>
            <a:off x="0" y="6553200"/>
            <a:ext cx="9144000" cy="304800"/>
            <a:chOff x="0" y="4128"/>
            <a:chExt cx="5760" cy="192"/>
          </a:xfrm>
        </p:grpSpPr>
        <p:sp>
          <p:nvSpPr>
            <p:cNvPr id="65541"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65543"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9452441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Splicing</a:t>
            </a:r>
            <a:endParaRPr lang="en-US" dirty="0"/>
          </a:p>
        </p:txBody>
      </p:sp>
      <p:sp>
        <p:nvSpPr>
          <p:cNvPr id="3" name="Content Placeholder 2"/>
          <p:cNvSpPr>
            <a:spLocks noGrp="1"/>
          </p:cNvSpPr>
          <p:nvPr>
            <p:ph idx="1"/>
          </p:nvPr>
        </p:nvSpPr>
        <p:spPr/>
        <p:txBody>
          <a:bodyPr/>
          <a:lstStyle/>
          <a:p>
            <a:r>
              <a:rPr lang="en-US" dirty="0" smtClean="0"/>
              <a:t>A single gene can, in fact, code for more than one polypeptide, depending on which segments are treated as introns and which are treated as exons</a:t>
            </a:r>
          </a:p>
          <a:p>
            <a:r>
              <a:rPr lang="en-US" dirty="0" smtClean="0"/>
              <a:t>Example: the differences between a male and female fruit fly are due mainly to alternative splicing of the same genes</a:t>
            </a:r>
          </a:p>
          <a:p>
            <a:r>
              <a:rPr lang="en-US" dirty="0" smtClean="0"/>
              <a:t>Alternative splicing also provides a possible answer to why we humans get along as well as we do with such little genetic information (we really only have about double that of a fruit fly)</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4294967295"/>
          </p:nvPr>
        </p:nvSpPr>
        <p:spPr>
          <a:xfrm>
            <a:off x="533400" y="1371600"/>
            <a:ext cx="8534400" cy="2825750"/>
          </a:xfrm>
        </p:spPr>
        <p:txBody>
          <a:bodyPr>
            <a:spAutoFit/>
          </a:bodyPr>
          <a:lstStyle/>
          <a:p>
            <a:pPr marL="350838" indent="-350838"/>
            <a:r>
              <a:rPr lang="en-US" dirty="0"/>
              <a:t>Proteins often have a modular architecture consisting of discrete regions called </a:t>
            </a:r>
            <a:r>
              <a:rPr lang="en-US" b="1" dirty="0"/>
              <a:t>domains</a:t>
            </a:r>
          </a:p>
          <a:p>
            <a:pPr marL="350838" indent="-350838"/>
            <a:r>
              <a:rPr lang="en-US" dirty="0"/>
              <a:t>In many cases, different exons code for the different domains in a protein</a:t>
            </a:r>
          </a:p>
          <a:p>
            <a:pPr marL="350838" indent="-350838"/>
            <a:r>
              <a:rPr lang="en-US" dirty="0"/>
              <a:t>Exon shuffling may result in the evolution of new proteins</a:t>
            </a:r>
          </a:p>
        </p:txBody>
      </p:sp>
      <p:grpSp>
        <p:nvGrpSpPr>
          <p:cNvPr id="67587" name="Group 3"/>
          <p:cNvGrpSpPr>
            <a:grpSpLocks/>
          </p:cNvGrpSpPr>
          <p:nvPr/>
        </p:nvGrpSpPr>
        <p:grpSpPr bwMode="auto">
          <a:xfrm>
            <a:off x="0" y="6553200"/>
            <a:ext cx="9144000" cy="304800"/>
            <a:chOff x="0" y="4128"/>
            <a:chExt cx="5760" cy="192"/>
          </a:xfrm>
        </p:grpSpPr>
        <p:sp>
          <p:nvSpPr>
            <p:cNvPr id="67588"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67590"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37450380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Exon</a:t>
            </a:r>
            <a:r>
              <a:rPr lang="en-US" dirty="0" smtClean="0"/>
              <a:t> Shuffling</a:t>
            </a:r>
            <a:endParaRPr lang="en-US" dirty="0"/>
          </a:p>
        </p:txBody>
      </p:sp>
      <p:sp>
        <p:nvSpPr>
          <p:cNvPr id="3" name="Content Placeholder 2"/>
          <p:cNvSpPr>
            <a:spLocks noGrp="1"/>
          </p:cNvSpPr>
          <p:nvPr>
            <p:ph idx="1"/>
          </p:nvPr>
        </p:nvSpPr>
        <p:spPr>
          <a:xfrm>
            <a:off x="457200" y="1905000"/>
            <a:ext cx="8229600" cy="4389120"/>
          </a:xfrm>
        </p:spPr>
        <p:txBody>
          <a:bodyPr/>
          <a:lstStyle/>
          <a:p>
            <a:r>
              <a:rPr lang="en-US" dirty="0" smtClean="0"/>
              <a:t>The presence of introns in a gene may facilitate the evolution of new and potentially useful proteins by increasing the probability of crossing over between the exons of different alleles!</a:t>
            </a:r>
          </a:p>
          <a:p>
            <a:r>
              <a:rPr lang="en-US" dirty="0" smtClean="0"/>
              <a:t>Exon shuffling could lead to new proteins with novel combinations of functions (or it could lead to a completely nonfunctional product, and then you die </a:t>
            </a:r>
            <a:r>
              <a:rPr lang="en-US" dirty="0" smtClean="0">
                <a:sym typeface="Wingdings" pitchFamily="2" charset="2"/>
              </a:rPr>
              <a:t></a:t>
            </a:r>
          </a:p>
          <a:p>
            <a:r>
              <a:rPr lang="en-US" sz="1400" dirty="0">
                <a:hlinkClick r:id="rId2"/>
              </a:rPr>
              <a:t>http://highered.mcgraw-hill.com/sites/9834092339/student_view0/chapter16/animation_-_</a:t>
            </a:r>
            <a:r>
              <a:rPr lang="en-US" sz="1400" dirty="0" smtClean="0">
                <a:hlinkClick r:id="rId2"/>
              </a:rPr>
              <a:t>exon_shuffling.html</a:t>
            </a:r>
            <a:r>
              <a:rPr lang="en-US" sz="1400" dirty="0" smtClean="0"/>
              <a:t> </a:t>
            </a:r>
            <a:endParaRPr lang="en-US" sz="1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5" name="Picture 3" descr="17_13ExonsDomains-U"/>
          <p:cNvPicPr>
            <a:picLocks noChangeAspect="1" noChangeArrowheads="1"/>
          </p:cNvPicPr>
          <p:nvPr/>
        </p:nvPicPr>
        <p:blipFill>
          <a:blip r:embed="rId3" cstate="print"/>
          <a:srcRect/>
          <a:stretch>
            <a:fillRect/>
          </a:stretch>
        </p:blipFill>
        <p:spPr bwMode="auto">
          <a:xfrm>
            <a:off x="1154113" y="136525"/>
            <a:ext cx="6834187" cy="6584950"/>
          </a:xfrm>
          <a:prstGeom prst="rect">
            <a:avLst/>
          </a:prstGeom>
          <a:noFill/>
        </p:spPr>
      </p:pic>
      <p:sp>
        <p:nvSpPr>
          <p:cNvPr id="161796" name="Text Box 4"/>
          <p:cNvSpPr txBox="1">
            <a:spLocks noChangeArrowheads="1"/>
          </p:cNvSpPr>
          <p:nvPr/>
        </p:nvSpPr>
        <p:spPr bwMode="auto">
          <a:xfrm>
            <a:off x="4306888" y="153988"/>
            <a:ext cx="762000" cy="233362"/>
          </a:xfrm>
          <a:prstGeom prst="rect">
            <a:avLst/>
          </a:prstGeom>
          <a:noFill/>
          <a:ln w="9525">
            <a:noFill/>
            <a:miter lim="800000"/>
            <a:headEnd/>
            <a:tailEnd/>
          </a:ln>
          <a:effectLst/>
        </p:spPr>
        <p:txBody>
          <a:bodyPr wrap="none" lIns="0" tIns="0" rIns="0" bIns="0"/>
          <a:lstStyle/>
          <a:p>
            <a:r>
              <a:rPr lang="en-US" sz="1800" b="1"/>
              <a:t>Gene</a:t>
            </a:r>
          </a:p>
        </p:txBody>
      </p:sp>
      <p:sp>
        <p:nvSpPr>
          <p:cNvPr id="161797" name="Text Box 5"/>
          <p:cNvSpPr txBox="1">
            <a:spLocks noChangeArrowheads="1"/>
          </p:cNvSpPr>
          <p:nvPr/>
        </p:nvSpPr>
        <p:spPr bwMode="auto">
          <a:xfrm>
            <a:off x="1525588" y="420688"/>
            <a:ext cx="762000" cy="233362"/>
          </a:xfrm>
          <a:prstGeom prst="rect">
            <a:avLst/>
          </a:prstGeom>
          <a:noFill/>
          <a:ln w="9525">
            <a:noFill/>
            <a:miter lim="800000"/>
            <a:headEnd/>
            <a:tailEnd/>
          </a:ln>
          <a:effectLst/>
        </p:spPr>
        <p:txBody>
          <a:bodyPr wrap="none" lIns="0" tIns="0" rIns="0" bIns="0"/>
          <a:lstStyle/>
          <a:p>
            <a:r>
              <a:rPr lang="en-US" sz="1800" b="1"/>
              <a:t>DNA</a:t>
            </a:r>
          </a:p>
        </p:txBody>
      </p:sp>
      <p:sp>
        <p:nvSpPr>
          <p:cNvPr id="161798" name="Text Box 6"/>
          <p:cNvSpPr txBox="1">
            <a:spLocks noChangeArrowheads="1"/>
          </p:cNvSpPr>
          <p:nvPr/>
        </p:nvSpPr>
        <p:spPr bwMode="auto">
          <a:xfrm>
            <a:off x="2439988" y="733425"/>
            <a:ext cx="762000" cy="233363"/>
          </a:xfrm>
          <a:prstGeom prst="rect">
            <a:avLst/>
          </a:prstGeom>
          <a:noFill/>
          <a:ln w="9525">
            <a:noFill/>
            <a:miter lim="800000"/>
            <a:headEnd/>
            <a:tailEnd/>
          </a:ln>
          <a:effectLst/>
        </p:spPr>
        <p:txBody>
          <a:bodyPr wrap="none" lIns="0" tIns="0" rIns="0" bIns="0"/>
          <a:lstStyle/>
          <a:p>
            <a:r>
              <a:rPr lang="en-US" sz="1800" b="1"/>
              <a:t>Exon 1</a:t>
            </a:r>
          </a:p>
        </p:txBody>
      </p:sp>
      <p:sp>
        <p:nvSpPr>
          <p:cNvPr id="161799" name="Text Box 7"/>
          <p:cNvSpPr txBox="1">
            <a:spLocks noChangeArrowheads="1"/>
          </p:cNvSpPr>
          <p:nvPr/>
        </p:nvSpPr>
        <p:spPr bwMode="auto">
          <a:xfrm>
            <a:off x="4243388" y="731838"/>
            <a:ext cx="762000" cy="233362"/>
          </a:xfrm>
          <a:prstGeom prst="rect">
            <a:avLst/>
          </a:prstGeom>
          <a:noFill/>
          <a:ln w="9525">
            <a:noFill/>
            <a:miter lim="800000"/>
            <a:headEnd/>
            <a:tailEnd/>
          </a:ln>
          <a:effectLst/>
        </p:spPr>
        <p:txBody>
          <a:bodyPr wrap="none" lIns="0" tIns="0" rIns="0" bIns="0"/>
          <a:lstStyle/>
          <a:p>
            <a:r>
              <a:rPr lang="en-US" sz="1800" b="1"/>
              <a:t>Exon 2</a:t>
            </a:r>
          </a:p>
        </p:txBody>
      </p:sp>
      <p:sp>
        <p:nvSpPr>
          <p:cNvPr id="161800" name="Text Box 8"/>
          <p:cNvSpPr txBox="1">
            <a:spLocks noChangeArrowheads="1"/>
          </p:cNvSpPr>
          <p:nvPr/>
        </p:nvSpPr>
        <p:spPr bwMode="auto">
          <a:xfrm>
            <a:off x="6040438" y="731838"/>
            <a:ext cx="762000" cy="233362"/>
          </a:xfrm>
          <a:prstGeom prst="rect">
            <a:avLst/>
          </a:prstGeom>
          <a:noFill/>
          <a:ln w="9525">
            <a:noFill/>
            <a:miter lim="800000"/>
            <a:headEnd/>
            <a:tailEnd/>
          </a:ln>
          <a:effectLst/>
        </p:spPr>
        <p:txBody>
          <a:bodyPr wrap="none" lIns="0" tIns="0" rIns="0" bIns="0"/>
          <a:lstStyle/>
          <a:p>
            <a:r>
              <a:rPr lang="en-US" sz="1800" b="1">
                <a:solidFill>
                  <a:schemeClr val="bg1"/>
                </a:solidFill>
              </a:rPr>
              <a:t>Exon 3</a:t>
            </a:r>
          </a:p>
        </p:txBody>
      </p:sp>
      <p:sp>
        <p:nvSpPr>
          <p:cNvPr id="161801" name="Text Box 9"/>
          <p:cNvSpPr txBox="1">
            <a:spLocks noChangeArrowheads="1"/>
          </p:cNvSpPr>
          <p:nvPr/>
        </p:nvSpPr>
        <p:spPr bwMode="auto">
          <a:xfrm>
            <a:off x="3386138" y="730250"/>
            <a:ext cx="673100" cy="220663"/>
          </a:xfrm>
          <a:prstGeom prst="rect">
            <a:avLst/>
          </a:prstGeom>
          <a:noFill/>
          <a:ln w="9525">
            <a:noFill/>
            <a:miter lim="800000"/>
            <a:headEnd/>
            <a:tailEnd/>
          </a:ln>
          <a:effectLst/>
        </p:spPr>
        <p:txBody>
          <a:bodyPr wrap="none" lIns="0" tIns="0" rIns="0" bIns="0"/>
          <a:lstStyle/>
          <a:p>
            <a:r>
              <a:rPr lang="en-US" sz="1800" b="1"/>
              <a:t>Intron</a:t>
            </a:r>
          </a:p>
        </p:txBody>
      </p:sp>
      <p:sp>
        <p:nvSpPr>
          <p:cNvPr id="161802" name="Text Box 10"/>
          <p:cNvSpPr txBox="1">
            <a:spLocks noChangeArrowheads="1"/>
          </p:cNvSpPr>
          <p:nvPr/>
        </p:nvSpPr>
        <p:spPr bwMode="auto">
          <a:xfrm>
            <a:off x="5189538" y="731838"/>
            <a:ext cx="673100" cy="220662"/>
          </a:xfrm>
          <a:prstGeom prst="rect">
            <a:avLst/>
          </a:prstGeom>
          <a:noFill/>
          <a:ln w="9525">
            <a:noFill/>
            <a:miter lim="800000"/>
            <a:headEnd/>
            <a:tailEnd/>
          </a:ln>
          <a:effectLst/>
        </p:spPr>
        <p:txBody>
          <a:bodyPr wrap="none" lIns="0" tIns="0" rIns="0" bIns="0"/>
          <a:lstStyle/>
          <a:p>
            <a:r>
              <a:rPr lang="en-US" sz="1800" b="1"/>
              <a:t>Intron</a:t>
            </a:r>
          </a:p>
        </p:txBody>
      </p:sp>
      <p:sp>
        <p:nvSpPr>
          <p:cNvPr id="161803" name="Text Box 11"/>
          <p:cNvSpPr txBox="1">
            <a:spLocks noChangeArrowheads="1"/>
          </p:cNvSpPr>
          <p:nvPr/>
        </p:nvSpPr>
        <p:spPr bwMode="auto">
          <a:xfrm>
            <a:off x="2732088" y="1303338"/>
            <a:ext cx="1422400" cy="233362"/>
          </a:xfrm>
          <a:prstGeom prst="rect">
            <a:avLst/>
          </a:prstGeom>
          <a:noFill/>
          <a:ln w="9525">
            <a:noFill/>
            <a:miter lim="800000"/>
            <a:headEnd/>
            <a:tailEnd/>
          </a:ln>
          <a:effectLst/>
        </p:spPr>
        <p:txBody>
          <a:bodyPr wrap="none" lIns="0" tIns="0" rIns="0" bIns="0"/>
          <a:lstStyle/>
          <a:p>
            <a:r>
              <a:rPr lang="en-US" sz="1800" b="1"/>
              <a:t>Transcription</a:t>
            </a:r>
          </a:p>
        </p:txBody>
      </p:sp>
      <p:sp>
        <p:nvSpPr>
          <p:cNvPr id="161804" name="Text Box 12"/>
          <p:cNvSpPr txBox="1">
            <a:spLocks noChangeArrowheads="1"/>
          </p:cNvSpPr>
          <p:nvPr/>
        </p:nvSpPr>
        <p:spPr bwMode="auto">
          <a:xfrm>
            <a:off x="2433638" y="2109788"/>
            <a:ext cx="1778000" cy="233362"/>
          </a:xfrm>
          <a:prstGeom prst="rect">
            <a:avLst/>
          </a:prstGeom>
          <a:noFill/>
          <a:ln w="9525">
            <a:noFill/>
            <a:miter lim="800000"/>
            <a:headEnd/>
            <a:tailEnd/>
          </a:ln>
          <a:effectLst/>
        </p:spPr>
        <p:txBody>
          <a:bodyPr wrap="none" lIns="0" tIns="0" rIns="0" bIns="0"/>
          <a:lstStyle/>
          <a:p>
            <a:r>
              <a:rPr lang="en-US" sz="1800" b="1"/>
              <a:t>RNA processing</a:t>
            </a:r>
          </a:p>
        </p:txBody>
      </p:sp>
      <p:sp>
        <p:nvSpPr>
          <p:cNvPr id="161805" name="Text Box 13"/>
          <p:cNvSpPr txBox="1">
            <a:spLocks noChangeArrowheads="1"/>
          </p:cNvSpPr>
          <p:nvPr/>
        </p:nvSpPr>
        <p:spPr bwMode="auto">
          <a:xfrm>
            <a:off x="2992438" y="2846388"/>
            <a:ext cx="1244600" cy="252412"/>
          </a:xfrm>
          <a:prstGeom prst="rect">
            <a:avLst/>
          </a:prstGeom>
          <a:noFill/>
          <a:ln w="9525">
            <a:noFill/>
            <a:miter lim="800000"/>
            <a:headEnd/>
            <a:tailEnd/>
          </a:ln>
          <a:effectLst/>
        </p:spPr>
        <p:txBody>
          <a:bodyPr wrap="none" lIns="0" tIns="0" rIns="0" bIns="0"/>
          <a:lstStyle/>
          <a:p>
            <a:r>
              <a:rPr lang="en-US" sz="1800" b="1"/>
              <a:t>Translation</a:t>
            </a:r>
          </a:p>
        </p:txBody>
      </p:sp>
      <p:sp>
        <p:nvSpPr>
          <p:cNvPr id="161806" name="Text Box 14"/>
          <p:cNvSpPr txBox="1">
            <a:spLocks noChangeArrowheads="1"/>
          </p:cNvSpPr>
          <p:nvPr/>
        </p:nvSpPr>
        <p:spPr bwMode="auto">
          <a:xfrm>
            <a:off x="6116638" y="3824288"/>
            <a:ext cx="1244600" cy="252412"/>
          </a:xfrm>
          <a:prstGeom prst="rect">
            <a:avLst/>
          </a:prstGeom>
          <a:noFill/>
          <a:ln w="9525">
            <a:noFill/>
            <a:miter lim="800000"/>
            <a:headEnd/>
            <a:tailEnd/>
          </a:ln>
          <a:effectLst/>
        </p:spPr>
        <p:txBody>
          <a:bodyPr wrap="none" lIns="0" tIns="0" rIns="0" bIns="0"/>
          <a:lstStyle/>
          <a:p>
            <a:r>
              <a:rPr lang="en-US" sz="1800" b="1"/>
              <a:t>Domain 3</a:t>
            </a:r>
          </a:p>
        </p:txBody>
      </p:sp>
      <p:sp>
        <p:nvSpPr>
          <p:cNvPr id="161807" name="Text Box 15"/>
          <p:cNvSpPr txBox="1">
            <a:spLocks noChangeArrowheads="1"/>
          </p:cNvSpPr>
          <p:nvPr/>
        </p:nvSpPr>
        <p:spPr bwMode="auto">
          <a:xfrm>
            <a:off x="1468438" y="4948238"/>
            <a:ext cx="1244600" cy="252412"/>
          </a:xfrm>
          <a:prstGeom prst="rect">
            <a:avLst/>
          </a:prstGeom>
          <a:noFill/>
          <a:ln w="9525">
            <a:noFill/>
            <a:miter lim="800000"/>
            <a:headEnd/>
            <a:tailEnd/>
          </a:ln>
          <a:effectLst/>
        </p:spPr>
        <p:txBody>
          <a:bodyPr wrap="none" lIns="0" tIns="0" rIns="0" bIns="0"/>
          <a:lstStyle/>
          <a:p>
            <a:r>
              <a:rPr lang="en-US" sz="1800" b="1"/>
              <a:t>Domain 2</a:t>
            </a:r>
          </a:p>
        </p:txBody>
      </p:sp>
      <p:sp>
        <p:nvSpPr>
          <p:cNvPr id="161808" name="Text Box 16"/>
          <p:cNvSpPr txBox="1">
            <a:spLocks noChangeArrowheads="1"/>
          </p:cNvSpPr>
          <p:nvPr/>
        </p:nvSpPr>
        <p:spPr bwMode="auto">
          <a:xfrm>
            <a:off x="6122988" y="5481638"/>
            <a:ext cx="1244600" cy="252412"/>
          </a:xfrm>
          <a:prstGeom prst="rect">
            <a:avLst/>
          </a:prstGeom>
          <a:noFill/>
          <a:ln w="9525">
            <a:noFill/>
            <a:miter lim="800000"/>
            <a:headEnd/>
            <a:tailEnd/>
          </a:ln>
          <a:effectLst/>
        </p:spPr>
        <p:txBody>
          <a:bodyPr wrap="none" lIns="0" tIns="0" rIns="0" bIns="0"/>
          <a:lstStyle/>
          <a:p>
            <a:r>
              <a:rPr lang="en-US" sz="1800" b="1"/>
              <a:t>Domain 1</a:t>
            </a:r>
          </a:p>
        </p:txBody>
      </p:sp>
      <p:sp>
        <p:nvSpPr>
          <p:cNvPr id="161809" name="Text Box 17"/>
          <p:cNvSpPr txBox="1">
            <a:spLocks noChangeArrowheads="1"/>
          </p:cNvSpPr>
          <p:nvPr/>
        </p:nvSpPr>
        <p:spPr bwMode="auto">
          <a:xfrm>
            <a:off x="3748088" y="6269038"/>
            <a:ext cx="1244600" cy="252412"/>
          </a:xfrm>
          <a:prstGeom prst="rect">
            <a:avLst/>
          </a:prstGeom>
          <a:noFill/>
          <a:ln w="9525">
            <a:noFill/>
            <a:miter lim="800000"/>
            <a:headEnd/>
            <a:tailEnd/>
          </a:ln>
          <a:effectLst/>
        </p:spPr>
        <p:txBody>
          <a:bodyPr wrap="none" lIns="0" tIns="0" rIns="0" bIns="0"/>
          <a:lstStyle/>
          <a:p>
            <a:r>
              <a:rPr lang="en-US" sz="1800" b="1"/>
              <a:t>Polypeptide</a:t>
            </a:r>
          </a:p>
        </p:txBody>
      </p:sp>
      <p:sp>
        <p:nvSpPr>
          <p:cNvPr id="161810" name="AutoShape 18"/>
          <p:cNvSpPr>
            <a:spLocks/>
          </p:cNvSpPr>
          <p:nvPr/>
        </p:nvSpPr>
        <p:spPr bwMode="auto">
          <a:xfrm>
            <a:off x="5861050" y="3314700"/>
            <a:ext cx="196850" cy="1231900"/>
          </a:xfrm>
          <a:prstGeom prst="rightBrace">
            <a:avLst>
              <a:gd name="adj1" fmla="val 52151"/>
              <a:gd name="adj2" fmla="val 50000"/>
            </a:avLst>
          </a:prstGeom>
          <a:noFill/>
          <a:ln w="12700">
            <a:solidFill>
              <a:schemeClr val="tx1"/>
            </a:solidFill>
            <a:round/>
            <a:headEnd/>
            <a:tailEnd/>
          </a:ln>
          <a:effectLst/>
        </p:spPr>
        <p:txBody>
          <a:bodyPr wrap="none" anchor="ctr"/>
          <a:lstStyle/>
          <a:p>
            <a:endParaRPr lang="en-US"/>
          </a:p>
        </p:txBody>
      </p:sp>
      <p:sp>
        <p:nvSpPr>
          <p:cNvPr id="161811" name="AutoShape 19"/>
          <p:cNvSpPr>
            <a:spLocks/>
          </p:cNvSpPr>
          <p:nvPr/>
        </p:nvSpPr>
        <p:spPr bwMode="auto">
          <a:xfrm>
            <a:off x="5873750" y="4972050"/>
            <a:ext cx="196850" cy="1231900"/>
          </a:xfrm>
          <a:prstGeom prst="rightBrace">
            <a:avLst>
              <a:gd name="adj1" fmla="val 52151"/>
              <a:gd name="adj2" fmla="val 50000"/>
            </a:avLst>
          </a:prstGeom>
          <a:noFill/>
          <a:ln w="12700">
            <a:solidFill>
              <a:schemeClr val="tx1"/>
            </a:solidFill>
            <a:round/>
            <a:headEnd/>
            <a:tailEnd/>
          </a:ln>
          <a:effectLst/>
        </p:spPr>
        <p:txBody>
          <a:bodyPr wrap="none" anchor="ctr"/>
          <a:lstStyle/>
          <a:p>
            <a:endParaRPr lang="en-US"/>
          </a:p>
        </p:txBody>
      </p:sp>
      <p:sp>
        <p:nvSpPr>
          <p:cNvPr id="161812" name="AutoShape 20"/>
          <p:cNvSpPr>
            <a:spLocks/>
          </p:cNvSpPr>
          <p:nvPr/>
        </p:nvSpPr>
        <p:spPr bwMode="auto">
          <a:xfrm rot="-10800000">
            <a:off x="2552700" y="4438650"/>
            <a:ext cx="196850" cy="1231900"/>
          </a:xfrm>
          <a:prstGeom prst="rightBrace">
            <a:avLst>
              <a:gd name="adj1" fmla="val 52151"/>
              <a:gd name="adj2" fmla="val 50000"/>
            </a:avLst>
          </a:prstGeom>
          <a:noFill/>
          <a:ln w="12700">
            <a:solidFill>
              <a:schemeClr val="tx1"/>
            </a:solidFill>
            <a:round/>
            <a:headEnd/>
            <a:tailEnd/>
          </a:ln>
          <a:effectLst/>
        </p:spPr>
        <p:txBody>
          <a:bodyPr wrap="none" anchor="ctr"/>
          <a:lstStyle/>
          <a:p>
            <a:endParaRPr lang="en-US"/>
          </a:p>
        </p:txBody>
      </p:sp>
      <p:sp>
        <p:nvSpPr>
          <p:cNvPr id="161813" name="AutoShape 21"/>
          <p:cNvSpPr>
            <a:spLocks/>
          </p:cNvSpPr>
          <p:nvPr/>
        </p:nvSpPr>
        <p:spPr bwMode="auto">
          <a:xfrm rot="-5400000">
            <a:off x="4495800" y="-1784350"/>
            <a:ext cx="196850" cy="4635500"/>
          </a:xfrm>
          <a:prstGeom prst="rightBrace">
            <a:avLst>
              <a:gd name="adj1" fmla="val 196237"/>
              <a:gd name="adj2" fmla="val 50000"/>
            </a:avLst>
          </a:prstGeom>
          <a:noFill/>
          <a:ln w="12700">
            <a:solidFill>
              <a:schemeClr val="tx1"/>
            </a:solidFill>
            <a:round/>
            <a:headEnd/>
            <a:tailEnd/>
          </a:ln>
          <a:effectLst/>
        </p:spPr>
        <p:txBody>
          <a:bodyPr wrap="none" anchor="ctr"/>
          <a:lstStyle/>
          <a:p>
            <a:endParaRPr lang="en-US"/>
          </a:p>
        </p:txBody>
      </p:sp>
      <p:sp>
        <p:nvSpPr>
          <p:cNvPr id="161794" name="Rectangle 2"/>
          <p:cNvSpPr>
            <a:spLocks noGrp="1" noChangeArrowheads="1"/>
          </p:cNvSpPr>
          <p:nvPr>
            <p:ph type="title"/>
          </p:nvPr>
        </p:nvSpPr>
        <p:spPr>
          <a:xfrm>
            <a:off x="152400" y="25400"/>
            <a:ext cx="2590800" cy="304800"/>
          </a:xfrm>
        </p:spPr>
        <p:txBody>
          <a:bodyPr/>
          <a:lstStyle/>
          <a:p>
            <a:r>
              <a:rPr lang="en-US" sz="1200" b="0">
                <a:latin typeface="Arial" charset="0"/>
              </a:rPr>
              <a:t>Figure 17.13</a:t>
            </a:r>
          </a:p>
        </p:txBody>
      </p:sp>
    </p:spTree>
    <p:extLst>
      <p:ext uri="{BB962C8B-B14F-4D97-AF65-F5344CB8AC3E}">
        <p14:creationId xmlns:p14="http://schemas.microsoft.com/office/powerpoint/2010/main" val="614704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32705"/>
            <a:ext cx="8229600" cy="1143000"/>
          </a:xfrm>
        </p:spPr>
        <p:txBody>
          <a:bodyPr>
            <a:noAutofit/>
          </a:bodyPr>
          <a:lstStyle/>
          <a:p>
            <a:r>
              <a:rPr lang="en-US" sz="2800" b="1" dirty="0" smtClean="0"/>
              <a:t>ARGININE SYNTHESIS:</a:t>
            </a:r>
            <a:br>
              <a:rPr lang="en-US" sz="2800" b="1" dirty="0" smtClean="0"/>
            </a:br>
            <a:r>
              <a:rPr lang="en-US" sz="2800" dirty="0" smtClean="0"/>
              <a:t>Before </a:t>
            </a:r>
            <a:r>
              <a:rPr lang="en-US" sz="2800" dirty="0"/>
              <a:t>looking at experiment you need to understand the pathway used to make arginine from minimal </a:t>
            </a:r>
            <a:r>
              <a:rPr lang="en-US" sz="2800" dirty="0" smtClean="0"/>
              <a:t>media</a:t>
            </a:r>
            <a:endParaRPr lang="en-US" sz="2800" dirty="0"/>
          </a:p>
        </p:txBody>
      </p:sp>
      <p:sp>
        <p:nvSpPr>
          <p:cNvPr id="3" name="Content Placeholder 2"/>
          <p:cNvSpPr>
            <a:spLocks noGrp="1"/>
          </p:cNvSpPr>
          <p:nvPr>
            <p:ph idx="1"/>
          </p:nvPr>
        </p:nvSpPr>
        <p:spPr>
          <a:xfrm>
            <a:off x="457200" y="1935480"/>
            <a:ext cx="8229600" cy="4770120"/>
          </a:xfrm>
        </p:spPr>
        <p:txBody>
          <a:bodyPr>
            <a:normAutofit/>
          </a:bodyPr>
          <a:lstStyle/>
          <a:p>
            <a:pPr marL="514350" indent="-514350">
              <a:buFont typeface="+mj-lt"/>
              <a:buAutoNum type="arabicPeriod"/>
            </a:pPr>
            <a:r>
              <a:rPr lang="en-US" dirty="0" smtClean="0"/>
              <a:t>Some type of precursor nutrient</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err="1" smtClean="0"/>
              <a:t>Ornithine</a:t>
            </a: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err="1" smtClean="0"/>
              <a:t>Citrulline</a:t>
            </a: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err="1" smtClean="0"/>
              <a:t>Arginine</a:t>
            </a:r>
            <a:r>
              <a:rPr lang="en-US" dirty="0" smtClean="0"/>
              <a:t> </a:t>
            </a:r>
            <a:endParaRPr lang="en-US" dirty="0"/>
          </a:p>
        </p:txBody>
      </p:sp>
      <p:sp>
        <p:nvSpPr>
          <p:cNvPr id="7" name="Curved Right Arrow 6"/>
          <p:cNvSpPr/>
          <p:nvPr/>
        </p:nvSpPr>
        <p:spPr>
          <a:xfrm>
            <a:off x="1371600" y="2514600"/>
            <a:ext cx="304800" cy="914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Right Arrow 7"/>
          <p:cNvSpPr/>
          <p:nvPr/>
        </p:nvSpPr>
        <p:spPr>
          <a:xfrm>
            <a:off x="1371600" y="5334000"/>
            <a:ext cx="304800" cy="914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Right Arrow 8"/>
          <p:cNvSpPr/>
          <p:nvPr/>
        </p:nvSpPr>
        <p:spPr>
          <a:xfrm>
            <a:off x="1447800" y="3886200"/>
            <a:ext cx="304800" cy="914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1905000" y="2590800"/>
            <a:ext cx="4114800" cy="646331"/>
          </a:xfrm>
          <a:prstGeom prst="rect">
            <a:avLst/>
          </a:prstGeom>
          <a:noFill/>
        </p:spPr>
        <p:txBody>
          <a:bodyPr wrap="square" rtlCol="0">
            <a:spAutoFit/>
          </a:bodyPr>
          <a:lstStyle/>
          <a:p>
            <a:r>
              <a:rPr lang="en-US" dirty="0" smtClean="0"/>
              <a:t>Enzyme A converts precursor into </a:t>
            </a:r>
            <a:r>
              <a:rPr lang="en-US" dirty="0" err="1" smtClean="0"/>
              <a:t>ornithine</a:t>
            </a:r>
            <a:endParaRPr lang="en-US" dirty="0"/>
          </a:p>
        </p:txBody>
      </p:sp>
      <p:sp>
        <p:nvSpPr>
          <p:cNvPr id="13" name="TextBox 12"/>
          <p:cNvSpPr txBox="1"/>
          <p:nvPr/>
        </p:nvSpPr>
        <p:spPr>
          <a:xfrm>
            <a:off x="2057400" y="3962400"/>
            <a:ext cx="4191000" cy="646331"/>
          </a:xfrm>
          <a:prstGeom prst="rect">
            <a:avLst/>
          </a:prstGeom>
          <a:noFill/>
        </p:spPr>
        <p:txBody>
          <a:bodyPr wrap="square" rtlCol="0">
            <a:spAutoFit/>
          </a:bodyPr>
          <a:lstStyle/>
          <a:p>
            <a:r>
              <a:rPr lang="en-US" dirty="0" smtClean="0"/>
              <a:t>Enzyme B converts </a:t>
            </a:r>
            <a:r>
              <a:rPr lang="en-US" dirty="0" err="1" smtClean="0"/>
              <a:t>ornithine</a:t>
            </a:r>
            <a:r>
              <a:rPr lang="en-US" dirty="0" smtClean="0"/>
              <a:t> into </a:t>
            </a:r>
            <a:r>
              <a:rPr lang="en-US" dirty="0" err="1" smtClean="0"/>
              <a:t>citrulline</a:t>
            </a:r>
            <a:endParaRPr lang="en-US" dirty="0" smtClean="0"/>
          </a:p>
        </p:txBody>
      </p:sp>
      <p:sp>
        <p:nvSpPr>
          <p:cNvPr id="14" name="TextBox 13"/>
          <p:cNvSpPr txBox="1"/>
          <p:nvPr/>
        </p:nvSpPr>
        <p:spPr>
          <a:xfrm>
            <a:off x="1828800" y="5334000"/>
            <a:ext cx="2667000" cy="923330"/>
          </a:xfrm>
          <a:prstGeom prst="rect">
            <a:avLst/>
          </a:prstGeom>
          <a:noFill/>
        </p:spPr>
        <p:txBody>
          <a:bodyPr wrap="square" rtlCol="0">
            <a:spAutoFit/>
          </a:bodyPr>
          <a:lstStyle/>
          <a:p>
            <a:r>
              <a:rPr lang="en-US" dirty="0" smtClean="0"/>
              <a:t>Enzyme C converts </a:t>
            </a:r>
            <a:r>
              <a:rPr lang="en-US" dirty="0" err="1" smtClean="0"/>
              <a:t>citrulline</a:t>
            </a:r>
            <a:r>
              <a:rPr lang="en-US" dirty="0" smtClean="0"/>
              <a:t> into </a:t>
            </a:r>
            <a:r>
              <a:rPr lang="en-US" dirty="0" err="1" smtClean="0"/>
              <a:t>arginine</a:t>
            </a:r>
            <a:endParaRPr lang="en-US" dirty="0" smtClean="0"/>
          </a:p>
          <a:p>
            <a:endParaRPr lang="en-US" dirty="0"/>
          </a:p>
        </p:txBody>
      </p:sp>
      <p:pic>
        <p:nvPicPr>
          <p:cNvPr id="17412" name="Picture 4" descr="http://www.nurseminerva.co.uk/images/urea2.gif"/>
          <p:cNvPicPr>
            <a:picLocks noChangeAspect="1" noChangeArrowheads="1"/>
          </p:cNvPicPr>
          <p:nvPr/>
        </p:nvPicPr>
        <p:blipFill>
          <a:blip r:embed="rId2" cstate="print"/>
          <a:srcRect/>
          <a:stretch>
            <a:fillRect/>
          </a:stretch>
        </p:blipFill>
        <p:spPr bwMode="auto">
          <a:xfrm>
            <a:off x="6372225" y="1447801"/>
            <a:ext cx="2771775" cy="5410200"/>
          </a:xfrm>
          <a:prstGeom prst="rect">
            <a:avLst/>
          </a:prstGeom>
          <a:noFill/>
        </p:spPr>
      </p:pic>
      <p:pic>
        <p:nvPicPr>
          <p:cNvPr id="17414" name="Picture 6" descr="http://upload.wikimedia.org/wikipedia/commons/2/2f/Citrulline.png"/>
          <p:cNvPicPr>
            <a:picLocks noChangeAspect="1" noChangeArrowheads="1"/>
          </p:cNvPicPr>
          <p:nvPr/>
        </p:nvPicPr>
        <p:blipFill>
          <a:blip r:embed="rId3" cstate="print"/>
          <a:srcRect/>
          <a:stretch>
            <a:fillRect/>
          </a:stretch>
        </p:blipFill>
        <p:spPr bwMode="auto">
          <a:xfrm rot="16200000">
            <a:off x="3444952" y="4327448"/>
            <a:ext cx="682471" cy="1171575"/>
          </a:xfrm>
          <a:prstGeom prst="rect">
            <a:avLst/>
          </a:prstGeom>
          <a:noFill/>
        </p:spPr>
      </p:pic>
      <p:pic>
        <p:nvPicPr>
          <p:cNvPr id="17418" name="Picture 10" descr="http://upload.wikimedia.org/wikipedia/commons/6/63/Arginine.png"/>
          <p:cNvPicPr>
            <a:picLocks noChangeAspect="1" noChangeArrowheads="1"/>
          </p:cNvPicPr>
          <p:nvPr/>
        </p:nvPicPr>
        <p:blipFill>
          <a:blip r:embed="rId4" cstate="print"/>
          <a:srcRect/>
          <a:stretch>
            <a:fillRect/>
          </a:stretch>
        </p:blipFill>
        <p:spPr bwMode="auto">
          <a:xfrm rot="16200000">
            <a:off x="4931191" y="5203409"/>
            <a:ext cx="789743" cy="135572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152400" y="25400"/>
            <a:ext cx="2590800" cy="304800"/>
          </a:xfrm>
        </p:spPr>
        <p:txBody>
          <a:bodyPr/>
          <a:lstStyle/>
          <a:p>
            <a:r>
              <a:rPr lang="en-US" sz="1200" b="0">
                <a:latin typeface="Arial" charset="0"/>
              </a:rPr>
              <a:t>Figure 17.2a</a:t>
            </a:r>
          </a:p>
        </p:txBody>
      </p:sp>
      <p:pic>
        <p:nvPicPr>
          <p:cNvPr id="202817" name="Picture 65" descr="17_02aGeneEnzymeFunction-U"/>
          <p:cNvPicPr>
            <a:picLocks noChangeAspect="1" noChangeArrowheads="1"/>
          </p:cNvPicPr>
          <p:nvPr/>
        </p:nvPicPr>
        <p:blipFill>
          <a:blip r:embed="rId3" cstate="print"/>
          <a:srcRect/>
          <a:stretch>
            <a:fillRect/>
          </a:stretch>
        </p:blipFill>
        <p:spPr bwMode="auto">
          <a:xfrm>
            <a:off x="1465263" y="1928813"/>
            <a:ext cx="6213475" cy="2998787"/>
          </a:xfrm>
          <a:prstGeom prst="rect">
            <a:avLst/>
          </a:prstGeom>
          <a:noFill/>
        </p:spPr>
      </p:pic>
      <p:sp>
        <p:nvSpPr>
          <p:cNvPr id="202818" name="Text Box 66"/>
          <p:cNvSpPr txBox="1">
            <a:spLocks noChangeArrowheads="1"/>
          </p:cNvSpPr>
          <p:nvPr/>
        </p:nvSpPr>
        <p:spPr bwMode="auto">
          <a:xfrm>
            <a:off x="3441700" y="4446588"/>
            <a:ext cx="4500563" cy="239712"/>
          </a:xfrm>
          <a:prstGeom prst="rect">
            <a:avLst/>
          </a:prstGeom>
          <a:noFill/>
          <a:ln w="9525">
            <a:noFill/>
            <a:miter lim="800000"/>
            <a:headEnd/>
            <a:tailEnd/>
          </a:ln>
          <a:effectLst/>
        </p:spPr>
        <p:txBody>
          <a:bodyPr wrap="none" lIns="0" tIns="0" rIns="0" bIns="0"/>
          <a:lstStyle/>
          <a:p>
            <a:r>
              <a:rPr lang="en-US" b="1"/>
              <a:t>Minimal medium</a:t>
            </a:r>
          </a:p>
        </p:txBody>
      </p:sp>
      <p:sp>
        <p:nvSpPr>
          <p:cNvPr id="202819" name="Text Box 67"/>
          <p:cNvSpPr txBox="1">
            <a:spLocks noChangeArrowheads="1"/>
          </p:cNvSpPr>
          <p:nvPr/>
        </p:nvSpPr>
        <p:spPr bwMode="auto">
          <a:xfrm>
            <a:off x="5830888" y="2709863"/>
            <a:ext cx="1919287" cy="1519237"/>
          </a:xfrm>
          <a:prstGeom prst="rect">
            <a:avLst/>
          </a:prstGeom>
          <a:noFill/>
          <a:ln w="9525">
            <a:noFill/>
            <a:miter lim="800000"/>
            <a:headEnd/>
            <a:tailEnd/>
          </a:ln>
          <a:effectLst/>
        </p:spPr>
        <p:txBody>
          <a:bodyPr wrap="none" lIns="0" tIns="0" rIns="0" bIns="0"/>
          <a:lstStyle/>
          <a:p>
            <a:r>
              <a:rPr lang="en-US" b="1"/>
              <a:t>No growth:</a:t>
            </a:r>
            <a:br>
              <a:rPr lang="en-US" b="1"/>
            </a:br>
            <a:r>
              <a:rPr lang="en-US" b="1"/>
              <a:t>Mutant cells</a:t>
            </a:r>
            <a:br>
              <a:rPr lang="en-US" b="1"/>
            </a:br>
            <a:r>
              <a:rPr lang="en-US" b="1"/>
              <a:t>cannot grow</a:t>
            </a:r>
            <a:br>
              <a:rPr lang="en-US" b="1"/>
            </a:br>
            <a:r>
              <a:rPr lang="en-US" b="1"/>
              <a:t>and divide</a:t>
            </a:r>
          </a:p>
        </p:txBody>
      </p:sp>
      <p:sp>
        <p:nvSpPr>
          <p:cNvPr id="202820" name="Text Box 68"/>
          <p:cNvSpPr txBox="1">
            <a:spLocks noChangeArrowheads="1"/>
          </p:cNvSpPr>
          <p:nvPr/>
        </p:nvSpPr>
        <p:spPr bwMode="auto">
          <a:xfrm>
            <a:off x="1492250" y="2693988"/>
            <a:ext cx="2062163" cy="1568450"/>
          </a:xfrm>
          <a:prstGeom prst="rect">
            <a:avLst/>
          </a:prstGeom>
          <a:noFill/>
          <a:ln w="9525">
            <a:noFill/>
            <a:miter lim="800000"/>
            <a:headEnd/>
            <a:tailEnd/>
          </a:ln>
          <a:effectLst/>
        </p:spPr>
        <p:txBody>
          <a:bodyPr wrap="none" lIns="0" tIns="0" rIns="0" bIns="0"/>
          <a:lstStyle/>
          <a:p>
            <a:r>
              <a:rPr lang="en-US" b="1"/>
              <a:t>Growth:</a:t>
            </a:r>
            <a:br>
              <a:rPr lang="en-US" b="1"/>
            </a:br>
            <a:r>
              <a:rPr lang="en-US" b="1"/>
              <a:t>Wild-type</a:t>
            </a:r>
            <a:br>
              <a:rPr lang="en-US" b="1"/>
            </a:br>
            <a:r>
              <a:rPr lang="en-US" b="1"/>
              <a:t>cells growing</a:t>
            </a:r>
            <a:br>
              <a:rPr lang="en-US" b="1"/>
            </a:br>
            <a:r>
              <a:rPr lang="en-US" b="1"/>
              <a:t>and dividing</a:t>
            </a:r>
          </a:p>
        </p:txBody>
      </p:sp>
      <p:sp>
        <p:nvSpPr>
          <p:cNvPr id="202821" name="Text Box 69"/>
          <p:cNvSpPr txBox="1">
            <a:spLocks noChangeArrowheads="1"/>
          </p:cNvSpPr>
          <p:nvPr/>
        </p:nvSpPr>
        <p:spPr bwMode="auto">
          <a:xfrm>
            <a:off x="1501775" y="1947863"/>
            <a:ext cx="3411538" cy="239712"/>
          </a:xfrm>
          <a:prstGeom prst="rect">
            <a:avLst/>
          </a:prstGeom>
          <a:noFill/>
          <a:ln w="9525">
            <a:noFill/>
            <a:miter lim="800000"/>
            <a:headEnd/>
            <a:tailEnd/>
          </a:ln>
          <a:effectLst/>
        </p:spPr>
        <p:txBody>
          <a:bodyPr wrap="none" lIns="0" tIns="0" rIns="0" bIns="0"/>
          <a:lstStyle/>
          <a:p>
            <a:r>
              <a:rPr lang="en-US" b="1">
                <a:solidFill>
                  <a:srgbClr val="DC1B3A"/>
                </a:solidFill>
              </a:rPr>
              <a:t>EXPERIMENT</a:t>
            </a:r>
            <a:r>
              <a:rPr lang="en-US" b="1"/>
              <a:t> </a:t>
            </a:r>
          </a:p>
        </p:txBody>
      </p:sp>
      <p:sp>
        <p:nvSpPr>
          <p:cNvPr id="202822" name="Line 70"/>
          <p:cNvSpPr>
            <a:spLocks noChangeShapeType="1"/>
          </p:cNvSpPr>
          <p:nvPr/>
        </p:nvSpPr>
        <p:spPr bwMode="auto">
          <a:xfrm>
            <a:off x="2768600" y="2870200"/>
            <a:ext cx="901700" cy="0"/>
          </a:xfrm>
          <a:prstGeom prst="line">
            <a:avLst/>
          </a:prstGeom>
          <a:noFill/>
          <a:ln w="12700">
            <a:solidFill>
              <a:schemeClr val="tx1"/>
            </a:solidFill>
            <a:round/>
            <a:headEnd/>
            <a:tailEnd/>
          </a:ln>
          <a:effectLst/>
        </p:spPr>
        <p:txBody>
          <a:bodyPr wrap="none" anchor="ctr"/>
          <a:lstStyle/>
          <a:p>
            <a:endParaRPr lang="en-US"/>
          </a:p>
        </p:txBody>
      </p:sp>
      <p:sp>
        <p:nvSpPr>
          <p:cNvPr id="202823" name="Line 71"/>
          <p:cNvSpPr>
            <a:spLocks noChangeShapeType="1"/>
          </p:cNvSpPr>
          <p:nvPr/>
        </p:nvSpPr>
        <p:spPr bwMode="auto">
          <a:xfrm>
            <a:off x="5232400" y="2870200"/>
            <a:ext cx="495300" cy="0"/>
          </a:xfrm>
          <a:prstGeom prst="line">
            <a:avLst/>
          </a:prstGeom>
          <a:noFill/>
          <a:ln w="12700">
            <a:solidFill>
              <a:schemeClr val="tx1"/>
            </a:solidFill>
            <a:round/>
            <a:headEnd/>
            <a:tailEnd/>
          </a:ln>
          <a:effectLst/>
        </p:spPr>
        <p:txBody>
          <a:bodyPr wrap="none" anchor="ctr"/>
          <a:lstStyle/>
          <a:p>
            <a:endParaRPr lang="en-US"/>
          </a:p>
        </p:txBody>
      </p:sp>
      <p:sp>
        <p:nvSpPr>
          <p:cNvPr id="202824" name="Line 72"/>
          <p:cNvSpPr>
            <a:spLocks noChangeShapeType="1"/>
          </p:cNvSpPr>
          <p:nvPr/>
        </p:nvSpPr>
        <p:spPr bwMode="auto">
          <a:xfrm>
            <a:off x="3708400" y="3556000"/>
            <a:ext cx="787400" cy="876300"/>
          </a:xfrm>
          <a:prstGeom prst="line">
            <a:avLst/>
          </a:prstGeom>
          <a:noFill/>
          <a:ln w="12700">
            <a:solidFill>
              <a:schemeClr val="tx1"/>
            </a:solidFill>
            <a:round/>
            <a:headEnd/>
            <a:tailEnd/>
          </a:ln>
          <a:effectLst/>
        </p:spPr>
        <p:txBody>
          <a:bodyPr wrap="none" anchor="ctr"/>
          <a:lstStyle/>
          <a:p>
            <a:endParaRPr lang="en-US"/>
          </a:p>
        </p:txBody>
      </p:sp>
      <p:sp>
        <p:nvSpPr>
          <p:cNvPr id="202825" name="Line 73"/>
          <p:cNvSpPr>
            <a:spLocks noChangeShapeType="1"/>
          </p:cNvSpPr>
          <p:nvPr/>
        </p:nvSpPr>
        <p:spPr bwMode="auto">
          <a:xfrm flipH="1">
            <a:off x="4492625" y="3543300"/>
            <a:ext cx="676275" cy="879475"/>
          </a:xfrm>
          <a:prstGeom prst="line">
            <a:avLst/>
          </a:prstGeom>
          <a:noFill/>
          <a:ln w="12700">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3658359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3 Classes of </a:t>
            </a:r>
            <a:r>
              <a:rPr lang="en-US" sz="3600" dirty="0" err="1" smtClean="0"/>
              <a:t>Arginine</a:t>
            </a:r>
            <a:r>
              <a:rPr lang="en-US" sz="3600" dirty="0" smtClean="0"/>
              <a:t> </a:t>
            </a:r>
            <a:r>
              <a:rPr lang="en-US" sz="3600" dirty="0" err="1" smtClean="0"/>
              <a:t>Neurospora</a:t>
            </a:r>
            <a:r>
              <a:rPr lang="en-US" sz="3600" dirty="0" smtClean="0"/>
              <a:t> Mutants</a:t>
            </a:r>
            <a:endParaRPr lang="en-US" sz="3600" dirty="0"/>
          </a:p>
        </p:txBody>
      </p:sp>
      <p:sp>
        <p:nvSpPr>
          <p:cNvPr id="3" name="Content Placeholder 2"/>
          <p:cNvSpPr>
            <a:spLocks noGrp="1"/>
          </p:cNvSpPr>
          <p:nvPr>
            <p:ph idx="1"/>
          </p:nvPr>
        </p:nvSpPr>
        <p:spPr/>
        <p:txBody>
          <a:bodyPr/>
          <a:lstStyle/>
          <a:p>
            <a:r>
              <a:rPr lang="en-US" sz="2800" dirty="0" smtClean="0"/>
              <a:t>Beadle &amp; </a:t>
            </a:r>
            <a:r>
              <a:rPr lang="en-US" sz="2800" dirty="0" err="1" smtClean="0"/>
              <a:t>Tatums</a:t>
            </a:r>
            <a:r>
              <a:rPr lang="en-US" sz="2800" dirty="0" smtClean="0"/>
              <a:t> work with </a:t>
            </a:r>
            <a:r>
              <a:rPr lang="en-US" sz="2800" dirty="0" err="1" smtClean="0"/>
              <a:t>arginine</a:t>
            </a:r>
            <a:r>
              <a:rPr lang="en-US" sz="2800" dirty="0" smtClean="0"/>
              <a:t> </a:t>
            </a:r>
            <a:r>
              <a:rPr lang="en-US" sz="2800" dirty="0" err="1" smtClean="0"/>
              <a:t>Neurospora</a:t>
            </a:r>
            <a:r>
              <a:rPr lang="en-US" sz="2800" dirty="0" smtClean="0"/>
              <a:t> mutants indicated the could be classified into 3 categories of mutants</a:t>
            </a:r>
          </a:p>
          <a:p>
            <a:r>
              <a:rPr lang="en-US" sz="2800" dirty="0" smtClean="0"/>
              <a:t>Each class of mutant had a different mutated gene</a:t>
            </a:r>
          </a:p>
        </p:txBody>
      </p:sp>
      <p:pic>
        <p:nvPicPr>
          <p:cNvPr id="4" name="Picture 2" descr="http://www.emfoley.com/luminaries/nirenberg/images/beadletatum.jpg"/>
          <p:cNvPicPr>
            <a:picLocks noChangeAspect="1" noChangeArrowheads="1"/>
          </p:cNvPicPr>
          <p:nvPr/>
        </p:nvPicPr>
        <p:blipFill>
          <a:blip r:embed="rId2" cstate="print"/>
          <a:srcRect/>
          <a:stretch>
            <a:fillRect/>
          </a:stretch>
        </p:blipFill>
        <p:spPr bwMode="auto">
          <a:xfrm>
            <a:off x="5791200" y="4724400"/>
            <a:ext cx="2590800" cy="203377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714</TotalTime>
  <Words>3986</Words>
  <Application>Microsoft Office PowerPoint</Application>
  <PresentationFormat>On-screen Show (4:3)</PresentationFormat>
  <Paragraphs>838</Paragraphs>
  <Slides>66</Slides>
  <Notes>33</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Flow</vt:lpstr>
      <vt:lpstr>From Gene to Protein</vt:lpstr>
      <vt:lpstr>Overview: The Flow of Genetic Information</vt:lpstr>
      <vt:lpstr>Evidence from the Study of Metabolic Defects Oh Good… More Scientists</vt:lpstr>
      <vt:lpstr>Alkaptonuria</vt:lpstr>
      <vt:lpstr>Nutritional Mutants in Neurospora</vt:lpstr>
      <vt:lpstr>Nutritional Mutants in Neurospora</vt:lpstr>
      <vt:lpstr>ARGININE SYNTHESIS: Before looking at experiment you need to understand the pathway used to make arginine from minimal media</vt:lpstr>
      <vt:lpstr>Figure 17.2a</vt:lpstr>
      <vt:lpstr>3 Classes of Arginine Neurospora Mutants</vt:lpstr>
      <vt:lpstr>Figure 17.2b</vt:lpstr>
      <vt:lpstr>Nutritional Mutants in Neurospora</vt:lpstr>
      <vt:lpstr>3 Classes of Arginine Mutants</vt:lpstr>
      <vt:lpstr>Figure 17.2c</vt:lpstr>
      <vt:lpstr>3 Classes of Arginine Mutants</vt:lpstr>
      <vt:lpstr>1 Gene = 1 Enzyme Hypothesis</vt:lpstr>
      <vt:lpstr>REVIEW: Nutritional Mutants in Neurospora: Scientific Inquiry</vt:lpstr>
      <vt:lpstr>The Products of Gene Expression: A Developing Story</vt:lpstr>
      <vt:lpstr>Basic Principles of Transcription and Translation</vt:lpstr>
      <vt:lpstr>Central Dogma</vt:lpstr>
      <vt:lpstr>Basic Principles of Transcription &amp; Translation</vt:lpstr>
      <vt:lpstr>Why do we need an RNA intermediate?</vt:lpstr>
      <vt:lpstr>PowerPoint Presentation</vt:lpstr>
      <vt:lpstr>Figure 17.3</vt:lpstr>
      <vt:lpstr>Transcription Overview</vt:lpstr>
      <vt:lpstr>The Genetic Code</vt:lpstr>
      <vt:lpstr>Codons: Triplets of Nucleotides</vt:lpstr>
      <vt:lpstr>Figure 17.4</vt:lpstr>
      <vt:lpstr>The Genetic Code</vt:lpstr>
      <vt:lpstr>Codons &amp; Amino Acids</vt:lpstr>
      <vt:lpstr>Figure 17.5</vt:lpstr>
      <vt:lpstr>Evolution of the Genetic Code</vt:lpstr>
      <vt:lpstr>Evolution of the Genetic Code</vt:lpstr>
      <vt:lpstr>Cracking the Code</vt:lpstr>
      <vt:lpstr>Methionine</vt:lpstr>
      <vt:lpstr>Molecular Components of Transcription</vt:lpstr>
      <vt:lpstr>PowerPoint Presentation</vt:lpstr>
      <vt:lpstr>Figure 17.7-4</vt:lpstr>
      <vt:lpstr>Special Sequences in DNA</vt:lpstr>
      <vt:lpstr>Lingo</vt:lpstr>
      <vt:lpstr>Transcription is Divided into 3 Stages</vt:lpstr>
      <vt:lpstr>RNA Polymerase Binding and Initiation of Transcription</vt:lpstr>
      <vt:lpstr>Eukaryotes &amp; the TATA Box</vt:lpstr>
      <vt:lpstr>Figure 17.8</vt:lpstr>
      <vt:lpstr>Elongation of the RNA Strand</vt:lpstr>
      <vt:lpstr>Figure 17.9</vt:lpstr>
      <vt:lpstr>Elongation</vt:lpstr>
      <vt:lpstr>Elongation</vt:lpstr>
      <vt:lpstr>Termination of Transcription</vt:lpstr>
      <vt:lpstr>Termination</vt:lpstr>
      <vt:lpstr>Concept 17.3: Eukaryotic cells modify RNA after transcription</vt:lpstr>
      <vt:lpstr>Alteration of mRNA Ends</vt:lpstr>
      <vt:lpstr>Figure 17.10</vt:lpstr>
      <vt:lpstr>UTR’s </vt:lpstr>
      <vt:lpstr>Split Genes and RNA Splicing</vt:lpstr>
      <vt:lpstr>Figure 17.11</vt:lpstr>
      <vt:lpstr>PowerPoint Presentation</vt:lpstr>
      <vt:lpstr>Spliceosome</vt:lpstr>
      <vt:lpstr>Figure 17.12-3</vt:lpstr>
      <vt:lpstr>Ribozymes</vt:lpstr>
      <vt:lpstr>Ribozyme Mechanism</vt:lpstr>
      <vt:lpstr>PowerPoint Presentation</vt:lpstr>
      <vt:lpstr>The Functional and Evolutionary Importance of Introns</vt:lpstr>
      <vt:lpstr>Alternative Splicing</vt:lpstr>
      <vt:lpstr>PowerPoint Presentation</vt:lpstr>
      <vt:lpstr>Exon Shuffling</vt:lpstr>
      <vt:lpstr>Figure 17.13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jmcquade</dc:creator>
  <cp:lastModifiedBy>Jennifer McQuade</cp:lastModifiedBy>
  <cp:revision>74</cp:revision>
  <dcterms:created xsi:type="dcterms:W3CDTF">2009-12-02T18:39:03Z</dcterms:created>
  <dcterms:modified xsi:type="dcterms:W3CDTF">2012-02-03T20:00:45Z</dcterms:modified>
</cp:coreProperties>
</file>