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57" r:id="rId4"/>
    <p:sldId id="258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59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260" r:id="rId32"/>
    <p:sldId id="308" r:id="rId33"/>
    <p:sldId id="261" r:id="rId34"/>
    <p:sldId id="262" r:id="rId35"/>
    <p:sldId id="263" r:id="rId36"/>
    <p:sldId id="264" r:id="rId37"/>
    <p:sldId id="266" r:id="rId38"/>
    <p:sldId id="309" r:id="rId39"/>
    <p:sldId id="267" r:id="rId40"/>
    <p:sldId id="310" r:id="rId41"/>
    <p:sldId id="268" r:id="rId42"/>
    <p:sldId id="269" r:id="rId43"/>
    <p:sldId id="270" r:id="rId44"/>
    <p:sldId id="311" r:id="rId45"/>
    <p:sldId id="312" r:id="rId46"/>
    <p:sldId id="313" r:id="rId47"/>
    <p:sldId id="314" r:id="rId48"/>
    <p:sldId id="271" r:id="rId49"/>
    <p:sldId id="272" r:id="rId50"/>
    <p:sldId id="273" r:id="rId51"/>
    <p:sldId id="275" r:id="rId52"/>
    <p:sldId id="274" r:id="rId53"/>
    <p:sldId id="276" r:id="rId54"/>
    <p:sldId id="277" r:id="rId55"/>
    <p:sldId id="278" r:id="rId56"/>
    <p:sldId id="279" r:id="rId57"/>
    <p:sldId id="280" r:id="rId58"/>
    <p:sldId id="281" r:id="rId59"/>
    <p:sldId id="265" r:id="rId60"/>
    <p:sldId id="315" r:id="rId61"/>
    <p:sldId id="316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14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727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0EE-3C46-437D-9F4D-56AB75B688F0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21C5-CB04-4C4D-8ADC-B4D11516F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0EE-3C46-437D-9F4D-56AB75B688F0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21C5-CB04-4C4D-8ADC-B4D11516F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0EE-3C46-437D-9F4D-56AB75B688F0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21C5-CB04-4C4D-8ADC-B4D11516F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0EE-3C46-437D-9F4D-56AB75B688F0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21C5-CB04-4C4D-8ADC-B4D11516F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0EE-3C46-437D-9F4D-56AB75B688F0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21C5-CB04-4C4D-8ADC-B4D11516F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0EE-3C46-437D-9F4D-56AB75B688F0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21C5-CB04-4C4D-8ADC-B4D11516F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0EE-3C46-437D-9F4D-56AB75B688F0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21C5-CB04-4C4D-8ADC-B4D11516F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0EE-3C46-437D-9F4D-56AB75B688F0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21C5-CB04-4C4D-8ADC-B4D11516F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0EE-3C46-437D-9F4D-56AB75B688F0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21C5-CB04-4C4D-8ADC-B4D11516F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0EE-3C46-437D-9F4D-56AB75B688F0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21C5-CB04-4C4D-8ADC-B4D11516F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0EE-3C46-437D-9F4D-56AB75B688F0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1921C5-CB04-4C4D-8ADC-B4D11516F5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8AD0EE-3C46-437D-9F4D-56AB75B688F0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1921C5-CB04-4C4D-8ADC-B4D11516F5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dkQwW6aLik&amp;feature=relate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Phylogeny &amp; </a:t>
            </a:r>
            <a:r>
              <a:rPr lang="en-US" dirty="0" err="1" smtClean="0"/>
              <a:t>Systematics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Permian Extinction</a:t>
            </a:r>
          </a:p>
          <a:p>
            <a:r>
              <a:rPr lang="en-US"/>
              <a:t>Cretaceous Extinction</a:t>
            </a:r>
          </a:p>
        </p:txBody>
      </p:sp>
    </p:spTree>
    <p:extLst>
      <p:ext uri="{BB962C8B-B14F-4D97-AF65-F5344CB8AC3E}">
        <p14:creationId xmlns:p14="http://schemas.microsoft.com/office/powerpoint/2010/main" val="330957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8724" name="Picture 4" descr="25-05-DiversityExtinct-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106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46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Permian Extinction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250 million years ago.</a:t>
            </a:r>
          </a:p>
          <a:p>
            <a:r>
              <a:rPr lang="en-US"/>
              <a:t>90% of species lost.</a:t>
            </a:r>
          </a:p>
        </p:txBody>
      </p:sp>
    </p:spTree>
    <p:extLst>
      <p:ext uri="{BB962C8B-B14F-4D97-AF65-F5344CB8AC3E}">
        <p14:creationId xmlns:p14="http://schemas.microsoft.com/office/powerpoint/2010/main" val="16366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Cretaceous Extinction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65 million years ago.</a:t>
            </a:r>
          </a:p>
          <a:p>
            <a:r>
              <a:rPr lang="en-US"/>
              <a:t>Loss of the dinosaurs.</a:t>
            </a:r>
          </a:p>
          <a:p>
            <a:r>
              <a:rPr lang="en-US"/>
              <a:t>Good evidence that this event was caused by an asteroid that hit in the Yucatan, causing a “nuclear winter”.</a:t>
            </a:r>
          </a:p>
        </p:txBody>
      </p:sp>
    </p:spTree>
    <p:extLst>
      <p:ext uri="{BB962C8B-B14F-4D97-AF65-F5344CB8AC3E}">
        <p14:creationId xmlns:p14="http://schemas.microsoft.com/office/powerpoint/2010/main" val="228777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9748" name="Picture 4" descr="25-06-AsteroidExtinction-N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719138"/>
            <a:ext cx="9132887" cy="583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49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086600" cy="1143000"/>
          </a:xfrm>
        </p:spPr>
        <p:txBody>
          <a:bodyPr/>
          <a:lstStyle/>
          <a:p>
            <a:r>
              <a:rPr lang="en-US"/>
              <a:t>The crater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0772" name="Picture 4" descr="25-06x-ChicxulubCr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5344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1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 of Mass Extinctions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Climate changes.</a:t>
            </a:r>
          </a:p>
          <a:p>
            <a:pPr>
              <a:lnSpc>
                <a:spcPct val="90000"/>
              </a:lnSpc>
            </a:pPr>
            <a:r>
              <a:rPr lang="en-US" sz="3600"/>
              <a:t>Areas are open for the surviving species to exploit.</a:t>
            </a:r>
          </a:p>
          <a:p>
            <a:pPr>
              <a:lnSpc>
                <a:spcPct val="90000"/>
              </a:lnSpc>
            </a:pPr>
            <a:r>
              <a:rPr lang="en-US" sz="3600"/>
              <a:t>Rapid period of speciation  (adaptive radiation).</a:t>
            </a:r>
          </a:p>
          <a:p>
            <a:pPr>
              <a:lnSpc>
                <a:spcPct val="90000"/>
              </a:lnSpc>
            </a:pPr>
            <a:r>
              <a:rPr lang="en-US" sz="3600"/>
              <a:t>Many new species are formed in a very short period of time.</a:t>
            </a:r>
          </a:p>
        </p:txBody>
      </p:sp>
    </p:spTree>
    <p:extLst>
      <p:ext uri="{BB962C8B-B14F-4D97-AF65-F5344CB8AC3E}">
        <p14:creationId xmlns:p14="http://schemas.microsoft.com/office/powerpoint/2010/main" val="337830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Morphological &amp; Molecular Homologies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Certain morphological and molecular similarities among living organisms can indicate </a:t>
            </a:r>
            <a:r>
              <a:rPr lang="en-US" dirty="0" err="1" smtClean="0"/>
              <a:t>phylogenetic</a:t>
            </a:r>
            <a:r>
              <a:rPr lang="en-US" dirty="0" smtClean="0"/>
              <a:t> histories </a:t>
            </a:r>
          </a:p>
          <a:p>
            <a:r>
              <a:rPr lang="en-US" dirty="0" smtClean="0"/>
              <a:t>Distinguishing between homology and analogy is critical in constructing </a:t>
            </a:r>
            <a:r>
              <a:rPr lang="en-US" dirty="0" err="1" smtClean="0"/>
              <a:t>phylogenetic</a:t>
            </a:r>
            <a:r>
              <a:rPr lang="en-US" dirty="0" smtClean="0"/>
              <a:t> trees</a:t>
            </a:r>
          </a:p>
          <a:p>
            <a:pPr lvl="1"/>
            <a:r>
              <a:rPr lang="en-US" dirty="0" smtClean="0"/>
              <a:t>Homologous structures</a:t>
            </a:r>
          </a:p>
          <a:p>
            <a:pPr lvl="1"/>
            <a:r>
              <a:rPr lang="en-US" dirty="0" err="1" smtClean="0"/>
              <a:t>Analagous</a:t>
            </a:r>
            <a:r>
              <a:rPr lang="en-US" dirty="0" smtClean="0"/>
              <a:t>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Systematics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study of biological diversity.</a:t>
            </a:r>
          </a:p>
          <a:p>
            <a:r>
              <a:rPr lang="en-US"/>
              <a:t>Uses evidence from the fossil record and other sources to reconstruct phylogeny.</a:t>
            </a:r>
          </a:p>
        </p:txBody>
      </p:sp>
    </p:spTree>
    <p:extLst>
      <p:ext uri="{BB962C8B-B14F-4D97-AF65-F5344CB8AC3E}">
        <p14:creationId xmlns:p14="http://schemas.microsoft.com/office/powerpoint/2010/main" val="12702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Systematics fuses: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1. </a:t>
            </a:r>
            <a:r>
              <a:rPr lang="en-US">
                <a:solidFill>
                  <a:schemeClr val="hlink"/>
                </a:solidFill>
              </a:rPr>
              <a:t>Phylogeny</a:t>
            </a:r>
            <a:r>
              <a:rPr lang="en-US"/>
              <a:t>- tracing of evolutionary relationships.</a:t>
            </a:r>
          </a:p>
          <a:p>
            <a:pPr>
              <a:buFont typeface="Monotype Sorts" pitchFamily="2" charset="2"/>
              <a:buNone/>
            </a:pPr>
            <a:r>
              <a:rPr lang="en-US"/>
              <a:t>2. </a:t>
            </a:r>
            <a:r>
              <a:rPr lang="en-US">
                <a:solidFill>
                  <a:schemeClr val="hlink"/>
                </a:solidFill>
              </a:rPr>
              <a:t>Taxonomy</a:t>
            </a:r>
            <a:r>
              <a:rPr lang="en-US"/>
              <a:t>- the identification and classification of species.</a:t>
            </a:r>
          </a:p>
        </p:txBody>
      </p:sp>
    </p:spTree>
    <p:extLst>
      <p:ext uri="{BB962C8B-B14F-4D97-AF65-F5344CB8AC3E}">
        <p14:creationId xmlns:p14="http://schemas.microsoft.com/office/powerpoint/2010/main" val="206193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Phylogeny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Phylon</a:t>
            </a:r>
            <a:r>
              <a:rPr lang="en-US" dirty="0"/>
              <a:t> = tribe,                   </a:t>
            </a:r>
            <a:endParaRPr lang="en-US" dirty="0" smtClean="0"/>
          </a:p>
          <a:p>
            <a:r>
              <a:rPr lang="en-US" dirty="0" err="1" smtClean="0"/>
              <a:t>geny</a:t>
            </a:r>
            <a:r>
              <a:rPr lang="en-US" dirty="0" smtClean="0"/>
              <a:t> </a:t>
            </a:r>
            <a:r>
              <a:rPr lang="en-US" dirty="0"/>
              <a:t>= genesis or origin</a:t>
            </a:r>
          </a:p>
          <a:p>
            <a:r>
              <a:rPr lang="en-US" dirty="0"/>
              <a:t>The evolutionary history of a species or a group of related species.</a:t>
            </a:r>
          </a:p>
        </p:txBody>
      </p:sp>
    </p:spTree>
    <p:extLst>
      <p:ext uri="{BB962C8B-B14F-4D97-AF65-F5344CB8AC3E}">
        <p14:creationId xmlns:p14="http://schemas.microsoft.com/office/powerpoint/2010/main" val="9816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Taxonomy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Natural to humans.</a:t>
            </a:r>
          </a:p>
          <a:p>
            <a:r>
              <a:rPr lang="en-US"/>
              <a:t>Modern system developed by Linnaeus in the 18</a:t>
            </a:r>
            <a:r>
              <a:rPr lang="en-US" baseline="30000"/>
              <a:t>th</a:t>
            </a:r>
            <a:r>
              <a:rPr lang="en-US"/>
              <a:t> century.</a:t>
            </a:r>
          </a:p>
        </p:txBody>
      </p:sp>
    </p:spTree>
    <p:extLst>
      <p:ext uri="{BB962C8B-B14F-4D97-AF65-F5344CB8AC3E}">
        <p14:creationId xmlns:p14="http://schemas.microsoft.com/office/powerpoint/2010/main" val="331866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Linnaeus Taxonomy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1. Binomial Nomenclature –  two names for each organism.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Ex - </a:t>
            </a:r>
            <a:r>
              <a:rPr lang="en-US" i="1">
                <a:solidFill>
                  <a:srgbClr val="FFFF99"/>
                </a:solidFill>
              </a:rPr>
              <a:t>Homo sapiens</a:t>
            </a:r>
            <a:endParaRPr lang="en-US">
              <a:solidFill>
                <a:srgbClr val="FFFF99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/>
              <a:t>2. Hierarchical System – arranges life into groups.                                      Ex - Kingdom </a:t>
            </a:r>
            <a:r>
              <a:rPr lang="en-US">
                <a:sym typeface="Wingdings" pitchFamily="2" charset="2"/>
              </a:rPr>
              <a:t> </a:t>
            </a:r>
            <a:r>
              <a:rPr lang="en-US"/>
              <a:t>Species</a:t>
            </a:r>
          </a:p>
        </p:txBody>
      </p:sp>
    </p:spTree>
    <p:extLst>
      <p:ext uri="{BB962C8B-B14F-4D97-AF65-F5344CB8AC3E}">
        <p14:creationId xmlns:p14="http://schemas.microsoft.com/office/powerpoint/2010/main" val="266141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1796" name="Picture 4" descr="25-07-HierarchicalClass-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400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47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 of Systematics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have Taxonomy reflect the evolutionary affinities or phylogeny of the organisms.</a:t>
            </a:r>
          </a:p>
        </p:txBody>
      </p:sp>
    </p:spTree>
    <p:extLst>
      <p:ext uri="{BB962C8B-B14F-4D97-AF65-F5344CB8AC3E}">
        <p14:creationId xmlns:p14="http://schemas.microsoft.com/office/powerpoint/2010/main" val="392952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086600" cy="1447800"/>
          </a:xfrm>
        </p:spPr>
        <p:txBody>
          <a:bodyPr/>
          <a:lstStyle/>
          <a:p>
            <a:r>
              <a:rPr lang="en-US"/>
              <a:t>Phylogenetic tree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2820" name="Picture 4" descr="25-08-Systematics-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52563"/>
            <a:ext cx="7772400" cy="540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65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Question?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to group taxa so that the phylogenetic relationships are correct ?</a:t>
            </a:r>
          </a:p>
        </p:txBody>
      </p:sp>
    </p:spTree>
    <p:extLst>
      <p:ext uri="{BB962C8B-B14F-4D97-AF65-F5344CB8AC3E}">
        <p14:creationId xmlns:p14="http://schemas.microsoft.com/office/powerpoint/2010/main" val="3616584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Situation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Monophyletic Grouping</a:t>
            </a:r>
            <a:r>
              <a:rPr lang="en-US"/>
              <a:t> - a single ancestor gave rise to all species in the taxon.</a:t>
            </a:r>
          </a:p>
        </p:txBody>
      </p:sp>
    </p:spTree>
    <p:extLst>
      <p:ext uri="{BB962C8B-B14F-4D97-AF65-F5344CB8AC3E}">
        <p14:creationId xmlns:p14="http://schemas.microsoft.com/office/powerpoint/2010/main" val="3128831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44" name="Picture 4" descr="25-09-CladisticAnalysis-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71688"/>
            <a:ext cx="8915400" cy="394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046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Possibilities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Polyphyletic</a:t>
            </a:r>
            <a:r>
              <a:rPr lang="en-US"/>
              <a:t> - grouping where members are derived from two or more ancestral forms.</a:t>
            </a:r>
          </a:p>
          <a:p>
            <a:r>
              <a:rPr lang="en-US">
                <a:solidFill>
                  <a:schemeClr val="hlink"/>
                </a:solidFill>
              </a:rPr>
              <a:t>Paraphyletic</a:t>
            </a:r>
            <a:r>
              <a:rPr lang="en-US"/>
              <a:t> - grouping that does not include  all members from an ancestral form.</a:t>
            </a:r>
          </a:p>
        </p:txBody>
      </p:sp>
    </p:spTree>
    <p:extLst>
      <p:ext uri="{BB962C8B-B14F-4D97-AF65-F5344CB8AC3E}">
        <p14:creationId xmlns:p14="http://schemas.microsoft.com/office/powerpoint/2010/main" val="1671753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4868" name="Picture 4" descr="25-09-CladisticAnalysis-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71688"/>
            <a:ext cx="8915400" cy="394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051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Investigating the Tree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Phylogeny: the evolutionary history of a species or group of species</a:t>
            </a:r>
          </a:p>
          <a:p>
            <a:r>
              <a:rPr lang="en-US" dirty="0" err="1" smtClean="0"/>
              <a:t>Systematics</a:t>
            </a:r>
            <a:r>
              <a:rPr lang="en-US" dirty="0" smtClean="0"/>
              <a:t>: an analytical approach to understanding the diversity and relationships of organisms</a:t>
            </a:r>
          </a:p>
          <a:p>
            <a:pPr lvl="1"/>
            <a:r>
              <a:rPr lang="en-US" dirty="0" smtClean="0"/>
              <a:t>Traditionally studies morphological and biochemical resemblances among organisms as a basis for inferring evolutionary relationships</a:t>
            </a:r>
          </a:p>
          <a:p>
            <a:pPr lvl="1"/>
            <a:r>
              <a:rPr lang="en-US" b="1" u="sng" dirty="0" smtClean="0"/>
              <a:t>Molecular </a:t>
            </a:r>
            <a:r>
              <a:rPr lang="en-US" b="1" u="sng" dirty="0" err="1" smtClean="0"/>
              <a:t>systematics</a:t>
            </a:r>
            <a:r>
              <a:rPr lang="en-US" dirty="0" smtClean="0"/>
              <a:t>: uses comparisons in DNA, RNA, and other </a:t>
            </a:r>
            <a:r>
              <a:rPr lang="en-US" dirty="0" err="1" smtClean="0"/>
              <a:t>biomolecules</a:t>
            </a:r>
            <a:r>
              <a:rPr lang="en-US" dirty="0" smtClean="0"/>
              <a:t> to infer evolutionary relationships</a:t>
            </a:r>
          </a:p>
          <a:p>
            <a:pPr lvl="2"/>
            <a:r>
              <a:rPr lang="en-US" dirty="0" smtClean="0"/>
              <a:t>Individual genes</a:t>
            </a:r>
          </a:p>
          <a:p>
            <a:pPr lvl="2"/>
            <a:r>
              <a:rPr lang="en-US" dirty="0" smtClean="0"/>
              <a:t>Entire genomes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all “likeness” is inherited from a common ancestor. </a:t>
            </a:r>
          </a:p>
          <a:p>
            <a:r>
              <a:rPr lang="en-US"/>
              <a:t>Problem is of homology vs analogy.</a:t>
            </a:r>
          </a:p>
        </p:txBody>
      </p:sp>
    </p:spTree>
    <p:extLst>
      <p:ext uri="{BB962C8B-B14F-4D97-AF65-F5344CB8AC3E}">
        <p14:creationId xmlns:p14="http://schemas.microsoft.com/office/powerpoint/2010/main" val="25563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Morphological &amp; Molecular Homologies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Homology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Analogy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Divergent evolution leads to homologies</a:t>
            </a:r>
          </a:p>
          <a:p>
            <a:r>
              <a:rPr lang="en-US" dirty="0" smtClean="0"/>
              <a:t>Homologies: similarities due to </a:t>
            </a:r>
            <a:r>
              <a:rPr lang="en-US" u="sng" dirty="0" smtClean="0"/>
              <a:t>shared ancestry</a:t>
            </a:r>
          </a:p>
          <a:p>
            <a:pPr lvl="1"/>
            <a:r>
              <a:rPr lang="en-US" dirty="0" smtClean="0"/>
              <a:t>Similarities in number and arrangement of bones in </a:t>
            </a:r>
            <a:r>
              <a:rPr lang="en-US" dirty="0" err="1" smtClean="0"/>
              <a:t>forlimbs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homeobox</a:t>
            </a:r>
            <a:r>
              <a:rPr lang="en-US" dirty="0" smtClean="0"/>
              <a:t> in the </a:t>
            </a:r>
            <a:r>
              <a:rPr lang="en-US" dirty="0" err="1" smtClean="0"/>
              <a:t>Hox</a:t>
            </a:r>
            <a:r>
              <a:rPr lang="en-US" dirty="0" smtClean="0"/>
              <a:t> genes and other DNA sequences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Convergent evolution leads to analogous </a:t>
            </a:r>
            <a:r>
              <a:rPr lang="en-US" dirty="0" err="1" smtClean="0"/>
              <a:t>structres</a:t>
            </a:r>
            <a:endParaRPr lang="en-US" dirty="0" smtClean="0"/>
          </a:p>
          <a:p>
            <a:r>
              <a:rPr lang="en-US" dirty="0" smtClean="0"/>
              <a:t>Convergent evolution is when </a:t>
            </a:r>
            <a:r>
              <a:rPr lang="en-US" u="sng" dirty="0" smtClean="0"/>
              <a:t>similar environmental pressures leads to similar adaptations  </a:t>
            </a:r>
            <a:r>
              <a:rPr lang="en-US" dirty="0" smtClean="0"/>
              <a:t>in organisms that are not closely related</a:t>
            </a:r>
          </a:p>
          <a:p>
            <a:pPr lvl="1"/>
            <a:r>
              <a:rPr lang="en-US" dirty="0" smtClean="0"/>
              <a:t>Birds wings</a:t>
            </a:r>
          </a:p>
          <a:p>
            <a:pPr lvl="1"/>
            <a:r>
              <a:rPr lang="en-US" dirty="0" smtClean="0"/>
              <a:t>Bat wings</a:t>
            </a:r>
          </a:p>
          <a:p>
            <a:pPr lvl="1"/>
            <a:r>
              <a:rPr lang="en-US" dirty="0" smtClean="0"/>
              <a:t>Insect wings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Convergent Evolution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unrelated species have similar adaptations to a common environment.  A specific example of Analogy.</a:t>
            </a:r>
          </a:p>
          <a:p>
            <a:r>
              <a:rPr lang="en-US"/>
              <a:t>Ex:  Sharks and dolphins</a:t>
            </a:r>
          </a:p>
        </p:txBody>
      </p:sp>
    </p:spTree>
    <p:extLst>
      <p:ext uri="{BB962C8B-B14F-4D97-AF65-F5344CB8AC3E}">
        <p14:creationId xmlns:p14="http://schemas.microsoft.com/office/powerpoint/2010/main" val="70456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Evaluating Molecular Homologies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species are very closely related, molecular sequence likely differ at only 1 or a few sites</a:t>
            </a:r>
          </a:p>
          <a:p>
            <a:r>
              <a:rPr lang="en-US" dirty="0" smtClean="0"/>
              <a:t>In distantly related species, nucleic acid sequences usually have different bases at many sites and may even have different lengths</a:t>
            </a:r>
          </a:p>
          <a:p>
            <a:pPr lvl="1"/>
            <a:r>
              <a:rPr lang="en-US" dirty="0" smtClean="0"/>
              <a:t>Insertions</a:t>
            </a:r>
          </a:p>
          <a:p>
            <a:pPr lvl="1"/>
            <a:r>
              <a:rPr lang="en-US" dirty="0" smtClean="0"/>
              <a:t>Deletions 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These pose a very difficult problem, because as you know 1 </a:t>
            </a:r>
            <a:r>
              <a:rPr lang="en-US" dirty="0" err="1" smtClean="0"/>
              <a:t>frameshift</a:t>
            </a:r>
            <a:r>
              <a:rPr lang="en-US" dirty="0" smtClean="0"/>
              <a:t> mutation can cause 2 very similar sequences to be misaligned due to the absence or presence of just one base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935480"/>
            <a:ext cx="3429000" cy="4389120"/>
          </a:xfrm>
        </p:spPr>
        <p:txBody>
          <a:bodyPr/>
          <a:lstStyle/>
          <a:p>
            <a:r>
              <a:rPr lang="en-US" dirty="0" err="1" smtClean="0"/>
              <a:t>Systematists</a:t>
            </a:r>
            <a:r>
              <a:rPr lang="en-US" dirty="0" smtClean="0"/>
              <a:t> use computer programs to analyze comparable DNA sequences of differing lengths and to realign them appropriately</a:t>
            </a:r>
            <a:endParaRPr lang="en-US" dirty="0"/>
          </a:p>
        </p:txBody>
      </p:sp>
      <p:pic>
        <p:nvPicPr>
          <p:cNvPr id="28674" name="Picture 2" descr="http://evolution.berkeley.edu/evolibrary/images/interviews/visionaries_dna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53340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</a:t>
            </a:r>
            <a:r>
              <a:rPr lang="en-US" dirty="0" err="1" smtClean="0"/>
              <a:t>Homoplasy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Greek for “to mold in the same way”</a:t>
            </a:r>
          </a:p>
          <a:p>
            <a:r>
              <a:rPr lang="en-US" dirty="0" smtClean="0"/>
              <a:t>Used to describe  sequences from organisms that are not closely related, but coincidentally share a high percentage of sequence homology in their DNA for their various </a:t>
            </a:r>
            <a:r>
              <a:rPr lang="en-US" dirty="0" err="1" smtClean="0"/>
              <a:t>analagous</a:t>
            </a:r>
            <a:r>
              <a:rPr lang="en-US" dirty="0" smtClean="0"/>
              <a:t>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58000" y="685800"/>
            <a:ext cx="2286000" cy="6172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6629400" cy="4770120"/>
          </a:xfrm>
        </p:spPr>
        <p:txBody>
          <a:bodyPr/>
          <a:lstStyle/>
          <a:p>
            <a:r>
              <a:rPr lang="en-US" dirty="0" smtClean="0"/>
              <a:t>An ordered division of organisms based on a set of characteristics used to assess similarities and differences</a:t>
            </a:r>
          </a:p>
          <a:p>
            <a:r>
              <a:rPr lang="en-US" dirty="0" smtClean="0"/>
              <a:t>Created by </a:t>
            </a:r>
            <a:r>
              <a:rPr lang="en-US" dirty="0" err="1" smtClean="0"/>
              <a:t>Carolus</a:t>
            </a:r>
            <a:r>
              <a:rPr lang="en-US" dirty="0" smtClean="0"/>
              <a:t> Linnaeus in 1748 (but modified greatly since)</a:t>
            </a:r>
          </a:p>
          <a:p>
            <a:pPr lvl="1"/>
            <a:r>
              <a:rPr lang="en-US" dirty="0" smtClean="0"/>
              <a:t>Binomial Nomenclature: 2 part system for naming organisms 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name = genus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name = specific epithet which is unique to each species</a:t>
            </a:r>
          </a:p>
        </p:txBody>
      </p:sp>
      <p:pic>
        <p:nvPicPr>
          <p:cNvPr id="2050" name="Picture 2" descr="http://upload.wikimedia.org/wikipedia/commons/thumb/d/da/Biological_classification_L_Pengo_tweaked.svg/230px-Biological_classification_L_Pengo_tweaked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762000"/>
            <a:ext cx="2095500" cy="590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Linking Classification &amp; Phylogeny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6" name="Picture 4" descr="http://www.dnabaser.com/articles/phylogenetic-tree/phylogenetic-tree-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03667" cy="685800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3352800" y="5334000"/>
            <a:ext cx="4114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Heirarchical</a:t>
            </a:r>
            <a:r>
              <a:rPr lang="en-US" dirty="0" smtClean="0"/>
              <a:t> classification is reflected in  the progressively  finer  branching of </a:t>
            </a:r>
            <a:r>
              <a:rPr lang="en-US" dirty="0" err="1" smtClean="0"/>
              <a:t>phylogenetic</a:t>
            </a:r>
            <a:r>
              <a:rPr lang="en-US" dirty="0" smtClean="0"/>
              <a:t> 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Schools of Taxonomy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1. Phenetics: Taxonomic affinities based on measurable similarities.</a:t>
            </a:r>
          </a:p>
          <a:p>
            <a:pPr>
              <a:buFont typeface="Monotype Sorts" pitchFamily="2" charset="2"/>
              <a:buNone/>
            </a:pPr>
            <a:r>
              <a:rPr lang="en-US"/>
              <a:t>2. Cladistics: Branch points defined by </a:t>
            </a:r>
            <a:r>
              <a:rPr lang="en-US" u="sng"/>
              <a:t>novel</a:t>
            </a:r>
            <a:r>
              <a:rPr lang="en-US"/>
              <a:t> characteristics.</a:t>
            </a:r>
          </a:p>
          <a:p>
            <a:pPr>
              <a:buFont typeface="Monotype Sort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Cladogram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diagram used to depict patterns of shared characteristics</a:t>
            </a:r>
          </a:p>
          <a:p>
            <a:r>
              <a:rPr lang="en-US" dirty="0" smtClean="0"/>
              <a:t>If these shared characteristics are due to common ancestry (in </a:t>
            </a:r>
            <a:r>
              <a:rPr lang="en-US" dirty="0" err="1" smtClean="0"/>
              <a:t>otherwords</a:t>
            </a:r>
            <a:r>
              <a:rPr lang="en-US" dirty="0" smtClean="0"/>
              <a:t> if they are homologous) then the </a:t>
            </a:r>
            <a:r>
              <a:rPr lang="en-US" dirty="0" err="1" smtClean="0"/>
              <a:t>cladogram</a:t>
            </a:r>
            <a:r>
              <a:rPr lang="en-US" dirty="0" smtClean="0"/>
              <a:t> forms the basis for the </a:t>
            </a:r>
            <a:r>
              <a:rPr lang="en-US" dirty="0" err="1" smtClean="0"/>
              <a:t>phylogenetic</a:t>
            </a:r>
            <a:r>
              <a:rPr lang="en-US" dirty="0" smtClean="0"/>
              <a:t> tree</a:t>
            </a:r>
          </a:p>
          <a:p>
            <a:r>
              <a:rPr lang="en-US" dirty="0" err="1" smtClean="0"/>
              <a:t>Clade</a:t>
            </a:r>
            <a:r>
              <a:rPr lang="en-US" dirty="0" smtClean="0"/>
              <a:t>: group of species that includes an ancestral species and all its descendants</a:t>
            </a:r>
          </a:p>
          <a:p>
            <a:r>
              <a:rPr lang="en-US" dirty="0" err="1" smtClean="0"/>
              <a:t>Cladistics</a:t>
            </a:r>
            <a:r>
              <a:rPr lang="en-US" dirty="0" smtClean="0"/>
              <a:t>: the analysis of how species can be grouped into </a:t>
            </a:r>
            <a:r>
              <a:rPr lang="en-US" dirty="0" err="1" smtClean="0"/>
              <a:t>clades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Phylogenies are Based on Common Ancestries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Ancestries are inferred from fossil, morphological, and molecular evidence</a:t>
            </a:r>
          </a:p>
          <a:p>
            <a:r>
              <a:rPr lang="en-US" dirty="0" smtClean="0"/>
              <a:t>Fossil Record</a:t>
            </a:r>
          </a:p>
          <a:p>
            <a:pPr lvl="1"/>
            <a:endParaRPr lang="en-US" dirty="0" smtClean="0"/>
          </a:p>
        </p:txBody>
      </p:sp>
      <p:pic>
        <p:nvPicPr>
          <p:cNvPr id="22532" name="Picture 4" descr="http://internet.cybermesa.com/~tompris/Images/GrandCanyonStr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743200"/>
            <a:ext cx="5715000" cy="4114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3276600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Sedimentary rocks are richest source of fossils</a:t>
            </a:r>
          </a:p>
          <a:p>
            <a:r>
              <a:rPr lang="en-US" dirty="0" smtClean="0"/>
              <a:t> Fossils found in lower layers  are older then fossils found higher up in the newly formed layers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086600" cy="990600"/>
          </a:xfrm>
        </p:spPr>
        <p:txBody>
          <a:bodyPr/>
          <a:lstStyle/>
          <a:p>
            <a:r>
              <a:rPr lang="en-US"/>
              <a:t>Cladistics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7940" name="Picture 4" descr="25-12-CladisticsTaxonomy-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001000" cy="550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739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biology.unm.edu/ccouncil/Biology_203/Images/Phylogeny/cladogramDin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685800"/>
            <a:ext cx="8676972" cy="5810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Phylogenetic</a:t>
            </a:r>
            <a:r>
              <a:rPr lang="en-US" dirty="0" smtClean="0"/>
              <a:t> Trees &amp;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phylograms</a:t>
            </a:r>
            <a:r>
              <a:rPr lang="en-US" dirty="0" smtClean="0"/>
              <a:t> the length of the branch is indicative of the number of changes that have taken place in a particular DNA sequence in that lineage</a:t>
            </a:r>
          </a:p>
          <a:p>
            <a:endParaRPr lang="en-US" dirty="0"/>
          </a:p>
        </p:txBody>
      </p:sp>
      <p:pic>
        <p:nvPicPr>
          <p:cNvPr id="26626" name="Picture 2" descr="http://www.pnas.org/content/suppl/2004/12/30/0406656102.DC1/06656Fi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5200"/>
            <a:ext cx="893445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Phylogenetic</a:t>
            </a:r>
            <a:r>
              <a:rPr lang="en-US" dirty="0" smtClean="0"/>
              <a:t> Trees as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Phylogenetic</a:t>
            </a:r>
            <a:r>
              <a:rPr lang="en-US" dirty="0" smtClean="0"/>
              <a:t> trees represent a hypothesis about how various organisms in the tree are related to one another</a:t>
            </a:r>
          </a:p>
          <a:p>
            <a:r>
              <a:rPr lang="en-US" dirty="0" smtClean="0"/>
              <a:t>The best hypothesis is the one that fits the most data</a:t>
            </a:r>
          </a:p>
          <a:p>
            <a:r>
              <a:rPr lang="en-US" dirty="0" err="1" smtClean="0"/>
              <a:t>Systematics</a:t>
            </a:r>
            <a:r>
              <a:rPr lang="en-US" dirty="0" smtClean="0"/>
              <a:t> can never be sure of finding the single best tree with such a large data set, but they can narrow the possibilities by applying 2 principles</a:t>
            </a:r>
          </a:p>
          <a:p>
            <a:pPr lvl="1"/>
            <a:r>
              <a:rPr lang="en-US" dirty="0" smtClean="0"/>
              <a:t>Maximum parsimony</a:t>
            </a:r>
          </a:p>
          <a:p>
            <a:pPr lvl="1"/>
            <a:r>
              <a:rPr lang="en-US" dirty="0" smtClean="0"/>
              <a:t>Maximum </a:t>
            </a:r>
            <a:r>
              <a:rPr lang="en-US" dirty="0" err="1" smtClean="0"/>
              <a:t>liklihood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?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9988" name="Picture 4" descr="25-16-AnalogyVsHomology-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43088"/>
            <a:ext cx="8915400" cy="448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89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Systemics: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Uses clues from evolution.</a:t>
            </a:r>
          </a:p>
          <a:p>
            <a:r>
              <a:rPr lang="en-US"/>
              <a:t>Balances Phenetics and Cladistics.</a:t>
            </a:r>
          </a:p>
        </p:txBody>
      </p:sp>
    </p:spTree>
    <p:extLst>
      <p:ext uri="{BB962C8B-B14F-4D97-AF65-F5344CB8AC3E}">
        <p14:creationId xmlns:p14="http://schemas.microsoft.com/office/powerpoint/2010/main" val="3469020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8964" name="Picture 4" descr="25-19-OriginMammalianOrd-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14413"/>
            <a:ext cx="8610600" cy="584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273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Taxonomy will become Genealogies, reflecting the organism’s                     "Descent with Modification“.</a:t>
            </a:r>
          </a:p>
        </p:txBody>
      </p:sp>
    </p:spTree>
    <p:extLst>
      <p:ext uri="{BB962C8B-B14F-4D97-AF65-F5344CB8AC3E}">
        <p14:creationId xmlns:p14="http://schemas.microsoft.com/office/powerpoint/2010/main" val="130710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Constructing the Best </a:t>
            </a:r>
            <a:br>
              <a:rPr lang="en-US" dirty="0" smtClean="0"/>
            </a:br>
            <a:r>
              <a:rPr lang="en-US" dirty="0" err="1" smtClean="0"/>
              <a:t>Phylogenetic</a:t>
            </a:r>
            <a:r>
              <a:rPr lang="en-US" dirty="0" smtClean="0"/>
              <a:t> Tree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Maximum parsimony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Maximum </a:t>
            </a:r>
            <a:r>
              <a:rPr lang="en-US" dirty="0" err="1" smtClean="0"/>
              <a:t>liklihood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Occams</a:t>
            </a:r>
            <a:r>
              <a:rPr lang="en-US" dirty="0" smtClean="0"/>
              <a:t> Razor</a:t>
            </a:r>
          </a:p>
          <a:p>
            <a:r>
              <a:rPr lang="en-US" dirty="0" smtClean="0"/>
              <a:t>The simplest explanation that is consistent with the facts</a:t>
            </a:r>
          </a:p>
          <a:p>
            <a:pPr lvl="1"/>
            <a:r>
              <a:rPr lang="en-US" dirty="0" smtClean="0"/>
              <a:t>The arrangement that requires the fewest evolutionary events </a:t>
            </a:r>
          </a:p>
          <a:p>
            <a:pPr lvl="1"/>
            <a:r>
              <a:rPr lang="en-US" dirty="0" smtClean="0"/>
              <a:t>See p502-503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Given certain rules about DNA changes over time a tree can be found that reflects the most likely sequence of evolutionary events</a:t>
            </a:r>
          </a:p>
          <a:p>
            <a:r>
              <a:rPr lang="en-US" dirty="0" smtClean="0"/>
              <a:t>Complex and incorporate as much info as possible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Organisms Evolutionary History is Documented in the Genome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is possible to reconstruct phylogenies among groups of present day organisms for which we have no fossil record at all based on their genome and molecular </a:t>
            </a:r>
            <a:r>
              <a:rPr lang="en-US" dirty="0" err="1" smtClean="0"/>
              <a:t>systematics</a:t>
            </a:r>
            <a:endParaRPr lang="en-US" dirty="0" smtClean="0"/>
          </a:p>
          <a:p>
            <a:r>
              <a:rPr lang="en-US" dirty="0" smtClean="0"/>
              <a:t>Molecular trees have the ability to encompass both long and short periods of time in history based on the fact that different genes evolve at different rates</a:t>
            </a:r>
          </a:p>
          <a:p>
            <a:pPr lvl="1"/>
            <a:r>
              <a:rPr lang="en-US" dirty="0" smtClean="0"/>
              <a:t>Ribosomal DNA accumulates mutation very slowly and so can be used to investigate relationships in species that diverged long ago</a:t>
            </a:r>
          </a:p>
          <a:p>
            <a:pPr lvl="1"/>
            <a:r>
              <a:rPr lang="en-US" dirty="0" smtClean="0"/>
              <a:t>Mitochondrial genes accumulate mutations quickly and so can be used to compare more closely related organisms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Fossil Dating Methods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1. </a:t>
            </a:r>
            <a:r>
              <a:rPr lang="en-US">
                <a:solidFill>
                  <a:schemeClr val="hlink"/>
                </a:solidFill>
              </a:rPr>
              <a:t>Relative</a:t>
            </a:r>
            <a:r>
              <a:rPr lang="en-US"/>
              <a:t> - by a fossil's position in the strata relative to index fossils.</a:t>
            </a:r>
          </a:p>
          <a:p>
            <a:pPr>
              <a:buFont typeface="Monotype Sorts" pitchFamily="2" charset="2"/>
              <a:buNone/>
            </a:pPr>
            <a:r>
              <a:rPr lang="en-US"/>
              <a:t>2. </a:t>
            </a:r>
            <a:r>
              <a:rPr lang="en-US">
                <a:solidFill>
                  <a:schemeClr val="hlink"/>
                </a:solidFill>
              </a:rPr>
              <a:t>Absolute</a:t>
            </a:r>
            <a:r>
              <a:rPr lang="en-US"/>
              <a:t> - approximate age on a scale of absolute time.</a:t>
            </a:r>
          </a:p>
          <a:p>
            <a:pPr>
              <a:buFont typeface="Monotype Sort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7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 Duplications &amp; Gene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of the most important types of mutation because it increases the # of genes in the genome providing opportunities for further evolutionary changes</a:t>
            </a:r>
          </a:p>
          <a:p>
            <a:r>
              <a:rPr lang="en-US" dirty="0" smtClean="0"/>
              <a:t>Molecular phylogenies of gene duplications account for repeated duplication of that have resulted in gene families</a:t>
            </a:r>
          </a:p>
          <a:p>
            <a:pPr lvl="1"/>
            <a:r>
              <a:rPr lang="en-US" dirty="0" smtClean="0"/>
              <a:t>Gene family: groups of related genes within an organisms genome</a:t>
            </a:r>
          </a:p>
          <a:p>
            <a:pPr lvl="1"/>
            <a:r>
              <a:rPr lang="en-US" dirty="0" smtClean="0"/>
              <a:t>May be:</a:t>
            </a:r>
          </a:p>
          <a:p>
            <a:pPr lvl="2"/>
            <a:r>
              <a:rPr lang="en-US" dirty="0" err="1" smtClean="0"/>
              <a:t>Orthologous</a:t>
            </a:r>
            <a:endParaRPr lang="en-US" dirty="0" smtClean="0"/>
          </a:p>
          <a:p>
            <a:pPr lvl="2"/>
            <a:r>
              <a:rPr lang="en-US" dirty="0" err="1" smtClean="0"/>
              <a:t>Paralogous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 Duplications &amp; Gene Families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Orthologous</a:t>
            </a:r>
            <a:r>
              <a:rPr lang="en-US" dirty="0" smtClean="0"/>
              <a:t> Genes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Paralogous</a:t>
            </a:r>
            <a:r>
              <a:rPr lang="en-US" dirty="0" smtClean="0"/>
              <a:t> Genes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Refers to homologous genes that are passed in a straight line from one generation to the next but have ended up in different gene pools due to speciation</a:t>
            </a:r>
          </a:p>
          <a:p>
            <a:pPr lvl="1"/>
            <a:r>
              <a:rPr lang="en-US" dirty="0" err="1" smtClean="0"/>
              <a:t>Orthologous</a:t>
            </a:r>
            <a:r>
              <a:rPr lang="en-US" dirty="0" smtClean="0"/>
              <a:t> genes diverge by speciation events</a:t>
            </a:r>
          </a:p>
          <a:p>
            <a:pPr lvl="1"/>
            <a:r>
              <a:rPr lang="en-US" dirty="0" smtClean="0"/>
              <a:t>Ex:  </a:t>
            </a:r>
            <a:r>
              <a:rPr lang="el-GR" dirty="0" smtClean="0"/>
              <a:t>β</a:t>
            </a:r>
            <a:r>
              <a:rPr lang="en-US" dirty="0" smtClean="0"/>
              <a:t> Hemoglobin genes in humans &amp; mice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Result from gene duplication so they are found in more than 1 copy in the same genome </a:t>
            </a:r>
          </a:p>
          <a:p>
            <a:pPr lvl="1"/>
            <a:r>
              <a:rPr lang="en-US" dirty="0" smtClean="0"/>
              <a:t>Not due to speciation but rather gene duplication</a:t>
            </a:r>
          </a:p>
          <a:p>
            <a:r>
              <a:rPr lang="en-US" dirty="0" smtClean="0"/>
              <a:t>Ex: olfactory receptor genes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Genome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Orthologous</a:t>
            </a:r>
            <a:r>
              <a:rPr lang="en-US" dirty="0" smtClean="0"/>
              <a:t> genes are widespread and can extend over huge evolutionary distances</a:t>
            </a:r>
          </a:p>
          <a:p>
            <a:pPr lvl="1"/>
            <a:r>
              <a:rPr lang="en-US" dirty="0" smtClean="0"/>
              <a:t>99% of the genes of humans &amp; mice are </a:t>
            </a:r>
            <a:r>
              <a:rPr lang="en-US" dirty="0" err="1" smtClean="0"/>
              <a:t>orthologous</a:t>
            </a:r>
            <a:r>
              <a:rPr lang="en-US" dirty="0" smtClean="0"/>
              <a:t> with those of yeast</a:t>
            </a:r>
          </a:p>
          <a:p>
            <a:pPr lvl="1"/>
            <a:r>
              <a:rPr lang="en-US" dirty="0" smtClean="0"/>
              <a:t>Demonstrates that all living organisms share many biochemical and developmental pathways</a:t>
            </a:r>
          </a:p>
          <a:p>
            <a:r>
              <a:rPr lang="en-US" dirty="0" smtClean="0"/>
              <a:t>The number of genes seems not to have increased through duplication as the same rate of phenotypic complexity</a:t>
            </a:r>
          </a:p>
          <a:p>
            <a:pPr lvl="1"/>
            <a:r>
              <a:rPr lang="en-US" dirty="0" smtClean="0"/>
              <a:t>Humans have only about 5X’s the amount of genes as yeast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concept allowing for the measurement of absolute time of evolutionary  change based on the observation that some genes and other regions of the genome appear to evolve at constant rates</a:t>
            </a:r>
          </a:p>
          <a:p>
            <a:r>
              <a:rPr lang="en-US" dirty="0" smtClean="0"/>
              <a:t>The assumption underlying the molecular clock is that the number of nucleotide substitutions in </a:t>
            </a:r>
            <a:r>
              <a:rPr lang="en-US" dirty="0" err="1" smtClean="0"/>
              <a:t>orthologous</a:t>
            </a:r>
            <a:r>
              <a:rPr lang="en-US" dirty="0" smtClean="0"/>
              <a:t> genes is proportional to the time that has elapsed since the species branched off from their common ancestor </a:t>
            </a:r>
          </a:p>
          <a:p>
            <a:r>
              <a:rPr lang="en-US" dirty="0" smtClean="0"/>
              <a:t>In the case of </a:t>
            </a:r>
            <a:r>
              <a:rPr lang="en-US" dirty="0" err="1" smtClean="0"/>
              <a:t>paralagous</a:t>
            </a:r>
            <a:r>
              <a:rPr lang="en-US" dirty="0" smtClean="0"/>
              <a:t> genes the number of substitutions is proportional to the time since the genes became duplicated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regularity of change that allows us to use some genes as molecular clocks raises the possibility that many of the changes in these sequences result from genetic drift</a:t>
            </a:r>
          </a:p>
          <a:p>
            <a:r>
              <a:rPr lang="en-US" dirty="0" smtClean="0"/>
              <a:t>Neutral Theory: much evolutionary change in genes and proteins has no effect on fitness and there for is not influenced by Darwinian selection and so</a:t>
            </a:r>
          </a:p>
          <a:p>
            <a:pPr lvl="1"/>
            <a:r>
              <a:rPr lang="en-US" dirty="0" smtClean="0"/>
              <a:t>The rate of change should be regular like a clock</a:t>
            </a:r>
          </a:p>
          <a:p>
            <a:pPr lvl="1"/>
            <a:r>
              <a:rPr lang="en-US" dirty="0" smtClean="0"/>
              <a:t>Differences in the rate of the clock in different genes are indicative in the importance of the gene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76400" y="1143000"/>
            <a:ext cx="6172200" cy="3657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Difficulties with Molecular Clocks: Some DNA changes are favored over others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Origin of 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Molecular clock was used to date the origin of HIV infection in humans</a:t>
            </a:r>
          </a:p>
          <a:p>
            <a:r>
              <a:rPr lang="en-US" dirty="0" smtClean="0"/>
              <a:t>HIV is an RNA virus that undergoes mutation quickly</a:t>
            </a:r>
          </a:p>
          <a:p>
            <a:r>
              <a:rPr lang="en-US" dirty="0" err="1" smtClean="0"/>
              <a:t>Phylogenetic</a:t>
            </a:r>
            <a:r>
              <a:rPr lang="en-US" dirty="0" smtClean="0"/>
              <a:t> analysis shows that HIV is descended from a virus that infects chimps and other primates</a:t>
            </a:r>
          </a:p>
          <a:p>
            <a:pPr lvl="1"/>
            <a:r>
              <a:rPr lang="en-US" dirty="0" smtClean="0"/>
              <a:t>These viruses do not cause AIDS like diseases in nonhuman hosts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cant pinpoint when HIV made the jump to human hosts as it has happened more than once indicated by the variety of strains</a:t>
            </a:r>
          </a:p>
          <a:p>
            <a:r>
              <a:rPr lang="en-US" dirty="0" smtClean="0"/>
              <a:t>The most common strain is HIV-1 M researchers looked at the viral genome and using a molecular clock determined that the 1</a:t>
            </a:r>
            <a:r>
              <a:rPr lang="en-US" baseline="30000" dirty="0" smtClean="0"/>
              <a:t>st</a:t>
            </a:r>
            <a:r>
              <a:rPr lang="en-US" dirty="0" smtClean="0"/>
              <a:t> HIV-1 M invasion of humans must have been in the 1930’s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Universal Tree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it was determined that the genetic code was universal, researchers began work on a universal tree of life to attempt to show that all organisms are descended from 1 common ancestor</a:t>
            </a:r>
          </a:p>
          <a:p>
            <a:r>
              <a:rPr lang="en-US" dirty="0" smtClean="0"/>
              <a:t>2 criteria are used to identify regions of DNA that can demonstrate the branching patterns of this tree:</a:t>
            </a:r>
          </a:p>
          <a:p>
            <a:pPr lvl="1"/>
            <a:r>
              <a:rPr lang="en-US" dirty="0" smtClean="0"/>
              <a:t>The regions must be able to be sequenced </a:t>
            </a:r>
          </a:p>
          <a:p>
            <a:pPr lvl="1"/>
            <a:r>
              <a:rPr lang="en-US" dirty="0" smtClean="0"/>
              <a:t>Must have evolved slowly so that homologies can be detected between even distantly related organisms</a:t>
            </a:r>
          </a:p>
          <a:p>
            <a:pPr lvl="1"/>
            <a:r>
              <a:rPr lang="en-US" dirty="0" err="1" smtClean="0"/>
              <a:t>rRNA</a:t>
            </a:r>
            <a:r>
              <a:rPr lang="en-US" dirty="0" smtClean="0"/>
              <a:t> genes meet both these criteria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Great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tree of life consists of 3 great domains</a:t>
            </a:r>
          </a:p>
          <a:p>
            <a:pPr lvl="1"/>
            <a:r>
              <a:rPr lang="en-US" dirty="0" smtClean="0"/>
              <a:t>Bacteria</a:t>
            </a:r>
          </a:p>
          <a:p>
            <a:pPr lvl="1"/>
            <a:r>
              <a:rPr lang="en-US" dirty="0" err="1" smtClean="0"/>
              <a:t>Archaea</a:t>
            </a:r>
            <a:endParaRPr lang="en-US" dirty="0" smtClean="0"/>
          </a:p>
          <a:p>
            <a:pPr lvl="1"/>
            <a:r>
              <a:rPr lang="en-US" dirty="0" err="1" smtClean="0"/>
              <a:t>Eukarya</a:t>
            </a:r>
            <a:endParaRPr lang="en-US" dirty="0" smtClean="0"/>
          </a:p>
          <a:p>
            <a:r>
              <a:rPr lang="en-US" dirty="0" smtClean="0"/>
              <a:t>The early history of these domains is not yet clear</a:t>
            </a:r>
          </a:p>
          <a:p>
            <a:pPr lvl="1"/>
            <a:r>
              <a:rPr lang="en-US" dirty="0" smtClean="0"/>
              <a:t>During early history of life there have been substantial interchanges of genes between organisms of the different domains</a:t>
            </a:r>
          </a:p>
          <a:p>
            <a:pPr lvl="1"/>
            <a:r>
              <a:rPr lang="en-US" dirty="0" smtClean="0"/>
              <a:t>Horizontal gene transfer: genes are transferred from one genome to another through mechanisms such as transposable elements and perhaps even fusion of the entire organism</a:t>
            </a:r>
          </a:p>
          <a:p>
            <a:pPr lvl="2"/>
            <a:r>
              <a:rPr lang="en-US" dirty="0" err="1" smtClean="0"/>
              <a:t>Endosymbiont</a:t>
            </a:r>
            <a:r>
              <a:rPr lang="en-US" dirty="0" smtClean="0"/>
              <a:t>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emc.maricopa.edu/faculty/farabee/biobk/kingdom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136526"/>
            <a:ext cx="9080500" cy="6994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Absolute - Methods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1. Radioactive</a:t>
            </a:r>
          </a:p>
          <a:p>
            <a:pPr>
              <a:buFont typeface="Monotype Sorts" pitchFamily="2" charset="2"/>
              <a:buNone/>
            </a:pPr>
            <a:r>
              <a:rPr lang="en-US"/>
              <a:t>2. Isomer Ratios</a:t>
            </a:r>
          </a:p>
        </p:txBody>
      </p:sp>
    </p:spTree>
    <p:extLst>
      <p:ext uri="{BB962C8B-B14F-4D97-AF65-F5344CB8AC3E}">
        <p14:creationId xmlns:p14="http://schemas.microsoft.com/office/powerpoint/2010/main" val="6907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Recognize the use and limits of fossils.</a:t>
            </a:r>
          </a:p>
          <a:p>
            <a:r>
              <a:rPr lang="en-US"/>
              <a:t>What happens to evolution in mass extinctions.</a:t>
            </a:r>
          </a:p>
          <a:p>
            <a:r>
              <a:rPr lang="en-US"/>
              <a:t>What is phylogeny?</a:t>
            </a:r>
          </a:p>
        </p:txBody>
      </p:sp>
    </p:spTree>
    <p:extLst>
      <p:ext uri="{BB962C8B-B14F-4D97-AF65-F5344CB8AC3E}">
        <p14:creationId xmlns:p14="http://schemas.microsoft.com/office/powerpoint/2010/main" val="350047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phyletic tree?</a:t>
            </a:r>
          </a:p>
          <a:p>
            <a:r>
              <a:rPr lang="en-US"/>
              <a:t>How is molecular systematics used in phylogeny?</a:t>
            </a:r>
          </a:p>
        </p:txBody>
      </p:sp>
    </p:spTree>
    <p:extLst>
      <p:ext uri="{BB962C8B-B14F-4D97-AF65-F5344CB8AC3E}">
        <p14:creationId xmlns:p14="http://schemas.microsoft.com/office/powerpoint/2010/main" val="30882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Radioactive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Estimated from half-life products in the fossil.</a:t>
            </a:r>
          </a:p>
          <a:p>
            <a:r>
              <a:rPr lang="en-US" dirty="0"/>
              <a:t>Ex:  Carbon </a:t>
            </a:r>
            <a:r>
              <a:rPr lang="en-US" dirty="0" smtClean="0"/>
              <a:t>– 14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www.youtube.com/watch?v=udkQwW6aLik&amp;feature=related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 </a:t>
            </a:r>
            <a:r>
              <a:rPr lang="en-US" dirty="0"/>
              <a:t>Potassium </a:t>
            </a:r>
            <a:r>
              <a:rPr lang="en-US" dirty="0" smtClean="0"/>
              <a:t>– 40</a:t>
            </a:r>
          </a:p>
          <a:p>
            <a:pPr lvl="1"/>
            <a:r>
              <a:rPr lang="en-US" smtClean="0"/>
              <a:t>See p 424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5652" name="Picture 4" descr="25-02-RadiometricDating-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534400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3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Mass Extinctions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sudden loss of many species in geologic time.</a:t>
            </a:r>
          </a:p>
          <a:p>
            <a:r>
              <a:rPr lang="en-US"/>
              <a:t>May be caused by asteroid hits or other disasters.</a:t>
            </a:r>
          </a:p>
        </p:txBody>
      </p:sp>
      <p:pic>
        <p:nvPicPr>
          <p:cNvPr id="76804" name="Picture 4" descr="com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76800"/>
            <a:ext cx="3048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90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507</TotalTime>
  <Words>1901</Words>
  <Application>Microsoft Office PowerPoint</Application>
  <PresentationFormat>On-screen Show (4:3)</PresentationFormat>
  <Paragraphs>212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Flow</vt:lpstr>
      <vt:lpstr>Phylogeny &amp; Systematics </vt:lpstr>
      <vt:lpstr>Phylogeny</vt:lpstr>
      <vt:lpstr>Investigating the Tree of Life</vt:lpstr>
      <vt:lpstr>Phylogenies are Based on Common Ancestries</vt:lpstr>
      <vt:lpstr>Fossil Dating Methods</vt:lpstr>
      <vt:lpstr>Absolute - Methods</vt:lpstr>
      <vt:lpstr>Radioactive</vt:lpstr>
      <vt:lpstr>PowerPoint Presentation</vt:lpstr>
      <vt:lpstr>Mass Extinctions</vt:lpstr>
      <vt:lpstr>Examples</vt:lpstr>
      <vt:lpstr>PowerPoint Presentation</vt:lpstr>
      <vt:lpstr>Permian Extinction</vt:lpstr>
      <vt:lpstr>Cretaceous Extinction</vt:lpstr>
      <vt:lpstr>PowerPoint Presentation</vt:lpstr>
      <vt:lpstr>The crater</vt:lpstr>
      <vt:lpstr>Result of Mass Extinctions</vt:lpstr>
      <vt:lpstr>Morphological &amp; Molecular Homologies</vt:lpstr>
      <vt:lpstr>Systematics</vt:lpstr>
      <vt:lpstr>Systematics fuses:</vt:lpstr>
      <vt:lpstr>Taxonomy</vt:lpstr>
      <vt:lpstr>Linnaeus Taxonomy</vt:lpstr>
      <vt:lpstr>PowerPoint Presentation</vt:lpstr>
      <vt:lpstr>Goal of Systematics</vt:lpstr>
      <vt:lpstr>Phylogenetic tree</vt:lpstr>
      <vt:lpstr>Question?</vt:lpstr>
      <vt:lpstr>Ideal Situation</vt:lpstr>
      <vt:lpstr>PowerPoint Presentation</vt:lpstr>
      <vt:lpstr>Other Possibilities</vt:lpstr>
      <vt:lpstr>PowerPoint Presentation</vt:lpstr>
      <vt:lpstr>Problem</vt:lpstr>
      <vt:lpstr>Morphological &amp; Molecular Homologies</vt:lpstr>
      <vt:lpstr>Convergent Evolution</vt:lpstr>
      <vt:lpstr>Evaluating Molecular Homologies</vt:lpstr>
      <vt:lpstr>PowerPoint Presentation</vt:lpstr>
      <vt:lpstr>Molecular Homoplasy</vt:lpstr>
      <vt:lpstr>Taxonomy</vt:lpstr>
      <vt:lpstr>Linking Classification &amp; Phylogeny</vt:lpstr>
      <vt:lpstr>Schools of Taxonomy</vt:lpstr>
      <vt:lpstr>Cladogram</vt:lpstr>
      <vt:lpstr>Cladistics</vt:lpstr>
      <vt:lpstr>PowerPoint Presentation</vt:lpstr>
      <vt:lpstr>Phylogenetic Trees &amp; Timing</vt:lpstr>
      <vt:lpstr>Phylogenetic Trees as Hypotheses</vt:lpstr>
      <vt:lpstr>Problem ?</vt:lpstr>
      <vt:lpstr>Today’s Systemics:</vt:lpstr>
      <vt:lpstr>PowerPoint Presentation</vt:lpstr>
      <vt:lpstr>Result</vt:lpstr>
      <vt:lpstr>Constructing the Best  Phylogenetic Tree</vt:lpstr>
      <vt:lpstr>An Organisms Evolutionary History is Documented in the Genome</vt:lpstr>
      <vt:lpstr>Gene Duplications &amp; Gene Families</vt:lpstr>
      <vt:lpstr>Gene Duplications &amp; Gene Families </vt:lpstr>
      <vt:lpstr>Genome Evolution</vt:lpstr>
      <vt:lpstr>Molecular Clock</vt:lpstr>
      <vt:lpstr>Molecular Clocks</vt:lpstr>
      <vt:lpstr>The Origin of HIV</vt:lpstr>
      <vt:lpstr>HIV</vt:lpstr>
      <vt:lpstr>The Universal Tree of Life</vt:lpstr>
      <vt:lpstr>3 Great Domains</vt:lpstr>
      <vt:lpstr>PowerPoint Presentation</vt:lpstr>
      <vt:lpstr>Summary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Phylogeny &amp; Systematics </dc:title>
  <dc:creator>jmcquade</dc:creator>
  <cp:lastModifiedBy>Jennifer McQuade</cp:lastModifiedBy>
  <cp:revision>41</cp:revision>
  <dcterms:created xsi:type="dcterms:W3CDTF">2010-01-30T18:16:56Z</dcterms:created>
  <dcterms:modified xsi:type="dcterms:W3CDTF">2012-02-21T16:15:28Z</dcterms:modified>
</cp:coreProperties>
</file>