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6" r:id="rId2"/>
    <p:sldId id="262" r:id="rId3"/>
    <p:sldId id="263" r:id="rId4"/>
    <p:sldId id="347" r:id="rId5"/>
    <p:sldId id="267" r:id="rId6"/>
    <p:sldId id="268" r:id="rId7"/>
    <p:sldId id="352" r:id="rId8"/>
    <p:sldId id="272" r:id="rId9"/>
    <p:sldId id="273" r:id="rId10"/>
    <p:sldId id="276" r:id="rId11"/>
    <p:sldId id="348" r:id="rId12"/>
    <p:sldId id="278" r:id="rId13"/>
    <p:sldId id="277" r:id="rId14"/>
    <p:sldId id="280" r:id="rId15"/>
    <p:sldId id="376" r:id="rId16"/>
    <p:sldId id="284" r:id="rId17"/>
    <p:sldId id="285" r:id="rId18"/>
    <p:sldId id="355" r:id="rId19"/>
    <p:sldId id="287" r:id="rId20"/>
    <p:sldId id="354" r:id="rId21"/>
    <p:sldId id="290" r:id="rId22"/>
    <p:sldId id="389" r:id="rId23"/>
    <p:sldId id="291" r:id="rId24"/>
    <p:sldId id="378" r:id="rId25"/>
    <p:sldId id="297" r:id="rId26"/>
    <p:sldId id="299" r:id="rId27"/>
    <p:sldId id="301" r:id="rId28"/>
    <p:sldId id="303" r:id="rId29"/>
    <p:sldId id="304" r:id="rId30"/>
    <p:sldId id="353" r:id="rId31"/>
    <p:sldId id="305" r:id="rId32"/>
    <p:sldId id="307" r:id="rId33"/>
    <p:sldId id="309" r:id="rId34"/>
    <p:sldId id="310" r:id="rId35"/>
    <p:sldId id="312" r:id="rId36"/>
    <p:sldId id="313" r:id="rId37"/>
    <p:sldId id="314" r:id="rId38"/>
    <p:sldId id="316" r:id="rId39"/>
    <p:sldId id="380" r:id="rId40"/>
    <p:sldId id="381" r:id="rId41"/>
    <p:sldId id="320" r:id="rId42"/>
    <p:sldId id="325" r:id="rId43"/>
    <p:sldId id="326" r:id="rId44"/>
    <p:sldId id="327" r:id="rId45"/>
    <p:sldId id="328" r:id="rId46"/>
    <p:sldId id="383" r:id="rId47"/>
    <p:sldId id="332" r:id="rId48"/>
    <p:sldId id="333" r:id="rId49"/>
    <p:sldId id="387" r:id="rId50"/>
    <p:sldId id="339" r:id="rId51"/>
    <p:sldId id="340" r:id="rId52"/>
    <p:sldId id="34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7" autoAdjust="0"/>
    <p:restoredTop sz="94876" autoAdjust="0"/>
  </p:normalViewPr>
  <p:slideViewPr>
    <p:cSldViewPr>
      <p:cViewPr>
        <p:scale>
          <a:sx n="70" d="100"/>
          <a:sy n="70" d="100"/>
        </p:scale>
        <p:origin x="-222" y="-330"/>
      </p:cViewPr>
      <p:guideLst>
        <p:guide orient="horz" pos="3968"/>
        <p:guide orient="horz" pos="592"/>
        <p:guide orient="horz" pos="1104"/>
        <p:guide orient="horz" pos="1440"/>
        <p:guide orient="horz" pos="1776"/>
        <p:guide orient="horz" pos="144"/>
        <p:guide pos="2880"/>
        <p:guide pos="384"/>
        <p:guide pos="144"/>
        <p:guide pos="816"/>
        <p:guide pos="1008"/>
      </p:guideLst>
    </p:cSldViewPr>
  </p:slideViewPr>
  <p:outlineViewPr>
    <p:cViewPr>
      <p:scale>
        <a:sx n="33" d="100"/>
        <a:sy n="33" d="100"/>
      </p:scale>
      <p:origin x="0" y="325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EB72584E-CC25-4532-9CF1-3BC3BC5382B3}" type="slidenum">
              <a:rPr lang="en-US"/>
              <a:pPr>
                <a:defRPr/>
              </a:pPr>
              <a:t>‹#›</a:t>
            </a:fld>
            <a:endParaRPr lang="en-US"/>
          </a:p>
        </p:txBody>
      </p:sp>
    </p:spTree>
    <p:extLst>
      <p:ext uri="{BB962C8B-B14F-4D97-AF65-F5344CB8AC3E}">
        <p14:creationId xmlns:p14="http://schemas.microsoft.com/office/powerpoint/2010/main" val="3202031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C63171C-9F43-499D-9DEE-E6D898E234F8}" type="slidenum">
              <a:rPr lang="en-US"/>
              <a:pPr/>
              <a:t>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2F217C-6CA7-4C8B-B1F4-F4022D8D1458}" type="slidenum">
              <a:rPr lang="en-US"/>
              <a:pPr/>
              <a:t>10</a:t>
            </a:fld>
            <a:endParaRPr lang="en-US"/>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7FD5676-9A24-46A1-9095-DDEE36899C93}" type="slidenum">
              <a:rPr lang="en-US"/>
              <a:pPr/>
              <a:t>11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Figure 13.4 Describing chromosomes.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1BBA7C-BD9F-4BBA-A74D-AE42C98252B5}" type="slidenum">
              <a:rPr lang="en-US"/>
              <a:pPr/>
              <a:t>12</a:t>
            </a:fld>
            <a:endParaRPr 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4FF42D5-B693-4639-827C-64379BD2C90C}" type="slidenum">
              <a:rPr lang="en-US"/>
              <a:pPr/>
              <a:t>13</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939267C-2199-4F2A-9248-73DA55A1F8DC}" type="slidenum">
              <a:rPr lang="en-US"/>
              <a:pPr/>
              <a:t>14</a:t>
            </a:fld>
            <a:endParaRPr lang="en-US"/>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4CD51A5-BD26-4946-B93F-C9452EECB626}" type="slidenum">
              <a:rPr lang="en-US"/>
              <a:pPr/>
              <a:t>15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50AA746-CF16-4956-9DAB-A475DA622615}" type="slidenum">
              <a:rPr lang="en-US"/>
              <a:pPr/>
              <a:t>16</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67561FB-CAD8-471F-ACAB-646DCDF5C939}" type="slidenum">
              <a:rPr lang="en-US"/>
              <a:pPr/>
              <a:t>17</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DD29B8A-C106-40C3-BCA6-2718913F5459}" type="slidenum">
              <a:rPr lang="en-US"/>
              <a:pPr/>
              <a:t>18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79459BE-E233-4D9E-AC03-6DA7B23D2099}" type="slidenum">
              <a:rPr lang="en-US"/>
              <a:pPr/>
              <a:t>19</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CC05B19-C54A-4CAE-BB44-BDA39141ED7D}" type="slidenum">
              <a:rPr lang="en-US"/>
              <a:pPr/>
              <a:t>2</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F027E2D-D5C1-4869-B4A8-6100231DCB86}" type="slidenum">
              <a:rPr lang="en-US"/>
              <a:pPr/>
              <a:t>20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DCC8726-E023-4A67-A5F4-C7345F692A8E}" type="slidenum">
              <a:rPr lang="en-US"/>
              <a:pPr/>
              <a:t>21</a:t>
            </a:fld>
            <a:endParaRPr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DCC8726-E023-4A67-A5F4-C7345F692A8E}" type="slidenum">
              <a:rPr lang="en-US"/>
              <a:pPr/>
              <a:t>22</a:t>
            </a:fld>
            <a:endParaRPr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82CD1CC-D56E-426A-AA7F-763A30EEDC18}" type="slidenum">
              <a:rPr lang="en-US"/>
              <a:pPr/>
              <a:t>23</a:t>
            </a:fld>
            <a:endParaRPr lang="en-US"/>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4CC9211-E689-4E98-ACC9-C120B4943B7F}" type="slidenum">
              <a:rPr lang="en-US"/>
              <a:pPr/>
              <a:t>24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Figure 13.7 Overview of meiosis: how meiosis reduces chromosome number.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6E1BE44-77B0-40A0-902C-730BE17CF6B9}" type="slidenum">
              <a:rPr lang="en-US"/>
              <a:pPr/>
              <a:t>25</a:t>
            </a:fld>
            <a:endParaRPr lang="en-US"/>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6DECFD0-E504-4350-8282-EA268DED0CB4}" type="slidenum">
              <a:rPr lang="en-US"/>
              <a:pPr/>
              <a:t>26</a:t>
            </a:fld>
            <a:endParaRPr lang="en-US"/>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797D2AC-DD57-4805-AE79-D03A0533E847}" type="slidenum">
              <a:rPr lang="en-US"/>
              <a:pPr/>
              <a:t>27</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ED5064F-700A-4775-9B3A-10DAB652C599}" type="slidenum">
              <a:rPr lang="en-US"/>
              <a:pPr/>
              <a:t>28</a:t>
            </a:fld>
            <a:endParaRPr lang="en-US"/>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E8405D0-5CD4-4070-A4BB-4DBA69E24EB2}" type="slidenum">
              <a:rPr lang="en-US"/>
              <a:pPr/>
              <a:t>29</a:t>
            </a:fld>
            <a:endParaRPr lang="en-US"/>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3325B15-F438-4F8E-BA0C-37FD810C8A91}" type="slidenum">
              <a:rPr lang="en-US"/>
              <a:pPr/>
              <a:t>3</a:t>
            </a:fld>
            <a:endParaRPr lang="en-US"/>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15AA503-384C-4E89-985A-7C0E8331EA7F}" type="slidenum">
              <a:rPr lang="en-US"/>
              <a:pPr/>
              <a:t>30</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Figure 13.8 Exploring: Meiosis in an Animal Cell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10C8D51-1379-4D40-B239-254B5C22BB64}" type="slidenum">
              <a:rPr lang="en-US"/>
              <a:pPr/>
              <a:t>31</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1B22F8E-48C7-43FC-A0DE-8A1C3F97096A}" type="slidenum">
              <a:rPr lang="en-US"/>
              <a:pPr/>
              <a:t>32</a:t>
            </a:fld>
            <a:endParaRPr lang="en-US"/>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C0330B8-DD62-4142-9EB7-2F14DD6CD069}" type="slidenum">
              <a:rPr lang="en-US"/>
              <a:pPr/>
              <a:t>33</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43D37B1-C4C4-4975-874F-5A4C87CA2309}" type="slidenum">
              <a:rPr lang="en-US"/>
              <a:pPr/>
              <a:t>34</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6CDA7B8-5A41-4A5C-ADB4-F84D25410419}" type="slidenum">
              <a:rPr lang="en-US"/>
              <a:pPr/>
              <a:t>35</a:t>
            </a:fld>
            <a:endParaRPr lang="en-US"/>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8E40DB0-F484-412A-8A02-92F2456D0F3F}" type="slidenum">
              <a:rPr lang="en-US"/>
              <a:pPr/>
              <a:t>36</a:t>
            </a:fld>
            <a:endParaRPr lang="en-US"/>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1BE157E-AE0A-4914-87D3-7CED9A501780}" type="slidenum">
              <a:rPr lang="en-US"/>
              <a:pPr/>
              <a:t>37</a:t>
            </a:fld>
            <a:endParaRPr lang="en-US"/>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DFCA23E-7B54-4EA6-96A3-BD5710F0634E}" type="slidenum">
              <a:rPr lang="en-US"/>
              <a:pPr/>
              <a:t>38</a:t>
            </a:fld>
            <a:endParaRPr lang="en-US"/>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9528B44-D7BA-4A92-9271-5AFC06BEA79F}" type="slidenum">
              <a:rPr lang="en-US"/>
              <a:pPr/>
              <a:t>39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Figure 13.9 A comparison of mitosis and meiosis in diploid cells.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B3EF3B4-24EE-4775-B858-CBAF31D2827B}" type="slidenum">
              <a:rPr lang="en-US"/>
              <a:pPr/>
              <a:t>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Figure 13.2 Asexual reproduction in two multicellular organisms.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5B251E0-8368-4295-9742-66B42B2EB3AF}" type="slidenum">
              <a:rPr lang="en-US"/>
              <a:pPr/>
              <a:t>40</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Figure 13.9 A comparison of mitosis and meiosis in diploid cells.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AD6C051C-E191-4F63-9EF6-B294C090BD5C}" type="slidenum">
              <a:rPr lang="en-US"/>
              <a:pPr/>
              <a:t>41</a:t>
            </a:fld>
            <a:endParaRPr lang="en-US"/>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0ACC1BC-9EE7-44B7-871B-BA8C027E5049}" type="slidenum">
              <a:rPr lang="en-US"/>
              <a:pPr/>
              <a:t>42</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72F9B57-2477-4AA4-A87A-A59DFF4F52A3}" type="slidenum">
              <a:rPr lang="en-US"/>
              <a:pPr/>
              <a:t>43</a:t>
            </a:fld>
            <a:endParaRPr lang="en-US"/>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C38774B-7957-41EB-B625-0FE93795759C}" type="slidenum">
              <a:rPr lang="en-US"/>
              <a:pPr/>
              <a:t>44</a:t>
            </a:fld>
            <a:endParaRPr lang="en-US"/>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4253999-F1BC-424F-A6C4-DFB89E271F66}" type="slidenum">
              <a:rPr lang="en-US"/>
              <a:pPr/>
              <a:t>45</a:t>
            </a:fld>
            <a:endParaRPr lang="en-US"/>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649C62F-8E2B-44E2-A3B6-EEF2DDF962E4}" type="slidenum">
              <a:rPr lang="en-US"/>
              <a:pPr/>
              <a:t>46</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Figure 13.10 The independent assortment of homologous chromosomes in meiosis.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1B00082-05E7-4870-BED9-8F006166B0FD}" type="slidenum">
              <a:rPr lang="en-US"/>
              <a:pPr/>
              <a:t>47</a:t>
            </a:fld>
            <a:endParaRPr lang="en-US"/>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65B7DE1-EC3C-4BCE-97F0-124A85D3870C}" type="slidenum">
              <a:rPr lang="en-US"/>
              <a:pPr/>
              <a:t>48</a:t>
            </a:fld>
            <a:endParaRPr lang="en-US"/>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81BBDFB-B815-4259-8E48-10C4DCDFCE76}" type="slidenum">
              <a:rPr lang="en-US"/>
              <a:pPr/>
              <a:t>49</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Figure 13.11 The results of crossing over during meiosis.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5D387BB-E561-41DD-A843-9EA469EBE9A5}" type="slidenum">
              <a:rPr lang="en-US"/>
              <a:pPr/>
              <a:t>5</a:t>
            </a:fld>
            <a:endParaRPr lang="en-US"/>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C78E9B7-69D5-4085-977C-011867519474}" type="slidenum">
              <a:rPr lang="en-US"/>
              <a:pPr/>
              <a:t>50</a:t>
            </a:fld>
            <a:endParaRPr lang="en-US"/>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34E0DA0-3A50-4C79-B920-1C3DE5996C3B}" type="slidenum">
              <a:rPr lang="en-US"/>
              <a:pPr/>
              <a:t>51</a:t>
            </a:fld>
            <a:endParaRPr lang="en-US"/>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79CC812-4D95-4438-A818-FB84529EA301}" type="slidenum">
              <a:rPr lang="en-US"/>
              <a:pPr/>
              <a:t>52</a:t>
            </a:fld>
            <a:endParaRPr lang="en-US"/>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3074E88-DA39-4093-9F7C-C89BF34AEE5B}" type="slidenum">
              <a:rPr lang="en-US"/>
              <a:pPr/>
              <a:t>6</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9E45B1F-ACC1-4C02-B562-FBB66C3C2528}" type="slidenum">
              <a:rPr lang="en-US"/>
              <a:pPr/>
              <a:t>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Figure 13.3 Research Method: Preparing a Karyotype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02BB3C1-C20B-4712-B244-660D1B38094B}" type="slidenum">
              <a:rPr lang="en-US"/>
              <a:pPr/>
              <a:t>8</a:t>
            </a:fld>
            <a:endParaRPr lang="en-US"/>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EC5138-F6BB-41EA-807E-1B779FEB9319}" type="slidenum">
              <a:rPr lang="en-US"/>
              <a:pPr/>
              <a:t>9</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TextBox 6"/>
          <p:cNvSpPr txBox="1">
            <a:spLocks noChangeArrowheads="1"/>
          </p:cNvSpPr>
          <p:nvPr userDrawn="1"/>
        </p:nvSpPr>
        <p:spPr bwMode="auto">
          <a:xfrm>
            <a:off x="1588" y="0"/>
            <a:ext cx="9145587" cy="763588"/>
          </a:xfrm>
          <a:prstGeom prst="rect">
            <a:avLst/>
          </a:prstGeom>
          <a:solidFill>
            <a:srgbClr val="BABABA"/>
          </a:solidFill>
          <a:ln w="9525">
            <a:noFill/>
            <a:miter lim="800000"/>
            <a:headEnd/>
            <a:tailEnd/>
          </a:ln>
        </p:spPr>
        <p:txBody>
          <a:bodyPr>
            <a:spAutoFit/>
          </a:bodyPr>
          <a:lstStyle/>
          <a:p>
            <a:pPr algn="ctr" eaLnBrk="1" hangingPunct="1">
              <a:defRPr/>
            </a:pPr>
            <a:r>
              <a:rPr lang="en-US" sz="1600" b="1">
                <a:latin typeface="Times New Roman" pitchFamily="18" charset="0"/>
                <a:cs typeface="Times New Roman" pitchFamily="18" charset="0"/>
              </a:rPr>
              <a:t>LECTURE PRESENTATIONS</a:t>
            </a:r>
            <a:endParaRPr lang="en-US" sz="1600">
              <a:latin typeface="Times New Roman" pitchFamily="18" charset="0"/>
              <a:cs typeface="Times New Roman" pitchFamily="18" charset="0"/>
            </a:endParaRPr>
          </a:p>
          <a:p>
            <a:pPr algn="ctr" eaLnBrk="1" hangingPunct="1">
              <a:defRPr/>
            </a:pPr>
            <a:r>
              <a:rPr lang="en-US" sz="1600">
                <a:latin typeface="Times New Roman" pitchFamily="18" charset="0"/>
                <a:cs typeface="Times New Roman" pitchFamily="18" charset="0"/>
              </a:rPr>
              <a:t>For CAMPBELL BIOLOGY, NINTH EDITION</a:t>
            </a:r>
            <a:endParaRPr lang="en-US" sz="1600" b="1" i="1">
              <a:latin typeface="Times New Roman" pitchFamily="18" charset="0"/>
              <a:cs typeface="Times New Roman" pitchFamily="18" charset="0"/>
            </a:endParaRPr>
          </a:p>
          <a:p>
            <a:pPr algn="ctr" eaLnBrk="1" hangingPunct="1">
              <a:defRPr/>
            </a:pPr>
            <a:r>
              <a:rPr lang="en-US" sz="1200">
                <a:latin typeface="Times New Roman" pitchFamily="18" charset="0"/>
                <a:cs typeface="Times New Roman" pitchFamily="18"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18" charset="0"/>
                <a:cs typeface="Times New Roman" pitchFamily="18"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18" charset="0"/>
              </a:rPr>
              <a:t>Lectures by</a:t>
            </a:r>
          </a:p>
          <a:p>
            <a:pPr algn="r">
              <a:defRPr/>
            </a:pPr>
            <a:r>
              <a:rPr lang="en-US" sz="1600" b="1">
                <a:solidFill>
                  <a:schemeClr val="bg1"/>
                </a:solidFill>
                <a:latin typeface="Times New Roman" pitchFamily="18" charset="0"/>
              </a:rPr>
              <a:t>Erin Barley</a:t>
            </a:r>
          </a:p>
          <a:p>
            <a:pPr algn="r">
              <a:defRPr/>
            </a:pPr>
            <a:r>
              <a:rPr lang="en-US" sz="1600" b="1">
                <a:solidFill>
                  <a:schemeClr val="bg1"/>
                </a:solidFill>
                <a:latin typeface="Times New Roman" pitchFamily="18"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r>
              <a:rPr lang="en-US"/>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smtClean="0"/>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smtClean="0"/>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smtClean="0"/>
            </a:lvl1pPr>
          </a:lstStyle>
          <a:p>
            <a:pPr>
              <a:defRPr/>
            </a:pPr>
            <a:fld id="{D8E6D475-513C-4FE2-BB62-EC72FB5B7D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7D887-D5A9-4842-B2E3-4D9F9D1865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70323-A9D6-4A4D-8363-249BCFB253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48EB7-E568-4EB9-BDEA-4134614A9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EB2A2-2F3A-4F76-BD04-1712F4BAD4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39B4F-988C-4584-853A-5FBCEFA091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671C5-06F0-46EC-A75E-5503E3C291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47FFE4-28C5-4359-92C5-597732D1AA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BC9EBC-E033-4CA9-912A-4E28AFEF94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DDE89-F707-42A7-9FA9-7C7D2BA07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08A52-2F8D-4CED-9122-B4D05EC945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334D8CF3-D60D-4AA2-B30E-027CFD0B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18"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18"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18"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18"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84" charset="0"/>
        <a:buChar char="•"/>
        <a:defRPr sz="2800">
          <a:solidFill>
            <a:schemeClr val="tx1"/>
          </a:solidFill>
          <a:latin typeface="+mn-lt"/>
          <a:ea typeface="+mn-ea"/>
          <a:cs typeface="+mn-cs"/>
        </a:defRPr>
      </a:lvl1pPr>
      <a:lvl2pPr marL="825500" indent="-304800" algn="l" rtl="0" eaLnBrk="0" fontAlgn="base" hangingPunct="0">
        <a:spcBef>
          <a:spcPct val="20000"/>
        </a:spcBef>
        <a:spcAft>
          <a:spcPct val="0"/>
        </a:spcAft>
        <a:buChar char="–"/>
        <a:defRPr sz="26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13_02aHydraBudding_SV.m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ighered.mcgraw-hill.com/sites/0072495855/student_view0/chapter28/animation__how_meiosis_work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1312GeneticVariationA.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9688" y="1917700"/>
            <a:ext cx="8278812" cy="1431925"/>
          </a:xfrm>
          <a:prstGeom prst="rect">
            <a:avLst/>
          </a:prstGeom>
          <a:noFill/>
          <a:ln w="9525">
            <a:noFill/>
            <a:miter lim="800000"/>
            <a:headEnd/>
            <a:tailEnd/>
          </a:ln>
        </p:spPr>
        <p:txBody>
          <a:bodyPr>
            <a:spAutoFit/>
          </a:bodyPr>
          <a:lstStyle/>
          <a:p>
            <a:pPr eaLnBrk="1" hangingPunct="1"/>
            <a:r>
              <a:rPr lang="en-US" sz="4400" b="1">
                <a:solidFill>
                  <a:schemeClr val="bg1"/>
                </a:solidFill>
                <a:latin typeface="Times New Roman" pitchFamily="84" charset="0"/>
              </a:rPr>
              <a:t>Meiosis and Sexual </a:t>
            </a:r>
            <a:br>
              <a:rPr lang="en-US" sz="4400" b="1">
                <a:solidFill>
                  <a:schemeClr val="bg1"/>
                </a:solidFill>
                <a:latin typeface="Times New Roman" pitchFamily="84" charset="0"/>
              </a:rPr>
            </a:br>
            <a:r>
              <a:rPr lang="en-US" sz="4400" b="1">
                <a:solidFill>
                  <a:schemeClr val="bg1"/>
                </a:solidFill>
                <a:latin typeface="Times New Roman" pitchFamily="84" charset="0"/>
              </a:rPr>
              <a:t>Life Cycles</a:t>
            </a:r>
            <a:endParaRPr lang="en-US" sz="4400" b="1">
              <a:solidFill>
                <a:schemeClr val="bg1"/>
              </a:solidFill>
              <a:latin typeface="Times New Roman" pitchFamily="84" charset="0"/>
              <a:cs typeface="Times New Roman" pitchFamily="84" charset="0"/>
            </a:endParaRPr>
          </a:p>
        </p:txBody>
      </p:sp>
      <p:sp>
        <p:nvSpPr>
          <p:cNvPr id="3075" name="Rectangle 6"/>
          <p:cNvSpPr>
            <a:spLocks noChangeArrowheads="1"/>
          </p:cNvSpPr>
          <p:nvPr/>
        </p:nvSpPr>
        <p:spPr bwMode="auto">
          <a:xfrm>
            <a:off x="63500" y="838200"/>
            <a:ext cx="2625725" cy="701675"/>
          </a:xfrm>
          <a:prstGeom prst="rect">
            <a:avLst/>
          </a:prstGeom>
          <a:noFill/>
          <a:ln w="9525">
            <a:noFill/>
            <a:miter lim="800000"/>
            <a:headEnd/>
            <a:tailEnd/>
          </a:ln>
        </p:spPr>
        <p:txBody>
          <a:bodyPr wrap="none">
            <a:spAutoFit/>
          </a:bodyPr>
          <a:lstStyle/>
          <a:p>
            <a:r>
              <a:rPr lang="en-US" sz="4000" b="1">
                <a:solidFill>
                  <a:schemeClr val="bg1"/>
                </a:solidFill>
                <a:latin typeface="Times New Roman" pitchFamily="84" charset="0"/>
                <a:cs typeface="Times New Roman" pitchFamily="84" charset="0"/>
              </a:rPr>
              <a:t>Chapter 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33400" y="1365250"/>
            <a:ext cx="8153400" cy="5492750"/>
          </a:xfrm>
        </p:spPr>
        <p:txBody>
          <a:bodyPr/>
          <a:lstStyle/>
          <a:p>
            <a:pPr marL="350838" indent="-350838" eaLnBrk="1" hangingPunct="1"/>
            <a:r>
              <a:rPr lang="en-US" dirty="0" smtClean="0"/>
              <a:t>A gamete (sperm or egg) contains a single set of chromosomes, and is </a:t>
            </a:r>
            <a:r>
              <a:rPr lang="en-US" b="1" dirty="0" smtClean="0"/>
              <a:t>haploid</a:t>
            </a:r>
            <a:r>
              <a:rPr lang="en-US" dirty="0" smtClean="0"/>
              <a:t> (</a:t>
            </a:r>
            <a:r>
              <a:rPr lang="en-US" i="1" dirty="0" smtClean="0"/>
              <a:t>n</a:t>
            </a:r>
            <a:r>
              <a:rPr lang="en-US" dirty="0" smtClean="0"/>
              <a:t>)</a:t>
            </a:r>
          </a:p>
          <a:p>
            <a:pPr marL="350838" indent="-350838" eaLnBrk="1" hangingPunct="1"/>
            <a:r>
              <a:rPr lang="en-US" dirty="0" smtClean="0"/>
              <a:t>For humans, the haploid number is 23 (</a:t>
            </a:r>
            <a:r>
              <a:rPr lang="en-US" i="1" dirty="0" smtClean="0"/>
              <a:t>n</a:t>
            </a:r>
            <a:r>
              <a:rPr lang="en-US" dirty="0" smtClean="0"/>
              <a:t> = 23)</a:t>
            </a:r>
          </a:p>
          <a:p>
            <a:pPr marL="350838" indent="-350838" eaLnBrk="1" hangingPunct="1"/>
            <a:r>
              <a:rPr lang="en-US" dirty="0" smtClean="0"/>
              <a:t>Each set of 23 consists of 22 autosomes and a single sex chromosome</a:t>
            </a:r>
          </a:p>
          <a:p>
            <a:pPr marL="350838" indent="-350838" eaLnBrk="1" hangingPunct="1"/>
            <a:r>
              <a:rPr lang="en-US" dirty="0" smtClean="0"/>
              <a:t>In an unfertilized egg (ovum), the sex chromosome is X</a:t>
            </a:r>
          </a:p>
          <a:p>
            <a:pPr marL="350838" indent="-350838" eaLnBrk="1" hangingPunct="1"/>
            <a:r>
              <a:rPr lang="en-US" dirty="0" smtClean="0"/>
              <a:t>In a sperm cell, the sex chromosome may be either X or Y</a:t>
            </a:r>
          </a:p>
        </p:txBody>
      </p:sp>
      <p:grpSp>
        <p:nvGrpSpPr>
          <p:cNvPr id="22531" name="Group 6"/>
          <p:cNvGrpSpPr>
            <a:grpSpLocks/>
          </p:cNvGrpSpPr>
          <p:nvPr/>
        </p:nvGrpSpPr>
        <p:grpSpPr bwMode="auto">
          <a:xfrm>
            <a:off x="0" y="6553200"/>
            <a:ext cx="9144000" cy="304800"/>
            <a:chOff x="0" y="4128"/>
            <a:chExt cx="5760" cy="192"/>
          </a:xfrm>
        </p:grpSpPr>
        <p:sp>
          <p:nvSpPr>
            <p:cNvPr id="2253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grpSp>
        <p:nvGrpSpPr>
          <p:cNvPr id="22533" name="Group 10"/>
          <p:cNvGrpSpPr>
            <a:grpSpLocks/>
          </p:cNvGrpSpPr>
          <p:nvPr/>
        </p:nvGrpSpPr>
        <p:grpSpPr bwMode="auto">
          <a:xfrm>
            <a:off x="0" y="6553200"/>
            <a:ext cx="9144000" cy="304800"/>
            <a:chOff x="0" y="4128"/>
            <a:chExt cx="5760" cy="192"/>
          </a:xfrm>
        </p:grpSpPr>
        <p:sp>
          <p:nvSpPr>
            <p:cNvPr id="22535" name="Rectangle 11"/>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4" name="Rectangle 13"/>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13.4</a:t>
            </a:r>
            <a:endParaRPr lang="en-US" sz="1200" smtClean="0">
              <a:solidFill>
                <a:schemeClr val="tx1"/>
              </a:solidFill>
              <a:latin typeface="Arial" charset="0"/>
            </a:endParaRPr>
          </a:p>
        </p:txBody>
      </p:sp>
      <p:pic>
        <p:nvPicPr>
          <p:cNvPr id="21507" name="Picture 4" descr="13_04DescribChromosomes-U"/>
          <p:cNvPicPr>
            <a:picLocks noChangeAspect="1" noChangeArrowheads="1"/>
          </p:cNvPicPr>
          <p:nvPr/>
        </p:nvPicPr>
        <p:blipFill>
          <a:blip r:embed="rId3" cstate="print"/>
          <a:srcRect/>
          <a:stretch>
            <a:fillRect/>
          </a:stretch>
        </p:blipFill>
        <p:spPr bwMode="auto">
          <a:xfrm>
            <a:off x="296863" y="669925"/>
            <a:ext cx="8548687" cy="5518150"/>
          </a:xfrm>
          <a:prstGeom prst="rect">
            <a:avLst/>
          </a:prstGeom>
          <a:noFill/>
          <a:ln w="9525">
            <a:noFill/>
            <a:miter lim="800000"/>
            <a:headEnd/>
            <a:tailEnd/>
          </a:ln>
        </p:spPr>
      </p:pic>
      <p:sp>
        <p:nvSpPr>
          <p:cNvPr id="21508" name="Text Box 5"/>
          <p:cNvSpPr txBox="1">
            <a:spLocks noChangeArrowheads="1"/>
          </p:cNvSpPr>
          <p:nvPr/>
        </p:nvSpPr>
        <p:spPr bwMode="auto">
          <a:xfrm>
            <a:off x="354013" y="2786063"/>
            <a:ext cx="2397125" cy="1031875"/>
          </a:xfrm>
          <a:prstGeom prst="rect">
            <a:avLst/>
          </a:prstGeom>
          <a:noFill/>
          <a:ln w="9525">
            <a:noFill/>
            <a:miter lim="800000"/>
            <a:headEnd/>
            <a:tailEnd/>
          </a:ln>
        </p:spPr>
        <p:txBody>
          <a:bodyPr wrap="none" lIns="0" tIns="0" rIns="0" bIns="0"/>
          <a:lstStyle/>
          <a:p>
            <a:pPr>
              <a:lnSpc>
                <a:spcPct val="90000"/>
              </a:lnSpc>
            </a:pPr>
            <a:r>
              <a:rPr lang="en-US" sz="2100" b="1"/>
              <a:t>Sister chromatids</a:t>
            </a:r>
            <a:br>
              <a:rPr lang="en-US" sz="2100" b="1"/>
            </a:br>
            <a:r>
              <a:rPr lang="en-US" sz="2100" b="1"/>
              <a:t>of one duplicated</a:t>
            </a:r>
            <a:br>
              <a:rPr lang="en-US" sz="2100" b="1"/>
            </a:br>
            <a:r>
              <a:rPr lang="en-US" sz="2100" b="1"/>
              <a:t>chromosome</a:t>
            </a:r>
          </a:p>
        </p:txBody>
      </p:sp>
      <p:sp>
        <p:nvSpPr>
          <p:cNvPr id="21509" name="Text Box 6"/>
          <p:cNvSpPr txBox="1">
            <a:spLocks noChangeArrowheads="1"/>
          </p:cNvSpPr>
          <p:nvPr/>
        </p:nvSpPr>
        <p:spPr bwMode="auto">
          <a:xfrm>
            <a:off x="1603375" y="690563"/>
            <a:ext cx="504825" cy="277812"/>
          </a:xfrm>
          <a:prstGeom prst="rect">
            <a:avLst/>
          </a:prstGeom>
          <a:noFill/>
          <a:ln w="9525">
            <a:noFill/>
            <a:miter lim="800000"/>
            <a:headEnd/>
            <a:tailEnd/>
          </a:ln>
        </p:spPr>
        <p:txBody>
          <a:bodyPr wrap="none" lIns="0" tIns="0" rIns="0" bIns="0"/>
          <a:lstStyle/>
          <a:p>
            <a:pPr>
              <a:lnSpc>
                <a:spcPct val="90000"/>
              </a:lnSpc>
            </a:pPr>
            <a:r>
              <a:rPr lang="en-US" sz="2100" b="1"/>
              <a:t>Key</a:t>
            </a:r>
          </a:p>
        </p:txBody>
      </p:sp>
      <p:sp>
        <p:nvSpPr>
          <p:cNvPr id="21510" name="Text Box 7"/>
          <p:cNvSpPr txBox="1">
            <a:spLocks noChangeArrowheads="1"/>
          </p:cNvSpPr>
          <p:nvPr/>
        </p:nvSpPr>
        <p:spPr bwMode="auto">
          <a:xfrm>
            <a:off x="2238375" y="1100138"/>
            <a:ext cx="2741613" cy="620712"/>
          </a:xfrm>
          <a:prstGeom prst="rect">
            <a:avLst/>
          </a:prstGeom>
          <a:noFill/>
          <a:ln w="9525">
            <a:noFill/>
            <a:miter lim="800000"/>
            <a:headEnd/>
            <a:tailEnd/>
          </a:ln>
        </p:spPr>
        <p:txBody>
          <a:bodyPr wrap="none" lIns="0" tIns="0" rIns="0" bIns="0"/>
          <a:lstStyle/>
          <a:p>
            <a:pPr>
              <a:lnSpc>
                <a:spcPct val="90000"/>
              </a:lnSpc>
            </a:pPr>
            <a:r>
              <a:rPr lang="en-US" sz="2100" b="1"/>
              <a:t>Maternal set of</a:t>
            </a:r>
            <a:br>
              <a:rPr lang="en-US" sz="2100" b="1"/>
            </a:br>
            <a:r>
              <a:rPr lang="en-US" sz="2100" b="1"/>
              <a:t>chromosomes (</a:t>
            </a:r>
            <a:r>
              <a:rPr lang="en-US" sz="2100" b="1" i="1"/>
              <a:t>n</a:t>
            </a:r>
            <a:r>
              <a:rPr lang="en-US" sz="2100" b="1"/>
              <a:t> </a:t>
            </a:r>
            <a:r>
              <a:rPr lang="en-US" sz="2100" b="1">
                <a:sym typeface="Symbol" pitchFamily="84" charset="2"/>
              </a:rPr>
              <a:t></a:t>
            </a:r>
            <a:r>
              <a:rPr lang="en-US" sz="2100" b="1"/>
              <a:t> 3)</a:t>
            </a:r>
          </a:p>
        </p:txBody>
      </p:sp>
      <p:sp>
        <p:nvSpPr>
          <p:cNvPr id="21511" name="Text Box 8"/>
          <p:cNvSpPr txBox="1">
            <a:spLocks noChangeArrowheads="1"/>
          </p:cNvSpPr>
          <p:nvPr/>
        </p:nvSpPr>
        <p:spPr bwMode="auto">
          <a:xfrm>
            <a:off x="2232025" y="1754188"/>
            <a:ext cx="2741613" cy="620712"/>
          </a:xfrm>
          <a:prstGeom prst="rect">
            <a:avLst/>
          </a:prstGeom>
          <a:noFill/>
          <a:ln w="9525">
            <a:noFill/>
            <a:miter lim="800000"/>
            <a:headEnd/>
            <a:tailEnd/>
          </a:ln>
        </p:spPr>
        <p:txBody>
          <a:bodyPr wrap="none" lIns="0" tIns="0" rIns="0" bIns="0"/>
          <a:lstStyle/>
          <a:p>
            <a:pPr>
              <a:lnSpc>
                <a:spcPct val="90000"/>
              </a:lnSpc>
            </a:pPr>
            <a:r>
              <a:rPr lang="en-US" sz="2100" b="1"/>
              <a:t>Paternal set of</a:t>
            </a:r>
            <a:br>
              <a:rPr lang="en-US" sz="2100" b="1"/>
            </a:br>
            <a:r>
              <a:rPr lang="en-US" sz="2100" b="1"/>
              <a:t>chromosomes (</a:t>
            </a:r>
            <a:r>
              <a:rPr lang="en-US" sz="2100" b="1" i="1"/>
              <a:t>n</a:t>
            </a:r>
            <a:r>
              <a:rPr lang="en-US" sz="2100" b="1"/>
              <a:t> </a:t>
            </a:r>
            <a:r>
              <a:rPr lang="en-US" sz="2100" b="1">
                <a:sym typeface="Symbol" pitchFamily="84" charset="2"/>
              </a:rPr>
              <a:t></a:t>
            </a:r>
            <a:r>
              <a:rPr lang="en-US" sz="2100" b="1"/>
              <a:t> 3)</a:t>
            </a:r>
          </a:p>
        </p:txBody>
      </p:sp>
      <p:sp>
        <p:nvSpPr>
          <p:cNvPr id="21512" name="Text Box 9"/>
          <p:cNvSpPr txBox="1">
            <a:spLocks noChangeArrowheads="1"/>
          </p:cNvSpPr>
          <p:nvPr/>
        </p:nvSpPr>
        <p:spPr bwMode="auto">
          <a:xfrm>
            <a:off x="1595438" y="695325"/>
            <a:ext cx="533400" cy="330200"/>
          </a:xfrm>
          <a:prstGeom prst="rect">
            <a:avLst/>
          </a:prstGeom>
          <a:noFill/>
          <a:ln w="9525">
            <a:noFill/>
            <a:miter lim="800000"/>
            <a:headEnd/>
            <a:tailEnd/>
          </a:ln>
        </p:spPr>
        <p:txBody>
          <a:bodyPr wrap="none" lIns="0" tIns="0" rIns="0" bIns="0"/>
          <a:lstStyle/>
          <a:p>
            <a:pPr>
              <a:lnSpc>
                <a:spcPct val="90000"/>
              </a:lnSpc>
            </a:pPr>
            <a:r>
              <a:rPr lang="en-US" sz="2100" b="1"/>
              <a:t>Key</a:t>
            </a:r>
          </a:p>
        </p:txBody>
      </p:sp>
      <p:sp>
        <p:nvSpPr>
          <p:cNvPr id="21513" name="Text Box 10"/>
          <p:cNvSpPr txBox="1">
            <a:spLocks noChangeArrowheads="1"/>
          </p:cNvSpPr>
          <p:nvPr/>
        </p:nvSpPr>
        <p:spPr bwMode="auto">
          <a:xfrm>
            <a:off x="458788" y="1517650"/>
            <a:ext cx="890587" cy="276225"/>
          </a:xfrm>
          <a:prstGeom prst="rect">
            <a:avLst/>
          </a:prstGeom>
          <a:noFill/>
          <a:ln w="9525">
            <a:noFill/>
            <a:miter lim="800000"/>
            <a:headEnd/>
            <a:tailEnd/>
          </a:ln>
        </p:spPr>
        <p:txBody>
          <a:bodyPr wrap="none" lIns="0" tIns="0" rIns="0" bIns="0"/>
          <a:lstStyle/>
          <a:p>
            <a:pPr>
              <a:lnSpc>
                <a:spcPct val="90000"/>
              </a:lnSpc>
            </a:pPr>
            <a:r>
              <a:rPr lang="en-US" sz="2100" b="1" dirty="0"/>
              <a:t>2</a:t>
            </a:r>
            <a:r>
              <a:rPr lang="en-US" sz="2100" b="1" i="1" dirty="0"/>
              <a:t>n</a:t>
            </a:r>
            <a:r>
              <a:rPr lang="en-US" sz="2100" b="1" dirty="0"/>
              <a:t> </a:t>
            </a:r>
            <a:r>
              <a:rPr lang="en-US" sz="2100" b="1" dirty="0">
                <a:sym typeface="Symbol" pitchFamily="84" charset="2"/>
              </a:rPr>
              <a:t></a:t>
            </a:r>
            <a:r>
              <a:rPr lang="en-US" sz="2100" b="1" dirty="0"/>
              <a:t> 6</a:t>
            </a:r>
          </a:p>
        </p:txBody>
      </p:sp>
      <p:sp>
        <p:nvSpPr>
          <p:cNvPr id="21514" name="Text Box 11"/>
          <p:cNvSpPr txBox="1">
            <a:spLocks noChangeArrowheads="1"/>
          </p:cNvSpPr>
          <p:nvPr/>
        </p:nvSpPr>
        <p:spPr bwMode="auto">
          <a:xfrm>
            <a:off x="6345238" y="3514725"/>
            <a:ext cx="1511300" cy="290513"/>
          </a:xfrm>
          <a:prstGeom prst="rect">
            <a:avLst/>
          </a:prstGeom>
          <a:noFill/>
          <a:ln w="9525">
            <a:noFill/>
            <a:miter lim="800000"/>
            <a:headEnd/>
            <a:tailEnd/>
          </a:ln>
        </p:spPr>
        <p:txBody>
          <a:bodyPr wrap="none" lIns="0" tIns="0" rIns="0" bIns="0"/>
          <a:lstStyle/>
          <a:p>
            <a:pPr>
              <a:lnSpc>
                <a:spcPct val="90000"/>
              </a:lnSpc>
            </a:pPr>
            <a:r>
              <a:rPr lang="en-US" sz="2100" b="1"/>
              <a:t>Centromere</a:t>
            </a:r>
          </a:p>
        </p:txBody>
      </p:sp>
      <p:sp>
        <p:nvSpPr>
          <p:cNvPr id="21515" name="Text Box 12"/>
          <p:cNvSpPr txBox="1">
            <a:spLocks noChangeArrowheads="1"/>
          </p:cNvSpPr>
          <p:nvPr/>
        </p:nvSpPr>
        <p:spPr bwMode="auto">
          <a:xfrm>
            <a:off x="320675" y="5122863"/>
            <a:ext cx="2436813" cy="885825"/>
          </a:xfrm>
          <a:prstGeom prst="rect">
            <a:avLst/>
          </a:prstGeom>
          <a:noFill/>
          <a:ln w="9525">
            <a:noFill/>
            <a:miter lim="800000"/>
            <a:headEnd/>
            <a:tailEnd/>
          </a:ln>
        </p:spPr>
        <p:txBody>
          <a:bodyPr wrap="none" lIns="0" tIns="0" rIns="0" bIns="0"/>
          <a:lstStyle/>
          <a:p>
            <a:pPr>
              <a:lnSpc>
                <a:spcPct val="90000"/>
              </a:lnSpc>
            </a:pPr>
            <a:r>
              <a:rPr lang="en-US" sz="2100" b="1"/>
              <a:t>Two nonsister</a:t>
            </a:r>
            <a:br>
              <a:rPr lang="en-US" sz="2100" b="1"/>
            </a:br>
            <a:r>
              <a:rPr lang="en-US" sz="2100" b="1"/>
              <a:t>chromatids in</a:t>
            </a:r>
            <a:br>
              <a:rPr lang="en-US" sz="2100" b="1"/>
            </a:br>
            <a:r>
              <a:rPr lang="en-US" sz="2100" b="1"/>
              <a:t>a homologous pair</a:t>
            </a:r>
          </a:p>
        </p:txBody>
      </p:sp>
      <p:sp>
        <p:nvSpPr>
          <p:cNvPr id="21516" name="Text Box 13"/>
          <p:cNvSpPr txBox="1">
            <a:spLocks noChangeArrowheads="1"/>
          </p:cNvSpPr>
          <p:nvPr/>
        </p:nvSpPr>
        <p:spPr bwMode="auto">
          <a:xfrm>
            <a:off x="6338888" y="5159375"/>
            <a:ext cx="2516187" cy="912813"/>
          </a:xfrm>
          <a:prstGeom prst="rect">
            <a:avLst/>
          </a:prstGeom>
          <a:noFill/>
          <a:ln w="9525">
            <a:noFill/>
            <a:miter lim="800000"/>
            <a:headEnd/>
            <a:tailEnd/>
          </a:ln>
        </p:spPr>
        <p:txBody>
          <a:bodyPr wrap="none" lIns="0" tIns="0" rIns="0" bIns="0"/>
          <a:lstStyle/>
          <a:p>
            <a:pPr>
              <a:lnSpc>
                <a:spcPct val="90000"/>
              </a:lnSpc>
            </a:pPr>
            <a:r>
              <a:rPr lang="en-US" sz="2100" b="1"/>
              <a:t>Pair of homologous</a:t>
            </a:r>
            <a:br>
              <a:rPr lang="en-US" sz="2100" b="1"/>
            </a:br>
            <a:r>
              <a:rPr lang="en-US" sz="2100" b="1"/>
              <a:t>chromosomes </a:t>
            </a:r>
            <a:br>
              <a:rPr lang="en-US" sz="2100" b="1"/>
            </a:br>
            <a:r>
              <a:rPr lang="en-US" sz="2100" b="1"/>
              <a:t>(one from each set)</a:t>
            </a:r>
          </a:p>
        </p:txBody>
      </p:sp>
      <p:sp>
        <p:nvSpPr>
          <p:cNvPr id="21517" name="Line 14"/>
          <p:cNvSpPr>
            <a:spLocks noChangeShapeType="1"/>
          </p:cNvSpPr>
          <p:nvPr/>
        </p:nvSpPr>
        <p:spPr bwMode="auto">
          <a:xfrm>
            <a:off x="2646363" y="2936875"/>
            <a:ext cx="620712" cy="701675"/>
          </a:xfrm>
          <a:prstGeom prst="line">
            <a:avLst/>
          </a:prstGeom>
          <a:noFill/>
          <a:ln w="12700">
            <a:solidFill>
              <a:schemeClr val="tx1"/>
            </a:solidFill>
            <a:round/>
            <a:headEnd/>
            <a:tailEnd/>
          </a:ln>
        </p:spPr>
        <p:txBody>
          <a:bodyPr wrap="none" anchor="ctr"/>
          <a:lstStyle/>
          <a:p>
            <a:endParaRPr lang="en-US"/>
          </a:p>
        </p:txBody>
      </p:sp>
      <p:sp>
        <p:nvSpPr>
          <p:cNvPr id="21518" name="Line 15"/>
          <p:cNvSpPr>
            <a:spLocks noChangeShapeType="1"/>
          </p:cNvSpPr>
          <p:nvPr/>
        </p:nvSpPr>
        <p:spPr bwMode="auto">
          <a:xfrm>
            <a:off x="2646363" y="2936875"/>
            <a:ext cx="833437" cy="701675"/>
          </a:xfrm>
          <a:prstGeom prst="line">
            <a:avLst/>
          </a:prstGeom>
          <a:noFill/>
          <a:ln w="12700">
            <a:solidFill>
              <a:schemeClr val="tx1"/>
            </a:solidFill>
            <a:round/>
            <a:headEnd/>
            <a:tailEnd/>
          </a:ln>
        </p:spPr>
        <p:txBody>
          <a:bodyPr wrap="none" anchor="ctr"/>
          <a:lstStyle/>
          <a:p>
            <a:endParaRPr lang="en-US"/>
          </a:p>
        </p:txBody>
      </p:sp>
      <p:sp>
        <p:nvSpPr>
          <p:cNvPr id="21519" name="Line 16"/>
          <p:cNvSpPr>
            <a:spLocks noChangeShapeType="1"/>
          </p:cNvSpPr>
          <p:nvPr/>
        </p:nvSpPr>
        <p:spPr bwMode="auto">
          <a:xfrm flipV="1">
            <a:off x="5476875" y="3638550"/>
            <a:ext cx="819150" cy="79375"/>
          </a:xfrm>
          <a:prstGeom prst="line">
            <a:avLst/>
          </a:prstGeom>
          <a:noFill/>
          <a:ln w="12700">
            <a:solidFill>
              <a:schemeClr val="tx1"/>
            </a:solidFill>
            <a:round/>
            <a:headEnd/>
            <a:tailEnd/>
          </a:ln>
        </p:spPr>
        <p:txBody>
          <a:bodyPr wrap="none" anchor="ctr"/>
          <a:lstStyle/>
          <a:p>
            <a:endParaRPr lang="en-US"/>
          </a:p>
        </p:txBody>
      </p:sp>
      <p:sp>
        <p:nvSpPr>
          <p:cNvPr id="21520" name="Line 17"/>
          <p:cNvSpPr>
            <a:spLocks noChangeShapeType="1"/>
          </p:cNvSpPr>
          <p:nvPr/>
        </p:nvSpPr>
        <p:spPr bwMode="auto">
          <a:xfrm flipH="1">
            <a:off x="2170113" y="4762500"/>
            <a:ext cx="1957387" cy="515938"/>
          </a:xfrm>
          <a:prstGeom prst="line">
            <a:avLst/>
          </a:prstGeom>
          <a:noFill/>
          <a:ln w="12700">
            <a:solidFill>
              <a:schemeClr val="tx1"/>
            </a:solidFill>
            <a:round/>
            <a:headEnd/>
            <a:tailEnd/>
          </a:ln>
        </p:spPr>
        <p:txBody>
          <a:bodyPr wrap="none" anchor="ctr"/>
          <a:lstStyle/>
          <a:p>
            <a:endParaRPr lang="en-US"/>
          </a:p>
        </p:txBody>
      </p:sp>
      <p:sp>
        <p:nvSpPr>
          <p:cNvPr id="21521" name="Line 18"/>
          <p:cNvSpPr>
            <a:spLocks noChangeShapeType="1"/>
          </p:cNvSpPr>
          <p:nvPr/>
        </p:nvSpPr>
        <p:spPr bwMode="auto">
          <a:xfrm flipH="1">
            <a:off x="2170113" y="5211763"/>
            <a:ext cx="1665287" cy="66675"/>
          </a:xfrm>
          <a:prstGeom prst="line">
            <a:avLst/>
          </a:prstGeom>
          <a:noFill/>
          <a:ln w="12700">
            <a:solidFill>
              <a:schemeClr val="tx1"/>
            </a:solidFill>
            <a:round/>
            <a:headEnd/>
            <a:tailEnd/>
          </a:ln>
        </p:spPr>
        <p:txBody>
          <a:bodyPr wrap="none" anchor="ctr"/>
          <a:lstStyle/>
          <a:p>
            <a:endParaRPr lang="en-US"/>
          </a:p>
        </p:txBody>
      </p:sp>
      <p:sp>
        <p:nvSpPr>
          <p:cNvPr id="21522" name="Line 19"/>
          <p:cNvSpPr>
            <a:spLocks noChangeShapeType="1"/>
          </p:cNvSpPr>
          <p:nvPr/>
        </p:nvSpPr>
        <p:spPr bwMode="auto">
          <a:xfrm flipV="1">
            <a:off x="4881563" y="5291138"/>
            <a:ext cx="1389062" cy="227012"/>
          </a:xfrm>
          <a:prstGeom prst="line">
            <a:avLst/>
          </a:prstGeom>
          <a:noFill/>
          <a:ln w="12700">
            <a:solidFill>
              <a:schemeClr val="tx1"/>
            </a:solidFill>
            <a:round/>
            <a:headEnd/>
            <a:tailEnd/>
          </a:ln>
        </p:spPr>
        <p:txBody>
          <a:bodyPr wrap="none" anchor="ctr"/>
          <a:lstStyle/>
          <a:p>
            <a:endParaRPr lang="en-US"/>
          </a:p>
        </p:txBody>
      </p:sp>
      <p:sp>
        <p:nvSpPr>
          <p:cNvPr id="21523" name="AutoShape 20"/>
          <p:cNvSpPr>
            <a:spLocks/>
          </p:cNvSpPr>
          <p:nvPr/>
        </p:nvSpPr>
        <p:spPr bwMode="auto">
          <a:xfrm>
            <a:off x="1284288" y="1138238"/>
            <a:ext cx="204787" cy="1020762"/>
          </a:xfrm>
          <a:prstGeom prst="leftBrace">
            <a:avLst>
              <a:gd name="adj1" fmla="val 41538"/>
              <a:gd name="adj2" fmla="val 50000"/>
            </a:avLst>
          </a:prstGeom>
          <a:noFill/>
          <a:ln w="12700">
            <a:solidFill>
              <a:schemeClr val="tx1"/>
            </a:solidFill>
            <a:round/>
            <a:headEnd/>
            <a:tailEnd/>
          </a:ln>
        </p:spPr>
        <p:txBody>
          <a:bodyPr wrap="none" anchor="ctr"/>
          <a:lstStyle/>
          <a:p>
            <a:endParaRPr lang="en-US"/>
          </a:p>
        </p:txBody>
      </p:sp>
      <p:sp>
        <p:nvSpPr>
          <p:cNvPr id="21524" name="AutoShape 21"/>
          <p:cNvSpPr>
            <a:spLocks/>
          </p:cNvSpPr>
          <p:nvPr/>
        </p:nvSpPr>
        <p:spPr bwMode="auto">
          <a:xfrm rot="-9039211">
            <a:off x="4640263" y="5086350"/>
            <a:ext cx="277812" cy="771525"/>
          </a:xfrm>
          <a:prstGeom prst="leftBrace">
            <a:avLst>
              <a:gd name="adj1" fmla="val 23143"/>
              <a:gd name="adj2" fmla="val 50000"/>
            </a:avLst>
          </a:prstGeom>
          <a:noFill/>
          <a:ln w="12700">
            <a:solidFill>
              <a:schemeClr val="tx1"/>
            </a:solidFill>
            <a:round/>
            <a:headEnd/>
            <a:tailEnd/>
          </a:ln>
        </p:spPr>
        <p:txBody>
          <a:bodyPr wrap="none" anchor="ctr"/>
          <a:lstStyle/>
          <a:p>
            <a:endParaRPr lang="en-US"/>
          </a:p>
        </p:txBody>
      </p:sp>
      <p:sp>
        <p:nvSpPr>
          <p:cNvPr id="21" name="TextBox 20"/>
          <p:cNvSpPr txBox="1"/>
          <p:nvPr/>
        </p:nvSpPr>
        <p:spPr>
          <a:xfrm>
            <a:off x="5867400" y="838200"/>
            <a:ext cx="1905000" cy="461665"/>
          </a:xfrm>
          <a:prstGeom prst="rect">
            <a:avLst/>
          </a:prstGeom>
          <a:noFill/>
        </p:spPr>
        <p:txBody>
          <a:bodyPr wrap="square" rtlCol="0">
            <a:spAutoFit/>
          </a:bodyPr>
          <a:lstStyle/>
          <a:p>
            <a:r>
              <a:rPr lang="en-US" dirty="0" smtClean="0"/>
              <a:t>(12 &amp; 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1371600"/>
            <a:ext cx="8001000" cy="4737100"/>
          </a:xfrm>
        </p:spPr>
        <p:txBody>
          <a:bodyPr/>
          <a:lstStyle/>
          <a:p>
            <a:pPr eaLnBrk="1" hangingPunct="1"/>
            <a:r>
              <a:rPr lang="en-US" dirty="0" smtClean="0"/>
              <a:t>At sexual maturity, the ovaries and testes produce haploid gametes</a:t>
            </a:r>
          </a:p>
          <a:p>
            <a:pPr eaLnBrk="1" hangingPunct="1"/>
            <a:r>
              <a:rPr lang="en-US" dirty="0" smtClean="0"/>
              <a:t>Gametes are the only types of human cells produced by </a:t>
            </a:r>
            <a:r>
              <a:rPr lang="en-US" b="1" dirty="0" smtClean="0"/>
              <a:t>meiosis</a:t>
            </a:r>
            <a:r>
              <a:rPr lang="en-US" dirty="0" smtClean="0"/>
              <a:t>, rather than mitosis</a:t>
            </a:r>
          </a:p>
          <a:p>
            <a:pPr eaLnBrk="1" hangingPunct="1"/>
            <a:r>
              <a:rPr lang="en-US" dirty="0" smtClean="0"/>
              <a:t>Meiosis results in one set of chromosomes in each gamete</a:t>
            </a:r>
          </a:p>
          <a:p>
            <a:pPr eaLnBrk="1" hangingPunct="1"/>
            <a:r>
              <a:rPr lang="en-US" dirty="0" smtClean="0"/>
              <a:t>Fertilization and meiosis alternate in sexual life cycles to maintain chromosome number (14, 15, &amp; 17)</a:t>
            </a:r>
          </a:p>
        </p:txBody>
      </p:sp>
      <p:grpSp>
        <p:nvGrpSpPr>
          <p:cNvPr id="24579" name="Group 6"/>
          <p:cNvGrpSpPr>
            <a:grpSpLocks/>
          </p:cNvGrpSpPr>
          <p:nvPr/>
        </p:nvGrpSpPr>
        <p:grpSpPr bwMode="auto">
          <a:xfrm>
            <a:off x="0" y="6553200"/>
            <a:ext cx="9144000" cy="304800"/>
            <a:chOff x="0" y="4128"/>
            <a:chExt cx="5760" cy="192"/>
          </a:xfrm>
        </p:grpSpPr>
        <p:sp>
          <p:nvSpPr>
            <p:cNvPr id="2458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45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458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33400" y="1898650"/>
            <a:ext cx="8153400" cy="3524250"/>
          </a:xfrm>
        </p:spPr>
        <p:txBody>
          <a:bodyPr/>
          <a:lstStyle/>
          <a:p>
            <a:pPr eaLnBrk="1" hangingPunct="1"/>
            <a:r>
              <a:rPr lang="en-US" b="1" dirty="0" smtClean="0"/>
              <a:t>Fertilization </a:t>
            </a:r>
            <a:r>
              <a:rPr lang="en-US" dirty="0" smtClean="0"/>
              <a:t>is the union of gametes (the sperm and the egg)</a:t>
            </a:r>
          </a:p>
          <a:p>
            <a:pPr eaLnBrk="1" hangingPunct="1"/>
            <a:r>
              <a:rPr lang="en-US" dirty="0" smtClean="0"/>
              <a:t>The fertilized egg is called a </a:t>
            </a:r>
            <a:r>
              <a:rPr lang="en-US" b="1" dirty="0" smtClean="0"/>
              <a:t>zygote </a:t>
            </a:r>
            <a:r>
              <a:rPr lang="en-US" dirty="0" smtClean="0"/>
              <a:t>and has one set of chromosomes from each parent </a:t>
            </a:r>
          </a:p>
          <a:p>
            <a:pPr eaLnBrk="1" hangingPunct="1"/>
            <a:r>
              <a:rPr lang="en-US" dirty="0" smtClean="0"/>
              <a:t>The zygote produces somatic cells by mitosis and develops into an adult (16)</a:t>
            </a:r>
          </a:p>
        </p:txBody>
      </p:sp>
      <p:sp>
        <p:nvSpPr>
          <p:cNvPr id="23555" name="Rectangle 3"/>
          <p:cNvSpPr>
            <a:spLocks noChangeArrowheads="1"/>
          </p:cNvSpPr>
          <p:nvPr/>
        </p:nvSpPr>
        <p:spPr bwMode="auto">
          <a:xfrm>
            <a:off x="152400" y="457200"/>
            <a:ext cx="8864600" cy="1219200"/>
          </a:xfrm>
          <a:prstGeom prst="rect">
            <a:avLst/>
          </a:prstGeom>
          <a:noFill/>
          <a:ln w="9525">
            <a:noFill/>
            <a:miter lim="800000"/>
            <a:headEnd/>
            <a:tailEnd/>
          </a:ln>
        </p:spPr>
        <p:txBody>
          <a:bodyPr>
            <a:spAutoFit/>
          </a:bodyPr>
          <a:lstStyle/>
          <a:p>
            <a:pPr eaLnBrk="1" hangingPunct="1"/>
            <a:r>
              <a:rPr lang="en-US" sz="3600" b="1" dirty="0">
                <a:solidFill>
                  <a:schemeClr val="tx2"/>
                </a:solidFill>
                <a:latin typeface="Times New Roman" pitchFamily="84" charset="0"/>
              </a:rPr>
              <a:t>Behavior</a:t>
            </a:r>
            <a:r>
              <a:rPr lang="en-US" sz="3700" b="1" dirty="0">
                <a:solidFill>
                  <a:schemeClr val="tx2"/>
                </a:solidFill>
                <a:latin typeface="Times New Roman" pitchFamily="84" charset="0"/>
              </a:rPr>
              <a:t> of Chromosome Sets in the Human Life Cycle</a:t>
            </a:r>
          </a:p>
        </p:txBody>
      </p:sp>
      <p:grpSp>
        <p:nvGrpSpPr>
          <p:cNvPr id="23556" name="Group 7"/>
          <p:cNvGrpSpPr>
            <a:grpSpLocks/>
          </p:cNvGrpSpPr>
          <p:nvPr/>
        </p:nvGrpSpPr>
        <p:grpSpPr bwMode="auto">
          <a:xfrm>
            <a:off x="0" y="6553200"/>
            <a:ext cx="9144000" cy="304800"/>
            <a:chOff x="0" y="4128"/>
            <a:chExt cx="5760" cy="192"/>
          </a:xfrm>
        </p:grpSpPr>
        <p:sp>
          <p:nvSpPr>
            <p:cNvPr id="2355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355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355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538163"/>
            <a:ext cx="8534400" cy="503237"/>
          </a:xfrm>
        </p:spPr>
        <p:txBody>
          <a:bodyPr/>
          <a:lstStyle/>
          <a:p>
            <a:pPr eaLnBrk="1" hangingPunct="1"/>
            <a:r>
              <a:rPr lang="en-US" dirty="0" smtClean="0"/>
              <a:t>The Variety of Sexual Life Cycles</a:t>
            </a:r>
            <a:endParaRPr lang="en-US" dirty="0" smtClean="0">
              <a:solidFill>
                <a:schemeClr val="tx1"/>
              </a:solidFill>
            </a:endParaRPr>
          </a:p>
        </p:txBody>
      </p:sp>
      <p:sp>
        <p:nvSpPr>
          <p:cNvPr id="26627" name="Rectangle 3"/>
          <p:cNvSpPr>
            <a:spLocks noGrp="1" noChangeArrowheads="1"/>
          </p:cNvSpPr>
          <p:nvPr>
            <p:ph type="body" idx="1"/>
          </p:nvPr>
        </p:nvSpPr>
        <p:spPr>
          <a:xfrm>
            <a:off x="533400" y="1371600"/>
            <a:ext cx="8153400" cy="2768600"/>
          </a:xfrm>
        </p:spPr>
        <p:txBody>
          <a:bodyPr/>
          <a:lstStyle/>
          <a:p>
            <a:pPr eaLnBrk="1" hangingPunct="1"/>
            <a:r>
              <a:rPr lang="en-US" dirty="0" smtClean="0"/>
              <a:t>The alternation of meiosis and fertilization is common to all organisms that reproduce sexually</a:t>
            </a:r>
          </a:p>
          <a:p>
            <a:pPr eaLnBrk="1" hangingPunct="1"/>
            <a:r>
              <a:rPr lang="en-US" dirty="0" smtClean="0"/>
              <a:t>The three main types of sexual life cycles differ in the timing of meiosis and fertilization </a:t>
            </a:r>
          </a:p>
        </p:txBody>
      </p:sp>
      <p:grpSp>
        <p:nvGrpSpPr>
          <p:cNvPr id="26628" name="Group 7"/>
          <p:cNvGrpSpPr>
            <a:grpSpLocks/>
          </p:cNvGrpSpPr>
          <p:nvPr/>
        </p:nvGrpSpPr>
        <p:grpSpPr bwMode="auto">
          <a:xfrm>
            <a:off x="0" y="6553200"/>
            <a:ext cx="9144000" cy="304800"/>
            <a:chOff x="0" y="4128"/>
            <a:chExt cx="5760" cy="192"/>
          </a:xfrm>
        </p:grpSpPr>
        <p:sp>
          <p:nvSpPr>
            <p:cNvPr id="2663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66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662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13.6a</a:t>
            </a:r>
            <a:endParaRPr lang="en-US" sz="1200" smtClean="0">
              <a:solidFill>
                <a:schemeClr val="tx1"/>
              </a:solidFill>
              <a:latin typeface="Arial" charset="0"/>
            </a:endParaRPr>
          </a:p>
        </p:txBody>
      </p:sp>
      <p:pic>
        <p:nvPicPr>
          <p:cNvPr id="29699" name="Picture 3" descr="13_06aSexualLifeCycles-U"/>
          <p:cNvPicPr>
            <a:picLocks noChangeAspect="1" noChangeArrowheads="1"/>
          </p:cNvPicPr>
          <p:nvPr/>
        </p:nvPicPr>
        <p:blipFill>
          <a:blip r:embed="rId3" cstate="print"/>
          <a:srcRect/>
          <a:stretch>
            <a:fillRect/>
          </a:stretch>
        </p:blipFill>
        <p:spPr bwMode="auto">
          <a:xfrm>
            <a:off x="1974850" y="136525"/>
            <a:ext cx="5194300" cy="6584950"/>
          </a:xfrm>
          <a:prstGeom prst="rect">
            <a:avLst/>
          </a:prstGeom>
          <a:noFill/>
          <a:ln w="9525">
            <a:noFill/>
            <a:miter lim="800000"/>
            <a:headEnd/>
            <a:tailEnd/>
          </a:ln>
        </p:spPr>
      </p:pic>
      <p:sp>
        <p:nvSpPr>
          <p:cNvPr id="29700" name="Text Box 4"/>
          <p:cNvSpPr txBox="1">
            <a:spLocks noChangeArrowheads="1"/>
          </p:cNvSpPr>
          <p:nvPr/>
        </p:nvSpPr>
        <p:spPr bwMode="auto">
          <a:xfrm>
            <a:off x="1982788" y="139700"/>
            <a:ext cx="573087" cy="474663"/>
          </a:xfrm>
          <a:prstGeom prst="rect">
            <a:avLst/>
          </a:prstGeom>
          <a:noFill/>
          <a:ln w="9525">
            <a:noFill/>
            <a:miter lim="800000"/>
            <a:headEnd/>
            <a:tailEnd/>
          </a:ln>
        </p:spPr>
        <p:txBody>
          <a:bodyPr wrap="none" lIns="0" tIns="0" rIns="0" bIns="0"/>
          <a:lstStyle/>
          <a:p>
            <a:pPr>
              <a:lnSpc>
                <a:spcPct val="90000"/>
              </a:lnSpc>
            </a:pPr>
            <a:r>
              <a:rPr lang="en-US" sz="2300" b="1"/>
              <a:t>Key</a:t>
            </a:r>
          </a:p>
        </p:txBody>
      </p:sp>
      <p:sp>
        <p:nvSpPr>
          <p:cNvPr id="29701" name="Text Box 5"/>
          <p:cNvSpPr txBox="1">
            <a:spLocks noChangeArrowheads="1"/>
          </p:cNvSpPr>
          <p:nvPr/>
        </p:nvSpPr>
        <p:spPr bwMode="auto">
          <a:xfrm>
            <a:off x="2517775" y="523875"/>
            <a:ext cx="1590675" cy="355600"/>
          </a:xfrm>
          <a:prstGeom prst="rect">
            <a:avLst/>
          </a:prstGeom>
          <a:noFill/>
          <a:ln w="9525">
            <a:noFill/>
            <a:miter lim="800000"/>
            <a:headEnd/>
            <a:tailEnd/>
          </a:ln>
        </p:spPr>
        <p:txBody>
          <a:bodyPr wrap="none" lIns="0" tIns="0" rIns="0" bIns="0"/>
          <a:lstStyle/>
          <a:p>
            <a:pPr>
              <a:lnSpc>
                <a:spcPct val="90000"/>
              </a:lnSpc>
            </a:pPr>
            <a:r>
              <a:rPr lang="en-US" sz="2300" b="1"/>
              <a:t>Haploid (</a:t>
            </a:r>
            <a:r>
              <a:rPr lang="en-US" sz="2300" b="1" i="1"/>
              <a:t>n</a:t>
            </a:r>
            <a:r>
              <a:rPr lang="en-US" sz="2300" b="1"/>
              <a:t>)</a:t>
            </a:r>
          </a:p>
        </p:txBody>
      </p:sp>
      <p:sp>
        <p:nvSpPr>
          <p:cNvPr id="29702" name="Text Box 6"/>
          <p:cNvSpPr txBox="1">
            <a:spLocks noChangeArrowheads="1"/>
          </p:cNvSpPr>
          <p:nvPr/>
        </p:nvSpPr>
        <p:spPr bwMode="auto">
          <a:xfrm>
            <a:off x="2519363" y="904875"/>
            <a:ext cx="1830387" cy="342900"/>
          </a:xfrm>
          <a:prstGeom prst="rect">
            <a:avLst/>
          </a:prstGeom>
          <a:noFill/>
          <a:ln w="9525">
            <a:noFill/>
            <a:miter lim="800000"/>
            <a:headEnd/>
            <a:tailEnd/>
          </a:ln>
        </p:spPr>
        <p:txBody>
          <a:bodyPr wrap="none" lIns="0" tIns="0" rIns="0" bIns="0"/>
          <a:lstStyle/>
          <a:p>
            <a:pPr>
              <a:lnSpc>
                <a:spcPct val="90000"/>
              </a:lnSpc>
            </a:pPr>
            <a:r>
              <a:rPr lang="en-US" sz="2300" b="1"/>
              <a:t>Diploid (2</a:t>
            </a:r>
            <a:r>
              <a:rPr lang="en-US" sz="2300" b="1" i="1"/>
              <a:t>n</a:t>
            </a:r>
            <a:r>
              <a:rPr lang="en-US" sz="2300" b="1"/>
              <a:t>)</a:t>
            </a:r>
          </a:p>
        </p:txBody>
      </p:sp>
      <p:sp>
        <p:nvSpPr>
          <p:cNvPr id="29703" name="Text Box 7"/>
          <p:cNvSpPr txBox="1">
            <a:spLocks noChangeArrowheads="1"/>
          </p:cNvSpPr>
          <p:nvPr/>
        </p:nvSpPr>
        <p:spPr bwMode="auto">
          <a:xfrm>
            <a:off x="4298950" y="1447800"/>
            <a:ext cx="1300163" cy="303213"/>
          </a:xfrm>
          <a:prstGeom prst="rect">
            <a:avLst/>
          </a:prstGeom>
          <a:noFill/>
          <a:ln w="9525">
            <a:noFill/>
            <a:miter lim="800000"/>
            <a:headEnd/>
            <a:tailEnd/>
          </a:ln>
        </p:spPr>
        <p:txBody>
          <a:bodyPr wrap="none" lIns="0" tIns="0" rIns="0" bIns="0"/>
          <a:lstStyle/>
          <a:p>
            <a:pPr>
              <a:lnSpc>
                <a:spcPct val="90000"/>
              </a:lnSpc>
            </a:pPr>
            <a:r>
              <a:rPr lang="en-US" sz="2300" b="1"/>
              <a:t>Gametes</a:t>
            </a:r>
          </a:p>
        </p:txBody>
      </p:sp>
      <p:sp>
        <p:nvSpPr>
          <p:cNvPr id="29704" name="Text Box 8"/>
          <p:cNvSpPr txBox="1">
            <a:spLocks noChangeArrowheads="1"/>
          </p:cNvSpPr>
          <p:nvPr/>
        </p:nvSpPr>
        <p:spPr bwMode="auto">
          <a:xfrm>
            <a:off x="3133725" y="2835275"/>
            <a:ext cx="1247775" cy="277813"/>
          </a:xfrm>
          <a:prstGeom prst="rect">
            <a:avLst/>
          </a:prstGeom>
          <a:noFill/>
          <a:ln w="9525">
            <a:noFill/>
            <a:miter lim="800000"/>
            <a:headEnd/>
            <a:tailEnd/>
          </a:ln>
        </p:spPr>
        <p:txBody>
          <a:bodyPr wrap="none" lIns="0" tIns="0" rIns="0" bIns="0"/>
          <a:lstStyle/>
          <a:p>
            <a:pPr>
              <a:lnSpc>
                <a:spcPct val="90000"/>
              </a:lnSpc>
            </a:pPr>
            <a:r>
              <a:rPr lang="en-US" sz="2200" b="1"/>
              <a:t>MEIOSIS</a:t>
            </a:r>
          </a:p>
        </p:txBody>
      </p:sp>
      <p:sp>
        <p:nvSpPr>
          <p:cNvPr id="29705" name="Text Box 9"/>
          <p:cNvSpPr txBox="1">
            <a:spLocks noChangeArrowheads="1"/>
          </p:cNvSpPr>
          <p:nvPr/>
        </p:nvSpPr>
        <p:spPr bwMode="auto">
          <a:xfrm>
            <a:off x="4959350" y="2836863"/>
            <a:ext cx="2160588" cy="252412"/>
          </a:xfrm>
          <a:prstGeom prst="rect">
            <a:avLst/>
          </a:prstGeom>
          <a:noFill/>
          <a:ln w="9525">
            <a:noFill/>
            <a:miter lim="800000"/>
            <a:headEnd/>
            <a:tailEnd/>
          </a:ln>
        </p:spPr>
        <p:txBody>
          <a:bodyPr wrap="none" lIns="0" tIns="0" rIns="0" bIns="0"/>
          <a:lstStyle/>
          <a:p>
            <a:pPr>
              <a:lnSpc>
                <a:spcPct val="90000"/>
              </a:lnSpc>
            </a:pPr>
            <a:r>
              <a:rPr lang="en-US" sz="2200" b="1"/>
              <a:t>FERTILIZATION</a:t>
            </a:r>
          </a:p>
        </p:txBody>
      </p:sp>
      <p:sp>
        <p:nvSpPr>
          <p:cNvPr id="29706" name="Text Box 10"/>
          <p:cNvSpPr txBox="1">
            <a:spLocks noChangeArrowheads="1"/>
          </p:cNvSpPr>
          <p:nvPr/>
        </p:nvSpPr>
        <p:spPr bwMode="auto">
          <a:xfrm>
            <a:off x="4598988" y="4146550"/>
            <a:ext cx="996950" cy="290513"/>
          </a:xfrm>
          <a:prstGeom prst="rect">
            <a:avLst/>
          </a:prstGeom>
          <a:noFill/>
          <a:ln w="9525">
            <a:noFill/>
            <a:miter lim="800000"/>
            <a:headEnd/>
            <a:tailEnd/>
          </a:ln>
        </p:spPr>
        <p:txBody>
          <a:bodyPr wrap="none" lIns="0" tIns="0" rIns="0" bIns="0"/>
          <a:lstStyle/>
          <a:p>
            <a:pPr>
              <a:lnSpc>
                <a:spcPct val="90000"/>
              </a:lnSpc>
            </a:pPr>
            <a:r>
              <a:rPr lang="en-US" sz="2300" b="1"/>
              <a:t>Zygote</a:t>
            </a:r>
          </a:p>
        </p:txBody>
      </p:sp>
      <p:sp>
        <p:nvSpPr>
          <p:cNvPr id="29707" name="Text Box 11"/>
          <p:cNvSpPr txBox="1">
            <a:spLocks noChangeArrowheads="1"/>
          </p:cNvSpPr>
          <p:nvPr/>
        </p:nvSpPr>
        <p:spPr bwMode="auto">
          <a:xfrm>
            <a:off x="5010150" y="5099050"/>
            <a:ext cx="1089025" cy="292100"/>
          </a:xfrm>
          <a:prstGeom prst="rect">
            <a:avLst/>
          </a:prstGeom>
          <a:noFill/>
          <a:ln w="9525">
            <a:noFill/>
            <a:miter lim="800000"/>
            <a:headEnd/>
            <a:tailEnd/>
          </a:ln>
        </p:spPr>
        <p:txBody>
          <a:bodyPr wrap="none" lIns="0" tIns="0" rIns="0" bIns="0"/>
          <a:lstStyle/>
          <a:p>
            <a:pPr>
              <a:lnSpc>
                <a:spcPct val="90000"/>
              </a:lnSpc>
            </a:pPr>
            <a:r>
              <a:rPr lang="en-US" sz="2300" b="1"/>
              <a:t>Mitosis</a:t>
            </a:r>
          </a:p>
        </p:txBody>
      </p:sp>
      <p:sp>
        <p:nvSpPr>
          <p:cNvPr id="29708" name="Text Box 12"/>
          <p:cNvSpPr txBox="1">
            <a:spLocks noChangeArrowheads="1"/>
          </p:cNvSpPr>
          <p:nvPr/>
        </p:nvSpPr>
        <p:spPr bwMode="auto">
          <a:xfrm>
            <a:off x="1997075" y="4846638"/>
            <a:ext cx="1776413" cy="1044575"/>
          </a:xfrm>
          <a:prstGeom prst="rect">
            <a:avLst/>
          </a:prstGeom>
          <a:noFill/>
          <a:ln w="9525">
            <a:noFill/>
            <a:miter lim="800000"/>
            <a:headEnd/>
            <a:tailEnd/>
          </a:ln>
        </p:spPr>
        <p:txBody>
          <a:bodyPr wrap="none" lIns="0" tIns="0" rIns="0" bIns="0"/>
          <a:lstStyle/>
          <a:p>
            <a:pPr>
              <a:lnSpc>
                <a:spcPct val="90000"/>
              </a:lnSpc>
            </a:pPr>
            <a:r>
              <a:rPr lang="en-US" sz="2300" b="1"/>
              <a:t>Diploid</a:t>
            </a:r>
            <a:br>
              <a:rPr lang="en-US" sz="2300" b="1"/>
            </a:br>
            <a:r>
              <a:rPr lang="en-US" sz="2300" b="1"/>
              <a:t>multicellular</a:t>
            </a:r>
            <a:br>
              <a:rPr lang="en-US" sz="2300" b="1"/>
            </a:br>
            <a:r>
              <a:rPr lang="en-US" sz="2300" b="1"/>
              <a:t>organism</a:t>
            </a:r>
          </a:p>
        </p:txBody>
      </p:sp>
      <p:sp>
        <p:nvSpPr>
          <p:cNvPr id="29709" name="Text Box 13"/>
          <p:cNvSpPr txBox="1">
            <a:spLocks noChangeArrowheads="1"/>
          </p:cNvSpPr>
          <p:nvPr/>
        </p:nvSpPr>
        <p:spPr bwMode="auto">
          <a:xfrm>
            <a:off x="1984375" y="6210300"/>
            <a:ext cx="1736725" cy="355600"/>
          </a:xfrm>
          <a:prstGeom prst="rect">
            <a:avLst/>
          </a:prstGeom>
          <a:noFill/>
          <a:ln w="9525">
            <a:noFill/>
            <a:miter lim="800000"/>
            <a:headEnd/>
            <a:tailEnd/>
          </a:ln>
        </p:spPr>
        <p:txBody>
          <a:bodyPr wrap="none" lIns="0" tIns="0" rIns="0" bIns="0"/>
          <a:lstStyle/>
          <a:p>
            <a:pPr>
              <a:lnSpc>
                <a:spcPct val="90000"/>
              </a:lnSpc>
            </a:pPr>
            <a:r>
              <a:rPr lang="en-US" sz="2300" b="1"/>
              <a:t>(a) Animals</a:t>
            </a:r>
          </a:p>
        </p:txBody>
      </p:sp>
      <p:sp>
        <p:nvSpPr>
          <p:cNvPr id="29710" name="Text Box 14"/>
          <p:cNvSpPr txBox="1">
            <a:spLocks noChangeArrowheads="1"/>
          </p:cNvSpPr>
          <p:nvPr/>
        </p:nvSpPr>
        <p:spPr bwMode="auto">
          <a:xfrm>
            <a:off x="3398838" y="149225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1" name="Text Box 15"/>
          <p:cNvSpPr txBox="1">
            <a:spLocks noChangeArrowheads="1"/>
          </p:cNvSpPr>
          <p:nvPr/>
        </p:nvSpPr>
        <p:spPr bwMode="auto">
          <a:xfrm>
            <a:off x="3462338" y="4281488"/>
            <a:ext cx="454025" cy="315912"/>
          </a:xfrm>
          <a:prstGeom prst="rect">
            <a:avLst/>
          </a:prstGeom>
          <a:noFill/>
          <a:ln w="9525">
            <a:noFill/>
            <a:miter lim="800000"/>
            <a:headEnd/>
            <a:tailEnd/>
          </a:ln>
        </p:spPr>
        <p:txBody>
          <a:bodyPr wrap="none" lIns="0" tIns="0" rIns="0" bIns="0"/>
          <a:lstStyle/>
          <a:p>
            <a:pPr>
              <a:lnSpc>
                <a:spcPct val="90000"/>
              </a:lnSpc>
            </a:pPr>
            <a:r>
              <a:rPr lang="en-US" sz="2300" b="1"/>
              <a:t>2</a:t>
            </a:r>
            <a:r>
              <a:rPr lang="en-US" sz="2300" b="1" i="1"/>
              <a:t>n</a:t>
            </a:r>
            <a:endParaRPr lang="en-US" sz="2300" b="1"/>
          </a:p>
        </p:txBody>
      </p:sp>
      <p:sp>
        <p:nvSpPr>
          <p:cNvPr id="29712" name="Text Box 16"/>
          <p:cNvSpPr txBox="1">
            <a:spLocks noChangeArrowheads="1"/>
          </p:cNvSpPr>
          <p:nvPr/>
        </p:nvSpPr>
        <p:spPr bwMode="auto">
          <a:xfrm>
            <a:off x="5946775" y="144780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3" name="Text Box 17"/>
          <p:cNvSpPr txBox="1">
            <a:spLocks noChangeArrowheads="1"/>
          </p:cNvSpPr>
          <p:nvPr/>
        </p:nvSpPr>
        <p:spPr bwMode="auto">
          <a:xfrm>
            <a:off x="4714875" y="210820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4" name="Text Box 18"/>
          <p:cNvSpPr txBox="1">
            <a:spLocks noChangeArrowheads="1"/>
          </p:cNvSpPr>
          <p:nvPr/>
        </p:nvSpPr>
        <p:spPr bwMode="auto">
          <a:xfrm>
            <a:off x="5718175" y="4262438"/>
            <a:ext cx="454025" cy="315912"/>
          </a:xfrm>
          <a:prstGeom prst="rect">
            <a:avLst/>
          </a:prstGeom>
          <a:noFill/>
          <a:ln w="9525">
            <a:noFill/>
            <a:miter lim="800000"/>
            <a:headEnd/>
            <a:tailEnd/>
          </a:ln>
        </p:spPr>
        <p:txBody>
          <a:bodyPr wrap="none" lIns="0" tIns="0" rIns="0" bIns="0"/>
          <a:lstStyle/>
          <a:p>
            <a:pPr>
              <a:lnSpc>
                <a:spcPct val="90000"/>
              </a:lnSpc>
            </a:pPr>
            <a:r>
              <a:rPr lang="en-US" sz="2300" b="1"/>
              <a:t>2</a:t>
            </a:r>
            <a:r>
              <a:rPr lang="en-US" sz="2300" b="1" i="1"/>
              <a:t>n</a:t>
            </a:r>
            <a:endParaRPr lang="en-US" sz="23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1371600"/>
            <a:ext cx="8153400" cy="3524250"/>
          </a:xfrm>
        </p:spPr>
        <p:txBody>
          <a:bodyPr/>
          <a:lstStyle/>
          <a:p>
            <a:pPr marL="350838" indent="-350838" eaLnBrk="1" hangingPunct="1"/>
            <a:r>
              <a:rPr lang="en-US" dirty="0" smtClean="0"/>
              <a:t>Plants and some algae exhibit an </a:t>
            </a:r>
            <a:r>
              <a:rPr lang="en-US" b="1" dirty="0" smtClean="0"/>
              <a:t>alternation of generations</a:t>
            </a:r>
          </a:p>
          <a:p>
            <a:pPr marL="350838" indent="-350838" eaLnBrk="1" hangingPunct="1"/>
            <a:r>
              <a:rPr lang="en-US" dirty="0" smtClean="0"/>
              <a:t>This life cycle includes both a diploid and haploid </a:t>
            </a:r>
            <a:r>
              <a:rPr lang="en-US" dirty="0" err="1" smtClean="0"/>
              <a:t>multicellular</a:t>
            </a:r>
            <a:r>
              <a:rPr lang="en-US" dirty="0" smtClean="0"/>
              <a:t> stage</a:t>
            </a:r>
          </a:p>
          <a:p>
            <a:pPr marL="350838" indent="-350838" eaLnBrk="1" hangingPunct="1"/>
            <a:r>
              <a:rPr lang="en-US" dirty="0" smtClean="0"/>
              <a:t>The diploid organism, called the </a:t>
            </a:r>
            <a:r>
              <a:rPr lang="en-US" dirty="0" err="1" smtClean="0"/>
              <a:t>sporophyte</a:t>
            </a:r>
            <a:r>
              <a:rPr lang="en-US" dirty="0" smtClean="0"/>
              <a:t>, makes haploid spores</a:t>
            </a:r>
            <a:r>
              <a:rPr lang="en-US" b="1" dirty="0" smtClean="0"/>
              <a:t> </a:t>
            </a:r>
            <a:r>
              <a:rPr lang="en-US" dirty="0" smtClean="0"/>
              <a:t>by meiosis (18)</a:t>
            </a:r>
          </a:p>
        </p:txBody>
      </p:sp>
      <p:grpSp>
        <p:nvGrpSpPr>
          <p:cNvPr id="30723" name="Group 6"/>
          <p:cNvGrpSpPr>
            <a:grpSpLocks/>
          </p:cNvGrpSpPr>
          <p:nvPr/>
        </p:nvGrpSpPr>
        <p:grpSpPr bwMode="auto">
          <a:xfrm>
            <a:off x="0" y="6553200"/>
            <a:ext cx="9144000" cy="304800"/>
            <a:chOff x="0" y="4128"/>
            <a:chExt cx="5760" cy="192"/>
          </a:xfrm>
        </p:grpSpPr>
        <p:sp>
          <p:nvSpPr>
            <p:cNvPr id="3072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072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072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1365250"/>
            <a:ext cx="8229600" cy="3524250"/>
          </a:xfrm>
        </p:spPr>
        <p:txBody>
          <a:bodyPr/>
          <a:lstStyle/>
          <a:p>
            <a:pPr marL="350838" indent="-350838" eaLnBrk="1" hangingPunct="1"/>
            <a:r>
              <a:rPr lang="en-US" dirty="0" smtClean="0"/>
              <a:t>Each spore grows by mitosis into a haploid organism called a gametophyte</a:t>
            </a:r>
            <a:endParaRPr lang="en-US" b="1" dirty="0" smtClean="0"/>
          </a:p>
          <a:p>
            <a:pPr marL="350838" indent="-350838" eaLnBrk="1" hangingPunct="1"/>
            <a:r>
              <a:rPr lang="en-US" dirty="0" smtClean="0"/>
              <a:t>A gametophyte makes haploid gametes by mitosis</a:t>
            </a:r>
          </a:p>
          <a:p>
            <a:pPr marL="350838" indent="-350838" eaLnBrk="1" hangingPunct="1"/>
            <a:r>
              <a:rPr lang="en-US" dirty="0" smtClean="0"/>
              <a:t>Fertilization of gametes results in a diploid sporophyte</a:t>
            </a:r>
          </a:p>
        </p:txBody>
      </p:sp>
      <p:grpSp>
        <p:nvGrpSpPr>
          <p:cNvPr id="31747" name="Group 6"/>
          <p:cNvGrpSpPr>
            <a:grpSpLocks/>
          </p:cNvGrpSpPr>
          <p:nvPr/>
        </p:nvGrpSpPr>
        <p:grpSpPr bwMode="auto">
          <a:xfrm>
            <a:off x="0" y="6553200"/>
            <a:ext cx="9144000" cy="304800"/>
            <a:chOff x="0" y="4128"/>
            <a:chExt cx="5760" cy="192"/>
          </a:xfrm>
        </p:grpSpPr>
        <p:sp>
          <p:nvSpPr>
            <p:cNvPr id="317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17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17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13.6b</a:t>
            </a:r>
            <a:endParaRPr lang="en-US" sz="1200" smtClean="0">
              <a:solidFill>
                <a:schemeClr val="tx1"/>
              </a:solidFill>
              <a:latin typeface="Arial" charset="0"/>
            </a:endParaRPr>
          </a:p>
        </p:txBody>
      </p:sp>
      <p:pic>
        <p:nvPicPr>
          <p:cNvPr id="32771" name="Picture 4" descr="13_06bSexualLifeCycles-U"/>
          <p:cNvPicPr>
            <a:picLocks noChangeAspect="1" noChangeArrowheads="1"/>
          </p:cNvPicPr>
          <p:nvPr/>
        </p:nvPicPr>
        <p:blipFill>
          <a:blip r:embed="rId3" cstate="print"/>
          <a:srcRect/>
          <a:stretch>
            <a:fillRect/>
          </a:stretch>
        </p:blipFill>
        <p:spPr bwMode="auto">
          <a:xfrm>
            <a:off x="2306638" y="136525"/>
            <a:ext cx="4530725" cy="6584950"/>
          </a:xfrm>
          <a:prstGeom prst="rect">
            <a:avLst/>
          </a:prstGeom>
          <a:noFill/>
          <a:ln w="9525">
            <a:noFill/>
            <a:miter lim="800000"/>
            <a:headEnd/>
            <a:tailEnd/>
          </a:ln>
        </p:spPr>
      </p:pic>
      <p:sp>
        <p:nvSpPr>
          <p:cNvPr id="32772" name="Text Box 5"/>
          <p:cNvSpPr txBox="1">
            <a:spLocks noChangeArrowheads="1"/>
          </p:cNvSpPr>
          <p:nvPr/>
        </p:nvSpPr>
        <p:spPr bwMode="auto">
          <a:xfrm>
            <a:off x="3767138" y="4676775"/>
            <a:ext cx="336550" cy="261938"/>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2773" name="Text Box 6"/>
          <p:cNvSpPr txBox="1">
            <a:spLocks noChangeArrowheads="1"/>
          </p:cNvSpPr>
          <p:nvPr/>
        </p:nvSpPr>
        <p:spPr bwMode="auto">
          <a:xfrm>
            <a:off x="5143500" y="4827588"/>
            <a:ext cx="334963" cy="249237"/>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2774" name="Text Box 7"/>
          <p:cNvSpPr txBox="1">
            <a:spLocks noChangeArrowheads="1"/>
          </p:cNvSpPr>
          <p:nvPr/>
        </p:nvSpPr>
        <p:spPr bwMode="auto">
          <a:xfrm>
            <a:off x="4586288" y="2644775"/>
            <a:ext cx="163512"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75" name="Text Box 8"/>
          <p:cNvSpPr txBox="1">
            <a:spLocks noChangeArrowheads="1"/>
          </p:cNvSpPr>
          <p:nvPr/>
        </p:nvSpPr>
        <p:spPr bwMode="auto">
          <a:xfrm>
            <a:off x="2981325" y="3967163"/>
            <a:ext cx="1050925" cy="225425"/>
          </a:xfrm>
          <a:prstGeom prst="rect">
            <a:avLst/>
          </a:prstGeom>
          <a:noFill/>
          <a:ln w="9525">
            <a:noFill/>
            <a:miter lim="800000"/>
            <a:headEnd/>
            <a:tailEnd/>
          </a:ln>
        </p:spPr>
        <p:txBody>
          <a:bodyPr wrap="none" lIns="0" tIns="0" rIns="0" bIns="0"/>
          <a:lstStyle/>
          <a:p>
            <a:pPr>
              <a:lnSpc>
                <a:spcPct val="90000"/>
              </a:lnSpc>
            </a:pPr>
            <a:r>
              <a:rPr lang="en-US" sz="1900" b="1"/>
              <a:t>MEIOSIS</a:t>
            </a:r>
          </a:p>
        </p:txBody>
      </p:sp>
      <p:sp>
        <p:nvSpPr>
          <p:cNvPr id="32776" name="Text Box 9"/>
          <p:cNvSpPr txBox="1">
            <a:spLocks noChangeArrowheads="1"/>
          </p:cNvSpPr>
          <p:nvPr/>
        </p:nvSpPr>
        <p:spPr bwMode="auto">
          <a:xfrm>
            <a:off x="4967288" y="3967163"/>
            <a:ext cx="1962150" cy="290512"/>
          </a:xfrm>
          <a:prstGeom prst="rect">
            <a:avLst/>
          </a:prstGeom>
          <a:noFill/>
          <a:ln w="9525">
            <a:noFill/>
            <a:miter lim="800000"/>
            <a:headEnd/>
            <a:tailEnd/>
          </a:ln>
        </p:spPr>
        <p:txBody>
          <a:bodyPr wrap="none" lIns="0" tIns="0" rIns="0" bIns="0"/>
          <a:lstStyle/>
          <a:p>
            <a:pPr>
              <a:lnSpc>
                <a:spcPct val="90000"/>
              </a:lnSpc>
            </a:pPr>
            <a:r>
              <a:rPr lang="en-US" sz="1900" b="1"/>
              <a:t>FERTILIZATION</a:t>
            </a:r>
          </a:p>
        </p:txBody>
      </p:sp>
      <p:sp>
        <p:nvSpPr>
          <p:cNvPr id="32777" name="Text Box 10"/>
          <p:cNvSpPr txBox="1">
            <a:spLocks noChangeArrowheads="1"/>
          </p:cNvSpPr>
          <p:nvPr/>
        </p:nvSpPr>
        <p:spPr bwMode="auto">
          <a:xfrm>
            <a:off x="3297238" y="2617788"/>
            <a:ext cx="903287" cy="265112"/>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78" name="Text Box 11"/>
          <p:cNvSpPr txBox="1">
            <a:spLocks noChangeArrowheads="1"/>
          </p:cNvSpPr>
          <p:nvPr/>
        </p:nvSpPr>
        <p:spPr bwMode="auto">
          <a:xfrm>
            <a:off x="5322888" y="2617788"/>
            <a:ext cx="904875" cy="238125"/>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79" name="Text Box 12"/>
          <p:cNvSpPr txBox="1">
            <a:spLocks noChangeArrowheads="1"/>
          </p:cNvSpPr>
          <p:nvPr/>
        </p:nvSpPr>
        <p:spPr bwMode="auto">
          <a:xfrm>
            <a:off x="4724400" y="5329238"/>
            <a:ext cx="969963" cy="265112"/>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80" name="Text Box 13"/>
          <p:cNvSpPr txBox="1">
            <a:spLocks noChangeArrowheads="1"/>
          </p:cNvSpPr>
          <p:nvPr/>
        </p:nvSpPr>
        <p:spPr bwMode="auto">
          <a:xfrm>
            <a:off x="4622800" y="3559175"/>
            <a:ext cx="1128713" cy="238125"/>
          </a:xfrm>
          <a:prstGeom prst="rect">
            <a:avLst/>
          </a:prstGeom>
          <a:noFill/>
          <a:ln w="9525">
            <a:noFill/>
            <a:miter lim="800000"/>
            <a:headEnd/>
            <a:tailEnd/>
          </a:ln>
        </p:spPr>
        <p:txBody>
          <a:bodyPr wrap="none" lIns="0" tIns="0" rIns="0" bIns="0"/>
          <a:lstStyle/>
          <a:p>
            <a:pPr>
              <a:lnSpc>
                <a:spcPct val="90000"/>
              </a:lnSpc>
            </a:pPr>
            <a:r>
              <a:rPr lang="en-US" sz="2000" b="1"/>
              <a:t>Gametes</a:t>
            </a:r>
          </a:p>
        </p:txBody>
      </p:sp>
      <p:sp>
        <p:nvSpPr>
          <p:cNvPr id="32781" name="Text Box 14"/>
          <p:cNvSpPr txBox="1">
            <a:spLocks noChangeArrowheads="1"/>
          </p:cNvSpPr>
          <p:nvPr/>
        </p:nvSpPr>
        <p:spPr bwMode="auto">
          <a:xfrm>
            <a:off x="3960813" y="3254375"/>
            <a:ext cx="890587" cy="223838"/>
          </a:xfrm>
          <a:prstGeom prst="rect">
            <a:avLst/>
          </a:prstGeom>
          <a:noFill/>
          <a:ln w="9525">
            <a:noFill/>
            <a:miter lim="800000"/>
            <a:headEnd/>
            <a:tailEnd/>
          </a:ln>
        </p:spPr>
        <p:txBody>
          <a:bodyPr wrap="none" lIns="0" tIns="0" rIns="0" bIns="0"/>
          <a:lstStyle/>
          <a:p>
            <a:pPr>
              <a:lnSpc>
                <a:spcPct val="90000"/>
              </a:lnSpc>
            </a:pPr>
            <a:r>
              <a:rPr lang="en-US" sz="2000" b="1" dirty="0"/>
              <a:t>Spores</a:t>
            </a:r>
          </a:p>
        </p:txBody>
      </p:sp>
      <p:sp>
        <p:nvSpPr>
          <p:cNvPr id="32782" name="Text Box 15"/>
          <p:cNvSpPr txBox="1">
            <a:spLocks noChangeArrowheads="1"/>
          </p:cNvSpPr>
          <p:nvPr/>
        </p:nvSpPr>
        <p:spPr bwMode="auto">
          <a:xfrm>
            <a:off x="5597525" y="4960938"/>
            <a:ext cx="931863" cy="263525"/>
          </a:xfrm>
          <a:prstGeom prst="rect">
            <a:avLst/>
          </a:prstGeom>
          <a:noFill/>
          <a:ln w="9525">
            <a:noFill/>
            <a:miter lim="800000"/>
            <a:headEnd/>
            <a:tailEnd/>
          </a:ln>
        </p:spPr>
        <p:txBody>
          <a:bodyPr wrap="none" lIns="0" tIns="0" rIns="0" bIns="0"/>
          <a:lstStyle/>
          <a:p>
            <a:pPr>
              <a:lnSpc>
                <a:spcPct val="90000"/>
              </a:lnSpc>
            </a:pPr>
            <a:r>
              <a:rPr lang="en-US" sz="2000" b="1"/>
              <a:t>Zygote</a:t>
            </a:r>
          </a:p>
        </p:txBody>
      </p:sp>
      <p:sp>
        <p:nvSpPr>
          <p:cNvPr id="32783" name="Text Box 16"/>
          <p:cNvSpPr txBox="1">
            <a:spLocks noChangeArrowheads="1"/>
          </p:cNvSpPr>
          <p:nvPr/>
        </p:nvSpPr>
        <p:spPr bwMode="auto">
          <a:xfrm>
            <a:off x="2968625" y="1425575"/>
            <a:ext cx="2159000" cy="950913"/>
          </a:xfrm>
          <a:prstGeom prst="rect">
            <a:avLst/>
          </a:prstGeom>
          <a:noFill/>
          <a:ln w="9525">
            <a:noFill/>
            <a:miter lim="800000"/>
            <a:headEnd/>
            <a:tailEnd/>
          </a:ln>
        </p:spPr>
        <p:txBody>
          <a:bodyPr wrap="none" lIns="0" tIns="0" rIns="0" bIns="0"/>
          <a:lstStyle/>
          <a:p>
            <a:pPr>
              <a:lnSpc>
                <a:spcPct val="90000"/>
              </a:lnSpc>
            </a:pPr>
            <a:r>
              <a:rPr lang="en-US" sz="2000" b="1"/>
              <a:t>Haploid multi-</a:t>
            </a:r>
            <a:br>
              <a:rPr lang="en-US" sz="2000" b="1"/>
            </a:br>
            <a:r>
              <a:rPr lang="en-US" sz="2000" b="1"/>
              <a:t>cellular organism</a:t>
            </a:r>
            <a:br>
              <a:rPr lang="en-US" sz="2000" b="1"/>
            </a:br>
            <a:r>
              <a:rPr lang="en-US" sz="2000" b="1"/>
              <a:t>(gametophyte)</a:t>
            </a:r>
          </a:p>
        </p:txBody>
      </p:sp>
      <p:sp>
        <p:nvSpPr>
          <p:cNvPr id="32784" name="Text Box 17"/>
          <p:cNvSpPr txBox="1">
            <a:spLocks noChangeArrowheads="1"/>
          </p:cNvSpPr>
          <p:nvPr/>
        </p:nvSpPr>
        <p:spPr bwMode="auto">
          <a:xfrm>
            <a:off x="2317750" y="4876800"/>
            <a:ext cx="1552575" cy="1162050"/>
          </a:xfrm>
          <a:prstGeom prst="rect">
            <a:avLst/>
          </a:prstGeom>
          <a:noFill/>
          <a:ln w="9525">
            <a:noFill/>
            <a:miter lim="800000"/>
            <a:headEnd/>
            <a:tailEnd/>
          </a:ln>
        </p:spPr>
        <p:txBody>
          <a:bodyPr wrap="none" lIns="0" tIns="0" rIns="0" bIns="0"/>
          <a:lstStyle/>
          <a:p>
            <a:pPr>
              <a:lnSpc>
                <a:spcPct val="90000"/>
              </a:lnSpc>
            </a:pPr>
            <a:r>
              <a:rPr lang="en-US" sz="2000" b="1"/>
              <a:t>Diploid</a:t>
            </a:r>
            <a:br>
              <a:rPr lang="en-US" sz="2000" b="1"/>
            </a:br>
            <a:r>
              <a:rPr lang="en-US" sz="2000" b="1"/>
              <a:t>multicellular</a:t>
            </a:r>
            <a:br>
              <a:rPr lang="en-US" sz="2000" b="1"/>
            </a:br>
            <a:r>
              <a:rPr lang="en-US" sz="2000" b="1"/>
              <a:t>organism</a:t>
            </a:r>
            <a:br>
              <a:rPr lang="en-US" sz="2000" b="1"/>
            </a:br>
            <a:r>
              <a:rPr lang="en-US" sz="2000" b="1"/>
              <a:t>(sporophyte)</a:t>
            </a:r>
          </a:p>
        </p:txBody>
      </p:sp>
      <p:sp>
        <p:nvSpPr>
          <p:cNvPr id="32785" name="Text Box 18"/>
          <p:cNvSpPr txBox="1">
            <a:spLocks noChangeArrowheads="1"/>
          </p:cNvSpPr>
          <p:nvPr/>
        </p:nvSpPr>
        <p:spPr bwMode="auto">
          <a:xfrm>
            <a:off x="2714625" y="6269038"/>
            <a:ext cx="1895475" cy="171450"/>
          </a:xfrm>
          <a:prstGeom prst="rect">
            <a:avLst/>
          </a:prstGeom>
          <a:noFill/>
          <a:ln w="9525">
            <a:noFill/>
            <a:miter lim="800000"/>
            <a:headEnd/>
            <a:tailEnd/>
          </a:ln>
        </p:spPr>
        <p:txBody>
          <a:bodyPr wrap="none" lIns="0" tIns="0" rIns="0" bIns="0"/>
          <a:lstStyle/>
          <a:p>
            <a:pPr>
              <a:lnSpc>
                <a:spcPct val="90000"/>
              </a:lnSpc>
            </a:pPr>
            <a:r>
              <a:rPr lang="en-US" sz="2000" b="1"/>
              <a:t>(b) Plants and some algae</a:t>
            </a:r>
          </a:p>
        </p:txBody>
      </p:sp>
      <p:sp>
        <p:nvSpPr>
          <p:cNvPr id="32786" name="AutoShape 19"/>
          <p:cNvSpPr>
            <a:spLocks/>
          </p:cNvSpPr>
          <p:nvPr/>
        </p:nvSpPr>
        <p:spPr bwMode="auto">
          <a:xfrm>
            <a:off x="4086225" y="5345113"/>
            <a:ext cx="112713" cy="292100"/>
          </a:xfrm>
          <a:prstGeom prst="leftBrace">
            <a:avLst>
              <a:gd name="adj1" fmla="val 21596"/>
              <a:gd name="adj2" fmla="val 50000"/>
            </a:avLst>
          </a:prstGeom>
          <a:noFill/>
          <a:ln w="12700">
            <a:solidFill>
              <a:schemeClr val="tx1"/>
            </a:solidFill>
            <a:round/>
            <a:headEnd/>
            <a:tailEnd/>
          </a:ln>
        </p:spPr>
        <p:txBody>
          <a:bodyPr wrap="none" anchor="ctr"/>
          <a:lstStyle/>
          <a:p>
            <a:endParaRPr lang="en-US"/>
          </a:p>
        </p:txBody>
      </p:sp>
      <p:sp>
        <p:nvSpPr>
          <p:cNvPr id="32787" name="Text Box 20"/>
          <p:cNvSpPr txBox="1">
            <a:spLocks noChangeArrowheads="1"/>
          </p:cNvSpPr>
          <p:nvPr/>
        </p:nvSpPr>
        <p:spPr bwMode="auto">
          <a:xfrm>
            <a:off x="3071813" y="2919413"/>
            <a:ext cx="163512" cy="1698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88" name="Text Box 21"/>
          <p:cNvSpPr txBox="1">
            <a:spLocks noChangeArrowheads="1"/>
          </p:cNvSpPr>
          <p:nvPr/>
        </p:nvSpPr>
        <p:spPr bwMode="auto">
          <a:xfrm>
            <a:off x="3759200" y="3011488"/>
            <a:ext cx="163513" cy="1698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89" name="Text Box 22"/>
          <p:cNvSpPr txBox="1">
            <a:spLocks noChangeArrowheads="1"/>
          </p:cNvSpPr>
          <p:nvPr/>
        </p:nvSpPr>
        <p:spPr bwMode="auto">
          <a:xfrm>
            <a:off x="5465763" y="2997200"/>
            <a:ext cx="163512"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90" name="Text Box 23"/>
          <p:cNvSpPr txBox="1">
            <a:spLocks noChangeArrowheads="1"/>
          </p:cNvSpPr>
          <p:nvPr/>
        </p:nvSpPr>
        <p:spPr bwMode="auto">
          <a:xfrm>
            <a:off x="6445250" y="2867025"/>
            <a:ext cx="163513"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91" name="Line 24"/>
          <p:cNvSpPr>
            <a:spLocks noChangeShapeType="1"/>
          </p:cNvSpPr>
          <p:nvPr/>
        </p:nvSpPr>
        <p:spPr bwMode="auto">
          <a:xfrm>
            <a:off x="4735513" y="2130425"/>
            <a:ext cx="449262" cy="184150"/>
          </a:xfrm>
          <a:prstGeom prst="line">
            <a:avLst/>
          </a:prstGeom>
          <a:noFill/>
          <a:ln w="12700">
            <a:solidFill>
              <a:schemeClr val="tx1"/>
            </a:solidFill>
            <a:round/>
            <a:headEnd/>
            <a:tailEnd/>
          </a:ln>
        </p:spPr>
        <p:txBody>
          <a:bodyPr wrap="none" anchor="ctr"/>
          <a:lstStyle/>
          <a:p>
            <a:endParaRPr lang="en-US"/>
          </a:p>
        </p:txBody>
      </p:sp>
      <p:sp>
        <p:nvSpPr>
          <p:cNvPr id="32792" name="Line 25"/>
          <p:cNvSpPr>
            <a:spLocks noChangeShapeType="1"/>
          </p:cNvSpPr>
          <p:nvPr/>
        </p:nvSpPr>
        <p:spPr bwMode="auto">
          <a:xfrm flipH="1">
            <a:off x="3875088" y="5491163"/>
            <a:ext cx="211137" cy="290512"/>
          </a:xfrm>
          <a:prstGeom prst="line">
            <a:avLst/>
          </a:prstGeom>
          <a:noFill/>
          <a:ln w="12700">
            <a:solidFill>
              <a:schemeClr val="tx1"/>
            </a:solidFill>
            <a:round/>
            <a:headEnd/>
            <a:tailEnd/>
          </a:ln>
        </p:spPr>
        <p:txBody>
          <a:bodyPr wrap="none" anchor="ctr"/>
          <a:lstStyle/>
          <a:p>
            <a:endParaRPr lang="en-US"/>
          </a:p>
        </p:txBody>
      </p:sp>
      <p:sp>
        <p:nvSpPr>
          <p:cNvPr id="32793" name="Text Box 26"/>
          <p:cNvSpPr txBox="1">
            <a:spLocks noChangeArrowheads="1"/>
          </p:cNvSpPr>
          <p:nvPr/>
        </p:nvSpPr>
        <p:spPr bwMode="auto">
          <a:xfrm>
            <a:off x="2789238" y="493713"/>
            <a:ext cx="1576387" cy="276225"/>
          </a:xfrm>
          <a:prstGeom prst="rect">
            <a:avLst/>
          </a:prstGeom>
          <a:noFill/>
          <a:ln w="9525">
            <a:noFill/>
            <a:miter lim="800000"/>
            <a:headEnd/>
            <a:tailEnd/>
          </a:ln>
        </p:spPr>
        <p:txBody>
          <a:bodyPr wrap="none" lIns="0" tIns="0" rIns="0" bIns="0"/>
          <a:lstStyle/>
          <a:p>
            <a:pPr>
              <a:lnSpc>
                <a:spcPct val="90000"/>
              </a:lnSpc>
            </a:pPr>
            <a:r>
              <a:rPr lang="en-US" sz="1900" b="1"/>
              <a:t>Haploid (</a:t>
            </a:r>
            <a:r>
              <a:rPr lang="en-US" sz="1900" b="1" i="1"/>
              <a:t>n</a:t>
            </a:r>
            <a:r>
              <a:rPr lang="en-US" sz="1900" b="1"/>
              <a:t>)</a:t>
            </a:r>
          </a:p>
        </p:txBody>
      </p:sp>
      <p:sp>
        <p:nvSpPr>
          <p:cNvPr id="32794" name="Text Box 27"/>
          <p:cNvSpPr txBox="1">
            <a:spLocks noChangeArrowheads="1"/>
          </p:cNvSpPr>
          <p:nvPr/>
        </p:nvSpPr>
        <p:spPr bwMode="auto">
          <a:xfrm>
            <a:off x="2789238" y="830263"/>
            <a:ext cx="1354137" cy="315912"/>
          </a:xfrm>
          <a:prstGeom prst="rect">
            <a:avLst/>
          </a:prstGeom>
          <a:noFill/>
          <a:ln w="9525">
            <a:noFill/>
            <a:miter lim="800000"/>
            <a:headEnd/>
            <a:tailEnd/>
          </a:ln>
        </p:spPr>
        <p:txBody>
          <a:bodyPr wrap="none" lIns="0" tIns="0" rIns="0" bIns="0"/>
          <a:lstStyle/>
          <a:p>
            <a:pPr>
              <a:lnSpc>
                <a:spcPct val="90000"/>
              </a:lnSpc>
            </a:pPr>
            <a:r>
              <a:rPr lang="en-US" sz="1900" b="1"/>
              <a:t>Diploid (2</a:t>
            </a:r>
            <a:r>
              <a:rPr lang="en-US" sz="1900" b="1" i="1"/>
              <a:t>n</a:t>
            </a:r>
            <a:r>
              <a:rPr lang="en-US" sz="1900" b="1"/>
              <a:t>)</a:t>
            </a:r>
          </a:p>
        </p:txBody>
      </p:sp>
      <p:sp>
        <p:nvSpPr>
          <p:cNvPr id="32795" name="Text Box 28"/>
          <p:cNvSpPr txBox="1">
            <a:spLocks noChangeArrowheads="1"/>
          </p:cNvSpPr>
          <p:nvPr/>
        </p:nvSpPr>
        <p:spPr bwMode="auto">
          <a:xfrm>
            <a:off x="2332038" y="157163"/>
            <a:ext cx="534987" cy="276225"/>
          </a:xfrm>
          <a:prstGeom prst="rect">
            <a:avLst/>
          </a:prstGeom>
          <a:noFill/>
          <a:ln w="9525">
            <a:noFill/>
            <a:miter lim="800000"/>
            <a:headEnd/>
            <a:tailEnd/>
          </a:ln>
        </p:spPr>
        <p:txBody>
          <a:bodyPr wrap="none" lIns="0" tIns="0" rIns="0" bIns="0"/>
          <a:lstStyle/>
          <a:p>
            <a:pPr>
              <a:lnSpc>
                <a:spcPct val="90000"/>
              </a:lnSpc>
            </a:pPr>
            <a:r>
              <a:rPr lang="en-US" sz="1900" b="1"/>
              <a:t>Key</a:t>
            </a:r>
          </a:p>
        </p:txBody>
      </p:sp>
      <p:sp>
        <p:nvSpPr>
          <p:cNvPr id="28" name="TextBox 27"/>
          <p:cNvSpPr txBox="1"/>
          <p:nvPr/>
        </p:nvSpPr>
        <p:spPr>
          <a:xfrm>
            <a:off x="762000" y="1066800"/>
            <a:ext cx="1371600" cy="461665"/>
          </a:xfrm>
          <a:prstGeom prst="rect">
            <a:avLst/>
          </a:prstGeom>
          <a:noFill/>
        </p:spPr>
        <p:txBody>
          <a:bodyPr wrap="square" rtlCol="0">
            <a:spAutoFit/>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371600"/>
            <a:ext cx="7848600" cy="4279900"/>
          </a:xfrm>
        </p:spPr>
        <p:txBody>
          <a:bodyPr/>
          <a:lstStyle/>
          <a:p>
            <a:pPr eaLnBrk="1" hangingPunct="1"/>
            <a:r>
              <a:rPr lang="en-US" dirty="0" smtClean="0"/>
              <a:t>In most fungi and some </a:t>
            </a:r>
            <a:r>
              <a:rPr lang="en-US" dirty="0" err="1" smtClean="0"/>
              <a:t>protists</a:t>
            </a:r>
            <a:r>
              <a:rPr lang="en-US" dirty="0" smtClean="0"/>
              <a:t>, the only diploid stage is the single-celled zygote; there is no multicellular diploid stage</a:t>
            </a:r>
          </a:p>
          <a:p>
            <a:pPr eaLnBrk="1" hangingPunct="1"/>
            <a:r>
              <a:rPr lang="en-US" dirty="0" smtClean="0"/>
              <a:t>The zygote produces haploid cells by meiosis</a:t>
            </a:r>
          </a:p>
          <a:p>
            <a:pPr eaLnBrk="1" hangingPunct="1"/>
            <a:r>
              <a:rPr lang="en-US" dirty="0" smtClean="0"/>
              <a:t>Each haploid cell grows by mitosis into a haploid multicellular organism</a:t>
            </a:r>
          </a:p>
          <a:p>
            <a:pPr eaLnBrk="1" hangingPunct="1"/>
            <a:r>
              <a:rPr lang="en-US" dirty="0" smtClean="0"/>
              <a:t>The haploid adult produces gametes by mitosis</a:t>
            </a:r>
          </a:p>
        </p:txBody>
      </p:sp>
      <p:grpSp>
        <p:nvGrpSpPr>
          <p:cNvPr id="33795" name="Group 6"/>
          <p:cNvGrpSpPr>
            <a:grpSpLocks/>
          </p:cNvGrpSpPr>
          <p:nvPr/>
        </p:nvGrpSpPr>
        <p:grpSpPr bwMode="auto">
          <a:xfrm>
            <a:off x="0" y="6553200"/>
            <a:ext cx="9144000" cy="304800"/>
            <a:chOff x="0" y="4128"/>
            <a:chExt cx="5760" cy="192"/>
          </a:xfrm>
        </p:grpSpPr>
        <p:sp>
          <p:nvSpPr>
            <p:cNvPr id="3379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379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379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538163"/>
            <a:ext cx="8534400" cy="503237"/>
          </a:xfrm>
        </p:spPr>
        <p:txBody>
          <a:bodyPr/>
          <a:lstStyle/>
          <a:p>
            <a:pPr eaLnBrk="1" hangingPunct="1"/>
            <a:r>
              <a:rPr lang="en-US" smtClean="0"/>
              <a:t>Inheritance of Genes</a:t>
            </a:r>
            <a:endParaRPr lang="en-US" smtClean="0">
              <a:solidFill>
                <a:schemeClr val="tx1"/>
              </a:solidFill>
            </a:endParaRPr>
          </a:p>
        </p:txBody>
      </p:sp>
      <p:sp>
        <p:nvSpPr>
          <p:cNvPr id="7171" name="Rectangle 3"/>
          <p:cNvSpPr>
            <a:spLocks noGrp="1" noChangeArrowheads="1"/>
          </p:cNvSpPr>
          <p:nvPr>
            <p:ph type="body" idx="1"/>
          </p:nvPr>
        </p:nvSpPr>
        <p:spPr>
          <a:xfrm>
            <a:off x="533400" y="1409700"/>
            <a:ext cx="8077200" cy="4838700"/>
          </a:xfrm>
        </p:spPr>
        <p:txBody>
          <a:bodyPr/>
          <a:lstStyle/>
          <a:p>
            <a:pPr marL="350838" indent="-350838" eaLnBrk="1" hangingPunct="1">
              <a:lnSpc>
                <a:spcPct val="90000"/>
              </a:lnSpc>
            </a:pPr>
            <a:r>
              <a:rPr lang="en-US" b="1" dirty="0" smtClean="0"/>
              <a:t>Genes </a:t>
            </a:r>
            <a:r>
              <a:rPr lang="en-US" dirty="0" smtClean="0"/>
              <a:t>are the units of heredity, and are made up of segments of DNA that code for a protein.</a:t>
            </a:r>
          </a:p>
          <a:p>
            <a:pPr marL="350838" indent="-350838" eaLnBrk="1" hangingPunct="1">
              <a:lnSpc>
                <a:spcPct val="90000"/>
              </a:lnSpc>
            </a:pPr>
            <a:r>
              <a:rPr lang="en-US" dirty="0" smtClean="0"/>
              <a:t>Genes are passed to the next generation via reproductive cells called </a:t>
            </a:r>
            <a:r>
              <a:rPr lang="en-US" b="1" dirty="0" smtClean="0"/>
              <a:t>gametes </a:t>
            </a:r>
            <a:r>
              <a:rPr lang="en-US" dirty="0" smtClean="0"/>
              <a:t>(sperm and eggs) </a:t>
            </a:r>
          </a:p>
          <a:p>
            <a:pPr marL="350838" indent="-350838" eaLnBrk="1" hangingPunct="1">
              <a:lnSpc>
                <a:spcPct val="90000"/>
              </a:lnSpc>
            </a:pPr>
            <a:r>
              <a:rPr lang="en-US" dirty="0" smtClean="0"/>
              <a:t>Each gene has a specific location called a </a:t>
            </a:r>
            <a:r>
              <a:rPr lang="en-US" b="1" dirty="0" smtClean="0"/>
              <a:t>locus </a:t>
            </a:r>
            <a:r>
              <a:rPr lang="en-US" dirty="0" smtClean="0"/>
              <a:t>on a certain chromosome</a:t>
            </a:r>
          </a:p>
          <a:p>
            <a:pPr marL="350838" indent="-350838" eaLnBrk="1" hangingPunct="1">
              <a:lnSpc>
                <a:spcPct val="90000"/>
              </a:lnSpc>
            </a:pPr>
            <a:r>
              <a:rPr lang="en-US" dirty="0" smtClean="0"/>
              <a:t>Most DNA is packaged into chromosomes, which are a collection of genes. </a:t>
            </a:r>
          </a:p>
        </p:txBody>
      </p:sp>
      <p:grpSp>
        <p:nvGrpSpPr>
          <p:cNvPr id="7172" name="Group 7"/>
          <p:cNvGrpSpPr>
            <a:grpSpLocks/>
          </p:cNvGrpSpPr>
          <p:nvPr/>
        </p:nvGrpSpPr>
        <p:grpSpPr bwMode="auto">
          <a:xfrm>
            <a:off x="0" y="6553200"/>
            <a:ext cx="9144000" cy="304800"/>
            <a:chOff x="0" y="4128"/>
            <a:chExt cx="5760" cy="192"/>
          </a:xfrm>
        </p:grpSpPr>
        <p:sp>
          <p:nvSpPr>
            <p:cNvPr id="717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7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13.6c</a:t>
            </a:r>
            <a:endParaRPr lang="en-US" sz="1200" smtClean="0">
              <a:solidFill>
                <a:schemeClr val="tx1"/>
              </a:solidFill>
              <a:latin typeface="Arial" charset="0"/>
            </a:endParaRPr>
          </a:p>
        </p:txBody>
      </p:sp>
      <p:pic>
        <p:nvPicPr>
          <p:cNvPr id="34819" name="Picture 4" descr="13_06cSexualLifeCycles-U"/>
          <p:cNvPicPr>
            <a:picLocks noChangeAspect="1" noChangeArrowheads="1"/>
          </p:cNvPicPr>
          <p:nvPr/>
        </p:nvPicPr>
        <p:blipFill>
          <a:blip r:embed="rId3" cstate="print"/>
          <a:srcRect/>
          <a:stretch>
            <a:fillRect/>
          </a:stretch>
        </p:blipFill>
        <p:spPr bwMode="auto">
          <a:xfrm>
            <a:off x="2584450" y="136525"/>
            <a:ext cx="3975100" cy="6584950"/>
          </a:xfrm>
          <a:prstGeom prst="rect">
            <a:avLst/>
          </a:prstGeom>
          <a:noFill/>
          <a:ln w="9525">
            <a:noFill/>
            <a:miter lim="800000"/>
            <a:headEnd/>
            <a:tailEnd/>
          </a:ln>
        </p:spPr>
      </p:pic>
      <p:sp>
        <p:nvSpPr>
          <p:cNvPr id="34820" name="Text Box 5"/>
          <p:cNvSpPr txBox="1">
            <a:spLocks noChangeArrowheads="1"/>
          </p:cNvSpPr>
          <p:nvPr/>
        </p:nvSpPr>
        <p:spPr bwMode="auto">
          <a:xfrm>
            <a:off x="2603500" y="150813"/>
            <a:ext cx="601663" cy="328612"/>
          </a:xfrm>
          <a:prstGeom prst="rect">
            <a:avLst/>
          </a:prstGeom>
          <a:noFill/>
          <a:ln w="9525">
            <a:noFill/>
            <a:miter lim="800000"/>
            <a:headEnd/>
            <a:tailEnd/>
          </a:ln>
        </p:spPr>
        <p:txBody>
          <a:bodyPr wrap="none" lIns="0" tIns="0" rIns="0" bIns="0"/>
          <a:lstStyle/>
          <a:p>
            <a:pPr>
              <a:lnSpc>
                <a:spcPct val="90000"/>
              </a:lnSpc>
            </a:pPr>
            <a:r>
              <a:rPr lang="en-US" sz="2000" b="1"/>
              <a:t>Key</a:t>
            </a:r>
          </a:p>
        </p:txBody>
      </p:sp>
      <p:sp>
        <p:nvSpPr>
          <p:cNvPr id="34821" name="Text Box 6"/>
          <p:cNvSpPr txBox="1">
            <a:spLocks noChangeArrowheads="1"/>
          </p:cNvSpPr>
          <p:nvPr/>
        </p:nvSpPr>
        <p:spPr bwMode="auto">
          <a:xfrm>
            <a:off x="3081338" y="501650"/>
            <a:ext cx="1481137" cy="307975"/>
          </a:xfrm>
          <a:prstGeom prst="rect">
            <a:avLst/>
          </a:prstGeom>
          <a:noFill/>
          <a:ln w="9525">
            <a:noFill/>
            <a:miter lim="800000"/>
            <a:headEnd/>
            <a:tailEnd/>
          </a:ln>
        </p:spPr>
        <p:txBody>
          <a:bodyPr wrap="none" lIns="0" tIns="0" rIns="0" bIns="0"/>
          <a:lstStyle/>
          <a:p>
            <a:pPr>
              <a:lnSpc>
                <a:spcPct val="90000"/>
              </a:lnSpc>
            </a:pPr>
            <a:r>
              <a:rPr lang="en-US" sz="2000" b="1"/>
              <a:t>Haploid (</a:t>
            </a:r>
            <a:r>
              <a:rPr lang="en-US" sz="2000" b="1" i="1"/>
              <a:t>n</a:t>
            </a:r>
            <a:r>
              <a:rPr lang="en-US" sz="2000" b="1"/>
              <a:t>)</a:t>
            </a:r>
          </a:p>
        </p:txBody>
      </p:sp>
      <p:sp>
        <p:nvSpPr>
          <p:cNvPr id="34822" name="Text Box 7"/>
          <p:cNvSpPr txBox="1">
            <a:spLocks noChangeArrowheads="1"/>
          </p:cNvSpPr>
          <p:nvPr/>
        </p:nvSpPr>
        <p:spPr bwMode="auto">
          <a:xfrm>
            <a:off x="3081338" y="852488"/>
            <a:ext cx="1481137" cy="307975"/>
          </a:xfrm>
          <a:prstGeom prst="rect">
            <a:avLst/>
          </a:prstGeom>
          <a:noFill/>
          <a:ln w="9525">
            <a:noFill/>
            <a:miter lim="800000"/>
            <a:headEnd/>
            <a:tailEnd/>
          </a:ln>
        </p:spPr>
        <p:txBody>
          <a:bodyPr wrap="none" lIns="0" tIns="0" rIns="0" bIns="0"/>
          <a:lstStyle/>
          <a:p>
            <a:pPr>
              <a:lnSpc>
                <a:spcPct val="90000"/>
              </a:lnSpc>
            </a:pPr>
            <a:r>
              <a:rPr lang="en-US" sz="2000" b="1"/>
              <a:t>Diploid (2</a:t>
            </a:r>
            <a:r>
              <a:rPr lang="en-US" sz="2000" b="1" i="1"/>
              <a:t>n</a:t>
            </a:r>
            <a:r>
              <a:rPr lang="en-US" sz="2000" b="1"/>
              <a:t>)</a:t>
            </a:r>
          </a:p>
        </p:txBody>
      </p:sp>
      <p:sp>
        <p:nvSpPr>
          <p:cNvPr id="34823" name="Text Box 8"/>
          <p:cNvSpPr txBox="1">
            <a:spLocks noChangeArrowheads="1"/>
          </p:cNvSpPr>
          <p:nvPr/>
        </p:nvSpPr>
        <p:spPr bwMode="auto">
          <a:xfrm>
            <a:off x="4216400" y="5033963"/>
            <a:ext cx="271463" cy="284162"/>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4824" name="Text Box 9"/>
          <p:cNvSpPr txBox="1">
            <a:spLocks noChangeArrowheads="1"/>
          </p:cNvSpPr>
          <p:nvPr/>
        </p:nvSpPr>
        <p:spPr bwMode="auto">
          <a:xfrm>
            <a:off x="2717800" y="3305175"/>
            <a:ext cx="271463"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5" name="Text Box 10"/>
          <p:cNvSpPr txBox="1">
            <a:spLocks noChangeArrowheads="1"/>
          </p:cNvSpPr>
          <p:nvPr/>
        </p:nvSpPr>
        <p:spPr bwMode="auto">
          <a:xfrm>
            <a:off x="5459413" y="3222625"/>
            <a:ext cx="271462"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6" name="Text Box 11"/>
          <p:cNvSpPr txBox="1">
            <a:spLocks noChangeArrowheads="1"/>
          </p:cNvSpPr>
          <p:nvPr/>
        </p:nvSpPr>
        <p:spPr bwMode="auto">
          <a:xfrm>
            <a:off x="4452938" y="2578100"/>
            <a:ext cx="271462"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7" name="Text Box 12"/>
          <p:cNvSpPr txBox="1">
            <a:spLocks noChangeArrowheads="1"/>
          </p:cNvSpPr>
          <p:nvPr/>
        </p:nvSpPr>
        <p:spPr bwMode="auto">
          <a:xfrm>
            <a:off x="6197600" y="3621088"/>
            <a:ext cx="271463" cy="2841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8" name="Text Box 13"/>
          <p:cNvSpPr txBox="1">
            <a:spLocks noChangeArrowheads="1"/>
          </p:cNvSpPr>
          <p:nvPr/>
        </p:nvSpPr>
        <p:spPr bwMode="auto">
          <a:xfrm>
            <a:off x="3540125" y="3040063"/>
            <a:ext cx="271463" cy="2841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9" name="Text Box 14"/>
          <p:cNvSpPr txBox="1">
            <a:spLocks noChangeArrowheads="1"/>
          </p:cNvSpPr>
          <p:nvPr/>
        </p:nvSpPr>
        <p:spPr bwMode="auto">
          <a:xfrm>
            <a:off x="2900363" y="4445000"/>
            <a:ext cx="1128712" cy="265113"/>
          </a:xfrm>
          <a:prstGeom prst="rect">
            <a:avLst/>
          </a:prstGeom>
          <a:noFill/>
          <a:ln w="9525">
            <a:noFill/>
            <a:miter lim="800000"/>
            <a:headEnd/>
            <a:tailEnd/>
          </a:ln>
        </p:spPr>
        <p:txBody>
          <a:bodyPr wrap="none" lIns="0" tIns="0" rIns="0" bIns="0"/>
          <a:lstStyle/>
          <a:p>
            <a:pPr>
              <a:lnSpc>
                <a:spcPct val="90000"/>
              </a:lnSpc>
            </a:pPr>
            <a:r>
              <a:rPr lang="en-US" sz="1900" b="1"/>
              <a:t>MEIOSIS</a:t>
            </a:r>
          </a:p>
        </p:txBody>
      </p:sp>
      <p:sp>
        <p:nvSpPr>
          <p:cNvPr id="34830" name="Text Box 15"/>
          <p:cNvSpPr txBox="1">
            <a:spLocks noChangeArrowheads="1"/>
          </p:cNvSpPr>
          <p:nvPr/>
        </p:nvSpPr>
        <p:spPr bwMode="auto">
          <a:xfrm>
            <a:off x="4592638" y="4456113"/>
            <a:ext cx="1987550" cy="265112"/>
          </a:xfrm>
          <a:prstGeom prst="rect">
            <a:avLst/>
          </a:prstGeom>
          <a:noFill/>
          <a:ln w="9525">
            <a:noFill/>
            <a:miter lim="800000"/>
            <a:headEnd/>
            <a:tailEnd/>
          </a:ln>
        </p:spPr>
        <p:txBody>
          <a:bodyPr wrap="none" lIns="0" tIns="0" rIns="0" bIns="0"/>
          <a:lstStyle/>
          <a:p>
            <a:pPr>
              <a:lnSpc>
                <a:spcPct val="90000"/>
              </a:lnSpc>
            </a:pPr>
            <a:r>
              <a:rPr lang="en-US" sz="1900" b="1"/>
              <a:t>FERTILIZATION</a:t>
            </a:r>
          </a:p>
        </p:txBody>
      </p:sp>
      <p:sp>
        <p:nvSpPr>
          <p:cNvPr id="34831" name="Text Box 16"/>
          <p:cNvSpPr txBox="1">
            <a:spLocks noChangeArrowheads="1"/>
          </p:cNvSpPr>
          <p:nvPr/>
        </p:nvSpPr>
        <p:spPr bwMode="auto">
          <a:xfrm>
            <a:off x="2901950" y="2578100"/>
            <a:ext cx="952500" cy="265113"/>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4832" name="Text Box 17"/>
          <p:cNvSpPr txBox="1">
            <a:spLocks noChangeArrowheads="1"/>
          </p:cNvSpPr>
          <p:nvPr/>
        </p:nvSpPr>
        <p:spPr bwMode="auto">
          <a:xfrm>
            <a:off x="5135563" y="2578100"/>
            <a:ext cx="952500" cy="265113"/>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4833" name="Text Box 18"/>
          <p:cNvSpPr txBox="1">
            <a:spLocks noChangeArrowheads="1"/>
          </p:cNvSpPr>
          <p:nvPr/>
        </p:nvSpPr>
        <p:spPr bwMode="auto">
          <a:xfrm>
            <a:off x="4403725" y="3724275"/>
            <a:ext cx="1150938" cy="285750"/>
          </a:xfrm>
          <a:prstGeom prst="rect">
            <a:avLst/>
          </a:prstGeom>
          <a:noFill/>
          <a:ln w="9525">
            <a:noFill/>
            <a:miter lim="800000"/>
            <a:headEnd/>
            <a:tailEnd/>
          </a:ln>
        </p:spPr>
        <p:txBody>
          <a:bodyPr wrap="none" lIns="0" tIns="0" rIns="0" bIns="0"/>
          <a:lstStyle/>
          <a:p>
            <a:pPr>
              <a:lnSpc>
                <a:spcPct val="90000"/>
              </a:lnSpc>
            </a:pPr>
            <a:r>
              <a:rPr lang="en-US" sz="2000" b="1"/>
              <a:t>Gametes</a:t>
            </a:r>
          </a:p>
        </p:txBody>
      </p:sp>
      <p:sp>
        <p:nvSpPr>
          <p:cNvPr id="34834" name="Text Box 19"/>
          <p:cNvSpPr txBox="1">
            <a:spLocks noChangeArrowheads="1"/>
          </p:cNvSpPr>
          <p:nvPr/>
        </p:nvSpPr>
        <p:spPr bwMode="auto">
          <a:xfrm>
            <a:off x="3971925" y="5473700"/>
            <a:ext cx="931863" cy="307975"/>
          </a:xfrm>
          <a:prstGeom prst="rect">
            <a:avLst/>
          </a:prstGeom>
          <a:noFill/>
          <a:ln w="9525">
            <a:noFill/>
            <a:miter lim="800000"/>
            <a:headEnd/>
            <a:tailEnd/>
          </a:ln>
        </p:spPr>
        <p:txBody>
          <a:bodyPr wrap="none" lIns="0" tIns="0" rIns="0" bIns="0"/>
          <a:lstStyle/>
          <a:p>
            <a:pPr>
              <a:lnSpc>
                <a:spcPct val="90000"/>
              </a:lnSpc>
            </a:pPr>
            <a:r>
              <a:rPr lang="en-US" sz="2000" b="1"/>
              <a:t>Zygote</a:t>
            </a:r>
          </a:p>
        </p:txBody>
      </p:sp>
      <p:sp>
        <p:nvSpPr>
          <p:cNvPr id="34835" name="Text Box 20"/>
          <p:cNvSpPr txBox="1">
            <a:spLocks noChangeArrowheads="1"/>
          </p:cNvSpPr>
          <p:nvPr/>
        </p:nvSpPr>
        <p:spPr bwMode="auto">
          <a:xfrm>
            <a:off x="3230563" y="1373188"/>
            <a:ext cx="2820987" cy="573087"/>
          </a:xfrm>
          <a:prstGeom prst="rect">
            <a:avLst/>
          </a:prstGeom>
          <a:noFill/>
          <a:ln w="9525">
            <a:noFill/>
            <a:miter lim="800000"/>
            <a:headEnd/>
            <a:tailEnd/>
          </a:ln>
        </p:spPr>
        <p:txBody>
          <a:bodyPr wrap="none" lIns="0" tIns="0" rIns="0" bIns="0"/>
          <a:lstStyle/>
          <a:p>
            <a:pPr>
              <a:lnSpc>
                <a:spcPct val="90000"/>
              </a:lnSpc>
            </a:pPr>
            <a:r>
              <a:rPr lang="en-US" sz="2000" b="1"/>
              <a:t>Haploid unicellular or</a:t>
            </a:r>
            <a:br>
              <a:rPr lang="en-US" sz="2000" b="1"/>
            </a:br>
            <a:r>
              <a:rPr lang="en-US" sz="2000" b="1"/>
              <a:t>multicellular organism</a:t>
            </a:r>
          </a:p>
        </p:txBody>
      </p:sp>
      <p:sp>
        <p:nvSpPr>
          <p:cNvPr id="34836" name="Text Box 21"/>
          <p:cNvSpPr txBox="1">
            <a:spLocks noChangeArrowheads="1"/>
          </p:cNvSpPr>
          <p:nvPr/>
        </p:nvSpPr>
        <p:spPr bwMode="auto">
          <a:xfrm>
            <a:off x="2617788" y="6261100"/>
            <a:ext cx="3984625" cy="328613"/>
          </a:xfrm>
          <a:prstGeom prst="rect">
            <a:avLst/>
          </a:prstGeom>
          <a:noFill/>
          <a:ln w="9525">
            <a:noFill/>
            <a:miter lim="800000"/>
            <a:headEnd/>
            <a:tailEnd/>
          </a:ln>
        </p:spPr>
        <p:txBody>
          <a:bodyPr wrap="none" lIns="0" tIns="0" rIns="0" bIns="0"/>
          <a:lstStyle/>
          <a:p>
            <a:pPr>
              <a:lnSpc>
                <a:spcPct val="90000"/>
              </a:lnSpc>
            </a:pPr>
            <a:r>
              <a:rPr lang="en-US" sz="2000" b="1"/>
              <a:t>(c) Most fungi and some protists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991600" cy="914400"/>
          </a:xfrm>
        </p:spPr>
        <p:txBody>
          <a:bodyPr/>
          <a:lstStyle/>
          <a:p>
            <a:pPr eaLnBrk="1" hangingPunct="1"/>
            <a:r>
              <a:rPr lang="en-US" dirty="0" smtClean="0"/>
              <a:t>Concept 13.3: Meiosis reduces the number of chromosome sets from diploid to haploid</a:t>
            </a:r>
          </a:p>
        </p:txBody>
      </p:sp>
      <p:sp>
        <p:nvSpPr>
          <p:cNvPr id="36867" name="Rectangle 3"/>
          <p:cNvSpPr>
            <a:spLocks noGrp="1" noChangeArrowheads="1"/>
          </p:cNvSpPr>
          <p:nvPr>
            <p:ph type="body" idx="1"/>
          </p:nvPr>
        </p:nvSpPr>
        <p:spPr>
          <a:xfrm>
            <a:off x="533400" y="1905000"/>
            <a:ext cx="8001000" cy="4648200"/>
          </a:xfrm>
        </p:spPr>
        <p:txBody>
          <a:bodyPr/>
          <a:lstStyle/>
          <a:p>
            <a:pPr marL="350838" indent="-350838" eaLnBrk="1" hangingPunct="1"/>
            <a:r>
              <a:rPr lang="en-US" dirty="0" smtClean="0"/>
              <a:t>The next few slides are an overview of meiosis.  There are in here to give you the general idea of the process before we go into specific details.  Sit back and take this in as a nice review</a:t>
            </a:r>
          </a:p>
        </p:txBody>
      </p:sp>
      <p:grpSp>
        <p:nvGrpSpPr>
          <p:cNvPr id="36868" name="Group 7"/>
          <p:cNvGrpSpPr>
            <a:grpSpLocks/>
          </p:cNvGrpSpPr>
          <p:nvPr/>
        </p:nvGrpSpPr>
        <p:grpSpPr bwMode="auto">
          <a:xfrm>
            <a:off x="0" y="6553200"/>
            <a:ext cx="9144000" cy="304800"/>
            <a:chOff x="0" y="4128"/>
            <a:chExt cx="5760" cy="192"/>
          </a:xfrm>
        </p:grpSpPr>
        <p:sp>
          <p:nvSpPr>
            <p:cNvPr id="3687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6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991600" cy="914400"/>
          </a:xfrm>
        </p:spPr>
        <p:txBody>
          <a:bodyPr/>
          <a:lstStyle/>
          <a:p>
            <a:pPr eaLnBrk="1" hangingPunct="1"/>
            <a:r>
              <a:rPr lang="en-US" smtClean="0"/>
              <a:t>Concept 13.3: Meiosis reduces the number of chromosome sets from diploid to haploid</a:t>
            </a:r>
          </a:p>
        </p:txBody>
      </p:sp>
      <p:sp>
        <p:nvSpPr>
          <p:cNvPr id="36867" name="Rectangle 3"/>
          <p:cNvSpPr>
            <a:spLocks noGrp="1" noChangeArrowheads="1"/>
          </p:cNvSpPr>
          <p:nvPr>
            <p:ph type="body" idx="1"/>
          </p:nvPr>
        </p:nvSpPr>
        <p:spPr>
          <a:xfrm>
            <a:off x="533400" y="1905000"/>
            <a:ext cx="8001000" cy="4648200"/>
          </a:xfrm>
        </p:spPr>
        <p:txBody>
          <a:bodyPr/>
          <a:lstStyle/>
          <a:p>
            <a:pPr marL="350838" indent="-350838" eaLnBrk="1" hangingPunct="1"/>
            <a:r>
              <a:rPr lang="en-US" dirty="0" smtClean="0"/>
              <a:t>Like mitosis, meiosis is preceded by the replication of chromosomes (</a:t>
            </a:r>
            <a:r>
              <a:rPr lang="en-US" dirty="0" err="1" smtClean="0"/>
              <a:t>interphase</a:t>
            </a:r>
            <a:r>
              <a:rPr lang="en-US" dirty="0" smtClean="0"/>
              <a:t>)</a:t>
            </a:r>
          </a:p>
          <a:p>
            <a:pPr marL="350838" indent="-350838" eaLnBrk="1" hangingPunct="1"/>
            <a:r>
              <a:rPr lang="en-US" dirty="0" smtClean="0"/>
              <a:t>Meiosis takes place in two sets of cell divisions, called </a:t>
            </a:r>
            <a:r>
              <a:rPr lang="en-US" b="1" dirty="0" smtClean="0"/>
              <a:t>meiosis I </a:t>
            </a:r>
            <a:r>
              <a:rPr lang="en-US" dirty="0" smtClean="0"/>
              <a:t>and </a:t>
            </a:r>
            <a:r>
              <a:rPr lang="en-US" b="1" dirty="0" smtClean="0"/>
              <a:t>meiosis II</a:t>
            </a:r>
          </a:p>
          <a:p>
            <a:pPr marL="350838" indent="-350838" eaLnBrk="1" hangingPunct="1"/>
            <a:r>
              <a:rPr lang="en-US" dirty="0" smtClean="0"/>
              <a:t>The two cell divisions result in four haploid daughter cells, rather than the two diploid daughter cells in mitosis</a:t>
            </a:r>
          </a:p>
          <a:p>
            <a:pPr marL="350838" indent="-350838" eaLnBrk="1" hangingPunct="1"/>
            <a:r>
              <a:rPr lang="en-US" dirty="0" smtClean="0"/>
              <a:t>Each daughter cell has only half as many chromosomes as the parent cell as is genetically different from parent(unlike mitosis)</a:t>
            </a:r>
          </a:p>
        </p:txBody>
      </p:sp>
      <p:grpSp>
        <p:nvGrpSpPr>
          <p:cNvPr id="2" name="Group 7"/>
          <p:cNvGrpSpPr>
            <a:grpSpLocks/>
          </p:cNvGrpSpPr>
          <p:nvPr/>
        </p:nvGrpSpPr>
        <p:grpSpPr bwMode="auto">
          <a:xfrm>
            <a:off x="0" y="6553200"/>
            <a:ext cx="9144000" cy="304800"/>
            <a:chOff x="0" y="4128"/>
            <a:chExt cx="5760" cy="192"/>
          </a:xfrm>
        </p:grpSpPr>
        <p:sp>
          <p:nvSpPr>
            <p:cNvPr id="3687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6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538163"/>
            <a:ext cx="8534400" cy="503237"/>
          </a:xfrm>
        </p:spPr>
        <p:txBody>
          <a:bodyPr/>
          <a:lstStyle/>
          <a:p>
            <a:pPr eaLnBrk="1" hangingPunct="1"/>
            <a:r>
              <a:rPr lang="en-US" smtClean="0"/>
              <a:t>The Stages of Meiosis</a:t>
            </a:r>
            <a:endParaRPr lang="en-US" smtClean="0">
              <a:solidFill>
                <a:schemeClr val="tx1"/>
              </a:solidFill>
            </a:endParaRPr>
          </a:p>
        </p:txBody>
      </p:sp>
      <p:sp>
        <p:nvSpPr>
          <p:cNvPr id="37891" name="Rectangle 3"/>
          <p:cNvSpPr>
            <a:spLocks noGrp="1" noChangeArrowheads="1"/>
          </p:cNvSpPr>
          <p:nvPr>
            <p:ph type="body" idx="1"/>
          </p:nvPr>
        </p:nvSpPr>
        <p:spPr>
          <a:xfrm>
            <a:off x="533400" y="1384300"/>
            <a:ext cx="8153400" cy="5092700"/>
          </a:xfrm>
        </p:spPr>
        <p:txBody>
          <a:bodyPr/>
          <a:lstStyle/>
          <a:p>
            <a:pPr eaLnBrk="1" hangingPunct="1">
              <a:lnSpc>
                <a:spcPct val="95000"/>
              </a:lnSpc>
            </a:pPr>
            <a:r>
              <a:rPr lang="en-US" dirty="0" smtClean="0"/>
              <a:t>After chromosomes duplicate, two divisions follow</a:t>
            </a:r>
          </a:p>
          <a:p>
            <a:pPr marL="977900" lvl="1" eaLnBrk="1" hangingPunct="1">
              <a:lnSpc>
                <a:spcPct val="95000"/>
              </a:lnSpc>
            </a:pPr>
            <a:r>
              <a:rPr lang="en-US" dirty="0" smtClean="0"/>
              <a:t>Meiosis I (</a:t>
            </a:r>
            <a:r>
              <a:rPr lang="en-US" dirty="0" err="1" smtClean="0"/>
              <a:t>reductional</a:t>
            </a:r>
            <a:r>
              <a:rPr lang="en-US" dirty="0" smtClean="0"/>
              <a:t> division): homologs pair up and separate, resulting in two haploid daughter cells with replicated chromosomes</a:t>
            </a:r>
          </a:p>
          <a:p>
            <a:pPr marL="977900" lvl="1" eaLnBrk="1" hangingPunct="1">
              <a:lnSpc>
                <a:spcPct val="95000"/>
              </a:lnSpc>
            </a:pPr>
            <a:r>
              <a:rPr lang="en-US" dirty="0" smtClean="0"/>
              <a:t>Meiosis II (</a:t>
            </a:r>
            <a:r>
              <a:rPr lang="en-US" dirty="0" err="1" smtClean="0"/>
              <a:t>equational</a:t>
            </a:r>
            <a:r>
              <a:rPr lang="en-US" dirty="0" smtClean="0"/>
              <a:t> division) sister chromatids separate</a:t>
            </a:r>
          </a:p>
          <a:p>
            <a:pPr eaLnBrk="1" hangingPunct="1">
              <a:lnSpc>
                <a:spcPct val="95000"/>
              </a:lnSpc>
            </a:pPr>
            <a:r>
              <a:rPr lang="en-US" dirty="0" smtClean="0"/>
              <a:t>The result is four haploid daughter cells with </a:t>
            </a:r>
            <a:r>
              <a:rPr lang="en-US" dirty="0" err="1" smtClean="0"/>
              <a:t>unreplicated</a:t>
            </a:r>
            <a:r>
              <a:rPr lang="en-US" dirty="0" smtClean="0"/>
              <a:t> chromosomes</a:t>
            </a:r>
          </a:p>
        </p:txBody>
      </p:sp>
      <p:grpSp>
        <p:nvGrpSpPr>
          <p:cNvPr id="37892" name="Group 7"/>
          <p:cNvGrpSpPr>
            <a:grpSpLocks/>
          </p:cNvGrpSpPr>
          <p:nvPr/>
        </p:nvGrpSpPr>
        <p:grpSpPr bwMode="auto">
          <a:xfrm>
            <a:off x="0" y="6553200"/>
            <a:ext cx="9144000" cy="304800"/>
            <a:chOff x="0" y="4128"/>
            <a:chExt cx="5760" cy="192"/>
          </a:xfrm>
        </p:grpSpPr>
        <p:sp>
          <p:nvSpPr>
            <p:cNvPr id="3789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789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789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13.7-3</a:t>
            </a:r>
            <a:endParaRPr lang="en-US" sz="1200" smtClean="0">
              <a:solidFill>
                <a:schemeClr val="tx1"/>
              </a:solidFill>
              <a:latin typeface="Arial" charset="0"/>
            </a:endParaRPr>
          </a:p>
        </p:txBody>
      </p:sp>
      <p:pic>
        <p:nvPicPr>
          <p:cNvPr id="40963" name="Picture 3" descr="13_07MeiosisOverview_3-U"/>
          <p:cNvPicPr>
            <a:picLocks noChangeAspect="1" noChangeArrowheads="1"/>
          </p:cNvPicPr>
          <p:nvPr/>
        </p:nvPicPr>
        <p:blipFill>
          <a:blip r:embed="rId3" cstate="print"/>
          <a:srcRect/>
          <a:stretch>
            <a:fillRect/>
          </a:stretch>
        </p:blipFill>
        <p:spPr bwMode="auto">
          <a:xfrm>
            <a:off x="1749425" y="136525"/>
            <a:ext cx="5645150" cy="6584950"/>
          </a:xfrm>
          <a:prstGeom prst="rect">
            <a:avLst/>
          </a:prstGeom>
          <a:noFill/>
          <a:ln w="9525">
            <a:noFill/>
            <a:miter lim="800000"/>
            <a:headEnd/>
            <a:tailEnd/>
          </a:ln>
        </p:spPr>
      </p:pic>
      <p:sp>
        <p:nvSpPr>
          <p:cNvPr id="40964" name="Text Box 4"/>
          <p:cNvSpPr txBox="1">
            <a:spLocks noChangeArrowheads="1"/>
          </p:cNvSpPr>
          <p:nvPr/>
        </p:nvSpPr>
        <p:spPr bwMode="auto">
          <a:xfrm>
            <a:off x="2563813" y="717550"/>
            <a:ext cx="1790700" cy="684213"/>
          </a:xfrm>
          <a:prstGeom prst="rect">
            <a:avLst/>
          </a:prstGeom>
          <a:noFill/>
          <a:ln w="9525">
            <a:noFill/>
            <a:miter lim="800000"/>
            <a:headEnd/>
            <a:tailEnd/>
          </a:ln>
        </p:spPr>
        <p:txBody>
          <a:bodyPr wrap="none" lIns="0" tIns="0" rIns="0" bIns="0"/>
          <a:lstStyle/>
          <a:p>
            <a:pPr>
              <a:lnSpc>
                <a:spcPct val="90000"/>
              </a:lnSpc>
            </a:pPr>
            <a:r>
              <a:rPr lang="en-US" sz="1400" b="1" dirty="0"/>
              <a:t>Pair of homologous</a:t>
            </a:r>
            <a:br>
              <a:rPr lang="en-US" sz="1400" b="1" dirty="0"/>
            </a:br>
            <a:r>
              <a:rPr lang="en-US" sz="1400" b="1" dirty="0"/>
              <a:t>chromosomes in</a:t>
            </a:r>
            <a:br>
              <a:rPr lang="en-US" sz="1400" b="1" dirty="0"/>
            </a:br>
            <a:r>
              <a:rPr lang="en-US" sz="1400" b="1" dirty="0"/>
              <a:t>diploid parent cell</a:t>
            </a:r>
          </a:p>
        </p:txBody>
      </p:sp>
      <p:sp>
        <p:nvSpPr>
          <p:cNvPr id="40965" name="Text Box 5"/>
          <p:cNvSpPr txBox="1">
            <a:spLocks noChangeArrowheads="1"/>
          </p:cNvSpPr>
          <p:nvPr/>
        </p:nvSpPr>
        <p:spPr bwMode="auto">
          <a:xfrm>
            <a:off x="3163888" y="1609725"/>
            <a:ext cx="1344612" cy="701675"/>
          </a:xfrm>
          <a:prstGeom prst="rect">
            <a:avLst/>
          </a:prstGeom>
          <a:noFill/>
          <a:ln w="9525">
            <a:noFill/>
            <a:miter lim="800000"/>
            <a:headEnd/>
            <a:tailEnd/>
          </a:ln>
        </p:spPr>
        <p:txBody>
          <a:bodyPr wrap="none" lIns="0" tIns="0" rIns="0" bIns="0"/>
          <a:lstStyle/>
          <a:p>
            <a:pPr>
              <a:lnSpc>
                <a:spcPct val="90000"/>
              </a:lnSpc>
            </a:pPr>
            <a:r>
              <a:rPr lang="en-US" sz="1400" b="1"/>
              <a:t>Duplicated pair</a:t>
            </a:r>
            <a:br>
              <a:rPr lang="en-US" sz="1400" b="1"/>
            </a:br>
            <a:r>
              <a:rPr lang="en-US" sz="1400" b="1"/>
              <a:t>of homologous</a:t>
            </a:r>
            <a:br>
              <a:rPr lang="en-US" sz="1400" b="1"/>
            </a:br>
            <a:r>
              <a:rPr lang="en-US" sz="1400" b="1"/>
              <a:t>chromosomes</a:t>
            </a:r>
          </a:p>
        </p:txBody>
      </p:sp>
      <p:sp>
        <p:nvSpPr>
          <p:cNvPr id="40966" name="Text Box 6"/>
          <p:cNvSpPr txBox="1">
            <a:spLocks noChangeArrowheads="1"/>
          </p:cNvSpPr>
          <p:nvPr/>
        </p:nvSpPr>
        <p:spPr bwMode="auto">
          <a:xfrm>
            <a:off x="5099050" y="1571625"/>
            <a:ext cx="1227138" cy="447675"/>
          </a:xfrm>
          <a:prstGeom prst="rect">
            <a:avLst/>
          </a:prstGeom>
          <a:noFill/>
          <a:ln w="9525">
            <a:noFill/>
            <a:miter lim="800000"/>
            <a:headEnd/>
            <a:tailEnd/>
          </a:ln>
        </p:spPr>
        <p:txBody>
          <a:bodyPr wrap="none" lIns="0" tIns="0" rIns="0" bIns="0"/>
          <a:lstStyle/>
          <a:p>
            <a:pPr>
              <a:lnSpc>
                <a:spcPct val="90000"/>
              </a:lnSpc>
            </a:pPr>
            <a:r>
              <a:rPr lang="en-US" sz="1400" b="1"/>
              <a:t>Chromosomes</a:t>
            </a:r>
            <a:br>
              <a:rPr lang="en-US" sz="1400" b="1"/>
            </a:br>
            <a:r>
              <a:rPr lang="en-US" sz="1400" b="1"/>
              <a:t>duplicate</a:t>
            </a:r>
          </a:p>
        </p:txBody>
      </p:sp>
      <p:sp>
        <p:nvSpPr>
          <p:cNvPr id="40967" name="Text Box 7"/>
          <p:cNvSpPr txBox="1">
            <a:spLocks noChangeArrowheads="1"/>
          </p:cNvSpPr>
          <p:nvPr/>
        </p:nvSpPr>
        <p:spPr bwMode="auto">
          <a:xfrm>
            <a:off x="3163888" y="2562225"/>
            <a:ext cx="1047750" cy="395288"/>
          </a:xfrm>
          <a:prstGeom prst="rect">
            <a:avLst/>
          </a:prstGeom>
          <a:noFill/>
          <a:ln w="9525">
            <a:noFill/>
            <a:miter lim="800000"/>
            <a:headEnd/>
            <a:tailEnd/>
          </a:ln>
        </p:spPr>
        <p:txBody>
          <a:bodyPr wrap="none" lIns="0" tIns="0" rIns="0" bIns="0"/>
          <a:lstStyle/>
          <a:p>
            <a:pPr>
              <a:lnSpc>
                <a:spcPct val="90000"/>
              </a:lnSpc>
            </a:pPr>
            <a:r>
              <a:rPr lang="en-US" sz="1400" b="1"/>
              <a:t>Sister</a:t>
            </a:r>
            <a:br>
              <a:rPr lang="en-US" sz="1400" b="1"/>
            </a:br>
            <a:r>
              <a:rPr lang="en-US" sz="1400" b="1"/>
              <a:t>chromatids</a:t>
            </a:r>
          </a:p>
        </p:txBody>
      </p:sp>
      <p:sp>
        <p:nvSpPr>
          <p:cNvPr id="40968" name="Text Box 8"/>
          <p:cNvSpPr txBox="1">
            <a:spLocks noChangeArrowheads="1"/>
          </p:cNvSpPr>
          <p:nvPr/>
        </p:nvSpPr>
        <p:spPr bwMode="auto">
          <a:xfrm>
            <a:off x="5416550" y="2657475"/>
            <a:ext cx="1344613" cy="647700"/>
          </a:xfrm>
          <a:prstGeom prst="rect">
            <a:avLst/>
          </a:prstGeom>
          <a:noFill/>
          <a:ln w="9525">
            <a:noFill/>
            <a:miter lim="800000"/>
            <a:headEnd/>
            <a:tailEnd/>
          </a:ln>
        </p:spPr>
        <p:txBody>
          <a:bodyPr wrap="none" lIns="0" tIns="0" rIns="0" bIns="0"/>
          <a:lstStyle/>
          <a:p>
            <a:pPr>
              <a:lnSpc>
                <a:spcPct val="90000"/>
              </a:lnSpc>
            </a:pPr>
            <a:r>
              <a:rPr lang="en-US" sz="1400" b="1"/>
              <a:t>Diploid cell with</a:t>
            </a:r>
            <a:br>
              <a:rPr lang="en-US" sz="1400" b="1"/>
            </a:br>
            <a:r>
              <a:rPr lang="en-US" sz="1400" b="1"/>
              <a:t>duplicated</a:t>
            </a:r>
            <a:br>
              <a:rPr lang="en-US" sz="1400" b="1"/>
            </a:br>
            <a:r>
              <a:rPr lang="en-US" sz="1400" b="1"/>
              <a:t>chromosomes</a:t>
            </a:r>
          </a:p>
        </p:txBody>
      </p:sp>
      <p:sp>
        <p:nvSpPr>
          <p:cNvPr id="40969" name="Text Box 9"/>
          <p:cNvSpPr txBox="1">
            <a:spLocks noChangeArrowheads="1"/>
          </p:cNvSpPr>
          <p:nvPr/>
        </p:nvSpPr>
        <p:spPr bwMode="auto">
          <a:xfrm>
            <a:off x="3933825" y="3989388"/>
            <a:ext cx="2046288" cy="382587"/>
          </a:xfrm>
          <a:prstGeom prst="rect">
            <a:avLst/>
          </a:prstGeom>
          <a:noFill/>
          <a:ln w="9525">
            <a:noFill/>
            <a:miter lim="800000"/>
            <a:headEnd/>
            <a:tailEnd/>
          </a:ln>
        </p:spPr>
        <p:txBody>
          <a:bodyPr wrap="none" lIns="0" tIns="0" rIns="0" bIns="0"/>
          <a:lstStyle/>
          <a:p>
            <a:pPr>
              <a:lnSpc>
                <a:spcPct val="90000"/>
              </a:lnSpc>
            </a:pPr>
            <a:r>
              <a:rPr lang="en-US" sz="1400" b="1"/>
              <a:t>Homologous</a:t>
            </a:r>
            <a:br>
              <a:rPr lang="en-US" sz="1400" b="1"/>
            </a:br>
            <a:r>
              <a:rPr lang="en-US" sz="1400" b="1"/>
              <a:t>chromosomes separate</a:t>
            </a:r>
          </a:p>
        </p:txBody>
      </p:sp>
      <p:sp>
        <p:nvSpPr>
          <p:cNvPr id="40970" name="Text Box 10"/>
          <p:cNvSpPr txBox="1">
            <a:spLocks noChangeArrowheads="1"/>
          </p:cNvSpPr>
          <p:nvPr/>
        </p:nvSpPr>
        <p:spPr bwMode="auto">
          <a:xfrm>
            <a:off x="3719513" y="4467225"/>
            <a:ext cx="2203450" cy="395288"/>
          </a:xfrm>
          <a:prstGeom prst="rect">
            <a:avLst/>
          </a:prstGeom>
          <a:noFill/>
          <a:ln w="9525">
            <a:noFill/>
            <a:miter lim="800000"/>
            <a:headEnd/>
            <a:tailEnd/>
          </a:ln>
        </p:spPr>
        <p:txBody>
          <a:bodyPr wrap="none" lIns="0" tIns="0" rIns="0" bIns="0"/>
          <a:lstStyle/>
          <a:p>
            <a:pPr>
              <a:lnSpc>
                <a:spcPct val="90000"/>
              </a:lnSpc>
            </a:pPr>
            <a:r>
              <a:rPr lang="en-US" sz="1400" b="1"/>
              <a:t>Haploid cells with</a:t>
            </a:r>
            <a:br>
              <a:rPr lang="en-US" sz="1400" b="1"/>
            </a:br>
            <a:r>
              <a:rPr lang="en-US" sz="1400" b="1"/>
              <a:t>duplicated chromosomes</a:t>
            </a:r>
          </a:p>
        </p:txBody>
      </p:sp>
      <p:sp>
        <p:nvSpPr>
          <p:cNvPr id="40971" name="Text Box 11"/>
          <p:cNvSpPr txBox="1">
            <a:spLocks noChangeArrowheads="1"/>
          </p:cNvSpPr>
          <p:nvPr/>
        </p:nvSpPr>
        <p:spPr bwMode="auto">
          <a:xfrm>
            <a:off x="3932238" y="5249863"/>
            <a:ext cx="1493837" cy="466725"/>
          </a:xfrm>
          <a:prstGeom prst="rect">
            <a:avLst/>
          </a:prstGeom>
          <a:noFill/>
          <a:ln w="9525">
            <a:noFill/>
            <a:miter lim="800000"/>
            <a:headEnd/>
            <a:tailEnd/>
          </a:ln>
        </p:spPr>
        <p:txBody>
          <a:bodyPr wrap="none" lIns="0" tIns="0" rIns="0" bIns="0"/>
          <a:lstStyle/>
          <a:p>
            <a:pPr>
              <a:lnSpc>
                <a:spcPct val="90000"/>
              </a:lnSpc>
            </a:pPr>
            <a:r>
              <a:rPr lang="en-US" sz="1400" b="1"/>
              <a:t>Sister chromatids</a:t>
            </a:r>
            <a:br>
              <a:rPr lang="en-US" sz="1400" b="1"/>
            </a:br>
            <a:r>
              <a:rPr lang="en-US" sz="1400" b="1"/>
              <a:t>separate</a:t>
            </a:r>
          </a:p>
        </p:txBody>
      </p:sp>
      <p:sp>
        <p:nvSpPr>
          <p:cNvPr id="40972" name="Text Box 12"/>
          <p:cNvSpPr txBox="1">
            <a:spLocks noChangeArrowheads="1"/>
          </p:cNvSpPr>
          <p:nvPr/>
        </p:nvSpPr>
        <p:spPr bwMode="auto">
          <a:xfrm>
            <a:off x="2830513" y="6332538"/>
            <a:ext cx="3956050" cy="266700"/>
          </a:xfrm>
          <a:prstGeom prst="rect">
            <a:avLst/>
          </a:prstGeom>
          <a:noFill/>
          <a:ln w="9525">
            <a:noFill/>
            <a:miter lim="800000"/>
            <a:headEnd/>
            <a:tailEnd/>
          </a:ln>
        </p:spPr>
        <p:txBody>
          <a:bodyPr wrap="none" lIns="0" tIns="0" rIns="0" bIns="0"/>
          <a:lstStyle/>
          <a:p>
            <a:pPr>
              <a:lnSpc>
                <a:spcPct val="90000"/>
              </a:lnSpc>
            </a:pPr>
            <a:r>
              <a:rPr lang="en-US" sz="1400" b="1"/>
              <a:t>Haploid cells with unduplicated chromosomes</a:t>
            </a:r>
          </a:p>
        </p:txBody>
      </p:sp>
      <p:sp>
        <p:nvSpPr>
          <p:cNvPr id="40973" name="Text Box 13"/>
          <p:cNvSpPr txBox="1">
            <a:spLocks noChangeArrowheads="1"/>
          </p:cNvSpPr>
          <p:nvPr/>
        </p:nvSpPr>
        <p:spPr bwMode="auto">
          <a:xfrm>
            <a:off x="1908175" y="220663"/>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Interphase</a:t>
            </a:r>
          </a:p>
        </p:txBody>
      </p:sp>
      <p:sp>
        <p:nvSpPr>
          <p:cNvPr id="40974" name="Text Box 14"/>
          <p:cNvSpPr txBox="1">
            <a:spLocks noChangeArrowheads="1"/>
          </p:cNvSpPr>
          <p:nvPr/>
        </p:nvSpPr>
        <p:spPr bwMode="auto">
          <a:xfrm>
            <a:off x="1901825" y="3298825"/>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Meiosis I</a:t>
            </a:r>
          </a:p>
        </p:txBody>
      </p:sp>
      <p:sp>
        <p:nvSpPr>
          <p:cNvPr id="40975" name="Text Box 15"/>
          <p:cNvSpPr txBox="1">
            <a:spLocks noChangeArrowheads="1"/>
          </p:cNvSpPr>
          <p:nvPr/>
        </p:nvSpPr>
        <p:spPr bwMode="auto">
          <a:xfrm>
            <a:off x="1911350" y="4924425"/>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Meiosis II</a:t>
            </a:r>
          </a:p>
        </p:txBody>
      </p:sp>
      <p:grpSp>
        <p:nvGrpSpPr>
          <p:cNvPr id="40976" name="Group 16"/>
          <p:cNvGrpSpPr>
            <a:grpSpLocks/>
          </p:cNvGrpSpPr>
          <p:nvPr/>
        </p:nvGrpSpPr>
        <p:grpSpPr bwMode="auto">
          <a:xfrm>
            <a:off x="3670300" y="5219700"/>
            <a:ext cx="215900" cy="241300"/>
            <a:chOff x="2004" y="3297"/>
            <a:chExt cx="136" cy="152"/>
          </a:xfrm>
        </p:grpSpPr>
        <p:sp>
          <p:nvSpPr>
            <p:cNvPr id="40986" name="Oval 17"/>
            <p:cNvSpPr>
              <a:spLocks noChangeArrowheads="1"/>
            </p:cNvSpPr>
            <p:nvPr/>
          </p:nvSpPr>
          <p:spPr bwMode="auto">
            <a:xfrm>
              <a:off x="2004" y="3297"/>
              <a:ext cx="136" cy="149"/>
            </a:xfrm>
            <a:prstGeom prst="ellipse">
              <a:avLst/>
            </a:prstGeom>
            <a:solidFill>
              <a:srgbClr val="0072CA"/>
            </a:solidFill>
            <a:ln w="12700">
              <a:noFill/>
              <a:round/>
              <a:headEnd/>
              <a:tailEnd/>
            </a:ln>
          </p:spPr>
          <p:txBody>
            <a:bodyPr wrap="none" anchor="ctr"/>
            <a:lstStyle/>
            <a:p>
              <a:endParaRPr lang="en-US"/>
            </a:p>
          </p:txBody>
        </p:sp>
        <p:sp>
          <p:nvSpPr>
            <p:cNvPr id="40987" name="Text Box 18"/>
            <p:cNvSpPr txBox="1">
              <a:spLocks noChangeArrowheads="1"/>
            </p:cNvSpPr>
            <p:nvPr/>
          </p:nvSpPr>
          <p:spPr bwMode="auto">
            <a:xfrm>
              <a:off x="2037" y="3315"/>
              <a:ext cx="77" cy="134"/>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2</a:t>
              </a:r>
            </a:p>
          </p:txBody>
        </p:sp>
      </p:grpSp>
      <p:grpSp>
        <p:nvGrpSpPr>
          <p:cNvPr id="40977" name="Group 19"/>
          <p:cNvGrpSpPr>
            <a:grpSpLocks/>
          </p:cNvGrpSpPr>
          <p:nvPr/>
        </p:nvGrpSpPr>
        <p:grpSpPr bwMode="auto">
          <a:xfrm>
            <a:off x="3676650" y="3968750"/>
            <a:ext cx="215900" cy="241300"/>
            <a:chOff x="2004" y="3297"/>
            <a:chExt cx="136" cy="152"/>
          </a:xfrm>
        </p:grpSpPr>
        <p:sp>
          <p:nvSpPr>
            <p:cNvPr id="40984" name="Oval 20"/>
            <p:cNvSpPr>
              <a:spLocks noChangeArrowheads="1"/>
            </p:cNvSpPr>
            <p:nvPr/>
          </p:nvSpPr>
          <p:spPr bwMode="auto">
            <a:xfrm>
              <a:off x="2004" y="3297"/>
              <a:ext cx="136" cy="149"/>
            </a:xfrm>
            <a:prstGeom prst="ellipse">
              <a:avLst/>
            </a:prstGeom>
            <a:solidFill>
              <a:srgbClr val="0072CA"/>
            </a:solidFill>
            <a:ln w="12700">
              <a:noFill/>
              <a:round/>
              <a:headEnd/>
              <a:tailEnd/>
            </a:ln>
          </p:spPr>
          <p:txBody>
            <a:bodyPr wrap="none" anchor="ctr"/>
            <a:lstStyle/>
            <a:p>
              <a:endParaRPr lang="en-US"/>
            </a:p>
          </p:txBody>
        </p:sp>
        <p:sp>
          <p:nvSpPr>
            <p:cNvPr id="40985" name="Text Box 21"/>
            <p:cNvSpPr txBox="1">
              <a:spLocks noChangeArrowheads="1"/>
            </p:cNvSpPr>
            <p:nvPr/>
          </p:nvSpPr>
          <p:spPr bwMode="auto">
            <a:xfrm>
              <a:off x="2037" y="3315"/>
              <a:ext cx="77" cy="134"/>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1</a:t>
              </a:r>
            </a:p>
          </p:txBody>
        </p:sp>
      </p:grpSp>
      <p:sp>
        <p:nvSpPr>
          <p:cNvPr id="40978" name="Line 22"/>
          <p:cNvSpPr>
            <a:spLocks noChangeShapeType="1"/>
          </p:cNvSpPr>
          <p:nvPr/>
        </p:nvSpPr>
        <p:spPr bwMode="auto">
          <a:xfrm flipV="1">
            <a:off x="4073525" y="885825"/>
            <a:ext cx="503238" cy="106363"/>
          </a:xfrm>
          <a:prstGeom prst="line">
            <a:avLst/>
          </a:prstGeom>
          <a:noFill/>
          <a:ln w="12700">
            <a:solidFill>
              <a:schemeClr val="tx1"/>
            </a:solidFill>
            <a:round/>
            <a:headEnd/>
            <a:tailEnd/>
          </a:ln>
        </p:spPr>
        <p:txBody>
          <a:bodyPr wrap="none" anchor="ctr"/>
          <a:lstStyle/>
          <a:p>
            <a:endParaRPr lang="en-US"/>
          </a:p>
        </p:txBody>
      </p:sp>
      <p:sp>
        <p:nvSpPr>
          <p:cNvPr id="40979" name="Line 23"/>
          <p:cNvSpPr>
            <a:spLocks noChangeShapeType="1"/>
          </p:cNvSpPr>
          <p:nvPr/>
        </p:nvSpPr>
        <p:spPr bwMode="auto">
          <a:xfrm>
            <a:off x="4073525" y="992188"/>
            <a:ext cx="887413" cy="317500"/>
          </a:xfrm>
          <a:prstGeom prst="line">
            <a:avLst/>
          </a:prstGeom>
          <a:noFill/>
          <a:ln w="12700">
            <a:solidFill>
              <a:schemeClr val="tx1"/>
            </a:solidFill>
            <a:round/>
            <a:headEnd/>
            <a:tailEnd/>
          </a:ln>
        </p:spPr>
        <p:txBody>
          <a:bodyPr wrap="none" anchor="ctr"/>
          <a:lstStyle/>
          <a:p>
            <a:endParaRPr lang="en-US"/>
          </a:p>
        </p:txBody>
      </p:sp>
      <p:sp>
        <p:nvSpPr>
          <p:cNvPr id="40980" name="Line 24"/>
          <p:cNvSpPr>
            <a:spLocks noChangeShapeType="1"/>
          </p:cNvSpPr>
          <p:nvPr/>
        </p:nvSpPr>
        <p:spPr bwMode="auto">
          <a:xfrm>
            <a:off x="4484688" y="1917700"/>
            <a:ext cx="158750" cy="331788"/>
          </a:xfrm>
          <a:prstGeom prst="line">
            <a:avLst/>
          </a:prstGeom>
          <a:noFill/>
          <a:ln w="12700">
            <a:solidFill>
              <a:schemeClr val="tx1"/>
            </a:solidFill>
            <a:round/>
            <a:headEnd/>
            <a:tailEnd/>
          </a:ln>
        </p:spPr>
        <p:txBody>
          <a:bodyPr wrap="none" anchor="ctr"/>
          <a:lstStyle/>
          <a:p>
            <a:endParaRPr lang="en-US"/>
          </a:p>
        </p:txBody>
      </p:sp>
      <p:sp>
        <p:nvSpPr>
          <p:cNvPr id="40981" name="Line 25"/>
          <p:cNvSpPr>
            <a:spLocks noChangeShapeType="1"/>
          </p:cNvSpPr>
          <p:nvPr/>
        </p:nvSpPr>
        <p:spPr bwMode="auto">
          <a:xfrm>
            <a:off x="4484688" y="1917700"/>
            <a:ext cx="436562" cy="344488"/>
          </a:xfrm>
          <a:prstGeom prst="line">
            <a:avLst/>
          </a:prstGeom>
          <a:noFill/>
          <a:ln w="12700">
            <a:solidFill>
              <a:schemeClr val="tx1"/>
            </a:solidFill>
            <a:round/>
            <a:headEnd/>
            <a:tailEnd/>
          </a:ln>
        </p:spPr>
        <p:txBody>
          <a:bodyPr wrap="none" anchor="ctr"/>
          <a:lstStyle/>
          <a:p>
            <a:endParaRPr lang="en-US"/>
          </a:p>
        </p:txBody>
      </p:sp>
      <p:sp>
        <p:nvSpPr>
          <p:cNvPr id="40982" name="Line 26"/>
          <p:cNvSpPr>
            <a:spLocks noChangeShapeType="1"/>
          </p:cNvSpPr>
          <p:nvPr/>
        </p:nvSpPr>
        <p:spPr bwMode="auto">
          <a:xfrm>
            <a:off x="3716338" y="2646363"/>
            <a:ext cx="887412" cy="12700"/>
          </a:xfrm>
          <a:prstGeom prst="line">
            <a:avLst/>
          </a:prstGeom>
          <a:noFill/>
          <a:ln w="12700">
            <a:solidFill>
              <a:schemeClr val="tx1"/>
            </a:solidFill>
            <a:round/>
            <a:headEnd/>
            <a:tailEnd/>
          </a:ln>
        </p:spPr>
        <p:txBody>
          <a:bodyPr wrap="none" anchor="ctr"/>
          <a:lstStyle/>
          <a:p>
            <a:endParaRPr lang="en-US"/>
          </a:p>
        </p:txBody>
      </p:sp>
      <p:sp>
        <p:nvSpPr>
          <p:cNvPr id="40983" name="Line 27"/>
          <p:cNvSpPr>
            <a:spLocks noChangeShapeType="1"/>
          </p:cNvSpPr>
          <p:nvPr/>
        </p:nvSpPr>
        <p:spPr bwMode="auto">
          <a:xfrm>
            <a:off x="3716338" y="2646363"/>
            <a:ext cx="952500" cy="171450"/>
          </a:xfrm>
          <a:prstGeom prst="line">
            <a:avLst/>
          </a:prstGeom>
          <a:noFill/>
          <a:ln w="12700">
            <a:solidFill>
              <a:schemeClr val="tx1"/>
            </a:solidFill>
            <a:round/>
            <a:headEnd/>
            <a:tailEnd/>
          </a:ln>
        </p:spPr>
        <p:txBody>
          <a:bodyPr wrap="none" anchor="ctr"/>
          <a:lstStyle/>
          <a:p>
            <a:endParaRPr lang="en-US"/>
          </a:p>
        </p:txBody>
      </p:sp>
      <p:sp>
        <p:nvSpPr>
          <p:cNvPr id="28" name="TextBox 27"/>
          <p:cNvSpPr txBox="1"/>
          <p:nvPr/>
        </p:nvSpPr>
        <p:spPr>
          <a:xfrm>
            <a:off x="5943600" y="990600"/>
            <a:ext cx="1524000" cy="461665"/>
          </a:xfrm>
          <a:prstGeom prst="rect">
            <a:avLst/>
          </a:prstGeom>
          <a:noFill/>
        </p:spPr>
        <p:txBody>
          <a:bodyPr wrap="square" rtlCol="0">
            <a:spAutoFit/>
          </a:bodyPr>
          <a:lstStyle/>
          <a:p>
            <a:r>
              <a:rPr lang="en-US" dirty="0" smtClean="0"/>
              <a:t>46</a:t>
            </a:r>
            <a:endParaRPr lang="en-US" dirty="0"/>
          </a:p>
        </p:txBody>
      </p:sp>
      <p:sp>
        <p:nvSpPr>
          <p:cNvPr id="29" name="TextBox 28"/>
          <p:cNvSpPr txBox="1"/>
          <p:nvPr/>
        </p:nvSpPr>
        <p:spPr>
          <a:xfrm>
            <a:off x="7010400" y="2438400"/>
            <a:ext cx="1524000" cy="461665"/>
          </a:xfrm>
          <a:prstGeom prst="rect">
            <a:avLst/>
          </a:prstGeom>
          <a:noFill/>
        </p:spPr>
        <p:txBody>
          <a:bodyPr wrap="square" rtlCol="0">
            <a:spAutoFit/>
          </a:bodyPr>
          <a:lstStyle/>
          <a:p>
            <a:r>
              <a:rPr lang="en-US" dirty="0" smtClean="0"/>
              <a:t>92</a:t>
            </a:r>
            <a:endParaRPr lang="en-US" dirty="0"/>
          </a:p>
        </p:txBody>
      </p:sp>
      <p:sp>
        <p:nvSpPr>
          <p:cNvPr id="30" name="TextBox 29"/>
          <p:cNvSpPr txBox="1"/>
          <p:nvPr/>
        </p:nvSpPr>
        <p:spPr>
          <a:xfrm>
            <a:off x="7162800" y="3886200"/>
            <a:ext cx="1524000" cy="461665"/>
          </a:xfrm>
          <a:prstGeom prst="rect">
            <a:avLst/>
          </a:prstGeom>
          <a:noFill/>
        </p:spPr>
        <p:txBody>
          <a:bodyPr wrap="square" rtlCol="0">
            <a:spAutoFit/>
          </a:bodyPr>
          <a:lstStyle/>
          <a:p>
            <a:r>
              <a:rPr lang="en-US" dirty="0" smtClean="0"/>
              <a:t>46</a:t>
            </a:r>
            <a:endParaRPr lang="en-US" dirty="0"/>
          </a:p>
        </p:txBody>
      </p:sp>
      <p:sp>
        <p:nvSpPr>
          <p:cNvPr id="31" name="TextBox 30"/>
          <p:cNvSpPr txBox="1"/>
          <p:nvPr/>
        </p:nvSpPr>
        <p:spPr>
          <a:xfrm>
            <a:off x="7162800" y="5181600"/>
            <a:ext cx="1524000" cy="461665"/>
          </a:xfrm>
          <a:prstGeom prst="rect">
            <a:avLst/>
          </a:prstGeom>
          <a:noFill/>
        </p:spPr>
        <p:txBody>
          <a:bodyPr wrap="square" rtlCol="0">
            <a:spAutoFit/>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1365250"/>
            <a:ext cx="8534400" cy="3460750"/>
          </a:xfrm>
        </p:spPr>
        <p:txBody>
          <a:bodyPr/>
          <a:lstStyle/>
          <a:p>
            <a:pPr eaLnBrk="1" hangingPunct="1"/>
            <a:r>
              <a:rPr lang="en-US" dirty="0" smtClean="0"/>
              <a:t>Division in meiosis I occurs in four phases</a:t>
            </a:r>
            <a:endParaRPr lang="en-US" sz="3000" dirty="0" smtClean="0"/>
          </a:p>
          <a:p>
            <a:pPr marL="977900" lvl="1" eaLnBrk="1" hangingPunct="1">
              <a:buFont typeface="Times" pitchFamily="84" charset="0"/>
              <a:buChar char="–"/>
            </a:pPr>
            <a:r>
              <a:rPr lang="en-US" dirty="0" smtClean="0"/>
              <a:t>Prophase I</a:t>
            </a:r>
          </a:p>
          <a:p>
            <a:pPr marL="977900" lvl="1" eaLnBrk="1" hangingPunct="1">
              <a:buFont typeface="Times" pitchFamily="84" charset="0"/>
              <a:buChar char="–"/>
            </a:pPr>
            <a:r>
              <a:rPr lang="en-US" dirty="0" smtClean="0"/>
              <a:t>Metaphase I</a:t>
            </a:r>
          </a:p>
          <a:p>
            <a:pPr marL="977900" lvl="1" eaLnBrk="1" hangingPunct="1">
              <a:buFont typeface="Times" pitchFamily="84" charset="0"/>
              <a:buChar char="–"/>
            </a:pPr>
            <a:r>
              <a:rPr lang="en-US" dirty="0" smtClean="0"/>
              <a:t>Anaphase I</a:t>
            </a:r>
          </a:p>
          <a:p>
            <a:pPr marL="977900" lvl="1" eaLnBrk="1" hangingPunct="1">
              <a:buFont typeface="Times" pitchFamily="84" charset="0"/>
              <a:buChar char="–"/>
            </a:pPr>
            <a:r>
              <a:rPr lang="en-US" dirty="0" err="1" smtClean="0"/>
              <a:t>Telophase</a:t>
            </a:r>
            <a:r>
              <a:rPr lang="en-US" dirty="0" smtClean="0"/>
              <a:t> I and </a:t>
            </a:r>
            <a:r>
              <a:rPr lang="en-US" dirty="0" err="1" smtClean="0"/>
              <a:t>cytokinesis</a:t>
            </a:r>
            <a:endParaRPr lang="en-US" sz="2800" dirty="0" smtClean="0"/>
          </a:p>
        </p:txBody>
      </p:sp>
      <p:grpSp>
        <p:nvGrpSpPr>
          <p:cNvPr id="43011" name="Group 6"/>
          <p:cNvGrpSpPr>
            <a:grpSpLocks/>
          </p:cNvGrpSpPr>
          <p:nvPr/>
        </p:nvGrpSpPr>
        <p:grpSpPr bwMode="auto">
          <a:xfrm>
            <a:off x="0" y="6553200"/>
            <a:ext cx="9144000" cy="304800"/>
            <a:chOff x="0" y="4128"/>
            <a:chExt cx="5760" cy="192"/>
          </a:xfrm>
        </p:grpSpPr>
        <p:sp>
          <p:nvSpPr>
            <p:cNvPr id="4301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30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301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33400" y="533400"/>
            <a:ext cx="7848600" cy="3822700"/>
          </a:xfrm>
        </p:spPr>
        <p:txBody>
          <a:bodyPr/>
          <a:lstStyle/>
          <a:p>
            <a:pPr eaLnBrk="1" hangingPunct="1">
              <a:buFont typeface="Times" pitchFamily="84" charset="0"/>
              <a:buNone/>
            </a:pPr>
            <a:r>
              <a:rPr lang="en-US" b="1" dirty="0" smtClean="0"/>
              <a:t>Prophase I</a:t>
            </a:r>
            <a:endParaRPr lang="en-US" dirty="0" smtClean="0"/>
          </a:p>
          <a:p>
            <a:pPr eaLnBrk="1" hangingPunct="1"/>
            <a:r>
              <a:rPr lang="en-US" dirty="0" smtClean="0"/>
              <a:t>Prophase I typically occupies more than 90% of the time required for meiosis</a:t>
            </a:r>
          </a:p>
          <a:p>
            <a:pPr eaLnBrk="1" hangingPunct="1"/>
            <a:r>
              <a:rPr lang="en-US" dirty="0" smtClean="0"/>
              <a:t>Chromosomes begin to condense</a:t>
            </a:r>
          </a:p>
          <a:p>
            <a:pPr eaLnBrk="1" hangingPunct="1"/>
            <a:r>
              <a:rPr lang="en-US" dirty="0" smtClean="0"/>
              <a:t>In </a:t>
            </a:r>
            <a:r>
              <a:rPr lang="en-US" b="1" dirty="0" err="1" smtClean="0"/>
              <a:t>synapsis</a:t>
            </a:r>
            <a:r>
              <a:rPr lang="en-US" dirty="0" smtClean="0"/>
              <a:t>, homologous chromosomes loosely pair up, aligned gene by gene</a:t>
            </a:r>
          </a:p>
        </p:txBody>
      </p:sp>
      <p:grpSp>
        <p:nvGrpSpPr>
          <p:cNvPr id="46083" name="Group 6"/>
          <p:cNvGrpSpPr>
            <a:grpSpLocks/>
          </p:cNvGrpSpPr>
          <p:nvPr/>
        </p:nvGrpSpPr>
        <p:grpSpPr bwMode="auto">
          <a:xfrm>
            <a:off x="0" y="6553200"/>
            <a:ext cx="9144000" cy="304800"/>
            <a:chOff x="0" y="4128"/>
            <a:chExt cx="5760" cy="192"/>
          </a:xfrm>
        </p:grpSpPr>
        <p:sp>
          <p:nvSpPr>
            <p:cNvPr id="4608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608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608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533400" y="3340100"/>
            <a:ext cx="8077200" cy="473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 </a:t>
            </a:r>
            <a:r>
              <a:rPr kumimoji="0" lang="en-US" sz="2800" b="1" i="0" u="none" strike="noStrike" kern="0" cap="none" spc="0" normalizeH="0" baseline="0" noProof="0" dirty="0" smtClean="0">
                <a:ln>
                  <a:noFill/>
                </a:ln>
                <a:solidFill>
                  <a:schemeClr val="tx1"/>
                </a:solidFill>
                <a:effectLst/>
                <a:uLnTx/>
                <a:uFillTx/>
                <a:latin typeface="+mn-lt"/>
                <a:ea typeface="+mn-ea"/>
                <a:cs typeface="+mn-cs"/>
              </a:rPr>
              <a:t>crossing over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nonsister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chromatids</a:t>
            </a:r>
            <a:r>
              <a:rPr kumimoji="0" lang="en-US" sz="2800" b="0" i="0" u="none" strike="noStrike" kern="0" cap="none" spc="0" normalizeH="0" baseline="0" noProof="0" dirty="0" smtClean="0">
                <a:ln>
                  <a:noFill/>
                </a:ln>
                <a:solidFill>
                  <a:schemeClr val="tx1"/>
                </a:solidFill>
                <a:effectLst/>
                <a:uLnTx/>
                <a:uFillTx/>
                <a:latin typeface="+mn-lt"/>
                <a:ea typeface="+mn-ea"/>
                <a:cs typeface="+mn-cs"/>
              </a:rPr>
              <a:t> exchange DNA segments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Each pair of chromosomes forms a tetrad, a group of four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chromatids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Each tetrad usually has one or more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chiasmata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X-shaped regions where crossing over occurred (21)</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373188"/>
            <a:ext cx="8305800" cy="4745915"/>
          </a:xfrm>
          <a:prstGeom prst="rect">
            <a:avLst/>
          </a:prstGeom>
          <a:noFill/>
          <a:ln w="9525">
            <a:noFill/>
            <a:miter lim="800000"/>
            <a:headEnd/>
            <a:tailEnd/>
          </a:ln>
        </p:spPr>
        <p:txBody>
          <a:bodyPr>
            <a:spAutoFit/>
          </a:bodyPr>
          <a:lstStyle/>
          <a:p>
            <a:pPr marL="342900" indent="-342900" eaLnBrk="1" hangingPunct="1">
              <a:spcBef>
                <a:spcPct val="20000"/>
              </a:spcBef>
              <a:buClr>
                <a:srgbClr val="D1300D"/>
              </a:buClr>
              <a:buFont typeface="Times" pitchFamily="84" charset="0"/>
              <a:buNone/>
            </a:pPr>
            <a:r>
              <a:rPr lang="en-US" sz="2800" b="1" dirty="0"/>
              <a:t>Metaphase I</a:t>
            </a:r>
            <a:endParaRPr lang="en-US" sz="2800" dirty="0"/>
          </a:p>
          <a:p>
            <a:pPr marL="342900" indent="-342900" eaLnBrk="1" hangingPunct="1">
              <a:spcBef>
                <a:spcPct val="20000"/>
              </a:spcBef>
              <a:buClr>
                <a:srgbClr val="D1300D"/>
              </a:buClr>
              <a:buFont typeface="Times" pitchFamily="84" charset="0"/>
              <a:buChar char="•"/>
            </a:pPr>
            <a:r>
              <a:rPr lang="en-US" sz="2800" dirty="0"/>
              <a:t>In metaphase I, tetrads line up at the metaphase </a:t>
            </a:r>
            <a:r>
              <a:rPr lang="en-US" sz="2800" dirty="0" smtClean="0"/>
              <a:t>plate (side by side in homologous pairs), </a:t>
            </a:r>
            <a:r>
              <a:rPr lang="en-US" sz="2800" dirty="0"/>
              <a:t>with one chromosome facing each pole</a:t>
            </a:r>
          </a:p>
          <a:p>
            <a:pPr marL="342900" indent="-342900" eaLnBrk="1" hangingPunct="1">
              <a:spcBef>
                <a:spcPct val="20000"/>
              </a:spcBef>
              <a:buClr>
                <a:srgbClr val="D1300D"/>
              </a:buClr>
              <a:buFont typeface="Times" pitchFamily="84" charset="0"/>
              <a:buChar char="•"/>
            </a:pPr>
            <a:r>
              <a:rPr lang="en-US" sz="2800" dirty="0"/>
              <a:t>Microtubules from one pole are attached to the </a:t>
            </a:r>
            <a:r>
              <a:rPr lang="en-US" sz="2800" dirty="0" err="1"/>
              <a:t>kinetochore</a:t>
            </a:r>
            <a:r>
              <a:rPr lang="en-US" sz="2800" dirty="0"/>
              <a:t> of one chromosome of each tetrad</a:t>
            </a:r>
          </a:p>
          <a:p>
            <a:pPr marL="342900" indent="-342900" eaLnBrk="1" hangingPunct="1">
              <a:spcBef>
                <a:spcPct val="20000"/>
              </a:spcBef>
              <a:buClr>
                <a:srgbClr val="D1300D"/>
              </a:buClr>
              <a:buFont typeface="Times" pitchFamily="84" charset="0"/>
              <a:buChar char="•"/>
            </a:pPr>
            <a:r>
              <a:rPr lang="en-US" sz="2800" dirty="0"/>
              <a:t>Microtubules from the other pole are attached to the </a:t>
            </a:r>
            <a:r>
              <a:rPr lang="en-US" sz="2800" dirty="0" err="1"/>
              <a:t>kinetochore</a:t>
            </a:r>
            <a:r>
              <a:rPr lang="en-US" sz="2800" dirty="0"/>
              <a:t> of the other </a:t>
            </a:r>
            <a:r>
              <a:rPr lang="en-US" sz="2800" dirty="0" smtClean="0"/>
              <a:t>chromosome</a:t>
            </a:r>
          </a:p>
          <a:p>
            <a:pPr marL="342900" indent="-342900" eaLnBrk="1" hangingPunct="1">
              <a:spcBef>
                <a:spcPct val="20000"/>
              </a:spcBef>
              <a:buClr>
                <a:srgbClr val="D1300D"/>
              </a:buClr>
              <a:buFont typeface="Times" pitchFamily="84" charset="0"/>
              <a:buChar char="•"/>
            </a:pPr>
            <a:r>
              <a:rPr lang="en-US" sz="2800" dirty="0" smtClean="0"/>
              <a:t>How did the chromosomes line up in metaphase of mitosis?  </a:t>
            </a:r>
            <a:endParaRPr lang="en-US" sz="2800" dirty="0"/>
          </a:p>
        </p:txBody>
      </p:sp>
      <p:grpSp>
        <p:nvGrpSpPr>
          <p:cNvPr id="48131" name="Group 6"/>
          <p:cNvGrpSpPr>
            <a:grpSpLocks/>
          </p:cNvGrpSpPr>
          <p:nvPr/>
        </p:nvGrpSpPr>
        <p:grpSpPr bwMode="auto">
          <a:xfrm>
            <a:off x="0" y="6553200"/>
            <a:ext cx="9144000" cy="304800"/>
            <a:chOff x="0" y="4128"/>
            <a:chExt cx="5760" cy="192"/>
          </a:xfrm>
        </p:grpSpPr>
        <p:sp>
          <p:nvSpPr>
            <p:cNvPr id="4813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81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81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33400" y="1384300"/>
            <a:ext cx="8305800" cy="4737100"/>
          </a:xfrm>
        </p:spPr>
        <p:txBody>
          <a:bodyPr/>
          <a:lstStyle/>
          <a:p>
            <a:pPr eaLnBrk="1" hangingPunct="1">
              <a:buFont typeface="Times" pitchFamily="84" charset="0"/>
              <a:buNone/>
            </a:pPr>
            <a:r>
              <a:rPr lang="en-US" b="1" dirty="0" smtClean="0"/>
              <a:t>Anaphase I</a:t>
            </a:r>
            <a:endParaRPr lang="en-US" dirty="0" smtClean="0"/>
          </a:p>
          <a:p>
            <a:pPr eaLnBrk="1" hangingPunct="1"/>
            <a:r>
              <a:rPr lang="en-US" dirty="0" smtClean="0"/>
              <a:t>In anaphase I, pairs of homologous chromosomes separate (23)</a:t>
            </a:r>
          </a:p>
          <a:p>
            <a:pPr eaLnBrk="1" hangingPunct="1"/>
            <a:r>
              <a:rPr lang="en-US" dirty="0" smtClean="0"/>
              <a:t>One chromosome moves toward each pole, guided by the spindle apparatus</a:t>
            </a:r>
          </a:p>
          <a:p>
            <a:pPr eaLnBrk="1" hangingPunct="1"/>
            <a:r>
              <a:rPr lang="en-US" dirty="0" smtClean="0"/>
              <a:t>Sister </a:t>
            </a:r>
            <a:r>
              <a:rPr lang="en-US" dirty="0" err="1" smtClean="0"/>
              <a:t>chromatids</a:t>
            </a:r>
            <a:r>
              <a:rPr lang="en-US" dirty="0" smtClean="0"/>
              <a:t> remain attached at the </a:t>
            </a:r>
            <a:r>
              <a:rPr lang="en-US" dirty="0" err="1" smtClean="0"/>
              <a:t>centromere</a:t>
            </a:r>
            <a:r>
              <a:rPr lang="en-US" dirty="0" smtClean="0"/>
              <a:t> and move as one unit toward the pole</a:t>
            </a:r>
          </a:p>
        </p:txBody>
      </p:sp>
      <p:grpSp>
        <p:nvGrpSpPr>
          <p:cNvPr id="50179" name="Group 6"/>
          <p:cNvGrpSpPr>
            <a:grpSpLocks/>
          </p:cNvGrpSpPr>
          <p:nvPr/>
        </p:nvGrpSpPr>
        <p:grpSpPr bwMode="auto">
          <a:xfrm>
            <a:off x="0" y="6553200"/>
            <a:ext cx="9144000" cy="304800"/>
            <a:chOff x="0" y="4128"/>
            <a:chExt cx="5760" cy="192"/>
          </a:xfrm>
        </p:grpSpPr>
        <p:sp>
          <p:nvSpPr>
            <p:cNvPr id="5018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01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018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533400" y="1371600"/>
            <a:ext cx="8229600" cy="4530725"/>
          </a:xfrm>
        </p:spPr>
        <p:txBody>
          <a:bodyPr/>
          <a:lstStyle/>
          <a:p>
            <a:pPr eaLnBrk="1" hangingPunct="1">
              <a:buFont typeface="Times" pitchFamily="84" charset="0"/>
              <a:buNone/>
            </a:pPr>
            <a:r>
              <a:rPr lang="en-US" b="1" dirty="0" err="1" smtClean="0"/>
              <a:t>Telophase</a:t>
            </a:r>
            <a:r>
              <a:rPr lang="en-US" b="1" dirty="0" smtClean="0"/>
              <a:t> I and </a:t>
            </a:r>
            <a:r>
              <a:rPr lang="en-US" b="1" dirty="0" err="1" smtClean="0"/>
              <a:t>Cytokinesis</a:t>
            </a:r>
            <a:endParaRPr lang="en-US" dirty="0" smtClean="0"/>
          </a:p>
          <a:p>
            <a:pPr eaLnBrk="1" hangingPunct="1"/>
            <a:r>
              <a:rPr lang="en-US" dirty="0" smtClean="0"/>
              <a:t>In the beginning of </a:t>
            </a:r>
            <a:r>
              <a:rPr lang="en-US" dirty="0" err="1" smtClean="0"/>
              <a:t>telophase</a:t>
            </a:r>
            <a:r>
              <a:rPr lang="en-US" dirty="0" smtClean="0"/>
              <a:t> I, each half of the cell has a haploid set of chromosomes; each chromosome still consists of two sister </a:t>
            </a:r>
            <a:r>
              <a:rPr lang="en-US" dirty="0" err="1" smtClean="0"/>
              <a:t>chromatids</a:t>
            </a:r>
            <a:r>
              <a:rPr lang="en-US" dirty="0" smtClean="0"/>
              <a:t>*****(24)</a:t>
            </a:r>
          </a:p>
          <a:p>
            <a:pPr eaLnBrk="1" hangingPunct="1"/>
            <a:r>
              <a:rPr lang="en-US" dirty="0" err="1" smtClean="0"/>
              <a:t>Cytokinesis</a:t>
            </a:r>
            <a:r>
              <a:rPr lang="en-US" dirty="0" smtClean="0"/>
              <a:t> usually occurs simultaneously, forming two haploid daughter cells</a:t>
            </a:r>
          </a:p>
          <a:p>
            <a:pPr eaLnBrk="1" hangingPunct="1"/>
            <a:endParaRPr lang="en-US" dirty="0" smtClean="0"/>
          </a:p>
        </p:txBody>
      </p:sp>
      <p:grpSp>
        <p:nvGrpSpPr>
          <p:cNvPr id="51203" name="Group 6"/>
          <p:cNvGrpSpPr>
            <a:grpSpLocks/>
          </p:cNvGrpSpPr>
          <p:nvPr/>
        </p:nvGrpSpPr>
        <p:grpSpPr bwMode="auto">
          <a:xfrm>
            <a:off x="0" y="6553200"/>
            <a:ext cx="9144000" cy="304800"/>
            <a:chOff x="0" y="4128"/>
            <a:chExt cx="5760" cy="192"/>
          </a:xfrm>
        </p:grpSpPr>
        <p:sp>
          <p:nvSpPr>
            <p:cNvPr id="5120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120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120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804863"/>
            <a:ext cx="8839200" cy="503237"/>
          </a:xfrm>
        </p:spPr>
        <p:txBody>
          <a:bodyPr/>
          <a:lstStyle/>
          <a:p>
            <a:pPr eaLnBrk="1" hangingPunct="1"/>
            <a:r>
              <a:rPr lang="en-US" smtClean="0"/>
              <a:t>Comparison of Asexual and Sexual Reproduction </a:t>
            </a:r>
            <a:endParaRPr lang="en-US" smtClean="0">
              <a:solidFill>
                <a:schemeClr val="tx1"/>
              </a:solidFill>
            </a:endParaRPr>
          </a:p>
        </p:txBody>
      </p:sp>
      <p:sp>
        <p:nvSpPr>
          <p:cNvPr id="8195" name="Rectangle 3"/>
          <p:cNvSpPr>
            <a:spLocks noGrp="1" noChangeArrowheads="1"/>
          </p:cNvSpPr>
          <p:nvPr>
            <p:ph type="body" idx="1"/>
          </p:nvPr>
        </p:nvSpPr>
        <p:spPr>
          <a:xfrm>
            <a:off x="533400" y="1898650"/>
            <a:ext cx="8153400" cy="3981450"/>
          </a:xfrm>
        </p:spPr>
        <p:txBody>
          <a:bodyPr/>
          <a:lstStyle/>
          <a:p>
            <a:pPr eaLnBrk="1" hangingPunct="1"/>
            <a:r>
              <a:rPr lang="en-US" dirty="0" smtClean="0"/>
              <a:t>In </a:t>
            </a:r>
            <a:r>
              <a:rPr lang="en-US" b="1" dirty="0" smtClean="0"/>
              <a:t>asexual reproduction</a:t>
            </a:r>
            <a:r>
              <a:rPr lang="en-US" dirty="0" smtClean="0"/>
              <a:t>, a single individual passes genes to its offspring without the fusion of gametes</a:t>
            </a:r>
          </a:p>
          <a:p>
            <a:pPr eaLnBrk="1" hangingPunct="1"/>
            <a:r>
              <a:rPr lang="en-US" dirty="0" smtClean="0"/>
              <a:t>A </a:t>
            </a:r>
            <a:r>
              <a:rPr lang="en-US" b="1" dirty="0" smtClean="0"/>
              <a:t>clone </a:t>
            </a:r>
            <a:r>
              <a:rPr lang="en-US" dirty="0" smtClean="0"/>
              <a:t>is a group of genetically identical individuals from the same parent</a:t>
            </a:r>
          </a:p>
          <a:p>
            <a:pPr eaLnBrk="1" hangingPunct="1"/>
            <a:r>
              <a:rPr lang="en-US" dirty="0" smtClean="0"/>
              <a:t>In </a:t>
            </a:r>
            <a:r>
              <a:rPr lang="en-US" b="1" dirty="0" smtClean="0"/>
              <a:t>sexual reproduction</a:t>
            </a:r>
            <a:r>
              <a:rPr lang="en-US" dirty="0" smtClean="0"/>
              <a:t>, two parents give rise to offspring that have unique combinations of genes inherited from the two parents (1 cont.)</a:t>
            </a:r>
          </a:p>
        </p:txBody>
      </p:sp>
      <p:grpSp>
        <p:nvGrpSpPr>
          <p:cNvPr id="8196" name="Group 9"/>
          <p:cNvGrpSpPr>
            <a:grpSpLocks/>
          </p:cNvGrpSpPr>
          <p:nvPr/>
        </p:nvGrpSpPr>
        <p:grpSpPr bwMode="auto">
          <a:xfrm>
            <a:off x="0" y="6553200"/>
            <a:ext cx="9144000" cy="304800"/>
            <a:chOff x="0" y="4128"/>
            <a:chExt cx="5760" cy="192"/>
          </a:xfrm>
        </p:grpSpPr>
        <p:sp>
          <p:nvSpPr>
            <p:cNvPr id="8200" name="Rectangle 10"/>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0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7" name="Rectangle 12"/>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198" name="Picture 13" descr="Campbell Play Button">
            <a:hlinkClick r:id="rId3"/>
          </p:cNvPr>
          <p:cNvPicPr>
            <a:picLocks noChangeAspect="1" noChangeArrowheads="1"/>
          </p:cNvPicPr>
          <p:nvPr/>
        </p:nvPicPr>
        <p:blipFill>
          <a:blip r:embed="rId4" cstate="print"/>
          <a:srcRect/>
          <a:stretch>
            <a:fillRect/>
          </a:stretch>
        </p:blipFill>
        <p:spPr bwMode="auto">
          <a:xfrm>
            <a:off x="2552700" y="5857875"/>
            <a:ext cx="1190625" cy="657225"/>
          </a:xfrm>
          <a:prstGeom prst="rect">
            <a:avLst/>
          </a:prstGeom>
          <a:noFill/>
          <a:ln w="9525">
            <a:noFill/>
            <a:miter lim="800000"/>
            <a:headEnd/>
            <a:tailEnd/>
          </a:ln>
        </p:spPr>
      </p:pic>
      <p:sp>
        <p:nvSpPr>
          <p:cNvPr id="8199" name="Text Box 14"/>
          <p:cNvSpPr txBox="1">
            <a:spLocks noChangeArrowheads="1"/>
          </p:cNvSpPr>
          <p:nvPr/>
        </p:nvSpPr>
        <p:spPr bwMode="auto">
          <a:xfrm>
            <a:off x="3784600" y="5994400"/>
            <a:ext cx="29210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Video: Hydra Budding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13.8</a:t>
            </a:r>
            <a:endParaRPr lang="en-US" sz="1200" smtClean="0">
              <a:solidFill>
                <a:schemeClr val="tx1"/>
              </a:solidFill>
              <a:latin typeface="Arial" charset="0"/>
            </a:endParaRPr>
          </a:p>
        </p:txBody>
      </p:sp>
      <p:pic>
        <p:nvPicPr>
          <p:cNvPr id="44035" name="Picture 4" descr="13_08_Meiosis-U"/>
          <p:cNvPicPr>
            <a:picLocks noChangeAspect="1" noChangeArrowheads="1"/>
          </p:cNvPicPr>
          <p:nvPr/>
        </p:nvPicPr>
        <p:blipFill>
          <a:blip r:embed="rId3" cstate="print"/>
          <a:srcRect/>
          <a:stretch>
            <a:fillRect/>
          </a:stretch>
        </p:blipFill>
        <p:spPr bwMode="auto">
          <a:xfrm>
            <a:off x="296863" y="1849438"/>
            <a:ext cx="8548687" cy="3157537"/>
          </a:xfrm>
          <a:prstGeom prst="rect">
            <a:avLst/>
          </a:prstGeom>
          <a:noFill/>
          <a:ln w="9525">
            <a:noFill/>
            <a:miter lim="800000"/>
            <a:headEnd/>
            <a:tailEnd/>
          </a:ln>
        </p:spPr>
      </p:pic>
      <p:sp>
        <p:nvSpPr>
          <p:cNvPr id="44036" name="Text Box 5"/>
          <p:cNvSpPr txBox="1">
            <a:spLocks noChangeArrowheads="1"/>
          </p:cNvSpPr>
          <p:nvPr/>
        </p:nvSpPr>
        <p:spPr bwMode="auto">
          <a:xfrm>
            <a:off x="1211263" y="2054225"/>
            <a:ext cx="2405062" cy="112713"/>
          </a:xfrm>
          <a:prstGeom prst="rect">
            <a:avLst/>
          </a:prstGeom>
          <a:noFill/>
          <a:ln w="9525">
            <a:noFill/>
            <a:miter lim="800000"/>
            <a:headEnd/>
            <a:tailEnd/>
          </a:ln>
        </p:spPr>
        <p:txBody>
          <a:bodyPr wrap="none" lIns="0" tIns="0" rIns="0" bIns="0"/>
          <a:lstStyle/>
          <a:p>
            <a:pPr>
              <a:lnSpc>
                <a:spcPct val="90000"/>
              </a:lnSpc>
            </a:pPr>
            <a:r>
              <a:rPr lang="en-US" sz="800" b="1">
                <a:solidFill>
                  <a:schemeClr val="bg1"/>
                </a:solidFill>
              </a:rPr>
              <a:t>MEIOSIS I: Separates homologous chromosomes</a:t>
            </a:r>
          </a:p>
        </p:txBody>
      </p:sp>
      <p:sp>
        <p:nvSpPr>
          <p:cNvPr id="44037" name="Text Box 6"/>
          <p:cNvSpPr txBox="1">
            <a:spLocks noChangeArrowheads="1"/>
          </p:cNvSpPr>
          <p:nvPr/>
        </p:nvSpPr>
        <p:spPr bwMode="auto">
          <a:xfrm>
            <a:off x="785813" y="232727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Prophase I</a:t>
            </a:r>
          </a:p>
        </p:txBody>
      </p:sp>
      <p:sp>
        <p:nvSpPr>
          <p:cNvPr id="44038" name="Text Box 7"/>
          <p:cNvSpPr txBox="1">
            <a:spLocks noChangeArrowheads="1"/>
          </p:cNvSpPr>
          <p:nvPr/>
        </p:nvSpPr>
        <p:spPr bwMode="auto">
          <a:xfrm>
            <a:off x="170021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Metaphase I</a:t>
            </a:r>
          </a:p>
        </p:txBody>
      </p:sp>
      <p:sp>
        <p:nvSpPr>
          <p:cNvPr id="44039" name="Text Box 8"/>
          <p:cNvSpPr txBox="1">
            <a:spLocks noChangeArrowheads="1"/>
          </p:cNvSpPr>
          <p:nvPr/>
        </p:nvSpPr>
        <p:spPr bwMode="auto">
          <a:xfrm>
            <a:off x="265271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Anaphase I</a:t>
            </a:r>
          </a:p>
        </p:txBody>
      </p:sp>
      <p:sp>
        <p:nvSpPr>
          <p:cNvPr id="44040" name="Text Box 9"/>
          <p:cNvSpPr txBox="1">
            <a:spLocks noChangeArrowheads="1"/>
          </p:cNvSpPr>
          <p:nvPr/>
        </p:nvSpPr>
        <p:spPr bwMode="auto">
          <a:xfrm>
            <a:off x="3471863" y="2276475"/>
            <a:ext cx="735012" cy="195263"/>
          </a:xfrm>
          <a:prstGeom prst="rect">
            <a:avLst/>
          </a:prstGeom>
          <a:noFill/>
          <a:ln w="9525">
            <a:noFill/>
            <a:miter lim="800000"/>
            <a:headEnd/>
            <a:tailEnd/>
          </a:ln>
        </p:spPr>
        <p:txBody>
          <a:bodyPr wrap="none" lIns="0" tIns="0" rIns="0" bIns="0"/>
          <a:lstStyle/>
          <a:p>
            <a:pPr algn="ctr">
              <a:lnSpc>
                <a:spcPct val="90000"/>
              </a:lnSpc>
            </a:pPr>
            <a:r>
              <a:rPr lang="en-US" sz="700" b="1">
                <a:solidFill>
                  <a:schemeClr val="bg1"/>
                </a:solidFill>
              </a:rPr>
              <a:t>Telophase I and</a:t>
            </a:r>
            <a:br>
              <a:rPr lang="en-US" sz="700" b="1">
                <a:solidFill>
                  <a:schemeClr val="bg1"/>
                </a:solidFill>
              </a:rPr>
            </a:br>
            <a:r>
              <a:rPr lang="en-US" sz="700" b="1">
                <a:solidFill>
                  <a:schemeClr val="bg1"/>
                </a:solidFill>
              </a:rPr>
              <a:t>Cytokinesis</a:t>
            </a:r>
          </a:p>
        </p:txBody>
      </p:sp>
      <p:sp>
        <p:nvSpPr>
          <p:cNvPr id="44041" name="Text Box 10"/>
          <p:cNvSpPr txBox="1">
            <a:spLocks noChangeArrowheads="1"/>
          </p:cNvSpPr>
          <p:nvPr/>
        </p:nvSpPr>
        <p:spPr bwMode="auto">
          <a:xfrm>
            <a:off x="665163" y="2613025"/>
            <a:ext cx="792162" cy="182563"/>
          </a:xfrm>
          <a:prstGeom prst="rect">
            <a:avLst/>
          </a:prstGeom>
          <a:noFill/>
          <a:ln w="9525">
            <a:noFill/>
            <a:miter lim="800000"/>
            <a:headEnd/>
            <a:tailEnd/>
          </a:ln>
        </p:spPr>
        <p:txBody>
          <a:bodyPr wrap="none" lIns="0" tIns="0" rIns="0" bIns="0"/>
          <a:lstStyle/>
          <a:p>
            <a:pPr>
              <a:lnSpc>
                <a:spcPct val="90000"/>
              </a:lnSpc>
            </a:pPr>
            <a:r>
              <a:rPr lang="en-US" sz="600" b="1"/>
              <a:t>Centrosome</a:t>
            </a:r>
            <a:br>
              <a:rPr lang="en-US" sz="600" b="1"/>
            </a:br>
            <a:r>
              <a:rPr lang="en-US" sz="600" b="1"/>
              <a:t>(with centriole pair)</a:t>
            </a:r>
          </a:p>
        </p:txBody>
      </p:sp>
      <p:sp>
        <p:nvSpPr>
          <p:cNvPr id="44042" name="Text Box 11"/>
          <p:cNvSpPr txBox="1">
            <a:spLocks noChangeArrowheads="1"/>
          </p:cNvSpPr>
          <p:nvPr/>
        </p:nvSpPr>
        <p:spPr bwMode="auto">
          <a:xfrm>
            <a:off x="430213" y="2847975"/>
            <a:ext cx="430212" cy="169863"/>
          </a:xfrm>
          <a:prstGeom prst="rect">
            <a:avLst/>
          </a:prstGeom>
          <a:noFill/>
          <a:ln w="9525">
            <a:noFill/>
            <a:miter lim="800000"/>
            <a:headEnd/>
            <a:tailEnd/>
          </a:ln>
        </p:spPr>
        <p:txBody>
          <a:bodyPr wrap="none" lIns="0" tIns="0" rIns="0" bIns="0"/>
          <a:lstStyle/>
          <a:p>
            <a:pPr>
              <a:lnSpc>
                <a:spcPct val="90000"/>
              </a:lnSpc>
            </a:pPr>
            <a:r>
              <a:rPr lang="en-US" sz="600" b="1"/>
              <a:t>Sister</a:t>
            </a:r>
            <a:br>
              <a:rPr lang="en-US" sz="600" b="1"/>
            </a:br>
            <a:r>
              <a:rPr lang="en-US" sz="600" b="1"/>
              <a:t>chromatids</a:t>
            </a:r>
          </a:p>
        </p:txBody>
      </p:sp>
      <p:sp>
        <p:nvSpPr>
          <p:cNvPr id="44043" name="Text Box 12"/>
          <p:cNvSpPr txBox="1">
            <a:spLocks noChangeArrowheads="1"/>
          </p:cNvSpPr>
          <p:nvPr/>
        </p:nvSpPr>
        <p:spPr bwMode="auto">
          <a:xfrm>
            <a:off x="963613" y="2841625"/>
            <a:ext cx="417512" cy="87313"/>
          </a:xfrm>
          <a:prstGeom prst="rect">
            <a:avLst/>
          </a:prstGeom>
          <a:noFill/>
          <a:ln w="9525">
            <a:noFill/>
            <a:miter lim="800000"/>
            <a:headEnd/>
            <a:tailEnd/>
          </a:ln>
        </p:spPr>
        <p:txBody>
          <a:bodyPr wrap="none" lIns="0" tIns="0" rIns="0" bIns="0"/>
          <a:lstStyle/>
          <a:p>
            <a:pPr>
              <a:lnSpc>
                <a:spcPct val="90000"/>
              </a:lnSpc>
            </a:pPr>
            <a:r>
              <a:rPr lang="en-US" sz="600" b="1"/>
              <a:t>Chiasmata</a:t>
            </a:r>
          </a:p>
        </p:txBody>
      </p:sp>
      <p:sp>
        <p:nvSpPr>
          <p:cNvPr id="44044" name="Text Box 13"/>
          <p:cNvSpPr txBox="1">
            <a:spLocks noChangeArrowheads="1"/>
          </p:cNvSpPr>
          <p:nvPr/>
        </p:nvSpPr>
        <p:spPr bwMode="auto">
          <a:xfrm>
            <a:off x="1154113" y="3019425"/>
            <a:ext cx="290512" cy="80963"/>
          </a:xfrm>
          <a:prstGeom prst="rect">
            <a:avLst/>
          </a:prstGeom>
          <a:noFill/>
          <a:ln w="9525">
            <a:noFill/>
            <a:miter lim="800000"/>
            <a:headEnd/>
            <a:tailEnd/>
          </a:ln>
        </p:spPr>
        <p:txBody>
          <a:bodyPr wrap="none" lIns="0" tIns="0" rIns="0" bIns="0"/>
          <a:lstStyle/>
          <a:p>
            <a:pPr>
              <a:lnSpc>
                <a:spcPct val="90000"/>
              </a:lnSpc>
            </a:pPr>
            <a:r>
              <a:rPr lang="en-US" sz="600" b="1"/>
              <a:t>Spindle</a:t>
            </a:r>
          </a:p>
        </p:txBody>
      </p:sp>
      <p:sp>
        <p:nvSpPr>
          <p:cNvPr id="44045" name="Text Box 14"/>
          <p:cNvSpPr txBox="1">
            <a:spLocks noChangeArrowheads="1"/>
          </p:cNvSpPr>
          <p:nvPr/>
        </p:nvSpPr>
        <p:spPr bwMode="auto">
          <a:xfrm>
            <a:off x="411163" y="3870325"/>
            <a:ext cx="582612" cy="176213"/>
          </a:xfrm>
          <a:prstGeom prst="rect">
            <a:avLst/>
          </a:prstGeom>
          <a:noFill/>
          <a:ln w="9525">
            <a:noFill/>
            <a:miter lim="800000"/>
            <a:headEnd/>
            <a:tailEnd/>
          </a:ln>
        </p:spPr>
        <p:txBody>
          <a:bodyPr wrap="none" lIns="0" tIns="0" rIns="0" bIns="0"/>
          <a:lstStyle/>
          <a:p>
            <a:pPr>
              <a:lnSpc>
                <a:spcPct val="90000"/>
              </a:lnSpc>
            </a:pPr>
            <a:r>
              <a:rPr lang="en-US" sz="600" b="1"/>
              <a:t>Homologous</a:t>
            </a:r>
            <a:br>
              <a:rPr lang="en-US" sz="600" b="1"/>
            </a:br>
            <a:r>
              <a:rPr lang="en-US" sz="600" b="1"/>
              <a:t>chromosomes</a:t>
            </a:r>
          </a:p>
        </p:txBody>
      </p:sp>
      <p:sp>
        <p:nvSpPr>
          <p:cNvPr id="44046" name="Text Box 15"/>
          <p:cNvSpPr txBox="1">
            <a:spLocks noChangeArrowheads="1"/>
          </p:cNvSpPr>
          <p:nvPr/>
        </p:nvSpPr>
        <p:spPr bwMode="auto">
          <a:xfrm>
            <a:off x="1065213" y="3863975"/>
            <a:ext cx="404812" cy="246063"/>
          </a:xfrm>
          <a:prstGeom prst="rect">
            <a:avLst/>
          </a:prstGeom>
          <a:noFill/>
          <a:ln w="9525">
            <a:noFill/>
            <a:miter lim="800000"/>
            <a:headEnd/>
            <a:tailEnd/>
          </a:ln>
        </p:spPr>
        <p:txBody>
          <a:bodyPr wrap="none" lIns="0" tIns="0" rIns="0" bIns="0"/>
          <a:lstStyle/>
          <a:p>
            <a:pPr>
              <a:lnSpc>
                <a:spcPct val="90000"/>
              </a:lnSpc>
            </a:pPr>
            <a:r>
              <a:rPr lang="en-US" sz="600" b="1"/>
              <a:t>Fragments</a:t>
            </a:r>
            <a:br>
              <a:rPr lang="en-US" sz="600" b="1"/>
            </a:br>
            <a:r>
              <a:rPr lang="en-US" sz="600" b="1"/>
              <a:t>of nuclear</a:t>
            </a:r>
            <a:br>
              <a:rPr lang="en-US" sz="600" b="1"/>
            </a:br>
            <a:r>
              <a:rPr lang="en-US" sz="600" b="1"/>
              <a:t>envelope</a:t>
            </a:r>
          </a:p>
        </p:txBody>
      </p:sp>
      <p:sp>
        <p:nvSpPr>
          <p:cNvPr id="44047" name="Line 16"/>
          <p:cNvSpPr>
            <a:spLocks noChangeShapeType="1"/>
          </p:cNvSpPr>
          <p:nvPr/>
        </p:nvSpPr>
        <p:spPr bwMode="auto">
          <a:xfrm flipH="1">
            <a:off x="641350" y="3028950"/>
            <a:ext cx="12700" cy="317500"/>
          </a:xfrm>
          <a:prstGeom prst="line">
            <a:avLst/>
          </a:prstGeom>
          <a:noFill/>
          <a:ln w="12700">
            <a:solidFill>
              <a:schemeClr val="tx1"/>
            </a:solidFill>
            <a:round/>
            <a:headEnd/>
            <a:tailEnd/>
          </a:ln>
        </p:spPr>
        <p:txBody>
          <a:bodyPr wrap="none" anchor="ctr"/>
          <a:lstStyle/>
          <a:p>
            <a:endParaRPr lang="en-US"/>
          </a:p>
        </p:txBody>
      </p:sp>
      <p:sp>
        <p:nvSpPr>
          <p:cNvPr id="44048" name="Line 17"/>
          <p:cNvSpPr>
            <a:spLocks noChangeShapeType="1"/>
          </p:cNvSpPr>
          <p:nvPr/>
        </p:nvSpPr>
        <p:spPr bwMode="auto">
          <a:xfrm>
            <a:off x="654050" y="3028950"/>
            <a:ext cx="12700" cy="317500"/>
          </a:xfrm>
          <a:prstGeom prst="line">
            <a:avLst/>
          </a:prstGeom>
          <a:noFill/>
          <a:ln w="12700">
            <a:solidFill>
              <a:schemeClr val="tx1"/>
            </a:solidFill>
            <a:round/>
            <a:headEnd/>
            <a:tailEnd/>
          </a:ln>
        </p:spPr>
        <p:txBody>
          <a:bodyPr wrap="none" anchor="ctr"/>
          <a:lstStyle/>
          <a:p>
            <a:endParaRPr lang="en-US"/>
          </a:p>
        </p:txBody>
      </p:sp>
      <p:sp>
        <p:nvSpPr>
          <p:cNvPr id="44049" name="Line 18"/>
          <p:cNvSpPr>
            <a:spLocks noChangeShapeType="1"/>
          </p:cNvSpPr>
          <p:nvPr/>
        </p:nvSpPr>
        <p:spPr bwMode="auto">
          <a:xfrm>
            <a:off x="876300" y="2800350"/>
            <a:ext cx="6350" cy="298450"/>
          </a:xfrm>
          <a:prstGeom prst="line">
            <a:avLst/>
          </a:prstGeom>
          <a:noFill/>
          <a:ln w="12700">
            <a:solidFill>
              <a:schemeClr val="tx1"/>
            </a:solidFill>
            <a:round/>
            <a:headEnd/>
            <a:tailEnd/>
          </a:ln>
        </p:spPr>
        <p:txBody>
          <a:bodyPr wrap="none" anchor="ctr"/>
          <a:lstStyle/>
          <a:p>
            <a:endParaRPr lang="en-US"/>
          </a:p>
        </p:txBody>
      </p:sp>
      <p:sp>
        <p:nvSpPr>
          <p:cNvPr id="44050" name="Line 19"/>
          <p:cNvSpPr>
            <a:spLocks noChangeShapeType="1"/>
          </p:cNvSpPr>
          <p:nvPr/>
        </p:nvSpPr>
        <p:spPr bwMode="auto">
          <a:xfrm flipH="1">
            <a:off x="844550" y="2933700"/>
            <a:ext cx="241300" cy="387350"/>
          </a:xfrm>
          <a:prstGeom prst="line">
            <a:avLst/>
          </a:prstGeom>
          <a:noFill/>
          <a:ln w="12700">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H="1">
            <a:off x="1009650" y="2933700"/>
            <a:ext cx="76200" cy="539750"/>
          </a:xfrm>
          <a:prstGeom prst="line">
            <a:avLst/>
          </a:prstGeom>
          <a:noFill/>
          <a:ln w="12700">
            <a:solidFill>
              <a:schemeClr val="tx1"/>
            </a:solidFill>
            <a:round/>
            <a:headEnd/>
            <a:tailEnd/>
          </a:ln>
        </p:spPr>
        <p:txBody>
          <a:bodyPr wrap="none" anchor="ctr"/>
          <a:lstStyle/>
          <a:p>
            <a:endParaRPr lang="en-US"/>
          </a:p>
        </p:txBody>
      </p:sp>
      <p:sp>
        <p:nvSpPr>
          <p:cNvPr id="44052" name="Line 21"/>
          <p:cNvSpPr>
            <a:spLocks noChangeShapeType="1"/>
          </p:cNvSpPr>
          <p:nvPr/>
        </p:nvSpPr>
        <p:spPr bwMode="auto">
          <a:xfrm flipH="1">
            <a:off x="685800" y="3708400"/>
            <a:ext cx="82550" cy="165100"/>
          </a:xfrm>
          <a:prstGeom prst="line">
            <a:avLst/>
          </a:prstGeom>
          <a:noFill/>
          <a:ln w="12700">
            <a:solidFill>
              <a:schemeClr val="tx1"/>
            </a:solidFill>
            <a:round/>
            <a:headEnd/>
            <a:tailEnd/>
          </a:ln>
        </p:spPr>
        <p:txBody>
          <a:bodyPr wrap="none" anchor="ctr"/>
          <a:lstStyle/>
          <a:p>
            <a:endParaRPr lang="en-US"/>
          </a:p>
        </p:txBody>
      </p:sp>
      <p:sp>
        <p:nvSpPr>
          <p:cNvPr id="44053" name="Line 22"/>
          <p:cNvSpPr>
            <a:spLocks noChangeShapeType="1"/>
          </p:cNvSpPr>
          <p:nvPr/>
        </p:nvSpPr>
        <p:spPr bwMode="auto">
          <a:xfrm>
            <a:off x="1047750" y="3740150"/>
            <a:ext cx="88900" cy="127000"/>
          </a:xfrm>
          <a:prstGeom prst="line">
            <a:avLst/>
          </a:prstGeom>
          <a:noFill/>
          <a:ln w="12700">
            <a:solidFill>
              <a:schemeClr val="tx1"/>
            </a:solidFill>
            <a:round/>
            <a:headEnd/>
            <a:tailEnd/>
          </a:ln>
        </p:spPr>
        <p:txBody>
          <a:bodyPr wrap="none" anchor="ctr"/>
          <a:lstStyle/>
          <a:p>
            <a:endParaRPr lang="en-US"/>
          </a:p>
        </p:txBody>
      </p:sp>
      <p:sp>
        <p:nvSpPr>
          <p:cNvPr id="44054" name="Line 23"/>
          <p:cNvSpPr>
            <a:spLocks noChangeShapeType="1"/>
          </p:cNvSpPr>
          <p:nvPr/>
        </p:nvSpPr>
        <p:spPr bwMode="auto">
          <a:xfrm>
            <a:off x="1098550" y="3670300"/>
            <a:ext cx="38100" cy="203200"/>
          </a:xfrm>
          <a:prstGeom prst="line">
            <a:avLst/>
          </a:prstGeom>
          <a:noFill/>
          <a:ln w="12700">
            <a:solidFill>
              <a:schemeClr val="tx1"/>
            </a:solidFill>
            <a:round/>
            <a:headEnd/>
            <a:tailEnd/>
          </a:ln>
        </p:spPr>
        <p:txBody>
          <a:bodyPr wrap="none" anchor="ctr"/>
          <a:lstStyle/>
          <a:p>
            <a:endParaRPr lang="en-US"/>
          </a:p>
        </p:txBody>
      </p:sp>
      <p:sp>
        <p:nvSpPr>
          <p:cNvPr id="44055" name="Line 24"/>
          <p:cNvSpPr>
            <a:spLocks noChangeShapeType="1"/>
          </p:cNvSpPr>
          <p:nvPr/>
        </p:nvSpPr>
        <p:spPr bwMode="auto">
          <a:xfrm flipH="1">
            <a:off x="1073150" y="3079750"/>
            <a:ext cx="63500" cy="76200"/>
          </a:xfrm>
          <a:prstGeom prst="line">
            <a:avLst/>
          </a:prstGeom>
          <a:noFill/>
          <a:ln w="12700">
            <a:solidFill>
              <a:schemeClr val="tx1"/>
            </a:solidFill>
            <a:round/>
            <a:headEnd/>
            <a:tailEnd/>
          </a:ln>
        </p:spPr>
        <p:txBody>
          <a:bodyPr wrap="none" anchor="ctr"/>
          <a:lstStyle/>
          <a:p>
            <a:endParaRPr lang="en-US"/>
          </a:p>
        </p:txBody>
      </p:sp>
      <p:sp>
        <p:nvSpPr>
          <p:cNvPr id="44056" name="AutoShape 25"/>
          <p:cNvSpPr>
            <a:spLocks/>
          </p:cNvSpPr>
          <p:nvPr/>
        </p:nvSpPr>
        <p:spPr bwMode="auto">
          <a:xfrm rot="-1207807">
            <a:off x="752475" y="3625850"/>
            <a:ext cx="76200" cy="134938"/>
          </a:xfrm>
          <a:prstGeom prst="leftBrace">
            <a:avLst>
              <a:gd name="adj1" fmla="val 14757"/>
              <a:gd name="adj2" fmla="val 54347"/>
            </a:avLst>
          </a:prstGeom>
          <a:noFill/>
          <a:ln w="12700">
            <a:solidFill>
              <a:schemeClr val="tx1"/>
            </a:solidFill>
            <a:round/>
            <a:headEnd/>
            <a:tailEnd/>
          </a:ln>
        </p:spPr>
        <p:txBody>
          <a:bodyPr wrap="none" anchor="ctr"/>
          <a:lstStyle/>
          <a:p>
            <a:endParaRPr lang="en-US"/>
          </a:p>
        </p:txBody>
      </p:sp>
      <p:sp>
        <p:nvSpPr>
          <p:cNvPr id="44057" name="Text Box 26"/>
          <p:cNvSpPr txBox="1">
            <a:spLocks noChangeArrowheads="1"/>
          </p:cNvSpPr>
          <p:nvPr/>
        </p:nvSpPr>
        <p:spPr bwMode="auto">
          <a:xfrm>
            <a:off x="415925" y="4414838"/>
            <a:ext cx="1122363" cy="328612"/>
          </a:xfrm>
          <a:prstGeom prst="rect">
            <a:avLst/>
          </a:prstGeom>
          <a:noFill/>
          <a:ln w="9525">
            <a:noFill/>
            <a:miter lim="800000"/>
            <a:headEnd/>
            <a:tailEnd/>
          </a:ln>
        </p:spPr>
        <p:txBody>
          <a:bodyPr wrap="none" lIns="0" tIns="0" rIns="0" bIns="0"/>
          <a:lstStyle/>
          <a:p>
            <a:pPr>
              <a:lnSpc>
                <a:spcPct val="90000"/>
              </a:lnSpc>
            </a:pPr>
            <a:r>
              <a:rPr lang="en-US" sz="600" b="1"/>
              <a:t>Duplicated homologous</a:t>
            </a:r>
            <a:br>
              <a:rPr lang="en-US" sz="600" b="1"/>
            </a:br>
            <a:r>
              <a:rPr lang="en-US" sz="600" b="1"/>
              <a:t>chromosomes (red and blue)</a:t>
            </a:r>
            <a:br>
              <a:rPr lang="en-US" sz="600" b="1"/>
            </a:br>
            <a:r>
              <a:rPr lang="en-US" sz="600" b="1"/>
              <a:t>pair and exchange segments;</a:t>
            </a:r>
            <a:br>
              <a:rPr lang="en-US" sz="600" b="1"/>
            </a:br>
            <a:r>
              <a:rPr lang="en-US" sz="600" b="1"/>
              <a:t>2</a:t>
            </a:r>
            <a:r>
              <a:rPr lang="en-US" sz="600" b="1" i="1"/>
              <a:t>n</a:t>
            </a:r>
            <a:r>
              <a:rPr lang="en-US" sz="600" b="1"/>
              <a:t> </a:t>
            </a:r>
            <a:r>
              <a:rPr lang="en-US" sz="600" b="1">
                <a:sym typeface="Symbol" pitchFamily="84" charset="2"/>
              </a:rPr>
              <a:t></a:t>
            </a:r>
            <a:r>
              <a:rPr lang="en-US" sz="600" b="1"/>
              <a:t> 6 in this example.</a:t>
            </a:r>
          </a:p>
        </p:txBody>
      </p:sp>
      <p:sp>
        <p:nvSpPr>
          <p:cNvPr id="44058" name="Text Box 27"/>
          <p:cNvSpPr txBox="1">
            <a:spLocks noChangeArrowheads="1"/>
          </p:cNvSpPr>
          <p:nvPr/>
        </p:nvSpPr>
        <p:spPr bwMode="auto">
          <a:xfrm>
            <a:off x="1554163" y="2841625"/>
            <a:ext cx="673100" cy="190500"/>
          </a:xfrm>
          <a:prstGeom prst="rect">
            <a:avLst/>
          </a:prstGeom>
          <a:noFill/>
          <a:ln w="9525">
            <a:noFill/>
            <a:miter lim="800000"/>
            <a:headEnd/>
            <a:tailEnd/>
          </a:ln>
        </p:spPr>
        <p:txBody>
          <a:bodyPr wrap="none" lIns="0" tIns="0" rIns="0" bIns="0"/>
          <a:lstStyle/>
          <a:p>
            <a:pPr>
              <a:lnSpc>
                <a:spcPct val="90000"/>
              </a:lnSpc>
            </a:pPr>
            <a:r>
              <a:rPr lang="en-US" sz="600" b="1"/>
              <a:t>Centromere</a:t>
            </a:r>
            <a:br>
              <a:rPr lang="en-US" sz="600" b="1"/>
            </a:br>
            <a:r>
              <a:rPr lang="en-US" sz="600" b="1"/>
              <a:t>(with kinetochore)</a:t>
            </a:r>
          </a:p>
        </p:txBody>
      </p:sp>
      <p:sp>
        <p:nvSpPr>
          <p:cNvPr id="44059" name="Text Box 28"/>
          <p:cNvSpPr txBox="1">
            <a:spLocks noChangeArrowheads="1"/>
          </p:cNvSpPr>
          <p:nvPr/>
        </p:nvSpPr>
        <p:spPr bwMode="auto">
          <a:xfrm>
            <a:off x="2043113" y="3086100"/>
            <a:ext cx="479425" cy="174625"/>
          </a:xfrm>
          <a:prstGeom prst="rect">
            <a:avLst/>
          </a:prstGeom>
          <a:noFill/>
          <a:ln w="9525">
            <a:noFill/>
            <a:miter lim="800000"/>
            <a:headEnd/>
            <a:tailEnd/>
          </a:ln>
        </p:spPr>
        <p:txBody>
          <a:bodyPr wrap="none" lIns="0" tIns="0" rIns="0" bIns="0"/>
          <a:lstStyle/>
          <a:p>
            <a:pPr>
              <a:lnSpc>
                <a:spcPct val="90000"/>
              </a:lnSpc>
            </a:pPr>
            <a:r>
              <a:rPr lang="en-US" sz="600" b="1"/>
              <a:t>Metaphase</a:t>
            </a:r>
            <a:br>
              <a:rPr lang="en-US" sz="600" b="1"/>
            </a:br>
            <a:r>
              <a:rPr lang="en-US" sz="600" b="1"/>
              <a:t>plate</a:t>
            </a:r>
          </a:p>
        </p:txBody>
      </p:sp>
      <p:sp>
        <p:nvSpPr>
          <p:cNvPr id="44060" name="Text Box 29"/>
          <p:cNvSpPr txBox="1">
            <a:spLocks noChangeArrowheads="1"/>
          </p:cNvSpPr>
          <p:nvPr/>
        </p:nvSpPr>
        <p:spPr bwMode="auto">
          <a:xfrm>
            <a:off x="1544638" y="4094163"/>
            <a:ext cx="469900" cy="266700"/>
          </a:xfrm>
          <a:prstGeom prst="rect">
            <a:avLst/>
          </a:prstGeom>
          <a:noFill/>
          <a:ln w="9525">
            <a:noFill/>
            <a:miter lim="800000"/>
            <a:headEnd/>
            <a:tailEnd/>
          </a:ln>
        </p:spPr>
        <p:txBody>
          <a:bodyPr wrap="none" lIns="0" tIns="0" rIns="0" bIns="0"/>
          <a:lstStyle/>
          <a:p>
            <a:pPr>
              <a:lnSpc>
                <a:spcPct val="90000"/>
              </a:lnSpc>
            </a:pPr>
            <a:r>
              <a:rPr lang="en-US" sz="600" b="1"/>
              <a:t>Microtubule</a:t>
            </a:r>
            <a:br>
              <a:rPr lang="en-US" sz="600" b="1"/>
            </a:br>
            <a:r>
              <a:rPr lang="en-US" sz="600" b="1"/>
              <a:t>attached to</a:t>
            </a:r>
            <a:br>
              <a:rPr lang="en-US" sz="600" b="1"/>
            </a:br>
            <a:r>
              <a:rPr lang="en-US" sz="600" b="1"/>
              <a:t>kinetochore</a:t>
            </a:r>
          </a:p>
        </p:txBody>
      </p:sp>
      <p:sp>
        <p:nvSpPr>
          <p:cNvPr id="44061" name="Text Box 30"/>
          <p:cNvSpPr txBox="1">
            <a:spLocks noChangeArrowheads="1"/>
          </p:cNvSpPr>
          <p:nvPr/>
        </p:nvSpPr>
        <p:spPr bwMode="auto">
          <a:xfrm>
            <a:off x="1654175" y="4408488"/>
            <a:ext cx="792163" cy="182562"/>
          </a:xfrm>
          <a:prstGeom prst="rect">
            <a:avLst/>
          </a:prstGeom>
          <a:noFill/>
          <a:ln w="9525">
            <a:noFill/>
            <a:miter lim="800000"/>
            <a:headEnd/>
            <a:tailEnd/>
          </a:ln>
        </p:spPr>
        <p:txBody>
          <a:bodyPr wrap="none" lIns="0" tIns="0" rIns="0" bIns="0"/>
          <a:lstStyle/>
          <a:p>
            <a:pPr>
              <a:lnSpc>
                <a:spcPct val="90000"/>
              </a:lnSpc>
            </a:pPr>
            <a:r>
              <a:rPr lang="en-US" sz="600" b="1"/>
              <a:t>Chromosomes line up</a:t>
            </a:r>
            <a:br>
              <a:rPr lang="en-US" sz="600" b="1"/>
            </a:br>
            <a:r>
              <a:rPr lang="en-US" sz="600" b="1"/>
              <a:t>by homologous pairs.</a:t>
            </a:r>
          </a:p>
        </p:txBody>
      </p:sp>
      <p:sp>
        <p:nvSpPr>
          <p:cNvPr id="44062" name="Line 31"/>
          <p:cNvSpPr>
            <a:spLocks noChangeShapeType="1"/>
          </p:cNvSpPr>
          <p:nvPr/>
        </p:nvSpPr>
        <p:spPr bwMode="auto">
          <a:xfrm flipH="1">
            <a:off x="1676400" y="3022600"/>
            <a:ext cx="84138" cy="627063"/>
          </a:xfrm>
          <a:prstGeom prst="line">
            <a:avLst/>
          </a:prstGeom>
          <a:noFill/>
          <a:ln w="12700">
            <a:solidFill>
              <a:schemeClr val="tx1"/>
            </a:solidFill>
            <a:round/>
            <a:headEnd/>
            <a:tailEnd/>
          </a:ln>
        </p:spPr>
        <p:txBody>
          <a:bodyPr wrap="none" anchor="ctr"/>
          <a:lstStyle/>
          <a:p>
            <a:endParaRPr lang="en-US"/>
          </a:p>
        </p:txBody>
      </p:sp>
      <p:sp>
        <p:nvSpPr>
          <p:cNvPr id="44063" name="Line 32"/>
          <p:cNvSpPr>
            <a:spLocks noChangeShapeType="1"/>
          </p:cNvSpPr>
          <p:nvPr/>
        </p:nvSpPr>
        <p:spPr bwMode="auto">
          <a:xfrm>
            <a:off x="1684338" y="3741738"/>
            <a:ext cx="0" cy="330200"/>
          </a:xfrm>
          <a:prstGeom prst="line">
            <a:avLst/>
          </a:prstGeom>
          <a:noFill/>
          <a:ln w="12700">
            <a:solidFill>
              <a:schemeClr val="tx1"/>
            </a:solidFill>
            <a:round/>
            <a:headEnd/>
            <a:tailEnd/>
          </a:ln>
        </p:spPr>
        <p:txBody>
          <a:bodyPr wrap="none" anchor="ctr"/>
          <a:lstStyle/>
          <a:p>
            <a:endParaRPr lang="en-US"/>
          </a:p>
        </p:txBody>
      </p:sp>
      <p:sp>
        <p:nvSpPr>
          <p:cNvPr id="44064" name="Line 33"/>
          <p:cNvSpPr>
            <a:spLocks noChangeShapeType="1"/>
          </p:cNvSpPr>
          <p:nvPr/>
        </p:nvSpPr>
        <p:spPr bwMode="auto">
          <a:xfrm>
            <a:off x="2192338" y="3259138"/>
            <a:ext cx="119062" cy="415925"/>
          </a:xfrm>
          <a:prstGeom prst="line">
            <a:avLst/>
          </a:prstGeom>
          <a:noFill/>
          <a:ln w="12700">
            <a:solidFill>
              <a:schemeClr val="tx1"/>
            </a:solidFill>
            <a:round/>
            <a:headEnd/>
            <a:tailEnd/>
          </a:ln>
        </p:spPr>
        <p:txBody>
          <a:bodyPr wrap="none" anchor="ctr"/>
          <a:lstStyle/>
          <a:p>
            <a:endParaRPr lang="en-US"/>
          </a:p>
        </p:txBody>
      </p:sp>
      <p:sp>
        <p:nvSpPr>
          <p:cNvPr id="44065" name="Text Box 34"/>
          <p:cNvSpPr txBox="1">
            <a:spLocks noChangeArrowheads="1"/>
          </p:cNvSpPr>
          <p:nvPr/>
        </p:nvSpPr>
        <p:spPr bwMode="auto">
          <a:xfrm>
            <a:off x="2754313" y="2628900"/>
            <a:ext cx="792162" cy="182563"/>
          </a:xfrm>
          <a:prstGeom prst="rect">
            <a:avLst/>
          </a:prstGeom>
          <a:noFill/>
          <a:ln w="9525">
            <a:noFill/>
            <a:miter lim="800000"/>
            <a:headEnd/>
            <a:tailEnd/>
          </a:ln>
        </p:spPr>
        <p:txBody>
          <a:bodyPr wrap="none" lIns="0" tIns="0" rIns="0" bIns="0"/>
          <a:lstStyle/>
          <a:p>
            <a:pPr>
              <a:lnSpc>
                <a:spcPct val="90000"/>
              </a:lnSpc>
            </a:pPr>
            <a:r>
              <a:rPr lang="en-US" sz="600" b="1"/>
              <a:t>Sister chromatids</a:t>
            </a:r>
            <a:br>
              <a:rPr lang="en-US" sz="600" b="1"/>
            </a:br>
            <a:r>
              <a:rPr lang="en-US" sz="600" b="1"/>
              <a:t>remain attached</a:t>
            </a:r>
          </a:p>
        </p:txBody>
      </p:sp>
      <p:sp>
        <p:nvSpPr>
          <p:cNvPr id="44066" name="Text Box 35"/>
          <p:cNvSpPr txBox="1">
            <a:spLocks noChangeArrowheads="1"/>
          </p:cNvSpPr>
          <p:nvPr/>
        </p:nvSpPr>
        <p:spPr bwMode="auto">
          <a:xfrm>
            <a:off x="2535238" y="3779838"/>
            <a:ext cx="538162" cy="266700"/>
          </a:xfrm>
          <a:prstGeom prst="rect">
            <a:avLst/>
          </a:prstGeom>
          <a:noFill/>
          <a:ln w="9525">
            <a:noFill/>
            <a:miter lim="800000"/>
            <a:headEnd/>
            <a:tailEnd/>
          </a:ln>
        </p:spPr>
        <p:txBody>
          <a:bodyPr wrap="none" lIns="0" tIns="0" rIns="0" bIns="0"/>
          <a:lstStyle/>
          <a:p>
            <a:pPr>
              <a:lnSpc>
                <a:spcPct val="90000"/>
              </a:lnSpc>
            </a:pPr>
            <a:r>
              <a:rPr lang="en-US" sz="600" b="1"/>
              <a:t>Homologous</a:t>
            </a:r>
            <a:br>
              <a:rPr lang="en-US" sz="600" b="1"/>
            </a:br>
            <a:r>
              <a:rPr lang="en-US" sz="600" b="1"/>
              <a:t>chromosomes</a:t>
            </a:r>
            <a:br>
              <a:rPr lang="en-US" sz="600" b="1"/>
            </a:br>
            <a:r>
              <a:rPr lang="en-US" sz="600" b="1"/>
              <a:t>separate</a:t>
            </a:r>
          </a:p>
        </p:txBody>
      </p:sp>
      <p:sp>
        <p:nvSpPr>
          <p:cNvPr id="44067" name="Text Box 36"/>
          <p:cNvSpPr txBox="1">
            <a:spLocks noChangeArrowheads="1"/>
          </p:cNvSpPr>
          <p:nvPr/>
        </p:nvSpPr>
        <p:spPr bwMode="auto">
          <a:xfrm>
            <a:off x="2501900" y="4127500"/>
            <a:ext cx="954088" cy="217488"/>
          </a:xfrm>
          <a:prstGeom prst="rect">
            <a:avLst/>
          </a:prstGeom>
          <a:noFill/>
          <a:ln w="9525">
            <a:noFill/>
            <a:miter lim="800000"/>
            <a:headEnd/>
            <a:tailEnd/>
          </a:ln>
        </p:spPr>
        <p:txBody>
          <a:bodyPr wrap="none" lIns="0" tIns="0" rIns="0" bIns="0"/>
          <a:lstStyle/>
          <a:p>
            <a:pPr>
              <a:lnSpc>
                <a:spcPct val="90000"/>
              </a:lnSpc>
            </a:pPr>
            <a:r>
              <a:rPr lang="en-US" sz="600" b="1"/>
              <a:t>Each pair of homologous </a:t>
            </a:r>
            <a:br>
              <a:rPr lang="en-US" sz="600" b="1"/>
            </a:br>
            <a:r>
              <a:rPr lang="en-US" sz="600" b="1"/>
              <a:t>chromosomes separates.</a:t>
            </a:r>
          </a:p>
        </p:txBody>
      </p:sp>
      <p:sp>
        <p:nvSpPr>
          <p:cNvPr id="44068" name="Line 37"/>
          <p:cNvSpPr>
            <a:spLocks noChangeShapeType="1"/>
          </p:cNvSpPr>
          <p:nvPr/>
        </p:nvSpPr>
        <p:spPr bwMode="auto">
          <a:xfrm>
            <a:off x="2928938" y="2786063"/>
            <a:ext cx="136525" cy="304800"/>
          </a:xfrm>
          <a:prstGeom prst="line">
            <a:avLst/>
          </a:prstGeom>
          <a:noFill/>
          <a:ln w="12700">
            <a:solidFill>
              <a:schemeClr val="tx1"/>
            </a:solidFill>
            <a:round/>
            <a:headEnd/>
            <a:tailEnd/>
          </a:ln>
        </p:spPr>
        <p:txBody>
          <a:bodyPr wrap="none" anchor="ctr"/>
          <a:lstStyle/>
          <a:p>
            <a:endParaRPr lang="en-US"/>
          </a:p>
        </p:txBody>
      </p:sp>
      <p:sp>
        <p:nvSpPr>
          <p:cNvPr id="44069" name="Line 38"/>
          <p:cNvSpPr>
            <a:spLocks noChangeShapeType="1"/>
          </p:cNvSpPr>
          <p:nvPr/>
        </p:nvSpPr>
        <p:spPr bwMode="auto">
          <a:xfrm>
            <a:off x="2684463" y="3192463"/>
            <a:ext cx="0" cy="574675"/>
          </a:xfrm>
          <a:prstGeom prst="line">
            <a:avLst/>
          </a:prstGeom>
          <a:noFill/>
          <a:ln w="12700">
            <a:solidFill>
              <a:schemeClr val="tx1"/>
            </a:solidFill>
            <a:round/>
            <a:headEnd/>
            <a:tailEnd/>
          </a:ln>
        </p:spPr>
        <p:txBody>
          <a:bodyPr wrap="none" anchor="ctr"/>
          <a:lstStyle/>
          <a:p>
            <a:endParaRPr lang="en-US"/>
          </a:p>
        </p:txBody>
      </p:sp>
      <p:sp>
        <p:nvSpPr>
          <p:cNvPr id="44070" name="Line 39"/>
          <p:cNvSpPr>
            <a:spLocks noChangeShapeType="1"/>
          </p:cNvSpPr>
          <p:nvPr/>
        </p:nvSpPr>
        <p:spPr bwMode="auto">
          <a:xfrm flipH="1">
            <a:off x="2684463" y="3352800"/>
            <a:ext cx="101600" cy="414338"/>
          </a:xfrm>
          <a:prstGeom prst="line">
            <a:avLst/>
          </a:prstGeom>
          <a:noFill/>
          <a:ln w="12700">
            <a:solidFill>
              <a:schemeClr val="tx1"/>
            </a:solidFill>
            <a:round/>
            <a:headEnd/>
            <a:tailEnd/>
          </a:ln>
        </p:spPr>
        <p:txBody>
          <a:bodyPr wrap="none" anchor="ctr"/>
          <a:lstStyle/>
          <a:p>
            <a:endParaRPr lang="en-US"/>
          </a:p>
        </p:txBody>
      </p:sp>
      <p:sp>
        <p:nvSpPr>
          <p:cNvPr id="44071" name="Text Box 40"/>
          <p:cNvSpPr txBox="1">
            <a:spLocks noChangeArrowheads="1"/>
          </p:cNvSpPr>
          <p:nvPr/>
        </p:nvSpPr>
        <p:spPr bwMode="auto">
          <a:xfrm>
            <a:off x="3297238" y="3619500"/>
            <a:ext cx="369887" cy="174625"/>
          </a:xfrm>
          <a:prstGeom prst="rect">
            <a:avLst/>
          </a:prstGeom>
          <a:noFill/>
          <a:ln w="9525">
            <a:noFill/>
            <a:miter lim="800000"/>
            <a:headEnd/>
            <a:tailEnd/>
          </a:ln>
        </p:spPr>
        <p:txBody>
          <a:bodyPr wrap="none" lIns="0" tIns="0" rIns="0" bIns="0"/>
          <a:lstStyle/>
          <a:p>
            <a:pPr>
              <a:lnSpc>
                <a:spcPct val="90000"/>
              </a:lnSpc>
            </a:pPr>
            <a:r>
              <a:rPr lang="en-US" sz="600" b="1"/>
              <a:t>Cleavage</a:t>
            </a:r>
            <a:br>
              <a:rPr lang="en-US" sz="600" b="1"/>
            </a:br>
            <a:r>
              <a:rPr lang="en-US" sz="600" b="1"/>
              <a:t>furrow</a:t>
            </a:r>
          </a:p>
        </p:txBody>
      </p:sp>
      <p:sp>
        <p:nvSpPr>
          <p:cNvPr id="44072" name="Text Box 41"/>
          <p:cNvSpPr txBox="1">
            <a:spLocks noChangeArrowheads="1"/>
          </p:cNvSpPr>
          <p:nvPr/>
        </p:nvSpPr>
        <p:spPr bwMode="auto">
          <a:xfrm>
            <a:off x="3619500" y="4127500"/>
            <a:ext cx="952500" cy="403225"/>
          </a:xfrm>
          <a:prstGeom prst="rect">
            <a:avLst/>
          </a:prstGeom>
          <a:noFill/>
          <a:ln w="9525">
            <a:noFill/>
            <a:miter lim="800000"/>
            <a:headEnd/>
            <a:tailEnd/>
          </a:ln>
        </p:spPr>
        <p:txBody>
          <a:bodyPr wrap="none" lIns="0" tIns="0" rIns="0" bIns="0"/>
          <a:lstStyle/>
          <a:p>
            <a:pPr>
              <a:lnSpc>
                <a:spcPct val="90000"/>
              </a:lnSpc>
            </a:pPr>
            <a:r>
              <a:rPr lang="en-US" sz="600" b="1"/>
              <a:t>Two haploid cells</a:t>
            </a:r>
            <a:br>
              <a:rPr lang="en-US" sz="600" b="1"/>
            </a:br>
            <a:r>
              <a:rPr lang="en-US" sz="600" b="1"/>
              <a:t>form; each chromosome</a:t>
            </a:r>
            <a:br>
              <a:rPr lang="en-US" sz="600" b="1"/>
            </a:br>
            <a:r>
              <a:rPr lang="en-US" sz="600" b="1"/>
              <a:t>still consists of two</a:t>
            </a:r>
            <a:br>
              <a:rPr lang="en-US" sz="600" b="1"/>
            </a:br>
            <a:r>
              <a:rPr lang="en-US" sz="600" b="1"/>
              <a:t>sister chromatids.</a:t>
            </a:r>
          </a:p>
        </p:txBody>
      </p:sp>
      <p:sp>
        <p:nvSpPr>
          <p:cNvPr id="44073" name="Line 42"/>
          <p:cNvSpPr>
            <a:spLocks noChangeShapeType="1"/>
          </p:cNvSpPr>
          <p:nvPr/>
        </p:nvSpPr>
        <p:spPr bwMode="auto">
          <a:xfrm flipH="1">
            <a:off x="3522663" y="3309938"/>
            <a:ext cx="211137" cy="304800"/>
          </a:xfrm>
          <a:prstGeom prst="line">
            <a:avLst/>
          </a:prstGeom>
          <a:noFill/>
          <a:ln w="12700">
            <a:solidFill>
              <a:schemeClr val="tx1"/>
            </a:solidFill>
            <a:round/>
            <a:headEnd/>
            <a:tailEnd/>
          </a:ln>
        </p:spPr>
        <p:txBody>
          <a:bodyPr wrap="none" anchor="ctr"/>
          <a:lstStyle/>
          <a:p>
            <a:endParaRPr lang="en-US"/>
          </a:p>
        </p:txBody>
      </p:sp>
      <p:sp>
        <p:nvSpPr>
          <p:cNvPr id="44074" name="Text Box 43"/>
          <p:cNvSpPr txBox="1">
            <a:spLocks noChangeArrowheads="1"/>
          </p:cNvSpPr>
          <p:nvPr/>
        </p:nvSpPr>
        <p:spPr bwMode="auto">
          <a:xfrm>
            <a:off x="5781675" y="2044700"/>
            <a:ext cx="1930400" cy="130175"/>
          </a:xfrm>
          <a:prstGeom prst="rect">
            <a:avLst/>
          </a:prstGeom>
          <a:noFill/>
          <a:ln w="9525">
            <a:noFill/>
            <a:miter lim="800000"/>
            <a:headEnd/>
            <a:tailEnd/>
          </a:ln>
        </p:spPr>
        <p:txBody>
          <a:bodyPr wrap="none" lIns="0" tIns="0" rIns="0" bIns="0"/>
          <a:lstStyle/>
          <a:p>
            <a:pPr>
              <a:lnSpc>
                <a:spcPct val="90000"/>
              </a:lnSpc>
            </a:pPr>
            <a:r>
              <a:rPr lang="en-US" sz="800" b="1">
                <a:solidFill>
                  <a:schemeClr val="bg1"/>
                </a:solidFill>
              </a:rPr>
              <a:t>MEIOSIS I: Separates sister chromatids</a:t>
            </a:r>
          </a:p>
        </p:txBody>
      </p:sp>
      <p:sp>
        <p:nvSpPr>
          <p:cNvPr id="44075" name="Text Box 44"/>
          <p:cNvSpPr txBox="1">
            <a:spLocks noChangeArrowheads="1"/>
          </p:cNvSpPr>
          <p:nvPr/>
        </p:nvSpPr>
        <p:spPr bwMode="auto">
          <a:xfrm>
            <a:off x="509746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Prophase II</a:t>
            </a:r>
          </a:p>
        </p:txBody>
      </p:sp>
      <p:sp>
        <p:nvSpPr>
          <p:cNvPr id="44076" name="Text Box 45"/>
          <p:cNvSpPr txBox="1">
            <a:spLocks noChangeArrowheads="1"/>
          </p:cNvSpPr>
          <p:nvPr/>
        </p:nvSpPr>
        <p:spPr bwMode="auto">
          <a:xfrm>
            <a:off x="6003925" y="2319338"/>
            <a:ext cx="544513" cy="125412"/>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Metaphase II</a:t>
            </a:r>
          </a:p>
        </p:txBody>
      </p:sp>
      <p:sp>
        <p:nvSpPr>
          <p:cNvPr id="44077" name="Text Box 46"/>
          <p:cNvSpPr txBox="1">
            <a:spLocks noChangeArrowheads="1"/>
          </p:cNvSpPr>
          <p:nvPr/>
        </p:nvSpPr>
        <p:spPr bwMode="auto">
          <a:xfrm>
            <a:off x="695166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Anaphase II</a:t>
            </a:r>
          </a:p>
        </p:txBody>
      </p:sp>
      <p:sp>
        <p:nvSpPr>
          <p:cNvPr id="44078" name="Text Box 47"/>
          <p:cNvSpPr txBox="1">
            <a:spLocks noChangeArrowheads="1"/>
          </p:cNvSpPr>
          <p:nvPr/>
        </p:nvSpPr>
        <p:spPr bwMode="auto">
          <a:xfrm>
            <a:off x="7789863" y="2268538"/>
            <a:ext cx="735012" cy="195262"/>
          </a:xfrm>
          <a:prstGeom prst="rect">
            <a:avLst/>
          </a:prstGeom>
          <a:noFill/>
          <a:ln w="9525">
            <a:noFill/>
            <a:miter lim="800000"/>
            <a:headEnd/>
            <a:tailEnd/>
          </a:ln>
        </p:spPr>
        <p:txBody>
          <a:bodyPr wrap="none" lIns="0" tIns="0" rIns="0" bIns="0"/>
          <a:lstStyle/>
          <a:p>
            <a:pPr algn="ctr">
              <a:lnSpc>
                <a:spcPct val="90000"/>
              </a:lnSpc>
            </a:pPr>
            <a:r>
              <a:rPr lang="en-US" sz="700" b="1">
                <a:solidFill>
                  <a:schemeClr val="bg1"/>
                </a:solidFill>
              </a:rPr>
              <a:t>Telophase II and</a:t>
            </a:r>
            <a:br>
              <a:rPr lang="en-US" sz="700" b="1">
                <a:solidFill>
                  <a:schemeClr val="bg1"/>
                </a:solidFill>
              </a:rPr>
            </a:br>
            <a:r>
              <a:rPr lang="en-US" sz="700" b="1">
                <a:solidFill>
                  <a:schemeClr val="bg1"/>
                </a:solidFill>
              </a:rPr>
              <a:t>Cytokinesis</a:t>
            </a:r>
          </a:p>
        </p:txBody>
      </p:sp>
      <p:sp>
        <p:nvSpPr>
          <p:cNvPr id="44079" name="Text Box 48"/>
          <p:cNvSpPr txBox="1">
            <a:spLocks noChangeArrowheads="1"/>
          </p:cNvSpPr>
          <p:nvPr/>
        </p:nvSpPr>
        <p:spPr bwMode="auto">
          <a:xfrm>
            <a:off x="7107238" y="3803650"/>
            <a:ext cx="665162" cy="190500"/>
          </a:xfrm>
          <a:prstGeom prst="rect">
            <a:avLst/>
          </a:prstGeom>
          <a:noFill/>
          <a:ln w="9525">
            <a:noFill/>
            <a:miter lim="800000"/>
            <a:headEnd/>
            <a:tailEnd/>
          </a:ln>
        </p:spPr>
        <p:txBody>
          <a:bodyPr wrap="none" lIns="0" tIns="0" rIns="0" bIns="0"/>
          <a:lstStyle/>
          <a:p>
            <a:pPr>
              <a:lnSpc>
                <a:spcPct val="90000"/>
              </a:lnSpc>
            </a:pPr>
            <a:r>
              <a:rPr lang="en-US" sz="600" b="1"/>
              <a:t>Sister chromatids</a:t>
            </a:r>
            <a:br>
              <a:rPr lang="en-US" sz="600" b="1"/>
            </a:br>
            <a:r>
              <a:rPr lang="en-US" sz="600" b="1"/>
              <a:t>separate</a:t>
            </a:r>
          </a:p>
        </p:txBody>
      </p:sp>
      <p:sp>
        <p:nvSpPr>
          <p:cNvPr id="44080" name="Text Box 49"/>
          <p:cNvSpPr txBox="1">
            <a:spLocks noChangeArrowheads="1"/>
          </p:cNvSpPr>
          <p:nvPr/>
        </p:nvSpPr>
        <p:spPr bwMode="auto">
          <a:xfrm>
            <a:off x="8037513" y="3803650"/>
            <a:ext cx="641350" cy="192088"/>
          </a:xfrm>
          <a:prstGeom prst="rect">
            <a:avLst/>
          </a:prstGeom>
          <a:noFill/>
          <a:ln w="9525">
            <a:noFill/>
            <a:miter lim="800000"/>
            <a:headEnd/>
            <a:tailEnd/>
          </a:ln>
        </p:spPr>
        <p:txBody>
          <a:bodyPr wrap="none" lIns="0" tIns="0" rIns="0" bIns="0"/>
          <a:lstStyle/>
          <a:p>
            <a:pPr>
              <a:lnSpc>
                <a:spcPct val="90000"/>
              </a:lnSpc>
            </a:pPr>
            <a:r>
              <a:rPr lang="en-US" sz="600" b="1"/>
              <a:t>Haploid daughter</a:t>
            </a:r>
            <a:br>
              <a:rPr lang="en-US" sz="600" b="1"/>
            </a:br>
            <a:r>
              <a:rPr lang="en-US" sz="600" b="1"/>
              <a:t>cells forming</a:t>
            </a:r>
          </a:p>
        </p:txBody>
      </p:sp>
      <p:sp>
        <p:nvSpPr>
          <p:cNvPr id="44081" name="Text Box 50"/>
          <p:cNvSpPr txBox="1">
            <a:spLocks noChangeArrowheads="1"/>
          </p:cNvSpPr>
          <p:nvPr/>
        </p:nvSpPr>
        <p:spPr bwMode="auto">
          <a:xfrm>
            <a:off x="5853113" y="3532188"/>
            <a:ext cx="2773362" cy="207962"/>
          </a:xfrm>
          <a:prstGeom prst="rect">
            <a:avLst/>
          </a:prstGeom>
          <a:noFill/>
          <a:ln w="9525">
            <a:noFill/>
            <a:miter lim="800000"/>
            <a:headEnd/>
            <a:tailEnd/>
          </a:ln>
        </p:spPr>
        <p:txBody>
          <a:bodyPr wrap="none" lIns="0" tIns="0" rIns="0" bIns="0"/>
          <a:lstStyle/>
          <a:p>
            <a:pPr>
              <a:lnSpc>
                <a:spcPct val="90000"/>
              </a:lnSpc>
            </a:pPr>
            <a:r>
              <a:rPr lang="en-US" sz="600" b="1"/>
              <a:t>During another round of cell division, the sister chromatids finally separate;</a:t>
            </a:r>
            <a:br>
              <a:rPr lang="en-US" sz="600" b="1"/>
            </a:br>
            <a:r>
              <a:rPr lang="en-US" sz="600" b="1"/>
              <a:t>four haploid daughter cells result, containing unduplicated chromosomes.</a:t>
            </a:r>
          </a:p>
        </p:txBody>
      </p:sp>
      <p:sp>
        <p:nvSpPr>
          <p:cNvPr id="44082" name="Line 51"/>
          <p:cNvSpPr>
            <a:spLocks noChangeShapeType="1"/>
          </p:cNvSpPr>
          <p:nvPr/>
        </p:nvSpPr>
        <p:spPr bwMode="auto">
          <a:xfrm flipH="1">
            <a:off x="7154863" y="3979863"/>
            <a:ext cx="168275" cy="152400"/>
          </a:xfrm>
          <a:prstGeom prst="line">
            <a:avLst/>
          </a:prstGeom>
          <a:noFill/>
          <a:ln w="12700">
            <a:solidFill>
              <a:schemeClr val="tx1"/>
            </a:solidFill>
            <a:round/>
            <a:headEnd/>
            <a:tailEnd/>
          </a:ln>
        </p:spPr>
        <p:txBody>
          <a:bodyPr wrap="none" anchor="ctr"/>
          <a:lstStyle/>
          <a:p>
            <a:endParaRPr lang="en-US"/>
          </a:p>
        </p:txBody>
      </p:sp>
      <p:sp>
        <p:nvSpPr>
          <p:cNvPr id="44083" name="Line 52"/>
          <p:cNvSpPr>
            <a:spLocks noChangeShapeType="1"/>
          </p:cNvSpPr>
          <p:nvPr/>
        </p:nvSpPr>
        <p:spPr bwMode="auto">
          <a:xfrm>
            <a:off x="7323138" y="3979863"/>
            <a:ext cx="87312" cy="169862"/>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1371600"/>
            <a:ext cx="7924800" cy="3225800"/>
          </a:xfrm>
        </p:spPr>
        <p:txBody>
          <a:bodyPr/>
          <a:lstStyle/>
          <a:p>
            <a:pPr eaLnBrk="1" hangingPunct="1"/>
            <a:r>
              <a:rPr lang="en-US" dirty="0" smtClean="0"/>
              <a:t>In animal cells, a cleavage furrow forms; in plant cells, a cell plate forms</a:t>
            </a:r>
          </a:p>
          <a:p>
            <a:pPr eaLnBrk="1" hangingPunct="1"/>
            <a:r>
              <a:rPr lang="en-US" dirty="0" smtClean="0"/>
              <a:t>No chromosome replication occurs between the end of meiosis I and the beginning of meiosis II because the chromosomes are already replicated</a:t>
            </a:r>
          </a:p>
        </p:txBody>
      </p:sp>
      <p:grpSp>
        <p:nvGrpSpPr>
          <p:cNvPr id="52227" name="Group 6"/>
          <p:cNvGrpSpPr>
            <a:grpSpLocks/>
          </p:cNvGrpSpPr>
          <p:nvPr/>
        </p:nvGrpSpPr>
        <p:grpSpPr bwMode="auto">
          <a:xfrm>
            <a:off x="0" y="6553200"/>
            <a:ext cx="9144000" cy="304800"/>
            <a:chOff x="0" y="4128"/>
            <a:chExt cx="5760" cy="192"/>
          </a:xfrm>
        </p:grpSpPr>
        <p:sp>
          <p:nvSpPr>
            <p:cNvPr id="5222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223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222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1365250"/>
            <a:ext cx="8534400" cy="5378450"/>
          </a:xfrm>
        </p:spPr>
        <p:txBody>
          <a:bodyPr/>
          <a:lstStyle/>
          <a:p>
            <a:pPr eaLnBrk="1" hangingPunct="1"/>
            <a:r>
              <a:rPr lang="en-US" dirty="0" smtClean="0"/>
              <a:t>Division in meiosis II also occurs in four phases</a:t>
            </a:r>
            <a:endParaRPr lang="en-US" sz="3000" dirty="0" smtClean="0"/>
          </a:p>
          <a:p>
            <a:pPr marL="977900" lvl="1" eaLnBrk="1" hangingPunct="1"/>
            <a:r>
              <a:rPr lang="en-US" dirty="0" smtClean="0"/>
              <a:t>Prophase II</a:t>
            </a:r>
          </a:p>
          <a:p>
            <a:pPr marL="977900" lvl="1" eaLnBrk="1" hangingPunct="1"/>
            <a:r>
              <a:rPr lang="en-US" dirty="0" smtClean="0"/>
              <a:t>Metaphase II</a:t>
            </a:r>
          </a:p>
          <a:p>
            <a:pPr marL="977900" lvl="1" eaLnBrk="1" hangingPunct="1"/>
            <a:r>
              <a:rPr lang="en-US" dirty="0" smtClean="0"/>
              <a:t>Anaphase II</a:t>
            </a:r>
          </a:p>
          <a:p>
            <a:pPr marL="977900" lvl="1" eaLnBrk="1" hangingPunct="1"/>
            <a:r>
              <a:rPr lang="en-US" dirty="0" err="1" smtClean="0"/>
              <a:t>Telophase</a:t>
            </a:r>
            <a:r>
              <a:rPr lang="en-US" dirty="0" smtClean="0"/>
              <a:t> II and </a:t>
            </a:r>
            <a:r>
              <a:rPr lang="en-US" dirty="0" err="1" smtClean="0"/>
              <a:t>cytokinesis</a:t>
            </a:r>
            <a:endParaRPr lang="en-US" dirty="0" smtClean="0"/>
          </a:p>
          <a:p>
            <a:pPr eaLnBrk="1" hangingPunct="1"/>
            <a:r>
              <a:rPr lang="en-US" dirty="0" smtClean="0"/>
              <a:t>Meiosis II is very similar to mitosis</a:t>
            </a:r>
          </a:p>
          <a:p>
            <a:pPr eaLnBrk="1" hangingPunct="1"/>
            <a:r>
              <a:rPr lang="en-US" sz="3000" dirty="0" smtClean="0"/>
              <a:t>It will separate sister chromatids</a:t>
            </a:r>
            <a:endParaRPr lang="en-US" dirty="0" smtClean="0"/>
          </a:p>
        </p:txBody>
      </p:sp>
      <p:grpSp>
        <p:nvGrpSpPr>
          <p:cNvPr id="53251" name="Group 6"/>
          <p:cNvGrpSpPr>
            <a:grpSpLocks/>
          </p:cNvGrpSpPr>
          <p:nvPr/>
        </p:nvGrpSpPr>
        <p:grpSpPr bwMode="auto">
          <a:xfrm>
            <a:off x="0" y="6553200"/>
            <a:ext cx="9144000" cy="304800"/>
            <a:chOff x="0" y="4128"/>
            <a:chExt cx="5760" cy="192"/>
          </a:xfrm>
        </p:grpSpPr>
        <p:sp>
          <p:nvSpPr>
            <p:cNvPr id="5325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1368425"/>
            <a:ext cx="7696200" cy="2860675"/>
          </a:xfrm>
        </p:spPr>
        <p:txBody>
          <a:bodyPr/>
          <a:lstStyle/>
          <a:p>
            <a:pPr eaLnBrk="1" hangingPunct="1">
              <a:buFont typeface="Times" pitchFamily="84" charset="0"/>
              <a:buNone/>
            </a:pPr>
            <a:r>
              <a:rPr lang="en-US" b="1" dirty="0" smtClean="0"/>
              <a:t>Prophase II</a:t>
            </a:r>
            <a:endParaRPr lang="en-US" dirty="0" smtClean="0"/>
          </a:p>
          <a:p>
            <a:pPr eaLnBrk="1" hangingPunct="1"/>
            <a:r>
              <a:rPr lang="en-US" dirty="0" smtClean="0"/>
              <a:t>In prophase II, a spindle apparatus forms</a:t>
            </a:r>
          </a:p>
          <a:p>
            <a:pPr eaLnBrk="1" hangingPunct="1"/>
            <a:r>
              <a:rPr lang="en-US" dirty="0" smtClean="0"/>
              <a:t>In late prophase II, chromosomes (each still composed of two chromatids) move toward the metaphase plate</a:t>
            </a:r>
          </a:p>
        </p:txBody>
      </p:sp>
      <p:grpSp>
        <p:nvGrpSpPr>
          <p:cNvPr id="54275" name="Group 6"/>
          <p:cNvGrpSpPr>
            <a:grpSpLocks/>
          </p:cNvGrpSpPr>
          <p:nvPr/>
        </p:nvGrpSpPr>
        <p:grpSpPr bwMode="auto">
          <a:xfrm>
            <a:off x="0" y="6553200"/>
            <a:ext cx="9144000" cy="304800"/>
            <a:chOff x="0" y="4128"/>
            <a:chExt cx="5760" cy="192"/>
          </a:xfrm>
        </p:grpSpPr>
        <p:sp>
          <p:nvSpPr>
            <p:cNvPr id="5427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427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427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33400" y="1374775"/>
            <a:ext cx="7924800" cy="4530725"/>
          </a:xfrm>
        </p:spPr>
        <p:txBody>
          <a:bodyPr/>
          <a:lstStyle/>
          <a:p>
            <a:pPr eaLnBrk="1" hangingPunct="1">
              <a:buFont typeface="Times" pitchFamily="84" charset="0"/>
              <a:buNone/>
            </a:pPr>
            <a:r>
              <a:rPr lang="en-US" b="1" dirty="0" smtClean="0"/>
              <a:t>Metaphase II</a:t>
            </a:r>
            <a:endParaRPr lang="en-US" dirty="0" smtClean="0"/>
          </a:p>
          <a:p>
            <a:pPr eaLnBrk="1" hangingPunct="1"/>
            <a:r>
              <a:rPr lang="en-US" dirty="0" smtClean="0"/>
              <a:t>In metaphase II, the sister chromatids are arranged at the metaphase plate</a:t>
            </a:r>
          </a:p>
          <a:p>
            <a:pPr eaLnBrk="1" hangingPunct="1"/>
            <a:r>
              <a:rPr lang="en-US" dirty="0" smtClean="0"/>
              <a:t>Because of crossing over in meiosis I, the two sister chromatids of each chromosome are no longer genetically identical</a:t>
            </a:r>
          </a:p>
          <a:p>
            <a:pPr eaLnBrk="1" hangingPunct="1"/>
            <a:r>
              <a:rPr lang="en-US" dirty="0" smtClean="0"/>
              <a:t>The kinetochores of sister chromatids attach to microtubules extending from opposite poles</a:t>
            </a:r>
          </a:p>
        </p:txBody>
      </p:sp>
      <p:grpSp>
        <p:nvGrpSpPr>
          <p:cNvPr id="55299" name="Group 6"/>
          <p:cNvGrpSpPr>
            <a:grpSpLocks/>
          </p:cNvGrpSpPr>
          <p:nvPr/>
        </p:nvGrpSpPr>
        <p:grpSpPr bwMode="auto">
          <a:xfrm>
            <a:off x="0" y="6553200"/>
            <a:ext cx="9144000" cy="304800"/>
            <a:chOff x="0" y="4128"/>
            <a:chExt cx="5760" cy="192"/>
          </a:xfrm>
        </p:grpSpPr>
        <p:sp>
          <p:nvSpPr>
            <p:cNvPr id="5530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533400" y="1371600"/>
            <a:ext cx="8001000" cy="2860675"/>
          </a:xfrm>
        </p:spPr>
        <p:txBody>
          <a:bodyPr/>
          <a:lstStyle/>
          <a:p>
            <a:pPr eaLnBrk="1" hangingPunct="1">
              <a:buFont typeface="Times" pitchFamily="84" charset="0"/>
              <a:buNone/>
            </a:pPr>
            <a:r>
              <a:rPr lang="en-US" b="1" dirty="0" smtClean="0"/>
              <a:t>Anaphase II</a:t>
            </a:r>
            <a:endParaRPr lang="en-US" dirty="0" smtClean="0"/>
          </a:p>
          <a:p>
            <a:pPr eaLnBrk="1" hangingPunct="1"/>
            <a:r>
              <a:rPr lang="en-US" dirty="0" smtClean="0"/>
              <a:t>In anaphase II, the sister chromatids separate</a:t>
            </a:r>
          </a:p>
          <a:p>
            <a:pPr eaLnBrk="1" hangingPunct="1"/>
            <a:r>
              <a:rPr lang="en-US" dirty="0" smtClean="0"/>
              <a:t>The sister chromatids of each chromosome now move as two newly individual chromosomes toward opposite poles</a:t>
            </a:r>
          </a:p>
        </p:txBody>
      </p:sp>
      <p:grpSp>
        <p:nvGrpSpPr>
          <p:cNvPr id="56323" name="Group 6"/>
          <p:cNvGrpSpPr>
            <a:grpSpLocks/>
          </p:cNvGrpSpPr>
          <p:nvPr/>
        </p:nvGrpSpPr>
        <p:grpSpPr bwMode="auto">
          <a:xfrm>
            <a:off x="0" y="6553200"/>
            <a:ext cx="9144000" cy="304800"/>
            <a:chOff x="0" y="4128"/>
            <a:chExt cx="5760" cy="192"/>
          </a:xfrm>
        </p:grpSpPr>
        <p:sp>
          <p:nvSpPr>
            <p:cNvPr id="5632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632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632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533400" y="1371600"/>
            <a:ext cx="8534400" cy="2860675"/>
          </a:xfrm>
        </p:spPr>
        <p:txBody>
          <a:bodyPr/>
          <a:lstStyle/>
          <a:p>
            <a:pPr eaLnBrk="1" hangingPunct="1">
              <a:buFont typeface="Times" pitchFamily="84" charset="0"/>
              <a:buNone/>
            </a:pPr>
            <a:r>
              <a:rPr lang="en-US" b="1" dirty="0" err="1" smtClean="0"/>
              <a:t>Telophase</a:t>
            </a:r>
            <a:r>
              <a:rPr lang="en-US" b="1" dirty="0" smtClean="0"/>
              <a:t> II and Cytokinesis</a:t>
            </a:r>
            <a:endParaRPr lang="en-US" dirty="0" smtClean="0"/>
          </a:p>
          <a:p>
            <a:pPr eaLnBrk="1" hangingPunct="1"/>
            <a:r>
              <a:rPr lang="en-US" dirty="0" smtClean="0"/>
              <a:t>In </a:t>
            </a:r>
            <a:r>
              <a:rPr lang="en-US" dirty="0" err="1" smtClean="0"/>
              <a:t>telophase</a:t>
            </a:r>
            <a:r>
              <a:rPr lang="en-US" dirty="0" smtClean="0"/>
              <a:t> II, the chromosomes arrive at opposite poles</a:t>
            </a:r>
          </a:p>
          <a:p>
            <a:pPr eaLnBrk="1" hangingPunct="1"/>
            <a:r>
              <a:rPr lang="en-US" dirty="0" smtClean="0"/>
              <a:t>Nuclei form, and the chromosomes begin </a:t>
            </a:r>
            <a:r>
              <a:rPr lang="en-US" dirty="0" err="1" smtClean="0"/>
              <a:t>decondensing</a:t>
            </a:r>
            <a:endParaRPr lang="en-US" dirty="0" smtClean="0"/>
          </a:p>
          <a:p>
            <a:pPr eaLnBrk="1" hangingPunct="1"/>
            <a:r>
              <a:rPr lang="en-US" sz="1400" dirty="0">
                <a:hlinkClick r:id="rId3"/>
              </a:rPr>
              <a:t>http://highered.mcgraw-hill.com/sites/0072495855/student_view0/chapter28/animation__</a:t>
            </a:r>
            <a:r>
              <a:rPr lang="en-US" sz="1400" dirty="0" smtClean="0">
                <a:hlinkClick r:id="rId3"/>
              </a:rPr>
              <a:t>how_meiosis_works.html</a:t>
            </a:r>
            <a:endParaRPr lang="en-US" sz="1400" dirty="0" smtClean="0"/>
          </a:p>
          <a:p>
            <a:pPr eaLnBrk="1" hangingPunct="1"/>
            <a:r>
              <a:rPr lang="en-US" sz="1400" dirty="0"/>
              <a:t>http://highered.mcgraw-hill.com/sites/0072495855/student_view0/chapter28/animation__stages_of_meiosis.html</a:t>
            </a:r>
            <a:endParaRPr lang="en-US" sz="1400" dirty="0" smtClean="0"/>
          </a:p>
        </p:txBody>
      </p:sp>
      <p:grpSp>
        <p:nvGrpSpPr>
          <p:cNvPr id="57347" name="Group 6"/>
          <p:cNvGrpSpPr>
            <a:grpSpLocks/>
          </p:cNvGrpSpPr>
          <p:nvPr/>
        </p:nvGrpSpPr>
        <p:grpSpPr bwMode="auto">
          <a:xfrm>
            <a:off x="0" y="6553200"/>
            <a:ext cx="9144000" cy="304800"/>
            <a:chOff x="0" y="4128"/>
            <a:chExt cx="5760" cy="192"/>
          </a:xfrm>
        </p:grpSpPr>
        <p:sp>
          <p:nvSpPr>
            <p:cNvPr id="573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73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73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1365250"/>
            <a:ext cx="8077200" cy="3524250"/>
          </a:xfrm>
        </p:spPr>
        <p:txBody>
          <a:bodyPr/>
          <a:lstStyle/>
          <a:p>
            <a:pPr eaLnBrk="1" hangingPunct="1"/>
            <a:r>
              <a:rPr lang="en-US" dirty="0" smtClean="0"/>
              <a:t>Cytokinesis separates the cytoplasm</a:t>
            </a:r>
          </a:p>
          <a:p>
            <a:pPr eaLnBrk="1" hangingPunct="1"/>
            <a:r>
              <a:rPr lang="en-US" dirty="0" smtClean="0"/>
              <a:t>At the end of meiosis, there are four daughter cells, each with a haploid set of </a:t>
            </a:r>
            <a:r>
              <a:rPr lang="en-US" dirty="0" err="1" smtClean="0"/>
              <a:t>unreplicated</a:t>
            </a:r>
            <a:r>
              <a:rPr lang="en-US" dirty="0" smtClean="0"/>
              <a:t> chromosomes</a:t>
            </a:r>
          </a:p>
          <a:p>
            <a:pPr eaLnBrk="1" hangingPunct="1"/>
            <a:r>
              <a:rPr lang="en-US" dirty="0" smtClean="0"/>
              <a:t>Each daughter cell is genetically distinct from the others and from the parent cell</a:t>
            </a:r>
          </a:p>
        </p:txBody>
      </p:sp>
      <p:grpSp>
        <p:nvGrpSpPr>
          <p:cNvPr id="58371" name="Group 6"/>
          <p:cNvGrpSpPr>
            <a:grpSpLocks/>
          </p:cNvGrpSpPr>
          <p:nvPr/>
        </p:nvGrpSpPr>
        <p:grpSpPr bwMode="auto">
          <a:xfrm>
            <a:off x="0" y="6553200"/>
            <a:ext cx="9144000" cy="304800"/>
            <a:chOff x="0" y="4128"/>
            <a:chExt cx="5760" cy="192"/>
          </a:xfrm>
        </p:grpSpPr>
        <p:sp>
          <p:nvSpPr>
            <p:cNvPr id="5837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83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837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538163"/>
            <a:ext cx="8534400" cy="503237"/>
          </a:xfrm>
        </p:spPr>
        <p:txBody>
          <a:bodyPr/>
          <a:lstStyle/>
          <a:p>
            <a:pPr eaLnBrk="1" hangingPunct="1"/>
            <a:r>
              <a:rPr lang="en-US" dirty="0" smtClean="0"/>
              <a:t>A Comparison of Mitosis and Meiosis</a:t>
            </a:r>
            <a:endParaRPr lang="en-US" dirty="0" smtClean="0">
              <a:solidFill>
                <a:schemeClr val="tx1"/>
              </a:solidFill>
            </a:endParaRPr>
          </a:p>
        </p:txBody>
      </p:sp>
      <p:sp>
        <p:nvSpPr>
          <p:cNvPr id="59395" name="Rectangle 3"/>
          <p:cNvSpPr>
            <a:spLocks noGrp="1" noChangeArrowheads="1"/>
          </p:cNvSpPr>
          <p:nvPr>
            <p:ph type="body" idx="1"/>
          </p:nvPr>
        </p:nvSpPr>
        <p:spPr>
          <a:xfrm>
            <a:off x="533400" y="1365250"/>
            <a:ext cx="8077200" cy="5353050"/>
          </a:xfrm>
        </p:spPr>
        <p:txBody>
          <a:bodyPr/>
          <a:lstStyle/>
          <a:p>
            <a:pPr eaLnBrk="1" hangingPunct="1"/>
            <a:r>
              <a:rPr lang="en-US" dirty="0" smtClean="0"/>
              <a:t>Mitosis conserves the number of chromosome sets, producing cells that are genetically identical to the parent cell</a:t>
            </a:r>
          </a:p>
          <a:p>
            <a:pPr eaLnBrk="1" hangingPunct="1"/>
            <a:r>
              <a:rPr lang="en-US" dirty="0" smtClean="0"/>
              <a:t>Meiosis reduces the number of chromosomes sets from two (diploid) to one (haploid), producing cells that differ genetically from each other and from the parent cell</a:t>
            </a:r>
          </a:p>
        </p:txBody>
      </p:sp>
      <p:grpSp>
        <p:nvGrpSpPr>
          <p:cNvPr id="59396" name="Group 7"/>
          <p:cNvGrpSpPr>
            <a:grpSpLocks/>
          </p:cNvGrpSpPr>
          <p:nvPr/>
        </p:nvGrpSpPr>
        <p:grpSpPr bwMode="auto">
          <a:xfrm>
            <a:off x="0" y="6553200"/>
            <a:ext cx="9144000" cy="304800"/>
            <a:chOff x="0" y="4128"/>
            <a:chExt cx="5760" cy="192"/>
          </a:xfrm>
        </p:grpSpPr>
        <p:sp>
          <p:nvSpPr>
            <p:cNvPr id="5939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939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939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13.9a</a:t>
            </a:r>
            <a:endParaRPr lang="en-US" sz="1200" smtClean="0">
              <a:solidFill>
                <a:schemeClr val="tx1"/>
              </a:solidFill>
              <a:latin typeface="Arial" charset="0"/>
            </a:endParaRPr>
          </a:p>
        </p:txBody>
      </p:sp>
      <p:pic>
        <p:nvPicPr>
          <p:cNvPr id="61443" name="Picture 3" descr="13_09aMitosisVMeiosis-U"/>
          <p:cNvPicPr>
            <a:picLocks noChangeAspect="1" noChangeArrowheads="1"/>
          </p:cNvPicPr>
          <p:nvPr/>
        </p:nvPicPr>
        <p:blipFill>
          <a:blip r:embed="rId3" cstate="print"/>
          <a:srcRect/>
          <a:stretch>
            <a:fillRect/>
          </a:stretch>
        </p:blipFill>
        <p:spPr bwMode="auto">
          <a:xfrm>
            <a:off x="296863" y="330200"/>
            <a:ext cx="8548687" cy="6451600"/>
          </a:xfrm>
          <a:prstGeom prst="rect">
            <a:avLst/>
          </a:prstGeom>
          <a:noFill/>
          <a:ln w="9525">
            <a:noFill/>
            <a:miter lim="800000"/>
            <a:headEnd/>
            <a:tailEnd/>
          </a:ln>
        </p:spPr>
      </p:pic>
      <p:sp>
        <p:nvSpPr>
          <p:cNvPr id="61444" name="Text Box 4"/>
          <p:cNvSpPr txBox="1">
            <a:spLocks noChangeArrowheads="1"/>
          </p:cNvSpPr>
          <p:nvPr/>
        </p:nvSpPr>
        <p:spPr bwMode="auto">
          <a:xfrm>
            <a:off x="439738" y="1463675"/>
            <a:ext cx="792162" cy="228600"/>
          </a:xfrm>
          <a:prstGeom prst="rect">
            <a:avLst/>
          </a:prstGeom>
          <a:noFill/>
          <a:ln w="9525">
            <a:noFill/>
            <a:miter lim="800000"/>
            <a:headEnd/>
            <a:tailEnd/>
          </a:ln>
        </p:spPr>
        <p:txBody>
          <a:bodyPr wrap="none" lIns="0" tIns="0" rIns="0" bIns="0"/>
          <a:lstStyle/>
          <a:p>
            <a:pPr>
              <a:lnSpc>
                <a:spcPct val="90000"/>
              </a:lnSpc>
            </a:pPr>
            <a:r>
              <a:rPr lang="en-US" sz="1400" b="1"/>
              <a:t>Prophase</a:t>
            </a:r>
          </a:p>
        </p:txBody>
      </p:sp>
      <p:sp>
        <p:nvSpPr>
          <p:cNvPr id="61445" name="Text Box 5"/>
          <p:cNvSpPr txBox="1">
            <a:spLocks noChangeArrowheads="1"/>
          </p:cNvSpPr>
          <p:nvPr/>
        </p:nvSpPr>
        <p:spPr bwMode="auto">
          <a:xfrm>
            <a:off x="628650" y="1797050"/>
            <a:ext cx="1136650" cy="425450"/>
          </a:xfrm>
          <a:prstGeom prst="rect">
            <a:avLst/>
          </a:prstGeom>
          <a:noFill/>
          <a:ln w="9525">
            <a:noFill/>
            <a:miter lim="800000"/>
            <a:headEnd/>
            <a:tailEnd/>
          </a:ln>
        </p:spPr>
        <p:txBody>
          <a:bodyPr wrap="none" lIns="0" tIns="0" rIns="0" bIns="0"/>
          <a:lstStyle/>
          <a:p>
            <a:pPr>
              <a:lnSpc>
                <a:spcPct val="90000"/>
              </a:lnSpc>
            </a:pPr>
            <a:r>
              <a:rPr lang="en-US" sz="1400" b="1"/>
              <a:t>Duplicated</a:t>
            </a:r>
            <a:br>
              <a:rPr lang="en-US" sz="1400" b="1"/>
            </a:br>
            <a:r>
              <a:rPr lang="en-US" sz="1400" b="1"/>
              <a:t>chromosome</a:t>
            </a:r>
          </a:p>
        </p:txBody>
      </p:sp>
      <p:sp>
        <p:nvSpPr>
          <p:cNvPr id="61446" name="Text Box 6"/>
          <p:cNvSpPr txBox="1">
            <a:spLocks noChangeArrowheads="1"/>
          </p:cNvSpPr>
          <p:nvPr/>
        </p:nvSpPr>
        <p:spPr bwMode="auto">
          <a:xfrm>
            <a:off x="1924050" y="419100"/>
            <a:ext cx="696913" cy="198438"/>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MITOSIS</a:t>
            </a:r>
          </a:p>
        </p:txBody>
      </p:sp>
      <p:sp>
        <p:nvSpPr>
          <p:cNvPr id="61447" name="Text Box 7"/>
          <p:cNvSpPr txBox="1">
            <a:spLocks noChangeArrowheads="1"/>
          </p:cNvSpPr>
          <p:nvPr/>
        </p:nvSpPr>
        <p:spPr bwMode="auto">
          <a:xfrm>
            <a:off x="2755900" y="1695450"/>
            <a:ext cx="1082675" cy="366713"/>
          </a:xfrm>
          <a:prstGeom prst="rect">
            <a:avLst/>
          </a:prstGeom>
          <a:noFill/>
          <a:ln w="9525">
            <a:noFill/>
            <a:miter lim="800000"/>
            <a:headEnd/>
            <a:tailEnd/>
          </a:ln>
        </p:spPr>
        <p:txBody>
          <a:bodyPr wrap="none" lIns="0" tIns="0" rIns="0" bIns="0"/>
          <a:lstStyle/>
          <a:p>
            <a:pPr algn="ctr">
              <a:lnSpc>
                <a:spcPct val="90000"/>
              </a:lnSpc>
            </a:pPr>
            <a:r>
              <a:rPr lang="en-US" sz="1400" b="1"/>
              <a:t>Chromosome</a:t>
            </a:r>
            <a:br>
              <a:rPr lang="en-US" sz="1400" b="1"/>
            </a:br>
            <a:r>
              <a:rPr lang="en-US" sz="1400" b="1"/>
              <a:t>duplication</a:t>
            </a:r>
          </a:p>
        </p:txBody>
      </p:sp>
      <p:sp>
        <p:nvSpPr>
          <p:cNvPr id="61448" name="Text Box 8"/>
          <p:cNvSpPr txBox="1">
            <a:spLocks noChangeArrowheads="1"/>
          </p:cNvSpPr>
          <p:nvPr/>
        </p:nvSpPr>
        <p:spPr bwMode="auto">
          <a:xfrm>
            <a:off x="3905250" y="762000"/>
            <a:ext cx="938213" cy="228600"/>
          </a:xfrm>
          <a:prstGeom prst="rect">
            <a:avLst/>
          </a:prstGeom>
          <a:noFill/>
          <a:ln w="9525">
            <a:noFill/>
            <a:miter lim="800000"/>
            <a:headEnd/>
            <a:tailEnd/>
          </a:ln>
        </p:spPr>
        <p:txBody>
          <a:bodyPr wrap="none" lIns="0" tIns="0" rIns="0" bIns="0"/>
          <a:lstStyle/>
          <a:p>
            <a:pPr>
              <a:lnSpc>
                <a:spcPct val="90000"/>
              </a:lnSpc>
            </a:pPr>
            <a:r>
              <a:rPr lang="en-US" sz="1400" b="1"/>
              <a:t>Parent cell</a:t>
            </a:r>
          </a:p>
        </p:txBody>
      </p:sp>
      <p:sp>
        <p:nvSpPr>
          <p:cNvPr id="61449" name="Text Box 9"/>
          <p:cNvSpPr txBox="1">
            <a:spLocks noChangeArrowheads="1"/>
          </p:cNvSpPr>
          <p:nvPr/>
        </p:nvSpPr>
        <p:spPr bwMode="auto">
          <a:xfrm>
            <a:off x="4056063" y="2028825"/>
            <a:ext cx="523875"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r>
              <a:rPr lang="en-US" sz="1400" b="1"/>
              <a:t> </a:t>
            </a:r>
            <a:r>
              <a:rPr lang="en-US" sz="1400" b="1">
                <a:sym typeface="Symbol" pitchFamily="84" charset="2"/>
              </a:rPr>
              <a:t></a:t>
            </a:r>
            <a:r>
              <a:rPr lang="en-US" sz="1400" b="1"/>
              <a:t> 6</a:t>
            </a:r>
          </a:p>
        </p:txBody>
      </p:sp>
      <p:sp>
        <p:nvSpPr>
          <p:cNvPr id="61450" name="Text Box 10"/>
          <p:cNvSpPr txBox="1">
            <a:spLocks noChangeArrowheads="1"/>
          </p:cNvSpPr>
          <p:nvPr/>
        </p:nvSpPr>
        <p:spPr bwMode="auto">
          <a:xfrm>
            <a:off x="430213" y="2965450"/>
            <a:ext cx="977900" cy="228600"/>
          </a:xfrm>
          <a:prstGeom prst="rect">
            <a:avLst/>
          </a:prstGeom>
          <a:noFill/>
          <a:ln w="9525">
            <a:noFill/>
            <a:miter lim="800000"/>
            <a:headEnd/>
            <a:tailEnd/>
          </a:ln>
        </p:spPr>
        <p:txBody>
          <a:bodyPr wrap="none" lIns="0" tIns="0" rIns="0" bIns="0"/>
          <a:lstStyle/>
          <a:p>
            <a:pPr>
              <a:lnSpc>
                <a:spcPct val="90000"/>
              </a:lnSpc>
            </a:pPr>
            <a:r>
              <a:rPr lang="en-US" sz="1400" b="1"/>
              <a:t>Metaphase</a:t>
            </a:r>
          </a:p>
        </p:txBody>
      </p:sp>
      <p:sp>
        <p:nvSpPr>
          <p:cNvPr id="61451" name="Text Box 11"/>
          <p:cNvSpPr txBox="1">
            <a:spLocks noChangeArrowheads="1"/>
          </p:cNvSpPr>
          <p:nvPr/>
        </p:nvSpPr>
        <p:spPr bwMode="auto">
          <a:xfrm>
            <a:off x="430213" y="4178300"/>
            <a:ext cx="846137" cy="430213"/>
          </a:xfrm>
          <a:prstGeom prst="rect">
            <a:avLst/>
          </a:prstGeom>
          <a:noFill/>
          <a:ln w="9525">
            <a:noFill/>
            <a:miter lim="800000"/>
            <a:headEnd/>
            <a:tailEnd/>
          </a:ln>
        </p:spPr>
        <p:txBody>
          <a:bodyPr wrap="none" lIns="0" tIns="0" rIns="0" bIns="0"/>
          <a:lstStyle/>
          <a:p>
            <a:pPr>
              <a:lnSpc>
                <a:spcPct val="90000"/>
              </a:lnSpc>
            </a:pPr>
            <a:r>
              <a:rPr lang="en-US" sz="1400" b="1"/>
              <a:t>Anaphase</a:t>
            </a:r>
            <a:br>
              <a:rPr lang="en-US" sz="1400" b="1"/>
            </a:br>
            <a:r>
              <a:rPr lang="en-US" sz="1400" b="1"/>
              <a:t>Telophase</a:t>
            </a:r>
          </a:p>
        </p:txBody>
      </p:sp>
      <p:sp>
        <p:nvSpPr>
          <p:cNvPr id="61452" name="Text Box 12"/>
          <p:cNvSpPr txBox="1">
            <a:spLocks noChangeArrowheads="1"/>
          </p:cNvSpPr>
          <p:nvPr/>
        </p:nvSpPr>
        <p:spPr bwMode="auto">
          <a:xfrm>
            <a:off x="1511300" y="5611813"/>
            <a:ext cx="273050"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endParaRPr lang="en-US" sz="1400" b="1"/>
          </a:p>
        </p:txBody>
      </p:sp>
      <p:sp>
        <p:nvSpPr>
          <p:cNvPr id="61453" name="Text Box 13"/>
          <p:cNvSpPr txBox="1">
            <a:spLocks noChangeArrowheads="1"/>
          </p:cNvSpPr>
          <p:nvPr/>
        </p:nvSpPr>
        <p:spPr bwMode="auto">
          <a:xfrm>
            <a:off x="3440113" y="5611813"/>
            <a:ext cx="273050"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endParaRPr lang="en-US" sz="1400" b="1"/>
          </a:p>
        </p:txBody>
      </p:sp>
      <p:sp>
        <p:nvSpPr>
          <p:cNvPr id="61454" name="Text Box 14"/>
          <p:cNvSpPr txBox="1">
            <a:spLocks noChangeArrowheads="1"/>
          </p:cNvSpPr>
          <p:nvPr/>
        </p:nvSpPr>
        <p:spPr bwMode="auto">
          <a:xfrm>
            <a:off x="1544638" y="5916613"/>
            <a:ext cx="1163637" cy="381000"/>
          </a:xfrm>
          <a:prstGeom prst="rect">
            <a:avLst/>
          </a:prstGeom>
          <a:noFill/>
          <a:ln w="9525">
            <a:noFill/>
            <a:miter lim="800000"/>
            <a:headEnd/>
            <a:tailEnd/>
          </a:ln>
        </p:spPr>
        <p:txBody>
          <a:bodyPr wrap="none" lIns="0" tIns="0" rIns="0" bIns="0"/>
          <a:lstStyle/>
          <a:p>
            <a:pPr algn="ctr">
              <a:lnSpc>
                <a:spcPct val="90000"/>
              </a:lnSpc>
            </a:pPr>
            <a:r>
              <a:rPr lang="en-US" sz="1400" b="1"/>
              <a:t>Daughter cells</a:t>
            </a:r>
            <a:br>
              <a:rPr lang="en-US" sz="1400" b="1"/>
            </a:br>
            <a:r>
              <a:rPr lang="en-US" sz="1400" b="1"/>
              <a:t>of mitosis</a:t>
            </a:r>
          </a:p>
        </p:txBody>
      </p:sp>
      <p:sp>
        <p:nvSpPr>
          <p:cNvPr id="61455" name="AutoShape 15"/>
          <p:cNvSpPr>
            <a:spLocks/>
          </p:cNvSpPr>
          <p:nvPr/>
        </p:nvSpPr>
        <p:spPr bwMode="auto">
          <a:xfrm rot="1006881">
            <a:off x="2114550" y="1679575"/>
            <a:ext cx="101600" cy="141288"/>
          </a:xfrm>
          <a:prstGeom prst="leftBrace">
            <a:avLst>
              <a:gd name="adj1" fmla="val 11589"/>
              <a:gd name="adj2" fmla="val 50000"/>
            </a:avLst>
          </a:prstGeom>
          <a:noFill/>
          <a:ln w="12700">
            <a:solidFill>
              <a:schemeClr val="tx1"/>
            </a:solidFill>
            <a:round/>
            <a:headEnd/>
            <a:tailEnd/>
          </a:ln>
        </p:spPr>
        <p:txBody>
          <a:bodyPr wrap="none" anchor="ctr"/>
          <a:lstStyle/>
          <a:p>
            <a:endParaRPr lang="en-US"/>
          </a:p>
        </p:txBody>
      </p:sp>
      <p:sp>
        <p:nvSpPr>
          <p:cNvPr id="61456" name="Text Box 16"/>
          <p:cNvSpPr txBox="1">
            <a:spLocks noChangeArrowheads="1"/>
          </p:cNvSpPr>
          <p:nvPr/>
        </p:nvSpPr>
        <p:spPr bwMode="auto">
          <a:xfrm>
            <a:off x="6269038" y="417513"/>
            <a:ext cx="696912" cy="198437"/>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MEIOSIS</a:t>
            </a:r>
          </a:p>
        </p:txBody>
      </p:sp>
      <p:sp>
        <p:nvSpPr>
          <p:cNvPr id="61457" name="Text Box 17"/>
          <p:cNvSpPr txBox="1">
            <a:spLocks noChangeArrowheads="1"/>
          </p:cNvSpPr>
          <p:nvPr/>
        </p:nvSpPr>
        <p:spPr bwMode="auto">
          <a:xfrm>
            <a:off x="7785100" y="806450"/>
            <a:ext cx="844550" cy="228600"/>
          </a:xfrm>
          <a:prstGeom prst="rect">
            <a:avLst/>
          </a:prstGeom>
          <a:noFill/>
          <a:ln w="9525">
            <a:noFill/>
            <a:miter lim="800000"/>
            <a:headEnd/>
            <a:tailEnd/>
          </a:ln>
        </p:spPr>
        <p:txBody>
          <a:bodyPr wrap="none" lIns="0" tIns="0" rIns="0" bIns="0"/>
          <a:lstStyle/>
          <a:p>
            <a:pPr>
              <a:lnSpc>
                <a:spcPct val="90000"/>
              </a:lnSpc>
            </a:pPr>
            <a:r>
              <a:rPr lang="en-US" sz="1400" b="1"/>
              <a:t>MEIOSIS </a:t>
            </a:r>
            <a:r>
              <a:rPr lang="en-US" sz="1400" b="1">
                <a:latin typeface="Times" pitchFamily="84" charset="0"/>
              </a:rPr>
              <a:t>I</a:t>
            </a:r>
            <a:endParaRPr lang="en-US" sz="1400" b="1"/>
          </a:p>
        </p:txBody>
      </p:sp>
      <p:sp>
        <p:nvSpPr>
          <p:cNvPr id="61458" name="Text Box 18"/>
          <p:cNvSpPr txBox="1">
            <a:spLocks noChangeArrowheads="1"/>
          </p:cNvSpPr>
          <p:nvPr/>
        </p:nvSpPr>
        <p:spPr bwMode="auto">
          <a:xfrm>
            <a:off x="7734300" y="5607050"/>
            <a:ext cx="936625" cy="228600"/>
          </a:xfrm>
          <a:prstGeom prst="rect">
            <a:avLst/>
          </a:prstGeom>
          <a:noFill/>
          <a:ln w="9525">
            <a:noFill/>
            <a:miter lim="800000"/>
            <a:headEnd/>
            <a:tailEnd/>
          </a:ln>
        </p:spPr>
        <p:txBody>
          <a:bodyPr wrap="none" lIns="0" tIns="0" rIns="0" bIns="0"/>
          <a:lstStyle/>
          <a:p>
            <a:pPr>
              <a:lnSpc>
                <a:spcPct val="90000"/>
              </a:lnSpc>
            </a:pPr>
            <a:r>
              <a:rPr lang="en-US" sz="1400" b="1"/>
              <a:t>MEIOSIS </a:t>
            </a:r>
            <a:r>
              <a:rPr lang="en-US" sz="1400" b="1">
                <a:latin typeface="Times" pitchFamily="84" charset="0"/>
              </a:rPr>
              <a:t>II</a:t>
            </a:r>
            <a:endParaRPr lang="en-US" sz="1400" b="1"/>
          </a:p>
        </p:txBody>
      </p:sp>
      <p:sp>
        <p:nvSpPr>
          <p:cNvPr id="61459" name="Text Box 19"/>
          <p:cNvSpPr txBox="1">
            <a:spLocks noChangeArrowheads="1"/>
          </p:cNvSpPr>
          <p:nvPr/>
        </p:nvSpPr>
        <p:spPr bwMode="auto">
          <a:xfrm>
            <a:off x="7745413" y="1465263"/>
            <a:ext cx="989012" cy="255587"/>
          </a:xfrm>
          <a:prstGeom prst="rect">
            <a:avLst/>
          </a:prstGeom>
          <a:noFill/>
          <a:ln w="9525">
            <a:noFill/>
            <a:miter lim="800000"/>
            <a:headEnd/>
            <a:tailEnd/>
          </a:ln>
        </p:spPr>
        <p:txBody>
          <a:bodyPr wrap="none" lIns="0" tIns="0" rIns="0" bIns="0"/>
          <a:lstStyle/>
          <a:p>
            <a:pPr>
              <a:lnSpc>
                <a:spcPct val="90000"/>
              </a:lnSpc>
            </a:pPr>
            <a:r>
              <a:rPr lang="en-US" sz="1400" b="1"/>
              <a:t>Prophase </a:t>
            </a:r>
            <a:r>
              <a:rPr lang="en-US" sz="1400" b="1">
                <a:latin typeface="Times" pitchFamily="84" charset="0"/>
              </a:rPr>
              <a:t>I</a:t>
            </a:r>
            <a:endParaRPr lang="en-US" sz="1400" b="1"/>
          </a:p>
        </p:txBody>
      </p:sp>
      <p:sp>
        <p:nvSpPr>
          <p:cNvPr id="61460" name="Text Box 20"/>
          <p:cNvSpPr txBox="1">
            <a:spLocks noChangeArrowheads="1"/>
          </p:cNvSpPr>
          <p:nvPr/>
        </p:nvSpPr>
        <p:spPr bwMode="auto">
          <a:xfrm>
            <a:off x="7677150" y="2947988"/>
            <a:ext cx="1057275" cy="260350"/>
          </a:xfrm>
          <a:prstGeom prst="rect">
            <a:avLst/>
          </a:prstGeom>
          <a:noFill/>
          <a:ln w="9525">
            <a:noFill/>
            <a:miter lim="800000"/>
            <a:headEnd/>
            <a:tailEnd/>
          </a:ln>
        </p:spPr>
        <p:txBody>
          <a:bodyPr wrap="none" lIns="0" tIns="0" rIns="0" bIns="0"/>
          <a:lstStyle/>
          <a:p>
            <a:pPr>
              <a:lnSpc>
                <a:spcPct val="90000"/>
              </a:lnSpc>
            </a:pPr>
            <a:r>
              <a:rPr lang="en-US" sz="1400" b="1"/>
              <a:t>Metaphase </a:t>
            </a:r>
            <a:r>
              <a:rPr lang="en-US" sz="1400" b="1">
                <a:latin typeface="Times" pitchFamily="84" charset="0"/>
              </a:rPr>
              <a:t>I</a:t>
            </a:r>
            <a:endParaRPr lang="en-US" sz="1400" b="1"/>
          </a:p>
        </p:txBody>
      </p:sp>
      <p:sp>
        <p:nvSpPr>
          <p:cNvPr id="61461" name="Text Box 21"/>
          <p:cNvSpPr txBox="1">
            <a:spLocks noChangeArrowheads="1"/>
          </p:cNvSpPr>
          <p:nvPr/>
        </p:nvSpPr>
        <p:spPr bwMode="auto">
          <a:xfrm>
            <a:off x="7710488" y="4175125"/>
            <a:ext cx="963612" cy="441325"/>
          </a:xfrm>
          <a:prstGeom prst="rect">
            <a:avLst/>
          </a:prstGeom>
          <a:noFill/>
          <a:ln w="9525">
            <a:noFill/>
            <a:miter lim="800000"/>
            <a:headEnd/>
            <a:tailEnd/>
          </a:ln>
        </p:spPr>
        <p:txBody>
          <a:bodyPr wrap="none" lIns="0" tIns="0" rIns="0" bIns="0"/>
          <a:lstStyle/>
          <a:p>
            <a:pPr>
              <a:lnSpc>
                <a:spcPct val="90000"/>
              </a:lnSpc>
            </a:pPr>
            <a:r>
              <a:rPr lang="en-US" sz="1400" b="1"/>
              <a:t>Anaphase </a:t>
            </a:r>
            <a:r>
              <a:rPr lang="en-US" sz="1400" b="1">
                <a:latin typeface="Times" pitchFamily="84" charset="0"/>
              </a:rPr>
              <a:t>I</a:t>
            </a:r>
          </a:p>
          <a:p>
            <a:pPr>
              <a:lnSpc>
                <a:spcPct val="90000"/>
              </a:lnSpc>
            </a:pPr>
            <a:r>
              <a:rPr lang="en-US" sz="1400" b="1"/>
              <a:t>Telophase </a:t>
            </a:r>
            <a:r>
              <a:rPr lang="en-US" sz="1400" b="1">
                <a:latin typeface="Times" pitchFamily="84" charset="0"/>
              </a:rPr>
              <a:t>I</a:t>
            </a:r>
          </a:p>
        </p:txBody>
      </p:sp>
      <p:sp>
        <p:nvSpPr>
          <p:cNvPr id="61462" name="Text Box 22"/>
          <p:cNvSpPr txBox="1">
            <a:spLocks noChangeArrowheads="1"/>
          </p:cNvSpPr>
          <p:nvPr/>
        </p:nvSpPr>
        <p:spPr bwMode="auto">
          <a:xfrm>
            <a:off x="7550150" y="4665663"/>
            <a:ext cx="657225" cy="412750"/>
          </a:xfrm>
          <a:prstGeom prst="rect">
            <a:avLst/>
          </a:prstGeom>
          <a:noFill/>
          <a:ln w="9525">
            <a:noFill/>
            <a:miter lim="800000"/>
            <a:headEnd/>
            <a:tailEnd/>
          </a:ln>
        </p:spPr>
        <p:txBody>
          <a:bodyPr wrap="none" lIns="0" tIns="0" rIns="0" bIns="0"/>
          <a:lstStyle/>
          <a:p>
            <a:pPr algn="ctr">
              <a:lnSpc>
                <a:spcPct val="90000"/>
              </a:lnSpc>
            </a:pPr>
            <a:r>
              <a:rPr lang="en-US" sz="1400" b="1"/>
              <a:t>Haploid</a:t>
            </a:r>
            <a:br>
              <a:rPr lang="en-US" sz="1400" b="1"/>
            </a:br>
            <a:r>
              <a:rPr lang="en-US" sz="1400" b="1" i="1"/>
              <a:t>n</a:t>
            </a:r>
            <a:r>
              <a:rPr lang="en-US" sz="1400" b="1"/>
              <a:t> </a:t>
            </a:r>
            <a:r>
              <a:rPr lang="en-US" sz="1400" b="1">
                <a:sym typeface="Symbol" pitchFamily="84" charset="2"/>
              </a:rPr>
              <a:t></a:t>
            </a:r>
            <a:r>
              <a:rPr lang="en-US" sz="1400" b="1"/>
              <a:t> 3</a:t>
            </a:r>
          </a:p>
        </p:txBody>
      </p:sp>
      <p:sp>
        <p:nvSpPr>
          <p:cNvPr id="61463" name="Text Box 23"/>
          <p:cNvSpPr txBox="1">
            <a:spLocks noChangeArrowheads="1"/>
          </p:cNvSpPr>
          <p:nvPr/>
        </p:nvSpPr>
        <p:spPr bwMode="auto">
          <a:xfrm>
            <a:off x="5932488" y="854075"/>
            <a:ext cx="750887" cy="228600"/>
          </a:xfrm>
          <a:prstGeom prst="rect">
            <a:avLst/>
          </a:prstGeom>
          <a:noFill/>
          <a:ln w="9525">
            <a:noFill/>
            <a:miter lim="800000"/>
            <a:headEnd/>
            <a:tailEnd/>
          </a:ln>
        </p:spPr>
        <p:txBody>
          <a:bodyPr wrap="none" lIns="0" tIns="0" rIns="0" bIns="0"/>
          <a:lstStyle/>
          <a:p>
            <a:pPr>
              <a:lnSpc>
                <a:spcPct val="90000"/>
              </a:lnSpc>
            </a:pPr>
            <a:r>
              <a:rPr lang="en-US" sz="1400" b="1"/>
              <a:t>Chiasma</a:t>
            </a:r>
          </a:p>
        </p:txBody>
      </p:sp>
      <p:sp>
        <p:nvSpPr>
          <p:cNvPr id="61464" name="Text Box 24"/>
          <p:cNvSpPr txBox="1">
            <a:spLocks noChangeArrowheads="1"/>
          </p:cNvSpPr>
          <p:nvPr/>
        </p:nvSpPr>
        <p:spPr bwMode="auto">
          <a:xfrm>
            <a:off x="4818063" y="1697038"/>
            <a:ext cx="1149350" cy="366712"/>
          </a:xfrm>
          <a:prstGeom prst="rect">
            <a:avLst/>
          </a:prstGeom>
          <a:noFill/>
          <a:ln w="9525">
            <a:noFill/>
            <a:miter lim="800000"/>
            <a:headEnd/>
            <a:tailEnd/>
          </a:ln>
        </p:spPr>
        <p:txBody>
          <a:bodyPr wrap="none" lIns="0" tIns="0" rIns="0" bIns="0"/>
          <a:lstStyle/>
          <a:p>
            <a:pPr algn="ctr">
              <a:lnSpc>
                <a:spcPct val="90000"/>
              </a:lnSpc>
            </a:pPr>
            <a:r>
              <a:rPr lang="en-US" sz="1400" b="1"/>
              <a:t>Chromosome</a:t>
            </a:r>
            <a:br>
              <a:rPr lang="en-US" sz="1400" b="1"/>
            </a:br>
            <a:r>
              <a:rPr lang="en-US" sz="1400" b="1"/>
              <a:t>duplication</a:t>
            </a:r>
          </a:p>
        </p:txBody>
      </p:sp>
      <p:sp>
        <p:nvSpPr>
          <p:cNvPr id="61465" name="Text Box 25"/>
          <p:cNvSpPr txBox="1">
            <a:spLocks noChangeArrowheads="1"/>
          </p:cNvSpPr>
          <p:nvPr/>
        </p:nvSpPr>
        <p:spPr bwMode="auto">
          <a:xfrm>
            <a:off x="7156450" y="1866900"/>
            <a:ext cx="1522413" cy="436563"/>
          </a:xfrm>
          <a:prstGeom prst="rect">
            <a:avLst/>
          </a:prstGeom>
          <a:noFill/>
          <a:ln w="9525">
            <a:noFill/>
            <a:miter lim="800000"/>
            <a:headEnd/>
            <a:tailEnd/>
          </a:ln>
        </p:spPr>
        <p:txBody>
          <a:bodyPr wrap="none" lIns="0" tIns="0" rIns="0" bIns="0"/>
          <a:lstStyle/>
          <a:p>
            <a:pPr>
              <a:lnSpc>
                <a:spcPct val="90000"/>
              </a:lnSpc>
            </a:pPr>
            <a:r>
              <a:rPr lang="en-US" sz="1400" b="1"/>
              <a:t>Homologous</a:t>
            </a:r>
            <a:br>
              <a:rPr lang="en-US" sz="1400" b="1"/>
            </a:br>
            <a:r>
              <a:rPr lang="en-US" sz="1400" b="1"/>
              <a:t>chromosome pair</a:t>
            </a:r>
          </a:p>
        </p:txBody>
      </p:sp>
      <p:sp>
        <p:nvSpPr>
          <p:cNvPr id="61466" name="Text Box 26"/>
          <p:cNvSpPr txBox="1">
            <a:spLocks noChangeArrowheads="1"/>
          </p:cNvSpPr>
          <p:nvPr/>
        </p:nvSpPr>
        <p:spPr bwMode="auto">
          <a:xfrm>
            <a:off x="4673600" y="4413250"/>
            <a:ext cx="763588" cy="642938"/>
          </a:xfrm>
          <a:prstGeom prst="rect">
            <a:avLst/>
          </a:prstGeom>
          <a:noFill/>
          <a:ln w="9525">
            <a:noFill/>
            <a:miter lim="800000"/>
            <a:headEnd/>
            <a:tailEnd/>
          </a:ln>
        </p:spPr>
        <p:txBody>
          <a:bodyPr wrap="none" lIns="0" tIns="0" rIns="0" bIns="0"/>
          <a:lstStyle/>
          <a:p>
            <a:pPr algn="ctr">
              <a:lnSpc>
                <a:spcPct val="90000"/>
              </a:lnSpc>
            </a:pPr>
            <a:r>
              <a:rPr lang="en-US" sz="1400" b="1"/>
              <a:t>Daughter </a:t>
            </a:r>
            <a:br>
              <a:rPr lang="en-US" sz="1400" b="1"/>
            </a:br>
            <a:r>
              <a:rPr lang="en-US" sz="1400" b="1"/>
              <a:t>cells of</a:t>
            </a:r>
            <a:br>
              <a:rPr lang="en-US" sz="1400" b="1"/>
            </a:br>
            <a:r>
              <a:rPr lang="en-US" sz="1400" b="1"/>
              <a:t>meiosis </a:t>
            </a:r>
            <a:r>
              <a:rPr lang="en-US" sz="1400" b="1">
                <a:latin typeface="Times" pitchFamily="84" charset="0"/>
              </a:rPr>
              <a:t>I</a:t>
            </a:r>
            <a:endParaRPr lang="en-US" sz="1400" b="1"/>
          </a:p>
        </p:txBody>
      </p:sp>
      <p:sp>
        <p:nvSpPr>
          <p:cNvPr id="61467" name="Text Box 27"/>
          <p:cNvSpPr txBox="1">
            <a:spLocks noChangeArrowheads="1"/>
          </p:cNvSpPr>
          <p:nvPr/>
        </p:nvSpPr>
        <p:spPr bwMode="auto">
          <a:xfrm>
            <a:off x="5370513" y="6245225"/>
            <a:ext cx="2413000" cy="228600"/>
          </a:xfrm>
          <a:prstGeom prst="rect">
            <a:avLst/>
          </a:prstGeom>
          <a:noFill/>
          <a:ln w="9525">
            <a:noFill/>
            <a:miter lim="800000"/>
            <a:headEnd/>
            <a:tailEnd/>
          </a:ln>
        </p:spPr>
        <p:txBody>
          <a:bodyPr wrap="none" lIns="0" tIns="0" rIns="0" bIns="0"/>
          <a:lstStyle/>
          <a:p>
            <a:pPr>
              <a:lnSpc>
                <a:spcPct val="90000"/>
              </a:lnSpc>
            </a:pPr>
            <a:r>
              <a:rPr lang="en-US" sz="1400" b="1"/>
              <a:t>Daughter cells of meiosis </a:t>
            </a:r>
            <a:r>
              <a:rPr lang="en-US" sz="1400" b="1">
                <a:latin typeface="Times" pitchFamily="84" charset="0"/>
              </a:rPr>
              <a:t>II</a:t>
            </a:r>
            <a:endParaRPr lang="en-US" sz="1400" b="1"/>
          </a:p>
        </p:txBody>
      </p:sp>
      <p:sp>
        <p:nvSpPr>
          <p:cNvPr id="61468" name="Text Box 28"/>
          <p:cNvSpPr txBox="1">
            <a:spLocks noChangeArrowheads="1"/>
          </p:cNvSpPr>
          <p:nvPr/>
        </p:nvSpPr>
        <p:spPr bwMode="auto">
          <a:xfrm>
            <a:off x="5800725" y="59848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69" name="Text Box 29"/>
          <p:cNvSpPr txBox="1">
            <a:spLocks noChangeArrowheads="1"/>
          </p:cNvSpPr>
          <p:nvPr/>
        </p:nvSpPr>
        <p:spPr bwMode="auto">
          <a:xfrm>
            <a:off x="6359525" y="5980113"/>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0" name="Text Box 30"/>
          <p:cNvSpPr txBox="1">
            <a:spLocks noChangeArrowheads="1"/>
          </p:cNvSpPr>
          <p:nvPr/>
        </p:nvSpPr>
        <p:spPr bwMode="auto">
          <a:xfrm>
            <a:off x="7064375" y="59848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1" name="Text Box 31"/>
          <p:cNvSpPr txBox="1">
            <a:spLocks noChangeArrowheads="1"/>
          </p:cNvSpPr>
          <p:nvPr/>
        </p:nvSpPr>
        <p:spPr bwMode="auto">
          <a:xfrm>
            <a:off x="7626350" y="59721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2" name="AutoShape 32"/>
          <p:cNvSpPr>
            <a:spLocks/>
          </p:cNvSpPr>
          <p:nvPr/>
        </p:nvSpPr>
        <p:spPr bwMode="auto">
          <a:xfrm rot="-4183476">
            <a:off x="6627019" y="1648619"/>
            <a:ext cx="76200" cy="144462"/>
          </a:xfrm>
          <a:prstGeom prst="leftBrace">
            <a:avLst>
              <a:gd name="adj1" fmla="val 15799"/>
              <a:gd name="adj2" fmla="val 50000"/>
            </a:avLst>
          </a:prstGeom>
          <a:noFill/>
          <a:ln w="12700">
            <a:solidFill>
              <a:schemeClr val="tx1"/>
            </a:solidFill>
            <a:round/>
            <a:headEnd/>
            <a:tailEnd/>
          </a:ln>
        </p:spPr>
        <p:txBody>
          <a:bodyPr wrap="none" anchor="ctr"/>
          <a:lstStyle/>
          <a:p>
            <a:endParaRPr lang="en-US"/>
          </a:p>
        </p:txBody>
      </p:sp>
      <p:sp>
        <p:nvSpPr>
          <p:cNvPr id="61473" name="Line 33"/>
          <p:cNvSpPr>
            <a:spLocks noChangeShapeType="1"/>
          </p:cNvSpPr>
          <p:nvPr/>
        </p:nvSpPr>
        <p:spPr bwMode="auto">
          <a:xfrm flipH="1">
            <a:off x="1773238" y="1741488"/>
            <a:ext cx="350837" cy="290512"/>
          </a:xfrm>
          <a:prstGeom prst="line">
            <a:avLst/>
          </a:prstGeom>
          <a:noFill/>
          <a:ln w="12700">
            <a:solidFill>
              <a:schemeClr val="tx1"/>
            </a:solidFill>
            <a:round/>
            <a:headEnd/>
            <a:tailEnd/>
          </a:ln>
        </p:spPr>
        <p:txBody>
          <a:bodyPr wrap="none" anchor="ctr"/>
          <a:lstStyle/>
          <a:p>
            <a:endParaRPr lang="en-US"/>
          </a:p>
        </p:txBody>
      </p:sp>
      <p:sp>
        <p:nvSpPr>
          <p:cNvPr id="61474" name="Line 34"/>
          <p:cNvSpPr>
            <a:spLocks noChangeShapeType="1"/>
          </p:cNvSpPr>
          <p:nvPr/>
        </p:nvSpPr>
        <p:spPr bwMode="auto">
          <a:xfrm>
            <a:off x="6653213" y="1754188"/>
            <a:ext cx="463550" cy="171450"/>
          </a:xfrm>
          <a:prstGeom prst="line">
            <a:avLst/>
          </a:prstGeom>
          <a:noFill/>
          <a:ln w="12700">
            <a:solidFill>
              <a:schemeClr val="tx1"/>
            </a:solidFill>
            <a:round/>
            <a:headEnd/>
            <a:tailEnd/>
          </a:ln>
        </p:spPr>
        <p:txBody>
          <a:bodyPr wrap="none" anchor="ctr"/>
          <a:lstStyle/>
          <a:p>
            <a:endParaRPr lang="en-US"/>
          </a:p>
        </p:txBody>
      </p:sp>
      <p:sp>
        <p:nvSpPr>
          <p:cNvPr id="35" name="TextBox 34"/>
          <p:cNvSpPr txBox="1"/>
          <p:nvPr/>
        </p:nvSpPr>
        <p:spPr>
          <a:xfrm>
            <a:off x="457200" y="838200"/>
            <a:ext cx="914400" cy="461665"/>
          </a:xfrm>
          <a:prstGeom prst="rect">
            <a:avLst/>
          </a:prstGeom>
          <a:noFill/>
        </p:spPr>
        <p:txBody>
          <a:bodyPr wrap="square" rtlCol="0">
            <a:spAutoFit/>
          </a:bodyPr>
          <a:lstStyle/>
          <a:p>
            <a:r>
              <a:rPr lang="en-US" dirty="0" smtClean="0"/>
              <a:t>(27)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13.2</a:t>
            </a:r>
            <a:endParaRPr lang="en-US" sz="1200" smtClean="0">
              <a:solidFill>
                <a:schemeClr val="tx1"/>
              </a:solidFill>
              <a:latin typeface="Arial" charset="0"/>
            </a:endParaRPr>
          </a:p>
        </p:txBody>
      </p:sp>
      <p:pic>
        <p:nvPicPr>
          <p:cNvPr id="9219" name="Picture 4" descr="13_02_AsexualReproduct-U"/>
          <p:cNvPicPr>
            <a:picLocks noChangeAspect="1" noChangeArrowheads="1"/>
          </p:cNvPicPr>
          <p:nvPr/>
        </p:nvPicPr>
        <p:blipFill>
          <a:blip r:embed="rId3" cstate="print"/>
          <a:srcRect/>
          <a:stretch>
            <a:fillRect/>
          </a:stretch>
        </p:blipFill>
        <p:spPr bwMode="auto">
          <a:xfrm>
            <a:off x="1312863" y="584200"/>
            <a:ext cx="6518275" cy="5688013"/>
          </a:xfrm>
          <a:prstGeom prst="rect">
            <a:avLst/>
          </a:prstGeom>
          <a:noFill/>
          <a:ln w="9525">
            <a:noFill/>
            <a:miter lim="800000"/>
            <a:headEnd/>
            <a:tailEnd/>
          </a:ln>
        </p:spPr>
      </p:pic>
      <p:sp>
        <p:nvSpPr>
          <p:cNvPr id="9220" name="Text Box 5"/>
          <p:cNvSpPr txBox="1">
            <a:spLocks noChangeArrowheads="1"/>
          </p:cNvSpPr>
          <p:nvPr/>
        </p:nvSpPr>
        <p:spPr bwMode="auto">
          <a:xfrm>
            <a:off x="1346200" y="5803900"/>
            <a:ext cx="1179513" cy="344488"/>
          </a:xfrm>
          <a:prstGeom prst="rect">
            <a:avLst/>
          </a:prstGeom>
          <a:noFill/>
          <a:ln w="9525">
            <a:noFill/>
            <a:miter lim="800000"/>
            <a:headEnd/>
            <a:tailEnd/>
          </a:ln>
        </p:spPr>
        <p:txBody>
          <a:bodyPr wrap="none" lIns="0" tIns="0" rIns="0" bIns="0"/>
          <a:lstStyle/>
          <a:p>
            <a:r>
              <a:rPr lang="en-US" sz="1900" b="1"/>
              <a:t>(a) Hydra</a:t>
            </a:r>
          </a:p>
        </p:txBody>
      </p:sp>
      <p:sp>
        <p:nvSpPr>
          <p:cNvPr id="9221" name="Text Box 6"/>
          <p:cNvSpPr txBox="1">
            <a:spLocks noChangeArrowheads="1"/>
          </p:cNvSpPr>
          <p:nvPr/>
        </p:nvSpPr>
        <p:spPr bwMode="auto">
          <a:xfrm>
            <a:off x="4737100" y="5797550"/>
            <a:ext cx="1655763" cy="317500"/>
          </a:xfrm>
          <a:prstGeom prst="rect">
            <a:avLst/>
          </a:prstGeom>
          <a:noFill/>
          <a:ln w="9525">
            <a:noFill/>
            <a:miter lim="800000"/>
            <a:headEnd/>
            <a:tailEnd/>
          </a:ln>
        </p:spPr>
        <p:txBody>
          <a:bodyPr wrap="none" lIns="0" tIns="0" rIns="0" bIns="0"/>
          <a:lstStyle/>
          <a:p>
            <a:r>
              <a:rPr lang="en-US" sz="1900" b="1"/>
              <a:t>(b) Redwoods</a:t>
            </a:r>
          </a:p>
        </p:txBody>
      </p:sp>
      <p:sp>
        <p:nvSpPr>
          <p:cNvPr id="9222" name="Text Box 7"/>
          <p:cNvSpPr txBox="1">
            <a:spLocks noChangeArrowheads="1"/>
          </p:cNvSpPr>
          <p:nvPr/>
        </p:nvSpPr>
        <p:spPr bwMode="auto">
          <a:xfrm>
            <a:off x="1497013" y="4208463"/>
            <a:ext cx="477837" cy="292100"/>
          </a:xfrm>
          <a:prstGeom prst="rect">
            <a:avLst/>
          </a:prstGeom>
          <a:noFill/>
          <a:ln w="9525">
            <a:noFill/>
            <a:miter lim="800000"/>
            <a:headEnd/>
            <a:tailEnd/>
          </a:ln>
        </p:spPr>
        <p:txBody>
          <a:bodyPr wrap="none" lIns="0" tIns="0" rIns="0" bIns="0"/>
          <a:lstStyle/>
          <a:p>
            <a:r>
              <a:rPr lang="en-US" sz="1900" b="1">
                <a:solidFill>
                  <a:schemeClr val="bg1"/>
                </a:solidFill>
              </a:rPr>
              <a:t>Bud</a:t>
            </a:r>
          </a:p>
        </p:txBody>
      </p:sp>
      <p:sp>
        <p:nvSpPr>
          <p:cNvPr id="9223" name="Text Box 8"/>
          <p:cNvSpPr txBox="1">
            <a:spLocks noChangeArrowheads="1"/>
          </p:cNvSpPr>
          <p:nvPr/>
        </p:nvSpPr>
        <p:spPr bwMode="auto">
          <a:xfrm>
            <a:off x="3592513" y="3752850"/>
            <a:ext cx="835025" cy="292100"/>
          </a:xfrm>
          <a:prstGeom prst="rect">
            <a:avLst/>
          </a:prstGeom>
          <a:noFill/>
          <a:ln w="9525">
            <a:noFill/>
            <a:miter lim="800000"/>
            <a:headEnd/>
            <a:tailEnd/>
          </a:ln>
        </p:spPr>
        <p:txBody>
          <a:bodyPr wrap="none" lIns="0" tIns="0" rIns="0" bIns="0"/>
          <a:lstStyle/>
          <a:p>
            <a:r>
              <a:rPr lang="en-US" sz="1900" b="1">
                <a:solidFill>
                  <a:schemeClr val="bg1"/>
                </a:solidFill>
              </a:rPr>
              <a:t>Parent</a:t>
            </a:r>
          </a:p>
        </p:txBody>
      </p:sp>
      <p:sp>
        <p:nvSpPr>
          <p:cNvPr id="9224" name="Text Box 9"/>
          <p:cNvSpPr txBox="1">
            <a:spLocks noChangeArrowheads="1"/>
          </p:cNvSpPr>
          <p:nvPr/>
        </p:nvSpPr>
        <p:spPr bwMode="auto">
          <a:xfrm>
            <a:off x="1847850" y="869950"/>
            <a:ext cx="874713" cy="292100"/>
          </a:xfrm>
          <a:prstGeom prst="rect">
            <a:avLst/>
          </a:prstGeom>
          <a:noFill/>
          <a:ln w="9525">
            <a:noFill/>
            <a:miter lim="800000"/>
            <a:headEnd/>
            <a:tailEnd/>
          </a:ln>
        </p:spPr>
        <p:txBody>
          <a:bodyPr wrap="none" lIns="0" tIns="0" rIns="0" bIns="0"/>
          <a:lstStyle/>
          <a:p>
            <a:r>
              <a:rPr lang="en-US" sz="1900" b="1">
                <a:solidFill>
                  <a:schemeClr val="bg1"/>
                </a:solidFill>
              </a:rPr>
              <a:t>0.5 mm</a:t>
            </a:r>
          </a:p>
        </p:txBody>
      </p:sp>
      <p:sp>
        <p:nvSpPr>
          <p:cNvPr id="9225" name="Line 10"/>
          <p:cNvSpPr>
            <a:spLocks noChangeShapeType="1"/>
          </p:cNvSpPr>
          <p:nvPr/>
        </p:nvSpPr>
        <p:spPr bwMode="auto">
          <a:xfrm>
            <a:off x="1501775" y="754063"/>
            <a:ext cx="0" cy="131762"/>
          </a:xfrm>
          <a:prstGeom prst="line">
            <a:avLst/>
          </a:prstGeom>
          <a:noFill/>
          <a:ln w="12700">
            <a:solidFill>
              <a:schemeClr val="bg1"/>
            </a:solidFill>
            <a:round/>
            <a:headEnd/>
            <a:tailEnd/>
          </a:ln>
        </p:spPr>
        <p:txBody>
          <a:bodyPr wrap="none" anchor="ctr"/>
          <a:lstStyle/>
          <a:p>
            <a:endParaRPr lang="en-US"/>
          </a:p>
        </p:txBody>
      </p:sp>
      <p:sp>
        <p:nvSpPr>
          <p:cNvPr id="9226" name="Line 11"/>
          <p:cNvSpPr>
            <a:spLocks noChangeShapeType="1"/>
          </p:cNvSpPr>
          <p:nvPr/>
        </p:nvSpPr>
        <p:spPr bwMode="auto">
          <a:xfrm>
            <a:off x="2976563" y="741363"/>
            <a:ext cx="0" cy="144462"/>
          </a:xfrm>
          <a:prstGeom prst="line">
            <a:avLst/>
          </a:prstGeom>
          <a:noFill/>
          <a:ln w="12700">
            <a:solidFill>
              <a:schemeClr val="bg1"/>
            </a:solidFill>
            <a:round/>
            <a:headEnd/>
            <a:tailEnd/>
          </a:ln>
        </p:spPr>
        <p:txBody>
          <a:bodyPr wrap="none" anchor="ctr"/>
          <a:lstStyle/>
          <a:p>
            <a:endParaRPr lang="en-US"/>
          </a:p>
        </p:txBody>
      </p:sp>
      <p:sp>
        <p:nvSpPr>
          <p:cNvPr id="9227" name="Line 12"/>
          <p:cNvSpPr>
            <a:spLocks noChangeShapeType="1"/>
          </p:cNvSpPr>
          <p:nvPr/>
        </p:nvSpPr>
        <p:spPr bwMode="auto">
          <a:xfrm>
            <a:off x="1495425" y="820738"/>
            <a:ext cx="1481138" cy="0"/>
          </a:xfrm>
          <a:prstGeom prst="line">
            <a:avLst/>
          </a:prstGeom>
          <a:noFill/>
          <a:ln w="12700">
            <a:solidFill>
              <a:schemeClr val="bg1"/>
            </a:solidFill>
            <a:round/>
            <a:headEnd/>
            <a:tailEnd/>
          </a:ln>
        </p:spPr>
        <p:txBody>
          <a:bodyPr wrap="none" anchor="ctr"/>
          <a:lstStyle/>
          <a:p>
            <a:endParaRPr lang="en-US"/>
          </a:p>
        </p:txBody>
      </p:sp>
      <p:sp>
        <p:nvSpPr>
          <p:cNvPr id="9228" name="Line 13"/>
          <p:cNvSpPr>
            <a:spLocks noChangeShapeType="1"/>
          </p:cNvSpPr>
          <p:nvPr/>
        </p:nvSpPr>
        <p:spPr bwMode="auto">
          <a:xfrm flipH="1">
            <a:off x="1654175" y="3717925"/>
            <a:ext cx="541338" cy="488950"/>
          </a:xfrm>
          <a:prstGeom prst="line">
            <a:avLst/>
          </a:prstGeom>
          <a:noFill/>
          <a:ln w="25400">
            <a:solidFill>
              <a:schemeClr val="bg1"/>
            </a:solidFill>
            <a:round/>
            <a:headEnd/>
            <a:tailEnd/>
          </a:ln>
        </p:spPr>
        <p:txBody>
          <a:bodyPr wrap="none" anchor="ctr"/>
          <a:lstStyle/>
          <a:p>
            <a:endParaRPr lang="en-US"/>
          </a:p>
        </p:txBody>
      </p:sp>
      <p:sp>
        <p:nvSpPr>
          <p:cNvPr id="9229" name="Line 14"/>
          <p:cNvSpPr>
            <a:spLocks noChangeShapeType="1"/>
          </p:cNvSpPr>
          <p:nvPr/>
        </p:nvSpPr>
        <p:spPr bwMode="auto">
          <a:xfrm flipH="1">
            <a:off x="1652588" y="3719513"/>
            <a:ext cx="546100" cy="484187"/>
          </a:xfrm>
          <a:prstGeom prst="line">
            <a:avLst/>
          </a:prstGeom>
          <a:noFill/>
          <a:ln w="12700">
            <a:solidFill>
              <a:schemeClr val="tx1"/>
            </a:solidFill>
            <a:round/>
            <a:headEnd/>
            <a:tailEnd/>
          </a:ln>
        </p:spPr>
        <p:txBody>
          <a:bodyPr wrap="none" anchor="ctr"/>
          <a:lstStyle/>
          <a:p>
            <a:endParaRPr lang="en-US"/>
          </a:p>
        </p:txBody>
      </p:sp>
      <p:sp>
        <p:nvSpPr>
          <p:cNvPr id="9230" name="Line 15"/>
          <p:cNvSpPr>
            <a:spLocks noChangeShapeType="1"/>
          </p:cNvSpPr>
          <p:nvPr/>
        </p:nvSpPr>
        <p:spPr bwMode="auto">
          <a:xfrm>
            <a:off x="3413125" y="3082925"/>
            <a:ext cx="528638" cy="674688"/>
          </a:xfrm>
          <a:prstGeom prst="line">
            <a:avLst/>
          </a:prstGeom>
          <a:noFill/>
          <a:ln w="25400">
            <a:solidFill>
              <a:schemeClr val="bg1"/>
            </a:solidFill>
            <a:round/>
            <a:headEnd/>
            <a:tailEnd/>
          </a:ln>
        </p:spPr>
        <p:txBody>
          <a:bodyPr wrap="none" anchor="ctr"/>
          <a:lstStyle/>
          <a:p>
            <a:endParaRPr lang="en-US"/>
          </a:p>
        </p:txBody>
      </p:sp>
      <p:sp>
        <p:nvSpPr>
          <p:cNvPr id="9231" name="Line 16"/>
          <p:cNvSpPr>
            <a:spLocks noChangeShapeType="1"/>
          </p:cNvSpPr>
          <p:nvPr/>
        </p:nvSpPr>
        <p:spPr bwMode="auto">
          <a:xfrm>
            <a:off x="3406775" y="3076575"/>
            <a:ext cx="528638" cy="674688"/>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13.9b</a:t>
            </a:r>
            <a:endParaRPr lang="en-US" sz="1200" smtClean="0">
              <a:solidFill>
                <a:schemeClr val="tx1"/>
              </a:solidFill>
              <a:latin typeface="Arial" charset="0"/>
            </a:endParaRPr>
          </a:p>
        </p:txBody>
      </p:sp>
      <p:pic>
        <p:nvPicPr>
          <p:cNvPr id="62467" name="Picture 3" descr="13_09bMitosisVMeiosis-U"/>
          <p:cNvPicPr>
            <a:picLocks noChangeAspect="1" noChangeArrowheads="1"/>
          </p:cNvPicPr>
          <p:nvPr/>
        </p:nvPicPr>
        <p:blipFill>
          <a:blip r:embed="rId3" cstate="print"/>
          <a:srcRect/>
          <a:stretch>
            <a:fillRect/>
          </a:stretch>
        </p:blipFill>
        <p:spPr bwMode="auto">
          <a:xfrm>
            <a:off x="296863" y="1581150"/>
            <a:ext cx="8548687" cy="3694113"/>
          </a:xfrm>
          <a:prstGeom prst="rect">
            <a:avLst/>
          </a:prstGeom>
          <a:noFill/>
          <a:ln w="9525">
            <a:noFill/>
            <a:miter lim="800000"/>
            <a:headEnd/>
            <a:tailEnd/>
          </a:ln>
        </p:spPr>
      </p:pic>
      <p:sp>
        <p:nvSpPr>
          <p:cNvPr id="62468" name="Text Box 4"/>
          <p:cNvSpPr txBox="1">
            <a:spLocks noChangeArrowheads="1"/>
          </p:cNvSpPr>
          <p:nvPr/>
        </p:nvSpPr>
        <p:spPr bwMode="auto">
          <a:xfrm>
            <a:off x="4160838" y="1673225"/>
            <a:ext cx="846137" cy="179388"/>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SUMMARY</a:t>
            </a:r>
          </a:p>
        </p:txBody>
      </p:sp>
      <p:sp>
        <p:nvSpPr>
          <p:cNvPr id="62469" name="Text Box 5"/>
          <p:cNvSpPr txBox="1">
            <a:spLocks noChangeArrowheads="1"/>
          </p:cNvSpPr>
          <p:nvPr/>
        </p:nvSpPr>
        <p:spPr bwMode="auto">
          <a:xfrm>
            <a:off x="449263" y="1955800"/>
            <a:ext cx="692150" cy="193675"/>
          </a:xfrm>
          <a:prstGeom prst="rect">
            <a:avLst/>
          </a:prstGeom>
          <a:noFill/>
          <a:ln w="9525">
            <a:noFill/>
            <a:miter lim="800000"/>
            <a:headEnd/>
            <a:tailEnd/>
          </a:ln>
        </p:spPr>
        <p:txBody>
          <a:bodyPr wrap="none" lIns="0" tIns="0" rIns="0" bIns="0"/>
          <a:lstStyle/>
          <a:p>
            <a:pPr>
              <a:lnSpc>
                <a:spcPct val="90000"/>
              </a:lnSpc>
            </a:pPr>
            <a:r>
              <a:rPr lang="en-US" sz="1200" b="1" dirty="0">
                <a:solidFill>
                  <a:schemeClr val="bg1"/>
                </a:solidFill>
              </a:rPr>
              <a:t>Property</a:t>
            </a:r>
          </a:p>
        </p:txBody>
      </p:sp>
      <p:sp>
        <p:nvSpPr>
          <p:cNvPr id="62470" name="Text Box 6"/>
          <p:cNvSpPr txBox="1">
            <a:spLocks noChangeArrowheads="1"/>
          </p:cNvSpPr>
          <p:nvPr/>
        </p:nvSpPr>
        <p:spPr bwMode="auto">
          <a:xfrm>
            <a:off x="1524000" y="1955800"/>
            <a:ext cx="590550" cy="179388"/>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Mitosis</a:t>
            </a:r>
          </a:p>
        </p:txBody>
      </p:sp>
      <p:sp>
        <p:nvSpPr>
          <p:cNvPr id="62471" name="Text Box 7"/>
          <p:cNvSpPr txBox="1">
            <a:spLocks noChangeArrowheads="1"/>
          </p:cNvSpPr>
          <p:nvPr/>
        </p:nvSpPr>
        <p:spPr bwMode="auto">
          <a:xfrm>
            <a:off x="4697413" y="1957388"/>
            <a:ext cx="630237" cy="166687"/>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Meiosis</a:t>
            </a:r>
          </a:p>
        </p:txBody>
      </p:sp>
      <p:sp>
        <p:nvSpPr>
          <p:cNvPr id="62472" name="Text Box 8"/>
          <p:cNvSpPr txBox="1">
            <a:spLocks noChangeArrowheads="1"/>
          </p:cNvSpPr>
          <p:nvPr/>
        </p:nvSpPr>
        <p:spPr bwMode="auto">
          <a:xfrm>
            <a:off x="407988" y="2233613"/>
            <a:ext cx="809625" cy="360362"/>
          </a:xfrm>
          <a:prstGeom prst="rect">
            <a:avLst/>
          </a:prstGeom>
          <a:noFill/>
          <a:ln w="9525">
            <a:noFill/>
            <a:miter lim="800000"/>
            <a:headEnd/>
            <a:tailEnd/>
          </a:ln>
        </p:spPr>
        <p:txBody>
          <a:bodyPr wrap="none" lIns="0" tIns="0" rIns="0" bIns="0"/>
          <a:lstStyle/>
          <a:p>
            <a:pPr>
              <a:lnSpc>
                <a:spcPct val="90000"/>
              </a:lnSpc>
            </a:pPr>
            <a:r>
              <a:rPr lang="en-US" sz="1100" b="1"/>
              <a:t>DNA</a:t>
            </a:r>
            <a:br>
              <a:rPr lang="en-US" sz="1100" b="1"/>
            </a:br>
            <a:r>
              <a:rPr lang="en-US" sz="1100" b="1"/>
              <a:t>replication</a:t>
            </a:r>
          </a:p>
        </p:txBody>
      </p:sp>
      <p:sp>
        <p:nvSpPr>
          <p:cNvPr id="62473" name="Text Box 9"/>
          <p:cNvSpPr txBox="1">
            <a:spLocks noChangeArrowheads="1"/>
          </p:cNvSpPr>
          <p:nvPr/>
        </p:nvSpPr>
        <p:spPr bwMode="auto">
          <a:xfrm>
            <a:off x="393700" y="2681288"/>
            <a:ext cx="809625" cy="360362"/>
          </a:xfrm>
          <a:prstGeom prst="rect">
            <a:avLst/>
          </a:prstGeom>
          <a:noFill/>
          <a:ln w="9525">
            <a:noFill/>
            <a:miter lim="800000"/>
            <a:headEnd/>
            <a:tailEnd/>
          </a:ln>
        </p:spPr>
        <p:txBody>
          <a:bodyPr wrap="none" lIns="0" tIns="0" rIns="0" bIns="0"/>
          <a:lstStyle/>
          <a:p>
            <a:pPr>
              <a:lnSpc>
                <a:spcPct val="90000"/>
              </a:lnSpc>
            </a:pPr>
            <a:r>
              <a:rPr lang="en-US" sz="1100" b="1"/>
              <a:t>Number of</a:t>
            </a:r>
            <a:br>
              <a:rPr lang="en-US" sz="1100" b="1"/>
            </a:br>
            <a:r>
              <a:rPr lang="en-US" sz="1100" b="1"/>
              <a:t>divisions</a:t>
            </a:r>
          </a:p>
        </p:txBody>
      </p:sp>
      <p:sp>
        <p:nvSpPr>
          <p:cNvPr id="62474" name="Text Box 10"/>
          <p:cNvSpPr txBox="1">
            <a:spLocks noChangeArrowheads="1"/>
          </p:cNvSpPr>
          <p:nvPr/>
        </p:nvSpPr>
        <p:spPr bwMode="auto">
          <a:xfrm>
            <a:off x="381000" y="3181350"/>
            <a:ext cx="1077913" cy="554038"/>
          </a:xfrm>
          <a:prstGeom prst="rect">
            <a:avLst/>
          </a:prstGeom>
          <a:noFill/>
          <a:ln w="9525">
            <a:noFill/>
            <a:miter lim="800000"/>
            <a:headEnd/>
            <a:tailEnd/>
          </a:ln>
        </p:spPr>
        <p:txBody>
          <a:bodyPr wrap="none" lIns="0" tIns="0" rIns="0" bIns="0"/>
          <a:lstStyle/>
          <a:p>
            <a:pPr>
              <a:lnSpc>
                <a:spcPct val="90000"/>
              </a:lnSpc>
            </a:pPr>
            <a:r>
              <a:rPr lang="en-US" sz="1100" b="1"/>
              <a:t>Synapsis of</a:t>
            </a:r>
            <a:br>
              <a:rPr lang="en-US" sz="1100" b="1"/>
            </a:br>
            <a:r>
              <a:rPr lang="en-US" sz="1100" b="1"/>
              <a:t>homologous</a:t>
            </a:r>
            <a:br>
              <a:rPr lang="en-US" sz="1100" b="1"/>
            </a:br>
            <a:r>
              <a:rPr lang="en-US" sz="1100" b="1"/>
              <a:t>chromosomes</a:t>
            </a:r>
          </a:p>
        </p:txBody>
      </p:sp>
      <p:sp>
        <p:nvSpPr>
          <p:cNvPr id="62475" name="Text Box 11"/>
          <p:cNvSpPr txBox="1">
            <a:spLocks noChangeArrowheads="1"/>
          </p:cNvSpPr>
          <p:nvPr/>
        </p:nvSpPr>
        <p:spPr bwMode="auto">
          <a:xfrm>
            <a:off x="395288" y="3762375"/>
            <a:ext cx="1050925" cy="669925"/>
          </a:xfrm>
          <a:prstGeom prst="rect">
            <a:avLst/>
          </a:prstGeom>
          <a:noFill/>
          <a:ln w="9525">
            <a:noFill/>
            <a:miter lim="800000"/>
            <a:headEnd/>
            <a:tailEnd/>
          </a:ln>
        </p:spPr>
        <p:txBody>
          <a:bodyPr wrap="none" lIns="0" tIns="0" rIns="0" bIns="0"/>
          <a:lstStyle/>
          <a:p>
            <a:pPr>
              <a:lnSpc>
                <a:spcPct val="90000"/>
              </a:lnSpc>
            </a:pPr>
            <a:r>
              <a:rPr lang="en-US" sz="1100" b="1"/>
              <a:t>Number of </a:t>
            </a:r>
            <a:br>
              <a:rPr lang="en-US" sz="1100" b="1"/>
            </a:br>
            <a:r>
              <a:rPr lang="en-US" sz="1100" b="1"/>
              <a:t>daughter cells</a:t>
            </a:r>
            <a:br>
              <a:rPr lang="en-US" sz="1100" b="1"/>
            </a:br>
            <a:r>
              <a:rPr lang="en-US" sz="1100" b="1"/>
              <a:t>and genetic</a:t>
            </a:r>
            <a:br>
              <a:rPr lang="en-US" sz="1100" b="1"/>
            </a:br>
            <a:r>
              <a:rPr lang="en-US" sz="1100" b="1"/>
              <a:t>composition</a:t>
            </a:r>
          </a:p>
        </p:txBody>
      </p:sp>
      <p:sp>
        <p:nvSpPr>
          <p:cNvPr id="62476" name="Text Box 12"/>
          <p:cNvSpPr txBox="1">
            <a:spLocks noChangeArrowheads="1"/>
          </p:cNvSpPr>
          <p:nvPr/>
        </p:nvSpPr>
        <p:spPr bwMode="auto">
          <a:xfrm>
            <a:off x="407988" y="4535488"/>
            <a:ext cx="912812" cy="384175"/>
          </a:xfrm>
          <a:prstGeom prst="rect">
            <a:avLst/>
          </a:prstGeom>
          <a:noFill/>
          <a:ln w="9525">
            <a:noFill/>
            <a:miter lim="800000"/>
            <a:headEnd/>
            <a:tailEnd/>
          </a:ln>
        </p:spPr>
        <p:txBody>
          <a:bodyPr wrap="none" lIns="0" tIns="0" rIns="0" bIns="0"/>
          <a:lstStyle/>
          <a:p>
            <a:pPr>
              <a:lnSpc>
                <a:spcPct val="90000"/>
              </a:lnSpc>
            </a:pPr>
            <a:r>
              <a:rPr lang="en-US" sz="1100" b="1"/>
              <a:t>Role in the </a:t>
            </a:r>
            <a:br>
              <a:rPr lang="en-US" sz="1100" b="1"/>
            </a:br>
            <a:r>
              <a:rPr lang="en-US" sz="1100" b="1"/>
              <a:t>animal body</a:t>
            </a:r>
          </a:p>
        </p:txBody>
      </p:sp>
      <p:sp>
        <p:nvSpPr>
          <p:cNvPr id="62477" name="Text Box 13"/>
          <p:cNvSpPr txBox="1">
            <a:spLocks noChangeArrowheads="1"/>
          </p:cNvSpPr>
          <p:nvPr/>
        </p:nvSpPr>
        <p:spPr bwMode="auto">
          <a:xfrm>
            <a:off x="1520825" y="2232025"/>
            <a:ext cx="2427288" cy="333375"/>
          </a:xfrm>
          <a:prstGeom prst="rect">
            <a:avLst/>
          </a:prstGeom>
          <a:noFill/>
          <a:ln w="9525">
            <a:noFill/>
            <a:miter lim="800000"/>
            <a:headEnd/>
            <a:tailEnd/>
          </a:ln>
        </p:spPr>
        <p:txBody>
          <a:bodyPr wrap="none" lIns="0" tIns="0" rIns="0" bIns="0"/>
          <a:lstStyle/>
          <a:p>
            <a:pPr>
              <a:lnSpc>
                <a:spcPct val="90000"/>
              </a:lnSpc>
            </a:pPr>
            <a:r>
              <a:rPr lang="en-US" sz="1100" b="1"/>
              <a:t>Occurs during interphase before</a:t>
            </a:r>
            <a:br>
              <a:rPr lang="en-US" sz="1100" b="1"/>
            </a:br>
            <a:r>
              <a:rPr lang="en-US" sz="1100" b="1"/>
              <a:t>mitosis begins</a:t>
            </a:r>
          </a:p>
        </p:txBody>
      </p:sp>
      <p:sp>
        <p:nvSpPr>
          <p:cNvPr id="62478" name="Text Box 14"/>
          <p:cNvSpPr txBox="1">
            <a:spLocks noChangeArrowheads="1"/>
          </p:cNvSpPr>
          <p:nvPr/>
        </p:nvSpPr>
        <p:spPr bwMode="auto">
          <a:xfrm>
            <a:off x="1527175" y="2671763"/>
            <a:ext cx="2744788" cy="373062"/>
          </a:xfrm>
          <a:prstGeom prst="rect">
            <a:avLst/>
          </a:prstGeom>
          <a:noFill/>
          <a:ln w="9525">
            <a:noFill/>
            <a:miter lim="800000"/>
            <a:headEnd/>
            <a:tailEnd/>
          </a:ln>
        </p:spPr>
        <p:txBody>
          <a:bodyPr wrap="none" lIns="0" tIns="0" rIns="0" bIns="0"/>
          <a:lstStyle/>
          <a:p>
            <a:pPr>
              <a:lnSpc>
                <a:spcPct val="90000"/>
              </a:lnSpc>
            </a:pPr>
            <a:r>
              <a:rPr lang="en-US" sz="1100" b="1"/>
              <a:t>One, including prophase, metaphase,</a:t>
            </a:r>
            <a:br>
              <a:rPr lang="en-US" sz="1100" b="1"/>
            </a:br>
            <a:r>
              <a:rPr lang="en-US" sz="1100" b="1"/>
              <a:t>anaphase, and telophase</a:t>
            </a:r>
          </a:p>
        </p:txBody>
      </p:sp>
      <p:sp>
        <p:nvSpPr>
          <p:cNvPr id="62479" name="Text Box 15"/>
          <p:cNvSpPr txBox="1">
            <a:spLocks noChangeArrowheads="1"/>
          </p:cNvSpPr>
          <p:nvPr/>
        </p:nvSpPr>
        <p:spPr bwMode="auto">
          <a:xfrm>
            <a:off x="1533525" y="3170238"/>
            <a:ext cx="1154113" cy="179387"/>
          </a:xfrm>
          <a:prstGeom prst="rect">
            <a:avLst/>
          </a:prstGeom>
          <a:noFill/>
          <a:ln w="9525">
            <a:noFill/>
            <a:miter lim="800000"/>
            <a:headEnd/>
            <a:tailEnd/>
          </a:ln>
        </p:spPr>
        <p:txBody>
          <a:bodyPr wrap="none" lIns="0" tIns="0" rIns="0" bIns="0"/>
          <a:lstStyle/>
          <a:p>
            <a:pPr>
              <a:lnSpc>
                <a:spcPct val="90000"/>
              </a:lnSpc>
            </a:pPr>
            <a:r>
              <a:rPr lang="en-US" sz="1100" b="1"/>
              <a:t>Does not occur</a:t>
            </a:r>
          </a:p>
        </p:txBody>
      </p:sp>
      <p:sp>
        <p:nvSpPr>
          <p:cNvPr id="62480" name="Text Box 16"/>
          <p:cNvSpPr txBox="1">
            <a:spLocks noChangeArrowheads="1"/>
          </p:cNvSpPr>
          <p:nvPr/>
        </p:nvSpPr>
        <p:spPr bwMode="auto">
          <a:xfrm>
            <a:off x="1520825" y="3751263"/>
            <a:ext cx="2835275" cy="347662"/>
          </a:xfrm>
          <a:prstGeom prst="rect">
            <a:avLst/>
          </a:prstGeom>
          <a:noFill/>
          <a:ln w="9525">
            <a:noFill/>
            <a:miter lim="800000"/>
            <a:headEnd/>
            <a:tailEnd/>
          </a:ln>
        </p:spPr>
        <p:txBody>
          <a:bodyPr wrap="none" lIns="0" tIns="0" rIns="0" bIns="0"/>
          <a:lstStyle/>
          <a:p>
            <a:pPr>
              <a:lnSpc>
                <a:spcPct val="90000"/>
              </a:lnSpc>
            </a:pPr>
            <a:r>
              <a:rPr lang="en-US" sz="1100" b="1"/>
              <a:t>Two, each diploid (2</a:t>
            </a:r>
            <a:r>
              <a:rPr lang="en-US" sz="1100" b="1" i="1"/>
              <a:t>n</a:t>
            </a:r>
            <a:r>
              <a:rPr lang="en-US" sz="1100" b="1"/>
              <a:t>) and genetically</a:t>
            </a:r>
            <a:br>
              <a:rPr lang="en-US" sz="1100" b="1"/>
            </a:br>
            <a:r>
              <a:rPr lang="en-US" sz="1100" b="1"/>
              <a:t>identical to the parent cell</a:t>
            </a:r>
          </a:p>
        </p:txBody>
      </p:sp>
      <p:sp>
        <p:nvSpPr>
          <p:cNvPr id="62481" name="Text Box 17"/>
          <p:cNvSpPr txBox="1">
            <a:spLocks noChangeArrowheads="1"/>
          </p:cNvSpPr>
          <p:nvPr/>
        </p:nvSpPr>
        <p:spPr bwMode="auto">
          <a:xfrm>
            <a:off x="1533525" y="4541838"/>
            <a:ext cx="3190875" cy="527050"/>
          </a:xfrm>
          <a:prstGeom prst="rect">
            <a:avLst/>
          </a:prstGeom>
          <a:noFill/>
          <a:ln w="9525">
            <a:noFill/>
            <a:miter lim="800000"/>
            <a:headEnd/>
            <a:tailEnd/>
          </a:ln>
        </p:spPr>
        <p:txBody>
          <a:bodyPr wrap="none" lIns="0" tIns="0" rIns="0" bIns="0"/>
          <a:lstStyle/>
          <a:p>
            <a:pPr>
              <a:lnSpc>
                <a:spcPct val="90000"/>
              </a:lnSpc>
            </a:pPr>
            <a:r>
              <a:rPr lang="en-US" sz="1100" b="1"/>
              <a:t>Enables multicellular adult to arise from</a:t>
            </a:r>
            <a:br>
              <a:rPr lang="en-US" sz="1100" b="1"/>
            </a:br>
            <a:r>
              <a:rPr lang="en-US" sz="1100" b="1"/>
              <a:t>zygote; produces cells for growth, repair,</a:t>
            </a:r>
            <a:br>
              <a:rPr lang="en-US" sz="1100" b="1"/>
            </a:br>
            <a:r>
              <a:rPr lang="en-US" sz="1100" b="1"/>
              <a:t>and, in some species, asexual reproduction</a:t>
            </a:r>
          </a:p>
        </p:txBody>
      </p:sp>
      <p:sp>
        <p:nvSpPr>
          <p:cNvPr id="62482" name="Text Box 18"/>
          <p:cNvSpPr txBox="1">
            <a:spLocks noChangeArrowheads="1"/>
          </p:cNvSpPr>
          <p:nvPr/>
        </p:nvSpPr>
        <p:spPr bwMode="auto">
          <a:xfrm>
            <a:off x="4692650" y="2232025"/>
            <a:ext cx="3675063" cy="244475"/>
          </a:xfrm>
          <a:prstGeom prst="rect">
            <a:avLst/>
          </a:prstGeom>
          <a:noFill/>
          <a:ln w="9525">
            <a:noFill/>
            <a:miter lim="800000"/>
            <a:headEnd/>
            <a:tailEnd/>
          </a:ln>
        </p:spPr>
        <p:txBody>
          <a:bodyPr wrap="none" lIns="0" tIns="0" rIns="0" bIns="0"/>
          <a:lstStyle/>
          <a:p>
            <a:pPr>
              <a:lnSpc>
                <a:spcPct val="90000"/>
              </a:lnSpc>
            </a:pPr>
            <a:r>
              <a:rPr lang="en-US" sz="1100" b="1"/>
              <a:t>Occurs during interphase before meiosis </a:t>
            </a:r>
            <a:r>
              <a:rPr lang="en-US" sz="1100" b="1">
                <a:latin typeface="Times" pitchFamily="84" charset="0"/>
              </a:rPr>
              <a:t>I</a:t>
            </a:r>
            <a:r>
              <a:rPr lang="en-US" sz="1100" b="1"/>
              <a:t> begins</a:t>
            </a:r>
          </a:p>
        </p:txBody>
      </p:sp>
      <p:sp>
        <p:nvSpPr>
          <p:cNvPr id="62483" name="Text Box 19"/>
          <p:cNvSpPr txBox="1">
            <a:spLocks noChangeArrowheads="1"/>
          </p:cNvSpPr>
          <p:nvPr/>
        </p:nvSpPr>
        <p:spPr bwMode="auto">
          <a:xfrm>
            <a:off x="4711700" y="2673350"/>
            <a:ext cx="3943350" cy="360363"/>
          </a:xfrm>
          <a:prstGeom prst="rect">
            <a:avLst/>
          </a:prstGeom>
          <a:noFill/>
          <a:ln w="9525">
            <a:noFill/>
            <a:miter lim="800000"/>
            <a:headEnd/>
            <a:tailEnd/>
          </a:ln>
        </p:spPr>
        <p:txBody>
          <a:bodyPr wrap="none" lIns="0" tIns="0" rIns="0" bIns="0"/>
          <a:lstStyle/>
          <a:p>
            <a:pPr>
              <a:lnSpc>
                <a:spcPct val="90000"/>
              </a:lnSpc>
            </a:pPr>
            <a:r>
              <a:rPr lang="en-US" sz="1100" b="1"/>
              <a:t>Two, each including prophase, metaphase, anaphase,</a:t>
            </a:r>
            <a:br>
              <a:rPr lang="en-US" sz="1100" b="1"/>
            </a:br>
            <a:r>
              <a:rPr lang="en-US" sz="1100" b="1"/>
              <a:t>and telophase</a:t>
            </a:r>
          </a:p>
        </p:txBody>
      </p:sp>
      <p:sp>
        <p:nvSpPr>
          <p:cNvPr id="62484" name="Text Box 20"/>
          <p:cNvSpPr txBox="1">
            <a:spLocks noChangeArrowheads="1"/>
          </p:cNvSpPr>
          <p:nvPr/>
        </p:nvSpPr>
        <p:spPr bwMode="auto">
          <a:xfrm>
            <a:off x="4699000" y="3162300"/>
            <a:ext cx="3916363" cy="554038"/>
          </a:xfrm>
          <a:prstGeom prst="rect">
            <a:avLst/>
          </a:prstGeom>
          <a:noFill/>
          <a:ln w="9525">
            <a:noFill/>
            <a:miter lim="800000"/>
            <a:headEnd/>
            <a:tailEnd/>
          </a:ln>
        </p:spPr>
        <p:txBody>
          <a:bodyPr wrap="none" lIns="0" tIns="0" rIns="0" bIns="0"/>
          <a:lstStyle/>
          <a:p>
            <a:pPr>
              <a:lnSpc>
                <a:spcPct val="90000"/>
              </a:lnSpc>
            </a:pPr>
            <a:r>
              <a:rPr lang="en-US" sz="1100" b="1"/>
              <a:t>Occurs during prophase </a:t>
            </a:r>
            <a:r>
              <a:rPr lang="en-US" sz="1100" b="1">
                <a:latin typeface="Times" pitchFamily="84" charset="0"/>
              </a:rPr>
              <a:t>I</a:t>
            </a:r>
            <a:r>
              <a:rPr lang="en-US" sz="1100" b="1"/>
              <a:t> along with crossing over</a:t>
            </a:r>
            <a:br>
              <a:rPr lang="en-US" sz="1100" b="1"/>
            </a:br>
            <a:r>
              <a:rPr lang="en-US" sz="1100" b="1"/>
              <a:t>between nonsister chromatids; resulting chiasmata</a:t>
            </a:r>
            <a:br>
              <a:rPr lang="en-US" sz="1100" b="1"/>
            </a:br>
            <a:r>
              <a:rPr lang="en-US" sz="1100" b="1"/>
              <a:t>hold pairs together due to sister chromatid cohesion</a:t>
            </a:r>
          </a:p>
        </p:txBody>
      </p:sp>
      <p:sp>
        <p:nvSpPr>
          <p:cNvPr id="62485" name="Text Box 21"/>
          <p:cNvSpPr txBox="1">
            <a:spLocks noChangeArrowheads="1"/>
          </p:cNvSpPr>
          <p:nvPr/>
        </p:nvSpPr>
        <p:spPr bwMode="auto">
          <a:xfrm>
            <a:off x="4694238" y="3746500"/>
            <a:ext cx="3905250" cy="530225"/>
          </a:xfrm>
          <a:prstGeom prst="rect">
            <a:avLst/>
          </a:prstGeom>
          <a:noFill/>
          <a:ln w="9525">
            <a:noFill/>
            <a:miter lim="800000"/>
            <a:headEnd/>
            <a:tailEnd/>
          </a:ln>
        </p:spPr>
        <p:txBody>
          <a:bodyPr wrap="none" lIns="0" tIns="0" rIns="0" bIns="0"/>
          <a:lstStyle/>
          <a:p>
            <a:pPr>
              <a:lnSpc>
                <a:spcPct val="90000"/>
              </a:lnSpc>
            </a:pPr>
            <a:r>
              <a:rPr lang="en-US" sz="1100" b="1"/>
              <a:t>Four, each haploid (</a:t>
            </a:r>
            <a:r>
              <a:rPr lang="en-US" sz="1100" b="1" i="1"/>
              <a:t>n</a:t>
            </a:r>
            <a:r>
              <a:rPr lang="en-US" sz="1100" b="1"/>
              <a:t>), containing half as many</a:t>
            </a:r>
            <a:br>
              <a:rPr lang="en-US" sz="1100" b="1"/>
            </a:br>
            <a:r>
              <a:rPr lang="en-US" sz="1100" b="1"/>
              <a:t>chromosomes as the parent cell; genetically different</a:t>
            </a:r>
            <a:br>
              <a:rPr lang="en-US" sz="1100" b="1"/>
            </a:br>
            <a:r>
              <a:rPr lang="en-US" sz="1100" b="1"/>
              <a:t>from the parent cell and from each other</a:t>
            </a:r>
          </a:p>
        </p:txBody>
      </p:sp>
      <p:sp>
        <p:nvSpPr>
          <p:cNvPr id="62486" name="Text Box 22"/>
          <p:cNvSpPr txBox="1">
            <a:spLocks noChangeArrowheads="1"/>
          </p:cNvSpPr>
          <p:nvPr/>
        </p:nvSpPr>
        <p:spPr bwMode="auto">
          <a:xfrm>
            <a:off x="4692650" y="4541838"/>
            <a:ext cx="3943350" cy="503237"/>
          </a:xfrm>
          <a:prstGeom prst="rect">
            <a:avLst/>
          </a:prstGeom>
          <a:noFill/>
          <a:ln w="9525">
            <a:noFill/>
            <a:miter lim="800000"/>
            <a:headEnd/>
            <a:tailEnd/>
          </a:ln>
        </p:spPr>
        <p:txBody>
          <a:bodyPr wrap="none" lIns="0" tIns="0" rIns="0" bIns="0"/>
          <a:lstStyle/>
          <a:p>
            <a:pPr>
              <a:lnSpc>
                <a:spcPct val="90000"/>
              </a:lnSpc>
            </a:pPr>
            <a:r>
              <a:rPr lang="en-US" sz="1100" b="1"/>
              <a:t>Produces gametes; reduces number of chromosomes</a:t>
            </a:r>
            <a:br>
              <a:rPr lang="en-US" sz="1100" b="1"/>
            </a:br>
            <a:r>
              <a:rPr lang="en-US" sz="1100" b="1"/>
              <a:t>by half and introduces genetic variability among the </a:t>
            </a:r>
            <a:br>
              <a:rPr lang="en-US" sz="1100" b="1"/>
            </a:br>
            <a:r>
              <a:rPr lang="en-US" sz="1100" b="1"/>
              <a:t>gametes</a:t>
            </a:r>
          </a:p>
        </p:txBody>
      </p:sp>
      <p:sp>
        <p:nvSpPr>
          <p:cNvPr id="23" name="TextBox 22"/>
          <p:cNvSpPr txBox="1"/>
          <p:nvPr/>
        </p:nvSpPr>
        <p:spPr>
          <a:xfrm>
            <a:off x="76200" y="568656"/>
            <a:ext cx="8839200" cy="830997"/>
          </a:xfrm>
          <a:prstGeom prst="rect">
            <a:avLst/>
          </a:prstGeom>
          <a:noFill/>
        </p:spPr>
        <p:txBody>
          <a:bodyPr wrap="square" rtlCol="0">
            <a:spAutoFit/>
          </a:bodyPr>
          <a:lstStyle/>
          <a:p>
            <a:r>
              <a:rPr lang="en-US" sz="1600" dirty="0"/>
              <a:t>http://highered.mcgraw-hill.com/sites/0072495855/student_view0/chapter28/animation__comparison_of_meiosis_and_mitosis__quiz_1_.html</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533400" y="1408113"/>
            <a:ext cx="8153400" cy="5297487"/>
          </a:xfrm>
        </p:spPr>
        <p:txBody>
          <a:bodyPr/>
          <a:lstStyle/>
          <a:p>
            <a:pPr marL="533400" indent="-533400" eaLnBrk="1" hangingPunct="1">
              <a:lnSpc>
                <a:spcPct val="90000"/>
              </a:lnSpc>
            </a:pPr>
            <a:r>
              <a:rPr lang="en-US" dirty="0" smtClean="0"/>
              <a:t>Three events are unique to meiosis, and all three occur in meiosis l</a:t>
            </a:r>
          </a:p>
          <a:p>
            <a:pPr marL="971550" lvl="1" indent="-298450" eaLnBrk="1" hangingPunct="1">
              <a:lnSpc>
                <a:spcPct val="90000"/>
              </a:lnSpc>
            </a:pPr>
            <a:r>
              <a:rPr lang="en-US" dirty="0" smtClean="0"/>
              <a:t>Synapsis and crossing over in prophase I: Homologous chromosomes physically connect and exchange genetic information</a:t>
            </a:r>
          </a:p>
          <a:p>
            <a:pPr marL="971550" lvl="1" indent="-298450" eaLnBrk="1" hangingPunct="1">
              <a:lnSpc>
                <a:spcPct val="90000"/>
              </a:lnSpc>
            </a:pPr>
            <a:r>
              <a:rPr lang="en-US" dirty="0" smtClean="0"/>
              <a:t>At the metaphase plate, there are paired homologous chromosomes (tetrads), instead of individual replicated chromosomes</a:t>
            </a:r>
          </a:p>
          <a:p>
            <a:pPr marL="971550" lvl="1" indent="-298450" eaLnBrk="1" hangingPunct="1">
              <a:lnSpc>
                <a:spcPct val="90000"/>
              </a:lnSpc>
            </a:pPr>
            <a:r>
              <a:rPr lang="en-US" dirty="0" smtClean="0"/>
              <a:t>At anaphase I, it is homologous chromosomes, instead of sister chromatids, that separate</a:t>
            </a:r>
          </a:p>
        </p:txBody>
      </p:sp>
      <p:grpSp>
        <p:nvGrpSpPr>
          <p:cNvPr id="63491" name="Group 6"/>
          <p:cNvGrpSpPr>
            <a:grpSpLocks/>
          </p:cNvGrpSpPr>
          <p:nvPr/>
        </p:nvGrpSpPr>
        <p:grpSpPr bwMode="auto">
          <a:xfrm>
            <a:off x="0" y="6553200"/>
            <a:ext cx="9144000" cy="304800"/>
            <a:chOff x="0" y="4128"/>
            <a:chExt cx="5760" cy="192"/>
          </a:xfrm>
        </p:grpSpPr>
        <p:sp>
          <p:nvSpPr>
            <p:cNvPr id="6349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349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349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1288" y="609600"/>
            <a:ext cx="9002712" cy="914400"/>
          </a:xfrm>
        </p:spPr>
        <p:txBody>
          <a:bodyPr/>
          <a:lstStyle/>
          <a:p>
            <a:pPr eaLnBrk="1" hangingPunct="1"/>
            <a:r>
              <a:rPr lang="en-US" dirty="0" smtClean="0"/>
              <a:t>Concept 13.4: Genetic variation produced in sexual life cycles contributes to evolution</a:t>
            </a:r>
          </a:p>
        </p:txBody>
      </p:sp>
      <p:sp>
        <p:nvSpPr>
          <p:cNvPr id="65539" name="Rectangle 3"/>
          <p:cNvSpPr>
            <a:spLocks noGrp="1" noChangeArrowheads="1"/>
          </p:cNvSpPr>
          <p:nvPr>
            <p:ph type="body" idx="1"/>
          </p:nvPr>
        </p:nvSpPr>
        <p:spPr>
          <a:xfrm>
            <a:off x="533400" y="1898650"/>
            <a:ext cx="8229600" cy="3524250"/>
          </a:xfrm>
        </p:spPr>
        <p:txBody>
          <a:bodyPr/>
          <a:lstStyle/>
          <a:p>
            <a:pPr marL="350838" indent="-350838" eaLnBrk="1" hangingPunct="1"/>
            <a:r>
              <a:rPr lang="en-US" dirty="0" smtClean="0"/>
              <a:t>Mutations (changes in an organism’s DNA) are the original source of genetic diversity</a:t>
            </a:r>
          </a:p>
          <a:p>
            <a:pPr marL="350838" indent="-350838" eaLnBrk="1" hangingPunct="1"/>
            <a:r>
              <a:rPr lang="en-US" dirty="0" smtClean="0"/>
              <a:t>Mutations create different versions of genes called alleles (20)</a:t>
            </a:r>
          </a:p>
          <a:p>
            <a:pPr marL="350838" indent="-350838" eaLnBrk="1" hangingPunct="1"/>
            <a:r>
              <a:rPr lang="en-US" dirty="0" smtClean="0"/>
              <a:t>Reshuffling of alleles during sexual reproduction produces genetic variation</a:t>
            </a:r>
          </a:p>
        </p:txBody>
      </p:sp>
      <p:grpSp>
        <p:nvGrpSpPr>
          <p:cNvPr id="65540" name="Group 7"/>
          <p:cNvGrpSpPr>
            <a:grpSpLocks/>
          </p:cNvGrpSpPr>
          <p:nvPr/>
        </p:nvGrpSpPr>
        <p:grpSpPr bwMode="auto">
          <a:xfrm>
            <a:off x="0" y="6553200"/>
            <a:ext cx="9144000" cy="304800"/>
            <a:chOff x="0" y="4128"/>
            <a:chExt cx="5760" cy="192"/>
          </a:xfrm>
        </p:grpSpPr>
        <p:sp>
          <p:nvSpPr>
            <p:cNvPr id="6554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554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554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1288" y="804863"/>
            <a:ext cx="8913812" cy="503237"/>
          </a:xfrm>
        </p:spPr>
        <p:txBody>
          <a:bodyPr/>
          <a:lstStyle/>
          <a:p>
            <a:pPr eaLnBrk="1" hangingPunct="1"/>
            <a:r>
              <a:rPr lang="en-US" smtClean="0"/>
              <a:t>Origins of Genetic Variation Among Offspring</a:t>
            </a:r>
            <a:endParaRPr lang="en-US" smtClean="0">
              <a:solidFill>
                <a:schemeClr val="tx1"/>
              </a:solidFill>
            </a:endParaRPr>
          </a:p>
        </p:txBody>
      </p:sp>
      <p:sp>
        <p:nvSpPr>
          <p:cNvPr id="66563" name="Rectangle 3"/>
          <p:cNvSpPr>
            <a:spLocks noGrp="1" noChangeArrowheads="1"/>
          </p:cNvSpPr>
          <p:nvPr>
            <p:ph type="body" idx="1"/>
          </p:nvPr>
        </p:nvSpPr>
        <p:spPr>
          <a:xfrm>
            <a:off x="533400" y="1898650"/>
            <a:ext cx="8153400" cy="4883150"/>
          </a:xfrm>
        </p:spPr>
        <p:txBody>
          <a:bodyPr/>
          <a:lstStyle/>
          <a:p>
            <a:pPr eaLnBrk="1" hangingPunct="1"/>
            <a:r>
              <a:rPr lang="en-US" dirty="0" smtClean="0"/>
              <a:t>The behavior of chromosomes during meiosis and fertilization is responsible for most of the variation that arises in each generation</a:t>
            </a:r>
          </a:p>
          <a:p>
            <a:pPr eaLnBrk="1" hangingPunct="1"/>
            <a:r>
              <a:rPr lang="en-US" dirty="0" smtClean="0"/>
              <a:t>Three mechanisms contribute to genetic variation</a:t>
            </a:r>
          </a:p>
          <a:p>
            <a:pPr marL="977900" lvl="1" eaLnBrk="1" hangingPunct="1"/>
            <a:r>
              <a:rPr lang="en-US" dirty="0" smtClean="0"/>
              <a:t>Independent assortment of chromosomes</a:t>
            </a:r>
          </a:p>
          <a:p>
            <a:pPr marL="977900" lvl="1" eaLnBrk="1" hangingPunct="1"/>
            <a:r>
              <a:rPr lang="en-US" dirty="0" smtClean="0"/>
              <a:t>Crossing over</a:t>
            </a:r>
          </a:p>
          <a:p>
            <a:pPr marL="977900" lvl="1" eaLnBrk="1" hangingPunct="1"/>
            <a:r>
              <a:rPr lang="en-US" dirty="0" smtClean="0"/>
              <a:t>Random fertilization</a:t>
            </a:r>
          </a:p>
        </p:txBody>
      </p:sp>
      <p:grpSp>
        <p:nvGrpSpPr>
          <p:cNvPr id="66564" name="Group 7"/>
          <p:cNvGrpSpPr>
            <a:grpSpLocks/>
          </p:cNvGrpSpPr>
          <p:nvPr/>
        </p:nvGrpSpPr>
        <p:grpSpPr bwMode="auto">
          <a:xfrm>
            <a:off x="0" y="6553200"/>
            <a:ext cx="9144000" cy="304800"/>
            <a:chOff x="0" y="4128"/>
            <a:chExt cx="5760" cy="192"/>
          </a:xfrm>
        </p:grpSpPr>
        <p:sp>
          <p:nvSpPr>
            <p:cNvPr id="66566"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6565"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38163"/>
            <a:ext cx="8534400" cy="503237"/>
          </a:xfrm>
        </p:spPr>
        <p:txBody>
          <a:bodyPr/>
          <a:lstStyle/>
          <a:p>
            <a:pPr eaLnBrk="1" hangingPunct="1"/>
            <a:r>
              <a:rPr lang="en-US" i="1" smtClean="0"/>
              <a:t>Independent Assortment of Chromosomes</a:t>
            </a:r>
            <a:endParaRPr lang="en-US" b="0" i="1" smtClean="0">
              <a:solidFill>
                <a:schemeClr val="tx1"/>
              </a:solidFill>
            </a:endParaRPr>
          </a:p>
        </p:txBody>
      </p:sp>
      <p:sp>
        <p:nvSpPr>
          <p:cNvPr id="67587" name="Rectangle 3"/>
          <p:cNvSpPr>
            <a:spLocks noGrp="1" noChangeArrowheads="1"/>
          </p:cNvSpPr>
          <p:nvPr>
            <p:ph type="body" idx="1"/>
          </p:nvPr>
        </p:nvSpPr>
        <p:spPr>
          <a:xfrm>
            <a:off x="511175" y="1371600"/>
            <a:ext cx="8099425" cy="3225800"/>
          </a:xfrm>
        </p:spPr>
        <p:txBody>
          <a:bodyPr/>
          <a:lstStyle/>
          <a:p>
            <a:pPr eaLnBrk="1" hangingPunct="1"/>
            <a:r>
              <a:rPr lang="en-US" dirty="0" smtClean="0"/>
              <a:t>Homologous pairs of chromosomes orient randomly at metaphase I of meiosis</a:t>
            </a:r>
          </a:p>
          <a:p>
            <a:pPr eaLnBrk="1" hangingPunct="1"/>
            <a:r>
              <a:rPr lang="en-US" dirty="0" smtClean="0"/>
              <a:t>In independent assortment, each pair of chromosomes sorts maternal and paternal homologues into daughter cells independently of the other pairs </a:t>
            </a:r>
            <a:endParaRPr lang="en-US" dirty="0"/>
          </a:p>
          <a:p>
            <a:pPr eaLnBrk="1" hangingPunct="1"/>
            <a:r>
              <a:rPr lang="en-US" sz="1600" dirty="0"/>
              <a:t>http://highered.mcgraw-hill.com/sites/0072495855/student_view0/chapter28/animation__random_orientation_of_chromosomes_during_meiosis.html</a:t>
            </a:r>
            <a:endParaRPr lang="en-US" sz="1600" dirty="0" smtClean="0"/>
          </a:p>
        </p:txBody>
      </p:sp>
      <p:grpSp>
        <p:nvGrpSpPr>
          <p:cNvPr id="67588" name="Group 7"/>
          <p:cNvGrpSpPr>
            <a:grpSpLocks/>
          </p:cNvGrpSpPr>
          <p:nvPr/>
        </p:nvGrpSpPr>
        <p:grpSpPr bwMode="auto">
          <a:xfrm>
            <a:off x="0" y="6553200"/>
            <a:ext cx="9144000" cy="304800"/>
            <a:chOff x="0" y="4128"/>
            <a:chExt cx="5760" cy="192"/>
          </a:xfrm>
        </p:grpSpPr>
        <p:sp>
          <p:nvSpPr>
            <p:cNvPr id="6759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759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758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533400" y="1371600"/>
            <a:ext cx="8153400" cy="3225800"/>
          </a:xfrm>
        </p:spPr>
        <p:txBody>
          <a:bodyPr/>
          <a:lstStyle/>
          <a:p>
            <a:pPr eaLnBrk="1" hangingPunct="1"/>
            <a:r>
              <a:rPr lang="en-US" dirty="0" smtClean="0"/>
              <a:t>The number of combinations possible when chromosomes assort independently into gametes is 2</a:t>
            </a:r>
            <a:r>
              <a:rPr lang="en-US" i="1" baseline="30000" dirty="0" smtClean="0"/>
              <a:t>n</a:t>
            </a:r>
            <a:r>
              <a:rPr lang="en-US" dirty="0" smtClean="0"/>
              <a:t>, where </a:t>
            </a:r>
            <a:r>
              <a:rPr lang="en-US" i="1" dirty="0" smtClean="0"/>
              <a:t>n</a:t>
            </a:r>
            <a:r>
              <a:rPr lang="en-US" dirty="0" smtClean="0"/>
              <a:t> is the haploid number</a:t>
            </a:r>
          </a:p>
          <a:p>
            <a:pPr eaLnBrk="1" hangingPunct="1"/>
            <a:r>
              <a:rPr lang="en-US" dirty="0" smtClean="0"/>
              <a:t>For humans (</a:t>
            </a:r>
            <a:r>
              <a:rPr lang="en-US" i="1" dirty="0" smtClean="0"/>
              <a:t>n</a:t>
            </a:r>
            <a:r>
              <a:rPr lang="en-US" dirty="0" smtClean="0"/>
              <a:t> = 23), there are more than 8 million (2</a:t>
            </a:r>
            <a:r>
              <a:rPr lang="en-US" baseline="30000" dirty="0" smtClean="0"/>
              <a:t>23</a:t>
            </a:r>
            <a:r>
              <a:rPr lang="en-US" dirty="0" smtClean="0"/>
              <a:t>) possible combinations of chromosomes</a:t>
            </a:r>
          </a:p>
        </p:txBody>
      </p:sp>
      <p:grpSp>
        <p:nvGrpSpPr>
          <p:cNvPr id="68611" name="Group 6"/>
          <p:cNvGrpSpPr>
            <a:grpSpLocks/>
          </p:cNvGrpSpPr>
          <p:nvPr/>
        </p:nvGrpSpPr>
        <p:grpSpPr bwMode="auto">
          <a:xfrm>
            <a:off x="0" y="6553200"/>
            <a:ext cx="9144000" cy="304800"/>
            <a:chOff x="0" y="4128"/>
            <a:chExt cx="5760" cy="192"/>
          </a:xfrm>
        </p:grpSpPr>
        <p:sp>
          <p:nvSpPr>
            <p:cNvPr id="6861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86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861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13.10-3</a:t>
            </a:r>
            <a:endParaRPr lang="en-US" sz="1200" smtClean="0">
              <a:solidFill>
                <a:schemeClr val="tx1"/>
              </a:solidFill>
              <a:latin typeface="Arial" charset="0"/>
            </a:endParaRPr>
          </a:p>
        </p:txBody>
      </p:sp>
      <p:pic>
        <p:nvPicPr>
          <p:cNvPr id="71683" name="Picture 3" descr="13_10IndependentAssort_3-U"/>
          <p:cNvPicPr>
            <a:picLocks noChangeAspect="1" noChangeArrowheads="1"/>
          </p:cNvPicPr>
          <p:nvPr/>
        </p:nvPicPr>
        <p:blipFill>
          <a:blip r:embed="rId3" cstate="print"/>
          <a:srcRect/>
          <a:stretch>
            <a:fillRect/>
          </a:stretch>
        </p:blipFill>
        <p:spPr bwMode="auto">
          <a:xfrm>
            <a:off x="296863" y="839788"/>
            <a:ext cx="8548687" cy="5176837"/>
          </a:xfrm>
          <a:prstGeom prst="rect">
            <a:avLst/>
          </a:prstGeom>
          <a:noFill/>
          <a:ln w="9525">
            <a:noFill/>
            <a:miter lim="800000"/>
            <a:headEnd/>
            <a:tailEnd/>
          </a:ln>
        </p:spPr>
      </p:pic>
      <p:sp>
        <p:nvSpPr>
          <p:cNvPr id="71684" name="Text Box 4"/>
          <p:cNvSpPr txBox="1">
            <a:spLocks noChangeArrowheads="1"/>
          </p:cNvSpPr>
          <p:nvPr/>
        </p:nvSpPr>
        <p:spPr bwMode="auto">
          <a:xfrm>
            <a:off x="1306513" y="881063"/>
            <a:ext cx="1419225" cy="280987"/>
          </a:xfrm>
          <a:prstGeom prst="rect">
            <a:avLst/>
          </a:prstGeom>
          <a:noFill/>
          <a:ln w="9525">
            <a:noFill/>
            <a:miter lim="800000"/>
            <a:headEnd/>
            <a:tailEnd/>
          </a:ln>
        </p:spPr>
        <p:txBody>
          <a:bodyPr wrap="none" lIns="0" tIns="0" rIns="0" bIns="0"/>
          <a:lstStyle/>
          <a:p>
            <a:pPr>
              <a:lnSpc>
                <a:spcPct val="90000"/>
              </a:lnSpc>
            </a:pPr>
            <a:r>
              <a:rPr lang="en-US" sz="1800" b="1"/>
              <a:t>Possibility 1</a:t>
            </a:r>
          </a:p>
        </p:txBody>
      </p:sp>
      <p:sp>
        <p:nvSpPr>
          <p:cNvPr id="71685" name="Text Box 5"/>
          <p:cNvSpPr txBox="1">
            <a:spLocks noChangeArrowheads="1"/>
          </p:cNvSpPr>
          <p:nvPr/>
        </p:nvSpPr>
        <p:spPr bwMode="auto">
          <a:xfrm>
            <a:off x="6497638" y="847725"/>
            <a:ext cx="1419225" cy="280988"/>
          </a:xfrm>
          <a:prstGeom prst="rect">
            <a:avLst/>
          </a:prstGeom>
          <a:noFill/>
          <a:ln w="9525">
            <a:noFill/>
            <a:miter lim="800000"/>
            <a:headEnd/>
            <a:tailEnd/>
          </a:ln>
        </p:spPr>
        <p:txBody>
          <a:bodyPr wrap="none" lIns="0" tIns="0" rIns="0" bIns="0"/>
          <a:lstStyle/>
          <a:p>
            <a:pPr>
              <a:lnSpc>
                <a:spcPct val="90000"/>
              </a:lnSpc>
            </a:pPr>
            <a:r>
              <a:rPr lang="en-US" sz="1800" b="1"/>
              <a:t>Possibility 2</a:t>
            </a:r>
          </a:p>
        </p:txBody>
      </p:sp>
      <p:sp>
        <p:nvSpPr>
          <p:cNvPr id="71686" name="Text Box 6"/>
          <p:cNvSpPr txBox="1">
            <a:spLocks noChangeArrowheads="1"/>
          </p:cNvSpPr>
          <p:nvPr/>
        </p:nvSpPr>
        <p:spPr bwMode="auto">
          <a:xfrm>
            <a:off x="3389313" y="1431925"/>
            <a:ext cx="2357437" cy="1008063"/>
          </a:xfrm>
          <a:prstGeom prst="rect">
            <a:avLst/>
          </a:prstGeom>
          <a:noFill/>
          <a:ln w="9525">
            <a:noFill/>
            <a:miter lim="800000"/>
            <a:headEnd/>
            <a:tailEnd/>
          </a:ln>
        </p:spPr>
        <p:txBody>
          <a:bodyPr wrap="none" lIns="0" tIns="0" rIns="0" bIns="0"/>
          <a:lstStyle/>
          <a:p>
            <a:pPr algn="ctr">
              <a:lnSpc>
                <a:spcPct val="90000"/>
              </a:lnSpc>
            </a:pPr>
            <a:r>
              <a:rPr lang="en-US" sz="1800" b="1"/>
              <a:t>Two equally probable</a:t>
            </a:r>
            <a:br>
              <a:rPr lang="en-US" sz="1800" b="1"/>
            </a:br>
            <a:r>
              <a:rPr lang="en-US" sz="1800" b="1"/>
              <a:t>arrangements of</a:t>
            </a:r>
            <a:br>
              <a:rPr lang="en-US" sz="1800" b="1"/>
            </a:br>
            <a:r>
              <a:rPr lang="en-US" sz="1800" b="1"/>
              <a:t>chromosomes at</a:t>
            </a:r>
            <a:br>
              <a:rPr lang="en-US" sz="1800" b="1"/>
            </a:br>
            <a:r>
              <a:rPr lang="en-US" sz="1800" b="1"/>
              <a:t>metaphase </a:t>
            </a:r>
            <a:r>
              <a:rPr lang="en-US" sz="1800" b="1">
                <a:latin typeface="Times" pitchFamily="84" charset="0"/>
              </a:rPr>
              <a:t>I</a:t>
            </a:r>
            <a:endParaRPr lang="en-US" sz="1800" b="1"/>
          </a:p>
        </p:txBody>
      </p:sp>
      <p:sp>
        <p:nvSpPr>
          <p:cNvPr id="71687" name="Text Box 7"/>
          <p:cNvSpPr txBox="1">
            <a:spLocks noChangeArrowheads="1"/>
          </p:cNvSpPr>
          <p:nvPr/>
        </p:nvSpPr>
        <p:spPr bwMode="auto">
          <a:xfrm>
            <a:off x="3844925" y="3635375"/>
            <a:ext cx="1509713" cy="241300"/>
          </a:xfrm>
          <a:prstGeom prst="rect">
            <a:avLst/>
          </a:prstGeom>
          <a:noFill/>
          <a:ln w="9525">
            <a:noFill/>
            <a:miter lim="800000"/>
            <a:headEnd/>
            <a:tailEnd/>
          </a:ln>
        </p:spPr>
        <p:txBody>
          <a:bodyPr wrap="none" lIns="0" tIns="0" rIns="0" bIns="0"/>
          <a:lstStyle/>
          <a:p>
            <a:pPr>
              <a:lnSpc>
                <a:spcPct val="90000"/>
              </a:lnSpc>
            </a:pPr>
            <a:r>
              <a:rPr lang="en-US" sz="1800" b="1"/>
              <a:t>Metaphase </a:t>
            </a:r>
            <a:r>
              <a:rPr lang="en-US" sz="1800" b="1">
                <a:latin typeface="Times" pitchFamily="84" charset="0"/>
              </a:rPr>
              <a:t>II</a:t>
            </a:r>
            <a:endParaRPr lang="en-US" sz="1800" b="1"/>
          </a:p>
        </p:txBody>
      </p:sp>
      <p:sp>
        <p:nvSpPr>
          <p:cNvPr id="71688" name="Text Box 8"/>
          <p:cNvSpPr txBox="1">
            <a:spLocks noChangeArrowheads="1"/>
          </p:cNvSpPr>
          <p:nvPr/>
        </p:nvSpPr>
        <p:spPr bwMode="auto">
          <a:xfrm>
            <a:off x="3990975" y="4970463"/>
            <a:ext cx="1179513" cy="530225"/>
          </a:xfrm>
          <a:prstGeom prst="rect">
            <a:avLst/>
          </a:prstGeom>
          <a:noFill/>
          <a:ln w="9525">
            <a:noFill/>
            <a:miter lim="800000"/>
            <a:headEnd/>
            <a:tailEnd/>
          </a:ln>
        </p:spPr>
        <p:txBody>
          <a:bodyPr wrap="none" lIns="0" tIns="0" rIns="0" bIns="0"/>
          <a:lstStyle/>
          <a:p>
            <a:pPr algn="ctr">
              <a:lnSpc>
                <a:spcPct val="90000"/>
              </a:lnSpc>
            </a:pPr>
            <a:r>
              <a:rPr lang="en-US" sz="1800" b="1"/>
              <a:t>Daughter</a:t>
            </a:r>
            <a:br>
              <a:rPr lang="en-US" sz="1800" b="1"/>
            </a:br>
            <a:r>
              <a:rPr lang="en-US" sz="1800" b="1"/>
              <a:t>cells</a:t>
            </a:r>
          </a:p>
        </p:txBody>
      </p:sp>
      <p:sp>
        <p:nvSpPr>
          <p:cNvPr id="71689" name="Text Box 9"/>
          <p:cNvSpPr txBox="1">
            <a:spLocks noChangeArrowheads="1"/>
          </p:cNvSpPr>
          <p:nvPr/>
        </p:nvSpPr>
        <p:spPr bwMode="auto">
          <a:xfrm>
            <a:off x="334963" y="561340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1</a:t>
            </a:r>
          </a:p>
        </p:txBody>
      </p:sp>
      <p:sp>
        <p:nvSpPr>
          <p:cNvPr id="71690" name="Text Box 10"/>
          <p:cNvSpPr txBox="1">
            <a:spLocks noChangeArrowheads="1"/>
          </p:cNvSpPr>
          <p:nvPr/>
        </p:nvSpPr>
        <p:spPr bwMode="auto">
          <a:xfrm>
            <a:off x="2022475"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2</a:t>
            </a:r>
          </a:p>
        </p:txBody>
      </p:sp>
      <p:sp>
        <p:nvSpPr>
          <p:cNvPr id="71691" name="Text Box 11"/>
          <p:cNvSpPr txBox="1">
            <a:spLocks noChangeArrowheads="1"/>
          </p:cNvSpPr>
          <p:nvPr/>
        </p:nvSpPr>
        <p:spPr bwMode="auto">
          <a:xfrm>
            <a:off x="5567363"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3</a:t>
            </a:r>
          </a:p>
        </p:txBody>
      </p:sp>
      <p:sp>
        <p:nvSpPr>
          <p:cNvPr id="71692" name="Text Box 12"/>
          <p:cNvSpPr txBox="1">
            <a:spLocks noChangeArrowheads="1"/>
          </p:cNvSpPr>
          <p:nvPr/>
        </p:nvSpPr>
        <p:spPr bwMode="auto">
          <a:xfrm>
            <a:off x="7259638"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4</a:t>
            </a:r>
          </a:p>
        </p:txBody>
      </p:sp>
      <p:sp>
        <p:nvSpPr>
          <p:cNvPr id="71693" name="AutoShape 13"/>
          <p:cNvSpPr>
            <a:spLocks/>
          </p:cNvSpPr>
          <p:nvPr/>
        </p:nvSpPr>
        <p:spPr bwMode="auto">
          <a:xfrm rot="-5400000">
            <a:off x="1044575" y="472440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4" name="AutoShape 14"/>
          <p:cNvSpPr>
            <a:spLocks/>
          </p:cNvSpPr>
          <p:nvPr/>
        </p:nvSpPr>
        <p:spPr bwMode="auto">
          <a:xfrm rot="-5400000">
            <a:off x="2705100" y="4732338"/>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5" name="AutoShape 15"/>
          <p:cNvSpPr>
            <a:spLocks/>
          </p:cNvSpPr>
          <p:nvPr/>
        </p:nvSpPr>
        <p:spPr bwMode="auto">
          <a:xfrm rot="-5400000">
            <a:off x="6237288" y="471805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6" name="AutoShape 16"/>
          <p:cNvSpPr>
            <a:spLocks/>
          </p:cNvSpPr>
          <p:nvPr/>
        </p:nvSpPr>
        <p:spPr bwMode="auto">
          <a:xfrm rot="-5400000">
            <a:off x="7904163" y="471805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1763" y="533400"/>
            <a:ext cx="8534400" cy="503238"/>
          </a:xfrm>
        </p:spPr>
        <p:txBody>
          <a:bodyPr/>
          <a:lstStyle/>
          <a:p>
            <a:pPr eaLnBrk="1" hangingPunct="1"/>
            <a:r>
              <a:rPr lang="en-US" i="1" smtClean="0"/>
              <a:t>Crossing Over</a:t>
            </a:r>
            <a:endParaRPr lang="en-US" i="1" smtClean="0">
              <a:solidFill>
                <a:schemeClr val="tx1"/>
              </a:solidFill>
            </a:endParaRPr>
          </a:p>
        </p:txBody>
      </p:sp>
      <p:sp>
        <p:nvSpPr>
          <p:cNvPr id="72707" name="Rectangle 3"/>
          <p:cNvSpPr>
            <a:spLocks noGrp="1" noChangeArrowheads="1"/>
          </p:cNvSpPr>
          <p:nvPr>
            <p:ph type="body" idx="1"/>
          </p:nvPr>
        </p:nvSpPr>
        <p:spPr>
          <a:xfrm>
            <a:off x="533400" y="1371600"/>
            <a:ext cx="8153400" cy="3225800"/>
          </a:xfrm>
        </p:spPr>
        <p:txBody>
          <a:bodyPr/>
          <a:lstStyle/>
          <a:p>
            <a:pPr eaLnBrk="1" hangingPunct="1"/>
            <a:r>
              <a:rPr lang="en-US" dirty="0" smtClean="0"/>
              <a:t>Crossing over produces </a:t>
            </a:r>
            <a:r>
              <a:rPr lang="en-US" b="1" dirty="0" smtClean="0"/>
              <a:t>recombinant chromosomes</a:t>
            </a:r>
            <a:r>
              <a:rPr lang="en-US" dirty="0" smtClean="0"/>
              <a:t>, which combine DNA inherited from each parent</a:t>
            </a:r>
          </a:p>
          <a:p>
            <a:pPr eaLnBrk="1" hangingPunct="1"/>
            <a:r>
              <a:rPr lang="en-US" dirty="0" smtClean="0"/>
              <a:t>Crossing over begins very early in prophase I, as homologous chromosomes pair up gene by gene (31)</a:t>
            </a:r>
          </a:p>
        </p:txBody>
      </p:sp>
      <p:grpSp>
        <p:nvGrpSpPr>
          <p:cNvPr id="72708" name="Group 7"/>
          <p:cNvGrpSpPr>
            <a:grpSpLocks/>
          </p:cNvGrpSpPr>
          <p:nvPr/>
        </p:nvGrpSpPr>
        <p:grpSpPr bwMode="auto">
          <a:xfrm>
            <a:off x="0" y="6553200"/>
            <a:ext cx="9144000" cy="304800"/>
            <a:chOff x="0" y="4128"/>
            <a:chExt cx="5760" cy="192"/>
          </a:xfrm>
        </p:grpSpPr>
        <p:sp>
          <p:nvSpPr>
            <p:cNvPr id="7271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271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270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533400" y="1371600"/>
            <a:ext cx="8077200" cy="2768600"/>
          </a:xfrm>
        </p:spPr>
        <p:txBody>
          <a:bodyPr/>
          <a:lstStyle/>
          <a:p>
            <a:pPr eaLnBrk="1" hangingPunct="1"/>
            <a:r>
              <a:rPr lang="en-US" smtClean="0"/>
              <a:t>In crossing over, homologous portions of two nonsister chromatids trade places</a:t>
            </a:r>
          </a:p>
          <a:p>
            <a:pPr eaLnBrk="1" hangingPunct="1"/>
            <a:r>
              <a:rPr lang="en-US" smtClean="0"/>
              <a:t>Crossing over contributes to genetic variation by combining DNA from two parents into a single chromosome</a:t>
            </a:r>
          </a:p>
        </p:txBody>
      </p:sp>
      <p:grpSp>
        <p:nvGrpSpPr>
          <p:cNvPr id="73731" name="Group 6"/>
          <p:cNvGrpSpPr>
            <a:grpSpLocks/>
          </p:cNvGrpSpPr>
          <p:nvPr/>
        </p:nvGrpSpPr>
        <p:grpSpPr bwMode="auto">
          <a:xfrm>
            <a:off x="0" y="6553200"/>
            <a:ext cx="9144000" cy="304800"/>
            <a:chOff x="0" y="4128"/>
            <a:chExt cx="5760" cy="192"/>
          </a:xfrm>
        </p:grpSpPr>
        <p:sp>
          <p:nvSpPr>
            <p:cNvPr id="7373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37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37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13.11-5</a:t>
            </a:r>
            <a:endParaRPr lang="en-US" sz="1200" smtClean="0">
              <a:solidFill>
                <a:schemeClr val="tx1"/>
              </a:solidFill>
              <a:latin typeface="Arial" charset="0"/>
            </a:endParaRPr>
          </a:p>
        </p:txBody>
      </p:sp>
      <p:pic>
        <p:nvPicPr>
          <p:cNvPr id="78851" name="Picture 3" descr="13_11_CrossingOver_5-U"/>
          <p:cNvPicPr>
            <a:picLocks noChangeAspect="1" noChangeArrowheads="1"/>
          </p:cNvPicPr>
          <p:nvPr/>
        </p:nvPicPr>
        <p:blipFill>
          <a:blip r:embed="rId3" cstate="print"/>
          <a:srcRect/>
          <a:stretch>
            <a:fillRect/>
          </a:stretch>
        </p:blipFill>
        <p:spPr bwMode="auto">
          <a:xfrm>
            <a:off x="1590675" y="136525"/>
            <a:ext cx="5962650" cy="6584950"/>
          </a:xfrm>
          <a:prstGeom prst="rect">
            <a:avLst/>
          </a:prstGeom>
          <a:noFill/>
          <a:ln w="9525">
            <a:noFill/>
            <a:miter lim="800000"/>
            <a:headEnd/>
            <a:tailEnd/>
          </a:ln>
        </p:spPr>
      </p:pic>
      <p:sp>
        <p:nvSpPr>
          <p:cNvPr id="78852" name="Text Box 4"/>
          <p:cNvSpPr txBox="1">
            <a:spLocks noChangeArrowheads="1"/>
          </p:cNvSpPr>
          <p:nvPr/>
        </p:nvSpPr>
        <p:spPr bwMode="auto">
          <a:xfrm>
            <a:off x="1636713" y="166688"/>
            <a:ext cx="1246187" cy="506412"/>
          </a:xfrm>
          <a:prstGeom prst="rect">
            <a:avLst/>
          </a:prstGeom>
          <a:noFill/>
          <a:ln w="9525">
            <a:noFill/>
            <a:miter lim="800000"/>
            <a:headEnd/>
            <a:tailEnd/>
          </a:ln>
        </p:spPr>
        <p:txBody>
          <a:bodyPr wrap="none" lIns="0" tIns="0" rIns="0" bIns="0"/>
          <a:lstStyle/>
          <a:p>
            <a:pPr>
              <a:lnSpc>
                <a:spcPct val="90000"/>
              </a:lnSpc>
            </a:pPr>
            <a:r>
              <a:rPr lang="en-US" sz="1800" b="1"/>
              <a:t>Prophase </a:t>
            </a:r>
            <a:r>
              <a:rPr lang="en-US" sz="1800" b="1">
                <a:latin typeface="Times" pitchFamily="84" charset="0"/>
              </a:rPr>
              <a:t>I</a:t>
            </a:r>
            <a:r>
              <a:rPr lang="en-US" sz="1800" b="1"/>
              <a:t/>
            </a:r>
            <a:br>
              <a:rPr lang="en-US" sz="1800" b="1"/>
            </a:br>
            <a:r>
              <a:rPr lang="en-US" sz="1800" b="1"/>
              <a:t>of meiosis</a:t>
            </a:r>
          </a:p>
        </p:txBody>
      </p:sp>
      <p:sp>
        <p:nvSpPr>
          <p:cNvPr id="78853" name="Text Box 5"/>
          <p:cNvSpPr txBox="1">
            <a:spLocks noChangeArrowheads="1"/>
          </p:cNvSpPr>
          <p:nvPr/>
        </p:nvSpPr>
        <p:spPr bwMode="auto">
          <a:xfrm>
            <a:off x="5160963" y="188913"/>
            <a:ext cx="2397125" cy="822325"/>
          </a:xfrm>
          <a:prstGeom prst="rect">
            <a:avLst/>
          </a:prstGeom>
          <a:noFill/>
          <a:ln w="9525">
            <a:noFill/>
            <a:miter lim="800000"/>
            <a:headEnd/>
            <a:tailEnd/>
          </a:ln>
        </p:spPr>
        <p:txBody>
          <a:bodyPr wrap="none" lIns="0" tIns="0" rIns="0" bIns="0"/>
          <a:lstStyle/>
          <a:p>
            <a:pPr>
              <a:lnSpc>
                <a:spcPct val="90000"/>
              </a:lnSpc>
            </a:pPr>
            <a:r>
              <a:rPr lang="en-US" sz="1800" b="1"/>
              <a:t>Nonsister chromatids</a:t>
            </a:r>
            <a:br>
              <a:rPr lang="en-US" sz="1800" b="1"/>
            </a:br>
            <a:r>
              <a:rPr lang="en-US" sz="1800" b="1"/>
              <a:t>held together</a:t>
            </a:r>
            <a:br>
              <a:rPr lang="en-US" sz="1800" b="1"/>
            </a:br>
            <a:r>
              <a:rPr lang="en-US" sz="1800" b="1"/>
              <a:t>during synapsis</a:t>
            </a:r>
          </a:p>
        </p:txBody>
      </p:sp>
      <p:sp>
        <p:nvSpPr>
          <p:cNvPr id="78854" name="Text Box 6"/>
          <p:cNvSpPr txBox="1">
            <a:spLocks noChangeArrowheads="1"/>
          </p:cNvSpPr>
          <p:nvPr/>
        </p:nvSpPr>
        <p:spPr bwMode="auto">
          <a:xfrm>
            <a:off x="2001838" y="914400"/>
            <a:ext cx="1893887" cy="280988"/>
          </a:xfrm>
          <a:prstGeom prst="rect">
            <a:avLst/>
          </a:prstGeom>
          <a:noFill/>
          <a:ln w="9525">
            <a:noFill/>
            <a:miter lim="800000"/>
            <a:headEnd/>
            <a:tailEnd/>
          </a:ln>
        </p:spPr>
        <p:txBody>
          <a:bodyPr wrap="none" lIns="0" tIns="0" rIns="0" bIns="0"/>
          <a:lstStyle/>
          <a:p>
            <a:pPr>
              <a:lnSpc>
                <a:spcPct val="90000"/>
              </a:lnSpc>
            </a:pPr>
            <a:r>
              <a:rPr lang="en-US" sz="1800" b="1"/>
              <a:t>Pair of homologs</a:t>
            </a:r>
          </a:p>
        </p:txBody>
      </p:sp>
      <p:sp>
        <p:nvSpPr>
          <p:cNvPr id="78855" name="Text Box 7"/>
          <p:cNvSpPr txBox="1">
            <a:spLocks noChangeArrowheads="1"/>
          </p:cNvSpPr>
          <p:nvPr/>
        </p:nvSpPr>
        <p:spPr bwMode="auto">
          <a:xfrm>
            <a:off x="2820988" y="1403350"/>
            <a:ext cx="942975" cy="242888"/>
          </a:xfrm>
          <a:prstGeom prst="rect">
            <a:avLst/>
          </a:prstGeom>
          <a:noFill/>
          <a:ln w="9525">
            <a:noFill/>
            <a:miter lim="800000"/>
            <a:headEnd/>
            <a:tailEnd/>
          </a:ln>
        </p:spPr>
        <p:txBody>
          <a:bodyPr wrap="none" lIns="0" tIns="0" rIns="0" bIns="0"/>
          <a:lstStyle/>
          <a:p>
            <a:pPr>
              <a:lnSpc>
                <a:spcPct val="90000"/>
              </a:lnSpc>
            </a:pPr>
            <a:r>
              <a:rPr lang="en-US" sz="1800" b="1"/>
              <a:t>Chiasma</a:t>
            </a:r>
          </a:p>
        </p:txBody>
      </p:sp>
      <p:sp>
        <p:nvSpPr>
          <p:cNvPr id="78856" name="Text Box 8"/>
          <p:cNvSpPr txBox="1">
            <a:spLocks noChangeArrowheads="1"/>
          </p:cNvSpPr>
          <p:nvPr/>
        </p:nvSpPr>
        <p:spPr bwMode="auto">
          <a:xfrm>
            <a:off x="2754313" y="2582863"/>
            <a:ext cx="1312862" cy="293687"/>
          </a:xfrm>
          <a:prstGeom prst="rect">
            <a:avLst/>
          </a:prstGeom>
          <a:noFill/>
          <a:ln w="9525">
            <a:noFill/>
            <a:miter lim="800000"/>
            <a:headEnd/>
            <a:tailEnd/>
          </a:ln>
        </p:spPr>
        <p:txBody>
          <a:bodyPr wrap="none" lIns="0" tIns="0" rIns="0" bIns="0"/>
          <a:lstStyle/>
          <a:p>
            <a:pPr>
              <a:lnSpc>
                <a:spcPct val="90000"/>
              </a:lnSpc>
            </a:pPr>
            <a:r>
              <a:rPr lang="en-US" sz="1800" b="1"/>
              <a:t>Centromere</a:t>
            </a:r>
          </a:p>
        </p:txBody>
      </p:sp>
      <p:sp>
        <p:nvSpPr>
          <p:cNvPr id="78857" name="Text Box 9"/>
          <p:cNvSpPr txBox="1">
            <a:spLocks noChangeArrowheads="1"/>
          </p:cNvSpPr>
          <p:nvPr/>
        </p:nvSpPr>
        <p:spPr bwMode="auto">
          <a:xfrm>
            <a:off x="2198688" y="3030538"/>
            <a:ext cx="531812" cy="242887"/>
          </a:xfrm>
          <a:prstGeom prst="rect">
            <a:avLst/>
          </a:prstGeom>
          <a:noFill/>
          <a:ln w="9525">
            <a:noFill/>
            <a:miter lim="800000"/>
            <a:headEnd/>
            <a:tailEnd/>
          </a:ln>
        </p:spPr>
        <p:txBody>
          <a:bodyPr wrap="none" lIns="0" tIns="0" rIns="0" bIns="0"/>
          <a:lstStyle/>
          <a:p>
            <a:pPr>
              <a:lnSpc>
                <a:spcPct val="90000"/>
              </a:lnSpc>
            </a:pPr>
            <a:r>
              <a:rPr lang="en-US" sz="1800" b="1"/>
              <a:t>TEM</a:t>
            </a:r>
          </a:p>
        </p:txBody>
      </p:sp>
      <p:sp>
        <p:nvSpPr>
          <p:cNvPr id="78858" name="Text Box 10"/>
          <p:cNvSpPr txBox="1">
            <a:spLocks noChangeArrowheads="1"/>
          </p:cNvSpPr>
          <p:nvPr/>
        </p:nvSpPr>
        <p:spPr bwMode="auto">
          <a:xfrm>
            <a:off x="1643063" y="3414713"/>
            <a:ext cx="1273175" cy="295275"/>
          </a:xfrm>
          <a:prstGeom prst="rect">
            <a:avLst/>
          </a:prstGeom>
          <a:noFill/>
          <a:ln w="9525">
            <a:noFill/>
            <a:miter lim="800000"/>
            <a:headEnd/>
            <a:tailEnd/>
          </a:ln>
        </p:spPr>
        <p:txBody>
          <a:bodyPr wrap="none" lIns="0" tIns="0" rIns="0" bIns="0"/>
          <a:lstStyle/>
          <a:p>
            <a:pPr>
              <a:lnSpc>
                <a:spcPct val="90000"/>
              </a:lnSpc>
            </a:pPr>
            <a:r>
              <a:rPr lang="en-US" sz="1800" b="1"/>
              <a:t>Anaphase </a:t>
            </a:r>
            <a:r>
              <a:rPr lang="en-US" sz="1800" b="1">
                <a:latin typeface="Times" pitchFamily="84" charset="0"/>
              </a:rPr>
              <a:t>I</a:t>
            </a:r>
            <a:endParaRPr lang="en-US" sz="1800" b="1"/>
          </a:p>
        </p:txBody>
      </p:sp>
      <p:sp>
        <p:nvSpPr>
          <p:cNvPr id="78859" name="Text Box 11"/>
          <p:cNvSpPr txBox="1">
            <a:spLocks noChangeArrowheads="1"/>
          </p:cNvSpPr>
          <p:nvPr/>
        </p:nvSpPr>
        <p:spPr bwMode="auto">
          <a:xfrm>
            <a:off x="1636713" y="4600575"/>
            <a:ext cx="1352550" cy="282575"/>
          </a:xfrm>
          <a:prstGeom prst="rect">
            <a:avLst/>
          </a:prstGeom>
          <a:noFill/>
          <a:ln w="9525">
            <a:noFill/>
            <a:miter lim="800000"/>
            <a:headEnd/>
            <a:tailEnd/>
          </a:ln>
        </p:spPr>
        <p:txBody>
          <a:bodyPr wrap="none" lIns="0" tIns="0" rIns="0" bIns="0"/>
          <a:lstStyle/>
          <a:p>
            <a:pPr>
              <a:lnSpc>
                <a:spcPct val="90000"/>
              </a:lnSpc>
            </a:pPr>
            <a:r>
              <a:rPr lang="en-US" sz="1800" b="1"/>
              <a:t>Anaphase </a:t>
            </a:r>
            <a:r>
              <a:rPr lang="en-US" sz="1800" b="1">
                <a:latin typeface="Times" pitchFamily="84" charset="0"/>
              </a:rPr>
              <a:t>II</a:t>
            </a:r>
            <a:endParaRPr lang="en-US" sz="1800" b="1"/>
          </a:p>
        </p:txBody>
      </p:sp>
      <p:sp>
        <p:nvSpPr>
          <p:cNvPr id="78860" name="Text Box 12"/>
          <p:cNvSpPr txBox="1">
            <a:spLocks noChangeArrowheads="1"/>
          </p:cNvSpPr>
          <p:nvPr/>
        </p:nvSpPr>
        <p:spPr bwMode="auto">
          <a:xfrm>
            <a:off x="1635125" y="5684838"/>
            <a:ext cx="1087438" cy="493712"/>
          </a:xfrm>
          <a:prstGeom prst="rect">
            <a:avLst/>
          </a:prstGeom>
          <a:noFill/>
          <a:ln w="9525">
            <a:noFill/>
            <a:miter lim="800000"/>
            <a:headEnd/>
            <a:tailEnd/>
          </a:ln>
        </p:spPr>
        <p:txBody>
          <a:bodyPr wrap="none" lIns="0" tIns="0" rIns="0" bIns="0"/>
          <a:lstStyle/>
          <a:p>
            <a:pPr>
              <a:lnSpc>
                <a:spcPct val="90000"/>
              </a:lnSpc>
            </a:pPr>
            <a:r>
              <a:rPr lang="en-US" sz="1800" b="1"/>
              <a:t>Daughter</a:t>
            </a:r>
            <a:br>
              <a:rPr lang="en-US" sz="1800" b="1"/>
            </a:br>
            <a:r>
              <a:rPr lang="en-US" sz="1800" b="1"/>
              <a:t>cells</a:t>
            </a:r>
          </a:p>
        </p:txBody>
      </p:sp>
      <p:sp>
        <p:nvSpPr>
          <p:cNvPr id="78861" name="Text Box 13"/>
          <p:cNvSpPr txBox="1">
            <a:spLocks noChangeArrowheads="1"/>
          </p:cNvSpPr>
          <p:nvPr/>
        </p:nvSpPr>
        <p:spPr bwMode="auto">
          <a:xfrm>
            <a:off x="2867025" y="6332538"/>
            <a:ext cx="3138488" cy="282575"/>
          </a:xfrm>
          <a:prstGeom prst="rect">
            <a:avLst/>
          </a:prstGeom>
          <a:noFill/>
          <a:ln w="9525">
            <a:noFill/>
            <a:miter lim="800000"/>
            <a:headEnd/>
            <a:tailEnd/>
          </a:ln>
        </p:spPr>
        <p:txBody>
          <a:bodyPr wrap="none" lIns="0" tIns="0" rIns="0" bIns="0"/>
          <a:lstStyle/>
          <a:p>
            <a:pPr>
              <a:lnSpc>
                <a:spcPct val="90000"/>
              </a:lnSpc>
            </a:pPr>
            <a:r>
              <a:rPr lang="en-US" sz="1800" b="1"/>
              <a:t>Recombinant chromosomes</a:t>
            </a:r>
          </a:p>
        </p:txBody>
      </p:sp>
      <p:sp>
        <p:nvSpPr>
          <p:cNvPr id="78862" name="Line 14"/>
          <p:cNvSpPr>
            <a:spLocks noChangeShapeType="1"/>
          </p:cNvSpPr>
          <p:nvPr/>
        </p:nvSpPr>
        <p:spPr bwMode="auto">
          <a:xfrm>
            <a:off x="4470400" y="304800"/>
            <a:ext cx="595313" cy="0"/>
          </a:xfrm>
          <a:prstGeom prst="line">
            <a:avLst/>
          </a:prstGeom>
          <a:noFill/>
          <a:ln w="12700">
            <a:solidFill>
              <a:schemeClr val="tx1"/>
            </a:solidFill>
            <a:round/>
            <a:headEnd/>
            <a:tailEnd/>
          </a:ln>
        </p:spPr>
        <p:txBody>
          <a:bodyPr wrap="none" anchor="ctr"/>
          <a:lstStyle/>
          <a:p>
            <a:endParaRPr lang="en-US"/>
          </a:p>
        </p:txBody>
      </p:sp>
      <p:sp>
        <p:nvSpPr>
          <p:cNvPr id="78863" name="Line 15"/>
          <p:cNvSpPr>
            <a:spLocks noChangeShapeType="1"/>
          </p:cNvSpPr>
          <p:nvPr/>
        </p:nvSpPr>
        <p:spPr bwMode="auto">
          <a:xfrm flipV="1">
            <a:off x="4418013" y="304800"/>
            <a:ext cx="661987" cy="104775"/>
          </a:xfrm>
          <a:prstGeom prst="line">
            <a:avLst/>
          </a:prstGeom>
          <a:noFill/>
          <a:ln w="12700">
            <a:solidFill>
              <a:schemeClr val="tx1"/>
            </a:solidFill>
            <a:round/>
            <a:headEnd/>
            <a:tailEnd/>
          </a:ln>
        </p:spPr>
        <p:txBody>
          <a:bodyPr wrap="none" anchor="ctr"/>
          <a:lstStyle/>
          <a:p>
            <a:endParaRPr lang="en-US"/>
          </a:p>
        </p:txBody>
      </p:sp>
      <p:sp>
        <p:nvSpPr>
          <p:cNvPr id="78864" name="Line 16"/>
          <p:cNvSpPr>
            <a:spLocks noChangeShapeType="1"/>
          </p:cNvSpPr>
          <p:nvPr/>
        </p:nvSpPr>
        <p:spPr bwMode="auto">
          <a:xfrm>
            <a:off x="3914775" y="1031875"/>
            <a:ext cx="455613" cy="0"/>
          </a:xfrm>
          <a:prstGeom prst="line">
            <a:avLst/>
          </a:prstGeom>
          <a:noFill/>
          <a:ln w="12700">
            <a:solidFill>
              <a:schemeClr val="tx1"/>
            </a:solidFill>
            <a:round/>
            <a:headEnd/>
            <a:tailEnd/>
          </a:ln>
        </p:spPr>
        <p:txBody>
          <a:bodyPr wrap="none" anchor="ctr"/>
          <a:lstStyle/>
          <a:p>
            <a:endParaRPr lang="en-US"/>
          </a:p>
        </p:txBody>
      </p:sp>
      <p:sp>
        <p:nvSpPr>
          <p:cNvPr id="78865" name="Line 17"/>
          <p:cNvSpPr>
            <a:spLocks noChangeShapeType="1"/>
          </p:cNvSpPr>
          <p:nvPr/>
        </p:nvSpPr>
        <p:spPr bwMode="auto">
          <a:xfrm>
            <a:off x="3822700" y="1535113"/>
            <a:ext cx="542925" cy="277812"/>
          </a:xfrm>
          <a:prstGeom prst="line">
            <a:avLst/>
          </a:prstGeom>
          <a:noFill/>
          <a:ln w="12700">
            <a:solidFill>
              <a:schemeClr val="tx1"/>
            </a:solidFill>
            <a:round/>
            <a:headEnd/>
            <a:tailEnd/>
          </a:ln>
        </p:spPr>
        <p:txBody>
          <a:bodyPr wrap="none" anchor="ctr"/>
          <a:lstStyle/>
          <a:p>
            <a:endParaRPr lang="en-US"/>
          </a:p>
        </p:txBody>
      </p:sp>
      <p:sp>
        <p:nvSpPr>
          <p:cNvPr id="78866" name="Line 18"/>
          <p:cNvSpPr>
            <a:spLocks noChangeShapeType="1"/>
          </p:cNvSpPr>
          <p:nvPr/>
        </p:nvSpPr>
        <p:spPr bwMode="auto">
          <a:xfrm>
            <a:off x="2473325" y="2235200"/>
            <a:ext cx="688975" cy="317500"/>
          </a:xfrm>
          <a:prstGeom prst="line">
            <a:avLst/>
          </a:prstGeom>
          <a:noFill/>
          <a:ln w="12700">
            <a:solidFill>
              <a:schemeClr val="tx1"/>
            </a:solidFill>
            <a:round/>
            <a:headEnd/>
            <a:tailEnd/>
          </a:ln>
        </p:spPr>
        <p:txBody>
          <a:bodyPr wrap="none" anchor="ctr"/>
          <a:lstStyle/>
          <a:p>
            <a:endParaRPr lang="en-US"/>
          </a:p>
        </p:txBody>
      </p:sp>
      <p:sp>
        <p:nvSpPr>
          <p:cNvPr id="78867" name="Line 19"/>
          <p:cNvSpPr>
            <a:spLocks noChangeShapeType="1"/>
          </p:cNvSpPr>
          <p:nvPr/>
        </p:nvSpPr>
        <p:spPr bwMode="auto">
          <a:xfrm flipH="1">
            <a:off x="3162300" y="2024063"/>
            <a:ext cx="1123950" cy="528637"/>
          </a:xfrm>
          <a:prstGeom prst="line">
            <a:avLst/>
          </a:prstGeom>
          <a:noFill/>
          <a:ln w="12700">
            <a:solidFill>
              <a:schemeClr val="tx1"/>
            </a:solidFill>
            <a:round/>
            <a:headEnd/>
            <a:tailEnd/>
          </a:ln>
        </p:spPr>
        <p:txBody>
          <a:bodyPr wrap="none" anchor="ctr"/>
          <a:lstStyle/>
          <a:p>
            <a:endParaRPr lang="en-US"/>
          </a:p>
        </p:txBody>
      </p:sp>
      <p:sp>
        <p:nvSpPr>
          <p:cNvPr id="78868" name="AutoShape 20"/>
          <p:cNvSpPr>
            <a:spLocks/>
          </p:cNvSpPr>
          <p:nvPr/>
        </p:nvSpPr>
        <p:spPr bwMode="auto">
          <a:xfrm rot="-5400000">
            <a:off x="4343400" y="895351"/>
            <a:ext cx="65087" cy="227012"/>
          </a:xfrm>
          <a:prstGeom prst="leftBrace">
            <a:avLst>
              <a:gd name="adj1" fmla="val 29065"/>
              <a:gd name="adj2" fmla="val 50000"/>
            </a:avLst>
          </a:prstGeom>
          <a:noFill/>
          <a:ln w="12700">
            <a:solidFill>
              <a:schemeClr val="tx1"/>
            </a:solidFill>
            <a:round/>
            <a:headEnd/>
            <a:tailEnd/>
          </a:ln>
        </p:spPr>
        <p:txBody>
          <a:bodyPr wrap="none" anchor="ctr"/>
          <a:lstStyle/>
          <a:p>
            <a:endParaRPr lang="en-US"/>
          </a:p>
        </p:txBody>
      </p:sp>
      <p:sp>
        <p:nvSpPr>
          <p:cNvPr id="78869" name="Line 21"/>
          <p:cNvSpPr>
            <a:spLocks noChangeShapeType="1"/>
          </p:cNvSpPr>
          <p:nvPr/>
        </p:nvSpPr>
        <p:spPr bwMode="auto">
          <a:xfrm>
            <a:off x="4048125" y="6072188"/>
            <a:ext cx="317500" cy="265112"/>
          </a:xfrm>
          <a:prstGeom prst="line">
            <a:avLst/>
          </a:prstGeom>
          <a:noFill/>
          <a:ln w="12700">
            <a:solidFill>
              <a:schemeClr val="tx1"/>
            </a:solidFill>
            <a:round/>
            <a:headEnd/>
            <a:tailEnd/>
          </a:ln>
        </p:spPr>
        <p:txBody>
          <a:bodyPr wrap="none" anchor="ctr"/>
          <a:lstStyle/>
          <a:p>
            <a:endParaRPr lang="en-US"/>
          </a:p>
        </p:txBody>
      </p:sp>
      <p:sp>
        <p:nvSpPr>
          <p:cNvPr id="78870" name="Line 22"/>
          <p:cNvSpPr>
            <a:spLocks noChangeShapeType="1"/>
          </p:cNvSpPr>
          <p:nvPr/>
        </p:nvSpPr>
        <p:spPr bwMode="auto">
          <a:xfrm flipH="1">
            <a:off x="4365625" y="6086475"/>
            <a:ext cx="382588" cy="250825"/>
          </a:xfrm>
          <a:prstGeom prst="line">
            <a:avLst/>
          </a:prstGeom>
          <a:noFill/>
          <a:ln w="12700">
            <a:solidFill>
              <a:schemeClr val="tx1"/>
            </a:solidFill>
            <a:round/>
            <a:headEnd/>
            <a:tailEnd/>
          </a:ln>
        </p:spPr>
        <p:txBody>
          <a:bodyPr wrap="none" anchor="ctr"/>
          <a:lstStyle/>
          <a:p>
            <a:endParaRPr lang="en-US"/>
          </a:p>
        </p:txBody>
      </p:sp>
      <p:grpSp>
        <p:nvGrpSpPr>
          <p:cNvPr id="78871" name="Group 23"/>
          <p:cNvGrpSpPr>
            <a:grpSpLocks/>
          </p:cNvGrpSpPr>
          <p:nvPr/>
        </p:nvGrpSpPr>
        <p:grpSpPr bwMode="auto">
          <a:xfrm>
            <a:off x="2266950" y="1822450"/>
            <a:ext cx="139700" cy="203200"/>
            <a:chOff x="1428" y="1148"/>
            <a:chExt cx="88" cy="128"/>
          </a:xfrm>
        </p:grpSpPr>
        <p:sp>
          <p:nvSpPr>
            <p:cNvPr id="78873" name="Rectangle 24"/>
            <p:cNvSpPr>
              <a:spLocks noChangeArrowheads="1"/>
            </p:cNvSpPr>
            <p:nvPr/>
          </p:nvSpPr>
          <p:spPr bwMode="auto">
            <a:xfrm>
              <a:off x="1428" y="1148"/>
              <a:ext cx="88" cy="128"/>
            </a:xfrm>
            <a:prstGeom prst="rect">
              <a:avLst/>
            </a:prstGeom>
            <a:noFill/>
            <a:ln w="25400">
              <a:solidFill>
                <a:schemeClr val="bg1"/>
              </a:solidFill>
              <a:miter lim="800000"/>
              <a:headEnd/>
              <a:tailEnd/>
            </a:ln>
          </p:spPr>
          <p:txBody>
            <a:bodyPr wrap="none" anchor="ctr"/>
            <a:lstStyle/>
            <a:p>
              <a:endParaRPr lang="en-US"/>
            </a:p>
          </p:txBody>
        </p:sp>
        <p:sp>
          <p:nvSpPr>
            <p:cNvPr id="78874" name="Rectangle 25"/>
            <p:cNvSpPr>
              <a:spLocks noChangeArrowheads="1"/>
            </p:cNvSpPr>
            <p:nvPr/>
          </p:nvSpPr>
          <p:spPr bwMode="auto">
            <a:xfrm>
              <a:off x="1428" y="1148"/>
              <a:ext cx="88" cy="128"/>
            </a:xfrm>
            <a:prstGeom prst="rect">
              <a:avLst/>
            </a:prstGeom>
            <a:noFill/>
            <a:ln w="12700">
              <a:solidFill>
                <a:schemeClr val="tx1"/>
              </a:solidFill>
              <a:miter lim="800000"/>
              <a:headEnd/>
              <a:tailEnd/>
            </a:ln>
          </p:spPr>
          <p:txBody>
            <a:bodyPr wrap="none" anchor="ctr"/>
            <a:lstStyle/>
            <a:p>
              <a:endParaRPr lang="en-US"/>
            </a:p>
          </p:txBody>
        </p:sp>
      </p:grpSp>
      <p:sp>
        <p:nvSpPr>
          <p:cNvPr id="78872" name="Line 26"/>
          <p:cNvSpPr>
            <a:spLocks noChangeShapeType="1"/>
          </p:cNvSpPr>
          <p:nvPr/>
        </p:nvSpPr>
        <p:spPr bwMode="auto">
          <a:xfrm flipH="1">
            <a:off x="2401888" y="1541463"/>
            <a:ext cx="395287" cy="38258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609600"/>
            <a:ext cx="8534400" cy="914400"/>
          </a:xfrm>
        </p:spPr>
        <p:txBody>
          <a:bodyPr/>
          <a:lstStyle/>
          <a:p>
            <a:pPr eaLnBrk="1" hangingPunct="1"/>
            <a:r>
              <a:rPr lang="en-US" dirty="0" smtClean="0"/>
              <a:t>Concept 13.2: Fertilization and meiosis alternate in sexual life cycles</a:t>
            </a:r>
          </a:p>
        </p:txBody>
      </p:sp>
      <p:sp>
        <p:nvSpPr>
          <p:cNvPr id="12291" name="Rectangle 3"/>
          <p:cNvSpPr>
            <a:spLocks noGrp="1" noChangeArrowheads="1"/>
          </p:cNvSpPr>
          <p:nvPr>
            <p:ph type="body" idx="1"/>
          </p:nvPr>
        </p:nvSpPr>
        <p:spPr>
          <a:xfrm>
            <a:off x="533400" y="1898650"/>
            <a:ext cx="8153400" cy="1555750"/>
          </a:xfrm>
        </p:spPr>
        <p:txBody>
          <a:bodyPr/>
          <a:lstStyle/>
          <a:p>
            <a:pPr eaLnBrk="1" hangingPunct="1"/>
            <a:r>
              <a:rPr lang="en-US" dirty="0" smtClean="0"/>
              <a:t>A </a:t>
            </a:r>
            <a:r>
              <a:rPr lang="en-US" b="1" dirty="0" smtClean="0"/>
              <a:t>life cycle </a:t>
            </a:r>
            <a:r>
              <a:rPr lang="en-US" dirty="0" smtClean="0"/>
              <a:t>is the generation-to-generation sequence of stages in the reproductive history of an organism</a:t>
            </a:r>
          </a:p>
        </p:txBody>
      </p:sp>
      <p:grpSp>
        <p:nvGrpSpPr>
          <p:cNvPr id="12292" name="Group 7"/>
          <p:cNvGrpSpPr>
            <a:grpSpLocks/>
          </p:cNvGrpSpPr>
          <p:nvPr/>
        </p:nvGrpSpPr>
        <p:grpSpPr bwMode="auto">
          <a:xfrm>
            <a:off x="0" y="6553200"/>
            <a:ext cx="9144000" cy="304800"/>
            <a:chOff x="0" y="4128"/>
            <a:chExt cx="5760" cy="192"/>
          </a:xfrm>
        </p:grpSpPr>
        <p:sp>
          <p:nvSpPr>
            <p:cNvPr id="1229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229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229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533400"/>
            <a:ext cx="8534400" cy="503238"/>
          </a:xfrm>
        </p:spPr>
        <p:txBody>
          <a:bodyPr/>
          <a:lstStyle/>
          <a:p>
            <a:pPr eaLnBrk="1" hangingPunct="1"/>
            <a:r>
              <a:rPr lang="en-US" i="1" smtClean="0"/>
              <a:t>Random Fertilization</a:t>
            </a:r>
            <a:endParaRPr lang="en-US" b="0" i="1" smtClean="0">
              <a:solidFill>
                <a:schemeClr val="tx1"/>
              </a:solidFill>
            </a:endParaRPr>
          </a:p>
        </p:txBody>
      </p:sp>
      <p:sp>
        <p:nvSpPr>
          <p:cNvPr id="80899" name="Rectangle 3"/>
          <p:cNvSpPr>
            <a:spLocks noGrp="1" noChangeArrowheads="1"/>
          </p:cNvSpPr>
          <p:nvPr>
            <p:ph type="body" idx="1"/>
          </p:nvPr>
        </p:nvSpPr>
        <p:spPr>
          <a:xfrm>
            <a:off x="533400" y="1371600"/>
            <a:ext cx="8001000" cy="4140200"/>
          </a:xfrm>
        </p:spPr>
        <p:txBody>
          <a:bodyPr/>
          <a:lstStyle/>
          <a:p>
            <a:pPr eaLnBrk="1" hangingPunct="1"/>
            <a:r>
              <a:rPr lang="en-US" dirty="0" smtClean="0"/>
              <a:t>Random fertilization adds to genetic variation because any sperm can fuse with any ovum (unfertilized egg)</a:t>
            </a:r>
          </a:p>
          <a:p>
            <a:pPr eaLnBrk="1" hangingPunct="1"/>
            <a:r>
              <a:rPr lang="en-US" dirty="0" smtClean="0"/>
              <a:t>The fusion of two gametes (each with 8.4 million possible chromosome combinations from independent assortment) produces a zygote with any of about 70 trillion diploid combinations </a:t>
            </a:r>
            <a:endParaRPr lang="en-US" dirty="0"/>
          </a:p>
          <a:p>
            <a:pPr eaLnBrk="1" hangingPunct="1"/>
            <a:r>
              <a:rPr lang="en-US" sz="1400" dirty="0"/>
              <a:t>http://highered.mcgraw-hill.com/sites/0072495855/student_view0/chapter28/animation__unique_features_of_meiosis.html</a:t>
            </a:r>
            <a:endParaRPr lang="en-US" sz="1400" dirty="0" smtClean="0"/>
          </a:p>
        </p:txBody>
      </p:sp>
      <p:grpSp>
        <p:nvGrpSpPr>
          <p:cNvPr id="80900" name="Group 7"/>
          <p:cNvGrpSpPr>
            <a:grpSpLocks/>
          </p:cNvGrpSpPr>
          <p:nvPr/>
        </p:nvGrpSpPr>
        <p:grpSpPr bwMode="auto">
          <a:xfrm>
            <a:off x="0" y="6553200"/>
            <a:ext cx="9144000" cy="304800"/>
            <a:chOff x="0" y="4128"/>
            <a:chExt cx="5760" cy="192"/>
          </a:xfrm>
        </p:grpSpPr>
        <p:sp>
          <p:nvSpPr>
            <p:cNvPr id="8090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09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090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533400" y="1371600"/>
            <a:ext cx="8534400" cy="1397000"/>
          </a:xfrm>
        </p:spPr>
        <p:txBody>
          <a:bodyPr/>
          <a:lstStyle/>
          <a:p>
            <a:pPr eaLnBrk="1" hangingPunct="1"/>
            <a:r>
              <a:rPr lang="en-US" dirty="0" smtClean="0"/>
              <a:t>Crossing over adds even more variation</a:t>
            </a:r>
          </a:p>
          <a:p>
            <a:pPr eaLnBrk="1" hangingPunct="1"/>
            <a:r>
              <a:rPr lang="en-US" dirty="0" smtClean="0"/>
              <a:t>Each zygote has a unique genetic identity</a:t>
            </a:r>
          </a:p>
        </p:txBody>
      </p:sp>
      <p:grpSp>
        <p:nvGrpSpPr>
          <p:cNvPr id="81923" name="Group 8"/>
          <p:cNvGrpSpPr>
            <a:grpSpLocks/>
          </p:cNvGrpSpPr>
          <p:nvPr/>
        </p:nvGrpSpPr>
        <p:grpSpPr bwMode="auto">
          <a:xfrm>
            <a:off x="0" y="6553200"/>
            <a:ext cx="9144000" cy="304800"/>
            <a:chOff x="0" y="4128"/>
            <a:chExt cx="5760" cy="192"/>
          </a:xfrm>
        </p:grpSpPr>
        <p:sp>
          <p:nvSpPr>
            <p:cNvPr id="81927"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2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24"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1925" name="Picture 12" descr="Campbell Play Button">
            <a:hlinkClick r:id="rId3"/>
          </p:cNvPr>
          <p:cNvPicPr>
            <a:picLocks noChangeAspect="1" noChangeArrowheads="1"/>
          </p:cNvPicPr>
          <p:nvPr/>
        </p:nvPicPr>
        <p:blipFill>
          <a:blip r:embed="rId4" cstate="print"/>
          <a:srcRect/>
          <a:stretch>
            <a:fillRect/>
          </a:stretch>
        </p:blipFill>
        <p:spPr bwMode="auto">
          <a:xfrm>
            <a:off x="2324100" y="5857875"/>
            <a:ext cx="1190625" cy="657225"/>
          </a:xfrm>
          <a:prstGeom prst="rect">
            <a:avLst/>
          </a:prstGeom>
          <a:noFill/>
          <a:ln w="9525">
            <a:noFill/>
            <a:miter lim="800000"/>
            <a:headEnd/>
            <a:tailEnd/>
          </a:ln>
        </p:spPr>
      </p:pic>
      <p:sp>
        <p:nvSpPr>
          <p:cNvPr id="81926" name="Text Box 13"/>
          <p:cNvSpPr txBox="1">
            <a:spLocks noChangeArrowheads="1"/>
          </p:cNvSpPr>
          <p:nvPr/>
        </p:nvSpPr>
        <p:spPr bwMode="auto">
          <a:xfrm>
            <a:off x="3556000" y="5994400"/>
            <a:ext cx="37592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Animation: Genetic Variation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609600"/>
            <a:ext cx="8534400" cy="914400"/>
          </a:xfrm>
        </p:spPr>
        <p:txBody>
          <a:bodyPr/>
          <a:lstStyle/>
          <a:p>
            <a:pPr eaLnBrk="1" hangingPunct="1"/>
            <a:r>
              <a:rPr lang="en-US" dirty="0" smtClean="0"/>
              <a:t>The Evolutionary Significance of Genetic Variation Within Populations</a:t>
            </a:r>
            <a:endParaRPr lang="en-US" dirty="0" smtClean="0">
              <a:solidFill>
                <a:schemeClr val="tx1"/>
              </a:solidFill>
            </a:endParaRPr>
          </a:p>
        </p:txBody>
      </p:sp>
      <p:sp>
        <p:nvSpPr>
          <p:cNvPr id="82947" name="Rectangle 3"/>
          <p:cNvSpPr>
            <a:spLocks noGrp="1" noChangeArrowheads="1"/>
          </p:cNvSpPr>
          <p:nvPr>
            <p:ph type="body" idx="1"/>
          </p:nvPr>
        </p:nvSpPr>
        <p:spPr>
          <a:xfrm>
            <a:off x="533400" y="1905000"/>
            <a:ext cx="8534400" cy="2768600"/>
          </a:xfrm>
        </p:spPr>
        <p:txBody>
          <a:bodyPr/>
          <a:lstStyle/>
          <a:p>
            <a:pPr eaLnBrk="1" hangingPunct="1"/>
            <a:r>
              <a:rPr lang="en-US" dirty="0" smtClean="0"/>
              <a:t>Natural selection results in the accumulation of genetic variations favored by the environment</a:t>
            </a:r>
          </a:p>
          <a:p>
            <a:pPr eaLnBrk="1" hangingPunct="1"/>
            <a:r>
              <a:rPr lang="en-US" dirty="0" smtClean="0"/>
              <a:t>Sexual reproduction contributes to the genetic variation in a population, which originates from </a:t>
            </a:r>
            <a:r>
              <a:rPr lang="en-US" smtClean="0"/>
              <a:t>mutations </a:t>
            </a:r>
            <a:endParaRPr lang="en-US" dirty="0" smtClean="0"/>
          </a:p>
        </p:txBody>
      </p:sp>
      <p:grpSp>
        <p:nvGrpSpPr>
          <p:cNvPr id="82948" name="Group 7"/>
          <p:cNvGrpSpPr>
            <a:grpSpLocks/>
          </p:cNvGrpSpPr>
          <p:nvPr/>
        </p:nvGrpSpPr>
        <p:grpSpPr bwMode="auto">
          <a:xfrm>
            <a:off x="0" y="6553200"/>
            <a:ext cx="9144000" cy="304800"/>
            <a:chOff x="0" y="4128"/>
            <a:chExt cx="5760" cy="192"/>
          </a:xfrm>
        </p:grpSpPr>
        <p:sp>
          <p:nvSpPr>
            <p:cNvPr id="8295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9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294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538163"/>
            <a:ext cx="8534400" cy="503237"/>
          </a:xfrm>
        </p:spPr>
        <p:txBody>
          <a:bodyPr/>
          <a:lstStyle/>
          <a:p>
            <a:pPr eaLnBrk="1" hangingPunct="1"/>
            <a:r>
              <a:rPr lang="en-US" smtClean="0"/>
              <a:t>Sets of Chromosomes in Human Cells</a:t>
            </a:r>
            <a:endParaRPr lang="en-US" smtClean="0">
              <a:solidFill>
                <a:schemeClr val="tx1"/>
              </a:solidFill>
            </a:endParaRPr>
          </a:p>
        </p:txBody>
      </p:sp>
      <p:sp>
        <p:nvSpPr>
          <p:cNvPr id="13315" name="Rectangle 3"/>
          <p:cNvSpPr>
            <a:spLocks noGrp="1" noChangeArrowheads="1"/>
          </p:cNvSpPr>
          <p:nvPr>
            <p:ph type="body" idx="1"/>
          </p:nvPr>
        </p:nvSpPr>
        <p:spPr>
          <a:xfrm>
            <a:off x="533400" y="1371600"/>
            <a:ext cx="8077200" cy="5194300"/>
          </a:xfrm>
        </p:spPr>
        <p:txBody>
          <a:bodyPr/>
          <a:lstStyle/>
          <a:p>
            <a:pPr eaLnBrk="1" hangingPunct="1"/>
            <a:r>
              <a:rPr lang="en-US" dirty="0" smtClean="0"/>
              <a:t>Human </a:t>
            </a:r>
            <a:r>
              <a:rPr lang="en-US" b="1" dirty="0" smtClean="0"/>
              <a:t>somatic cells aka body cells </a:t>
            </a:r>
            <a:r>
              <a:rPr lang="en-US" dirty="0" smtClean="0"/>
              <a:t>(any cell other than a gamete) have 23 pairs of chromosomes </a:t>
            </a:r>
          </a:p>
          <a:p>
            <a:pPr eaLnBrk="1" hangingPunct="1"/>
            <a:r>
              <a:rPr lang="en-US" dirty="0" smtClean="0"/>
              <a:t>A </a:t>
            </a:r>
            <a:r>
              <a:rPr lang="en-US" b="1" dirty="0" smtClean="0"/>
              <a:t>karyotype </a:t>
            </a:r>
            <a:r>
              <a:rPr lang="en-US" dirty="0" smtClean="0"/>
              <a:t>is an ordered display of the pairs of chromosomes from a cell </a:t>
            </a:r>
          </a:p>
          <a:p>
            <a:pPr eaLnBrk="1" hangingPunct="1"/>
            <a:r>
              <a:rPr lang="en-US" dirty="0" smtClean="0"/>
              <a:t>The two chromosomes in each pair are called </a:t>
            </a:r>
            <a:r>
              <a:rPr lang="en-US" b="1" dirty="0" smtClean="0"/>
              <a:t>homologous chromosomes</a:t>
            </a:r>
            <a:r>
              <a:rPr lang="en-US" dirty="0" smtClean="0"/>
              <a:t>, or </a:t>
            </a:r>
            <a:r>
              <a:rPr lang="en-US" dirty="0" err="1" smtClean="0"/>
              <a:t>homologs</a:t>
            </a:r>
            <a:r>
              <a:rPr lang="en-US" dirty="0" smtClean="0"/>
              <a:t>(9)</a:t>
            </a:r>
          </a:p>
          <a:p>
            <a:pPr eaLnBrk="1" hangingPunct="1"/>
            <a:r>
              <a:rPr lang="en-US" dirty="0" smtClean="0"/>
              <a:t>Chromosomes in a homologous pair are the same length  and shape and carry genes controlling the same inherited characters</a:t>
            </a:r>
          </a:p>
        </p:txBody>
      </p:sp>
      <p:grpSp>
        <p:nvGrpSpPr>
          <p:cNvPr id="13316" name="Group 7"/>
          <p:cNvGrpSpPr>
            <a:grpSpLocks/>
          </p:cNvGrpSpPr>
          <p:nvPr/>
        </p:nvGrpSpPr>
        <p:grpSpPr bwMode="auto">
          <a:xfrm>
            <a:off x="0" y="6553200"/>
            <a:ext cx="9144000" cy="304800"/>
            <a:chOff x="0" y="4128"/>
            <a:chExt cx="5760" cy="192"/>
          </a:xfrm>
        </p:grpSpPr>
        <p:sp>
          <p:nvSpPr>
            <p:cNvPr id="1331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331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13.3</a:t>
            </a:r>
            <a:endParaRPr lang="en-US" sz="1200" smtClean="0">
              <a:solidFill>
                <a:schemeClr val="tx1"/>
              </a:solidFill>
              <a:latin typeface="Arial" charset="0"/>
            </a:endParaRPr>
          </a:p>
        </p:txBody>
      </p:sp>
      <p:sp>
        <p:nvSpPr>
          <p:cNvPr id="14339" name="Rectangle 3"/>
          <p:cNvSpPr>
            <a:spLocks noChangeArrowheads="1"/>
          </p:cNvSpPr>
          <p:nvPr/>
        </p:nvSpPr>
        <p:spPr bwMode="auto">
          <a:xfrm>
            <a:off x="1393825" y="-193675"/>
            <a:ext cx="184150" cy="457200"/>
          </a:xfrm>
          <a:prstGeom prst="rect">
            <a:avLst/>
          </a:prstGeom>
          <a:noFill/>
          <a:ln w="9525">
            <a:noFill/>
            <a:miter lim="800000"/>
            <a:headEnd/>
            <a:tailEnd/>
          </a:ln>
        </p:spPr>
        <p:txBody>
          <a:bodyPr wrap="none">
            <a:spAutoFit/>
          </a:bodyPr>
          <a:lstStyle/>
          <a:p>
            <a:endParaRPr lang="en-US"/>
          </a:p>
        </p:txBody>
      </p:sp>
      <p:pic>
        <p:nvPicPr>
          <p:cNvPr id="14340" name="Picture 4" descr="13_03_KaryotypePrep-U"/>
          <p:cNvPicPr>
            <a:picLocks noChangeAspect="1" noChangeArrowheads="1"/>
          </p:cNvPicPr>
          <p:nvPr/>
        </p:nvPicPr>
        <p:blipFill>
          <a:blip r:embed="rId3" cstate="print"/>
          <a:srcRect/>
          <a:stretch>
            <a:fillRect/>
          </a:stretch>
        </p:blipFill>
        <p:spPr bwMode="auto">
          <a:xfrm>
            <a:off x="1714500" y="136525"/>
            <a:ext cx="5713413" cy="6584950"/>
          </a:xfrm>
          <a:prstGeom prst="rect">
            <a:avLst/>
          </a:prstGeom>
          <a:noFill/>
          <a:ln w="9525">
            <a:noFill/>
            <a:miter lim="800000"/>
            <a:headEnd/>
            <a:tailEnd/>
          </a:ln>
        </p:spPr>
      </p:pic>
      <p:sp>
        <p:nvSpPr>
          <p:cNvPr id="14341" name="Text Box 5"/>
          <p:cNvSpPr txBox="1">
            <a:spLocks noChangeArrowheads="1"/>
          </p:cNvSpPr>
          <p:nvPr/>
        </p:nvSpPr>
        <p:spPr bwMode="auto">
          <a:xfrm>
            <a:off x="1760538" y="3443288"/>
            <a:ext cx="2767012" cy="568325"/>
          </a:xfrm>
          <a:prstGeom prst="rect">
            <a:avLst/>
          </a:prstGeom>
          <a:noFill/>
          <a:ln w="9525">
            <a:noFill/>
            <a:miter lim="800000"/>
            <a:headEnd/>
            <a:tailEnd/>
          </a:ln>
        </p:spPr>
        <p:txBody>
          <a:bodyPr wrap="none" lIns="0" tIns="0" rIns="0" bIns="0"/>
          <a:lstStyle/>
          <a:p>
            <a:pPr>
              <a:lnSpc>
                <a:spcPct val="90000"/>
              </a:lnSpc>
            </a:pPr>
            <a:r>
              <a:rPr lang="en-US" sz="1800" b="1" dirty="0"/>
              <a:t>Pair of homologous</a:t>
            </a:r>
            <a:br>
              <a:rPr lang="en-US" sz="1800" b="1" dirty="0"/>
            </a:br>
            <a:r>
              <a:rPr lang="en-US" sz="1800" b="1" dirty="0"/>
              <a:t>duplicated chromosomes</a:t>
            </a:r>
          </a:p>
        </p:txBody>
      </p:sp>
      <p:sp>
        <p:nvSpPr>
          <p:cNvPr id="14342" name="Text Box 6"/>
          <p:cNvSpPr txBox="1">
            <a:spLocks noChangeArrowheads="1"/>
          </p:cNvSpPr>
          <p:nvPr/>
        </p:nvSpPr>
        <p:spPr bwMode="auto">
          <a:xfrm>
            <a:off x="2679700" y="4151313"/>
            <a:ext cx="1298575" cy="223837"/>
          </a:xfrm>
          <a:prstGeom prst="rect">
            <a:avLst/>
          </a:prstGeom>
          <a:noFill/>
          <a:ln w="9525">
            <a:noFill/>
            <a:miter lim="800000"/>
            <a:headEnd/>
            <a:tailEnd/>
          </a:ln>
        </p:spPr>
        <p:txBody>
          <a:bodyPr wrap="none" lIns="0" tIns="0" rIns="0" bIns="0"/>
          <a:lstStyle/>
          <a:p>
            <a:pPr>
              <a:lnSpc>
                <a:spcPct val="90000"/>
              </a:lnSpc>
            </a:pPr>
            <a:r>
              <a:rPr lang="en-US" sz="1800" b="1"/>
              <a:t>Centromere</a:t>
            </a:r>
          </a:p>
        </p:txBody>
      </p:sp>
      <p:sp>
        <p:nvSpPr>
          <p:cNvPr id="14343" name="Text Box 7"/>
          <p:cNvSpPr txBox="1">
            <a:spLocks noChangeArrowheads="1"/>
          </p:cNvSpPr>
          <p:nvPr/>
        </p:nvSpPr>
        <p:spPr bwMode="auto">
          <a:xfrm>
            <a:off x="2640013" y="5208588"/>
            <a:ext cx="1285875" cy="474662"/>
          </a:xfrm>
          <a:prstGeom prst="rect">
            <a:avLst/>
          </a:prstGeom>
          <a:noFill/>
          <a:ln w="9525">
            <a:noFill/>
            <a:miter lim="800000"/>
            <a:headEnd/>
            <a:tailEnd/>
          </a:ln>
        </p:spPr>
        <p:txBody>
          <a:bodyPr wrap="none" lIns="0" tIns="0" rIns="0" bIns="0"/>
          <a:lstStyle/>
          <a:p>
            <a:pPr>
              <a:lnSpc>
                <a:spcPct val="90000"/>
              </a:lnSpc>
            </a:pPr>
            <a:r>
              <a:rPr lang="en-US" sz="1800" b="1"/>
              <a:t>Sister</a:t>
            </a:r>
            <a:br>
              <a:rPr lang="en-US" sz="1800" b="1"/>
            </a:br>
            <a:r>
              <a:rPr lang="en-US" sz="1800" b="1"/>
              <a:t>chromatids</a:t>
            </a:r>
          </a:p>
        </p:txBody>
      </p:sp>
      <p:sp>
        <p:nvSpPr>
          <p:cNvPr id="14344" name="Text Box 8"/>
          <p:cNvSpPr txBox="1">
            <a:spLocks noChangeArrowheads="1"/>
          </p:cNvSpPr>
          <p:nvPr/>
        </p:nvSpPr>
        <p:spPr bwMode="auto">
          <a:xfrm>
            <a:off x="1951038" y="6002338"/>
            <a:ext cx="1484312" cy="542925"/>
          </a:xfrm>
          <a:prstGeom prst="rect">
            <a:avLst/>
          </a:prstGeom>
          <a:noFill/>
          <a:ln w="9525">
            <a:noFill/>
            <a:miter lim="800000"/>
            <a:headEnd/>
            <a:tailEnd/>
          </a:ln>
        </p:spPr>
        <p:txBody>
          <a:bodyPr wrap="none" lIns="0" tIns="0" rIns="0" bIns="0"/>
          <a:lstStyle/>
          <a:p>
            <a:pPr>
              <a:lnSpc>
                <a:spcPct val="90000"/>
              </a:lnSpc>
            </a:pPr>
            <a:r>
              <a:rPr lang="en-US" sz="1800" b="1"/>
              <a:t>Metaphase</a:t>
            </a:r>
            <a:br>
              <a:rPr lang="en-US" sz="1800" b="1"/>
            </a:br>
            <a:r>
              <a:rPr lang="en-US" sz="1800" b="1"/>
              <a:t>chromosome</a:t>
            </a:r>
          </a:p>
        </p:txBody>
      </p:sp>
      <p:sp>
        <p:nvSpPr>
          <p:cNvPr id="14345" name="Text Box 9"/>
          <p:cNvSpPr txBox="1">
            <a:spLocks noChangeArrowheads="1"/>
          </p:cNvSpPr>
          <p:nvPr/>
        </p:nvSpPr>
        <p:spPr bwMode="auto">
          <a:xfrm>
            <a:off x="6686550" y="3332163"/>
            <a:ext cx="571500" cy="223837"/>
          </a:xfrm>
          <a:prstGeom prst="rect">
            <a:avLst/>
          </a:prstGeom>
          <a:noFill/>
          <a:ln w="9525">
            <a:noFill/>
            <a:miter lim="800000"/>
            <a:headEnd/>
            <a:tailEnd/>
          </a:ln>
        </p:spPr>
        <p:txBody>
          <a:bodyPr wrap="none" lIns="0" tIns="0" rIns="0" bIns="0"/>
          <a:lstStyle/>
          <a:p>
            <a:pPr>
              <a:lnSpc>
                <a:spcPct val="90000"/>
              </a:lnSpc>
            </a:pPr>
            <a:r>
              <a:rPr lang="en-US" sz="1800" b="1"/>
              <a:t>5 </a:t>
            </a:r>
            <a:r>
              <a:rPr lang="en-US" sz="1800" b="1">
                <a:sym typeface="Symbol" pitchFamily="84" charset="2"/>
              </a:rPr>
              <a:t></a:t>
            </a:r>
            <a:r>
              <a:rPr lang="en-US" sz="1800" b="1"/>
              <a:t>m</a:t>
            </a:r>
          </a:p>
        </p:txBody>
      </p:sp>
      <p:sp>
        <p:nvSpPr>
          <p:cNvPr id="14346" name="Text Box 10"/>
          <p:cNvSpPr txBox="1">
            <a:spLocks noChangeArrowheads="1"/>
          </p:cNvSpPr>
          <p:nvPr/>
        </p:nvSpPr>
        <p:spPr bwMode="auto">
          <a:xfrm>
            <a:off x="1754188" y="152400"/>
            <a:ext cx="1603375" cy="238125"/>
          </a:xfrm>
          <a:prstGeom prst="rect">
            <a:avLst/>
          </a:prstGeom>
          <a:noFill/>
          <a:ln w="9525">
            <a:noFill/>
            <a:miter lim="800000"/>
            <a:headEnd/>
            <a:tailEnd/>
          </a:ln>
        </p:spPr>
        <p:txBody>
          <a:bodyPr wrap="none" lIns="0" tIns="0" rIns="0" bIns="0"/>
          <a:lstStyle/>
          <a:p>
            <a:pPr>
              <a:lnSpc>
                <a:spcPct val="90000"/>
              </a:lnSpc>
            </a:pPr>
            <a:r>
              <a:rPr lang="en-US" sz="1800" b="1">
                <a:solidFill>
                  <a:srgbClr val="DC1B3A"/>
                </a:solidFill>
              </a:rPr>
              <a:t>APPLICATION</a:t>
            </a:r>
          </a:p>
        </p:txBody>
      </p:sp>
      <p:sp>
        <p:nvSpPr>
          <p:cNvPr id="14347" name="Text Box 11"/>
          <p:cNvSpPr txBox="1">
            <a:spLocks noChangeArrowheads="1"/>
          </p:cNvSpPr>
          <p:nvPr/>
        </p:nvSpPr>
        <p:spPr bwMode="auto">
          <a:xfrm>
            <a:off x="1760538" y="3162300"/>
            <a:ext cx="1392237" cy="263525"/>
          </a:xfrm>
          <a:prstGeom prst="rect">
            <a:avLst/>
          </a:prstGeom>
          <a:noFill/>
          <a:ln w="9525">
            <a:noFill/>
            <a:miter lim="800000"/>
            <a:headEnd/>
            <a:tailEnd/>
          </a:ln>
        </p:spPr>
        <p:txBody>
          <a:bodyPr wrap="none" lIns="0" tIns="0" rIns="0" bIns="0"/>
          <a:lstStyle/>
          <a:p>
            <a:pPr>
              <a:lnSpc>
                <a:spcPct val="90000"/>
              </a:lnSpc>
            </a:pPr>
            <a:r>
              <a:rPr lang="en-US" sz="1800" b="1">
                <a:solidFill>
                  <a:srgbClr val="DC1B3A"/>
                </a:solidFill>
              </a:rPr>
              <a:t>TECHNIQUE</a:t>
            </a:r>
          </a:p>
        </p:txBody>
      </p:sp>
      <p:sp>
        <p:nvSpPr>
          <p:cNvPr id="14348" name="Line 12"/>
          <p:cNvSpPr>
            <a:spLocks noChangeShapeType="1"/>
          </p:cNvSpPr>
          <p:nvPr/>
        </p:nvSpPr>
        <p:spPr bwMode="auto">
          <a:xfrm flipH="1">
            <a:off x="2393950" y="4325938"/>
            <a:ext cx="265113" cy="290512"/>
          </a:xfrm>
          <a:prstGeom prst="line">
            <a:avLst/>
          </a:prstGeom>
          <a:noFill/>
          <a:ln w="12700">
            <a:solidFill>
              <a:schemeClr val="tx1"/>
            </a:solidFill>
            <a:round/>
            <a:headEnd/>
            <a:tailEnd/>
          </a:ln>
        </p:spPr>
        <p:txBody>
          <a:bodyPr wrap="none" anchor="ctr"/>
          <a:lstStyle/>
          <a:p>
            <a:endParaRPr lang="en-US"/>
          </a:p>
        </p:txBody>
      </p:sp>
      <p:sp>
        <p:nvSpPr>
          <p:cNvPr id="14349" name="Line 13"/>
          <p:cNvSpPr>
            <a:spLocks noChangeShapeType="1"/>
          </p:cNvSpPr>
          <p:nvPr/>
        </p:nvSpPr>
        <p:spPr bwMode="auto">
          <a:xfrm>
            <a:off x="2030413" y="5370513"/>
            <a:ext cx="0" cy="609600"/>
          </a:xfrm>
          <a:prstGeom prst="line">
            <a:avLst/>
          </a:prstGeom>
          <a:noFill/>
          <a:ln w="12700">
            <a:solidFill>
              <a:schemeClr val="tx1"/>
            </a:solidFill>
            <a:round/>
            <a:headEnd/>
            <a:tailEnd/>
          </a:ln>
        </p:spPr>
        <p:txBody>
          <a:bodyPr wrap="none" anchor="ctr"/>
          <a:lstStyle/>
          <a:p>
            <a:endParaRPr lang="en-US"/>
          </a:p>
        </p:txBody>
      </p:sp>
      <p:sp>
        <p:nvSpPr>
          <p:cNvPr id="14350" name="Line 14"/>
          <p:cNvSpPr>
            <a:spLocks noChangeShapeType="1"/>
          </p:cNvSpPr>
          <p:nvPr/>
        </p:nvSpPr>
        <p:spPr bwMode="auto">
          <a:xfrm>
            <a:off x="2460625" y="5318125"/>
            <a:ext cx="131763" cy="19050"/>
          </a:xfrm>
          <a:prstGeom prst="line">
            <a:avLst/>
          </a:prstGeom>
          <a:noFill/>
          <a:ln w="12700">
            <a:solidFill>
              <a:schemeClr val="tx1"/>
            </a:solidFill>
            <a:round/>
            <a:headEnd/>
            <a:tailEnd/>
          </a:ln>
        </p:spPr>
        <p:txBody>
          <a:bodyPr wrap="none" anchor="ctr"/>
          <a:lstStyle/>
          <a:p>
            <a:endParaRPr lang="en-US"/>
          </a:p>
        </p:txBody>
      </p:sp>
      <p:sp>
        <p:nvSpPr>
          <p:cNvPr id="14351" name="Line 15"/>
          <p:cNvSpPr>
            <a:spLocks noChangeShapeType="1"/>
          </p:cNvSpPr>
          <p:nvPr/>
        </p:nvSpPr>
        <p:spPr bwMode="auto">
          <a:xfrm>
            <a:off x="2500313" y="5251450"/>
            <a:ext cx="98425" cy="87313"/>
          </a:xfrm>
          <a:prstGeom prst="line">
            <a:avLst/>
          </a:prstGeom>
          <a:noFill/>
          <a:ln w="12700">
            <a:solidFill>
              <a:schemeClr val="tx1"/>
            </a:solidFill>
            <a:round/>
            <a:headEnd/>
            <a:tailEnd/>
          </a:ln>
        </p:spPr>
        <p:txBody>
          <a:bodyPr wrap="none" anchor="ctr"/>
          <a:lstStyle/>
          <a:p>
            <a:endParaRPr lang="en-US"/>
          </a:p>
        </p:txBody>
      </p:sp>
      <p:sp>
        <p:nvSpPr>
          <p:cNvPr id="14352" name="AutoShape 16"/>
          <p:cNvSpPr>
            <a:spLocks/>
          </p:cNvSpPr>
          <p:nvPr/>
        </p:nvSpPr>
        <p:spPr bwMode="auto">
          <a:xfrm rot="5400000">
            <a:off x="2282825" y="3617913"/>
            <a:ext cx="152400" cy="742950"/>
          </a:xfrm>
          <a:prstGeom prst="leftBrace">
            <a:avLst>
              <a:gd name="adj1" fmla="val 40625"/>
              <a:gd name="adj2" fmla="val 50000"/>
            </a:avLst>
          </a:prstGeom>
          <a:noFill/>
          <a:ln w="12700">
            <a:solidFill>
              <a:schemeClr val="tx1"/>
            </a:solidFill>
            <a:round/>
            <a:headEnd/>
            <a:tailEnd/>
          </a:ln>
        </p:spPr>
        <p:txBody>
          <a:bodyPr wrap="none" anchor="ctr"/>
          <a:lstStyle/>
          <a:p>
            <a:endParaRPr lang="en-US"/>
          </a:p>
        </p:txBody>
      </p:sp>
      <p:sp>
        <p:nvSpPr>
          <p:cNvPr id="14353" name="AutoShape 17"/>
          <p:cNvSpPr>
            <a:spLocks/>
          </p:cNvSpPr>
          <p:nvPr/>
        </p:nvSpPr>
        <p:spPr bwMode="auto">
          <a:xfrm rot="-5400000">
            <a:off x="1965326" y="5272087"/>
            <a:ext cx="139700" cy="187325"/>
          </a:xfrm>
          <a:prstGeom prst="leftBrace">
            <a:avLst>
              <a:gd name="adj1" fmla="val 11174"/>
              <a:gd name="adj2" fmla="val 49148"/>
            </a:avLst>
          </a:prstGeom>
          <a:noFill/>
          <a:ln w="12700">
            <a:solidFill>
              <a:schemeClr val="tx1"/>
            </a:solidFill>
            <a:round/>
            <a:headEnd/>
            <a:tailEnd/>
          </a:ln>
        </p:spPr>
        <p:txBody>
          <a:bodyPr wrap="none" anchor="ctr"/>
          <a:lstStyle/>
          <a:p>
            <a:endParaRPr lang="en-US"/>
          </a:p>
        </p:txBody>
      </p:sp>
      <p:sp>
        <p:nvSpPr>
          <p:cNvPr id="14354" name="Line 18"/>
          <p:cNvSpPr>
            <a:spLocks noChangeShapeType="1"/>
          </p:cNvSpPr>
          <p:nvPr/>
        </p:nvSpPr>
        <p:spPr bwMode="auto">
          <a:xfrm>
            <a:off x="6548438" y="3571875"/>
            <a:ext cx="0" cy="106363"/>
          </a:xfrm>
          <a:prstGeom prst="line">
            <a:avLst/>
          </a:prstGeom>
          <a:noFill/>
          <a:ln w="12700">
            <a:solidFill>
              <a:schemeClr val="tx1"/>
            </a:solidFill>
            <a:round/>
            <a:headEnd/>
            <a:tailEnd/>
          </a:ln>
        </p:spPr>
        <p:txBody>
          <a:bodyPr wrap="none" anchor="ctr"/>
          <a:lstStyle/>
          <a:p>
            <a:endParaRPr lang="en-US"/>
          </a:p>
        </p:txBody>
      </p:sp>
      <p:sp>
        <p:nvSpPr>
          <p:cNvPr id="14355" name="Line 19"/>
          <p:cNvSpPr>
            <a:spLocks noChangeShapeType="1"/>
          </p:cNvSpPr>
          <p:nvPr/>
        </p:nvSpPr>
        <p:spPr bwMode="auto">
          <a:xfrm>
            <a:off x="7367588" y="3571875"/>
            <a:ext cx="0" cy="112713"/>
          </a:xfrm>
          <a:prstGeom prst="line">
            <a:avLst/>
          </a:prstGeom>
          <a:noFill/>
          <a:ln w="12700">
            <a:solidFill>
              <a:schemeClr val="tx1"/>
            </a:solidFill>
            <a:round/>
            <a:headEnd/>
            <a:tailEnd/>
          </a:ln>
        </p:spPr>
        <p:txBody>
          <a:bodyPr wrap="none" anchor="ctr"/>
          <a:lstStyle/>
          <a:p>
            <a:endParaRPr lang="en-US"/>
          </a:p>
        </p:txBody>
      </p:sp>
      <p:sp>
        <p:nvSpPr>
          <p:cNvPr id="14356" name="Line 20"/>
          <p:cNvSpPr>
            <a:spLocks noChangeShapeType="1"/>
          </p:cNvSpPr>
          <p:nvPr/>
        </p:nvSpPr>
        <p:spPr bwMode="auto">
          <a:xfrm>
            <a:off x="6548438" y="3624263"/>
            <a:ext cx="819150" cy="0"/>
          </a:xfrm>
          <a:prstGeom prst="line">
            <a:avLst/>
          </a:prstGeom>
          <a:noFill/>
          <a:ln w="12700">
            <a:solidFill>
              <a:schemeClr val="tx1"/>
            </a:solidFill>
            <a:round/>
            <a:headEnd/>
            <a:tailEnd/>
          </a:ln>
        </p:spPr>
        <p:txBody>
          <a:bodyPr wrap="none" anchor="ctr"/>
          <a:lstStyle/>
          <a:p>
            <a:endParaRPr lang="en-US"/>
          </a:p>
        </p:txBody>
      </p:sp>
      <p:sp>
        <p:nvSpPr>
          <p:cNvPr id="21" name="TextBox 20"/>
          <p:cNvSpPr txBox="1"/>
          <p:nvPr/>
        </p:nvSpPr>
        <p:spPr>
          <a:xfrm>
            <a:off x="6324600" y="1295400"/>
            <a:ext cx="1752600" cy="461665"/>
          </a:xfrm>
          <a:prstGeom prst="rect">
            <a:avLst/>
          </a:prstGeom>
          <a:noFill/>
        </p:spPr>
        <p:txBody>
          <a:bodyPr wrap="square" rtlCol="0">
            <a:spAutoFit/>
          </a:bodyPr>
          <a:lstStyle/>
          <a:p>
            <a:r>
              <a:rPr lang="en-US" dirty="0" smtClean="0"/>
              <a:t>(7 &amp; 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371600"/>
            <a:ext cx="8229600" cy="4279900"/>
          </a:xfrm>
        </p:spPr>
        <p:txBody>
          <a:bodyPr/>
          <a:lstStyle/>
          <a:p>
            <a:pPr eaLnBrk="1" hangingPunct="1"/>
            <a:r>
              <a:rPr lang="en-US" dirty="0" smtClean="0"/>
              <a:t>The </a:t>
            </a:r>
            <a:r>
              <a:rPr lang="en-US" b="1" dirty="0" smtClean="0"/>
              <a:t>sex chromosomes</a:t>
            </a:r>
            <a:r>
              <a:rPr lang="en-US" dirty="0" smtClean="0"/>
              <a:t>,</a:t>
            </a:r>
            <a:r>
              <a:rPr lang="en-US" b="1" dirty="0" smtClean="0"/>
              <a:t> </a:t>
            </a:r>
            <a:r>
              <a:rPr lang="en-US" dirty="0" smtClean="0"/>
              <a:t>which determine the</a:t>
            </a:r>
            <a:r>
              <a:rPr lang="en-US" b="1" dirty="0" smtClean="0"/>
              <a:t> </a:t>
            </a:r>
            <a:r>
              <a:rPr lang="en-US" dirty="0" smtClean="0"/>
              <a:t>sex/gender</a:t>
            </a:r>
            <a:r>
              <a:rPr lang="en-US" b="1" dirty="0" smtClean="0"/>
              <a:t> </a:t>
            </a:r>
            <a:r>
              <a:rPr lang="en-US" dirty="0" smtClean="0"/>
              <a:t>of the individual,</a:t>
            </a:r>
            <a:r>
              <a:rPr lang="en-US" b="1" dirty="0" smtClean="0"/>
              <a:t> </a:t>
            </a:r>
            <a:r>
              <a:rPr lang="en-US" dirty="0" smtClean="0"/>
              <a:t>are called X and Y</a:t>
            </a:r>
          </a:p>
          <a:p>
            <a:pPr eaLnBrk="1" hangingPunct="1"/>
            <a:r>
              <a:rPr lang="en-US" dirty="0" smtClean="0"/>
              <a:t>Human females have a homologous pair of X chromosomes (XX)</a:t>
            </a:r>
          </a:p>
          <a:p>
            <a:pPr eaLnBrk="1" hangingPunct="1"/>
            <a:r>
              <a:rPr lang="en-US" dirty="0" smtClean="0"/>
              <a:t>Human males have one X and one Y chromosome</a:t>
            </a:r>
          </a:p>
          <a:p>
            <a:pPr eaLnBrk="1" hangingPunct="1"/>
            <a:r>
              <a:rPr lang="en-US" dirty="0" smtClean="0"/>
              <a:t>The remaining 22 pairs of chromosomes are called </a:t>
            </a:r>
            <a:r>
              <a:rPr lang="en-US" b="1" dirty="0" err="1" smtClean="0"/>
              <a:t>autosomes</a:t>
            </a:r>
            <a:r>
              <a:rPr lang="en-US" b="1" dirty="0" smtClean="0"/>
              <a:t> (6)</a:t>
            </a:r>
          </a:p>
        </p:txBody>
      </p:sp>
      <p:grpSp>
        <p:nvGrpSpPr>
          <p:cNvPr id="18435" name="Group 6"/>
          <p:cNvGrpSpPr>
            <a:grpSpLocks/>
          </p:cNvGrpSpPr>
          <p:nvPr/>
        </p:nvGrpSpPr>
        <p:grpSpPr bwMode="auto">
          <a:xfrm>
            <a:off x="0" y="6553200"/>
            <a:ext cx="9144000" cy="304800"/>
            <a:chOff x="0" y="4128"/>
            <a:chExt cx="5760" cy="192"/>
          </a:xfrm>
        </p:grpSpPr>
        <p:sp>
          <p:nvSpPr>
            <p:cNvPr id="1843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84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843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1371600"/>
            <a:ext cx="8229600" cy="4737100"/>
          </a:xfrm>
        </p:spPr>
        <p:txBody>
          <a:bodyPr/>
          <a:lstStyle/>
          <a:p>
            <a:pPr eaLnBrk="1" hangingPunct="1"/>
            <a:r>
              <a:rPr lang="en-US" dirty="0" smtClean="0"/>
              <a:t>Each pair of homologous chromosomes includes one chromosome from each parent</a:t>
            </a:r>
          </a:p>
          <a:p>
            <a:pPr eaLnBrk="1" hangingPunct="1"/>
            <a:r>
              <a:rPr lang="en-US" dirty="0" smtClean="0"/>
              <a:t>The 46 chromosomes in a human somatic cell are two sets of 23: one from the mother and one from the father</a:t>
            </a:r>
          </a:p>
          <a:p>
            <a:pPr eaLnBrk="1" hangingPunct="1"/>
            <a:r>
              <a:rPr lang="en-US" dirty="0" smtClean="0"/>
              <a:t>A </a:t>
            </a:r>
            <a:r>
              <a:rPr lang="en-US" b="1" dirty="0" smtClean="0"/>
              <a:t>diploid cell </a:t>
            </a:r>
            <a:r>
              <a:rPr lang="en-US" dirty="0" smtClean="0"/>
              <a:t>(2</a:t>
            </a:r>
            <a:r>
              <a:rPr lang="en-US" i="1" dirty="0" smtClean="0"/>
              <a:t>n</a:t>
            </a:r>
            <a:r>
              <a:rPr lang="en-US" dirty="0" smtClean="0"/>
              <a:t>) has two sets of chromosomes</a:t>
            </a:r>
          </a:p>
          <a:p>
            <a:pPr eaLnBrk="1" hangingPunct="1"/>
            <a:r>
              <a:rPr lang="en-US" dirty="0" smtClean="0"/>
              <a:t>For humans, the diploid number is 46 (2</a:t>
            </a:r>
            <a:r>
              <a:rPr lang="en-US" i="1" dirty="0" smtClean="0"/>
              <a:t>n</a:t>
            </a:r>
            <a:r>
              <a:rPr lang="en-US" dirty="0" smtClean="0"/>
              <a:t> = 46)</a:t>
            </a:r>
          </a:p>
          <a:p>
            <a:pPr eaLnBrk="1" hangingPunct="1"/>
            <a:r>
              <a:rPr lang="en-US" dirty="0" smtClean="0"/>
              <a:t>A haploid cell (n) has one set of chromosomes </a:t>
            </a:r>
          </a:p>
        </p:txBody>
      </p:sp>
      <p:grpSp>
        <p:nvGrpSpPr>
          <p:cNvPr id="19459" name="Group 6"/>
          <p:cNvGrpSpPr>
            <a:grpSpLocks/>
          </p:cNvGrpSpPr>
          <p:nvPr/>
        </p:nvGrpSpPr>
        <p:grpSpPr bwMode="auto">
          <a:xfrm>
            <a:off x="0" y="6553200"/>
            <a:ext cx="9144000" cy="304800"/>
            <a:chOff x="0" y="4128"/>
            <a:chExt cx="5760" cy="192"/>
          </a:xfrm>
        </p:grpSpPr>
        <p:sp>
          <p:nvSpPr>
            <p:cNvPr id="1946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946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946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2709</Words>
  <Application>Microsoft Office PowerPoint</Application>
  <PresentationFormat>On-screen Show (4:3)</PresentationFormat>
  <Paragraphs>463</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 Presentation</vt:lpstr>
      <vt:lpstr>PowerPoint Presentation</vt:lpstr>
      <vt:lpstr>Inheritance of Genes</vt:lpstr>
      <vt:lpstr>Comparison of Asexual and Sexual Reproduction </vt:lpstr>
      <vt:lpstr>Figure 13.2</vt:lpstr>
      <vt:lpstr>Concept 13.2: Fertilization and meiosis alternate in sexual life cycles</vt:lpstr>
      <vt:lpstr>Sets of Chromosomes in Human Cells</vt:lpstr>
      <vt:lpstr>Figure 13.3</vt:lpstr>
      <vt:lpstr>PowerPoint Presentation</vt:lpstr>
      <vt:lpstr>PowerPoint Presentation</vt:lpstr>
      <vt:lpstr>PowerPoint Presentation</vt:lpstr>
      <vt:lpstr>Figure 13.4</vt:lpstr>
      <vt:lpstr>PowerPoint Presentation</vt:lpstr>
      <vt:lpstr>PowerPoint Presentation</vt:lpstr>
      <vt:lpstr>The Variety of Sexual Life Cycles</vt:lpstr>
      <vt:lpstr>Figure 13.6a</vt:lpstr>
      <vt:lpstr>PowerPoint Presentation</vt:lpstr>
      <vt:lpstr>PowerPoint Presentation</vt:lpstr>
      <vt:lpstr>Figure 13.6b</vt:lpstr>
      <vt:lpstr>PowerPoint Presentation</vt:lpstr>
      <vt:lpstr>Figure 13.6c</vt:lpstr>
      <vt:lpstr>Concept 13.3: Meiosis reduces the number of chromosome sets from diploid to haploid</vt:lpstr>
      <vt:lpstr>Concept 13.3: Meiosis reduces the number of chromosome sets from diploid to haploid</vt:lpstr>
      <vt:lpstr>The Stages of Meiosis</vt:lpstr>
      <vt:lpstr>Figure 13.7-3</vt:lpstr>
      <vt:lpstr>PowerPoint Presentation</vt:lpstr>
      <vt:lpstr>PowerPoint Presentation</vt:lpstr>
      <vt:lpstr>PowerPoint Presentation</vt:lpstr>
      <vt:lpstr>PowerPoint Presentation</vt:lpstr>
      <vt:lpstr>PowerPoint Presentation</vt:lpstr>
      <vt:lpstr>Figure 13.8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Comparison of Mitosis and Meiosis</vt:lpstr>
      <vt:lpstr>Figure 13.9a</vt:lpstr>
      <vt:lpstr>Figure 13.9b</vt:lpstr>
      <vt:lpstr>PowerPoint Presentation</vt:lpstr>
      <vt:lpstr>Concept 13.4: Genetic variation produced in sexual life cycles contributes to evolution</vt:lpstr>
      <vt:lpstr>Origins of Genetic Variation Among Offspring</vt:lpstr>
      <vt:lpstr>Independent Assortment of Chromosomes</vt:lpstr>
      <vt:lpstr>PowerPoint Presentation</vt:lpstr>
      <vt:lpstr>Figure 13.10-3</vt:lpstr>
      <vt:lpstr>Crossing Over</vt:lpstr>
      <vt:lpstr>PowerPoint Presentation</vt:lpstr>
      <vt:lpstr>Figure 13.11-5</vt:lpstr>
      <vt:lpstr>Random Fertilization</vt:lpstr>
      <vt:lpstr>PowerPoint Presentation</vt:lpstr>
      <vt:lpstr>The Evolutionary Significance of Genetic Variation Within Populations</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Jennifer McQuade</cp:lastModifiedBy>
  <cp:revision>37</cp:revision>
  <dcterms:created xsi:type="dcterms:W3CDTF">2010-08-06T18:35:02Z</dcterms:created>
  <dcterms:modified xsi:type="dcterms:W3CDTF">2011-12-05T18:13:45Z</dcterms:modified>
</cp:coreProperties>
</file>