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sldIdLst>
    <p:sldId id="256" r:id="rId2"/>
    <p:sldId id="261" r:id="rId3"/>
    <p:sldId id="512" r:id="rId4"/>
    <p:sldId id="263" r:id="rId5"/>
    <p:sldId id="265" r:id="rId6"/>
    <p:sldId id="388" r:id="rId7"/>
    <p:sldId id="431" r:id="rId8"/>
    <p:sldId id="432" r:id="rId9"/>
    <p:sldId id="443" r:id="rId10"/>
    <p:sldId id="444" r:id="rId11"/>
    <p:sldId id="275" r:id="rId12"/>
    <p:sldId id="390" r:id="rId13"/>
    <p:sldId id="279" r:id="rId14"/>
    <p:sldId id="280" r:id="rId15"/>
    <p:sldId id="283" r:id="rId16"/>
    <p:sldId id="281" r:id="rId17"/>
    <p:sldId id="391" r:id="rId18"/>
    <p:sldId id="286" r:id="rId19"/>
    <p:sldId id="393" r:id="rId20"/>
    <p:sldId id="288" r:id="rId21"/>
    <p:sldId id="394" r:id="rId22"/>
    <p:sldId id="453" r:id="rId23"/>
    <p:sldId id="291" r:id="rId24"/>
    <p:sldId id="395" r:id="rId25"/>
    <p:sldId id="294" r:id="rId26"/>
    <p:sldId id="295" r:id="rId27"/>
    <p:sldId id="296" r:id="rId28"/>
    <p:sldId id="298" r:id="rId29"/>
    <p:sldId id="397" r:id="rId30"/>
    <p:sldId id="301" r:id="rId31"/>
    <p:sldId id="302" r:id="rId32"/>
    <p:sldId id="303" r:id="rId33"/>
    <p:sldId id="398" r:id="rId34"/>
    <p:sldId id="305" r:id="rId35"/>
    <p:sldId id="306" r:id="rId36"/>
    <p:sldId id="468" r:id="rId37"/>
    <p:sldId id="311" r:id="rId38"/>
    <p:sldId id="313" r:id="rId39"/>
    <p:sldId id="472" r:id="rId40"/>
    <p:sldId id="317" r:id="rId41"/>
    <p:sldId id="385" r:id="rId42"/>
    <p:sldId id="318" r:id="rId43"/>
    <p:sldId id="319" r:id="rId44"/>
    <p:sldId id="473" r:id="rId45"/>
    <p:sldId id="322" r:id="rId46"/>
    <p:sldId id="476" r:id="rId47"/>
    <p:sldId id="324" r:id="rId48"/>
    <p:sldId id="326" r:id="rId49"/>
    <p:sldId id="406" r:id="rId50"/>
    <p:sldId id="407" r:id="rId51"/>
    <p:sldId id="480" r:id="rId52"/>
    <p:sldId id="335" r:id="rId53"/>
    <p:sldId id="336" r:id="rId54"/>
    <p:sldId id="409" r:id="rId55"/>
    <p:sldId id="338" r:id="rId56"/>
    <p:sldId id="411" r:id="rId57"/>
    <p:sldId id="340" r:id="rId58"/>
    <p:sldId id="412" r:id="rId59"/>
    <p:sldId id="510" r:id="rId60"/>
    <p:sldId id="348" r:id="rId61"/>
    <p:sldId id="414" r:id="rId62"/>
    <p:sldId id="511" r:id="rId63"/>
    <p:sldId id="356" r:id="rId64"/>
    <p:sldId id="357" r:id="rId65"/>
    <p:sldId id="415" r:id="rId66"/>
    <p:sldId id="360" r:id="rId67"/>
    <p:sldId id="503" r:id="rId68"/>
    <p:sldId id="365" r:id="rId69"/>
    <p:sldId id="366" r:id="rId70"/>
    <p:sldId id="368" r:id="rId71"/>
    <p:sldId id="419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4" autoAdjust="0"/>
    <p:restoredTop sz="92680" autoAdjust="0"/>
  </p:normalViewPr>
  <p:slideViewPr>
    <p:cSldViewPr>
      <p:cViewPr>
        <p:scale>
          <a:sx n="66" d="100"/>
          <a:sy n="66" d="100"/>
        </p:scale>
        <p:origin x="-1434" y="-150"/>
      </p:cViewPr>
      <p:guideLst>
        <p:guide orient="horz" pos="1584"/>
        <p:guide orient="horz" pos="584"/>
        <p:guide orient="horz" pos="4064"/>
        <p:guide orient="horz" pos="1104"/>
        <p:guide orient="horz" pos="2072"/>
        <p:guide pos="144"/>
        <p:guide pos="384"/>
        <p:guide pos="1008"/>
        <p:guide pos="816"/>
        <p:guide pos="1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9CEE41-7A95-422C-8E6A-A56B1BF3D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0BAC3-B444-492E-A1AD-C1137BB5FF33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78CF-3247-4DE8-887D-87E5C6F76282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6.5 A prokaryotic cell.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7BB9-09FD-4E51-AA86-462C0C328F31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6.7 Geometric relationships between surface area and volume.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9E228-0757-4D65-B4B3-4EDD56C302A3}" type="slidenum">
              <a:rPr lang="en-US"/>
              <a:pPr/>
              <a:t>20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E8CE8-666F-4C17-9DF2-DD78148176E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6.8 Exploring: Eukaryotic Cells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012E2-D553-4F69-ADC5-F20FF7A71EF0}" type="slidenum">
              <a:rPr lang="en-US"/>
              <a:pPr/>
              <a:t>22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6.8 Exploring: Eukaryotic Cells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25405-1E2F-49E8-9016-B5024CBCF2D2}" type="slidenum">
              <a:rPr lang="en-US"/>
              <a:pPr/>
              <a:t>24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6.9 The nucleus and its envelope.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B26B5-26FE-4F38-970D-7BDCDE7DE73F}" type="slidenum">
              <a:rPr lang="en-US"/>
              <a:pPr/>
              <a:t>27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Staining of Endoplasmic Reticulum, go to Animation and Video Files.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A32A6-5AC7-4189-A5D0-5FFF46F94627}" type="slidenum">
              <a:rPr lang="en-US"/>
              <a:pPr/>
              <a:t>29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6.11 Endoplasmic reticulum (ER).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0AA9A-F831-4763-B21C-458057534BEF}" type="slidenum">
              <a:rPr lang="en-US"/>
              <a:pPr/>
              <a:t>32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ER to Golgi Traffic, go to Animation and Video Files.</a:t>
            </a:r>
          </a:p>
          <a:p>
            <a:r>
              <a:rPr lang="en-US"/>
              <a:t>For the Cell Biology Video Golgi Complex in 3D, go to Animation and Video Files.</a:t>
            </a:r>
          </a:p>
          <a:p>
            <a:r>
              <a:rPr lang="en-US"/>
              <a:t>For the Cell Biology Video Secretion From the Golgi,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3B888-5999-468C-93A4-6D50C42E7DE5}" type="slidenum">
              <a:rPr lang="en-US"/>
              <a:pPr/>
              <a:t>33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6.12 The Golgi apparatus.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F21CD-5A06-42CA-A04B-CB155310C17D}" type="slidenum">
              <a:rPr lang="en-US"/>
              <a:pPr/>
              <a:t>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Discovery Video Cells, go to Animation and Video Files.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4D490-BC38-4201-B721-8DF160234C3D}" type="slidenum">
              <a:rPr lang="en-US"/>
              <a:pPr/>
              <a:t>35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Phagocytosis in Action, go to Animation and Video Files.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5208C-7EEE-4D49-B50D-2873545AE0F1}" type="slidenum">
              <a:rPr lang="en-US"/>
              <a:pPr/>
              <a:t>36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6.13 Lysosomes.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96A0E-CEE1-41B2-97DB-C6177C1EABE2}" type="slidenum">
              <a:rPr lang="en-US"/>
              <a:pPr/>
              <a:t>37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AE6FE-9EBF-4F6A-9F2B-011A7C996CD0}" type="slidenum">
              <a:rPr lang="en-US"/>
              <a:pPr/>
              <a:t>39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6.15 Review: relationships among organelles of the endomembrane system.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7D20F-C02B-4922-A18C-1869748A74C7}" type="slidenum">
              <a:rPr lang="en-US"/>
              <a:pPr/>
              <a:t>40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ER and Mitochondria in Leaf Cells, go to Animation and Video Files.</a:t>
            </a:r>
          </a:p>
          <a:p>
            <a:r>
              <a:rPr lang="en-US"/>
              <a:t>For the Cell Biology Video Mitochondria in 3D, go to Animation and Video Files.</a:t>
            </a:r>
          </a:p>
          <a:p>
            <a:r>
              <a:rPr lang="en-US"/>
              <a:t>For the Cell Biology Video Chloroplast Movement,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ADCAB-8E23-486B-80DC-6F56CAF4F355}" type="slidenum">
              <a:rPr lang="en-US"/>
              <a:pPr/>
              <a:t>44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6.17 The mitochondrion, site of cellular respiration.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07046-35C1-4399-A694-146C21088579}" type="slidenum">
              <a:rPr lang="en-US"/>
              <a:pPr/>
              <a:t>46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6.18 The chloroplast, site of photosynthesis.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1BE3C-060E-4C09-BEBD-BC280B689DFC}" type="slidenum">
              <a:rPr lang="en-US"/>
              <a:pPr/>
              <a:t>48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The Cytoskeleton in a Neuron Growth Cone, go to Animation and Video Files</a:t>
            </a:r>
          </a:p>
          <a:p>
            <a:r>
              <a:rPr lang="en-US"/>
              <a:t>For the Cell Biology Video Cytoskeletal Protein Dynamics,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3A167-22E0-4A3C-BE5B-CA1614395FF5}" type="slidenum">
              <a:rPr lang="en-US"/>
              <a:pPr/>
              <a:t>49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6.20 The cytoskeleton.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D1421-11DC-429B-8574-F89B75518955}" type="slidenum">
              <a:rPr lang="en-US"/>
              <a:pPr/>
              <a:t>50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6.21 Motor proteins and the cytoskeleton.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7163A7-8E7D-4289-AE59-F61E4CFFA3B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26FFB-464A-4987-BD14-8378CC014D22}" type="slidenum">
              <a:rPr lang="en-US"/>
              <a:pPr/>
              <a:t>51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Table 6.1 The Structure and Function of the Cytoskeleton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F9340-C59B-40CF-BDDF-DF7DD58A41CB}" type="slidenum">
              <a:rPr lang="en-US"/>
              <a:pPr/>
              <a:t>52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Transport Along Microtubules, go to Animation and Video Files.</a:t>
            </a:r>
          </a:p>
          <a:p>
            <a:r>
              <a:rPr lang="en-US"/>
              <a:t>For the Cell Biology Video Movement of Organelles in Vivo, go to Animation and Video Files.</a:t>
            </a:r>
          </a:p>
          <a:p>
            <a:r>
              <a:rPr lang="en-US"/>
              <a:t>For the Cell Biology Video Movement of Organelles in Vitro,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58B90-F755-40FA-8AF0-EFC0F42EC050}" type="slidenum">
              <a:rPr lang="en-US"/>
              <a:pPr/>
              <a:t>54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6.22 Centrosome containing a pair of centrioles.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3A3D5-9D92-4BA7-9B76-616A91615087}" type="slidenum">
              <a:rPr lang="en-US"/>
              <a:pPr/>
              <a:t>55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3230A-B524-48B4-9DAB-FAA5FF524CDB}" type="slidenum">
              <a:rPr lang="en-US"/>
              <a:pPr/>
              <a:t>56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6.24 Structure of a flagellum or motile cilium.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79DA9-E25A-4E39-B6F9-1222C888EB89}" type="slidenum">
              <a:rPr lang="en-US"/>
              <a:pPr/>
              <a:t>58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6.25 How dynein “walking” moves flagella and cilia.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A3A46-3FE7-48B8-8FF0-94D4C70A0781}" type="slidenum">
              <a:rPr lang="en-US"/>
              <a:pPr/>
              <a:t>59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Table 6.1 The Structure and Function of the Cytoskeleton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E3FE9-D4C9-4735-9547-7E17799506B5}" type="slidenum">
              <a:rPr lang="en-US"/>
              <a:pPr/>
              <a:t>61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6.27 Microfilaments and motility.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43F9E-E96D-4CD2-A25A-7AE6A777EE04}" type="slidenum">
              <a:rPr lang="en-US"/>
              <a:pPr/>
              <a:t>62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Table 6.1 The Structure and Function of the Cytoskeleton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5EC65-C36C-4C1D-9023-1F1442215AE8}" type="slidenum">
              <a:rPr lang="en-US"/>
              <a:pPr/>
              <a:t>64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/>
              <a:t>For the Cell Biology Video E-cadherin Expression, go to Animation and Video Files.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7CD07-0442-41CA-858A-D242189C43C1}" type="slidenum">
              <a:rPr lang="en-US"/>
              <a:pPr/>
              <a:t>6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 The size range of cells.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5E114-ABAD-44C4-9773-807EB5CFC872}" type="slidenum">
              <a:rPr lang="en-US"/>
              <a:pPr/>
              <a:t>65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6.28 Plant cell walls.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BB18C-69C3-4F3D-8D46-DC31DED11CD9}" type="slidenum">
              <a:rPr lang="en-US"/>
              <a:pPr/>
              <a:t>66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172" tIns="44586" rIns="89172" bIns="44586"/>
          <a:lstStyle/>
          <a:p>
            <a:r>
              <a:rPr lang="en-US" dirty="0"/>
              <a:t>For the Cell Biology Video Cartoon Model of a Collagen Triple Helix, go to Animation and Video Files.</a:t>
            </a:r>
          </a:p>
          <a:p>
            <a:r>
              <a:rPr lang="en-US" dirty="0"/>
              <a:t>For the Cell Biology Video Staining of the Extracellular Matrix, go to Animation and Video Files.</a:t>
            </a:r>
          </a:p>
          <a:p>
            <a:r>
              <a:rPr lang="en-US" dirty="0"/>
              <a:t>For the Cell Biology Video </a:t>
            </a:r>
            <a:r>
              <a:rPr lang="en-US" dirty="0" err="1"/>
              <a:t>Fibronectin</a:t>
            </a:r>
            <a:r>
              <a:rPr lang="en-US" dirty="0"/>
              <a:t> Fibrils, go to Animation and Video Files.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6C433-C0D3-40B1-A8CB-B32B44BE3899}" type="slidenum">
              <a:rPr lang="en-US"/>
              <a:pPr/>
              <a:t>67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6.30 Extracellular matrix (ECM) of an animal cell.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D075E-2C8C-47AA-96A8-49EEE381DB32}" type="slidenum">
              <a:rPr lang="en-US"/>
              <a:pPr/>
              <a:t>71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6.32 Exploring: Cell Junctions in Animal Tissues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0394D-02D9-41F4-8828-1E5D8546FE6F}" type="slidenum">
              <a:rPr lang="en-US"/>
              <a:pPr/>
              <a:t>7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A7B7-A595-4502-88CA-FD6F763ABDE4}" type="slidenum">
              <a:rPr lang="en-US"/>
              <a:pPr/>
              <a:t>8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23342-1BA4-4462-85E9-118FB348E695}" type="slidenum">
              <a:rPr lang="en-US"/>
              <a:pPr/>
              <a:t>9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56E9D-0E94-451E-9CDF-DB9A523CB91C}" type="slidenum">
              <a:rPr lang="en-US"/>
              <a:pPr/>
              <a:t>10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CDABA-17E7-4010-9B5E-A172CEF771BC}" type="slidenum">
              <a:rPr lang="en-US"/>
              <a:pPr/>
              <a:t>12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6.4 Research Method: Cell Fractionation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B2C8C9AB-184F-45AC-9DD7-B18C8FAFC5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DFBFE-EA8D-4698-9680-B035E2E14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2E1D-4642-4807-8100-03F2A24FA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2F813-72E2-4021-AC26-C7B84BCBD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B893A-B6CA-44D6-BE4D-D8AC03272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7E77F-D7AD-4FBA-A45A-7D5ED5A94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74C6-14A8-4AE3-BD00-C1A09D0DD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57381-C097-449C-B1DA-7D93CF43C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CE2A-351E-40B1-9D36-68D5CF138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AA907-2A5D-413D-ACD7-293EF429C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5DE64-7DAB-472F-9B00-8382D2300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B75725-3ADE-40D3-8768-938CAF3185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cell.ndsu.nodak.edu/animations/flythrough/movie-flash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555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A Tour of the Cell</a:t>
            </a:r>
            <a:endParaRPr lang="en-US" sz="3200"/>
          </a:p>
          <a:p>
            <a:pPr eaLnBrk="1" hangingPunct="1"/>
            <a:endParaRPr lang="en-US" sz="4400" b="1">
              <a:solidFill>
                <a:schemeClr val="bg1"/>
              </a:solidFill>
              <a:latin typeface="Times New Roman" pitchFamily="8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00" y="838200"/>
            <a:ext cx="237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6.3j</a:t>
            </a:r>
          </a:p>
        </p:txBody>
      </p:sp>
      <p:pic>
        <p:nvPicPr>
          <p:cNvPr id="657411" name="Picture 15" descr="06_03j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33475"/>
            <a:ext cx="38893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7412" name="Text Box 3"/>
          <p:cNvSpPr txBox="1">
            <a:spLocks noChangeArrowheads="1"/>
          </p:cNvSpPr>
          <p:nvPr/>
        </p:nvSpPr>
        <p:spPr bwMode="auto">
          <a:xfrm>
            <a:off x="2662238" y="1171575"/>
            <a:ext cx="22193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Longitudinal section</a:t>
            </a:r>
            <a:br>
              <a:rPr lang="en-US" sz="1700" b="1"/>
            </a:br>
            <a:r>
              <a:rPr lang="en-US" sz="1700" b="1"/>
              <a:t>of cilium</a:t>
            </a:r>
          </a:p>
        </p:txBody>
      </p:sp>
      <p:sp>
        <p:nvSpPr>
          <p:cNvPr id="657413" name="Line 6"/>
          <p:cNvSpPr>
            <a:spLocks noChangeShapeType="1"/>
          </p:cNvSpPr>
          <p:nvPr/>
        </p:nvSpPr>
        <p:spPr bwMode="auto">
          <a:xfrm>
            <a:off x="3640138" y="1600200"/>
            <a:ext cx="1406525" cy="579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Text Box 7"/>
          <p:cNvSpPr txBox="1">
            <a:spLocks noChangeArrowheads="1"/>
          </p:cNvSpPr>
          <p:nvPr/>
        </p:nvSpPr>
        <p:spPr bwMode="auto">
          <a:xfrm>
            <a:off x="5027613" y="1165225"/>
            <a:ext cx="1457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Cross section</a:t>
            </a:r>
            <a:br>
              <a:rPr lang="en-US" sz="1700" b="1"/>
            </a:br>
            <a:r>
              <a:rPr lang="en-US" sz="1700" b="1"/>
              <a:t>of cilium</a:t>
            </a:r>
          </a:p>
        </p:txBody>
      </p:sp>
      <p:sp>
        <p:nvSpPr>
          <p:cNvPr id="657415" name="Line 8"/>
          <p:cNvSpPr>
            <a:spLocks noChangeShapeType="1"/>
          </p:cNvSpPr>
          <p:nvPr/>
        </p:nvSpPr>
        <p:spPr bwMode="auto">
          <a:xfrm flipH="1" flipV="1">
            <a:off x="5862638" y="1676400"/>
            <a:ext cx="225425" cy="1239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6" name="Text Box 9"/>
          <p:cNvSpPr txBox="1">
            <a:spLocks noChangeArrowheads="1"/>
          </p:cNvSpPr>
          <p:nvPr/>
        </p:nvSpPr>
        <p:spPr bwMode="auto">
          <a:xfrm>
            <a:off x="5711825" y="4432300"/>
            <a:ext cx="5349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2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657417" name="Group 9"/>
          <p:cNvGrpSpPr>
            <a:grpSpLocks/>
          </p:cNvGrpSpPr>
          <p:nvPr/>
        </p:nvGrpSpPr>
        <p:grpSpPr bwMode="auto">
          <a:xfrm>
            <a:off x="5549900" y="4340225"/>
            <a:ext cx="862013" cy="139700"/>
            <a:chOff x="3498" y="2734"/>
            <a:chExt cx="543" cy="88"/>
          </a:xfrm>
        </p:grpSpPr>
        <p:sp>
          <p:nvSpPr>
            <p:cNvPr id="657418" name="Line 11"/>
            <p:cNvSpPr>
              <a:spLocks noChangeShapeType="1"/>
            </p:cNvSpPr>
            <p:nvPr/>
          </p:nvSpPr>
          <p:spPr bwMode="auto">
            <a:xfrm rot="5400000">
              <a:off x="3769" y="2502"/>
              <a:ext cx="0" cy="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9" name="Line 12"/>
            <p:cNvSpPr>
              <a:spLocks noChangeShapeType="1"/>
            </p:cNvSpPr>
            <p:nvPr/>
          </p:nvSpPr>
          <p:spPr bwMode="auto">
            <a:xfrm rot="5400000">
              <a:off x="3997" y="2778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0" name="Line 13"/>
            <p:cNvSpPr>
              <a:spLocks noChangeShapeType="1"/>
            </p:cNvSpPr>
            <p:nvPr/>
          </p:nvSpPr>
          <p:spPr bwMode="auto">
            <a:xfrm rot="5400000">
              <a:off x="3455" y="2778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421" name="Text Box 14"/>
          <p:cNvSpPr txBox="1">
            <a:spLocks noChangeArrowheads="1"/>
          </p:cNvSpPr>
          <p:nvPr/>
        </p:nvSpPr>
        <p:spPr bwMode="auto">
          <a:xfrm>
            <a:off x="3640138" y="5021263"/>
            <a:ext cx="23002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 dirty="0"/>
              <a:t>Transmission electron</a:t>
            </a:r>
            <a:br>
              <a:rPr lang="en-US" sz="1700" b="1" dirty="0"/>
            </a:br>
            <a:r>
              <a:rPr lang="en-US" sz="1700" b="1" dirty="0"/>
              <a:t>microscopy (TEM</a:t>
            </a:r>
            <a:r>
              <a:rPr lang="en-US" sz="1700" b="1" dirty="0" smtClean="0"/>
              <a:t>) (2 &amp; 3)</a:t>
            </a:r>
            <a:endParaRPr 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r>
              <a:rPr lang="en-US"/>
              <a:t>Cell Fractionation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356100"/>
          </a:xfrm>
        </p:spPr>
        <p:txBody>
          <a:bodyPr/>
          <a:lstStyle/>
          <a:p>
            <a:r>
              <a:rPr lang="en-US" sz="2800" b="1"/>
              <a:t>Cell fractionation </a:t>
            </a:r>
            <a:r>
              <a:rPr lang="en-US" sz="2800"/>
              <a:t>takes cells apart and separates the major organelles from one another</a:t>
            </a:r>
          </a:p>
          <a:p>
            <a:r>
              <a:rPr lang="en-US" sz="2800"/>
              <a:t>Centrifuges fractionate cells into their component parts</a:t>
            </a:r>
          </a:p>
          <a:p>
            <a:r>
              <a:rPr lang="en-US" sz="2800"/>
              <a:t>Cell fractionation enables scientists to determine the functions of organelles</a:t>
            </a:r>
          </a:p>
          <a:p>
            <a:r>
              <a:rPr lang="en-US" sz="2800"/>
              <a:t>Biochemistry and cytology help correlate cell function with structure</a:t>
            </a:r>
          </a:p>
        </p:txBody>
      </p:sp>
      <p:grpSp>
        <p:nvGrpSpPr>
          <p:cNvPr id="35021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021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6.4</a:t>
            </a:r>
          </a:p>
        </p:txBody>
      </p:sp>
      <p:pic>
        <p:nvPicPr>
          <p:cNvPr id="546819" name="Picture 33" descr="06_04_CellFraction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575" y="136525"/>
            <a:ext cx="34988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20" name="Text Box 3"/>
          <p:cNvSpPr txBox="1">
            <a:spLocks noChangeArrowheads="1"/>
          </p:cNvSpPr>
          <p:nvPr/>
        </p:nvSpPr>
        <p:spPr bwMode="auto">
          <a:xfrm>
            <a:off x="2876550" y="166688"/>
            <a:ext cx="67786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DC1B3A"/>
                </a:solidFill>
              </a:rPr>
              <a:t>TECHNIQUE</a:t>
            </a:r>
            <a:endParaRPr lang="en-US" sz="1000" b="1">
              <a:solidFill>
                <a:srgbClr val="DC1B3A"/>
              </a:solidFill>
            </a:endParaRPr>
          </a:p>
        </p:txBody>
      </p:sp>
      <p:sp>
        <p:nvSpPr>
          <p:cNvPr id="546821" name="Text Box 6"/>
          <p:cNvSpPr txBox="1">
            <a:spLocks noChangeArrowheads="1"/>
          </p:cNvSpPr>
          <p:nvPr/>
        </p:nvSpPr>
        <p:spPr bwMode="auto">
          <a:xfrm>
            <a:off x="4252913" y="1276350"/>
            <a:ext cx="885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Homogenization</a:t>
            </a:r>
            <a:endParaRPr lang="en-US" sz="1000" b="1"/>
          </a:p>
        </p:txBody>
      </p:sp>
      <p:sp>
        <p:nvSpPr>
          <p:cNvPr id="546822" name="Line 7"/>
          <p:cNvSpPr>
            <a:spLocks noChangeShapeType="1"/>
          </p:cNvSpPr>
          <p:nvPr/>
        </p:nvSpPr>
        <p:spPr bwMode="auto">
          <a:xfrm>
            <a:off x="3433763" y="1544638"/>
            <a:ext cx="211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23" name="Text Box 8"/>
          <p:cNvSpPr txBox="1">
            <a:spLocks noChangeArrowheads="1"/>
          </p:cNvSpPr>
          <p:nvPr/>
        </p:nvSpPr>
        <p:spPr bwMode="auto">
          <a:xfrm>
            <a:off x="3703638" y="1481138"/>
            <a:ext cx="3635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Tissue</a:t>
            </a:r>
            <a:br>
              <a:rPr lang="en-US" sz="900" b="1"/>
            </a:br>
            <a:r>
              <a:rPr lang="en-US" sz="900" b="1"/>
              <a:t>cells</a:t>
            </a:r>
            <a:endParaRPr lang="en-US" sz="1000" b="1"/>
          </a:p>
        </p:txBody>
      </p:sp>
      <p:sp>
        <p:nvSpPr>
          <p:cNvPr id="546824" name="Text Box 9"/>
          <p:cNvSpPr txBox="1">
            <a:spLocks noChangeArrowheads="1"/>
          </p:cNvSpPr>
          <p:nvPr/>
        </p:nvSpPr>
        <p:spPr bwMode="auto">
          <a:xfrm>
            <a:off x="5564188" y="1824038"/>
            <a:ext cx="70643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Homogenate</a:t>
            </a:r>
            <a:endParaRPr lang="en-US" sz="1000" b="1"/>
          </a:p>
        </p:txBody>
      </p:sp>
      <p:sp>
        <p:nvSpPr>
          <p:cNvPr id="546825" name="Line 10"/>
          <p:cNvSpPr>
            <a:spLocks noChangeShapeType="1"/>
          </p:cNvSpPr>
          <p:nvPr/>
        </p:nvSpPr>
        <p:spPr bwMode="auto">
          <a:xfrm>
            <a:off x="5910263" y="1617663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26" name="Text Box 11"/>
          <p:cNvSpPr txBox="1">
            <a:spLocks noChangeArrowheads="1"/>
          </p:cNvSpPr>
          <p:nvPr/>
        </p:nvSpPr>
        <p:spPr bwMode="auto">
          <a:xfrm>
            <a:off x="4481513" y="2236788"/>
            <a:ext cx="8636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Centrifugation</a:t>
            </a:r>
            <a:endParaRPr lang="en-US" sz="1000" b="1"/>
          </a:p>
        </p:txBody>
      </p:sp>
      <p:sp>
        <p:nvSpPr>
          <p:cNvPr id="546827" name="Text Box 12"/>
          <p:cNvSpPr txBox="1">
            <a:spLocks noChangeArrowheads="1"/>
          </p:cNvSpPr>
          <p:nvPr/>
        </p:nvSpPr>
        <p:spPr bwMode="auto">
          <a:xfrm>
            <a:off x="5113338" y="2916238"/>
            <a:ext cx="86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Differential</a:t>
            </a:r>
            <a:br>
              <a:rPr lang="en-US" sz="900" b="1"/>
            </a:br>
            <a:r>
              <a:rPr lang="en-US" sz="900" b="1"/>
              <a:t>centrifugation</a:t>
            </a:r>
            <a:endParaRPr lang="en-US" sz="1000" b="1"/>
          </a:p>
        </p:txBody>
      </p:sp>
      <p:sp>
        <p:nvSpPr>
          <p:cNvPr id="546828" name="Text Box 14"/>
          <p:cNvSpPr txBox="1">
            <a:spLocks noChangeArrowheads="1"/>
          </p:cNvSpPr>
          <p:nvPr/>
        </p:nvSpPr>
        <p:spPr bwMode="auto">
          <a:xfrm>
            <a:off x="2854325" y="1949450"/>
            <a:ext cx="8810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900" b="1"/>
              <a:t>Centrifuged at</a:t>
            </a:r>
            <a:br>
              <a:rPr lang="en-US" sz="900" b="1"/>
            </a:br>
            <a:r>
              <a:rPr lang="en-US" sz="900" b="1"/>
              <a:t>1,000 </a:t>
            </a:r>
            <a:r>
              <a:rPr lang="en-US" sz="900" b="1" i="1"/>
              <a:t>g</a:t>
            </a:r>
            <a:r>
              <a:rPr lang="en-US" sz="900" b="1"/>
              <a:t/>
            </a:r>
            <a:br>
              <a:rPr lang="en-US" sz="900" b="1"/>
            </a:br>
            <a:r>
              <a:rPr lang="en-US" sz="900" b="1"/>
              <a:t>(1,000 times the</a:t>
            </a:r>
            <a:br>
              <a:rPr lang="en-US" sz="900" b="1"/>
            </a:br>
            <a:r>
              <a:rPr lang="en-US" sz="900" b="1"/>
              <a:t>force of gravity)</a:t>
            </a:r>
            <a:br>
              <a:rPr lang="en-US" sz="900" b="1"/>
            </a:br>
            <a:r>
              <a:rPr lang="en-US" sz="900" b="1"/>
              <a:t>for 10 min</a:t>
            </a:r>
            <a:endParaRPr lang="en-US" sz="1000" b="1"/>
          </a:p>
        </p:txBody>
      </p:sp>
      <p:sp>
        <p:nvSpPr>
          <p:cNvPr id="546829" name="Text Box 15"/>
          <p:cNvSpPr txBox="1">
            <a:spLocks noChangeArrowheads="1"/>
          </p:cNvSpPr>
          <p:nvPr/>
        </p:nvSpPr>
        <p:spPr bwMode="auto">
          <a:xfrm>
            <a:off x="3689350" y="2538413"/>
            <a:ext cx="68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Supernatant</a:t>
            </a:r>
            <a:br>
              <a:rPr lang="en-US" sz="900" b="1"/>
            </a:br>
            <a:r>
              <a:rPr lang="en-US" sz="900" b="1"/>
              <a:t>poured into</a:t>
            </a:r>
            <a:br>
              <a:rPr lang="en-US" sz="900" b="1"/>
            </a:br>
            <a:r>
              <a:rPr lang="en-US" sz="900" b="1"/>
              <a:t>next tube</a:t>
            </a:r>
            <a:endParaRPr lang="en-US" sz="1000" b="1"/>
          </a:p>
        </p:txBody>
      </p:sp>
      <p:sp>
        <p:nvSpPr>
          <p:cNvPr id="546830" name="Text Box 16"/>
          <p:cNvSpPr txBox="1">
            <a:spLocks noChangeArrowheads="1"/>
          </p:cNvSpPr>
          <p:nvPr/>
        </p:nvSpPr>
        <p:spPr bwMode="auto">
          <a:xfrm>
            <a:off x="3971925" y="3124200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20,000 </a:t>
            </a:r>
            <a:r>
              <a:rPr lang="en-US" sz="900" b="1" i="1"/>
              <a:t>g</a:t>
            </a:r>
            <a:endParaRPr lang="en-US" sz="1000" b="1"/>
          </a:p>
        </p:txBody>
      </p:sp>
      <p:sp>
        <p:nvSpPr>
          <p:cNvPr id="546831" name="Text Box 17"/>
          <p:cNvSpPr txBox="1">
            <a:spLocks noChangeArrowheads="1"/>
          </p:cNvSpPr>
          <p:nvPr/>
        </p:nvSpPr>
        <p:spPr bwMode="auto">
          <a:xfrm>
            <a:off x="4010025" y="3271838"/>
            <a:ext cx="3730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20 min</a:t>
            </a:r>
            <a:endParaRPr lang="en-US" sz="1000" b="1"/>
          </a:p>
        </p:txBody>
      </p:sp>
      <p:sp>
        <p:nvSpPr>
          <p:cNvPr id="546832" name="Text Box 18"/>
          <p:cNvSpPr txBox="1">
            <a:spLocks noChangeArrowheads="1"/>
          </p:cNvSpPr>
          <p:nvPr/>
        </p:nvSpPr>
        <p:spPr bwMode="auto">
          <a:xfrm>
            <a:off x="4776788" y="3867150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80,000 </a:t>
            </a:r>
            <a:r>
              <a:rPr lang="en-US" sz="900" b="1" i="1"/>
              <a:t>g</a:t>
            </a:r>
            <a:endParaRPr lang="en-US" sz="1000" b="1"/>
          </a:p>
        </p:txBody>
      </p:sp>
      <p:sp>
        <p:nvSpPr>
          <p:cNvPr id="546833" name="Text Box 19"/>
          <p:cNvSpPr txBox="1">
            <a:spLocks noChangeArrowheads="1"/>
          </p:cNvSpPr>
          <p:nvPr/>
        </p:nvSpPr>
        <p:spPr bwMode="auto">
          <a:xfrm>
            <a:off x="4814888" y="4014788"/>
            <a:ext cx="373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60 min</a:t>
            </a:r>
            <a:endParaRPr lang="en-US" sz="1000" b="1"/>
          </a:p>
        </p:txBody>
      </p:sp>
      <p:sp>
        <p:nvSpPr>
          <p:cNvPr id="546834" name="Text Box 20"/>
          <p:cNvSpPr txBox="1">
            <a:spLocks noChangeArrowheads="1"/>
          </p:cNvSpPr>
          <p:nvPr/>
        </p:nvSpPr>
        <p:spPr bwMode="auto">
          <a:xfrm>
            <a:off x="2935288" y="4084638"/>
            <a:ext cx="8636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Pellet rich in</a:t>
            </a:r>
            <a:br>
              <a:rPr lang="en-US" sz="900" b="1"/>
            </a:br>
            <a:r>
              <a:rPr lang="en-US" sz="900" b="1"/>
              <a:t>nuclei and</a:t>
            </a:r>
            <a:br>
              <a:rPr lang="en-US" sz="900" b="1"/>
            </a:br>
            <a:r>
              <a:rPr lang="en-US" sz="900" b="1"/>
              <a:t>cellular debris</a:t>
            </a:r>
            <a:endParaRPr lang="en-US" sz="1000" b="1"/>
          </a:p>
        </p:txBody>
      </p:sp>
      <p:sp>
        <p:nvSpPr>
          <p:cNvPr id="546835" name="Line 21"/>
          <p:cNvSpPr>
            <a:spLocks noChangeShapeType="1"/>
          </p:cNvSpPr>
          <p:nvPr/>
        </p:nvSpPr>
        <p:spPr bwMode="auto">
          <a:xfrm>
            <a:off x="3327400" y="3856038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36" name="Line 22"/>
          <p:cNvSpPr>
            <a:spLocks noChangeShapeType="1"/>
          </p:cNvSpPr>
          <p:nvPr/>
        </p:nvSpPr>
        <p:spPr bwMode="auto">
          <a:xfrm>
            <a:off x="4203700" y="4691063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37" name="Text Box 23"/>
          <p:cNvSpPr txBox="1">
            <a:spLocks noChangeArrowheads="1"/>
          </p:cNvSpPr>
          <p:nvPr/>
        </p:nvSpPr>
        <p:spPr bwMode="auto">
          <a:xfrm>
            <a:off x="5607050" y="4510088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150,000 </a:t>
            </a:r>
            <a:r>
              <a:rPr lang="en-US" sz="900" b="1" i="1"/>
              <a:t>g</a:t>
            </a:r>
            <a:endParaRPr lang="en-US" sz="1000" b="1"/>
          </a:p>
        </p:txBody>
      </p:sp>
      <p:sp>
        <p:nvSpPr>
          <p:cNvPr id="546838" name="Text Box 24"/>
          <p:cNvSpPr txBox="1">
            <a:spLocks noChangeArrowheads="1"/>
          </p:cNvSpPr>
          <p:nvPr/>
        </p:nvSpPr>
        <p:spPr bwMode="auto">
          <a:xfrm>
            <a:off x="5756275" y="4665663"/>
            <a:ext cx="3730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 hr</a:t>
            </a:r>
            <a:endParaRPr lang="en-US" sz="1000" b="1"/>
          </a:p>
        </p:txBody>
      </p:sp>
      <p:sp>
        <p:nvSpPr>
          <p:cNvPr id="546839" name="Text Box 25"/>
          <p:cNvSpPr txBox="1">
            <a:spLocks noChangeArrowheads="1"/>
          </p:cNvSpPr>
          <p:nvPr/>
        </p:nvSpPr>
        <p:spPr bwMode="auto">
          <a:xfrm>
            <a:off x="3746500" y="4905375"/>
            <a:ext cx="9064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Pellet rich in</a:t>
            </a:r>
            <a:br>
              <a:rPr lang="en-US" sz="900" b="1"/>
            </a:br>
            <a:r>
              <a:rPr lang="en-US" sz="900" b="1"/>
              <a:t>mitochondria</a:t>
            </a:r>
            <a:br>
              <a:rPr lang="en-US" sz="900" b="1"/>
            </a:br>
            <a:r>
              <a:rPr lang="en-US" sz="900" b="1"/>
              <a:t>(and chloro-</a:t>
            </a:r>
            <a:br>
              <a:rPr lang="en-US" sz="900" b="1"/>
            </a:br>
            <a:r>
              <a:rPr lang="en-US" sz="900" b="1"/>
              <a:t>plasts if cells</a:t>
            </a:r>
            <a:br>
              <a:rPr lang="en-US" sz="900" b="1"/>
            </a:br>
            <a:r>
              <a:rPr lang="en-US" sz="900" b="1"/>
              <a:t>are from a plant)</a:t>
            </a:r>
            <a:endParaRPr lang="en-US" sz="1000" b="1"/>
          </a:p>
        </p:txBody>
      </p:sp>
      <p:sp>
        <p:nvSpPr>
          <p:cNvPr id="546840" name="Line 27"/>
          <p:cNvSpPr>
            <a:spLocks noChangeShapeType="1"/>
          </p:cNvSpPr>
          <p:nvPr/>
        </p:nvSpPr>
        <p:spPr bwMode="auto">
          <a:xfrm>
            <a:off x="5014913" y="542448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41" name="Line 28"/>
          <p:cNvSpPr>
            <a:spLocks noChangeShapeType="1"/>
          </p:cNvSpPr>
          <p:nvPr/>
        </p:nvSpPr>
        <p:spPr bwMode="auto">
          <a:xfrm>
            <a:off x="5865813" y="607218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42" name="Text Box 30"/>
          <p:cNvSpPr txBox="1">
            <a:spLocks noChangeArrowheads="1"/>
          </p:cNvSpPr>
          <p:nvPr/>
        </p:nvSpPr>
        <p:spPr bwMode="auto">
          <a:xfrm>
            <a:off x="4518025" y="5622925"/>
            <a:ext cx="9794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Pellet rich in</a:t>
            </a:r>
            <a:br>
              <a:rPr lang="en-US" sz="900" b="1"/>
            </a:br>
            <a:r>
              <a:rPr lang="en-US" sz="900" b="1"/>
              <a:t>“microsomes”</a:t>
            </a:r>
            <a:br>
              <a:rPr lang="en-US" sz="900" b="1"/>
            </a:br>
            <a:r>
              <a:rPr lang="en-US" sz="900" b="1"/>
              <a:t>(pieces of plasma</a:t>
            </a:r>
            <a:br>
              <a:rPr lang="en-US" sz="900" b="1"/>
            </a:br>
            <a:r>
              <a:rPr lang="en-US" sz="900" b="1"/>
              <a:t>membranes and</a:t>
            </a:r>
            <a:br>
              <a:rPr lang="en-US" sz="900" b="1"/>
            </a:br>
            <a:r>
              <a:rPr lang="en-US" sz="900" b="1"/>
              <a:t>cells’ internal</a:t>
            </a:r>
            <a:br>
              <a:rPr lang="en-US" sz="900" b="1"/>
            </a:br>
            <a:r>
              <a:rPr lang="en-US" sz="900" b="1"/>
              <a:t>membranes)</a:t>
            </a:r>
            <a:endParaRPr lang="en-US" sz="1000" b="1"/>
          </a:p>
        </p:txBody>
      </p:sp>
      <p:sp>
        <p:nvSpPr>
          <p:cNvPr id="546843" name="Text Box 31"/>
          <p:cNvSpPr txBox="1">
            <a:spLocks noChangeArrowheads="1"/>
          </p:cNvSpPr>
          <p:nvPr/>
        </p:nvSpPr>
        <p:spPr bwMode="auto">
          <a:xfrm>
            <a:off x="5521325" y="6270625"/>
            <a:ext cx="6969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Pellet rich in</a:t>
            </a:r>
            <a:br>
              <a:rPr lang="en-US" sz="900" b="1"/>
            </a:br>
            <a:r>
              <a:rPr lang="en-US" sz="900" b="1"/>
              <a:t>ribosomes</a:t>
            </a:r>
            <a:endParaRPr lang="en-US" sz="1000" b="1"/>
          </a:p>
        </p:txBody>
      </p:sp>
      <p:sp>
        <p:nvSpPr>
          <p:cNvPr id="546844" name="AutoShape 32"/>
          <p:cNvSpPr>
            <a:spLocks/>
          </p:cNvSpPr>
          <p:nvPr/>
        </p:nvSpPr>
        <p:spPr bwMode="auto">
          <a:xfrm rot="-2631350">
            <a:off x="4868863" y="1263650"/>
            <a:ext cx="244475" cy="3817938"/>
          </a:xfrm>
          <a:prstGeom prst="rightBrace">
            <a:avLst>
              <a:gd name="adj1" fmla="val 13014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76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876300"/>
            <a:ext cx="8839200" cy="914400"/>
          </a:xfrm>
        </p:spPr>
        <p:txBody>
          <a:bodyPr/>
          <a:lstStyle/>
          <a:p>
            <a:pPr marL="57150" indent="-1588"/>
            <a:r>
              <a:rPr lang="en-US"/>
              <a:t>Concept 6.2: Eukaryotic cells have internal membranes that compartmentalize their functions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05800" cy="3676650"/>
          </a:xfrm>
        </p:spPr>
        <p:txBody>
          <a:bodyPr/>
          <a:lstStyle/>
          <a:p>
            <a:r>
              <a:rPr lang="en-US" sz="2800" dirty="0"/>
              <a:t>The basic structural and functional unit of every organism is one of two types of cells: prokaryotic or eukaryotic</a:t>
            </a:r>
          </a:p>
          <a:p>
            <a:r>
              <a:rPr lang="en-US" sz="2800" dirty="0"/>
              <a:t>Only organisms of the domains Bacteria and </a:t>
            </a:r>
            <a:r>
              <a:rPr lang="en-US" sz="2800" dirty="0" err="1"/>
              <a:t>Archaea</a:t>
            </a:r>
            <a:r>
              <a:rPr lang="en-US" sz="2800" dirty="0"/>
              <a:t> consist of prokaryotic </a:t>
            </a:r>
            <a:r>
              <a:rPr lang="en-US" sz="2800" dirty="0" smtClean="0"/>
              <a:t>cells (5)</a:t>
            </a:r>
            <a:endParaRPr lang="en-US" sz="2800" dirty="0"/>
          </a:p>
          <a:p>
            <a:r>
              <a:rPr lang="en-US" sz="2800" dirty="0" err="1"/>
              <a:t>Protists</a:t>
            </a:r>
            <a:r>
              <a:rPr lang="en-US" sz="2800" dirty="0"/>
              <a:t>, fungi, animals, and plants all consist of eukaryotic cells</a:t>
            </a:r>
            <a:endParaRPr lang="en-US" dirty="0"/>
          </a:p>
        </p:txBody>
      </p:sp>
      <p:grpSp>
        <p:nvGrpSpPr>
          <p:cNvPr id="35738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738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2163"/>
            <a:ext cx="8686800" cy="503237"/>
          </a:xfrm>
        </p:spPr>
        <p:txBody>
          <a:bodyPr/>
          <a:lstStyle/>
          <a:p>
            <a:r>
              <a:rPr lang="en-US"/>
              <a:t>Comparing Prokaryotic and Eukaryotic Cells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3460750"/>
          </a:xfrm>
        </p:spPr>
        <p:txBody>
          <a:bodyPr/>
          <a:lstStyle/>
          <a:p>
            <a:r>
              <a:rPr lang="en-US" sz="2800"/>
              <a:t>Basic features of all cells</a:t>
            </a:r>
            <a:r>
              <a:rPr lang="en-US"/>
              <a:t> </a:t>
            </a:r>
          </a:p>
          <a:p>
            <a:pPr marL="971550" lvl="1"/>
            <a:r>
              <a:rPr lang="en-US" sz="2600"/>
              <a:t>Plasma membrane</a:t>
            </a:r>
          </a:p>
          <a:p>
            <a:pPr marL="971550" lvl="1"/>
            <a:r>
              <a:rPr lang="en-US" sz="2600"/>
              <a:t>Semifluid substance called </a:t>
            </a:r>
            <a:r>
              <a:rPr lang="en-US" sz="2600" b="1"/>
              <a:t>cytosol</a:t>
            </a:r>
          </a:p>
          <a:p>
            <a:pPr marL="971550" lvl="1"/>
            <a:r>
              <a:rPr lang="en-US" sz="2600"/>
              <a:t>Chromosomes (carry genes)</a:t>
            </a:r>
          </a:p>
          <a:p>
            <a:pPr marL="971550" lvl="1"/>
            <a:r>
              <a:rPr lang="en-US" sz="2600"/>
              <a:t>Ribosomes (make proteins)</a:t>
            </a:r>
          </a:p>
        </p:txBody>
      </p:sp>
      <p:grpSp>
        <p:nvGrpSpPr>
          <p:cNvPr id="358407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0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077200" cy="4340225"/>
          </a:xfrm>
        </p:spPr>
        <p:txBody>
          <a:bodyPr/>
          <a:lstStyle/>
          <a:p>
            <a:r>
              <a:rPr lang="en-US" sz="2800" b="1"/>
              <a:t>Eukaryotic cells </a:t>
            </a:r>
            <a:r>
              <a:rPr lang="en-US" sz="2800"/>
              <a:t>are characterized by having</a:t>
            </a:r>
          </a:p>
          <a:p>
            <a:pPr marL="971550" lvl="1"/>
            <a:r>
              <a:rPr lang="en-US" sz="2600"/>
              <a:t>DNA in a nucleus that is bounded by a membranous nuclear envelope</a:t>
            </a:r>
          </a:p>
          <a:p>
            <a:pPr marL="971550" lvl="1"/>
            <a:r>
              <a:rPr lang="en-US" sz="2600"/>
              <a:t>Membrane-bound organelles</a:t>
            </a:r>
          </a:p>
          <a:p>
            <a:pPr marL="971550" lvl="1"/>
            <a:r>
              <a:rPr lang="en-US" sz="2600"/>
              <a:t>Cytoplasm in the region between the plasma membrane and nucleus</a:t>
            </a:r>
          </a:p>
          <a:p>
            <a:r>
              <a:rPr lang="en-US" sz="2800"/>
              <a:t>Eukaryotic cells are generally much larger than prokaryotic cells</a:t>
            </a:r>
          </a:p>
        </p:txBody>
      </p:sp>
      <p:grpSp>
        <p:nvGrpSpPr>
          <p:cNvPr id="36250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25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3003550"/>
          </a:xfrm>
        </p:spPr>
        <p:txBody>
          <a:bodyPr/>
          <a:lstStyle/>
          <a:p>
            <a:r>
              <a:rPr lang="en-US" sz="2800" b="1" dirty="0"/>
              <a:t>Prokaryotic cells </a:t>
            </a:r>
            <a:r>
              <a:rPr lang="en-US" sz="2800" dirty="0"/>
              <a:t>are characterized by having</a:t>
            </a:r>
            <a:endParaRPr lang="en-US" dirty="0"/>
          </a:p>
          <a:p>
            <a:pPr marL="968375" lvl="1"/>
            <a:r>
              <a:rPr lang="en-US" sz="2600" dirty="0"/>
              <a:t>No nucleus</a:t>
            </a:r>
          </a:p>
          <a:p>
            <a:pPr marL="968375" lvl="1"/>
            <a:r>
              <a:rPr lang="en-US" sz="2600" dirty="0"/>
              <a:t>DNA in an unbound region called the </a:t>
            </a:r>
            <a:r>
              <a:rPr lang="en-US" sz="2600" b="1" dirty="0" err="1" smtClean="0"/>
              <a:t>nucleoid</a:t>
            </a:r>
            <a:r>
              <a:rPr lang="en-US" sz="2600" b="1" dirty="0" smtClean="0"/>
              <a:t> (unlike eukaryotes; in nucleus) (6)</a:t>
            </a:r>
            <a:endParaRPr lang="en-US" sz="2600" b="1" dirty="0"/>
          </a:p>
          <a:p>
            <a:pPr marL="968375" lvl="1"/>
            <a:r>
              <a:rPr lang="en-US" sz="2600" dirty="0"/>
              <a:t>No membrane-bound organelles</a:t>
            </a:r>
          </a:p>
          <a:p>
            <a:pPr marL="968375" lvl="1"/>
            <a:r>
              <a:rPr lang="en-US" sz="2600" b="1" dirty="0"/>
              <a:t>Cytoplasm </a:t>
            </a:r>
            <a:r>
              <a:rPr lang="en-US" sz="2600" dirty="0"/>
              <a:t>bound by the plasma membrane</a:t>
            </a:r>
            <a:endParaRPr lang="en-US" dirty="0"/>
          </a:p>
        </p:txBody>
      </p:sp>
      <p:grpSp>
        <p:nvGrpSpPr>
          <p:cNvPr id="35943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943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42" descr="06_05_Prokaryotic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42900"/>
            <a:ext cx="8548687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8868" name="Text Box 3"/>
          <p:cNvSpPr txBox="1">
            <a:spLocks noChangeArrowheads="1"/>
          </p:cNvSpPr>
          <p:nvPr/>
        </p:nvSpPr>
        <p:spPr bwMode="auto">
          <a:xfrm>
            <a:off x="3260725" y="490538"/>
            <a:ext cx="1038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Fimbriae</a:t>
            </a:r>
          </a:p>
        </p:txBody>
      </p:sp>
      <p:sp>
        <p:nvSpPr>
          <p:cNvPr id="548869" name="Line 6"/>
          <p:cNvSpPr>
            <a:spLocks noChangeShapeType="1"/>
          </p:cNvSpPr>
          <p:nvPr/>
        </p:nvSpPr>
        <p:spPr bwMode="auto">
          <a:xfrm>
            <a:off x="2273300" y="584200"/>
            <a:ext cx="919163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Line 7"/>
          <p:cNvSpPr>
            <a:spLocks noChangeShapeType="1"/>
          </p:cNvSpPr>
          <p:nvPr/>
        </p:nvSpPr>
        <p:spPr bwMode="auto">
          <a:xfrm flipV="1">
            <a:off x="2451100" y="655638"/>
            <a:ext cx="74930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8"/>
          <p:cNvSpPr>
            <a:spLocks noChangeShapeType="1"/>
          </p:cNvSpPr>
          <p:nvPr/>
        </p:nvSpPr>
        <p:spPr bwMode="auto">
          <a:xfrm flipV="1">
            <a:off x="2976563" y="1147763"/>
            <a:ext cx="1295400" cy="130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2" name="Line 9"/>
          <p:cNvSpPr>
            <a:spLocks noChangeShapeType="1"/>
          </p:cNvSpPr>
          <p:nvPr/>
        </p:nvSpPr>
        <p:spPr bwMode="auto">
          <a:xfrm flipV="1">
            <a:off x="3090863" y="1795463"/>
            <a:ext cx="1285875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3" name="Line 10"/>
          <p:cNvSpPr>
            <a:spLocks noChangeShapeType="1"/>
          </p:cNvSpPr>
          <p:nvPr/>
        </p:nvSpPr>
        <p:spPr bwMode="auto">
          <a:xfrm flipV="1">
            <a:off x="3225800" y="2552700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4" name="Line 11"/>
          <p:cNvSpPr>
            <a:spLocks noChangeShapeType="1"/>
          </p:cNvSpPr>
          <p:nvPr/>
        </p:nvSpPr>
        <p:spPr bwMode="auto">
          <a:xfrm>
            <a:off x="3429000" y="2997200"/>
            <a:ext cx="1481138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5" name="Line 12"/>
          <p:cNvSpPr>
            <a:spLocks noChangeShapeType="1"/>
          </p:cNvSpPr>
          <p:nvPr/>
        </p:nvSpPr>
        <p:spPr bwMode="auto">
          <a:xfrm>
            <a:off x="3556000" y="3289300"/>
            <a:ext cx="151130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6" name="Line 13"/>
          <p:cNvSpPr>
            <a:spLocks noChangeShapeType="1"/>
          </p:cNvSpPr>
          <p:nvPr/>
        </p:nvSpPr>
        <p:spPr bwMode="auto">
          <a:xfrm flipV="1">
            <a:off x="1328738" y="2489200"/>
            <a:ext cx="1304925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7" name="AutoShape 14"/>
          <p:cNvSpPr>
            <a:spLocks/>
          </p:cNvSpPr>
          <p:nvPr/>
        </p:nvSpPr>
        <p:spPr bwMode="auto">
          <a:xfrm rot="-1836678">
            <a:off x="2852738" y="1577975"/>
            <a:ext cx="131762" cy="1793875"/>
          </a:xfrm>
          <a:prstGeom prst="rightBrace">
            <a:avLst>
              <a:gd name="adj1" fmla="val 11345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8878" name="Text Box 15"/>
          <p:cNvSpPr txBox="1">
            <a:spLocks noChangeArrowheads="1"/>
          </p:cNvSpPr>
          <p:nvPr/>
        </p:nvSpPr>
        <p:spPr bwMode="auto">
          <a:xfrm>
            <a:off x="330200" y="2738438"/>
            <a:ext cx="1431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Bacterial</a:t>
            </a:r>
            <a:br>
              <a:rPr lang="en-US" sz="1800" b="1"/>
            </a:br>
            <a:r>
              <a:rPr lang="en-US" sz="1800" b="1"/>
              <a:t>chromosome</a:t>
            </a:r>
          </a:p>
        </p:txBody>
      </p:sp>
      <p:sp>
        <p:nvSpPr>
          <p:cNvPr id="548879" name="Text Box 16"/>
          <p:cNvSpPr txBox="1">
            <a:spLocks noChangeArrowheads="1"/>
          </p:cNvSpPr>
          <p:nvPr/>
        </p:nvSpPr>
        <p:spPr bwMode="auto">
          <a:xfrm>
            <a:off x="660400" y="4271963"/>
            <a:ext cx="1292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A typical</a:t>
            </a:r>
            <a:br>
              <a:rPr lang="en-US" sz="1800" b="1"/>
            </a:br>
            <a:r>
              <a:rPr lang="en-US" sz="1800" b="1"/>
              <a:t>rod-shaped</a:t>
            </a:r>
            <a:br>
              <a:rPr lang="en-US" sz="1800" b="1"/>
            </a:br>
            <a:r>
              <a:rPr lang="en-US" sz="1800" b="1"/>
              <a:t>bacterium</a:t>
            </a:r>
          </a:p>
        </p:txBody>
      </p:sp>
      <p:sp>
        <p:nvSpPr>
          <p:cNvPr id="548880" name="Text Box 17"/>
          <p:cNvSpPr txBox="1">
            <a:spLocks noChangeArrowheads="1"/>
          </p:cNvSpPr>
          <p:nvPr/>
        </p:nvSpPr>
        <p:spPr bwMode="auto">
          <a:xfrm>
            <a:off x="330200" y="4260850"/>
            <a:ext cx="3016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(a)</a:t>
            </a:r>
          </a:p>
        </p:txBody>
      </p:sp>
      <p:sp>
        <p:nvSpPr>
          <p:cNvPr id="548881" name="Text Box 18"/>
          <p:cNvSpPr txBox="1">
            <a:spLocks noChangeArrowheads="1"/>
          </p:cNvSpPr>
          <p:nvPr/>
        </p:nvSpPr>
        <p:spPr bwMode="auto">
          <a:xfrm>
            <a:off x="4314825" y="998538"/>
            <a:ext cx="1038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Nucleoid</a:t>
            </a:r>
          </a:p>
        </p:txBody>
      </p:sp>
      <p:sp>
        <p:nvSpPr>
          <p:cNvPr id="548882" name="Text Box 19"/>
          <p:cNvSpPr txBox="1">
            <a:spLocks noChangeArrowheads="1"/>
          </p:cNvSpPr>
          <p:nvPr/>
        </p:nvSpPr>
        <p:spPr bwMode="auto">
          <a:xfrm>
            <a:off x="4445000" y="1633538"/>
            <a:ext cx="1038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Ribosomes</a:t>
            </a:r>
          </a:p>
        </p:txBody>
      </p:sp>
      <p:sp>
        <p:nvSpPr>
          <p:cNvPr id="548883" name="Text Box 20"/>
          <p:cNvSpPr txBox="1">
            <a:spLocks noChangeArrowheads="1"/>
          </p:cNvSpPr>
          <p:nvPr/>
        </p:nvSpPr>
        <p:spPr bwMode="auto">
          <a:xfrm>
            <a:off x="4635500" y="2119313"/>
            <a:ext cx="116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Plasma</a:t>
            </a:r>
            <a:br>
              <a:rPr lang="en-US" sz="1800" b="1"/>
            </a:br>
            <a:r>
              <a:rPr lang="en-US" sz="1800" b="1"/>
              <a:t>membrane</a:t>
            </a:r>
          </a:p>
        </p:txBody>
      </p:sp>
      <p:sp>
        <p:nvSpPr>
          <p:cNvPr id="548884" name="Text Box 21"/>
          <p:cNvSpPr txBox="1">
            <a:spLocks noChangeArrowheads="1"/>
          </p:cNvSpPr>
          <p:nvPr/>
        </p:nvSpPr>
        <p:spPr bwMode="auto">
          <a:xfrm>
            <a:off x="4940300" y="2916238"/>
            <a:ext cx="974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Cell wall</a:t>
            </a:r>
          </a:p>
        </p:txBody>
      </p:sp>
      <p:sp>
        <p:nvSpPr>
          <p:cNvPr id="548885" name="Text Box 22"/>
          <p:cNvSpPr txBox="1">
            <a:spLocks noChangeArrowheads="1"/>
          </p:cNvSpPr>
          <p:nvPr/>
        </p:nvSpPr>
        <p:spPr bwMode="auto">
          <a:xfrm>
            <a:off x="5054600" y="3417888"/>
            <a:ext cx="974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Capsule</a:t>
            </a:r>
          </a:p>
        </p:txBody>
      </p:sp>
      <p:sp>
        <p:nvSpPr>
          <p:cNvPr id="548886" name="Text Box 23"/>
          <p:cNvSpPr txBox="1">
            <a:spLocks noChangeArrowheads="1"/>
          </p:cNvSpPr>
          <p:nvPr/>
        </p:nvSpPr>
        <p:spPr bwMode="auto">
          <a:xfrm>
            <a:off x="5080000" y="4173538"/>
            <a:ext cx="974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Flagella</a:t>
            </a:r>
          </a:p>
        </p:txBody>
      </p:sp>
      <p:sp>
        <p:nvSpPr>
          <p:cNvPr id="548887" name="Line 24"/>
          <p:cNvSpPr>
            <a:spLocks noChangeShapeType="1"/>
          </p:cNvSpPr>
          <p:nvPr/>
        </p:nvSpPr>
        <p:spPr bwMode="auto">
          <a:xfrm flipH="1" flipV="1">
            <a:off x="5327650" y="1123950"/>
            <a:ext cx="153035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88" name="Line 25"/>
          <p:cNvSpPr>
            <a:spLocks noChangeShapeType="1"/>
          </p:cNvSpPr>
          <p:nvPr/>
        </p:nvSpPr>
        <p:spPr bwMode="auto">
          <a:xfrm flipH="1" flipV="1">
            <a:off x="5721350" y="1771650"/>
            <a:ext cx="13716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89" name="Line 26"/>
          <p:cNvSpPr>
            <a:spLocks noChangeShapeType="1"/>
          </p:cNvSpPr>
          <p:nvPr/>
        </p:nvSpPr>
        <p:spPr bwMode="auto">
          <a:xfrm flipH="1">
            <a:off x="5842000" y="2133600"/>
            <a:ext cx="98425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0" name="Line 27"/>
          <p:cNvSpPr>
            <a:spLocks noChangeShapeType="1"/>
          </p:cNvSpPr>
          <p:nvPr/>
        </p:nvSpPr>
        <p:spPr bwMode="auto">
          <a:xfrm flipV="1">
            <a:off x="5924550" y="2628900"/>
            <a:ext cx="113665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1" name="Line 28"/>
          <p:cNvSpPr>
            <a:spLocks noChangeShapeType="1"/>
          </p:cNvSpPr>
          <p:nvPr/>
        </p:nvSpPr>
        <p:spPr bwMode="auto">
          <a:xfrm flipH="1">
            <a:off x="6032500" y="3092450"/>
            <a:ext cx="12382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2" name="Line 31"/>
          <p:cNvSpPr>
            <a:spLocks noChangeShapeType="1"/>
          </p:cNvSpPr>
          <p:nvPr/>
        </p:nvSpPr>
        <p:spPr bwMode="auto">
          <a:xfrm flipV="1">
            <a:off x="4362450" y="4337050"/>
            <a:ext cx="69215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3" name="Line 32"/>
          <p:cNvSpPr>
            <a:spLocks noChangeShapeType="1"/>
          </p:cNvSpPr>
          <p:nvPr/>
        </p:nvSpPr>
        <p:spPr bwMode="auto">
          <a:xfrm flipV="1">
            <a:off x="4051300" y="4330700"/>
            <a:ext cx="100965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4" name="Text Box 34"/>
          <p:cNvSpPr txBox="1">
            <a:spLocks noChangeArrowheads="1"/>
          </p:cNvSpPr>
          <p:nvPr/>
        </p:nvSpPr>
        <p:spPr bwMode="auto">
          <a:xfrm>
            <a:off x="6864350" y="4268788"/>
            <a:ext cx="20288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 thin section</a:t>
            </a:r>
            <a:br>
              <a:rPr lang="en-US" sz="1800" b="1"/>
            </a:br>
            <a:r>
              <a:rPr lang="en-US" sz="1800" b="1"/>
              <a:t>through the</a:t>
            </a:r>
            <a:br>
              <a:rPr lang="en-US" sz="1800" b="1"/>
            </a:br>
            <a:r>
              <a:rPr lang="en-US" sz="1800" b="1"/>
              <a:t>bacterium </a:t>
            </a:r>
            <a:r>
              <a:rPr lang="en-US" sz="1800" b="1" i="1"/>
              <a:t>Bacillus</a:t>
            </a:r>
            <a:br>
              <a:rPr lang="en-US" sz="1800" b="1" i="1"/>
            </a:br>
            <a:r>
              <a:rPr lang="en-US" sz="1800" b="1" i="1"/>
              <a:t>coagulans</a:t>
            </a:r>
            <a:r>
              <a:rPr lang="en-US" sz="1800" b="1"/>
              <a:t> (TEM)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548895" name="Text Box 35"/>
          <p:cNvSpPr txBox="1">
            <a:spLocks noChangeArrowheads="1"/>
          </p:cNvSpPr>
          <p:nvPr/>
        </p:nvSpPr>
        <p:spPr bwMode="auto">
          <a:xfrm>
            <a:off x="6496050" y="42449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</a:t>
            </a:r>
          </a:p>
        </p:txBody>
      </p:sp>
      <p:sp>
        <p:nvSpPr>
          <p:cNvPr id="548896" name="Text Box 36"/>
          <p:cNvSpPr txBox="1">
            <a:spLocks noChangeArrowheads="1"/>
          </p:cNvSpPr>
          <p:nvPr/>
        </p:nvSpPr>
        <p:spPr bwMode="auto">
          <a:xfrm>
            <a:off x="7874000" y="3879850"/>
            <a:ext cx="7143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0.5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548897" name="Group 41"/>
          <p:cNvGrpSpPr>
            <a:grpSpLocks/>
          </p:cNvGrpSpPr>
          <p:nvPr/>
        </p:nvGrpSpPr>
        <p:grpSpPr bwMode="auto">
          <a:xfrm>
            <a:off x="7743825" y="3803650"/>
            <a:ext cx="962025" cy="95250"/>
            <a:chOff x="4878" y="2396"/>
            <a:chExt cx="606" cy="60"/>
          </a:xfrm>
        </p:grpSpPr>
        <p:sp>
          <p:nvSpPr>
            <p:cNvPr id="548898" name="Line 38"/>
            <p:cNvSpPr>
              <a:spLocks noChangeShapeType="1"/>
            </p:cNvSpPr>
            <p:nvPr/>
          </p:nvSpPr>
          <p:spPr bwMode="auto">
            <a:xfrm>
              <a:off x="4878" y="242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99" name="Line 39"/>
            <p:cNvSpPr>
              <a:spLocks noChangeShapeType="1"/>
            </p:cNvSpPr>
            <p:nvPr/>
          </p:nvSpPr>
          <p:spPr bwMode="auto">
            <a:xfrm>
              <a:off x="4882" y="2396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0" name="Line 40"/>
            <p:cNvSpPr>
              <a:spLocks noChangeShapeType="1"/>
            </p:cNvSpPr>
            <p:nvPr/>
          </p:nvSpPr>
          <p:spPr bwMode="auto">
            <a:xfrm>
              <a:off x="5478" y="2396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381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077200" cy="4025900"/>
          </a:xfrm>
        </p:spPr>
        <p:txBody>
          <a:bodyPr/>
          <a:lstStyle/>
          <a:p>
            <a:r>
              <a:rPr lang="en-US" sz="2800" dirty="0"/>
              <a:t>Metabolic requirements set upper limits on the size of cells </a:t>
            </a:r>
          </a:p>
          <a:p>
            <a:r>
              <a:rPr lang="en-US" sz="2800" dirty="0"/>
              <a:t>The surface area to volume ratio of a cell is critical</a:t>
            </a:r>
          </a:p>
          <a:p>
            <a:r>
              <a:rPr lang="en-US" sz="2800" dirty="0"/>
              <a:t>As the surface area increases by a factor of </a:t>
            </a:r>
            <a:r>
              <a:rPr lang="en-US" sz="2800" i="1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, the volume increases by a factor of </a:t>
            </a:r>
            <a:r>
              <a:rPr lang="en-US" sz="2800" i="1" dirty="0"/>
              <a:t>n</a:t>
            </a:r>
            <a:r>
              <a:rPr lang="en-US" sz="2800" baseline="30000" dirty="0"/>
              <a:t>3</a:t>
            </a:r>
          </a:p>
          <a:p>
            <a:r>
              <a:rPr lang="en-US" sz="2800" dirty="0"/>
              <a:t>Small cells have a greater surface area relative to </a:t>
            </a:r>
            <a:r>
              <a:rPr lang="en-US" sz="2800" dirty="0" smtClean="0"/>
              <a:t>volume</a:t>
            </a:r>
          </a:p>
          <a:p>
            <a:r>
              <a:rPr lang="en-US" sz="2800" dirty="0" smtClean="0"/>
              <a:t>(8)</a:t>
            </a:r>
            <a:endParaRPr lang="en-US" sz="2800" dirty="0"/>
          </a:p>
        </p:txBody>
      </p:sp>
      <p:grpSp>
        <p:nvGrpSpPr>
          <p:cNvPr id="36659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659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22" descr="06_07SurfaceVolum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136525"/>
            <a:ext cx="73596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64" name="Text Box 3"/>
          <p:cNvSpPr txBox="1">
            <a:spLocks noChangeArrowheads="1"/>
          </p:cNvSpPr>
          <p:nvPr/>
        </p:nvSpPr>
        <p:spPr bwMode="auto">
          <a:xfrm>
            <a:off x="4860925" y="120650"/>
            <a:ext cx="34067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900" b="1"/>
              <a:t>Surface area increases while</a:t>
            </a:r>
            <a:br>
              <a:rPr lang="en-US" sz="1900" b="1"/>
            </a:br>
            <a:r>
              <a:rPr lang="en-US" sz="1900" b="1"/>
              <a:t>total volume remains constant</a:t>
            </a:r>
          </a:p>
        </p:txBody>
      </p:sp>
      <p:sp>
        <p:nvSpPr>
          <p:cNvPr id="552965" name="Text Box 6"/>
          <p:cNvSpPr txBox="1">
            <a:spLocks noChangeArrowheads="1"/>
          </p:cNvSpPr>
          <p:nvPr/>
        </p:nvSpPr>
        <p:spPr bwMode="auto">
          <a:xfrm>
            <a:off x="1000125" y="3016250"/>
            <a:ext cx="26066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Total surface area</a:t>
            </a:r>
            <a:br>
              <a:rPr lang="en-US" sz="1600" b="1"/>
            </a:br>
            <a:r>
              <a:rPr lang="en-US" sz="1600" b="1"/>
              <a:t>[sum of the surface areas</a:t>
            </a:r>
            <a:br>
              <a:rPr lang="en-US" sz="1600" b="1"/>
            </a:br>
            <a:r>
              <a:rPr lang="en-US" sz="1600" b="1"/>
              <a:t>(height </a:t>
            </a:r>
            <a:r>
              <a:rPr lang="en-US" sz="1600" b="1">
                <a:sym typeface="Symbol" pitchFamily="84" charset="2"/>
              </a:rPr>
              <a:t> width) of all box</a:t>
            </a:r>
            <a:br>
              <a:rPr lang="en-US" sz="1600" b="1">
                <a:sym typeface="Symbol" pitchFamily="84" charset="2"/>
              </a:rPr>
            </a:br>
            <a:r>
              <a:rPr lang="en-US" sz="1600" b="1">
                <a:sym typeface="Symbol" pitchFamily="84" charset="2"/>
              </a:rPr>
              <a:t>sides  number of boxes]</a:t>
            </a:r>
          </a:p>
        </p:txBody>
      </p:sp>
      <p:sp>
        <p:nvSpPr>
          <p:cNvPr id="552966" name="Text Box 8"/>
          <p:cNvSpPr txBox="1">
            <a:spLocks noChangeArrowheads="1"/>
          </p:cNvSpPr>
          <p:nvPr/>
        </p:nvSpPr>
        <p:spPr bwMode="auto">
          <a:xfrm>
            <a:off x="987425" y="4311650"/>
            <a:ext cx="22764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Total volume</a:t>
            </a:r>
            <a:br>
              <a:rPr lang="en-US" sz="1600" b="1"/>
            </a:br>
            <a:r>
              <a:rPr lang="en-US" sz="1600" b="1"/>
              <a:t>[height </a:t>
            </a:r>
            <a:r>
              <a:rPr lang="en-US" sz="1600" b="1">
                <a:sym typeface="Symbol" pitchFamily="84" charset="2"/>
              </a:rPr>
              <a:t> width  length</a:t>
            </a:r>
            <a:br>
              <a:rPr lang="en-US" sz="1600" b="1">
                <a:sym typeface="Symbol" pitchFamily="84" charset="2"/>
              </a:rPr>
            </a:br>
            <a:r>
              <a:rPr lang="en-US" sz="1600" b="1">
                <a:sym typeface="Symbol" pitchFamily="84" charset="2"/>
              </a:rPr>
              <a:t> number of boxes]</a:t>
            </a:r>
          </a:p>
        </p:txBody>
      </p:sp>
      <p:sp>
        <p:nvSpPr>
          <p:cNvPr id="552967" name="Text Box 9"/>
          <p:cNvSpPr txBox="1">
            <a:spLocks noChangeArrowheads="1"/>
          </p:cNvSpPr>
          <p:nvPr/>
        </p:nvSpPr>
        <p:spPr bwMode="auto">
          <a:xfrm>
            <a:off x="987425" y="5492750"/>
            <a:ext cx="232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Surface-to-volume</a:t>
            </a:r>
            <a:br>
              <a:rPr lang="en-US" sz="1600" b="1"/>
            </a:br>
            <a:r>
              <a:rPr lang="en-US" sz="1600" b="1"/>
              <a:t>(S-to-V) ratio</a:t>
            </a:r>
            <a:br>
              <a:rPr lang="en-US" sz="1600" b="1"/>
            </a:br>
            <a:r>
              <a:rPr lang="en-US" sz="1600" b="1"/>
              <a:t>[surface area </a:t>
            </a:r>
            <a:r>
              <a:rPr lang="en-US" sz="1600" b="1">
                <a:sym typeface="Symbol" pitchFamily="84" charset="2"/>
              </a:rPr>
              <a:t> volume]</a:t>
            </a:r>
          </a:p>
        </p:txBody>
      </p:sp>
      <p:sp>
        <p:nvSpPr>
          <p:cNvPr id="552968" name="Text Box 10"/>
          <p:cNvSpPr txBox="1">
            <a:spLocks noChangeArrowheads="1"/>
          </p:cNvSpPr>
          <p:nvPr/>
        </p:nvSpPr>
        <p:spPr bwMode="auto">
          <a:xfrm>
            <a:off x="4017963" y="2486025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69" name="Text Box 11"/>
          <p:cNvSpPr txBox="1">
            <a:spLocks noChangeArrowheads="1"/>
          </p:cNvSpPr>
          <p:nvPr/>
        </p:nvSpPr>
        <p:spPr bwMode="auto">
          <a:xfrm>
            <a:off x="4953000" y="1884363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0" name="Text Box 12"/>
          <p:cNvSpPr txBox="1">
            <a:spLocks noChangeArrowheads="1"/>
          </p:cNvSpPr>
          <p:nvPr/>
        </p:nvSpPr>
        <p:spPr bwMode="auto">
          <a:xfrm>
            <a:off x="4281488" y="3409950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1" name="Text Box 13"/>
          <p:cNvSpPr txBox="1">
            <a:spLocks noChangeArrowheads="1"/>
          </p:cNvSpPr>
          <p:nvPr/>
        </p:nvSpPr>
        <p:spPr bwMode="auto">
          <a:xfrm>
            <a:off x="5591175" y="3413125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150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2" name="Text Box 14"/>
          <p:cNvSpPr txBox="1">
            <a:spLocks noChangeArrowheads="1"/>
          </p:cNvSpPr>
          <p:nvPr/>
        </p:nvSpPr>
        <p:spPr bwMode="auto">
          <a:xfrm>
            <a:off x="7050088" y="3417888"/>
            <a:ext cx="354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750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3" name="Text Box 15"/>
          <p:cNvSpPr txBox="1">
            <a:spLocks noChangeArrowheads="1"/>
          </p:cNvSpPr>
          <p:nvPr/>
        </p:nvSpPr>
        <p:spPr bwMode="auto">
          <a:xfrm>
            <a:off x="6515100" y="2205038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4" name="Text Box 16"/>
          <p:cNvSpPr txBox="1">
            <a:spLocks noChangeArrowheads="1"/>
          </p:cNvSpPr>
          <p:nvPr/>
        </p:nvSpPr>
        <p:spPr bwMode="auto">
          <a:xfrm>
            <a:off x="7054850" y="4664075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125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5" name="Text Box 17"/>
          <p:cNvSpPr txBox="1">
            <a:spLocks noChangeArrowheads="1"/>
          </p:cNvSpPr>
          <p:nvPr/>
        </p:nvSpPr>
        <p:spPr bwMode="auto">
          <a:xfrm>
            <a:off x="5597525" y="4664075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125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6" name="Text Box 18"/>
          <p:cNvSpPr txBox="1">
            <a:spLocks noChangeArrowheads="1"/>
          </p:cNvSpPr>
          <p:nvPr/>
        </p:nvSpPr>
        <p:spPr bwMode="auto">
          <a:xfrm>
            <a:off x="4276725" y="4664075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7" name="Text Box 19"/>
          <p:cNvSpPr txBox="1">
            <a:spLocks noChangeArrowheads="1"/>
          </p:cNvSpPr>
          <p:nvPr/>
        </p:nvSpPr>
        <p:spPr bwMode="auto">
          <a:xfrm>
            <a:off x="5626100" y="5888038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1.2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8" name="Text Box 20"/>
          <p:cNvSpPr txBox="1">
            <a:spLocks noChangeArrowheads="1"/>
          </p:cNvSpPr>
          <p:nvPr/>
        </p:nvSpPr>
        <p:spPr bwMode="auto">
          <a:xfrm>
            <a:off x="4286250" y="5888038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9" name="Text Box 21"/>
          <p:cNvSpPr txBox="1">
            <a:spLocks noChangeArrowheads="1"/>
          </p:cNvSpPr>
          <p:nvPr/>
        </p:nvSpPr>
        <p:spPr bwMode="auto">
          <a:xfrm>
            <a:off x="7177088" y="5889625"/>
            <a:ext cx="354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r>
              <a:rPr lang="en-US" dirty="0" smtClean="0"/>
              <a:t>	Overview</a:t>
            </a:r>
            <a:r>
              <a:rPr lang="en-US" dirty="0"/>
              <a:t>: </a:t>
            </a:r>
            <a:r>
              <a:rPr lang="en-US" dirty="0" smtClean="0"/>
              <a:t>The Cell Theory</a:t>
            </a:r>
            <a:endParaRPr lang="en-US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32734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All organisms are made of cells</a:t>
            </a:r>
          </a:p>
          <a:p>
            <a:r>
              <a:rPr lang="en-US" sz="2800" dirty="0" smtClean="0"/>
              <a:t>The basic unit of life is the cell</a:t>
            </a:r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cells </a:t>
            </a:r>
            <a:r>
              <a:rPr lang="en-US" sz="2800" dirty="0" smtClean="0"/>
              <a:t>come from preexisting cells</a:t>
            </a:r>
            <a:endParaRPr lang="en-US" sz="2800" dirty="0"/>
          </a:p>
        </p:txBody>
      </p:sp>
      <p:grpSp>
        <p:nvGrpSpPr>
          <p:cNvPr id="32666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666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/>
              <a:t>A Panoramic View of the Eukaryotic Cell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311400"/>
          </a:xfrm>
        </p:spPr>
        <p:txBody>
          <a:bodyPr/>
          <a:lstStyle/>
          <a:p>
            <a:r>
              <a:rPr lang="en-US" sz="2800" dirty="0"/>
              <a:t>A eukaryotic cell has internal membranes that partition the cell into organelles</a:t>
            </a:r>
          </a:p>
          <a:p>
            <a:r>
              <a:rPr lang="en-US" sz="2800" dirty="0"/>
              <a:t>Plant and animal cells have most of the same </a:t>
            </a:r>
            <a:r>
              <a:rPr lang="en-US" sz="2800" dirty="0" smtClean="0"/>
              <a:t>organelles</a:t>
            </a:r>
          </a:p>
          <a:p>
            <a:r>
              <a:rPr lang="en-US" sz="2800" dirty="0" smtClean="0">
                <a:hlinkClick r:id="rId3"/>
              </a:rPr>
              <a:t>VCAC Animation</a:t>
            </a:r>
            <a:endParaRPr lang="en-US" sz="2800" dirty="0"/>
          </a:p>
        </p:txBody>
      </p:sp>
      <p:grpSp>
        <p:nvGrpSpPr>
          <p:cNvPr id="369675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9676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6.8a</a:t>
            </a:r>
          </a:p>
        </p:txBody>
      </p:sp>
      <p:pic>
        <p:nvPicPr>
          <p:cNvPr id="555011" name="Picture 54" descr="06_08aEukaryotic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07988"/>
            <a:ext cx="8548687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2" name="Text Box 3"/>
          <p:cNvSpPr txBox="1">
            <a:spLocks noChangeArrowheads="1"/>
          </p:cNvSpPr>
          <p:nvPr/>
        </p:nvSpPr>
        <p:spPr bwMode="auto">
          <a:xfrm>
            <a:off x="2513013" y="407988"/>
            <a:ext cx="38703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ENDOPLASMIC RETICULUM (ER)</a:t>
            </a:r>
          </a:p>
        </p:txBody>
      </p:sp>
      <p:sp>
        <p:nvSpPr>
          <p:cNvPr id="555013" name="AutoShape 6"/>
          <p:cNvSpPr>
            <a:spLocks/>
          </p:cNvSpPr>
          <p:nvPr/>
        </p:nvSpPr>
        <p:spPr bwMode="auto">
          <a:xfrm rot="-5400000">
            <a:off x="4217194" y="-207168"/>
            <a:ext cx="134937" cy="1854200"/>
          </a:xfrm>
          <a:prstGeom prst="rightBrace">
            <a:avLst>
              <a:gd name="adj1" fmla="val 1145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5014" name="Text Box 7"/>
          <p:cNvSpPr txBox="1">
            <a:spLocks noChangeArrowheads="1"/>
          </p:cNvSpPr>
          <p:nvPr/>
        </p:nvSpPr>
        <p:spPr bwMode="auto">
          <a:xfrm>
            <a:off x="3400425" y="820738"/>
            <a:ext cx="7302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Rough</a:t>
            </a:r>
            <a:br>
              <a:rPr lang="en-US" sz="1800" b="1"/>
            </a:br>
            <a:r>
              <a:rPr lang="en-US" sz="1800" b="1"/>
              <a:t>ER</a:t>
            </a:r>
          </a:p>
        </p:txBody>
      </p:sp>
      <p:sp>
        <p:nvSpPr>
          <p:cNvPr id="555015" name="Text Box 8"/>
          <p:cNvSpPr txBox="1">
            <a:spLocks noChangeArrowheads="1"/>
          </p:cNvSpPr>
          <p:nvPr/>
        </p:nvSpPr>
        <p:spPr bwMode="auto">
          <a:xfrm>
            <a:off x="4376738" y="811213"/>
            <a:ext cx="7302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Smooth</a:t>
            </a:r>
            <a:br>
              <a:rPr lang="en-US" sz="1800" b="1"/>
            </a:br>
            <a:r>
              <a:rPr lang="en-US" sz="1800" b="1"/>
              <a:t>ER</a:t>
            </a:r>
          </a:p>
        </p:txBody>
      </p:sp>
      <p:sp>
        <p:nvSpPr>
          <p:cNvPr id="555016" name="AutoShape 9"/>
          <p:cNvSpPr>
            <a:spLocks/>
          </p:cNvSpPr>
          <p:nvPr/>
        </p:nvSpPr>
        <p:spPr bwMode="auto">
          <a:xfrm>
            <a:off x="7610475" y="666750"/>
            <a:ext cx="146050" cy="1155700"/>
          </a:xfrm>
          <a:prstGeom prst="rightBrace">
            <a:avLst>
              <a:gd name="adj1" fmla="val 659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5017" name="Text Box 10"/>
          <p:cNvSpPr txBox="1">
            <a:spLocks noChangeArrowheads="1"/>
          </p:cNvSpPr>
          <p:nvPr/>
        </p:nvSpPr>
        <p:spPr bwMode="auto">
          <a:xfrm>
            <a:off x="6503988" y="679450"/>
            <a:ext cx="996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Nuclear</a:t>
            </a:r>
            <a:br>
              <a:rPr lang="en-US" sz="1800" b="1"/>
            </a:br>
            <a:r>
              <a:rPr lang="en-US" sz="1800" b="1"/>
              <a:t>envelope</a:t>
            </a:r>
          </a:p>
        </p:txBody>
      </p:sp>
      <p:sp>
        <p:nvSpPr>
          <p:cNvPr id="555018" name="Text Box 11"/>
          <p:cNvSpPr txBox="1">
            <a:spLocks noChangeArrowheads="1"/>
          </p:cNvSpPr>
          <p:nvPr/>
        </p:nvSpPr>
        <p:spPr bwMode="auto">
          <a:xfrm>
            <a:off x="6516688" y="1238250"/>
            <a:ext cx="1092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Nucleolus</a:t>
            </a:r>
          </a:p>
        </p:txBody>
      </p:sp>
      <p:sp>
        <p:nvSpPr>
          <p:cNvPr id="555019" name="Text Box 13"/>
          <p:cNvSpPr txBox="1">
            <a:spLocks noChangeArrowheads="1"/>
          </p:cNvSpPr>
          <p:nvPr/>
        </p:nvSpPr>
        <p:spPr bwMode="auto">
          <a:xfrm>
            <a:off x="6516688" y="1581150"/>
            <a:ext cx="1092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Chromatin</a:t>
            </a:r>
          </a:p>
        </p:txBody>
      </p:sp>
      <p:sp>
        <p:nvSpPr>
          <p:cNvPr id="555020" name="Line 14"/>
          <p:cNvSpPr>
            <a:spLocks noChangeShapeType="1"/>
          </p:cNvSpPr>
          <p:nvPr/>
        </p:nvSpPr>
        <p:spPr bwMode="auto">
          <a:xfrm flipV="1">
            <a:off x="5791200" y="787400"/>
            <a:ext cx="67945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1" name="Line 15"/>
          <p:cNvSpPr>
            <a:spLocks noChangeShapeType="1"/>
          </p:cNvSpPr>
          <p:nvPr/>
        </p:nvSpPr>
        <p:spPr bwMode="auto">
          <a:xfrm flipV="1">
            <a:off x="5562600" y="1358900"/>
            <a:ext cx="908050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2" name="Line 16"/>
          <p:cNvSpPr>
            <a:spLocks noChangeShapeType="1"/>
          </p:cNvSpPr>
          <p:nvPr/>
        </p:nvSpPr>
        <p:spPr bwMode="auto">
          <a:xfrm flipV="1">
            <a:off x="6038850" y="1695450"/>
            <a:ext cx="44450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3" name="Line 17"/>
          <p:cNvSpPr>
            <a:spLocks noChangeShapeType="1"/>
          </p:cNvSpPr>
          <p:nvPr/>
        </p:nvSpPr>
        <p:spPr bwMode="auto">
          <a:xfrm flipV="1">
            <a:off x="7278688" y="2279650"/>
            <a:ext cx="258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4" name="Line 18"/>
          <p:cNvSpPr>
            <a:spLocks noChangeShapeType="1"/>
          </p:cNvSpPr>
          <p:nvPr/>
        </p:nvSpPr>
        <p:spPr bwMode="auto">
          <a:xfrm flipH="1">
            <a:off x="4387850" y="1308100"/>
            <a:ext cx="36195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5" name="Line 19"/>
          <p:cNvSpPr>
            <a:spLocks noChangeShapeType="1"/>
          </p:cNvSpPr>
          <p:nvPr/>
        </p:nvSpPr>
        <p:spPr bwMode="auto">
          <a:xfrm>
            <a:off x="3790950" y="1320800"/>
            <a:ext cx="355600" cy="172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6" name="Line 20"/>
          <p:cNvSpPr>
            <a:spLocks noChangeShapeType="1"/>
          </p:cNvSpPr>
          <p:nvPr/>
        </p:nvSpPr>
        <p:spPr bwMode="auto">
          <a:xfrm>
            <a:off x="6851650" y="3492500"/>
            <a:ext cx="48895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7" name="Line 21"/>
          <p:cNvSpPr>
            <a:spLocks noChangeShapeType="1"/>
          </p:cNvSpPr>
          <p:nvPr/>
        </p:nvSpPr>
        <p:spPr bwMode="auto">
          <a:xfrm>
            <a:off x="6680200" y="3968750"/>
            <a:ext cx="66040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8" name="Text Box 22"/>
          <p:cNvSpPr txBox="1">
            <a:spLocks noChangeArrowheads="1"/>
          </p:cNvSpPr>
          <p:nvPr/>
        </p:nvSpPr>
        <p:spPr bwMode="auto">
          <a:xfrm>
            <a:off x="7583488" y="2184400"/>
            <a:ext cx="1200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Plasma</a:t>
            </a:r>
            <a:br>
              <a:rPr lang="en-US" sz="1800" b="1"/>
            </a:br>
            <a:r>
              <a:rPr lang="en-US" sz="1800" b="1"/>
              <a:t>membrane</a:t>
            </a:r>
          </a:p>
        </p:txBody>
      </p:sp>
      <p:sp>
        <p:nvSpPr>
          <p:cNvPr id="555029" name="Text Box 23"/>
          <p:cNvSpPr txBox="1">
            <a:spLocks noChangeArrowheads="1"/>
          </p:cNvSpPr>
          <p:nvPr/>
        </p:nvSpPr>
        <p:spPr bwMode="auto">
          <a:xfrm>
            <a:off x="7392988" y="4089400"/>
            <a:ext cx="12319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Ribosomes</a:t>
            </a:r>
          </a:p>
        </p:txBody>
      </p:sp>
      <p:sp>
        <p:nvSpPr>
          <p:cNvPr id="555030" name="Line 24"/>
          <p:cNvSpPr>
            <a:spLocks noChangeShapeType="1"/>
          </p:cNvSpPr>
          <p:nvPr/>
        </p:nvSpPr>
        <p:spPr bwMode="auto">
          <a:xfrm>
            <a:off x="5962650" y="4013200"/>
            <a:ext cx="67945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1" name="Text Box 25"/>
          <p:cNvSpPr txBox="1">
            <a:spLocks noChangeArrowheads="1"/>
          </p:cNvSpPr>
          <p:nvPr/>
        </p:nvSpPr>
        <p:spPr bwMode="auto">
          <a:xfrm>
            <a:off x="6675438" y="5178425"/>
            <a:ext cx="17653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Golgi apparatus</a:t>
            </a:r>
          </a:p>
        </p:txBody>
      </p:sp>
      <p:sp>
        <p:nvSpPr>
          <p:cNvPr id="555032" name="Text Box 27"/>
          <p:cNvSpPr txBox="1">
            <a:spLocks noChangeArrowheads="1"/>
          </p:cNvSpPr>
          <p:nvPr/>
        </p:nvSpPr>
        <p:spPr bwMode="auto">
          <a:xfrm>
            <a:off x="5183188" y="6029325"/>
            <a:ext cx="1130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Lysosome</a:t>
            </a:r>
          </a:p>
        </p:txBody>
      </p:sp>
      <p:sp>
        <p:nvSpPr>
          <p:cNvPr id="555033" name="Line 28"/>
          <p:cNvSpPr>
            <a:spLocks noChangeShapeType="1"/>
          </p:cNvSpPr>
          <p:nvPr/>
        </p:nvSpPr>
        <p:spPr bwMode="auto">
          <a:xfrm>
            <a:off x="4692650" y="5619750"/>
            <a:ext cx="4445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4" name="Line 29"/>
          <p:cNvSpPr>
            <a:spLocks noChangeShapeType="1"/>
          </p:cNvSpPr>
          <p:nvPr/>
        </p:nvSpPr>
        <p:spPr bwMode="auto">
          <a:xfrm flipH="1">
            <a:off x="3835400" y="4603750"/>
            <a:ext cx="67945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5" name="Text Box 30"/>
          <p:cNvSpPr txBox="1">
            <a:spLocks noChangeArrowheads="1"/>
          </p:cNvSpPr>
          <p:nvPr/>
        </p:nvSpPr>
        <p:spPr bwMode="auto">
          <a:xfrm>
            <a:off x="2230438" y="6054725"/>
            <a:ext cx="1784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Mitochondrion</a:t>
            </a:r>
          </a:p>
        </p:txBody>
      </p:sp>
      <p:sp>
        <p:nvSpPr>
          <p:cNvPr id="555036" name="Line 31"/>
          <p:cNvSpPr>
            <a:spLocks noChangeShapeType="1"/>
          </p:cNvSpPr>
          <p:nvPr/>
        </p:nvSpPr>
        <p:spPr bwMode="auto">
          <a:xfrm flipH="1">
            <a:off x="2286000" y="4489450"/>
            <a:ext cx="1314450" cy="118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7" name="Line 32"/>
          <p:cNvSpPr>
            <a:spLocks noChangeShapeType="1"/>
          </p:cNvSpPr>
          <p:nvPr/>
        </p:nvSpPr>
        <p:spPr bwMode="auto">
          <a:xfrm flipH="1">
            <a:off x="2501900" y="4597400"/>
            <a:ext cx="33020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8" name="Line 33"/>
          <p:cNvSpPr>
            <a:spLocks noChangeShapeType="1"/>
          </p:cNvSpPr>
          <p:nvPr/>
        </p:nvSpPr>
        <p:spPr bwMode="auto">
          <a:xfrm flipH="1" flipV="1">
            <a:off x="2501900" y="4851400"/>
            <a:ext cx="4318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9" name="Text Box 34"/>
          <p:cNvSpPr txBox="1">
            <a:spLocks noChangeArrowheads="1"/>
          </p:cNvSpPr>
          <p:nvPr/>
        </p:nvSpPr>
        <p:spPr bwMode="auto">
          <a:xfrm>
            <a:off x="960438" y="5534025"/>
            <a:ext cx="1282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Peroxisome</a:t>
            </a:r>
          </a:p>
        </p:txBody>
      </p:sp>
      <p:sp>
        <p:nvSpPr>
          <p:cNvPr id="555040" name="Text Box 35"/>
          <p:cNvSpPr txBox="1">
            <a:spLocks noChangeArrowheads="1"/>
          </p:cNvSpPr>
          <p:nvPr/>
        </p:nvSpPr>
        <p:spPr bwMode="auto">
          <a:xfrm>
            <a:off x="1468438" y="4727575"/>
            <a:ext cx="1282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Microvilli</a:t>
            </a:r>
          </a:p>
        </p:txBody>
      </p:sp>
      <p:sp>
        <p:nvSpPr>
          <p:cNvPr id="555041" name="Line 36"/>
          <p:cNvSpPr>
            <a:spLocks noChangeShapeType="1"/>
          </p:cNvSpPr>
          <p:nvPr/>
        </p:nvSpPr>
        <p:spPr bwMode="auto">
          <a:xfrm flipH="1" flipV="1">
            <a:off x="2711450" y="3924300"/>
            <a:ext cx="5397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2" name="Line 37"/>
          <p:cNvSpPr>
            <a:spLocks noChangeShapeType="1"/>
          </p:cNvSpPr>
          <p:nvPr/>
        </p:nvSpPr>
        <p:spPr bwMode="auto">
          <a:xfrm flipH="1" flipV="1">
            <a:off x="2711450" y="3587750"/>
            <a:ext cx="5588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3" name="Line 38"/>
          <p:cNvSpPr>
            <a:spLocks noChangeShapeType="1"/>
          </p:cNvSpPr>
          <p:nvPr/>
        </p:nvSpPr>
        <p:spPr bwMode="auto">
          <a:xfrm flipH="1" flipV="1">
            <a:off x="2724150" y="3270250"/>
            <a:ext cx="27305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4" name="Line 39"/>
          <p:cNvSpPr>
            <a:spLocks noChangeShapeType="1"/>
          </p:cNvSpPr>
          <p:nvPr/>
        </p:nvSpPr>
        <p:spPr bwMode="auto">
          <a:xfrm>
            <a:off x="2778125" y="2060575"/>
            <a:ext cx="111125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5" name="Line 40"/>
          <p:cNvSpPr>
            <a:spLocks noChangeShapeType="1"/>
          </p:cNvSpPr>
          <p:nvPr/>
        </p:nvSpPr>
        <p:spPr bwMode="auto">
          <a:xfrm>
            <a:off x="3905250" y="1866900"/>
            <a:ext cx="234950" cy="116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6" name="Text Box 41"/>
          <p:cNvSpPr txBox="1">
            <a:spLocks noChangeArrowheads="1"/>
          </p:cNvSpPr>
          <p:nvPr/>
        </p:nvSpPr>
        <p:spPr bwMode="auto">
          <a:xfrm>
            <a:off x="1265238" y="3781425"/>
            <a:ext cx="1428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Microtubules</a:t>
            </a:r>
          </a:p>
        </p:txBody>
      </p:sp>
      <p:sp>
        <p:nvSpPr>
          <p:cNvPr id="555047" name="Text Box 43"/>
          <p:cNvSpPr txBox="1">
            <a:spLocks noChangeArrowheads="1"/>
          </p:cNvSpPr>
          <p:nvPr/>
        </p:nvSpPr>
        <p:spPr bwMode="auto">
          <a:xfrm>
            <a:off x="261938" y="3482975"/>
            <a:ext cx="23558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Intermediate filaments</a:t>
            </a:r>
          </a:p>
        </p:txBody>
      </p:sp>
      <p:sp>
        <p:nvSpPr>
          <p:cNvPr id="555048" name="Text Box 44"/>
          <p:cNvSpPr txBox="1">
            <a:spLocks noChangeArrowheads="1"/>
          </p:cNvSpPr>
          <p:nvPr/>
        </p:nvSpPr>
        <p:spPr bwMode="auto">
          <a:xfrm>
            <a:off x="1074738" y="3159125"/>
            <a:ext cx="1644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Microfilaments</a:t>
            </a:r>
          </a:p>
        </p:txBody>
      </p:sp>
      <p:sp>
        <p:nvSpPr>
          <p:cNvPr id="555049" name="Text Box 45"/>
          <p:cNvSpPr txBox="1">
            <a:spLocks noChangeArrowheads="1"/>
          </p:cNvSpPr>
          <p:nvPr/>
        </p:nvSpPr>
        <p:spPr bwMode="auto">
          <a:xfrm>
            <a:off x="1404938" y="1920875"/>
            <a:ext cx="1320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Centrosome</a:t>
            </a:r>
          </a:p>
        </p:txBody>
      </p:sp>
      <p:sp>
        <p:nvSpPr>
          <p:cNvPr id="555050" name="Text Box 46"/>
          <p:cNvSpPr txBox="1">
            <a:spLocks noChangeArrowheads="1"/>
          </p:cNvSpPr>
          <p:nvPr/>
        </p:nvSpPr>
        <p:spPr bwMode="auto">
          <a:xfrm>
            <a:off x="725488" y="2822575"/>
            <a:ext cx="1930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CYTOSKELETON:</a:t>
            </a:r>
          </a:p>
        </p:txBody>
      </p:sp>
      <p:sp>
        <p:nvSpPr>
          <p:cNvPr id="555051" name="AutoShape 47"/>
          <p:cNvSpPr>
            <a:spLocks/>
          </p:cNvSpPr>
          <p:nvPr/>
        </p:nvSpPr>
        <p:spPr bwMode="auto">
          <a:xfrm rot="3249161">
            <a:off x="3858419" y="3637756"/>
            <a:ext cx="139700" cy="414338"/>
          </a:xfrm>
          <a:prstGeom prst="leftBrace">
            <a:avLst>
              <a:gd name="adj1" fmla="val 247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5052" name="Text Box 49"/>
          <p:cNvSpPr txBox="1">
            <a:spLocks noChangeArrowheads="1"/>
          </p:cNvSpPr>
          <p:nvPr/>
        </p:nvSpPr>
        <p:spPr bwMode="auto">
          <a:xfrm>
            <a:off x="1716088" y="1089025"/>
            <a:ext cx="1320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Flagellum</a:t>
            </a:r>
          </a:p>
        </p:txBody>
      </p:sp>
      <p:sp>
        <p:nvSpPr>
          <p:cNvPr id="555053" name="Line 50"/>
          <p:cNvSpPr>
            <a:spLocks noChangeShapeType="1"/>
          </p:cNvSpPr>
          <p:nvPr/>
        </p:nvSpPr>
        <p:spPr bwMode="auto">
          <a:xfrm flipH="1" flipV="1">
            <a:off x="2832100" y="1249363"/>
            <a:ext cx="512763" cy="757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54" name="Text Box 53"/>
          <p:cNvSpPr txBox="1">
            <a:spLocks noChangeArrowheads="1"/>
          </p:cNvSpPr>
          <p:nvPr/>
        </p:nvSpPr>
        <p:spPr bwMode="auto">
          <a:xfrm>
            <a:off x="7839075" y="1119188"/>
            <a:ext cx="1092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000" y="838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3" name="Picture 51" descr="06_08cEukaryotic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6375"/>
            <a:ext cx="8548687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4" name="Text Box 6"/>
          <p:cNvSpPr txBox="1">
            <a:spLocks noChangeArrowheads="1"/>
          </p:cNvSpPr>
          <p:nvPr/>
        </p:nvSpPr>
        <p:spPr bwMode="auto">
          <a:xfrm>
            <a:off x="363538" y="681038"/>
            <a:ext cx="949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NUCLEUS</a:t>
            </a:r>
          </a:p>
        </p:txBody>
      </p:sp>
      <p:sp>
        <p:nvSpPr>
          <p:cNvPr id="675845" name="Text Box 7"/>
          <p:cNvSpPr txBox="1">
            <a:spLocks noChangeArrowheads="1"/>
          </p:cNvSpPr>
          <p:nvPr/>
        </p:nvSpPr>
        <p:spPr bwMode="auto">
          <a:xfrm>
            <a:off x="1627188" y="284163"/>
            <a:ext cx="893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Nuclear</a:t>
            </a:r>
            <a:br>
              <a:rPr lang="en-US" sz="1600" b="1"/>
            </a:br>
            <a:r>
              <a:rPr lang="en-US" sz="1600" b="1"/>
              <a:t>envelope</a:t>
            </a:r>
          </a:p>
        </p:txBody>
      </p:sp>
      <p:sp>
        <p:nvSpPr>
          <p:cNvPr id="675846" name="Text Box 8"/>
          <p:cNvSpPr txBox="1">
            <a:spLocks noChangeArrowheads="1"/>
          </p:cNvSpPr>
          <p:nvPr/>
        </p:nvSpPr>
        <p:spPr bwMode="auto">
          <a:xfrm>
            <a:off x="1504950" y="812800"/>
            <a:ext cx="10207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Nucleolus</a:t>
            </a:r>
          </a:p>
        </p:txBody>
      </p:sp>
      <p:sp>
        <p:nvSpPr>
          <p:cNvPr id="675847" name="Text Box 9"/>
          <p:cNvSpPr txBox="1">
            <a:spLocks noChangeArrowheads="1"/>
          </p:cNvSpPr>
          <p:nvPr/>
        </p:nvSpPr>
        <p:spPr bwMode="auto">
          <a:xfrm>
            <a:off x="1495425" y="1139825"/>
            <a:ext cx="10207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Chromatin</a:t>
            </a:r>
          </a:p>
        </p:txBody>
      </p:sp>
      <p:sp>
        <p:nvSpPr>
          <p:cNvPr id="675848" name="Line 10"/>
          <p:cNvSpPr>
            <a:spLocks noChangeShapeType="1"/>
          </p:cNvSpPr>
          <p:nvPr/>
        </p:nvSpPr>
        <p:spPr bwMode="auto">
          <a:xfrm>
            <a:off x="2557463" y="427038"/>
            <a:ext cx="465137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49" name="Line 11"/>
          <p:cNvSpPr>
            <a:spLocks noChangeShapeType="1"/>
          </p:cNvSpPr>
          <p:nvPr/>
        </p:nvSpPr>
        <p:spPr bwMode="auto">
          <a:xfrm>
            <a:off x="2560638" y="935038"/>
            <a:ext cx="647700" cy="665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0" name="Line 12"/>
          <p:cNvSpPr>
            <a:spLocks noChangeShapeType="1"/>
          </p:cNvSpPr>
          <p:nvPr/>
        </p:nvSpPr>
        <p:spPr bwMode="auto">
          <a:xfrm>
            <a:off x="2552700" y="1244600"/>
            <a:ext cx="373063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1" name="Text Box 13"/>
          <p:cNvSpPr txBox="1">
            <a:spLocks noChangeArrowheads="1"/>
          </p:cNvSpPr>
          <p:nvPr/>
        </p:nvSpPr>
        <p:spPr bwMode="auto">
          <a:xfrm>
            <a:off x="614363" y="2632075"/>
            <a:ext cx="10207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Golgi</a:t>
            </a:r>
            <a:br>
              <a:rPr lang="en-US" sz="1600" b="1"/>
            </a:br>
            <a:r>
              <a:rPr lang="en-US" sz="1600" b="1"/>
              <a:t>apparatus</a:t>
            </a:r>
          </a:p>
        </p:txBody>
      </p:sp>
      <p:sp>
        <p:nvSpPr>
          <p:cNvPr id="675852" name="Line 14"/>
          <p:cNvSpPr>
            <a:spLocks noChangeShapeType="1"/>
          </p:cNvSpPr>
          <p:nvPr/>
        </p:nvSpPr>
        <p:spPr bwMode="auto">
          <a:xfrm flipV="1">
            <a:off x="1681163" y="2725738"/>
            <a:ext cx="749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3" name="Text Box 15"/>
          <p:cNvSpPr txBox="1">
            <a:spLocks noChangeArrowheads="1"/>
          </p:cNvSpPr>
          <p:nvPr/>
        </p:nvSpPr>
        <p:spPr bwMode="auto">
          <a:xfrm>
            <a:off x="563563" y="4449763"/>
            <a:ext cx="1417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Mitochondrion</a:t>
            </a:r>
          </a:p>
        </p:txBody>
      </p:sp>
      <p:sp>
        <p:nvSpPr>
          <p:cNvPr id="675854" name="Text Box 16"/>
          <p:cNvSpPr txBox="1">
            <a:spLocks noChangeArrowheads="1"/>
          </p:cNvSpPr>
          <p:nvPr/>
        </p:nvSpPr>
        <p:spPr bwMode="auto">
          <a:xfrm>
            <a:off x="865188" y="4800600"/>
            <a:ext cx="1176337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Peroxisome</a:t>
            </a:r>
          </a:p>
        </p:txBody>
      </p:sp>
      <p:sp>
        <p:nvSpPr>
          <p:cNvPr id="675855" name="Text Box 17"/>
          <p:cNvSpPr txBox="1">
            <a:spLocks noChangeArrowheads="1"/>
          </p:cNvSpPr>
          <p:nvPr/>
        </p:nvSpPr>
        <p:spPr bwMode="auto">
          <a:xfrm>
            <a:off x="258763" y="5126038"/>
            <a:ext cx="18462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Plasma membrane</a:t>
            </a:r>
          </a:p>
        </p:txBody>
      </p:sp>
      <p:sp>
        <p:nvSpPr>
          <p:cNvPr id="675856" name="Line 18"/>
          <p:cNvSpPr>
            <a:spLocks noChangeShapeType="1"/>
          </p:cNvSpPr>
          <p:nvPr/>
        </p:nvSpPr>
        <p:spPr bwMode="auto">
          <a:xfrm flipV="1">
            <a:off x="2032000" y="3741738"/>
            <a:ext cx="1350963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7" name="Line 19"/>
          <p:cNvSpPr>
            <a:spLocks noChangeShapeType="1"/>
          </p:cNvSpPr>
          <p:nvPr/>
        </p:nvSpPr>
        <p:spPr bwMode="auto">
          <a:xfrm flipV="1">
            <a:off x="2087563" y="4084638"/>
            <a:ext cx="110807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8" name="Line 20"/>
          <p:cNvSpPr>
            <a:spLocks noChangeShapeType="1"/>
          </p:cNvSpPr>
          <p:nvPr/>
        </p:nvSpPr>
        <p:spPr bwMode="auto">
          <a:xfrm flipV="1">
            <a:off x="2146300" y="4541838"/>
            <a:ext cx="1389063" cy="690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9" name="Text Box 21"/>
          <p:cNvSpPr txBox="1">
            <a:spLocks noChangeArrowheads="1"/>
          </p:cNvSpPr>
          <p:nvPr/>
        </p:nvSpPr>
        <p:spPr bwMode="auto">
          <a:xfrm>
            <a:off x="2112963" y="5554663"/>
            <a:ext cx="8302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Cell wall</a:t>
            </a:r>
          </a:p>
        </p:txBody>
      </p:sp>
      <p:sp>
        <p:nvSpPr>
          <p:cNvPr id="675860" name="Line 22"/>
          <p:cNvSpPr>
            <a:spLocks noChangeShapeType="1"/>
          </p:cNvSpPr>
          <p:nvPr/>
        </p:nvSpPr>
        <p:spPr bwMode="auto">
          <a:xfrm flipV="1">
            <a:off x="2989263" y="4749800"/>
            <a:ext cx="566737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1" name="Line 23"/>
          <p:cNvSpPr>
            <a:spLocks noChangeShapeType="1"/>
          </p:cNvSpPr>
          <p:nvPr/>
        </p:nvSpPr>
        <p:spPr bwMode="auto">
          <a:xfrm flipV="1">
            <a:off x="2984500" y="5113338"/>
            <a:ext cx="647700" cy="969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2" name="Text Box 24"/>
          <p:cNvSpPr txBox="1">
            <a:spLocks noChangeArrowheads="1"/>
          </p:cNvSpPr>
          <p:nvPr/>
        </p:nvSpPr>
        <p:spPr bwMode="auto">
          <a:xfrm>
            <a:off x="992188" y="5973763"/>
            <a:ext cx="19605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Wall of adjacent cell</a:t>
            </a:r>
          </a:p>
        </p:txBody>
      </p:sp>
      <p:sp>
        <p:nvSpPr>
          <p:cNvPr id="675863" name="Text Box 25"/>
          <p:cNvSpPr txBox="1">
            <a:spLocks noChangeArrowheads="1"/>
          </p:cNvSpPr>
          <p:nvPr/>
        </p:nvSpPr>
        <p:spPr bwMode="auto">
          <a:xfrm>
            <a:off x="4802188" y="5588000"/>
            <a:ext cx="15668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Plasmodesmata</a:t>
            </a:r>
          </a:p>
        </p:txBody>
      </p:sp>
      <p:sp>
        <p:nvSpPr>
          <p:cNvPr id="675864" name="Line 26"/>
          <p:cNvSpPr>
            <a:spLocks noChangeShapeType="1"/>
          </p:cNvSpPr>
          <p:nvPr/>
        </p:nvSpPr>
        <p:spPr bwMode="auto">
          <a:xfrm>
            <a:off x="4178300" y="5105400"/>
            <a:ext cx="601663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5" name="Line 27"/>
          <p:cNvSpPr>
            <a:spLocks noChangeShapeType="1"/>
          </p:cNvSpPr>
          <p:nvPr/>
        </p:nvSpPr>
        <p:spPr bwMode="auto">
          <a:xfrm>
            <a:off x="4165600" y="4618038"/>
            <a:ext cx="61753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6" name="Line 28"/>
          <p:cNvSpPr>
            <a:spLocks noChangeShapeType="1"/>
          </p:cNvSpPr>
          <p:nvPr/>
        </p:nvSpPr>
        <p:spPr bwMode="auto">
          <a:xfrm>
            <a:off x="4292600" y="4275138"/>
            <a:ext cx="1084263" cy="830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7" name="Text Box 29"/>
          <p:cNvSpPr txBox="1">
            <a:spLocks noChangeArrowheads="1"/>
          </p:cNvSpPr>
          <p:nvPr/>
        </p:nvSpPr>
        <p:spPr bwMode="auto">
          <a:xfrm>
            <a:off x="5424488" y="5038725"/>
            <a:ext cx="11509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Chloroplast</a:t>
            </a:r>
          </a:p>
        </p:txBody>
      </p:sp>
      <p:sp>
        <p:nvSpPr>
          <p:cNvPr id="675868" name="Text Box 30"/>
          <p:cNvSpPr txBox="1">
            <a:spLocks noChangeArrowheads="1"/>
          </p:cNvSpPr>
          <p:nvPr/>
        </p:nvSpPr>
        <p:spPr bwMode="auto">
          <a:xfrm>
            <a:off x="5521325" y="3649663"/>
            <a:ext cx="136366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Microtubules</a:t>
            </a:r>
          </a:p>
        </p:txBody>
      </p:sp>
      <p:sp>
        <p:nvSpPr>
          <p:cNvPr id="675869" name="Line 31"/>
          <p:cNvSpPr>
            <a:spLocks noChangeShapeType="1"/>
          </p:cNvSpPr>
          <p:nvPr/>
        </p:nvSpPr>
        <p:spPr bwMode="auto">
          <a:xfrm>
            <a:off x="4267200" y="3560763"/>
            <a:ext cx="1223963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0" name="Line 32"/>
          <p:cNvSpPr>
            <a:spLocks noChangeShapeType="1"/>
          </p:cNvSpPr>
          <p:nvPr/>
        </p:nvSpPr>
        <p:spPr bwMode="auto">
          <a:xfrm flipV="1">
            <a:off x="4305300" y="3243263"/>
            <a:ext cx="11763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1" name="Line 33"/>
          <p:cNvSpPr>
            <a:spLocks noChangeShapeType="1"/>
          </p:cNvSpPr>
          <p:nvPr/>
        </p:nvSpPr>
        <p:spPr bwMode="auto">
          <a:xfrm>
            <a:off x="4826000" y="2921000"/>
            <a:ext cx="647700" cy="2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2" name="Text Box 34"/>
          <p:cNvSpPr txBox="1">
            <a:spLocks noChangeArrowheads="1"/>
          </p:cNvSpPr>
          <p:nvPr/>
        </p:nvSpPr>
        <p:spPr bwMode="auto">
          <a:xfrm>
            <a:off x="5518150" y="3152775"/>
            <a:ext cx="11906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Intermediate</a:t>
            </a:r>
            <a:br>
              <a:rPr lang="en-US" sz="1600" b="1"/>
            </a:br>
            <a:r>
              <a:rPr lang="en-US" sz="1600" b="1"/>
              <a:t>filaments</a:t>
            </a:r>
          </a:p>
        </p:txBody>
      </p:sp>
      <p:sp>
        <p:nvSpPr>
          <p:cNvPr id="675873" name="Text Box 35"/>
          <p:cNvSpPr txBox="1">
            <a:spLocks noChangeArrowheads="1"/>
          </p:cNvSpPr>
          <p:nvPr/>
        </p:nvSpPr>
        <p:spPr bwMode="auto">
          <a:xfrm>
            <a:off x="5526088" y="2844800"/>
            <a:ext cx="1444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Microfilaments</a:t>
            </a:r>
          </a:p>
        </p:txBody>
      </p:sp>
      <p:sp>
        <p:nvSpPr>
          <p:cNvPr id="675874" name="Text Box 36"/>
          <p:cNvSpPr txBox="1">
            <a:spLocks noChangeArrowheads="1"/>
          </p:cNvSpPr>
          <p:nvPr/>
        </p:nvSpPr>
        <p:spPr bwMode="auto">
          <a:xfrm>
            <a:off x="7175500" y="3238500"/>
            <a:ext cx="166846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CYTOSKELETON</a:t>
            </a:r>
          </a:p>
        </p:txBody>
      </p:sp>
      <p:sp>
        <p:nvSpPr>
          <p:cNvPr id="675875" name="AutoShape 37"/>
          <p:cNvSpPr>
            <a:spLocks/>
          </p:cNvSpPr>
          <p:nvPr/>
        </p:nvSpPr>
        <p:spPr bwMode="auto">
          <a:xfrm>
            <a:off x="7010400" y="2830513"/>
            <a:ext cx="131763" cy="1041400"/>
          </a:xfrm>
          <a:prstGeom prst="rightBrace">
            <a:avLst>
              <a:gd name="adj1" fmla="val 658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675876" name="Text Box 38"/>
          <p:cNvSpPr txBox="1">
            <a:spLocks noChangeArrowheads="1"/>
          </p:cNvSpPr>
          <p:nvPr/>
        </p:nvSpPr>
        <p:spPr bwMode="auto">
          <a:xfrm>
            <a:off x="5476875" y="2311400"/>
            <a:ext cx="1444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Central vacuole</a:t>
            </a:r>
          </a:p>
        </p:txBody>
      </p:sp>
      <p:sp>
        <p:nvSpPr>
          <p:cNvPr id="675877" name="Line 39"/>
          <p:cNvSpPr>
            <a:spLocks noChangeShapeType="1"/>
          </p:cNvSpPr>
          <p:nvPr/>
        </p:nvSpPr>
        <p:spPr bwMode="auto">
          <a:xfrm flipV="1">
            <a:off x="4572000" y="2420938"/>
            <a:ext cx="868363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8" name="Line 40"/>
          <p:cNvSpPr>
            <a:spLocks noChangeShapeType="1"/>
          </p:cNvSpPr>
          <p:nvPr/>
        </p:nvSpPr>
        <p:spPr bwMode="auto">
          <a:xfrm flipV="1">
            <a:off x="4178300" y="2006600"/>
            <a:ext cx="1290638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9" name="Line 41"/>
          <p:cNvSpPr>
            <a:spLocks noChangeShapeType="1"/>
          </p:cNvSpPr>
          <p:nvPr/>
        </p:nvSpPr>
        <p:spPr bwMode="auto">
          <a:xfrm flipV="1">
            <a:off x="4656138" y="2006600"/>
            <a:ext cx="817562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0" name="Line 42"/>
          <p:cNvSpPr>
            <a:spLocks noChangeShapeType="1"/>
          </p:cNvSpPr>
          <p:nvPr/>
        </p:nvSpPr>
        <p:spPr bwMode="auto">
          <a:xfrm flipH="1">
            <a:off x="4487863" y="744538"/>
            <a:ext cx="731837" cy="1216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1" name="Line 43"/>
          <p:cNvSpPr>
            <a:spLocks noChangeShapeType="1"/>
          </p:cNvSpPr>
          <p:nvPr/>
        </p:nvSpPr>
        <p:spPr bwMode="auto">
          <a:xfrm>
            <a:off x="4102100" y="965200"/>
            <a:ext cx="96838" cy="947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2" name="Text Box 44"/>
          <p:cNvSpPr txBox="1">
            <a:spLocks noChangeArrowheads="1"/>
          </p:cNvSpPr>
          <p:nvPr/>
        </p:nvSpPr>
        <p:spPr bwMode="auto">
          <a:xfrm>
            <a:off x="5500688" y="1901825"/>
            <a:ext cx="1444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Ribosomes</a:t>
            </a:r>
          </a:p>
        </p:txBody>
      </p:sp>
      <p:sp>
        <p:nvSpPr>
          <p:cNvPr id="675883" name="Text Box 45"/>
          <p:cNvSpPr txBox="1">
            <a:spLocks noChangeArrowheads="1"/>
          </p:cNvSpPr>
          <p:nvPr/>
        </p:nvSpPr>
        <p:spPr bwMode="auto">
          <a:xfrm>
            <a:off x="5268913" y="635000"/>
            <a:ext cx="1246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Smooth</a:t>
            </a:r>
            <a:br>
              <a:rPr lang="en-US" sz="1600" b="1"/>
            </a:br>
            <a:r>
              <a:rPr lang="en-US" sz="1600" b="1"/>
              <a:t>endoplasmic</a:t>
            </a:r>
            <a:br>
              <a:rPr lang="en-US" sz="1600" b="1"/>
            </a:br>
            <a:r>
              <a:rPr lang="en-US" sz="1600" b="1"/>
              <a:t>reticulum</a:t>
            </a:r>
          </a:p>
        </p:txBody>
      </p:sp>
      <p:sp>
        <p:nvSpPr>
          <p:cNvPr id="675884" name="Text Box 46"/>
          <p:cNvSpPr txBox="1">
            <a:spLocks noChangeArrowheads="1"/>
          </p:cNvSpPr>
          <p:nvPr/>
        </p:nvSpPr>
        <p:spPr bwMode="auto">
          <a:xfrm>
            <a:off x="3486150" y="328613"/>
            <a:ext cx="1246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/>
              <a:t>Rough</a:t>
            </a:r>
            <a:br>
              <a:rPr lang="en-US" sz="1600" b="1"/>
            </a:br>
            <a:r>
              <a:rPr lang="en-US" sz="1600" b="1"/>
              <a:t>endoplasmic</a:t>
            </a:r>
            <a:br>
              <a:rPr lang="en-US" sz="1600" b="1"/>
            </a:br>
            <a:r>
              <a:rPr lang="en-US" sz="1600" b="1"/>
              <a:t>reticulum</a:t>
            </a:r>
          </a:p>
        </p:txBody>
      </p:sp>
      <p:sp>
        <p:nvSpPr>
          <p:cNvPr id="675885" name="AutoShape 50"/>
          <p:cNvSpPr>
            <a:spLocks/>
          </p:cNvSpPr>
          <p:nvPr/>
        </p:nvSpPr>
        <p:spPr bwMode="auto">
          <a:xfrm>
            <a:off x="1384300" y="285750"/>
            <a:ext cx="123825" cy="1073150"/>
          </a:xfrm>
          <a:prstGeom prst="leftBrace">
            <a:avLst>
              <a:gd name="adj1" fmla="val 722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6.8c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55638"/>
            <a:ext cx="8534400" cy="1325562"/>
          </a:xfrm>
        </p:spPr>
        <p:txBody>
          <a:bodyPr/>
          <a:lstStyle/>
          <a:p>
            <a:r>
              <a:rPr lang="en-US"/>
              <a:t>Concept 6.3: The eukaryotic cell’s genetic instructions are housed in the nucleus and carried out by the ribosomes</a:t>
            </a:r>
            <a:endParaRPr lang="en-US" sz="320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153400" cy="2311400"/>
          </a:xfrm>
        </p:spPr>
        <p:txBody>
          <a:bodyPr/>
          <a:lstStyle/>
          <a:p>
            <a:r>
              <a:rPr lang="en-US" sz="2800"/>
              <a:t>The nucleus contains most of the DNA in a eukaryotic cell</a:t>
            </a:r>
          </a:p>
          <a:p>
            <a:r>
              <a:rPr lang="en-US" sz="2800"/>
              <a:t>Ribosomes use the information from the DNA to make proteins</a:t>
            </a:r>
          </a:p>
        </p:txBody>
      </p:sp>
      <p:grpSp>
        <p:nvGrpSpPr>
          <p:cNvPr id="37581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581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59" name="Picture 74" descr="06_09_Nucleu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263525"/>
            <a:ext cx="84820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60" name="Line 47"/>
          <p:cNvSpPr>
            <a:spLocks noChangeShapeType="1"/>
          </p:cNvSpPr>
          <p:nvPr/>
        </p:nvSpPr>
        <p:spPr bwMode="auto">
          <a:xfrm>
            <a:off x="2913063" y="3708400"/>
            <a:ext cx="274637" cy="7286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1" name="Line 48"/>
          <p:cNvSpPr>
            <a:spLocks noChangeShapeType="1"/>
          </p:cNvSpPr>
          <p:nvPr/>
        </p:nvSpPr>
        <p:spPr bwMode="auto">
          <a:xfrm>
            <a:off x="3403600" y="3484563"/>
            <a:ext cx="60325" cy="3762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49"/>
          <p:cNvSpPr>
            <a:spLocks/>
          </p:cNvSpPr>
          <p:nvPr/>
        </p:nvSpPr>
        <p:spPr bwMode="auto">
          <a:xfrm rot="5400000">
            <a:off x="3413919" y="3631406"/>
            <a:ext cx="96838" cy="517525"/>
          </a:xfrm>
          <a:prstGeom prst="leftBrace">
            <a:avLst>
              <a:gd name="adj1" fmla="val 4453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063" name="Line 35"/>
          <p:cNvSpPr>
            <a:spLocks noChangeShapeType="1"/>
          </p:cNvSpPr>
          <p:nvPr/>
        </p:nvSpPr>
        <p:spPr bwMode="auto">
          <a:xfrm flipV="1">
            <a:off x="4330700" y="1917700"/>
            <a:ext cx="360363" cy="5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4" name="Line 36"/>
          <p:cNvSpPr>
            <a:spLocks noChangeShapeType="1"/>
          </p:cNvSpPr>
          <p:nvPr/>
        </p:nvSpPr>
        <p:spPr bwMode="auto">
          <a:xfrm flipV="1">
            <a:off x="4368800" y="2087563"/>
            <a:ext cx="334963" cy="114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5" name="Line 37"/>
          <p:cNvSpPr>
            <a:spLocks noChangeShapeType="1"/>
          </p:cNvSpPr>
          <p:nvPr/>
        </p:nvSpPr>
        <p:spPr bwMode="auto">
          <a:xfrm flipV="1">
            <a:off x="4106863" y="2247900"/>
            <a:ext cx="833437" cy="1698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6" name="Line 38"/>
          <p:cNvSpPr>
            <a:spLocks noChangeShapeType="1"/>
          </p:cNvSpPr>
          <p:nvPr/>
        </p:nvSpPr>
        <p:spPr bwMode="auto">
          <a:xfrm>
            <a:off x="1973263" y="1887538"/>
            <a:ext cx="1117600" cy="809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7" name="Line 39"/>
          <p:cNvSpPr>
            <a:spLocks noChangeShapeType="1"/>
          </p:cNvSpPr>
          <p:nvPr/>
        </p:nvSpPr>
        <p:spPr bwMode="auto">
          <a:xfrm>
            <a:off x="2265363" y="2103438"/>
            <a:ext cx="820737" cy="10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8" name="Line 40"/>
          <p:cNvSpPr>
            <a:spLocks noChangeShapeType="1"/>
          </p:cNvSpPr>
          <p:nvPr/>
        </p:nvSpPr>
        <p:spPr bwMode="auto">
          <a:xfrm>
            <a:off x="2397125" y="2286000"/>
            <a:ext cx="723900" cy="1349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9" name="Line 17"/>
          <p:cNvSpPr>
            <a:spLocks noChangeShapeType="1"/>
          </p:cNvSpPr>
          <p:nvPr/>
        </p:nvSpPr>
        <p:spPr bwMode="auto">
          <a:xfrm flipH="1" flipV="1">
            <a:off x="4849813" y="1270000"/>
            <a:ext cx="482600" cy="393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0" name="Line 14"/>
          <p:cNvSpPr>
            <a:spLocks noChangeShapeType="1"/>
          </p:cNvSpPr>
          <p:nvPr/>
        </p:nvSpPr>
        <p:spPr bwMode="auto">
          <a:xfrm>
            <a:off x="5129213" y="911225"/>
            <a:ext cx="647700" cy="517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1" name="Line 10"/>
          <p:cNvSpPr>
            <a:spLocks noChangeShapeType="1"/>
          </p:cNvSpPr>
          <p:nvPr/>
        </p:nvSpPr>
        <p:spPr bwMode="auto">
          <a:xfrm>
            <a:off x="7473950" y="2581275"/>
            <a:ext cx="512763" cy="3508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2" name="Line 7"/>
          <p:cNvSpPr>
            <a:spLocks noChangeShapeType="1"/>
          </p:cNvSpPr>
          <p:nvPr/>
        </p:nvSpPr>
        <p:spPr bwMode="auto">
          <a:xfrm flipH="1">
            <a:off x="7045325" y="635000"/>
            <a:ext cx="504825" cy="482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3" name="Text Box 3"/>
          <p:cNvSpPr txBox="1">
            <a:spLocks noChangeArrowheads="1"/>
          </p:cNvSpPr>
          <p:nvPr/>
        </p:nvSpPr>
        <p:spPr bwMode="auto">
          <a:xfrm>
            <a:off x="7569200" y="527050"/>
            <a:ext cx="6699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Nucleus</a:t>
            </a:r>
            <a:endParaRPr lang="en-US" sz="1100" b="1"/>
          </a:p>
        </p:txBody>
      </p:sp>
      <p:sp>
        <p:nvSpPr>
          <p:cNvPr id="557074" name="Line 6"/>
          <p:cNvSpPr>
            <a:spLocks noChangeShapeType="1"/>
          </p:cNvSpPr>
          <p:nvPr/>
        </p:nvSpPr>
        <p:spPr bwMode="auto">
          <a:xfrm flipH="1">
            <a:off x="7045325" y="638175"/>
            <a:ext cx="504825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5" name="Text Box 8"/>
          <p:cNvSpPr txBox="1">
            <a:spLocks noChangeArrowheads="1"/>
          </p:cNvSpPr>
          <p:nvPr/>
        </p:nvSpPr>
        <p:spPr bwMode="auto">
          <a:xfrm>
            <a:off x="8035925" y="2847975"/>
            <a:ext cx="7540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Rough ER</a:t>
            </a:r>
            <a:endParaRPr lang="en-US" sz="1100" b="1"/>
          </a:p>
        </p:txBody>
      </p:sp>
      <p:sp>
        <p:nvSpPr>
          <p:cNvPr id="557076" name="Line 9"/>
          <p:cNvSpPr>
            <a:spLocks noChangeShapeType="1"/>
          </p:cNvSpPr>
          <p:nvPr/>
        </p:nvSpPr>
        <p:spPr bwMode="auto">
          <a:xfrm>
            <a:off x="7475538" y="2578100"/>
            <a:ext cx="512762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7" name="Text Box 12"/>
          <p:cNvSpPr txBox="1">
            <a:spLocks noChangeArrowheads="1"/>
          </p:cNvSpPr>
          <p:nvPr/>
        </p:nvSpPr>
        <p:spPr bwMode="auto">
          <a:xfrm>
            <a:off x="4346575" y="804863"/>
            <a:ext cx="7635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Nucleolus</a:t>
            </a:r>
            <a:endParaRPr lang="en-US" sz="1100" b="1"/>
          </a:p>
        </p:txBody>
      </p:sp>
      <p:sp>
        <p:nvSpPr>
          <p:cNvPr id="557078" name="Line 13"/>
          <p:cNvSpPr>
            <a:spLocks noChangeShapeType="1"/>
          </p:cNvSpPr>
          <p:nvPr/>
        </p:nvSpPr>
        <p:spPr bwMode="auto">
          <a:xfrm>
            <a:off x="5135563" y="909638"/>
            <a:ext cx="64770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9" name="Text Box 15"/>
          <p:cNvSpPr txBox="1">
            <a:spLocks noChangeArrowheads="1"/>
          </p:cNvSpPr>
          <p:nvPr/>
        </p:nvSpPr>
        <p:spPr bwMode="auto">
          <a:xfrm>
            <a:off x="4052888" y="1173163"/>
            <a:ext cx="7635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Chromatin</a:t>
            </a:r>
            <a:endParaRPr lang="en-US" sz="1100" b="1"/>
          </a:p>
        </p:txBody>
      </p:sp>
      <p:sp>
        <p:nvSpPr>
          <p:cNvPr id="557080" name="Line 16"/>
          <p:cNvSpPr>
            <a:spLocks noChangeShapeType="1"/>
          </p:cNvSpPr>
          <p:nvPr/>
        </p:nvSpPr>
        <p:spPr bwMode="auto">
          <a:xfrm flipH="1" flipV="1">
            <a:off x="4843463" y="1277938"/>
            <a:ext cx="4826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1" name="Text Box 18"/>
          <p:cNvSpPr txBox="1">
            <a:spLocks noChangeArrowheads="1"/>
          </p:cNvSpPr>
          <p:nvPr/>
        </p:nvSpPr>
        <p:spPr bwMode="auto">
          <a:xfrm>
            <a:off x="3111500" y="1636713"/>
            <a:ext cx="1335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Nuclear envelope:</a:t>
            </a:r>
            <a:endParaRPr lang="en-US" sz="1100" b="1"/>
          </a:p>
        </p:txBody>
      </p:sp>
      <p:sp>
        <p:nvSpPr>
          <p:cNvPr id="557082" name="Text Box 19"/>
          <p:cNvSpPr txBox="1">
            <a:spLocks noChangeArrowheads="1"/>
          </p:cNvSpPr>
          <p:nvPr/>
        </p:nvSpPr>
        <p:spPr bwMode="auto">
          <a:xfrm>
            <a:off x="3108325" y="1873250"/>
            <a:ext cx="11906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Inner membrane</a:t>
            </a:r>
            <a:endParaRPr lang="en-US" sz="1100" b="1"/>
          </a:p>
        </p:txBody>
      </p:sp>
      <p:sp>
        <p:nvSpPr>
          <p:cNvPr id="557083" name="Text Box 20"/>
          <p:cNvSpPr txBox="1">
            <a:spLocks noChangeArrowheads="1"/>
          </p:cNvSpPr>
          <p:nvPr/>
        </p:nvSpPr>
        <p:spPr bwMode="auto">
          <a:xfrm>
            <a:off x="3111500" y="2105025"/>
            <a:ext cx="11906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Outer membrane</a:t>
            </a:r>
            <a:endParaRPr lang="en-US" sz="1100" b="1"/>
          </a:p>
        </p:txBody>
      </p:sp>
      <p:sp>
        <p:nvSpPr>
          <p:cNvPr id="557084" name="Text Box 21"/>
          <p:cNvSpPr txBox="1">
            <a:spLocks noChangeArrowheads="1"/>
          </p:cNvSpPr>
          <p:nvPr/>
        </p:nvSpPr>
        <p:spPr bwMode="auto">
          <a:xfrm>
            <a:off x="3130550" y="2320925"/>
            <a:ext cx="9239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Nuclear pore</a:t>
            </a:r>
            <a:endParaRPr lang="en-US" sz="1100" b="1"/>
          </a:p>
        </p:txBody>
      </p:sp>
      <p:sp>
        <p:nvSpPr>
          <p:cNvPr id="557085" name="Line 22"/>
          <p:cNvSpPr>
            <a:spLocks noChangeShapeType="1"/>
          </p:cNvSpPr>
          <p:nvPr/>
        </p:nvSpPr>
        <p:spPr bwMode="auto">
          <a:xfrm flipV="1">
            <a:off x="4325938" y="1917700"/>
            <a:ext cx="360362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6" name="Line 23"/>
          <p:cNvSpPr>
            <a:spLocks noChangeShapeType="1"/>
          </p:cNvSpPr>
          <p:nvPr/>
        </p:nvSpPr>
        <p:spPr bwMode="auto">
          <a:xfrm flipV="1">
            <a:off x="4364038" y="2087563"/>
            <a:ext cx="334962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7" name="Line 24"/>
          <p:cNvSpPr>
            <a:spLocks noChangeShapeType="1"/>
          </p:cNvSpPr>
          <p:nvPr/>
        </p:nvSpPr>
        <p:spPr bwMode="auto">
          <a:xfrm flipV="1">
            <a:off x="4102100" y="2247900"/>
            <a:ext cx="833438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8" name="Line 25"/>
          <p:cNvSpPr>
            <a:spLocks noChangeShapeType="1"/>
          </p:cNvSpPr>
          <p:nvPr/>
        </p:nvSpPr>
        <p:spPr bwMode="auto">
          <a:xfrm>
            <a:off x="1968500" y="1887538"/>
            <a:ext cx="1117600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9" name="Line 26"/>
          <p:cNvSpPr>
            <a:spLocks noChangeShapeType="1"/>
          </p:cNvSpPr>
          <p:nvPr/>
        </p:nvSpPr>
        <p:spPr bwMode="auto">
          <a:xfrm>
            <a:off x="2260600" y="2103438"/>
            <a:ext cx="820738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0" name="Line 27"/>
          <p:cNvSpPr>
            <a:spLocks noChangeShapeType="1"/>
          </p:cNvSpPr>
          <p:nvPr/>
        </p:nvSpPr>
        <p:spPr bwMode="auto">
          <a:xfrm>
            <a:off x="2392363" y="2286000"/>
            <a:ext cx="723900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1" name="Text Box 41"/>
          <p:cNvSpPr txBox="1">
            <a:spLocks noChangeArrowheads="1"/>
          </p:cNvSpPr>
          <p:nvPr/>
        </p:nvSpPr>
        <p:spPr bwMode="auto">
          <a:xfrm>
            <a:off x="2616200" y="3530600"/>
            <a:ext cx="7413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Ribosome</a:t>
            </a:r>
            <a:endParaRPr lang="en-US" sz="1100" b="1"/>
          </a:p>
        </p:txBody>
      </p:sp>
      <p:sp>
        <p:nvSpPr>
          <p:cNvPr id="557092" name="Text Box 42"/>
          <p:cNvSpPr txBox="1">
            <a:spLocks noChangeArrowheads="1"/>
          </p:cNvSpPr>
          <p:nvPr/>
        </p:nvSpPr>
        <p:spPr bwMode="auto">
          <a:xfrm>
            <a:off x="3127375" y="3138488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Pore</a:t>
            </a:r>
            <a:br>
              <a:rPr lang="en-US" sz="1200" b="1"/>
            </a:br>
            <a:r>
              <a:rPr lang="en-US" sz="1200" b="1"/>
              <a:t>complex</a:t>
            </a:r>
            <a:endParaRPr lang="en-US" sz="1100" b="1"/>
          </a:p>
        </p:txBody>
      </p:sp>
      <p:sp>
        <p:nvSpPr>
          <p:cNvPr id="557093" name="Line 43"/>
          <p:cNvSpPr>
            <a:spLocks noChangeShapeType="1"/>
          </p:cNvSpPr>
          <p:nvPr/>
        </p:nvSpPr>
        <p:spPr bwMode="auto">
          <a:xfrm>
            <a:off x="2913063" y="3703638"/>
            <a:ext cx="274637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4" name="Line 44"/>
          <p:cNvSpPr>
            <a:spLocks noChangeShapeType="1"/>
          </p:cNvSpPr>
          <p:nvPr/>
        </p:nvSpPr>
        <p:spPr bwMode="auto">
          <a:xfrm>
            <a:off x="3403600" y="3479800"/>
            <a:ext cx="60325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5" name="Text Box 45"/>
          <p:cNvSpPr txBox="1">
            <a:spLocks noChangeArrowheads="1"/>
          </p:cNvSpPr>
          <p:nvPr/>
        </p:nvSpPr>
        <p:spPr bwMode="auto">
          <a:xfrm>
            <a:off x="4070350" y="4581525"/>
            <a:ext cx="7413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Close-up</a:t>
            </a:r>
            <a:br>
              <a:rPr lang="en-US" sz="1200" b="1"/>
            </a:br>
            <a:r>
              <a:rPr lang="en-US" sz="1200" b="1"/>
              <a:t>of nuclear</a:t>
            </a:r>
            <a:br>
              <a:rPr lang="en-US" sz="1200" b="1"/>
            </a:br>
            <a:r>
              <a:rPr lang="en-US" sz="1200" b="1"/>
              <a:t>envelope</a:t>
            </a:r>
            <a:endParaRPr lang="en-US" sz="1100" b="1"/>
          </a:p>
        </p:txBody>
      </p:sp>
      <p:sp>
        <p:nvSpPr>
          <p:cNvPr id="557096" name="AutoShape 46"/>
          <p:cNvSpPr>
            <a:spLocks/>
          </p:cNvSpPr>
          <p:nvPr/>
        </p:nvSpPr>
        <p:spPr bwMode="auto">
          <a:xfrm rot="5400000">
            <a:off x="3413919" y="3626644"/>
            <a:ext cx="96837" cy="517525"/>
          </a:xfrm>
          <a:prstGeom prst="leftBrace">
            <a:avLst>
              <a:gd name="adj1" fmla="val 445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097" name="AutoShape 50"/>
          <p:cNvSpPr>
            <a:spLocks noChangeArrowheads="1"/>
          </p:cNvSpPr>
          <p:nvPr/>
        </p:nvSpPr>
        <p:spPr bwMode="auto">
          <a:xfrm rot="-5400000">
            <a:off x="3918744" y="4609306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098" name="Text Box 51"/>
          <p:cNvSpPr txBox="1">
            <a:spLocks noChangeArrowheads="1"/>
          </p:cNvSpPr>
          <p:nvPr/>
        </p:nvSpPr>
        <p:spPr bwMode="auto">
          <a:xfrm>
            <a:off x="563563" y="3403600"/>
            <a:ext cx="1303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Surface of nuclear</a:t>
            </a:r>
            <a:br>
              <a:rPr lang="en-US" sz="1200" b="1"/>
            </a:br>
            <a:r>
              <a:rPr lang="en-US" sz="1200" b="1"/>
              <a:t>envelope</a:t>
            </a:r>
          </a:p>
        </p:txBody>
      </p:sp>
      <p:sp>
        <p:nvSpPr>
          <p:cNvPr id="557099" name="AutoShape 52"/>
          <p:cNvSpPr>
            <a:spLocks noChangeArrowheads="1"/>
          </p:cNvSpPr>
          <p:nvPr/>
        </p:nvSpPr>
        <p:spPr bwMode="auto">
          <a:xfrm>
            <a:off x="431800" y="3432175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00" name="AutoShape 53"/>
          <p:cNvSpPr>
            <a:spLocks noChangeArrowheads="1"/>
          </p:cNvSpPr>
          <p:nvPr/>
        </p:nvSpPr>
        <p:spPr bwMode="auto">
          <a:xfrm>
            <a:off x="668338" y="5878513"/>
            <a:ext cx="104775" cy="112712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01" name="Text Box 54"/>
          <p:cNvSpPr txBox="1">
            <a:spLocks noChangeArrowheads="1"/>
          </p:cNvSpPr>
          <p:nvPr/>
        </p:nvSpPr>
        <p:spPr bwMode="auto">
          <a:xfrm>
            <a:off x="798513" y="5846763"/>
            <a:ext cx="156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Pore complexes (TEM)</a:t>
            </a:r>
          </a:p>
        </p:txBody>
      </p:sp>
      <p:sp>
        <p:nvSpPr>
          <p:cNvPr id="557102" name="Text Box 55"/>
          <p:cNvSpPr txBox="1">
            <a:spLocks noChangeArrowheads="1"/>
          </p:cNvSpPr>
          <p:nvPr/>
        </p:nvSpPr>
        <p:spPr bwMode="auto">
          <a:xfrm rot="-5400000">
            <a:off x="146050" y="4865688"/>
            <a:ext cx="581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0.25 </a:t>
            </a:r>
            <a:r>
              <a:rPr lang="en-US" sz="1200" b="1">
                <a:sym typeface="Symbol" pitchFamily="84" charset="2"/>
              </a:rPr>
              <a:t>m</a:t>
            </a:r>
            <a:endParaRPr lang="en-US" sz="1200" b="1"/>
          </a:p>
        </p:txBody>
      </p:sp>
      <p:grpSp>
        <p:nvGrpSpPr>
          <p:cNvPr id="557103" name="Group 59"/>
          <p:cNvGrpSpPr>
            <a:grpSpLocks/>
          </p:cNvGrpSpPr>
          <p:nvPr/>
        </p:nvGrpSpPr>
        <p:grpSpPr bwMode="auto">
          <a:xfrm>
            <a:off x="539750" y="4657725"/>
            <a:ext cx="85725" cy="568325"/>
            <a:chOff x="340" y="2854"/>
            <a:chExt cx="54" cy="358"/>
          </a:xfrm>
        </p:grpSpPr>
        <p:sp>
          <p:nvSpPr>
            <p:cNvPr id="557104" name="Line 56"/>
            <p:cNvSpPr>
              <a:spLocks noChangeShapeType="1"/>
            </p:cNvSpPr>
            <p:nvPr/>
          </p:nvSpPr>
          <p:spPr bwMode="auto">
            <a:xfrm>
              <a:off x="340" y="2856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05" name="Line 57"/>
            <p:cNvSpPr>
              <a:spLocks noChangeShapeType="1"/>
            </p:cNvSpPr>
            <p:nvPr/>
          </p:nvSpPr>
          <p:spPr bwMode="auto">
            <a:xfrm>
              <a:off x="340" y="321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06" name="Line 58"/>
            <p:cNvSpPr>
              <a:spLocks noChangeShapeType="1"/>
            </p:cNvSpPr>
            <p:nvPr/>
          </p:nvSpPr>
          <p:spPr bwMode="auto">
            <a:xfrm>
              <a:off x="364" y="2854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107" name="Text Box 60"/>
          <p:cNvSpPr txBox="1">
            <a:spLocks noChangeArrowheads="1"/>
          </p:cNvSpPr>
          <p:nvPr/>
        </p:nvSpPr>
        <p:spPr bwMode="auto">
          <a:xfrm rot="-5400000">
            <a:off x="3038475" y="5573713"/>
            <a:ext cx="365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 </a:t>
            </a:r>
            <a:r>
              <a:rPr lang="en-US" sz="1200" b="1">
                <a:sym typeface="Symbol" pitchFamily="84" charset="2"/>
              </a:rPr>
              <a:t>m</a:t>
            </a:r>
            <a:endParaRPr lang="en-US" sz="1200" b="1"/>
          </a:p>
        </p:txBody>
      </p:sp>
      <p:grpSp>
        <p:nvGrpSpPr>
          <p:cNvPr id="557108" name="Group 61"/>
          <p:cNvGrpSpPr>
            <a:grpSpLocks/>
          </p:cNvGrpSpPr>
          <p:nvPr/>
        </p:nvGrpSpPr>
        <p:grpSpPr bwMode="auto">
          <a:xfrm>
            <a:off x="3295650" y="5229225"/>
            <a:ext cx="85725" cy="803275"/>
            <a:chOff x="340" y="2854"/>
            <a:chExt cx="54" cy="358"/>
          </a:xfrm>
        </p:grpSpPr>
        <p:sp>
          <p:nvSpPr>
            <p:cNvPr id="557109" name="Line 62"/>
            <p:cNvSpPr>
              <a:spLocks noChangeShapeType="1"/>
            </p:cNvSpPr>
            <p:nvPr/>
          </p:nvSpPr>
          <p:spPr bwMode="auto">
            <a:xfrm>
              <a:off x="340" y="2856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10" name="Line 63"/>
            <p:cNvSpPr>
              <a:spLocks noChangeShapeType="1"/>
            </p:cNvSpPr>
            <p:nvPr/>
          </p:nvSpPr>
          <p:spPr bwMode="auto">
            <a:xfrm>
              <a:off x="340" y="321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11" name="Line 64"/>
            <p:cNvSpPr>
              <a:spLocks noChangeShapeType="1"/>
            </p:cNvSpPr>
            <p:nvPr/>
          </p:nvSpPr>
          <p:spPr bwMode="auto">
            <a:xfrm>
              <a:off x="364" y="2854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112" name="AutoShape 65"/>
          <p:cNvSpPr>
            <a:spLocks noChangeArrowheads="1"/>
          </p:cNvSpPr>
          <p:nvPr/>
        </p:nvSpPr>
        <p:spPr bwMode="auto">
          <a:xfrm>
            <a:off x="6367463" y="4800600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13" name="AutoShape 66"/>
          <p:cNvSpPr>
            <a:spLocks noChangeArrowheads="1"/>
          </p:cNvSpPr>
          <p:nvPr/>
        </p:nvSpPr>
        <p:spPr bwMode="auto">
          <a:xfrm rot="-5400000">
            <a:off x="5871369" y="6274594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14" name="Text Box 67"/>
          <p:cNvSpPr txBox="1">
            <a:spLocks noChangeArrowheads="1"/>
          </p:cNvSpPr>
          <p:nvPr/>
        </p:nvSpPr>
        <p:spPr bwMode="auto">
          <a:xfrm>
            <a:off x="6026150" y="6249988"/>
            <a:ext cx="156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Nuclear lamina (TEM)</a:t>
            </a:r>
          </a:p>
        </p:txBody>
      </p:sp>
      <p:sp>
        <p:nvSpPr>
          <p:cNvPr id="557115" name="Text Box 68"/>
          <p:cNvSpPr txBox="1">
            <a:spLocks noChangeArrowheads="1"/>
          </p:cNvSpPr>
          <p:nvPr/>
        </p:nvSpPr>
        <p:spPr bwMode="auto">
          <a:xfrm>
            <a:off x="6508750" y="4792663"/>
            <a:ext cx="7667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Chromatin</a:t>
            </a:r>
          </a:p>
        </p:txBody>
      </p:sp>
      <p:sp>
        <p:nvSpPr>
          <p:cNvPr id="557116" name="Text Box 69"/>
          <p:cNvSpPr txBox="1">
            <a:spLocks noChangeArrowheads="1"/>
          </p:cNvSpPr>
          <p:nvPr/>
        </p:nvSpPr>
        <p:spPr bwMode="auto">
          <a:xfrm>
            <a:off x="441325" y="293688"/>
            <a:ext cx="3683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 </a:t>
            </a:r>
            <a:r>
              <a:rPr lang="en-US" sz="1200" b="1">
                <a:sym typeface="Symbol" pitchFamily="84" charset="2"/>
              </a:rPr>
              <a:t>m</a:t>
            </a:r>
            <a:endParaRPr lang="en-US" sz="1200" b="1"/>
          </a:p>
        </p:txBody>
      </p:sp>
      <p:grpSp>
        <p:nvGrpSpPr>
          <p:cNvPr id="557117" name="Group 70"/>
          <p:cNvGrpSpPr>
            <a:grpSpLocks/>
          </p:cNvGrpSpPr>
          <p:nvPr/>
        </p:nvGrpSpPr>
        <p:grpSpPr bwMode="auto">
          <a:xfrm rot="5400000">
            <a:off x="597694" y="299244"/>
            <a:ext cx="77788" cy="381000"/>
            <a:chOff x="340" y="2854"/>
            <a:chExt cx="54" cy="358"/>
          </a:xfrm>
        </p:grpSpPr>
        <p:sp>
          <p:nvSpPr>
            <p:cNvPr id="557118" name="Line 71"/>
            <p:cNvSpPr>
              <a:spLocks noChangeShapeType="1"/>
            </p:cNvSpPr>
            <p:nvPr/>
          </p:nvSpPr>
          <p:spPr bwMode="auto">
            <a:xfrm>
              <a:off x="340" y="2856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19" name="Line 72"/>
            <p:cNvSpPr>
              <a:spLocks noChangeShapeType="1"/>
            </p:cNvSpPr>
            <p:nvPr/>
          </p:nvSpPr>
          <p:spPr bwMode="auto">
            <a:xfrm>
              <a:off x="340" y="321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20" name="Line 73"/>
            <p:cNvSpPr>
              <a:spLocks noChangeShapeType="1"/>
            </p:cNvSpPr>
            <p:nvPr/>
          </p:nvSpPr>
          <p:spPr bwMode="auto">
            <a:xfrm>
              <a:off x="364" y="2854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5600" y="53340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10 11</a:t>
            </a:r>
          </a:p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311400"/>
          </a:xfrm>
        </p:spPr>
        <p:txBody>
          <a:bodyPr/>
          <a:lstStyle/>
          <a:p>
            <a:r>
              <a:rPr lang="en-US" sz="2800" dirty="0"/>
              <a:t>Pores regulate the entry and exit of molecules from the nucleus</a:t>
            </a:r>
          </a:p>
          <a:p>
            <a:r>
              <a:rPr lang="en-US" sz="2800" dirty="0"/>
              <a:t>The shape of the nucleus is maintained by the </a:t>
            </a:r>
            <a:r>
              <a:rPr lang="en-US" sz="2800" b="1" dirty="0"/>
              <a:t>nuclear lamina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which is composed of </a:t>
            </a:r>
            <a:r>
              <a:rPr lang="en-US" sz="2800" dirty="0" smtClean="0"/>
              <a:t>protein 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nuclear matrix</a:t>
            </a:r>
            <a:r>
              <a:rPr lang="en-US" sz="2800" dirty="0" smtClean="0"/>
              <a:t> is the network of fibers found throughout the inside of a cell nucleus and is somewhat analogous to the cell cytoskeleton</a:t>
            </a:r>
          </a:p>
          <a:p>
            <a:r>
              <a:rPr lang="en-US" sz="2800" dirty="0" smtClean="0"/>
              <a:t>(12)</a:t>
            </a:r>
            <a:endParaRPr lang="en-US" sz="2800" dirty="0"/>
          </a:p>
        </p:txBody>
      </p:sp>
      <p:grpSp>
        <p:nvGrpSpPr>
          <p:cNvPr id="37991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991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r>
              <a:rPr lang="en-US" sz="2800" dirty="0"/>
              <a:t>In the nucleus, DNA is organized into discrete units called </a:t>
            </a:r>
            <a:r>
              <a:rPr lang="en-US" sz="2800" b="1" dirty="0"/>
              <a:t>chromosomes</a:t>
            </a:r>
          </a:p>
          <a:p>
            <a:r>
              <a:rPr lang="en-US" sz="2800" dirty="0"/>
              <a:t>Each chromosome is composed of a single DNA molecule associated with proteins</a:t>
            </a:r>
            <a:r>
              <a:rPr lang="en-US" sz="2800" b="1" dirty="0"/>
              <a:t> </a:t>
            </a:r>
          </a:p>
          <a:p>
            <a:r>
              <a:rPr lang="en-US" sz="2800" dirty="0"/>
              <a:t>The DNA and proteins of chromosomes are together called </a:t>
            </a:r>
            <a:r>
              <a:rPr lang="en-US" sz="2800" b="1" dirty="0"/>
              <a:t>chromatin</a:t>
            </a:r>
            <a:endParaRPr lang="en-US" sz="2800" dirty="0"/>
          </a:p>
          <a:p>
            <a:r>
              <a:rPr lang="en-US" sz="2800" dirty="0"/>
              <a:t>Chromatin condenses to form discrete </a:t>
            </a:r>
            <a:r>
              <a:rPr lang="en-US" sz="2800" b="1" dirty="0"/>
              <a:t>chromosomes</a:t>
            </a:r>
            <a:r>
              <a:rPr lang="en-US" sz="2800" dirty="0"/>
              <a:t> as a cell prepares to divide</a:t>
            </a:r>
            <a:endParaRPr lang="en-US" sz="2800" b="1" dirty="0"/>
          </a:p>
          <a:p>
            <a:r>
              <a:rPr lang="en-US" sz="2800" dirty="0"/>
              <a:t>The </a:t>
            </a:r>
            <a:r>
              <a:rPr lang="en-US" sz="2800" b="1" dirty="0"/>
              <a:t>nucleolus </a:t>
            </a:r>
            <a:r>
              <a:rPr lang="en-US" sz="2800" dirty="0"/>
              <a:t>is located within the nucleus and is the site of ribosomal RNA (</a:t>
            </a:r>
            <a:r>
              <a:rPr lang="en-US" sz="2800" dirty="0" err="1"/>
              <a:t>rRNA</a:t>
            </a:r>
            <a:r>
              <a:rPr lang="en-US" sz="2800" dirty="0"/>
              <a:t>) </a:t>
            </a:r>
            <a:r>
              <a:rPr lang="en-US" sz="2800" dirty="0" smtClean="0"/>
              <a:t>synthesis (13)</a:t>
            </a:r>
            <a:endParaRPr lang="en-US" sz="2800" dirty="0"/>
          </a:p>
        </p:txBody>
      </p:sp>
      <p:grpSp>
        <p:nvGrpSpPr>
          <p:cNvPr id="38093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093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r>
              <a:rPr lang="en-US"/>
              <a:t>Ribosomes: Protein Factories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0013"/>
            <a:ext cx="8229600" cy="3811587"/>
          </a:xfrm>
        </p:spPr>
        <p:txBody>
          <a:bodyPr/>
          <a:lstStyle/>
          <a:p>
            <a:r>
              <a:rPr lang="en-US" sz="2800" b="1" dirty="0"/>
              <a:t>Ribosomes </a:t>
            </a:r>
            <a:r>
              <a:rPr lang="en-US" sz="2800" dirty="0"/>
              <a:t>are particles made of ribosomal RNA and protein</a:t>
            </a:r>
          </a:p>
          <a:p>
            <a:r>
              <a:rPr lang="en-US" sz="2800" dirty="0"/>
              <a:t>Ribosomes carry out protein synthesis in two locations</a:t>
            </a:r>
          </a:p>
          <a:p>
            <a:pPr marL="971550" lvl="1"/>
            <a:r>
              <a:rPr lang="en-US" sz="2600" dirty="0"/>
              <a:t>In the </a:t>
            </a:r>
            <a:r>
              <a:rPr lang="en-US" sz="2600" dirty="0" err="1"/>
              <a:t>cytosol</a:t>
            </a:r>
            <a:r>
              <a:rPr lang="en-US" sz="2600" dirty="0"/>
              <a:t> (free ribosomes</a:t>
            </a:r>
            <a:r>
              <a:rPr lang="en-US" sz="2600" dirty="0" smtClean="0"/>
              <a:t>)-”in house” proteins</a:t>
            </a:r>
            <a:endParaRPr lang="en-US" sz="2600" dirty="0"/>
          </a:p>
          <a:p>
            <a:pPr marL="971550" lvl="1"/>
            <a:r>
              <a:rPr lang="en-US" sz="2600" dirty="0"/>
              <a:t>On the outside of the endoplasmic reticulum or the nuclear envelope (bound ribosomes</a:t>
            </a:r>
            <a:r>
              <a:rPr lang="en-US" sz="2600" dirty="0" smtClean="0"/>
              <a:t>)-secreted proteins</a:t>
            </a:r>
          </a:p>
          <a:p>
            <a:pPr marL="971550" lvl="1"/>
            <a:r>
              <a:rPr lang="en-US" sz="2600" dirty="0" smtClean="0"/>
              <a:t>(15 &amp; 16)</a:t>
            </a:r>
            <a:endParaRPr lang="en-US" dirty="0"/>
          </a:p>
        </p:txBody>
      </p: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55638"/>
            <a:ext cx="8534400" cy="1325562"/>
          </a:xfrm>
        </p:spPr>
        <p:txBody>
          <a:bodyPr/>
          <a:lstStyle/>
          <a:p>
            <a:r>
              <a:rPr lang="en-US"/>
              <a:t>Concept 6.4: The endomembrane system regulates protein traffic and performs metabolic functions in the cell</a:t>
            </a:r>
            <a:endParaRPr lang="en-US" sz="320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189412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 dirty="0"/>
              <a:t>Components of the </a:t>
            </a:r>
            <a:r>
              <a:rPr lang="en-US" sz="2800" b="1" dirty="0" err="1"/>
              <a:t>endomembrane</a:t>
            </a:r>
            <a:r>
              <a:rPr lang="en-US" sz="2800" b="1" dirty="0"/>
              <a:t> </a:t>
            </a:r>
            <a:r>
              <a:rPr lang="en-US" sz="2800" b="1" dirty="0" smtClean="0"/>
              <a:t>system (17)</a:t>
            </a:r>
            <a:endParaRPr lang="en-US" sz="2800" dirty="0"/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Nuclear envelope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Endoplasmic reticulum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Golgi apparatus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 err="1"/>
              <a:t>Lysosomes</a:t>
            </a:r>
            <a:endParaRPr lang="en-US" sz="2600" dirty="0"/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Vacuoles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Plasma membrane</a:t>
            </a:r>
          </a:p>
          <a:p>
            <a:pPr>
              <a:spcBef>
                <a:spcPct val="10000"/>
              </a:spcBef>
            </a:pPr>
            <a:r>
              <a:rPr lang="en-US" sz="2800" dirty="0"/>
              <a:t>These components are either continuous or connected via transfer by </a:t>
            </a:r>
            <a:r>
              <a:rPr lang="en-US" sz="2800" b="1" dirty="0"/>
              <a:t>vesicles</a:t>
            </a:r>
          </a:p>
        </p:txBody>
      </p: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605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6.11</a:t>
            </a:r>
          </a:p>
        </p:txBody>
      </p:sp>
      <p:pic>
        <p:nvPicPr>
          <p:cNvPr id="561155" name="Picture 40" descr="06_11_EndoplsmcReticulu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36525"/>
            <a:ext cx="58404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1156" name="Line 38"/>
          <p:cNvSpPr>
            <a:spLocks noChangeShapeType="1"/>
          </p:cNvSpPr>
          <p:nvPr/>
        </p:nvSpPr>
        <p:spPr bwMode="auto">
          <a:xfrm>
            <a:off x="3130550" y="3556000"/>
            <a:ext cx="439738" cy="8810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57" name="Line 39"/>
          <p:cNvSpPr>
            <a:spLocks noChangeShapeType="1"/>
          </p:cNvSpPr>
          <p:nvPr/>
        </p:nvSpPr>
        <p:spPr bwMode="auto">
          <a:xfrm>
            <a:off x="5937250" y="3598863"/>
            <a:ext cx="215900" cy="706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58" name="Text Box 3"/>
          <p:cNvSpPr txBox="1">
            <a:spLocks noChangeArrowheads="1"/>
          </p:cNvSpPr>
          <p:nvPr/>
        </p:nvSpPr>
        <p:spPr bwMode="auto">
          <a:xfrm>
            <a:off x="2195513" y="136525"/>
            <a:ext cx="8937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Smooth ER</a:t>
            </a:r>
          </a:p>
        </p:txBody>
      </p:sp>
      <p:sp>
        <p:nvSpPr>
          <p:cNvPr id="561159" name="Line 6"/>
          <p:cNvSpPr>
            <a:spLocks noChangeShapeType="1"/>
          </p:cNvSpPr>
          <p:nvPr/>
        </p:nvSpPr>
        <p:spPr bwMode="auto">
          <a:xfrm>
            <a:off x="3128963" y="236538"/>
            <a:ext cx="33337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0" name="Text Box 7"/>
          <p:cNvSpPr txBox="1">
            <a:spLocks noChangeArrowheads="1"/>
          </p:cNvSpPr>
          <p:nvPr/>
        </p:nvSpPr>
        <p:spPr bwMode="auto">
          <a:xfrm>
            <a:off x="1677988" y="671513"/>
            <a:ext cx="8937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Rough ER</a:t>
            </a:r>
          </a:p>
        </p:txBody>
      </p:sp>
      <p:sp>
        <p:nvSpPr>
          <p:cNvPr id="561161" name="Line 8"/>
          <p:cNvSpPr>
            <a:spLocks noChangeShapeType="1"/>
          </p:cNvSpPr>
          <p:nvPr/>
        </p:nvSpPr>
        <p:spPr bwMode="auto">
          <a:xfrm flipH="1" flipV="1">
            <a:off x="2522538" y="782638"/>
            <a:ext cx="1236662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2" name="Text Box 9"/>
          <p:cNvSpPr txBox="1">
            <a:spLocks noChangeArrowheads="1"/>
          </p:cNvSpPr>
          <p:nvPr/>
        </p:nvSpPr>
        <p:spPr bwMode="auto">
          <a:xfrm>
            <a:off x="2259013" y="2436813"/>
            <a:ext cx="766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ER lumen</a:t>
            </a:r>
          </a:p>
        </p:txBody>
      </p:sp>
      <p:sp>
        <p:nvSpPr>
          <p:cNvPr id="561163" name="Text Box 10"/>
          <p:cNvSpPr txBox="1">
            <a:spLocks noChangeArrowheads="1"/>
          </p:cNvSpPr>
          <p:nvPr/>
        </p:nvSpPr>
        <p:spPr bwMode="auto">
          <a:xfrm>
            <a:off x="2341563" y="2746375"/>
            <a:ext cx="7413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Cisternae</a:t>
            </a:r>
          </a:p>
        </p:txBody>
      </p:sp>
      <p:sp>
        <p:nvSpPr>
          <p:cNvPr id="561164" name="Text Box 11"/>
          <p:cNvSpPr txBox="1">
            <a:spLocks noChangeArrowheads="1"/>
          </p:cNvSpPr>
          <p:nvPr/>
        </p:nvSpPr>
        <p:spPr bwMode="auto">
          <a:xfrm>
            <a:off x="3200400" y="2922588"/>
            <a:ext cx="8858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Ribosomes</a:t>
            </a:r>
          </a:p>
        </p:txBody>
      </p:sp>
      <p:sp>
        <p:nvSpPr>
          <p:cNvPr id="561165" name="Text Box 12"/>
          <p:cNvSpPr txBox="1">
            <a:spLocks noChangeArrowheads="1"/>
          </p:cNvSpPr>
          <p:nvPr/>
        </p:nvSpPr>
        <p:spPr bwMode="auto">
          <a:xfrm>
            <a:off x="2616200" y="3373438"/>
            <a:ext cx="8858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Smooth ER</a:t>
            </a:r>
          </a:p>
        </p:txBody>
      </p:sp>
      <p:sp>
        <p:nvSpPr>
          <p:cNvPr id="561166" name="Text Box 13"/>
          <p:cNvSpPr txBox="1">
            <a:spLocks noChangeArrowheads="1"/>
          </p:cNvSpPr>
          <p:nvPr/>
        </p:nvSpPr>
        <p:spPr bwMode="auto">
          <a:xfrm>
            <a:off x="3578225" y="3167063"/>
            <a:ext cx="13985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Transport vesicle</a:t>
            </a:r>
          </a:p>
        </p:txBody>
      </p:sp>
      <p:sp>
        <p:nvSpPr>
          <p:cNvPr id="561167" name="Line 14"/>
          <p:cNvSpPr>
            <a:spLocks noChangeShapeType="1"/>
          </p:cNvSpPr>
          <p:nvPr/>
        </p:nvSpPr>
        <p:spPr bwMode="auto">
          <a:xfrm flipV="1">
            <a:off x="3090863" y="2357438"/>
            <a:ext cx="777875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8" name="Line 15"/>
          <p:cNvSpPr>
            <a:spLocks noChangeShapeType="1"/>
          </p:cNvSpPr>
          <p:nvPr/>
        </p:nvSpPr>
        <p:spPr bwMode="auto">
          <a:xfrm flipH="1">
            <a:off x="3157538" y="2395538"/>
            <a:ext cx="93980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9" name="Line 16"/>
          <p:cNvSpPr>
            <a:spLocks noChangeShapeType="1"/>
          </p:cNvSpPr>
          <p:nvPr/>
        </p:nvSpPr>
        <p:spPr bwMode="auto">
          <a:xfrm flipH="1">
            <a:off x="3154363" y="2722563"/>
            <a:ext cx="100330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0" name="Line 17"/>
          <p:cNvSpPr>
            <a:spLocks noChangeShapeType="1"/>
          </p:cNvSpPr>
          <p:nvPr/>
        </p:nvSpPr>
        <p:spPr bwMode="auto">
          <a:xfrm flipH="1">
            <a:off x="4144963" y="2789238"/>
            <a:ext cx="2746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1" name="Line 18"/>
          <p:cNvSpPr>
            <a:spLocks noChangeShapeType="1"/>
          </p:cNvSpPr>
          <p:nvPr/>
        </p:nvSpPr>
        <p:spPr bwMode="auto">
          <a:xfrm flipH="1">
            <a:off x="4135438" y="2882900"/>
            <a:ext cx="5556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2" name="Line 19"/>
          <p:cNvSpPr>
            <a:spLocks noChangeShapeType="1"/>
          </p:cNvSpPr>
          <p:nvPr/>
        </p:nvSpPr>
        <p:spPr bwMode="auto">
          <a:xfrm>
            <a:off x="4983163" y="3271838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3" name="Line 20"/>
          <p:cNvSpPr>
            <a:spLocks noChangeShapeType="1"/>
          </p:cNvSpPr>
          <p:nvPr/>
        </p:nvSpPr>
        <p:spPr bwMode="auto">
          <a:xfrm>
            <a:off x="5808663" y="2527300"/>
            <a:ext cx="406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4" name="Text Box 21"/>
          <p:cNvSpPr txBox="1">
            <a:spLocks noChangeArrowheads="1"/>
          </p:cNvSpPr>
          <p:nvPr/>
        </p:nvSpPr>
        <p:spPr bwMode="auto">
          <a:xfrm>
            <a:off x="6249988" y="2746375"/>
            <a:ext cx="1398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Transitional ER</a:t>
            </a:r>
          </a:p>
        </p:txBody>
      </p:sp>
      <p:sp>
        <p:nvSpPr>
          <p:cNvPr id="561175" name="Text Box 22"/>
          <p:cNvSpPr txBox="1">
            <a:spLocks noChangeArrowheads="1"/>
          </p:cNvSpPr>
          <p:nvPr/>
        </p:nvSpPr>
        <p:spPr bwMode="auto">
          <a:xfrm>
            <a:off x="5530850" y="3362325"/>
            <a:ext cx="8016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Rough ER</a:t>
            </a:r>
          </a:p>
        </p:txBody>
      </p:sp>
      <p:sp>
        <p:nvSpPr>
          <p:cNvPr id="561176" name="Text Box 23"/>
          <p:cNvSpPr txBox="1">
            <a:spLocks noChangeArrowheads="1"/>
          </p:cNvSpPr>
          <p:nvPr/>
        </p:nvSpPr>
        <p:spPr bwMode="auto">
          <a:xfrm>
            <a:off x="6688138" y="3276600"/>
            <a:ext cx="5556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200 nm</a:t>
            </a:r>
          </a:p>
        </p:txBody>
      </p:sp>
      <p:grpSp>
        <p:nvGrpSpPr>
          <p:cNvPr id="561177" name="Group 27"/>
          <p:cNvGrpSpPr>
            <a:grpSpLocks/>
          </p:cNvGrpSpPr>
          <p:nvPr/>
        </p:nvGrpSpPr>
        <p:grpSpPr bwMode="auto">
          <a:xfrm>
            <a:off x="6723063" y="3471863"/>
            <a:ext cx="469900" cy="92075"/>
            <a:chOff x="4235" y="2187"/>
            <a:chExt cx="296" cy="58"/>
          </a:xfrm>
        </p:grpSpPr>
        <p:sp>
          <p:nvSpPr>
            <p:cNvPr id="561178" name="Line 24"/>
            <p:cNvSpPr>
              <a:spLocks noChangeShapeType="1"/>
            </p:cNvSpPr>
            <p:nvPr/>
          </p:nvSpPr>
          <p:spPr bwMode="auto">
            <a:xfrm>
              <a:off x="4235" y="2187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79" name="Line 25"/>
            <p:cNvSpPr>
              <a:spLocks noChangeShapeType="1"/>
            </p:cNvSpPr>
            <p:nvPr/>
          </p:nvSpPr>
          <p:spPr bwMode="auto">
            <a:xfrm>
              <a:off x="4531" y="2187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80" name="Line 26"/>
            <p:cNvSpPr>
              <a:spLocks noChangeShapeType="1"/>
            </p:cNvSpPr>
            <p:nvPr/>
          </p:nvSpPr>
          <p:spPr bwMode="auto">
            <a:xfrm>
              <a:off x="4237" y="2216"/>
              <a:ext cx="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181" name="Text Box 28"/>
          <p:cNvSpPr txBox="1">
            <a:spLocks noChangeArrowheads="1"/>
          </p:cNvSpPr>
          <p:nvPr/>
        </p:nvSpPr>
        <p:spPr bwMode="auto">
          <a:xfrm>
            <a:off x="5554663" y="228600"/>
            <a:ext cx="6619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Nuclear</a:t>
            </a:r>
            <a:br>
              <a:rPr lang="en-US" sz="1300" b="1"/>
            </a:br>
            <a:r>
              <a:rPr lang="en-US" sz="1300" b="1"/>
              <a:t>envelope</a:t>
            </a:r>
          </a:p>
        </p:txBody>
      </p:sp>
      <p:sp>
        <p:nvSpPr>
          <p:cNvPr id="561182" name="Line 29"/>
          <p:cNvSpPr>
            <a:spLocks noChangeShapeType="1"/>
          </p:cNvSpPr>
          <p:nvPr/>
        </p:nvSpPr>
        <p:spPr bwMode="auto">
          <a:xfrm>
            <a:off x="5875338" y="639763"/>
            <a:ext cx="0" cy="884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83" name="Line 32"/>
          <p:cNvSpPr>
            <a:spLocks noChangeShapeType="1"/>
          </p:cNvSpPr>
          <p:nvPr/>
        </p:nvSpPr>
        <p:spPr bwMode="auto">
          <a:xfrm>
            <a:off x="3136900" y="3568700"/>
            <a:ext cx="439738" cy="881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84" name="Line 35"/>
          <p:cNvSpPr>
            <a:spLocks noChangeShapeType="1"/>
          </p:cNvSpPr>
          <p:nvPr/>
        </p:nvSpPr>
        <p:spPr bwMode="auto">
          <a:xfrm>
            <a:off x="5943600" y="3611563"/>
            <a:ext cx="215900" cy="70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 of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Robert Hooke - Observed cells in cork.</a:t>
            </a:r>
          </a:p>
          <a:p>
            <a:pPr lvl="1" eaLnBrk="1" hangingPunct="1">
              <a:defRPr/>
            </a:pPr>
            <a:r>
              <a:rPr lang="en-US" dirty="0" smtClean="0"/>
              <a:t>Coined the term "cells” in 1665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1838 - M.J. </a:t>
            </a:r>
            <a:r>
              <a:rPr lang="en-US" dirty="0" err="1" smtClean="0"/>
              <a:t>Schleiden</a:t>
            </a:r>
            <a:r>
              <a:rPr lang="en-US" dirty="0" smtClean="0"/>
              <a:t>, all plants are made of cells.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1839 - T. Schwann, all animals are made of cells.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20700"/>
            <a:ext cx="8534400" cy="503238"/>
          </a:xfrm>
        </p:spPr>
        <p:txBody>
          <a:bodyPr/>
          <a:lstStyle/>
          <a:p>
            <a:r>
              <a:rPr lang="en-US" i="1"/>
              <a:t>Functions of Smooth ER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543800" cy="2546350"/>
          </a:xfrm>
        </p:spPr>
        <p:txBody>
          <a:bodyPr/>
          <a:lstStyle/>
          <a:p>
            <a:r>
              <a:rPr lang="en-US" sz="2800" dirty="0"/>
              <a:t>The smooth ER</a:t>
            </a:r>
          </a:p>
          <a:p>
            <a:pPr marL="971550" lvl="1"/>
            <a:r>
              <a:rPr lang="en-US" sz="2600" dirty="0"/>
              <a:t>Synthesizes lipids</a:t>
            </a:r>
          </a:p>
          <a:p>
            <a:pPr marL="971550" lvl="1"/>
            <a:r>
              <a:rPr lang="en-US" sz="2600" dirty="0"/>
              <a:t>Metabolizes carbohydrates</a:t>
            </a:r>
          </a:p>
          <a:p>
            <a:pPr marL="971550" lvl="1"/>
            <a:r>
              <a:rPr lang="en-US" sz="2600" dirty="0"/>
              <a:t>Detoxifies drugs and poisons</a:t>
            </a:r>
          </a:p>
          <a:p>
            <a:pPr marL="971550" lvl="1"/>
            <a:r>
              <a:rPr lang="en-US" sz="2600" dirty="0"/>
              <a:t>Stores calcium </a:t>
            </a:r>
            <a:r>
              <a:rPr lang="en-US" sz="2600" dirty="0" smtClean="0"/>
              <a:t>ions</a:t>
            </a:r>
          </a:p>
          <a:p>
            <a:pPr marL="971550" lvl="1"/>
            <a:r>
              <a:rPr lang="en-US" sz="2600" dirty="0" smtClean="0"/>
              <a:t>(19 &amp; 20)</a:t>
            </a:r>
            <a:endParaRPr lang="en-US" sz="2600" dirty="0"/>
          </a:p>
        </p:txBody>
      </p:sp>
      <p:grpSp>
        <p:nvGrpSpPr>
          <p:cNvPr id="39117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525463"/>
            <a:ext cx="8534400" cy="503237"/>
          </a:xfrm>
        </p:spPr>
        <p:txBody>
          <a:bodyPr/>
          <a:lstStyle/>
          <a:p>
            <a:r>
              <a:rPr lang="en-US" i="1"/>
              <a:t>Functions of Rough ER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3188"/>
            <a:ext cx="8077200" cy="3503612"/>
          </a:xfrm>
        </p:spPr>
        <p:txBody>
          <a:bodyPr/>
          <a:lstStyle/>
          <a:p>
            <a:r>
              <a:rPr lang="en-US" sz="2800" dirty="0"/>
              <a:t>The rough ER</a:t>
            </a:r>
          </a:p>
          <a:p>
            <a:pPr marL="971550" lvl="1"/>
            <a:r>
              <a:rPr lang="en-US" sz="2600" dirty="0"/>
              <a:t>Has bound ribosomes, which secrete </a:t>
            </a:r>
            <a:r>
              <a:rPr lang="en-US" sz="2600" b="1" dirty="0" err="1"/>
              <a:t>glycoproteins</a:t>
            </a:r>
            <a:r>
              <a:rPr lang="en-US" sz="2600" dirty="0"/>
              <a:t> (proteins covalently bonded to carbohydrates)</a:t>
            </a:r>
            <a:endParaRPr lang="en-US" sz="2600" b="1" dirty="0"/>
          </a:p>
          <a:p>
            <a:pPr marL="971550" lvl="1"/>
            <a:r>
              <a:rPr lang="en-US" sz="2600" dirty="0"/>
              <a:t>Distributes </a:t>
            </a:r>
            <a:r>
              <a:rPr lang="en-US" sz="2600" b="1" dirty="0"/>
              <a:t>transport vesicles,</a:t>
            </a:r>
            <a:r>
              <a:rPr lang="en-US" sz="2600" dirty="0"/>
              <a:t> proteins surrounded by membranes</a:t>
            </a:r>
            <a:endParaRPr lang="en-US" sz="2600" b="1" dirty="0"/>
          </a:p>
          <a:p>
            <a:pPr marL="971550" lvl="1"/>
            <a:r>
              <a:rPr lang="en-US" sz="2600" dirty="0"/>
              <a:t>Is a membrane factory for the </a:t>
            </a:r>
            <a:r>
              <a:rPr lang="en-US" sz="2600" dirty="0" smtClean="0"/>
              <a:t>cell</a:t>
            </a:r>
          </a:p>
          <a:p>
            <a:pPr marL="971550" lvl="1"/>
            <a:r>
              <a:rPr lang="en-US" sz="2600" dirty="0" smtClean="0"/>
              <a:t>(21 &amp; 22)</a:t>
            </a:r>
            <a:endParaRPr lang="en-US" sz="2600" dirty="0"/>
          </a:p>
        </p:txBody>
      </p:sp>
      <p:grpSp>
        <p:nvGrpSpPr>
          <p:cNvPr id="39219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220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0238"/>
            <a:ext cx="8229600" cy="3814762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en-US" sz="2800" b="1"/>
              <a:t>Golgi apparatus </a:t>
            </a:r>
            <a:r>
              <a:rPr lang="en-US" sz="2800"/>
              <a:t>consists of flattened membranous sacs called cisternae</a:t>
            </a:r>
          </a:p>
          <a:p>
            <a:r>
              <a:rPr lang="en-US" sz="2800"/>
              <a:t>Functions of the Golgi apparatus</a:t>
            </a:r>
          </a:p>
          <a:p>
            <a:pPr marL="971550" lvl="1"/>
            <a:r>
              <a:rPr lang="en-US" sz="2600"/>
              <a:t>Modifies products of the ER</a:t>
            </a:r>
          </a:p>
          <a:p>
            <a:pPr marL="971550" lvl="1"/>
            <a:r>
              <a:rPr lang="en-US" sz="2600"/>
              <a:t>Manufactures certain macromolecules</a:t>
            </a:r>
          </a:p>
          <a:p>
            <a:pPr marL="971550" lvl="1"/>
            <a:r>
              <a:rPr lang="en-US" sz="2600"/>
              <a:t>Sorts and packages materials into transport vesicles</a:t>
            </a: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85775"/>
            <a:ext cx="8534400" cy="1190625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The Golgi Apparatus: Shipping and </a:t>
            </a:r>
            <a:br>
              <a:rPr lang="en-US"/>
            </a:br>
            <a:r>
              <a:rPr lang="en-US"/>
              <a:t>Receiving Center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39322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322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6.12</a:t>
            </a:r>
          </a:p>
        </p:txBody>
      </p:sp>
      <p:pic>
        <p:nvPicPr>
          <p:cNvPr id="563203" name="Picture 20" descr="06_12_GolgiApparatu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39850"/>
            <a:ext cx="8548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04" name="Text Box 3"/>
          <p:cNvSpPr txBox="1">
            <a:spLocks noChangeArrowheads="1"/>
          </p:cNvSpPr>
          <p:nvPr/>
        </p:nvSpPr>
        <p:spPr bwMode="auto">
          <a:xfrm>
            <a:off x="339725" y="1336675"/>
            <a:ext cx="1939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 i="1"/>
              <a:t>cis</a:t>
            </a:r>
            <a:r>
              <a:rPr lang="en-US" sz="1600" b="1"/>
              <a:t> face</a:t>
            </a:r>
            <a:br>
              <a:rPr lang="en-US" sz="1600" b="1"/>
            </a:br>
            <a:r>
              <a:rPr lang="en-US" sz="1600" b="1"/>
              <a:t>(“receiving” side of</a:t>
            </a:r>
            <a:br>
              <a:rPr lang="en-US" sz="1600" b="1"/>
            </a:br>
            <a:r>
              <a:rPr lang="en-US" sz="1600" b="1"/>
              <a:t>Golgi apparatus)</a:t>
            </a:r>
            <a:br>
              <a:rPr lang="en-US" sz="1600" b="1"/>
            </a:br>
            <a:endParaRPr lang="en-US" sz="1600" b="1"/>
          </a:p>
        </p:txBody>
      </p:sp>
      <p:sp>
        <p:nvSpPr>
          <p:cNvPr id="563205" name="Line 6"/>
          <p:cNvSpPr>
            <a:spLocks noChangeShapeType="1"/>
          </p:cNvSpPr>
          <p:nvPr/>
        </p:nvSpPr>
        <p:spPr bwMode="auto">
          <a:xfrm flipV="1">
            <a:off x="3132138" y="2255838"/>
            <a:ext cx="63500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6" name="Line 7"/>
          <p:cNvSpPr>
            <a:spLocks noChangeShapeType="1"/>
          </p:cNvSpPr>
          <p:nvPr/>
        </p:nvSpPr>
        <p:spPr bwMode="auto">
          <a:xfrm flipV="1">
            <a:off x="3344863" y="2252663"/>
            <a:ext cx="427037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7" name="Line 8"/>
          <p:cNvSpPr>
            <a:spLocks noChangeShapeType="1"/>
          </p:cNvSpPr>
          <p:nvPr/>
        </p:nvSpPr>
        <p:spPr bwMode="auto">
          <a:xfrm>
            <a:off x="1422400" y="2039938"/>
            <a:ext cx="39370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8" name="Line 9"/>
          <p:cNvSpPr>
            <a:spLocks noChangeShapeType="1"/>
          </p:cNvSpPr>
          <p:nvPr/>
        </p:nvSpPr>
        <p:spPr bwMode="auto">
          <a:xfrm>
            <a:off x="2781300" y="3598863"/>
            <a:ext cx="477838" cy="113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9" name="Text Box 10"/>
          <p:cNvSpPr txBox="1">
            <a:spLocks noChangeArrowheads="1"/>
          </p:cNvSpPr>
          <p:nvPr/>
        </p:nvSpPr>
        <p:spPr bwMode="auto">
          <a:xfrm>
            <a:off x="3279775" y="4630738"/>
            <a:ext cx="18510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 i="1"/>
              <a:t>trans</a:t>
            </a:r>
            <a:r>
              <a:rPr lang="en-US" sz="1600" b="1"/>
              <a:t> face</a:t>
            </a:r>
            <a:br>
              <a:rPr lang="en-US" sz="1600" b="1"/>
            </a:br>
            <a:r>
              <a:rPr lang="en-US" sz="1600" b="1"/>
              <a:t>(“shipping” side of</a:t>
            </a:r>
            <a:br>
              <a:rPr lang="en-US" sz="1600" b="1"/>
            </a:br>
            <a:r>
              <a:rPr lang="en-US" sz="1600" b="1"/>
              <a:t>Golgi apparatus)</a:t>
            </a:r>
          </a:p>
        </p:txBody>
      </p:sp>
      <p:sp>
        <p:nvSpPr>
          <p:cNvPr id="563210" name="Text Box 11"/>
          <p:cNvSpPr txBox="1">
            <a:spLocks noChangeArrowheads="1"/>
          </p:cNvSpPr>
          <p:nvPr/>
        </p:nvSpPr>
        <p:spPr bwMode="auto">
          <a:xfrm>
            <a:off x="8156575" y="1641475"/>
            <a:ext cx="593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0.1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sp>
        <p:nvSpPr>
          <p:cNvPr id="563211" name="Text Box 12"/>
          <p:cNvSpPr txBox="1">
            <a:spLocks noChangeArrowheads="1"/>
          </p:cNvSpPr>
          <p:nvPr/>
        </p:nvSpPr>
        <p:spPr bwMode="auto">
          <a:xfrm>
            <a:off x="6564313" y="4930775"/>
            <a:ext cx="22701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TEM of Golgi apparatus</a:t>
            </a:r>
          </a:p>
        </p:txBody>
      </p:sp>
      <p:sp>
        <p:nvSpPr>
          <p:cNvPr id="563212" name="Text Box 13"/>
          <p:cNvSpPr txBox="1">
            <a:spLocks noChangeArrowheads="1"/>
          </p:cNvSpPr>
          <p:nvPr/>
        </p:nvSpPr>
        <p:spPr bwMode="auto">
          <a:xfrm>
            <a:off x="3800475" y="2128838"/>
            <a:ext cx="974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Cisternae</a:t>
            </a:r>
          </a:p>
        </p:txBody>
      </p:sp>
      <p:grpSp>
        <p:nvGrpSpPr>
          <p:cNvPr id="563213" name="Group 19"/>
          <p:cNvGrpSpPr>
            <a:grpSpLocks/>
          </p:cNvGrpSpPr>
          <p:nvPr/>
        </p:nvGrpSpPr>
        <p:grpSpPr bwMode="auto">
          <a:xfrm>
            <a:off x="8172450" y="1873250"/>
            <a:ext cx="606425" cy="95250"/>
            <a:chOff x="5148" y="1180"/>
            <a:chExt cx="382" cy="60"/>
          </a:xfrm>
        </p:grpSpPr>
        <p:sp>
          <p:nvSpPr>
            <p:cNvPr id="563214" name="Line 16"/>
            <p:cNvSpPr>
              <a:spLocks noChangeShapeType="1"/>
            </p:cNvSpPr>
            <p:nvPr/>
          </p:nvSpPr>
          <p:spPr bwMode="auto">
            <a:xfrm>
              <a:off x="5150" y="1180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5" name="Line 17"/>
            <p:cNvSpPr>
              <a:spLocks noChangeShapeType="1"/>
            </p:cNvSpPr>
            <p:nvPr/>
          </p:nvSpPr>
          <p:spPr bwMode="auto">
            <a:xfrm>
              <a:off x="5530" y="1180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6" name="Line 18"/>
            <p:cNvSpPr>
              <a:spLocks noChangeShapeType="1"/>
            </p:cNvSpPr>
            <p:nvPr/>
          </p:nvSpPr>
          <p:spPr bwMode="auto">
            <a:xfrm>
              <a:off x="5148" y="1206"/>
              <a:ext cx="3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718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/>
              <a:t>Lysosomes: Digestive Compartments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20040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 err="1"/>
              <a:t>lysosome</a:t>
            </a:r>
            <a:r>
              <a:rPr lang="en-US" sz="2800" dirty="0"/>
              <a:t> is a membranous sac of hydrolytic enzymes that can digest macromolecules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/>
              <a:t>Lysosomal</a:t>
            </a:r>
            <a:r>
              <a:rPr lang="en-US" sz="2800" dirty="0"/>
              <a:t> enzymes can hydrolyze proteins, fats, polysaccharides, and nucleic acids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/>
              <a:t>Lysosomal</a:t>
            </a:r>
            <a:r>
              <a:rPr lang="en-US" sz="2800" dirty="0"/>
              <a:t> enzymes work best in the acidic environment inside the </a:t>
            </a:r>
            <a:r>
              <a:rPr lang="en-US" sz="2800" dirty="0" err="1" smtClean="0"/>
              <a:t>lysosome</a:t>
            </a:r>
            <a:endParaRPr lang="en-US" sz="2800" dirty="0" smtClean="0"/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(24)</a:t>
            </a:r>
            <a:endParaRPr lang="en-US" sz="2800" dirty="0"/>
          </a:p>
        </p:txBody>
      </p:sp>
      <p:grpSp>
        <p:nvGrpSpPr>
          <p:cNvPr id="397321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732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229600" cy="342900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Some types of cell can engulf another cell by </a:t>
            </a:r>
            <a:r>
              <a:rPr lang="en-US" sz="2800" b="1" dirty="0" err="1"/>
              <a:t>phagocytosis</a:t>
            </a:r>
            <a:r>
              <a:rPr lang="en-US" sz="2800" dirty="0"/>
              <a:t>; this forms a food </a:t>
            </a:r>
            <a:r>
              <a:rPr lang="en-US" sz="2800" dirty="0" smtClean="0"/>
              <a:t>vacuole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Ex. Macrophages (25)</a:t>
            </a:r>
            <a:endParaRPr lang="en-US" sz="2800" dirty="0"/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A </a:t>
            </a:r>
            <a:r>
              <a:rPr lang="en-US" sz="2800" dirty="0" err="1"/>
              <a:t>lysosome</a:t>
            </a:r>
            <a:r>
              <a:rPr lang="en-US" sz="2800" dirty="0"/>
              <a:t> fuses with the food vacuole and digests the molecules</a:t>
            </a:r>
            <a:endParaRPr lang="en-US" sz="2800" dirty="0">
              <a:latin typeface="Times" pitchFamily="84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/>
              <a:t>Lysosomes</a:t>
            </a:r>
            <a:r>
              <a:rPr lang="en-US" sz="2800" dirty="0"/>
              <a:t> also use enzymes to recycle the cell’s own organelles and macromolecules, a process called </a:t>
            </a:r>
            <a:r>
              <a:rPr lang="en-US" sz="2800" dirty="0" err="1" smtClean="0"/>
              <a:t>autophagy</a:t>
            </a:r>
            <a:r>
              <a:rPr lang="en-US" sz="2800" dirty="0" smtClean="0"/>
              <a:t> (26)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Sach’s</a:t>
            </a:r>
            <a:r>
              <a:rPr lang="en-US" sz="2800" dirty="0" smtClean="0"/>
              <a:t> is a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disorder that results in the buildup of a lipid in nerve cells impairing their function.(27)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dirty="0"/>
          </a:p>
        </p:txBody>
      </p:sp>
      <p:grpSp>
        <p:nvGrpSpPr>
          <p:cNvPr id="39834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6.13b</a:t>
            </a:r>
          </a:p>
        </p:txBody>
      </p:sp>
      <p:pic>
        <p:nvPicPr>
          <p:cNvPr id="706563" name="Picture 39" descr="06_13b_Lysosom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36525"/>
            <a:ext cx="59817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64" name="Line 36"/>
          <p:cNvSpPr>
            <a:spLocks noChangeShapeType="1"/>
          </p:cNvSpPr>
          <p:nvPr/>
        </p:nvSpPr>
        <p:spPr bwMode="auto">
          <a:xfrm>
            <a:off x="4918075" y="715963"/>
            <a:ext cx="914400" cy="1244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5" name="Line 37"/>
          <p:cNvSpPr>
            <a:spLocks noChangeShapeType="1"/>
          </p:cNvSpPr>
          <p:nvPr/>
        </p:nvSpPr>
        <p:spPr bwMode="auto">
          <a:xfrm>
            <a:off x="3432175" y="2082800"/>
            <a:ext cx="2667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6" name="Line 38"/>
          <p:cNvSpPr>
            <a:spLocks noChangeShapeType="1"/>
          </p:cNvSpPr>
          <p:nvPr/>
        </p:nvSpPr>
        <p:spPr bwMode="auto">
          <a:xfrm>
            <a:off x="3182938" y="2798763"/>
            <a:ext cx="18335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7" name="Line 6"/>
          <p:cNvSpPr>
            <a:spLocks noChangeShapeType="1"/>
          </p:cNvSpPr>
          <p:nvPr/>
        </p:nvSpPr>
        <p:spPr bwMode="auto">
          <a:xfrm>
            <a:off x="1398588" y="1701800"/>
            <a:ext cx="1876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8" name="Line 7"/>
          <p:cNvSpPr>
            <a:spLocks noChangeShapeType="1"/>
          </p:cNvSpPr>
          <p:nvPr/>
        </p:nvSpPr>
        <p:spPr bwMode="auto">
          <a:xfrm>
            <a:off x="1220788" y="2209800"/>
            <a:ext cx="12922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9" name="Line 8"/>
          <p:cNvSpPr>
            <a:spLocks noChangeShapeType="1"/>
          </p:cNvSpPr>
          <p:nvPr/>
        </p:nvSpPr>
        <p:spPr bwMode="auto">
          <a:xfrm>
            <a:off x="2449513" y="744538"/>
            <a:ext cx="647700" cy="876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70" name="Text Box 9"/>
          <p:cNvSpPr txBox="1">
            <a:spLocks noChangeArrowheads="1"/>
          </p:cNvSpPr>
          <p:nvPr/>
        </p:nvSpPr>
        <p:spPr bwMode="auto">
          <a:xfrm>
            <a:off x="3824288" y="133350"/>
            <a:ext cx="182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Vesicle containing</a:t>
            </a:r>
            <a:br>
              <a:rPr lang="en-US" sz="1600" b="1"/>
            </a:br>
            <a:r>
              <a:rPr lang="en-US" sz="1600" b="1"/>
              <a:t>two damaged</a:t>
            </a:r>
            <a:br>
              <a:rPr lang="en-US" sz="1600" b="1"/>
            </a:br>
            <a:r>
              <a:rPr lang="en-US" sz="1600" b="1"/>
              <a:t>organelles</a:t>
            </a:r>
          </a:p>
        </p:txBody>
      </p:sp>
      <p:grpSp>
        <p:nvGrpSpPr>
          <p:cNvPr id="706571" name="Group 10"/>
          <p:cNvGrpSpPr>
            <a:grpSpLocks/>
          </p:cNvGrpSpPr>
          <p:nvPr/>
        </p:nvGrpSpPr>
        <p:grpSpPr bwMode="auto">
          <a:xfrm>
            <a:off x="6086475" y="652463"/>
            <a:ext cx="1420813" cy="90487"/>
            <a:chOff x="4911" y="912"/>
            <a:chExt cx="634" cy="57"/>
          </a:xfrm>
        </p:grpSpPr>
        <p:sp>
          <p:nvSpPr>
            <p:cNvPr id="706572" name="Line 11"/>
            <p:cNvSpPr>
              <a:spLocks noChangeShapeType="1"/>
            </p:cNvSpPr>
            <p:nvPr/>
          </p:nvSpPr>
          <p:spPr bwMode="auto">
            <a:xfrm>
              <a:off x="4911" y="939"/>
              <a:ext cx="6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73" name="Line 12"/>
            <p:cNvSpPr>
              <a:spLocks noChangeShapeType="1"/>
            </p:cNvSpPr>
            <p:nvPr/>
          </p:nvSpPr>
          <p:spPr bwMode="auto">
            <a:xfrm>
              <a:off x="4911" y="912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74" name="Line 13"/>
            <p:cNvSpPr>
              <a:spLocks noChangeShapeType="1"/>
            </p:cNvSpPr>
            <p:nvPr/>
          </p:nvSpPr>
          <p:spPr bwMode="auto">
            <a:xfrm>
              <a:off x="5542" y="912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75" name="Text Box 14"/>
          <p:cNvSpPr txBox="1">
            <a:spLocks noChangeArrowheads="1"/>
          </p:cNvSpPr>
          <p:nvPr/>
        </p:nvSpPr>
        <p:spPr bwMode="auto">
          <a:xfrm>
            <a:off x="6554788" y="428625"/>
            <a:ext cx="542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1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sp>
        <p:nvSpPr>
          <p:cNvPr id="706576" name="Text Box 15"/>
          <p:cNvSpPr txBox="1">
            <a:spLocks noChangeArrowheads="1"/>
          </p:cNvSpPr>
          <p:nvPr/>
        </p:nvSpPr>
        <p:spPr bwMode="auto">
          <a:xfrm>
            <a:off x="1997075" y="1944688"/>
            <a:ext cx="14192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Mitochondrion</a:t>
            </a:r>
            <a:br>
              <a:rPr lang="en-US" sz="1600" b="1"/>
            </a:br>
            <a:r>
              <a:rPr lang="en-US" sz="1600" b="1"/>
              <a:t>fragment</a:t>
            </a:r>
          </a:p>
        </p:txBody>
      </p:sp>
      <p:sp>
        <p:nvSpPr>
          <p:cNvPr id="706577" name="Text Box 16"/>
          <p:cNvSpPr txBox="1">
            <a:spLocks noChangeArrowheads="1"/>
          </p:cNvSpPr>
          <p:nvPr/>
        </p:nvSpPr>
        <p:spPr bwMode="auto">
          <a:xfrm>
            <a:off x="1989138" y="2670175"/>
            <a:ext cx="1162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Peroxisome</a:t>
            </a:r>
            <a:br>
              <a:rPr lang="en-US" sz="1600" b="1"/>
            </a:br>
            <a:r>
              <a:rPr lang="en-US" sz="1600" b="1"/>
              <a:t>fragment</a:t>
            </a:r>
          </a:p>
        </p:txBody>
      </p:sp>
      <p:sp>
        <p:nvSpPr>
          <p:cNvPr id="706578" name="Text Box 20"/>
          <p:cNvSpPr txBox="1">
            <a:spLocks noChangeArrowheads="1"/>
          </p:cNvSpPr>
          <p:nvPr/>
        </p:nvSpPr>
        <p:spPr bwMode="auto">
          <a:xfrm>
            <a:off x="1698625" y="4589463"/>
            <a:ext cx="8016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Peroxisome</a:t>
            </a:r>
          </a:p>
        </p:txBody>
      </p:sp>
      <p:sp>
        <p:nvSpPr>
          <p:cNvPr id="706579" name="Text Box 24"/>
          <p:cNvSpPr txBox="1">
            <a:spLocks noChangeArrowheads="1"/>
          </p:cNvSpPr>
          <p:nvPr/>
        </p:nvSpPr>
        <p:spPr bwMode="auto">
          <a:xfrm>
            <a:off x="3159125" y="5724525"/>
            <a:ext cx="4762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Vesicle</a:t>
            </a:r>
          </a:p>
        </p:txBody>
      </p:sp>
      <p:sp>
        <p:nvSpPr>
          <p:cNvPr id="706580" name="Text Box 25"/>
          <p:cNvSpPr txBox="1">
            <a:spLocks noChangeArrowheads="1"/>
          </p:cNvSpPr>
          <p:nvPr/>
        </p:nvSpPr>
        <p:spPr bwMode="auto">
          <a:xfrm>
            <a:off x="3978275" y="5561013"/>
            <a:ext cx="9715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Mitochondrion</a:t>
            </a:r>
          </a:p>
        </p:txBody>
      </p:sp>
      <p:sp>
        <p:nvSpPr>
          <p:cNvPr id="706581" name="Text Box 26"/>
          <p:cNvSpPr txBox="1">
            <a:spLocks noChangeArrowheads="1"/>
          </p:cNvSpPr>
          <p:nvPr/>
        </p:nvSpPr>
        <p:spPr bwMode="auto">
          <a:xfrm>
            <a:off x="3165475" y="4046538"/>
            <a:ext cx="6969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Lysosome</a:t>
            </a:r>
          </a:p>
        </p:txBody>
      </p:sp>
      <p:sp>
        <p:nvSpPr>
          <p:cNvPr id="706582" name="Text Box 27"/>
          <p:cNvSpPr txBox="1">
            <a:spLocks noChangeArrowheads="1"/>
          </p:cNvSpPr>
          <p:nvPr/>
        </p:nvSpPr>
        <p:spPr bwMode="auto">
          <a:xfrm>
            <a:off x="6407150" y="5497513"/>
            <a:ext cx="6969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Digestion</a:t>
            </a:r>
          </a:p>
        </p:txBody>
      </p:sp>
      <p:sp>
        <p:nvSpPr>
          <p:cNvPr id="706583" name="Line 28"/>
          <p:cNvSpPr>
            <a:spLocks noChangeShapeType="1"/>
          </p:cNvSpPr>
          <p:nvPr/>
        </p:nvSpPr>
        <p:spPr bwMode="auto">
          <a:xfrm>
            <a:off x="4918075" y="711200"/>
            <a:ext cx="91440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4" name="Text Box 29"/>
          <p:cNvSpPr txBox="1">
            <a:spLocks noChangeArrowheads="1"/>
          </p:cNvSpPr>
          <p:nvPr/>
        </p:nvSpPr>
        <p:spPr bwMode="auto">
          <a:xfrm>
            <a:off x="1612900" y="6296025"/>
            <a:ext cx="1373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(b) Autophagy</a:t>
            </a:r>
          </a:p>
        </p:txBody>
      </p:sp>
      <p:sp>
        <p:nvSpPr>
          <p:cNvPr id="706585" name="Line 31"/>
          <p:cNvSpPr>
            <a:spLocks noChangeShapeType="1"/>
          </p:cNvSpPr>
          <p:nvPr/>
        </p:nvSpPr>
        <p:spPr bwMode="auto">
          <a:xfrm>
            <a:off x="3436938" y="20828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6" name="Line 32"/>
          <p:cNvSpPr>
            <a:spLocks noChangeShapeType="1"/>
          </p:cNvSpPr>
          <p:nvPr/>
        </p:nvSpPr>
        <p:spPr bwMode="auto">
          <a:xfrm>
            <a:off x="3187700" y="2794000"/>
            <a:ext cx="1833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7" name="Line 33"/>
          <p:cNvSpPr>
            <a:spLocks noChangeShapeType="1"/>
          </p:cNvSpPr>
          <p:nvPr/>
        </p:nvSpPr>
        <p:spPr bwMode="auto">
          <a:xfrm>
            <a:off x="3586163" y="5160963"/>
            <a:ext cx="36830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8" name="Line 34"/>
          <p:cNvSpPr>
            <a:spLocks noChangeShapeType="1"/>
          </p:cNvSpPr>
          <p:nvPr/>
        </p:nvSpPr>
        <p:spPr bwMode="auto">
          <a:xfrm>
            <a:off x="3484563" y="5454650"/>
            <a:ext cx="3175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9" name="Line 35"/>
          <p:cNvSpPr>
            <a:spLocks noChangeShapeType="1"/>
          </p:cNvSpPr>
          <p:nvPr/>
        </p:nvSpPr>
        <p:spPr bwMode="auto">
          <a:xfrm>
            <a:off x="2260600" y="4830763"/>
            <a:ext cx="444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2901950"/>
          </a:xfrm>
        </p:spPr>
        <p:txBody>
          <a:bodyPr/>
          <a:lstStyle/>
          <a:p>
            <a:r>
              <a:rPr lang="en-US" sz="2800" b="1" dirty="0"/>
              <a:t>Food vacuoles </a:t>
            </a:r>
            <a:r>
              <a:rPr lang="en-US" sz="2800" dirty="0"/>
              <a:t>are formed by </a:t>
            </a:r>
            <a:r>
              <a:rPr lang="en-US" sz="2800" dirty="0" err="1"/>
              <a:t>phagocytosis</a:t>
            </a:r>
            <a:endParaRPr lang="en-US" sz="2800" dirty="0"/>
          </a:p>
          <a:p>
            <a:r>
              <a:rPr lang="en-US" sz="2800" b="1" dirty="0"/>
              <a:t>Contractile vacuoles</a:t>
            </a:r>
            <a:r>
              <a:rPr lang="en-US" sz="2800" dirty="0"/>
              <a:t>, found in many freshwater </a:t>
            </a:r>
            <a:r>
              <a:rPr lang="en-US" sz="2800" dirty="0" err="1"/>
              <a:t>protists</a:t>
            </a:r>
            <a:r>
              <a:rPr lang="en-US" sz="2800" dirty="0"/>
              <a:t>, pump excess water out of cells</a:t>
            </a:r>
          </a:p>
          <a:p>
            <a:r>
              <a:rPr lang="en-US" sz="2800" b="1" dirty="0"/>
              <a:t>Central vacuoles</a:t>
            </a:r>
            <a:r>
              <a:rPr lang="en-US" sz="2800" dirty="0"/>
              <a:t>, found in many mature plant cells, hold organic compounds and water</a:t>
            </a:r>
          </a:p>
        </p:txBody>
      </p:sp>
      <p:grpSp>
        <p:nvGrpSpPr>
          <p:cNvPr id="407560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7561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plant cell or fungal cell may have one or several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vacuoles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derived from endoplasmic reticulum and Golgi apparatus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2163"/>
            <a:ext cx="8915400" cy="503237"/>
          </a:xfrm>
        </p:spPr>
        <p:txBody>
          <a:bodyPr/>
          <a:lstStyle/>
          <a:p>
            <a:r>
              <a:rPr lang="en-US" dirty="0"/>
              <a:t>Vacuoles: Diverse Maintenance Compartments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r>
              <a:rPr lang="en-US"/>
              <a:t>The Endomembrane System: </a:t>
            </a:r>
            <a:r>
              <a:rPr lang="en-US" i="1"/>
              <a:t>A Review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77200" cy="15557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endomembrane</a:t>
            </a:r>
            <a:r>
              <a:rPr lang="en-US" sz="2800" dirty="0"/>
              <a:t> system is a complex and dynamic player in the cell’s compartmental </a:t>
            </a:r>
            <a:r>
              <a:rPr lang="en-US" sz="2800" dirty="0" smtClean="0"/>
              <a:t>organization</a:t>
            </a:r>
          </a:p>
          <a:p>
            <a:r>
              <a:rPr lang="en-US" sz="2800" dirty="0" smtClean="0"/>
              <a:t>Next slide (29)</a:t>
            </a:r>
            <a:endParaRPr lang="en-US" sz="2800" dirty="0"/>
          </a:p>
        </p:txBody>
      </p:sp>
      <p:grpSp>
        <p:nvGrpSpPr>
          <p:cNvPr id="41165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165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6.15-3</a:t>
            </a:r>
          </a:p>
        </p:txBody>
      </p:sp>
      <p:pic>
        <p:nvPicPr>
          <p:cNvPr id="714755" name="Picture 22" descr="06_15EndomembraneSyste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95300"/>
            <a:ext cx="8548687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6" name="Line 6"/>
          <p:cNvSpPr>
            <a:spLocks noChangeShapeType="1"/>
          </p:cNvSpPr>
          <p:nvPr/>
        </p:nvSpPr>
        <p:spPr bwMode="auto">
          <a:xfrm>
            <a:off x="4279900" y="3282950"/>
            <a:ext cx="2921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57" name="Line 7"/>
          <p:cNvSpPr>
            <a:spLocks noChangeShapeType="1"/>
          </p:cNvSpPr>
          <p:nvPr/>
        </p:nvSpPr>
        <p:spPr bwMode="auto">
          <a:xfrm flipH="1">
            <a:off x="4422775" y="4868863"/>
            <a:ext cx="639763" cy="901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58" name="Line 8"/>
          <p:cNvSpPr>
            <a:spLocks noChangeShapeType="1"/>
          </p:cNvSpPr>
          <p:nvPr/>
        </p:nvSpPr>
        <p:spPr bwMode="auto">
          <a:xfrm>
            <a:off x="5041900" y="846138"/>
            <a:ext cx="20732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59" name="Line 9"/>
          <p:cNvSpPr>
            <a:spLocks noChangeShapeType="1"/>
          </p:cNvSpPr>
          <p:nvPr/>
        </p:nvSpPr>
        <p:spPr bwMode="auto">
          <a:xfrm>
            <a:off x="6072188" y="1652588"/>
            <a:ext cx="1044575" cy="706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0" name="Line 10"/>
          <p:cNvSpPr>
            <a:spLocks noChangeShapeType="1"/>
          </p:cNvSpPr>
          <p:nvPr/>
        </p:nvSpPr>
        <p:spPr bwMode="auto">
          <a:xfrm>
            <a:off x="652463" y="1931988"/>
            <a:ext cx="0" cy="676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1" name="Text Box 11"/>
          <p:cNvSpPr txBox="1">
            <a:spLocks noChangeArrowheads="1"/>
          </p:cNvSpPr>
          <p:nvPr/>
        </p:nvSpPr>
        <p:spPr bwMode="auto">
          <a:xfrm>
            <a:off x="438150" y="259873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Smooth ER</a:t>
            </a:r>
          </a:p>
        </p:txBody>
      </p:sp>
      <p:sp>
        <p:nvSpPr>
          <p:cNvPr id="714762" name="Line 12"/>
          <p:cNvSpPr>
            <a:spLocks noChangeShapeType="1"/>
          </p:cNvSpPr>
          <p:nvPr/>
        </p:nvSpPr>
        <p:spPr bwMode="auto">
          <a:xfrm>
            <a:off x="652463" y="1935163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3" name="Text Box 13"/>
          <p:cNvSpPr txBox="1">
            <a:spLocks noChangeArrowheads="1"/>
          </p:cNvSpPr>
          <p:nvPr/>
        </p:nvSpPr>
        <p:spPr bwMode="auto">
          <a:xfrm>
            <a:off x="7164388" y="71913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Nucleus</a:t>
            </a:r>
          </a:p>
        </p:txBody>
      </p:sp>
      <p:sp>
        <p:nvSpPr>
          <p:cNvPr id="714764" name="Text Box 14"/>
          <p:cNvSpPr txBox="1">
            <a:spLocks noChangeArrowheads="1"/>
          </p:cNvSpPr>
          <p:nvPr/>
        </p:nvSpPr>
        <p:spPr bwMode="auto">
          <a:xfrm>
            <a:off x="7170738" y="223678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Rough ER</a:t>
            </a:r>
          </a:p>
        </p:txBody>
      </p:sp>
      <p:sp>
        <p:nvSpPr>
          <p:cNvPr id="714765" name="Text Box 15"/>
          <p:cNvSpPr txBox="1">
            <a:spLocks noChangeArrowheads="1"/>
          </p:cNvSpPr>
          <p:nvPr/>
        </p:nvSpPr>
        <p:spPr bwMode="auto">
          <a:xfrm>
            <a:off x="7712075" y="5332413"/>
            <a:ext cx="965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Plasma</a:t>
            </a:r>
            <a:br>
              <a:rPr lang="en-US" sz="1500" b="1"/>
            </a:br>
            <a:r>
              <a:rPr lang="en-US" sz="1500" b="1"/>
              <a:t>membrane</a:t>
            </a:r>
          </a:p>
        </p:txBody>
      </p:sp>
      <p:sp>
        <p:nvSpPr>
          <p:cNvPr id="714766" name="Line 16"/>
          <p:cNvSpPr>
            <a:spLocks noChangeShapeType="1"/>
          </p:cNvSpPr>
          <p:nvPr/>
        </p:nvSpPr>
        <p:spPr bwMode="auto">
          <a:xfrm>
            <a:off x="6062663" y="1643063"/>
            <a:ext cx="1044575" cy="70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7" name="Line 17"/>
          <p:cNvSpPr>
            <a:spLocks noChangeShapeType="1"/>
          </p:cNvSpPr>
          <p:nvPr/>
        </p:nvSpPr>
        <p:spPr bwMode="auto">
          <a:xfrm>
            <a:off x="5033963" y="842963"/>
            <a:ext cx="2073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8" name="Text Box 18"/>
          <p:cNvSpPr txBox="1">
            <a:spLocks noChangeArrowheads="1"/>
          </p:cNvSpPr>
          <p:nvPr/>
        </p:nvSpPr>
        <p:spPr bwMode="auto">
          <a:xfrm>
            <a:off x="3403600" y="315118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i="1"/>
              <a:t>cis</a:t>
            </a:r>
            <a:r>
              <a:rPr lang="en-US" sz="1500" b="1"/>
              <a:t> Golgi</a:t>
            </a:r>
          </a:p>
        </p:txBody>
      </p:sp>
      <p:sp>
        <p:nvSpPr>
          <p:cNvPr id="714769" name="Text Box 19"/>
          <p:cNvSpPr txBox="1">
            <a:spLocks noChangeArrowheads="1"/>
          </p:cNvSpPr>
          <p:nvPr/>
        </p:nvSpPr>
        <p:spPr bwMode="auto">
          <a:xfrm>
            <a:off x="3384550" y="5657850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i="1"/>
              <a:t>trans</a:t>
            </a:r>
            <a:r>
              <a:rPr lang="en-US" sz="1500" b="1"/>
              <a:t> Golgi</a:t>
            </a:r>
          </a:p>
        </p:txBody>
      </p:sp>
      <p:sp>
        <p:nvSpPr>
          <p:cNvPr id="714770" name="Line 20"/>
          <p:cNvSpPr>
            <a:spLocks noChangeShapeType="1"/>
          </p:cNvSpPr>
          <p:nvPr/>
        </p:nvSpPr>
        <p:spPr bwMode="auto">
          <a:xfrm flipH="1">
            <a:off x="4414838" y="4868863"/>
            <a:ext cx="639762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71" name="Line 21"/>
          <p:cNvSpPr>
            <a:spLocks noChangeShapeType="1"/>
          </p:cNvSpPr>
          <p:nvPr/>
        </p:nvSpPr>
        <p:spPr bwMode="auto">
          <a:xfrm>
            <a:off x="4279900" y="3281363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9575"/>
            <a:ext cx="8839200" cy="1325563"/>
          </a:xfrm>
        </p:spPr>
        <p:txBody>
          <a:bodyPr/>
          <a:lstStyle/>
          <a:p>
            <a:r>
              <a:rPr lang="en-US"/>
              <a:t>Concept 6.1: Biologists use microscopes and the tools of biochemistry to study cells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001000" cy="1377950"/>
          </a:xfrm>
        </p:spPr>
        <p:txBody>
          <a:bodyPr/>
          <a:lstStyle/>
          <a:p>
            <a:r>
              <a:rPr lang="en-US" sz="2800"/>
              <a:t>Though usually too small to be seen by the unaided eye, cells can be complex</a:t>
            </a:r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important parameters of microscopy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28575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Magnification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the ratio of an object’s image size to its real size</a:t>
            </a:r>
          </a:p>
          <a:p>
            <a:pPr marL="971550" marR="0" lvl="1" indent="-28575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Resolution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the measure of the clarity of the image, or the minimum distance of two distinguishable points</a:t>
            </a:r>
          </a:p>
          <a:p>
            <a:pPr marL="971550" marR="0" lvl="1" indent="-28575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Contrast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visible differences in parts of the sample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09600"/>
            <a:ext cx="8915400" cy="914400"/>
          </a:xfrm>
        </p:spPr>
        <p:txBody>
          <a:bodyPr/>
          <a:lstStyle/>
          <a:p>
            <a:r>
              <a:rPr lang="en-US"/>
              <a:t>Concept 6.5: Mitochondria and chloroplasts change energy from one form to another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305800" cy="29019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/>
              <a:t>Mitochondria </a:t>
            </a:r>
            <a:r>
              <a:rPr lang="en-US" sz="2800"/>
              <a:t>are the sites of cellular respiration, a metabolic process that uses oxygen to generate ATP</a:t>
            </a:r>
          </a:p>
          <a:p>
            <a:r>
              <a:rPr lang="en-US" sz="2800" b="1"/>
              <a:t>Chloroplasts</a:t>
            </a:r>
            <a:r>
              <a:rPr lang="en-US" sz="2800"/>
              <a:t>, found in plants and algae, are the sites of photosynthesis</a:t>
            </a:r>
          </a:p>
          <a:p>
            <a:r>
              <a:rPr lang="en-US" sz="2800"/>
              <a:t>Peroxisomes</a:t>
            </a:r>
            <a:r>
              <a:rPr lang="en-US" sz="2800" b="1"/>
              <a:t> </a:t>
            </a:r>
            <a:r>
              <a:rPr lang="en-US" sz="2800"/>
              <a:t>are oxidative organelles</a:t>
            </a:r>
            <a:endParaRPr lang="en-US"/>
          </a:p>
        </p:txBody>
      </p:sp>
      <p:grpSp>
        <p:nvGrpSpPr>
          <p:cNvPr id="41882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882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7924800" cy="50863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Endosymbiont theory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endosymbiont</a:t>
            </a:r>
            <a:r>
              <a:rPr lang="en-US" dirty="0" smtClean="0"/>
              <a:t>-“internal </a:t>
            </a:r>
            <a:r>
              <a:rPr lang="en-US" dirty="0" err="1" smtClean="0"/>
              <a:t>symbiont</a:t>
            </a:r>
            <a:r>
              <a:rPr lang="en-US" dirty="0" smtClean="0"/>
              <a:t>”</a:t>
            </a:r>
            <a:endParaRPr lang="en-US" dirty="0"/>
          </a:p>
          <a:p>
            <a:pPr marL="971550" lvl="1"/>
            <a:r>
              <a:rPr lang="en-US" sz="2600" dirty="0"/>
              <a:t>An early ancestor of eukaryotic cells engulfed a </a:t>
            </a:r>
            <a:r>
              <a:rPr lang="en-US" sz="2600" dirty="0" err="1"/>
              <a:t>nonphotosynthetic</a:t>
            </a:r>
            <a:r>
              <a:rPr lang="en-US" sz="2600" dirty="0"/>
              <a:t> prokaryotic cell, which formed an </a:t>
            </a:r>
            <a:r>
              <a:rPr lang="en-US" sz="2600" dirty="0" err="1"/>
              <a:t>endosymbiont</a:t>
            </a:r>
            <a:r>
              <a:rPr lang="en-US" sz="2600" dirty="0"/>
              <a:t> relationship with its host</a:t>
            </a:r>
          </a:p>
          <a:p>
            <a:pPr marL="971550" lvl="1"/>
            <a:r>
              <a:rPr lang="en-US" sz="2600" dirty="0"/>
              <a:t>The host cell and </a:t>
            </a:r>
            <a:r>
              <a:rPr lang="en-US" sz="2600" dirty="0" err="1"/>
              <a:t>endosymbiont</a:t>
            </a:r>
            <a:r>
              <a:rPr lang="en-US" sz="2600" dirty="0"/>
              <a:t> merged into a single organism, a eukaryotic cell with a mitochondrion</a:t>
            </a:r>
          </a:p>
          <a:p>
            <a:pPr marL="971550" lvl="1"/>
            <a:r>
              <a:rPr lang="en-US" sz="2600" dirty="0"/>
              <a:t>At least one of these cells may have taken up a photosynthetic prokaryote, becoming the ancestor of cells that contain </a:t>
            </a:r>
            <a:r>
              <a:rPr lang="en-US" sz="2600" dirty="0" smtClean="0"/>
              <a:t>chloroplasts</a:t>
            </a:r>
          </a:p>
          <a:p>
            <a:pPr marL="971550" lvl="1"/>
            <a:r>
              <a:rPr lang="en-US" sz="2600" dirty="0" smtClean="0"/>
              <a:t>(30 &amp; 31)</a:t>
            </a:r>
            <a:endParaRPr lang="en-US" sz="2600" dirty="0"/>
          </a:p>
        </p:txBody>
      </p:sp>
      <p:grpSp>
        <p:nvGrpSpPr>
          <p:cNvPr id="5376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760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7924800" cy="3282950"/>
          </a:xfrm>
        </p:spPr>
        <p:txBody>
          <a:bodyPr/>
          <a:lstStyle/>
          <a:p>
            <a:r>
              <a:rPr lang="en-US" sz="2800" dirty="0"/>
              <a:t>Mitochondria and chloroplasts have similarities with bacteria</a:t>
            </a:r>
            <a:r>
              <a:rPr lang="en-US" dirty="0"/>
              <a:t> </a:t>
            </a:r>
          </a:p>
          <a:p>
            <a:pPr marL="971550" lvl="1"/>
            <a:r>
              <a:rPr lang="en-US" sz="2600" dirty="0"/>
              <a:t>Enveloped by a double membrane</a:t>
            </a:r>
          </a:p>
          <a:p>
            <a:pPr marL="971550" lvl="1"/>
            <a:r>
              <a:rPr lang="en-US" sz="2600" dirty="0"/>
              <a:t>Contain free ribosomes and circular DNA molecules</a:t>
            </a:r>
          </a:p>
          <a:p>
            <a:pPr marL="971550" lvl="1"/>
            <a:r>
              <a:rPr lang="en-US" sz="2600" dirty="0"/>
              <a:t>Grow and reproduce somewhat independently in </a:t>
            </a:r>
            <a:r>
              <a:rPr lang="en-US" sz="2600" dirty="0" smtClean="0"/>
              <a:t>cells (31)</a:t>
            </a:r>
            <a:endParaRPr lang="en-US" sz="2600" dirty="0"/>
          </a:p>
        </p:txBody>
      </p:sp>
      <p:grpSp>
        <p:nvGrpSpPr>
          <p:cNvPr id="42087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087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820738"/>
            <a:ext cx="8534400" cy="503237"/>
          </a:xfrm>
          <a:noFill/>
          <a:ln/>
        </p:spPr>
        <p:txBody>
          <a:bodyPr/>
          <a:lstStyle/>
          <a:p>
            <a:r>
              <a:rPr lang="en-US"/>
              <a:t>The Evolutionary Origins of Mitochondria and Chloroplasts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38163"/>
            <a:ext cx="8915400" cy="503237"/>
          </a:xfrm>
          <a:noFill/>
        </p:spPr>
        <p:txBody>
          <a:bodyPr/>
          <a:lstStyle/>
          <a:p>
            <a:r>
              <a:rPr lang="en-US"/>
              <a:t>Mitochondria: Chemical Energy Conversion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8305800" cy="4386262"/>
          </a:xfrm>
        </p:spPr>
        <p:txBody>
          <a:bodyPr/>
          <a:lstStyle/>
          <a:p>
            <a:pPr marL="350838" indent="-350838"/>
            <a:r>
              <a:rPr lang="en-US" sz="2800" dirty="0"/>
              <a:t>Mitochondria are in nearly all eukaryotic cells</a:t>
            </a:r>
          </a:p>
          <a:p>
            <a:pPr marL="350838" indent="-350838"/>
            <a:r>
              <a:rPr lang="en-US" sz="2800" dirty="0"/>
              <a:t>They have a smooth outer membrane and an inner membrane folded into </a:t>
            </a:r>
            <a:r>
              <a:rPr lang="en-US" sz="2800" b="1" dirty="0" err="1"/>
              <a:t>cristae</a:t>
            </a:r>
            <a:endParaRPr lang="en-US" sz="2800" b="1" dirty="0"/>
          </a:p>
          <a:p>
            <a:pPr marL="350838" indent="-350838"/>
            <a:r>
              <a:rPr lang="en-US" sz="2800" dirty="0"/>
              <a:t>The inner membrane creates two compartments: </a:t>
            </a:r>
            <a:r>
              <a:rPr lang="en-US" sz="2800" dirty="0" err="1"/>
              <a:t>intermembrane</a:t>
            </a:r>
            <a:r>
              <a:rPr lang="en-US" sz="2800" dirty="0"/>
              <a:t> space and </a:t>
            </a:r>
            <a:r>
              <a:rPr lang="en-US" sz="2800" b="1" dirty="0"/>
              <a:t>mitochondrial matrix</a:t>
            </a:r>
          </a:p>
          <a:p>
            <a:pPr marL="350838" indent="-350838"/>
            <a:r>
              <a:rPr lang="en-US" sz="2800" dirty="0"/>
              <a:t>Some metabolic steps of cellular respiration are catalyzed in the mitochondrial matrix</a:t>
            </a:r>
          </a:p>
          <a:p>
            <a:pPr marL="350838" indent="-350838"/>
            <a:r>
              <a:rPr lang="en-US" sz="2800" dirty="0" err="1"/>
              <a:t>Cristae</a:t>
            </a:r>
            <a:r>
              <a:rPr lang="en-US" sz="2800" dirty="0"/>
              <a:t> present a large surface area for enzymes that synthesize </a:t>
            </a:r>
            <a:r>
              <a:rPr lang="en-US" sz="2800" dirty="0" smtClean="0"/>
              <a:t>ATP (32, 34, &amp; 36 Next slide)</a:t>
            </a:r>
            <a:endParaRPr lang="en-US" sz="2800" dirty="0">
              <a:latin typeface="Times" pitchFamily="84" charset="0"/>
            </a:endParaRPr>
          </a:p>
        </p:txBody>
      </p:sp>
      <p:grpSp>
        <p:nvGrpSpPr>
          <p:cNvPr id="42189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189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6.17a</a:t>
            </a:r>
          </a:p>
        </p:txBody>
      </p:sp>
      <p:pic>
        <p:nvPicPr>
          <p:cNvPr id="716803" name="Picture 50" descr="06_17a_Mitochondr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33475"/>
            <a:ext cx="85486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4" name="Text Box 6"/>
          <p:cNvSpPr txBox="1">
            <a:spLocks noChangeArrowheads="1"/>
          </p:cNvSpPr>
          <p:nvPr/>
        </p:nvSpPr>
        <p:spPr bwMode="auto">
          <a:xfrm>
            <a:off x="2754313" y="1117600"/>
            <a:ext cx="26812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Intermembrane space</a:t>
            </a:r>
          </a:p>
        </p:txBody>
      </p:sp>
      <p:sp>
        <p:nvSpPr>
          <p:cNvPr id="716805" name="Text Box 10"/>
          <p:cNvSpPr txBox="1">
            <a:spLocks noChangeArrowheads="1"/>
          </p:cNvSpPr>
          <p:nvPr/>
        </p:nvSpPr>
        <p:spPr bwMode="auto">
          <a:xfrm>
            <a:off x="5067300" y="1544638"/>
            <a:ext cx="730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Outer</a:t>
            </a:r>
          </a:p>
        </p:txBody>
      </p:sp>
      <p:sp>
        <p:nvSpPr>
          <p:cNvPr id="716806" name="Text Box 12"/>
          <p:cNvSpPr txBox="1">
            <a:spLocks noChangeArrowheads="1"/>
          </p:cNvSpPr>
          <p:nvPr/>
        </p:nvSpPr>
        <p:spPr bwMode="auto">
          <a:xfrm>
            <a:off x="4776788" y="2819400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</a:t>
            </a:r>
          </a:p>
        </p:txBody>
      </p:sp>
      <p:sp>
        <p:nvSpPr>
          <p:cNvPr id="716807" name="Text Box 24"/>
          <p:cNvSpPr txBox="1">
            <a:spLocks noChangeArrowheads="1"/>
          </p:cNvSpPr>
          <p:nvPr/>
        </p:nvSpPr>
        <p:spPr bwMode="auto">
          <a:xfrm>
            <a:off x="4545013" y="3389313"/>
            <a:ext cx="6826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Inner</a:t>
            </a:r>
          </a:p>
        </p:txBody>
      </p:sp>
      <p:sp>
        <p:nvSpPr>
          <p:cNvPr id="716808" name="Text Box 25"/>
          <p:cNvSpPr txBox="1">
            <a:spLocks noChangeArrowheads="1"/>
          </p:cNvSpPr>
          <p:nvPr/>
        </p:nvSpPr>
        <p:spPr bwMode="auto">
          <a:xfrm>
            <a:off x="4225925" y="3656013"/>
            <a:ext cx="1250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membrane</a:t>
            </a:r>
          </a:p>
        </p:txBody>
      </p:sp>
      <p:sp>
        <p:nvSpPr>
          <p:cNvPr id="716809" name="Text Box 26"/>
          <p:cNvSpPr txBox="1">
            <a:spLocks noChangeArrowheads="1"/>
          </p:cNvSpPr>
          <p:nvPr/>
        </p:nvSpPr>
        <p:spPr bwMode="auto">
          <a:xfrm>
            <a:off x="4348163" y="4149725"/>
            <a:ext cx="10350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Cristae</a:t>
            </a:r>
            <a:endParaRPr lang="en-US" sz="1800" b="1"/>
          </a:p>
        </p:txBody>
      </p:sp>
      <p:sp>
        <p:nvSpPr>
          <p:cNvPr id="716810" name="Text Box 27"/>
          <p:cNvSpPr txBox="1">
            <a:spLocks noChangeArrowheads="1"/>
          </p:cNvSpPr>
          <p:nvPr/>
        </p:nvSpPr>
        <p:spPr bwMode="auto">
          <a:xfrm>
            <a:off x="4448175" y="467201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Matrix</a:t>
            </a:r>
          </a:p>
        </p:txBody>
      </p:sp>
      <p:sp>
        <p:nvSpPr>
          <p:cNvPr id="716811" name="Text Box 28"/>
          <p:cNvSpPr txBox="1">
            <a:spLocks noChangeArrowheads="1"/>
          </p:cNvSpPr>
          <p:nvPr/>
        </p:nvSpPr>
        <p:spPr bwMode="auto">
          <a:xfrm>
            <a:off x="315913" y="3659188"/>
            <a:ext cx="15303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Free</a:t>
            </a:r>
            <a:br>
              <a:rPr lang="en-US" sz="1900" b="1"/>
            </a:br>
            <a:r>
              <a:rPr lang="en-US" sz="1900" b="1"/>
              <a:t>ribosomes</a:t>
            </a:r>
            <a:br>
              <a:rPr lang="en-US" sz="1900" b="1"/>
            </a:br>
            <a:r>
              <a:rPr lang="en-US" sz="1900" b="1"/>
              <a:t>in the</a:t>
            </a:r>
            <a:br>
              <a:rPr lang="en-US" sz="1900" b="1"/>
            </a:br>
            <a:r>
              <a:rPr lang="en-US" sz="1900" b="1"/>
              <a:t>mitochondrial</a:t>
            </a:r>
            <a:br>
              <a:rPr lang="en-US" sz="1900" b="1"/>
            </a:br>
            <a:r>
              <a:rPr lang="en-US" sz="1900" b="1"/>
              <a:t>matrix</a:t>
            </a:r>
          </a:p>
        </p:txBody>
      </p:sp>
      <p:sp>
        <p:nvSpPr>
          <p:cNvPr id="716812" name="Text Box 29"/>
          <p:cNvSpPr txBox="1">
            <a:spLocks noChangeArrowheads="1"/>
          </p:cNvSpPr>
          <p:nvPr/>
        </p:nvSpPr>
        <p:spPr bwMode="auto">
          <a:xfrm>
            <a:off x="355600" y="5253038"/>
            <a:ext cx="469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(a) Diagram and TEM of mitochondrion</a:t>
            </a:r>
          </a:p>
        </p:txBody>
      </p:sp>
      <p:sp>
        <p:nvSpPr>
          <p:cNvPr id="716813" name="Text Box 30"/>
          <p:cNvSpPr txBox="1">
            <a:spLocks noChangeArrowheads="1"/>
          </p:cNvSpPr>
          <p:nvPr/>
        </p:nvSpPr>
        <p:spPr bwMode="auto">
          <a:xfrm>
            <a:off x="8004175" y="4949825"/>
            <a:ext cx="7461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0.1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716814" name="Group 31"/>
          <p:cNvGrpSpPr>
            <a:grpSpLocks/>
          </p:cNvGrpSpPr>
          <p:nvPr/>
        </p:nvGrpSpPr>
        <p:grpSpPr bwMode="auto">
          <a:xfrm>
            <a:off x="8194675" y="4797425"/>
            <a:ext cx="400050" cy="134938"/>
            <a:chOff x="3326" y="2758"/>
            <a:chExt cx="156" cy="58"/>
          </a:xfrm>
        </p:grpSpPr>
        <p:sp>
          <p:nvSpPr>
            <p:cNvPr id="716815" name="Line 32"/>
            <p:cNvSpPr>
              <a:spLocks noChangeShapeType="1"/>
            </p:cNvSpPr>
            <p:nvPr/>
          </p:nvSpPr>
          <p:spPr bwMode="auto">
            <a:xfrm>
              <a:off x="3326" y="2788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16" name="Line 33"/>
            <p:cNvSpPr>
              <a:spLocks noChangeShapeType="1"/>
            </p:cNvSpPr>
            <p:nvPr/>
          </p:nvSpPr>
          <p:spPr bwMode="auto">
            <a:xfrm>
              <a:off x="3326" y="2758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17" name="Line 34"/>
            <p:cNvSpPr>
              <a:spLocks noChangeShapeType="1"/>
            </p:cNvSpPr>
            <p:nvPr/>
          </p:nvSpPr>
          <p:spPr bwMode="auto">
            <a:xfrm>
              <a:off x="3482" y="2758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18" name="Text Box 35"/>
          <p:cNvSpPr txBox="1">
            <a:spLocks noChangeArrowheads="1"/>
          </p:cNvSpPr>
          <p:nvPr/>
        </p:nvSpPr>
        <p:spPr bwMode="auto">
          <a:xfrm>
            <a:off x="4787900" y="1836738"/>
            <a:ext cx="1276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membrane</a:t>
            </a:r>
          </a:p>
        </p:txBody>
      </p:sp>
      <p:sp>
        <p:nvSpPr>
          <p:cNvPr id="716819" name="Line 36"/>
          <p:cNvSpPr>
            <a:spLocks noChangeShapeType="1"/>
          </p:cNvSpPr>
          <p:nvPr/>
        </p:nvSpPr>
        <p:spPr bwMode="auto">
          <a:xfrm flipH="1">
            <a:off x="2933700" y="1403350"/>
            <a:ext cx="368300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0" name="Line 37"/>
          <p:cNvSpPr>
            <a:spLocks noChangeShapeType="1"/>
          </p:cNvSpPr>
          <p:nvPr/>
        </p:nvSpPr>
        <p:spPr bwMode="auto">
          <a:xfrm flipV="1">
            <a:off x="4108450" y="1701800"/>
            <a:ext cx="8826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1" name="Line 38"/>
          <p:cNvSpPr>
            <a:spLocks noChangeShapeType="1"/>
          </p:cNvSpPr>
          <p:nvPr/>
        </p:nvSpPr>
        <p:spPr bwMode="auto">
          <a:xfrm flipH="1">
            <a:off x="1612900" y="3543300"/>
            <a:ext cx="10922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2" name="Line 39"/>
          <p:cNvSpPr>
            <a:spLocks noChangeShapeType="1"/>
          </p:cNvSpPr>
          <p:nvPr/>
        </p:nvSpPr>
        <p:spPr bwMode="auto">
          <a:xfrm flipH="1">
            <a:off x="1606550" y="4089400"/>
            <a:ext cx="7747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3" name="Line 40"/>
          <p:cNvSpPr>
            <a:spLocks noChangeShapeType="1"/>
          </p:cNvSpPr>
          <p:nvPr/>
        </p:nvSpPr>
        <p:spPr bwMode="auto">
          <a:xfrm flipH="1">
            <a:off x="3168650" y="2963863"/>
            <a:ext cx="1549400" cy="573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4" name="Line 41"/>
          <p:cNvSpPr>
            <a:spLocks noChangeShapeType="1"/>
          </p:cNvSpPr>
          <p:nvPr/>
        </p:nvSpPr>
        <p:spPr bwMode="auto">
          <a:xfrm flipV="1">
            <a:off x="3460750" y="3536950"/>
            <a:ext cx="9969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5" name="Line 42"/>
          <p:cNvSpPr>
            <a:spLocks noChangeShapeType="1"/>
          </p:cNvSpPr>
          <p:nvPr/>
        </p:nvSpPr>
        <p:spPr bwMode="auto">
          <a:xfrm>
            <a:off x="3035300" y="3898900"/>
            <a:ext cx="127000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6" name="Line 43"/>
          <p:cNvSpPr>
            <a:spLocks noChangeShapeType="1"/>
          </p:cNvSpPr>
          <p:nvPr/>
        </p:nvSpPr>
        <p:spPr bwMode="auto">
          <a:xfrm>
            <a:off x="2978150" y="4083050"/>
            <a:ext cx="1339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7" name="Line 44"/>
          <p:cNvSpPr>
            <a:spLocks noChangeShapeType="1"/>
          </p:cNvSpPr>
          <p:nvPr/>
        </p:nvSpPr>
        <p:spPr bwMode="auto">
          <a:xfrm>
            <a:off x="3219450" y="4311650"/>
            <a:ext cx="11557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8" name="Line 45"/>
          <p:cNvSpPr>
            <a:spLocks noChangeShapeType="1"/>
          </p:cNvSpPr>
          <p:nvPr/>
        </p:nvSpPr>
        <p:spPr bwMode="auto">
          <a:xfrm flipV="1">
            <a:off x="5187950" y="4445000"/>
            <a:ext cx="137795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9" name="Line 46"/>
          <p:cNvSpPr>
            <a:spLocks noChangeShapeType="1"/>
          </p:cNvSpPr>
          <p:nvPr/>
        </p:nvSpPr>
        <p:spPr bwMode="auto">
          <a:xfrm flipH="1">
            <a:off x="5207000" y="4006850"/>
            <a:ext cx="121285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0" name="Line 47"/>
          <p:cNvSpPr>
            <a:spLocks noChangeShapeType="1"/>
          </p:cNvSpPr>
          <p:nvPr/>
        </p:nvSpPr>
        <p:spPr bwMode="auto">
          <a:xfrm flipH="1">
            <a:off x="5194300" y="4267200"/>
            <a:ext cx="144145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1" name="Line 48"/>
          <p:cNvSpPr>
            <a:spLocks noChangeShapeType="1"/>
          </p:cNvSpPr>
          <p:nvPr/>
        </p:nvSpPr>
        <p:spPr bwMode="auto">
          <a:xfrm>
            <a:off x="5181600" y="3556000"/>
            <a:ext cx="742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2" name="Line 49"/>
          <p:cNvSpPr>
            <a:spLocks noChangeShapeType="1"/>
          </p:cNvSpPr>
          <p:nvPr/>
        </p:nvSpPr>
        <p:spPr bwMode="auto">
          <a:xfrm>
            <a:off x="5772150" y="1720850"/>
            <a:ext cx="103505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3" name="Freeform 33"/>
          <p:cNvSpPr>
            <a:spLocks/>
          </p:cNvSpPr>
          <p:nvPr/>
        </p:nvSpPr>
        <p:spPr bwMode="auto">
          <a:xfrm>
            <a:off x="2930525" y="3487738"/>
            <a:ext cx="266700" cy="115887"/>
          </a:xfrm>
          <a:custGeom>
            <a:avLst/>
            <a:gdLst/>
            <a:ahLst/>
            <a:cxnLst>
              <a:cxn ang="0">
                <a:pos x="108" y="3"/>
              </a:cxn>
              <a:cxn ang="0">
                <a:pos x="142" y="17"/>
              </a:cxn>
              <a:cxn ang="0">
                <a:pos x="82" y="53"/>
              </a:cxn>
              <a:cxn ang="0">
                <a:pos x="32" y="73"/>
              </a:cxn>
              <a:cxn ang="0">
                <a:pos x="8" y="67"/>
              </a:cxn>
              <a:cxn ang="0">
                <a:pos x="0" y="55"/>
              </a:cxn>
              <a:cxn ang="0">
                <a:pos x="38" y="41"/>
              </a:cxn>
              <a:cxn ang="0">
                <a:pos x="62" y="15"/>
              </a:cxn>
              <a:cxn ang="0">
                <a:pos x="98" y="15"/>
              </a:cxn>
              <a:cxn ang="0">
                <a:pos x="132" y="11"/>
              </a:cxn>
            </a:cxnLst>
            <a:rect l="0" t="0" r="r" b="b"/>
            <a:pathLst>
              <a:path w="168" h="73">
                <a:moveTo>
                  <a:pt x="108" y="3"/>
                </a:moveTo>
                <a:cubicBezTo>
                  <a:pt x="121" y="6"/>
                  <a:pt x="130" y="11"/>
                  <a:pt x="142" y="17"/>
                </a:cubicBezTo>
                <a:cubicBezTo>
                  <a:pt x="168" y="57"/>
                  <a:pt x="102" y="52"/>
                  <a:pt x="82" y="53"/>
                </a:cubicBezTo>
                <a:cubicBezTo>
                  <a:pt x="65" y="58"/>
                  <a:pt x="48" y="68"/>
                  <a:pt x="32" y="73"/>
                </a:cubicBezTo>
                <a:cubicBezTo>
                  <a:pt x="24" y="72"/>
                  <a:pt x="13" y="73"/>
                  <a:pt x="8" y="67"/>
                </a:cubicBezTo>
                <a:cubicBezTo>
                  <a:pt x="4" y="63"/>
                  <a:pt x="0" y="55"/>
                  <a:pt x="0" y="55"/>
                </a:cubicBezTo>
                <a:cubicBezTo>
                  <a:pt x="6" y="31"/>
                  <a:pt x="15" y="36"/>
                  <a:pt x="38" y="41"/>
                </a:cubicBezTo>
                <a:cubicBezTo>
                  <a:pt x="52" y="36"/>
                  <a:pt x="42" y="21"/>
                  <a:pt x="62" y="15"/>
                </a:cubicBezTo>
                <a:cubicBezTo>
                  <a:pt x="79" y="16"/>
                  <a:pt x="82" y="20"/>
                  <a:pt x="98" y="15"/>
                </a:cubicBezTo>
                <a:cubicBezTo>
                  <a:pt x="107" y="0"/>
                  <a:pt x="118" y="11"/>
                  <a:pt x="132" y="11"/>
                </a:cubicBezTo>
              </a:path>
            </a:pathLst>
          </a:custGeom>
          <a:noFill/>
          <a:ln w="9525" cap="flat" cmpd="sng">
            <a:solidFill>
              <a:srgbClr val="7750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153400" cy="2740025"/>
          </a:xfrm>
        </p:spPr>
        <p:txBody>
          <a:bodyPr/>
          <a:lstStyle/>
          <a:p>
            <a:r>
              <a:rPr lang="en-US" sz="2800" dirty="0"/>
              <a:t>Chloroplast structure includes</a:t>
            </a:r>
          </a:p>
          <a:p>
            <a:pPr marL="971550" lvl="1">
              <a:lnSpc>
                <a:spcPct val="90000"/>
              </a:lnSpc>
            </a:pPr>
            <a:r>
              <a:rPr lang="en-US" sz="2600" b="1" dirty="0" err="1"/>
              <a:t>Thylakoids</a:t>
            </a:r>
            <a:r>
              <a:rPr lang="en-US" sz="2600" dirty="0"/>
              <a:t>, membranous sacs, stacked to form a </a:t>
            </a:r>
            <a:r>
              <a:rPr lang="en-US" sz="2600" b="1" dirty="0" err="1"/>
              <a:t>granum</a:t>
            </a:r>
            <a:endParaRPr lang="en-US" sz="2600" b="1" dirty="0"/>
          </a:p>
          <a:p>
            <a:pPr marL="971550" lvl="1">
              <a:lnSpc>
                <a:spcPct val="70000"/>
              </a:lnSpc>
            </a:pPr>
            <a:r>
              <a:rPr lang="en-US" sz="2600" b="1" dirty="0" err="1"/>
              <a:t>Stroma</a:t>
            </a:r>
            <a:r>
              <a:rPr lang="en-US" sz="2600" dirty="0"/>
              <a:t>, the internal fluid</a:t>
            </a:r>
            <a:endParaRPr lang="en-US" sz="2400" dirty="0"/>
          </a:p>
          <a:p>
            <a:r>
              <a:rPr lang="en-US" sz="2800" dirty="0"/>
              <a:t>The chloroplast is one of a group of plant organelles, called </a:t>
            </a:r>
            <a:r>
              <a:rPr lang="en-US" sz="2800" b="1" dirty="0" smtClean="0"/>
              <a:t>plastids</a:t>
            </a:r>
            <a:endParaRPr lang="en-US" sz="2800" b="1" dirty="0" smtClean="0"/>
          </a:p>
        </p:txBody>
      </p:sp>
      <p:grpSp>
        <p:nvGrpSpPr>
          <p:cNvPr id="42599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599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6.18a</a:t>
            </a:r>
          </a:p>
        </p:txBody>
      </p:sp>
      <p:pic>
        <p:nvPicPr>
          <p:cNvPr id="722947" name="Picture 87" descr="06_18a_Chloropla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57350"/>
            <a:ext cx="85486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48" name="Line 82"/>
          <p:cNvSpPr>
            <a:spLocks noChangeShapeType="1"/>
          </p:cNvSpPr>
          <p:nvPr/>
        </p:nvSpPr>
        <p:spPr bwMode="auto">
          <a:xfrm>
            <a:off x="5541963" y="2549525"/>
            <a:ext cx="436562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49" name="Line 83"/>
          <p:cNvSpPr>
            <a:spLocks noChangeShapeType="1"/>
          </p:cNvSpPr>
          <p:nvPr/>
        </p:nvSpPr>
        <p:spPr bwMode="auto">
          <a:xfrm>
            <a:off x="5186363" y="2044700"/>
            <a:ext cx="1287462" cy="6651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950" name="Group 84"/>
          <p:cNvGrpSpPr>
            <a:grpSpLocks/>
          </p:cNvGrpSpPr>
          <p:nvPr/>
        </p:nvGrpSpPr>
        <p:grpSpPr bwMode="auto">
          <a:xfrm>
            <a:off x="5229225" y="3044825"/>
            <a:ext cx="762000" cy="165100"/>
            <a:chOff x="3291" y="1915"/>
            <a:chExt cx="480" cy="104"/>
          </a:xfrm>
        </p:grpSpPr>
        <p:sp>
          <p:nvSpPr>
            <p:cNvPr id="722951" name="Line 85"/>
            <p:cNvSpPr>
              <a:spLocks noChangeShapeType="1"/>
            </p:cNvSpPr>
            <p:nvPr/>
          </p:nvSpPr>
          <p:spPr bwMode="auto">
            <a:xfrm>
              <a:off x="3291" y="1968"/>
              <a:ext cx="43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2" name="AutoShape 86"/>
            <p:cNvSpPr>
              <a:spLocks/>
            </p:cNvSpPr>
            <p:nvPr/>
          </p:nvSpPr>
          <p:spPr bwMode="auto">
            <a:xfrm>
              <a:off x="3699" y="1915"/>
              <a:ext cx="72" cy="104"/>
            </a:xfrm>
            <a:prstGeom prst="leftBrace">
              <a:avLst>
                <a:gd name="adj1" fmla="val 12037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sp>
        <p:nvSpPr>
          <p:cNvPr id="722953" name="Text Box 42"/>
          <p:cNvSpPr txBox="1">
            <a:spLocks noChangeArrowheads="1"/>
          </p:cNvSpPr>
          <p:nvPr/>
        </p:nvSpPr>
        <p:spPr bwMode="auto">
          <a:xfrm>
            <a:off x="2687638" y="1660525"/>
            <a:ext cx="1082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Ribosomes</a:t>
            </a:r>
          </a:p>
        </p:txBody>
      </p:sp>
      <p:sp>
        <p:nvSpPr>
          <p:cNvPr id="722954" name="Text Box 43"/>
          <p:cNvSpPr txBox="1">
            <a:spLocks noChangeArrowheads="1"/>
          </p:cNvSpPr>
          <p:nvPr/>
        </p:nvSpPr>
        <p:spPr bwMode="auto">
          <a:xfrm>
            <a:off x="4459288" y="1892300"/>
            <a:ext cx="6270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Stroma</a:t>
            </a:r>
          </a:p>
        </p:txBody>
      </p:sp>
      <p:sp>
        <p:nvSpPr>
          <p:cNvPr id="722955" name="Text Box 44"/>
          <p:cNvSpPr txBox="1">
            <a:spLocks noChangeArrowheads="1"/>
          </p:cNvSpPr>
          <p:nvPr/>
        </p:nvSpPr>
        <p:spPr bwMode="auto">
          <a:xfrm>
            <a:off x="4071938" y="2389188"/>
            <a:ext cx="15271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Inner and outer</a:t>
            </a:r>
          </a:p>
        </p:txBody>
      </p:sp>
      <p:sp>
        <p:nvSpPr>
          <p:cNvPr id="722956" name="Text Box 45"/>
          <p:cNvSpPr txBox="1">
            <a:spLocks noChangeArrowheads="1"/>
          </p:cNvSpPr>
          <p:nvPr/>
        </p:nvSpPr>
        <p:spPr bwMode="auto">
          <a:xfrm>
            <a:off x="4240213" y="2625725"/>
            <a:ext cx="1041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membranes</a:t>
            </a:r>
          </a:p>
        </p:txBody>
      </p:sp>
      <p:sp>
        <p:nvSpPr>
          <p:cNvPr id="722957" name="Text Box 46"/>
          <p:cNvSpPr txBox="1">
            <a:spLocks noChangeArrowheads="1"/>
          </p:cNvSpPr>
          <p:nvPr/>
        </p:nvSpPr>
        <p:spPr bwMode="auto">
          <a:xfrm>
            <a:off x="4418013" y="2995613"/>
            <a:ext cx="742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Granum</a:t>
            </a:r>
          </a:p>
        </p:txBody>
      </p:sp>
      <p:sp>
        <p:nvSpPr>
          <p:cNvPr id="722958" name="Text Box 47"/>
          <p:cNvSpPr txBox="1">
            <a:spLocks noChangeArrowheads="1"/>
          </p:cNvSpPr>
          <p:nvPr/>
        </p:nvSpPr>
        <p:spPr bwMode="auto">
          <a:xfrm>
            <a:off x="8267700" y="4586288"/>
            <a:ext cx="4508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1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sp>
        <p:nvSpPr>
          <p:cNvPr id="722959" name="Text Box 48"/>
          <p:cNvSpPr txBox="1">
            <a:spLocks noChangeArrowheads="1"/>
          </p:cNvSpPr>
          <p:nvPr/>
        </p:nvSpPr>
        <p:spPr bwMode="auto">
          <a:xfrm>
            <a:off x="2735263" y="4489450"/>
            <a:ext cx="22034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Intermembrane space</a:t>
            </a:r>
          </a:p>
        </p:txBody>
      </p:sp>
      <p:sp>
        <p:nvSpPr>
          <p:cNvPr id="722960" name="Text Box 49"/>
          <p:cNvSpPr txBox="1">
            <a:spLocks noChangeArrowheads="1"/>
          </p:cNvSpPr>
          <p:nvPr/>
        </p:nvSpPr>
        <p:spPr bwMode="auto">
          <a:xfrm>
            <a:off x="1449388" y="4494213"/>
            <a:ext cx="1082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Thylakoid</a:t>
            </a:r>
          </a:p>
        </p:txBody>
      </p:sp>
      <p:sp>
        <p:nvSpPr>
          <p:cNvPr id="722961" name="Text Box 50"/>
          <p:cNvSpPr txBox="1">
            <a:spLocks noChangeArrowheads="1"/>
          </p:cNvSpPr>
          <p:nvPr/>
        </p:nvSpPr>
        <p:spPr bwMode="auto">
          <a:xfrm>
            <a:off x="346075" y="4778375"/>
            <a:ext cx="36337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(a) Diagram and TEM of chloroplast</a:t>
            </a:r>
          </a:p>
        </p:txBody>
      </p:sp>
      <p:grpSp>
        <p:nvGrpSpPr>
          <p:cNvPr id="722962" name="Group 51"/>
          <p:cNvGrpSpPr>
            <a:grpSpLocks/>
          </p:cNvGrpSpPr>
          <p:nvPr/>
        </p:nvGrpSpPr>
        <p:grpSpPr bwMode="auto">
          <a:xfrm>
            <a:off x="8232775" y="4386263"/>
            <a:ext cx="527050" cy="134937"/>
            <a:chOff x="3744" y="2624"/>
            <a:chExt cx="232" cy="56"/>
          </a:xfrm>
        </p:grpSpPr>
        <p:sp>
          <p:nvSpPr>
            <p:cNvPr id="722963" name="Line 52"/>
            <p:cNvSpPr>
              <a:spLocks noChangeShapeType="1"/>
            </p:cNvSpPr>
            <p:nvPr/>
          </p:nvSpPr>
          <p:spPr bwMode="auto">
            <a:xfrm>
              <a:off x="3747" y="2624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64" name="Line 53"/>
            <p:cNvSpPr>
              <a:spLocks noChangeShapeType="1"/>
            </p:cNvSpPr>
            <p:nvPr/>
          </p:nvSpPr>
          <p:spPr bwMode="auto">
            <a:xfrm>
              <a:off x="3971" y="2624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65" name="Line 54"/>
            <p:cNvSpPr>
              <a:spLocks noChangeShapeType="1"/>
            </p:cNvSpPr>
            <p:nvPr/>
          </p:nvSpPr>
          <p:spPr bwMode="auto">
            <a:xfrm>
              <a:off x="3744" y="2651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2966" name="Text Box 55"/>
          <p:cNvSpPr txBox="1">
            <a:spLocks noChangeArrowheads="1"/>
          </p:cNvSpPr>
          <p:nvPr/>
        </p:nvSpPr>
        <p:spPr bwMode="auto">
          <a:xfrm>
            <a:off x="3833813" y="4205288"/>
            <a:ext cx="742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DNA</a:t>
            </a:r>
          </a:p>
        </p:txBody>
      </p:sp>
      <p:sp>
        <p:nvSpPr>
          <p:cNvPr id="722967" name="Line 58"/>
          <p:cNvSpPr>
            <a:spLocks noChangeShapeType="1"/>
          </p:cNvSpPr>
          <p:nvPr/>
        </p:nvSpPr>
        <p:spPr bwMode="auto">
          <a:xfrm flipV="1">
            <a:off x="2417763" y="1897063"/>
            <a:ext cx="752475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68" name="Line 59"/>
          <p:cNvSpPr>
            <a:spLocks noChangeShapeType="1"/>
          </p:cNvSpPr>
          <p:nvPr/>
        </p:nvSpPr>
        <p:spPr bwMode="auto">
          <a:xfrm flipV="1">
            <a:off x="2722563" y="1900238"/>
            <a:ext cx="4445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69" name="Line 60"/>
          <p:cNvSpPr>
            <a:spLocks noChangeShapeType="1"/>
          </p:cNvSpPr>
          <p:nvPr/>
        </p:nvSpPr>
        <p:spPr bwMode="auto">
          <a:xfrm flipV="1">
            <a:off x="3297238" y="2032000"/>
            <a:ext cx="1101725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0" name="Line 61"/>
          <p:cNvSpPr>
            <a:spLocks noChangeShapeType="1"/>
          </p:cNvSpPr>
          <p:nvPr/>
        </p:nvSpPr>
        <p:spPr bwMode="auto">
          <a:xfrm flipV="1">
            <a:off x="3640138" y="2535238"/>
            <a:ext cx="3778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1" name="Line 62"/>
          <p:cNvSpPr>
            <a:spLocks noChangeShapeType="1"/>
          </p:cNvSpPr>
          <p:nvPr/>
        </p:nvSpPr>
        <p:spPr bwMode="auto">
          <a:xfrm flipV="1">
            <a:off x="3856038" y="2535238"/>
            <a:ext cx="161925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2" name="Line 63"/>
          <p:cNvSpPr>
            <a:spLocks noChangeShapeType="1"/>
          </p:cNvSpPr>
          <p:nvPr/>
        </p:nvSpPr>
        <p:spPr bwMode="auto">
          <a:xfrm flipV="1">
            <a:off x="3890963" y="3116263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3" name="Line 64"/>
          <p:cNvSpPr>
            <a:spLocks noChangeShapeType="1"/>
          </p:cNvSpPr>
          <p:nvPr/>
        </p:nvSpPr>
        <p:spPr bwMode="auto">
          <a:xfrm>
            <a:off x="3373438" y="4021138"/>
            <a:ext cx="431800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4" name="Line 65"/>
          <p:cNvSpPr>
            <a:spLocks noChangeShapeType="1"/>
          </p:cNvSpPr>
          <p:nvPr/>
        </p:nvSpPr>
        <p:spPr bwMode="auto">
          <a:xfrm flipH="1">
            <a:off x="3294063" y="4364038"/>
            <a:ext cx="46037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5" name="Line 69"/>
          <p:cNvSpPr>
            <a:spLocks noChangeShapeType="1"/>
          </p:cNvSpPr>
          <p:nvPr/>
        </p:nvSpPr>
        <p:spPr bwMode="auto">
          <a:xfrm>
            <a:off x="2070100" y="4043363"/>
            <a:ext cx="3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976" name="Group 74"/>
          <p:cNvGrpSpPr>
            <a:grpSpLocks/>
          </p:cNvGrpSpPr>
          <p:nvPr/>
        </p:nvGrpSpPr>
        <p:grpSpPr bwMode="auto">
          <a:xfrm>
            <a:off x="1943100" y="3975100"/>
            <a:ext cx="241300" cy="520700"/>
            <a:chOff x="1224" y="2504"/>
            <a:chExt cx="152" cy="328"/>
          </a:xfrm>
        </p:grpSpPr>
        <p:sp>
          <p:nvSpPr>
            <p:cNvPr id="722977" name="Line 67"/>
            <p:cNvSpPr>
              <a:spLocks noChangeShapeType="1"/>
            </p:cNvSpPr>
            <p:nvPr/>
          </p:nvSpPr>
          <p:spPr bwMode="auto">
            <a:xfrm>
              <a:off x="1307" y="2544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78" name="Line 70"/>
            <p:cNvSpPr>
              <a:spLocks noChangeShapeType="1"/>
            </p:cNvSpPr>
            <p:nvPr/>
          </p:nvSpPr>
          <p:spPr bwMode="auto">
            <a:xfrm>
              <a:off x="1328" y="250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79" name="Line 71"/>
            <p:cNvSpPr>
              <a:spLocks noChangeShapeType="1"/>
            </p:cNvSpPr>
            <p:nvPr/>
          </p:nvSpPr>
          <p:spPr bwMode="auto">
            <a:xfrm>
              <a:off x="1328" y="2575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80" name="Line 72"/>
            <p:cNvSpPr>
              <a:spLocks noChangeShapeType="1"/>
            </p:cNvSpPr>
            <p:nvPr/>
          </p:nvSpPr>
          <p:spPr bwMode="auto">
            <a:xfrm>
              <a:off x="1331" y="2504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81" name="Line 73"/>
            <p:cNvSpPr>
              <a:spLocks noChangeShapeType="1"/>
            </p:cNvSpPr>
            <p:nvPr/>
          </p:nvSpPr>
          <p:spPr bwMode="auto">
            <a:xfrm flipV="1">
              <a:off x="1224" y="2541"/>
              <a:ext cx="8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2982" name="AutoShape 75"/>
          <p:cNvSpPr>
            <a:spLocks/>
          </p:cNvSpPr>
          <p:nvPr/>
        </p:nvSpPr>
        <p:spPr bwMode="auto">
          <a:xfrm>
            <a:off x="3703638" y="3246438"/>
            <a:ext cx="200025" cy="647700"/>
          </a:xfrm>
          <a:prstGeom prst="rightBrace">
            <a:avLst>
              <a:gd name="adj1" fmla="val 2698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722983" name="Line 77"/>
          <p:cNvSpPr>
            <a:spLocks noChangeShapeType="1"/>
          </p:cNvSpPr>
          <p:nvPr/>
        </p:nvSpPr>
        <p:spPr bwMode="auto">
          <a:xfrm>
            <a:off x="5537200" y="2544763"/>
            <a:ext cx="4365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84" name="Line 78"/>
          <p:cNvSpPr>
            <a:spLocks noChangeShapeType="1"/>
          </p:cNvSpPr>
          <p:nvPr/>
        </p:nvSpPr>
        <p:spPr bwMode="auto">
          <a:xfrm>
            <a:off x="5181600" y="2039938"/>
            <a:ext cx="1287463" cy="665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985" name="Group 81"/>
          <p:cNvGrpSpPr>
            <a:grpSpLocks/>
          </p:cNvGrpSpPr>
          <p:nvPr/>
        </p:nvGrpSpPr>
        <p:grpSpPr bwMode="auto">
          <a:xfrm>
            <a:off x="5224463" y="3040063"/>
            <a:ext cx="762000" cy="165100"/>
            <a:chOff x="3291" y="1915"/>
            <a:chExt cx="480" cy="104"/>
          </a:xfrm>
        </p:grpSpPr>
        <p:sp>
          <p:nvSpPr>
            <p:cNvPr id="722986" name="Line 76"/>
            <p:cNvSpPr>
              <a:spLocks noChangeShapeType="1"/>
            </p:cNvSpPr>
            <p:nvPr/>
          </p:nvSpPr>
          <p:spPr bwMode="auto">
            <a:xfrm>
              <a:off x="3291" y="1968"/>
              <a:ext cx="4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87" name="AutoShape 79"/>
            <p:cNvSpPr>
              <a:spLocks/>
            </p:cNvSpPr>
            <p:nvPr/>
          </p:nvSpPr>
          <p:spPr bwMode="auto">
            <a:xfrm>
              <a:off x="3699" y="1915"/>
              <a:ext cx="72" cy="104"/>
            </a:xfrm>
            <a:prstGeom prst="leftBrace">
              <a:avLst>
                <a:gd name="adj1" fmla="val 1203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38163"/>
            <a:ext cx="8534400" cy="503237"/>
          </a:xfrm>
        </p:spPr>
        <p:txBody>
          <a:bodyPr/>
          <a:lstStyle/>
          <a:p>
            <a:r>
              <a:rPr lang="en-US"/>
              <a:t>Peroxisomes: Oxidation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3886200"/>
          </a:xfrm>
        </p:spPr>
        <p:txBody>
          <a:bodyPr/>
          <a:lstStyle/>
          <a:p>
            <a:r>
              <a:rPr lang="en-US" sz="2800" b="1" dirty="0" err="1"/>
              <a:t>Peroxisomes</a:t>
            </a:r>
            <a:r>
              <a:rPr lang="en-US" sz="2800" dirty="0"/>
              <a:t> are specialized metabolic compartments bounded by a single membrane</a:t>
            </a:r>
          </a:p>
          <a:p>
            <a:r>
              <a:rPr lang="en-US" sz="2800" dirty="0" err="1"/>
              <a:t>Peroxisomes</a:t>
            </a:r>
            <a:r>
              <a:rPr lang="en-US" sz="2800" dirty="0"/>
              <a:t> produce hydrogen peroxide and convert it to water</a:t>
            </a:r>
          </a:p>
          <a:p>
            <a:r>
              <a:rPr lang="en-US" sz="2800" dirty="0" err="1"/>
              <a:t>Peroxisomes</a:t>
            </a:r>
            <a:r>
              <a:rPr lang="en-US" sz="2800" dirty="0"/>
              <a:t> perform reactions with many different functions</a:t>
            </a:r>
          </a:p>
          <a:p>
            <a:pPr>
              <a:buNone/>
            </a:pPr>
            <a:r>
              <a:rPr lang="en-US" sz="2800" dirty="0" smtClean="0"/>
              <a:t>(37)</a:t>
            </a:r>
            <a:endParaRPr lang="en-US" sz="2800" dirty="0"/>
          </a:p>
        </p:txBody>
      </p:sp>
      <p:grpSp>
        <p:nvGrpSpPr>
          <p:cNvPr id="42906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906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876300"/>
            <a:ext cx="8839200" cy="914400"/>
          </a:xfrm>
        </p:spPr>
        <p:txBody>
          <a:bodyPr/>
          <a:lstStyle/>
          <a:p>
            <a:pPr indent="6350"/>
            <a:r>
              <a:rPr lang="en-US"/>
              <a:t>Concept 6.6: The cytoskeleton is a network of fibers that organizes structures and activities in the cell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0463"/>
            <a:ext cx="8305800" cy="4224337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cytoskeleton </a:t>
            </a:r>
            <a:r>
              <a:rPr lang="en-US" sz="2800" dirty="0"/>
              <a:t>is a network of fibers extending throughout the cytoplasm</a:t>
            </a:r>
          </a:p>
          <a:p>
            <a:r>
              <a:rPr lang="en-US" sz="2800" dirty="0"/>
              <a:t>It organizes the cell’s structures and activities, anchoring many organelles</a:t>
            </a:r>
          </a:p>
          <a:p>
            <a:r>
              <a:rPr lang="en-US" sz="2800" dirty="0"/>
              <a:t>It is composed of three types of molecular structures</a:t>
            </a:r>
          </a:p>
          <a:p>
            <a:pPr marL="971550" lvl="1">
              <a:lnSpc>
                <a:spcPct val="80000"/>
              </a:lnSpc>
            </a:pPr>
            <a:r>
              <a:rPr lang="en-US" sz="2600" dirty="0"/>
              <a:t>Microtubules</a:t>
            </a:r>
          </a:p>
          <a:p>
            <a:pPr marL="971550" lvl="1">
              <a:lnSpc>
                <a:spcPct val="80000"/>
              </a:lnSpc>
            </a:pPr>
            <a:r>
              <a:rPr lang="en-US" sz="2600" dirty="0"/>
              <a:t>Microfilaments</a:t>
            </a:r>
          </a:p>
          <a:p>
            <a:pPr marL="971550" lvl="1">
              <a:lnSpc>
                <a:spcPct val="80000"/>
              </a:lnSpc>
            </a:pPr>
            <a:r>
              <a:rPr lang="en-US" sz="2600" dirty="0"/>
              <a:t>Intermediate </a:t>
            </a:r>
            <a:r>
              <a:rPr lang="en-US" sz="2600" dirty="0" smtClean="0"/>
              <a:t>filaments (38, 39, &amp; 40)</a:t>
            </a:r>
            <a:endParaRPr lang="en-US" sz="2600" dirty="0"/>
          </a:p>
        </p:txBody>
      </p:sp>
      <p:grpSp>
        <p:nvGrpSpPr>
          <p:cNvPr id="43213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213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6.20</a:t>
            </a:r>
          </a:p>
        </p:txBody>
      </p:sp>
      <p:pic>
        <p:nvPicPr>
          <p:cNvPr id="579587" name="Picture 11" descr="06_20Cytoskelet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263" y="1252538"/>
            <a:ext cx="6213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88" name="Text Box 6"/>
          <p:cNvSpPr txBox="1">
            <a:spLocks noChangeArrowheads="1"/>
          </p:cNvSpPr>
          <p:nvPr/>
        </p:nvSpPr>
        <p:spPr bwMode="auto">
          <a:xfrm rot="-5400000">
            <a:off x="6993732" y="4801394"/>
            <a:ext cx="912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10 </a:t>
            </a:r>
            <a:r>
              <a:rPr lang="en-US" b="1">
                <a:sym typeface="Symbol" pitchFamily="84" charset="2"/>
              </a:rPr>
              <a:t>m</a:t>
            </a:r>
            <a:endParaRPr lang="en-US" b="1"/>
          </a:p>
        </p:txBody>
      </p:sp>
      <p:grpSp>
        <p:nvGrpSpPr>
          <p:cNvPr id="579589" name="Group 10"/>
          <p:cNvGrpSpPr>
            <a:grpSpLocks/>
          </p:cNvGrpSpPr>
          <p:nvPr/>
        </p:nvGrpSpPr>
        <p:grpSpPr bwMode="auto">
          <a:xfrm>
            <a:off x="7175500" y="4521200"/>
            <a:ext cx="131763" cy="858838"/>
            <a:chOff x="4520" y="2848"/>
            <a:chExt cx="83" cy="541"/>
          </a:xfrm>
        </p:grpSpPr>
        <p:sp>
          <p:nvSpPr>
            <p:cNvPr id="579590" name="Line 7"/>
            <p:cNvSpPr>
              <a:spLocks noChangeShapeType="1"/>
            </p:cNvSpPr>
            <p:nvPr/>
          </p:nvSpPr>
          <p:spPr bwMode="auto">
            <a:xfrm>
              <a:off x="4520" y="2848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591" name="Line 8"/>
            <p:cNvSpPr>
              <a:spLocks noChangeShapeType="1"/>
            </p:cNvSpPr>
            <p:nvPr/>
          </p:nvSpPr>
          <p:spPr bwMode="auto">
            <a:xfrm>
              <a:off x="4520" y="338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592" name="Line 9"/>
            <p:cNvSpPr>
              <a:spLocks noChangeShapeType="1"/>
            </p:cNvSpPr>
            <p:nvPr/>
          </p:nvSpPr>
          <p:spPr bwMode="auto">
            <a:xfrm>
              <a:off x="4565" y="2851"/>
              <a:ext cx="0" cy="5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305800" cy="342900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Three important parameters of microscopy</a:t>
            </a:r>
            <a:endParaRPr lang="en-US" dirty="0"/>
          </a:p>
          <a:p>
            <a:pPr marL="971550" lvl="1">
              <a:lnSpc>
                <a:spcPct val="96000"/>
              </a:lnSpc>
              <a:spcBef>
                <a:spcPts val="600"/>
              </a:spcBef>
            </a:pPr>
            <a:r>
              <a:rPr lang="en-US" sz="2600" i="1" dirty="0"/>
              <a:t>Magnification</a:t>
            </a:r>
            <a:r>
              <a:rPr lang="en-US" sz="2600" dirty="0"/>
              <a:t>, the ratio of an object’s image size to its real size</a:t>
            </a:r>
          </a:p>
          <a:p>
            <a:pPr marL="971550" lvl="1">
              <a:lnSpc>
                <a:spcPct val="96000"/>
              </a:lnSpc>
              <a:spcBef>
                <a:spcPts val="600"/>
              </a:spcBef>
            </a:pPr>
            <a:r>
              <a:rPr lang="en-US" sz="2600" i="1" dirty="0"/>
              <a:t>Resolution</a:t>
            </a:r>
            <a:r>
              <a:rPr lang="en-US" sz="2600" dirty="0"/>
              <a:t>, the measure of the clarity of the image, or the minimum distance of two distinguishable points</a:t>
            </a:r>
          </a:p>
          <a:p>
            <a:pPr marL="971550" lvl="1">
              <a:lnSpc>
                <a:spcPct val="96000"/>
              </a:lnSpc>
              <a:spcBef>
                <a:spcPts val="600"/>
              </a:spcBef>
            </a:pPr>
            <a:r>
              <a:rPr lang="en-US" sz="2600" i="1" dirty="0"/>
              <a:t>Contrast</a:t>
            </a:r>
            <a:r>
              <a:rPr lang="en-US" sz="2600" dirty="0"/>
              <a:t>, visible differences in parts of the sample</a:t>
            </a:r>
          </a:p>
        </p:txBody>
      </p:sp>
      <p:grpSp>
        <p:nvGrpSpPr>
          <p:cNvPr id="33280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280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6.21</a:t>
            </a:r>
          </a:p>
        </p:txBody>
      </p:sp>
      <p:pic>
        <p:nvPicPr>
          <p:cNvPr id="581635" name="Picture 32" descr="06_21_MotorProte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136525"/>
            <a:ext cx="61579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6" name="Line 28"/>
          <p:cNvSpPr>
            <a:spLocks noChangeShapeType="1"/>
          </p:cNvSpPr>
          <p:nvPr/>
        </p:nvSpPr>
        <p:spPr bwMode="auto">
          <a:xfrm flipV="1">
            <a:off x="3448050" y="3433763"/>
            <a:ext cx="215900" cy="1104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7" name="Line 29"/>
          <p:cNvSpPr>
            <a:spLocks noChangeShapeType="1"/>
          </p:cNvSpPr>
          <p:nvPr/>
        </p:nvSpPr>
        <p:spPr bwMode="auto">
          <a:xfrm flipH="1" flipV="1">
            <a:off x="3671888" y="3429000"/>
            <a:ext cx="660400" cy="10715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8" name="Line 30"/>
          <p:cNvSpPr>
            <a:spLocks noChangeShapeType="1"/>
          </p:cNvSpPr>
          <p:nvPr/>
        </p:nvSpPr>
        <p:spPr bwMode="auto">
          <a:xfrm>
            <a:off x="2266950" y="3429000"/>
            <a:ext cx="0" cy="2006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9" name="Text Box 3"/>
          <p:cNvSpPr txBox="1">
            <a:spLocks noChangeArrowheads="1"/>
          </p:cNvSpPr>
          <p:nvPr/>
        </p:nvSpPr>
        <p:spPr bwMode="auto">
          <a:xfrm>
            <a:off x="2525713" y="627063"/>
            <a:ext cx="4635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ATP</a:t>
            </a:r>
            <a:endParaRPr lang="en-US" sz="1900" b="1"/>
          </a:p>
        </p:txBody>
      </p:sp>
      <p:sp>
        <p:nvSpPr>
          <p:cNvPr id="581640" name="Text Box 6"/>
          <p:cNvSpPr txBox="1">
            <a:spLocks noChangeArrowheads="1"/>
          </p:cNvSpPr>
          <p:nvPr/>
        </p:nvSpPr>
        <p:spPr bwMode="auto">
          <a:xfrm>
            <a:off x="3943350" y="446088"/>
            <a:ext cx="746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Vesicle</a:t>
            </a:r>
            <a:endParaRPr lang="en-US" sz="1600" b="1"/>
          </a:p>
        </p:txBody>
      </p:sp>
      <p:sp>
        <p:nvSpPr>
          <p:cNvPr id="581641" name="Text Box 7"/>
          <p:cNvSpPr txBox="1">
            <a:spLocks noChangeArrowheads="1"/>
          </p:cNvSpPr>
          <p:nvPr/>
        </p:nvSpPr>
        <p:spPr bwMode="auto">
          <a:xfrm>
            <a:off x="1539875" y="2647950"/>
            <a:ext cx="463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(a)</a:t>
            </a:r>
            <a:endParaRPr lang="en-US" sz="1900" b="1"/>
          </a:p>
        </p:txBody>
      </p:sp>
      <p:sp>
        <p:nvSpPr>
          <p:cNvPr id="581642" name="Text Box 9"/>
          <p:cNvSpPr txBox="1">
            <a:spLocks noChangeArrowheads="1"/>
          </p:cNvSpPr>
          <p:nvPr/>
        </p:nvSpPr>
        <p:spPr bwMode="auto">
          <a:xfrm>
            <a:off x="2857500" y="2038350"/>
            <a:ext cx="16033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Motor protein</a:t>
            </a:r>
            <a:br>
              <a:rPr lang="en-US" sz="1800" b="1"/>
            </a:br>
            <a:r>
              <a:rPr lang="en-US" sz="1800" b="1"/>
              <a:t>(ATP powered)</a:t>
            </a:r>
            <a:endParaRPr lang="en-US" sz="1900" b="1"/>
          </a:p>
        </p:txBody>
      </p:sp>
      <p:sp>
        <p:nvSpPr>
          <p:cNvPr id="581643" name="Line 10"/>
          <p:cNvSpPr>
            <a:spLocks noChangeShapeType="1"/>
          </p:cNvSpPr>
          <p:nvPr/>
        </p:nvSpPr>
        <p:spPr bwMode="auto">
          <a:xfrm flipV="1">
            <a:off x="3840163" y="1531938"/>
            <a:ext cx="292100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4" name="Line 11"/>
          <p:cNvSpPr>
            <a:spLocks noChangeShapeType="1"/>
          </p:cNvSpPr>
          <p:nvPr/>
        </p:nvSpPr>
        <p:spPr bwMode="auto">
          <a:xfrm>
            <a:off x="4386263" y="982663"/>
            <a:ext cx="592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5" name="Line 12"/>
          <p:cNvSpPr>
            <a:spLocks noChangeShapeType="1"/>
          </p:cNvSpPr>
          <p:nvPr/>
        </p:nvSpPr>
        <p:spPr bwMode="auto">
          <a:xfrm>
            <a:off x="5207000" y="17859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6" name="Text Box 15"/>
          <p:cNvSpPr txBox="1">
            <a:spLocks noChangeArrowheads="1"/>
          </p:cNvSpPr>
          <p:nvPr/>
        </p:nvSpPr>
        <p:spPr bwMode="auto">
          <a:xfrm>
            <a:off x="4638675" y="2036763"/>
            <a:ext cx="16033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</a:t>
            </a:r>
            <a:br>
              <a:rPr lang="en-US" sz="1800" b="1"/>
            </a:br>
            <a:r>
              <a:rPr lang="en-US" sz="1800" b="1"/>
              <a:t>of cytoskeleton</a:t>
            </a:r>
            <a:endParaRPr lang="en-US" sz="1900" b="1"/>
          </a:p>
        </p:txBody>
      </p:sp>
      <p:sp>
        <p:nvSpPr>
          <p:cNvPr id="581647" name="Text Box 16"/>
          <p:cNvSpPr txBox="1">
            <a:spLocks noChangeArrowheads="1"/>
          </p:cNvSpPr>
          <p:nvPr/>
        </p:nvSpPr>
        <p:spPr bwMode="auto">
          <a:xfrm>
            <a:off x="5022850" y="847725"/>
            <a:ext cx="14843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Receptor for</a:t>
            </a:r>
            <a:br>
              <a:rPr lang="en-US" sz="1800" b="1"/>
            </a:br>
            <a:r>
              <a:rPr lang="en-US" sz="1800" b="1"/>
              <a:t>motor protein</a:t>
            </a:r>
            <a:endParaRPr lang="en-US" sz="1900" b="1"/>
          </a:p>
        </p:txBody>
      </p:sp>
      <p:sp>
        <p:nvSpPr>
          <p:cNvPr id="581648" name="Text Box 17"/>
          <p:cNvSpPr txBox="1">
            <a:spLocks noChangeArrowheads="1"/>
          </p:cNvSpPr>
          <p:nvPr/>
        </p:nvSpPr>
        <p:spPr bwMode="auto">
          <a:xfrm>
            <a:off x="6745288" y="3184525"/>
            <a:ext cx="854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0.25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900" b="1"/>
          </a:p>
        </p:txBody>
      </p:sp>
      <p:grpSp>
        <p:nvGrpSpPr>
          <p:cNvPr id="581649" name="Group 21"/>
          <p:cNvGrpSpPr>
            <a:grpSpLocks/>
          </p:cNvGrpSpPr>
          <p:nvPr/>
        </p:nvGrpSpPr>
        <p:grpSpPr bwMode="auto">
          <a:xfrm>
            <a:off x="6735763" y="3436938"/>
            <a:ext cx="858837" cy="114300"/>
            <a:chOff x="4243" y="2165"/>
            <a:chExt cx="541" cy="72"/>
          </a:xfrm>
        </p:grpSpPr>
        <p:sp>
          <p:nvSpPr>
            <p:cNvPr id="581650" name="Line 18"/>
            <p:cNvSpPr>
              <a:spLocks noChangeShapeType="1"/>
            </p:cNvSpPr>
            <p:nvPr/>
          </p:nvSpPr>
          <p:spPr bwMode="auto">
            <a:xfrm>
              <a:off x="4245" y="2165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51" name="Line 19"/>
            <p:cNvSpPr>
              <a:spLocks noChangeShapeType="1"/>
            </p:cNvSpPr>
            <p:nvPr/>
          </p:nvSpPr>
          <p:spPr bwMode="auto">
            <a:xfrm>
              <a:off x="4784" y="2165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52" name="Line 20"/>
            <p:cNvSpPr>
              <a:spLocks noChangeShapeType="1"/>
            </p:cNvSpPr>
            <p:nvPr/>
          </p:nvSpPr>
          <p:spPr bwMode="auto">
            <a:xfrm>
              <a:off x="4243" y="2200"/>
              <a:ext cx="5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53" name="Text Box 22"/>
          <p:cNvSpPr txBox="1">
            <a:spLocks noChangeArrowheads="1"/>
          </p:cNvSpPr>
          <p:nvPr/>
        </p:nvSpPr>
        <p:spPr bwMode="auto">
          <a:xfrm>
            <a:off x="3154363" y="3178175"/>
            <a:ext cx="985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 Vesicles</a:t>
            </a:r>
            <a:endParaRPr lang="en-US" sz="1900" b="1"/>
          </a:p>
        </p:txBody>
      </p:sp>
      <p:sp>
        <p:nvSpPr>
          <p:cNvPr id="581654" name="Line 24"/>
          <p:cNvSpPr>
            <a:spLocks noChangeShapeType="1"/>
          </p:cNvSpPr>
          <p:nvPr/>
        </p:nvSpPr>
        <p:spPr bwMode="auto">
          <a:xfrm flipV="1">
            <a:off x="3441700" y="3441700"/>
            <a:ext cx="2159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5" name="Line 25"/>
          <p:cNvSpPr>
            <a:spLocks noChangeShapeType="1"/>
          </p:cNvSpPr>
          <p:nvPr/>
        </p:nvSpPr>
        <p:spPr bwMode="auto">
          <a:xfrm flipH="1" flipV="1">
            <a:off x="3665538" y="3436938"/>
            <a:ext cx="660400" cy="1071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6" name="Text Box 26"/>
          <p:cNvSpPr txBox="1">
            <a:spLocks noChangeArrowheads="1"/>
          </p:cNvSpPr>
          <p:nvPr/>
        </p:nvSpPr>
        <p:spPr bwMode="auto">
          <a:xfrm>
            <a:off x="1619250" y="3175000"/>
            <a:ext cx="1387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</a:t>
            </a:r>
            <a:endParaRPr lang="en-US" sz="1900" b="1"/>
          </a:p>
        </p:txBody>
      </p:sp>
      <p:sp>
        <p:nvSpPr>
          <p:cNvPr id="581657" name="Line 27"/>
          <p:cNvSpPr>
            <a:spLocks noChangeShapeType="1"/>
          </p:cNvSpPr>
          <p:nvPr/>
        </p:nvSpPr>
        <p:spPr bwMode="auto">
          <a:xfrm>
            <a:off x="2260600" y="3436938"/>
            <a:ext cx="0" cy="200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8" name="Text Box 31"/>
          <p:cNvSpPr txBox="1">
            <a:spLocks noChangeArrowheads="1"/>
          </p:cNvSpPr>
          <p:nvPr/>
        </p:nvSpPr>
        <p:spPr bwMode="auto">
          <a:xfrm>
            <a:off x="1539875" y="6267450"/>
            <a:ext cx="463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</a:t>
            </a:r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9" name="Picture 1043" descr="06_T01a_CytoskeletonStru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3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Text Box 1027"/>
          <p:cNvSpPr txBox="1">
            <a:spLocks noChangeArrowheads="1"/>
          </p:cNvSpPr>
          <p:nvPr/>
        </p:nvSpPr>
        <p:spPr bwMode="auto">
          <a:xfrm>
            <a:off x="7070725" y="6259513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Tubulin dimer</a:t>
            </a:r>
          </a:p>
        </p:txBody>
      </p:sp>
      <p:sp>
        <p:nvSpPr>
          <p:cNvPr id="731141" name="Text Box 1030"/>
          <p:cNvSpPr txBox="1">
            <a:spLocks noChangeArrowheads="1"/>
          </p:cNvSpPr>
          <p:nvPr/>
        </p:nvSpPr>
        <p:spPr bwMode="auto">
          <a:xfrm>
            <a:off x="8026400" y="5603875"/>
            <a:ext cx="5540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25 nm</a:t>
            </a:r>
          </a:p>
        </p:txBody>
      </p:sp>
      <p:sp>
        <p:nvSpPr>
          <p:cNvPr id="731142" name="Text Box 1031"/>
          <p:cNvSpPr txBox="1">
            <a:spLocks noChangeArrowheads="1"/>
          </p:cNvSpPr>
          <p:nvPr/>
        </p:nvSpPr>
        <p:spPr bwMode="auto">
          <a:xfrm>
            <a:off x="6048375" y="6286500"/>
            <a:ext cx="150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ym typeface="Symbol" pitchFamily="84" charset="2"/>
              </a:rPr>
              <a:t></a:t>
            </a:r>
            <a:endParaRPr lang="en-US" sz="1300" b="1"/>
          </a:p>
        </p:txBody>
      </p:sp>
      <p:sp>
        <p:nvSpPr>
          <p:cNvPr id="731143" name="Text Box 1032"/>
          <p:cNvSpPr txBox="1">
            <a:spLocks noChangeArrowheads="1"/>
          </p:cNvSpPr>
          <p:nvPr/>
        </p:nvSpPr>
        <p:spPr bwMode="auto">
          <a:xfrm>
            <a:off x="6692900" y="6286500"/>
            <a:ext cx="150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ym typeface="Symbol" pitchFamily="84" charset="2"/>
              </a:rPr>
              <a:t></a:t>
            </a:r>
            <a:endParaRPr lang="en-US" sz="1300" b="1"/>
          </a:p>
        </p:txBody>
      </p:sp>
      <p:sp>
        <p:nvSpPr>
          <p:cNvPr id="731144" name="Line 1033"/>
          <p:cNvSpPr>
            <a:spLocks noChangeShapeType="1"/>
          </p:cNvSpPr>
          <p:nvPr/>
        </p:nvSpPr>
        <p:spPr bwMode="auto">
          <a:xfrm flipH="1">
            <a:off x="6184900" y="5961063"/>
            <a:ext cx="144463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145" name="Line 1034"/>
          <p:cNvSpPr>
            <a:spLocks noChangeShapeType="1"/>
          </p:cNvSpPr>
          <p:nvPr/>
        </p:nvSpPr>
        <p:spPr bwMode="auto">
          <a:xfrm>
            <a:off x="6532563" y="5961063"/>
            <a:ext cx="13970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146" name="Line 1035"/>
          <p:cNvSpPr>
            <a:spLocks noChangeShapeType="1"/>
          </p:cNvSpPr>
          <p:nvPr/>
        </p:nvSpPr>
        <p:spPr bwMode="auto">
          <a:xfrm>
            <a:off x="6662738" y="5938838"/>
            <a:ext cx="39370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147" name="Line 1036"/>
          <p:cNvSpPr>
            <a:spLocks noChangeShapeType="1"/>
          </p:cNvSpPr>
          <p:nvPr/>
        </p:nvSpPr>
        <p:spPr bwMode="auto">
          <a:xfrm flipV="1">
            <a:off x="7150100" y="5041900"/>
            <a:ext cx="131763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148" name="Text Box 1037"/>
          <p:cNvSpPr txBox="1">
            <a:spLocks noChangeArrowheads="1"/>
          </p:cNvSpPr>
          <p:nvPr/>
        </p:nvSpPr>
        <p:spPr bwMode="auto">
          <a:xfrm>
            <a:off x="6173788" y="4805363"/>
            <a:ext cx="24098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Column of tubulin dimers</a:t>
            </a:r>
          </a:p>
        </p:txBody>
      </p:sp>
      <p:sp>
        <p:nvSpPr>
          <p:cNvPr id="731149" name="Text Box 1038"/>
          <p:cNvSpPr txBox="1">
            <a:spLocks noChangeArrowheads="1"/>
          </p:cNvSpPr>
          <p:nvPr/>
        </p:nvSpPr>
        <p:spPr bwMode="auto">
          <a:xfrm>
            <a:off x="7940675" y="998538"/>
            <a:ext cx="546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10 </a:t>
            </a:r>
            <a:r>
              <a:rPr lang="en-US" sz="1500" b="1">
                <a:sym typeface="Symbol" pitchFamily="84" charset="2"/>
              </a:rPr>
              <a:t>m</a:t>
            </a:r>
            <a:endParaRPr lang="en-US" sz="1500" b="1"/>
          </a:p>
        </p:txBody>
      </p:sp>
      <p:grpSp>
        <p:nvGrpSpPr>
          <p:cNvPr id="731150" name="Group 1042"/>
          <p:cNvGrpSpPr>
            <a:grpSpLocks/>
          </p:cNvGrpSpPr>
          <p:nvPr/>
        </p:nvGrpSpPr>
        <p:grpSpPr bwMode="auto">
          <a:xfrm>
            <a:off x="7929563" y="1219200"/>
            <a:ext cx="587375" cy="127000"/>
            <a:chOff x="4995" y="688"/>
            <a:chExt cx="370" cy="80"/>
          </a:xfrm>
        </p:grpSpPr>
        <p:sp>
          <p:nvSpPr>
            <p:cNvPr id="731151" name="Line 1039"/>
            <p:cNvSpPr>
              <a:spLocks noChangeShapeType="1"/>
            </p:cNvSpPr>
            <p:nvPr/>
          </p:nvSpPr>
          <p:spPr bwMode="auto">
            <a:xfrm>
              <a:off x="4995" y="68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52" name="Line 1040"/>
            <p:cNvSpPr>
              <a:spLocks noChangeShapeType="1"/>
            </p:cNvSpPr>
            <p:nvPr/>
          </p:nvSpPr>
          <p:spPr bwMode="auto">
            <a:xfrm>
              <a:off x="5365" y="68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53" name="Line 1041"/>
            <p:cNvSpPr>
              <a:spLocks noChangeShapeType="1"/>
            </p:cNvSpPr>
            <p:nvPr/>
          </p:nvSpPr>
          <p:spPr bwMode="auto">
            <a:xfrm>
              <a:off x="4997" y="725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Table 6.1a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4114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38163"/>
            <a:ext cx="8534400" cy="503237"/>
          </a:xfrm>
        </p:spPr>
        <p:txBody>
          <a:bodyPr/>
          <a:lstStyle/>
          <a:p>
            <a:r>
              <a:rPr lang="en-US" i="1"/>
              <a:t>Microtubules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305800" cy="3511550"/>
          </a:xfrm>
        </p:spPr>
        <p:txBody>
          <a:bodyPr/>
          <a:lstStyle/>
          <a:p>
            <a:r>
              <a:rPr lang="en-US" sz="2800" b="1"/>
              <a:t>Microtubules </a:t>
            </a:r>
            <a:r>
              <a:rPr lang="en-US" sz="2800"/>
              <a:t>are hollow rods about 25 nm in diameter and about 200 nm to 25 microns long</a:t>
            </a:r>
          </a:p>
          <a:p>
            <a:r>
              <a:rPr lang="en-US" sz="2800"/>
              <a:t>Functions of microtubules</a:t>
            </a:r>
          </a:p>
          <a:p>
            <a:pPr marL="977900" lvl="1" indent="-292100"/>
            <a:r>
              <a:rPr lang="en-US" sz="2600"/>
              <a:t>Shaping the cell</a:t>
            </a:r>
          </a:p>
          <a:p>
            <a:pPr marL="977900" lvl="1" indent="-292100"/>
            <a:r>
              <a:rPr lang="en-US" sz="2600"/>
              <a:t>Guiding movement of organelles</a:t>
            </a:r>
          </a:p>
          <a:p>
            <a:pPr marL="977900" lvl="1" indent="-292100"/>
            <a:r>
              <a:rPr lang="en-US" sz="2600"/>
              <a:t>Separating chromosomes during cell division</a:t>
            </a:r>
          </a:p>
        </p:txBody>
      </p:sp>
      <p:grpSp>
        <p:nvGrpSpPr>
          <p:cNvPr id="44954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954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9375"/>
            <a:ext cx="8305800" cy="3984625"/>
          </a:xfrm>
        </p:spPr>
        <p:txBody>
          <a:bodyPr/>
          <a:lstStyle/>
          <a:p>
            <a:pPr>
              <a:buFont typeface="Times" pitchFamily="84" charset="0"/>
              <a:buNone/>
            </a:pPr>
            <a:r>
              <a:rPr lang="en-US" sz="3000" b="1" dirty="0" err="1"/>
              <a:t>Centrosomes</a:t>
            </a:r>
            <a:r>
              <a:rPr lang="en-US" sz="3000" b="1" dirty="0"/>
              <a:t> and </a:t>
            </a:r>
            <a:r>
              <a:rPr lang="en-US" sz="3000" b="1" dirty="0" err="1"/>
              <a:t>Centrioles</a:t>
            </a:r>
            <a:endParaRPr lang="en-US" sz="3000" dirty="0"/>
          </a:p>
          <a:p>
            <a:r>
              <a:rPr lang="en-US" sz="2800" dirty="0"/>
              <a:t>In many cells, microtubules grow out from a </a:t>
            </a:r>
            <a:r>
              <a:rPr lang="en-US" sz="2800" b="1" dirty="0" err="1"/>
              <a:t>centrosome</a:t>
            </a:r>
            <a:r>
              <a:rPr lang="en-US" sz="2800" b="1" dirty="0"/>
              <a:t> </a:t>
            </a:r>
            <a:r>
              <a:rPr lang="en-US" sz="2800" dirty="0"/>
              <a:t>near the nucleus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centrosome</a:t>
            </a:r>
            <a:r>
              <a:rPr lang="en-US" sz="2800" dirty="0"/>
              <a:t> is a “microtubule-organizing center”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In animal cells, the </a:t>
            </a:r>
            <a:r>
              <a:rPr lang="en-US" sz="2800" dirty="0" err="1"/>
              <a:t>centrosome</a:t>
            </a:r>
            <a:r>
              <a:rPr lang="en-US" sz="2800" dirty="0"/>
              <a:t> has a pair of </a:t>
            </a:r>
            <a:r>
              <a:rPr lang="en-US" sz="2800" b="1" dirty="0" err="1"/>
              <a:t>centrioles</a:t>
            </a:r>
            <a:r>
              <a:rPr lang="en-US" sz="2800" dirty="0"/>
              <a:t>, each with nine triplets of microtubules arranged in a </a:t>
            </a:r>
            <a:r>
              <a:rPr lang="en-US" sz="2800" dirty="0" smtClean="0"/>
              <a:t>ring that are “thought” to be involved with cell division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(41)</a:t>
            </a:r>
            <a:endParaRPr lang="en-US" dirty="0"/>
          </a:p>
        </p:txBody>
      </p:sp>
      <p:grpSp>
        <p:nvGrpSpPr>
          <p:cNvPr id="45159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159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159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1" name="Picture 26" descr="06_22_Centrosome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36525"/>
            <a:ext cx="75120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732" name="Line 22"/>
          <p:cNvSpPr>
            <a:spLocks noChangeShapeType="1"/>
          </p:cNvSpPr>
          <p:nvPr/>
        </p:nvSpPr>
        <p:spPr bwMode="auto">
          <a:xfrm flipH="1">
            <a:off x="3810000" y="5403850"/>
            <a:ext cx="158750" cy="679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Line 23"/>
          <p:cNvSpPr>
            <a:spLocks noChangeShapeType="1"/>
          </p:cNvSpPr>
          <p:nvPr/>
        </p:nvSpPr>
        <p:spPr bwMode="auto">
          <a:xfrm>
            <a:off x="3721100" y="5683250"/>
            <a:ext cx="8890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4" name="Line 24"/>
          <p:cNvSpPr>
            <a:spLocks noChangeShapeType="1"/>
          </p:cNvSpPr>
          <p:nvPr/>
        </p:nvSpPr>
        <p:spPr bwMode="auto">
          <a:xfrm>
            <a:off x="2584450" y="4286250"/>
            <a:ext cx="1079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5" name="Line 25"/>
          <p:cNvSpPr>
            <a:spLocks noChangeShapeType="1"/>
          </p:cNvSpPr>
          <p:nvPr/>
        </p:nvSpPr>
        <p:spPr bwMode="auto">
          <a:xfrm>
            <a:off x="6115050" y="4381500"/>
            <a:ext cx="0" cy="1695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6" name="Text Box 3"/>
          <p:cNvSpPr txBox="1">
            <a:spLocks noChangeArrowheads="1"/>
          </p:cNvSpPr>
          <p:nvPr/>
        </p:nvSpPr>
        <p:spPr bwMode="auto">
          <a:xfrm>
            <a:off x="850900" y="1423988"/>
            <a:ext cx="1393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Centrosome</a:t>
            </a:r>
          </a:p>
        </p:txBody>
      </p:sp>
      <p:sp>
        <p:nvSpPr>
          <p:cNvPr id="585737" name="Text Box 6"/>
          <p:cNvSpPr txBox="1">
            <a:spLocks noChangeArrowheads="1"/>
          </p:cNvSpPr>
          <p:nvPr/>
        </p:nvSpPr>
        <p:spPr bwMode="auto">
          <a:xfrm>
            <a:off x="1155700" y="4160838"/>
            <a:ext cx="13938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Longitudinal</a:t>
            </a:r>
            <a:br>
              <a:rPr lang="en-US" sz="1800" b="1"/>
            </a:br>
            <a:r>
              <a:rPr lang="en-US" sz="1800" b="1"/>
              <a:t>section of</a:t>
            </a:r>
            <a:br>
              <a:rPr lang="en-US" sz="1800" b="1"/>
            </a:br>
            <a:r>
              <a:rPr lang="en-US" sz="1800" b="1"/>
              <a:t>one centriole</a:t>
            </a:r>
          </a:p>
        </p:txBody>
      </p:sp>
      <p:sp>
        <p:nvSpPr>
          <p:cNvPr id="585738" name="Text Box 7"/>
          <p:cNvSpPr txBox="1">
            <a:spLocks noChangeArrowheads="1"/>
          </p:cNvSpPr>
          <p:nvPr/>
        </p:nvSpPr>
        <p:spPr bwMode="auto">
          <a:xfrm>
            <a:off x="3937000" y="2287588"/>
            <a:ext cx="1114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Centrioles</a:t>
            </a:r>
          </a:p>
        </p:txBody>
      </p:sp>
      <p:sp>
        <p:nvSpPr>
          <p:cNvPr id="585739" name="Text Box 8"/>
          <p:cNvSpPr txBox="1">
            <a:spLocks noChangeArrowheads="1"/>
          </p:cNvSpPr>
          <p:nvPr/>
        </p:nvSpPr>
        <p:spPr bwMode="auto">
          <a:xfrm>
            <a:off x="6415088" y="1531938"/>
            <a:ext cx="1304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</a:t>
            </a:r>
          </a:p>
        </p:txBody>
      </p:sp>
      <p:sp>
        <p:nvSpPr>
          <p:cNvPr id="585740" name="Line 9"/>
          <p:cNvSpPr>
            <a:spLocks noChangeShapeType="1"/>
          </p:cNvSpPr>
          <p:nvPr/>
        </p:nvSpPr>
        <p:spPr bwMode="auto">
          <a:xfrm>
            <a:off x="5948363" y="1566863"/>
            <a:ext cx="41910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741" name="Group 13"/>
          <p:cNvGrpSpPr>
            <a:grpSpLocks/>
          </p:cNvGrpSpPr>
          <p:nvPr/>
        </p:nvGrpSpPr>
        <p:grpSpPr bwMode="auto">
          <a:xfrm>
            <a:off x="7023100" y="2911475"/>
            <a:ext cx="1262063" cy="136525"/>
            <a:chOff x="4424" y="1834"/>
            <a:chExt cx="795" cy="86"/>
          </a:xfrm>
        </p:grpSpPr>
        <p:sp>
          <p:nvSpPr>
            <p:cNvPr id="585742" name="Line 10"/>
            <p:cNvSpPr>
              <a:spLocks noChangeShapeType="1"/>
            </p:cNvSpPr>
            <p:nvPr/>
          </p:nvSpPr>
          <p:spPr bwMode="auto">
            <a:xfrm>
              <a:off x="4424" y="1834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3" name="Line 11"/>
            <p:cNvSpPr>
              <a:spLocks noChangeShapeType="1"/>
            </p:cNvSpPr>
            <p:nvPr/>
          </p:nvSpPr>
          <p:spPr bwMode="auto">
            <a:xfrm>
              <a:off x="5216" y="1834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4" name="Line 12"/>
            <p:cNvSpPr>
              <a:spLocks noChangeShapeType="1"/>
            </p:cNvSpPr>
            <p:nvPr/>
          </p:nvSpPr>
          <p:spPr bwMode="auto">
            <a:xfrm>
              <a:off x="4424" y="1877"/>
              <a:ext cx="7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745" name="Text Box 14"/>
          <p:cNvSpPr txBox="1">
            <a:spLocks noChangeArrowheads="1"/>
          </p:cNvSpPr>
          <p:nvPr/>
        </p:nvSpPr>
        <p:spPr bwMode="auto">
          <a:xfrm>
            <a:off x="7226300" y="2662238"/>
            <a:ext cx="852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0.25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sp>
        <p:nvSpPr>
          <p:cNvPr id="585746" name="Text Box 15"/>
          <p:cNvSpPr txBox="1">
            <a:spLocks noChangeArrowheads="1"/>
          </p:cNvSpPr>
          <p:nvPr/>
        </p:nvSpPr>
        <p:spPr bwMode="auto">
          <a:xfrm>
            <a:off x="3479800" y="6059488"/>
            <a:ext cx="1431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Microtubules</a:t>
            </a:r>
          </a:p>
        </p:txBody>
      </p:sp>
      <p:sp>
        <p:nvSpPr>
          <p:cNvPr id="585747" name="Text Box 16"/>
          <p:cNvSpPr txBox="1">
            <a:spLocks noChangeArrowheads="1"/>
          </p:cNvSpPr>
          <p:nvPr/>
        </p:nvSpPr>
        <p:spPr bwMode="auto">
          <a:xfrm>
            <a:off x="5765800" y="6072188"/>
            <a:ext cx="2371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Cross section</a:t>
            </a:r>
            <a:br>
              <a:rPr lang="en-US" sz="1800" b="1"/>
            </a:br>
            <a:r>
              <a:rPr lang="en-US" sz="1800" b="1"/>
              <a:t>of the other centriole</a:t>
            </a:r>
          </a:p>
        </p:txBody>
      </p:sp>
      <p:sp>
        <p:nvSpPr>
          <p:cNvPr id="585748" name="AutoShape 17"/>
          <p:cNvSpPr>
            <a:spLocks/>
          </p:cNvSpPr>
          <p:nvPr/>
        </p:nvSpPr>
        <p:spPr bwMode="auto">
          <a:xfrm>
            <a:off x="2247900" y="177800"/>
            <a:ext cx="203200" cy="2927350"/>
          </a:xfrm>
          <a:prstGeom prst="leftBrace">
            <a:avLst>
              <a:gd name="adj1" fmla="val 120052"/>
              <a:gd name="adj2" fmla="val 47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85749" name="Line 18"/>
          <p:cNvSpPr>
            <a:spLocks noChangeShapeType="1"/>
          </p:cNvSpPr>
          <p:nvPr/>
        </p:nvSpPr>
        <p:spPr bwMode="auto">
          <a:xfrm flipH="1">
            <a:off x="3810000" y="5397500"/>
            <a:ext cx="1587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50" name="Line 19"/>
          <p:cNvSpPr>
            <a:spLocks noChangeShapeType="1"/>
          </p:cNvSpPr>
          <p:nvPr/>
        </p:nvSpPr>
        <p:spPr bwMode="auto">
          <a:xfrm>
            <a:off x="3721100" y="5676900"/>
            <a:ext cx="889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51" name="Line 20"/>
          <p:cNvSpPr>
            <a:spLocks noChangeShapeType="1"/>
          </p:cNvSpPr>
          <p:nvPr/>
        </p:nvSpPr>
        <p:spPr bwMode="auto">
          <a:xfrm>
            <a:off x="2584450" y="4279900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52" name="Line 21"/>
          <p:cNvSpPr>
            <a:spLocks noChangeShapeType="1"/>
          </p:cNvSpPr>
          <p:nvPr/>
        </p:nvSpPr>
        <p:spPr bwMode="auto">
          <a:xfrm>
            <a:off x="6115050" y="4375150"/>
            <a:ext cx="0" cy="169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2590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0800"/>
            <a:ext cx="8153400" cy="227330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  <a:buFont typeface="Times" pitchFamily="84" charset="0"/>
              <a:buNone/>
            </a:pPr>
            <a:r>
              <a:rPr lang="en-US" sz="3400" b="1"/>
              <a:t>Cilia and Flagella</a:t>
            </a:r>
            <a:endParaRPr lang="en-US" sz="3400"/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/>
              <a:t>Microtubules control the beating of </a:t>
            </a:r>
            <a:r>
              <a:rPr lang="en-US" sz="2800" b="1"/>
              <a:t>cilia </a:t>
            </a:r>
            <a:r>
              <a:rPr lang="en-US" sz="2800"/>
              <a:t>and </a:t>
            </a:r>
            <a:r>
              <a:rPr lang="en-US" sz="2800" b="1"/>
              <a:t>flagella</a:t>
            </a:r>
            <a:r>
              <a:rPr lang="en-US" sz="2800"/>
              <a:t>, locomotor appendages of some cells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/>
              <a:t>Cilia and flagella differ in their beating patterns</a:t>
            </a:r>
          </a:p>
        </p:txBody>
      </p:sp>
      <p:grpSp>
        <p:nvGrpSpPr>
          <p:cNvPr id="454667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4668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7" name="Picture 70" descr="06_24_FlagellCiliumStru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7325"/>
            <a:ext cx="85486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28" name="Text Box 3"/>
          <p:cNvSpPr txBox="1">
            <a:spLocks noChangeArrowheads="1"/>
          </p:cNvSpPr>
          <p:nvPr/>
        </p:nvSpPr>
        <p:spPr bwMode="auto">
          <a:xfrm>
            <a:off x="1673225" y="1889125"/>
            <a:ext cx="1203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Microtubules</a:t>
            </a:r>
          </a:p>
        </p:txBody>
      </p:sp>
      <p:sp>
        <p:nvSpPr>
          <p:cNvPr id="589829" name="Text Box 6"/>
          <p:cNvSpPr txBox="1">
            <a:spLocks noChangeArrowheads="1"/>
          </p:cNvSpPr>
          <p:nvPr/>
        </p:nvSpPr>
        <p:spPr bwMode="auto">
          <a:xfrm>
            <a:off x="1665288" y="2625725"/>
            <a:ext cx="911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589830" name="Text Box 7"/>
          <p:cNvSpPr txBox="1">
            <a:spLocks noChangeArrowheads="1"/>
          </p:cNvSpPr>
          <p:nvPr/>
        </p:nvSpPr>
        <p:spPr bwMode="auto">
          <a:xfrm>
            <a:off x="1670050" y="3133725"/>
            <a:ext cx="9493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Basal body</a:t>
            </a:r>
          </a:p>
        </p:txBody>
      </p:sp>
      <p:sp>
        <p:nvSpPr>
          <p:cNvPr id="589831" name="Line 8"/>
          <p:cNvSpPr>
            <a:spLocks noChangeShapeType="1"/>
          </p:cNvSpPr>
          <p:nvPr/>
        </p:nvSpPr>
        <p:spPr bwMode="auto">
          <a:xfrm flipV="1">
            <a:off x="1109663" y="2006600"/>
            <a:ext cx="515937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2" name="Line 9"/>
          <p:cNvSpPr>
            <a:spLocks noChangeShapeType="1"/>
          </p:cNvSpPr>
          <p:nvPr/>
        </p:nvSpPr>
        <p:spPr bwMode="auto">
          <a:xfrm flipV="1">
            <a:off x="982663" y="2001838"/>
            <a:ext cx="650875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3" name="Line 10"/>
          <p:cNvSpPr>
            <a:spLocks noChangeShapeType="1"/>
          </p:cNvSpPr>
          <p:nvPr/>
        </p:nvSpPr>
        <p:spPr bwMode="auto">
          <a:xfrm flipV="1">
            <a:off x="868363" y="1998663"/>
            <a:ext cx="75723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4" name="Line 11"/>
          <p:cNvSpPr>
            <a:spLocks noChangeShapeType="1"/>
          </p:cNvSpPr>
          <p:nvPr/>
        </p:nvSpPr>
        <p:spPr bwMode="auto">
          <a:xfrm>
            <a:off x="1274763" y="2730500"/>
            <a:ext cx="350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5" name="Line 12"/>
          <p:cNvSpPr>
            <a:spLocks noChangeShapeType="1"/>
          </p:cNvSpPr>
          <p:nvPr/>
        </p:nvSpPr>
        <p:spPr bwMode="auto">
          <a:xfrm flipV="1">
            <a:off x="1239838" y="2722563"/>
            <a:ext cx="39052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9836" name="Group 15"/>
          <p:cNvGrpSpPr>
            <a:grpSpLocks/>
          </p:cNvGrpSpPr>
          <p:nvPr/>
        </p:nvGrpSpPr>
        <p:grpSpPr bwMode="auto">
          <a:xfrm>
            <a:off x="1295400" y="3114675"/>
            <a:ext cx="287338" cy="246063"/>
            <a:chOff x="816" y="1962"/>
            <a:chExt cx="181" cy="155"/>
          </a:xfrm>
        </p:grpSpPr>
        <p:sp>
          <p:nvSpPr>
            <p:cNvPr id="589837" name="Line 13"/>
            <p:cNvSpPr>
              <a:spLocks noChangeShapeType="1"/>
            </p:cNvSpPr>
            <p:nvPr/>
          </p:nvSpPr>
          <p:spPr bwMode="auto">
            <a:xfrm>
              <a:off x="888" y="2040"/>
              <a:ext cx="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38" name="AutoShape 14"/>
            <p:cNvSpPr>
              <a:spLocks/>
            </p:cNvSpPr>
            <p:nvPr/>
          </p:nvSpPr>
          <p:spPr bwMode="auto">
            <a:xfrm>
              <a:off x="816" y="1962"/>
              <a:ext cx="93" cy="155"/>
            </a:xfrm>
            <a:prstGeom prst="rightBrace">
              <a:avLst>
                <a:gd name="adj1" fmla="val 1388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grpSp>
        <p:nvGrpSpPr>
          <p:cNvPr id="589839" name="Group 22"/>
          <p:cNvGrpSpPr>
            <a:grpSpLocks/>
          </p:cNvGrpSpPr>
          <p:nvPr/>
        </p:nvGrpSpPr>
        <p:grpSpPr bwMode="auto">
          <a:xfrm>
            <a:off x="457200" y="3894138"/>
            <a:ext cx="855663" cy="76200"/>
            <a:chOff x="288" y="2453"/>
            <a:chExt cx="539" cy="48"/>
          </a:xfrm>
        </p:grpSpPr>
        <p:sp>
          <p:nvSpPr>
            <p:cNvPr id="589840" name="Line 16"/>
            <p:cNvSpPr>
              <a:spLocks noChangeShapeType="1"/>
            </p:cNvSpPr>
            <p:nvPr/>
          </p:nvSpPr>
          <p:spPr bwMode="auto">
            <a:xfrm>
              <a:off x="291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1" name="Line 19"/>
            <p:cNvSpPr>
              <a:spLocks noChangeShapeType="1"/>
            </p:cNvSpPr>
            <p:nvPr/>
          </p:nvSpPr>
          <p:spPr bwMode="auto">
            <a:xfrm>
              <a:off x="827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2" name="Line 20"/>
            <p:cNvSpPr>
              <a:spLocks noChangeShapeType="1"/>
            </p:cNvSpPr>
            <p:nvPr/>
          </p:nvSpPr>
          <p:spPr bwMode="auto">
            <a:xfrm>
              <a:off x="288" y="2477"/>
              <a:ext cx="5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43" name="Text Box 21"/>
          <p:cNvSpPr txBox="1">
            <a:spLocks noChangeArrowheads="1"/>
          </p:cNvSpPr>
          <p:nvPr/>
        </p:nvSpPr>
        <p:spPr bwMode="auto">
          <a:xfrm>
            <a:off x="603250" y="4189413"/>
            <a:ext cx="18430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Longitudinal section</a:t>
            </a:r>
            <a:br>
              <a:rPr lang="en-US" sz="1400" b="1"/>
            </a:br>
            <a:r>
              <a:rPr lang="en-US" sz="1400" b="1"/>
              <a:t>of motile cilium</a:t>
            </a:r>
          </a:p>
        </p:txBody>
      </p:sp>
      <p:sp>
        <p:nvSpPr>
          <p:cNvPr id="589844" name="Text Box 23"/>
          <p:cNvSpPr txBox="1">
            <a:spLocks noChangeArrowheads="1"/>
          </p:cNvSpPr>
          <p:nvPr/>
        </p:nvSpPr>
        <p:spPr bwMode="auto">
          <a:xfrm>
            <a:off x="336550" y="4186238"/>
            <a:ext cx="260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</a:t>
            </a:r>
          </a:p>
        </p:txBody>
      </p:sp>
      <p:sp>
        <p:nvSpPr>
          <p:cNvPr id="589845" name="Text Box 25"/>
          <p:cNvSpPr txBox="1">
            <a:spLocks noChangeArrowheads="1"/>
          </p:cNvSpPr>
          <p:nvPr/>
        </p:nvSpPr>
        <p:spPr bwMode="auto">
          <a:xfrm>
            <a:off x="604838" y="3954463"/>
            <a:ext cx="5730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0.5 </a:t>
            </a:r>
            <a:r>
              <a:rPr lang="en-US" sz="1400" b="1">
                <a:sym typeface="Symbol" pitchFamily="84" charset="2"/>
              </a:rPr>
              <a:t>m</a:t>
            </a:r>
            <a:endParaRPr lang="en-US" sz="1400" b="1"/>
          </a:p>
        </p:txBody>
      </p:sp>
      <p:sp>
        <p:nvSpPr>
          <p:cNvPr id="589846" name="Text Box 26"/>
          <p:cNvSpPr txBox="1">
            <a:spLocks noChangeArrowheads="1"/>
          </p:cNvSpPr>
          <p:nvPr/>
        </p:nvSpPr>
        <p:spPr bwMode="auto">
          <a:xfrm>
            <a:off x="4397375" y="3902075"/>
            <a:ext cx="5730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0.1 </a:t>
            </a:r>
            <a:r>
              <a:rPr lang="en-US" sz="1400" b="1">
                <a:sym typeface="Symbol" pitchFamily="84" charset="2"/>
              </a:rPr>
              <a:t>m</a:t>
            </a:r>
            <a:endParaRPr lang="en-US" sz="1400" b="1"/>
          </a:p>
        </p:txBody>
      </p:sp>
      <p:sp>
        <p:nvSpPr>
          <p:cNvPr id="589847" name="Text Box 27"/>
          <p:cNvSpPr txBox="1">
            <a:spLocks noChangeArrowheads="1"/>
          </p:cNvSpPr>
          <p:nvPr/>
        </p:nvSpPr>
        <p:spPr bwMode="auto">
          <a:xfrm>
            <a:off x="3143250" y="206375"/>
            <a:ext cx="5730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0.1 </a:t>
            </a:r>
            <a:r>
              <a:rPr lang="en-US" sz="1400" b="1">
                <a:sym typeface="Symbol" pitchFamily="84" charset="2"/>
              </a:rPr>
              <a:t>m</a:t>
            </a:r>
            <a:endParaRPr lang="en-US" sz="1400" b="1"/>
          </a:p>
        </p:txBody>
      </p:sp>
      <p:sp>
        <p:nvSpPr>
          <p:cNvPr id="589848" name="Text Box 28"/>
          <p:cNvSpPr txBox="1">
            <a:spLocks noChangeArrowheads="1"/>
          </p:cNvSpPr>
          <p:nvPr/>
        </p:nvSpPr>
        <p:spPr bwMode="auto">
          <a:xfrm>
            <a:off x="3067050" y="2425700"/>
            <a:ext cx="222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(b)</a:t>
            </a:r>
          </a:p>
        </p:txBody>
      </p:sp>
      <p:sp>
        <p:nvSpPr>
          <p:cNvPr id="589849" name="Text Box 29"/>
          <p:cNvSpPr txBox="1">
            <a:spLocks noChangeArrowheads="1"/>
          </p:cNvSpPr>
          <p:nvPr/>
        </p:nvSpPr>
        <p:spPr bwMode="auto">
          <a:xfrm>
            <a:off x="3343275" y="2441575"/>
            <a:ext cx="1395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Cross section of</a:t>
            </a:r>
            <a:br>
              <a:rPr lang="en-US" sz="1400" b="1"/>
            </a:br>
            <a:r>
              <a:rPr lang="en-US" sz="1400" b="1"/>
              <a:t>motile cilium</a:t>
            </a:r>
          </a:p>
        </p:txBody>
      </p:sp>
      <p:grpSp>
        <p:nvGrpSpPr>
          <p:cNvPr id="589850" name="Group 31"/>
          <p:cNvGrpSpPr>
            <a:grpSpLocks/>
          </p:cNvGrpSpPr>
          <p:nvPr/>
        </p:nvGrpSpPr>
        <p:grpSpPr bwMode="auto">
          <a:xfrm>
            <a:off x="4292600" y="4081463"/>
            <a:ext cx="738188" cy="106362"/>
            <a:chOff x="288" y="2453"/>
            <a:chExt cx="539" cy="48"/>
          </a:xfrm>
        </p:grpSpPr>
        <p:sp>
          <p:nvSpPr>
            <p:cNvPr id="589851" name="Line 32"/>
            <p:cNvSpPr>
              <a:spLocks noChangeShapeType="1"/>
            </p:cNvSpPr>
            <p:nvPr/>
          </p:nvSpPr>
          <p:spPr bwMode="auto">
            <a:xfrm>
              <a:off x="291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2" name="Line 33"/>
            <p:cNvSpPr>
              <a:spLocks noChangeShapeType="1"/>
            </p:cNvSpPr>
            <p:nvPr/>
          </p:nvSpPr>
          <p:spPr bwMode="auto">
            <a:xfrm>
              <a:off x="827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3" name="Line 34"/>
            <p:cNvSpPr>
              <a:spLocks noChangeShapeType="1"/>
            </p:cNvSpPr>
            <p:nvPr/>
          </p:nvSpPr>
          <p:spPr bwMode="auto">
            <a:xfrm>
              <a:off x="288" y="2477"/>
              <a:ext cx="5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9854" name="Group 35"/>
          <p:cNvGrpSpPr>
            <a:grpSpLocks/>
          </p:cNvGrpSpPr>
          <p:nvPr/>
        </p:nvGrpSpPr>
        <p:grpSpPr bwMode="auto">
          <a:xfrm>
            <a:off x="3065463" y="398463"/>
            <a:ext cx="725487" cy="76200"/>
            <a:chOff x="288" y="2453"/>
            <a:chExt cx="539" cy="48"/>
          </a:xfrm>
        </p:grpSpPr>
        <p:sp>
          <p:nvSpPr>
            <p:cNvPr id="589855" name="Line 36"/>
            <p:cNvSpPr>
              <a:spLocks noChangeShapeType="1"/>
            </p:cNvSpPr>
            <p:nvPr/>
          </p:nvSpPr>
          <p:spPr bwMode="auto">
            <a:xfrm>
              <a:off x="291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6" name="Line 37"/>
            <p:cNvSpPr>
              <a:spLocks noChangeShapeType="1"/>
            </p:cNvSpPr>
            <p:nvPr/>
          </p:nvSpPr>
          <p:spPr bwMode="auto">
            <a:xfrm>
              <a:off x="827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7" name="Line 38"/>
            <p:cNvSpPr>
              <a:spLocks noChangeShapeType="1"/>
            </p:cNvSpPr>
            <p:nvPr/>
          </p:nvSpPr>
          <p:spPr bwMode="auto">
            <a:xfrm>
              <a:off x="288" y="2477"/>
              <a:ext cx="5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58" name="Text Box 39"/>
          <p:cNvSpPr txBox="1">
            <a:spLocks noChangeArrowheads="1"/>
          </p:cNvSpPr>
          <p:nvPr/>
        </p:nvSpPr>
        <p:spPr bwMode="auto">
          <a:xfrm>
            <a:off x="5346700" y="228600"/>
            <a:ext cx="1395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Outer microtubule</a:t>
            </a:r>
            <a:br>
              <a:rPr lang="en-US" sz="1400" b="1"/>
            </a:br>
            <a:r>
              <a:rPr lang="en-US" sz="1400" b="1"/>
              <a:t>doublet</a:t>
            </a:r>
          </a:p>
        </p:txBody>
      </p:sp>
      <p:sp>
        <p:nvSpPr>
          <p:cNvPr id="589859" name="AutoShape 40"/>
          <p:cNvSpPr>
            <a:spLocks/>
          </p:cNvSpPr>
          <p:nvPr/>
        </p:nvSpPr>
        <p:spPr bwMode="auto">
          <a:xfrm rot="-5400000">
            <a:off x="4067969" y="469107"/>
            <a:ext cx="96837" cy="292100"/>
          </a:xfrm>
          <a:prstGeom prst="rightBrace">
            <a:avLst>
              <a:gd name="adj1" fmla="val 251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89860" name="Line 41"/>
          <p:cNvSpPr>
            <a:spLocks noChangeShapeType="1"/>
          </p:cNvSpPr>
          <p:nvPr/>
        </p:nvSpPr>
        <p:spPr bwMode="auto">
          <a:xfrm flipH="1">
            <a:off x="4106863" y="325438"/>
            <a:ext cx="1158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1" name="Line 42"/>
          <p:cNvSpPr>
            <a:spLocks noChangeShapeType="1"/>
          </p:cNvSpPr>
          <p:nvPr/>
        </p:nvSpPr>
        <p:spPr bwMode="auto">
          <a:xfrm flipV="1">
            <a:off x="4741863" y="769938"/>
            <a:ext cx="541337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2" name="Line 43"/>
          <p:cNvSpPr>
            <a:spLocks noChangeShapeType="1"/>
          </p:cNvSpPr>
          <p:nvPr/>
        </p:nvSpPr>
        <p:spPr bwMode="auto">
          <a:xfrm flipV="1">
            <a:off x="4618038" y="769938"/>
            <a:ext cx="665162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3" name="Line 44"/>
          <p:cNvSpPr>
            <a:spLocks noChangeShapeType="1"/>
          </p:cNvSpPr>
          <p:nvPr/>
        </p:nvSpPr>
        <p:spPr bwMode="auto">
          <a:xfrm flipV="1">
            <a:off x="4237038" y="1036638"/>
            <a:ext cx="104140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4" name="Line 45"/>
          <p:cNvSpPr>
            <a:spLocks noChangeShapeType="1"/>
          </p:cNvSpPr>
          <p:nvPr/>
        </p:nvSpPr>
        <p:spPr bwMode="auto">
          <a:xfrm>
            <a:off x="4491038" y="1473200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5" name="Line 46"/>
          <p:cNvSpPr>
            <a:spLocks noChangeShapeType="1"/>
          </p:cNvSpPr>
          <p:nvPr/>
        </p:nvSpPr>
        <p:spPr bwMode="auto">
          <a:xfrm>
            <a:off x="4618038" y="1612900"/>
            <a:ext cx="674687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6" name="Text Box 47"/>
          <p:cNvSpPr txBox="1">
            <a:spLocks noChangeArrowheads="1"/>
          </p:cNvSpPr>
          <p:nvPr/>
        </p:nvSpPr>
        <p:spPr bwMode="auto">
          <a:xfrm>
            <a:off x="5346700" y="663575"/>
            <a:ext cx="1365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Dynein proteins</a:t>
            </a:r>
          </a:p>
        </p:txBody>
      </p:sp>
      <p:sp>
        <p:nvSpPr>
          <p:cNvPr id="589867" name="Text Box 48"/>
          <p:cNvSpPr txBox="1">
            <a:spLocks noChangeArrowheads="1"/>
          </p:cNvSpPr>
          <p:nvPr/>
        </p:nvSpPr>
        <p:spPr bwMode="auto">
          <a:xfrm>
            <a:off x="5345113" y="952500"/>
            <a:ext cx="1017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Central</a:t>
            </a:r>
            <a:br>
              <a:rPr lang="en-US" sz="1400" b="1"/>
            </a:br>
            <a:r>
              <a:rPr lang="en-US" sz="1400" b="1"/>
              <a:t>microtubule</a:t>
            </a:r>
          </a:p>
        </p:txBody>
      </p:sp>
      <p:sp>
        <p:nvSpPr>
          <p:cNvPr id="589868" name="Text Box 49"/>
          <p:cNvSpPr txBox="1">
            <a:spLocks noChangeArrowheads="1"/>
          </p:cNvSpPr>
          <p:nvPr/>
        </p:nvSpPr>
        <p:spPr bwMode="auto">
          <a:xfrm>
            <a:off x="5345113" y="1379538"/>
            <a:ext cx="547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Radial</a:t>
            </a:r>
            <a:br>
              <a:rPr lang="en-US" sz="1400" b="1"/>
            </a:br>
            <a:r>
              <a:rPr lang="en-US" sz="1400" b="1"/>
              <a:t>spoke</a:t>
            </a:r>
          </a:p>
        </p:txBody>
      </p:sp>
      <p:sp>
        <p:nvSpPr>
          <p:cNvPr id="589869" name="Text Box 50"/>
          <p:cNvSpPr txBox="1">
            <a:spLocks noChangeArrowheads="1"/>
          </p:cNvSpPr>
          <p:nvPr/>
        </p:nvSpPr>
        <p:spPr bwMode="auto">
          <a:xfrm>
            <a:off x="5340350" y="1912938"/>
            <a:ext cx="14525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Cross-linking</a:t>
            </a:r>
            <a:br>
              <a:rPr lang="en-US" sz="1400" b="1"/>
            </a:br>
            <a:r>
              <a:rPr lang="en-US" sz="1400" b="1"/>
              <a:t>proteins between</a:t>
            </a:r>
            <a:br>
              <a:rPr lang="en-US" sz="1400" b="1"/>
            </a:br>
            <a:r>
              <a:rPr lang="en-US" sz="1400" b="1"/>
              <a:t>outer doublets</a:t>
            </a:r>
          </a:p>
        </p:txBody>
      </p:sp>
      <p:sp>
        <p:nvSpPr>
          <p:cNvPr id="589870" name="Line 51"/>
          <p:cNvSpPr>
            <a:spLocks noChangeShapeType="1"/>
          </p:cNvSpPr>
          <p:nvPr/>
        </p:nvSpPr>
        <p:spPr bwMode="auto">
          <a:xfrm>
            <a:off x="6908800" y="330200"/>
            <a:ext cx="85090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1" name="Line 52"/>
          <p:cNvSpPr>
            <a:spLocks noChangeShapeType="1"/>
          </p:cNvSpPr>
          <p:nvPr/>
        </p:nvSpPr>
        <p:spPr bwMode="auto">
          <a:xfrm flipH="1" flipV="1">
            <a:off x="6723063" y="762000"/>
            <a:ext cx="6254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2" name="Line 53"/>
          <p:cNvSpPr>
            <a:spLocks noChangeShapeType="1"/>
          </p:cNvSpPr>
          <p:nvPr/>
        </p:nvSpPr>
        <p:spPr bwMode="auto">
          <a:xfrm flipH="1" flipV="1">
            <a:off x="6718300" y="757238"/>
            <a:ext cx="554038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3" name="Line 54"/>
          <p:cNvSpPr>
            <a:spLocks noChangeShapeType="1"/>
          </p:cNvSpPr>
          <p:nvPr/>
        </p:nvSpPr>
        <p:spPr bwMode="auto">
          <a:xfrm flipH="1" flipV="1">
            <a:off x="5999163" y="1041400"/>
            <a:ext cx="173990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4" name="Line 55"/>
          <p:cNvSpPr>
            <a:spLocks noChangeShapeType="1"/>
          </p:cNvSpPr>
          <p:nvPr/>
        </p:nvSpPr>
        <p:spPr bwMode="auto">
          <a:xfrm flipH="1">
            <a:off x="5900738" y="1346200"/>
            <a:ext cx="21717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5" name="Line 56"/>
          <p:cNvSpPr>
            <a:spLocks noChangeShapeType="1"/>
          </p:cNvSpPr>
          <p:nvPr/>
        </p:nvSpPr>
        <p:spPr bwMode="auto">
          <a:xfrm flipH="1">
            <a:off x="6507163" y="1498600"/>
            <a:ext cx="1539875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6" name="AutoShape 57"/>
          <p:cNvSpPr>
            <a:spLocks/>
          </p:cNvSpPr>
          <p:nvPr/>
        </p:nvSpPr>
        <p:spPr bwMode="auto">
          <a:xfrm rot="-6323852">
            <a:off x="7712869" y="477044"/>
            <a:ext cx="103187" cy="307975"/>
          </a:xfrm>
          <a:prstGeom prst="rightBrace">
            <a:avLst>
              <a:gd name="adj1" fmla="val 248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89877" name="Line 58"/>
          <p:cNvSpPr>
            <a:spLocks noChangeShapeType="1"/>
          </p:cNvSpPr>
          <p:nvPr/>
        </p:nvSpPr>
        <p:spPr bwMode="auto">
          <a:xfrm flipH="1">
            <a:off x="8001000" y="411163"/>
            <a:ext cx="33338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8" name="Text Box 59"/>
          <p:cNvSpPr txBox="1">
            <a:spLocks noChangeArrowheads="1"/>
          </p:cNvSpPr>
          <p:nvPr/>
        </p:nvSpPr>
        <p:spPr bwMode="auto">
          <a:xfrm>
            <a:off x="7237413" y="225425"/>
            <a:ext cx="1597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 membrane</a:t>
            </a:r>
          </a:p>
        </p:txBody>
      </p:sp>
      <p:sp>
        <p:nvSpPr>
          <p:cNvPr id="589879" name="Text Box 60"/>
          <p:cNvSpPr txBox="1">
            <a:spLocks noChangeArrowheads="1"/>
          </p:cNvSpPr>
          <p:nvPr/>
        </p:nvSpPr>
        <p:spPr bwMode="auto">
          <a:xfrm>
            <a:off x="5083175" y="4244975"/>
            <a:ext cx="5476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Triplet</a:t>
            </a:r>
          </a:p>
        </p:txBody>
      </p:sp>
      <p:sp>
        <p:nvSpPr>
          <p:cNvPr id="589880" name="Text Box 63"/>
          <p:cNvSpPr txBox="1">
            <a:spLocks noChangeArrowheads="1"/>
          </p:cNvSpPr>
          <p:nvPr/>
        </p:nvSpPr>
        <p:spPr bwMode="auto">
          <a:xfrm>
            <a:off x="3065463" y="6072188"/>
            <a:ext cx="2079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(c)</a:t>
            </a:r>
          </a:p>
        </p:txBody>
      </p:sp>
      <p:sp>
        <p:nvSpPr>
          <p:cNvPr id="589881" name="Text Box 64"/>
          <p:cNvSpPr txBox="1">
            <a:spLocks noChangeArrowheads="1"/>
          </p:cNvSpPr>
          <p:nvPr/>
        </p:nvSpPr>
        <p:spPr bwMode="auto">
          <a:xfrm>
            <a:off x="3324225" y="6080125"/>
            <a:ext cx="1411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Cross section of</a:t>
            </a:r>
            <a:br>
              <a:rPr lang="en-US" sz="1400" b="1"/>
            </a:br>
            <a:r>
              <a:rPr lang="en-US" sz="1400" b="1"/>
              <a:t>basal body</a:t>
            </a:r>
          </a:p>
        </p:txBody>
      </p:sp>
      <p:grpSp>
        <p:nvGrpSpPr>
          <p:cNvPr id="589882" name="Group 69"/>
          <p:cNvGrpSpPr>
            <a:grpSpLocks/>
          </p:cNvGrpSpPr>
          <p:nvPr/>
        </p:nvGrpSpPr>
        <p:grpSpPr bwMode="auto">
          <a:xfrm>
            <a:off x="4546600" y="4329113"/>
            <a:ext cx="538163" cy="431800"/>
            <a:chOff x="2864" y="2727"/>
            <a:chExt cx="339" cy="272"/>
          </a:xfrm>
        </p:grpSpPr>
        <p:sp>
          <p:nvSpPr>
            <p:cNvPr id="589883" name="Line 61"/>
            <p:cNvSpPr>
              <a:spLocks noChangeShapeType="1"/>
            </p:cNvSpPr>
            <p:nvPr/>
          </p:nvSpPr>
          <p:spPr bwMode="auto">
            <a:xfrm flipV="1">
              <a:off x="2907" y="2739"/>
              <a:ext cx="296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4" name="AutoShape 65"/>
            <p:cNvSpPr>
              <a:spLocks/>
            </p:cNvSpPr>
            <p:nvPr/>
          </p:nvSpPr>
          <p:spPr bwMode="auto">
            <a:xfrm rot="-744413">
              <a:off x="2864" y="2727"/>
              <a:ext cx="55" cy="272"/>
            </a:xfrm>
            <a:prstGeom prst="rightBrace">
              <a:avLst>
                <a:gd name="adj1" fmla="val 4121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grpSp>
        <p:nvGrpSpPr>
          <p:cNvPr id="589885" name="Group 68"/>
          <p:cNvGrpSpPr>
            <a:grpSpLocks/>
          </p:cNvGrpSpPr>
          <p:nvPr/>
        </p:nvGrpSpPr>
        <p:grpSpPr bwMode="auto">
          <a:xfrm>
            <a:off x="5664200" y="4348163"/>
            <a:ext cx="687388" cy="190500"/>
            <a:chOff x="3568" y="2739"/>
            <a:chExt cx="433" cy="120"/>
          </a:xfrm>
        </p:grpSpPr>
        <p:sp>
          <p:nvSpPr>
            <p:cNvPr id="589886" name="Line 62"/>
            <p:cNvSpPr>
              <a:spLocks noChangeShapeType="1"/>
            </p:cNvSpPr>
            <p:nvPr/>
          </p:nvSpPr>
          <p:spPr bwMode="auto">
            <a:xfrm flipH="1" flipV="1">
              <a:off x="3568" y="2739"/>
              <a:ext cx="247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7" name="AutoShape 67"/>
            <p:cNvSpPr>
              <a:spLocks/>
            </p:cNvSpPr>
            <p:nvPr/>
          </p:nvSpPr>
          <p:spPr bwMode="auto">
            <a:xfrm rot="-5986077">
              <a:off x="3787" y="2646"/>
              <a:ext cx="67" cy="360"/>
            </a:xfrm>
            <a:prstGeom prst="rightBrace">
              <a:avLst>
                <a:gd name="adj1" fmla="val 4477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28800" y="381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8229600" cy="3649662"/>
          </a:xfrm>
        </p:spPr>
        <p:txBody>
          <a:bodyPr/>
          <a:lstStyle/>
          <a:p>
            <a:r>
              <a:rPr lang="en-US" sz="2800" dirty="0"/>
              <a:t>Cilia and flagella share a common structure</a:t>
            </a:r>
          </a:p>
          <a:p>
            <a:pPr marL="971550" lvl="1"/>
            <a:r>
              <a:rPr lang="en-US" sz="2600" dirty="0"/>
              <a:t>A core of microtubules sheathed by the plasma membrane</a:t>
            </a:r>
          </a:p>
          <a:p>
            <a:pPr marL="971550" lvl="1"/>
            <a:r>
              <a:rPr lang="en-US" sz="2600" dirty="0"/>
              <a:t>A </a:t>
            </a:r>
            <a:r>
              <a:rPr lang="en-US" sz="2600" b="1" dirty="0"/>
              <a:t>basal body </a:t>
            </a:r>
            <a:r>
              <a:rPr lang="en-US" sz="2600" dirty="0"/>
              <a:t>that anchors the cilium or flagellum</a:t>
            </a:r>
          </a:p>
          <a:p>
            <a:pPr marL="971550" lvl="1"/>
            <a:r>
              <a:rPr lang="en-US" sz="2600" dirty="0"/>
              <a:t>A motor protein called </a:t>
            </a:r>
            <a:r>
              <a:rPr lang="en-US" sz="2600" b="1" dirty="0" err="1"/>
              <a:t>dynein</a:t>
            </a:r>
            <a:r>
              <a:rPr lang="en-US" sz="2600" dirty="0"/>
              <a:t>, which drives the bending movements of a cilium or </a:t>
            </a:r>
            <a:r>
              <a:rPr lang="en-US" sz="2600" dirty="0" smtClean="0"/>
              <a:t>flagellum</a:t>
            </a:r>
          </a:p>
          <a:p>
            <a:pPr marL="971550" lvl="1"/>
            <a:r>
              <a:rPr lang="en-US" sz="2600" dirty="0" smtClean="0"/>
              <a:t>Their actual motions are different (sperm/intestines move</a:t>
            </a:r>
            <a:r>
              <a:rPr lang="en-US" sz="2600" dirty="0" smtClean="0"/>
              <a:t>)</a:t>
            </a:r>
            <a:endParaRPr lang="en-US" sz="2600" dirty="0" smtClean="0"/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42863" y="1549400"/>
            <a:ext cx="18415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endParaRPr kumimoji="1" lang="en-US"/>
          </a:p>
        </p:txBody>
      </p:sp>
      <p:grpSp>
        <p:nvGrpSpPr>
          <p:cNvPr id="458761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876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8764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6.25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7200" y="273050"/>
            <a:ext cx="3060700" cy="6584950"/>
            <a:chOff x="3041650" y="136525"/>
            <a:chExt cx="3060700" cy="6584950"/>
          </a:xfrm>
        </p:grpSpPr>
        <p:pic>
          <p:nvPicPr>
            <p:cNvPr id="591875" name="Picture 29" descr="06_25_DyneinWalking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1650" y="136525"/>
              <a:ext cx="3060700" cy="658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1876" name="Text Box 3"/>
            <p:cNvSpPr txBox="1">
              <a:spLocks noChangeArrowheads="1"/>
            </p:cNvSpPr>
            <p:nvPr/>
          </p:nvSpPr>
          <p:spPr bwMode="auto">
            <a:xfrm>
              <a:off x="3576638" y="166688"/>
              <a:ext cx="641350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 b="1"/>
                <a:t>Microtubule</a:t>
              </a:r>
              <a:br>
                <a:rPr lang="en-US" sz="900" b="1"/>
              </a:br>
              <a:r>
                <a:rPr lang="en-US" sz="900" b="1"/>
                <a:t>doublets</a:t>
              </a:r>
            </a:p>
          </p:txBody>
        </p:sp>
        <p:sp>
          <p:nvSpPr>
            <p:cNvPr id="591877" name="Text Box 6"/>
            <p:cNvSpPr txBox="1">
              <a:spLocks noChangeArrowheads="1"/>
            </p:cNvSpPr>
            <p:nvPr/>
          </p:nvSpPr>
          <p:spPr bwMode="auto">
            <a:xfrm>
              <a:off x="4159250" y="1965325"/>
              <a:ext cx="70167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800" b="1"/>
                <a:t>Dynein protein</a:t>
              </a:r>
            </a:p>
          </p:txBody>
        </p:sp>
        <p:sp>
          <p:nvSpPr>
            <p:cNvPr id="591878" name="Line 7"/>
            <p:cNvSpPr>
              <a:spLocks noChangeShapeType="1"/>
            </p:cNvSpPr>
            <p:nvPr/>
          </p:nvSpPr>
          <p:spPr bwMode="auto">
            <a:xfrm>
              <a:off x="3805238" y="2014538"/>
              <a:ext cx="292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79" name="Text Box 8"/>
            <p:cNvSpPr txBox="1">
              <a:spLocks noChangeArrowheads="1"/>
            </p:cNvSpPr>
            <p:nvPr/>
          </p:nvSpPr>
          <p:spPr bwMode="auto">
            <a:xfrm>
              <a:off x="5672138" y="258763"/>
              <a:ext cx="203200" cy="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800" b="1"/>
                <a:t>ATP</a:t>
              </a:r>
            </a:p>
          </p:txBody>
        </p:sp>
        <p:sp>
          <p:nvSpPr>
            <p:cNvPr id="591880" name="Line 10"/>
            <p:cNvSpPr>
              <a:spLocks noChangeShapeType="1"/>
            </p:cNvSpPr>
            <p:nvPr/>
          </p:nvSpPr>
          <p:spPr bwMode="auto">
            <a:xfrm flipV="1">
              <a:off x="3635375" y="454025"/>
              <a:ext cx="158750" cy="66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1" name="Line 11"/>
            <p:cNvSpPr>
              <a:spLocks noChangeShapeType="1"/>
            </p:cNvSpPr>
            <p:nvPr/>
          </p:nvSpPr>
          <p:spPr bwMode="auto">
            <a:xfrm flipH="1" flipV="1">
              <a:off x="3790950" y="447675"/>
              <a:ext cx="155575" cy="69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2" name="AutoShape 12"/>
            <p:cNvSpPr>
              <a:spLocks/>
            </p:cNvSpPr>
            <p:nvPr/>
          </p:nvSpPr>
          <p:spPr bwMode="auto">
            <a:xfrm rot="16200000">
              <a:off x="3587750" y="434975"/>
              <a:ext cx="101600" cy="260350"/>
            </a:xfrm>
            <a:prstGeom prst="rightBrace">
              <a:avLst>
                <a:gd name="adj1" fmla="val 2135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591883" name="AutoShape 13"/>
            <p:cNvSpPr>
              <a:spLocks/>
            </p:cNvSpPr>
            <p:nvPr/>
          </p:nvSpPr>
          <p:spPr bwMode="auto">
            <a:xfrm rot="16200000">
              <a:off x="3898900" y="444500"/>
              <a:ext cx="101600" cy="241300"/>
            </a:xfrm>
            <a:prstGeom prst="rightBrace">
              <a:avLst>
                <a:gd name="adj1" fmla="val 1979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591884" name="Text Box 15"/>
            <p:cNvSpPr txBox="1">
              <a:spLocks noChangeArrowheads="1"/>
            </p:cNvSpPr>
            <p:nvPr/>
          </p:nvSpPr>
          <p:spPr bwMode="auto">
            <a:xfrm>
              <a:off x="3087688" y="2227263"/>
              <a:ext cx="2436812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 b="1"/>
                <a:t>(a) Effect of unrestrained dynein movement</a:t>
              </a:r>
            </a:p>
          </p:txBody>
        </p:sp>
        <p:sp>
          <p:nvSpPr>
            <p:cNvPr id="591885" name="Text Box 16"/>
            <p:cNvSpPr txBox="1">
              <a:spLocks noChangeArrowheads="1"/>
            </p:cNvSpPr>
            <p:nvPr/>
          </p:nvSpPr>
          <p:spPr bwMode="auto">
            <a:xfrm>
              <a:off x="3105150" y="2541588"/>
              <a:ext cx="1277938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 b="1"/>
                <a:t>Cross-linking proteins</a:t>
              </a:r>
              <a:br>
                <a:rPr lang="en-US" sz="900" b="1"/>
              </a:br>
              <a:r>
                <a:rPr lang="en-US" sz="900" b="1"/>
                <a:t>between outer doublets</a:t>
              </a:r>
            </a:p>
          </p:txBody>
        </p:sp>
        <p:sp>
          <p:nvSpPr>
            <p:cNvPr id="591886" name="Text Box 17"/>
            <p:cNvSpPr txBox="1">
              <a:spLocks noChangeArrowheads="1"/>
            </p:cNvSpPr>
            <p:nvPr/>
          </p:nvSpPr>
          <p:spPr bwMode="auto">
            <a:xfrm>
              <a:off x="5786438" y="2622550"/>
              <a:ext cx="203200" cy="9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800" b="1"/>
                <a:t>ATP</a:t>
              </a:r>
            </a:p>
          </p:txBody>
        </p:sp>
        <p:sp>
          <p:nvSpPr>
            <p:cNvPr id="591887" name="Text Box 18"/>
            <p:cNvSpPr txBox="1">
              <a:spLocks noChangeArrowheads="1"/>
            </p:cNvSpPr>
            <p:nvPr/>
          </p:nvSpPr>
          <p:spPr bwMode="auto">
            <a:xfrm>
              <a:off x="4197350" y="4070350"/>
              <a:ext cx="6175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 b="1"/>
                <a:t>Anchorage</a:t>
              </a:r>
              <a:br>
                <a:rPr lang="en-US" sz="900" b="1"/>
              </a:br>
              <a:r>
                <a:rPr lang="en-US" sz="900" b="1"/>
                <a:t>in cell</a:t>
              </a:r>
            </a:p>
          </p:txBody>
        </p:sp>
        <p:sp>
          <p:nvSpPr>
            <p:cNvPr id="591888" name="Line 19"/>
            <p:cNvSpPr>
              <a:spLocks noChangeShapeType="1"/>
            </p:cNvSpPr>
            <p:nvPr/>
          </p:nvSpPr>
          <p:spPr bwMode="auto">
            <a:xfrm>
              <a:off x="3259138" y="2824163"/>
              <a:ext cx="520700" cy="650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9" name="Line 20"/>
            <p:cNvSpPr>
              <a:spLocks noChangeShapeType="1"/>
            </p:cNvSpPr>
            <p:nvPr/>
          </p:nvSpPr>
          <p:spPr bwMode="auto">
            <a:xfrm flipV="1">
              <a:off x="4132263" y="4335463"/>
              <a:ext cx="254000" cy="165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90" name="Text Box 21"/>
            <p:cNvSpPr txBox="1">
              <a:spLocks noChangeArrowheads="1"/>
            </p:cNvSpPr>
            <p:nvPr/>
          </p:nvSpPr>
          <p:spPr bwMode="auto">
            <a:xfrm>
              <a:off x="3082925" y="4670425"/>
              <a:ext cx="1874838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 b="1"/>
                <a:t>(b) Effect of cross-linking proteins</a:t>
              </a:r>
            </a:p>
          </p:txBody>
        </p:sp>
        <p:sp>
          <p:nvSpPr>
            <p:cNvPr id="591891" name="Text Box 22"/>
            <p:cNvSpPr txBox="1">
              <a:spLocks noChangeArrowheads="1"/>
            </p:cNvSpPr>
            <p:nvPr/>
          </p:nvSpPr>
          <p:spPr bwMode="auto">
            <a:xfrm>
              <a:off x="3084513" y="6399213"/>
              <a:ext cx="1071562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900" b="1"/>
                <a:t>(c) Wavelike motion</a:t>
              </a:r>
            </a:p>
          </p:txBody>
        </p:sp>
        <p:sp>
          <p:nvSpPr>
            <p:cNvPr id="591892" name="Oval 23"/>
            <p:cNvSpPr>
              <a:spLocks noChangeArrowheads="1"/>
            </p:cNvSpPr>
            <p:nvPr/>
          </p:nvSpPr>
          <p:spPr bwMode="auto">
            <a:xfrm>
              <a:off x="4067175" y="5065713"/>
              <a:ext cx="139700" cy="14287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591893" name="Text Box 24"/>
            <p:cNvSpPr txBox="1">
              <a:spLocks noChangeArrowheads="1"/>
            </p:cNvSpPr>
            <p:nvPr/>
          </p:nvSpPr>
          <p:spPr bwMode="auto">
            <a:xfrm>
              <a:off x="4083050" y="5068888"/>
              <a:ext cx="984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91894" name="Oval 25"/>
            <p:cNvSpPr>
              <a:spLocks noChangeArrowheads="1"/>
            </p:cNvSpPr>
            <p:nvPr/>
          </p:nvSpPr>
          <p:spPr bwMode="auto">
            <a:xfrm>
              <a:off x="4130675" y="5262563"/>
              <a:ext cx="139700" cy="14287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591895" name="Text Box 26"/>
            <p:cNvSpPr txBox="1">
              <a:spLocks noChangeArrowheads="1"/>
            </p:cNvSpPr>
            <p:nvPr/>
          </p:nvSpPr>
          <p:spPr bwMode="auto">
            <a:xfrm>
              <a:off x="4146550" y="5265738"/>
              <a:ext cx="984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91896" name="Oval 27"/>
            <p:cNvSpPr>
              <a:spLocks noChangeArrowheads="1"/>
            </p:cNvSpPr>
            <p:nvPr/>
          </p:nvSpPr>
          <p:spPr bwMode="auto">
            <a:xfrm>
              <a:off x="4749800" y="5068888"/>
              <a:ext cx="139700" cy="14287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591897" name="Text Box 28"/>
            <p:cNvSpPr txBox="1">
              <a:spLocks noChangeArrowheads="1"/>
            </p:cNvSpPr>
            <p:nvPr/>
          </p:nvSpPr>
          <p:spPr bwMode="auto">
            <a:xfrm>
              <a:off x="4765675" y="5072063"/>
              <a:ext cx="98425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886200" y="3048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dynein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“walking” moves flagella and cilia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8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Dynein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arms alternately grab, move, and release the outer microtubules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Protein cross-links limit sliding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Forces exerted by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dynein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arms cause doublets to curve, bending the cilium or flagellum (46)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235" name="Picture 1038" descr="06_T01b_CytoskeletonStru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381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6" name="Text Box 1027"/>
          <p:cNvSpPr txBox="1">
            <a:spLocks noChangeArrowheads="1"/>
          </p:cNvSpPr>
          <p:nvPr/>
        </p:nvSpPr>
        <p:spPr bwMode="auto">
          <a:xfrm>
            <a:off x="7818438" y="908050"/>
            <a:ext cx="741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10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8018463" y="1160463"/>
            <a:ext cx="312737" cy="147637"/>
            <a:chOff x="5051" y="667"/>
            <a:chExt cx="197" cy="93"/>
          </a:xfrm>
        </p:grpSpPr>
        <p:sp>
          <p:nvSpPr>
            <p:cNvPr id="735238" name="Line 1030"/>
            <p:cNvSpPr>
              <a:spLocks noChangeShapeType="1"/>
            </p:cNvSpPr>
            <p:nvPr/>
          </p:nvSpPr>
          <p:spPr bwMode="auto">
            <a:xfrm>
              <a:off x="5051" y="667"/>
              <a:ext cx="0" cy="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39" name="Line 1031"/>
            <p:cNvSpPr>
              <a:spLocks noChangeShapeType="1"/>
            </p:cNvSpPr>
            <p:nvPr/>
          </p:nvSpPr>
          <p:spPr bwMode="auto">
            <a:xfrm>
              <a:off x="5246" y="667"/>
              <a:ext cx="0" cy="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0" name="Line 1032"/>
            <p:cNvSpPr>
              <a:spLocks noChangeShapeType="1"/>
            </p:cNvSpPr>
            <p:nvPr/>
          </p:nvSpPr>
          <p:spPr bwMode="auto">
            <a:xfrm>
              <a:off x="5053" y="712"/>
              <a:ext cx="1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5241" name="Text Box 1034"/>
          <p:cNvSpPr txBox="1">
            <a:spLocks noChangeArrowheads="1"/>
          </p:cNvSpPr>
          <p:nvPr/>
        </p:nvSpPr>
        <p:spPr bwMode="auto">
          <a:xfrm>
            <a:off x="5549900" y="5329238"/>
            <a:ext cx="14906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Actin subunit</a:t>
            </a:r>
          </a:p>
        </p:txBody>
      </p:sp>
      <p:sp>
        <p:nvSpPr>
          <p:cNvPr id="735242" name="Line 1035"/>
          <p:cNvSpPr>
            <a:spLocks noChangeShapeType="1"/>
          </p:cNvSpPr>
          <p:nvPr/>
        </p:nvSpPr>
        <p:spPr bwMode="auto">
          <a:xfrm flipH="1" flipV="1">
            <a:off x="5910263" y="5575300"/>
            <a:ext cx="92075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5243" name="Text Box 1037"/>
          <p:cNvSpPr txBox="1">
            <a:spLocks noChangeArrowheads="1"/>
          </p:cNvSpPr>
          <p:nvPr/>
        </p:nvSpPr>
        <p:spPr bwMode="auto">
          <a:xfrm>
            <a:off x="7924800" y="6153150"/>
            <a:ext cx="3984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7 nm</a:t>
            </a: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Table 6.1b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3810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</a:t>
            </a:r>
          </a:p>
        </p:txBody>
      </p:sp>
      <p:pic>
        <p:nvPicPr>
          <p:cNvPr id="542723" name="Picture 59" descr="06_02_CellSizeRan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050" y="136525"/>
            <a:ext cx="4279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4" name="Text Box 3"/>
          <p:cNvSpPr txBox="1">
            <a:spLocks noChangeArrowheads="1"/>
          </p:cNvSpPr>
          <p:nvPr/>
        </p:nvSpPr>
        <p:spPr bwMode="auto">
          <a:xfrm>
            <a:off x="2652713" y="146050"/>
            <a:ext cx="3524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 m</a:t>
            </a:r>
          </a:p>
        </p:txBody>
      </p:sp>
      <p:sp>
        <p:nvSpPr>
          <p:cNvPr id="542725" name="Text Box 6"/>
          <p:cNvSpPr txBox="1">
            <a:spLocks noChangeArrowheads="1"/>
          </p:cNvSpPr>
          <p:nvPr/>
        </p:nvSpPr>
        <p:spPr bwMode="auto">
          <a:xfrm>
            <a:off x="2725738" y="714375"/>
            <a:ext cx="2508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m</a:t>
            </a:r>
          </a:p>
        </p:txBody>
      </p:sp>
      <p:sp>
        <p:nvSpPr>
          <p:cNvPr id="542726" name="Line 7"/>
          <p:cNvSpPr>
            <a:spLocks noChangeShapeType="1"/>
          </p:cNvSpPr>
          <p:nvPr/>
        </p:nvSpPr>
        <p:spPr bwMode="auto">
          <a:xfrm>
            <a:off x="3043238" y="649288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27" name="Line 8"/>
          <p:cNvSpPr>
            <a:spLocks noChangeShapeType="1"/>
          </p:cNvSpPr>
          <p:nvPr/>
        </p:nvSpPr>
        <p:spPr bwMode="auto">
          <a:xfrm>
            <a:off x="3040063" y="906463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28" name="Line 9"/>
          <p:cNvSpPr>
            <a:spLocks noChangeShapeType="1"/>
          </p:cNvSpPr>
          <p:nvPr/>
        </p:nvSpPr>
        <p:spPr bwMode="auto">
          <a:xfrm>
            <a:off x="3027363" y="1566863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29" name="Line 11"/>
          <p:cNvSpPr>
            <a:spLocks noChangeShapeType="1"/>
          </p:cNvSpPr>
          <p:nvPr/>
        </p:nvSpPr>
        <p:spPr bwMode="auto">
          <a:xfrm>
            <a:off x="3035300" y="235902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0" name="Line 12"/>
          <p:cNvSpPr>
            <a:spLocks noChangeShapeType="1"/>
          </p:cNvSpPr>
          <p:nvPr/>
        </p:nvSpPr>
        <p:spPr bwMode="auto">
          <a:xfrm>
            <a:off x="3035300" y="3057525"/>
            <a:ext cx="130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1" name="Line 13"/>
          <p:cNvSpPr>
            <a:spLocks noChangeShapeType="1"/>
          </p:cNvSpPr>
          <p:nvPr/>
        </p:nvSpPr>
        <p:spPr bwMode="auto">
          <a:xfrm flipH="1">
            <a:off x="3162300" y="2984500"/>
            <a:ext cx="841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2" name="Line 14"/>
          <p:cNvSpPr>
            <a:spLocks noChangeShapeType="1"/>
          </p:cNvSpPr>
          <p:nvPr/>
        </p:nvSpPr>
        <p:spPr bwMode="auto">
          <a:xfrm>
            <a:off x="3035300" y="375602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3" name="Line 15"/>
          <p:cNvSpPr>
            <a:spLocks noChangeShapeType="1"/>
          </p:cNvSpPr>
          <p:nvPr/>
        </p:nvSpPr>
        <p:spPr bwMode="auto">
          <a:xfrm>
            <a:off x="3035300" y="4165600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4" name="Line 18"/>
          <p:cNvSpPr>
            <a:spLocks noChangeShapeType="1"/>
          </p:cNvSpPr>
          <p:nvPr/>
        </p:nvSpPr>
        <p:spPr bwMode="auto">
          <a:xfrm>
            <a:off x="3035300" y="472757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5" name="Line 19"/>
          <p:cNvSpPr>
            <a:spLocks noChangeShapeType="1"/>
          </p:cNvSpPr>
          <p:nvPr/>
        </p:nvSpPr>
        <p:spPr bwMode="auto">
          <a:xfrm>
            <a:off x="3035300" y="5214938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6" name="Line 20"/>
          <p:cNvSpPr>
            <a:spLocks noChangeShapeType="1"/>
          </p:cNvSpPr>
          <p:nvPr/>
        </p:nvSpPr>
        <p:spPr bwMode="auto">
          <a:xfrm>
            <a:off x="3035300" y="6446838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7" name="Text Box 21"/>
          <p:cNvSpPr txBox="1">
            <a:spLocks noChangeArrowheads="1"/>
          </p:cNvSpPr>
          <p:nvPr/>
        </p:nvSpPr>
        <p:spPr bwMode="auto">
          <a:xfrm>
            <a:off x="2611438" y="1290638"/>
            <a:ext cx="3444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0.1 m</a:t>
            </a:r>
          </a:p>
        </p:txBody>
      </p:sp>
      <p:sp>
        <p:nvSpPr>
          <p:cNvPr id="542738" name="Text Box 22"/>
          <p:cNvSpPr txBox="1">
            <a:spLocks noChangeArrowheads="1"/>
          </p:cNvSpPr>
          <p:nvPr/>
        </p:nvSpPr>
        <p:spPr bwMode="auto">
          <a:xfrm>
            <a:off x="2655888" y="1857375"/>
            <a:ext cx="3444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cm</a:t>
            </a:r>
          </a:p>
        </p:txBody>
      </p:sp>
      <p:sp>
        <p:nvSpPr>
          <p:cNvPr id="542739" name="Text Box 23"/>
          <p:cNvSpPr txBox="1">
            <a:spLocks noChangeArrowheads="1"/>
          </p:cNvSpPr>
          <p:nvPr/>
        </p:nvSpPr>
        <p:spPr bwMode="auto">
          <a:xfrm>
            <a:off x="2600325" y="2430463"/>
            <a:ext cx="3444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mm</a:t>
            </a:r>
          </a:p>
        </p:txBody>
      </p:sp>
      <p:sp>
        <p:nvSpPr>
          <p:cNvPr id="542740" name="Text Box 24"/>
          <p:cNvSpPr txBox="1">
            <a:spLocks noChangeArrowheads="1"/>
          </p:cNvSpPr>
          <p:nvPr/>
        </p:nvSpPr>
        <p:spPr bwMode="auto">
          <a:xfrm>
            <a:off x="2478088" y="2979738"/>
            <a:ext cx="547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100 </a:t>
            </a:r>
            <a:r>
              <a:rPr lang="en-US" sz="1100" b="1">
                <a:sym typeface="Symbol" pitchFamily="84" charset="2"/>
              </a:rPr>
              <a:t></a:t>
            </a:r>
            <a:r>
              <a:rPr lang="en-US" sz="1100" b="1"/>
              <a:t>m</a:t>
            </a:r>
          </a:p>
        </p:txBody>
      </p:sp>
      <p:sp>
        <p:nvSpPr>
          <p:cNvPr id="542741" name="Text Box 25"/>
          <p:cNvSpPr txBox="1">
            <a:spLocks noChangeArrowheads="1"/>
          </p:cNvSpPr>
          <p:nvPr/>
        </p:nvSpPr>
        <p:spPr bwMode="auto">
          <a:xfrm>
            <a:off x="2549525" y="3573463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 </a:t>
            </a:r>
            <a:r>
              <a:rPr lang="en-US" sz="1100" b="1">
                <a:sym typeface="Symbol" pitchFamily="84" charset="2"/>
              </a:rPr>
              <a:t></a:t>
            </a:r>
            <a:r>
              <a:rPr lang="en-US" sz="1100" b="1"/>
              <a:t>m</a:t>
            </a:r>
          </a:p>
        </p:txBody>
      </p:sp>
      <p:sp>
        <p:nvSpPr>
          <p:cNvPr id="542742" name="Text Box 26"/>
          <p:cNvSpPr txBox="1">
            <a:spLocks noChangeArrowheads="1"/>
          </p:cNvSpPr>
          <p:nvPr/>
        </p:nvSpPr>
        <p:spPr bwMode="auto">
          <a:xfrm>
            <a:off x="2620963" y="4138613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</a:t>
            </a:r>
            <a:r>
              <a:rPr lang="en-US" sz="1100" b="1">
                <a:sym typeface="Symbol" pitchFamily="84" charset="2"/>
              </a:rPr>
              <a:t></a:t>
            </a:r>
            <a:r>
              <a:rPr lang="en-US" sz="1100" b="1"/>
              <a:t>m</a:t>
            </a:r>
          </a:p>
        </p:txBody>
      </p:sp>
      <p:sp>
        <p:nvSpPr>
          <p:cNvPr id="542743" name="Text Box 27"/>
          <p:cNvSpPr txBox="1">
            <a:spLocks noChangeArrowheads="1"/>
          </p:cNvSpPr>
          <p:nvPr/>
        </p:nvSpPr>
        <p:spPr bwMode="auto">
          <a:xfrm>
            <a:off x="2484438" y="4706938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100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4" name="Text Box 28"/>
          <p:cNvSpPr txBox="1">
            <a:spLocks noChangeArrowheads="1"/>
          </p:cNvSpPr>
          <p:nvPr/>
        </p:nvSpPr>
        <p:spPr bwMode="auto">
          <a:xfrm>
            <a:off x="2560638" y="5273675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5" name="Text Box 29"/>
          <p:cNvSpPr txBox="1">
            <a:spLocks noChangeArrowheads="1"/>
          </p:cNvSpPr>
          <p:nvPr/>
        </p:nvSpPr>
        <p:spPr bwMode="auto">
          <a:xfrm>
            <a:off x="2641600" y="5838825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6" name="Text Box 30"/>
          <p:cNvSpPr txBox="1">
            <a:spLocks noChangeArrowheads="1"/>
          </p:cNvSpPr>
          <p:nvPr/>
        </p:nvSpPr>
        <p:spPr bwMode="auto">
          <a:xfrm>
            <a:off x="2525713" y="6399213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0.1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7" name="Text Box 31"/>
          <p:cNvSpPr txBox="1">
            <a:spLocks noChangeArrowheads="1"/>
          </p:cNvSpPr>
          <p:nvPr/>
        </p:nvSpPr>
        <p:spPr bwMode="auto">
          <a:xfrm>
            <a:off x="3287713" y="6343650"/>
            <a:ext cx="7905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Atoms</a:t>
            </a:r>
          </a:p>
        </p:txBody>
      </p:sp>
      <p:sp>
        <p:nvSpPr>
          <p:cNvPr id="542748" name="AutoShape 32"/>
          <p:cNvSpPr>
            <a:spLocks/>
          </p:cNvSpPr>
          <p:nvPr/>
        </p:nvSpPr>
        <p:spPr bwMode="auto">
          <a:xfrm>
            <a:off x="3119438" y="5965825"/>
            <a:ext cx="93662" cy="203200"/>
          </a:xfrm>
          <a:prstGeom prst="rightBrace">
            <a:avLst>
              <a:gd name="adj1" fmla="val 18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49" name="Text Box 33"/>
          <p:cNvSpPr txBox="1">
            <a:spLocks noChangeArrowheads="1"/>
          </p:cNvSpPr>
          <p:nvPr/>
        </p:nvSpPr>
        <p:spPr bwMode="auto">
          <a:xfrm>
            <a:off x="3290888" y="5962650"/>
            <a:ext cx="11001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Small molecules</a:t>
            </a:r>
          </a:p>
        </p:txBody>
      </p:sp>
      <p:sp>
        <p:nvSpPr>
          <p:cNvPr id="542750" name="AutoShape 34"/>
          <p:cNvSpPr>
            <a:spLocks/>
          </p:cNvSpPr>
          <p:nvPr/>
        </p:nvSpPr>
        <p:spPr bwMode="auto">
          <a:xfrm>
            <a:off x="3119438" y="5670550"/>
            <a:ext cx="93662" cy="203200"/>
          </a:xfrm>
          <a:prstGeom prst="rightBrace">
            <a:avLst>
              <a:gd name="adj1" fmla="val 18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51" name="AutoShape 35"/>
          <p:cNvSpPr>
            <a:spLocks/>
          </p:cNvSpPr>
          <p:nvPr/>
        </p:nvSpPr>
        <p:spPr bwMode="auto">
          <a:xfrm>
            <a:off x="3119438" y="5384800"/>
            <a:ext cx="93662" cy="266700"/>
          </a:xfrm>
          <a:prstGeom prst="rightBrace">
            <a:avLst>
              <a:gd name="adj1" fmla="val 237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52" name="AutoShape 36"/>
          <p:cNvSpPr>
            <a:spLocks/>
          </p:cNvSpPr>
          <p:nvPr/>
        </p:nvSpPr>
        <p:spPr bwMode="auto">
          <a:xfrm>
            <a:off x="3128963" y="4830763"/>
            <a:ext cx="93662" cy="203200"/>
          </a:xfrm>
          <a:prstGeom prst="rightBrace">
            <a:avLst>
              <a:gd name="adj1" fmla="val 18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53" name="Text Box 37"/>
          <p:cNvSpPr txBox="1">
            <a:spLocks noChangeArrowheads="1"/>
          </p:cNvSpPr>
          <p:nvPr/>
        </p:nvSpPr>
        <p:spPr bwMode="auto">
          <a:xfrm>
            <a:off x="3282950" y="5654675"/>
            <a:ext cx="1100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Lipids</a:t>
            </a:r>
          </a:p>
        </p:txBody>
      </p:sp>
      <p:sp>
        <p:nvSpPr>
          <p:cNvPr id="542754" name="Text Box 38"/>
          <p:cNvSpPr txBox="1">
            <a:spLocks noChangeArrowheads="1"/>
          </p:cNvSpPr>
          <p:nvPr/>
        </p:nvSpPr>
        <p:spPr bwMode="auto">
          <a:xfrm>
            <a:off x="3282950" y="5418138"/>
            <a:ext cx="110013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Proteins</a:t>
            </a:r>
          </a:p>
        </p:txBody>
      </p:sp>
      <p:sp>
        <p:nvSpPr>
          <p:cNvPr id="542755" name="Text Box 39"/>
          <p:cNvSpPr txBox="1">
            <a:spLocks noChangeArrowheads="1"/>
          </p:cNvSpPr>
          <p:nvPr/>
        </p:nvSpPr>
        <p:spPr bwMode="auto">
          <a:xfrm>
            <a:off x="3286125" y="5114925"/>
            <a:ext cx="1100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Ribosomes</a:t>
            </a:r>
          </a:p>
        </p:txBody>
      </p:sp>
      <p:sp>
        <p:nvSpPr>
          <p:cNvPr id="542756" name="Text Box 40"/>
          <p:cNvSpPr txBox="1">
            <a:spLocks noChangeArrowheads="1"/>
          </p:cNvSpPr>
          <p:nvPr/>
        </p:nvSpPr>
        <p:spPr bwMode="auto">
          <a:xfrm>
            <a:off x="3278188" y="4816475"/>
            <a:ext cx="11001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Viruses</a:t>
            </a:r>
          </a:p>
        </p:txBody>
      </p:sp>
      <p:sp>
        <p:nvSpPr>
          <p:cNvPr id="542757" name="Text Box 41"/>
          <p:cNvSpPr txBox="1">
            <a:spLocks noChangeArrowheads="1"/>
          </p:cNvSpPr>
          <p:nvPr/>
        </p:nvSpPr>
        <p:spPr bwMode="auto">
          <a:xfrm>
            <a:off x="3286125" y="4627563"/>
            <a:ext cx="11890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Smallest bacteria</a:t>
            </a:r>
          </a:p>
        </p:txBody>
      </p:sp>
      <p:sp>
        <p:nvSpPr>
          <p:cNvPr id="542758" name="Text Box 42"/>
          <p:cNvSpPr txBox="1">
            <a:spLocks noChangeArrowheads="1"/>
          </p:cNvSpPr>
          <p:nvPr/>
        </p:nvSpPr>
        <p:spPr bwMode="auto">
          <a:xfrm>
            <a:off x="3270250" y="4060825"/>
            <a:ext cx="118903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Mitochondrion</a:t>
            </a:r>
          </a:p>
        </p:txBody>
      </p:sp>
      <p:sp>
        <p:nvSpPr>
          <p:cNvPr id="542759" name="Text Box 43"/>
          <p:cNvSpPr txBox="1">
            <a:spLocks noChangeArrowheads="1"/>
          </p:cNvSpPr>
          <p:nvPr/>
        </p:nvSpPr>
        <p:spPr bwMode="auto">
          <a:xfrm>
            <a:off x="3282950" y="3849688"/>
            <a:ext cx="11890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Most bacteria</a:t>
            </a:r>
          </a:p>
        </p:txBody>
      </p:sp>
      <p:sp>
        <p:nvSpPr>
          <p:cNvPr id="542760" name="Text Box 44"/>
          <p:cNvSpPr txBox="1">
            <a:spLocks noChangeArrowheads="1"/>
          </p:cNvSpPr>
          <p:nvPr/>
        </p:nvSpPr>
        <p:spPr bwMode="auto">
          <a:xfrm>
            <a:off x="3287713" y="3657600"/>
            <a:ext cx="118903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Nucleus</a:t>
            </a:r>
          </a:p>
        </p:txBody>
      </p:sp>
      <p:sp>
        <p:nvSpPr>
          <p:cNvPr id="542761" name="Text Box 45"/>
          <p:cNvSpPr txBox="1">
            <a:spLocks noChangeArrowheads="1"/>
          </p:cNvSpPr>
          <p:nvPr/>
        </p:nvSpPr>
        <p:spPr bwMode="auto">
          <a:xfrm>
            <a:off x="3284538" y="3224213"/>
            <a:ext cx="990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Most plant and</a:t>
            </a:r>
            <a:br>
              <a:rPr lang="en-US" sz="1100" b="1"/>
            </a:br>
            <a:r>
              <a:rPr lang="en-US" sz="1100" b="1"/>
              <a:t>animal cells</a:t>
            </a:r>
          </a:p>
        </p:txBody>
      </p:sp>
      <p:sp>
        <p:nvSpPr>
          <p:cNvPr id="542762" name="Text Box 46"/>
          <p:cNvSpPr txBox="1">
            <a:spLocks noChangeArrowheads="1"/>
          </p:cNvSpPr>
          <p:nvPr/>
        </p:nvSpPr>
        <p:spPr bwMode="auto">
          <a:xfrm>
            <a:off x="3271838" y="2894013"/>
            <a:ext cx="825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Human egg</a:t>
            </a:r>
          </a:p>
        </p:txBody>
      </p:sp>
      <p:sp>
        <p:nvSpPr>
          <p:cNvPr id="542763" name="Text Box 47"/>
          <p:cNvSpPr txBox="1">
            <a:spLocks noChangeArrowheads="1"/>
          </p:cNvSpPr>
          <p:nvPr/>
        </p:nvSpPr>
        <p:spPr bwMode="auto">
          <a:xfrm>
            <a:off x="3282950" y="2263775"/>
            <a:ext cx="825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Frog egg</a:t>
            </a:r>
          </a:p>
        </p:txBody>
      </p:sp>
      <p:sp>
        <p:nvSpPr>
          <p:cNvPr id="542764" name="Text Box 48"/>
          <p:cNvSpPr txBox="1">
            <a:spLocks noChangeArrowheads="1"/>
          </p:cNvSpPr>
          <p:nvPr/>
        </p:nvSpPr>
        <p:spPr bwMode="auto">
          <a:xfrm>
            <a:off x="3286125" y="1470025"/>
            <a:ext cx="825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Chicken egg</a:t>
            </a:r>
          </a:p>
        </p:txBody>
      </p:sp>
      <p:sp>
        <p:nvSpPr>
          <p:cNvPr id="542765" name="Text Box 49"/>
          <p:cNvSpPr txBox="1">
            <a:spLocks noChangeArrowheads="1"/>
          </p:cNvSpPr>
          <p:nvPr/>
        </p:nvSpPr>
        <p:spPr bwMode="auto">
          <a:xfrm>
            <a:off x="3282950" y="83185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Length of some</a:t>
            </a:r>
            <a:br>
              <a:rPr lang="en-US" sz="1100" b="1"/>
            </a:br>
            <a:r>
              <a:rPr lang="en-US" sz="1100" b="1"/>
              <a:t>nerve and</a:t>
            </a:r>
            <a:br>
              <a:rPr lang="en-US" sz="1100" b="1"/>
            </a:br>
            <a:r>
              <a:rPr lang="en-US" sz="1100" b="1"/>
              <a:t>muscle cells</a:t>
            </a:r>
          </a:p>
        </p:txBody>
      </p:sp>
      <p:sp>
        <p:nvSpPr>
          <p:cNvPr id="542766" name="Text Box 50"/>
          <p:cNvSpPr txBox="1">
            <a:spLocks noChangeArrowheads="1"/>
          </p:cNvSpPr>
          <p:nvPr/>
        </p:nvSpPr>
        <p:spPr bwMode="auto">
          <a:xfrm>
            <a:off x="3281363" y="550863"/>
            <a:ext cx="977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Human height</a:t>
            </a:r>
          </a:p>
        </p:txBody>
      </p:sp>
      <p:sp>
        <p:nvSpPr>
          <p:cNvPr id="542767" name="Text Box 51"/>
          <p:cNvSpPr txBox="1">
            <a:spLocks noChangeArrowheads="1"/>
          </p:cNvSpPr>
          <p:nvPr/>
        </p:nvSpPr>
        <p:spPr bwMode="auto">
          <a:xfrm rot="-5400000">
            <a:off x="4498182" y="1345406"/>
            <a:ext cx="977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Unaided eye</a:t>
            </a:r>
          </a:p>
        </p:txBody>
      </p:sp>
      <p:sp>
        <p:nvSpPr>
          <p:cNvPr id="542768" name="Text Box 52"/>
          <p:cNvSpPr txBox="1">
            <a:spLocks noChangeArrowheads="1"/>
          </p:cNvSpPr>
          <p:nvPr/>
        </p:nvSpPr>
        <p:spPr bwMode="auto">
          <a:xfrm rot="-5400000">
            <a:off x="4923632" y="3317081"/>
            <a:ext cx="1206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Light microscopy</a:t>
            </a:r>
          </a:p>
        </p:txBody>
      </p:sp>
      <p:sp>
        <p:nvSpPr>
          <p:cNvPr id="542769" name="Text Box 53"/>
          <p:cNvSpPr txBox="1">
            <a:spLocks noChangeArrowheads="1"/>
          </p:cNvSpPr>
          <p:nvPr/>
        </p:nvSpPr>
        <p:spPr bwMode="auto">
          <a:xfrm rot="-5400000">
            <a:off x="5368132" y="4636294"/>
            <a:ext cx="14017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Electron microscopy</a:t>
            </a:r>
          </a:p>
        </p:txBody>
      </p:sp>
      <p:sp>
        <p:nvSpPr>
          <p:cNvPr id="542770" name="Text Box 54"/>
          <p:cNvSpPr txBox="1">
            <a:spLocks noChangeArrowheads="1"/>
          </p:cNvSpPr>
          <p:nvPr/>
        </p:nvSpPr>
        <p:spPr bwMode="auto">
          <a:xfrm>
            <a:off x="5095875" y="4641850"/>
            <a:ext cx="815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100" b="1"/>
              <a:t>Super-</a:t>
            </a:r>
            <a:br>
              <a:rPr lang="en-US" sz="1100" b="1"/>
            </a:br>
            <a:r>
              <a:rPr lang="en-US" sz="1100" b="1"/>
              <a:t>resolution</a:t>
            </a:r>
            <a:br>
              <a:rPr lang="en-US" sz="1100" b="1"/>
            </a:br>
            <a:r>
              <a:rPr lang="en-US" sz="1100" b="1"/>
              <a:t>microscopy</a:t>
            </a:r>
          </a:p>
        </p:txBody>
      </p:sp>
      <p:sp>
        <p:nvSpPr>
          <p:cNvPr id="542771" name="AutoShape 57"/>
          <p:cNvSpPr>
            <a:spLocks/>
          </p:cNvSpPr>
          <p:nvPr/>
        </p:nvSpPr>
        <p:spPr bwMode="auto">
          <a:xfrm>
            <a:off x="3138488" y="3098800"/>
            <a:ext cx="93662" cy="558800"/>
          </a:xfrm>
          <a:prstGeom prst="rightBrace">
            <a:avLst>
              <a:gd name="adj1" fmla="val 49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72" name="AutoShape 58"/>
          <p:cNvSpPr>
            <a:spLocks/>
          </p:cNvSpPr>
          <p:nvPr/>
        </p:nvSpPr>
        <p:spPr bwMode="auto">
          <a:xfrm>
            <a:off x="3122613" y="3675063"/>
            <a:ext cx="93662" cy="558800"/>
          </a:xfrm>
          <a:prstGeom prst="rightBrace">
            <a:avLst>
              <a:gd name="adj1" fmla="val 49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305800" cy="2990850"/>
          </a:xfrm>
        </p:spPr>
        <p:txBody>
          <a:bodyPr/>
          <a:lstStyle/>
          <a:p>
            <a:r>
              <a:rPr lang="en-US" sz="2800" dirty="0"/>
              <a:t>Microfilaments that function in cellular motility contain the protein </a:t>
            </a:r>
            <a:r>
              <a:rPr lang="en-US" sz="2800" b="1" dirty="0"/>
              <a:t>myosin </a:t>
            </a:r>
            <a:r>
              <a:rPr lang="en-US" sz="2800" dirty="0"/>
              <a:t>in addition to </a:t>
            </a:r>
            <a:r>
              <a:rPr lang="en-US" sz="2800" dirty="0" err="1"/>
              <a:t>actin</a:t>
            </a:r>
            <a:endParaRPr lang="en-US" sz="2800" dirty="0"/>
          </a:p>
          <a:p>
            <a:r>
              <a:rPr lang="en-US" sz="2800" dirty="0"/>
              <a:t>In muscle cells, thousands of </a:t>
            </a:r>
            <a:r>
              <a:rPr lang="en-US" sz="2800" dirty="0" err="1"/>
              <a:t>actin</a:t>
            </a:r>
            <a:r>
              <a:rPr lang="en-US" sz="2800" dirty="0"/>
              <a:t> filaments are arranged parallel to one another</a:t>
            </a:r>
          </a:p>
          <a:p>
            <a:r>
              <a:rPr lang="en-US" sz="2800" dirty="0"/>
              <a:t>Thicker filaments composed of myosin </a:t>
            </a:r>
            <a:r>
              <a:rPr lang="en-US" sz="2800" dirty="0" err="1"/>
              <a:t>interdigitate</a:t>
            </a:r>
            <a:r>
              <a:rPr lang="en-US" sz="2800" dirty="0"/>
              <a:t> with the thinner </a:t>
            </a:r>
            <a:r>
              <a:rPr lang="en-US" sz="2800" dirty="0" err="1"/>
              <a:t>actin</a:t>
            </a:r>
            <a:r>
              <a:rPr lang="en-US" sz="2800" dirty="0"/>
              <a:t> </a:t>
            </a:r>
            <a:r>
              <a:rPr lang="en-US" sz="2800" dirty="0" smtClean="0"/>
              <a:t>fibers</a:t>
            </a:r>
          </a:p>
          <a:p>
            <a:r>
              <a:rPr lang="en-US" sz="2800" dirty="0" smtClean="0"/>
              <a:t>(48)</a:t>
            </a:r>
            <a:endParaRPr lang="en-US" dirty="0"/>
          </a:p>
        </p:txBody>
      </p:sp>
      <p:grpSp>
        <p:nvGrpSpPr>
          <p:cNvPr id="47309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309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6.27</a:t>
            </a:r>
          </a:p>
        </p:txBody>
      </p:sp>
      <p:pic>
        <p:nvPicPr>
          <p:cNvPr id="595971" name="Picture 45" descr="06_27_MicrofilaMotilit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050" y="136525"/>
            <a:ext cx="3517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972" name="Text Box 3"/>
          <p:cNvSpPr txBox="1">
            <a:spLocks noChangeArrowheads="1"/>
          </p:cNvSpPr>
          <p:nvPr/>
        </p:nvSpPr>
        <p:spPr bwMode="auto">
          <a:xfrm>
            <a:off x="2990850" y="552450"/>
            <a:ext cx="7715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Muscle cell</a:t>
            </a:r>
          </a:p>
        </p:txBody>
      </p:sp>
      <p:sp>
        <p:nvSpPr>
          <p:cNvPr id="595973" name="Text Box 6"/>
          <p:cNvSpPr txBox="1">
            <a:spLocks noChangeArrowheads="1"/>
          </p:cNvSpPr>
          <p:nvPr/>
        </p:nvSpPr>
        <p:spPr bwMode="auto">
          <a:xfrm>
            <a:off x="2871788" y="957263"/>
            <a:ext cx="3698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Actin</a:t>
            </a:r>
          </a:p>
        </p:txBody>
      </p:sp>
      <p:sp>
        <p:nvSpPr>
          <p:cNvPr id="595974" name="Line 7"/>
          <p:cNvSpPr>
            <a:spLocks noChangeShapeType="1"/>
          </p:cNvSpPr>
          <p:nvPr/>
        </p:nvSpPr>
        <p:spPr bwMode="auto">
          <a:xfrm>
            <a:off x="3221038" y="1033463"/>
            <a:ext cx="246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75" name="Line 8"/>
          <p:cNvSpPr>
            <a:spLocks noChangeShapeType="1"/>
          </p:cNvSpPr>
          <p:nvPr/>
        </p:nvSpPr>
        <p:spPr bwMode="auto">
          <a:xfrm>
            <a:off x="3332163" y="138430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76" name="Line 9"/>
          <p:cNvSpPr>
            <a:spLocks noChangeShapeType="1"/>
          </p:cNvSpPr>
          <p:nvPr/>
        </p:nvSpPr>
        <p:spPr bwMode="auto">
          <a:xfrm>
            <a:off x="3335338" y="1722438"/>
            <a:ext cx="182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77" name="Text Box 10"/>
          <p:cNvSpPr txBox="1">
            <a:spLocks noChangeArrowheads="1"/>
          </p:cNvSpPr>
          <p:nvPr/>
        </p:nvSpPr>
        <p:spPr bwMode="auto">
          <a:xfrm>
            <a:off x="2860675" y="1106488"/>
            <a:ext cx="5016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filament</a:t>
            </a:r>
          </a:p>
        </p:txBody>
      </p:sp>
      <p:sp>
        <p:nvSpPr>
          <p:cNvPr id="595978" name="Text Box 11"/>
          <p:cNvSpPr txBox="1">
            <a:spLocks noChangeArrowheads="1"/>
          </p:cNvSpPr>
          <p:nvPr/>
        </p:nvSpPr>
        <p:spPr bwMode="auto">
          <a:xfrm>
            <a:off x="2879725" y="1311275"/>
            <a:ext cx="534988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Myosin</a:t>
            </a:r>
          </a:p>
        </p:txBody>
      </p:sp>
      <p:sp>
        <p:nvSpPr>
          <p:cNvPr id="595979" name="Text Box 12"/>
          <p:cNvSpPr txBox="1">
            <a:spLocks noChangeArrowheads="1"/>
          </p:cNvSpPr>
          <p:nvPr/>
        </p:nvSpPr>
        <p:spPr bwMode="auto">
          <a:xfrm>
            <a:off x="2865438" y="1646238"/>
            <a:ext cx="534987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Myosin</a:t>
            </a:r>
          </a:p>
        </p:txBody>
      </p:sp>
      <p:sp>
        <p:nvSpPr>
          <p:cNvPr id="595980" name="Text Box 13"/>
          <p:cNvSpPr txBox="1">
            <a:spLocks noChangeArrowheads="1"/>
          </p:cNvSpPr>
          <p:nvPr/>
        </p:nvSpPr>
        <p:spPr bwMode="auto">
          <a:xfrm>
            <a:off x="2868613" y="1462088"/>
            <a:ext cx="3698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filament</a:t>
            </a:r>
          </a:p>
        </p:txBody>
      </p:sp>
      <p:sp>
        <p:nvSpPr>
          <p:cNvPr id="595981" name="Text Box 14"/>
          <p:cNvSpPr txBox="1">
            <a:spLocks noChangeArrowheads="1"/>
          </p:cNvSpPr>
          <p:nvPr/>
        </p:nvSpPr>
        <p:spPr bwMode="auto">
          <a:xfrm>
            <a:off x="2865438" y="1797050"/>
            <a:ext cx="534987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head</a:t>
            </a:r>
          </a:p>
        </p:txBody>
      </p:sp>
      <p:sp>
        <p:nvSpPr>
          <p:cNvPr id="595982" name="Text Box 15"/>
          <p:cNvSpPr txBox="1">
            <a:spLocks noChangeArrowheads="1"/>
          </p:cNvSpPr>
          <p:nvPr/>
        </p:nvSpPr>
        <p:spPr bwMode="auto">
          <a:xfrm>
            <a:off x="2844800" y="2011363"/>
            <a:ext cx="2592388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(a) Myosin motors in muscle cell contraction</a:t>
            </a:r>
          </a:p>
        </p:txBody>
      </p:sp>
      <p:sp>
        <p:nvSpPr>
          <p:cNvPr id="595983" name="Text Box 16"/>
          <p:cNvSpPr txBox="1">
            <a:spLocks noChangeArrowheads="1"/>
          </p:cNvSpPr>
          <p:nvPr/>
        </p:nvSpPr>
        <p:spPr bwMode="auto">
          <a:xfrm>
            <a:off x="5859463" y="769938"/>
            <a:ext cx="7715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0.5 </a:t>
            </a:r>
            <a:r>
              <a:rPr lang="en-US" sz="1000" b="1">
                <a:sym typeface="Symbol" pitchFamily="84" charset="2"/>
              </a:rPr>
              <a:t>m</a:t>
            </a:r>
            <a:endParaRPr lang="en-US" sz="1000" b="1"/>
          </a:p>
        </p:txBody>
      </p:sp>
      <p:grpSp>
        <p:nvGrpSpPr>
          <p:cNvPr id="595984" name="Group 20"/>
          <p:cNvGrpSpPr>
            <a:grpSpLocks/>
          </p:cNvGrpSpPr>
          <p:nvPr/>
        </p:nvGrpSpPr>
        <p:grpSpPr bwMode="auto">
          <a:xfrm>
            <a:off x="5902325" y="708025"/>
            <a:ext cx="320675" cy="60325"/>
            <a:chOff x="3718" y="446"/>
            <a:chExt cx="202" cy="38"/>
          </a:xfrm>
        </p:grpSpPr>
        <p:sp>
          <p:nvSpPr>
            <p:cNvPr id="595985" name="Line 17"/>
            <p:cNvSpPr>
              <a:spLocks noChangeShapeType="1"/>
            </p:cNvSpPr>
            <p:nvPr/>
          </p:nvSpPr>
          <p:spPr bwMode="auto">
            <a:xfrm>
              <a:off x="3718" y="464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6" name="Line 18"/>
            <p:cNvSpPr>
              <a:spLocks noChangeShapeType="1"/>
            </p:cNvSpPr>
            <p:nvPr/>
          </p:nvSpPr>
          <p:spPr bwMode="auto">
            <a:xfrm>
              <a:off x="3720" y="446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7" name="Line 19"/>
            <p:cNvSpPr>
              <a:spLocks noChangeShapeType="1"/>
            </p:cNvSpPr>
            <p:nvPr/>
          </p:nvSpPr>
          <p:spPr bwMode="auto">
            <a:xfrm>
              <a:off x="3920" y="446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88" name="Text Box 21"/>
          <p:cNvSpPr txBox="1">
            <a:spLocks noChangeArrowheads="1"/>
          </p:cNvSpPr>
          <p:nvPr/>
        </p:nvSpPr>
        <p:spPr bwMode="auto">
          <a:xfrm>
            <a:off x="5408613" y="2654300"/>
            <a:ext cx="7715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100 </a:t>
            </a:r>
            <a:r>
              <a:rPr lang="en-US" sz="1000" b="1">
                <a:sym typeface="Symbol" pitchFamily="84" charset="2"/>
              </a:rPr>
              <a:t>m</a:t>
            </a:r>
            <a:endParaRPr lang="en-US" sz="1000" b="1"/>
          </a:p>
        </p:txBody>
      </p:sp>
      <p:grpSp>
        <p:nvGrpSpPr>
          <p:cNvPr id="595989" name="Group 22"/>
          <p:cNvGrpSpPr>
            <a:grpSpLocks/>
          </p:cNvGrpSpPr>
          <p:nvPr/>
        </p:nvGrpSpPr>
        <p:grpSpPr bwMode="auto">
          <a:xfrm>
            <a:off x="5483225" y="2803525"/>
            <a:ext cx="300038" cy="60325"/>
            <a:chOff x="3718" y="446"/>
            <a:chExt cx="202" cy="38"/>
          </a:xfrm>
        </p:grpSpPr>
        <p:sp>
          <p:nvSpPr>
            <p:cNvPr id="595990" name="Line 23"/>
            <p:cNvSpPr>
              <a:spLocks noChangeShapeType="1"/>
            </p:cNvSpPr>
            <p:nvPr/>
          </p:nvSpPr>
          <p:spPr bwMode="auto">
            <a:xfrm>
              <a:off x="3718" y="464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91" name="Line 24"/>
            <p:cNvSpPr>
              <a:spLocks noChangeShapeType="1"/>
            </p:cNvSpPr>
            <p:nvPr/>
          </p:nvSpPr>
          <p:spPr bwMode="auto">
            <a:xfrm>
              <a:off x="3720" y="446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92" name="Line 25"/>
            <p:cNvSpPr>
              <a:spLocks noChangeShapeType="1"/>
            </p:cNvSpPr>
            <p:nvPr/>
          </p:nvSpPr>
          <p:spPr bwMode="auto">
            <a:xfrm>
              <a:off x="3920" y="446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93" name="Text Box 26"/>
          <p:cNvSpPr txBox="1">
            <a:spLocks noChangeArrowheads="1"/>
          </p:cNvSpPr>
          <p:nvPr/>
        </p:nvSpPr>
        <p:spPr bwMode="auto">
          <a:xfrm>
            <a:off x="3348038" y="2374900"/>
            <a:ext cx="15382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Cortex (outer cytoplasm):</a:t>
            </a:r>
            <a:br>
              <a:rPr lang="en-US" sz="1000" b="1"/>
            </a:br>
            <a:r>
              <a:rPr lang="en-US" sz="1000" b="1"/>
              <a:t>gel with actin network</a:t>
            </a:r>
          </a:p>
        </p:txBody>
      </p:sp>
      <p:sp>
        <p:nvSpPr>
          <p:cNvPr id="595994" name="Text Box 27"/>
          <p:cNvSpPr txBox="1">
            <a:spLocks noChangeArrowheads="1"/>
          </p:cNvSpPr>
          <p:nvPr/>
        </p:nvSpPr>
        <p:spPr bwMode="auto">
          <a:xfrm>
            <a:off x="2862263" y="2817813"/>
            <a:ext cx="12461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Inner cytoplasm: sol</a:t>
            </a:r>
            <a:br>
              <a:rPr lang="en-US" sz="1000" b="1"/>
            </a:br>
            <a:r>
              <a:rPr lang="en-US" sz="1000" b="1"/>
              <a:t>with actin subunits</a:t>
            </a:r>
          </a:p>
        </p:txBody>
      </p:sp>
      <p:sp>
        <p:nvSpPr>
          <p:cNvPr id="595995" name="Line 28"/>
          <p:cNvSpPr>
            <a:spLocks noChangeShapeType="1"/>
          </p:cNvSpPr>
          <p:nvPr/>
        </p:nvSpPr>
        <p:spPr bwMode="auto">
          <a:xfrm flipH="1" flipV="1">
            <a:off x="3827463" y="3128963"/>
            <a:ext cx="20320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96" name="Line 29"/>
          <p:cNvSpPr>
            <a:spLocks noChangeShapeType="1"/>
          </p:cNvSpPr>
          <p:nvPr/>
        </p:nvSpPr>
        <p:spPr bwMode="auto">
          <a:xfrm flipH="1" flipV="1">
            <a:off x="3827463" y="3124200"/>
            <a:ext cx="515937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97" name="Line 30"/>
          <p:cNvSpPr>
            <a:spLocks noChangeShapeType="1"/>
          </p:cNvSpPr>
          <p:nvPr/>
        </p:nvSpPr>
        <p:spPr bwMode="auto">
          <a:xfrm flipV="1">
            <a:off x="4246563" y="2684463"/>
            <a:ext cx="96837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98" name="Line 31"/>
          <p:cNvSpPr>
            <a:spLocks noChangeShapeType="1"/>
          </p:cNvSpPr>
          <p:nvPr/>
        </p:nvSpPr>
        <p:spPr bwMode="auto">
          <a:xfrm flipH="1" flipV="1">
            <a:off x="4338638" y="2684463"/>
            <a:ext cx="254000" cy="36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99" name="Text Box 32"/>
          <p:cNvSpPr txBox="1">
            <a:spLocks noChangeArrowheads="1"/>
          </p:cNvSpPr>
          <p:nvPr/>
        </p:nvSpPr>
        <p:spPr bwMode="auto">
          <a:xfrm>
            <a:off x="2859088" y="4483100"/>
            <a:ext cx="1493837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(b) Amoeboid movement</a:t>
            </a:r>
          </a:p>
        </p:txBody>
      </p:sp>
      <p:sp>
        <p:nvSpPr>
          <p:cNvPr id="596000" name="Text Box 33"/>
          <p:cNvSpPr txBox="1">
            <a:spLocks noChangeArrowheads="1"/>
          </p:cNvSpPr>
          <p:nvPr/>
        </p:nvSpPr>
        <p:spPr bwMode="auto">
          <a:xfrm>
            <a:off x="5145088" y="4083050"/>
            <a:ext cx="8969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Extending</a:t>
            </a:r>
            <a:br>
              <a:rPr lang="en-US" sz="1000" b="1"/>
            </a:br>
            <a:r>
              <a:rPr lang="en-US" sz="1000" b="1"/>
              <a:t>pseudopodium</a:t>
            </a:r>
          </a:p>
        </p:txBody>
      </p:sp>
      <p:sp>
        <p:nvSpPr>
          <p:cNvPr id="596001" name="Text Box 34"/>
          <p:cNvSpPr txBox="1">
            <a:spLocks noChangeArrowheads="1"/>
          </p:cNvSpPr>
          <p:nvPr/>
        </p:nvSpPr>
        <p:spPr bwMode="auto">
          <a:xfrm>
            <a:off x="5495925" y="6259513"/>
            <a:ext cx="39052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30 </a:t>
            </a:r>
            <a:r>
              <a:rPr lang="en-US" sz="1000" b="1">
                <a:sym typeface="Symbol" pitchFamily="84" charset="2"/>
              </a:rPr>
              <a:t>m</a:t>
            </a:r>
            <a:endParaRPr lang="en-US" sz="1000" b="1"/>
          </a:p>
        </p:txBody>
      </p:sp>
      <p:grpSp>
        <p:nvGrpSpPr>
          <p:cNvPr id="596002" name="Group 35"/>
          <p:cNvGrpSpPr>
            <a:grpSpLocks/>
          </p:cNvGrpSpPr>
          <p:nvPr/>
        </p:nvGrpSpPr>
        <p:grpSpPr bwMode="auto">
          <a:xfrm>
            <a:off x="5487988" y="6197600"/>
            <a:ext cx="371475" cy="60325"/>
            <a:chOff x="3718" y="446"/>
            <a:chExt cx="202" cy="38"/>
          </a:xfrm>
        </p:grpSpPr>
        <p:sp>
          <p:nvSpPr>
            <p:cNvPr id="596003" name="Line 36"/>
            <p:cNvSpPr>
              <a:spLocks noChangeShapeType="1"/>
            </p:cNvSpPr>
            <p:nvPr/>
          </p:nvSpPr>
          <p:spPr bwMode="auto">
            <a:xfrm>
              <a:off x="3718" y="464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004" name="Line 37"/>
            <p:cNvSpPr>
              <a:spLocks noChangeShapeType="1"/>
            </p:cNvSpPr>
            <p:nvPr/>
          </p:nvSpPr>
          <p:spPr bwMode="auto">
            <a:xfrm>
              <a:off x="3720" y="446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005" name="Line 38"/>
            <p:cNvSpPr>
              <a:spLocks noChangeShapeType="1"/>
            </p:cNvSpPr>
            <p:nvPr/>
          </p:nvSpPr>
          <p:spPr bwMode="auto">
            <a:xfrm>
              <a:off x="3920" y="446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6006" name="Text Box 39"/>
          <p:cNvSpPr txBox="1">
            <a:spLocks noChangeArrowheads="1"/>
          </p:cNvSpPr>
          <p:nvPr/>
        </p:nvSpPr>
        <p:spPr bwMode="auto">
          <a:xfrm>
            <a:off x="2849563" y="6389688"/>
            <a:ext cx="2349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(c) Cytoplasmic streaming in plant cells</a:t>
            </a:r>
          </a:p>
        </p:txBody>
      </p:sp>
      <p:sp>
        <p:nvSpPr>
          <p:cNvPr id="596007" name="Text Box 40"/>
          <p:cNvSpPr txBox="1">
            <a:spLocks noChangeArrowheads="1"/>
          </p:cNvSpPr>
          <p:nvPr/>
        </p:nvSpPr>
        <p:spPr bwMode="auto">
          <a:xfrm>
            <a:off x="3273425" y="6208713"/>
            <a:ext cx="7143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Chloroplast</a:t>
            </a:r>
          </a:p>
        </p:txBody>
      </p:sp>
      <p:sp>
        <p:nvSpPr>
          <p:cNvPr id="596008" name="Line 41"/>
          <p:cNvSpPr>
            <a:spLocks noChangeShapeType="1"/>
          </p:cNvSpPr>
          <p:nvPr/>
        </p:nvSpPr>
        <p:spPr bwMode="auto">
          <a:xfrm flipV="1">
            <a:off x="3487738" y="5727700"/>
            <a:ext cx="41592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6009" name="Line 44"/>
          <p:cNvSpPr>
            <a:spLocks noChangeShapeType="1"/>
          </p:cNvSpPr>
          <p:nvPr/>
        </p:nvSpPr>
        <p:spPr bwMode="auto">
          <a:xfrm>
            <a:off x="5456238" y="3970338"/>
            <a:ext cx="93662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1" name="Picture 1042" descr="06_T01c_CytoskeletonStru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3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2" name="Text Box 1027"/>
          <p:cNvSpPr txBox="1">
            <a:spLocks noChangeArrowheads="1"/>
          </p:cNvSpPr>
          <p:nvPr/>
        </p:nvSpPr>
        <p:spPr bwMode="auto">
          <a:xfrm>
            <a:off x="8032750" y="1006475"/>
            <a:ext cx="4794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7978775" y="1225550"/>
            <a:ext cx="581025" cy="123825"/>
            <a:chOff x="5026" y="692"/>
            <a:chExt cx="366" cy="78"/>
          </a:xfrm>
        </p:grpSpPr>
        <p:sp>
          <p:nvSpPr>
            <p:cNvPr id="739334" name="Line 1030"/>
            <p:cNvSpPr>
              <a:spLocks noChangeShapeType="1"/>
            </p:cNvSpPr>
            <p:nvPr/>
          </p:nvSpPr>
          <p:spPr bwMode="auto">
            <a:xfrm flipH="1">
              <a:off x="5026" y="692"/>
              <a:ext cx="2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35" name="Line 1031"/>
            <p:cNvSpPr>
              <a:spLocks noChangeShapeType="1"/>
            </p:cNvSpPr>
            <p:nvPr/>
          </p:nvSpPr>
          <p:spPr bwMode="auto">
            <a:xfrm flipH="1">
              <a:off x="5390" y="692"/>
              <a:ext cx="2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36" name="Line 1032"/>
            <p:cNvSpPr>
              <a:spLocks noChangeShapeType="1"/>
            </p:cNvSpPr>
            <p:nvPr/>
          </p:nvSpPr>
          <p:spPr bwMode="auto">
            <a:xfrm>
              <a:off x="5032" y="732"/>
              <a:ext cx="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9337" name="Text Box 1034"/>
          <p:cNvSpPr txBox="1">
            <a:spLocks noChangeArrowheads="1"/>
          </p:cNvSpPr>
          <p:nvPr/>
        </p:nvSpPr>
        <p:spPr bwMode="auto">
          <a:xfrm>
            <a:off x="5886450" y="4978400"/>
            <a:ext cx="145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Keratin proteins</a:t>
            </a:r>
          </a:p>
        </p:txBody>
      </p:sp>
      <p:sp>
        <p:nvSpPr>
          <p:cNvPr id="739338" name="Text Box 1035"/>
          <p:cNvSpPr txBox="1">
            <a:spLocks noChangeArrowheads="1"/>
          </p:cNvSpPr>
          <p:nvPr/>
        </p:nvSpPr>
        <p:spPr bwMode="auto">
          <a:xfrm>
            <a:off x="6207125" y="5286375"/>
            <a:ext cx="2279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Fibrous subunit (keratins</a:t>
            </a:r>
            <a:br>
              <a:rPr lang="en-US" sz="1500" b="1"/>
            </a:br>
            <a:r>
              <a:rPr lang="en-US" sz="1500" b="1"/>
              <a:t>coiled together)</a:t>
            </a:r>
          </a:p>
        </p:txBody>
      </p:sp>
      <p:sp>
        <p:nvSpPr>
          <p:cNvPr id="739339" name="Text Box 1036"/>
          <p:cNvSpPr txBox="1">
            <a:spLocks noChangeArrowheads="1"/>
          </p:cNvSpPr>
          <p:nvPr/>
        </p:nvSpPr>
        <p:spPr bwMode="auto">
          <a:xfrm>
            <a:off x="7950200" y="5930900"/>
            <a:ext cx="6064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8</a:t>
            </a:r>
            <a:r>
              <a:rPr lang="en-US" sz="1200" b="1">
                <a:sym typeface="Symbol" pitchFamily="84" charset="2"/>
              </a:rPr>
              <a:t>12 nm</a:t>
            </a:r>
            <a:endParaRPr lang="en-US" sz="1200" b="1"/>
          </a:p>
        </p:txBody>
      </p:sp>
      <p:sp>
        <p:nvSpPr>
          <p:cNvPr id="739340" name="Line 1037"/>
          <p:cNvSpPr>
            <a:spLocks noChangeShapeType="1"/>
          </p:cNvSpPr>
          <p:nvPr/>
        </p:nvSpPr>
        <p:spPr bwMode="auto">
          <a:xfrm flipV="1">
            <a:off x="6092825" y="5680075"/>
            <a:ext cx="101600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341" name="Line 1038"/>
          <p:cNvSpPr>
            <a:spLocks noChangeShapeType="1"/>
          </p:cNvSpPr>
          <p:nvPr/>
        </p:nvSpPr>
        <p:spPr bwMode="auto">
          <a:xfrm flipH="1" flipV="1">
            <a:off x="5911850" y="5219700"/>
            <a:ext cx="50800" cy="95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342" name="Line 1039"/>
          <p:cNvSpPr>
            <a:spLocks noChangeShapeType="1"/>
          </p:cNvSpPr>
          <p:nvPr/>
        </p:nvSpPr>
        <p:spPr bwMode="auto">
          <a:xfrm flipH="1" flipV="1">
            <a:off x="5911850" y="5216525"/>
            <a:ext cx="88900" cy="89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Table 6.1c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 dirty="0" smtClean="0"/>
              <a:t>Concept 6.7: Cell Walls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6838"/>
            <a:ext cx="8153400" cy="4665662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800" dirty="0"/>
              <a:t>The </a:t>
            </a:r>
            <a:r>
              <a:rPr lang="en-US" sz="2800" b="1" dirty="0"/>
              <a:t>cell wall </a:t>
            </a:r>
            <a:r>
              <a:rPr lang="en-US" sz="2800" dirty="0"/>
              <a:t>is an extracellular structure that distinguishes plant cells from animal cells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Prokaryotes, fungi, and some </a:t>
            </a:r>
            <a:r>
              <a:rPr lang="en-US" sz="2800" dirty="0" err="1"/>
              <a:t>protists</a:t>
            </a:r>
            <a:r>
              <a:rPr lang="en-US" sz="2800" dirty="0"/>
              <a:t> also have cell walls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The cell wall protects the plant cell, maintains its shape, and prevents excessive uptake of water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Plant cell walls are made of cellulose </a:t>
            </a:r>
            <a:r>
              <a:rPr lang="en-US" sz="2800" dirty="0" smtClean="0"/>
              <a:t>and fungi chitin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grpSp>
        <p:nvGrpSpPr>
          <p:cNvPr id="48743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743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Plant cell walls may have multiple layers</a:t>
            </a:r>
          </a:p>
          <a:p>
            <a:pPr marL="971550" lvl="1">
              <a:lnSpc>
                <a:spcPct val="90000"/>
              </a:lnSpc>
              <a:spcBef>
                <a:spcPct val="18000"/>
              </a:spcBef>
            </a:pPr>
            <a:r>
              <a:rPr lang="en-US" sz="2600" b="1" dirty="0"/>
              <a:t>Primary cell wall</a:t>
            </a:r>
            <a:r>
              <a:rPr lang="en-US" sz="2600" dirty="0"/>
              <a:t>: relatively thin and flexible</a:t>
            </a:r>
          </a:p>
          <a:p>
            <a:pPr marL="971550" lvl="1">
              <a:lnSpc>
                <a:spcPct val="90000"/>
              </a:lnSpc>
              <a:spcBef>
                <a:spcPct val="18000"/>
              </a:spcBef>
            </a:pPr>
            <a:r>
              <a:rPr lang="en-US" sz="2600" b="1" dirty="0"/>
              <a:t>Middle lamella</a:t>
            </a:r>
            <a:r>
              <a:rPr lang="en-US" sz="2600" dirty="0"/>
              <a:t>: thin layer between primary walls of adjacent cells</a:t>
            </a:r>
          </a:p>
          <a:p>
            <a:pPr marL="971550" lvl="1">
              <a:lnSpc>
                <a:spcPct val="90000"/>
              </a:lnSpc>
              <a:spcBef>
                <a:spcPct val="18000"/>
              </a:spcBef>
            </a:pPr>
            <a:r>
              <a:rPr lang="en-US" sz="2600" b="1" dirty="0"/>
              <a:t>Secondary cell wall </a:t>
            </a:r>
            <a:r>
              <a:rPr lang="en-US" sz="2600" dirty="0"/>
              <a:t>(in some cells): added between the plasma membrane and the primary cell wall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Plasmodesmata</a:t>
            </a:r>
            <a:r>
              <a:rPr lang="en-US" sz="2800" dirty="0"/>
              <a:t> are channels between adjacent plant </a:t>
            </a:r>
            <a:r>
              <a:rPr lang="en-US" sz="2800" dirty="0" smtClean="0"/>
              <a:t>cells</a:t>
            </a:r>
            <a:endParaRPr lang="en-US" sz="2800" dirty="0" smtClean="0"/>
          </a:p>
        </p:txBody>
      </p:sp>
      <p:grpSp>
        <p:nvGrpSpPr>
          <p:cNvPr id="48845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845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9" name="Picture 48" descr="06_28_PlantCellWall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36525"/>
            <a:ext cx="6121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20" name="Line 22"/>
          <p:cNvSpPr>
            <a:spLocks noChangeShapeType="1"/>
          </p:cNvSpPr>
          <p:nvPr/>
        </p:nvSpPr>
        <p:spPr bwMode="auto">
          <a:xfrm flipV="1">
            <a:off x="4635500" y="896938"/>
            <a:ext cx="1468438" cy="368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8021" name="Group 23"/>
          <p:cNvGrpSpPr>
            <a:grpSpLocks/>
          </p:cNvGrpSpPr>
          <p:nvPr/>
        </p:nvGrpSpPr>
        <p:grpSpPr bwMode="auto">
          <a:xfrm rot="-2694942">
            <a:off x="4135438" y="1193800"/>
            <a:ext cx="1004887" cy="96838"/>
            <a:chOff x="2928" y="971"/>
            <a:chExt cx="512" cy="61"/>
          </a:xfrm>
        </p:grpSpPr>
        <p:sp>
          <p:nvSpPr>
            <p:cNvPr id="598022" name="Line 24"/>
            <p:cNvSpPr>
              <a:spLocks noChangeShapeType="1"/>
            </p:cNvSpPr>
            <p:nvPr/>
          </p:nvSpPr>
          <p:spPr bwMode="auto">
            <a:xfrm>
              <a:off x="2928" y="971"/>
              <a:ext cx="0" cy="6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3" name="Line 25"/>
            <p:cNvSpPr>
              <a:spLocks noChangeShapeType="1"/>
            </p:cNvSpPr>
            <p:nvPr/>
          </p:nvSpPr>
          <p:spPr bwMode="auto">
            <a:xfrm>
              <a:off x="3440" y="971"/>
              <a:ext cx="0" cy="6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4" name="Line 26"/>
            <p:cNvSpPr>
              <a:spLocks noChangeShapeType="1"/>
            </p:cNvSpPr>
            <p:nvPr/>
          </p:nvSpPr>
          <p:spPr bwMode="auto">
            <a:xfrm>
              <a:off x="2928" y="1005"/>
              <a:ext cx="51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8025" name="Line 27"/>
          <p:cNvSpPr>
            <a:spLocks noChangeShapeType="1"/>
          </p:cNvSpPr>
          <p:nvPr/>
        </p:nvSpPr>
        <p:spPr bwMode="auto">
          <a:xfrm flipV="1">
            <a:off x="4745038" y="1547813"/>
            <a:ext cx="1363662" cy="4667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26" name="Line 28"/>
          <p:cNvSpPr>
            <a:spLocks noChangeShapeType="1"/>
          </p:cNvSpPr>
          <p:nvPr/>
        </p:nvSpPr>
        <p:spPr bwMode="auto">
          <a:xfrm>
            <a:off x="4559300" y="2263775"/>
            <a:ext cx="15541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27" name="Text Box 3"/>
          <p:cNvSpPr txBox="1">
            <a:spLocks noChangeArrowheads="1"/>
          </p:cNvSpPr>
          <p:nvPr/>
        </p:nvSpPr>
        <p:spPr bwMode="auto">
          <a:xfrm>
            <a:off x="6156325" y="685800"/>
            <a:ext cx="1774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Secondary</a:t>
            </a:r>
            <a:br>
              <a:rPr lang="en-US" sz="2200" b="1"/>
            </a:br>
            <a:r>
              <a:rPr lang="en-US" sz="2200" b="1"/>
              <a:t>cell wall</a:t>
            </a:r>
          </a:p>
        </p:txBody>
      </p:sp>
      <p:sp>
        <p:nvSpPr>
          <p:cNvPr id="598028" name="Text Box 6"/>
          <p:cNvSpPr txBox="1">
            <a:spLocks noChangeArrowheads="1"/>
          </p:cNvSpPr>
          <p:nvPr/>
        </p:nvSpPr>
        <p:spPr bwMode="auto">
          <a:xfrm>
            <a:off x="6161088" y="1371600"/>
            <a:ext cx="1114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Primary</a:t>
            </a:r>
            <a:br>
              <a:rPr lang="en-US" sz="2200" b="1"/>
            </a:br>
            <a:r>
              <a:rPr lang="en-US" sz="2200" b="1"/>
              <a:t>cell wall</a:t>
            </a:r>
          </a:p>
        </p:txBody>
      </p:sp>
      <p:sp>
        <p:nvSpPr>
          <p:cNvPr id="598029" name="Text Box 7"/>
          <p:cNvSpPr txBox="1">
            <a:spLocks noChangeArrowheads="1"/>
          </p:cNvSpPr>
          <p:nvPr/>
        </p:nvSpPr>
        <p:spPr bwMode="auto">
          <a:xfrm>
            <a:off x="6173788" y="2057400"/>
            <a:ext cx="1114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Middle</a:t>
            </a:r>
            <a:br>
              <a:rPr lang="en-US" sz="2200" b="1"/>
            </a:br>
            <a:r>
              <a:rPr lang="en-US" sz="2200" b="1"/>
              <a:t>lamella</a:t>
            </a:r>
          </a:p>
        </p:txBody>
      </p:sp>
      <p:sp>
        <p:nvSpPr>
          <p:cNvPr id="598030" name="Text Box 8"/>
          <p:cNvSpPr txBox="1">
            <a:spLocks noChangeArrowheads="1"/>
          </p:cNvSpPr>
          <p:nvPr/>
        </p:nvSpPr>
        <p:spPr bwMode="auto">
          <a:xfrm>
            <a:off x="3684588" y="3670300"/>
            <a:ext cx="2092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Central vacuole</a:t>
            </a:r>
          </a:p>
        </p:txBody>
      </p:sp>
      <p:sp>
        <p:nvSpPr>
          <p:cNvPr id="598031" name="Text Box 9"/>
          <p:cNvSpPr txBox="1">
            <a:spLocks noChangeArrowheads="1"/>
          </p:cNvSpPr>
          <p:nvPr/>
        </p:nvSpPr>
        <p:spPr bwMode="auto">
          <a:xfrm>
            <a:off x="5018088" y="4038600"/>
            <a:ext cx="20923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Cytosol</a:t>
            </a:r>
          </a:p>
        </p:txBody>
      </p:sp>
      <p:sp>
        <p:nvSpPr>
          <p:cNvPr id="598032" name="Text Box 10"/>
          <p:cNvSpPr txBox="1">
            <a:spLocks noChangeArrowheads="1"/>
          </p:cNvSpPr>
          <p:nvPr/>
        </p:nvSpPr>
        <p:spPr bwMode="auto">
          <a:xfrm>
            <a:off x="5005388" y="4483100"/>
            <a:ext cx="20923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Plasma membrane</a:t>
            </a:r>
          </a:p>
        </p:txBody>
      </p:sp>
      <p:sp>
        <p:nvSpPr>
          <p:cNvPr id="598033" name="Text Box 11"/>
          <p:cNvSpPr txBox="1">
            <a:spLocks noChangeArrowheads="1"/>
          </p:cNvSpPr>
          <p:nvPr/>
        </p:nvSpPr>
        <p:spPr bwMode="auto">
          <a:xfrm>
            <a:off x="5018088" y="4953000"/>
            <a:ext cx="20923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Plant cell walls</a:t>
            </a:r>
          </a:p>
        </p:txBody>
      </p:sp>
      <p:sp>
        <p:nvSpPr>
          <p:cNvPr id="598034" name="Text Box 12"/>
          <p:cNvSpPr txBox="1">
            <a:spLocks noChangeArrowheads="1"/>
          </p:cNvSpPr>
          <p:nvPr/>
        </p:nvSpPr>
        <p:spPr bwMode="auto">
          <a:xfrm>
            <a:off x="3113088" y="6261100"/>
            <a:ext cx="3248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Plasmodesmata</a:t>
            </a:r>
          </a:p>
        </p:txBody>
      </p:sp>
      <p:sp>
        <p:nvSpPr>
          <p:cNvPr id="598035" name="Line 13"/>
          <p:cNvSpPr>
            <a:spLocks noChangeShapeType="1"/>
          </p:cNvSpPr>
          <p:nvPr/>
        </p:nvSpPr>
        <p:spPr bwMode="auto">
          <a:xfrm flipV="1">
            <a:off x="4635500" y="893763"/>
            <a:ext cx="1468438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8036" name="Group 19"/>
          <p:cNvGrpSpPr>
            <a:grpSpLocks/>
          </p:cNvGrpSpPr>
          <p:nvPr/>
        </p:nvGrpSpPr>
        <p:grpSpPr bwMode="auto">
          <a:xfrm rot="-2694942">
            <a:off x="4135438" y="1190625"/>
            <a:ext cx="1004887" cy="96838"/>
            <a:chOff x="2928" y="971"/>
            <a:chExt cx="512" cy="61"/>
          </a:xfrm>
        </p:grpSpPr>
        <p:sp>
          <p:nvSpPr>
            <p:cNvPr id="598037" name="Line 16"/>
            <p:cNvSpPr>
              <a:spLocks noChangeShapeType="1"/>
            </p:cNvSpPr>
            <p:nvPr/>
          </p:nvSpPr>
          <p:spPr bwMode="auto">
            <a:xfrm>
              <a:off x="2928" y="971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38" name="Line 17"/>
            <p:cNvSpPr>
              <a:spLocks noChangeShapeType="1"/>
            </p:cNvSpPr>
            <p:nvPr/>
          </p:nvSpPr>
          <p:spPr bwMode="auto">
            <a:xfrm>
              <a:off x="3440" y="971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39" name="Line 18"/>
            <p:cNvSpPr>
              <a:spLocks noChangeShapeType="1"/>
            </p:cNvSpPr>
            <p:nvPr/>
          </p:nvSpPr>
          <p:spPr bwMode="auto">
            <a:xfrm>
              <a:off x="2928" y="1005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8040" name="Line 20"/>
          <p:cNvSpPr>
            <a:spLocks noChangeShapeType="1"/>
          </p:cNvSpPr>
          <p:nvPr/>
        </p:nvSpPr>
        <p:spPr bwMode="auto">
          <a:xfrm flipV="1">
            <a:off x="4745038" y="1544638"/>
            <a:ext cx="1363662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1" name="Line 21"/>
          <p:cNvSpPr>
            <a:spLocks noChangeShapeType="1"/>
          </p:cNvSpPr>
          <p:nvPr/>
        </p:nvSpPr>
        <p:spPr bwMode="auto">
          <a:xfrm>
            <a:off x="4559300" y="2260600"/>
            <a:ext cx="1554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2" name="Text Box 29"/>
          <p:cNvSpPr txBox="1">
            <a:spLocks noChangeArrowheads="1"/>
          </p:cNvSpPr>
          <p:nvPr/>
        </p:nvSpPr>
        <p:spPr bwMode="auto">
          <a:xfrm>
            <a:off x="5237163" y="3352800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1 </a:t>
            </a:r>
            <a:r>
              <a:rPr lang="en-US" sz="2200" b="1">
                <a:sym typeface="Symbol" pitchFamily="84" charset="2"/>
              </a:rPr>
              <a:t>m</a:t>
            </a:r>
            <a:endParaRPr lang="en-US" sz="2200" b="1"/>
          </a:p>
        </p:txBody>
      </p:sp>
      <p:sp>
        <p:nvSpPr>
          <p:cNvPr id="598043" name="Line 34"/>
          <p:cNvSpPr>
            <a:spLocks noChangeShapeType="1"/>
          </p:cNvSpPr>
          <p:nvPr/>
        </p:nvSpPr>
        <p:spPr bwMode="auto">
          <a:xfrm flipV="1">
            <a:off x="3459163" y="3886200"/>
            <a:ext cx="198437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4" name="Line 35"/>
          <p:cNvSpPr>
            <a:spLocks noChangeShapeType="1"/>
          </p:cNvSpPr>
          <p:nvPr/>
        </p:nvSpPr>
        <p:spPr bwMode="auto">
          <a:xfrm flipV="1">
            <a:off x="4292600" y="4237038"/>
            <a:ext cx="660400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5" name="Line 36"/>
          <p:cNvSpPr>
            <a:spLocks noChangeShapeType="1"/>
          </p:cNvSpPr>
          <p:nvPr/>
        </p:nvSpPr>
        <p:spPr bwMode="auto">
          <a:xfrm>
            <a:off x="4262438" y="4627563"/>
            <a:ext cx="695325" cy="58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6" name="Line 37"/>
          <p:cNvSpPr>
            <a:spLocks noChangeShapeType="1"/>
          </p:cNvSpPr>
          <p:nvPr/>
        </p:nvSpPr>
        <p:spPr bwMode="auto">
          <a:xfrm>
            <a:off x="4094163" y="4770438"/>
            <a:ext cx="884237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7" name="Line 38"/>
          <p:cNvSpPr>
            <a:spLocks noChangeShapeType="1"/>
          </p:cNvSpPr>
          <p:nvPr/>
        </p:nvSpPr>
        <p:spPr bwMode="auto">
          <a:xfrm>
            <a:off x="4068763" y="4859338"/>
            <a:ext cx="922337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8" name="Line 39"/>
          <p:cNvSpPr>
            <a:spLocks noChangeShapeType="1"/>
          </p:cNvSpPr>
          <p:nvPr/>
        </p:nvSpPr>
        <p:spPr bwMode="auto">
          <a:xfrm>
            <a:off x="2344738" y="5291138"/>
            <a:ext cx="741362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49" name="Line 40"/>
          <p:cNvSpPr>
            <a:spLocks noChangeShapeType="1"/>
          </p:cNvSpPr>
          <p:nvPr/>
        </p:nvSpPr>
        <p:spPr bwMode="auto">
          <a:xfrm>
            <a:off x="1963738" y="5300663"/>
            <a:ext cx="1130300" cy="1146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8050" name="Group 46"/>
          <p:cNvGrpSpPr>
            <a:grpSpLocks/>
          </p:cNvGrpSpPr>
          <p:nvPr/>
        </p:nvGrpSpPr>
        <p:grpSpPr bwMode="auto">
          <a:xfrm>
            <a:off x="5299075" y="3244850"/>
            <a:ext cx="577850" cy="111125"/>
            <a:chOff x="3312" y="2044"/>
            <a:chExt cx="364" cy="70"/>
          </a:xfrm>
        </p:grpSpPr>
        <p:sp>
          <p:nvSpPr>
            <p:cNvPr id="598051" name="Line 43"/>
            <p:cNvSpPr>
              <a:spLocks noChangeShapeType="1"/>
            </p:cNvSpPr>
            <p:nvPr/>
          </p:nvSpPr>
          <p:spPr bwMode="auto">
            <a:xfrm>
              <a:off x="3312" y="2044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52" name="Line 44"/>
            <p:cNvSpPr>
              <a:spLocks noChangeShapeType="1"/>
            </p:cNvSpPr>
            <p:nvPr/>
          </p:nvSpPr>
          <p:spPr bwMode="auto">
            <a:xfrm>
              <a:off x="3674" y="2044"/>
              <a:ext cx="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53" name="Line 45"/>
            <p:cNvSpPr>
              <a:spLocks noChangeShapeType="1"/>
            </p:cNvSpPr>
            <p:nvPr/>
          </p:nvSpPr>
          <p:spPr bwMode="auto">
            <a:xfrm>
              <a:off x="3312" y="2080"/>
              <a:ext cx="3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" y="1828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4863"/>
            <a:ext cx="8763000" cy="503237"/>
          </a:xfrm>
        </p:spPr>
        <p:txBody>
          <a:bodyPr/>
          <a:lstStyle/>
          <a:p>
            <a:r>
              <a:rPr lang="en-US"/>
              <a:t>The Extracellular Matrix (ECM) of Animal Cells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276600"/>
          </a:xfrm>
        </p:spPr>
        <p:txBody>
          <a:bodyPr/>
          <a:lstStyle/>
          <a:p>
            <a:r>
              <a:rPr lang="en-US" sz="2800"/>
              <a:t>Animal cells lack cell walls but are covered by an elaborate </a:t>
            </a:r>
            <a:r>
              <a:rPr lang="en-US" sz="2800" b="1"/>
              <a:t>extracellular matrix (ECM)</a:t>
            </a:r>
          </a:p>
          <a:p>
            <a:r>
              <a:rPr lang="en-US" sz="2800"/>
              <a:t>The ECM is made up of glycoproteins such as </a:t>
            </a:r>
            <a:r>
              <a:rPr lang="en-US" sz="2800" b="1"/>
              <a:t>collagen</a:t>
            </a:r>
            <a:r>
              <a:rPr lang="en-US" sz="2800"/>
              <a:t>, </a:t>
            </a:r>
            <a:r>
              <a:rPr lang="en-US" sz="2800" b="1"/>
              <a:t>proteoglycans</a:t>
            </a:r>
            <a:r>
              <a:rPr lang="en-US" sz="2800"/>
              <a:t>, and </a:t>
            </a:r>
            <a:r>
              <a:rPr lang="en-US" sz="2800" b="1"/>
              <a:t>fibronectin</a:t>
            </a:r>
          </a:p>
          <a:p>
            <a:r>
              <a:rPr lang="en-US" sz="2800"/>
              <a:t>ECM proteins bind to receptor proteins in the plasma membrane called </a:t>
            </a:r>
            <a:r>
              <a:rPr lang="en-US" sz="2800" b="1"/>
              <a:t>integrins</a:t>
            </a:r>
          </a:p>
        </p:txBody>
      </p:sp>
      <p:grpSp>
        <p:nvGrpSpPr>
          <p:cNvPr id="49459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460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460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6.30a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6863" y="1066800"/>
            <a:ext cx="6789737" cy="5019674"/>
            <a:chOff x="296863" y="761999"/>
            <a:chExt cx="8523275" cy="5324475"/>
          </a:xfrm>
        </p:grpSpPr>
        <p:pic>
          <p:nvPicPr>
            <p:cNvPr id="778243" name="Picture 26" descr="06_30aExtracellularMatrx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863" y="761999"/>
              <a:ext cx="8523275" cy="532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244" name="Text Box 6"/>
            <p:cNvSpPr txBox="1">
              <a:spLocks noChangeArrowheads="1"/>
            </p:cNvSpPr>
            <p:nvPr/>
          </p:nvSpPr>
          <p:spPr bwMode="auto">
            <a:xfrm>
              <a:off x="2816225" y="841375"/>
              <a:ext cx="181292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EXTRACELLULAR FLUID</a:t>
              </a:r>
            </a:p>
          </p:txBody>
        </p:sp>
        <p:sp>
          <p:nvSpPr>
            <p:cNvPr id="778245" name="Text Box 7"/>
            <p:cNvSpPr txBox="1">
              <a:spLocks noChangeArrowheads="1"/>
            </p:cNvSpPr>
            <p:nvPr/>
          </p:nvSpPr>
          <p:spPr bwMode="auto">
            <a:xfrm>
              <a:off x="582613" y="776288"/>
              <a:ext cx="855662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Collagen</a:t>
              </a:r>
            </a:p>
          </p:txBody>
        </p:sp>
        <p:sp>
          <p:nvSpPr>
            <p:cNvPr id="778246" name="Text Box 8"/>
            <p:cNvSpPr txBox="1">
              <a:spLocks noChangeArrowheads="1"/>
            </p:cNvSpPr>
            <p:nvPr/>
          </p:nvSpPr>
          <p:spPr bwMode="auto">
            <a:xfrm>
              <a:off x="339725" y="2133600"/>
              <a:ext cx="835025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Fibronectin</a:t>
              </a:r>
            </a:p>
          </p:txBody>
        </p:sp>
        <p:sp>
          <p:nvSpPr>
            <p:cNvPr id="778247" name="Text Box 9"/>
            <p:cNvSpPr txBox="1">
              <a:spLocks noChangeArrowheads="1"/>
            </p:cNvSpPr>
            <p:nvPr/>
          </p:nvSpPr>
          <p:spPr bwMode="auto">
            <a:xfrm>
              <a:off x="314325" y="4332288"/>
              <a:ext cx="100488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Plasma</a:t>
              </a:r>
              <a:br>
                <a:rPr lang="en-US" sz="1600" b="1"/>
              </a:br>
              <a:r>
                <a:rPr lang="en-US" sz="1600" b="1"/>
                <a:t>membrane</a:t>
              </a:r>
            </a:p>
          </p:txBody>
        </p:sp>
        <p:sp>
          <p:nvSpPr>
            <p:cNvPr id="778248" name="Text Box 10"/>
            <p:cNvSpPr txBox="1">
              <a:spLocks noChangeArrowheads="1"/>
            </p:cNvSpPr>
            <p:nvPr/>
          </p:nvSpPr>
          <p:spPr bwMode="auto">
            <a:xfrm>
              <a:off x="5038725" y="5367338"/>
              <a:ext cx="873125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Micro-</a:t>
              </a:r>
            </a:p>
            <a:p>
              <a:pPr>
                <a:lnSpc>
                  <a:spcPct val="90000"/>
                </a:lnSpc>
              </a:pPr>
              <a:r>
                <a:rPr lang="en-US" sz="1600" b="1"/>
                <a:t>filaments</a:t>
              </a:r>
            </a:p>
          </p:txBody>
        </p:sp>
        <p:sp>
          <p:nvSpPr>
            <p:cNvPr id="778249" name="Text Box 11"/>
            <p:cNvSpPr txBox="1">
              <a:spLocks noChangeArrowheads="1"/>
            </p:cNvSpPr>
            <p:nvPr/>
          </p:nvSpPr>
          <p:spPr bwMode="auto">
            <a:xfrm>
              <a:off x="6053138" y="5265738"/>
              <a:ext cx="97155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CYTOPLASM</a:t>
              </a:r>
            </a:p>
          </p:txBody>
        </p:sp>
        <p:sp>
          <p:nvSpPr>
            <p:cNvPr id="778250" name="Text Box 12"/>
            <p:cNvSpPr txBox="1">
              <a:spLocks noChangeArrowheads="1"/>
            </p:cNvSpPr>
            <p:nvPr/>
          </p:nvSpPr>
          <p:spPr bwMode="auto">
            <a:xfrm>
              <a:off x="7615238" y="2954338"/>
              <a:ext cx="97155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Integrins</a:t>
              </a:r>
            </a:p>
          </p:txBody>
        </p:sp>
        <p:sp>
          <p:nvSpPr>
            <p:cNvPr id="778251" name="Text Box 13"/>
            <p:cNvSpPr txBox="1">
              <a:spLocks noChangeArrowheads="1"/>
            </p:cNvSpPr>
            <p:nvPr/>
          </p:nvSpPr>
          <p:spPr bwMode="auto">
            <a:xfrm>
              <a:off x="7599363" y="1512888"/>
              <a:ext cx="873125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Proteoglycan</a:t>
              </a:r>
              <a:br>
                <a:rPr lang="en-US" sz="1600" b="1"/>
              </a:br>
              <a:r>
                <a:rPr lang="en-US" sz="1600" b="1"/>
                <a:t>complex</a:t>
              </a:r>
            </a:p>
          </p:txBody>
        </p:sp>
        <p:sp>
          <p:nvSpPr>
            <p:cNvPr id="778252" name="Line 14"/>
            <p:cNvSpPr>
              <a:spLocks noChangeShapeType="1"/>
            </p:cNvSpPr>
            <p:nvPr/>
          </p:nvSpPr>
          <p:spPr bwMode="auto">
            <a:xfrm>
              <a:off x="1477963" y="2273300"/>
              <a:ext cx="939800" cy="960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253" name="Group 18"/>
            <p:cNvGrpSpPr>
              <a:grpSpLocks/>
            </p:cNvGrpSpPr>
            <p:nvPr/>
          </p:nvGrpSpPr>
          <p:grpSpPr bwMode="auto">
            <a:xfrm>
              <a:off x="1079500" y="3843338"/>
              <a:ext cx="449263" cy="1211262"/>
              <a:chOff x="680" y="2421"/>
              <a:chExt cx="283" cy="763"/>
            </a:xfrm>
          </p:grpSpPr>
          <p:sp>
            <p:nvSpPr>
              <p:cNvPr id="778254" name="Line 16"/>
              <p:cNvSpPr>
                <a:spLocks noChangeShapeType="1"/>
              </p:cNvSpPr>
              <p:nvPr/>
            </p:nvSpPr>
            <p:spPr bwMode="auto">
              <a:xfrm>
                <a:off x="680" y="2803"/>
                <a:ext cx="1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255" name="AutoShape 17"/>
              <p:cNvSpPr>
                <a:spLocks/>
              </p:cNvSpPr>
              <p:nvPr/>
            </p:nvSpPr>
            <p:spPr bwMode="auto">
              <a:xfrm>
                <a:off x="840" y="2421"/>
                <a:ext cx="123" cy="763"/>
              </a:xfrm>
              <a:prstGeom prst="leftBrace">
                <a:avLst>
                  <a:gd name="adj1" fmla="val 51694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" pitchFamily="84" charset="0"/>
                </a:endParaRPr>
              </a:p>
            </p:txBody>
          </p:sp>
        </p:grpSp>
        <p:sp>
          <p:nvSpPr>
            <p:cNvPr id="778256" name="Line 21"/>
            <p:cNvSpPr>
              <a:spLocks noChangeShapeType="1"/>
            </p:cNvSpPr>
            <p:nvPr/>
          </p:nvSpPr>
          <p:spPr bwMode="auto">
            <a:xfrm>
              <a:off x="1477963" y="927100"/>
              <a:ext cx="746125" cy="830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7" name="Line 22"/>
            <p:cNvSpPr>
              <a:spLocks noChangeShapeType="1"/>
            </p:cNvSpPr>
            <p:nvPr/>
          </p:nvSpPr>
          <p:spPr bwMode="auto">
            <a:xfrm>
              <a:off x="6761163" y="1201738"/>
              <a:ext cx="808037" cy="423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8" name="Line 23"/>
            <p:cNvSpPr>
              <a:spLocks noChangeShapeType="1"/>
            </p:cNvSpPr>
            <p:nvPr/>
          </p:nvSpPr>
          <p:spPr bwMode="auto">
            <a:xfrm flipV="1">
              <a:off x="6307138" y="3078163"/>
              <a:ext cx="1241425" cy="731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9" name="Line 24"/>
            <p:cNvSpPr>
              <a:spLocks noChangeShapeType="1"/>
            </p:cNvSpPr>
            <p:nvPr/>
          </p:nvSpPr>
          <p:spPr bwMode="auto">
            <a:xfrm>
              <a:off x="4198938" y="5211763"/>
              <a:ext cx="8048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60" name="Line 25"/>
            <p:cNvSpPr>
              <a:spLocks noChangeShapeType="1"/>
            </p:cNvSpPr>
            <p:nvPr/>
          </p:nvSpPr>
          <p:spPr bwMode="auto">
            <a:xfrm flipV="1">
              <a:off x="4203700" y="5468938"/>
              <a:ext cx="804863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4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172200" y="3581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 of the ECM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Support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Adhesion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Movement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33400"/>
            <a:ext cx="8534400" cy="503238"/>
          </a:xfrm>
        </p:spPr>
        <p:txBody>
          <a:bodyPr/>
          <a:lstStyle/>
          <a:p>
            <a:r>
              <a:rPr lang="en-US"/>
              <a:t>Cell Junctions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7475"/>
            <a:ext cx="8305800" cy="4403725"/>
          </a:xfrm>
        </p:spPr>
        <p:txBody>
          <a:bodyPr/>
          <a:lstStyle/>
          <a:p>
            <a:r>
              <a:rPr lang="en-US" sz="2800"/>
              <a:t>Neighboring cells in tissues, organs, or organ systems often adhere, interact, and communicate through direct physical contact</a:t>
            </a:r>
          </a:p>
          <a:p>
            <a:r>
              <a:rPr lang="en-US" sz="2800"/>
              <a:t>Intercellular junctions facilitate this contact</a:t>
            </a:r>
          </a:p>
          <a:p>
            <a:r>
              <a:rPr lang="en-US" sz="2800"/>
              <a:t>There are several types of intercellular junctions</a:t>
            </a:r>
          </a:p>
          <a:p>
            <a:pPr marL="979488" lvl="1">
              <a:spcBef>
                <a:spcPct val="18000"/>
              </a:spcBef>
            </a:pPr>
            <a:r>
              <a:rPr lang="en-US" sz="2600"/>
              <a:t>Plasmodesmata</a:t>
            </a:r>
          </a:p>
          <a:p>
            <a:pPr marL="979488" lvl="1">
              <a:spcBef>
                <a:spcPct val="18000"/>
              </a:spcBef>
            </a:pPr>
            <a:r>
              <a:rPr lang="en-US" sz="2600"/>
              <a:t>Tight junctions</a:t>
            </a:r>
          </a:p>
          <a:p>
            <a:pPr marL="979488" lvl="1">
              <a:spcBef>
                <a:spcPct val="18000"/>
              </a:spcBef>
            </a:pPr>
            <a:r>
              <a:rPr lang="en-US" sz="2600"/>
              <a:t>Desmosomes</a:t>
            </a:r>
          </a:p>
          <a:p>
            <a:pPr marL="979488" lvl="1">
              <a:spcBef>
                <a:spcPct val="18000"/>
              </a:spcBef>
            </a:pPr>
            <a:r>
              <a:rPr lang="en-US" sz="2600"/>
              <a:t>Gap junctions</a:t>
            </a:r>
          </a:p>
        </p:txBody>
      </p:sp>
      <p:grpSp>
        <p:nvGrpSpPr>
          <p:cNvPr id="50381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381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381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25463"/>
            <a:ext cx="8534400" cy="503237"/>
          </a:xfrm>
        </p:spPr>
        <p:txBody>
          <a:bodyPr/>
          <a:lstStyle/>
          <a:p>
            <a:r>
              <a:rPr lang="en-US" i="1"/>
              <a:t>Plasmodesmata in Plant Cells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768600"/>
          </a:xfrm>
        </p:spPr>
        <p:txBody>
          <a:bodyPr/>
          <a:lstStyle/>
          <a:p>
            <a:r>
              <a:rPr lang="en-US" sz="2800" b="1" dirty="0" err="1"/>
              <a:t>Plasmodesmata</a:t>
            </a:r>
            <a:r>
              <a:rPr lang="en-US" sz="2800" b="1" dirty="0"/>
              <a:t> </a:t>
            </a:r>
            <a:r>
              <a:rPr lang="en-US" sz="2800" dirty="0"/>
              <a:t>are channels that perforate plant cell walls</a:t>
            </a:r>
          </a:p>
          <a:p>
            <a:r>
              <a:rPr lang="en-US" sz="2800" dirty="0"/>
              <a:t>Through </a:t>
            </a:r>
            <a:r>
              <a:rPr lang="en-US" sz="2800" dirty="0" err="1"/>
              <a:t>plasmodesmata</a:t>
            </a:r>
            <a:r>
              <a:rPr lang="en-US" sz="2800" dirty="0"/>
              <a:t>, water and small solutes (and sometimes proteins and RNA) can pass from cell to </a:t>
            </a:r>
            <a:r>
              <a:rPr lang="en-US" sz="2800" dirty="0" smtClean="0"/>
              <a:t>cell (57)</a:t>
            </a:r>
            <a:endParaRPr lang="en-US" sz="2800" dirty="0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484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484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6.3a</a:t>
            </a:r>
          </a:p>
        </p:txBody>
      </p:sp>
      <p:pic>
        <p:nvPicPr>
          <p:cNvPr id="630787" name="Picture 14" descr="06_03a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816100"/>
            <a:ext cx="69881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88" name="Text Box 6"/>
          <p:cNvSpPr txBox="1">
            <a:spLocks noChangeArrowheads="1"/>
          </p:cNvSpPr>
          <p:nvPr/>
        </p:nvSpPr>
        <p:spPr bwMode="auto">
          <a:xfrm>
            <a:off x="1117600" y="2200275"/>
            <a:ext cx="3124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(unstained specimen)</a:t>
            </a:r>
          </a:p>
        </p:txBody>
      </p:sp>
      <p:sp>
        <p:nvSpPr>
          <p:cNvPr id="630789" name="Text Box 7"/>
          <p:cNvSpPr txBox="1">
            <a:spLocks noChangeArrowheads="1"/>
          </p:cNvSpPr>
          <p:nvPr/>
        </p:nvSpPr>
        <p:spPr bwMode="auto">
          <a:xfrm rot="-5400000">
            <a:off x="3480594" y="3874294"/>
            <a:ext cx="881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50 </a:t>
            </a:r>
            <a:r>
              <a:rPr lang="en-US" b="1">
                <a:sym typeface="Symbol" pitchFamily="84" charset="2"/>
              </a:rPr>
              <a:t>m</a:t>
            </a:r>
            <a:endParaRPr lang="en-US" b="1"/>
          </a:p>
        </p:txBody>
      </p:sp>
      <p:grpSp>
        <p:nvGrpSpPr>
          <p:cNvPr id="630790" name="Group 13"/>
          <p:cNvGrpSpPr>
            <a:grpSpLocks/>
          </p:cNvGrpSpPr>
          <p:nvPr/>
        </p:nvGrpSpPr>
        <p:grpSpPr bwMode="auto">
          <a:xfrm>
            <a:off x="4102100" y="3197225"/>
            <a:ext cx="184150" cy="1633538"/>
            <a:chOff x="2695" y="2014"/>
            <a:chExt cx="116" cy="1029"/>
          </a:xfrm>
        </p:grpSpPr>
        <p:sp>
          <p:nvSpPr>
            <p:cNvPr id="630791" name="Line 9"/>
            <p:cNvSpPr>
              <a:spLocks noChangeShapeType="1"/>
            </p:cNvSpPr>
            <p:nvPr/>
          </p:nvSpPr>
          <p:spPr bwMode="auto">
            <a:xfrm>
              <a:off x="2749" y="2014"/>
              <a:ext cx="0" cy="10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2" name="Line 10"/>
            <p:cNvSpPr>
              <a:spLocks noChangeShapeType="1"/>
            </p:cNvSpPr>
            <p:nvPr/>
          </p:nvSpPr>
          <p:spPr bwMode="auto">
            <a:xfrm>
              <a:off x="2698" y="2016"/>
              <a:ext cx="1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3" name="Line 11"/>
            <p:cNvSpPr>
              <a:spLocks noChangeShapeType="1"/>
            </p:cNvSpPr>
            <p:nvPr/>
          </p:nvSpPr>
          <p:spPr bwMode="auto">
            <a:xfrm>
              <a:off x="2695" y="3042"/>
              <a:ext cx="1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0794" name="Text Box 12"/>
          <p:cNvSpPr txBox="1">
            <a:spLocks noChangeArrowheads="1"/>
          </p:cNvSpPr>
          <p:nvPr/>
        </p:nvSpPr>
        <p:spPr bwMode="auto">
          <a:xfrm>
            <a:off x="2743200" y="1835150"/>
            <a:ext cx="1584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Brightfield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914400"/>
          </a:xfrm>
        </p:spPr>
        <p:txBody>
          <a:bodyPr/>
          <a:lstStyle/>
          <a:p>
            <a:r>
              <a:rPr lang="en-US" i="1"/>
              <a:t>Tight Junctions, Desmosomes, and Gap Junctions in Animal Cells</a:t>
            </a:r>
            <a:endParaRPr lang="en-US" sz="3100" i="1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610600" cy="3494087"/>
          </a:xfrm>
        </p:spPr>
        <p:txBody>
          <a:bodyPr/>
          <a:lstStyle/>
          <a:p>
            <a:r>
              <a:rPr lang="en-US" sz="2800" dirty="0"/>
              <a:t>At </a:t>
            </a:r>
            <a:r>
              <a:rPr lang="en-US" sz="2800" b="1" dirty="0"/>
              <a:t>tight junctions</a:t>
            </a:r>
            <a:r>
              <a:rPr lang="en-US" sz="2800" dirty="0"/>
              <a:t>, membranes of neighboring cells are pressed together, preventing leakage of extracellular fluid</a:t>
            </a:r>
          </a:p>
          <a:p>
            <a:r>
              <a:rPr lang="en-US" sz="2800" b="1" dirty="0" err="1"/>
              <a:t>Desmosomes</a:t>
            </a:r>
            <a:r>
              <a:rPr lang="en-US" sz="2800" b="1" dirty="0"/>
              <a:t> </a:t>
            </a:r>
            <a:r>
              <a:rPr lang="en-US" sz="2800" dirty="0"/>
              <a:t>(anchoring junctions) fasten cells together into strong sheets</a:t>
            </a:r>
          </a:p>
          <a:p>
            <a:r>
              <a:rPr kumimoji="1" lang="en-US" sz="2800" b="1" dirty="0"/>
              <a:t>Gap junctions </a:t>
            </a:r>
            <a:r>
              <a:rPr kumimoji="1" lang="en-US" sz="2800" dirty="0"/>
              <a:t>(communicating junctions)</a:t>
            </a:r>
            <a:r>
              <a:rPr lang="en-US" sz="2800" dirty="0"/>
              <a:t> provide </a:t>
            </a:r>
            <a:r>
              <a:rPr lang="en-US" sz="2800" dirty="0" err="1"/>
              <a:t>cytoplasmic</a:t>
            </a:r>
            <a:r>
              <a:rPr lang="en-US" sz="2800" dirty="0"/>
              <a:t> channels between adjacent </a:t>
            </a:r>
            <a:r>
              <a:rPr lang="en-US" sz="2800" dirty="0" smtClean="0"/>
              <a:t>cells</a:t>
            </a:r>
          </a:p>
          <a:p>
            <a:r>
              <a:rPr kumimoji="1" lang="en-US" sz="2800" dirty="0" smtClean="0">
                <a:latin typeface="Times New Roman" pitchFamily="84" charset="0"/>
              </a:rPr>
              <a:t>(Next slide 58)</a:t>
            </a:r>
            <a:endParaRPr kumimoji="1" lang="en-US" sz="2800" dirty="0">
              <a:latin typeface="Times New Roman" pitchFamily="84" charset="0"/>
            </a:endParaRPr>
          </a:p>
        </p:txBody>
      </p:sp>
      <p:grpSp>
        <p:nvGrpSpPr>
          <p:cNvPr id="507917" name="Group 1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7918" name="Rectangle 1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6.32</a:t>
            </a:r>
          </a:p>
        </p:txBody>
      </p:sp>
      <p:pic>
        <p:nvPicPr>
          <p:cNvPr id="606211" name="Picture 51" descr="06_32_IntercellularJunc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36525"/>
            <a:ext cx="5676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6212" name="Text Box 3"/>
          <p:cNvSpPr txBox="1">
            <a:spLocks noChangeArrowheads="1"/>
          </p:cNvSpPr>
          <p:nvPr/>
        </p:nvSpPr>
        <p:spPr bwMode="auto">
          <a:xfrm>
            <a:off x="2160588" y="442913"/>
            <a:ext cx="1330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Tight junctions prevent</a:t>
            </a:r>
            <a:br>
              <a:rPr lang="en-US" sz="1000" b="1"/>
            </a:br>
            <a:r>
              <a:rPr lang="en-US" sz="1000" b="1"/>
              <a:t>fluid from moving</a:t>
            </a:r>
            <a:br>
              <a:rPr lang="en-US" sz="1000" b="1"/>
            </a:br>
            <a:r>
              <a:rPr lang="en-US" sz="1000" b="1"/>
              <a:t>across a layer of cells</a:t>
            </a:r>
          </a:p>
        </p:txBody>
      </p:sp>
      <p:sp>
        <p:nvSpPr>
          <p:cNvPr id="606213" name="Text Box 6"/>
          <p:cNvSpPr txBox="1">
            <a:spLocks noChangeArrowheads="1"/>
          </p:cNvSpPr>
          <p:nvPr/>
        </p:nvSpPr>
        <p:spPr bwMode="auto">
          <a:xfrm>
            <a:off x="3805238" y="2590800"/>
            <a:ext cx="847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Tight junction</a:t>
            </a:r>
          </a:p>
        </p:txBody>
      </p:sp>
      <p:sp>
        <p:nvSpPr>
          <p:cNvPr id="606214" name="Text Box 7"/>
          <p:cNvSpPr txBox="1">
            <a:spLocks noChangeArrowheads="1"/>
          </p:cNvSpPr>
          <p:nvPr/>
        </p:nvSpPr>
        <p:spPr bwMode="auto">
          <a:xfrm>
            <a:off x="5153025" y="622300"/>
            <a:ext cx="847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Tight junction</a:t>
            </a:r>
          </a:p>
        </p:txBody>
      </p:sp>
      <p:sp>
        <p:nvSpPr>
          <p:cNvPr id="606215" name="Text Box 8"/>
          <p:cNvSpPr txBox="1">
            <a:spLocks noChangeArrowheads="1"/>
          </p:cNvSpPr>
          <p:nvPr/>
        </p:nvSpPr>
        <p:spPr bwMode="auto">
          <a:xfrm>
            <a:off x="6224588" y="1836738"/>
            <a:ext cx="317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TEM</a:t>
            </a:r>
          </a:p>
        </p:txBody>
      </p:sp>
      <p:sp>
        <p:nvSpPr>
          <p:cNvPr id="606216" name="Text Box 9"/>
          <p:cNvSpPr txBox="1">
            <a:spLocks noChangeArrowheads="1"/>
          </p:cNvSpPr>
          <p:nvPr/>
        </p:nvSpPr>
        <p:spPr bwMode="auto">
          <a:xfrm>
            <a:off x="6934200" y="1965325"/>
            <a:ext cx="4222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0.5 </a:t>
            </a:r>
            <a:r>
              <a:rPr lang="en-US" sz="1000" b="1">
                <a:sym typeface="Symbol" pitchFamily="84" charset="2"/>
              </a:rPr>
              <a:t>m</a:t>
            </a:r>
            <a:endParaRPr lang="en-US" sz="1000" b="1"/>
          </a:p>
        </p:txBody>
      </p:sp>
      <p:grpSp>
        <p:nvGrpSpPr>
          <p:cNvPr id="606217" name="Group 13"/>
          <p:cNvGrpSpPr>
            <a:grpSpLocks/>
          </p:cNvGrpSpPr>
          <p:nvPr/>
        </p:nvGrpSpPr>
        <p:grpSpPr bwMode="auto">
          <a:xfrm>
            <a:off x="6972300" y="1876425"/>
            <a:ext cx="346075" cy="76200"/>
            <a:chOff x="4392" y="1182"/>
            <a:chExt cx="218" cy="48"/>
          </a:xfrm>
        </p:grpSpPr>
        <p:sp>
          <p:nvSpPr>
            <p:cNvPr id="606218" name="Line 10"/>
            <p:cNvSpPr>
              <a:spLocks noChangeShapeType="1"/>
            </p:cNvSpPr>
            <p:nvPr/>
          </p:nvSpPr>
          <p:spPr bwMode="auto">
            <a:xfrm>
              <a:off x="4394" y="11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19" name="Line 11"/>
            <p:cNvSpPr>
              <a:spLocks noChangeShapeType="1"/>
            </p:cNvSpPr>
            <p:nvPr/>
          </p:nvSpPr>
          <p:spPr bwMode="auto">
            <a:xfrm>
              <a:off x="4610" y="11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20" name="Line 12"/>
            <p:cNvSpPr>
              <a:spLocks noChangeShapeType="1"/>
            </p:cNvSpPr>
            <p:nvPr/>
          </p:nvSpPr>
          <p:spPr bwMode="auto">
            <a:xfrm>
              <a:off x="4392" y="1204"/>
              <a:ext cx="2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6221" name="Text Box 15"/>
          <p:cNvSpPr txBox="1">
            <a:spLocks noChangeArrowheads="1"/>
          </p:cNvSpPr>
          <p:nvPr/>
        </p:nvSpPr>
        <p:spPr bwMode="auto">
          <a:xfrm>
            <a:off x="5868988" y="4135438"/>
            <a:ext cx="317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TEM</a:t>
            </a:r>
          </a:p>
        </p:txBody>
      </p:sp>
      <p:sp>
        <p:nvSpPr>
          <p:cNvPr id="606222" name="Text Box 16"/>
          <p:cNvSpPr txBox="1">
            <a:spLocks noChangeArrowheads="1"/>
          </p:cNvSpPr>
          <p:nvPr/>
        </p:nvSpPr>
        <p:spPr bwMode="auto">
          <a:xfrm>
            <a:off x="7031038" y="4248150"/>
            <a:ext cx="285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1 </a:t>
            </a:r>
            <a:r>
              <a:rPr lang="en-US" sz="1000" b="1">
                <a:sym typeface="Symbol" pitchFamily="84" charset="2"/>
              </a:rPr>
              <a:t>m</a:t>
            </a:r>
            <a:endParaRPr lang="en-US" sz="1000" b="1"/>
          </a:p>
        </p:txBody>
      </p:sp>
      <p:grpSp>
        <p:nvGrpSpPr>
          <p:cNvPr id="606223" name="Group 17"/>
          <p:cNvGrpSpPr>
            <a:grpSpLocks/>
          </p:cNvGrpSpPr>
          <p:nvPr/>
        </p:nvGrpSpPr>
        <p:grpSpPr bwMode="auto">
          <a:xfrm>
            <a:off x="7035800" y="4175125"/>
            <a:ext cx="282575" cy="76200"/>
            <a:chOff x="4392" y="1182"/>
            <a:chExt cx="218" cy="48"/>
          </a:xfrm>
        </p:grpSpPr>
        <p:sp>
          <p:nvSpPr>
            <p:cNvPr id="606224" name="Line 18"/>
            <p:cNvSpPr>
              <a:spLocks noChangeShapeType="1"/>
            </p:cNvSpPr>
            <p:nvPr/>
          </p:nvSpPr>
          <p:spPr bwMode="auto">
            <a:xfrm>
              <a:off x="4394" y="11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25" name="Line 19"/>
            <p:cNvSpPr>
              <a:spLocks noChangeShapeType="1"/>
            </p:cNvSpPr>
            <p:nvPr/>
          </p:nvSpPr>
          <p:spPr bwMode="auto">
            <a:xfrm>
              <a:off x="4610" y="11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26" name="Line 20"/>
            <p:cNvSpPr>
              <a:spLocks noChangeShapeType="1"/>
            </p:cNvSpPr>
            <p:nvPr/>
          </p:nvSpPr>
          <p:spPr bwMode="auto">
            <a:xfrm>
              <a:off x="4392" y="1204"/>
              <a:ext cx="2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6227" name="Text Box 21"/>
          <p:cNvSpPr txBox="1">
            <a:spLocks noChangeArrowheads="1"/>
          </p:cNvSpPr>
          <p:nvPr/>
        </p:nvSpPr>
        <p:spPr bwMode="auto">
          <a:xfrm rot="-5400000">
            <a:off x="6365875" y="5992813"/>
            <a:ext cx="317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TEM</a:t>
            </a:r>
          </a:p>
        </p:txBody>
      </p:sp>
      <p:sp>
        <p:nvSpPr>
          <p:cNvPr id="606228" name="Text Box 22"/>
          <p:cNvSpPr txBox="1">
            <a:spLocks noChangeArrowheads="1"/>
          </p:cNvSpPr>
          <p:nvPr/>
        </p:nvSpPr>
        <p:spPr bwMode="auto">
          <a:xfrm>
            <a:off x="6856413" y="6370638"/>
            <a:ext cx="4222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0.1 </a:t>
            </a:r>
            <a:r>
              <a:rPr lang="en-US" sz="1000" b="1">
                <a:sym typeface="Symbol" pitchFamily="84" charset="2"/>
              </a:rPr>
              <a:t>m</a:t>
            </a:r>
            <a:endParaRPr lang="en-US" sz="1000" b="1"/>
          </a:p>
        </p:txBody>
      </p:sp>
      <p:grpSp>
        <p:nvGrpSpPr>
          <p:cNvPr id="606229" name="Group 23"/>
          <p:cNvGrpSpPr>
            <a:grpSpLocks/>
          </p:cNvGrpSpPr>
          <p:nvPr/>
        </p:nvGrpSpPr>
        <p:grpSpPr bwMode="auto">
          <a:xfrm>
            <a:off x="6811963" y="6308725"/>
            <a:ext cx="508000" cy="80963"/>
            <a:chOff x="4392" y="1182"/>
            <a:chExt cx="218" cy="48"/>
          </a:xfrm>
        </p:grpSpPr>
        <p:sp>
          <p:nvSpPr>
            <p:cNvPr id="606230" name="Line 24"/>
            <p:cNvSpPr>
              <a:spLocks noChangeShapeType="1"/>
            </p:cNvSpPr>
            <p:nvPr/>
          </p:nvSpPr>
          <p:spPr bwMode="auto">
            <a:xfrm>
              <a:off x="4394" y="11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31" name="Line 25"/>
            <p:cNvSpPr>
              <a:spLocks noChangeShapeType="1"/>
            </p:cNvSpPr>
            <p:nvPr/>
          </p:nvSpPr>
          <p:spPr bwMode="auto">
            <a:xfrm>
              <a:off x="4610" y="11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32" name="Line 26"/>
            <p:cNvSpPr>
              <a:spLocks noChangeShapeType="1"/>
            </p:cNvSpPr>
            <p:nvPr/>
          </p:nvSpPr>
          <p:spPr bwMode="auto">
            <a:xfrm>
              <a:off x="4392" y="1204"/>
              <a:ext cx="2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6233" name="Text Box 27"/>
          <p:cNvSpPr txBox="1">
            <a:spLocks noChangeArrowheads="1"/>
          </p:cNvSpPr>
          <p:nvPr/>
        </p:nvSpPr>
        <p:spPr bwMode="auto">
          <a:xfrm>
            <a:off x="4725988" y="6054725"/>
            <a:ext cx="7493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Extracellular</a:t>
            </a:r>
            <a:br>
              <a:rPr lang="en-US" sz="1000" b="1"/>
            </a:br>
            <a:r>
              <a:rPr lang="en-US" sz="1000" b="1"/>
              <a:t>matrix</a:t>
            </a:r>
          </a:p>
        </p:txBody>
      </p:sp>
      <p:sp>
        <p:nvSpPr>
          <p:cNvPr id="606234" name="Line 28"/>
          <p:cNvSpPr>
            <a:spLocks noChangeShapeType="1"/>
          </p:cNvSpPr>
          <p:nvPr/>
        </p:nvSpPr>
        <p:spPr bwMode="auto">
          <a:xfrm>
            <a:off x="4508500" y="5976938"/>
            <a:ext cx="19050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35" name="Text Box 29"/>
          <p:cNvSpPr txBox="1">
            <a:spLocks noChangeArrowheads="1"/>
          </p:cNvSpPr>
          <p:nvPr/>
        </p:nvSpPr>
        <p:spPr bwMode="auto">
          <a:xfrm>
            <a:off x="2165350" y="6229350"/>
            <a:ext cx="1193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Plasma membranes</a:t>
            </a:r>
            <a:br>
              <a:rPr lang="en-US" sz="1000" b="1"/>
            </a:br>
            <a:r>
              <a:rPr lang="en-US" sz="1000" b="1"/>
              <a:t>of adjacent cells</a:t>
            </a:r>
          </a:p>
        </p:txBody>
      </p:sp>
      <p:sp>
        <p:nvSpPr>
          <p:cNvPr id="606236" name="Text Box 31"/>
          <p:cNvSpPr txBox="1">
            <a:spLocks noChangeArrowheads="1"/>
          </p:cNvSpPr>
          <p:nvPr/>
        </p:nvSpPr>
        <p:spPr bwMode="auto">
          <a:xfrm>
            <a:off x="3060700" y="5783263"/>
            <a:ext cx="8128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Space</a:t>
            </a:r>
            <a:br>
              <a:rPr lang="en-US" sz="1000" b="1"/>
            </a:br>
            <a:r>
              <a:rPr lang="en-US" sz="1000" b="1"/>
              <a:t>between cells</a:t>
            </a:r>
          </a:p>
        </p:txBody>
      </p:sp>
      <p:sp>
        <p:nvSpPr>
          <p:cNvPr id="606237" name="Text Box 32"/>
          <p:cNvSpPr txBox="1">
            <a:spLocks noChangeArrowheads="1"/>
          </p:cNvSpPr>
          <p:nvPr/>
        </p:nvSpPr>
        <p:spPr bwMode="auto">
          <a:xfrm>
            <a:off x="3346450" y="5091113"/>
            <a:ext cx="8128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Ions or small</a:t>
            </a:r>
            <a:br>
              <a:rPr lang="en-US" sz="1000" b="1"/>
            </a:br>
            <a:r>
              <a:rPr lang="en-US" sz="1000" b="1"/>
              <a:t>molecules</a:t>
            </a:r>
          </a:p>
        </p:txBody>
      </p:sp>
      <p:sp>
        <p:nvSpPr>
          <p:cNvPr id="606238" name="Line 33"/>
          <p:cNvSpPr>
            <a:spLocks noChangeShapeType="1"/>
          </p:cNvSpPr>
          <p:nvPr/>
        </p:nvSpPr>
        <p:spPr bwMode="auto">
          <a:xfrm flipH="1">
            <a:off x="2446338" y="5402263"/>
            <a:ext cx="136525" cy="80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39" name="Line 34"/>
          <p:cNvSpPr>
            <a:spLocks noChangeShapeType="1"/>
          </p:cNvSpPr>
          <p:nvPr/>
        </p:nvSpPr>
        <p:spPr bwMode="auto">
          <a:xfrm flipH="1">
            <a:off x="2446338" y="5422900"/>
            <a:ext cx="207962" cy="782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0" name="Line 35"/>
          <p:cNvSpPr>
            <a:spLocks noChangeShapeType="1"/>
          </p:cNvSpPr>
          <p:nvPr/>
        </p:nvSpPr>
        <p:spPr bwMode="auto">
          <a:xfrm>
            <a:off x="2624138" y="5138738"/>
            <a:ext cx="4064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1" name="Line 36"/>
          <p:cNvSpPr>
            <a:spLocks noChangeShapeType="1"/>
          </p:cNvSpPr>
          <p:nvPr/>
        </p:nvSpPr>
        <p:spPr bwMode="auto">
          <a:xfrm>
            <a:off x="2989263" y="5059363"/>
            <a:ext cx="320675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2" name="Line 37"/>
          <p:cNvSpPr>
            <a:spLocks noChangeShapeType="1"/>
          </p:cNvSpPr>
          <p:nvPr/>
        </p:nvSpPr>
        <p:spPr bwMode="auto">
          <a:xfrm>
            <a:off x="2989263" y="5118100"/>
            <a:ext cx="333375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3" name="Text Box 38"/>
          <p:cNvSpPr txBox="1">
            <a:spLocks noChangeArrowheads="1"/>
          </p:cNvSpPr>
          <p:nvPr/>
        </p:nvSpPr>
        <p:spPr bwMode="auto">
          <a:xfrm>
            <a:off x="3787775" y="3613150"/>
            <a:ext cx="736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Desmosome</a:t>
            </a:r>
          </a:p>
        </p:txBody>
      </p:sp>
      <p:sp>
        <p:nvSpPr>
          <p:cNvPr id="606244" name="Line 39"/>
          <p:cNvSpPr>
            <a:spLocks noChangeShapeType="1"/>
          </p:cNvSpPr>
          <p:nvPr/>
        </p:nvSpPr>
        <p:spPr bwMode="auto">
          <a:xfrm>
            <a:off x="4694238" y="4686300"/>
            <a:ext cx="1524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5" name="Line 40"/>
          <p:cNvSpPr>
            <a:spLocks noChangeShapeType="1"/>
          </p:cNvSpPr>
          <p:nvPr/>
        </p:nvSpPr>
        <p:spPr bwMode="auto">
          <a:xfrm>
            <a:off x="4584700" y="3703638"/>
            <a:ext cx="271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6" name="Line 41"/>
          <p:cNvSpPr>
            <a:spLocks noChangeShapeType="1"/>
          </p:cNvSpPr>
          <p:nvPr/>
        </p:nvSpPr>
        <p:spPr bwMode="auto">
          <a:xfrm flipV="1">
            <a:off x="2362200" y="3332163"/>
            <a:ext cx="630238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7" name="Line 42"/>
          <p:cNvSpPr>
            <a:spLocks noChangeShapeType="1"/>
          </p:cNvSpPr>
          <p:nvPr/>
        </p:nvSpPr>
        <p:spPr bwMode="auto">
          <a:xfrm flipV="1">
            <a:off x="2954338" y="3327400"/>
            <a:ext cx="34925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48" name="Text Box 43"/>
          <p:cNvSpPr txBox="1">
            <a:spLocks noChangeArrowheads="1"/>
          </p:cNvSpPr>
          <p:nvPr/>
        </p:nvSpPr>
        <p:spPr bwMode="auto">
          <a:xfrm>
            <a:off x="2752725" y="3025775"/>
            <a:ext cx="7540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Intermediate</a:t>
            </a:r>
            <a:br>
              <a:rPr lang="en-US" sz="1000" b="1"/>
            </a:br>
            <a:r>
              <a:rPr lang="en-US" sz="1000" b="1"/>
              <a:t>filaments</a:t>
            </a:r>
          </a:p>
        </p:txBody>
      </p:sp>
      <p:sp>
        <p:nvSpPr>
          <p:cNvPr id="606249" name="Line 45"/>
          <p:cNvSpPr>
            <a:spLocks noChangeShapeType="1"/>
          </p:cNvSpPr>
          <p:nvPr/>
        </p:nvSpPr>
        <p:spPr bwMode="auto">
          <a:xfrm flipV="1">
            <a:off x="4673600" y="2603500"/>
            <a:ext cx="182563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6250" name="Text Box 46"/>
          <p:cNvSpPr txBox="1">
            <a:spLocks noChangeArrowheads="1"/>
          </p:cNvSpPr>
          <p:nvPr/>
        </p:nvSpPr>
        <p:spPr bwMode="auto">
          <a:xfrm>
            <a:off x="4144963" y="4454525"/>
            <a:ext cx="495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Gap</a:t>
            </a:r>
            <a:br>
              <a:rPr lang="en-US" sz="1000" b="1"/>
            </a:br>
            <a:r>
              <a:rPr lang="en-US" sz="1000" b="1"/>
              <a:t>junction</a:t>
            </a:r>
          </a:p>
        </p:txBody>
      </p:sp>
      <p:sp>
        <p:nvSpPr>
          <p:cNvPr id="606251" name="Line 50"/>
          <p:cNvSpPr>
            <a:spLocks noChangeShapeType="1"/>
          </p:cNvSpPr>
          <p:nvPr/>
        </p:nvSpPr>
        <p:spPr bwMode="auto">
          <a:xfrm flipH="1" flipV="1">
            <a:off x="6011863" y="698500"/>
            <a:ext cx="917575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6.3b</a:t>
            </a:r>
          </a:p>
        </p:txBody>
      </p:sp>
      <p:pic>
        <p:nvPicPr>
          <p:cNvPr id="632835" name="Picture 8" descr="06_03b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255838"/>
            <a:ext cx="47132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6" name="Text Box 6"/>
          <p:cNvSpPr txBox="1">
            <a:spLocks noChangeArrowheads="1"/>
          </p:cNvSpPr>
          <p:nvPr/>
        </p:nvSpPr>
        <p:spPr bwMode="auto">
          <a:xfrm>
            <a:off x="3135313" y="2276475"/>
            <a:ext cx="10826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Brightfield</a:t>
            </a:r>
          </a:p>
        </p:txBody>
      </p:sp>
      <p:sp>
        <p:nvSpPr>
          <p:cNvPr id="632837" name="Text Box 7"/>
          <p:cNvSpPr txBox="1">
            <a:spLocks noChangeArrowheads="1"/>
          </p:cNvSpPr>
          <p:nvPr/>
        </p:nvSpPr>
        <p:spPr bwMode="auto">
          <a:xfrm>
            <a:off x="2249488" y="2536825"/>
            <a:ext cx="19097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(stained specimen)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6.3i</a:t>
            </a:r>
          </a:p>
        </p:txBody>
      </p:sp>
      <p:pic>
        <p:nvPicPr>
          <p:cNvPr id="655363" name="Picture 16" descr="06_03i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313" y="1401763"/>
            <a:ext cx="28717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64" name="Text Box 6"/>
          <p:cNvSpPr txBox="1">
            <a:spLocks noChangeArrowheads="1"/>
          </p:cNvSpPr>
          <p:nvPr/>
        </p:nvSpPr>
        <p:spPr bwMode="auto">
          <a:xfrm>
            <a:off x="4408488" y="1423988"/>
            <a:ext cx="593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Cilia</a:t>
            </a:r>
          </a:p>
        </p:txBody>
      </p:sp>
      <p:sp>
        <p:nvSpPr>
          <p:cNvPr id="655365" name="Text Box 7"/>
          <p:cNvSpPr txBox="1">
            <a:spLocks noChangeArrowheads="1"/>
          </p:cNvSpPr>
          <p:nvPr/>
        </p:nvSpPr>
        <p:spPr bwMode="auto">
          <a:xfrm>
            <a:off x="5376863" y="4484688"/>
            <a:ext cx="5349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2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655366" name="Group 8"/>
          <p:cNvGrpSpPr>
            <a:grpSpLocks/>
          </p:cNvGrpSpPr>
          <p:nvPr/>
        </p:nvGrpSpPr>
        <p:grpSpPr bwMode="auto">
          <a:xfrm rot="5400000">
            <a:off x="5584032" y="4152106"/>
            <a:ext cx="139700" cy="579437"/>
            <a:chOff x="1090" y="592"/>
            <a:chExt cx="38" cy="390"/>
          </a:xfrm>
        </p:grpSpPr>
        <p:sp>
          <p:nvSpPr>
            <p:cNvPr id="655367" name="Line 9"/>
            <p:cNvSpPr>
              <a:spLocks noChangeShapeType="1"/>
            </p:cNvSpPr>
            <p:nvPr/>
          </p:nvSpPr>
          <p:spPr bwMode="auto">
            <a:xfrm>
              <a:off x="1107" y="59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8" name="Line 10"/>
            <p:cNvSpPr>
              <a:spLocks noChangeShapeType="1"/>
            </p:cNvSpPr>
            <p:nvPr/>
          </p:nvSpPr>
          <p:spPr bwMode="auto">
            <a:xfrm>
              <a:off x="1090" y="594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9" name="Line 11"/>
            <p:cNvSpPr>
              <a:spLocks noChangeShapeType="1"/>
            </p:cNvSpPr>
            <p:nvPr/>
          </p:nvSpPr>
          <p:spPr bwMode="auto">
            <a:xfrm>
              <a:off x="1090" y="982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70" name="Text Box 12"/>
          <p:cNvSpPr txBox="1">
            <a:spLocks noChangeArrowheads="1"/>
          </p:cNvSpPr>
          <p:nvPr/>
        </p:nvSpPr>
        <p:spPr bwMode="auto">
          <a:xfrm>
            <a:off x="3170238" y="4751388"/>
            <a:ext cx="1939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 dirty="0"/>
              <a:t>Scanning electron</a:t>
            </a:r>
            <a:br>
              <a:rPr lang="en-US" sz="1700" b="1" dirty="0"/>
            </a:br>
            <a:r>
              <a:rPr lang="en-US" sz="1700" b="1" dirty="0"/>
              <a:t>microscopy (SEM</a:t>
            </a:r>
            <a:r>
              <a:rPr lang="en-US" sz="1700" b="1" dirty="0" smtClean="0"/>
              <a:t>) (2 &amp; 3)</a:t>
            </a:r>
            <a:endParaRPr lang="en-US" sz="1700" b="1" dirty="0"/>
          </a:p>
        </p:txBody>
      </p:sp>
      <p:sp>
        <p:nvSpPr>
          <p:cNvPr id="655371" name="Line 14"/>
          <p:cNvSpPr>
            <a:spLocks noChangeShapeType="1"/>
          </p:cNvSpPr>
          <p:nvPr/>
        </p:nvSpPr>
        <p:spPr bwMode="auto">
          <a:xfrm>
            <a:off x="4648200" y="1689100"/>
            <a:ext cx="15240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72" name="Line 15"/>
          <p:cNvSpPr>
            <a:spLocks noChangeShapeType="1"/>
          </p:cNvSpPr>
          <p:nvPr/>
        </p:nvSpPr>
        <p:spPr bwMode="auto">
          <a:xfrm flipV="1">
            <a:off x="4197350" y="1697038"/>
            <a:ext cx="450850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3480</Words>
  <Application>Microsoft Office PowerPoint</Application>
  <PresentationFormat>On-screen Show (4:3)</PresentationFormat>
  <Paragraphs>721</Paragraphs>
  <Slides>71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Blank Presentation</vt:lpstr>
      <vt:lpstr>PowerPoint Presentation</vt:lpstr>
      <vt:lpstr> Overview: The Cell Theory</vt:lpstr>
      <vt:lpstr>History of Cells</vt:lpstr>
      <vt:lpstr>Concept 6.1: Biologists use microscopes and the tools of biochemistry to study cells</vt:lpstr>
      <vt:lpstr>PowerPoint Presentation</vt:lpstr>
      <vt:lpstr>Figure 6.2</vt:lpstr>
      <vt:lpstr>Figure 6.3a</vt:lpstr>
      <vt:lpstr>Figure 6.3b</vt:lpstr>
      <vt:lpstr>Figure 6.3i</vt:lpstr>
      <vt:lpstr>Figure 6.3j</vt:lpstr>
      <vt:lpstr>Cell Fractionation</vt:lpstr>
      <vt:lpstr>Figure 6.4</vt:lpstr>
      <vt:lpstr>Concept 6.2: Eukaryotic cells have internal membranes that compartmentalize their functions</vt:lpstr>
      <vt:lpstr>Comparing Prokaryotic and Eukaryotic Cells</vt:lpstr>
      <vt:lpstr>PowerPoint Presentation</vt:lpstr>
      <vt:lpstr>PowerPoint Presentation</vt:lpstr>
      <vt:lpstr>Figure 6.5</vt:lpstr>
      <vt:lpstr>PowerPoint Presentation</vt:lpstr>
      <vt:lpstr>Figure 6.7</vt:lpstr>
      <vt:lpstr>A Panoramic View of the Eukaryotic Cell</vt:lpstr>
      <vt:lpstr>Figure 6.8a</vt:lpstr>
      <vt:lpstr>Figure 6.8c</vt:lpstr>
      <vt:lpstr>Concept 6.3: The eukaryotic cell’s genetic instructions are housed in the nucleus and carried out by the ribosomes</vt:lpstr>
      <vt:lpstr>Figure 6.9</vt:lpstr>
      <vt:lpstr>PowerPoint Presentation</vt:lpstr>
      <vt:lpstr>PowerPoint Presentation</vt:lpstr>
      <vt:lpstr>Ribosomes: Protein Factories</vt:lpstr>
      <vt:lpstr>Concept 6.4: The endomembrane system regulates protein traffic and performs metabolic functions in the cell</vt:lpstr>
      <vt:lpstr>Figure 6.11</vt:lpstr>
      <vt:lpstr>Functions of Smooth ER</vt:lpstr>
      <vt:lpstr>Functions of Rough ER</vt:lpstr>
      <vt:lpstr>The Golgi Apparatus: Shipping and  Receiving Center</vt:lpstr>
      <vt:lpstr>Figure 6.12</vt:lpstr>
      <vt:lpstr>Lysosomes: Digestive Compartments</vt:lpstr>
      <vt:lpstr>PowerPoint Presentation</vt:lpstr>
      <vt:lpstr>Figure 6.13b</vt:lpstr>
      <vt:lpstr>Vacuoles: Diverse Maintenance Compartments</vt:lpstr>
      <vt:lpstr>The Endomembrane System: A Review</vt:lpstr>
      <vt:lpstr>Figure 6.15-3</vt:lpstr>
      <vt:lpstr>Concept 6.5: Mitochondria and chloroplasts change energy from one form to another</vt:lpstr>
      <vt:lpstr>PowerPoint Presentation</vt:lpstr>
      <vt:lpstr>The Evolutionary Origins of Mitochondria and Chloroplasts</vt:lpstr>
      <vt:lpstr>Mitochondria: Chemical Energy Conversion</vt:lpstr>
      <vt:lpstr>Figure 6.17a</vt:lpstr>
      <vt:lpstr>PowerPoint Presentation</vt:lpstr>
      <vt:lpstr>Figure 6.18a</vt:lpstr>
      <vt:lpstr>Peroxisomes: Oxidation</vt:lpstr>
      <vt:lpstr>Concept 6.6: The cytoskeleton is a network of fibers that organizes structures and activities in the cell</vt:lpstr>
      <vt:lpstr>Figure 6.20</vt:lpstr>
      <vt:lpstr>Figure 6.21</vt:lpstr>
      <vt:lpstr>Table 6.1a</vt:lpstr>
      <vt:lpstr>Microtubules</vt:lpstr>
      <vt:lpstr> </vt:lpstr>
      <vt:lpstr>Figure 6.22</vt:lpstr>
      <vt:lpstr> </vt:lpstr>
      <vt:lpstr>Figure 6.24</vt:lpstr>
      <vt:lpstr>PowerPoint Presentation</vt:lpstr>
      <vt:lpstr>Figure 6.25</vt:lpstr>
      <vt:lpstr>Table 6.1b</vt:lpstr>
      <vt:lpstr>PowerPoint Presentation</vt:lpstr>
      <vt:lpstr>Figure 6.27</vt:lpstr>
      <vt:lpstr>Table 6.1c</vt:lpstr>
      <vt:lpstr>Concept 6.7: Cell Walls</vt:lpstr>
      <vt:lpstr>PowerPoint Presentation</vt:lpstr>
      <vt:lpstr>Figure 6.28</vt:lpstr>
      <vt:lpstr>The Extracellular Matrix (ECM) of Animal Cells</vt:lpstr>
      <vt:lpstr>Figure 6.30a</vt:lpstr>
      <vt:lpstr>Cell Junctions</vt:lpstr>
      <vt:lpstr>Plasmodesmata in Plant Cells</vt:lpstr>
      <vt:lpstr>Tight Junctions, Desmosomes, and Gap Junctions in Animal Cells</vt:lpstr>
      <vt:lpstr>Figure 6.32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</cp:lastModifiedBy>
  <cp:revision>54</cp:revision>
  <dcterms:created xsi:type="dcterms:W3CDTF">2010-08-06T18:35:02Z</dcterms:created>
  <dcterms:modified xsi:type="dcterms:W3CDTF">2012-08-02T19:04:49Z</dcterms:modified>
</cp:coreProperties>
</file>