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sldIdLst>
    <p:sldId id="256" r:id="rId2"/>
    <p:sldId id="261" r:id="rId3"/>
    <p:sldId id="271" r:id="rId4"/>
    <p:sldId id="355" r:id="rId5"/>
    <p:sldId id="273" r:id="rId6"/>
    <p:sldId id="357" r:id="rId7"/>
    <p:sldId id="278" r:id="rId8"/>
    <p:sldId id="279" r:id="rId9"/>
    <p:sldId id="358" r:id="rId10"/>
    <p:sldId id="281" r:id="rId11"/>
    <p:sldId id="282" r:id="rId12"/>
    <p:sldId id="283" r:id="rId13"/>
    <p:sldId id="399" r:id="rId14"/>
    <p:sldId id="288" r:id="rId15"/>
    <p:sldId id="290" r:id="rId16"/>
    <p:sldId id="361" r:id="rId17"/>
    <p:sldId id="292" r:id="rId18"/>
    <p:sldId id="362" r:id="rId19"/>
    <p:sldId id="294" r:id="rId20"/>
    <p:sldId id="296" r:id="rId21"/>
    <p:sldId id="363" r:id="rId22"/>
    <p:sldId id="364" r:id="rId23"/>
    <p:sldId id="298" r:id="rId24"/>
    <p:sldId id="303" r:id="rId25"/>
    <p:sldId id="401" r:id="rId26"/>
    <p:sldId id="304" r:id="rId27"/>
    <p:sldId id="306" r:id="rId28"/>
    <p:sldId id="308" r:id="rId29"/>
    <p:sldId id="309" r:id="rId30"/>
    <p:sldId id="368" r:id="rId31"/>
    <p:sldId id="311" r:id="rId32"/>
    <p:sldId id="369" r:id="rId33"/>
    <p:sldId id="313" r:id="rId34"/>
    <p:sldId id="370" r:id="rId35"/>
    <p:sldId id="315" r:id="rId36"/>
    <p:sldId id="371" r:id="rId37"/>
    <p:sldId id="317" r:id="rId38"/>
    <p:sldId id="372" r:id="rId39"/>
    <p:sldId id="373" r:id="rId40"/>
    <p:sldId id="320" r:id="rId41"/>
    <p:sldId id="374" r:id="rId42"/>
    <p:sldId id="322" r:id="rId43"/>
    <p:sldId id="323" r:id="rId44"/>
    <p:sldId id="376" r:id="rId45"/>
    <p:sldId id="326" r:id="rId46"/>
    <p:sldId id="329" r:id="rId47"/>
    <p:sldId id="404" r:id="rId48"/>
    <p:sldId id="333" r:id="rId49"/>
    <p:sldId id="334" r:id="rId50"/>
    <p:sldId id="335" r:id="rId51"/>
    <p:sldId id="336" r:id="rId52"/>
    <p:sldId id="406" r:id="rId53"/>
    <p:sldId id="340" r:id="rId54"/>
    <p:sldId id="379" r:id="rId55"/>
    <p:sldId id="342" r:id="rId56"/>
    <p:sldId id="380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887E"/>
    <a:srgbClr val="D1300D"/>
    <a:srgbClr val="B9B9B9"/>
    <a:srgbClr val="AA2B15"/>
    <a:srgbClr val="AEB9B1"/>
    <a:srgbClr val="4F6F92"/>
    <a:srgbClr val="F7F7F7"/>
    <a:srgbClr val="0047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1" autoAdjust="0"/>
    <p:restoredTop sz="93625" autoAdjust="0"/>
  </p:normalViewPr>
  <p:slideViewPr>
    <p:cSldViewPr>
      <p:cViewPr>
        <p:scale>
          <a:sx n="70" d="100"/>
          <a:sy n="70" d="100"/>
        </p:scale>
        <p:origin x="-1242" y="-90"/>
      </p:cViewPr>
      <p:guideLst>
        <p:guide orient="horz" pos="4080"/>
        <p:guide orient="horz" pos="584"/>
        <p:guide orient="horz" pos="1440"/>
        <p:guide orient="horz" pos="1104"/>
        <p:guide orient="horz" pos="1776"/>
        <p:guide pos="144"/>
        <p:guide pos="2880"/>
        <p:guide pos="384"/>
        <p:guide pos="816"/>
        <p:guide pos="10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3096" y="-120"/>
      </p:cViewPr>
      <p:guideLst>
        <p:guide orient="horz" pos="2880"/>
        <p:guide pos="2160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205E97-6CAC-45AE-ADA1-33EC523C0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264797-C8B2-4733-813D-CB533A7CBEB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0E113F-947C-414C-8ECC-3D0883A7F88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D0B18C-2773-4736-B7E6-77220EF59CC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9F2811-5A50-49C3-B21D-0B27B3E4D34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20B03F-4E80-443C-87DF-0EDA1CD700F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13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0CCC7A-9645-4751-8682-A3AA7D3857A9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14131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10.6 An overview of photosynthesis: cooperation of the light reactions and the Calvin cycle.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89047B-5D29-4EB6-AA85-5C4FD5AD42E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164189-88F5-4611-8E0E-B330FFC56D8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8713BA-D364-4DD6-A2D7-EEBE719541B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454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D23A8D-967D-4912-9BB5-F39B87100423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14541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10.7 The electromagnetic spectrum.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6A191A-3EB8-482F-B573-973741CC824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464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F3D2F2-1EE7-4B33-BF46-349303E3D5A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69FCCA-3274-4C62-ABA6-D37D5770E0DF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14746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10.8 Why leaves are green: interaction of light with chloroplasts.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2B123F-0DCA-4DB4-AAA4-A9C6A476D43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484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A2B0C1-C02D-4359-BE33-C53479DF056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3D7E6B-A9E2-493A-8FC4-D2C18721001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505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For the Cell Biology Video Space-Filling Model of Chlorophyll a, go to Animation and Video Files.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7C9396-C497-49AA-B8D0-8D48691B042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495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828F32-1DB5-4675-A102-5DE882F4696A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14950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10.9 Research Method: Determining an Absorption Spectrum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B1E2F3-953B-4E06-ACA0-05AD0E45CFA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515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22AB4F-E21C-4025-B938-1BF20B65F0A0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15155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10.10 Inquiry: Which wavelengths of light are most effective in driving photosynthesis?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C577AE-4E29-4FF9-8FEF-C7B4699EC73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525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F867B6-363E-4AC2-8623-01766FD4E63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587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3A81B6-DE18-4435-8572-879A60D0740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607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BF18E1-444E-47C6-A551-8C280AFEE89F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16077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10.13 The structure and function of a photosystem.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780819-E63C-4DBB-8E70-38707CD5767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628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DF0D00-C3D3-48F3-9980-0BB44D393A8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638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BD66B3-1CE4-4D03-A404-8FEB7AFDA4C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658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407BE1-2C4E-4F70-8221-B0501D34765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669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5DB046-B847-4F1A-B570-25C4DDB7420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0AF841-9664-4FEB-9717-C34C2A42319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679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1044A2-764E-4D04-8AB8-F0CA684A0930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16794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10.14 How linear electron flow during the light reactions generates ATP and NADPH.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F377DA-2B39-4764-B1C0-19FD38D7FF5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689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CBF8E6-B65D-49B8-B8D8-0A424290015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6E1C76-6FA4-4831-9A1A-425C520E8518}" type="slidenum">
              <a:rPr lang="en-US" sz="1200"/>
              <a:pPr algn="r"/>
              <a:t>32</a:t>
            </a:fld>
            <a:endParaRPr lang="en-US" sz="1200"/>
          </a:p>
        </p:txBody>
      </p:sp>
      <p:sp>
        <p:nvSpPr>
          <p:cNvPr id="16998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10.14 How linear electron flow during the light reactions generates ATP and NADPH.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F79573-C6C5-4FF2-B8A5-75C090670A3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710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D6E81A-D0B4-4520-9036-08A44768973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908DBA-2155-4D5F-AFC6-272D06A2F4BB}" type="slidenum">
              <a:rPr lang="en-US" sz="1200"/>
              <a:pPr algn="r"/>
              <a:t>34</a:t>
            </a:fld>
            <a:endParaRPr lang="en-US" sz="1200"/>
          </a:p>
        </p:txBody>
      </p:sp>
      <p:sp>
        <p:nvSpPr>
          <p:cNvPr id="17203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10.14 How linear electron flow during the light reactions generates ATP and NADPH.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E8456E-A72E-424E-B288-55328F89B7B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730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15D1FF-5100-4C3A-BE5B-5F3F063E9C2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740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D3C15C-4D3C-4413-B215-CEEE7403303E}" type="slidenum">
              <a:rPr lang="en-US" sz="1200"/>
              <a:pPr algn="r"/>
              <a:t>36</a:t>
            </a:fld>
            <a:endParaRPr lang="en-US" sz="1200"/>
          </a:p>
        </p:txBody>
      </p:sp>
      <p:sp>
        <p:nvSpPr>
          <p:cNvPr id="17408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10.14 How linear electron flow during the light reactions generates ATP and NADPH.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990468-D29B-4427-BD23-76169C3748E1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751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2B8A8E-75C0-4CBD-A4F2-93EFF96164E0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761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3F31FD-BF3B-4CD9-9899-8A1168A7F955}" type="slidenum">
              <a:rPr lang="en-US" sz="1200"/>
              <a:pPr algn="r"/>
              <a:t>38</a:t>
            </a:fld>
            <a:endParaRPr lang="en-US" sz="1200"/>
          </a:p>
        </p:txBody>
      </p:sp>
      <p:sp>
        <p:nvSpPr>
          <p:cNvPr id="17613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10.14 How linear electron flow during the light reactions generates ATP and NADPH.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050C2C-504B-4B81-A72D-15AE25CE61C1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771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E057A6-676A-4909-8875-7A7D8D9BFFF3}" type="slidenum">
              <a:rPr lang="en-US" sz="1200"/>
              <a:pPr algn="r"/>
              <a:t>39</a:t>
            </a:fld>
            <a:endParaRPr lang="en-US" sz="1200"/>
          </a:p>
        </p:txBody>
      </p:sp>
      <p:sp>
        <p:nvSpPr>
          <p:cNvPr id="17715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10.15 A mechanical analogy for linear electron flow during the light reactions.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24432F-0BCE-4493-B56D-BBB4F271390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488EED-3253-4D36-89F8-E8B731FFA02B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11366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10.2 Photoautotrophs.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8CB3FD-0D75-4698-9E9A-61293E3B015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781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A125F2-E4F5-4D63-A935-D9D6AD4F34D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792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DCD2BE-003B-4B71-8263-07F2AA4EC3D9}" type="slidenum">
              <a:rPr lang="en-US" sz="1200"/>
              <a:pPr algn="r"/>
              <a:t>41</a:t>
            </a:fld>
            <a:endParaRPr lang="en-US" sz="1200"/>
          </a:p>
        </p:txBody>
      </p:sp>
      <p:sp>
        <p:nvSpPr>
          <p:cNvPr id="17920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10.16 Cyclic electron flow.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AFABC9-9B6F-489D-B94B-0B7D48E859BE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802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6175A3-356C-4CF6-830C-6B6E04C6F5EC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812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DE3B43-38C1-400C-A921-627AB9DB0991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853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3D614E-64D4-49B5-9684-CCDC8557D890}" type="slidenum">
              <a:rPr lang="en-US" sz="1200"/>
              <a:pPr algn="r"/>
              <a:t>44</a:t>
            </a:fld>
            <a:endParaRPr lang="en-US" sz="1200"/>
          </a:p>
        </p:txBody>
      </p:sp>
      <p:sp>
        <p:nvSpPr>
          <p:cNvPr id="18534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10.18 The light reactions and chemiosmosis: the organization of the thylakoid membrane.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04FB2C-1360-4434-A429-7A5F84CC99A6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843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63FCDE-48C1-4652-994B-78DEC5EB168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873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07B126-ECF0-4829-8D3F-9D4CE1A04B73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904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E91822-76B3-4C1A-B00B-9162042F3ECA}" type="slidenum">
              <a:rPr lang="en-US" sz="1200"/>
              <a:pPr algn="r"/>
              <a:t>47</a:t>
            </a:fld>
            <a:endParaRPr lang="en-US" sz="1200"/>
          </a:p>
        </p:txBody>
      </p:sp>
      <p:sp>
        <p:nvSpPr>
          <p:cNvPr id="19046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10.19 The Calvin cycle.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8FA6E8-CCD0-47F9-A617-A827DCFC39B0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914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0A220E-0BCC-4F50-90B5-E0B0E3779CE0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925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A0BA1D-3D45-4696-92CE-1CEF12668E4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7840A1-C20C-4B31-BC5A-C321B7A86D6B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935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2D9B38-A99C-408E-8F98-15E9F1657A98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945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2EA4E2-76E3-4222-9317-6B3F9C4FC25E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976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540881-2FDB-464C-AE6A-E2F604BC79C4}" type="slidenum">
              <a:rPr lang="en-US" sz="1200"/>
              <a:pPr algn="r"/>
              <a:t>52</a:t>
            </a:fld>
            <a:endParaRPr lang="en-US" sz="1200"/>
          </a:p>
        </p:txBody>
      </p:sp>
      <p:sp>
        <p:nvSpPr>
          <p:cNvPr id="19763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10.20 C</a:t>
            </a:r>
            <a:r>
              <a:rPr lang="en-US" baseline="-25000" smtClean="0"/>
              <a:t>4</a:t>
            </a:r>
            <a:r>
              <a:rPr lang="en-US" smtClean="0"/>
              <a:t> leaf anatomy and the C</a:t>
            </a:r>
            <a:r>
              <a:rPr lang="en-US" baseline="-25000" smtClean="0"/>
              <a:t>4</a:t>
            </a:r>
            <a:r>
              <a:rPr lang="en-US" smtClean="0"/>
              <a:t> pathway.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36564D-370F-4D1A-B3A5-3D68E42970AE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996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6E43B4-8862-4115-938D-D83A2ED4E0AA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8A0850-3A6D-4FC3-9562-80B3BEE880B5}" type="slidenum">
              <a:rPr lang="en-US" sz="1200"/>
              <a:pPr algn="r"/>
              <a:t>54</a:t>
            </a:fld>
            <a:endParaRPr lang="en-US" sz="1200"/>
          </a:p>
        </p:txBody>
      </p:sp>
      <p:sp>
        <p:nvSpPr>
          <p:cNvPr id="20070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10.21 C</a:t>
            </a:r>
            <a:r>
              <a:rPr lang="en-US" baseline="-25000" smtClean="0"/>
              <a:t>4</a:t>
            </a:r>
            <a:r>
              <a:rPr lang="en-US" smtClean="0"/>
              <a:t> and CAM photosynthesis compared.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A006C0-9F45-48F0-A654-38BA75C1384A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2037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95A1A4-9D31-4360-A4EE-78B94CC25B0F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2048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D6CCF4-0E9F-4A63-88D9-4710B205F2D4}" type="slidenum">
              <a:rPr lang="en-US" sz="1200"/>
              <a:pPr algn="r"/>
              <a:t>56</a:t>
            </a:fld>
            <a:endParaRPr lang="en-US" sz="1200"/>
          </a:p>
        </p:txBody>
      </p:sp>
      <p:sp>
        <p:nvSpPr>
          <p:cNvPr id="20480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0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10.22 A review of photosynthesis.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0DD3B7-7000-41CF-AD9D-8BF98B1A74A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259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CC6821-D402-499F-9572-D0445C9E643F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12595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10.4 Zooming in on the location of photosynthesis in a plant.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B22FE9-C56D-49E5-947D-895577A6A8D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5965E9-9C8A-4568-A672-6603D9C1921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D2215A-8A65-4252-964F-48F0BD50C95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7AE805-B798-4CCC-B852-E9C1ACB06E60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13312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10.5 Tracking atoms through photosynthesis.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 cstate="print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eaLnBrk="1" hangingPunct="1">
              <a:defRPr/>
            </a:pPr>
            <a:r>
              <a:rPr lang="en-US" sz="1600" b="1" smtClean="0">
                <a:latin typeface="Times New Roman" pitchFamily="84" charset="0"/>
                <a:cs typeface="Times New Roman" pitchFamily="84" charset="0"/>
              </a:rPr>
              <a:t>LECTURE PRESENTATIONS</a:t>
            </a:r>
            <a:endParaRPr lang="en-US" sz="1600" smtClean="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>
              <a:defRPr/>
            </a:pPr>
            <a:r>
              <a:rPr lang="en-US" sz="1600" smtClean="0">
                <a:latin typeface="Times New Roman" pitchFamily="84" charset="0"/>
                <a:cs typeface="Times New Roman" pitchFamily="84" charset="0"/>
              </a:rPr>
              <a:t>For CAMPBELL BIOLOGY, NINTH EDITION</a:t>
            </a:r>
            <a:endParaRPr lang="en-US" sz="1600" b="1" i="1" smtClean="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>
              <a:defRPr/>
            </a:pPr>
            <a:r>
              <a:rPr lang="en-US" sz="1200" smtClean="0">
                <a:latin typeface="Times New Roman" pitchFamily="84" charset="0"/>
                <a:cs typeface="Times New Roman" pitchFamily="84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Lectures by</a:t>
            </a:r>
          </a:p>
          <a:p>
            <a:pPr algn="r"/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Erin Barley</a:t>
            </a:r>
          </a:p>
          <a:p>
            <a:pPr algn="r"/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D1494-3142-4DB9-B356-6C093A793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D18FE-FF0E-4937-87C8-C74925336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ED90B-7E14-476C-8895-398C0E808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571BC-B69A-4BD6-8C1B-BDCED9166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522A3-EC65-4819-A4E1-45845D709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07129-0FA2-4566-8B2B-D563FBD5E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46A27-735B-41F0-822E-9D108AC79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968BE-4B8A-4199-B562-9C4A9CAED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138FF-2602-4D3B-8D10-F8172F6A1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E50A0-4FD8-4C84-AA32-D111DEEE4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185D-2F3F-4D06-BD6E-F920AF8CC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5F842A-005B-4074-B996-F56CE751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300D"/>
        </a:buClr>
        <a:buFont typeface="Times" pitchFamily="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10_08LightAndPigments_A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chemeClr val="bg1"/>
                </a:solidFill>
                <a:latin typeface="Times New Roman" pitchFamily="84" charset="0"/>
              </a:rPr>
              <a:t>Photosynthesis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63500" y="838200"/>
            <a:ext cx="262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84" charset="0"/>
                <a:cs typeface="Times New Roman" pitchFamily="84" charset="0"/>
              </a:rPr>
              <a:t>Chapter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81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Photosynthesis as a Redox Process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2895600"/>
          </a:xfrm>
        </p:spPr>
        <p:txBody>
          <a:bodyPr/>
          <a:lstStyle/>
          <a:p>
            <a:pPr eaLnBrk="1" hangingPunct="1"/>
            <a:r>
              <a:rPr lang="en-US" sz="2800" smtClean="0"/>
              <a:t>Photosynthesis reverses the direction of electron flow compared to respiration</a:t>
            </a:r>
          </a:p>
          <a:p>
            <a:pPr eaLnBrk="1" hangingPunct="1"/>
            <a:r>
              <a:rPr lang="en-US" sz="2800" smtClean="0"/>
              <a:t>Photosynthesis is a redox process in which H</a:t>
            </a:r>
            <a:r>
              <a:rPr lang="en-US" sz="2800" baseline="-25000" smtClean="0"/>
              <a:t>2</a:t>
            </a:r>
            <a:r>
              <a:rPr lang="en-US" sz="2800" smtClean="0"/>
              <a:t>O is oxidized and CO</a:t>
            </a:r>
            <a:r>
              <a:rPr lang="en-US" sz="2800" baseline="-25000" smtClean="0"/>
              <a:t>2</a:t>
            </a:r>
            <a:r>
              <a:rPr lang="en-US" sz="2800" smtClean="0"/>
              <a:t> is reduced</a:t>
            </a:r>
          </a:p>
          <a:p>
            <a:pPr eaLnBrk="1" hangingPunct="1"/>
            <a:r>
              <a:rPr lang="en-US" sz="2800" smtClean="0"/>
              <a:t>Photosynthesis is an endergonic process; the enery boost is provided by light</a:t>
            </a:r>
          </a:p>
        </p:txBody>
      </p:sp>
      <p:grpSp>
        <p:nvGrpSpPr>
          <p:cNvPr id="2867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867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817563"/>
            <a:ext cx="7327900" cy="503237"/>
          </a:xfrm>
        </p:spPr>
        <p:txBody>
          <a:bodyPr/>
          <a:lstStyle/>
          <a:p>
            <a:pPr eaLnBrk="1" hangingPunct="1"/>
            <a:r>
              <a:rPr lang="en-US" smtClean="0"/>
              <a:t>The Two Stages of Photosynthesis: </a:t>
            </a:r>
            <a:r>
              <a:rPr lang="en-US" i="1" smtClean="0"/>
              <a:t>A Preview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16113"/>
            <a:ext cx="7696200" cy="433228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Photosynthesis consists of the </a:t>
            </a:r>
            <a:r>
              <a:rPr lang="en-US" sz="2800" b="1" dirty="0" smtClean="0"/>
              <a:t>light reactions </a:t>
            </a:r>
            <a:r>
              <a:rPr lang="en-US" sz="2800" dirty="0" smtClean="0"/>
              <a:t>(the </a:t>
            </a:r>
            <a:r>
              <a:rPr lang="en-US" sz="2800" i="1" dirty="0" smtClean="0"/>
              <a:t>photo</a:t>
            </a:r>
            <a:r>
              <a:rPr lang="en-US" sz="2800" dirty="0" smtClean="0"/>
              <a:t> part) and </a:t>
            </a:r>
            <a:r>
              <a:rPr lang="en-US" sz="2800" b="1" dirty="0" smtClean="0"/>
              <a:t>Calvin cycle </a:t>
            </a:r>
            <a:r>
              <a:rPr lang="en-US" sz="2800" dirty="0" smtClean="0"/>
              <a:t>(the </a:t>
            </a:r>
            <a:r>
              <a:rPr lang="en-US" sz="2800" i="1" dirty="0" smtClean="0"/>
              <a:t>synthesis</a:t>
            </a:r>
            <a:r>
              <a:rPr lang="en-US" sz="2800" dirty="0" smtClean="0"/>
              <a:t> part)</a:t>
            </a:r>
          </a:p>
          <a:p>
            <a:pPr eaLnBrk="1" hangingPunct="1"/>
            <a:r>
              <a:rPr lang="en-US" sz="2800" dirty="0" smtClean="0"/>
              <a:t>The light reactions (in the </a:t>
            </a:r>
            <a:r>
              <a:rPr lang="en-US" sz="2800" dirty="0" err="1" smtClean="0"/>
              <a:t>thylakoids</a:t>
            </a:r>
            <a:r>
              <a:rPr lang="en-US" sz="2800" dirty="0" smtClean="0"/>
              <a:t>)</a:t>
            </a:r>
            <a:endParaRPr lang="en-US" dirty="0" smtClean="0"/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sz="2600" dirty="0" smtClean="0"/>
              <a:t>Split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sz="2600" dirty="0" smtClean="0"/>
              <a:t>Release O</a:t>
            </a:r>
            <a:r>
              <a:rPr lang="en-US" sz="2600" baseline="-25000" dirty="0" smtClean="0"/>
              <a:t>2</a:t>
            </a:r>
            <a:endParaRPr lang="en-US" sz="2600" dirty="0" smtClean="0"/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sz="2600" dirty="0" smtClean="0"/>
              <a:t>Reduce </a:t>
            </a:r>
            <a:r>
              <a:rPr lang="en-US" sz="2600" b="1" dirty="0" smtClean="0"/>
              <a:t>NADP</a:t>
            </a:r>
            <a:r>
              <a:rPr lang="en-US" sz="2600" b="1" baseline="30000" dirty="0" smtClean="0"/>
              <a:t>+</a:t>
            </a:r>
            <a:r>
              <a:rPr lang="en-US" sz="2600" dirty="0" smtClean="0"/>
              <a:t> to NADPH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sz="2600" dirty="0" smtClean="0"/>
              <a:t>Generate ATP from ADP by </a:t>
            </a:r>
            <a:r>
              <a:rPr lang="en-US" sz="2600" b="1" dirty="0" err="1" smtClean="0"/>
              <a:t>photophosphorylation</a:t>
            </a:r>
            <a:r>
              <a:rPr lang="en-US" sz="2600" b="1" dirty="0" smtClean="0"/>
              <a:t> (5a)</a:t>
            </a:r>
            <a:endParaRPr lang="en-US" sz="2600" b="1" dirty="0" smtClean="0"/>
          </a:p>
        </p:txBody>
      </p:sp>
      <p:grpSp>
        <p:nvGrpSpPr>
          <p:cNvPr id="3072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072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072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153400" cy="22129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Calvin cycle (in the </a:t>
            </a:r>
            <a:r>
              <a:rPr lang="en-US" sz="2800" dirty="0" err="1" smtClean="0"/>
              <a:t>stroma</a:t>
            </a:r>
            <a:r>
              <a:rPr lang="en-US" sz="2800" dirty="0" smtClean="0"/>
              <a:t>) forms sugar from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using ATP and NADPH</a:t>
            </a:r>
          </a:p>
          <a:p>
            <a:pPr eaLnBrk="1" hangingPunct="1"/>
            <a:r>
              <a:rPr lang="en-US" sz="2800" dirty="0" smtClean="0"/>
              <a:t>The Calvin cycle begins with </a:t>
            </a:r>
            <a:r>
              <a:rPr lang="en-US" sz="2800" b="1" dirty="0" smtClean="0"/>
              <a:t>carbon fixation</a:t>
            </a:r>
            <a:r>
              <a:rPr lang="en-US" sz="2800" dirty="0" smtClean="0"/>
              <a:t>, incorporating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into organic </a:t>
            </a:r>
            <a:r>
              <a:rPr lang="en-US" sz="2800" dirty="0" smtClean="0"/>
              <a:t>molecules (5b)</a:t>
            </a:r>
            <a:endParaRPr lang="en-US" sz="2800" dirty="0" smtClean="0"/>
          </a:p>
        </p:txBody>
      </p:sp>
      <p:grpSp>
        <p:nvGrpSpPr>
          <p:cNvPr id="31747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174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1748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0" descr="10_06PhotosynthOverview_4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36525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698500" y="1279525"/>
            <a:ext cx="59848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Light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2624138" y="3138488"/>
            <a:ext cx="11144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Light</a:t>
            </a:r>
            <a:br>
              <a:rPr lang="en-US" sz="1800" b="1"/>
            </a:br>
            <a:r>
              <a:rPr lang="en-US" sz="1800" b="1"/>
              <a:t>Reactions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5949950" y="2906713"/>
            <a:ext cx="6921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Calvin</a:t>
            </a:r>
            <a:br>
              <a:rPr lang="en-US" sz="1800" b="1"/>
            </a:br>
            <a:r>
              <a:rPr lang="en-US" sz="1800" b="1"/>
              <a:t>Cycle</a:t>
            </a: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501650" y="5434013"/>
            <a:ext cx="132556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Chloroplast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5861050" y="5899150"/>
            <a:ext cx="889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[CH</a:t>
            </a:r>
            <a:r>
              <a:rPr lang="en-US" sz="1800" b="1" baseline="-25000"/>
              <a:t>2</a:t>
            </a:r>
            <a:r>
              <a:rPr lang="en-US" sz="1800" b="1"/>
              <a:t>O]</a:t>
            </a:r>
            <a:br>
              <a:rPr lang="en-US" sz="1800" b="1"/>
            </a:br>
            <a:r>
              <a:rPr lang="en-US" sz="1800" b="1"/>
              <a:t>(sugar)</a:t>
            </a: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4344988" y="3852863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ATP</a:t>
            </a:r>
          </a:p>
        </p:txBody>
      </p:sp>
      <p:sp>
        <p:nvSpPr>
          <p:cNvPr id="35849" name="Text Box 11"/>
          <p:cNvSpPr txBox="1">
            <a:spLocks noChangeArrowheads="1"/>
          </p:cNvSpPr>
          <p:nvPr/>
        </p:nvSpPr>
        <p:spPr bwMode="auto">
          <a:xfrm>
            <a:off x="4154488" y="4414838"/>
            <a:ext cx="8239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NADPH</a:t>
            </a:r>
          </a:p>
        </p:txBody>
      </p:sp>
      <p:sp>
        <p:nvSpPr>
          <p:cNvPr id="35850" name="Text Box 13"/>
          <p:cNvSpPr txBox="1">
            <a:spLocks noChangeArrowheads="1"/>
          </p:cNvSpPr>
          <p:nvPr/>
        </p:nvSpPr>
        <p:spPr bwMode="auto">
          <a:xfrm>
            <a:off x="4200525" y="1935163"/>
            <a:ext cx="8239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NADP</a:t>
            </a:r>
            <a:r>
              <a:rPr lang="en-US" sz="1800" b="1" baseline="30000">
                <a:sym typeface="Symbol" pitchFamily="84" charset="2"/>
              </a:rPr>
              <a:t></a:t>
            </a:r>
            <a:endParaRPr lang="en-US" sz="1800" b="1"/>
          </a:p>
        </p:txBody>
      </p:sp>
      <p:sp>
        <p:nvSpPr>
          <p:cNvPr id="35851" name="Text Box 14"/>
          <p:cNvSpPr txBox="1">
            <a:spLocks noChangeArrowheads="1"/>
          </p:cNvSpPr>
          <p:nvPr/>
        </p:nvSpPr>
        <p:spPr bwMode="auto">
          <a:xfrm>
            <a:off x="4352925" y="2339975"/>
            <a:ext cx="5064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ADP</a:t>
            </a:r>
          </a:p>
        </p:txBody>
      </p:sp>
      <p:sp>
        <p:nvSpPr>
          <p:cNvPr id="35852" name="Text Box 15"/>
          <p:cNvSpPr txBox="1">
            <a:spLocks noChangeArrowheads="1"/>
          </p:cNvSpPr>
          <p:nvPr/>
        </p:nvSpPr>
        <p:spPr bwMode="auto">
          <a:xfrm>
            <a:off x="4365625" y="2616200"/>
            <a:ext cx="5191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+</a:t>
            </a:r>
            <a:r>
              <a:rPr lang="en-US" sz="2200" b="1"/>
              <a:t> </a:t>
            </a:r>
            <a:r>
              <a:rPr lang="en-US" sz="1800" b="1"/>
              <a:t>P </a:t>
            </a:r>
            <a:r>
              <a:rPr lang="en-US" sz="1800" b="1" baseline="-25000"/>
              <a:t>i</a:t>
            </a:r>
            <a:endParaRPr lang="en-US" sz="1800" b="1"/>
          </a:p>
        </p:txBody>
      </p:sp>
      <p:sp>
        <p:nvSpPr>
          <p:cNvPr id="35853" name="Text Box 16"/>
          <p:cNvSpPr txBox="1">
            <a:spLocks noChangeArrowheads="1"/>
          </p:cNvSpPr>
          <p:nvPr/>
        </p:nvSpPr>
        <p:spPr bwMode="auto">
          <a:xfrm>
            <a:off x="2971800" y="349250"/>
            <a:ext cx="4794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H</a:t>
            </a:r>
            <a:r>
              <a:rPr lang="en-US" sz="1800" b="1" baseline="-25000">
                <a:solidFill>
                  <a:schemeClr val="bg1"/>
                </a:solidFill>
              </a:rPr>
              <a:t>2</a:t>
            </a:r>
            <a:r>
              <a:rPr lang="en-US" sz="18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35854" name="Text Box 17"/>
          <p:cNvSpPr txBox="1">
            <a:spLocks noChangeArrowheads="1"/>
          </p:cNvSpPr>
          <p:nvPr/>
        </p:nvSpPr>
        <p:spPr bwMode="auto">
          <a:xfrm>
            <a:off x="6073775" y="344488"/>
            <a:ext cx="4794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CO</a:t>
            </a:r>
            <a:r>
              <a:rPr lang="en-US" sz="1800" b="1" baseline="-25000">
                <a:solidFill>
                  <a:schemeClr val="bg1"/>
                </a:solidFill>
              </a:rPr>
              <a:t>2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35855" name="Text Box 18"/>
          <p:cNvSpPr txBox="1">
            <a:spLocks noChangeArrowheads="1"/>
          </p:cNvSpPr>
          <p:nvPr/>
        </p:nvSpPr>
        <p:spPr bwMode="auto">
          <a:xfrm>
            <a:off x="3025775" y="6000750"/>
            <a:ext cx="3460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O</a:t>
            </a:r>
            <a:r>
              <a:rPr lang="en-US" sz="1800" b="1" baseline="-25000">
                <a:solidFill>
                  <a:schemeClr val="bg1"/>
                </a:solidFill>
              </a:rPr>
              <a:t>2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35856" name="Line 19"/>
          <p:cNvSpPr>
            <a:spLocks noChangeShapeType="1"/>
          </p:cNvSpPr>
          <p:nvPr/>
        </p:nvSpPr>
        <p:spPr bwMode="auto">
          <a:xfrm flipH="1">
            <a:off x="1177925" y="5080000"/>
            <a:ext cx="119063" cy="344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10.6-4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60305" y="772675"/>
            <a:ext cx="607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889000"/>
            <a:ext cx="8534400" cy="914400"/>
          </a:xfrm>
        </p:spPr>
        <p:txBody>
          <a:bodyPr/>
          <a:lstStyle/>
          <a:p>
            <a:pPr marL="60325" eaLnBrk="1" hangingPunct="1"/>
            <a:r>
              <a:rPr lang="en-US" smtClean="0"/>
              <a:t>Concept 10.2: The light reactions convert solar energy to the chemical energy of ATP and NADPH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25700"/>
            <a:ext cx="8305800" cy="2311400"/>
          </a:xfrm>
        </p:spPr>
        <p:txBody>
          <a:bodyPr/>
          <a:lstStyle/>
          <a:p>
            <a:pPr eaLnBrk="1" hangingPunct="1"/>
            <a:r>
              <a:rPr lang="en-US" sz="2800" smtClean="0"/>
              <a:t>Chloroplasts are solar-powered chemical factories</a:t>
            </a:r>
          </a:p>
          <a:p>
            <a:pPr eaLnBrk="1" hangingPunct="1"/>
            <a:r>
              <a:rPr lang="en-US" sz="2800" smtClean="0"/>
              <a:t>Their thylakoids transform light energy into the chemical energy of ATP and NADPH</a:t>
            </a:r>
            <a:endParaRPr lang="en-US" smtClean="0"/>
          </a:p>
        </p:txBody>
      </p:sp>
      <p:grpSp>
        <p:nvGrpSpPr>
          <p:cNvPr id="3686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87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686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229600" cy="3425825"/>
          </a:xfrm>
        </p:spPr>
        <p:txBody>
          <a:bodyPr/>
          <a:lstStyle/>
          <a:p>
            <a:pPr eaLnBrk="1" hangingPunct="1"/>
            <a:r>
              <a:rPr lang="en-US" sz="2800" smtClean="0"/>
              <a:t>The </a:t>
            </a:r>
            <a:r>
              <a:rPr lang="en-US" sz="2800" b="1" smtClean="0"/>
              <a:t>electromagnetic spectrum </a:t>
            </a:r>
            <a:r>
              <a:rPr lang="en-US" sz="2800" smtClean="0"/>
              <a:t>is the entire range of electromagnetic energy, or radiation </a:t>
            </a:r>
          </a:p>
          <a:p>
            <a:pPr eaLnBrk="1" hangingPunct="1"/>
            <a:r>
              <a:rPr lang="en-US" sz="2800" b="1" smtClean="0"/>
              <a:t>Visible light </a:t>
            </a:r>
            <a:r>
              <a:rPr lang="en-US" sz="2800" smtClean="0"/>
              <a:t>consists of wavelengths (including those that drive photosynthesis) that produce colors we can see</a:t>
            </a:r>
          </a:p>
          <a:p>
            <a:pPr eaLnBrk="1" hangingPunct="1"/>
            <a:r>
              <a:rPr lang="en-US" sz="2800" smtClean="0"/>
              <a:t>Light also behaves as though it consists of discrete particles, called </a:t>
            </a:r>
            <a:r>
              <a:rPr lang="en-US" sz="2800" b="1" smtClean="0"/>
              <a:t>photons</a:t>
            </a:r>
            <a:endParaRPr lang="en-US" sz="2800" smtClean="0"/>
          </a:p>
        </p:txBody>
      </p:sp>
      <p:grpSp>
        <p:nvGrpSpPr>
          <p:cNvPr id="38915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91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8916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10.7</a:t>
            </a:r>
          </a:p>
        </p:txBody>
      </p:sp>
      <p:pic>
        <p:nvPicPr>
          <p:cNvPr id="39939" name="Picture 48" descr="10_07ElectromagSpectrum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69875"/>
            <a:ext cx="8548687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50913" y="1344613"/>
            <a:ext cx="9413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000" b="1"/>
              <a:t>Gamma</a:t>
            </a:r>
            <a:br>
              <a:rPr lang="en-US" sz="2000" b="1"/>
            </a:br>
            <a:r>
              <a:rPr lang="en-US" sz="2000" b="1"/>
              <a:t>rays</a:t>
            </a:r>
          </a:p>
        </p:txBody>
      </p:sp>
      <p:sp>
        <p:nvSpPr>
          <p:cNvPr id="39941" name="Text Box 20"/>
          <p:cNvSpPr txBox="1">
            <a:spLocks noChangeArrowheads="1"/>
          </p:cNvSpPr>
          <p:nvPr/>
        </p:nvSpPr>
        <p:spPr bwMode="auto">
          <a:xfrm>
            <a:off x="2120900" y="1457325"/>
            <a:ext cx="8350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X-rays</a:t>
            </a:r>
          </a:p>
        </p:txBody>
      </p:sp>
      <p:sp>
        <p:nvSpPr>
          <p:cNvPr id="39942" name="Text Box 21"/>
          <p:cNvSpPr txBox="1">
            <a:spLocks noChangeArrowheads="1"/>
          </p:cNvSpPr>
          <p:nvPr/>
        </p:nvSpPr>
        <p:spPr bwMode="auto">
          <a:xfrm>
            <a:off x="3411538" y="1450975"/>
            <a:ext cx="398462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UV</a:t>
            </a:r>
          </a:p>
        </p:txBody>
      </p:sp>
      <p:sp>
        <p:nvSpPr>
          <p:cNvPr id="39943" name="Text Box 22"/>
          <p:cNvSpPr txBox="1">
            <a:spLocks noChangeArrowheads="1"/>
          </p:cNvSpPr>
          <p:nvPr/>
        </p:nvSpPr>
        <p:spPr bwMode="auto">
          <a:xfrm>
            <a:off x="4451350" y="1458913"/>
            <a:ext cx="96678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/>
              <a:t>Infrared</a:t>
            </a:r>
          </a:p>
        </p:txBody>
      </p:sp>
      <p:sp>
        <p:nvSpPr>
          <p:cNvPr id="39944" name="Text Box 23"/>
          <p:cNvSpPr txBox="1">
            <a:spLocks noChangeArrowheads="1"/>
          </p:cNvSpPr>
          <p:nvPr/>
        </p:nvSpPr>
        <p:spPr bwMode="auto">
          <a:xfrm>
            <a:off x="5813425" y="1311275"/>
            <a:ext cx="9413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000" b="1"/>
              <a:t>Micro-</a:t>
            </a:r>
            <a:br>
              <a:rPr lang="en-US" sz="2000" b="1"/>
            </a:br>
            <a:r>
              <a:rPr lang="en-US" sz="2000" b="1"/>
              <a:t>waves</a:t>
            </a:r>
          </a:p>
        </p:txBody>
      </p:sp>
      <p:sp>
        <p:nvSpPr>
          <p:cNvPr id="39945" name="Text Box 24"/>
          <p:cNvSpPr txBox="1">
            <a:spLocks noChangeArrowheads="1"/>
          </p:cNvSpPr>
          <p:nvPr/>
        </p:nvSpPr>
        <p:spPr bwMode="auto">
          <a:xfrm>
            <a:off x="7291388" y="1304925"/>
            <a:ext cx="9413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000" b="1"/>
              <a:t>Radio</a:t>
            </a:r>
            <a:br>
              <a:rPr lang="en-US" sz="2000" b="1"/>
            </a:br>
            <a:r>
              <a:rPr lang="en-US" sz="2000" b="1"/>
              <a:t>waves</a:t>
            </a:r>
          </a:p>
        </p:txBody>
      </p:sp>
      <p:sp>
        <p:nvSpPr>
          <p:cNvPr id="39946" name="Text Box 25"/>
          <p:cNvSpPr txBox="1">
            <a:spLocks noChangeArrowheads="1"/>
          </p:cNvSpPr>
          <p:nvPr/>
        </p:nvSpPr>
        <p:spPr bwMode="auto">
          <a:xfrm>
            <a:off x="3660775" y="3890963"/>
            <a:ext cx="152241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Visible light</a:t>
            </a:r>
          </a:p>
        </p:txBody>
      </p:sp>
      <p:sp>
        <p:nvSpPr>
          <p:cNvPr id="39947" name="Text Box 26"/>
          <p:cNvSpPr txBox="1">
            <a:spLocks noChangeArrowheads="1"/>
          </p:cNvSpPr>
          <p:nvPr/>
        </p:nvSpPr>
        <p:spPr bwMode="auto">
          <a:xfrm>
            <a:off x="736600" y="5584825"/>
            <a:ext cx="24765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Shorter wavelength</a:t>
            </a:r>
          </a:p>
        </p:txBody>
      </p:sp>
      <p:sp>
        <p:nvSpPr>
          <p:cNvPr id="39948" name="Text Box 27"/>
          <p:cNvSpPr txBox="1">
            <a:spLocks noChangeArrowheads="1"/>
          </p:cNvSpPr>
          <p:nvPr/>
        </p:nvSpPr>
        <p:spPr bwMode="auto">
          <a:xfrm>
            <a:off x="6061075" y="5578475"/>
            <a:ext cx="24765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Longer wavelength</a:t>
            </a:r>
          </a:p>
        </p:txBody>
      </p:sp>
      <p:sp>
        <p:nvSpPr>
          <p:cNvPr id="39949" name="Text Box 28"/>
          <p:cNvSpPr txBox="1">
            <a:spLocks noChangeArrowheads="1"/>
          </p:cNvSpPr>
          <p:nvPr/>
        </p:nvSpPr>
        <p:spPr bwMode="auto">
          <a:xfrm>
            <a:off x="6056313" y="5981700"/>
            <a:ext cx="17478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Lower energy</a:t>
            </a:r>
          </a:p>
        </p:txBody>
      </p:sp>
      <p:sp>
        <p:nvSpPr>
          <p:cNvPr id="39950" name="Text Box 29"/>
          <p:cNvSpPr txBox="1">
            <a:spLocks noChangeArrowheads="1"/>
          </p:cNvSpPr>
          <p:nvPr/>
        </p:nvSpPr>
        <p:spPr bwMode="auto">
          <a:xfrm>
            <a:off x="1408113" y="5975350"/>
            <a:ext cx="17478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Higher energy</a:t>
            </a:r>
          </a:p>
        </p:txBody>
      </p:sp>
      <p:sp>
        <p:nvSpPr>
          <p:cNvPr id="39951" name="Text Box 32"/>
          <p:cNvSpPr txBox="1">
            <a:spLocks noChangeArrowheads="1"/>
          </p:cNvSpPr>
          <p:nvPr/>
        </p:nvSpPr>
        <p:spPr bwMode="auto">
          <a:xfrm>
            <a:off x="763588" y="5111750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380</a:t>
            </a:r>
          </a:p>
        </p:txBody>
      </p:sp>
      <p:sp>
        <p:nvSpPr>
          <p:cNvPr id="39952" name="Text Box 33"/>
          <p:cNvSpPr txBox="1">
            <a:spLocks noChangeArrowheads="1"/>
          </p:cNvSpPr>
          <p:nvPr/>
        </p:nvSpPr>
        <p:spPr bwMode="auto">
          <a:xfrm>
            <a:off x="1828800" y="5114925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450</a:t>
            </a:r>
          </a:p>
        </p:txBody>
      </p:sp>
      <p:sp>
        <p:nvSpPr>
          <p:cNvPr id="39953" name="Text Box 34"/>
          <p:cNvSpPr txBox="1">
            <a:spLocks noChangeArrowheads="1"/>
          </p:cNvSpPr>
          <p:nvPr/>
        </p:nvSpPr>
        <p:spPr bwMode="auto">
          <a:xfrm>
            <a:off x="2781300" y="5114925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9954" name="Text Box 35"/>
          <p:cNvSpPr txBox="1">
            <a:spLocks noChangeArrowheads="1"/>
          </p:cNvSpPr>
          <p:nvPr/>
        </p:nvSpPr>
        <p:spPr bwMode="auto">
          <a:xfrm>
            <a:off x="3746500" y="5113338"/>
            <a:ext cx="479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550</a:t>
            </a:r>
          </a:p>
        </p:txBody>
      </p:sp>
      <p:sp>
        <p:nvSpPr>
          <p:cNvPr id="39955" name="Text Box 36"/>
          <p:cNvSpPr txBox="1">
            <a:spLocks noChangeArrowheads="1"/>
          </p:cNvSpPr>
          <p:nvPr/>
        </p:nvSpPr>
        <p:spPr bwMode="auto">
          <a:xfrm>
            <a:off x="4692650" y="5113338"/>
            <a:ext cx="479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600</a:t>
            </a:r>
          </a:p>
        </p:txBody>
      </p:sp>
      <p:sp>
        <p:nvSpPr>
          <p:cNvPr id="39956" name="Text Box 37"/>
          <p:cNvSpPr txBox="1">
            <a:spLocks noChangeArrowheads="1"/>
          </p:cNvSpPr>
          <p:nvPr/>
        </p:nvSpPr>
        <p:spPr bwMode="auto">
          <a:xfrm>
            <a:off x="5651500" y="5113338"/>
            <a:ext cx="479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650</a:t>
            </a:r>
          </a:p>
        </p:txBody>
      </p:sp>
      <p:sp>
        <p:nvSpPr>
          <p:cNvPr id="39957" name="Text Box 38"/>
          <p:cNvSpPr txBox="1">
            <a:spLocks noChangeArrowheads="1"/>
          </p:cNvSpPr>
          <p:nvPr/>
        </p:nvSpPr>
        <p:spPr bwMode="auto">
          <a:xfrm>
            <a:off x="6616700" y="5111750"/>
            <a:ext cx="47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700</a:t>
            </a:r>
          </a:p>
        </p:txBody>
      </p:sp>
      <p:sp>
        <p:nvSpPr>
          <p:cNvPr id="39958" name="Text Box 39"/>
          <p:cNvSpPr txBox="1">
            <a:spLocks noChangeArrowheads="1"/>
          </p:cNvSpPr>
          <p:nvPr/>
        </p:nvSpPr>
        <p:spPr bwMode="auto">
          <a:xfrm>
            <a:off x="7588250" y="5114925"/>
            <a:ext cx="8763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750 nm</a:t>
            </a:r>
          </a:p>
        </p:txBody>
      </p:sp>
      <p:sp>
        <p:nvSpPr>
          <p:cNvPr id="39959" name="Text Box 40"/>
          <p:cNvSpPr txBox="1">
            <a:spLocks noChangeArrowheads="1"/>
          </p:cNvSpPr>
          <p:nvPr/>
        </p:nvSpPr>
        <p:spPr bwMode="auto">
          <a:xfrm>
            <a:off x="450850" y="722313"/>
            <a:ext cx="942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10</a:t>
            </a:r>
            <a:r>
              <a:rPr lang="en-US" sz="2000" b="1" baseline="30000">
                <a:solidFill>
                  <a:schemeClr val="bg1"/>
                </a:solidFill>
                <a:sym typeface="Symbol" pitchFamily="84" charset="2"/>
              </a:rPr>
              <a:t></a:t>
            </a:r>
            <a:r>
              <a:rPr lang="en-US" sz="2000" b="1" baseline="30000">
                <a:solidFill>
                  <a:schemeClr val="bg1"/>
                </a:solidFill>
              </a:rPr>
              <a:t>5</a:t>
            </a:r>
            <a:r>
              <a:rPr lang="en-US" sz="2000" b="1">
                <a:solidFill>
                  <a:schemeClr val="bg1"/>
                </a:solidFill>
              </a:rPr>
              <a:t> nm</a:t>
            </a:r>
          </a:p>
        </p:txBody>
      </p:sp>
      <p:sp>
        <p:nvSpPr>
          <p:cNvPr id="39960" name="Text Box 41"/>
          <p:cNvSpPr txBox="1">
            <a:spLocks noChangeArrowheads="1"/>
          </p:cNvSpPr>
          <p:nvPr/>
        </p:nvSpPr>
        <p:spPr bwMode="auto">
          <a:xfrm>
            <a:off x="1516063" y="728663"/>
            <a:ext cx="942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10</a:t>
            </a:r>
            <a:r>
              <a:rPr lang="en-US" sz="2000" b="1" baseline="30000">
                <a:solidFill>
                  <a:schemeClr val="bg1"/>
                </a:solidFill>
                <a:sym typeface="Symbol" pitchFamily="84" charset="2"/>
              </a:rPr>
              <a:t></a:t>
            </a:r>
            <a:r>
              <a:rPr lang="en-US" sz="2000" b="1" baseline="30000">
                <a:solidFill>
                  <a:schemeClr val="bg1"/>
                </a:solidFill>
              </a:rPr>
              <a:t>3</a:t>
            </a:r>
            <a:r>
              <a:rPr lang="en-US" sz="2000" b="1">
                <a:solidFill>
                  <a:schemeClr val="bg1"/>
                </a:solidFill>
              </a:rPr>
              <a:t> nm</a:t>
            </a:r>
          </a:p>
        </p:txBody>
      </p:sp>
      <p:sp>
        <p:nvSpPr>
          <p:cNvPr id="39961" name="Text Box 42"/>
          <p:cNvSpPr txBox="1">
            <a:spLocks noChangeArrowheads="1"/>
          </p:cNvSpPr>
          <p:nvPr/>
        </p:nvSpPr>
        <p:spPr bwMode="auto">
          <a:xfrm>
            <a:off x="2805113" y="720725"/>
            <a:ext cx="7572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1 nm</a:t>
            </a:r>
          </a:p>
        </p:txBody>
      </p:sp>
      <p:sp>
        <p:nvSpPr>
          <p:cNvPr id="39962" name="Text Box 43"/>
          <p:cNvSpPr txBox="1">
            <a:spLocks noChangeArrowheads="1"/>
          </p:cNvSpPr>
          <p:nvPr/>
        </p:nvSpPr>
        <p:spPr bwMode="auto">
          <a:xfrm>
            <a:off x="3995738" y="709613"/>
            <a:ext cx="8905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10</a:t>
            </a:r>
            <a:r>
              <a:rPr lang="en-US" sz="2000" b="1" baseline="30000">
                <a:solidFill>
                  <a:schemeClr val="bg1"/>
                </a:solidFill>
              </a:rPr>
              <a:t>3</a:t>
            </a:r>
            <a:r>
              <a:rPr lang="en-US" sz="2000" b="1">
                <a:solidFill>
                  <a:schemeClr val="bg1"/>
                </a:solidFill>
              </a:rPr>
              <a:t> nm</a:t>
            </a:r>
          </a:p>
        </p:txBody>
      </p:sp>
      <p:sp>
        <p:nvSpPr>
          <p:cNvPr id="39963" name="Text Box 44"/>
          <p:cNvSpPr txBox="1">
            <a:spLocks noChangeArrowheads="1"/>
          </p:cNvSpPr>
          <p:nvPr/>
        </p:nvSpPr>
        <p:spPr bwMode="auto">
          <a:xfrm>
            <a:off x="5207000" y="728663"/>
            <a:ext cx="8905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10</a:t>
            </a:r>
            <a:r>
              <a:rPr lang="en-US" sz="2000" b="1" baseline="30000">
                <a:solidFill>
                  <a:schemeClr val="bg1"/>
                </a:solidFill>
              </a:rPr>
              <a:t>6</a:t>
            </a:r>
            <a:r>
              <a:rPr lang="en-US" sz="2000" b="1">
                <a:solidFill>
                  <a:schemeClr val="bg1"/>
                </a:solidFill>
              </a:rPr>
              <a:t> nm</a:t>
            </a:r>
          </a:p>
        </p:txBody>
      </p:sp>
      <p:sp>
        <p:nvSpPr>
          <p:cNvPr id="39964" name="Text Box 45"/>
          <p:cNvSpPr txBox="1">
            <a:spLocks noChangeArrowheads="1"/>
          </p:cNvSpPr>
          <p:nvPr/>
        </p:nvSpPr>
        <p:spPr bwMode="auto">
          <a:xfrm>
            <a:off x="6483350" y="736600"/>
            <a:ext cx="1022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(10</a:t>
            </a:r>
            <a:r>
              <a:rPr lang="en-US" sz="2000" b="1" baseline="30000">
                <a:solidFill>
                  <a:schemeClr val="bg1"/>
                </a:solidFill>
              </a:rPr>
              <a:t>9</a:t>
            </a:r>
            <a:r>
              <a:rPr lang="en-US" sz="2000" b="1">
                <a:solidFill>
                  <a:schemeClr val="bg1"/>
                </a:solidFill>
              </a:rPr>
              <a:t> nm)</a:t>
            </a:r>
          </a:p>
        </p:txBody>
      </p:sp>
      <p:sp>
        <p:nvSpPr>
          <p:cNvPr id="39965" name="Text Box 46"/>
          <p:cNvSpPr txBox="1">
            <a:spLocks noChangeArrowheads="1"/>
          </p:cNvSpPr>
          <p:nvPr/>
        </p:nvSpPr>
        <p:spPr bwMode="auto">
          <a:xfrm>
            <a:off x="7851775" y="728663"/>
            <a:ext cx="7715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10</a:t>
            </a:r>
            <a:r>
              <a:rPr lang="en-US" sz="2000" b="1" baseline="30000">
                <a:solidFill>
                  <a:schemeClr val="bg1"/>
                </a:solidFill>
              </a:rPr>
              <a:t>3</a:t>
            </a:r>
            <a:r>
              <a:rPr lang="en-US" sz="2000" b="1">
                <a:solidFill>
                  <a:schemeClr val="bg1"/>
                </a:solidFill>
              </a:rPr>
              <a:t> m</a:t>
            </a:r>
          </a:p>
        </p:txBody>
      </p:sp>
      <p:sp>
        <p:nvSpPr>
          <p:cNvPr id="39966" name="Text Box 47"/>
          <p:cNvSpPr txBox="1">
            <a:spLocks noChangeArrowheads="1"/>
          </p:cNvSpPr>
          <p:nvPr/>
        </p:nvSpPr>
        <p:spPr bwMode="auto">
          <a:xfrm>
            <a:off x="6761163" y="444500"/>
            <a:ext cx="5588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1 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67464" y="-62170"/>
            <a:ext cx="174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(7 &amp; 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17563"/>
            <a:ext cx="8905875" cy="503237"/>
          </a:xfrm>
        </p:spPr>
        <p:txBody>
          <a:bodyPr/>
          <a:lstStyle/>
          <a:p>
            <a:pPr eaLnBrk="1" hangingPunct="1"/>
            <a:r>
              <a:rPr lang="en-US" smtClean="0"/>
              <a:t>Photosynthetic Pigments: The Light Receptors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8175"/>
            <a:ext cx="8305800" cy="3121025"/>
          </a:xfrm>
        </p:spPr>
        <p:txBody>
          <a:bodyPr/>
          <a:lstStyle/>
          <a:p>
            <a:pPr eaLnBrk="1" hangingPunct="1"/>
            <a:r>
              <a:rPr lang="en-US" sz="2800" smtClean="0"/>
              <a:t>Pigments are substances that absorb visible light</a:t>
            </a:r>
          </a:p>
          <a:p>
            <a:pPr eaLnBrk="1" hangingPunct="1"/>
            <a:r>
              <a:rPr lang="en-US" sz="2800" smtClean="0"/>
              <a:t>Different pigments absorb different wavelengths</a:t>
            </a:r>
          </a:p>
          <a:p>
            <a:pPr eaLnBrk="1" hangingPunct="1"/>
            <a:r>
              <a:rPr lang="en-US" sz="2800" smtClean="0"/>
              <a:t>Wavelengths that are not absorbed are reflected or transmitted</a:t>
            </a:r>
          </a:p>
          <a:p>
            <a:pPr eaLnBrk="1" hangingPunct="1"/>
            <a:r>
              <a:rPr lang="en-US" sz="2800" smtClean="0"/>
              <a:t>Leaves appear green because chlorophyll reflects and transmits green light</a:t>
            </a:r>
          </a:p>
        </p:txBody>
      </p:sp>
      <p:grpSp>
        <p:nvGrpSpPr>
          <p:cNvPr id="40964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0968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0965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66" name="Picture 13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819775"/>
            <a:ext cx="1190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14"/>
          <p:cNvSpPr txBox="1">
            <a:spLocks noChangeArrowheads="1"/>
          </p:cNvSpPr>
          <p:nvPr/>
        </p:nvSpPr>
        <p:spPr bwMode="auto">
          <a:xfrm>
            <a:off x="3289300" y="5956300"/>
            <a:ext cx="4254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Animation: Light and Pigments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2" descr="10_08WhyLeavesAreGree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25" y="258763"/>
            <a:ext cx="6634163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1803400" y="1920875"/>
            <a:ext cx="13382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Chloroplast</a:t>
            </a:r>
          </a:p>
        </p:txBody>
      </p:sp>
      <p:sp>
        <p:nvSpPr>
          <p:cNvPr id="41988" name="Text Box 32"/>
          <p:cNvSpPr txBox="1">
            <a:spLocks noChangeArrowheads="1"/>
          </p:cNvSpPr>
          <p:nvPr/>
        </p:nvSpPr>
        <p:spPr bwMode="auto">
          <a:xfrm>
            <a:off x="3568700" y="947738"/>
            <a:ext cx="5969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Light</a:t>
            </a:r>
          </a:p>
        </p:txBody>
      </p:sp>
      <p:sp>
        <p:nvSpPr>
          <p:cNvPr id="41989" name="Text Box 33"/>
          <p:cNvSpPr txBox="1">
            <a:spLocks noChangeArrowheads="1"/>
          </p:cNvSpPr>
          <p:nvPr/>
        </p:nvSpPr>
        <p:spPr bwMode="auto">
          <a:xfrm>
            <a:off x="5581650" y="1227138"/>
            <a:ext cx="10350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Reflected</a:t>
            </a:r>
            <a:br>
              <a:rPr lang="en-US" sz="1800" b="1"/>
            </a:br>
            <a:r>
              <a:rPr lang="en-US" sz="1800" b="1"/>
              <a:t>light</a:t>
            </a:r>
          </a:p>
        </p:txBody>
      </p:sp>
      <p:sp>
        <p:nvSpPr>
          <p:cNvPr id="41990" name="Text Box 34"/>
          <p:cNvSpPr txBox="1">
            <a:spLocks noChangeArrowheads="1"/>
          </p:cNvSpPr>
          <p:nvPr/>
        </p:nvSpPr>
        <p:spPr bwMode="auto">
          <a:xfrm>
            <a:off x="2560638" y="4673600"/>
            <a:ext cx="10350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Absorbed</a:t>
            </a:r>
            <a:br>
              <a:rPr lang="en-US" sz="1800" b="1"/>
            </a:br>
            <a:r>
              <a:rPr lang="en-US" sz="1800" b="1"/>
              <a:t>light</a:t>
            </a:r>
          </a:p>
        </p:txBody>
      </p:sp>
      <p:sp>
        <p:nvSpPr>
          <p:cNvPr id="41991" name="Text Box 35"/>
          <p:cNvSpPr txBox="1">
            <a:spLocks noChangeArrowheads="1"/>
          </p:cNvSpPr>
          <p:nvPr/>
        </p:nvSpPr>
        <p:spPr bwMode="auto">
          <a:xfrm>
            <a:off x="3908425" y="5705475"/>
            <a:ext cx="13795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Transmitted</a:t>
            </a:r>
            <a:br>
              <a:rPr lang="en-US" sz="1800" b="1"/>
            </a:br>
            <a:r>
              <a:rPr lang="en-US" sz="1800" b="1"/>
              <a:t>light</a:t>
            </a:r>
          </a:p>
        </p:txBody>
      </p:sp>
      <p:sp>
        <p:nvSpPr>
          <p:cNvPr id="41992" name="Text Box 36"/>
          <p:cNvSpPr txBox="1">
            <a:spLocks noChangeArrowheads="1"/>
          </p:cNvSpPr>
          <p:nvPr/>
        </p:nvSpPr>
        <p:spPr bwMode="auto">
          <a:xfrm>
            <a:off x="5892800" y="4700588"/>
            <a:ext cx="901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Granum</a:t>
            </a:r>
          </a:p>
        </p:txBody>
      </p:sp>
      <p:sp>
        <p:nvSpPr>
          <p:cNvPr id="41993" name="Line 37"/>
          <p:cNvSpPr>
            <a:spLocks noChangeShapeType="1"/>
          </p:cNvSpPr>
          <p:nvPr/>
        </p:nvSpPr>
        <p:spPr bwMode="auto">
          <a:xfrm>
            <a:off x="2354263" y="2170113"/>
            <a:ext cx="277812" cy="687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38"/>
          <p:cNvSpPr>
            <a:spLocks noChangeShapeType="1"/>
          </p:cNvSpPr>
          <p:nvPr/>
        </p:nvSpPr>
        <p:spPr bwMode="auto">
          <a:xfrm flipH="1">
            <a:off x="3663950" y="3916363"/>
            <a:ext cx="120332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39"/>
          <p:cNvSpPr>
            <a:spLocks noChangeShapeType="1"/>
          </p:cNvSpPr>
          <p:nvPr/>
        </p:nvSpPr>
        <p:spPr bwMode="auto">
          <a:xfrm flipH="1">
            <a:off x="3663950" y="4246563"/>
            <a:ext cx="1019175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40"/>
          <p:cNvSpPr>
            <a:spLocks noChangeShapeType="1"/>
          </p:cNvSpPr>
          <p:nvPr/>
        </p:nvSpPr>
        <p:spPr bwMode="auto">
          <a:xfrm>
            <a:off x="5694363" y="4618038"/>
            <a:ext cx="179387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AutoShape 41"/>
          <p:cNvSpPr>
            <a:spLocks/>
          </p:cNvSpPr>
          <p:nvPr/>
        </p:nvSpPr>
        <p:spPr bwMode="auto">
          <a:xfrm>
            <a:off x="5567363" y="3638550"/>
            <a:ext cx="139700" cy="1377950"/>
          </a:xfrm>
          <a:prstGeom prst="rightBrace">
            <a:avLst>
              <a:gd name="adj1" fmla="val 82197"/>
              <a:gd name="adj2" fmla="val 71083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419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10.8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2768600"/>
          </a:xfrm>
        </p:spPr>
        <p:txBody>
          <a:bodyPr/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spectrophotometer </a:t>
            </a:r>
            <a:r>
              <a:rPr lang="en-US" sz="2800" smtClean="0"/>
              <a:t>measures a pigment’s ability to absorb various wavelengths </a:t>
            </a:r>
          </a:p>
          <a:p>
            <a:pPr eaLnBrk="1" hangingPunct="1"/>
            <a:r>
              <a:rPr lang="en-US" sz="2800" smtClean="0"/>
              <a:t>This machine sends light through pigments and measures the fraction of light transmitted at each wavelength</a:t>
            </a:r>
          </a:p>
        </p:txBody>
      </p:sp>
      <p:grpSp>
        <p:nvGrpSpPr>
          <p:cNvPr id="43011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01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301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3" y="817563"/>
            <a:ext cx="8916987" cy="503237"/>
          </a:xfrm>
        </p:spPr>
        <p:txBody>
          <a:bodyPr/>
          <a:lstStyle/>
          <a:p>
            <a:pPr eaLnBrk="1" hangingPunct="1"/>
            <a:r>
              <a:rPr lang="en-US" smtClean="0"/>
              <a:t>Overview: The Process That Feeds the Biosphere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8175"/>
            <a:ext cx="8305800" cy="2219325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Photosynthesis </a:t>
            </a:r>
            <a:r>
              <a:rPr lang="en-US" sz="2800" dirty="0" smtClean="0"/>
              <a:t>is the process that converts solar energy into chemical energy</a:t>
            </a:r>
          </a:p>
          <a:p>
            <a:pPr eaLnBrk="1" hangingPunct="1"/>
            <a:r>
              <a:rPr lang="en-US" sz="2800" dirty="0" smtClean="0"/>
              <a:t>Directly or indirectly, photosynthesis nourishes almost the entire living world</a:t>
            </a:r>
            <a:endParaRPr lang="en-US" dirty="0" smtClean="0"/>
          </a:p>
        </p:txBody>
      </p:sp>
      <p:grpSp>
        <p:nvGrpSpPr>
          <p:cNvPr id="410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0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354" y="3888218"/>
            <a:ext cx="7817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err="1" smtClean="0"/>
              <a:t>Autotrophs</a:t>
            </a:r>
            <a:r>
              <a:rPr lang="en-US" b="1" dirty="0" smtClean="0"/>
              <a:t> </a:t>
            </a:r>
            <a:r>
              <a:rPr lang="en-US" dirty="0" smtClean="0"/>
              <a:t>sustain themselves without eating anything derived from other organisms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692205" y="4795110"/>
            <a:ext cx="775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/>
              <a:t>Almost all plants are </a:t>
            </a:r>
            <a:r>
              <a:rPr lang="en-US" dirty="0" err="1" smtClean="0"/>
              <a:t>photoautotrophs</a:t>
            </a:r>
            <a:r>
              <a:rPr lang="en-US" dirty="0" smtClean="0"/>
              <a:t>, using the energy of sunlight to make organic molecules (1)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84300"/>
            <a:ext cx="8305800" cy="39243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An </a:t>
            </a:r>
            <a:r>
              <a:rPr lang="en-US" sz="2800" b="1" dirty="0" smtClean="0"/>
              <a:t>absorption spectrum </a:t>
            </a:r>
            <a:r>
              <a:rPr lang="en-US" sz="2800" dirty="0" smtClean="0"/>
              <a:t>is a graph plotting a pigment’s light absorption versus wavelength</a:t>
            </a:r>
          </a:p>
          <a:p>
            <a:pPr eaLnBrk="1" hangingPunct="1"/>
            <a:r>
              <a:rPr lang="en-US" sz="2800" dirty="0" smtClean="0"/>
              <a:t>The absorption  spectrum of </a:t>
            </a:r>
            <a:r>
              <a:rPr lang="en-US" sz="2800" b="1" dirty="0" smtClean="0"/>
              <a:t>chlorophyll </a:t>
            </a:r>
            <a:r>
              <a:rPr lang="en-US" sz="2800" b="1" i="1" dirty="0" smtClean="0"/>
              <a:t>a</a:t>
            </a:r>
            <a:r>
              <a:rPr lang="en-US" sz="2800" b="1" dirty="0" smtClean="0"/>
              <a:t> </a:t>
            </a:r>
            <a:r>
              <a:rPr lang="en-US" sz="2800" dirty="0" smtClean="0"/>
              <a:t>suggests that violet-blue and red light work best for photosynthesis</a:t>
            </a:r>
          </a:p>
          <a:p>
            <a:pPr eaLnBrk="1" hangingPunct="1"/>
            <a:r>
              <a:rPr lang="en-US" sz="2800" dirty="0" smtClean="0"/>
              <a:t>An </a:t>
            </a:r>
            <a:r>
              <a:rPr lang="en-US" sz="2800" b="1" dirty="0" smtClean="0"/>
              <a:t>action spectrum </a:t>
            </a:r>
            <a:r>
              <a:rPr lang="en-US" sz="2800" dirty="0" smtClean="0"/>
              <a:t>profiles the relative effectiveness of different wavelengths of radiation in driving a </a:t>
            </a:r>
            <a:r>
              <a:rPr lang="en-US" sz="2800" dirty="0" smtClean="0"/>
              <a:t>process (9)</a:t>
            </a:r>
            <a:endParaRPr lang="en-US" sz="2800" dirty="0" smtClean="0"/>
          </a:p>
        </p:txBody>
      </p:sp>
      <p:grpSp>
        <p:nvGrpSpPr>
          <p:cNvPr id="45059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506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5060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10.9</a:t>
            </a:r>
          </a:p>
        </p:txBody>
      </p:sp>
      <p:pic>
        <p:nvPicPr>
          <p:cNvPr id="44035" name="Picture 35" descr="10_09AbsorptionSpectrum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475" y="136525"/>
            <a:ext cx="662146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471613" y="862013"/>
            <a:ext cx="70485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White</a:t>
            </a:r>
            <a:br>
              <a:rPr lang="en-US" sz="1900" b="1"/>
            </a:br>
            <a:r>
              <a:rPr lang="en-US" sz="1900" b="1"/>
              <a:t>light</a:t>
            </a:r>
          </a:p>
        </p:txBody>
      </p:sp>
      <p:sp>
        <p:nvSpPr>
          <p:cNvPr id="44037" name="Text Box 16"/>
          <p:cNvSpPr txBox="1">
            <a:spLocks noChangeArrowheads="1"/>
          </p:cNvSpPr>
          <p:nvPr/>
        </p:nvSpPr>
        <p:spPr bwMode="auto">
          <a:xfrm>
            <a:off x="2378075" y="498475"/>
            <a:ext cx="12065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Refracting</a:t>
            </a:r>
            <a:br>
              <a:rPr lang="en-US" sz="1900" b="1"/>
            </a:br>
            <a:r>
              <a:rPr lang="en-US" sz="1900" b="1"/>
              <a:t>prism</a:t>
            </a:r>
          </a:p>
        </p:txBody>
      </p:sp>
      <p:sp>
        <p:nvSpPr>
          <p:cNvPr id="44038" name="Text Box 17"/>
          <p:cNvSpPr txBox="1">
            <a:spLocks noChangeArrowheads="1"/>
          </p:cNvSpPr>
          <p:nvPr/>
        </p:nvSpPr>
        <p:spPr bwMode="auto">
          <a:xfrm>
            <a:off x="3733800" y="492125"/>
            <a:ext cx="13525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Chlorophyll</a:t>
            </a:r>
            <a:br>
              <a:rPr lang="en-US" sz="1900" b="1"/>
            </a:br>
            <a:r>
              <a:rPr lang="en-US" sz="1900" b="1"/>
              <a:t>solution</a:t>
            </a:r>
          </a:p>
        </p:txBody>
      </p:sp>
      <p:sp>
        <p:nvSpPr>
          <p:cNvPr id="44039" name="Text Box 18"/>
          <p:cNvSpPr txBox="1">
            <a:spLocks noChangeArrowheads="1"/>
          </p:cNvSpPr>
          <p:nvPr/>
        </p:nvSpPr>
        <p:spPr bwMode="auto">
          <a:xfrm>
            <a:off x="5241925" y="493713"/>
            <a:ext cx="1536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Photoelectric</a:t>
            </a:r>
            <a:br>
              <a:rPr lang="en-US" sz="1900" b="1"/>
            </a:br>
            <a:r>
              <a:rPr lang="en-US" sz="1900" b="1"/>
              <a:t>tube</a:t>
            </a:r>
          </a:p>
        </p:txBody>
      </p:sp>
      <p:sp>
        <p:nvSpPr>
          <p:cNvPr id="44040" name="Text Box 19"/>
          <p:cNvSpPr txBox="1">
            <a:spLocks noChangeArrowheads="1"/>
          </p:cNvSpPr>
          <p:nvPr/>
        </p:nvSpPr>
        <p:spPr bwMode="auto">
          <a:xfrm>
            <a:off x="5905500" y="1047750"/>
            <a:ext cx="16684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Galvanometer</a:t>
            </a:r>
          </a:p>
        </p:txBody>
      </p:sp>
      <p:sp>
        <p:nvSpPr>
          <p:cNvPr id="44041" name="Text Box 20"/>
          <p:cNvSpPr txBox="1">
            <a:spLocks noChangeArrowheads="1"/>
          </p:cNvSpPr>
          <p:nvPr/>
        </p:nvSpPr>
        <p:spPr bwMode="auto">
          <a:xfrm>
            <a:off x="1909763" y="2806700"/>
            <a:ext cx="148431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Slit moves to</a:t>
            </a:r>
            <a:br>
              <a:rPr lang="en-US" sz="1900" b="1"/>
            </a:br>
            <a:r>
              <a:rPr lang="en-US" sz="1900" b="1"/>
              <a:t>pass light</a:t>
            </a:r>
            <a:br>
              <a:rPr lang="en-US" sz="1900" b="1"/>
            </a:br>
            <a:r>
              <a:rPr lang="en-US" sz="1900" b="1"/>
              <a:t>of selected</a:t>
            </a:r>
            <a:br>
              <a:rPr lang="en-US" sz="1900" b="1"/>
            </a:br>
            <a:r>
              <a:rPr lang="en-US" sz="1900" b="1"/>
              <a:t>wavelength.</a:t>
            </a:r>
          </a:p>
        </p:txBody>
      </p:sp>
      <p:sp>
        <p:nvSpPr>
          <p:cNvPr id="44042" name="Text Box 21"/>
          <p:cNvSpPr txBox="1">
            <a:spLocks noChangeArrowheads="1"/>
          </p:cNvSpPr>
          <p:nvPr/>
        </p:nvSpPr>
        <p:spPr bwMode="auto">
          <a:xfrm>
            <a:off x="3694113" y="2795588"/>
            <a:ext cx="717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Green</a:t>
            </a:r>
            <a:br>
              <a:rPr lang="en-US" sz="1900" b="1"/>
            </a:br>
            <a:r>
              <a:rPr lang="en-US" sz="1900" b="1"/>
              <a:t>light</a:t>
            </a:r>
          </a:p>
        </p:txBody>
      </p:sp>
      <p:sp>
        <p:nvSpPr>
          <p:cNvPr id="44043" name="Text Box 22"/>
          <p:cNvSpPr txBox="1">
            <a:spLocks noChangeArrowheads="1"/>
          </p:cNvSpPr>
          <p:nvPr/>
        </p:nvSpPr>
        <p:spPr bwMode="auto">
          <a:xfrm>
            <a:off x="5440363" y="2635250"/>
            <a:ext cx="243681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High transmittance</a:t>
            </a:r>
            <a:br>
              <a:rPr lang="en-US" sz="1900" b="1"/>
            </a:br>
            <a:r>
              <a:rPr lang="en-US" sz="1900" b="1"/>
              <a:t>(low absorption):</a:t>
            </a:r>
            <a:br>
              <a:rPr lang="en-US" sz="1900" b="1"/>
            </a:br>
            <a:r>
              <a:rPr lang="en-US" sz="1900" b="1"/>
              <a:t>Chlorophyll absorbs</a:t>
            </a:r>
            <a:br>
              <a:rPr lang="en-US" sz="1900" b="1"/>
            </a:br>
            <a:r>
              <a:rPr lang="en-US" sz="1900" b="1"/>
              <a:t>very little green light.</a:t>
            </a:r>
          </a:p>
        </p:txBody>
      </p:sp>
      <p:sp>
        <p:nvSpPr>
          <p:cNvPr id="44044" name="Text Box 23"/>
          <p:cNvSpPr txBox="1">
            <a:spLocks noChangeArrowheads="1"/>
          </p:cNvSpPr>
          <p:nvPr/>
        </p:nvSpPr>
        <p:spPr bwMode="auto">
          <a:xfrm>
            <a:off x="3767138" y="5780088"/>
            <a:ext cx="5984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Blue</a:t>
            </a:r>
            <a:br>
              <a:rPr lang="en-US" sz="1900" b="1"/>
            </a:br>
            <a:r>
              <a:rPr lang="en-US" sz="1900" b="1"/>
              <a:t>light</a:t>
            </a:r>
          </a:p>
        </p:txBody>
      </p:sp>
      <p:sp>
        <p:nvSpPr>
          <p:cNvPr id="44045" name="Text Box 24"/>
          <p:cNvSpPr txBox="1">
            <a:spLocks noChangeArrowheads="1"/>
          </p:cNvSpPr>
          <p:nvPr/>
        </p:nvSpPr>
        <p:spPr bwMode="auto">
          <a:xfrm>
            <a:off x="5500688" y="5484813"/>
            <a:ext cx="243681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Low transmittance</a:t>
            </a:r>
            <a:br>
              <a:rPr lang="en-US" sz="1900" b="1"/>
            </a:br>
            <a:r>
              <a:rPr lang="en-US" sz="1900" b="1"/>
              <a:t>(high absorption):</a:t>
            </a:r>
            <a:br>
              <a:rPr lang="en-US" sz="1900" b="1"/>
            </a:br>
            <a:r>
              <a:rPr lang="en-US" sz="1900" b="1"/>
              <a:t>Chlorophyll absorbs</a:t>
            </a:r>
            <a:br>
              <a:rPr lang="en-US" sz="1900" b="1"/>
            </a:br>
            <a:r>
              <a:rPr lang="en-US" sz="1900" b="1"/>
              <a:t>most blue light.</a:t>
            </a:r>
          </a:p>
        </p:txBody>
      </p:sp>
      <p:sp>
        <p:nvSpPr>
          <p:cNvPr id="44046" name="Line 25"/>
          <p:cNvSpPr>
            <a:spLocks noChangeShapeType="1"/>
          </p:cNvSpPr>
          <p:nvPr/>
        </p:nvSpPr>
        <p:spPr bwMode="auto">
          <a:xfrm>
            <a:off x="2738438" y="992188"/>
            <a:ext cx="0" cy="781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26"/>
          <p:cNvSpPr>
            <a:spLocks noChangeShapeType="1"/>
          </p:cNvSpPr>
          <p:nvPr/>
        </p:nvSpPr>
        <p:spPr bwMode="auto">
          <a:xfrm flipH="1">
            <a:off x="2765425" y="1771650"/>
            <a:ext cx="885825" cy="1033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Line 27"/>
          <p:cNvSpPr>
            <a:spLocks noChangeShapeType="1"/>
          </p:cNvSpPr>
          <p:nvPr/>
        </p:nvSpPr>
        <p:spPr bwMode="auto">
          <a:xfrm>
            <a:off x="4021138" y="1785938"/>
            <a:ext cx="0" cy="1004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28"/>
          <p:cNvSpPr>
            <a:spLocks noChangeShapeType="1"/>
          </p:cNvSpPr>
          <p:nvPr/>
        </p:nvSpPr>
        <p:spPr bwMode="auto">
          <a:xfrm>
            <a:off x="4113213" y="1004888"/>
            <a:ext cx="277812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29"/>
          <p:cNvSpPr>
            <a:spLocks noChangeShapeType="1"/>
          </p:cNvSpPr>
          <p:nvPr/>
        </p:nvSpPr>
        <p:spPr bwMode="auto">
          <a:xfrm flipH="1">
            <a:off x="5211763" y="992188"/>
            <a:ext cx="171450" cy="595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Line 30"/>
          <p:cNvSpPr>
            <a:spLocks noChangeShapeType="1"/>
          </p:cNvSpPr>
          <p:nvPr/>
        </p:nvSpPr>
        <p:spPr bwMode="auto">
          <a:xfrm>
            <a:off x="4033838" y="4749800"/>
            <a:ext cx="0" cy="1019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Text Box 34"/>
          <p:cNvSpPr txBox="1">
            <a:spLocks noChangeArrowheads="1"/>
          </p:cNvSpPr>
          <p:nvPr/>
        </p:nvSpPr>
        <p:spPr bwMode="auto">
          <a:xfrm>
            <a:off x="1293813" y="150813"/>
            <a:ext cx="14668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solidFill>
                  <a:srgbClr val="AC1218"/>
                </a:solidFill>
              </a:rPr>
              <a:t>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1" descr="10_10PhotosynWavelength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925" y="136525"/>
            <a:ext cx="678656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1220788" y="4354513"/>
            <a:ext cx="18161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(b) Action spectrum</a:t>
            </a:r>
          </a:p>
        </p:txBody>
      </p:sp>
      <p:grpSp>
        <p:nvGrpSpPr>
          <p:cNvPr id="46084" name="Group 52"/>
          <p:cNvGrpSpPr>
            <a:grpSpLocks/>
          </p:cNvGrpSpPr>
          <p:nvPr/>
        </p:nvGrpSpPr>
        <p:grpSpPr bwMode="auto">
          <a:xfrm>
            <a:off x="1214438" y="1724025"/>
            <a:ext cx="1320800" cy="388938"/>
            <a:chOff x="765" y="1086"/>
            <a:chExt cx="832" cy="245"/>
          </a:xfrm>
        </p:grpSpPr>
        <p:sp>
          <p:nvSpPr>
            <p:cNvPr id="46115" name="Text Box 21"/>
            <p:cNvSpPr txBox="1">
              <a:spLocks noChangeArrowheads="1"/>
            </p:cNvSpPr>
            <p:nvPr/>
          </p:nvSpPr>
          <p:spPr bwMode="auto">
            <a:xfrm>
              <a:off x="765" y="1089"/>
              <a:ext cx="16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500" b="1"/>
                <a:t>(a)</a:t>
              </a:r>
            </a:p>
          </p:txBody>
        </p:sp>
        <p:sp>
          <p:nvSpPr>
            <p:cNvPr id="46116" name="Text Box 22"/>
            <p:cNvSpPr txBox="1">
              <a:spLocks noChangeArrowheads="1"/>
            </p:cNvSpPr>
            <p:nvPr/>
          </p:nvSpPr>
          <p:spPr bwMode="auto">
            <a:xfrm>
              <a:off x="945" y="1086"/>
              <a:ext cx="65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500" b="1"/>
                <a:t>Absorption</a:t>
              </a:r>
              <a:br>
                <a:rPr lang="en-US" sz="1500" b="1"/>
              </a:br>
              <a:r>
                <a:rPr lang="en-US" sz="1500" b="1"/>
                <a:t>spectra</a:t>
              </a:r>
            </a:p>
          </p:txBody>
        </p:sp>
      </p:grpSp>
      <p:grpSp>
        <p:nvGrpSpPr>
          <p:cNvPr id="46085" name="Group 53"/>
          <p:cNvGrpSpPr>
            <a:grpSpLocks/>
          </p:cNvGrpSpPr>
          <p:nvPr/>
        </p:nvGrpSpPr>
        <p:grpSpPr bwMode="auto">
          <a:xfrm>
            <a:off x="1222375" y="6116638"/>
            <a:ext cx="1503363" cy="409575"/>
            <a:chOff x="770" y="3853"/>
            <a:chExt cx="947" cy="258"/>
          </a:xfrm>
        </p:grpSpPr>
        <p:sp>
          <p:nvSpPr>
            <p:cNvPr id="46113" name="Text Box 23"/>
            <p:cNvSpPr txBox="1">
              <a:spLocks noChangeArrowheads="1"/>
            </p:cNvSpPr>
            <p:nvPr/>
          </p:nvSpPr>
          <p:spPr bwMode="auto">
            <a:xfrm>
              <a:off x="949" y="3857"/>
              <a:ext cx="768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500" b="1"/>
                <a:t>Engelmann’s</a:t>
              </a:r>
              <a:br>
                <a:rPr lang="en-US" sz="1500" b="1"/>
              </a:br>
              <a:r>
                <a:rPr lang="en-US" sz="1500" b="1"/>
                <a:t>experiment</a:t>
              </a:r>
            </a:p>
          </p:txBody>
        </p:sp>
        <p:sp>
          <p:nvSpPr>
            <p:cNvPr id="46114" name="Text Box 24"/>
            <p:cNvSpPr txBox="1">
              <a:spLocks noChangeArrowheads="1"/>
            </p:cNvSpPr>
            <p:nvPr/>
          </p:nvSpPr>
          <p:spPr bwMode="auto">
            <a:xfrm>
              <a:off x="770" y="3853"/>
              <a:ext cx="16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500" b="1"/>
                <a:t>(c)</a:t>
              </a:r>
            </a:p>
          </p:txBody>
        </p:sp>
      </p:grpSp>
      <p:sp>
        <p:nvSpPr>
          <p:cNvPr id="46086" name="Text Box 25"/>
          <p:cNvSpPr txBox="1">
            <a:spLocks noChangeArrowheads="1"/>
          </p:cNvSpPr>
          <p:nvPr/>
        </p:nvSpPr>
        <p:spPr bwMode="auto">
          <a:xfrm>
            <a:off x="3905250" y="241300"/>
            <a:ext cx="7048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Chloro-</a:t>
            </a:r>
            <a:br>
              <a:rPr lang="en-US" sz="1500" b="1"/>
            </a:br>
            <a:r>
              <a:rPr lang="en-US" sz="1500" b="1"/>
              <a:t>phyll </a:t>
            </a:r>
            <a:r>
              <a:rPr lang="en-US" sz="1500" b="1" i="1"/>
              <a:t>a</a:t>
            </a:r>
            <a:endParaRPr lang="en-US" sz="1500" b="1"/>
          </a:p>
        </p:txBody>
      </p:sp>
      <p:sp>
        <p:nvSpPr>
          <p:cNvPr id="46087" name="Text Box 26"/>
          <p:cNvSpPr txBox="1">
            <a:spLocks noChangeArrowheads="1"/>
          </p:cNvSpPr>
          <p:nvPr/>
        </p:nvSpPr>
        <p:spPr bwMode="auto">
          <a:xfrm>
            <a:off x="4983163" y="487363"/>
            <a:ext cx="12604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Chlorophyll </a:t>
            </a:r>
            <a:r>
              <a:rPr lang="en-US" sz="1500" b="1" i="1"/>
              <a:t>b</a:t>
            </a:r>
            <a:endParaRPr lang="en-US" sz="1500" b="1"/>
          </a:p>
        </p:txBody>
      </p:sp>
      <p:sp>
        <p:nvSpPr>
          <p:cNvPr id="46088" name="Text Box 27"/>
          <p:cNvSpPr txBox="1">
            <a:spLocks noChangeArrowheads="1"/>
          </p:cNvSpPr>
          <p:nvPr/>
        </p:nvSpPr>
        <p:spPr bwMode="auto">
          <a:xfrm>
            <a:off x="5373688" y="1103313"/>
            <a:ext cx="112871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Carotenoids</a:t>
            </a:r>
          </a:p>
        </p:txBody>
      </p:sp>
      <p:sp>
        <p:nvSpPr>
          <p:cNvPr id="46089" name="Text Box 28"/>
          <p:cNvSpPr txBox="1">
            <a:spLocks noChangeArrowheads="1"/>
          </p:cNvSpPr>
          <p:nvPr/>
        </p:nvSpPr>
        <p:spPr bwMode="auto">
          <a:xfrm>
            <a:off x="5002213" y="2149475"/>
            <a:ext cx="22256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Wavelength of light (nm)</a:t>
            </a:r>
          </a:p>
        </p:txBody>
      </p:sp>
      <p:sp>
        <p:nvSpPr>
          <p:cNvPr id="46090" name="Text Box 29"/>
          <p:cNvSpPr txBox="1">
            <a:spLocks noChangeArrowheads="1"/>
          </p:cNvSpPr>
          <p:nvPr/>
        </p:nvSpPr>
        <p:spPr bwMode="auto">
          <a:xfrm rot="-5400000">
            <a:off x="2517775" y="931863"/>
            <a:ext cx="20145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Absorption of light by</a:t>
            </a:r>
            <a:br>
              <a:rPr lang="en-US" sz="1500" b="1"/>
            </a:br>
            <a:r>
              <a:rPr lang="en-US" sz="1500" b="1"/>
              <a:t>chloroplast pigments</a:t>
            </a:r>
          </a:p>
        </p:txBody>
      </p:sp>
      <p:sp>
        <p:nvSpPr>
          <p:cNvPr id="46091" name="Text Box 30"/>
          <p:cNvSpPr txBox="1">
            <a:spLocks noChangeArrowheads="1"/>
          </p:cNvSpPr>
          <p:nvPr/>
        </p:nvSpPr>
        <p:spPr bwMode="auto">
          <a:xfrm rot="-5400000">
            <a:off x="2384425" y="3341688"/>
            <a:ext cx="23193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Rate of photosynthesis </a:t>
            </a:r>
            <a:br>
              <a:rPr lang="en-US" sz="1500" b="1"/>
            </a:br>
            <a:r>
              <a:rPr lang="en-US" sz="1500" b="1"/>
              <a:t>(measured by O</a:t>
            </a:r>
            <a:r>
              <a:rPr lang="en-US" sz="1500" b="1" baseline="-25000"/>
              <a:t>2</a:t>
            </a:r>
            <a:r>
              <a:rPr lang="en-US" sz="1500" b="1"/>
              <a:t> release)</a:t>
            </a:r>
          </a:p>
        </p:txBody>
      </p:sp>
      <p:sp>
        <p:nvSpPr>
          <p:cNvPr id="46092" name="Text Box 31"/>
          <p:cNvSpPr txBox="1">
            <a:spLocks noChangeArrowheads="1"/>
          </p:cNvSpPr>
          <p:nvPr/>
        </p:nvSpPr>
        <p:spPr bwMode="auto">
          <a:xfrm>
            <a:off x="4665663" y="4986338"/>
            <a:ext cx="15128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Aerobic bacteria</a:t>
            </a:r>
          </a:p>
        </p:txBody>
      </p:sp>
      <p:sp>
        <p:nvSpPr>
          <p:cNvPr id="46093" name="Text Box 32"/>
          <p:cNvSpPr txBox="1">
            <a:spLocks noChangeArrowheads="1"/>
          </p:cNvSpPr>
          <p:nvPr/>
        </p:nvSpPr>
        <p:spPr bwMode="auto">
          <a:xfrm>
            <a:off x="5268913" y="5257800"/>
            <a:ext cx="79851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500" b="1"/>
              <a:t>Filament</a:t>
            </a:r>
            <a:br>
              <a:rPr lang="en-US" sz="1500" b="1"/>
            </a:br>
            <a:r>
              <a:rPr lang="en-US" sz="1500" b="1"/>
              <a:t>of alga</a:t>
            </a:r>
          </a:p>
        </p:txBody>
      </p:sp>
      <p:sp>
        <p:nvSpPr>
          <p:cNvPr id="46094" name="Text Box 33"/>
          <p:cNvSpPr txBox="1">
            <a:spLocks noChangeArrowheads="1"/>
          </p:cNvSpPr>
          <p:nvPr/>
        </p:nvSpPr>
        <p:spPr bwMode="auto">
          <a:xfrm>
            <a:off x="3871913" y="1903413"/>
            <a:ext cx="33496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400</a:t>
            </a:r>
          </a:p>
        </p:txBody>
      </p:sp>
      <p:sp>
        <p:nvSpPr>
          <p:cNvPr id="46095" name="Text Box 34"/>
          <p:cNvSpPr txBox="1">
            <a:spLocks noChangeArrowheads="1"/>
          </p:cNvSpPr>
          <p:nvPr/>
        </p:nvSpPr>
        <p:spPr bwMode="auto">
          <a:xfrm>
            <a:off x="5043488" y="1897063"/>
            <a:ext cx="33496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500</a:t>
            </a:r>
          </a:p>
        </p:txBody>
      </p:sp>
      <p:sp>
        <p:nvSpPr>
          <p:cNvPr id="46096" name="Text Box 35"/>
          <p:cNvSpPr txBox="1">
            <a:spLocks noChangeArrowheads="1"/>
          </p:cNvSpPr>
          <p:nvPr/>
        </p:nvSpPr>
        <p:spPr bwMode="auto">
          <a:xfrm>
            <a:off x="6272213" y="1897063"/>
            <a:ext cx="33496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600</a:t>
            </a:r>
          </a:p>
        </p:txBody>
      </p:sp>
      <p:sp>
        <p:nvSpPr>
          <p:cNvPr id="46097" name="Text Box 36"/>
          <p:cNvSpPr txBox="1">
            <a:spLocks noChangeArrowheads="1"/>
          </p:cNvSpPr>
          <p:nvPr/>
        </p:nvSpPr>
        <p:spPr bwMode="auto">
          <a:xfrm>
            <a:off x="7475538" y="1897063"/>
            <a:ext cx="33496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700</a:t>
            </a:r>
          </a:p>
        </p:txBody>
      </p:sp>
      <p:sp>
        <p:nvSpPr>
          <p:cNvPr id="46098" name="Text Box 37"/>
          <p:cNvSpPr txBox="1">
            <a:spLocks noChangeArrowheads="1"/>
          </p:cNvSpPr>
          <p:nvPr/>
        </p:nvSpPr>
        <p:spPr bwMode="auto">
          <a:xfrm>
            <a:off x="3865563" y="4305300"/>
            <a:ext cx="334962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400</a:t>
            </a:r>
          </a:p>
        </p:txBody>
      </p:sp>
      <p:sp>
        <p:nvSpPr>
          <p:cNvPr id="46099" name="Text Box 38"/>
          <p:cNvSpPr txBox="1">
            <a:spLocks noChangeArrowheads="1"/>
          </p:cNvSpPr>
          <p:nvPr/>
        </p:nvSpPr>
        <p:spPr bwMode="auto">
          <a:xfrm>
            <a:off x="5037138" y="4311650"/>
            <a:ext cx="334962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500</a:t>
            </a:r>
          </a:p>
        </p:txBody>
      </p:sp>
      <p:sp>
        <p:nvSpPr>
          <p:cNvPr id="46100" name="Text Box 39"/>
          <p:cNvSpPr txBox="1">
            <a:spLocks noChangeArrowheads="1"/>
          </p:cNvSpPr>
          <p:nvPr/>
        </p:nvSpPr>
        <p:spPr bwMode="auto">
          <a:xfrm>
            <a:off x="6265863" y="4311650"/>
            <a:ext cx="334962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600</a:t>
            </a:r>
          </a:p>
        </p:txBody>
      </p:sp>
      <p:sp>
        <p:nvSpPr>
          <p:cNvPr id="46101" name="Text Box 40"/>
          <p:cNvSpPr txBox="1">
            <a:spLocks noChangeArrowheads="1"/>
          </p:cNvSpPr>
          <p:nvPr/>
        </p:nvSpPr>
        <p:spPr bwMode="auto">
          <a:xfrm>
            <a:off x="7258050" y="4311650"/>
            <a:ext cx="3349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700</a:t>
            </a:r>
          </a:p>
        </p:txBody>
      </p:sp>
      <p:sp>
        <p:nvSpPr>
          <p:cNvPr id="46102" name="Text Box 41"/>
          <p:cNvSpPr txBox="1">
            <a:spLocks noChangeArrowheads="1"/>
          </p:cNvSpPr>
          <p:nvPr/>
        </p:nvSpPr>
        <p:spPr bwMode="auto">
          <a:xfrm>
            <a:off x="3865563" y="6329363"/>
            <a:ext cx="33496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400</a:t>
            </a:r>
          </a:p>
        </p:txBody>
      </p:sp>
      <p:sp>
        <p:nvSpPr>
          <p:cNvPr id="46103" name="Text Box 42"/>
          <p:cNvSpPr txBox="1">
            <a:spLocks noChangeArrowheads="1"/>
          </p:cNvSpPr>
          <p:nvPr/>
        </p:nvSpPr>
        <p:spPr bwMode="auto">
          <a:xfrm>
            <a:off x="5037138" y="6335713"/>
            <a:ext cx="33496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500</a:t>
            </a:r>
          </a:p>
        </p:txBody>
      </p:sp>
      <p:sp>
        <p:nvSpPr>
          <p:cNvPr id="46104" name="Text Box 43"/>
          <p:cNvSpPr txBox="1">
            <a:spLocks noChangeArrowheads="1"/>
          </p:cNvSpPr>
          <p:nvPr/>
        </p:nvSpPr>
        <p:spPr bwMode="auto">
          <a:xfrm>
            <a:off x="6265863" y="6335713"/>
            <a:ext cx="33496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600</a:t>
            </a:r>
          </a:p>
        </p:txBody>
      </p:sp>
      <p:sp>
        <p:nvSpPr>
          <p:cNvPr id="46105" name="Text Box 44"/>
          <p:cNvSpPr txBox="1">
            <a:spLocks noChangeArrowheads="1"/>
          </p:cNvSpPr>
          <p:nvPr/>
        </p:nvSpPr>
        <p:spPr bwMode="auto">
          <a:xfrm>
            <a:off x="7469188" y="6335713"/>
            <a:ext cx="33496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700</a:t>
            </a:r>
          </a:p>
        </p:txBody>
      </p:sp>
      <p:sp>
        <p:nvSpPr>
          <p:cNvPr id="46106" name="Line 45"/>
          <p:cNvSpPr>
            <a:spLocks noChangeShapeType="1"/>
          </p:cNvSpPr>
          <p:nvPr/>
        </p:nvSpPr>
        <p:spPr bwMode="auto">
          <a:xfrm>
            <a:off x="4152900" y="674688"/>
            <a:ext cx="146050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7" name="Line 46"/>
          <p:cNvSpPr>
            <a:spLocks noChangeShapeType="1"/>
          </p:cNvSpPr>
          <p:nvPr/>
        </p:nvSpPr>
        <p:spPr bwMode="auto">
          <a:xfrm>
            <a:off x="4762500" y="582613"/>
            <a:ext cx="171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Line 47"/>
          <p:cNvSpPr>
            <a:spLocks noChangeShapeType="1"/>
          </p:cNvSpPr>
          <p:nvPr/>
        </p:nvSpPr>
        <p:spPr bwMode="auto">
          <a:xfrm>
            <a:off x="5199063" y="121761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Line 48"/>
          <p:cNvSpPr>
            <a:spLocks noChangeShapeType="1"/>
          </p:cNvSpPr>
          <p:nvPr/>
        </p:nvSpPr>
        <p:spPr bwMode="auto">
          <a:xfrm flipH="1">
            <a:off x="4668838" y="5186363"/>
            <a:ext cx="331787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Line 49"/>
          <p:cNvSpPr>
            <a:spLocks noChangeShapeType="1"/>
          </p:cNvSpPr>
          <p:nvPr/>
        </p:nvSpPr>
        <p:spPr bwMode="auto">
          <a:xfrm>
            <a:off x="5675313" y="5675313"/>
            <a:ext cx="0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Text Box 50"/>
          <p:cNvSpPr txBox="1">
            <a:spLocks noChangeArrowheads="1"/>
          </p:cNvSpPr>
          <p:nvPr/>
        </p:nvSpPr>
        <p:spPr bwMode="auto">
          <a:xfrm>
            <a:off x="1212850" y="168275"/>
            <a:ext cx="917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AC1218"/>
                </a:solidFill>
              </a:rPr>
              <a:t>RESULTS</a:t>
            </a:r>
          </a:p>
        </p:txBody>
      </p:sp>
      <p:sp>
        <p:nvSpPr>
          <p:cNvPr id="461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10.10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4292600"/>
          </a:xfrm>
        </p:spPr>
        <p:txBody>
          <a:bodyPr/>
          <a:lstStyle/>
          <a:p>
            <a:pPr marL="350838" indent="-350838" eaLnBrk="1" hangingPunct="1">
              <a:spcBef>
                <a:spcPct val="30000"/>
              </a:spcBef>
              <a:buFontTx/>
              <a:buChar char="•"/>
            </a:pPr>
            <a:r>
              <a:rPr lang="en-US" sz="2800" dirty="0" smtClean="0"/>
              <a:t>The action spectrum of photosynthesis was first demonstrated in 1883 by Theodor W. Engelmann</a:t>
            </a:r>
          </a:p>
          <a:p>
            <a:pPr marL="350838" indent="-350838" eaLnBrk="1" hangingPunct="1">
              <a:spcBef>
                <a:spcPct val="30000"/>
              </a:spcBef>
              <a:buFontTx/>
              <a:buChar char="•"/>
            </a:pPr>
            <a:r>
              <a:rPr lang="en-US" sz="2800" dirty="0" smtClean="0"/>
              <a:t>In his experiment, he exposed different segments of a filamentous alga to different wavelengths</a:t>
            </a:r>
          </a:p>
          <a:p>
            <a:pPr marL="350838" indent="-350838" eaLnBrk="1" hangingPunct="1">
              <a:spcBef>
                <a:spcPct val="30000"/>
              </a:spcBef>
              <a:buFontTx/>
              <a:buChar char="•"/>
            </a:pPr>
            <a:r>
              <a:rPr lang="en-US" sz="2800" dirty="0" smtClean="0"/>
              <a:t>Areas receiving wavelengths favorable to photosynthesis produced excess O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pPr marL="350838" indent="-350838" eaLnBrk="1" hangingPunct="1">
              <a:spcBef>
                <a:spcPct val="30000"/>
              </a:spcBef>
              <a:buFontTx/>
              <a:buChar char="•"/>
            </a:pPr>
            <a:r>
              <a:rPr lang="en-US" sz="2800" dirty="0" smtClean="0"/>
              <a:t>He used the growth of aerobic bacteria clustered along the alga as a measure of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 smtClean="0"/>
              <a:t>production (10)</a:t>
            </a:r>
            <a:endParaRPr lang="en-US" sz="2800" dirty="0" smtClean="0"/>
          </a:p>
        </p:txBody>
      </p:sp>
      <p:grpSp>
        <p:nvGrpSpPr>
          <p:cNvPr id="47107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710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7108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889000"/>
            <a:ext cx="8928100" cy="914400"/>
          </a:xfrm>
        </p:spPr>
        <p:txBody>
          <a:bodyPr/>
          <a:lstStyle/>
          <a:p>
            <a:pPr eaLnBrk="1" hangingPunct="1"/>
            <a:r>
              <a:rPr lang="en-US" smtClean="0"/>
              <a:t>A Photosystem: A Reaction-Center Complex Associated with Light-Harvesting Complexes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2050"/>
            <a:ext cx="8229600" cy="37401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</a:t>
            </a:r>
            <a:r>
              <a:rPr lang="en-US" sz="2800" b="1" dirty="0" err="1" smtClean="0"/>
              <a:t>photosystem</a:t>
            </a:r>
            <a:r>
              <a:rPr lang="en-US" sz="2800" b="1" dirty="0" smtClean="0"/>
              <a:t> </a:t>
            </a:r>
            <a:r>
              <a:rPr lang="en-US" sz="2800" dirty="0" smtClean="0"/>
              <a:t>consists of a </a:t>
            </a:r>
            <a:r>
              <a:rPr lang="en-US" sz="2800" b="1" dirty="0" smtClean="0"/>
              <a:t>reaction-center complex </a:t>
            </a:r>
            <a:r>
              <a:rPr lang="en-US" sz="2800" dirty="0" smtClean="0"/>
              <a:t>(a type of protein complex) surrounded by light-harvesting complexes</a:t>
            </a:r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b="1" dirty="0" smtClean="0"/>
              <a:t>light-harvesting complexes </a:t>
            </a:r>
            <a:r>
              <a:rPr lang="en-US" sz="2800" dirty="0" smtClean="0"/>
              <a:t>(pigment molecules bound to proteins) transfer the energy of photons to the reaction </a:t>
            </a:r>
            <a:r>
              <a:rPr lang="en-US" sz="2800" dirty="0" smtClean="0"/>
              <a:t>center (11 12a 12b)</a:t>
            </a:r>
            <a:endParaRPr lang="en-US" sz="2800" dirty="0" smtClean="0"/>
          </a:p>
          <a:p>
            <a:pPr eaLnBrk="1" hangingPunct="1">
              <a:lnSpc>
                <a:spcPct val="96000"/>
              </a:lnSpc>
              <a:spcBef>
                <a:spcPts val="600"/>
              </a:spcBef>
              <a:buFont typeface="Times" pitchFamily="84" charset="0"/>
              <a:buNone/>
            </a:pPr>
            <a:endParaRPr lang="en-US" dirty="0" smtClean="0"/>
          </a:p>
        </p:txBody>
      </p:sp>
      <p:grpSp>
        <p:nvGrpSpPr>
          <p:cNvPr id="5325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325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325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10.13a</a:t>
            </a:r>
          </a:p>
        </p:txBody>
      </p:sp>
      <p:pic>
        <p:nvPicPr>
          <p:cNvPr id="55299" name="Picture 48" descr="10_13aHarvestLigh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1775" y="136525"/>
            <a:ext cx="61404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5"/>
          <p:cNvSpPr txBox="1">
            <a:spLocks noChangeArrowheads="1"/>
          </p:cNvSpPr>
          <p:nvPr/>
        </p:nvSpPr>
        <p:spPr bwMode="auto">
          <a:xfrm>
            <a:off x="1539875" y="6275388"/>
            <a:ext cx="41021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(a) How a photosystem harvests light</a:t>
            </a: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 rot="-5400000">
            <a:off x="471488" y="3168650"/>
            <a:ext cx="23256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Thylakoid membrane</a:t>
            </a:r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2122488" y="425450"/>
            <a:ext cx="82867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Photon</a:t>
            </a:r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4205288" y="184150"/>
            <a:ext cx="14970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Photosystem</a:t>
            </a:r>
          </a:p>
        </p:txBody>
      </p:sp>
      <p:sp>
        <p:nvSpPr>
          <p:cNvPr id="55304" name="Text Box 10"/>
          <p:cNvSpPr txBox="1">
            <a:spLocks noChangeArrowheads="1"/>
          </p:cNvSpPr>
          <p:nvPr/>
        </p:nvSpPr>
        <p:spPr bwMode="auto">
          <a:xfrm>
            <a:off x="6519863" y="273050"/>
            <a:ext cx="102393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STROMA</a:t>
            </a:r>
          </a:p>
        </p:txBody>
      </p:sp>
      <p:sp>
        <p:nvSpPr>
          <p:cNvPr id="55305" name="Text Box 11"/>
          <p:cNvSpPr txBox="1">
            <a:spLocks noChangeArrowheads="1"/>
          </p:cNvSpPr>
          <p:nvPr/>
        </p:nvSpPr>
        <p:spPr bwMode="auto">
          <a:xfrm>
            <a:off x="3490913" y="592138"/>
            <a:ext cx="124936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Light-</a:t>
            </a:r>
            <a:br>
              <a:rPr lang="en-US" sz="1800" b="1"/>
            </a:br>
            <a:r>
              <a:rPr lang="en-US" sz="1800" b="1"/>
              <a:t>harvesting</a:t>
            </a:r>
            <a:br>
              <a:rPr lang="en-US" sz="1800" b="1"/>
            </a:br>
            <a:r>
              <a:rPr lang="en-US" sz="1800" b="1"/>
              <a:t>complexes</a:t>
            </a:r>
          </a:p>
        </p:txBody>
      </p:sp>
      <p:sp>
        <p:nvSpPr>
          <p:cNvPr id="55306" name="Text Box 12"/>
          <p:cNvSpPr txBox="1">
            <a:spLocks noChangeArrowheads="1"/>
          </p:cNvSpPr>
          <p:nvPr/>
        </p:nvSpPr>
        <p:spPr bwMode="auto">
          <a:xfrm>
            <a:off x="5060950" y="600075"/>
            <a:ext cx="1062038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Reaction-</a:t>
            </a:r>
            <a:br>
              <a:rPr lang="en-US" sz="1800" b="1"/>
            </a:br>
            <a:r>
              <a:rPr lang="en-US" sz="1800" b="1"/>
              <a:t>center</a:t>
            </a:r>
            <a:br>
              <a:rPr lang="en-US" sz="1800" b="1"/>
            </a:br>
            <a:r>
              <a:rPr lang="en-US" sz="1800" b="1"/>
              <a:t>complex</a:t>
            </a:r>
          </a:p>
        </p:txBody>
      </p:sp>
      <p:sp>
        <p:nvSpPr>
          <p:cNvPr id="55307" name="Text Box 13"/>
          <p:cNvSpPr txBox="1">
            <a:spLocks noChangeArrowheads="1"/>
          </p:cNvSpPr>
          <p:nvPr/>
        </p:nvSpPr>
        <p:spPr bwMode="auto">
          <a:xfrm>
            <a:off x="6580188" y="690563"/>
            <a:ext cx="10064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Primary</a:t>
            </a:r>
            <a:br>
              <a:rPr lang="en-US" sz="1800" b="1"/>
            </a:br>
            <a:r>
              <a:rPr lang="en-US" sz="1800" b="1"/>
              <a:t>electron</a:t>
            </a:r>
            <a:br>
              <a:rPr lang="en-US" sz="1800" b="1"/>
            </a:br>
            <a:r>
              <a:rPr lang="en-US" sz="1800" b="1"/>
              <a:t>acceptor</a:t>
            </a:r>
          </a:p>
        </p:txBody>
      </p:sp>
      <p:sp>
        <p:nvSpPr>
          <p:cNvPr id="55308" name="Text Box 14"/>
          <p:cNvSpPr txBox="1">
            <a:spLocks noChangeArrowheads="1"/>
          </p:cNvSpPr>
          <p:nvPr/>
        </p:nvSpPr>
        <p:spPr bwMode="auto">
          <a:xfrm>
            <a:off x="2665413" y="4900613"/>
            <a:ext cx="1050925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Transfer</a:t>
            </a:r>
            <a:br>
              <a:rPr lang="en-US" sz="1800" b="1"/>
            </a:br>
            <a:r>
              <a:rPr lang="en-US" sz="1800" b="1"/>
              <a:t>of energy</a:t>
            </a:r>
          </a:p>
        </p:txBody>
      </p:sp>
      <p:sp>
        <p:nvSpPr>
          <p:cNvPr id="55309" name="Text Box 15"/>
          <p:cNvSpPr txBox="1">
            <a:spLocks noChangeArrowheads="1"/>
          </p:cNvSpPr>
          <p:nvPr/>
        </p:nvSpPr>
        <p:spPr bwMode="auto">
          <a:xfrm>
            <a:off x="4060825" y="4852988"/>
            <a:ext cx="163036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Special pair of</a:t>
            </a:r>
            <a:br>
              <a:rPr lang="en-US" sz="1800" b="1"/>
            </a:br>
            <a:r>
              <a:rPr lang="en-US" sz="1800" b="1"/>
              <a:t>chlorophyll </a:t>
            </a:r>
            <a:r>
              <a:rPr lang="en-US" sz="1800" b="1" i="1"/>
              <a:t>a</a:t>
            </a:r>
            <a:r>
              <a:rPr lang="en-US" sz="1800" b="1"/>
              <a:t/>
            </a:r>
            <a:br>
              <a:rPr lang="en-US" sz="1800" b="1"/>
            </a:br>
            <a:r>
              <a:rPr lang="en-US" sz="1800" b="1"/>
              <a:t>molecules</a:t>
            </a:r>
          </a:p>
        </p:txBody>
      </p:sp>
      <p:sp>
        <p:nvSpPr>
          <p:cNvPr id="55310" name="Text Box 16"/>
          <p:cNvSpPr txBox="1">
            <a:spLocks noChangeArrowheads="1"/>
          </p:cNvSpPr>
          <p:nvPr/>
        </p:nvSpPr>
        <p:spPr bwMode="auto">
          <a:xfrm>
            <a:off x="6443663" y="4840288"/>
            <a:ext cx="11303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Pigment</a:t>
            </a:r>
            <a:br>
              <a:rPr lang="en-US" sz="1800" b="1"/>
            </a:br>
            <a:r>
              <a:rPr lang="en-US" sz="1800" b="1"/>
              <a:t>molecules</a:t>
            </a:r>
          </a:p>
        </p:txBody>
      </p:sp>
      <p:sp>
        <p:nvSpPr>
          <p:cNvPr id="55311" name="Text Box 17"/>
          <p:cNvSpPr txBox="1">
            <a:spLocks noChangeArrowheads="1"/>
          </p:cNvSpPr>
          <p:nvPr/>
        </p:nvSpPr>
        <p:spPr bwMode="auto">
          <a:xfrm>
            <a:off x="4511675" y="5607050"/>
            <a:ext cx="30194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THYLAKOID SPACE</a:t>
            </a:r>
            <a:br>
              <a:rPr lang="en-US" sz="1800" b="1"/>
            </a:br>
            <a:r>
              <a:rPr lang="en-US" sz="1800" b="1"/>
              <a:t>(INTERIOR OF THYLAKOID)</a:t>
            </a:r>
          </a:p>
        </p:txBody>
      </p:sp>
      <p:sp>
        <p:nvSpPr>
          <p:cNvPr id="55312" name="AutoShape 22"/>
          <p:cNvSpPr>
            <a:spLocks/>
          </p:cNvSpPr>
          <p:nvPr/>
        </p:nvSpPr>
        <p:spPr bwMode="auto">
          <a:xfrm rot="5400000">
            <a:off x="4833938" y="-1023937"/>
            <a:ext cx="212725" cy="3127375"/>
          </a:xfrm>
          <a:prstGeom prst="leftBrace">
            <a:avLst>
              <a:gd name="adj1" fmla="val 12251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313" name="AutoShape 23"/>
          <p:cNvSpPr>
            <a:spLocks/>
          </p:cNvSpPr>
          <p:nvPr/>
        </p:nvSpPr>
        <p:spPr bwMode="auto">
          <a:xfrm>
            <a:off x="1757363" y="2076450"/>
            <a:ext cx="206375" cy="2584450"/>
          </a:xfrm>
          <a:prstGeom prst="leftBrace">
            <a:avLst>
              <a:gd name="adj1" fmla="val 10435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314" name="Line 38"/>
          <p:cNvSpPr>
            <a:spLocks noChangeShapeType="1"/>
          </p:cNvSpPr>
          <p:nvPr/>
        </p:nvSpPr>
        <p:spPr bwMode="auto">
          <a:xfrm flipH="1">
            <a:off x="4087813" y="1322388"/>
            <a:ext cx="131762" cy="490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Line 39"/>
          <p:cNvSpPr>
            <a:spLocks noChangeShapeType="1"/>
          </p:cNvSpPr>
          <p:nvPr/>
        </p:nvSpPr>
        <p:spPr bwMode="auto">
          <a:xfrm>
            <a:off x="4219575" y="1322388"/>
            <a:ext cx="701675" cy="371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Line 40"/>
          <p:cNvSpPr>
            <a:spLocks noChangeShapeType="1"/>
          </p:cNvSpPr>
          <p:nvPr/>
        </p:nvSpPr>
        <p:spPr bwMode="auto">
          <a:xfrm flipH="1">
            <a:off x="5013325" y="1322388"/>
            <a:ext cx="290513" cy="847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Line 41"/>
          <p:cNvSpPr>
            <a:spLocks noChangeShapeType="1"/>
          </p:cNvSpPr>
          <p:nvPr/>
        </p:nvSpPr>
        <p:spPr bwMode="auto">
          <a:xfrm flipH="1">
            <a:off x="5026025" y="806450"/>
            <a:ext cx="1522413" cy="172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Line 42"/>
          <p:cNvSpPr>
            <a:spLocks noChangeShapeType="1"/>
          </p:cNvSpPr>
          <p:nvPr/>
        </p:nvSpPr>
        <p:spPr bwMode="auto">
          <a:xfrm>
            <a:off x="6176963" y="3465513"/>
            <a:ext cx="622300" cy="1376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Line 43"/>
          <p:cNvSpPr>
            <a:spLocks noChangeShapeType="1"/>
          </p:cNvSpPr>
          <p:nvPr/>
        </p:nvSpPr>
        <p:spPr bwMode="auto">
          <a:xfrm>
            <a:off x="5834063" y="4075113"/>
            <a:ext cx="965200" cy="766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Line 44"/>
          <p:cNvSpPr>
            <a:spLocks noChangeShapeType="1"/>
          </p:cNvSpPr>
          <p:nvPr/>
        </p:nvSpPr>
        <p:spPr bwMode="auto">
          <a:xfrm flipH="1">
            <a:off x="4722813" y="3836988"/>
            <a:ext cx="449262" cy="96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Line 45"/>
          <p:cNvSpPr>
            <a:spLocks noChangeShapeType="1"/>
          </p:cNvSpPr>
          <p:nvPr/>
        </p:nvSpPr>
        <p:spPr bwMode="auto">
          <a:xfrm flipH="1">
            <a:off x="4722813" y="3849688"/>
            <a:ext cx="65087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Line 46"/>
          <p:cNvSpPr>
            <a:spLocks noChangeShapeType="1"/>
          </p:cNvSpPr>
          <p:nvPr/>
        </p:nvSpPr>
        <p:spPr bwMode="auto">
          <a:xfrm flipH="1">
            <a:off x="3201988" y="3743325"/>
            <a:ext cx="766762" cy="1165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Text Box 47"/>
          <p:cNvSpPr txBox="1">
            <a:spLocks noChangeArrowheads="1"/>
          </p:cNvSpPr>
          <p:nvPr/>
        </p:nvSpPr>
        <p:spPr bwMode="auto">
          <a:xfrm>
            <a:off x="4905375" y="2909888"/>
            <a:ext cx="292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/>
              <a:t>e</a:t>
            </a:r>
            <a:r>
              <a:rPr lang="en-US" sz="1800" b="1" baseline="30000">
                <a:sym typeface="Symbol" pitchFamily="84" charset="2"/>
              </a:rPr>
              <a:t></a:t>
            </a:r>
            <a:endParaRPr lang="en-US" sz="1800" b="1"/>
          </a:p>
        </p:txBody>
      </p:sp>
      <p:sp>
        <p:nvSpPr>
          <p:cNvPr id="28" name="TextBox 27"/>
          <p:cNvSpPr txBox="1"/>
          <p:nvPr/>
        </p:nvSpPr>
        <p:spPr>
          <a:xfrm>
            <a:off x="473669" y="1152150"/>
            <a:ext cx="129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29781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dirty="0" smtClean="0"/>
              <a:t>A </a:t>
            </a:r>
            <a:r>
              <a:rPr lang="en-US" sz="2800" b="1" dirty="0" smtClean="0"/>
              <a:t>primary electron acceptor </a:t>
            </a:r>
            <a:r>
              <a:rPr lang="en-US" sz="2800" dirty="0" smtClean="0"/>
              <a:t>in the reaction center accepts excited electron and is reduced as a result</a:t>
            </a:r>
          </a:p>
          <a:p>
            <a:pPr eaLnBrk="1" hangingPunct="1"/>
            <a:r>
              <a:rPr lang="en-US" sz="2800" dirty="0" smtClean="0"/>
              <a:t>Solar-powered transfer of an electron from a chlorophyll </a:t>
            </a:r>
            <a:r>
              <a:rPr lang="en-US" sz="2800" i="1" dirty="0" smtClean="0"/>
              <a:t>a </a:t>
            </a:r>
            <a:r>
              <a:rPr lang="en-US" sz="2800" dirty="0" smtClean="0"/>
              <a:t>molecule to the primary electron acceptor is the first step of the light </a:t>
            </a:r>
            <a:r>
              <a:rPr lang="en-US" sz="2800" dirty="0" smtClean="0"/>
              <a:t>reactions (12c)</a:t>
            </a:r>
            <a:endParaRPr lang="en-US" sz="2800" dirty="0" smtClean="0"/>
          </a:p>
        </p:txBody>
      </p:sp>
      <p:grpSp>
        <p:nvGrpSpPr>
          <p:cNvPr id="57347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734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7348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076255"/>
            <a:ext cx="8331200" cy="36576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dirty="0" smtClean="0"/>
              <a:t>There are two types of </a:t>
            </a:r>
            <a:r>
              <a:rPr lang="en-US" sz="2800" dirty="0" err="1" smtClean="0"/>
              <a:t>photosystems</a:t>
            </a:r>
            <a:r>
              <a:rPr lang="en-US" sz="2800" dirty="0" smtClean="0"/>
              <a:t> in the </a:t>
            </a:r>
            <a:r>
              <a:rPr lang="en-US" sz="2800" dirty="0" err="1" smtClean="0"/>
              <a:t>thylakoid</a:t>
            </a:r>
            <a:r>
              <a:rPr lang="en-US" sz="2800" dirty="0" smtClean="0"/>
              <a:t> membrane</a:t>
            </a:r>
          </a:p>
          <a:p>
            <a:pPr eaLnBrk="1" hangingPunct="1">
              <a:buFontTx/>
              <a:buChar char="•"/>
            </a:pPr>
            <a:r>
              <a:rPr lang="en-US" sz="2800" b="1" dirty="0" err="1" smtClean="0"/>
              <a:t>Photosystem</a:t>
            </a:r>
            <a:r>
              <a:rPr lang="en-US" sz="2800" b="1" dirty="0" smtClean="0"/>
              <a:t> II (PS II) </a:t>
            </a:r>
            <a:r>
              <a:rPr lang="en-US" sz="2800" dirty="0" smtClean="0"/>
              <a:t>functions first (the numbers reflect order of discovery) and is best at absorbing a wavelength of 680 nm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The reaction-center chlorophyll </a:t>
            </a:r>
            <a:r>
              <a:rPr lang="en-US" sz="2800" i="1" dirty="0" smtClean="0"/>
              <a:t>a</a:t>
            </a:r>
            <a:r>
              <a:rPr lang="en-US" sz="2800" dirty="0" smtClean="0"/>
              <a:t> of PS II is called P680</a:t>
            </a:r>
            <a:endParaRPr lang="en-US" dirty="0" smtClean="0"/>
          </a:p>
        </p:txBody>
      </p:sp>
      <p:grpSp>
        <p:nvGrpSpPr>
          <p:cNvPr id="58371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837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837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4229295"/>
            <a:ext cx="82296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Photosystem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(PS I)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best at absorbing a wavelength of 700 nm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reaction-center chlorophyll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PS I is called P700 (13 14)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381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Linear Electron Flow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3350"/>
            <a:ext cx="8229600" cy="3168650"/>
          </a:xfrm>
        </p:spPr>
        <p:txBody>
          <a:bodyPr/>
          <a:lstStyle/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smtClean="0"/>
              <a:t>During the light reactions, there are two possible routes for electron flow: cyclic and linear</a:t>
            </a:r>
          </a:p>
          <a:p>
            <a:pPr eaLnBrk="1" hangingPunct="1"/>
            <a:r>
              <a:rPr lang="en-US" sz="2800" b="1" smtClean="0"/>
              <a:t>Linear electron flow</a:t>
            </a:r>
            <a:r>
              <a:rPr lang="en-US" sz="2800" smtClean="0"/>
              <a:t>, the primary pathway, involves both photosystems and produces ATP and NADPH using light energy</a:t>
            </a:r>
          </a:p>
        </p:txBody>
      </p:sp>
      <p:grpSp>
        <p:nvGrpSpPr>
          <p:cNvPr id="6042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042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042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305800" cy="2368550"/>
          </a:xfrm>
        </p:spPr>
        <p:txBody>
          <a:bodyPr/>
          <a:lstStyle/>
          <a:p>
            <a:pPr eaLnBrk="1" hangingPunct="1"/>
            <a:r>
              <a:rPr lang="en-US" sz="2800" smtClean="0"/>
              <a:t>A photon hits a pigment and its energy is passed among pigment molecules until it excites P680</a:t>
            </a:r>
          </a:p>
          <a:p>
            <a:pPr eaLnBrk="1" hangingPunct="1"/>
            <a:r>
              <a:rPr lang="en-US" sz="2800" smtClean="0"/>
              <a:t>An excited electron from P680 is transferred to the primary electron acceptor (we now call it P680</a:t>
            </a:r>
            <a:r>
              <a:rPr lang="en-US" sz="2800" baseline="30000" smtClean="0"/>
              <a:t>+</a:t>
            </a:r>
            <a:r>
              <a:rPr lang="en-US" sz="2800" smtClean="0"/>
              <a:t>)</a:t>
            </a:r>
          </a:p>
        </p:txBody>
      </p:sp>
      <p:grpSp>
        <p:nvGrpSpPr>
          <p:cNvPr id="61443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144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1444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153400" cy="3432175"/>
          </a:xfrm>
        </p:spPr>
        <p:txBody>
          <a:bodyPr/>
          <a:lstStyle/>
          <a:p>
            <a:pPr eaLnBrk="1" hangingPunct="1"/>
            <a:r>
              <a:rPr lang="en-US" sz="2800" b="1" smtClean="0"/>
              <a:t>Heterotrophs </a:t>
            </a:r>
            <a:r>
              <a:rPr lang="en-US" sz="2800" smtClean="0"/>
              <a:t>obtain their organic material from other organisms</a:t>
            </a:r>
          </a:p>
          <a:p>
            <a:pPr eaLnBrk="1" hangingPunct="1"/>
            <a:r>
              <a:rPr lang="en-US" sz="2800" smtClean="0"/>
              <a:t>Heterotrophs are the consumers of the biosphere</a:t>
            </a:r>
          </a:p>
          <a:p>
            <a:pPr eaLnBrk="1" hangingPunct="1"/>
            <a:r>
              <a:rPr lang="en-US" sz="2800" smtClean="0"/>
              <a:t>Almost all heterotrophs, including humans, depend on photoautotrophs for food and O</a:t>
            </a:r>
            <a:r>
              <a:rPr lang="en-US" sz="2800" baseline="-25000" smtClean="0"/>
              <a:t>2</a:t>
            </a:r>
            <a:endParaRPr lang="en-US" sz="3000" baseline="-25000" smtClean="0"/>
          </a:p>
        </p:txBody>
      </p:sp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434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10.14-1</a:t>
            </a:r>
          </a:p>
        </p:txBody>
      </p:sp>
      <p:pic>
        <p:nvPicPr>
          <p:cNvPr id="62467" name="Picture 31" descr="10_14LinearElectronFlow_1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935038"/>
            <a:ext cx="8548687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15"/>
          <p:cNvSpPr txBox="1">
            <a:spLocks noChangeArrowheads="1"/>
          </p:cNvSpPr>
          <p:nvPr/>
        </p:nvSpPr>
        <p:spPr bwMode="auto">
          <a:xfrm>
            <a:off x="1562100" y="1663700"/>
            <a:ext cx="601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Primary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acceptor</a:t>
            </a:r>
          </a:p>
        </p:txBody>
      </p:sp>
      <p:sp>
        <p:nvSpPr>
          <p:cNvPr id="62469" name="Text Box 16"/>
          <p:cNvSpPr txBox="1">
            <a:spLocks noChangeArrowheads="1"/>
          </p:cNvSpPr>
          <p:nvPr/>
        </p:nvSpPr>
        <p:spPr bwMode="auto">
          <a:xfrm>
            <a:off x="1901825" y="3416300"/>
            <a:ext cx="404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P680</a:t>
            </a:r>
          </a:p>
        </p:txBody>
      </p:sp>
      <p:sp>
        <p:nvSpPr>
          <p:cNvPr id="62470" name="Text Box 17"/>
          <p:cNvSpPr txBox="1">
            <a:spLocks noChangeArrowheads="1"/>
          </p:cNvSpPr>
          <p:nvPr/>
        </p:nvSpPr>
        <p:spPr bwMode="auto">
          <a:xfrm>
            <a:off x="546100" y="3765550"/>
            <a:ext cx="404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Light</a:t>
            </a:r>
          </a:p>
        </p:txBody>
      </p:sp>
      <p:sp>
        <p:nvSpPr>
          <p:cNvPr id="62471" name="Text Box 18"/>
          <p:cNvSpPr txBox="1">
            <a:spLocks noChangeArrowheads="1"/>
          </p:cNvSpPr>
          <p:nvPr/>
        </p:nvSpPr>
        <p:spPr bwMode="auto">
          <a:xfrm>
            <a:off x="3046413" y="4824413"/>
            <a:ext cx="76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Pigment</a:t>
            </a:r>
            <a:br>
              <a:rPr lang="en-US" sz="1200" b="1"/>
            </a:br>
            <a:r>
              <a:rPr lang="en-US" sz="1200" b="1"/>
              <a:t>molecules</a:t>
            </a:r>
          </a:p>
        </p:txBody>
      </p:sp>
      <p:sp>
        <p:nvSpPr>
          <p:cNvPr id="62472" name="Text Box 19"/>
          <p:cNvSpPr txBox="1">
            <a:spLocks noChangeArrowheads="1"/>
          </p:cNvSpPr>
          <p:nvPr/>
        </p:nvSpPr>
        <p:spPr bwMode="auto">
          <a:xfrm>
            <a:off x="1287463" y="5394325"/>
            <a:ext cx="1158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Photosystem </a:t>
            </a:r>
            <a:r>
              <a:rPr lang="en-US" sz="1200" b="1">
                <a:latin typeface="Times" pitchFamily="84" charset="0"/>
              </a:rPr>
              <a:t>II</a:t>
            </a:r>
            <a:r>
              <a:rPr lang="en-US" sz="1200" b="1"/>
              <a:t/>
            </a:r>
            <a:br>
              <a:rPr lang="en-US" sz="1200" b="1"/>
            </a:br>
            <a:r>
              <a:rPr lang="en-US" sz="1200" b="1"/>
              <a:t>(PS </a:t>
            </a:r>
            <a:r>
              <a:rPr lang="en-US" sz="1200" b="1">
                <a:latin typeface="Times" pitchFamily="84" charset="0"/>
              </a:rPr>
              <a:t>II</a:t>
            </a:r>
            <a:r>
              <a:rPr lang="en-US" sz="1200" b="1"/>
              <a:t>)</a:t>
            </a:r>
          </a:p>
        </p:txBody>
      </p:sp>
      <p:grpSp>
        <p:nvGrpSpPr>
          <p:cNvPr id="62473" name="Group 20"/>
          <p:cNvGrpSpPr>
            <a:grpSpLocks/>
          </p:cNvGrpSpPr>
          <p:nvPr/>
        </p:nvGrpSpPr>
        <p:grpSpPr bwMode="auto">
          <a:xfrm>
            <a:off x="344488" y="3744913"/>
            <a:ext cx="223837" cy="177800"/>
            <a:chOff x="1942" y="3559"/>
            <a:chExt cx="141" cy="112"/>
          </a:xfrm>
        </p:grpSpPr>
        <p:sp>
          <p:nvSpPr>
            <p:cNvPr id="62482" name="Oval 21"/>
            <p:cNvSpPr>
              <a:spLocks noChangeArrowheads="1"/>
            </p:cNvSpPr>
            <p:nvPr/>
          </p:nvSpPr>
          <p:spPr bwMode="auto">
            <a:xfrm>
              <a:off x="1942" y="3559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62483" name="Text Box 22"/>
            <p:cNvSpPr txBox="1">
              <a:spLocks noChangeArrowheads="1"/>
            </p:cNvSpPr>
            <p:nvPr/>
          </p:nvSpPr>
          <p:spPr bwMode="auto">
            <a:xfrm>
              <a:off x="1969" y="3565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2474" name="Group 23"/>
          <p:cNvGrpSpPr>
            <a:grpSpLocks/>
          </p:cNvGrpSpPr>
          <p:nvPr/>
        </p:nvGrpSpPr>
        <p:grpSpPr bwMode="auto">
          <a:xfrm>
            <a:off x="2097088" y="2098675"/>
            <a:ext cx="223837" cy="190500"/>
            <a:chOff x="1580" y="480"/>
            <a:chExt cx="141" cy="120"/>
          </a:xfrm>
        </p:grpSpPr>
        <p:sp>
          <p:nvSpPr>
            <p:cNvPr id="62480" name="Oval 24"/>
            <p:cNvSpPr>
              <a:spLocks noChangeArrowheads="1"/>
            </p:cNvSpPr>
            <p:nvPr/>
          </p:nvSpPr>
          <p:spPr bwMode="auto">
            <a:xfrm>
              <a:off x="1580" y="480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62481" name="Text Box 25"/>
            <p:cNvSpPr txBox="1">
              <a:spLocks noChangeArrowheads="1"/>
            </p:cNvSpPr>
            <p:nvPr/>
          </p:nvSpPr>
          <p:spPr bwMode="auto">
            <a:xfrm>
              <a:off x="1607" y="494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2475" name="Text Box 26"/>
          <p:cNvSpPr txBox="1">
            <a:spLocks noChangeArrowheads="1"/>
          </p:cNvSpPr>
          <p:nvPr/>
        </p:nvSpPr>
        <p:spPr bwMode="auto">
          <a:xfrm>
            <a:off x="1766888" y="2266950"/>
            <a:ext cx="1524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/>
              <a:t>e</a:t>
            </a:r>
            <a:r>
              <a:rPr lang="en-US" sz="1200" b="1" baseline="30000">
                <a:sym typeface="Symbol" pitchFamily="84" charset="2"/>
              </a:rPr>
              <a:t></a:t>
            </a:r>
            <a:endParaRPr lang="en-US" sz="1200" b="1"/>
          </a:p>
        </p:txBody>
      </p:sp>
      <p:sp>
        <p:nvSpPr>
          <p:cNvPr id="62476" name="Line 27"/>
          <p:cNvSpPr>
            <a:spLocks noChangeShapeType="1"/>
          </p:cNvSpPr>
          <p:nvPr/>
        </p:nvSpPr>
        <p:spPr bwMode="auto">
          <a:xfrm>
            <a:off x="2513013" y="4722813"/>
            <a:ext cx="47625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Line 28"/>
          <p:cNvSpPr>
            <a:spLocks noChangeShapeType="1"/>
          </p:cNvSpPr>
          <p:nvPr/>
        </p:nvSpPr>
        <p:spPr bwMode="auto">
          <a:xfrm flipV="1">
            <a:off x="2381250" y="4881563"/>
            <a:ext cx="608013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Line 29"/>
          <p:cNvSpPr>
            <a:spLocks noChangeShapeType="1"/>
          </p:cNvSpPr>
          <p:nvPr/>
        </p:nvSpPr>
        <p:spPr bwMode="auto">
          <a:xfrm>
            <a:off x="1997075" y="3546475"/>
            <a:ext cx="0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Line 30"/>
          <p:cNvSpPr>
            <a:spLocks noChangeShapeType="1"/>
          </p:cNvSpPr>
          <p:nvPr/>
        </p:nvSpPr>
        <p:spPr bwMode="auto">
          <a:xfrm flipH="1">
            <a:off x="1838325" y="3552825"/>
            <a:ext cx="16510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3048000"/>
          </a:xfrm>
        </p:spPr>
        <p:txBody>
          <a:bodyPr/>
          <a:lstStyle/>
          <a:p>
            <a:pPr eaLnBrk="1" hangingPunct="1"/>
            <a:r>
              <a:rPr lang="en-US" sz="2800" smtClean="0"/>
              <a:t>P680</a:t>
            </a:r>
            <a:r>
              <a:rPr lang="en-US" sz="2800" baseline="30000" smtClean="0"/>
              <a:t>+</a:t>
            </a:r>
            <a:r>
              <a:rPr lang="en-US" sz="2800" smtClean="0"/>
              <a:t> is a very strong oxidizing agent</a:t>
            </a:r>
          </a:p>
          <a:p>
            <a:pPr eaLnBrk="1" hangingPunct="1"/>
            <a:r>
              <a:rPr lang="en-US" sz="2800" smtClean="0"/>
              <a:t>H</a:t>
            </a:r>
            <a:r>
              <a:rPr lang="en-US" sz="2800" baseline="-25000" smtClean="0"/>
              <a:t>2</a:t>
            </a:r>
            <a:r>
              <a:rPr lang="en-US" sz="2800" smtClean="0"/>
              <a:t>O is split by enzymes, and the electrons are transferred from the hydrogen atoms to P680</a:t>
            </a:r>
            <a:r>
              <a:rPr lang="en-US" sz="2800" baseline="30000" smtClean="0"/>
              <a:t>+</a:t>
            </a:r>
            <a:r>
              <a:rPr lang="en-US" sz="2800" smtClean="0"/>
              <a:t>, thus reducing it to P680</a:t>
            </a:r>
          </a:p>
          <a:p>
            <a:pPr eaLnBrk="1" hangingPunct="1"/>
            <a:r>
              <a:rPr lang="en-US" sz="2800" smtClean="0"/>
              <a:t>O</a:t>
            </a:r>
            <a:r>
              <a:rPr lang="en-US" sz="2800" baseline="-25000" smtClean="0"/>
              <a:t>2</a:t>
            </a:r>
            <a:r>
              <a:rPr lang="en-US" sz="2800" smtClean="0"/>
              <a:t> is released as a by-product of this reaction</a:t>
            </a:r>
          </a:p>
        </p:txBody>
      </p:sp>
      <p:grpSp>
        <p:nvGrpSpPr>
          <p:cNvPr id="63491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349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349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10.14-2</a:t>
            </a:r>
          </a:p>
        </p:txBody>
      </p:sp>
      <p:pic>
        <p:nvPicPr>
          <p:cNvPr id="64515" name="Picture 33" descr="10_14LinearElectronFlow_2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935038"/>
            <a:ext cx="8548687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1562100" y="1663700"/>
            <a:ext cx="601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Primary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acceptor</a:t>
            </a: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1054100" y="2332038"/>
            <a:ext cx="3095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H</a:t>
            </a:r>
            <a:r>
              <a:rPr lang="en-US" sz="1200" b="1" baseline="-25000">
                <a:solidFill>
                  <a:schemeClr val="bg1"/>
                </a:solidFill>
              </a:rPr>
              <a:t>2</a:t>
            </a:r>
            <a:r>
              <a:rPr lang="en-US" sz="12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64518" name="Text Box 8"/>
          <p:cNvSpPr txBox="1">
            <a:spLocks noChangeArrowheads="1"/>
          </p:cNvSpPr>
          <p:nvPr/>
        </p:nvSpPr>
        <p:spPr bwMode="auto">
          <a:xfrm>
            <a:off x="544513" y="2762250"/>
            <a:ext cx="2174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O</a:t>
            </a:r>
            <a:r>
              <a:rPr lang="en-US" sz="1200" b="1" baseline="-25000">
                <a:solidFill>
                  <a:schemeClr val="bg1"/>
                </a:solidFill>
              </a:rPr>
              <a:t>2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64519" name="Text Box 9"/>
          <p:cNvSpPr txBox="1">
            <a:spLocks noChangeArrowheads="1"/>
          </p:cNvSpPr>
          <p:nvPr/>
        </p:nvSpPr>
        <p:spPr bwMode="auto">
          <a:xfrm>
            <a:off x="425450" y="2417763"/>
            <a:ext cx="3381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2 H</a:t>
            </a:r>
            <a:r>
              <a:rPr lang="en-US" sz="1200" b="1" baseline="30000">
                <a:sym typeface="Symbol" pitchFamily="84" charset="2"/>
              </a:rPr>
              <a:t></a:t>
            </a:r>
            <a:endParaRPr lang="en-US" sz="1200" b="1"/>
          </a:p>
        </p:txBody>
      </p:sp>
      <p:sp>
        <p:nvSpPr>
          <p:cNvPr id="64520" name="Text Box 10"/>
          <p:cNvSpPr txBox="1">
            <a:spLocks noChangeArrowheads="1"/>
          </p:cNvSpPr>
          <p:nvPr/>
        </p:nvSpPr>
        <p:spPr bwMode="auto">
          <a:xfrm>
            <a:off x="525463" y="2597150"/>
            <a:ext cx="127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+</a:t>
            </a:r>
          </a:p>
        </p:txBody>
      </p:sp>
      <p:sp>
        <p:nvSpPr>
          <p:cNvPr id="64521" name="Text Box 11"/>
          <p:cNvSpPr txBox="1">
            <a:spLocks noChangeArrowheads="1"/>
          </p:cNvSpPr>
          <p:nvPr/>
        </p:nvSpPr>
        <p:spPr bwMode="auto">
          <a:xfrm>
            <a:off x="314325" y="2781300"/>
            <a:ext cx="1936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64522" name="Text Box 12"/>
          <p:cNvSpPr txBox="1">
            <a:spLocks noChangeArrowheads="1"/>
          </p:cNvSpPr>
          <p:nvPr/>
        </p:nvSpPr>
        <p:spPr bwMode="auto">
          <a:xfrm>
            <a:off x="1901825" y="3416300"/>
            <a:ext cx="404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P680</a:t>
            </a:r>
          </a:p>
        </p:txBody>
      </p:sp>
      <p:sp>
        <p:nvSpPr>
          <p:cNvPr id="64523" name="Text Box 13"/>
          <p:cNvSpPr txBox="1">
            <a:spLocks noChangeArrowheads="1"/>
          </p:cNvSpPr>
          <p:nvPr/>
        </p:nvSpPr>
        <p:spPr bwMode="auto">
          <a:xfrm>
            <a:off x="546100" y="3765550"/>
            <a:ext cx="404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Light</a:t>
            </a:r>
          </a:p>
        </p:txBody>
      </p:sp>
      <p:sp>
        <p:nvSpPr>
          <p:cNvPr id="64524" name="Text Box 14"/>
          <p:cNvSpPr txBox="1">
            <a:spLocks noChangeArrowheads="1"/>
          </p:cNvSpPr>
          <p:nvPr/>
        </p:nvSpPr>
        <p:spPr bwMode="auto">
          <a:xfrm>
            <a:off x="3046413" y="4824413"/>
            <a:ext cx="76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Pigment</a:t>
            </a:r>
            <a:br>
              <a:rPr lang="en-US" sz="1200" b="1"/>
            </a:br>
            <a:r>
              <a:rPr lang="en-US" sz="1200" b="1"/>
              <a:t>molecules</a:t>
            </a:r>
          </a:p>
        </p:txBody>
      </p:sp>
      <p:sp>
        <p:nvSpPr>
          <p:cNvPr id="64525" name="Text Box 15"/>
          <p:cNvSpPr txBox="1">
            <a:spLocks noChangeArrowheads="1"/>
          </p:cNvSpPr>
          <p:nvPr/>
        </p:nvSpPr>
        <p:spPr bwMode="auto">
          <a:xfrm>
            <a:off x="1287463" y="5394325"/>
            <a:ext cx="1158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Photosystem </a:t>
            </a:r>
            <a:r>
              <a:rPr lang="en-US" sz="1200" b="1">
                <a:latin typeface="Times" pitchFamily="84" charset="0"/>
              </a:rPr>
              <a:t>II</a:t>
            </a:r>
            <a:r>
              <a:rPr lang="en-US" sz="1200" b="1"/>
              <a:t/>
            </a:r>
            <a:br>
              <a:rPr lang="en-US" sz="1200" b="1"/>
            </a:br>
            <a:r>
              <a:rPr lang="en-US" sz="1200" b="1"/>
              <a:t>(PS </a:t>
            </a:r>
            <a:r>
              <a:rPr lang="en-US" sz="1200" b="1">
                <a:latin typeface="Times" pitchFamily="84" charset="0"/>
              </a:rPr>
              <a:t>II</a:t>
            </a:r>
            <a:r>
              <a:rPr lang="en-US" sz="1200" b="1"/>
              <a:t>)</a:t>
            </a:r>
          </a:p>
        </p:txBody>
      </p:sp>
      <p:grpSp>
        <p:nvGrpSpPr>
          <p:cNvPr id="64526" name="Group 17"/>
          <p:cNvGrpSpPr>
            <a:grpSpLocks/>
          </p:cNvGrpSpPr>
          <p:nvPr/>
        </p:nvGrpSpPr>
        <p:grpSpPr bwMode="auto">
          <a:xfrm>
            <a:off x="344488" y="3744913"/>
            <a:ext cx="223837" cy="177800"/>
            <a:chOff x="1942" y="3559"/>
            <a:chExt cx="141" cy="112"/>
          </a:xfrm>
        </p:grpSpPr>
        <p:sp>
          <p:nvSpPr>
            <p:cNvPr id="64540" name="Oval 18"/>
            <p:cNvSpPr>
              <a:spLocks noChangeArrowheads="1"/>
            </p:cNvSpPr>
            <p:nvPr/>
          </p:nvSpPr>
          <p:spPr bwMode="auto">
            <a:xfrm>
              <a:off x="1942" y="3559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64541" name="Text Box 19"/>
            <p:cNvSpPr txBox="1">
              <a:spLocks noChangeArrowheads="1"/>
            </p:cNvSpPr>
            <p:nvPr/>
          </p:nvSpPr>
          <p:spPr bwMode="auto">
            <a:xfrm>
              <a:off x="1969" y="3565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4527" name="Group 20"/>
          <p:cNvGrpSpPr>
            <a:grpSpLocks/>
          </p:cNvGrpSpPr>
          <p:nvPr/>
        </p:nvGrpSpPr>
        <p:grpSpPr bwMode="auto">
          <a:xfrm>
            <a:off x="2097088" y="2098675"/>
            <a:ext cx="223837" cy="190500"/>
            <a:chOff x="1580" y="480"/>
            <a:chExt cx="141" cy="120"/>
          </a:xfrm>
        </p:grpSpPr>
        <p:sp>
          <p:nvSpPr>
            <p:cNvPr id="64538" name="Oval 21"/>
            <p:cNvSpPr>
              <a:spLocks noChangeArrowheads="1"/>
            </p:cNvSpPr>
            <p:nvPr/>
          </p:nvSpPr>
          <p:spPr bwMode="auto">
            <a:xfrm>
              <a:off x="1580" y="480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64539" name="Text Box 22"/>
            <p:cNvSpPr txBox="1">
              <a:spLocks noChangeArrowheads="1"/>
            </p:cNvSpPr>
            <p:nvPr/>
          </p:nvSpPr>
          <p:spPr bwMode="auto">
            <a:xfrm>
              <a:off x="1607" y="494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4528" name="Group 23"/>
          <p:cNvGrpSpPr>
            <a:grpSpLocks/>
          </p:cNvGrpSpPr>
          <p:nvPr/>
        </p:nvGrpSpPr>
        <p:grpSpPr bwMode="auto">
          <a:xfrm>
            <a:off x="952500" y="2700338"/>
            <a:ext cx="236538" cy="190500"/>
            <a:chOff x="600" y="1701"/>
            <a:chExt cx="149" cy="120"/>
          </a:xfrm>
        </p:grpSpPr>
        <p:sp>
          <p:nvSpPr>
            <p:cNvPr id="64536" name="Oval 24"/>
            <p:cNvSpPr>
              <a:spLocks noChangeArrowheads="1"/>
            </p:cNvSpPr>
            <p:nvPr/>
          </p:nvSpPr>
          <p:spPr bwMode="auto">
            <a:xfrm>
              <a:off x="600" y="1701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>
              <a:off x="635" y="1715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64529" name="Text Box 26"/>
          <p:cNvSpPr txBox="1">
            <a:spLocks noChangeArrowheads="1"/>
          </p:cNvSpPr>
          <p:nvPr/>
        </p:nvSpPr>
        <p:spPr bwMode="auto">
          <a:xfrm>
            <a:off x="1766888" y="2266950"/>
            <a:ext cx="1524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/>
              <a:t>e</a:t>
            </a:r>
            <a:r>
              <a:rPr lang="en-US" sz="1200" b="1" baseline="30000">
                <a:sym typeface="Symbol" pitchFamily="84" charset="2"/>
              </a:rPr>
              <a:t></a:t>
            </a:r>
            <a:endParaRPr lang="en-US" sz="1200" b="1"/>
          </a:p>
        </p:txBody>
      </p:sp>
      <p:sp>
        <p:nvSpPr>
          <p:cNvPr id="64530" name="Text Box 27"/>
          <p:cNvSpPr txBox="1">
            <a:spLocks noChangeArrowheads="1"/>
          </p:cNvSpPr>
          <p:nvPr/>
        </p:nvSpPr>
        <p:spPr bwMode="auto">
          <a:xfrm>
            <a:off x="1217613" y="2962275"/>
            <a:ext cx="1524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/>
              <a:t>e</a:t>
            </a:r>
            <a:r>
              <a:rPr lang="en-US" sz="1200" b="1" baseline="30000">
                <a:sym typeface="Symbol" pitchFamily="84" charset="2"/>
              </a:rPr>
              <a:t></a:t>
            </a:r>
            <a:endParaRPr lang="en-US" sz="1200" b="1"/>
          </a:p>
        </p:txBody>
      </p:sp>
      <p:sp>
        <p:nvSpPr>
          <p:cNvPr id="64531" name="Text Box 28"/>
          <p:cNvSpPr txBox="1">
            <a:spLocks noChangeArrowheads="1"/>
          </p:cNvSpPr>
          <p:nvPr/>
        </p:nvSpPr>
        <p:spPr bwMode="auto">
          <a:xfrm>
            <a:off x="1289050" y="3168650"/>
            <a:ext cx="1524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/>
              <a:t>e</a:t>
            </a:r>
            <a:r>
              <a:rPr lang="en-US" sz="1200" b="1" baseline="30000">
                <a:sym typeface="Symbol" pitchFamily="84" charset="2"/>
              </a:rPr>
              <a:t></a:t>
            </a:r>
            <a:endParaRPr lang="en-US" sz="1200" b="1"/>
          </a:p>
        </p:txBody>
      </p:sp>
      <p:sp>
        <p:nvSpPr>
          <p:cNvPr id="64532" name="Line 29"/>
          <p:cNvSpPr>
            <a:spLocks noChangeShapeType="1"/>
          </p:cNvSpPr>
          <p:nvPr/>
        </p:nvSpPr>
        <p:spPr bwMode="auto">
          <a:xfrm>
            <a:off x="2513013" y="4722813"/>
            <a:ext cx="47625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Line 30"/>
          <p:cNvSpPr>
            <a:spLocks noChangeShapeType="1"/>
          </p:cNvSpPr>
          <p:nvPr/>
        </p:nvSpPr>
        <p:spPr bwMode="auto">
          <a:xfrm flipV="1">
            <a:off x="2381250" y="4881563"/>
            <a:ext cx="608013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4" name="Line 31"/>
          <p:cNvSpPr>
            <a:spLocks noChangeShapeType="1"/>
          </p:cNvSpPr>
          <p:nvPr/>
        </p:nvSpPr>
        <p:spPr bwMode="auto">
          <a:xfrm>
            <a:off x="1997075" y="3546475"/>
            <a:ext cx="0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5" name="Line 32"/>
          <p:cNvSpPr>
            <a:spLocks noChangeShapeType="1"/>
          </p:cNvSpPr>
          <p:nvPr/>
        </p:nvSpPr>
        <p:spPr bwMode="auto">
          <a:xfrm flipH="1">
            <a:off x="1838325" y="3552825"/>
            <a:ext cx="16510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268420" y="2214680"/>
            <a:ext cx="2200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(16a b 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229600" cy="40449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Each electron “falls” down an electron transport chain from the primary electron acceptor of PS II to PS I</a:t>
            </a:r>
          </a:p>
          <a:p>
            <a:pPr eaLnBrk="1" hangingPunct="1"/>
            <a:r>
              <a:rPr lang="en-US" sz="2800" dirty="0" smtClean="0"/>
              <a:t>Energy released by the fall drives the creation of a proton gradient across the </a:t>
            </a:r>
            <a:r>
              <a:rPr lang="en-US" sz="2800" dirty="0" err="1" smtClean="0"/>
              <a:t>thylakoid</a:t>
            </a:r>
            <a:r>
              <a:rPr lang="en-US" sz="2800" dirty="0" smtClean="0"/>
              <a:t> membrane</a:t>
            </a:r>
          </a:p>
          <a:p>
            <a:pPr eaLnBrk="1" hangingPunct="1"/>
            <a:r>
              <a:rPr lang="en-US" sz="2800" dirty="0" smtClean="0"/>
              <a:t>Diffusion of 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(protons) across the membrane drives ATP </a:t>
            </a:r>
            <a:r>
              <a:rPr lang="en-US" sz="2800" dirty="0" smtClean="0"/>
              <a:t>synthesis (16d)</a:t>
            </a:r>
            <a:endParaRPr lang="en-US" sz="2800" dirty="0" smtClean="0"/>
          </a:p>
        </p:txBody>
      </p:sp>
      <p:grpSp>
        <p:nvGrpSpPr>
          <p:cNvPr id="65539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554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5540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10.14-3</a:t>
            </a:r>
          </a:p>
        </p:txBody>
      </p:sp>
      <p:pic>
        <p:nvPicPr>
          <p:cNvPr id="66563" name="Picture 43" descr="10_14LinearElectronFlow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935038"/>
            <a:ext cx="8548687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3579813" y="2384425"/>
            <a:ext cx="919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Cytochrome</a:t>
            </a:r>
            <a:br>
              <a:rPr lang="en-US" sz="1200" b="1"/>
            </a:br>
            <a:r>
              <a:rPr lang="en-US" sz="1200" b="1"/>
              <a:t>complex</a:t>
            </a:r>
          </a:p>
        </p:txBody>
      </p:sp>
      <p:sp>
        <p:nvSpPr>
          <p:cNvPr id="66565" name="Text Box 7"/>
          <p:cNvSpPr txBox="1">
            <a:spLocks noChangeArrowheads="1"/>
          </p:cNvSpPr>
          <p:nvPr/>
        </p:nvSpPr>
        <p:spPr bwMode="auto">
          <a:xfrm>
            <a:off x="1562100" y="1663700"/>
            <a:ext cx="601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Primary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acceptor</a:t>
            </a:r>
          </a:p>
        </p:txBody>
      </p:sp>
      <p:sp>
        <p:nvSpPr>
          <p:cNvPr id="66566" name="Text Box 8"/>
          <p:cNvSpPr txBox="1">
            <a:spLocks noChangeArrowheads="1"/>
          </p:cNvSpPr>
          <p:nvPr/>
        </p:nvSpPr>
        <p:spPr bwMode="auto">
          <a:xfrm>
            <a:off x="1054100" y="2332038"/>
            <a:ext cx="3095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H</a:t>
            </a:r>
            <a:r>
              <a:rPr lang="en-US" sz="1200" b="1" baseline="-25000">
                <a:solidFill>
                  <a:schemeClr val="bg1"/>
                </a:solidFill>
              </a:rPr>
              <a:t>2</a:t>
            </a:r>
            <a:r>
              <a:rPr lang="en-US" sz="12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66567" name="Text Box 9"/>
          <p:cNvSpPr txBox="1">
            <a:spLocks noChangeArrowheads="1"/>
          </p:cNvSpPr>
          <p:nvPr/>
        </p:nvSpPr>
        <p:spPr bwMode="auto">
          <a:xfrm>
            <a:off x="544513" y="2762250"/>
            <a:ext cx="2174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O</a:t>
            </a:r>
            <a:r>
              <a:rPr lang="en-US" sz="1200" b="1" baseline="-25000">
                <a:solidFill>
                  <a:schemeClr val="bg1"/>
                </a:solidFill>
              </a:rPr>
              <a:t>2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66568" name="Text Box 10"/>
          <p:cNvSpPr txBox="1">
            <a:spLocks noChangeArrowheads="1"/>
          </p:cNvSpPr>
          <p:nvPr/>
        </p:nvSpPr>
        <p:spPr bwMode="auto">
          <a:xfrm>
            <a:off x="425450" y="2417763"/>
            <a:ext cx="3381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2 H</a:t>
            </a:r>
            <a:r>
              <a:rPr lang="en-US" sz="1200" b="1" baseline="30000">
                <a:sym typeface="Symbol" pitchFamily="84" charset="2"/>
              </a:rPr>
              <a:t></a:t>
            </a:r>
            <a:endParaRPr lang="en-US" sz="1200" b="1"/>
          </a:p>
        </p:txBody>
      </p:sp>
      <p:sp>
        <p:nvSpPr>
          <p:cNvPr id="66569" name="Text Box 11"/>
          <p:cNvSpPr txBox="1">
            <a:spLocks noChangeArrowheads="1"/>
          </p:cNvSpPr>
          <p:nvPr/>
        </p:nvSpPr>
        <p:spPr bwMode="auto">
          <a:xfrm>
            <a:off x="525463" y="2597150"/>
            <a:ext cx="127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+</a:t>
            </a:r>
          </a:p>
        </p:txBody>
      </p:sp>
      <p:sp>
        <p:nvSpPr>
          <p:cNvPr id="66570" name="Text Box 12"/>
          <p:cNvSpPr txBox="1">
            <a:spLocks noChangeArrowheads="1"/>
          </p:cNvSpPr>
          <p:nvPr/>
        </p:nvSpPr>
        <p:spPr bwMode="auto">
          <a:xfrm>
            <a:off x="314325" y="2781300"/>
            <a:ext cx="1936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66571" name="Text Box 13"/>
          <p:cNvSpPr txBox="1">
            <a:spLocks noChangeArrowheads="1"/>
          </p:cNvSpPr>
          <p:nvPr/>
        </p:nvSpPr>
        <p:spPr bwMode="auto">
          <a:xfrm>
            <a:off x="1901825" y="3416300"/>
            <a:ext cx="404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P680</a:t>
            </a:r>
          </a:p>
        </p:txBody>
      </p:sp>
      <p:sp>
        <p:nvSpPr>
          <p:cNvPr id="66572" name="Text Box 14"/>
          <p:cNvSpPr txBox="1">
            <a:spLocks noChangeArrowheads="1"/>
          </p:cNvSpPr>
          <p:nvPr/>
        </p:nvSpPr>
        <p:spPr bwMode="auto">
          <a:xfrm>
            <a:off x="546100" y="3765550"/>
            <a:ext cx="404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Light</a:t>
            </a:r>
          </a:p>
        </p:txBody>
      </p:sp>
      <p:sp>
        <p:nvSpPr>
          <p:cNvPr id="66573" name="Text Box 15"/>
          <p:cNvSpPr txBox="1">
            <a:spLocks noChangeArrowheads="1"/>
          </p:cNvSpPr>
          <p:nvPr/>
        </p:nvSpPr>
        <p:spPr bwMode="auto">
          <a:xfrm>
            <a:off x="3046413" y="4824413"/>
            <a:ext cx="76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Pigment</a:t>
            </a:r>
            <a:br>
              <a:rPr lang="en-US" sz="1200" b="1"/>
            </a:br>
            <a:r>
              <a:rPr lang="en-US" sz="1200" b="1"/>
              <a:t>molecules</a:t>
            </a:r>
          </a:p>
        </p:txBody>
      </p:sp>
      <p:sp>
        <p:nvSpPr>
          <p:cNvPr id="66574" name="Text Box 16"/>
          <p:cNvSpPr txBox="1">
            <a:spLocks noChangeArrowheads="1"/>
          </p:cNvSpPr>
          <p:nvPr/>
        </p:nvSpPr>
        <p:spPr bwMode="auto">
          <a:xfrm>
            <a:off x="1287463" y="5394325"/>
            <a:ext cx="1158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Photosystem </a:t>
            </a:r>
            <a:r>
              <a:rPr lang="en-US" sz="1200" b="1">
                <a:latin typeface="Times" pitchFamily="84" charset="0"/>
              </a:rPr>
              <a:t>II</a:t>
            </a:r>
            <a:r>
              <a:rPr lang="en-US" sz="1200" b="1"/>
              <a:t/>
            </a:r>
            <a:br>
              <a:rPr lang="en-US" sz="1200" b="1"/>
            </a:br>
            <a:r>
              <a:rPr lang="en-US" sz="1200" b="1"/>
              <a:t>(PS </a:t>
            </a:r>
            <a:r>
              <a:rPr lang="en-US" sz="1200" b="1">
                <a:latin typeface="Times" pitchFamily="84" charset="0"/>
              </a:rPr>
              <a:t>II</a:t>
            </a:r>
            <a:r>
              <a:rPr lang="en-US" sz="1200" b="1"/>
              <a:t>)</a:t>
            </a:r>
          </a:p>
        </p:txBody>
      </p:sp>
      <p:sp>
        <p:nvSpPr>
          <p:cNvPr id="66575" name="Text Box 17"/>
          <p:cNvSpPr txBox="1">
            <a:spLocks noChangeArrowheads="1"/>
          </p:cNvSpPr>
          <p:nvPr/>
        </p:nvSpPr>
        <p:spPr bwMode="auto">
          <a:xfrm>
            <a:off x="2981325" y="2033588"/>
            <a:ext cx="25876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Pq</a:t>
            </a:r>
          </a:p>
        </p:txBody>
      </p:sp>
      <p:sp>
        <p:nvSpPr>
          <p:cNvPr id="66576" name="Text Box 18"/>
          <p:cNvSpPr txBox="1">
            <a:spLocks noChangeArrowheads="1"/>
          </p:cNvSpPr>
          <p:nvPr/>
        </p:nvSpPr>
        <p:spPr bwMode="auto">
          <a:xfrm>
            <a:off x="4760913" y="2887663"/>
            <a:ext cx="2587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Pc</a:t>
            </a:r>
          </a:p>
        </p:txBody>
      </p:sp>
      <p:sp>
        <p:nvSpPr>
          <p:cNvPr id="66577" name="Text Box 19"/>
          <p:cNvSpPr txBox="1">
            <a:spLocks noChangeArrowheads="1"/>
          </p:cNvSpPr>
          <p:nvPr/>
        </p:nvSpPr>
        <p:spPr bwMode="auto">
          <a:xfrm>
            <a:off x="3714750" y="4157663"/>
            <a:ext cx="365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ATP</a:t>
            </a:r>
          </a:p>
        </p:txBody>
      </p:sp>
      <p:grpSp>
        <p:nvGrpSpPr>
          <p:cNvPr id="66578" name="Group 20"/>
          <p:cNvGrpSpPr>
            <a:grpSpLocks/>
          </p:cNvGrpSpPr>
          <p:nvPr/>
        </p:nvGrpSpPr>
        <p:grpSpPr bwMode="auto">
          <a:xfrm>
            <a:off x="344488" y="3744913"/>
            <a:ext cx="223837" cy="177800"/>
            <a:chOff x="1942" y="3559"/>
            <a:chExt cx="141" cy="112"/>
          </a:xfrm>
        </p:grpSpPr>
        <p:sp>
          <p:nvSpPr>
            <p:cNvPr id="66599" name="Oval 21"/>
            <p:cNvSpPr>
              <a:spLocks noChangeArrowheads="1"/>
            </p:cNvSpPr>
            <p:nvPr/>
          </p:nvSpPr>
          <p:spPr bwMode="auto">
            <a:xfrm>
              <a:off x="1942" y="3559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66600" name="Text Box 22"/>
            <p:cNvSpPr txBox="1">
              <a:spLocks noChangeArrowheads="1"/>
            </p:cNvSpPr>
            <p:nvPr/>
          </p:nvSpPr>
          <p:spPr bwMode="auto">
            <a:xfrm>
              <a:off x="1969" y="3565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6579" name="Group 23"/>
          <p:cNvGrpSpPr>
            <a:grpSpLocks/>
          </p:cNvGrpSpPr>
          <p:nvPr/>
        </p:nvGrpSpPr>
        <p:grpSpPr bwMode="auto">
          <a:xfrm>
            <a:off x="2097088" y="2098675"/>
            <a:ext cx="223837" cy="190500"/>
            <a:chOff x="1580" y="480"/>
            <a:chExt cx="141" cy="120"/>
          </a:xfrm>
        </p:grpSpPr>
        <p:sp>
          <p:nvSpPr>
            <p:cNvPr id="66597" name="Oval 24"/>
            <p:cNvSpPr>
              <a:spLocks noChangeArrowheads="1"/>
            </p:cNvSpPr>
            <p:nvPr/>
          </p:nvSpPr>
          <p:spPr bwMode="auto">
            <a:xfrm>
              <a:off x="1580" y="480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66598" name="Text Box 25"/>
            <p:cNvSpPr txBox="1">
              <a:spLocks noChangeArrowheads="1"/>
            </p:cNvSpPr>
            <p:nvPr/>
          </p:nvSpPr>
          <p:spPr bwMode="auto">
            <a:xfrm>
              <a:off x="1607" y="494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6580" name="Group 26"/>
          <p:cNvGrpSpPr>
            <a:grpSpLocks/>
          </p:cNvGrpSpPr>
          <p:nvPr/>
        </p:nvGrpSpPr>
        <p:grpSpPr bwMode="auto">
          <a:xfrm>
            <a:off x="952500" y="2700338"/>
            <a:ext cx="236538" cy="190500"/>
            <a:chOff x="600" y="1701"/>
            <a:chExt cx="149" cy="120"/>
          </a:xfrm>
        </p:grpSpPr>
        <p:sp>
          <p:nvSpPr>
            <p:cNvPr id="66595" name="Oval 27"/>
            <p:cNvSpPr>
              <a:spLocks noChangeArrowheads="1"/>
            </p:cNvSpPr>
            <p:nvPr/>
          </p:nvSpPr>
          <p:spPr bwMode="auto">
            <a:xfrm>
              <a:off x="600" y="1701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66596" name="Text Box 28"/>
            <p:cNvSpPr txBox="1">
              <a:spLocks noChangeArrowheads="1"/>
            </p:cNvSpPr>
            <p:nvPr/>
          </p:nvSpPr>
          <p:spPr bwMode="auto">
            <a:xfrm>
              <a:off x="635" y="1715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66581" name="Group 29"/>
          <p:cNvGrpSpPr>
            <a:grpSpLocks/>
          </p:cNvGrpSpPr>
          <p:nvPr/>
        </p:nvGrpSpPr>
        <p:grpSpPr bwMode="auto">
          <a:xfrm>
            <a:off x="3790950" y="3354388"/>
            <a:ext cx="223838" cy="190500"/>
            <a:chOff x="1922" y="3730"/>
            <a:chExt cx="141" cy="120"/>
          </a:xfrm>
        </p:grpSpPr>
        <p:sp>
          <p:nvSpPr>
            <p:cNvPr id="66593" name="Oval 30"/>
            <p:cNvSpPr>
              <a:spLocks noChangeArrowheads="1"/>
            </p:cNvSpPr>
            <p:nvPr/>
          </p:nvSpPr>
          <p:spPr bwMode="auto">
            <a:xfrm>
              <a:off x="1922" y="3730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66594" name="Text Box 31"/>
            <p:cNvSpPr txBox="1">
              <a:spLocks noChangeArrowheads="1"/>
            </p:cNvSpPr>
            <p:nvPr/>
          </p:nvSpPr>
          <p:spPr bwMode="auto">
            <a:xfrm>
              <a:off x="1949" y="3744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66582" name="Text Box 32"/>
          <p:cNvSpPr txBox="1">
            <a:spLocks noChangeArrowheads="1"/>
          </p:cNvSpPr>
          <p:nvPr/>
        </p:nvSpPr>
        <p:spPr bwMode="auto">
          <a:xfrm rot="1279147">
            <a:off x="3203575" y="1900238"/>
            <a:ext cx="18192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Electron transport chain</a:t>
            </a:r>
          </a:p>
        </p:txBody>
      </p:sp>
      <p:sp>
        <p:nvSpPr>
          <p:cNvPr id="66583" name="Text Box 33"/>
          <p:cNvSpPr txBox="1">
            <a:spLocks noChangeArrowheads="1"/>
          </p:cNvSpPr>
          <p:nvPr/>
        </p:nvSpPr>
        <p:spPr bwMode="auto">
          <a:xfrm>
            <a:off x="1766888" y="2266950"/>
            <a:ext cx="1524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/>
              <a:t>e</a:t>
            </a:r>
            <a:r>
              <a:rPr lang="en-US" sz="1200" b="1" baseline="30000">
                <a:sym typeface="Symbol" pitchFamily="84" charset="2"/>
              </a:rPr>
              <a:t></a:t>
            </a:r>
            <a:endParaRPr lang="en-US" sz="1200" b="1"/>
          </a:p>
        </p:txBody>
      </p:sp>
      <p:sp>
        <p:nvSpPr>
          <p:cNvPr id="66584" name="Text Box 34"/>
          <p:cNvSpPr txBox="1">
            <a:spLocks noChangeArrowheads="1"/>
          </p:cNvSpPr>
          <p:nvPr/>
        </p:nvSpPr>
        <p:spPr bwMode="auto">
          <a:xfrm>
            <a:off x="1217613" y="2962275"/>
            <a:ext cx="1524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/>
              <a:t>e</a:t>
            </a:r>
            <a:r>
              <a:rPr lang="en-US" sz="1200" b="1" baseline="30000">
                <a:sym typeface="Symbol" pitchFamily="84" charset="2"/>
              </a:rPr>
              <a:t></a:t>
            </a:r>
            <a:endParaRPr lang="en-US" sz="1200" b="1"/>
          </a:p>
        </p:txBody>
      </p:sp>
      <p:sp>
        <p:nvSpPr>
          <p:cNvPr id="66585" name="Text Box 35"/>
          <p:cNvSpPr txBox="1">
            <a:spLocks noChangeArrowheads="1"/>
          </p:cNvSpPr>
          <p:nvPr/>
        </p:nvSpPr>
        <p:spPr bwMode="auto">
          <a:xfrm>
            <a:off x="1289050" y="3168650"/>
            <a:ext cx="1524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/>
              <a:t>e</a:t>
            </a:r>
            <a:r>
              <a:rPr lang="en-US" sz="1200" b="1" baseline="30000">
                <a:sym typeface="Symbol" pitchFamily="84" charset="2"/>
              </a:rPr>
              <a:t></a:t>
            </a:r>
            <a:endParaRPr lang="en-US" sz="1200" b="1"/>
          </a:p>
        </p:txBody>
      </p:sp>
      <p:sp>
        <p:nvSpPr>
          <p:cNvPr id="66586" name="Line 36"/>
          <p:cNvSpPr>
            <a:spLocks noChangeShapeType="1"/>
          </p:cNvSpPr>
          <p:nvPr/>
        </p:nvSpPr>
        <p:spPr bwMode="auto">
          <a:xfrm>
            <a:off x="2513013" y="4722813"/>
            <a:ext cx="47625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7" name="Line 37"/>
          <p:cNvSpPr>
            <a:spLocks noChangeShapeType="1"/>
          </p:cNvSpPr>
          <p:nvPr/>
        </p:nvSpPr>
        <p:spPr bwMode="auto">
          <a:xfrm flipV="1">
            <a:off x="2381250" y="4881563"/>
            <a:ext cx="608013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8" name="Line 38"/>
          <p:cNvSpPr>
            <a:spLocks noChangeShapeType="1"/>
          </p:cNvSpPr>
          <p:nvPr/>
        </p:nvSpPr>
        <p:spPr bwMode="auto">
          <a:xfrm>
            <a:off x="1997075" y="3546475"/>
            <a:ext cx="0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89" name="Line 39"/>
          <p:cNvSpPr>
            <a:spLocks noChangeShapeType="1"/>
          </p:cNvSpPr>
          <p:nvPr/>
        </p:nvSpPr>
        <p:spPr bwMode="auto">
          <a:xfrm flipH="1">
            <a:off x="1838325" y="3552825"/>
            <a:ext cx="16510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590" name="Group 40"/>
          <p:cNvGrpSpPr>
            <a:grpSpLocks/>
          </p:cNvGrpSpPr>
          <p:nvPr/>
        </p:nvGrpSpPr>
        <p:grpSpPr bwMode="auto">
          <a:xfrm>
            <a:off x="3968750" y="1641475"/>
            <a:ext cx="223838" cy="190500"/>
            <a:chOff x="1922" y="3730"/>
            <a:chExt cx="141" cy="120"/>
          </a:xfrm>
        </p:grpSpPr>
        <p:sp>
          <p:nvSpPr>
            <p:cNvPr id="66591" name="Oval 41"/>
            <p:cNvSpPr>
              <a:spLocks noChangeArrowheads="1"/>
            </p:cNvSpPr>
            <p:nvPr/>
          </p:nvSpPr>
          <p:spPr bwMode="auto">
            <a:xfrm>
              <a:off x="1922" y="3730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66592" name="Text Box 42"/>
            <p:cNvSpPr txBox="1">
              <a:spLocks noChangeArrowheads="1"/>
            </p:cNvSpPr>
            <p:nvPr/>
          </p:nvSpPr>
          <p:spPr bwMode="auto">
            <a:xfrm>
              <a:off x="1949" y="3744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3225800"/>
          </a:xfrm>
        </p:spPr>
        <p:txBody>
          <a:bodyPr/>
          <a:lstStyle/>
          <a:p>
            <a:pPr eaLnBrk="1" hangingPunct="1"/>
            <a:r>
              <a:rPr lang="en-US" sz="2800" smtClean="0"/>
              <a:t>In PS I (like PS II), transferred light energy excites P700, which loses an electron to an electron acceptor</a:t>
            </a:r>
          </a:p>
          <a:p>
            <a:pPr eaLnBrk="1" hangingPunct="1"/>
            <a:r>
              <a:rPr lang="en-US" sz="2800" smtClean="0"/>
              <a:t>P700</a:t>
            </a:r>
            <a:r>
              <a:rPr lang="en-US" sz="2800" baseline="30000" smtClean="0"/>
              <a:t>+</a:t>
            </a:r>
            <a:r>
              <a:rPr lang="en-US" sz="2800" smtClean="0"/>
              <a:t> (P700 that is missing an electron) accepts an electron passed down from PS II via the electron transport chain</a:t>
            </a:r>
          </a:p>
        </p:txBody>
      </p:sp>
      <p:grpSp>
        <p:nvGrpSpPr>
          <p:cNvPr id="67587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758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7588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10.14-4</a:t>
            </a:r>
          </a:p>
        </p:txBody>
      </p:sp>
      <p:pic>
        <p:nvPicPr>
          <p:cNvPr id="68611" name="Picture 49" descr="10_14LinearElectronFlow_4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935038"/>
            <a:ext cx="8548687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3579813" y="2384425"/>
            <a:ext cx="919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Cytochrome</a:t>
            </a:r>
            <a:br>
              <a:rPr lang="en-US" sz="1200" b="1"/>
            </a:br>
            <a:r>
              <a:rPr lang="en-US" sz="1200" b="1"/>
              <a:t>complex</a:t>
            </a:r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1562100" y="1663700"/>
            <a:ext cx="601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Primary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acceptor</a:t>
            </a:r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5603875" y="1431925"/>
            <a:ext cx="601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Primary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acceptor</a:t>
            </a:r>
          </a:p>
        </p:txBody>
      </p:sp>
      <p:sp>
        <p:nvSpPr>
          <p:cNvPr id="68615" name="Text Box 9"/>
          <p:cNvSpPr txBox="1">
            <a:spLocks noChangeArrowheads="1"/>
          </p:cNvSpPr>
          <p:nvPr/>
        </p:nvSpPr>
        <p:spPr bwMode="auto">
          <a:xfrm>
            <a:off x="1054100" y="2332038"/>
            <a:ext cx="3095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H</a:t>
            </a:r>
            <a:r>
              <a:rPr lang="en-US" sz="1200" b="1" baseline="-25000">
                <a:solidFill>
                  <a:schemeClr val="bg1"/>
                </a:solidFill>
              </a:rPr>
              <a:t>2</a:t>
            </a:r>
            <a:r>
              <a:rPr lang="en-US" sz="12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68616" name="Text Box 10"/>
          <p:cNvSpPr txBox="1">
            <a:spLocks noChangeArrowheads="1"/>
          </p:cNvSpPr>
          <p:nvPr/>
        </p:nvSpPr>
        <p:spPr bwMode="auto">
          <a:xfrm>
            <a:off x="544513" y="2762250"/>
            <a:ext cx="2174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O</a:t>
            </a:r>
            <a:r>
              <a:rPr lang="en-US" sz="1200" b="1" baseline="-25000">
                <a:solidFill>
                  <a:schemeClr val="bg1"/>
                </a:solidFill>
              </a:rPr>
              <a:t>2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68617" name="Text Box 11"/>
          <p:cNvSpPr txBox="1">
            <a:spLocks noChangeArrowheads="1"/>
          </p:cNvSpPr>
          <p:nvPr/>
        </p:nvSpPr>
        <p:spPr bwMode="auto">
          <a:xfrm>
            <a:off x="425450" y="2417763"/>
            <a:ext cx="3381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2 H</a:t>
            </a:r>
            <a:r>
              <a:rPr lang="en-US" sz="1200" b="1" baseline="30000">
                <a:sym typeface="Symbol" pitchFamily="84" charset="2"/>
              </a:rPr>
              <a:t></a:t>
            </a:r>
            <a:endParaRPr lang="en-US" sz="1200" b="1"/>
          </a:p>
        </p:txBody>
      </p:sp>
      <p:sp>
        <p:nvSpPr>
          <p:cNvPr id="68618" name="Text Box 12"/>
          <p:cNvSpPr txBox="1">
            <a:spLocks noChangeArrowheads="1"/>
          </p:cNvSpPr>
          <p:nvPr/>
        </p:nvSpPr>
        <p:spPr bwMode="auto">
          <a:xfrm>
            <a:off x="525463" y="2597150"/>
            <a:ext cx="127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+</a:t>
            </a:r>
          </a:p>
        </p:txBody>
      </p:sp>
      <p:sp>
        <p:nvSpPr>
          <p:cNvPr id="68619" name="Text Box 13"/>
          <p:cNvSpPr txBox="1">
            <a:spLocks noChangeArrowheads="1"/>
          </p:cNvSpPr>
          <p:nvPr/>
        </p:nvSpPr>
        <p:spPr bwMode="auto">
          <a:xfrm>
            <a:off x="314325" y="2781300"/>
            <a:ext cx="1936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901825" y="3416300"/>
            <a:ext cx="404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P680</a:t>
            </a:r>
          </a:p>
        </p:txBody>
      </p:sp>
      <p:sp>
        <p:nvSpPr>
          <p:cNvPr id="68621" name="Text Box 15"/>
          <p:cNvSpPr txBox="1">
            <a:spLocks noChangeArrowheads="1"/>
          </p:cNvSpPr>
          <p:nvPr/>
        </p:nvSpPr>
        <p:spPr bwMode="auto">
          <a:xfrm>
            <a:off x="546100" y="3765550"/>
            <a:ext cx="404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Light</a:t>
            </a:r>
          </a:p>
        </p:txBody>
      </p:sp>
      <p:sp>
        <p:nvSpPr>
          <p:cNvPr id="68622" name="Text Box 16"/>
          <p:cNvSpPr txBox="1">
            <a:spLocks noChangeArrowheads="1"/>
          </p:cNvSpPr>
          <p:nvPr/>
        </p:nvSpPr>
        <p:spPr bwMode="auto">
          <a:xfrm>
            <a:off x="3046413" y="4824413"/>
            <a:ext cx="76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Pigment</a:t>
            </a:r>
            <a:br>
              <a:rPr lang="en-US" sz="1200" b="1"/>
            </a:br>
            <a:r>
              <a:rPr lang="en-US" sz="1200" b="1"/>
              <a:t>molecules</a:t>
            </a:r>
          </a:p>
        </p:txBody>
      </p:sp>
      <p:sp>
        <p:nvSpPr>
          <p:cNvPr id="68623" name="Text Box 17"/>
          <p:cNvSpPr txBox="1">
            <a:spLocks noChangeArrowheads="1"/>
          </p:cNvSpPr>
          <p:nvPr/>
        </p:nvSpPr>
        <p:spPr bwMode="auto">
          <a:xfrm>
            <a:off x="1287463" y="5394325"/>
            <a:ext cx="1158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Photosystem </a:t>
            </a:r>
            <a:r>
              <a:rPr lang="en-US" sz="1200" b="1">
                <a:latin typeface="Times" pitchFamily="84" charset="0"/>
              </a:rPr>
              <a:t>II</a:t>
            </a:r>
            <a:r>
              <a:rPr lang="en-US" sz="1200" b="1"/>
              <a:t/>
            </a:r>
            <a:br>
              <a:rPr lang="en-US" sz="1200" b="1"/>
            </a:br>
            <a:r>
              <a:rPr lang="en-US" sz="1200" b="1"/>
              <a:t>(PS </a:t>
            </a:r>
            <a:r>
              <a:rPr lang="en-US" sz="1200" b="1">
                <a:latin typeface="Times" pitchFamily="84" charset="0"/>
              </a:rPr>
              <a:t>II</a:t>
            </a:r>
            <a:r>
              <a:rPr lang="en-US" sz="1200" b="1"/>
              <a:t>)</a:t>
            </a:r>
          </a:p>
        </p:txBody>
      </p:sp>
      <p:sp>
        <p:nvSpPr>
          <p:cNvPr id="68624" name="Text Box 18"/>
          <p:cNvSpPr txBox="1">
            <a:spLocks noChangeArrowheads="1"/>
          </p:cNvSpPr>
          <p:nvPr/>
        </p:nvSpPr>
        <p:spPr bwMode="auto">
          <a:xfrm>
            <a:off x="5330825" y="5110163"/>
            <a:ext cx="1158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Photosystem </a:t>
            </a:r>
            <a:r>
              <a:rPr lang="en-US" sz="1200" b="1">
                <a:latin typeface="Times" pitchFamily="84" charset="0"/>
              </a:rPr>
              <a:t>I</a:t>
            </a:r>
            <a:r>
              <a:rPr lang="en-US" sz="1200" b="1"/>
              <a:t/>
            </a:r>
            <a:br>
              <a:rPr lang="en-US" sz="1200" b="1"/>
            </a:br>
            <a:r>
              <a:rPr lang="en-US" sz="1200" b="1"/>
              <a:t>(PS </a:t>
            </a:r>
            <a:r>
              <a:rPr lang="en-US" sz="1200" b="1">
                <a:latin typeface="Times" pitchFamily="84" charset="0"/>
              </a:rPr>
              <a:t>I</a:t>
            </a:r>
            <a:r>
              <a:rPr lang="en-US" sz="1200" b="1"/>
              <a:t>)</a:t>
            </a:r>
          </a:p>
        </p:txBody>
      </p:sp>
      <p:sp>
        <p:nvSpPr>
          <p:cNvPr id="68625" name="Text Box 19"/>
          <p:cNvSpPr txBox="1">
            <a:spLocks noChangeArrowheads="1"/>
          </p:cNvSpPr>
          <p:nvPr/>
        </p:nvSpPr>
        <p:spPr bwMode="auto">
          <a:xfrm>
            <a:off x="2981325" y="2033588"/>
            <a:ext cx="25876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Pq</a:t>
            </a:r>
          </a:p>
        </p:txBody>
      </p:sp>
      <p:sp>
        <p:nvSpPr>
          <p:cNvPr id="68626" name="Text Box 20"/>
          <p:cNvSpPr txBox="1">
            <a:spLocks noChangeArrowheads="1"/>
          </p:cNvSpPr>
          <p:nvPr/>
        </p:nvSpPr>
        <p:spPr bwMode="auto">
          <a:xfrm>
            <a:off x="4760913" y="2887663"/>
            <a:ext cx="2587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Pc</a:t>
            </a:r>
          </a:p>
        </p:txBody>
      </p:sp>
      <p:sp>
        <p:nvSpPr>
          <p:cNvPr id="68627" name="Text Box 21"/>
          <p:cNvSpPr txBox="1">
            <a:spLocks noChangeArrowheads="1"/>
          </p:cNvSpPr>
          <p:nvPr/>
        </p:nvSpPr>
        <p:spPr bwMode="auto">
          <a:xfrm>
            <a:off x="3714750" y="4157663"/>
            <a:ext cx="365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ATP</a:t>
            </a:r>
          </a:p>
        </p:txBody>
      </p:sp>
      <p:grpSp>
        <p:nvGrpSpPr>
          <p:cNvPr id="68628" name="Group 22"/>
          <p:cNvGrpSpPr>
            <a:grpSpLocks/>
          </p:cNvGrpSpPr>
          <p:nvPr/>
        </p:nvGrpSpPr>
        <p:grpSpPr bwMode="auto">
          <a:xfrm>
            <a:off x="344488" y="3744913"/>
            <a:ext cx="223837" cy="177800"/>
            <a:chOff x="1942" y="3559"/>
            <a:chExt cx="141" cy="112"/>
          </a:xfrm>
        </p:grpSpPr>
        <p:sp>
          <p:nvSpPr>
            <p:cNvPr id="68657" name="Oval 23"/>
            <p:cNvSpPr>
              <a:spLocks noChangeArrowheads="1"/>
            </p:cNvSpPr>
            <p:nvPr/>
          </p:nvSpPr>
          <p:spPr bwMode="auto">
            <a:xfrm>
              <a:off x="1942" y="3559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68658" name="Text Box 24"/>
            <p:cNvSpPr txBox="1">
              <a:spLocks noChangeArrowheads="1"/>
            </p:cNvSpPr>
            <p:nvPr/>
          </p:nvSpPr>
          <p:spPr bwMode="auto">
            <a:xfrm>
              <a:off x="1969" y="3565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8629" name="Group 25"/>
          <p:cNvGrpSpPr>
            <a:grpSpLocks/>
          </p:cNvGrpSpPr>
          <p:nvPr/>
        </p:nvGrpSpPr>
        <p:grpSpPr bwMode="auto">
          <a:xfrm>
            <a:off x="2097088" y="2098675"/>
            <a:ext cx="223837" cy="190500"/>
            <a:chOff x="1580" y="480"/>
            <a:chExt cx="141" cy="120"/>
          </a:xfrm>
        </p:grpSpPr>
        <p:sp>
          <p:nvSpPr>
            <p:cNvPr id="68655" name="Oval 26"/>
            <p:cNvSpPr>
              <a:spLocks noChangeArrowheads="1"/>
            </p:cNvSpPr>
            <p:nvPr/>
          </p:nvSpPr>
          <p:spPr bwMode="auto">
            <a:xfrm>
              <a:off x="1580" y="480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68656" name="Text Box 27"/>
            <p:cNvSpPr txBox="1">
              <a:spLocks noChangeArrowheads="1"/>
            </p:cNvSpPr>
            <p:nvPr/>
          </p:nvSpPr>
          <p:spPr bwMode="auto">
            <a:xfrm>
              <a:off x="1607" y="494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8630" name="Group 28"/>
          <p:cNvGrpSpPr>
            <a:grpSpLocks/>
          </p:cNvGrpSpPr>
          <p:nvPr/>
        </p:nvGrpSpPr>
        <p:grpSpPr bwMode="auto">
          <a:xfrm>
            <a:off x="952500" y="2700338"/>
            <a:ext cx="236538" cy="190500"/>
            <a:chOff x="600" y="1701"/>
            <a:chExt cx="149" cy="120"/>
          </a:xfrm>
        </p:grpSpPr>
        <p:sp>
          <p:nvSpPr>
            <p:cNvPr id="68653" name="Oval 29"/>
            <p:cNvSpPr>
              <a:spLocks noChangeArrowheads="1"/>
            </p:cNvSpPr>
            <p:nvPr/>
          </p:nvSpPr>
          <p:spPr bwMode="auto">
            <a:xfrm>
              <a:off x="600" y="1701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68654" name="Text Box 30"/>
            <p:cNvSpPr txBox="1">
              <a:spLocks noChangeArrowheads="1"/>
            </p:cNvSpPr>
            <p:nvPr/>
          </p:nvSpPr>
          <p:spPr bwMode="auto">
            <a:xfrm>
              <a:off x="635" y="1715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68631" name="Group 31"/>
          <p:cNvGrpSpPr>
            <a:grpSpLocks/>
          </p:cNvGrpSpPr>
          <p:nvPr/>
        </p:nvGrpSpPr>
        <p:grpSpPr bwMode="auto">
          <a:xfrm>
            <a:off x="3790950" y="3354388"/>
            <a:ext cx="223838" cy="190500"/>
            <a:chOff x="1922" y="3730"/>
            <a:chExt cx="141" cy="120"/>
          </a:xfrm>
        </p:grpSpPr>
        <p:sp>
          <p:nvSpPr>
            <p:cNvPr id="68651" name="Oval 32"/>
            <p:cNvSpPr>
              <a:spLocks noChangeArrowheads="1"/>
            </p:cNvSpPr>
            <p:nvPr/>
          </p:nvSpPr>
          <p:spPr bwMode="auto">
            <a:xfrm>
              <a:off x="1922" y="3730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68652" name="Text Box 33"/>
            <p:cNvSpPr txBox="1">
              <a:spLocks noChangeArrowheads="1"/>
            </p:cNvSpPr>
            <p:nvPr/>
          </p:nvSpPr>
          <p:spPr bwMode="auto">
            <a:xfrm>
              <a:off x="1949" y="3744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68632" name="Group 34"/>
          <p:cNvGrpSpPr>
            <a:grpSpLocks/>
          </p:cNvGrpSpPr>
          <p:nvPr/>
        </p:nvGrpSpPr>
        <p:grpSpPr bwMode="auto">
          <a:xfrm>
            <a:off x="7027863" y="3797300"/>
            <a:ext cx="211137" cy="177800"/>
            <a:chOff x="2385" y="3751"/>
            <a:chExt cx="133" cy="112"/>
          </a:xfrm>
        </p:grpSpPr>
        <p:sp>
          <p:nvSpPr>
            <p:cNvPr id="68649" name="Oval 35"/>
            <p:cNvSpPr>
              <a:spLocks noChangeArrowheads="1"/>
            </p:cNvSpPr>
            <p:nvPr/>
          </p:nvSpPr>
          <p:spPr bwMode="auto">
            <a:xfrm>
              <a:off x="2385" y="3751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68650" name="Text Box 36"/>
            <p:cNvSpPr txBox="1">
              <a:spLocks noChangeArrowheads="1"/>
            </p:cNvSpPr>
            <p:nvPr/>
          </p:nvSpPr>
          <p:spPr bwMode="auto">
            <a:xfrm>
              <a:off x="2404" y="3757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68633" name="Text Box 37"/>
          <p:cNvSpPr txBox="1">
            <a:spLocks noChangeArrowheads="1"/>
          </p:cNvSpPr>
          <p:nvPr/>
        </p:nvSpPr>
        <p:spPr bwMode="auto">
          <a:xfrm rot="1279147">
            <a:off x="3203575" y="1900238"/>
            <a:ext cx="18192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Electron transport chain</a:t>
            </a:r>
          </a:p>
        </p:txBody>
      </p:sp>
      <p:sp>
        <p:nvSpPr>
          <p:cNvPr id="68634" name="Text Box 38"/>
          <p:cNvSpPr txBox="1">
            <a:spLocks noChangeArrowheads="1"/>
          </p:cNvSpPr>
          <p:nvPr/>
        </p:nvSpPr>
        <p:spPr bwMode="auto">
          <a:xfrm>
            <a:off x="5943600" y="3171825"/>
            <a:ext cx="404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P700</a:t>
            </a:r>
          </a:p>
        </p:txBody>
      </p:sp>
      <p:sp>
        <p:nvSpPr>
          <p:cNvPr id="68635" name="Text Box 39"/>
          <p:cNvSpPr txBox="1">
            <a:spLocks noChangeArrowheads="1"/>
          </p:cNvSpPr>
          <p:nvPr/>
        </p:nvSpPr>
        <p:spPr bwMode="auto">
          <a:xfrm>
            <a:off x="7273925" y="3429000"/>
            <a:ext cx="404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Light</a:t>
            </a:r>
          </a:p>
        </p:txBody>
      </p:sp>
      <p:sp>
        <p:nvSpPr>
          <p:cNvPr id="68636" name="Text Box 41"/>
          <p:cNvSpPr txBox="1">
            <a:spLocks noChangeArrowheads="1"/>
          </p:cNvSpPr>
          <p:nvPr/>
        </p:nvSpPr>
        <p:spPr bwMode="auto">
          <a:xfrm>
            <a:off x="1217613" y="2962275"/>
            <a:ext cx="1524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/>
              <a:t>e</a:t>
            </a:r>
            <a:r>
              <a:rPr lang="en-US" sz="1200" b="1" baseline="30000">
                <a:sym typeface="Symbol" pitchFamily="84" charset="2"/>
              </a:rPr>
              <a:t></a:t>
            </a:r>
            <a:endParaRPr lang="en-US" sz="1200" b="1"/>
          </a:p>
        </p:txBody>
      </p:sp>
      <p:sp>
        <p:nvSpPr>
          <p:cNvPr id="68637" name="Text Box 42"/>
          <p:cNvSpPr txBox="1">
            <a:spLocks noChangeArrowheads="1"/>
          </p:cNvSpPr>
          <p:nvPr/>
        </p:nvSpPr>
        <p:spPr bwMode="auto">
          <a:xfrm>
            <a:off x="1289050" y="3168650"/>
            <a:ext cx="1524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/>
              <a:t>e</a:t>
            </a:r>
            <a:r>
              <a:rPr lang="en-US" sz="1200" b="1" baseline="30000">
                <a:sym typeface="Symbol" pitchFamily="84" charset="2"/>
              </a:rPr>
              <a:t></a:t>
            </a:r>
            <a:endParaRPr lang="en-US" sz="1200" b="1"/>
          </a:p>
        </p:txBody>
      </p:sp>
      <p:sp>
        <p:nvSpPr>
          <p:cNvPr id="68638" name="Line 43"/>
          <p:cNvSpPr>
            <a:spLocks noChangeShapeType="1"/>
          </p:cNvSpPr>
          <p:nvPr/>
        </p:nvSpPr>
        <p:spPr bwMode="auto">
          <a:xfrm>
            <a:off x="2513013" y="4722813"/>
            <a:ext cx="47625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9" name="Line 44"/>
          <p:cNvSpPr>
            <a:spLocks noChangeShapeType="1"/>
          </p:cNvSpPr>
          <p:nvPr/>
        </p:nvSpPr>
        <p:spPr bwMode="auto">
          <a:xfrm flipV="1">
            <a:off x="2381250" y="4881563"/>
            <a:ext cx="608013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Line 45"/>
          <p:cNvSpPr>
            <a:spLocks noChangeShapeType="1"/>
          </p:cNvSpPr>
          <p:nvPr/>
        </p:nvSpPr>
        <p:spPr bwMode="auto">
          <a:xfrm>
            <a:off x="1997075" y="3546475"/>
            <a:ext cx="0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Line 46"/>
          <p:cNvSpPr>
            <a:spLocks noChangeShapeType="1"/>
          </p:cNvSpPr>
          <p:nvPr/>
        </p:nvSpPr>
        <p:spPr bwMode="auto">
          <a:xfrm flipH="1">
            <a:off x="1838325" y="3552825"/>
            <a:ext cx="16510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Line 47"/>
          <p:cNvSpPr>
            <a:spLocks noChangeShapeType="1"/>
          </p:cNvSpPr>
          <p:nvPr/>
        </p:nvSpPr>
        <p:spPr bwMode="auto">
          <a:xfrm>
            <a:off x="6032500" y="3308350"/>
            <a:ext cx="0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Line 48"/>
          <p:cNvSpPr>
            <a:spLocks noChangeShapeType="1"/>
          </p:cNvSpPr>
          <p:nvPr/>
        </p:nvSpPr>
        <p:spPr bwMode="auto">
          <a:xfrm flipH="1">
            <a:off x="5873750" y="3313113"/>
            <a:ext cx="157163" cy="100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44" name="Group 50"/>
          <p:cNvGrpSpPr>
            <a:grpSpLocks/>
          </p:cNvGrpSpPr>
          <p:nvPr/>
        </p:nvGrpSpPr>
        <p:grpSpPr bwMode="auto">
          <a:xfrm>
            <a:off x="3968750" y="1641475"/>
            <a:ext cx="223838" cy="190500"/>
            <a:chOff x="1922" y="3730"/>
            <a:chExt cx="141" cy="120"/>
          </a:xfrm>
        </p:grpSpPr>
        <p:sp>
          <p:nvSpPr>
            <p:cNvPr id="68647" name="Oval 51"/>
            <p:cNvSpPr>
              <a:spLocks noChangeArrowheads="1"/>
            </p:cNvSpPr>
            <p:nvPr/>
          </p:nvSpPr>
          <p:spPr bwMode="auto">
            <a:xfrm>
              <a:off x="1922" y="3730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68648" name="Text Box 52"/>
            <p:cNvSpPr txBox="1">
              <a:spLocks noChangeArrowheads="1"/>
            </p:cNvSpPr>
            <p:nvPr/>
          </p:nvSpPr>
          <p:spPr bwMode="auto">
            <a:xfrm>
              <a:off x="1949" y="3744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68645" name="Text Box 53"/>
          <p:cNvSpPr txBox="1">
            <a:spLocks noChangeArrowheads="1"/>
          </p:cNvSpPr>
          <p:nvPr/>
        </p:nvSpPr>
        <p:spPr bwMode="auto">
          <a:xfrm>
            <a:off x="5830888" y="2006600"/>
            <a:ext cx="1524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/>
              <a:t>e</a:t>
            </a:r>
            <a:r>
              <a:rPr lang="en-US" sz="1200" b="1" baseline="30000">
                <a:sym typeface="Symbol" pitchFamily="84" charset="2"/>
              </a:rPr>
              <a:t></a:t>
            </a:r>
            <a:endParaRPr lang="en-US" sz="1200" b="1"/>
          </a:p>
        </p:txBody>
      </p:sp>
      <p:sp>
        <p:nvSpPr>
          <p:cNvPr id="68646" name="Text Box 26"/>
          <p:cNvSpPr txBox="1">
            <a:spLocks noChangeArrowheads="1"/>
          </p:cNvSpPr>
          <p:nvPr/>
        </p:nvSpPr>
        <p:spPr bwMode="auto">
          <a:xfrm>
            <a:off x="1766888" y="2266950"/>
            <a:ext cx="1524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/>
              <a:t>e</a:t>
            </a:r>
            <a:r>
              <a:rPr lang="en-US" sz="1200" b="1" baseline="30000">
                <a:sym typeface="Symbol" pitchFamily="84" charset="2"/>
              </a:rPr>
              <a:t></a:t>
            </a:r>
            <a:endParaRPr 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Each electron “falls” down an electron transport chain from the primary electron acceptor of PS I to the protein </a:t>
            </a:r>
            <a:r>
              <a:rPr lang="en-US" sz="2800" dirty="0" err="1" smtClean="0"/>
              <a:t>ferredoxin</a:t>
            </a:r>
            <a:r>
              <a:rPr lang="en-US" sz="2800" dirty="0" smtClean="0"/>
              <a:t> (</a:t>
            </a:r>
            <a:r>
              <a:rPr lang="en-US" sz="2800" dirty="0" err="1" smtClean="0"/>
              <a:t>Fd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electrons are then transferred to NADP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and reduce it to NADPH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electrons of NADPH are available for the reactions of the Calvin cycle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This process also removes an 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from the </a:t>
            </a:r>
            <a:r>
              <a:rPr lang="en-US" sz="2800" dirty="0" err="1" smtClean="0"/>
              <a:t>stroma</a:t>
            </a:r>
            <a:r>
              <a:rPr lang="en-US" sz="2800" dirty="0" smtClean="0"/>
              <a:t> (16e)</a:t>
            </a:r>
            <a:endParaRPr lang="en-US" sz="2800" dirty="0" smtClean="0"/>
          </a:p>
        </p:txBody>
      </p:sp>
      <p:grpSp>
        <p:nvGrpSpPr>
          <p:cNvPr id="69635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963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9636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10.14-5</a:t>
            </a:r>
          </a:p>
        </p:txBody>
      </p:sp>
      <p:pic>
        <p:nvPicPr>
          <p:cNvPr id="70659" name="Picture 74" descr="10_14LinearElectronFlow_5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935038"/>
            <a:ext cx="8548687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579813" y="2384425"/>
            <a:ext cx="919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Cytochrome</a:t>
            </a:r>
            <a:br>
              <a:rPr lang="en-US" sz="1200" b="1"/>
            </a:br>
            <a:r>
              <a:rPr lang="en-US" sz="1200" b="1"/>
              <a:t>complex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1562100" y="1663700"/>
            <a:ext cx="601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Primary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acceptor</a:t>
            </a: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5603875" y="1431925"/>
            <a:ext cx="601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Primary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acceptor</a:t>
            </a:r>
          </a:p>
        </p:txBody>
      </p:sp>
      <p:sp>
        <p:nvSpPr>
          <p:cNvPr id="70663" name="Text Box 8"/>
          <p:cNvSpPr txBox="1">
            <a:spLocks noChangeArrowheads="1"/>
          </p:cNvSpPr>
          <p:nvPr/>
        </p:nvSpPr>
        <p:spPr bwMode="auto">
          <a:xfrm>
            <a:off x="1054100" y="2332038"/>
            <a:ext cx="3095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H</a:t>
            </a:r>
            <a:r>
              <a:rPr lang="en-US" sz="1200" b="1" baseline="-25000">
                <a:solidFill>
                  <a:schemeClr val="bg1"/>
                </a:solidFill>
              </a:rPr>
              <a:t>2</a:t>
            </a:r>
            <a:r>
              <a:rPr lang="en-US" sz="12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70664" name="Text Box 9"/>
          <p:cNvSpPr txBox="1">
            <a:spLocks noChangeArrowheads="1"/>
          </p:cNvSpPr>
          <p:nvPr/>
        </p:nvSpPr>
        <p:spPr bwMode="auto">
          <a:xfrm>
            <a:off x="544513" y="2762250"/>
            <a:ext cx="2174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</a:rPr>
              <a:t>O</a:t>
            </a:r>
            <a:r>
              <a:rPr lang="en-US" sz="1200" b="1" baseline="-25000">
                <a:solidFill>
                  <a:schemeClr val="bg1"/>
                </a:solidFill>
              </a:rPr>
              <a:t>2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0665" name="Text Box 10"/>
          <p:cNvSpPr txBox="1">
            <a:spLocks noChangeArrowheads="1"/>
          </p:cNvSpPr>
          <p:nvPr/>
        </p:nvSpPr>
        <p:spPr bwMode="auto">
          <a:xfrm>
            <a:off x="425450" y="2417763"/>
            <a:ext cx="3381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2 H</a:t>
            </a:r>
            <a:r>
              <a:rPr lang="en-US" sz="1200" b="1" baseline="30000">
                <a:sym typeface="Symbol" pitchFamily="84" charset="2"/>
              </a:rPr>
              <a:t></a:t>
            </a:r>
            <a:endParaRPr lang="en-US" sz="1200" b="1"/>
          </a:p>
        </p:txBody>
      </p:sp>
      <p:sp>
        <p:nvSpPr>
          <p:cNvPr id="70666" name="Text Box 11"/>
          <p:cNvSpPr txBox="1">
            <a:spLocks noChangeArrowheads="1"/>
          </p:cNvSpPr>
          <p:nvPr/>
        </p:nvSpPr>
        <p:spPr bwMode="auto">
          <a:xfrm>
            <a:off x="525463" y="2597150"/>
            <a:ext cx="127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+</a:t>
            </a:r>
          </a:p>
        </p:txBody>
      </p:sp>
      <p:sp>
        <p:nvSpPr>
          <p:cNvPr id="70667" name="Text Box 12"/>
          <p:cNvSpPr txBox="1">
            <a:spLocks noChangeArrowheads="1"/>
          </p:cNvSpPr>
          <p:nvPr/>
        </p:nvSpPr>
        <p:spPr bwMode="auto">
          <a:xfrm>
            <a:off x="314325" y="2781300"/>
            <a:ext cx="1936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70668" name="Text Box 13"/>
          <p:cNvSpPr txBox="1">
            <a:spLocks noChangeArrowheads="1"/>
          </p:cNvSpPr>
          <p:nvPr/>
        </p:nvSpPr>
        <p:spPr bwMode="auto">
          <a:xfrm>
            <a:off x="1901825" y="3416300"/>
            <a:ext cx="404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P680</a:t>
            </a:r>
          </a:p>
        </p:txBody>
      </p:sp>
      <p:sp>
        <p:nvSpPr>
          <p:cNvPr id="70669" name="Text Box 14"/>
          <p:cNvSpPr txBox="1">
            <a:spLocks noChangeArrowheads="1"/>
          </p:cNvSpPr>
          <p:nvPr/>
        </p:nvSpPr>
        <p:spPr bwMode="auto">
          <a:xfrm>
            <a:off x="546100" y="3765550"/>
            <a:ext cx="404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Light</a:t>
            </a:r>
          </a:p>
        </p:txBody>
      </p:sp>
      <p:sp>
        <p:nvSpPr>
          <p:cNvPr id="70670" name="Text Box 15"/>
          <p:cNvSpPr txBox="1">
            <a:spLocks noChangeArrowheads="1"/>
          </p:cNvSpPr>
          <p:nvPr/>
        </p:nvSpPr>
        <p:spPr bwMode="auto">
          <a:xfrm>
            <a:off x="3046413" y="4824413"/>
            <a:ext cx="762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Pigment</a:t>
            </a:r>
            <a:br>
              <a:rPr lang="en-US" sz="1200" b="1"/>
            </a:br>
            <a:r>
              <a:rPr lang="en-US" sz="1200" b="1"/>
              <a:t>molecules</a:t>
            </a:r>
          </a:p>
        </p:txBody>
      </p:sp>
      <p:sp>
        <p:nvSpPr>
          <p:cNvPr id="70671" name="Text Box 16"/>
          <p:cNvSpPr txBox="1">
            <a:spLocks noChangeArrowheads="1"/>
          </p:cNvSpPr>
          <p:nvPr/>
        </p:nvSpPr>
        <p:spPr bwMode="auto">
          <a:xfrm>
            <a:off x="1287463" y="5394325"/>
            <a:ext cx="1158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Photosystem </a:t>
            </a:r>
            <a:r>
              <a:rPr lang="en-US" sz="1200" b="1">
                <a:latin typeface="Times" pitchFamily="84" charset="0"/>
              </a:rPr>
              <a:t>II</a:t>
            </a:r>
            <a:r>
              <a:rPr lang="en-US" sz="1200" b="1"/>
              <a:t/>
            </a:r>
            <a:br>
              <a:rPr lang="en-US" sz="1200" b="1"/>
            </a:br>
            <a:r>
              <a:rPr lang="en-US" sz="1200" b="1"/>
              <a:t>(PS </a:t>
            </a:r>
            <a:r>
              <a:rPr lang="en-US" sz="1200" b="1">
                <a:latin typeface="Times" pitchFamily="84" charset="0"/>
              </a:rPr>
              <a:t>II</a:t>
            </a:r>
            <a:r>
              <a:rPr lang="en-US" sz="1200" b="1"/>
              <a:t>)</a:t>
            </a:r>
          </a:p>
        </p:txBody>
      </p:sp>
      <p:sp>
        <p:nvSpPr>
          <p:cNvPr id="70672" name="Text Box 17"/>
          <p:cNvSpPr txBox="1">
            <a:spLocks noChangeArrowheads="1"/>
          </p:cNvSpPr>
          <p:nvPr/>
        </p:nvSpPr>
        <p:spPr bwMode="auto">
          <a:xfrm>
            <a:off x="5330825" y="5110163"/>
            <a:ext cx="1158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Photosystem </a:t>
            </a:r>
            <a:r>
              <a:rPr lang="en-US" sz="1200" b="1">
                <a:latin typeface="Times" pitchFamily="84" charset="0"/>
              </a:rPr>
              <a:t>I</a:t>
            </a:r>
            <a:r>
              <a:rPr lang="en-US" sz="1200" b="1"/>
              <a:t/>
            </a:r>
            <a:br>
              <a:rPr lang="en-US" sz="1200" b="1"/>
            </a:br>
            <a:r>
              <a:rPr lang="en-US" sz="1200" b="1"/>
              <a:t>(PS </a:t>
            </a:r>
            <a:r>
              <a:rPr lang="en-US" sz="1200" b="1">
                <a:latin typeface="Times" pitchFamily="84" charset="0"/>
              </a:rPr>
              <a:t>I</a:t>
            </a:r>
            <a:r>
              <a:rPr lang="en-US" sz="1200" b="1"/>
              <a:t>)</a:t>
            </a:r>
          </a:p>
        </p:txBody>
      </p:sp>
      <p:sp>
        <p:nvSpPr>
          <p:cNvPr id="70673" name="Text Box 18"/>
          <p:cNvSpPr txBox="1">
            <a:spLocks noChangeArrowheads="1"/>
          </p:cNvSpPr>
          <p:nvPr/>
        </p:nvSpPr>
        <p:spPr bwMode="auto">
          <a:xfrm>
            <a:off x="2981325" y="2033588"/>
            <a:ext cx="25876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Pq</a:t>
            </a:r>
          </a:p>
        </p:txBody>
      </p:sp>
      <p:sp>
        <p:nvSpPr>
          <p:cNvPr id="70674" name="Text Box 19"/>
          <p:cNvSpPr txBox="1">
            <a:spLocks noChangeArrowheads="1"/>
          </p:cNvSpPr>
          <p:nvPr/>
        </p:nvSpPr>
        <p:spPr bwMode="auto">
          <a:xfrm>
            <a:off x="4760913" y="2887663"/>
            <a:ext cx="2587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Pc</a:t>
            </a:r>
          </a:p>
        </p:txBody>
      </p:sp>
      <p:sp>
        <p:nvSpPr>
          <p:cNvPr id="70675" name="Text Box 20"/>
          <p:cNvSpPr txBox="1">
            <a:spLocks noChangeArrowheads="1"/>
          </p:cNvSpPr>
          <p:nvPr/>
        </p:nvSpPr>
        <p:spPr bwMode="auto">
          <a:xfrm>
            <a:off x="3714750" y="4157663"/>
            <a:ext cx="365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ATP</a:t>
            </a:r>
          </a:p>
        </p:txBody>
      </p:sp>
      <p:grpSp>
        <p:nvGrpSpPr>
          <p:cNvPr id="70676" name="Group 23"/>
          <p:cNvGrpSpPr>
            <a:grpSpLocks/>
          </p:cNvGrpSpPr>
          <p:nvPr/>
        </p:nvGrpSpPr>
        <p:grpSpPr bwMode="auto">
          <a:xfrm>
            <a:off x="344488" y="3744913"/>
            <a:ext cx="223837" cy="177800"/>
            <a:chOff x="1942" y="3559"/>
            <a:chExt cx="141" cy="112"/>
          </a:xfrm>
        </p:grpSpPr>
        <p:sp>
          <p:nvSpPr>
            <p:cNvPr id="70719" name="Oval 21"/>
            <p:cNvSpPr>
              <a:spLocks noChangeArrowheads="1"/>
            </p:cNvSpPr>
            <p:nvPr/>
          </p:nvSpPr>
          <p:spPr bwMode="auto">
            <a:xfrm>
              <a:off x="1942" y="3559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70720" name="Text Box 22"/>
            <p:cNvSpPr txBox="1">
              <a:spLocks noChangeArrowheads="1"/>
            </p:cNvSpPr>
            <p:nvPr/>
          </p:nvSpPr>
          <p:spPr bwMode="auto">
            <a:xfrm>
              <a:off x="1969" y="3565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0677" name="Group 27"/>
          <p:cNvGrpSpPr>
            <a:grpSpLocks/>
          </p:cNvGrpSpPr>
          <p:nvPr/>
        </p:nvGrpSpPr>
        <p:grpSpPr bwMode="auto">
          <a:xfrm>
            <a:off x="2097088" y="2098675"/>
            <a:ext cx="223837" cy="190500"/>
            <a:chOff x="1580" y="480"/>
            <a:chExt cx="141" cy="120"/>
          </a:xfrm>
        </p:grpSpPr>
        <p:sp>
          <p:nvSpPr>
            <p:cNvPr id="70717" name="Oval 25"/>
            <p:cNvSpPr>
              <a:spLocks noChangeArrowheads="1"/>
            </p:cNvSpPr>
            <p:nvPr/>
          </p:nvSpPr>
          <p:spPr bwMode="auto">
            <a:xfrm>
              <a:off x="1580" y="480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70718" name="Text Box 26"/>
            <p:cNvSpPr txBox="1">
              <a:spLocks noChangeArrowheads="1"/>
            </p:cNvSpPr>
            <p:nvPr/>
          </p:nvSpPr>
          <p:spPr bwMode="auto">
            <a:xfrm>
              <a:off x="1607" y="494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70678" name="Group 31"/>
          <p:cNvGrpSpPr>
            <a:grpSpLocks/>
          </p:cNvGrpSpPr>
          <p:nvPr/>
        </p:nvGrpSpPr>
        <p:grpSpPr bwMode="auto">
          <a:xfrm>
            <a:off x="952500" y="2700338"/>
            <a:ext cx="236538" cy="190500"/>
            <a:chOff x="600" y="1701"/>
            <a:chExt cx="149" cy="120"/>
          </a:xfrm>
        </p:grpSpPr>
        <p:sp>
          <p:nvSpPr>
            <p:cNvPr id="70715" name="Oval 29"/>
            <p:cNvSpPr>
              <a:spLocks noChangeArrowheads="1"/>
            </p:cNvSpPr>
            <p:nvPr/>
          </p:nvSpPr>
          <p:spPr bwMode="auto">
            <a:xfrm>
              <a:off x="600" y="1701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70716" name="Text Box 30"/>
            <p:cNvSpPr txBox="1">
              <a:spLocks noChangeArrowheads="1"/>
            </p:cNvSpPr>
            <p:nvPr/>
          </p:nvSpPr>
          <p:spPr bwMode="auto">
            <a:xfrm>
              <a:off x="635" y="1715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70679" name="Group 44"/>
          <p:cNvGrpSpPr>
            <a:grpSpLocks/>
          </p:cNvGrpSpPr>
          <p:nvPr/>
        </p:nvGrpSpPr>
        <p:grpSpPr bwMode="auto">
          <a:xfrm>
            <a:off x="3790950" y="3354388"/>
            <a:ext cx="223838" cy="190500"/>
            <a:chOff x="1922" y="3730"/>
            <a:chExt cx="141" cy="120"/>
          </a:xfrm>
        </p:grpSpPr>
        <p:sp>
          <p:nvSpPr>
            <p:cNvPr id="70713" name="Oval 36"/>
            <p:cNvSpPr>
              <a:spLocks noChangeArrowheads="1"/>
            </p:cNvSpPr>
            <p:nvPr/>
          </p:nvSpPr>
          <p:spPr bwMode="auto">
            <a:xfrm>
              <a:off x="1922" y="3730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70714" name="Text Box 37"/>
            <p:cNvSpPr txBox="1">
              <a:spLocks noChangeArrowheads="1"/>
            </p:cNvSpPr>
            <p:nvPr/>
          </p:nvSpPr>
          <p:spPr bwMode="auto">
            <a:xfrm>
              <a:off x="1949" y="3744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70680" name="Group 45"/>
          <p:cNvGrpSpPr>
            <a:grpSpLocks/>
          </p:cNvGrpSpPr>
          <p:nvPr/>
        </p:nvGrpSpPr>
        <p:grpSpPr bwMode="auto">
          <a:xfrm>
            <a:off x="7027863" y="3797300"/>
            <a:ext cx="211137" cy="177800"/>
            <a:chOff x="2385" y="3751"/>
            <a:chExt cx="133" cy="112"/>
          </a:xfrm>
        </p:grpSpPr>
        <p:sp>
          <p:nvSpPr>
            <p:cNvPr id="70711" name="Oval 38"/>
            <p:cNvSpPr>
              <a:spLocks noChangeArrowheads="1"/>
            </p:cNvSpPr>
            <p:nvPr/>
          </p:nvSpPr>
          <p:spPr bwMode="auto">
            <a:xfrm>
              <a:off x="2385" y="3751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70712" name="Text Box 39"/>
            <p:cNvSpPr txBox="1">
              <a:spLocks noChangeArrowheads="1"/>
            </p:cNvSpPr>
            <p:nvPr/>
          </p:nvSpPr>
          <p:spPr bwMode="auto">
            <a:xfrm>
              <a:off x="2404" y="3757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70681" name="Group 46"/>
          <p:cNvGrpSpPr>
            <a:grpSpLocks/>
          </p:cNvGrpSpPr>
          <p:nvPr/>
        </p:nvGrpSpPr>
        <p:grpSpPr bwMode="auto">
          <a:xfrm>
            <a:off x="7237413" y="1641475"/>
            <a:ext cx="236537" cy="190500"/>
            <a:chOff x="2834" y="3751"/>
            <a:chExt cx="149" cy="120"/>
          </a:xfrm>
        </p:grpSpPr>
        <p:sp>
          <p:nvSpPr>
            <p:cNvPr id="70709" name="Oval 40"/>
            <p:cNvSpPr>
              <a:spLocks noChangeArrowheads="1"/>
            </p:cNvSpPr>
            <p:nvPr/>
          </p:nvSpPr>
          <p:spPr bwMode="auto">
            <a:xfrm>
              <a:off x="2834" y="3751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70710" name="Text Box 41"/>
            <p:cNvSpPr txBox="1">
              <a:spLocks noChangeArrowheads="1"/>
            </p:cNvSpPr>
            <p:nvPr/>
          </p:nvSpPr>
          <p:spPr bwMode="auto">
            <a:xfrm>
              <a:off x="2869" y="3765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70682" name="Group 77"/>
          <p:cNvGrpSpPr>
            <a:grpSpLocks/>
          </p:cNvGrpSpPr>
          <p:nvPr/>
        </p:nvGrpSpPr>
        <p:grpSpPr bwMode="auto">
          <a:xfrm>
            <a:off x="7464425" y="2132013"/>
            <a:ext cx="230188" cy="184150"/>
            <a:chOff x="4702" y="1343"/>
            <a:chExt cx="145" cy="116"/>
          </a:xfrm>
        </p:grpSpPr>
        <p:sp>
          <p:nvSpPr>
            <p:cNvPr id="70707" name="Oval 42"/>
            <p:cNvSpPr>
              <a:spLocks noChangeArrowheads="1"/>
            </p:cNvSpPr>
            <p:nvPr/>
          </p:nvSpPr>
          <p:spPr bwMode="auto">
            <a:xfrm>
              <a:off x="4702" y="1343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70708" name="Text Box 43"/>
            <p:cNvSpPr txBox="1">
              <a:spLocks noChangeArrowheads="1"/>
            </p:cNvSpPr>
            <p:nvPr/>
          </p:nvSpPr>
          <p:spPr bwMode="auto">
            <a:xfrm>
              <a:off x="4733" y="1353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70683" name="Text Box 48"/>
          <p:cNvSpPr txBox="1">
            <a:spLocks noChangeArrowheads="1"/>
          </p:cNvSpPr>
          <p:nvPr/>
        </p:nvSpPr>
        <p:spPr bwMode="auto">
          <a:xfrm rot="1279147">
            <a:off x="3203575" y="1900238"/>
            <a:ext cx="18192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Electron transport chain</a:t>
            </a:r>
          </a:p>
        </p:txBody>
      </p:sp>
      <p:sp>
        <p:nvSpPr>
          <p:cNvPr id="70684" name="Text Box 49"/>
          <p:cNvSpPr txBox="1">
            <a:spLocks noChangeArrowheads="1"/>
          </p:cNvSpPr>
          <p:nvPr/>
        </p:nvSpPr>
        <p:spPr bwMode="auto">
          <a:xfrm rot="2296015">
            <a:off x="6846888" y="1166813"/>
            <a:ext cx="771525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Electron </a:t>
            </a:r>
            <a:br>
              <a:rPr lang="en-US" sz="1200" b="1"/>
            </a:br>
            <a:r>
              <a:rPr lang="en-US" sz="1200" b="1"/>
              <a:t>transport </a:t>
            </a:r>
            <a:br>
              <a:rPr lang="en-US" sz="1200" b="1"/>
            </a:br>
            <a:r>
              <a:rPr lang="en-US" sz="1200" b="1"/>
              <a:t>chain</a:t>
            </a:r>
          </a:p>
        </p:txBody>
      </p:sp>
      <p:sp>
        <p:nvSpPr>
          <p:cNvPr id="70685" name="Text Box 50"/>
          <p:cNvSpPr txBox="1">
            <a:spLocks noChangeArrowheads="1"/>
          </p:cNvSpPr>
          <p:nvPr/>
        </p:nvSpPr>
        <p:spPr bwMode="auto">
          <a:xfrm>
            <a:off x="5943600" y="3171825"/>
            <a:ext cx="404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P700</a:t>
            </a:r>
          </a:p>
        </p:txBody>
      </p:sp>
      <p:sp>
        <p:nvSpPr>
          <p:cNvPr id="70686" name="Text Box 52"/>
          <p:cNvSpPr txBox="1">
            <a:spLocks noChangeArrowheads="1"/>
          </p:cNvSpPr>
          <p:nvPr/>
        </p:nvSpPr>
        <p:spPr bwMode="auto">
          <a:xfrm>
            <a:off x="7273925" y="3429000"/>
            <a:ext cx="404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Light</a:t>
            </a:r>
          </a:p>
        </p:txBody>
      </p:sp>
      <p:sp>
        <p:nvSpPr>
          <p:cNvPr id="70687" name="Text Box 53"/>
          <p:cNvSpPr txBox="1">
            <a:spLocks noChangeArrowheads="1"/>
          </p:cNvSpPr>
          <p:nvPr/>
        </p:nvSpPr>
        <p:spPr bwMode="auto">
          <a:xfrm>
            <a:off x="8329613" y="2436813"/>
            <a:ext cx="3381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+ H</a:t>
            </a:r>
            <a:r>
              <a:rPr lang="en-US" sz="1200" b="1" baseline="30000">
                <a:sym typeface="Symbol" pitchFamily="84" charset="2"/>
              </a:rPr>
              <a:t></a:t>
            </a:r>
          </a:p>
        </p:txBody>
      </p:sp>
      <p:sp>
        <p:nvSpPr>
          <p:cNvPr id="70688" name="Text Box 54"/>
          <p:cNvSpPr txBox="1">
            <a:spLocks noChangeArrowheads="1"/>
          </p:cNvSpPr>
          <p:nvPr/>
        </p:nvSpPr>
        <p:spPr bwMode="auto">
          <a:xfrm>
            <a:off x="8243888" y="2282825"/>
            <a:ext cx="4572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NADP</a:t>
            </a:r>
            <a:r>
              <a:rPr lang="en-US" sz="1200" b="1" baseline="30000">
                <a:sym typeface="Symbol" pitchFamily="84" charset="2"/>
              </a:rPr>
              <a:t></a:t>
            </a:r>
          </a:p>
        </p:txBody>
      </p:sp>
      <p:sp>
        <p:nvSpPr>
          <p:cNvPr id="70689" name="Text Box 55"/>
          <p:cNvSpPr txBox="1">
            <a:spLocks noChangeArrowheads="1"/>
          </p:cNvSpPr>
          <p:nvPr/>
        </p:nvSpPr>
        <p:spPr bwMode="auto">
          <a:xfrm>
            <a:off x="8237538" y="2765425"/>
            <a:ext cx="56356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NADPH</a:t>
            </a:r>
            <a:endParaRPr lang="en-US" sz="1200" b="1" baseline="30000">
              <a:sym typeface="Symbol" pitchFamily="84" charset="2"/>
            </a:endParaRPr>
          </a:p>
        </p:txBody>
      </p:sp>
      <p:sp>
        <p:nvSpPr>
          <p:cNvPr id="70690" name="Text Box 56"/>
          <p:cNvSpPr txBox="1">
            <a:spLocks noChangeArrowheads="1"/>
          </p:cNvSpPr>
          <p:nvPr/>
        </p:nvSpPr>
        <p:spPr bwMode="auto">
          <a:xfrm>
            <a:off x="7219950" y="2487613"/>
            <a:ext cx="7747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NADP</a:t>
            </a:r>
            <a:r>
              <a:rPr lang="en-US" sz="1200" b="1" baseline="30000">
                <a:sym typeface="Symbol" pitchFamily="84" charset="2"/>
              </a:rPr>
              <a:t></a:t>
            </a:r>
            <a:br>
              <a:rPr lang="en-US" sz="1200" b="1" baseline="30000">
                <a:sym typeface="Symbol" pitchFamily="84" charset="2"/>
              </a:rPr>
            </a:br>
            <a:r>
              <a:rPr lang="en-US" sz="1200" b="1"/>
              <a:t>reductase</a:t>
            </a:r>
          </a:p>
        </p:txBody>
      </p:sp>
      <p:sp>
        <p:nvSpPr>
          <p:cNvPr id="70691" name="Text Box 57"/>
          <p:cNvSpPr txBox="1">
            <a:spLocks noChangeArrowheads="1"/>
          </p:cNvSpPr>
          <p:nvPr/>
        </p:nvSpPr>
        <p:spPr bwMode="auto">
          <a:xfrm>
            <a:off x="6700838" y="1901825"/>
            <a:ext cx="258762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Fd</a:t>
            </a:r>
          </a:p>
        </p:txBody>
      </p:sp>
      <p:sp>
        <p:nvSpPr>
          <p:cNvPr id="70692" name="Text Box 59"/>
          <p:cNvSpPr txBox="1">
            <a:spLocks noChangeArrowheads="1"/>
          </p:cNvSpPr>
          <p:nvPr/>
        </p:nvSpPr>
        <p:spPr bwMode="auto">
          <a:xfrm>
            <a:off x="1217613" y="2962275"/>
            <a:ext cx="1524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/>
              <a:t>e</a:t>
            </a:r>
            <a:r>
              <a:rPr lang="en-US" sz="1200" b="1" baseline="30000">
                <a:sym typeface="Symbol" pitchFamily="84" charset="2"/>
              </a:rPr>
              <a:t></a:t>
            </a:r>
            <a:endParaRPr lang="en-US" sz="1200" b="1"/>
          </a:p>
        </p:txBody>
      </p:sp>
      <p:sp>
        <p:nvSpPr>
          <p:cNvPr id="70693" name="Text Box 60"/>
          <p:cNvSpPr txBox="1">
            <a:spLocks noChangeArrowheads="1"/>
          </p:cNvSpPr>
          <p:nvPr/>
        </p:nvSpPr>
        <p:spPr bwMode="auto">
          <a:xfrm>
            <a:off x="1289050" y="3168650"/>
            <a:ext cx="1524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/>
              <a:t>e</a:t>
            </a:r>
            <a:r>
              <a:rPr lang="en-US" sz="1200" b="1" baseline="30000">
                <a:sym typeface="Symbol" pitchFamily="84" charset="2"/>
              </a:rPr>
              <a:t></a:t>
            </a:r>
            <a:endParaRPr lang="en-US" sz="1200" b="1"/>
          </a:p>
        </p:txBody>
      </p:sp>
      <p:sp>
        <p:nvSpPr>
          <p:cNvPr id="70694" name="Text Box 61"/>
          <p:cNvSpPr txBox="1">
            <a:spLocks noChangeArrowheads="1"/>
          </p:cNvSpPr>
          <p:nvPr/>
        </p:nvSpPr>
        <p:spPr bwMode="auto">
          <a:xfrm>
            <a:off x="6878638" y="2130425"/>
            <a:ext cx="1524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/>
              <a:t>e</a:t>
            </a:r>
            <a:r>
              <a:rPr lang="en-US" sz="1200" b="1" baseline="30000">
                <a:sym typeface="Symbol" pitchFamily="84" charset="2"/>
              </a:rPr>
              <a:t></a:t>
            </a:r>
            <a:endParaRPr lang="en-US" sz="1200" b="1"/>
          </a:p>
        </p:txBody>
      </p:sp>
      <p:sp>
        <p:nvSpPr>
          <p:cNvPr id="70695" name="Text Box 62"/>
          <p:cNvSpPr txBox="1">
            <a:spLocks noChangeArrowheads="1"/>
          </p:cNvSpPr>
          <p:nvPr/>
        </p:nvSpPr>
        <p:spPr bwMode="auto">
          <a:xfrm>
            <a:off x="7018338" y="2230438"/>
            <a:ext cx="1524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/>
              <a:t>e</a:t>
            </a:r>
            <a:r>
              <a:rPr lang="en-US" sz="1200" b="1" baseline="30000">
                <a:sym typeface="Symbol" pitchFamily="84" charset="2"/>
              </a:rPr>
              <a:t></a:t>
            </a:r>
            <a:endParaRPr lang="en-US" sz="1200" b="1"/>
          </a:p>
        </p:txBody>
      </p:sp>
      <p:sp>
        <p:nvSpPr>
          <p:cNvPr id="70696" name="Line 63"/>
          <p:cNvSpPr>
            <a:spLocks noChangeShapeType="1"/>
          </p:cNvSpPr>
          <p:nvPr/>
        </p:nvSpPr>
        <p:spPr bwMode="auto">
          <a:xfrm>
            <a:off x="2513013" y="4722813"/>
            <a:ext cx="47625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97" name="Line 64"/>
          <p:cNvSpPr>
            <a:spLocks noChangeShapeType="1"/>
          </p:cNvSpPr>
          <p:nvPr/>
        </p:nvSpPr>
        <p:spPr bwMode="auto">
          <a:xfrm flipV="1">
            <a:off x="2381250" y="4881563"/>
            <a:ext cx="608013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98" name="Line 65"/>
          <p:cNvSpPr>
            <a:spLocks noChangeShapeType="1"/>
          </p:cNvSpPr>
          <p:nvPr/>
        </p:nvSpPr>
        <p:spPr bwMode="auto">
          <a:xfrm>
            <a:off x="1997075" y="3546475"/>
            <a:ext cx="0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99" name="Line 66"/>
          <p:cNvSpPr>
            <a:spLocks noChangeShapeType="1"/>
          </p:cNvSpPr>
          <p:nvPr/>
        </p:nvSpPr>
        <p:spPr bwMode="auto">
          <a:xfrm flipH="1">
            <a:off x="1838325" y="3552825"/>
            <a:ext cx="16510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700" name="Line 67"/>
          <p:cNvSpPr>
            <a:spLocks noChangeShapeType="1"/>
          </p:cNvSpPr>
          <p:nvPr/>
        </p:nvSpPr>
        <p:spPr bwMode="auto">
          <a:xfrm>
            <a:off x="6032500" y="3308350"/>
            <a:ext cx="0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701" name="Line 68"/>
          <p:cNvSpPr>
            <a:spLocks noChangeShapeType="1"/>
          </p:cNvSpPr>
          <p:nvPr/>
        </p:nvSpPr>
        <p:spPr bwMode="auto">
          <a:xfrm flipH="1">
            <a:off x="5873750" y="3313113"/>
            <a:ext cx="157163" cy="100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702" name="Group 71"/>
          <p:cNvGrpSpPr>
            <a:grpSpLocks/>
          </p:cNvGrpSpPr>
          <p:nvPr/>
        </p:nvGrpSpPr>
        <p:grpSpPr bwMode="auto">
          <a:xfrm>
            <a:off x="3968750" y="1641475"/>
            <a:ext cx="223838" cy="190500"/>
            <a:chOff x="1922" y="3730"/>
            <a:chExt cx="141" cy="120"/>
          </a:xfrm>
        </p:grpSpPr>
        <p:sp>
          <p:nvSpPr>
            <p:cNvPr id="70705" name="Oval 72"/>
            <p:cNvSpPr>
              <a:spLocks noChangeArrowheads="1"/>
            </p:cNvSpPr>
            <p:nvPr/>
          </p:nvSpPr>
          <p:spPr bwMode="auto">
            <a:xfrm>
              <a:off x="1922" y="3730"/>
              <a:ext cx="108" cy="108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70706" name="Text Box 73"/>
            <p:cNvSpPr txBox="1">
              <a:spLocks noChangeArrowheads="1"/>
            </p:cNvSpPr>
            <p:nvPr/>
          </p:nvSpPr>
          <p:spPr bwMode="auto">
            <a:xfrm>
              <a:off x="1949" y="3744"/>
              <a:ext cx="11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100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70703" name="Text Box 53"/>
          <p:cNvSpPr txBox="1">
            <a:spLocks noChangeArrowheads="1"/>
          </p:cNvSpPr>
          <p:nvPr/>
        </p:nvSpPr>
        <p:spPr bwMode="auto">
          <a:xfrm>
            <a:off x="5830888" y="2006600"/>
            <a:ext cx="1524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/>
              <a:t>e</a:t>
            </a:r>
            <a:r>
              <a:rPr lang="en-US" sz="1200" b="1" baseline="30000">
                <a:sym typeface="Symbol" pitchFamily="84" charset="2"/>
              </a:rPr>
              <a:t></a:t>
            </a:r>
            <a:endParaRPr lang="en-US" sz="1200" b="1"/>
          </a:p>
        </p:txBody>
      </p:sp>
      <p:sp>
        <p:nvSpPr>
          <p:cNvPr id="70704" name="Text Box 26"/>
          <p:cNvSpPr txBox="1">
            <a:spLocks noChangeArrowheads="1"/>
          </p:cNvSpPr>
          <p:nvPr/>
        </p:nvSpPr>
        <p:spPr bwMode="auto">
          <a:xfrm>
            <a:off x="1766888" y="2266950"/>
            <a:ext cx="1524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i="1"/>
              <a:t>e</a:t>
            </a:r>
            <a:r>
              <a:rPr lang="en-US" sz="1200" b="1" baseline="30000">
                <a:sym typeface="Symbol" pitchFamily="84" charset="2"/>
              </a:rPr>
              <a:t></a:t>
            </a:r>
            <a:endParaRPr lang="en-US" sz="1200" b="1"/>
          </a:p>
        </p:txBody>
      </p:sp>
      <p:sp>
        <p:nvSpPr>
          <p:cNvPr id="65" name="TextBox 64"/>
          <p:cNvSpPr txBox="1"/>
          <p:nvPr/>
        </p:nvSpPr>
        <p:spPr>
          <a:xfrm>
            <a:off x="1839780" y="848570"/>
            <a:ext cx="166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78" descr="10_15MechanicalAnalog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36525"/>
            <a:ext cx="83534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 Box 14"/>
          <p:cNvSpPr txBox="1">
            <a:spLocks noChangeArrowheads="1"/>
          </p:cNvSpPr>
          <p:nvPr/>
        </p:nvSpPr>
        <p:spPr bwMode="auto">
          <a:xfrm>
            <a:off x="2292350" y="6081713"/>
            <a:ext cx="19129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Photosystem </a:t>
            </a:r>
            <a:r>
              <a:rPr lang="en-US" sz="2000" b="1">
                <a:latin typeface="Times" pitchFamily="84" charset="0"/>
              </a:rPr>
              <a:t>II</a:t>
            </a:r>
            <a:endParaRPr lang="en-US" sz="2000" b="1"/>
          </a:p>
        </p:txBody>
      </p:sp>
      <p:sp>
        <p:nvSpPr>
          <p:cNvPr id="71684" name="Text Box 65"/>
          <p:cNvSpPr txBox="1">
            <a:spLocks noChangeArrowheads="1"/>
          </p:cNvSpPr>
          <p:nvPr/>
        </p:nvSpPr>
        <p:spPr bwMode="auto">
          <a:xfrm>
            <a:off x="6294438" y="6088063"/>
            <a:ext cx="18208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Photosystem </a:t>
            </a:r>
            <a:r>
              <a:rPr lang="en-US" sz="2000" b="1">
                <a:latin typeface="Times" pitchFamily="84" charset="0"/>
              </a:rPr>
              <a:t>I</a:t>
            </a:r>
            <a:endParaRPr lang="en-US" sz="2000" b="1"/>
          </a:p>
        </p:txBody>
      </p:sp>
      <p:sp>
        <p:nvSpPr>
          <p:cNvPr id="71685" name="Text Box 66"/>
          <p:cNvSpPr txBox="1">
            <a:spLocks noChangeArrowheads="1"/>
          </p:cNvSpPr>
          <p:nvPr/>
        </p:nvSpPr>
        <p:spPr bwMode="auto">
          <a:xfrm>
            <a:off x="4748213" y="1973263"/>
            <a:ext cx="72231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000" b="1"/>
              <a:t>Mill</a:t>
            </a:r>
            <a:br>
              <a:rPr lang="en-US" sz="2000" b="1"/>
            </a:br>
            <a:r>
              <a:rPr lang="en-US" sz="2000" b="1"/>
              <a:t>makes</a:t>
            </a:r>
            <a:br>
              <a:rPr lang="en-US" sz="2000" b="1"/>
            </a:br>
            <a:r>
              <a:rPr lang="en-US" sz="2000" b="1"/>
              <a:t>ATP</a:t>
            </a:r>
          </a:p>
        </p:txBody>
      </p:sp>
      <p:sp>
        <p:nvSpPr>
          <p:cNvPr id="71686" name="Text Box 67"/>
          <p:cNvSpPr txBox="1">
            <a:spLocks noChangeArrowheads="1"/>
          </p:cNvSpPr>
          <p:nvPr/>
        </p:nvSpPr>
        <p:spPr bwMode="auto">
          <a:xfrm>
            <a:off x="4876800" y="5427663"/>
            <a:ext cx="55086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ATP</a:t>
            </a:r>
          </a:p>
        </p:txBody>
      </p:sp>
      <p:sp>
        <p:nvSpPr>
          <p:cNvPr id="71687" name="Text Box 68"/>
          <p:cNvSpPr txBox="1">
            <a:spLocks noChangeArrowheads="1"/>
          </p:cNvSpPr>
          <p:nvPr/>
        </p:nvSpPr>
        <p:spPr bwMode="auto">
          <a:xfrm>
            <a:off x="7742238" y="2405063"/>
            <a:ext cx="947737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NADPH</a:t>
            </a:r>
          </a:p>
        </p:txBody>
      </p:sp>
      <p:sp>
        <p:nvSpPr>
          <p:cNvPr id="71688" name="Text Box 69"/>
          <p:cNvSpPr txBox="1">
            <a:spLocks noChangeArrowheads="1"/>
          </p:cNvSpPr>
          <p:nvPr/>
        </p:nvSpPr>
        <p:spPr bwMode="auto">
          <a:xfrm>
            <a:off x="3248025" y="1698625"/>
            <a:ext cx="2317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/>
              <a:t>e</a:t>
            </a:r>
            <a:r>
              <a:rPr lang="en-US" sz="1800" b="1" baseline="30000">
                <a:sym typeface="Symbol" pitchFamily="84" charset="2"/>
              </a:rPr>
              <a:t></a:t>
            </a:r>
            <a:endParaRPr lang="en-US" sz="1800" b="1"/>
          </a:p>
        </p:txBody>
      </p:sp>
      <p:sp>
        <p:nvSpPr>
          <p:cNvPr id="71689" name="Text Box 70"/>
          <p:cNvSpPr txBox="1">
            <a:spLocks noChangeArrowheads="1"/>
          </p:cNvSpPr>
          <p:nvPr/>
        </p:nvSpPr>
        <p:spPr bwMode="auto">
          <a:xfrm>
            <a:off x="2051050" y="5054600"/>
            <a:ext cx="2317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/>
              <a:t>e</a:t>
            </a:r>
            <a:r>
              <a:rPr lang="en-US" sz="1800" b="1" baseline="30000">
                <a:sym typeface="Symbol" pitchFamily="84" charset="2"/>
              </a:rPr>
              <a:t></a:t>
            </a:r>
            <a:endParaRPr lang="en-US" sz="1800" b="1"/>
          </a:p>
        </p:txBody>
      </p:sp>
      <p:sp>
        <p:nvSpPr>
          <p:cNvPr id="71690" name="Text Box 71"/>
          <p:cNvSpPr txBox="1">
            <a:spLocks noChangeArrowheads="1"/>
          </p:cNvSpPr>
          <p:nvPr/>
        </p:nvSpPr>
        <p:spPr bwMode="auto">
          <a:xfrm>
            <a:off x="4087813" y="2619375"/>
            <a:ext cx="2317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/>
              <a:t>e</a:t>
            </a:r>
            <a:r>
              <a:rPr lang="en-US" sz="1800" b="1" baseline="30000">
                <a:sym typeface="Symbol" pitchFamily="84" charset="2"/>
              </a:rPr>
              <a:t></a:t>
            </a:r>
            <a:endParaRPr lang="en-US" sz="1800" b="1"/>
          </a:p>
        </p:txBody>
      </p:sp>
      <p:sp>
        <p:nvSpPr>
          <p:cNvPr id="71691" name="Text Box 72"/>
          <p:cNvSpPr txBox="1">
            <a:spLocks noChangeArrowheads="1"/>
          </p:cNvSpPr>
          <p:nvPr/>
        </p:nvSpPr>
        <p:spPr bwMode="auto">
          <a:xfrm>
            <a:off x="5292725" y="2976563"/>
            <a:ext cx="2317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/>
              <a:t>e</a:t>
            </a:r>
            <a:r>
              <a:rPr lang="en-US" sz="1800" b="1" baseline="30000">
                <a:sym typeface="Symbol" pitchFamily="84" charset="2"/>
              </a:rPr>
              <a:t></a:t>
            </a:r>
            <a:endParaRPr lang="en-US" sz="1800" b="1"/>
          </a:p>
        </p:txBody>
      </p:sp>
      <p:sp>
        <p:nvSpPr>
          <p:cNvPr id="71692" name="Text Box 73"/>
          <p:cNvSpPr txBox="1">
            <a:spLocks noChangeArrowheads="1"/>
          </p:cNvSpPr>
          <p:nvPr/>
        </p:nvSpPr>
        <p:spPr bwMode="auto">
          <a:xfrm>
            <a:off x="6218238" y="2778125"/>
            <a:ext cx="2317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/>
              <a:t>e</a:t>
            </a:r>
            <a:r>
              <a:rPr lang="en-US" sz="1800" b="1" baseline="30000">
                <a:sym typeface="Symbol" pitchFamily="84" charset="2"/>
              </a:rPr>
              <a:t></a:t>
            </a:r>
            <a:endParaRPr lang="en-US" sz="1800" b="1"/>
          </a:p>
        </p:txBody>
      </p:sp>
      <p:sp>
        <p:nvSpPr>
          <p:cNvPr id="71693" name="Text Box 74"/>
          <p:cNvSpPr txBox="1">
            <a:spLocks noChangeArrowheads="1"/>
          </p:cNvSpPr>
          <p:nvPr/>
        </p:nvSpPr>
        <p:spPr bwMode="auto">
          <a:xfrm>
            <a:off x="7845425" y="1679575"/>
            <a:ext cx="2317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/>
              <a:t>e</a:t>
            </a:r>
            <a:r>
              <a:rPr lang="en-US" sz="1800" b="1" baseline="30000">
                <a:sym typeface="Symbol" pitchFamily="84" charset="2"/>
              </a:rPr>
              <a:t></a:t>
            </a:r>
            <a:endParaRPr lang="en-US" sz="1800" b="1"/>
          </a:p>
        </p:txBody>
      </p:sp>
      <p:sp>
        <p:nvSpPr>
          <p:cNvPr id="71694" name="Text Box 75"/>
          <p:cNvSpPr txBox="1">
            <a:spLocks noChangeArrowheads="1"/>
          </p:cNvSpPr>
          <p:nvPr/>
        </p:nvSpPr>
        <p:spPr bwMode="auto">
          <a:xfrm>
            <a:off x="7050088" y="714375"/>
            <a:ext cx="2317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 i="1"/>
              <a:t>e</a:t>
            </a:r>
            <a:r>
              <a:rPr lang="en-US" sz="1800" b="1" baseline="30000">
                <a:sym typeface="Symbol" pitchFamily="84" charset="2"/>
              </a:rPr>
              <a:t></a:t>
            </a:r>
            <a:endParaRPr lang="en-US" sz="1800" b="1"/>
          </a:p>
        </p:txBody>
      </p:sp>
      <p:sp>
        <p:nvSpPr>
          <p:cNvPr id="71695" name="Text Box 76"/>
          <p:cNvSpPr txBox="1">
            <a:spLocks noChangeArrowheads="1"/>
          </p:cNvSpPr>
          <p:nvPr/>
        </p:nvSpPr>
        <p:spPr bwMode="auto">
          <a:xfrm rot="-4621278">
            <a:off x="1153319" y="5725319"/>
            <a:ext cx="7096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Photon</a:t>
            </a:r>
          </a:p>
        </p:txBody>
      </p:sp>
      <p:sp>
        <p:nvSpPr>
          <p:cNvPr id="71696" name="Text Box 77"/>
          <p:cNvSpPr txBox="1">
            <a:spLocks noChangeArrowheads="1"/>
          </p:cNvSpPr>
          <p:nvPr/>
        </p:nvSpPr>
        <p:spPr bwMode="auto">
          <a:xfrm rot="-6048858">
            <a:off x="7047706" y="3961607"/>
            <a:ext cx="7096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Photon</a:t>
            </a:r>
          </a:p>
        </p:txBody>
      </p:sp>
      <p:sp>
        <p:nvSpPr>
          <p:cNvPr id="71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10.15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6" descr="10_02_Photoautotroph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25" y="212725"/>
            <a:ext cx="754856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35025" y="2362200"/>
            <a:ext cx="8731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(a) Plants</a:t>
            </a:r>
          </a:p>
        </p:txBody>
      </p:sp>
      <p:grpSp>
        <p:nvGrpSpPr>
          <p:cNvPr id="8196" name="Group 27"/>
          <p:cNvGrpSpPr>
            <a:grpSpLocks/>
          </p:cNvGrpSpPr>
          <p:nvPr/>
        </p:nvGrpSpPr>
        <p:grpSpPr bwMode="auto">
          <a:xfrm>
            <a:off x="5191125" y="2120900"/>
            <a:ext cx="1368425" cy="457200"/>
            <a:chOff x="3270" y="1336"/>
            <a:chExt cx="862" cy="288"/>
          </a:xfrm>
        </p:grpSpPr>
        <p:sp>
          <p:nvSpPr>
            <p:cNvPr id="8217" name="Text Box 5"/>
            <p:cNvSpPr txBox="1">
              <a:spLocks noChangeArrowheads="1"/>
            </p:cNvSpPr>
            <p:nvPr/>
          </p:nvSpPr>
          <p:spPr bwMode="auto">
            <a:xfrm>
              <a:off x="3270" y="1336"/>
              <a:ext cx="174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/>
                <a:t>(b)</a:t>
              </a:r>
            </a:p>
          </p:txBody>
        </p:sp>
        <p:sp>
          <p:nvSpPr>
            <p:cNvPr id="8218" name="Text Box 6"/>
            <p:cNvSpPr txBox="1">
              <a:spLocks noChangeArrowheads="1"/>
            </p:cNvSpPr>
            <p:nvPr/>
          </p:nvSpPr>
          <p:spPr bwMode="auto">
            <a:xfrm>
              <a:off x="3446" y="1336"/>
              <a:ext cx="6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/>
                <a:t>Multicellular</a:t>
              </a:r>
              <a:br>
                <a:rPr lang="en-US" sz="1400" b="1"/>
              </a:br>
              <a:r>
                <a:rPr lang="en-US" sz="1400" b="1"/>
                <a:t>alga</a:t>
              </a:r>
            </a:p>
          </p:txBody>
        </p:sp>
      </p:grpSp>
      <p:grpSp>
        <p:nvGrpSpPr>
          <p:cNvPr id="8197" name="Group 28"/>
          <p:cNvGrpSpPr>
            <a:grpSpLocks/>
          </p:cNvGrpSpPr>
          <p:nvPr/>
        </p:nvGrpSpPr>
        <p:grpSpPr bwMode="auto">
          <a:xfrm>
            <a:off x="1431925" y="5524500"/>
            <a:ext cx="1368425" cy="457200"/>
            <a:chOff x="902" y="3480"/>
            <a:chExt cx="862" cy="288"/>
          </a:xfrm>
        </p:grpSpPr>
        <p:sp>
          <p:nvSpPr>
            <p:cNvPr id="8215" name="Text Box 7"/>
            <p:cNvSpPr txBox="1">
              <a:spLocks noChangeArrowheads="1"/>
            </p:cNvSpPr>
            <p:nvPr/>
          </p:nvSpPr>
          <p:spPr bwMode="auto">
            <a:xfrm>
              <a:off x="902" y="3480"/>
              <a:ext cx="174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/>
                <a:t>(c)</a:t>
              </a:r>
            </a:p>
          </p:txBody>
        </p:sp>
        <p:sp>
          <p:nvSpPr>
            <p:cNvPr id="8216" name="Text Box 8"/>
            <p:cNvSpPr txBox="1">
              <a:spLocks noChangeArrowheads="1"/>
            </p:cNvSpPr>
            <p:nvPr/>
          </p:nvSpPr>
          <p:spPr bwMode="auto">
            <a:xfrm>
              <a:off x="1078" y="3480"/>
              <a:ext cx="6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/>
                <a:t>Unicellular</a:t>
              </a:r>
              <a:br>
                <a:rPr lang="en-US" sz="1400" b="1"/>
              </a:br>
              <a:r>
                <a:rPr lang="en-US" sz="1400" b="1"/>
                <a:t>protists</a:t>
              </a:r>
            </a:p>
          </p:txBody>
        </p:sp>
      </p:grp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6194425" y="5270500"/>
            <a:ext cx="15335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(d) Cyanobacteria</a:t>
            </a:r>
          </a:p>
        </p:txBody>
      </p:sp>
      <p:grpSp>
        <p:nvGrpSpPr>
          <p:cNvPr id="8199" name="Group 29"/>
          <p:cNvGrpSpPr>
            <a:grpSpLocks/>
          </p:cNvGrpSpPr>
          <p:nvPr/>
        </p:nvGrpSpPr>
        <p:grpSpPr bwMode="auto">
          <a:xfrm>
            <a:off x="4289425" y="6235700"/>
            <a:ext cx="1368425" cy="457200"/>
            <a:chOff x="2702" y="3928"/>
            <a:chExt cx="862" cy="288"/>
          </a:xfrm>
        </p:grpSpPr>
        <p:sp>
          <p:nvSpPr>
            <p:cNvPr id="8213" name="Text Box 10"/>
            <p:cNvSpPr txBox="1">
              <a:spLocks noChangeArrowheads="1"/>
            </p:cNvSpPr>
            <p:nvPr/>
          </p:nvSpPr>
          <p:spPr bwMode="auto">
            <a:xfrm>
              <a:off x="2702" y="3928"/>
              <a:ext cx="174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/>
                <a:t>(e)</a:t>
              </a:r>
            </a:p>
          </p:txBody>
        </p:sp>
        <p:sp>
          <p:nvSpPr>
            <p:cNvPr id="8214" name="Text Box 11"/>
            <p:cNvSpPr txBox="1">
              <a:spLocks noChangeArrowheads="1"/>
            </p:cNvSpPr>
            <p:nvPr/>
          </p:nvSpPr>
          <p:spPr bwMode="auto">
            <a:xfrm>
              <a:off x="2878" y="3928"/>
              <a:ext cx="6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/>
                <a:t>Purple sulfur</a:t>
              </a:r>
              <a:br>
                <a:rPr lang="en-US" sz="1400" b="1"/>
              </a:br>
              <a:r>
                <a:rPr lang="en-US" sz="1400" b="1"/>
                <a:t>bacteria</a:t>
              </a:r>
            </a:p>
          </p:txBody>
        </p:sp>
      </p:grp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3273425" y="5638800"/>
            <a:ext cx="542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10 </a:t>
            </a:r>
            <a:r>
              <a:rPr lang="en-US" sz="1400" b="1">
                <a:sym typeface="Symbol" pitchFamily="84" charset="2"/>
              </a:rPr>
              <a:t></a:t>
            </a:r>
            <a:r>
              <a:rPr lang="en-US" sz="1400" b="1"/>
              <a:t>m</a:t>
            </a:r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5749925" y="6350000"/>
            <a:ext cx="428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1 </a:t>
            </a:r>
            <a:r>
              <a:rPr lang="en-US" sz="1400" b="1">
                <a:sym typeface="Symbol" pitchFamily="84" charset="2"/>
              </a:rPr>
              <a:t></a:t>
            </a:r>
            <a:r>
              <a:rPr lang="en-US" sz="1400" b="1"/>
              <a:t>m</a:t>
            </a: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7769225" y="5384800"/>
            <a:ext cx="542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40 </a:t>
            </a:r>
            <a:r>
              <a:rPr lang="en-US" sz="1400" b="1">
                <a:sym typeface="Symbol" pitchFamily="84" charset="2"/>
              </a:rPr>
              <a:t></a:t>
            </a:r>
            <a:r>
              <a:rPr lang="en-US" sz="1400" b="1"/>
              <a:t>m</a:t>
            </a:r>
          </a:p>
        </p:txBody>
      </p:sp>
      <p:sp>
        <p:nvSpPr>
          <p:cNvPr id="8203" name="Line 15"/>
          <p:cNvSpPr>
            <a:spLocks noChangeShapeType="1"/>
          </p:cNvSpPr>
          <p:nvPr/>
        </p:nvSpPr>
        <p:spPr bwMode="auto">
          <a:xfrm flipH="1">
            <a:off x="3390900" y="5549900"/>
            <a:ext cx="0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6"/>
          <p:cNvSpPr>
            <a:spLocks noChangeShapeType="1"/>
          </p:cNvSpPr>
          <p:nvPr/>
        </p:nvSpPr>
        <p:spPr bwMode="auto">
          <a:xfrm>
            <a:off x="3663950" y="5549900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17"/>
          <p:cNvSpPr>
            <a:spLocks noChangeShapeType="1"/>
          </p:cNvSpPr>
          <p:nvPr/>
        </p:nvSpPr>
        <p:spPr bwMode="auto">
          <a:xfrm>
            <a:off x="3390900" y="5600700"/>
            <a:ext cx="27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Line 18"/>
          <p:cNvSpPr>
            <a:spLocks noChangeShapeType="1"/>
          </p:cNvSpPr>
          <p:nvPr/>
        </p:nvSpPr>
        <p:spPr bwMode="auto">
          <a:xfrm>
            <a:off x="5807075" y="6257925"/>
            <a:ext cx="0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Line 19"/>
          <p:cNvSpPr>
            <a:spLocks noChangeShapeType="1"/>
          </p:cNvSpPr>
          <p:nvPr/>
        </p:nvSpPr>
        <p:spPr bwMode="auto">
          <a:xfrm>
            <a:off x="6108700" y="6254750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Line 20"/>
          <p:cNvSpPr>
            <a:spLocks noChangeShapeType="1"/>
          </p:cNvSpPr>
          <p:nvPr/>
        </p:nvSpPr>
        <p:spPr bwMode="auto">
          <a:xfrm>
            <a:off x="5803900" y="63119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Line 21"/>
          <p:cNvSpPr>
            <a:spLocks noChangeShapeType="1"/>
          </p:cNvSpPr>
          <p:nvPr/>
        </p:nvSpPr>
        <p:spPr bwMode="auto">
          <a:xfrm>
            <a:off x="7835900" y="5283200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Line 22"/>
          <p:cNvSpPr>
            <a:spLocks noChangeShapeType="1"/>
          </p:cNvSpPr>
          <p:nvPr/>
        </p:nvSpPr>
        <p:spPr bwMode="auto">
          <a:xfrm>
            <a:off x="8204200" y="5283200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Line 23"/>
          <p:cNvSpPr>
            <a:spLocks noChangeShapeType="1"/>
          </p:cNvSpPr>
          <p:nvPr/>
        </p:nvSpPr>
        <p:spPr bwMode="auto">
          <a:xfrm>
            <a:off x="7835900" y="53340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10.2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334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Cyclic Electron Flow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3350"/>
            <a:ext cx="8153400" cy="30924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b="1" dirty="0" smtClean="0"/>
              <a:t>Cyclic electron flow </a:t>
            </a:r>
            <a:r>
              <a:rPr lang="en-US" sz="2800" dirty="0" smtClean="0"/>
              <a:t>uses only </a:t>
            </a:r>
            <a:r>
              <a:rPr lang="en-US" sz="2800" dirty="0" err="1" smtClean="0"/>
              <a:t>photosystem</a:t>
            </a:r>
            <a:r>
              <a:rPr lang="en-US" sz="2800" dirty="0" smtClean="0"/>
              <a:t> I  and produces ATP, but not NADPH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No oxygen is released</a:t>
            </a:r>
          </a:p>
          <a:p>
            <a:pPr eaLnBrk="1" hangingPunct="1"/>
            <a:r>
              <a:rPr lang="en-US" sz="2800" dirty="0" smtClean="0"/>
              <a:t>Cyclic electron flow generates surplus ATP, satisfying the higher demand in the Calvin </a:t>
            </a:r>
            <a:r>
              <a:rPr lang="en-US" sz="2800" dirty="0" smtClean="0"/>
              <a:t>cycle</a:t>
            </a:r>
          </a:p>
          <a:p>
            <a:pPr eaLnBrk="1" hangingPunct="1"/>
            <a:r>
              <a:rPr lang="en-US" sz="2800" dirty="0" smtClean="0"/>
              <a:t>(17)</a:t>
            </a:r>
            <a:endParaRPr lang="en-US" sz="2800" dirty="0" smtClean="0"/>
          </a:p>
          <a:p>
            <a:pPr eaLnBrk="1" hangingPunct="1"/>
            <a:endParaRPr lang="en-US" dirty="0" smtClean="0"/>
          </a:p>
        </p:txBody>
      </p:sp>
      <p:grpSp>
        <p:nvGrpSpPr>
          <p:cNvPr id="7270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271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270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10.16</a:t>
            </a:r>
          </a:p>
        </p:txBody>
      </p:sp>
      <p:pic>
        <p:nvPicPr>
          <p:cNvPr id="73731" name="Picture 31" descr="10_16CyclicElectronFlow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057275"/>
            <a:ext cx="8548687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529138" y="4797425"/>
            <a:ext cx="1687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Photosystem </a:t>
            </a:r>
            <a:r>
              <a:rPr lang="en-US" sz="1800" b="1">
                <a:latin typeface="Times" pitchFamily="84" charset="0"/>
              </a:rPr>
              <a:t>I</a:t>
            </a:r>
            <a:endParaRPr lang="en-US" sz="1800" b="1"/>
          </a:p>
        </p:txBody>
      </p:sp>
      <p:sp>
        <p:nvSpPr>
          <p:cNvPr id="73733" name="Text Box 19"/>
          <p:cNvSpPr txBox="1">
            <a:spLocks noChangeArrowheads="1"/>
          </p:cNvSpPr>
          <p:nvPr/>
        </p:nvSpPr>
        <p:spPr bwMode="auto">
          <a:xfrm>
            <a:off x="4786313" y="1338263"/>
            <a:ext cx="9731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Primary</a:t>
            </a:r>
            <a:br>
              <a:rPr lang="en-US" sz="1800" b="1"/>
            </a:br>
            <a:r>
              <a:rPr lang="en-US" sz="1800" b="1"/>
              <a:t>acceptor</a:t>
            </a:r>
          </a:p>
        </p:txBody>
      </p:sp>
      <p:sp>
        <p:nvSpPr>
          <p:cNvPr id="73734" name="Text Box 20"/>
          <p:cNvSpPr txBox="1">
            <a:spLocks noChangeArrowheads="1"/>
          </p:cNvSpPr>
          <p:nvPr/>
        </p:nvSpPr>
        <p:spPr bwMode="auto">
          <a:xfrm>
            <a:off x="2463800" y="2984500"/>
            <a:ext cx="12636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Cytochrome</a:t>
            </a:r>
            <a:br>
              <a:rPr lang="en-US" sz="1800" b="1"/>
            </a:br>
            <a:r>
              <a:rPr lang="en-US" sz="1800" b="1"/>
              <a:t>complex</a:t>
            </a:r>
          </a:p>
        </p:txBody>
      </p:sp>
      <p:sp>
        <p:nvSpPr>
          <p:cNvPr id="73735" name="Text Box 21"/>
          <p:cNvSpPr txBox="1">
            <a:spLocks noChangeArrowheads="1"/>
          </p:cNvSpPr>
          <p:nvPr/>
        </p:nvSpPr>
        <p:spPr bwMode="auto">
          <a:xfrm>
            <a:off x="3127375" y="1768475"/>
            <a:ext cx="31115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Fd</a:t>
            </a:r>
          </a:p>
        </p:txBody>
      </p:sp>
      <p:sp>
        <p:nvSpPr>
          <p:cNvPr id="73736" name="Text Box 22"/>
          <p:cNvSpPr txBox="1">
            <a:spLocks noChangeArrowheads="1"/>
          </p:cNvSpPr>
          <p:nvPr/>
        </p:nvSpPr>
        <p:spPr bwMode="auto">
          <a:xfrm>
            <a:off x="3992563" y="3813175"/>
            <a:ext cx="31115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Pc</a:t>
            </a:r>
          </a:p>
        </p:txBody>
      </p:sp>
      <p:sp>
        <p:nvSpPr>
          <p:cNvPr id="73737" name="Text Box 23"/>
          <p:cNvSpPr txBox="1">
            <a:spLocks noChangeArrowheads="1"/>
          </p:cNvSpPr>
          <p:nvPr/>
        </p:nvSpPr>
        <p:spPr bwMode="auto">
          <a:xfrm>
            <a:off x="2909888" y="5122863"/>
            <a:ext cx="50958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ATP</a:t>
            </a:r>
          </a:p>
        </p:txBody>
      </p:sp>
      <p:sp>
        <p:nvSpPr>
          <p:cNvPr id="73738" name="Text Box 24"/>
          <p:cNvSpPr txBox="1">
            <a:spLocks noChangeArrowheads="1"/>
          </p:cNvSpPr>
          <p:nvPr/>
        </p:nvSpPr>
        <p:spPr bwMode="auto">
          <a:xfrm>
            <a:off x="690563" y="1687513"/>
            <a:ext cx="9731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bg2"/>
                </a:solidFill>
              </a:rPr>
              <a:t>Primary</a:t>
            </a:r>
            <a:br>
              <a:rPr lang="en-US" sz="1800" b="1">
                <a:solidFill>
                  <a:schemeClr val="bg2"/>
                </a:solidFill>
              </a:rPr>
            </a:br>
            <a:r>
              <a:rPr lang="en-US" sz="1800" b="1">
                <a:solidFill>
                  <a:schemeClr val="bg2"/>
                </a:solidFill>
              </a:rPr>
              <a:t>acceptor</a:t>
            </a:r>
          </a:p>
        </p:txBody>
      </p:sp>
      <p:sp>
        <p:nvSpPr>
          <p:cNvPr id="73739" name="Text Box 25"/>
          <p:cNvSpPr txBox="1">
            <a:spLocks noChangeArrowheads="1"/>
          </p:cNvSpPr>
          <p:nvPr/>
        </p:nvSpPr>
        <p:spPr bwMode="auto">
          <a:xfrm>
            <a:off x="2192338" y="2420938"/>
            <a:ext cx="3508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2"/>
                </a:solidFill>
              </a:rPr>
              <a:t>Pq</a:t>
            </a:r>
          </a:p>
        </p:txBody>
      </p:sp>
      <p:sp>
        <p:nvSpPr>
          <p:cNvPr id="73740" name="Text Box 26"/>
          <p:cNvSpPr txBox="1">
            <a:spLocks noChangeArrowheads="1"/>
          </p:cNvSpPr>
          <p:nvPr/>
        </p:nvSpPr>
        <p:spPr bwMode="auto">
          <a:xfrm>
            <a:off x="6221413" y="2005013"/>
            <a:ext cx="3508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2"/>
                </a:solidFill>
              </a:rPr>
              <a:t>Fd</a:t>
            </a:r>
          </a:p>
        </p:txBody>
      </p:sp>
      <p:sp>
        <p:nvSpPr>
          <p:cNvPr id="73741" name="Text Box 27"/>
          <p:cNvSpPr txBox="1">
            <a:spLocks noChangeArrowheads="1"/>
          </p:cNvSpPr>
          <p:nvPr/>
        </p:nvSpPr>
        <p:spPr bwMode="auto">
          <a:xfrm>
            <a:off x="7940675" y="3063875"/>
            <a:ext cx="8540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2"/>
                </a:solidFill>
              </a:rPr>
              <a:t>NADPH</a:t>
            </a:r>
          </a:p>
        </p:txBody>
      </p:sp>
      <p:sp>
        <p:nvSpPr>
          <p:cNvPr id="73742" name="Text Box 28"/>
          <p:cNvSpPr txBox="1">
            <a:spLocks noChangeArrowheads="1"/>
          </p:cNvSpPr>
          <p:nvPr/>
        </p:nvSpPr>
        <p:spPr bwMode="auto">
          <a:xfrm>
            <a:off x="6254750" y="2554288"/>
            <a:ext cx="11715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bg2"/>
                </a:solidFill>
              </a:rPr>
              <a:t>NADP</a:t>
            </a:r>
            <a:r>
              <a:rPr lang="en-US" sz="1800" b="1" baseline="30000">
                <a:solidFill>
                  <a:schemeClr val="bg2"/>
                </a:solidFill>
                <a:sym typeface="Symbol" pitchFamily="84" charset="2"/>
              </a:rPr>
              <a:t></a:t>
            </a:r>
            <a:r>
              <a:rPr lang="en-US" sz="1800" b="1">
                <a:solidFill>
                  <a:schemeClr val="bg2"/>
                </a:solidFill>
              </a:rPr>
              <a:t/>
            </a:r>
            <a:br>
              <a:rPr lang="en-US" sz="1800" b="1">
                <a:solidFill>
                  <a:schemeClr val="bg2"/>
                </a:solidFill>
              </a:rPr>
            </a:br>
            <a:r>
              <a:rPr lang="en-US" sz="1800" b="1">
                <a:solidFill>
                  <a:schemeClr val="bg2"/>
                </a:solidFill>
              </a:rPr>
              <a:t>reductase</a:t>
            </a:r>
          </a:p>
        </p:txBody>
      </p:sp>
      <p:sp>
        <p:nvSpPr>
          <p:cNvPr id="73743" name="Text Box 29"/>
          <p:cNvSpPr txBox="1">
            <a:spLocks noChangeArrowheads="1"/>
          </p:cNvSpPr>
          <p:nvPr/>
        </p:nvSpPr>
        <p:spPr bwMode="auto">
          <a:xfrm>
            <a:off x="7969250" y="2309813"/>
            <a:ext cx="84137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>
                <a:solidFill>
                  <a:schemeClr val="bg2"/>
                </a:solidFill>
              </a:rPr>
              <a:t>NADP</a:t>
            </a:r>
            <a:r>
              <a:rPr lang="en-US" sz="1800" b="1" baseline="30000">
                <a:solidFill>
                  <a:schemeClr val="bg2"/>
                </a:solidFill>
                <a:sym typeface="Symbol" pitchFamily="84" charset="2"/>
              </a:rPr>
              <a:t></a:t>
            </a:r>
            <a:r>
              <a:rPr lang="en-US" sz="1800" b="1">
                <a:solidFill>
                  <a:schemeClr val="bg2"/>
                </a:solidFill>
              </a:rPr>
              <a:t/>
            </a:r>
            <a:br>
              <a:rPr lang="en-US" sz="1800" b="1">
                <a:solidFill>
                  <a:schemeClr val="bg2"/>
                </a:solidFill>
              </a:rPr>
            </a:br>
            <a:r>
              <a:rPr lang="en-US" sz="1800" b="1">
                <a:solidFill>
                  <a:schemeClr val="bg2"/>
                </a:solidFill>
              </a:rPr>
              <a:t>+ H</a:t>
            </a:r>
            <a:r>
              <a:rPr lang="en-US" sz="1800" b="1" baseline="30000">
                <a:solidFill>
                  <a:schemeClr val="bg2"/>
                </a:solidFill>
                <a:sym typeface="Symbol" pitchFamily="84" charset="2"/>
              </a:rPr>
              <a:t></a:t>
            </a:r>
          </a:p>
        </p:txBody>
      </p:sp>
      <p:sp>
        <p:nvSpPr>
          <p:cNvPr id="73744" name="Text Box 30"/>
          <p:cNvSpPr txBox="1">
            <a:spLocks noChangeArrowheads="1"/>
          </p:cNvSpPr>
          <p:nvPr/>
        </p:nvSpPr>
        <p:spPr bwMode="auto">
          <a:xfrm>
            <a:off x="328613" y="5160963"/>
            <a:ext cx="1687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2"/>
                </a:solidFill>
              </a:rPr>
              <a:t>Photosystem </a:t>
            </a:r>
            <a:r>
              <a:rPr lang="en-US" sz="1800" b="1">
                <a:solidFill>
                  <a:schemeClr val="bg2"/>
                </a:solidFill>
                <a:latin typeface="Times" pitchFamily="84" charset="0"/>
              </a:rPr>
              <a:t>II</a:t>
            </a:r>
            <a:endParaRPr lang="en-US" sz="18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7950"/>
            <a:ext cx="8305800" cy="3117850"/>
          </a:xfrm>
        </p:spPr>
        <p:txBody>
          <a:bodyPr/>
          <a:lstStyle/>
          <a:p>
            <a:pPr eaLnBrk="1" hangingPunct="1"/>
            <a:r>
              <a:rPr lang="en-US" sz="2800" smtClean="0"/>
              <a:t>Some organisms such as purple sulfur bacteria have PS I but not PS II</a:t>
            </a:r>
          </a:p>
          <a:p>
            <a:pPr eaLnBrk="1" hangingPunct="1"/>
            <a:r>
              <a:rPr lang="en-US" sz="2800" smtClean="0"/>
              <a:t>Cyclic electron flow is thought to have evolved before linear electron flow</a:t>
            </a:r>
          </a:p>
          <a:p>
            <a:pPr eaLnBrk="1" hangingPunct="1"/>
            <a:r>
              <a:rPr lang="en-US" sz="2800" smtClean="0"/>
              <a:t>Cyclic electron flow may protect cells from </a:t>
            </a:r>
            <a:br>
              <a:rPr lang="en-US" sz="2800" smtClean="0"/>
            </a:br>
            <a:r>
              <a:rPr lang="en-US" sz="2800" smtClean="0"/>
              <a:t>light-induced damage</a:t>
            </a:r>
          </a:p>
        </p:txBody>
      </p:sp>
      <p:grpSp>
        <p:nvGrpSpPr>
          <p:cNvPr id="74755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475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4756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609600"/>
            <a:ext cx="8534400" cy="914400"/>
          </a:xfrm>
        </p:spPr>
        <p:txBody>
          <a:bodyPr/>
          <a:lstStyle/>
          <a:p>
            <a:pPr eaLnBrk="1" hangingPunct="1"/>
            <a:r>
              <a:rPr lang="en-US" smtClean="0"/>
              <a:t>A Comparison of Chemiosmosis in Chloroplasts and Mitochondria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77200" cy="434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Chloroplasts and mitochondria generate ATP by </a:t>
            </a:r>
            <a:r>
              <a:rPr lang="en-US" sz="2800" dirty="0" err="1" smtClean="0"/>
              <a:t>chemiosmosis</a:t>
            </a:r>
            <a:r>
              <a:rPr lang="en-US" sz="2800" dirty="0" smtClean="0"/>
              <a:t>, but use different sources of energy</a:t>
            </a:r>
          </a:p>
          <a:p>
            <a:pPr eaLnBrk="1" hangingPunct="1"/>
            <a:r>
              <a:rPr lang="en-US" sz="2800" dirty="0" smtClean="0"/>
              <a:t>Mitochondria transfer chemical energy from food to ATP; chloroplasts transform light energy into the chemical energy of ATP</a:t>
            </a:r>
          </a:p>
          <a:p>
            <a:pPr eaLnBrk="1" hangingPunct="1"/>
            <a:r>
              <a:rPr lang="en-US" sz="2800" dirty="0" smtClean="0"/>
              <a:t>Spatial organization of </a:t>
            </a:r>
            <a:r>
              <a:rPr lang="en-US" sz="2800" dirty="0" err="1" smtClean="0"/>
              <a:t>chemiosmosis</a:t>
            </a:r>
            <a:r>
              <a:rPr lang="en-US" sz="2800" dirty="0" smtClean="0"/>
              <a:t> differs between chloroplasts and mitochondria but also shows </a:t>
            </a:r>
            <a:r>
              <a:rPr lang="en-US" sz="2800" dirty="0" smtClean="0"/>
              <a:t>similarities (don’t need 4 for 18 &amp; 19)</a:t>
            </a:r>
            <a:endParaRPr lang="en-US" sz="2800" dirty="0" smtClean="0"/>
          </a:p>
        </p:txBody>
      </p:sp>
      <p:grpSp>
        <p:nvGrpSpPr>
          <p:cNvPr id="7578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578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578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10.18</a:t>
            </a:r>
          </a:p>
        </p:txBody>
      </p:sp>
      <p:pic>
        <p:nvPicPr>
          <p:cNvPr id="79875" name="Picture 74" descr="10_18ThylakoidMembran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892175"/>
            <a:ext cx="854868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04813" y="962025"/>
            <a:ext cx="195103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STROMA</a:t>
            </a:r>
            <a:br>
              <a:rPr lang="en-US" sz="1400" b="1"/>
            </a:br>
            <a:r>
              <a:rPr lang="en-US" sz="1400" b="1"/>
              <a:t>(low H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 concentration)</a:t>
            </a:r>
          </a:p>
        </p:txBody>
      </p:sp>
      <p:sp>
        <p:nvSpPr>
          <p:cNvPr id="79877" name="Text Box 26"/>
          <p:cNvSpPr txBox="1">
            <a:spLocks noChangeArrowheads="1"/>
          </p:cNvSpPr>
          <p:nvPr/>
        </p:nvSpPr>
        <p:spPr bwMode="auto">
          <a:xfrm>
            <a:off x="411163" y="5254625"/>
            <a:ext cx="195103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STROMA</a:t>
            </a:r>
            <a:br>
              <a:rPr lang="en-US" sz="1400" b="1"/>
            </a:br>
            <a:r>
              <a:rPr lang="en-US" sz="1400" b="1"/>
              <a:t>(low H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 concentration)</a:t>
            </a:r>
          </a:p>
        </p:txBody>
      </p:sp>
      <p:sp>
        <p:nvSpPr>
          <p:cNvPr id="79878" name="Text Box 27"/>
          <p:cNvSpPr txBox="1">
            <a:spLocks noChangeArrowheads="1"/>
          </p:cNvSpPr>
          <p:nvPr/>
        </p:nvSpPr>
        <p:spPr bwMode="auto">
          <a:xfrm>
            <a:off x="398463" y="3284538"/>
            <a:ext cx="195103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THYLAKOID SPACE</a:t>
            </a:r>
            <a:br>
              <a:rPr lang="en-US" sz="1400" b="1"/>
            </a:br>
            <a:r>
              <a:rPr lang="en-US" sz="1400" b="1"/>
              <a:t>(high H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 concentration)</a:t>
            </a:r>
          </a:p>
        </p:txBody>
      </p:sp>
      <p:sp>
        <p:nvSpPr>
          <p:cNvPr id="79879" name="Text Box 28"/>
          <p:cNvSpPr txBox="1">
            <a:spLocks noChangeArrowheads="1"/>
          </p:cNvSpPr>
          <p:nvPr/>
        </p:nvSpPr>
        <p:spPr bwMode="auto">
          <a:xfrm>
            <a:off x="1549400" y="1736725"/>
            <a:ext cx="5222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Light</a:t>
            </a:r>
          </a:p>
        </p:txBody>
      </p:sp>
      <p:sp>
        <p:nvSpPr>
          <p:cNvPr id="79880" name="Text Box 29"/>
          <p:cNvSpPr txBox="1">
            <a:spLocks noChangeArrowheads="1"/>
          </p:cNvSpPr>
          <p:nvPr/>
        </p:nvSpPr>
        <p:spPr bwMode="auto">
          <a:xfrm>
            <a:off x="1728788" y="1465263"/>
            <a:ext cx="13430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Photosystem </a:t>
            </a:r>
            <a:r>
              <a:rPr lang="en-US" sz="1400" b="1">
                <a:latin typeface="Times" pitchFamily="84" charset="0"/>
              </a:rPr>
              <a:t>II</a:t>
            </a:r>
            <a:endParaRPr lang="en-US" sz="1400" b="1"/>
          </a:p>
        </p:txBody>
      </p:sp>
      <p:sp>
        <p:nvSpPr>
          <p:cNvPr id="79881" name="Text Box 30"/>
          <p:cNvSpPr txBox="1">
            <a:spLocks noChangeArrowheads="1"/>
          </p:cNvSpPr>
          <p:nvPr/>
        </p:nvSpPr>
        <p:spPr bwMode="auto">
          <a:xfrm>
            <a:off x="3182938" y="1173163"/>
            <a:ext cx="1144587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Cytochrome</a:t>
            </a:r>
            <a:br>
              <a:rPr lang="en-US" sz="1400" b="1"/>
            </a:br>
            <a:r>
              <a:rPr lang="en-US" sz="1400" b="1"/>
              <a:t>complex</a:t>
            </a:r>
          </a:p>
        </p:txBody>
      </p:sp>
      <p:sp>
        <p:nvSpPr>
          <p:cNvPr id="79882" name="Text Box 31"/>
          <p:cNvSpPr txBox="1">
            <a:spLocks noChangeArrowheads="1"/>
          </p:cNvSpPr>
          <p:nvPr/>
        </p:nvSpPr>
        <p:spPr bwMode="auto">
          <a:xfrm>
            <a:off x="4795838" y="1450975"/>
            <a:ext cx="13160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Photosystem </a:t>
            </a:r>
            <a:r>
              <a:rPr lang="en-US" sz="1400" b="1">
                <a:latin typeface="Times" pitchFamily="84" charset="0"/>
              </a:rPr>
              <a:t>I</a:t>
            </a:r>
            <a:endParaRPr lang="en-US" sz="1400" b="1"/>
          </a:p>
        </p:txBody>
      </p:sp>
      <p:sp>
        <p:nvSpPr>
          <p:cNvPr id="79883" name="Text Box 32"/>
          <p:cNvSpPr txBox="1">
            <a:spLocks noChangeArrowheads="1"/>
          </p:cNvSpPr>
          <p:nvPr/>
        </p:nvSpPr>
        <p:spPr bwMode="auto">
          <a:xfrm>
            <a:off x="4202113" y="1571625"/>
            <a:ext cx="52228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Light</a:t>
            </a:r>
          </a:p>
        </p:txBody>
      </p:sp>
      <p:sp>
        <p:nvSpPr>
          <p:cNvPr id="79884" name="Text Box 33"/>
          <p:cNvSpPr txBox="1">
            <a:spLocks noChangeArrowheads="1"/>
          </p:cNvSpPr>
          <p:nvPr/>
        </p:nvSpPr>
        <p:spPr bwMode="auto">
          <a:xfrm>
            <a:off x="6332538" y="1239838"/>
            <a:ext cx="95885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NADP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/>
            </a:r>
            <a:br>
              <a:rPr lang="en-US" sz="1400" b="1"/>
            </a:br>
            <a:r>
              <a:rPr lang="en-US" sz="1400" b="1"/>
              <a:t>reductase</a:t>
            </a:r>
          </a:p>
        </p:txBody>
      </p:sp>
      <p:sp>
        <p:nvSpPr>
          <p:cNvPr id="79885" name="Text Box 34"/>
          <p:cNvSpPr txBox="1">
            <a:spLocks noChangeArrowheads="1"/>
          </p:cNvSpPr>
          <p:nvPr/>
        </p:nvSpPr>
        <p:spPr bwMode="auto">
          <a:xfrm>
            <a:off x="7373938" y="1803400"/>
            <a:ext cx="103822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NADP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 + H</a:t>
            </a:r>
            <a:r>
              <a:rPr lang="en-US" sz="1400" b="1" baseline="30000">
                <a:sym typeface="Symbol" pitchFamily="84" charset="2"/>
              </a:rPr>
              <a:t></a:t>
            </a:r>
          </a:p>
        </p:txBody>
      </p:sp>
      <p:sp>
        <p:nvSpPr>
          <p:cNvPr id="79886" name="Text Box 35"/>
          <p:cNvSpPr txBox="1">
            <a:spLocks noChangeArrowheads="1"/>
          </p:cNvSpPr>
          <p:nvPr/>
        </p:nvSpPr>
        <p:spPr bwMode="auto">
          <a:xfrm>
            <a:off x="7967663" y="3679825"/>
            <a:ext cx="6413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To</a:t>
            </a:r>
            <a:br>
              <a:rPr lang="en-US" sz="1400" b="1"/>
            </a:br>
            <a:r>
              <a:rPr lang="en-US" sz="1400" b="1"/>
              <a:t>Calvin</a:t>
            </a:r>
            <a:br>
              <a:rPr lang="en-US" sz="1400" b="1"/>
            </a:br>
            <a:r>
              <a:rPr lang="en-US" sz="1400" b="1"/>
              <a:t>Cycle</a:t>
            </a:r>
          </a:p>
        </p:txBody>
      </p:sp>
      <p:sp>
        <p:nvSpPr>
          <p:cNvPr id="79887" name="Text Box 36"/>
          <p:cNvSpPr txBox="1">
            <a:spLocks noChangeArrowheads="1"/>
          </p:cNvSpPr>
          <p:nvPr/>
        </p:nvSpPr>
        <p:spPr bwMode="auto">
          <a:xfrm>
            <a:off x="4191000" y="4732338"/>
            <a:ext cx="78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ATP</a:t>
            </a:r>
            <a:br>
              <a:rPr lang="en-US" sz="1400" b="1"/>
            </a:br>
            <a:r>
              <a:rPr lang="en-US" sz="1400" b="1"/>
              <a:t>synthase</a:t>
            </a:r>
          </a:p>
        </p:txBody>
      </p:sp>
      <p:sp>
        <p:nvSpPr>
          <p:cNvPr id="79888" name="Text Box 37"/>
          <p:cNvSpPr txBox="1">
            <a:spLocks noChangeArrowheads="1"/>
          </p:cNvSpPr>
          <p:nvPr/>
        </p:nvSpPr>
        <p:spPr bwMode="auto">
          <a:xfrm>
            <a:off x="2568575" y="4568825"/>
            <a:ext cx="9191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Thylakoid</a:t>
            </a:r>
            <a:br>
              <a:rPr lang="en-US" sz="1400" b="1"/>
            </a:br>
            <a:r>
              <a:rPr lang="en-US" sz="1400" b="1"/>
              <a:t>membrane</a:t>
            </a:r>
          </a:p>
        </p:txBody>
      </p:sp>
      <p:grpSp>
        <p:nvGrpSpPr>
          <p:cNvPr id="79889" name="Group 40"/>
          <p:cNvGrpSpPr>
            <a:grpSpLocks/>
          </p:cNvGrpSpPr>
          <p:nvPr/>
        </p:nvGrpSpPr>
        <p:grpSpPr bwMode="auto">
          <a:xfrm>
            <a:off x="3503613" y="2830513"/>
            <a:ext cx="223837" cy="225425"/>
            <a:chOff x="2200" y="3867"/>
            <a:chExt cx="141" cy="142"/>
          </a:xfrm>
        </p:grpSpPr>
        <p:sp>
          <p:nvSpPr>
            <p:cNvPr id="79916" name="Oval 38"/>
            <p:cNvSpPr>
              <a:spLocks noChangeArrowheads="1"/>
            </p:cNvSpPr>
            <p:nvPr/>
          </p:nvSpPr>
          <p:spPr bwMode="auto">
            <a:xfrm>
              <a:off x="2200" y="3867"/>
              <a:ext cx="141" cy="142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79917" name="Text Box 39"/>
            <p:cNvSpPr txBox="1">
              <a:spLocks noChangeArrowheads="1"/>
            </p:cNvSpPr>
            <p:nvPr/>
          </p:nvSpPr>
          <p:spPr bwMode="auto">
            <a:xfrm>
              <a:off x="2235" y="3878"/>
              <a:ext cx="8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79890" name="Group 47"/>
          <p:cNvGrpSpPr>
            <a:grpSpLocks/>
          </p:cNvGrpSpPr>
          <p:nvPr/>
        </p:nvGrpSpPr>
        <p:grpSpPr bwMode="auto">
          <a:xfrm>
            <a:off x="2270125" y="3116263"/>
            <a:ext cx="223838" cy="238125"/>
            <a:chOff x="1880" y="3872"/>
            <a:chExt cx="141" cy="150"/>
          </a:xfrm>
        </p:grpSpPr>
        <p:sp>
          <p:nvSpPr>
            <p:cNvPr id="79914" name="Oval 42"/>
            <p:cNvSpPr>
              <a:spLocks noChangeArrowheads="1"/>
            </p:cNvSpPr>
            <p:nvPr/>
          </p:nvSpPr>
          <p:spPr bwMode="auto">
            <a:xfrm>
              <a:off x="1880" y="3872"/>
              <a:ext cx="141" cy="142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79915" name="Text Box 43"/>
            <p:cNvSpPr txBox="1">
              <a:spLocks noChangeArrowheads="1"/>
            </p:cNvSpPr>
            <p:nvPr/>
          </p:nvSpPr>
          <p:spPr bwMode="auto">
            <a:xfrm>
              <a:off x="1923" y="3891"/>
              <a:ext cx="8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9891" name="Group 48"/>
          <p:cNvGrpSpPr>
            <a:grpSpLocks/>
          </p:cNvGrpSpPr>
          <p:nvPr/>
        </p:nvGrpSpPr>
        <p:grpSpPr bwMode="auto">
          <a:xfrm>
            <a:off x="7124700" y="1646238"/>
            <a:ext cx="223838" cy="238125"/>
            <a:chOff x="2488" y="3888"/>
            <a:chExt cx="141" cy="150"/>
          </a:xfrm>
        </p:grpSpPr>
        <p:sp>
          <p:nvSpPr>
            <p:cNvPr id="79912" name="Oval 45"/>
            <p:cNvSpPr>
              <a:spLocks noChangeArrowheads="1"/>
            </p:cNvSpPr>
            <p:nvPr/>
          </p:nvSpPr>
          <p:spPr bwMode="auto">
            <a:xfrm>
              <a:off x="2488" y="3888"/>
              <a:ext cx="141" cy="142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79913" name="Text Box 46"/>
            <p:cNvSpPr txBox="1">
              <a:spLocks noChangeArrowheads="1"/>
            </p:cNvSpPr>
            <p:nvPr/>
          </p:nvSpPr>
          <p:spPr bwMode="auto">
            <a:xfrm>
              <a:off x="2531" y="3907"/>
              <a:ext cx="88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79892" name="Text Box 49"/>
          <p:cNvSpPr txBox="1">
            <a:spLocks noChangeArrowheads="1"/>
          </p:cNvSpPr>
          <p:nvPr/>
        </p:nvSpPr>
        <p:spPr bwMode="auto">
          <a:xfrm>
            <a:off x="7115175" y="2524125"/>
            <a:ext cx="534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NADPH</a:t>
            </a:r>
            <a:endParaRPr lang="en-US" sz="1100" b="1" baseline="30000">
              <a:sym typeface="Symbol" pitchFamily="84" charset="2"/>
            </a:endParaRPr>
          </a:p>
        </p:txBody>
      </p:sp>
      <p:sp>
        <p:nvSpPr>
          <p:cNvPr id="79893" name="Text Box 50"/>
          <p:cNvSpPr txBox="1">
            <a:spLocks noChangeArrowheads="1"/>
          </p:cNvSpPr>
          <p:nvPr/>
        </p:nvSpPr>
        <p:spPr bwMode="auto">
          <a:xfrm>
            <a:off x="6038850" y="2000250"/>
            <a:ext cx="2095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Fd</a:t>
            </a:r>
            <a:endParaRPr lang="en-US" sz="1100" b="1" baseline="30000">
              <a:sym typeface="Symbol" pitchFamily="84" charset="2"/>
            </a:endParaRPr>
          </a:p>
        </p:txBody>
      </p:sp>
      <p:sp>
        <p:nvSpPr>
          <p:cNvPr id="79894" name="Text Box 51"/>
          <p:cNvSpPr txBox="1">
            <a:spLocks noChangeArrowheads="1"/>
          </p:cNvSpPr>
          <p:nvPr/>
        </p:nvSpPr>
        <p:spPr bwMode="auto">
          <a:xfrm>
            <a:off x="4564063" y="2801938"/>
            <a:ext cx="2095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Pc</a:t>
            </a:r>
            <a:endParaRPr lang="en-US" sz="1100" b="1" baseline="30000">
              <a:sym typeface="Symbol" pitchFamily="84" charset="2"/>
            </a:endParaRPr>
          </a:p>
        </p:txBody>
      </p:sp>
      <p:sp>
        <p:nvSpPr>
          <p:cNvPr id="79895" name="Text Box 52"/>
          <p:cNvSpPr txBox="1">
            <a:spLocks noChangeArrowheads="1"/>
          </p:cNvSpPr>
          <p:nvPr/>
        </p:nvSpPr>
        <p:spPr bwMode="auto">
          <a:xfrm>
            <a:off x="3275013" y="2452688"/>
            <a:ext cx="2095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/>
              <a:t>Pq</a:t>
            </a:r>
            <a:endParaRPr lang="en-US" sz="1100" b="1" baseline="30000">
              <a:sym typeface="Symbol" pitchFamily="84" charset="2"/>
            </a:endParaRPr>
          </a:p>
        </p:txBody>
      </p:sp>
      <p:sp>
        <p:nvSpPr>
          <p:cNvPr id="79896" name="Text Box 53"/>
          <p:cNvSpPr txBox="1">
            <a:spLocks noChangeArrowheads="1"/>
          </p:cNvSpPr>
          <p:nvPr/>
        </p:nvSpPr>
        <p:spPr bwMode="auto">
          <a:xfrm>
            <a:off x="2719388" y="1724025"/>
            <a:ext cx="28892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4 H</a:t>
            </a:r>
            <a:r>
              <a:rPr lang="en-US" sz="1100" b="1" baseline="30000"/>
              <a:t>+</a:t>
            </a:r>
            <a:endParaRPr lang="en-US" sz="1400" b="1" baseline="30000">
              <a:sym typeface="Symbol" pitchFamily="84" charset="2"/>
            </a:endParaRPr>
          </a:p>
        </p:txBody>
      </p:sp>
      <p:sp>
        <p:nvSpPr>
          <p:cNvPr id="79897" name="Text Box 54"/>
          <p:cNvSpPr txBox="1">
            <a:spLocks noChangeArrowheads="1"/>
          </p:cNvSpPr>
          <p:nvPr/>
        </p:nvSpPr>
        <p:spPr bwMode="auto">
          <a:xfrm>
            <a:off x="3703638" y="3305175"/>
            <a:ext cx="288925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4 H</a:t>
            </a:r>
            <a:r>
              <a:rPr lang="en-US" sz="1100" b="1" baseline="30000"/>
              <a:t>+</a:t>
            </a:r>
            <a:endParaRPr lang="en-US" sz="1400" b="1" baseline="30000">
              <a:sym typeface="Symbol" pitchFamily="84" charset="2"/>
            </a:endParaRPr>
          </a:p>
        </p:txBody>
      </p:sp>
      <p:sp>
        <p:nvSpPr>
          <p:cNvPr id="79898" name="Text Box 55"/>
          <p:cNvSpPr txBox="1">
            <a:spLocks noChangeArrowheads="1"/>
          </p:cNvSpPr>
          <p:nvPr/>
        </p:nvSpPr>
        <p:spPr bwMode="auto">
          <a:xfrm>
            <a:off x="2667000" y="3340100"/>
            <a:ext cx="40798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+2 H</a:t>
            </a:r>
            <a:r>
              <a:rPr lang="en-US" sz="1100" b="1" baseline="30000"/>
              <a:t>+</a:t>
            </a:r>
          </a:p>
        </p:txBody>
      </p:sp>
      <p:sp>
        <p:nvSpPr>
          <p:cNvPr id="79899" name="Text Box 56"/>
          <p:cNvSpPr txBox="1">
            <a:spLocks noChangeArrowheads="1"/>
          </p:cNvSpPr>
          <p:nvPr/>
        </p:nvSpPr>
        <p:spPr bwMode="auto">
          <a:xfrm>
            <a:off x="5583238" y="5464175"/>
            <a:ext cx="195262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H</a:t>
            </a:r>
            <a:r>
              <a:rPr lang="en-US" sz="1100" b="1" baseline="30000"/>
              <a:t>+</a:t>
            </a:r>
          </a:p>
        </p:txBody>
      </p:sp>
      <p:sp>
        <p:nvSpPr>
          <p:cNvPr id="79900" name="Text Box 57"/>
          <p:cNvSpPr txBox="1">
            <a:spLocks noChangeArrowheads="1"/>
          </p:cNvSpPr>
          <p:nvPr/>
        </p:nvSpPr>
        <p:spPr bwMode="auto">
          <a:xfrm>
            <a:off x="5108575" y="5038725"/>
            <a:ext cx="3429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100" b="1"/>
              <a:t>ADP</a:t>
            </a:r>
            <a:br>
              <a:rPr lang="en-US" sz="1100" b="1"/>
            </a:br>
            <a:r>
              <a:rPr lang="en-US" sz="1100" b="1"/>
              <a:t>+</a:t>
            </a:r>
            <a:br>
              <a:rPr lang="en-US" sz="1100" b="1"/>
            </a:br>
            <a:r>
              <a:rPr lang="en-US" sz="1100" b="1"/>
              <a:t>P </a:t>
            </a:r>
            <a:r>
              <a:rPr lang="en-US" sz="1100" b="1" baseline="-25000"/>
              <a:t>i</a:t>
            </a:r>
            <a:endParaRPr lang="en-US" sz="1100" b="1" baseline="30000"/>
          </a:p>
        </p:txBody>
      </p:sp>
      <p:sp>
        <p:nvSpPr>
          <p:cNvPr id="79901" name="Text Box 58"/>
          <p:cNvSpPr txBox="1">
            <a:spLocks noChangeArrowheads="1"/>
          </p:cNvSpPr>
          <p:nvPr/>
        </p:nvSpPr>
        <p:spPr bwMode="auto">
          <a:xfrm>
            <a:off x="6118225" y="5192713"/>
            <a:ext cx="3143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ATP</a:t>
            </a:r>
            <a:endParaRPr lang="en-US" sz="1100" b="1" baseline="30000"/>
          </a:p>
        </p:txBody>
      </p:sp>
      <p:sp>
        <p:nvSpPr>
          <p:cNvPr id="79902" name="Text Box 59"/>
          <p:cNvSpPr txBox="1">
            <a:spLocks noChangeArrowheads="1"/>
          </p:cNvSpPr>
          <p:nvPr/>
        </p:nvSpPr>
        <p:spPr bwMode="auto">
          <a:xfrm>
            <a:off x="2533650" y="3141663"/>
            <a:ext cx="19526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 baseline="30000"/>
              <a:t>1</a:t>
            </a:r>
            <a:r>
              <a:rPr lang="en-US" sz="1100" b="1"/>
              <a:t>/</a:t>
            </a:r>
            <a:r>
              <a:rPr lang="en-US" sz="1100" b="1" baseline="-25000"/>
              <a:t>2</a:t>
            </a:r>
            <a:endParaRPr lang="en-US" sz="1100" b="1" baseline="30000"/>
          </a:p>
        </p:txBody>
      </p:sp>
      <p:sp>
        <p:nvSpPr>
          <p:cNvPr id="79903" name="Text Box 60"/>
          <p:cNvSpPr txBox="1">
            <a:spLocks noChangeArrowheads="1"/>
          </p:cNvSpPr>
          <p:nvPr/>
        </p:nvSpPr>
        <p:spPr bwMode="auto">
          <a:xfrm>
            <a:off x="1879600" y="2989263"/>
            <a:ext cx="3016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>
                <a:solidFill>
                  <a:schemeClr val="bg1"/>
                </a:solidFill>
              </a:rPr>
              <a:t>H</a:t>
            </a:r>
            <a:r>
              <a:rPr lang="en-US" sz="1100" b="1" baseline="-25000">
                <a:solidFill>
                  <a:schemeClr val="bg1"/>
                </a:solidFill>
              </a:rPr>
              <a:t>2</a:t>
            </a:r>
            <a:r>
              <a:rPr lang="en-US" sz="11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79904" name="Text Box 62"/>
          <p:cNvSpPr txBox="1">
            <a:spLocks noChangeArrowheads="1"/>
          </p:cNvSpPr>
          <p:nvPr/>
        </p:nvSpPr>
        <p:spPr bwMode="auto">
          <a:xfrm>
            <a:off x="2744788" y="3114675"/>
            <a:ext cx="234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>
                <a:solidFill>
                  <a:schemeClr val="bg1"/>
                </a:solidFill>
              </a:rPr>
              <a:t>O</a:t>
            </a:r>
            <a:r>
              <a:rPr lang="en-US" sz="1100" b="1" baseline="-25000">
                <a:solidFill>
                  <a:schemeClr val="bg1"/>
                </a:solidFill>
              </a:rPr>
              <a:t>2</a:t>
            </a: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79905" name="Line 64"/>
          <p:cNvSpPr>
            <a:spLocks noChangeShapeType="1"/>
          </p:cNvSpPr>
          <p:nvPr/>
        </p:nvSpPr>
        <p:spPr bwMode="auto">
          <a:xfrm flipH="1">
            <a:off x="2592388" y="1997075"/>
            <a:ext cx="1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6" name="Line 68"/>
          <p:cNvSpPr>
            <a:spLocks noChangeShapeType="1"/>
          </p:cNvSpPr>
          <p:nvPr/>
        </p:nvSpPr>
        <p:spPr bwMode="auto">
          <a:xfrm>
            <a:off x="2487613" y="1654175"/>
            <a:ext cx="144462" cy="66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7" name="Line 69"/>
          <p:cNvSpPr>
            <a:spLocks noChangeShapeType="1"/>
          </p:cNvSpPr>
          <p:nvPr/>
        </p:nvSpPr>
        <p:spPr bwMode="auto">
          <a:xfrm>
            <a:off x="3968750" y="1587500"/>
            <a:ext cx="79375" cy="846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8" name="Line 70"/>
          <p:cNvSpPr>
            <a:spLocks noChangeShapeType="1"/>
          </p:cNvSpPr>
          <p:nvPr/>
        </p:nvSpPr>
        <p:spPr bwMode="auto">
          <a:xfrm>
            <a:off x="5132388" y="1666875"/>
            <a:ext cx="79375" cy="528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9" name="Line 71"/>
          <p:cNvSpPr>
            <a:spLocks noChangeShapeType="1"/>
          </p:cNvSpPr>
          <p:nvPr/>
        </p:nvSpPr>
        <p:spPr bwMode="auto">
          <a:xfrm flipH="1">
            <a:off x="6772275" y="1639888"/>
            <a:ext cx="66675" cy="185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0" name="Line 72"/>
          <p:cNvSpPr>
            <a:spLocks noChangeShapeType="1"/>
          </p:cNvSpPr>
          <p:nvPr/>
        </p:nvSpPr>
        <p:spPr bwMode="auto">
          <a:xfrm>
            <a:off x="2182813" y="4392613"/>
            <a:ext cx="357187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1" name="Line 73"/>
          <p:cNvSpPr>
            <a:spLocks noChangeShapeType="1"/>
          </p:cNvSpPr>
          <p:nvPr/>
        </p:nvSpPr>
        <p:spPr bwMode="auto">
          <a:xfrm>
            <a:off x="4827588" y="4802188"/>
            <a:ext cx="649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054100" y="469095"/>
            <a:ext cx="280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(20 skip 21)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153400" cy="30511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ATP and NADPH are produced on the side facing the </a:t>
            </a:r>
            <a:r>
              <a:rPr lang="en-US" sz="2800" dirty="0" err="1" smtClean="0"/>
              <a:t>stroma</a:t>
            </a:r>
            <a:r>
              <a:rPr lang="en-US" sz="2800" dirty="0" smtClean="0"/>
              <a:t>, where the Calvin cycle takes place</a:t>
            </a:r>
            <a:endParaRPr lang="en-US" sz="2800" dirty="0" smtClean="0">
              <a:latin typeface="Times" pitchFamily="84" charset="0"/>
            </a:endParaRPr>
          </a:p>
          <a:p>
            <a:pPr eaLnBrk="1" hangingPunct="1"/>
            <a:r>
              <a:rPr lang="en-US" sz="2800" dirty="0" smtClean="0"/>
              <a:t>In summary, light reactions generate ATP and increase the potential energy of electrons by moving them from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to </a:t>
            </a:r>
            <a:r>
              <a:rPr lang="en-US" sz="2800" dirty="0" smtClean="0"/>
              <a:t>NADPH (22)</a:t>
            </a:r>
            <a:endParaRPr lang="en-US" sz="2800" dirty="0" smtClean="0"/>
          </a:p>
        </p:txBody>
      </p:sp>
      <p:grpSp>
        <p:nvGrpSpPr>
          <p:cNvPr id="78851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885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885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0013"/>
            <a:ext cx="8001000" cy="434498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Carbon enters the cycle as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leaves as a sugar named </a:t>
            </a:r>
            <a:r>
              <a:rPr lang="en-US" sz="2800" b="1" dirty="0" err="1" smtClean="0"/>
              <a:t>glyceraldehyde</a:t>
            </a:r>
            <a:r>
              <a:rPr lang="en-US" sz="2800" b="1" dirty="0" smtClean="0"/>
              <a:t> 3-phospate (G3P)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For net synthesis of 1 G3P, the cycle must take place three times, fixing 3 molecules of CO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The Calvin cycle has three phases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sz="2600" b="1" dirty="0" smtClean="0"/>
              <a:t>Carbon fixation </a:t>
            </a:r>
            <a:r>
              <a:rPr lang="en-US" sz="2600" dirty="0" smtClean="0"/>
              <a:t>(catalyzed by </a:t>
            </a:r>
            <a:r>
              <a:rPr lang="en-US" sz="2600" b="1" dirty="0" err="1" smtClean="0"/>
              <a:t>rubisco</a:t>
            </a:r>
            <a:r>
              <a:rPr lang="en-US" sz="2600" dirty="0" smtClean="0"/>
              <a:t>)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sz="2600" b="1" dirty="0" smtClean="0"/>
              <a:t>Reduction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sz="2600" b="1" dirty="0" smtClean="0"/>
              <a:t>Regeneration of the CO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 acceptor (</a:t>
            </a:r>
            <a:r>
              <a:rPr lang="en-US" sz="2600" b="1" dirty="0" err="1" smtClean="0"/>
              <a:t>RuBP</a:t>
            </a:r>
            <a:r>
              <a:rPr lang="en-US" sz="2600" b="1" dirty="0" smtClean="0"/>
              <a:t>)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sz="2600" b="1" dirty="0" smtClean="0"/>
              <a:t>(23)</a:t>
            </a:r>
            <a:endParaRPr lang="en-US" sz="2600" b="1" dirty="0" smtClean="0"/>
          </a:p>
        </p:txBody>
      </p:sp>
      <p:grpSp>
        <p:nvGrpSpPr>
          <p:cNvPr id="81923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192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1924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9" descr="10_19CalvinCycle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513" y="136525"/>
            <a:ext cx="65293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Text Box 4"/>
          <p:cNvSpPr txBox="1">
            <a:spLocks noChangeArrowheads="1"/>
          </p:cNvSpPr>
          <p:nvPr/>
        </p:nvSpPr>
        <p:spPr bwMode="auto">
          <a:xfrm>
            <a:off x="4303713" y="180975"/>
            <a:ext cx="37782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Input</a:t>
            </a: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4297363" y="385763"/>
            <a:ext cx="28416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3</a:t>
            </a:r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4541838" y="377825"/>
            <a:ext cx="879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000" b="1"/>
              <a:t>(Entering one</a:t>
            </a:r>
            <a:br>
              <a:rPr lang="en-US" sz="1000" b="1"/>
            </a:br>
            <a:r>
              <a:rPr lang="en-US" sz="1000" b="1"/>
              <a:t>at a time)</a:t>
            </a:r>
          </a:p>
        </p:txBody>
      </p:sp>
      <p:sp>
        <p:nvSpPr>
          <p:cNvPr id="84998" name="Text Box 8"/>
          <p:cNvSpPr txBox="1">
            <a:spLocks noChangeArrowheads="1"/>
          </p:cNvSpPr>
          <p:nvPr/>
        </p:nvSpPr>
        <p:spPr bwMode="auto">
          <a:xfrm>
            <a:off x="4330700" y="577850"/>
            <a:ext cx="2841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CO</a:t>
            </a:r>
            <a:r>
              <a:rPr lang="en-US" sz="1000" b="1" baseline="-25000"/>
              <a:t>2</a:t>
            </a:r>
            <a:endParaRPr lang="en-US" sz="1000" b="1"/>
          </a:p>
        </p:txBody>
      </p:sp>
      <p:sp>
        <p:nvSpPr>
          <p:cNvPr id="84999" name="Text Box 9"/>
          <p:cNvSpPr txBox="1">
            <a:spLocks noChangeArrowheads="1"/>
          </p:cNvSpPr>
          <p:nvPr/>
        </p:nvSpPr>
        <p:spPr bwMode="auto">
          <a:xfrm>
            <a:off x="5713413" y="1087438"/>
            <a:ext cx="15557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Phase 1: Carbon fixation</a:t>
            </a:r>
          </a:p>
        </p:txBody>
      </p:sp>
      <p:sp>
        <p:nvSpPr>
          <p:cNvPr id="85000" name="Text Box 10"/>
          <p:cNvSpPr txBox="1">
            <a:spLocks noChangeArrowheads="1"/>
          </p:cNvSpPr>
          <p:nvPr/>
        </p:nvSpPr>
        <p:spPr bwMode="auto">
          <a:xfrm>
            <a:off x="4183063" y="1443038"/>
            <a:ext cx="5762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Rubisco</a:t>
            </a:r>
          </a:p>
        </p:txBody>
      </p:sp>
      <p:sp>
        <p:nvSpPr>
          <p:cNvPr id="85001" name="Text Box 11"/>
          <p:cNvSpPr txBox="1">
            <a:spLocks noChangeArrowheads="1"/>
          </p:cNvSpPr>
          <p:nvPr/>
        </p:nvSpPr>
        <p:spPr bwMode="auto">
          <a:xfrm>
            <a:off x="4703763" y="1689100"/>
            <a:ext cx="106362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3</a:t>
            </a:r>
          </a:p>
        </p:txBody>
      </p:sp>
      <p:sp>
        <p:nvSpPr>
          <p:cNvPr id="85002" name="Text Box 12"/>
          <p:cNvSpPr txBox="1">
            <a:spLocks noChangeArrowheads="1"/>
          </p:cNvSpPr>
          <p:nvPr/>
        </p:nvSpPr>
        <p:spPr bwMode="auto">
          <a:xfrm>
            <a:off x="4833938" y="1689100"/>
            <a:ext cx="106362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</a:t>
            </a:r>
          </a:p>
        </p:txBody>
      </p:sp>
      <p:sp>
        <p:nvSpPr>
          <p:cNvPr id="85003" name="Text Box 13"/>
          <p:cNvSpPr txBox="1">
            <a:spLocks noChangeArrowheads="1"/>
          </p:cNvSpPr>
          <p:nvPr/>
        </p:nvSpPr>
        <p:spPr bwMode="auto">
          <a:xfrm>
            <a:off x="6053138" y="1689100"/>
            <a:ext cx="106362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</a:t>
            </a:r>
          </a:p>
        </p:txBody>
      </p:sp>
      <p:sp>
        <p:nvSpPr>
          <p:cNvPr id="85004" name="Text Box 14"/>
          <p:cNvSpPr txBox="1">
            <a:spLocks noChangeArrowheads="1"/>
          </p:cNvSpPr>
          <p:nvPr/>
        </p:nvSpPr>
        <p:spPr bwMode="auto">
          <a:xfrm>
            <a:off x="6311900" y="2197100"/>
            <a:ext cx="10636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</a:t>
            </a:r>
          </a:p>
        </p:txBody>
      </p:sp>
      <p:sp>
        <p:nvSpPr>
          <p:cNvPr id="85005" name="Text Box 15"/>
          <p:cNvSpPr txBox="1">
            <a:spLocks noChangeArrowheads="1"/>
          </p:cNvSpPr>
          <p:nvPr/>
        </p:nvSpPr>
        <p:spPr bwMode="auto">
          <a:xfrm>
            <a:off x="5565775" y="2197100"/>
            <a:ext cx="10636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6</a:t>
            </a:r>
          </a:p>
        </p:txBody>
      </p:sp>
      <p:sp>
        <p:nvSpPr>
          <p:cNvPr id="85006" name="Text Box 16"/>
          <p:cNvSpPr txBox="1">
            <a:spLocks noChangeArrowheads="1"/>
          </p:cNvSpPr>
          <p:nvPr/>
        </p:nvSpPr>
        <p:spPr bwMode="auto">
          <a:xfrm>
            <a:off x="4676775" y="1851025"/>
            <a:ext cx="8112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000" b="1"/>
              <a:t>Short-lived</a:t>
            </a:r>
            <a:br>
              <a:rPr lang="en-US" sz="1000" b="1"/>
            </a:br>
            <a:r>
              <a:rPr lang="en-US" sz="1000" b="1"/>
              <a:t>intermediate</a:t>
            </a:r>
          </a:p>
        </p:txBody>
      </p:sp>
      <p:sp>
        <p:nvSpPr>
          <p:cNvPr id="85007" name="Text Box 17"/>
          <p:cNvSpPr txBox="1">
            <a:spLocks noChangeArrowheads="1"/>
          </p:cNvSpPr>
          <p:nvPr/>
        </p:nvSpPr>
        <p:spPr bwMode="auto">
          <a:xfrm>
            <a:off x="5464175" y="2366963"/>
            <a:ext cx="12588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3-Phosphoglycerate</a:t>
            </a:r>
          </a:p>
        </p:txBody>
      </p:sp>
      <p:sp>
        <p:nvSpPr>
          <p:cNvPr id="85008" name="Text Box 18"/>
          <p:cNvSpPr txBox="1">
            <a:spLocks noChangeArrowheads="1"/>
          </p:cNvSpPr>
          <p:nvPr/>
        </p:nvSpPr>
        <p:spPr bwMode="auto">
          <a:xfrm>
            <a:off x="7191375" y="2476500"/>
            <a:ext cx="10636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6</a:t>
            </a:r>
          </a:p>
        </p:txBody>
      </p:sp>
      <p:sp>
        <p:nvSpPr>
          <p:cNvPr id="85009" name="Text Box 19"/>
          <p:cNvSpPr txBox="1">
            <a:spLocks noChangeArrowheads="1"/>
          </p:cNvSpPr>
          <p:nvPr/>
        </p:nvSpPr>
        <p:spPr bwMode="auto">
          <a:xfrm>
            <a:off x="6997700" y="2730500"/>
            <a:ext cx="38576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6 ADP</a:t>
            </a:r>
          </a:p>
        </p:txBody>
      </p:sp>
      <p:sp>
        <p:nvSpPr>
          <p:cNvPr id="85010" name="Text Box 20"/>
          <p:cNvSpPr txBox="1">
            <a:spLocks noChangeArrowheads="1"/>
          </p:cNvSpPr>
          <p:nvPr/>
        </p:nvSpPr>
        <p:spPr bwMode="auto">
          <a:xfrm>
            <a:off x="7419975" y="2484438"/>
            <a:ext cx="25876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ATP</a:t>
            </a:r>
          </a:p>
        </p:txBody>
      </p:sp>
      <p:sp>
        <p:nvSpPr>
          <p:cNvPr id="85011" name="Text Box 21"/>
          <p:cNvSpPr txBox="1">
            <a:spLocks noChangeArrowheads="1"/>
          </p:cNvSpPr>
          <p:nvPr/>
        </p:nvSpPr>
        <p:spPr bwMode="auto">
          <a:xfrm>
            <a:off x="5776913" y="3365500"/>
            <a:ext cx="106362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6</a:t>
            </a:r>
          </a:p>
        </p:txBody>
      </p:sp>
      <p:sp>
        <p:nvSpPr>
          <p:cNvPr id="85012" name="Text Box 22"/>
          <p:cNvSpPr txBox="1">
            <a:spLocks noChangeArrowheads="1"/>
          </p:cNvSpPr>
          <p:nvPr/>
        </p:nvSpPr>
        <p:spPr bwMode="auto">
          <a:xfrm>
            <a:off x="5905500" y="3365500"/>
            <a:ext cx="10636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</a:t>
            </a:r>
          </a:p>
        </p:txBody>
      </p:sp>
      <p:sp>
        <p:nvSpPr>
          <p:cNvPr id="85013" name="Text Box 23"/>
          <p:cNvSpPr txBox="1">
            <a:spLocks noChangeArrowheads="1"/>
          </p:cNvSpPr>
          <p:nvPr/>
        </p:nvSpPr>
        <p:spPr bwMode="auto">
          <a:xfrm>
            <a:off x="6718300" y="3365500"/>
            <a:ext cx="10636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</a:t>
            </a:r>
          </a:p>
        </p:txBody>
      </p:sp>
      <p:sp>
        <p:nvSpPr>
          <p:cNvPr id="85014" name="Text Box 24"/>
          <p:cNvSpPr txBox="1">
            <a:spLocks noChangeArrowheads="1"/>
          </p:cNvSpPr>
          <p:nvPr/>
        </p:nvSpPr>
        <p:spPr bwMode="auto">
          <a:xfrm>
            <a:off x="5522913" y="3535363"/>
            <a:ext cx="152876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1,3-Bisphosphoglycerate</a:t>
            </a:r>
          </a:p>
        </p:txBody>
      </p:sp>
      <p:sp>
        <p:nvSpPr>
          <p:cNvPr id="85015" name="Text Box 25"/>
          <p:cNvSpPr txBox="1">
            <a:spLocks noChangeArrowheads="1"/>
          </p:cNvSpPr>
          <p:nvPr/>
        </p:nvSpPr>
        <p:spPr bwMode="auto">
          <a:xfrm>
            <a:off x="4438650" y="3128963"/>
            <a:ext cx="3873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000" b="1"/>
              <a:t>Calvin</a:t>
            </a:r>
            <a:br>
              <a:rPr lang="en-US" sz="1000" b="1"/>
            </a:br>
            <a:r>
              <a:rPr lang="en-US" sz="1000" b="1"/>
              <a:t>Cycle</a:t>
            </a:r>
          </a:p>
        </p:txBody>
      </p:sp>
      <p:sp>
        <p:nvSpPr>
          <p:cNvPr id="85016" name="Text Box 26"/>
          <p:cNvSpPr txBox="1">
            <a:spLocks noChangeArrowheads="1"/>
          </p:cNvSpPr>
          <p:nvPr/>
        </p:nvSpPr>
        <p:spPr bwMode="auto">
          <a:xfrm>
            <a:off x="7140575" y="3771900"/>
            <a:ext cx="6318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6  NADPH</a:t>
            </a:r>
          </a:p>
        </p:txBody>
      </p:sp>
      <p:sp>
        <p:nvSpPr>
          <p:cNvPr id="85017" name="Text Box 27"/>
          <p:cNvSpPr txBox="1">
            <a:spLocks noChangeArrowheads="1"/>
          </p:cNvSpPr>
          <p:nvPr/>
        </p:nvSpPr>
        <p:spPr bwMode="auto">
          <a:xfrm>
            <a:off x="6927850" y="4025900"/>
            <a:ext cx="5556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6 NADP</a:t>
            </a:r>
            <a:r>
              <a:rPr lang="en-US" sz="1000" b="1" baseline="30000">
                <a:sym typeface="Symbol" pitchFamily="84" charset="2"/>
              </a:rPr>
              <a:t></a:t>
            </a:r>
            <a:endParaRPr lang="en-US" sz="1000" b="1"/>
          </a:p>
        </p:txBody>
      </p:sp>
      <p:sp>
        <p:nvSpPr>
          <p:cNvPr id="85018" name="Text Box 28"/>
          <p:cNvSpPr txBox="1">
            <a:spLocks noChangeArrowheads="1"/>
          </p:cNvSpPr>
          <p:nvPr/>
        </p:nvSpPr>
        <p:spPr bwMode="auto">
          <a:xfrm>
            <a:off x="6843713" y="4146550"/>
            <a:ext cx="5556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6</a:t>
            </a:r>
            <a:r>
              <a:rPr lang="en-US" sz="1400" b="1"/>
              <a:t> </a:t>
            </a:r>
            <a:r>
              <a:rPr lang="en-US" sz="1000" b="1"/>
              <a:t>P</a:t>
            </a:r>
            <a:r>
              <a:rPr lang="en-US" sz="600" b="1"/>
              <a:t> </a:t>
            </a:r>
            <a:r>
              <a:rPr lang="en-US" sz="1000" b="1" baseline="-25000"/>
              <a:t>i</a:t>
            </a:r>
          </a:p>
        </p:txBody>
      </p:sp>
      <p:sp>
        <p:nvSpPr>
          <p:cNvPr id="85019" name="Text Box 29"/>
          <p:cNvSpPr txBox="1">
            <a:spLocks noChangeArrowheads="1"/>
          </p:cNvSpPr>
          <p:nvPr/>
        </p:nvSpPr>
        <p:spPr bwMode="auto">
          <a:xfrm>
            <a:off x="5241925" y="4645025"/>
            <a:ext cx="10636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6</a:t>
            </a:r>
          </a:p>
        </p:txBody>
      </p:sp>
      <p:sp>
        <p:nvSpPr>
          <p:cNvPr id="85020" name="Text Box 30"/>
          <p:cNvSpPr txBox="1">
            <a:spLocks noChangeArrowheads="1"/>
          </p:cNvSpPr>
          <p:nvPr/>
        </p:nvSpPr>
        <p:spPr bwMode="auto">
          <a:xfrm>
            <a:off x="5989638" y="4645025"/>
            <a:ext cx="106362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</a:t>
            </a:r>
          </a:p>
        </p:txBody>
      </p:sp>
      <p:sp>
        <p:nvSpPr>
          <p:cNvPr id="85021" name="Text Box 31"/>
          <p:cNvSpPr txBox="1">
            <a:spLocks noChangeArrowheads="1"/>
          </p:cNvSpPr>
          <p:nvPr/>
        </p:nvSpPr>
        <p:spPr bwMode="auto">
          <a:xfrm>
            <a:off x="6905625" y="4829175"/>
            <a:ext cx="6413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Phase 2: </a:t>
            </a:r>
            <a:br>
              <a:rPr lang="en-US" sz="1000" b="1"/>
            </a:br>
            <a:r>
              <a:rPr lang="en-US" sz="1000" b="1"/>
              <a:t>Reduction</a:t>
            </a:r>
          </a:p>
        </p:txBody>
      </p:sp>
      <p:sp>
        <p:nvSpPr>
          <p:cNvPr id="85022" name="Text Box 32"/>
          <p:cNvSpPr txBox="1">
            <a:spLocks noChangeArrowheads="1"/>
          </p:cNvSpPr>
          <p:nvPr/>
        </p:nvSpPr>
        <p:spPr bwMode="auto">
          <a:xfrm>
            <a:off x="4813300" y="4811713"/>
            <a:ext cx="1765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000" b="1"/>
              <a:t>Glyceraldehyde 3-phosphate</a:t>
            </a:r>
            <a:br>
              <a:rPr lang="en-US" sz="1000" b="1"/>
            </a:br>
            <a:r>
              <a:rPr lang="en-US" sz="1000" b="1"/>
              <a:t>(G3P)</a:t>
            </a:r>
          </a:p>
        </p:txBody>
      </p:sp>
      <p:sp>
        <p:nvSpPr>
          <p:cNvPr id="85023" name="Text Box 33"/>
          <p:cNvSpPr txBox="1">
            <a:spLocks noChangeArrowheads="1"/>
          </p:cNvSpPr>
          <p:nvPr/>
        </p:nvSpPr>
        <p:spPr bwMode="auto">
          <a:xfrm>
            <a:off x="3670300" y="4398963"/>
            <a:ext cx="10636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</a:t>
            </a:r>
          </a:p>
        </p:txBody>
      </p:sp>
      <p:sp>
        <p:nvSpPr>
          <p:cNvPr id="85024" name="Text Box 34"/>
          <p:cNvSpPr txBox="1">
            <a:spLocks noChangeArrowheads="1"/>
          </p:cNvSpPr>
          <p:nvPr/>
        </p:nvSpPr>
        <p:spPr bwMode="auto">
          <a:xfrm>
            <a:off x="2922588" y="4408488"/>
            <a:ext cx="106362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5</a:t>
            </a:r>
          </a:p>
        </p:txBody>
      </p:sp>
      <p:sp>
        <p:nvSpPr>
          <p:cNvPr id="85025" name="Text Box 35"/>
          <p:cNvSpPr txBox="1">
            <a:spLocks noChangeArrowheads="1"/>
          </p:cNvSpPr>
          <p:nvPr/>
        </p:nvSpPr>
        <p:spPr bwMode="auto">
          <a:xfrm>
            <a:off x="3217863" y="4578350"/>
            <a:ext cx="2667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G3P</a:t>
            </a:r>
          </a:p>
        </p:txBody>
      </p:sp>
      <p:sp>
        <p:nvSpPr>
          <p:cNvPr id="85026" name="Text Box 36"/>
          <p:cNvSpPr txBox="1">
            <a:spLocks noChangeArrowheads="1"/>
          </p:cNvSpPr>
          <p:nvPr/>
        </p:nvSpPr>
        <p:spPr bwMode="auto">
          <a:xfrm>
            <a:off x="1577975" y="3440113"/>
            <a:ext cx="25876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ATP</a:t>
            </a:r>
          </a:p>
        </p:txBody>
      </p:sp>
      <p:sp>
        <p:nvSpPr>
          <p:cNvPr id="85027" name="Text Box 37"/>
          <p:cNvSpPr txBox="1">
            <a:spLocks noChangeArrowheads="1"/>
          </p:cNvSpPr>
          <p:nvPr/>
        </p:nvSpPr>
        <p:spPr bwMode="auto">
          <a:xfrm>
            <a:off x="1806575" y="3117850"/>
            <a:ext cx="3937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3 ADP</a:t>
            </a:r>
          </a:p>
        </p:txBody>
      </p:sp>
      <p:sp>
        <p:nvSpPr>
          <p:cNvPr id="85028" name="Text Box 38"/>
          <p:cNvSpPr txBox="1">
            <a:spLocks noChangeArrowheads="1"/>
          </p:cNvSpPr>
          <p:nvPr/>
        </p:nvSpPr>
        <p:spPr bwMode="auto">
          <a:xfrm>
            <a:off x="1662113" y="3913188"/>
            <a:ext cx="10541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Phase 3:</a:t>
            </a:r>
            <a:br>
              <a:rPr lang="en-US" sz="1000" b="1"/>
            </a:br>
            <a:r>
              <a:rPr lang="en-US" sz="1000" b="1"/>
              <a:t>Regeneration of</a:t>
            </a:r>
            <a:br>
              <a:rPr lang="en-US" sz="1000" b="1"/>
            </a:br>
            <a:r>
              <a:rPr lang="en-US" sz="1000" b="1"/>
              <a:t>the CO</a:t>
            </a:r>
            <a:r>
              <a:rPr lang="en-US" sz="1000" b="1" baseline="-25000"/>
              <a:t>2</a:t>
            </a:r>
            <a:r>
              <a:rPr lang="en-US" sz="1000" b="1"/>
              <a:t> acceptor</a:t>
            </a:r>
            <a:br>
              <a:rPr lang="en-US" sz="1000" b="1"/>
            </a:br>
            <a:r>
              <a:rPr lang="en-US" sz="1000" b="1"/>
              <a:t>(RuBP)</a:t>
            </a:r>
          </a:p>
        </p:txBody>
      </p:sp>
      <p:sp>
        <p:nvSpPr>
          <p:cNvPr id="85029" name="Text Box 39"/>
          <p:cNvSpPr txBox="1">
            <a:spLocks noChangeArrowheads="1"/>
          </p:cNvSpPr>
          <p:nvPr/>
        </p:nvSpPr>
        <p:spPr bwMode="auto">
          <a:xfrm>
            <a:off x="2439988" y="2214563"/>
            <a:ext cx="106362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3</a:t>
            </a:r>
          </a:p>
        </p:txBody>
      </p:sp>
      <p:sp>
        <p:nvSpPr>
          <p:cNvPr id="85030" name="Text Box 40"/>
          <p:cNvSpPr txBox="1">
            <a:spLocks noChangeArrowheads="1"/>
          </p:cNvSpPr>
          <p:nvPr/>
        </p:nvSpPr>
        <p:spPr bwMode="auto">
          <a:xfrm>
            <a:off x="2549525" y="2214563"/>
            <a:ext cx="10636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</a:t>
            </a:r>
          </a:p>
        </p:txBody>
      </p:sp>
      <p:sp>
        <p:nvSpPr>
          <p:cNvPr id="85031" name="Text Box 41"/>
          <p:cNvSpPr txBox="1">
            <a:spLocks noChangeArrowheads="1"/>
          </p:cNvSpPr>
          <p:nvPr/>
        </p:nvSpPr>
        <p:spPr bwMode="auto">
          <a:xfrm>
            <a:off x="3794125" y="2212975"/>
            <a:ext cx="10636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</a:t>
            </a:r>
          </a:p>
        </p:txBody>
      </p:sp>
      <p:sp>
        <p:nvSpPr>
          <p:cNvPr id="85032" name="Text Box 42"/>
          <p:cNvSpPr txBox="1">
            <a:spLocks noChangeArrowheads="1"/>
          </p:cNvSpPr>
          <p:nvPr/>
        </p:nvSpPr>
        <p:spPr bwMode="auto">
          <a:xfrm>
            <a:off x="2335213" y="2363788"/>
            <a:ext cx="1435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000" b="1"/>
              <a:t>Ribulose bisphosphate</a:t>
            </a:r>
            <a:br>
              <a:rPr lang="en-US" sz="1000" b="1"/>
            </a:br>
            <a:r>
              <a:rPr lang="en-US" sz="1000" b="1"/>
              <a:t>(RuBP)</a:t>
            </a:r>
          </a:p>
        </p:txBody>
      </p:sp>
      <p:sp>
        <p:nvSpPr>
          <p:cNvPr id="85033" name="Text Box 43"/>
          <p:cNvSpPr txBox="1">
            <a:spLocks noChangeArrowheads="1"/>
          </p:cNvSpPr>
          <p:nvPr/>
        </p:nvSpPr>
        <p:spPr bwMode="auto">
          <a:xfrm>
            <a:off x="4216400" y="5949950"/>
            <a:ext cx="106363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1</a:t>
            </a:r>
          </a:p>
        </p:txBody>
      </p:sp>
      <p:sp>
        <p:nvSpPr>
          <p:cNvPr id="85034" name="Text Box 44"/>
          <p:cNvSpPr txBox="1">
            <a:spLocks noChangeArrowheads="1"/>
          </p:cNvSpPr>
          <p:nvPr/>
        </p:nvSpPr>
        <p:spPr bwMode="auto">
          <a:xfrm>
            <a:off x="4957763" y="5949950"/>
            <a:ext cx="106362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</a:t>
            </a:r>
          </a:p>
        </p:txBody>
      </p:sp>
      <p:sp>
        <p:nvSpPr>
          <p:cNvPr id="85035" name="Text Box 45"/>
          <p:cNvSpPr txBox="1">
            <a:spLocks noChangeArrowheads="1"/>
          </p:cNvSpPr>
          <p:nvPr/>
        </p:nvSpPr>
        <p:spPr bwMode="auto">
          <a:xfrm>
            <a:off x="4352925" y="6102350"/>
            <a:ext cx="5889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000" b="1"/>
              <a:t>G3P</a:t>
            </a:r>
            <a:br>
              <a:rPr lang="en-US" sz="1000" b="1"/>
            </a:br>
            <a:r>
              <a:rPr lang="en-US" sz="1000" b="1"/>
              <a:t>(a sugar)</a:t>
            </a:r>
          </a:p>
        </p:txBody>
      </p:sp>
      <p:sp>
        <p:nvSpPr>
          <p:cNvPr id="85036" name="Text Box 46"/>
          <p:cNvSpPr txBox="1">
            <a:spLocks noChangeArrowheads="1"/>
          </p:cNvSpPr>
          <p:nvPr/>
        </p:nvSpPr>
        <p:spPr bwMode="auto">
          <a:xfrm>
            <a:off x="4421188" y="6399213"/>
            <a:ext cx="436562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Output</a:t>
            </a:r>
          </a:p>
        </p:txBody>
      </p:sp>
      <p:sp>
        <p:nvSpPr>
          <p:cNvPr id="85037" name="Text Box 47"/>
          <p:cNvSpPr txBox="1">
            <a:spLocks noChangeArrowheads="1"/>
          </p:cNvSpPr>
          <p:nvPr/>
        </p:nvSpPr>
        <p:spPr bwMode="auto">
          <a:xfrm>
            <a:off x="5505450" y="6115050"/>
            <a:ext cx="85883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Glucose and</a:t>
            </a:r>
            <a:br>
              <a:rPr lang="en-US" sz="1000" b="1"/>
            </a:br>
            <a:r>
              <a:rPr lang="en-US" sz="1000" b="1"/>
              <a:t>other organic</a:t>
            </a:r>
            <a:br>
              <a:rPr lang="en-US" sz="1000" b="1"/>
            </a:br>
            <a:r>
              <a:rPr lang="en-US" sz="1000" b="1"/>
              <a:t>compounds</a:t>
            </a:r>
          </a:p>
        </p:txBody>
      </p:sp>
      <p:sp>
        <p:nvSpPr>
          <p:cNvPr id="85038" name="Text Box 48"/>
          <p:cNvSpPr txBox="1">
            <a:spLocks noChangeArrowheads="1"/>
          </p:cNvSpPr>
          <p:nvPr/>
        </p:nvSpPr>
        <p:spPr bwMode="auto">
          <a:xfrm>
            <a:off x="1362075" y="3424238"/>
            <a:ext cx="106363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3</a:t>
            </a:r>
          </a:p>
        </p:txBody>
      </p:sp>
      <p:sp>
        <p:nvSpPr>
          <p:cNvPr id="850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10.19-3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3670" y="696780"/>
            <a:ext cx="2504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(24-30)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889000"/>
            <a:ext cx="8534400" cy="914400"/>
          </a:xfrm>
        </p:spPr>
        <p:txBody>
          <a:bodyPr/>
          <a:lstStyle/>
          <a:p>
            <a:pPr eaLnBrk="1" hangingPunct="1"/>
            <a:r>
              <a:rPr lang="en-US" smtClean="0"/>
              <a:t>Concept 10.4: Alternative mechanisms of carbon fixation have evolved in hot, arid climates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51100"/>
            <a:ext cx="8229600" cy="4025900"/>
          </a:xfrm>
        </p:spPr>
        <p:txBody>
          <a:bodyPr/>
          <a:lstStyle/>
          <a:p>
            <a:pPr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sz="2800" smtClean="0"/>
              <a:t>Dehydration is a problem for plants, sometimes requiring trade-offs with other metabolic processes, especially photosynthesis</a:t>
            </a:r>
            <a:endParaRPr lang="en-US" sz="2800" smtClean="0">
              <a:latin typeface="Times" pitchFamily="8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On hot, dry days, plants close stomata, which conserves H</a:t>
            </a:r>
            <a:r>
              <a:rPr lang="en-US" sz="2800" baseline="-25000" smtClean="0"/>
              <a:t>2</a:t>
            </a:r>
            <a:r>
              <a:rPr lang="en-US" sz="2800" smtClean="0"/>
              <a:t>O but also limits photosynthesis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closing of stomata reduces access to CO</a:t>
            </a:r>
            <a:r>
              <a:rPr lang="en-US" sz="2800" baseline="-25000" smtClean="0"/>
              <a:t>2 </a:t>
            </a:r>
            <a:r>
              <a:rPr lang="en-US" sz="2800" smtClean="0"/>
              <a:t>and causes O</a:t>
            </a:r>
            <a:r>
              <a:rPr lang="en-US" sz="2800" baseline="-25000" smtClean="0"/>
              <a:t>2 </a:t>
            </a:r>
            <a:r>
              <a:rPr lang="en-US" sz="2800" smtClean="0"/>
              <a:t> to build up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These conditions favor an apparently wasteful process called </a:t>
            </a:r>
            <a:r>
              <a:rPr lang="en-US" sz="2800" b="1" smtClean="0"/>
              <a:t>photorespiration</a:t>
            </a:r>
            <a:endParaRPr lang="en-US" sz="2800" smtClean="0"/>
          </a:p>
        </p:txBody>
      </p:sp>
      <p:grpSp>
        <p:nvGrpSpPr>
          <p:cNvPr id="8602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602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602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5334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Photorespiration: An Evolutionary Relic?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In most plants (</a:t>
            </a:r>
            <a:r>
              <a:rPr lang="en-US" sz="2800" b="1" dirty="0" smtClean="0"/>
              <a:t>C</a:t>
            </a:r>
            <a:r>
              <a:rPr lang="en-US" sz="2800" b="1" baseline="-25000" dirty="0" smtClean="0"/>
              <a:t>3</a:t>
            </a:r>
            <a:r>
              <a:rPr lang="en-US" sz="2800" dirty="0" smtClean="0"/>
              <a:t> </a:t>
            </a:r>
            <a:r>
              <a:rPr lang="en-US" sz="2800" b="1" dirty="0" smtClean="0"/>
              <a:t>plants</a:t>
            </a:r>
            <a:r>
              <a:rPr lang="en-US" sz="2800" dirty="0" smtClean="0"/>
              <a:t>), initial fixation of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via </a:t>
            </a:r>
            <a:r>
              <a:rPr lang="en-US" sz="2800" dirty="0" err="1" smtClean="0"/>
              <a:t>rubisco</a:t>
            </a:r>
            <a:r>
              <a:rPr lang="en-US" sz="2800" dirty="0" smtClean="0"/>
              <a:t>, forms a three-carbon compound (3-phosphoglycerate)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In photorespiration, </a:t>
            </a:r>
            <a:r>
              <a:rPr lang="en-US" sz="2800" dirty="0" err="1" smtClean="0"/>
              <a:t>rubisco</a:t>
            </a:r>
            <a:r>
              <a:rPr lang="en-US" sz="2800" dirty="0" smtClean="0"/>
              <a:t> adds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instead of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in the Calvin cycle, producing a two-carbon compound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Photorespiration consumes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organic fuel and releases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without producing ATP or </a:t>
            </a:r>
            <a:r>
              <a:rPr lang="en-US" sz="2800" dirty="0" smtClean="0"/>
              <a:t>sugar (31, 32, and 33 from thinking)</a:t>
            </a:r>
            <a:endParaRPr lang="en-US" sz="2800" dirty="0" smtClean="0"/>
          </a:p>
        </p:txBody>
      </p:sp>
      <p:grpSp>
        <p:nvGrpSpPr>
          <p:cNvPr id="8704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704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704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8175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Chloroplasts: The Sites of Photosynthesis in Plants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77200" cy="3886200"/>
          </a:xfrm>
        </p:spPr>
        <p:txBody>
          <a:bodyPr/>
          <a:lstStyle/>
          <a:p>
            <a:pPr eaLnBrk="1" hangingPunct="1"/>
            <a:r>
              <a:rPr lang="en-US" sz="2800" smtClean="0"/>
              <a:t>Leaves are the major locations of photosynthesis</a:t>
            </a:r>
          </a:p>
          <a:p>
            <a:pPr eaLnBrk="1" hangingPunct="1"/>
            <a:r>
              <a:rPr lang="en-US" sz="2800" smtClean="0"/>
              <a:t>Their green color is from </a:t>
            </a:r>
            <a:r>
              <a:rPr lang="en-US" sz="2800" b="1" smtClean="0"/>
              <a:t>chlorophyll</a:t>
            </a:r>
            <a:r>
              <a:rPr lang="en-US" sz="2800" smtClean="0"/>
              <a:t>, the green pigment within chloroplasts</a:t>
            </a:r>
          </a:p>
          <a:p>
            <a:pPr eaLnBrk="1" hangingPunct="1"/>
            <a:r>
              <a:rPr lang="en-US" sz="2800" smtClean="0"/>
              <a:t>Chloroplasts are found mainly in cells of the </a:t>
            </a:r>
            <a:r>
              <a:rPr lang="en-US" sz="2800" b="1" smtClean="0"/>
              <a:t>mesophyll</a:t>
            </a:r>
            <a:r>
              <a:rPr lang="en-US" sz="2800" smtClean="0"/>
              <a:t>, the interior tissue of the leaf</a:t>
            </a:r>
          </a:p>
          <a:p>
            <a:pPr eaLnBrk="1" hangingPunct="1"/>
            <a:r>
              <a:rPr lang="en-US" sz="2800" smtClean="0"/>
              <a:t>Each mesophyll cell contains 30–40 chloroplasts</a:t>
            </a:r>
          </a:p>
        </p:txBody>
      </p:sp>
      <p:grpSp>
        <p:nvGrpSpPr>
          <p:cNvPr id="1843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843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5800" cy="45974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smtClean="0"/>
              <a:t>Photorespiration may be an evolutionary relic because rubisco first evolved at a time when the atmosphere had far less O</a:t>
            </a:r>
            <a:r>
              <a:rPr lang="en-US" sz="2800" baseline="-25000" smtClean="0"/>
              <a:t>2</a:t>
            </a:r>
            <a:r>
              <a:rPr lang="en-US" sz="2800" smtClean="0"/>
              <a:t> and more CO</a:t>
            </a:r>
            <a:r>
              <a:rPr lang="en-US" sz="2800" baseline="-25000" smtClean="0"/>
              <a:t>2</a:t>
            </a:r>
            <a:r>
              <a:rPr lang="en-US" sz="2800" smtClean="0"/>
              <a:t> </a:t>
            </a:r>
          </a:p>
          <a:p>
            <a:pPr eaLnBrk="1" hangingPunct="1">
              <a:buFontTx/>
              <a:buChar char="•"/>
            </a:pPr>
            <a:r>
              <a:rPr lang="en-US" sz="2800" smtClean="0"/>
              <a:t>Photorespiration limits damaging products of light reactions that build up in the absence of the Calvin cycle </a:t>
            </a:r>
          </a:p>
          <a:p>
            <a:pPr eaLnBrk="1" hangingPunct="1"/>
            <a:r>
              <a:rPr lang="en-US" sz="2800" smtClean="0"/>
              <a:t>In many plants, photorespiration is a problem because on a hot, dry day it can drain as much as 50% of the carbon fixed by the Calvin cycle</a:t>
            </a:r>
          </a:p>
        </p:txBody>
      </p:sp>
      <p:grpSp>
        <p:nvGrpSpPr>
          <p:cNvPr id="88067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806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8068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381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C</a:t>
            </a:r>
            <a:r>
              <a:rPr lang="en-US" baseline="-25000" smtClean="0"/>
              <a:t>4</a:t>
            </a:r>
            <a:r>
              <a:rPr lang="en-US" smtClean="0"/>
              <a:t> Plants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1054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C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 plants </a:t>
            </a:r>
            <a:r>
              <a:rPr lang="en-US" sz="2800" dirty="0" smtClean="0"/>
              <a:t>minimize the cost of photorespiration by incorporating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into four-carbon compounds in </a:t>
            </a:r>
            <a:r>
              <a:rPr lang="en-US" sz="2800" dirty="0" err="1" smtClean="0"/>
              <a:t>mesophyll</a:t>
            </a:r>
            <a:r>
              <a:rPr lang="en-US" sz="2800" dirty="0" smtClean="0"/>
              <a:t> cells</a:t>
            </a:r>
            <a:endParaRPr lang="en-US" sz="2800" b="1" dirty="0" smtClean="0"/>
          </a:p>
          <a:p>
            <a:pPr eaLnBrk="1" hangingPunct="1"/>
            <a:r>
              <a:rPr lang="en-US" sz="2800" dirty="0" smtClean="0"/>
              <a:t>This step requires the enzyme </a:t>
            </a:r>
            <a:r>
              <a:rPr lang="en-US" sz="2800" b="1" dirty="0" smtClean="0"/>
              <a:t>PEP </a:t>
            </a:r>
            <a:r>
              <a:rPr lang="en-US" sz="2800" b="1" dirty="0" err="1" smtClean="0"/>
              <a:t>carboxylase</a:t>
            </a:r>
            <a:endParaRPr lang="en-US" sz="2800" b="1" dirty="0" smtClean="0"/>
          </a:p>
          <a:p>
            <a:pPr eaLnBrk="1" hangingPunct="1"/>
            <a:r>
              <a:rPr lang="en-US" sz="2800" dirty="0" smtClean="0"/>
              <a:t>PEP </a:t>
            </a:r>
            <a:r>
              <a:rPr lang="en-US" sz="2800" dirty="0" err="1" smtClean="0"/>
              <a:t>carboxylase</a:t>
            </a:r>
            <a:r>
              <a:rPr lang="en-US" sz="2800" dirty="0" smtClean="0"/>
              <a:t> has a higher affinity for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than </a:t>
            </a:r>
            <a:r>
              <a:rPr lang="en-US" sz="2800" dirty="0" err="1" smtClean="0"/>
              <a:t>rubisco</a:t>
            </a:r>
            <a:r>
              <a:rPr lang="en-US" sz="2800" dirty="0" smtClean="0"/>
              <a:t> does; it can fix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even when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concentrations are low</a:t>
            </a:r>
          </a:p>
          <a:p>
            <a:pPr eaLnBrk="1" hangingPunct="1"/>
            <a:r>
              <a:rPr lang="en-US" sz="2800" dirty="0" smtClean="0"/>
              <a:t>These four-carbon compounds are exported to </a:t>
            </a:r>
            <a:r>
              <a:rPr lang="en-US" sz="2800" b="1" dirty="0" smtClean="0"/>
              <a:t>bundle-sheath cells</a:t>
            </a:r>
            <a:r>
              <a:rPr lang="en-US" sz="2800" dirty="0" smtClean="0"/>
              <a:t>, where they release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that is then used in the Calvin </a:t>
            </a:r>
            <a:r>
              <a:rPr lang="en-US" sz="2800" dirty="0" smtClean="0"/>
              <a:t>cycle (34 &amp; 35)</a:t>
            </a:r>
            <a:endParaRPr lang="en-US" sz="2800" dirty="0" smtClean="0"/>
          </a:p>
        </p:txBody>
      </p:sp>
      <p:grpSp>
        <p:nvGrpSpPr>
          <p:cNvPr id="8909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909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909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10.20b</a:t>
            </a:r>
          </a:p>
        </p:txBody>
      </p:sp>
      <p:pic>
        <p:nvPicPr>
          <p:cNvPr id="92163" name="Picture 32" descr="10_20bC4Pathwa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838" y="136525"/>
            <a:ext cx="43767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Text Box 5"/>
          <p:cNvSpPr txBox="1">
            <a:spLocks noChangeArrowheads="1"/>
          </p:cNvSpPr>
          <p:nvPr/>
        </p:nvSpPr>
        <p:spPr bwMode="auto">
          <a:xfrm>
            <a:off x="3700463" y="149225"/>
            <a:ext cx="17653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The C</a:t>
            </a:r>
            <a:r>
              <a:rPr lang="en-US" sz="1700" b="1" baseline="-25000"/>
              <a:t>4</a:t>
            </a:r>
            <a:r>
              <a:rPr lang="en-US" sz="1700" b="1"/>
              <a:t> pathway</a:t>
            </a:r>
          </a:p>
        </p:txBody>
      </p:sp>
      <p:sp>
        <p:nvSpPr>
          <p:cNvPr id="92165" name="Text Box 11"/>
          <p:cNvSpPr txBox="1">
            <a:spLocks noChangeArrowheads="1"/>
          </p:cNvSpPr>
          <p:nvPr/>
        </p:nvSpPr>
        <p:spPr bwMode="auto">
          <a:xfrm>
            <a:off x="3055938" y="528638"/>
            <a:ext cx="1074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Mesophyll </a:t>
            </a:r>
            <a:br>
              <a:rPr lang="en-US" sz="1700" b="1"/>
            </a:br>
            <a:r>
              <a:rPr lang="en-US" sz="1700" b="1"/>
              <a:t>cell</a:t>
            </a:r>
          </a:p>
        </p:txBody>
      </p:sp>
      <p:sp>
        <p:nvSpPr>
          <p:cNvPr id="92166" name="Text Box 12"/>
          <p:cNvSpPr txBox="1">
            <a:spLocks noChangeArrowheads="1"/>
          </p:cNvSpPr>
          <p:nvPr/>
        </p:nvSpPr>
        <p:spPr bwMode="auto">
          <a:xfrm>
            <a:off x="3743325" y="833438"/>
            <a:ext cx="17795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PEP carboxylase</a:t>
            </a:r>
          </a:p>
        </p:txBody>
      </p:sp>
      <p:sp>
        <p:nvSpPr>
          <p:cNvPr id="92167" name="Text Box 13"/>
          <p:cNvSpPr txBox="1">
            <a:spLocks noChangeArrowheads="1"/>
          </p:cNvSpPr>
          <p:nvPr/>
        </p:nvSpPr>
        <p:spPr bwMode="auto">
          <a:xfrm>
            <a:off x="6303963" y="693738"/>
            <a:ext cx="4476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CO</a:t>
            </a:r>
            <a:r>
              <a:rPr lang="en-US" sz="1700" b="1" baseline="-25000"/>
              <a:t>2</a:t>
            </a:r>
          </a:p>
        </p:txBody>
      </p:sp>
      <p:sp>
        <p:nvSpPr>
          <p:cNvPr id="92168" name="Text Box 14"/>
          <p:cNvSpPr txBox="1">
            <a:spLocks noChangeArrowheads="1"/>
          </p:cNvSpPr>
          <p:nvPr/>
        </p:nvSpPr>
        <p:spPr bwMode="auto">
          <a:xfrm>
            <a:off x="3141663" y="1766888"/>
            <a:ext cx="17795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Oxaloacetate (4C)</a:t>
            </a:r>
          </a:p>
        </p:txBody>
      </p:sp>
      <p:sp>
        <p:nvSpPr>
          <p:cNvPr id="92169" name="Text Box 15"/>
          <p:cNvSpPr txBox="1">
            <a:spLocks noChangeArrowheads="1"/>
          </p:cNvSpPr>
          <p:nvPr/>
        </p:nvSpPr>
        <p:spPr bwMode="auto">
          <a:xfrm>
            <a:off x="5197475" y="1773238"/>
            <a:ext cx="9175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PEP (3C)</a:t>
            </a:r>
          </a:p>
        </p:txBody>
      </p:sp>
      <p:sp>
        <p:nvSpPr>
          <p:cNvPr id="92170" name="Text Box 16"/>
          <p:cNvSpPr txBox="1">
            <a:spLocks noChangeArrowheads="1"/>
          </p:cNvSpPr>
          <p:nvPr/>
        </p:nvSpPr>
        <p:spPr bwMode="auto">
          <a:xfrm>
            <a:off x="3373438" y="2395538"/>
            <a:ext cx="1200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Malate (4C)</a:t>
            </a:r>
          </a:p>
        </p:txBody>
      </p:sp>
      <p:sp>
        <p:nvSpPr>
          <p:cNvPr id="92171" name="Text Box 17"/>
          <p:cNvSpPr txBox="1">
            <a:spLocks noChangeArrowheads="1"/>
          </p:cNvSpPr>
          <p:nvPr/>
        </p:nvSpPr>
        <p:spPr bwMode="auto">
          <a:xfrm>
            <a:off x="4689475" y="3105150"/>
            <a:ext cx="1435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Pyruvate (3C)</a:t>
            </a:r>
          </a:p>
        </p:txBody>
      </p:sp>
      <p:sp>
        <p:nvSpPr>
          <p:cNvPr id="92172" name="Text Box 18"/>
          <p:cNvSpPr txBox="1">
            <a:spLocks noChangeArrowheads="1"/>
          </p:cNvSpPr>
          <p:nvPr/>
        </p:nvSpPr>
        <p:spPr bwMode="auto">
          <a:xfrm>
            <a:off x="4300538" y="3468688"/>
            <a:ext cx="4476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CO</a:t>
            </a:r>
            <a:r>
              <a:rPr lang="en-US" sz="1700" b="1" baseline="-25000"/>
              <a:t>2</a:t>
            </a:r>
          </a:p>
        </p:txBody>
      </p:sp>
      <p:sp>
        <p:nvSpPr>
          <p:cNvPr id="92173" name="Text Box 19"/>
          <p:cNvSpPr txBox="1">
            <a:spLocks noChangeArrowheads="1"/>
          </p:cNvSpPr>
          <p:nvPr/>
        </p:nvSpPr>
        <p:spPr bwMode="auto">
          <a:xfrm>
            <a:off x="2897188" y="3254375"/>
            <a:ext cx="8223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Bundle-</a:t>
            </a:r>
            <a:br>
              <a:rPr lang="en-US" sz="1700" b="1"/>
            </a:br>
            <a:r>
              <a:rPr lang="en-US" sz="1700" b="1"/>
              <a:t>sheath</a:t>
            </a:r>
            <a:br>
              <a:rPr lang="en-US" sz="1700" b="1"/>
            </a:br>
            <a:r>
              <a:rPr lang="en-US" sz="1700" b="1"/>
              <a:t>cell</a:t>
            </a:r>
          </a:p>
        </p:txBody>
      </p:sp>
      <p:sp>
        <p:nvSpPr>
          <p:cNvPr id="92174" name="Text Box 20"/>
          <p:cNvSpPr txBox="1">
            <a:spLocks noChangeArrowheads="1"/>
          </p:cNvSpPr>
          <p:nvPr/>
        </p:nvSpPr>
        <p:spPr bwMode="auto">
          <a:xfrm>
            <a:off x="4902200" y="4065588"/>
            <a:ext cx="68103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700" b="1"/>
              <a:t>Calvin</a:t>
            </a:r>
            <a:br>
              <a:rPr lang="en-US" sz="1700" b="1"/>
            </a:br>
            <a:r>
              <a:rPr lang="en-US" sz="1700" b="1"/>
              <a:t>Cycle</a:t>
            </a:r>
          </a:p>
        </p:txBody>
      </p:sp>
      <p:sp>
        <p:nvSpPr>
          <p:cNvPr id="92175" name="Text Box 21"/>
          <p:cNvSpPr txBox="1">
            <a:spLocks noChangeArrowheads="1"/>
          </p:cNvSpPr>
          <p:nvPr/>
        </p:nvSpPr>
        <p:spPr bwMode="auto">
          <a:xfrm>
            <a:off x="4597400" y="4978400"/>
            <a:ext cx="68103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Sugar</a:t>
            </a:r>
          </a:p>
        </p:txBody>
      </p:sp>
      <p:sp>
        <p:nvSpPr>
          <p:cNvPr id="92176" name="Text Box 22"/>
          <p:cNvSpPr txBox="1">
            <a:spLocks noChangeArrowheads="1"/>
          </p:cNvSpPr>
          <p:nvPr/>
        </p:nvSpPr>
        <p:spPr bwMode="auto">
          <a:xfrm>
            <a:off x="4171950" y="5786438"/>
            <a:ext cx="91598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Vascular</a:t>
            </a:r>
            <a:br>
              <a:rPr lang="en-US" sz="1700" b="1"/>
            </a:br>
            <a:r>
              <a:rPr lang="en-US" sz="1700" b="1"/>
              <a:t>tissue</a:t>
            </a:r>
          </a:p>
        </p:txBody>
      </p:sp>
      <p:sp>
        <p:nvSpPr>
          <p:cNvPr id="92177" name="Text Box 23"/>
          <p:cNvSpPr txBox="1">
            <a:spLocks noChangeArrowheads="1"/>
          </p:cNvSpPr>
          <p:nvPr/>
        </p:nvSpPr>
        <p:spPr bwMode="auto">
          <a:xfrm>
            <a:off x="5813425" y="2041525"/>
            <a:ext cx="508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ADP</a:t>
            </a:r>
          </a:p>
        </p:txBody>
      </p:sp>
      <p:sp>
        <p:nvSpPr>
          <p:cNvPr id="92178" name="Text Box 24"/>
          <p:cNvSpPr txBox="1">
            <a:spLocks noChangeArrowheads="1"/>
          </p:cNvSpPr>
          <p:nvPr/>
        </p:nvSpPr>
        <p:spPr bwMode="auto">
          <a:xfrm>
            <a:off x="5702300" y="2420938"/>
            <a:ext cx="508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ATP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775" y="1531625"/>
            <a:ext cx="212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(skip 36, 37)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5381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CAM Plants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229600" cy="41211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Some plants, including succulents, use </a:t>
            </a:r>
            <a:r>
              <a:rPr lang="en-US" sz="2800" b="1" dirty="0" err="1" smtClean="0"/>
              <a:t>crassulacean</a:t>
            </a:r>
            <a:r>
              <a:rPr lang="en-US" sz="2800" b="1" dirty="0" smtClean="0"/>
              <a:t> acid metabolism (CAM)</a:t>
            </a:r>
            <a:r>
              <a:rPr lang="en-US" sz="2800" dirty="0" smtClean="0"/>
              <a:t> to fix </a:t>
            </a:r>
            <a:r>
              <a:rPr lang="en-US" sz="2800" dirty="0" smtClean="0"/>
              <a:t>carbon (1 key difference 38)</a:t>
            </a:r>
            <a:endParaRPr lang="en-US" sz="2800" dirty="0" smtClean="0"/>
          </a:p>
          <a:p>
            <a:pPr eaLnBrk="1" hangingPunct="1"/>
            <a:r>
              <a:rPr lang="en-US" sz="2800" b="1" dirty="0" smtClean="0"/>
              <a:t>CAM plants </a:t>
            </a:r>
            <a:r>
              <a:rPr lang="en-US" sz="2800" dirty="0" smtClean="0"/>
              <a:t>open their stomata at night, incorporating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into organic acids</a:t>
            </a:r>
          </a:p>
          <a:p>
            <a:pPr eaLnBrk="1" hangingPunct="1"/>
            <a:r>
              <a:rPr lang="en-US" sz="2800" dirty="0" smtClean="0"/>
              <a:t>Stomata close during the day, and CO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is released from organic acids and used in the Calvin cycle</a:t>
            </a:r>
          </a:p>
        </p:txBody>
      </p:sp>
      <p:grpSp>
        <p:nvGrpSpPr>
          <p:cNvPr id="9421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421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9421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7" descr="10_21_C4andCAMPhotosynth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75" y="136525"/>
            <a:ext cx="70294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Text Box 4"/>
          <p:cNvSpPr txBox="1">
            <a:spLocks noChangeArrowheads="1"/>
          </p:cNvSpPr>
          <p:nvPr/>
        </p:nvSpPr>
        <p:spPr bwMode="auto">
          <a:xfrm>
            <a:off x="1095375" y="2967038"/>
            <a:ext cx="10239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Sugarcane</a:t>
            </a:r>
          </a:p>
        </p:txBody>
      </p:sp>
      <p:sp>
        <p:nvSpPr>
          <p:cNvPr id="95236" name="Text Box 20"/>
          <p:cNvSpPr txBox="1">
            <a:spLocks noChangeArrowheads="1"/>
          </p:cNvSpPr>
          <p:nvPr/>
        </p:nvSpPr>
        <p:spPr bwMode="auto">
          <a:xfrm>
            <a:off x="1101725" y="3913188"/>
            <a:ext cx="9572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Mesophyll</a:t>
            </a:r>
            <a:br>
              <a:rPr lang="en-US" sz="1500" b="1"/>
            </a:br>
            <a:r>
              <a:rPr lang="en-US" sz="1500" b="1"/>
              <a:t>cell</a:t>
            </a:r>
          </a:p>
        </p:txBody>
      </p:sp>
      <p:sp>
        <p:nvSpPr>
          <p:cNvPr id="95237" name="Text Box 21"/>
          <p:cNvSpPr txBox="1">
            <a:spLocks noChangeArrowheads="1"/>
          </p:cNvSpPr>
          <p:nvPr/>
        </p:nvSpPr>
        <p:spPr bwMode="auto">
          <a:xfrm>
            <a:off x="1095375" y="5084763"/>
            <a:ext cx="7334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Bundle-</a:t>
            </a:r>
            <a:br>
              <a:rPr lang="en-US" sz="1500" b="1"/>
            </a:br>
            <a:r>
              <a:rPr lang="en-US" sz="1500" b="1"/>
              <a:t>sheath</a:t>
            </a:r>
            <a:br>
              <a:rPr lang="en-US" sz="1500" b="1"/>
            </a:br>
            <a:r>
              <a:rPr lang="en-US" sz="1500" b="1"/>
              <a:t>cell</a:t>
            </a:r>
          </a:p>
        </p:txBody>
      </p:sp>
      <p:sp>
        <p:nvSpPr>
          <p:cNvPr id="95238" name="Text Box 22"/>
          <p:cNvSpPr txBox="1">
            <a:spLocks noChangeArrowheads="1"/>
          </p:cNvSpPr>
          <p:nvPr/>
        </p:nvSpPr>
        <p:spPr bwMode="auto">
          <a:xfrm>
            <a:off x="2722563" y="3311525"/>
            <a:ext cx="2825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C</a:t>
            </a:r>
            <a:r>
              <a:rPr lang="en-US" sz="1500" b="1" baseline="-25000"/>
              <a:t>4</a:t>
            </a:r>
            <a:endParaRPr lang="en-US" sz="1500" b="1"/>
          </a:p>
        </p:txBody>
      </p:sp>
      <p:sp>
        <p:nvSpPr>
          <p:cNvPr id="95239" name="Text Box 23"/>
          <p:cNvSpPr txBox="1">
            <a:spLocks noChangeArrowheads="1"/>
          </p:cNvSpPr>
          <p:nvPr/>
        </p:nvSpPr>
        <p:spPr bwMode="auto">
          <a:xfrm>
            <a:off x="3338513" y="3409950"/>
            <a:ext cx="4016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CO</a:t>
            </a:r>
            <a:r>
              <a:rPr lang="en-US" sz="1500" b="1" baseline="-25000"/>
              <a:t>2</a:t>
            </a:r>
            <a:endParaRPr lang="en-US" sz="1500" b="1"/>
          </a:p>
        </p:txBody>
      </p:sp>
      <p:sp>
        <p:nvSpPr>
          <p:cNvPr id="95240" name="Text Box 24"/>
          <p:cNvSpPr txBox="1">
            <a:spLocks noChangeArrowheads="1"/>
          </p:cNvSpPr>
          <p:nvPr/>
        </p:nvSpPr>
        <p:spPr bwMode="auto">
          <a:xfrm>
            <a:off x="2162175" y="3927475"/>
            <a:ext cx="11938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Organic acid</a:t>
            </a:r>
          </a:p>
        </p:txBody>
      </p:sp>
      <p:sp>
        <p:nvSpPr>
          <p:cNvPr id="95241" name="Text Box 25"/>
          <p:cNvSpPr txBox="1">
            <a:spLocks noChangeArrowheads="1"/>
          </p:cNvSpPr>
          <p:nvPr/>
        </p:nvSpPr>
        <p:spPr bwMode="auto">
          <a:xfrm>
            <a:off x="2909888" y="4727575"/>
            <a:ext cx="4016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CO</a:t>
            </a:r>
            <a:r>
              <a:rPr lang="en-US" sz="1500" b="1" baseline="-25000"/>
              <a:t>2</a:t>
            </a:r>
            <a:endParaRPr lang="en-US" sz="1500" b="1"/>
          </a:p>
        </p:txBody>
      </p:sp>
      <p:sp>
        <p:nvSpPr>
          <p:cNvPr id="95242" name="Text Box 26"/>
          <p:cNvSpPr txBox="1">
            <a:spLocks noChangeArrowheads="1"/>
          </p:cNvSpPr>
          <p:nvPr/>
        </p:nvSpPr>
        <p:spPr bwMode="auto">
          <a:xfrm>
            <a:off x="2724150" y="5241925"/>
            <a:ext cx="600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500" b="1"/>
              <a:t>Calvin</a:t>
            </a:r>
            <a:br>
              <a:rPr lang="en-US" sz="1500" b="1"/>
            </a:br>
            <a:r>
              <a:rPr lang="en-US" sz="1500" b="1"/>
              <a:t>Cycle</a:t>
            </a:r>
          </a:p>
        </p:txBody>
      </p:sp>
      <p:sp>
        <p:nvSpPr>
          <p:cNvPr id="95243" name="Text Box 27"/>
          <p:cNvSpPr txBox="1">
            <a:spLocks noChangeArrowheads="1"/>
          </p:cNvSpPr>
          <p:nvPr/>
        </p:nvSpPr>
        <p:spPr bwMode="auto">
          <a:xfrm>
            <a:off x="2778125" y="6008688"/>
            <a:ext cx="6651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Sugar</a:t>
            </a:r>
          </a:p>
        </p:txBody>
      </p:sp>
      <p:sp>
        <p:nvSpPr>
          <p:cNvPr id="95244" name="Text Box 28"/>
          <p:cNvSpPr txBox="1">
            <a:spLocks noChangeArrowheads="1"/>
          </p:cNvSpPr>
          <p:nvPr/>
        </p:nvSpPr>
        <p:spPr bwMode="auto">
          <a:xfrm>
            <a:off x="1255713" y="6327775"/>
            <a:ext cx="2743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(a) Spatial separation of steps</a:t>
            </a:r>
          </a:p>
        </p:txBody>
      </p:sp>
      <p:sp>
        <p:nvSpPr>
          <p:cNvPr id="95245" name="Text Box 29"/>
          <p:cNvSpPr txBox="1">
            <a:spLocks noChangeArrowheads="1"/>
          </p:cNvSpPr>
          <p:nvPr/>
        </p:nvSpPr>
        <p:spPr bwMode="auto">
          <a:xfrm>
            <a:off x="5099050" y="6335713"/>
            <a:ext cx="30353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(b) Temporal separation of steps</a:t>
            </a:r>
          </a:p>
        </p:txBody>
      </p:sp>
      <p:sp>
        <p:nvSpPr>
          <p:cNvPr id="95246" name="Text Box 30"/>
          <p:cNvSpPr txBox="1">
            <a:spLocks noChangeArrowheads="1"/>
          </p:cNvSpPr>
          <p:nvPr/>
        </p:nvSpPr>
        <p:spPr bwMode="auto">
          <a:xfrm>
            <a:off x="7023100" y="3403600"/>
            <a:ext cx="401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CO</a:t>
            </a:r>
            <a:r>
              <a:rPr lang="en-US" sz="1500" b="1" baseline="-25000"/>
              <a:t>2</a:t>
            </a:r>
            <a:endParaRPr lang="en-US" sz="1500" b="1"/>
          </a:p>
        </p:txBody>
      </p:sp>
      <p:sp>
        <p:nvSpPr>
          <p:cNvPr id="95247" name="Text Box 31"/>
          <p:cNvSpPr txBox="1">
            <a:spLocks noChangeArrowheads="1"/>
          </p:cNvSpPr>
          <p:nvPr/>
        </p:nvSpPr>
        <p:spPr bwMode="auto">
          <a:xfrm>
            <a:off x="5846763" y="3921125"/>
            <a:ext cx="11938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Organic acid</a:t>
            </a:r>
          </a:p>
        </p:txBody>
      </p:sp>
      <p:sp>
        <p:nvSpPr>
          <p:cNvPr id="95248" name="Text Box 32"/>
          <p:cNvSpPr txBox="1">
            <a:spLocks noChangeArrowheads="1"/>
          </p:cNvSpPr>
          <p:nvPr/>
        </p:nvSpPr>
        <p:spPr bwMode="auto">
          <a:xfrm>
            <a:off x="6594475" y="4721225"/>
            <a:ext cx="401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CO</a:t>
            </a:r>
            <a:r>
              <a:rPr lang="en-US" sz="1500" b="1" baseline="-25000"/>
              <a:t>2</a:t>
            </a:r>
            <a:endParaRPr lang="en-US" sz="1500" b="1"/>
          </a:p>
        </p:txBody>
      </p:sp>
      <p:sp>
        <p:nvSpPr>
          <p:cNvPr id="95249" name="Text Box 33"/>
          <p:cNvSpPr txBox="1">
            <a:spLocks noChangeArrowheads="1"/>
          </p:cNvSpPr>
          <p:nvPr/>
        </p:nvSpPr>
        <p:spPr bwMode="auto">
          <a:xfrm>
            <a:off x="6408738" y="5235575"/>
            <a:ext cx="600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500" b="1"/>
              <a:t>Calvin</a:t>
            </a:r>
            <a:br>
              <a:rPr lang="en-US" sz="1500" b="1"/>
            </a:br>
            <a:r>
              <a:rPr lang="en-US" sz="1500" b="1"/>
              <a:t>Cycle</a:t>
            </a:r>
          </a:p>
        </p:txBody>
      </p:sp>
      <p:sp>
        <p:nvSpPr>
          <p:cNvPr id="95250" name="Text Box 34"/>
          <p:cNvSpPr txBox="1">
            <a:spLocks noChangeArrowheads="1"/>
          </p:cNvSpPr>
          <p:nvPr/>
        </p:nvSpPr>
        <p:spPr bwMode="auto">
          <a:xfrm>
            <a:off x="6477000" y="6019800"/>
            <a:ext cx="6651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Sugar</a:t>
            </a:r>
          </a:p>
        </p:txBody>
      </p:sp>
      <p:sp>
        <p:nvSpPr>
          <p:cNvPr id="95251" name="Text Box 35"/>
          <p:cNvSpPr txBox="1">
            <a:spLocks noChangeArrowheads="1"/>
          </p:cNvSpPr>
          <p:nvPr/>
        </p:nvSpPr>
        <p:spPr bwMode="auto">
          <a:xfrm>
            <a:off x="7542213" y="5073650"/>
            <a:ext cx="4270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Day</a:t>
            </a:r>
          </a:p>
        </p:txBody>
      </p:sp>
      <p:sp>
        <p:nvSpPr>
          <p:cNvPr id="95252" name="Text Box 36"/>
          <p:cNvSpPr txBox="1">
            <a:spLocks noChangeArrowheads="1"/>
          </p:cNvSpPr>
          <p:nvPr/>
        </p:nvSpPr>
        <p:spPr bwMode="auto">
          <a:xfrm>
            <a:off x="7521575" y="3903663"/>
            <a:ext cx="5064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Night</a:t>
            </a:r>
          </a:p>
        </p:txBody>
      </p:sp>
      <p:sp>
        <p:nvSpPr>
          <p:cNvPr id="95253" name="Text Box 37"/>
          <p:cNvSpPr txBox="1">
            <a:spLocks noChangeArrowheads="1"/>
          </p:cNvSpPr>
          <p:nvPr/>
        </p:nvSpPr>
        <p:spPr bwMode="auto">
          <a:xfrm>
            <a:off x="6024563" y="3317875"/>
            <a:ext cx="4667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CAM</a:t>
            </a:r>
          </a:p>
        </p:txBody>
      </p:sp>
      <p:sp>
        <p:nvSpPr>
          <p:cNvPr id="95254" name="Text Box 38"/>
          <p:cNvSpPr txBox="1">
            <a:spLocks noChangeArrowheads="1"/>
          </p:cNvSpPr>
          <p:nvPr/>
        </p:nvSpPr>
        <p:spPr bwMode="auto">
          <a:xfrm>
            <a:off x="4699000" y="2973388"/>
            <a:ext cx="96996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Pineapple</a:t>
            </a:r>
          </a:p>
        </p:txBody>
      </p:sp>
      <p:sp>
        <p:nvSpPr>
          <p:cNvPr id="95255" name="Text Box 39"/>
          <p:cNvSpPr txBox="1">
            <a:spLocks noChangeArrowheads="1"/>
          </p:cNvSpPr>
          <p:nvPr/>
        </p:nvSpPr>
        <p:spPr bwMode="auto">
          <a:xfrm>
            <a:off x="4157663" y="3741738"/>
            <a:ext cx="16192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CO</a:t>
            </a:r>
            <a:r>
              <a:rPr lang="en-US" sz="1500" b="1" baseline="-25000"/>
              <a:t>2</a:t>
            </a:r>
            <a:r>
              <a:rPr lang="en-US" sz="1500" b="1"/>
              <a:t> incorporated</a:t>
            </a:r>
            <a:br>
              <a:rPr lang="en-US" sz="1500" b="1"/>
            </a:br>
            <a:r>
              <a:rPr lang="en-US" sz="1500" b="1"/>
              <a:t>(carbon fixation)</a:t>
            </a:r>
          </a:p>
        </p:txBody>
      </p:sp>
      <p:sp>
        <p:nvSpPr>
          <p:cNvPr id="95256" name="Text Box 40"/>
          <p:cNvSpPr txBox="1">
            <a:spLocks noChangeArrowheads="1"/>
          </p:cNvSpPr>
          <p:nvPr/>
        </p:nvSpPr>
        <p:spPr bwMode="auto">
          <a:xfrm>
            <a:off x="4151313" y="5111750"/>
            <a:ext cx="12350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CO</a:t>
            </a:r>
            <a:r>
              <a:rPr lang="en-US" sz="1500" b="1" baseline="-25000"/>
              <a:t>2</a:t>
            </a:r>
            <a:r>
              <a:rPr lang="en-US" sz="1500" b="1"/>
              <a:t> released</a:t>
            </a:r>
            <a:br>
              <a:rPr lang="en-US" sz="1500" b="1"/>
            </a:br>
            <a:r>
              <a:rPr lang="en-US" sz="1500" b="1"/>
              <a:t>to the Calvin</a:t>
            </a:r>
            <a:br>
              <a:rPr lang="en-US" sz="1500" b="1"/>
            </a:br>
            <a:r>
              <a:rPr lang="en-US" sz="1500" b="1"/>
              <a:t>cycle</a:t>
            </a:r>
          </a:p>
        </p:txBody>
      </p:sp>
      <p:grpSp>
        <p:nvGrpSpPr>
          <p:cNvPr id="95257" name="Group 46"/>
          <p:cNvGrpSpPr>
            <a:grpSpLocks/>
          </p:cNvGrpSpPr>
          <p:nvPr/>
        </p:nvGrpSpPr>
        <p:grpSpPr bwMode="auto">
          <a:xfrm>
            <a:off x="3849688" y="5092700"/>
            <a:ext cx="293687" cy="250825"/>
            <a:chOff x="2425" y="3208"/>
            <a:chExt cx="185" cy="158"/>
          </a:xfrm>
        </p:grpSpPr>
        <p:sp>
          <p:nvSpPr>
            <p:cNvPr id="95262" name="Oval 41"/>
            <p:cNvSpPr>
              <a:spLocks noChangeArrowheads="1"/>
            </p:cNvSpPr>
            <p:nvPr/>
          </p:nvSpPr>
          <p:spPr bwMode="auto">
            <a:xfrm>
              <a:off x="2425" y="3208"/>
              <a:ext cx="150" cy="150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95263" name="Text Box 42"/>
            <p:cNvSpPr txBox="1">
              <a:spLocks noChangeArrowheads="1"/>
            </p:cNvSpPr>
            <p:nvPr/>
          </p:nvSpPr>
          <p:spPr bwMode="auto">
            <a:xfrm>
              <a:off x="2465" y="3219"/>
              <a:ext cx="14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5258" name="Group 45"/>
          <p:cNvGrpSpPr>
            <a:grpSpLocks/>
          </p:cNvGrpSpPr>
          <p:nvPr/>
        </p:nvGrpSpPr>
        <p:grpSpPr bwMode="auto">
          <a:xfrm>
            <a:off x="3849688" y="3717925"/>
            <a:ext cx="293687" cy="250825"/>
            <a:chOff x="2425" y="2342"/>
            <a:chExt cx="185" cy="158"/>
          </a:xfrm>
        </p:grpSpPr>
        <p:sp>
          <p:nvSpPr>
            <p:cNvPr id="95260" name="Oval 43"/>
            <p:cNvSpPr>
              <a:spLocks noChangeArrowheads="1"/>
            </p:cNvSpPr>
            <p:nvPr/>
          </p:nvSpPr>
          <p:spPr bwMode="auto">
            <a:xfrm>
              <a:off x="2425" y="2342"/>
              <a:ext cx="150" cy="150"/>
            </a:xfrm>
            <a:prstGeom prst="ellipse">
              <a:avLst/>
            </a:prstGeom>
            <a:solidFill>
              <a:srgbClr val="0F90D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95261" name="Text Box 44"/>
            <p:cNvSpPr txBox="1">
              <a:spLocks noChangeArrowheads="1"/>
            </p:cNvSpPr>
            <p:nvPr/>
          </p:nvSpPr>
          <p:spPr bwMode="auto">
            <a:xfrm>
              <a:off x="2465" y="2353"/>
              <a:ext cx="14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952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10.21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5984" y="3353105"/>
            <a:ext cx="1290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(rest of 38)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38163"/>
            <a:ext cx="8928100" cy="503237"/>
          </a:xfrm>
        </p:spPr>
        <p:txBody>
          <a:bodyPr/>
          <a:lstStyle/>
          <a:p>
            <a:pPr eaLnBrk="1" hangingPunct="1"/>
            <a:r>
              <a:rPr lang="en-US" smtClean="0"/>
              <a:t>The Importance of Photosynthesis: </a:t>
            </a:r>
            <a:r>
              <a:rPr lang="en-US" i="1" smtClean="0"/>
              <a:t>A Review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384300"/>
            <a:ext cx="8364537" cy="44831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energy entering chloroplasts as sunlight gets stored as chemical energy in organic compounds</a:t>
            </a:r>
          </a:p>
          <a:p>
            <a:pPr eaLnBrk="1" hangingPunct="1"/>
            <a:r>
              <a:rPr lang="en-US" sz="2800" dirty="0" smtClean="0"/>
              <a:t>Sugar made in the chloroplasts supplies chemical energy and carbon skeletons to synthesize the organic molecules of cells</a:t>
            </a:r>
          </a:p>
          <a:p>
            <a:pPr eaLnBrk="1" hangingPunct="1"/>
            <a:r>
              <a:rPr lang="en-US" sz="2800" dirty="0" smtClean="0"/>
              <a:t>Plants store excess sugar as starch in structures such as roots, tubers, seeds, and fruits</a:t>
            </a:r>
          </a:p>
          <a:p>
            <a:pPr eaLnBrk="1" hangingPunct="1"/>
            <a:r>
              <a:rPr lang="en-US" sz="2800" dirty="0" smtClean="0"/>
              <a:t>In addition to food production, photosynthesis produces the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in our </a:t>
            </a:r>
            <a:r>
              <a:rPr lang="en-US" sz="2800" dirty="0" smtClean="0"/>
              <a:t>atmosphere</a:t>
            </a:r>
          </a:p>
          <a:p>
            <a:pPr eaLnBrk="1" hangingPunct="1"/>
            <a:r>
              <a:rPr lang="en-US" sz="2800" dirty="0" smtClean="0"/>
              <a:t>(Implied 39)</a:t>
            </a:r>
            <a:endParaRPr lang="en-US" sz="2800" dirty="0" smtClean="0"/>
          </a:p>
        </p:txBody>
      </p:sp>
      <p:grpSp>
        <p:nvGrpSpPr>
          <p:cNvPr id="9830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831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9830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3" descr="10_22PhotosynthReview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36525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Text Box 4"/>
          <p:cNvSpPr txBox="1">
            <a:spLocks noChangeArrowheads="1"/>
          </p:cNvSpPr>
          <p:nvPr/>
        </p:nvSpPr>
        <p:spPr bwMode="auto">
          <a:xfrm>
            <a:off x="320675" y="1238250"/>
            <a:ext cx="654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Light</a:t>
            </a:r>
          </a:p>
        </p:txBody>
      </p:sp>
      <p:sp>
        <p:nvSpPr>
          <p:cNvPr id="99332" name="Text Box 6"/>
          <p:cNvSpPr txBox="1">
            <a:spLocks noChangeArrowheads="1"/>
          </p:cNvSpPr>
          <p:nvPr/>
        </p:nvSpPr>
        <p:spPr bwMode="auto">
          <a:xfrm>
            <a:off x="1016000" y="2606675"/>
            <a:ext cx="2690813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Light</a:t>
            </a:r>
            <a:br>
              <a:rPr lang="en-US" sz="1800" b="1"/>
            </a:br>
            <a:r>
              <a:rPr lang="en-US" sz="1800" b="1"/>
              <a:t>Reactions:</a:t>
            </a:r>
          </a:p>
          <a:p>
            <a:pPr algn="ctr">
              <a:lnSpc>
                <a:spcPct val="90000"/>
              </a:lnSpc>
            </a:pPr>
            <a:r>
              <a:rPr lang="en-US" sz="1800" b="1"/>
              <a:t>Photosystem </a:t>
            </a:r>
            <a:r>
              <a:rPr lang="en-US" sz="1800" b="1">
                <a:latin typeface="Times" pitchFamily="84" charset="0"/>
              </a:rPr>
              <a:t>II</a:t>
            </a:r>
            <a:r>
              <a:rPr lang="en-US" sz="1800" b="1"/>
              <a:t/>
            </a:r>
            <a:br>
              <a:rPr lang="en-US" sz="1800" b="1"/>
            </a:br>
            <a:r>
              <a:rPr lang="en-US" sz="1800" b="1"/>
              <a:t>Electron transport chain</a:t>
            </a:r>
            <a:br>
              <a:rPr lang="en-US" sz="1800" b="1"/>
            </a:br>
            <a:r>
              <a:rPr lang="en-US" sz="1800" b="1"/>
              <a:t>Photosystem </a:t>
            </a:r>
            <a:r>
              <a:rPr lang="en-US" sz="1800" b="1">
                <a:latin typeface="Times" pitchFamily="84" charset="0"/>
              </a:rPr>
              <a:t>I</a:t>
            </a:r>
            <a:r>
              <a:rPr lang="en-US" sz="1800" b="1"/>
              <a:t/>
            </a:r>
            <a:br>
              <a:rPr lang="en-US" sz="1800" b="1"/>
            </a:br>
            <a:r>
              <a:rPr lang="en-US" sz="1800" b="1"/>
              <a:t>Electron transport chain</a:t>
            </a:r>
          </a:p>
        </p:txBody>
      </p:sp>
      <p:sp>
        <p:nvSpPr>
          <p:cNvPr id="99333" name="Text Box 7"/>
          <p:cNvSpPr txBox="1">
            <a:spLocks noChangeArrowheads="1"/>
          </p:cNvSpPr>
          <p:nvPr/>
        </p:nvSpPr>
        <p:spPr bwMode="auto">
          <a:xfrm>
            <a:off x="4295775" y="1509713"/>
            <a:ext cx="7588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NADP</a:t>
            </a:r>
            <a:r>
              <a:rPr lang="en-US" sz="1800" b="1" baseline="30000">
                <a:sym typeface="Symbol" pitchFamily="84" charset="2"/>
              </a:rPr>
              <a:t></a:t>
            </a:r>
            <a:endParaRPr lang="en-US" sz="1800" b="1"/>
          </a:p>
        </p:txBody>
      </p:sp>
      <p:sp>
        <p:nvSpPr>
          <p:cNvPr id="99334" name="Text Box 8"/>
          <p:cNvSpPr txBox="1">
            <a:spLocks noChangeArrowheads="1"/>
          </p:cNvSpPr>
          <p:nvPr/>
        </p:nvSpPr>
        <p:spPr bwMode="auto">
          <a:xfrm>
            <a:off x="4460875" y="1887538"/>
            <a:ext cx="508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ADP</a:t>
            </a:r>
          </a:p>
        </p:txBody>
      </p:sp>
      <p:sp>
        <p:nvSpPr>
          <p:cNvPr id="99335" name="Text Box 9"/>
          <p:cNvSpPr txBox="1">
            <a:spLocks noChangeArrowheads="1"/>
          </p:cNvSpPr>
          <p:nvPr/>
        </p:nvSpPr>
        <p:spPr bwMode="auto">
          <a:xfrm>
            <a:off x="4435475" y="2205038"/>
            <a:ext cx="6000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+  P </a:t>
            </a:r>
            <a:r>
              <a:rPr lang="en-US" sz="1800" b="1" baseline="-25000"/>
              <a:t>i</a:t>
            </a:r>
            <a:endParaRPr lang="en-US" sz="1800" b="1"/>
          </a:p>
        </p:txBody>
      </p:sp>
      <p:sp>
        <p:nvSpPr>
          <p:cNvPr id="99336" name="Text Box 10"/>
          <p:cNvSpPr txBox="1">
            <a:spLocks noChangeArrowheads="1"/>
          </p:cNvSpPr>
          <p:nvPr/>
        </p:nvSpPr>
        <p:spPr bwMode="auto">
          <a:xfrm>
            <a:off x="5467350" y="2640013"/>
            <a:ext cx="6794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RuBP</a:t>
            </a:r>
          </a:p>
        </p:txBody>
      </p:sp>
      <p:sp>
        <p:nvSpPr>
          <p:cNvPr id="99337" name="Text Box 11"/>
          <p:cNvSpPr txBox="1">
            <a:spLocks noChangeArrowheads="1"/>
          </p:cNvSpPr>
          <p:nvPr/>
        </p:nvSpPr>
        <p:spPr bwMode="auto">
          <a:xfrm>
            <a:off x="4481513" y="4037013"/>
            <a:ext cx="5207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ATP</a:t>
            </a:r>
          </a:p>
        </p:txBody>
      </p:sp>
      <p:sp>
        <p:nvSpPr>
          <p:cNvPr id="99338" name="Text Box 12"/>
          <p:cNvSpPr txBox="1">
            <a:spLocks noChangeArrowheads="1"/>
          </p:cNvSpPr>
          <p:nvPr/>
        </p:nvSpPr>
        <p:spPr bwMode="auto">
          <a:xfrm>
            <a:off x="4284663" y="4603750"/>
            <a:ext cx="825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NADPH</a:t>
            </a:r>
          </a:p>
        </p:txBody>
      </p:sp>
      <p:sp>
        <p:nvSpPr>
          <p:cNvPr id="99339" name="Text Box 13"/>
          <p:cNvSpPr txBox="1">
            <a:spLocks noChangeArrowheads="1"/>
          </p:cNvSpPr>
          <p:nvPr/>
        </p:nvSpPr>
        <p:spPr bwMode="auto">
          <a:xfrm>
            <a:off x="6334125" y="2740025"/>
            <a:ext cx="22415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3-Phosphoglycerate</a:t>
            </a:r>
          </a:p>
        </p:txBody>
      </p:sp>
      <p:sp>
        <p:nvSpPr>
          <p:cNvPr id="99340" name="Text Box 14"/>
          <p:cNvSpPr txBox="1">
            <a:spLocks noChangeArrowheads="1"/>
          </p:cNvSpPr>
          <p:nvPr/>
        </p:nvSpPr>
        <p:spPr bwMode="auto">
          <a:xfrm>
            <a:off x="6361113" y="3149600"/>
            <a:ext cx="6937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Calvin</a:t>
            </a:r>
            <a:br>
              <a:rPr lang="en-US" sz="1800" b="1"/>
            </a:br>
            <a:r>
              <a:rPr lang="en-US" sz="1800" b="1"/>
              <a:t>Cycle</a:t>
            </a:r>
          </a:p>
        </p:txBody>
      </p:sp>
      <p:sp>
        <p:nvSpPr>
          <p:cNvPr id="99341" name="Text Box 15"/>
          <p:cNvSpPr txBox="1">
            <a:spLocks noChangeArrowheads="1"/>
          </p:cNvSpPr>
          <p:nvPr/>
        </p:nvSpPr>
        <p:spPr bwMode="auto">
          <a:xfrm>
            <a:off x="6505575" y="4154488"/>
            <a:ext cx="495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G3P</a:t>
            </a:r>
          </a:p>
        </p:txBody>
      </p:sp>
      <p:sp>
        <p:nvSpPr>
          <p:cNvPr id="99342" name="Text Box 16"/>
          <p:cNvSpPr txBox="1">
            <a:spLocks noChangeArrowheads="1"/>
          </p:cNvSpPr>
          <p:nvPr/>
        </p:nvSpPr>
        <p:spPr bwMode="auto">
          <a:xfrm>
            <a:off x="7075488" y="4419600"/>
            <a:ext cx="9969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Starch</a:t>
            </a:r>
            <a:br>
              <a:rPr lang="en-US" sz="1800" b="1"/>
            </a:br>
            <a:r>
              <a:rPr lang="en-US" sz="1800" b="1"/>
              <a:t>(storage)</a:t>
            </a:r>
          </a:p>
        </p:txBody>
      </p:sp>
      <p:sp>
        <p:nvSpPr>
          <p:cNvPr id="99343" name="Text Box 17"/>
          <p:cNvSpPr txBox="1">
            <a:spLocks noChangeArrowheads="1"/>
          </p:cNvSpPr>
          <p:nvPr/>
        </p:nvSpPr>
        <p:spPr bwMode="auto">
          <a:xfrm>
            <a:off x="5897563" y="6153150"/>
            <a:ext cx="18303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Sucrose (export)</a:t>
            </a:r>
          </a:p>
        </p:txBody>
      </p:sp>
      <p:sp>
        <p:nvSpPr>
          <p:cNvPr id="99344" name="Text Box 18"/>
          <p:cNvSpPr txBox="1">
            <a:spLocks noChangeArrowheads="1"/>
          </p:cNvSpPr>
          <p:nvPr/>
        </p:nvSpPr>
        <p:spPr bwMode="auto">
          <a:xfrm>
            <a:off x="752475" y="5307013"/>
            <a:ext cx="12890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Chloroplast</a:t>
            </a:r>
          </a:p>
        </p:txBody>
      </p:sp>
      <p:sp>
        <p:nvSpPr>
          <p:cNvPr id="99345" name="Line 19"/>
          <p:cNvSpPr>
            <a:spLocks noChangeShapeType="1"/>
          </p:cNvSpPr>
          <p:nvPr/>
        </p:nvSpPr>
        <p:spPr bwMode="auto">
          <a:xfrm flipH="1">
            <a:off x="1455738" y="4987925"/>
            <a:ext cx="144462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Text Box 20"/>
          <p:cNvSpPr txBox="1">
            <a:spLocks noChangeArrowheads="1"/>
          </p:cNvSpPr>
          <p:nvPr/>
        </p:nvSpPr>
        <p:spPr bwMode="auto">
          <a:xfrm>
            <a:off x="2154238" y="292100"/>
            <a:ext cx="468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H</a:t>
            </a:r>
            <a:r>
              <a:rPr lang="en-US" sz="1800" b="1" baseline="-25000">
                <a:solidFill>
                  <a:schemeClr val="bg1"/>
                </a:solidFill>
              </a:rPr>
              <a:t>2</a:t>
            </a:r>
            <a:r>
              <a:rPr lang="en-US" sz="18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99347" name="Text Box 21"/>
          <p:cNvSpPr txBox="1">
            <a:spLocks noChangeArrowheads="1"/>
          </p:cNvSpPr>
          <p:nvPr/>
        </p:nvSpPr>
        <p:spPr bwMode="auto">
          <a:xfrm>
            <a:off x="6591300" y="311150"/>
            <a:ext cx="468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CO</a:t>
            </a:r>
            <a:r>
              <a:rPr lang="en-US" sz="1800" b="1" baseline="-25000">
                <a:solidFill>
                  <a:schemeClr val="bg1"/>
                </a:solidFill>
              </a:rPr>
              <a:t>2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99348" name="Text Box 22"/>
          <p:cNvSpPr txBox="1">
            <a:spLocks noChangeArrowheads="1"/>
          </p:cNvSpPr>
          <p:nvPr/>
        </p:nvSpPr>
        <p:spPr bwMode="auto">
          <a:xfrm>
            <a:off x="2227263" y="6054725"/>
            <a:ext cx="336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O</a:t>
            </a:r>
            <a:r>
              <a:rPr lang="en-US" sz="1800" b="1" baseline="-25000">
                <a:solidFill>
                  <a:schemeClr val="bg1"/>
                </a:solidFill>
              </a:rPr>
              <a:t>2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993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10.22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81785" y="469095"/>
            <a:ext cx="83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(40)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10.4</a:t>
            </a:r>
          </a:p>
        </p:txBody>
      </p:sp>
      <p:pic>
        <p:nvPicPr>
          <p:cNvPr id="20483" name="Picture 52" descr="10_04_Chloroplas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588" y="136525"/>
            <a:ext cx="53292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149725" y="1123950"/>
            <a:ext cx="9715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Mesophyll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346700" y="152400"/>
            <a:ext cx="16335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Leaf cross section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60988" y="415925"/>
            <a:ext cx="11176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Chloroplasts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611938" y="409575"/>
            <a:ext cx="417512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Vein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313363" y="2249488"/>
            <a:ext cx="7334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Stomata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600575" y="2736850"/>
            <a:ext cx="10255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Chloroplast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791200" y="2763838"/>
            <a:ext cx="904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400" b="1"/>
              <a:t>Mesophyll</a:t>
            </a:r>
            <a:br>
              <a:rPr lang="en-US" sz="1400" b="1"/>
            </a:br>
            <a:r>
              <a:rPr lang="en-US" sz="1400" b="1"/>
              <a:t>cell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121400" y="2355850"/>
            <a:ext cx="39052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CO</a:t>
            </a:r>
            <a:r>
              <a:rPr lang="en-US" sz="1400" b="1" baseline="-25000"/>
              <a:t>2</a:t>
            </a:r>
            <a:endParaRPr lang="en-US" sz="1400" b="1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629400" y="2363788"/>
            <a:ext cx="24606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O</a:t>
            </a:r>
            <a:r>
              <a:rPr lang="en-US" sz="1400" b="1" baseline="-25000"/>
              <a:t>2</a:t>
            </a:r>
            <a:endParaRPr lang="en-US" sz="1400" b="1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616700" y="4625975"/>
            <a:ext cx="53498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20 </a:t>
            </a:r>
            <a:r>
              <a:rPr lang="en-US" sz="1400" b="1">
                <a:sym typeface="Symbol" pitchFamily="84" charset="2"/>
              </a:rPr>
              <a:t></a:t>
            </a:r>
            <a:r>
              <a:rPr lang="en-US" sz="1400" b="1"/>
              <a:t>m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002213" y="4041775"/>
            <a:ext cx="9191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Outer</a:t>
            </a:r>
            <a:br>
              <a:rPr lang="en-US" sz="1400" b="1"/>
            </a:br>
            <a:r>
              <a:rPr lang="en-US" sz="1400" b="1"/>
              <a:t>membrane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705350" y="4459288"/>
            <a:ext cx="13033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Intermembrane</a:t>
            </a:r>
            <a:br>
              <a:rPr lang="en-US" sz="1400" b="1"/>
            </a:br>
            <a:r>
              <a:rPr lang="en-US" sz="1400" b="1"/>
              <a:t>space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664075" y="4895850"/>
            <a:ext cx="9191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Inner</a:t>
            </a:r>
            <a:br>
              <a:rPr lang="en-US" sz="1400" b="1"/>
            </a:br>
            <a:r>
              <a:rPr lang="en-US" sz="1400" b="1"/>
              <a:t>membrane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976688" y="6313488"/>
            <a:ext cx="5349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1 </a:t>
            </a:r>
            <a:r>
              <a:rPr lang="en-US" sz="1400" b="1">
                <a:sym typeface="Symbol" pitchFamily="84" charset="2"/>
              </a:rPr>
              <a:t></a:t>
            </a:r>
            <a:r>
              <a:rPr lang="en-US" sz="1400" b="1"/>
              <a:t>m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540125" y="4686300"/>
            <a:ext cx="8651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Thylakoid</a:t>
            </a:r>
            <a:br>
              <a:rPr lang="en-US" sz="1400" b="1"/>
            </a:br>
            <a:r>
              <a:rPr lang="en-US" sz="1400" b="1"/>
              <a:t>space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043238" y="4456113"/>
            <a:ext cx="8382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Thylakoid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2687638" y="4654550"/>
            <a:ext cx="6921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Granum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1954213" y="4649788"/>
            <a:ext cx="69215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Stroma</a:t>
            </a:r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H="1">
            <a:off x="5688013" y="622300"/>
            <a:ext cx="211137" cy="290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5899150" y="622300"/>
            <a:ext cx="15875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6799263" y="622300"/>
            <a:ext cx="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5516563" y="1627188"/>
            <a:ext cx="131762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 flipH="1">
            <a:off x="5648325" y="1905000"/>
            <a:ext cx="238125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 flipH="1">
            <a:off x="4775200" y="2976563"/>
            <a:ext cx="357188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5132388" y="2976563"/>
            <a:ext cx="912812" cy="1150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6640513" y="45370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>
            <a:off x="7104063" y="4530725"/>
            <a:ext cx="0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6640513" y="4576763"/>
            <a:ext cx="463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4543425" y="4140200"/>
            <a:ext cx="41592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>
            <a:off x="4457700" y="4325938"/>
            <a:ext cx="211138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4179888" y="4392613"/>
            <a:ext cx="449262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3797300" y="4121150"/>
            <a:ext cx="266700" cy="58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 flipH="1">
            <a:off x="3346450" y="4121150"/>
            <a:ext cx="26670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>
            <a:off x="4000500" y="6261100"/>
            <a:ext cx="0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>
            <a:off x="4375150" y="6261100"/>
            <a:ext cx="0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>
            <a:off x="4000500" y="6299200"/>
            <a:ext cx="374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Line 40"/>
          <p:cNvSpPr>
            <a:spLocks noChangeShapeType="1"/>
          </p:cNvSpPr>
          <p:nvPr/>
        </p:nvSpPr>
        <p:spPr bwMode="auto">
          <a:xfrm>
            <a:off x="2825750" y="3981450"/>
            <a:ext cx="5715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Line 41"/>
          <p:cNvSpPr>
            <a:spLocks noChangeShapeType="1"/>
          </p:cNvSpPr>
          <p:nvPr/>
        </p:nvSpPr>
        <p:spPr bwMode="auto">
          <a:xfrm>
            <a:off x="2895600" y="4870450"/>
            <a:ext cx="12065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Line 42"/>
          <p:cNvSpPr>
            <a:spLocks noChangeShapeType="1"/>
          </p:cNvSpPr>
          <p:nvPr/>
        </p:nvSpPr>
        <p:spPr bwMode="auto">
          <a:xfrm flipH="1">
            <a:off x="2520950" y="4108450"/>
            <a:ext cx="158750" cy="590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Line 43"/>
          <p:cNvSpPr>
            <a:spLocks noChangeShapeType="1"/>
          </p:cNvSpPr>
          <p:nvPr/>
        </p:nvSpPr>
        <p:spPr bwMode="auto">
          <a:xfrm>
            <a:off x="2559050" y="4870450"/>
            <a:ext cx="336550" cy="882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AutoShape 44"/>
          <p:cNvSpPr>
            <a:spLocks/>
          </p:cNvSpPr>
          <p:nvPr/>
        </p:nvSpPr>
        <p:spPr bwMode="auto">
          <a:xfrm>
            <a:off x="2813050" y="3695700"/>
            <a:ext cx="139700" cy="577850"/>
          </a:xfrm>
          <a:prstGeom prst="leftBrace">
            <a:avLst>
              <a:gd name="adj1" fmla="val 3447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20525" name="AutoShape 45"/>
          <p:cNvSpPr>
            <a:spLocks/>
          </p:cNvSpPr>
          <p:nvPr/>
        </p:nvSpPr>
        <p:spPr bwMode="auto">
          <a:xfrm>
            <a:off x="3606800" y="4089400"/>
            <a:ext cx="44450" cy="76200"/>
          </a:xfrm>
          <a:prstGeom prst="leftBrace">
            <a:avLst>
              <a:gd name="adj1" fmla="val 1428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20526" name="AutoShape 48"/>
          <p:cNvSpPr>
            <a:spLocks/>
          </p:cNvSpPr>
          <p:nvPr/>
        </p:nvSpPr>
        <p:spPr bwMode="auto">
          <a:xfrm>
            <a:off x="5054600" y="871538"/>
            <a:ext cx="127000" cy="723900"/>
          </a:xfrm>
          <a:prstGeom prst="leftBrace">
            <a:avLst>
              <a:gd name="adj1" fmla="val 4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20527" name="AutoShape 51"/>
          <p:cNvSpPr>
            <a:spLocks/>
          </p:cNvSpPr>
          <p:nvPr/>
        </p:nvSpPr>
        <p:spPr bwMode="auto">
          <a:xfrm>
            <a:off x="3003550" y="5556250"/>
            <a:ext cx="63500" cy="133350"/>
          </a:xfrm>
          <a:prstGeom prst="leftBrace">
            <a:avLst>
              <a:gd name="adj1" fmla="val 1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7775" y="2518260"/>
            <a:ext cx="75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534400" cy="914400"/>
          </a:xfrm>
        </p:spPr>
        <p:txBody>
          <a:bodyPr/>
          <a:lstStyle/>
          <a:p>
            <a:pPr eaLnBrk="1" hangingPunct="1"/>
            <a:r>
              <a:rPr lang="en-US" smtClean="0"/>
              <a:t>Tracking Atoms Through Photosynthesis: </a:t>
            </a:r>
            <a:r>
              <a:rPr lang="en-US" i="1" smtClean="0"/>
              <a:t>Scientific Inquiry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28813"/>
            <a:ext cx="8229600" cy="1271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Photosynthesis is a complex series of reactions that can be summarized as the following equation:</a:t>
            </a:r>
            <a:endParaRPr lang="en-US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929040" y="3231102"/>
            <a:ext cx="7514878" cy="1108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kumimoji="1" lang="en-US" sz="2200" dirty="0"/>
              <a:t>6 CO</a:t>
            </a:r>
            <a:r>
              <a:rPr kumimoji="1" lang="en-US" sz="2200" baseline="-25000" dirty="0"/>
              <a:t>2</a:t>
            </a:r>
            <a:r>
              <a:rPr kumimoji="1" lang="en-US" sz="2200" dirty="0"/>
              <a:t> + 12 H</a:t>
            </a:r>
            <a:r>
              <a:rPr kumimoji="1" lang="en-US" sz="2200" baseline="-25000" dirty="0"/>
              <a:t>2</a:t>
            </a:r>
            <a:r>
              <a:rPr kumimoji="1" lang="en-US" sz="2200" dirty="0"/>
              <a:t>O + Light energy </a:t>
            </a:r>
            <a:r>
              <a:rPr kumimoji="1" lang="en-US" sz="2200" dirty="0">
                <a:sym typeface="Symbol" pitchFamily="84" charset="2"/>
              </a:rPr>
              <a:t> C</a:t>
            </a:r>
            <a:r>
              <a:rPr kumimoji="1" lang="en-US" sz="2200" baseline="-25000" dirty="0">
                <a:sym typeface="Symbol" pitchFamily="84" charset="2"/>
              </a:rPr>
              <a:t>6</a:t>
            </a:r>
            <a:r>
              <a:rPr kumimoji="1" lang="en-US" sz="2200" dirty="0">
                <a:sym typeface="Symbol" pitchFamily="84" charset="2"/>
              </a:rPr>
              <a:t>H</a:t>
            </a:r>
            <a:r>
              <a:rPr kumimoji="1" lang="en-US" sz="2200" baseline="-25000" dirty="0">
                <a:sym typeface="Symbol" pitchFamily="84" charset="2"/>
              </a:rPr>
              <a:t>12</a:t>
            </a:r>
            <a:r>
              <a:rPr kumimoji="1" lang="en-US" sz="2200" dirty="0">
                <a:sym typeface="Symbol" pitchFamily="84" charset="2"/>
              </a:rPr>
              <a:t>O</a:t>
            </a:r>
            <a:r>
              <a:rPr kumimoji="1" lang="en-US" sz="2200" baseline="-25000" dirty="0">
                <a:sym typeface="Symbol" pitchFamily="84" charset="2"/>
              </a:rPr>
              <a:t>6</a:t>
            </a:r>
            <a:r>
              <a:rPr kumimoji="1" lang="en-US" sz="2200" dirty="0">
                <a:sym typeface="Symbol" pitchFamily="84" charset="2"/>
              </a:rPr>
              <a:t> + 6 O</a:t>
            </a:r>
            <a:r>
              <a:rPr kumimoji="1" lang="en-US" sz="2200" baseline="-25000" dirty="0">
                <a:sym typeface="Symbol" pitchFamily="84" charset="2"/>
              </a:rPr>
              <a:t>2</a:t>
            </a:r>
            <a:r>
              <a:rPr kumimoji="1" lang="en-US" sz="2200" dirty="0">
                <a:sym typeface="Symbol" pitchFamily="84" charset="2"/>
              </a:rPr>
              <a:t> + 6 </a:t>
            </a:r>
            <a:r>
              <a:rPr kumimoji="1" lang="en-US" sz="2200" dirty="0" smtClean="0">
                <a:sym typeface="Symbol" pitchFamily="84" charset="2"/>
              </a:rPr>
              <a:t>H</a:t>
            </a:r>
            <a:r>
              <a:rPr kumimoji="1" lang="en-US" sz="2200" baseline="-25000" dirty="0" smtClean="0">
                <a:sym typeface="Symbol" pitchFamily="84" charset="2"/>
              </a:rPr>
              <a:t>2</a:t>
            </a:r>
            <a:r>
              <a:rPr kumimoji="1" lang="en-US" sz="2200" dirty="0" smtClean="0">
                <a:sym typeface="Symbol" pitchFamily="84" charset="2"/>
              </a:rPr>
              <a:t>O</a:t>
            </a:r>
          </a:p>
          <a:p>
            <a:pPr algn="ctr"/>
            <a:endParaRPr kumimoji="1" lang="en-US" sz="2200" dirty="0">
              <a:sym typeface="Symbol" pitchFamily="84" charset="2"/>
            </a:endParaRPr>
          </a:p>
          <a:p>
            <a:pPr algn="ctr"/>
            <a:r>
              <a:rPr kumimoji="1" lang="en-US" sz="2200" dirty="0" smtClean="0">
                <a:sym typeface="Symbol" pitchFamily="84" charset="2"/>
              </a:rPr>
              <a:t>(3) </a:t>
            </a:r>
            <a:endParaRPr kumimoji="1" lang="en-US" sz="2200" dirty="0">
              <a:sym typeface="Symbol" pitchFamily="84" charset="2"/>
            </a:endParaRPr>
          </a:p>
        </p:txBody>
      </p:sp>
      <p:grpSp>
        <p:nvGrpSpPr>
          <p:cNvPr id="25605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5607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5606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81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The Splitting of Water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1828800"/>
          </a:xfrm>
        </p:spPr>
        <p:txBody>
          <a:bodyPr/>
          <a:lstStyle/>
          <a:p>
            <a:pPr eaLnBrk="1" hangingPunct="1"/>
            <a:r>
              <a:rPr lang="en-US" sz="2800" smtClean="0"/>
              <a:t>Chloroplasts split H</a:t>
            </a:r>
            <a:r>
              <a:rPr lang="en-US" sz="2800" baseline="-25000" smtClean="0"/>
              <a:t>2</a:t>
            </a:r>
            <a:r>
              <a:rPr lang="en-US" sz="2800" smtClean="0"/>
              <a:t>O into hydrogen and oxygen, incorporating the electrons of hydrogen into sugar molecules and releasing oxygen as a by-product</a:t>
            </a:r>
          </a:p>
        </p:txBody>
      </p:sp>
      <p:grpSp>
        <p:nvGrpSpPr>
          <p:cNvPr id="2662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663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050"/>
            <a:ext cx="1828800" cy="2286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10.5</a:t>
            </a:r>
          </a:p>
        </p:txBody>
      </p:sp>
      <p:pic>
        <p:nvPicPr>
          <p:cNvPr id="27651" name="Picture 20" descr="10_05TrackingAtom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038350"/>
            <a:ext cx="8548687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254125" y="2363788"/>
            <a:ext cx="14716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Reactants:</a:t>
            </a:r>
          </a:p>
        </p:txBody>
      </p:sp>
      <p:sp>
        <p:nvSpPr>
          <p:cNvPr id="27653" name="Text Box 14"/>
          <p:cNvSpPr txBox="1">
            <a:spLocks noChangeArrowheads="1"/>
          </p:cNvSpPr>
          <p:nvPr/>
        </p:nvSpPr>
        <p:spPr bwMode="auto">
          <a:xfrm>
            <a:off x="1260475" y="3946525"/>
            <a:ext cx="12477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Products:</a:t>
            </a:r>
          </a:p>
        </p:txBody>
      </p:sp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4064000" y="2371725"/>
            <a:ext cx="8366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6 </a:t>
            </a:r>
            <a:r>
              <a:rPr lang="en-US" sz="2200" b="1">
                <a:solidFill>
                  <a:srgbClr val="EB008A"/>
                </a:solidFill>
              </a:rPr>
              <a:t>CO</a:t>
            </a:r>
            <a:r>
              <a:rPr lang="en-US" sz="2200" b="1" baseline="-25000">
                <a:solidFill>
                  <a:srgbClr val="EB008A"/>
                </a:solidFill>
              </a:rPr>
              <a:t>2</a:t>
            </a:r>
            <a:endParaRPr lang="en-US" sz="2200" b="1"/>
          </a:p>
        </p:txBody>
      </p:sp>
      <p:sp>
        <p:nvSpPr>
          <p:cNvPr id="27655" name="Text Box 16"/>
          <p:cNvSpPr txBox="1">
            <a:spLocks noChangeArrowheads="1"/>
          </p:cNvSpPr>
          <p:nvPr/>
        </p:nvSpPr>
        <p:spPr bwMode="auto">
          <a:xfrm>
            <a:off x="4957763" y="3941763"/>
            <a:ext cx="83661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6 </a:t>
            </a:r>
            <a:r>
              <a:rPr lang="en-US" sz="2200" b="1">
                <a:solidFill>
                  <a:srgbClr val="0F90D1"/>
                </a:solidFill>
              </a:rPr>
              <a:t>H</a:t>
            </a:r>
            <a:r>
              <a:rPr lang="en-US" sz="2200" b="1" baseline="-25000">
                <a:solidFill>
                  <a:srgbClr val="0F90D1"/>
                </a:solidFill>
              </a:rPr>
              <a:t>2</a:t>
            </a:r>
            <a:r>
              <a:rPr lang="en-US" sz="2200" b="1">
                <a:solidFill>
                  <a:srgbClr val="EB008A"/>
                </a:solidFill>
              </a:rPr>
              <a:t>O</a:t>
            </a:r>
            <a:endParaRPr lang="en-US" sz="2200" b="1" baseline="-25000">
              <a:solidFill>
                <a:srgbClr val="EB008A"/>
              </a:solidFill>
            </a:endParaRPr>
          </a:p>
        </p:txBody>
      </p:sp>
      <p:sp>
        <p:nvSpPr>
          <p:cNvPr id="27656" name="Text Box 17"/>
          <p:cNvSpPr txBox="1">
            <a:spLocks noChangeArrowheads="1"/>
          </p:cNvSpPr>
          <p:nvPr/>
        </p:nvSpPr>
        <p:spPr bwMode="auto">
          <a:xfrm>
            <a:off x="6923088" y="3949700"/>
            <a:ext cx="6381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6 </a:t>
            </a:r>
            <a:r>
              <a:rPr lang="en-US" sz="2200" b="1">
                <a:solidFill>
                  <a:srgbClr val="0F90D1"/>
                </a:solidFill>
              </a:rPr>
              <a:t>O</a:t>
            </a:r>
            <a:r>
              <a:rPr lang="en-US" sz="2200" b="1" baseline="-25000">
                <a:solidFill>
                  <a:srgbClr val="0F90D1"/>
                </a:solidFill>
              </a:rPr>
              <a:t>2</a:t>
            </a:r>
            <a:endParaRPr lang="en-US" sz="2200" b="1" baseline="-25000">
              <a:solidFill>
                <a:srgbClr val="EB008A"/>
              </a:solidFill>
            </a:endParaRPr>
          </a:p>
        </p:txBody>
      </p:sp>
      <p:sp>
        <p:nvSpPr>
          <p:cNvPr id="27657" name="Text Box 18"/>
          <p:cNvSpPr txBox="1">
            <a:spLocks noChangeArrowheads="1"/>
          </p:cNvSpPr>
          <p:nvPr/>
        </p:nvSpPr>
        <p:spPr bwMode="auto">
          <a:xfrm>
            <a:off x="5634038" y="2381250"/>
            <a:ext cx="1008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12 </a:t>
            </a:r>
            <a:r>
              <a:rPr lang="en-US" sz="2200" b="1">
                <a:solidFill>
                  <a:srgbClr val="0F90D1"/>
                </a:solidFill>
              </a:rPr>
              <a:t>H</a:t>
            </a:r>
            <a:r>
              <a:rPr lang="en-US" sz="2200" b="1" baseline="-25000">
                <a:solidFill>
                  <a:srgbClr val="0F90D1"/>
                </a:solidFill>
              </a:rPr>
              <a:t>2</a:t>
            </a:r>
            <a:r>
              <a:rPr lang="en-US" sz="2200" b="1">
                <a:solidFill>
                  <a:srgbClr val="0F90D1"/>
                </a:solidFill>
              </a:rPr>
              <a:t>O</a:t>
            </a:r>
          </a:p>
        </p:txBody>
      </p:sp>
      <p:sp>
        <p:nvSpPr>
          <p:cNvPr id="27658" name="Text Box 19"/>
          <p:cNvSpPr txBox="1">
            <a:spLocks noChangeArrowheads="1"/>
          </p:cNvSpPr>
          <p:nvPr/>
        </p:nvSpPr>
        <p:spPr bwMode="auto">
          <a:xfrm>
            <a:off x="3136900" y="3949700"/>
            <a:ext cx="1152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>
                <a:solidFill>
                  <a:srgbClr val="EB008A"/>
                </a:solidFill>
              </a:rPr>
              <a:t>C</a:t>
            </a:r>
            <a:r>
              <a:rPr lang="en-US" sz="2200" b="1" baseline="-25000">
                <a:solidFill>
                  <a:srgbClr val="EB008A"/>
                </a:solidFill>
              </a:rPr>
              <a:t>6</a:t>
            </a:r>
            <a:r>
              <a:rPr lang="en-US" sz="2200" b="1">
                <a:solidFill>
                  <a:srgbClr val="0F90D1"/>
                </a:solidFill>
              </a:rPr>
              <a:t>H</a:t>
            </a:r>
            <a:r>
              <a:rPr lang="en-US" sz="2200" b="1" baseline="-25000">
                <a:solidFill>
                  <a:srgbClr val="0F90D1"/>
                </a:solidFill>
              </a:rPr>
              <a:t>12</a:t>
            </a:r>
            <a:r>
              <a:rPr lang="en-US" sz="2200" b="1">
                <a:solidFill>
                  <a:srgbClr val="EB008A"/>
                </a:solidFill>
              </a:rPr>
              <a:t>O</a:t>
            </a:r>
            <a:r>
              <a:rPr lang="en-US" sz="2200" b="1" baseline="-25000">
                <a:solidFill>
                  <a:srgbClr val="EB008A"/>
                </a:solidFill>
              </a:rPr>
              <a:t>6</a:t>
            </a:r>
            <a:endParaRPr lang="en-US" sz="2200" b="1" baseline="-25000">
              <a:solidFill>
                <a:srgbClr val="0F90D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0305" y="5174585"/>
            <a:ext cx="538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Isotopes have been used to track atoms through photosynthesis. (4)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2975</Words>
  <Application>Microsoft Office PowerPoint</Application>
  <PresentationFormat>On-screen Show (4:3)</PresentationFormat>
  <Paragraphs>701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ヒラギノ角ゴ Pro W3</vt:lpstr>
      <vt:lpstr>Times New Roman</vt:lpstr>
      <vt:lpstr>Times</vt:lpstr>
      <vt:lpstr>ＭＳ Ｐゴシック</vt:lpstr>
      <vt:lpstr>Symbol</vt:lpstr>
      <vt:lpstr>Blank Presentation</vt:lpstr>
      <vt:lpstr>Slide 1</vt:lpstr>
      <vt:lpstr>Overview: The Process That Feeds the Biosphere</vt:lpstr>
      <vt:lpstr>Slide 3</vt:lpstr>
      <vt:lpstr>Figure 10.2</vt:lpstr>
      <vt:lpstr>Chloroplasts: The Sites of Photosynthesis in Plants</vt:lpstr>
      <vt:lpstr>Figure 10.4</vt:lpstr>
      <vt:lpstr>Tracking Atoms Through Photosynthesis: Scientific Inquiry</vt:lpstr>
      <vt:lpstr>The Splitting of Water</vt:lpstr>
      <vt:lpstr>Figure 10.5</vt:lpstr>
      <vt:lpstr>Photosynthesis as a Redox Process</vt:lpstr>
      <vt:lpstr>The Two Stages of Photosynthesis: A Preview</vt:lpstr>
      <vt:lpstr>Slide 12</vt:lpstr>
      <vt:lpstr>Figure 10.6-4</vt:lpstr>
      <vt:lpstr>Concept 10.2: The light reactions convert solar energy to the chemical energy of ATP and NADPH</vt:lpstr>
      <vt:lpstr>Slide 15</vt:lpstr>
      <vt:lpstr>Figure 10.7</vt:lpstr>
      <vt:lpstr>Photosynthetic Pigments: The Light Receptors</vt:lpstr>
      <vt:lpstr>Figure 10.8</vt:lpstr>
      <vt:lpstr>Slide 19</vt:lpstr>
      <vt:lpstr>Slide 20</vt:lpstr>
      <vt:lpstr>Figure 10.9</vt:lpstr>
      <vt:lpstr>Figure 10.10</vt:lpstr>
      <vt:lpstr>Slide 23</vt:lpstr>
      <vt:lpstr>A Photosystem: A Reaction-Center Complex Associated with Light-Harvesting Complexes</vt:lpstr>
      <vt:lpstr>Figure 10.13a</vt:lpstr>
      <vt:lpstr>Slide 26</vt:lpstr>
      <vt:lpstr>Slide 27</vt:lpstr>
      <vt:lpstr>Linear Electron Flow</vt:lpstr>
      <vt:lpstr>Slide 29</vt:lpstr>
      <vt:lpstr>Figure 10.14-1</vt:lpstr>
      <vt:lpstr>Slide 31</vt:lpstr>
      <vt:lpstr>Figure 10.14-2</vt:lpstr>
      <vt:lpstr>Slide 33</vt:lpstr>
      <vt:lpstr>Figure 10.14-3</vt:lpstr>
      <vt:lpstr>Slide 35</vt:lpstr>
      <vt:lpstr>Figure 10.14-4</vt:lpstr>
      <vt:lpstr>Slide 37</vt:lpstr>
      <vt:lpstr>Figure 10.14-5</vt:lpstr>
      <vt:lpstr>Figure 10.15</vt:lpstr>
      <vt:lpstr>Cyclic Electron Flow</vt:lpstr>
      <vt:lpstr>Figure 10.16</vt:lpstr>
      <vt:lpstr>Slide 42</vt:lpstr>
      <vt:lpstr>A Comparison of Chemiosmosis in Chloroplasts and Mitochondria</vt:lpstr>
      <vt:lpstr>Figure 10.18</vt:lpstr>
      <vt:lpstr>Slide 45</vt:lpstr>
      <vt:lpstr>Slide 46</vt:lpstr>
      <vt:lpstr>Figure 10.19-3</vt:lpstr>
      <vt:lpstr>Concept 10.4: Alternative mechanisms of carbon fixation have evolved in hot, arid climates</vt:lpstr>
      <vt:lpstr>Photorespiration: An Evolutionary Relic?</vt:lpstr>
      <vt:lpstr>Slide 50</vt:lpstr>
      <vt:lpstr>C4 Plants</vt:lpstr>
      <vt:lpstr>Figure 10.20b</vt:lpstr>
      <vt:lpstr>CAM Plants</vt:lpstr>
      <vt:lpstr>Figure 10.21</vt:lpstr>
      <vt:lpstr>The Importance of Photosynthesis: A Review</vt:lpstr>
      <vt:lpstr>Figure 10.22</vt:lpstr>
    </vt:vector>
  </TitlesOfParts>
  <Company>Jerome 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Administrator</cp:lastModifiedBy>
  <cp:revision>38</cp:revision>
  <dcterms:created xsi:type="dcterms:W3CDTF">2010-08-06T18:35:02Z</dcterms:created>
  <dcterms:modified xsi:type="dcterms:W3CDTF">2011-09-20T10:20:27Z</dcterms:modified>
</cp:coreProperties>
</file>