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256" r:id="rId2"/>
    <p:sldId id="264" r:id="rId3"/>
    <p:sldId id="265" r:id="rId4"/>
    <p:sldId id="356" r:id="rId5"/>
    <p:sldId id="266" r:id="rId6"/>
    <p:sldId id="268" r:id="rId7"/>
    <p:sldId id="269" r:id="rId8"/>
    <p:sldId id="357" r:id="rId9"/>
    <p:sldId id="271" r:id="rId10"/>
    <p:sldId id="358" r:id="rId11"/>
    <p:sldId id="386" r:id="rId12"/>
    <p:sldId id="275" r:id="rId13"/>
    <p:sldId id="276" r:id="rId14"/>
    <p:sldId id="359" r:id="rId15"/>
    <p:sldId id="278" r:id="rId16"/>
    <p:sldId id="365" r:id="rId17"/>
    <p:sldId id="282" r:id="rId18"/>
    <p:sldId id="389" r:id="rId19"/>
    <p:sldId id="361" r:id="rId20"/>
    <p:sldId id="289" r:id="rId21"/>
    <p:sldId id="291" r:id="rId22"/>
    <p:sldId id="392" r:id="rId23"/>
    <p:sldId id="296" r:id="rId24"/>
    <p:sldId id="298" r:id="rId25"/>
    <p:sldId id="367" r:id="rId26"/>
    <p:sldId id="371" r:id="rId27"/>
    <p:sldId id="303" r:id="rId28"/>
    <p:sldId id="304" r:id="rId29"/>
    <p:sldId id="364" r:id="rId30"/>
    <p:sldId id="308" r:id="rId31"/>
    <p:sldId id="311" r:id="rId32"/>
    <p:sldId id="312" r:id="rId33"/>
    <p:sldId id="313" r:id="rId34"/>
    <p:sldId id="368" r:id="rId35"/>
    <p:sldId id="316" r:id="rId36"/>
    <p:sldId id="366" r:id="rId37"/>
    <p:sldId id="372" r:id="rId38"/>
    <p:sldId id="331" r:id="rId39"/>
    <p:sldId id="374" r:id="rId40"/>
    <p:sldId id="332" r:id="rId41"/>
    <p:sldId id="355" r:id="rId42"/>
    <p:sldId id="334" r:id="rId43"/>
    <p:sldId id="380" r:id="rId44"/>
    <p:sldId id="336" r:id="rId45"/>
    <p:sldId id="339" r:id="rId46"/>
    <p:sldId id="341" r:id="rId47"/>
    <p:sldId id="379" r:id="rId48"/>
    <p:sldId id="413" r:id="rId49"/>
    <p:sldId id="345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1" autoAdjust="0"/>
    <p:restoredTop sz="94633" autoAdjust="0"/>
  </p:normalViewPr>
  <p:slideViewPr>
    <p:cSldViewPr snapToObjects="1">
      <p:cViewPr>
        <p:scale>
          <a:sx n="101" d="100"/>
          <a:sy n="101" d="100"/>
        </p:scale>
        <p:origin x="-90" y="-90"/>
      </p:cViewPr>
      <p:guideLst>
        <p:guide orient="horz" pos="1776"/>
        <p:guide orient="horz" pos="4032"/>
        <p:guide pos="56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0"/>
    </p:cViewPr>
  </p:sorterViewPr>
  <p:notesViewPr>
    <p:cSldViewPr snapToObject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8AED1AA-DF37-41ED-9478-F51CC9FB7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46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00DA4-7E7E-45C9-8433-829A00A3E27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3130A-8A85-453D-ACAE-0B9A4DB4D734}" type="slidenum">
              <a:rPr lang="en-US"/>
              <a:pPr/>
              <a:t>10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16.4 Inquiry: Is protein or DNA the genetic material of phage T2?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441C9-7DD8-45D7-90C7-82BF694B5F3D}" type="slidenum">
              <a:rPr lang="en-US"/>
              <a:pPr/>
              <a:t>11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16.4 Inquiry: Is protein or DNA the genetic material of phage T2?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67FE4-870E-4D81-BDA8-E62CE92D47CB}" type="slidenum">
              <a:rPr lang="en-US"/>
              <a:pPr/>
              <a:t>12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48EE4-ABBA-4A2C-B478-9B52C453FA1A}" type="slidenum">
              <a:rPr lang="en-US"/>
              <a:pPr/>
              <a:t>13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543CF-BCFE-46D6-A0AA-45F1B8B2DF80}" type="slidenum">
              <a:rPr lang="en-US"/>
              <a:pPr/>
              <a:t>14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16.5 The structure of a DNA strand.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99882-EBF9-4BD8-A93F-580A989D1FD1}" type="slidenum">
              <a:rPr lang="en-US"/>
              <a:pPr/>
              <a:t>15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01B29-379C-4F9D-8A9B-6293E780C553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16.6 Rosalind Franklin and her X-ray diffraction photo of DNA.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F86FE-D846-4FC2-87CD-229C702C1ACE}" type="slidenum">
              <a:rPr lang="en-US"/>
              <a:pPr/>
              <a:t>17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6DAEE-0B2C-4A3B-AFAE-86E0A2F9D139}" type="slidenum">
              <a:rPr lang="en-US"/>
              <a:pPr/>
              <a:t>18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16.7 The double helix.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5F426-9FF7-4676-8266-C9FD4F11E912}" type="slidenum">
              <a:rPr lang="en-US"/>
              <a:pPr/>
              <a:t>19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16.UN01 In-text figure, p. 310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8B2F3-69B6-4147-829B-BB5A9E1EAB52}" type="slidenum">
              <a:rPr lang="en-US"/>
              <a:pPr/>
              <a:t>2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B483F-EB18-4156-9830-6F5B4284AC77}" type="slidenum">
              <a:rPr lang="en-US"/>
              <a:pPr/>
              <a:t>20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09E9B-F70C-4EEE-98F5-BCC2E786FA7E}" type="slidenum">
              <a:rPr lang="en-US"/>
              <a:pPr/>
              <a:t>21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735A6-A132-4FB7-8285-6DFB5A798FA5}" type="slidenum">
              <a:rPr lang="en-US"/>
              <a:pPr/>
              <a:t>22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16.9 A model for DNA replication: the basic concept.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67222-8C85-488F-8374-57626B2395B9}" type="slidenum">
              <a:rPr lang="en-US"/>
              <a:pPr/>
              <a:t>23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75C1F-7288-4DD4-BAE2-F612A5F72D92}" type="slidenum">
              <a:rPr lang="en-US"/>
              <a:pPr/>
              <a:t>24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D900E-C845-403F-8EAE-CA5224F3095F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16.10 Three alternative models of DNA replication.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0FC7B-2661-40A5-9CB7-550711DFAF0C}" type="slidenum">
              <a:rPr lang="en-US"/>
              <a:pPr/>
              <a:t>26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16.11 Inquiry: Does DNA replication follow the conservative, semiconservative, or dispersive model?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A8991-E3B4-48CA-9BF8-9033C8143A2E}" type="slidenum">
              <a:rPr lang="en-US"/>
              <a:pPr/>
              <a:t>27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8520F-33CE-40BD-B79A-5C7E6C1B39EA}" type="slidenum">
              <a:rPr lang="en-US"/>
              <a:pPr/>
              <a:t>28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0226-7C7E-4903-A20B-D8072435E816}" type="slidenum">
              <a:rPr lang="en-US"/>
              <a:pPr/>
              <a:t>29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16.12 Origins of replication in </a:t>
            </a:r>
            <a:r>
              <a:rPr lang="en-US" i="1"/>
              <a:t>E. coli</a:t>
            </a:r>
            <a:r>
              <a:rPr lang="en-US"/>
              <a:t> and eukaryotes.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8BE44-D277-4E5B-883C-CC5E16490116}" type="slidenum">
              <a:rPr lang="en-US"/>
              <a:pPr/>
              <a:t>3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F808D-F470-4E1A-994C-67831A136C8C}" type="slidenum">
              <a:rPr lang="en-US"/>
              <a:pPr/>
              <a:t>30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4EF57-BA8D-4697-8B4D-40F80CDD5B59}" type="slidenum">
              <a:rPr lang="en-US"/>
              <a:pPr/>
              <a:t>31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2B421-1A75-421C-8BAB-09582BB1981F}" type="slidenum">
              <a:rPr lang="en-US"/>
              <a:pPr/>
              <a:t>32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1C00B-9F79-45B4-B1E7-6AB83B035F71}" type="slidenum">
              <a:rPr lang="en-US"/>
              <a:pPr/>
              <a:t>33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FF875-DEA0-46D5-A7BE-E50447EC06F3}" type="slidenum">
              <a:rPr lang="en-US"/>
              <a:pPr/>
              <a:t>34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16.14 Incorporation of a nucleotide into a DNA strand.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8204A-1597-4DBA-84DA-D7A9EE3F74F3}" type="slidenum">
              <a:rPr lang="en-US"/>
              <a:pPr/>
              <a:t>35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48A97-9D29-47CA-BC84-1CE123F806A8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16.13 Some of the proteins involved in the initiation of DNA replication.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7DAC7-B601-4663-ADD2-F88F5ED3914E}" type="slidenum">
              <a:rPr lang="en-US"/>
              <a:pPr/>
              <a:t>37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16.17 A summary of bacterial DNA replication.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BC1DC-8BA3-42FB-B015-C2800A19D22D}" type="slidenum">
              <a:rPr lang="en-US"/>
              <a:pPr/>
              <a:t>38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A3789-DFDA-4A22-B1B4-2C00674790DF}" type="slidenum">
              <a:rPr lang="en-US"/>
              <a:pPr/>
              <a:t>39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16.18 A current model of the DNA replication complex.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7CC25-0B46-4746-AC96-6A90F6DEF625}" type="slidenum">
              <a:rPr lang="en-US"/>
              <a:pPr/>
              <a:t>4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16.2 Inquiry: Can a genetic trait be transferred between different bacterial strains?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A3AFA-4263-41B6-BAB9-F2122A1D344E}" type="slidenum">
              <a:rPr lang="en-US"/>
              <a:pPr/>
              <a:t>40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61118-08E4-45F5-BF4E-475C377A8FDF}" type="slidenum">
              <a:rPr lang="en-US"/>
              <a:pPr/>
              <a:t>41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24F0D-3806-42FB-9494-3CE1DFFABF2B}" type="slidenum">
              <a:rPr lang="en-US"/>
              <a:pPr/>
              <a:t>42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36C87-F629-4D97-A224-278A08323BB2}" type="slidenum">
              <a:rPr lang="en-US"/>
              <a:pPr/>
              <a:t>43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16.20 Shortening of the ends of linear DNA molecules.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12A83-52E3-4405-86AB-169271FA8BFE}" type="slidenum">
              <a:rPr lang="en-US"/>
              <a:pPr/>
              <a:t>44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51EA3-EC29-4E5E-ACCB-0BFECCD34B99}" type="slidenum">
              <a:rPr lang="en-US"/>
              <a:pPr/>
              <a:t>45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98BCE-C9AA-4D90-BAA7-03C269E4F7A9}" type="slidenum">
              <a:rPr lang="en-US"/>
              <a:pPr/>
              <a:t>46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For the Cell Biology Video Cartoon and Stick Model of a Nucleosomal Particle, go to Animation and Video Files.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68584-7107-4528-801A-132DF41E1D5D}" type="slidenum">
              <a:rPr lang="en-US"/>
              <a:pPr/>
              <a:t>47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16.22 Exploring: Chromatin Packing in a Eukaryotic Chromosome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7242B-902A-43C8-BF55-2EC25BF874C9}" type="slidenum">
              <a:rPr lang="en-US"/>
              <a:pPr/>
              <a:t>48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16.22 Exploring: Chromatin Packing in a Eukaryotic Chromosome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59E04-20A7-417B-BE72-031E616C5455}" type="slidenum">
              <a:rPr lang="en-US"/>
              <a:pPr/>
              <a:t>49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0E90D-1F02-49F1-AF93-15BD69A5FB7D}" type="slidenum">
              <a:rPr lang="en-US"/>
              <a:pPr/>
              <a:t>5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66090-6E3A-409B-BACA-92662951DF0B}" type="slidenum">
              <a:rPr lang="en-US"/>
              <a:pPr/>
              <a:t>6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248B6-1778-4963-A9C5-0A961228DF70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E2030-B5E4-4FF6-A39E-165773765C40}" type="slidenum">
              <a:rPr lang="en-US"/>
              <a:pPr/>
              <a:t>8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16.3 Viruses infecting a bacterial cell.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0C479-D4A5-46DD-BC06-EA6684AD2A44}" type="slidenum">
              <a:rPr lang="en-US"/>
              <a:pPr/>
              <a:t>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fld id="{9CF3F163-E14B-4CD0-91DC-C6AB339BFE6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 b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600" b="0"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200" b="0"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1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 b="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3093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4501C-76B2-4F08-A76F-08336D1B1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8C3F8-9D48-4043-986D-6EA2E9DCA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6ADD1-411B-44C5-BAA4-25A07F5D3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74246-75A8-43DC-BF10-17893DCD1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75AD2-1A8C-4744-9AA5-F54B91BA2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C921-28D9-4E54-8D2E-9D674DA12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00005-93F2-4147-9EEA-DB146F000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0441B-314B-4515-8DD9-5A5C17748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36ADA-22B3-4A22-BF4E-AFF54FC82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D734-0285-449F-960D-794E7412A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F38AFBB-EA93-4216-AF40-AE44539AF3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1300D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>
                <a:solidFill>
                  <a:schemeClr val="bg1"/>
                </a:solidFill>
                <a:latin typeface="Times New Roman" pitchFamily="18" charset="0"/>
              </a:rPr>
              <a:t>The Molecular Basis of Inheritance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16.4-1</a:t>
            </a:r>
          </a:p>
        </p:txBody>
      </p:sp>
      <p:pic>
        <p:nvPicPr>
          <p:cNvPr id="525315" name="Picture 3" descr="16_04HersheyChaseExp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14338"/>
            <a:ext cx="8548687" cy="6029325"/>
          </a:xfrm>
          <a:prstGeom prst="rect">
            <a:avLst/>
          </a:prstGeom>
          <a:noFill/>
        </p:spPr>
      </p:pic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65150" y="1433513"/>
            <a:ext cx="1141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Bacterial cell</a:t>
            </a: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1208088" y="1003300"/>
            <a:ext cx="546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Phage</a:t>
            </a:r>
          </a:p>
        </p:txBody>
      </p:sp>
      <p:sp>
        <p:nvSpPr>
          <p:cNvPr id="525318" name="Text Box 6"/>
          <p:cNvSpPr txBox="1">
            <a:spLocks noChangeArrowheads="1"/>
          </p:cNvSpPr>
          <p:nvPr/>
        </p:nvSpPr>
        <p:spPr bwMode="auto">
          <a:xfrm>
            <a:off x="346075" y="1824038"/>
            <a:ext cx="10080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Batch 1:</a:t>
            </a:r>
            <a:br>
              <a:rPr lang="en-US" sz="1400"/>
            </a:b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sulfur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baseline="30000"/>
              <a:t>35</a:t>
            </a:r>
            <a:r>
              <a:rPr lang="en-US" sz="1400"/>
              <a:t>S)</a:t>
            </a: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3071813" y="1930400"/>
            <a:ext cx="4143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DNA</a:t>
            </a:r>
          </a:p>
        </p:txBody>
      </p:sp>
      <p:sp>
        <p:nvSpPr>
          <p:cNvPr id="525320" name="Text Box 8"/>
          <p:cNvSpPr txBox="1">
            <a:spLocks noChangeArrowheads="1"/>
          </p:cNvSpPr>
          <p:nvPr/>
        </p:nvSpPr>
        <p:spPr bwMode="auto">
          <a:xfrm>
            <a:off x="347663" y="4495800"/>
            <a:ext cx="106203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Batch 2:</a:t>
            </a:r>
            <a:br>
              <a:rPr lang="en-US" sz="1400"/>
            </a:b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phosphorus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baseline="30000"/>
              <a:t>32</a:t>
            </a:r>
            <a:r>
              <a:rPr lang="en-US" sz="1400"/>
              <a:t>P)</a:t>
            </a:r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2859088" y="3424238"/>
            <a:ext cx="1022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DNA</a:t>
            </a:r>
          </a:p>
        </p:txBody>
      </p:sp>
      <p:sp>
        <p:nvSpPr>
          <p:cNvPr id="525322" name="Line 10"/>
          <p:cNvSpPr>
            <a:spLocks noChangeShapeType="1"/>
          </p:cNvSpPr>
          <p:nvPr/>
        </p:nvSpPr>
        <p:spPr bwMode="auto">
          <a:xfrm>
            <a:off x="1706563" y="1520825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3" name="Line 11"/>
          <p:cNvSpPr>
            <a:spLocks noChangeShapeType="1"/>
          </p:cNvSpPr>
          <p:nvPr/>
        </p:nvSpPr>
        <p:spPr bwMode="auto">
          <a:xfrm flipH="1">
            <a:off x="2711450" y="979488"/>
            <a:ext cx="2381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4" name="Line 12"/>
          <p:cNvSpPr>
            <a:spLocks noChangeShapeType="1"/>
          </p:cNvSpPr>
          <p:nvPr/>
        </p:nvSpPr>
        <p:spPr bwMode="auto">
          <a:xfrm>
            <a:off x="2751138" y="2024063"/>
            <a:ext cx="26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2619375" y="3492500"/>
            <a:ext cx="171450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6" name="AutoShape 14"/>
          <p:cNvSpPr>
            <a:spLocks/>
          </p:cNvSpPr>
          <p:nvPr/>
        </p:nvSpPr>
        <p:spPr bwMode="auto">
          <a:xfrm>
            <a:off x="1747838" y="900113"/>
            <a:ext cx="177800" cy="373062"/>
          </a:xfrm>
          <a:prstGeom prst="leftBrace">
            <a:avLst>
              <a:gd name="adj1" fmla="val 1748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7" name="Text Box 15"/>
          <p:cNvSpPr txBox="1">
            <a:spLocks noChangeArrowheads="1"/>
          </p:cNvSpPr>
          <p:nvPr/>
        </p:nvSpPr>
        <p:spPr bwMode="auto">
          <a:xfrm>
            <a:off x="341313" y="441325"/>
            <a:ext cx="1193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AF2228"/>
                </a:solidFill>
              </a:rPr>
              <a:t>EXPERIMENT</a:t>
            </a:r>
          </a:p>
        </p:txBody>
      </p:sp>
      <p:sp>
        <p:nvSpPr>
          <p:cNvPr id="525328" name="Text Box 16"/>
          <p:cNvSpPr txBox="1">
            <a:spLocks noChangeArrowheads="1"/>
          </p:cNvSpPr>
          <p:nvPr/>
        </p:nvSpPr>
        <p:spPr bwMode="auto">
          <a:xfrm>
            <a:off x="3006725" y="660400"/>
            <a:ext cx="10350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protein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143351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16.4-3</a:t>
            </a:r>
          </a:p>
        </p:txBody>
      </p:sp>
      <p:pic>
        <p:nvPicPr>
          <p:cNvPr id="588803" name="Picture 3" descr="16_04HersheyChaseExp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14338"/>
            <a:ext cx="8548687" cy="6029325"/>
          </a:xfrm>
          <a:prstGeom prst="rect">
            <a:avLst/>
          </a:prstGeom>
          <a:noFill/>
        </p:spPr>
      </p:pic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565150" y="1433513"/>
            <a:ext cx="1141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Bacterial cell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1208088" y="1003300"/>
            <a:ext cx="546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Phage</a:t>
            </a:r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346075" y="1824038"/>
            <a:ext cx="10080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Batch 1:</a:t>
            </a:r>
            <a:br>
              <a:rPr lang="en-US" sz="1400"/>
            </a:b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sulfur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baseline="30000"/>
              <a:t>35</a:t>
            </a:r>
            <a:r>
              <a:rPr lang="en-US" sz="1400"/>
              <a:t>S)</a:t>
            </a:r>
          </a:p>
        </p:txBody>
      </p:sp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3006725" y="660400"/>
            <a:ext cx="10350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protein</a:t>
            </a:r>
          </a:p>
        </p:txBody>
      </p:sp>
      <p:sp>
        <p:nvSpPr>
          <p:cNvPr id="588808" name="Text Box 8"/>
          <p:cNvSpPr txBox="1">
            <a:spLocks noChangeArrowheads="1"/>
          </p:cNvSpPr>
          <p:nvPr/>
        </p:nvSpPr>
        <p:spPr bwMode="auto">
          <a:xfrm>
            <a:off x="3071813" y="1930400"/>
            <a:ext cx="4143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DNA</a:t>
            </a:r>
          </a:p>
        </p:txBody>
      </p:sp>
      <p:sp>
        <p:nvSpPr>
          <p:cNvPr id="588809" name="Text Box 9"/>
          <p:cNvSpPr txBox="1">
            <a:spLocks noChangeArrowheads="1"/>
          </p:cNvSpPr>
          <p:nvPr/>
        </p:nvSpPr>
        <p:spPr bwMode="auto">
          <a:xfrm>
            <a:off x="347663" y="4495800"/>
            <a:ext cx="106203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Batch 2:</a:t>
            </a:r>
            <a:br>
              <a:rPr lang="en-US" sz="1400"/>
            </a:b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phosphorus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baseline="30000"/>
              <a:t>32</a:t>
            </a:r>
            <a:r>
              <a:rPr lang="en-US" sz="1400"/>
              <a:t>P)</a:t>
            </a:r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2859088" y="3424238"/>
            <a:ext cx="1022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DNA</a:t>
            </a:r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4354513" y="581025"/>
            <a:ext cx="625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Empty</a:t>
            </a:r>
            <a:br>
              <a:rPr lang="en-US" sz="1400"/>
            </a:br>
            <a:r>
              <a:rPr lang="en-US" sz="1400"/>
              <a:t>protein</a:t>
            </a:r>
            <a:br>
              <a:rPr lang="en-US" sz="1400"/>
            </a:br>
            <a:r>
              <a:rPr lang="en-US" sz="1400"/>
              <a:t>shell</a:t>
            </a: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5334000" y="2246313"/>
            <a:ext cx="558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Phage</a:t>
            </a:r>
            <a:br>
              <a:rPr lang="en-US" sz="1400"/>
            </a:br>
            <a:r>
              <a:rPr lang="en-US" sz="1400"/>
              <a:t>DNA</a:t>
            </a: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5307013" y="2881313"/>
            <a:ext cx="9032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Centrifuge</a:t>
            </a:r>
          </a:p>
        </p:txBody>
      </p:sp>
      <p:sp>
        <p:nvSpPr>
          <p:cNvPr id="588814" name="Text Box 14"/>
          <p:cNvSpPr txBox="1">
            <a:spLocks noChangeArrowheads="1"/>
          </p:cNvSpPr>
          <p:nvPr/>
        </p:nvSpPr>
        <p:spPr bwMode="auto">
          <a:xfrm>
            <a:off x="5294313" y="5461000"/>
            <a:ext cx="8905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Centrifuge</a:t>
            </a:r>
          </a:p>
        </p:txBody>
      </p:sp>
      <p:sp>
        <p:nvSpPr>
          <p:cNvPr id="588815" name="Text Box 15"/>
          <p:cNvSpPr txBox="1">
            <a:spLocks noChangeArrowheads="1"/>
          </p:cNvSpPr>
          <p:nvPr/>
        </p:nvSpPr>
        <p:spPr bwMode="auto">
          <a:xfrm>
            <a:off x="7516813" y="884238"/>
            <a:ext cx="13001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Radioactivity</a:t>
            </a:r>
            <a:br>
              <a:rPr lang="en-US" sz="1400"/>
            </a:br>
            <a:r>
              <a:rPr lang="en-US" sz="1400"/>
              <a:t>(phage protein)</a:t>
            </a:r>
            <a:br>
              <a:rPr lang="en-US" sz="1400"/>
            </a:br>
            <a:r>
              <a:rPr lang="en-US" sz="1400"/>
              <a:t>in liquid</a:t>
            </a:r>
          </a:p>
        </p:txBody>
      </p:sp>
      <p:sp>
        <p:nvSpPr>
          <p:cNvPr id="588816" name="Text Box 16"/>
          <p:cNvSpPr txBox="1">
            <a:spLocks noChangeArrowheads="1"/>
          </p:cNvSpPr>
          <p:nvPr/>
        </p:nvSpPr>
        <p:spPr bwMode="auto">
          <a:xfrm>
            <a:off x="6999288" y="3384550"/>
            <a:ext cx="16446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Pellet (bacterial</a:t>
            </a:r>
            <a:br>
              <a:rPr lang="en-US" sz="1400"/>
            </a:br>
            <a:r>
              <a:rPr lang="en-US" sz="1400"/>
              <a:t>cells and contents)</a:t>
            </a:r>
          </a:p>
        </p:txBody>
      </p:sp>
      <p:sp>
        <p:nvSpPr>
          <p:cNvPr id="588817" name="Text Box 17"/>
          <p:cNvSpPr txBox="1">
            <a:spLocks noChangeArrowheads="1"/>
          </p:cNvSpPr>
          <p:nvPr/>
        </p:nvSpPr>
        <p:spPr bwMode="auto">
          <a:xfrm>
            <a:off x="6961188" y="5832475"/>
            <a:ext cx="5191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Pellet</a:t>
            </a:r>
          </a:p>
        </p:txBody>
      </p:sp>
      <p:sp>
        <p:nvSpPr>
          <p:cNvPr id="588818" name="Text Box 18"/>
          <p:cNvSpPr txBox="1">
            <a:spLocks noChangeArrowheads="1"/>
          </p:cNvSpPr>
          <p:nvPr/>
        </p:nvSpPr>
        <p:spPr bwMode="auto">
          <a:xfrm>
            <a:off x="7597775" y="5661025"/>
            <a:ext cx="11017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Radioactivity</a:t>
            </a:r>
            <a:br>
              <a:rPr lang="en-US" sz="1400"/>
            </a:br>
            <a:r>
              <a:rPr lang="en-US" sz="1400"/>
              <a:t>(phage DNA)</a:t>
            </a:r>
            <a:br>
              <a:rPr lang="en-US" sz="1400"/>
            </a:br>
            <a:r>
              <a:rPr lang="en-US" sz="1400"/>
              <a:t>in pellet</a:t>
            </a:r>
          </a:p>
        </p:txBody>
      </p:sp>
      <p:sp>
        <p:nvSpPr>
          <p:cNvPr id="588819" name="Line 19"/>
          <p:cNvSpPr>
            <a:spLocks noChangeShapeType="1"/>
          </p:cNvSpPr>
          <p:nvPr/>
        </p:nvSpPr>
        <p:spPr bwMode="auto">
          <a:xfrm>
            <a:off x="1706563" y="1520825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0" name="Line 20"/>
          <p:cNvSpPr>
            <a:spLocks noChangeShapeType="1"/>
          </p:cNvSpPr>
          <p:nvPr/>
        </p:nvSpPr>
        <p:spPr bwMode="auto">
          <a:xfrm flipH="1">
            <a:off x="2711450" y="979488"/>
            <a:ext cx="2381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1" name="Line 21"/>
          <p:cNvSpPr>
            <a:spLocks noChangeShapeType="1"/>
          </p:cNvSpPr>
          <p:nvPr/>
        </p:nvSpPr>
        <p:spPr bwMode="auto">
          <a:xfrm>
            <a:off x="2751138" y="2024063"/>
            <a:ext cx="26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2" name="Line 22"/>
          <p:cNvSpPr>
            <a:spLocks noChangeShapeType="1"/>
          </p:cNvSpPr>
          <p:nvPr/>
        </p:nvSpPr>
        <p:spPr bwMode="auto">
          <a:xfrm flipH="1">
            <a:off x="2619375" y="3492500"/>
            <a:ext cx="171450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3" name="Line 23"/>
          <p:cNvSpPr>
            <a:spLocks noChangeShapeType="1"/>
          </p:cNvSpPr>
          <p:nvPr/>
        </p:nvSpPr>
        <p:spPr bwMode="auto">
          <a:xfrm>
            <a:off x="4986338" y="873125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4" name="Line 24"/>
          <p:cNvSpPr>
            <a:spLocks noChangeShapeType="1"/>
          </p:cNvSpPr>
          <p:nvPr/>
        </p:nvSpPr>
        <p:spPr bwMode="auto">
          <a:xfrm flipH="1">
            <a:off x="5556250" y="1614488"/>
            <a:ext cx="79375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5" name="Line 25"/>
          <p:cNvSpPr>
            <a:spLocks noChangeShapeType="1"/>
          </p:cNvSpPr>
          <p:nvPr/>
        </p:nvSpPr>
        <p:spPr bwMode="auto">
          <a:xfrm>
            <a:off x="6799263" y="3175000"/>
            <a:ext cx="15875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6" name="Line 26"/>
          <p:cNvSpPr>
            <a:spLocks noChangeShapeType="1"/>
          </p:cNvSpPr>
          <p:nvPr/>
        </p:nvSpPr>
        <p:spPr bwMode="auto">
          <a:xfrm>
            <a:off x="6799263" y="5754688"/>
            <a:ext cx="119062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7" name="AutoShape 27"/>
          <p:cNvSpPr>
            <a:spLocks/>
          </p:cNvSpPr>
          <p:nvPr/>
        </p:nvSpPr>
        <p:spPr bwMode="auto">
          <a:xfrm>
            <a:off x="1747838" y="900113"/>
            <a:ext cx="177800" cy="373062"/>
          </a:xfrm>
          <a:prstGeom prst="leftBrace">
            <a:avLst>
              <a:gd name="adj1" fmla="val 1748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8" name="Text Box 28"/>
          <p:cNvSpPr txBox="1">
            <a:spLocks noChangeArrowheads="1"/>
          </p:cNvSpPr>
          <p:nvPr/>
        </p:nvSpPr>
        <p:spPr bwMode="auto">
          <a:xfrm>
            <a:off x="341313" y="441325"/>
            <a:ext cx="1193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AF2228"/>
                </a:solidFill>
              </a:rPr>
              <a:t>EXPERIMENT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0300" y="330200"/>
            <a:ext cx="75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584200"/>
            <a:ext cx="8534400" cy="914400"/>
          </a:xfrm>
        </p:spPr>
        <p:txBody>
          <a:bodyPr/>
          <a:lstStyle/>
          <a:p>
            <a:r>
              <a:rPr lang="en-US" i="1"/>
              <a:t>Additional Evidence That DNA Is the Genetic Material</a:t>
            </a:r>
            <a:endParaRPr lang="en-US" sz="3400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533400" y="1905000"/>
            <a:ext cx="85344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It was known that DNA is a polymer of nucleotides, each consisting of a nitrogenous base, a sugar, and a phosphate group</a:t>
            </a:r>
          </a:p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In 1950, Erwin Chargaff reported that DNA composition varies from one species to the next</a:t>
            </a:r>
          </a:p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This evidence of diversity made DNA a more credible candidate for the genetic material</a:t>
            </a:r>
          </a:p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endParaRPr lang="en-US" sz="2800" b="0"/>
          </a:p>
        </p:txBody>
      </p:sp>
      <p:grpSp>
        <p:nvGrpSpPr>
          <p:cNvPr id="355336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5337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56705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991100"/>
          </a:xfrm>
        </p:spPr>
        <p:txBody>
          <a:bodyPr/>
          <a:lstStyle/>
          <a:p>
            <a:r>
              <a:rPr lang="en-US" sz="2800" dirty="0"/>
              <a:t>Two</a:t>
            </a:r>
            <a:r>
              <a:rPr lang="en-US" sz="2800" i="1" dirty="0"/>
              <a:t> </a:t>
            </a:r>
            <a:r>
              <a:rPr lang="en-US" sz="2800" dirty="0"/>
              <a:t>findings became known as Chargaff’s rules</a:t>
            </a:r>
          </a:p>
          <a:p>
            <a:pPr lvl="1"/>
            <a:r>
              <a:rPr lang="en-US" sz="2600" dirty="0"/>
              <a:t>The base composition of DNA varies between species</a:t>
            </a:r>
          </a:p>
          <a:p>
            <a:pPr lvl="1"/>
            <a:r>
              <a:rPr lang="en-US" sz="2600" dirty="0"/>
              <a:t>In any species the number of A and T bases are equal and the number of G and C bases are equal</a:t>
            </a:r>
          </a:p>
          <a:p>
            <a:r>
              <a:rPr lang="en-US" sz="2800" dirty="0"/>
              <a:t>The basis for these rules was not understood until the discovery of the double </a:t>
            </a:r>
            <a:r>
              <a:rPr lang="en-US" sz="2800" dirty="0" smtClean="0"/>
              <a:t>helix (12)</a:t>
            </a:r>
            <a:endParaRPr lang="en-US" sz="2800" dirty="0"/>
          </a:p>
        </p:txBody>
      </p:sp>
      <p:grpSp>
        <p:nvGrpSpPr>
          <p:cNvPr id="35738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738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16.5</a:t>
            </a:r>
          </a:p>
        </p:txBody>
      </p:sp>
      <p:pic>
        <p:nvPicPr>
          <p:cNvPr id="527363" name="Picture 3" descr="16_05DNAStrand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136525"/>
            <a:ext cx="4981575" cy="6584950"/>
          </a:xfrm>
          <a:prstGeom prst="rect">
            <a:avLst/>
          </a:prstGeom>
          <a:noFill/>
        </p:spPr>
      </p:pic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2333625" y="169863"/>
            <a:ext cx="16700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/>
              <a:t>Sugar–phosphate</a:t>
            </a:r>
            <a:br>
              <a:rPr lang="en-US" sz="1500"/>
            </a:br>
            <a:r>
              <a:rPr lang="en-US" sz="1500"/>
              <a:t>backbone</a:t>
            </a:r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4627563" y="165100"/>
            <a:ext cx="17240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Nitrogenous bases</a:t>
            </a:r>
          </a:p>
        </p:txBody>
      </p:sp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5951538" y="1316038"/>
            <a:ext cx="11287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Thymine (T)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5945188" y="2552700"/>
            <a:ext cx="11287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Adenine (A)</a:t>
            </a:r>
          </a:p>
        </p:txBody>
      </p:sp>
      <p:sp>
        <p:nvSpPr>
          <p:cNvPr id="527368" name="Text Box 8"/>
          <p:cNvSpPr txBox="1">
            <a:spLocks noChangeArrowheads="1"/>
          </p:cNvSpPr>
          <p:nvPr/>
        </p:nvSpPr>
        <p:spPr bwMode="auto">
          <a:xfrm>
            <a:off x="5945188" y="3557588"/>
            <a:ext cx="11287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Cytosine (C)</a:t>
            </a:r>
          </a:p>
        </p:txBody>
      </p:sp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5945188" y="5027613"/>
            <a:ext cx="11287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Guanine (G)</a:t>
            </a: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4225925" y="5926138"/>
            <a:ext cx="16176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Nitrogenous base</a:t>
            </a:r>
          </a:p>
        </p:txBody>
      </p:sp>
      <p:sp>
        <p:nvSpPr>
          <p:cNvPr id="527371" name="Text Box 11"/>
          <p:cNvSpPr txBox="1">
            <a:spLocks noChangeArrowheads="1"/>
          </p:cNvSpPr>
          <p:nvPr/>
        </p:nvSpPr>
        <p:spPr bwMode="auto">
          <a:xfrm>
            <a:off x="2187575" y="4775200"/>
            <a:ext cx="9969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Phosphate</a:t>
            </a:r>
          </a:p>
        </p:txBody>
      </p:sp>
      <p:sp>
        <p:nvSpPr>
          <p:cNvPr id="527372" name="Text Box 12"/>
          <p:cNvSpPr txBox="1">
            <a:spLocks noChangeArrowheads="1"/>
          </p:cNvSpPr>
          <p:nvPr/>
        </p:nvSpPr>
        <p:spPr bwMode="auto">
          <a:xfrm>
            <a:off x="2181225" y="5840413"/>
            <a:ext cx="9699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DNA </a:t>
            </a:r>
            <a:br>
              <a:rPr lang="en-US" sz="1500"/>
            </a:br>
            <a:r>
              <a:rPr lang="en-US" sz="1500"/>
              <a:t>nucleotide</a:t>
            </a:r>
          </a:p>
        </p:txBody>
      </p:sp>
      <p:sp>
        <p:nvSpPr>
          <p:cNvPr id="527373" name="Text Box 13"/>
          <p:cNvSpPr txBox="1">
            <a:spLocks noChangeArrowheads="1"/>
          </p:cNvSpPr>
          <p:nvPr/>
        </p:nvSpPr>
        <p:spPr bwMode="auto">
          <a:xfrm>
            <a:off x="2989263" y="5484813"/>
            <a:ext cx="12223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/>
              <a:t>Sugar</a:t>
            </a:r>
            <a:br>
              <a:rPr lang="en-US" sz="1500"/>
            </a:br>
            <a:r>
              <a:rPr lang="en-US" sz="1500"/>
              <a:t>(deoxyribose)</a:t>
            </a:r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3411538" y="6051550"/>
            <a:ext cx="6127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C31C8E"/>
                </a:solidFill>
              </a:rPr>
              <a:t>3</a:t>
            </a:r>
            <a:r>
              <a:rPr lang="en-US" sz="15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5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27375" name="Text Box 15"/>
          <p:cNvSpPr txBox="1">
            <a:spLocks noChangeArrowheads="1"/>
          </p:cNvSpPr>
          <p:nvPr/>
        </p:nvSpPr>
        <p:spPr bwMode="auto">
          <a:xfrm>
            <a:off x="3497263" y="673100"/>
            <a:ext cx="6127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C31C8E"/>
                </a:solidFill>
              </a:rPr>
              <a:t>5</a:t>
            </a:r>
            <a:r>
              <a:rPr lang="en-US" sz="15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500">
                <a:solidFill>
                  <a:srgbClr val="C31C8E"/>
                </a:solidFill>
              </a:rPr>
              <a:t>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84200"/>
            <a:ext cx="8534400" cy="914400"/>
          </a:xfrm>
        </p:spPr>
        <p:txBody>
          <a:bodyPr/>
          <a:lstStyle/>
          <a:p>
            <a:pPr marL="57150"/>
            <a:r>
              <a:rPr lang="en-US"/>
              <a:t>Building a Structural Model of DNA: </a:t>
            </a:r>
            <a:r>
              <a:rPr lang="en-US" i="1"/>
              <a:t>Scientific Inquiry</a:t>
            </a:r>
            <a:endParaRPr lang="en-US" sz="3400" i="1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1350"/>
            <a:ext cx="8534400" cy="4895850"/>
          </a:xfrm>
        </p:spPr>
        <p:txBody>
          <a:bodyPr/>
          <a:lstStyle/>
          <a:p>
            <a:r>
              <a:rPr lang="en-US" sz="2800" dirty="0" smtClean="0"/>
              <a:t>Watson &amp; Crick were awarded the Nobel prize for their molecular model of DNA</a:t>
            </a:r>
          </a:p>
          <a:p>
            <a:r>
              <a:rPr lang="en-US" sz="2800" dirty="0" smtClean="0"/>
              <a:t>After </a:t>
            </a:r>
            <a:r>
              <a:rPr lang="en-US" sz="2800" dirty="0"/>
              <a:t>DNA was accepted as the genetic material, the challenge was to determine how its structure accounts for its role in heredity</a:t>
            </a:r>
          </a:p>
          <a:p>
            <a:r>
              <a:rPr lang="en-US" sz="2800" dirty="0"/>
              <a:t>Maurice Wilkins and Rosalind Franklin were using a technique called X-ray crystallography to study molecular structure</a:t>
            </a:r>
          </a:p>
          <a:p>
            <a:r>
              <a:rPr lang="en-US" sz="2800" dirty="0"/>
              <a:t>Franklin produced a picture of the DNA molecule using this </a:t>
            </a:r>
            <a:r>
              <a:rPr lang="en-US" sz="2800" dirty="0" smtClean="0"/>
              <a:t>technique (14 &amp; 15)</a:t>
            </a:r>
            <a:endParaRPr lang="en-US" sz="2800" dirty="0"/>
          </a:p>
        </p:txBody>
      </p:sp>
      <p:grpSp>
        <p:nvGrpSpPr>
          <p:cNvPr id="361478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147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16.6</a:t>
            </a:r>
          </a:p>
        </p:txBody>
      </p:sp>
      <p:pic>
        <p:nvPicPr>
          <p:cNvPr id="539651" name="Picture 3" descr="16_06_XrayDiffrac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144588"/>
            <a:ext cx="6681787" cy="4567237"/>
          </a:xfrm>
          <a:prstGeom prst="rect">
            <a:avLst/>
          </a:prstGeom>
          <a:noFill/>
        </p:spPr>
      </p:pic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1266825" y="5019675"/>
            <a:ext cx="2332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(a) Rosalind Franklin</a:t>
            </a:r>
          </a:p>
        </p:txBody>
      </p:sp>
      <p:grpSp>
        <p:nvGrpSpPr>
          <p:cNvPr id="539653" name="Group 5"/>
          <p:cNvGrpSpPr>
            <a:grpSpLocks/>
          </p:cNvGrpSpPr>
          <p:nvPr/>
        </p:nvGrpSpPr>
        <p:grpSpPr bwMode="auto">
          <a:xfrm>
            <a:off x="4249738" y="5027613"/>
            <a:ext cx="3284537" cy="528637"/>
            <a:chOff x="2677" y="3167"/>
            <a:chExt cx="2069" cy="333"/>
          </a:xfrm>
        </p:grpSpPr>
        <p:sp>
          <p:nvSpPr>
            <p:cNvPr id="539654" name="Text Box 6"/>
            <p:cNvSpPr txBox="1">
              <a:spLocks noChangeArrowheads="1"/>
            </p:cNvSpPr>
            <p:nvPr/>
          </p:nvSpPr>
          <p:spPr bwMode="auto">
            <a:xfrm>
              <a:off x="2677" y="3167"/>
              <a:ext cx="21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(b)</a:t>
              </a:r>
            </a:p>
          </p:txBody>
        </p:sp>
        <p:sp>
          <p:nvSpPr>
            <p:cNvPr id="539655" name="Text Box 7"/>
            <p:cNvSpPr txBox="1">
              <a:spLocks noChangeArrowheads="1"/>
            </p:cNvSpPr>
            <p:nvPr/>
          </p:nvSpPr>
          <p:spPr bwMode="auto">
            <a:xfrm>
              <a:off x="2902" y="3167"/>
              <a:ext cx="184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Franklin’s X-ray diffraction</a:t>
              </a:r>
              <a:br>
                <a:rPr lang="en-US" sz="1800"/>
              </a:br>
              <a:r>
                <a:rPr lang="en-US" sz="1800"/>
                <a:t>photograph of 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8534400" cy="4895850"/>
          </a:xfrm>
        </p:spPr>
        <p:txBody>
          <a:bodyPr/>
          <a:lstStyle/>
          <a:p>
            <a:r>
              <a:rPr lang="en-US" sz="2800"/>
              <a:t>Franklin’s X-ray crystallographic images of DNA enabled Watson to deduce that DNA was helical  </a:t>
            </a:r>
          </a:p>
          <a:p>
            <a:r>
              <a:rPr lang="en-US" sz="2800"/>
              <a:t>The X-ray images also enabled Watson to deduce the width of the helix and the spacing of the nitrogenous bases</a:t>
            </a:r>
          </a:p>
          <a:p>
            <a:r>
              <a:rPr lang="en-US" sz="2800"/>
              <a:t>The pattern in the photo suggested that the DNA molecule was made up of two strands, forming a </a:t>
            </a:r>
            <a:r>
              <a:rPr lang="en-US" sz="2800" b="1"/>
              <a:t>double helix</a:t>
            </a:r>
          </a:p>
        </p:txBody>
      </p:sp>
      <p:grpSp>
        <p:nvGrpSpPr>
          <p:cNvPr id="369671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967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002" name="Picture 58" descr="16_07aDoubleHelix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36525"/>
            <a:ext cx="8359775" cy="6584950"/>
          </a:xfrm>
          <a:prstGeom prst="rect">
            <a:avLst/>
          </a:prstGeom>
          <a:noFill/>
        </p:spPr>
      </p:pic>
      <p:sp>
        <p:nvSpPr>
          <p:cNvPr id="595003" name="Text Box 59"/>
          <p:cNvSpPr txBox="1">
            <a:spLocks noChangeArrowheads="1"/>
          </p:cNvSpPr>
          <p:nvPr/>
        </p:nvSpPr>
        <p:spPr bwMode="auto">
          <a:xfrm>
            <a:off x="2824163" y="1598613"/>
            <a:ext cx="9461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3.4 nm</a:t>
            </a:r>
          </a:p>
        </p:txBody>
      </p:sp>
      <p:sp>
        <p:nvSpPr>
          <p:cNvPr id="595004" name="Text Box 60"/>
          <p:cNvSpPr txBox="1">
            <a:spLocks noChangeArrowheads="1"/>
          </p:cNvSpPr>
          <p:nvPr/>
        </p:nvSpPr>
        <p:spPr bwMode="auto">
          <a:xfrm>
            <a:off x="777875" y="3255963"/>
            <a:ext cx="55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1 nm</a:t>
            </a:r>
          </a:p>
        </p:txBody>
      </p:sp>
      <p:sp>
        <p:nvSpPr>
          <p:cNvPr id="595005" name="Text Box 61"/>
          <p:cNvSpPr txBox="1">
            <a:spLocks noChangeArrowheads="1"/>
          </p:cNvSpPr>
          <p:nvPr/>
        </p:nvSpPr>
        <p:spPr bwMode="auto">
          <a:xfrm>
            <a:off x="2868613" y="5426075"/>
            <a:ext cx="9461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0.34 nm</a:t>
            </a:r>
          </a:p>
        </p:txBody>
      </p:sp>
      <p:sp>
        <p:nvSpPr>
          <p:cNvPr id="595006" name="Text Box 62"/>
          <p:cNvSpPr txBox="1">
            <a:spLocks noChangeArrowheads="1"/>
          </p:cNvSpPr>
          <p:nvPr/>
        </p:nvSpPr>
        <p:spPr bwMode="auto">
          <a:xfrm>
            <a:off x="5170488" y="531813"/>
            <a:ext cx="17097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Hydrogen bond</a:t>
            </a:r>
          </a:p>
        </p:txBody>
      </p:sp>
      <p:grpSp>
        <p:nvGrpSpPr>
          <p:cNvPr id="595007" name="Group 63"/>
          <p:cNvGrpSpPr>
            <a:grpSpLocks/>
          </p:cNvGrpSpPr>
          <p:nvPr/>
        </p:nvGrpSpPr>
        <p:grpSpPr bwMode="auto">
          <a:xfrm>
            <a:off x="460375" y="6064250"/>
            <a:ext cx="2103438" cy="523875"/>
            <a:chOff x="215" y="3428"/>
            <a:chExt cx="1079" cy="270"/>
          </a:xfrm>
        </p:grpSpPr>
        <p:sp>
          <p:nvSpPr>
            <p:cNvPr id="595008" name="Text Box 64"/>
            <p:cNvSpPr txBox="1">
              <a:spLocks noChangeArrowheads="1"/>
            </p:cNvSpPr>
            <p:nvPr/>
          </p:nvSpPr>
          <p:spPr bwMode="auto">
            <a:xfrm>
              <a:off x="215" y="3428"/>
              <a:ext cx="14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(a)</a:t>
              </a:r>
            </a:p>
          </p:txBody>
        </p:sp>
        <p:sp>
          <p:nvSpPr>
            <p:cNvPr id="595009" name="Text Box 65"/>
            <p:cNvSpPr txBox="1">
              <a:spLocks noChangeArrowheads="1"/>
            </p:cNvSpPr>
            <p:nvPr/>
          </p:nvSpPr>
          <p:spPr bwMode="auto">
            <a:xfrm>
              <a:off x="385" y="3432"/>
              <a:ext cx="90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Key features of</a:t>
              </a:r>
              <a:br>
                <a:rPr lang="en-US" sz="1800"/>
              </a:br>
              <a:r>
                <a:rPr lang="en-US" sz="1800"/>
                <a:t>DNA structure</a:t>
              </a:r>
            </a:p>
          </p:txBody>
        </p:sp>
      </p:grpSp>
      <p:sp>
        <p:nvSpPr>
          <p:cNvPr id="595010" name="Text Box 66"/>
          <p:cNvSpPr txBox="1">
            <a:spLocks noChangeArrowheads="1"/>
          </p:cNvSpPr>
          <p:nvPr/>
        </p:nvSpPr>
        <p:spPr bwMode="auto">
          <a:xfrm>
            <a:off x="3840163" y="6057900"/>
            <a:ext cx="3189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(b) Partial chemical structure</a:t>
            </a:r>
          </a:p>
        </p:txBody>
      </p:sp>
      <p:sp>
        <p:nvSpPr>
          <p:cNvPr id="595011" name="Text Box 67"/>
          <p:cNvSpPr txBox="1">
            <a:spLocks noChangeArrowheads="1"/>
          </p:cNvSpPr>
          <p:nvPr/>
        </p:nvSpPr>
        <p:spPr bwMode="auto">
          <a:xfrm>
            <a:off x="4205288" y="5005388"/>
            <a:ext cx="752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C31C8E"/>
                </a:solidFill>
              </a:rPr>
              <a:t>3</a:t>
            </a:r>
            <a:r>
              <a:rPr lang="en-US" sz="18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8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95012" name="Text Box 68"/>
          <p:cNvSpPr txBox="1">
            <a:spLocks noChangeArrowheads="1"/>
          </p:cNvSpPr>
          <p:nvPr/>
        </p:nvSpPr>
        <p:spPr bwMode="auto">
          <a:xfrm>
            <a:off x="8040688" y="5562600"/>
            <a:ext cx="75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C31C8E"/>
                </a:solidFill>
              </a:rPr>
              <a:t>5</a:t>
            </a:r>
            <a:r>
              <a:rPr lang="en-US" sz="18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8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95013" name="Text Box 69"/>
          <p:cNvSpPr txBox="1">
            <a:spLocks noChangeArrowheads="1"/>
          </p:cNvSpPr>
          <p:nvPr/>
        </p:nvSpPr>
        <p:spPr bwMode="auto">
          <a:xfrm>
            <a:off x="7697788" y="706438"/>
            <a:ext cx="752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C31C8E"/>
                </a:solidFill>
              </a:rPr>
              <a:t>3</a:t>
            </a:r>
            <a:r>
              <a:rPr lang="en-US" sz="18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8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95014" name="Text Box 70"/>
          <p:cNvSpPr txBox="1">
            <a:spLocks noChangeArrowheads="1"/>
          </p:cNvSpPr>
          <p:nvPr/>
        </p:nvSpPr>
        <p:spPr bwMode="auto">
          <a:xfrm>
            <a:off x="3702050" y="152400"/>
            <a:ext cx="75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C31C8E"/>
                </a:solidFill>
              </a:rPr>
              <a:t>5</a:t>
            </a:r>
            <a:r>
              <a:rPr lang="en-US" sz="18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8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95015" name="Text Box 71"/>
          <p:cNvSpPr txBox="1">
            <a:spLocks noChangeArrowheads="1"/>
          </p:cNvSpPr>
          <p:nvPr/>
        </p:nvSpPr>
        <p:spPr bwMode="auto">
          <a:xfrm>
            <a:off x="5526088" y="120491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16" name="Text Box 72"/>
          <p:cNvSpPr txBox="1">
            <a:spLocks noChangeArrowheads="1"/>
          </p:cNvSpPr>
          <p:nvPr/>
        </p:nvSpPr>
        <p:spPr bwMode="auto">
          <a:xfrm>
            <a:off x="6843713" y="4356100"/>
            <a:ext cx="1809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17" name="Text Box 73"/>
          <p:cNvSpPr txBox="1">
            <a:spLocks noChangeArrowheads="1"/>
          </p:cNvSpPr>
          <p:nvPr/>
        </p:nvSpPr>
        <p:spPr bwMode="auto">
          <a:xfrm>
            <a:off x="6477000" y="119856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18" name="Text Box 74"/>
          <p:cNvSpPr txBox="1">
            <a:spLocks noChangeArrowheads="1"/>
          </p:cNvSpPr>
          <p:nvPr/>
        </p:nvSpPr>
        <p:spPr bwMode="auto">
          <a:xfrm>
            <a:off x="5854700" y="4362450"/>
            <a:ext cx="1809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19" name="Text Box 75"/>
          <p:cNvSpPr txBox="1">
            <a:spLocks noChangeArrowheads="1"/>
          </p:cNvSpPr>
          <p:nvPr/>
        </p:nvSpPr>
        <p:spPr bwMode="auto">
          <a:xfrm>
            <a:off x="5880100" y="225266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20" name="Text Box 76"/>
          <p:cNvSpPr txBox="1">
            <a:spLocks noChangeArrowheads="1"/>
          </p:cNvSpPr>
          <p:nvPr/>
        </p:nvSpPr>
        <p:spPr bwMode="auto">
          <a:xfrm>
            <a:off x="6451600" y="3308350"/>
            <a:ext cx="1809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21" name="Text Box 77"/>
          <p:cNvSpPr txBox="1">
            <a:spLocks noChangeArrowheads="1"/>
          </p:cNvSpPr>
          <p:nvPr/>
        </p:nvSpPr>
        <p:spPr bwMode="auto">
          <a:xfrm>
            <a:off x="6843713" y="225901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2" name="Text Box 78"/>
          <p:cNvSpPr txBox="1">
            <a:spLocks noChangeArrowheads="1"/>
          </p:cNvSpPr>
          <p:nvPr/>
        </p:nvSpPr>
        <p:spPr bwMode="auto">
          <a:xfrm>
            <a:off x="5500688" y="330041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3" name="Text Box 79"/>
          <p:cNvSpPr txBox="1">
            <a:spLocks noChangeArrowheads="1"/>
          </p:cNvSpPr>
          <p:nvPr/>
        </p:nvSpPr>
        <p:spPr bwMode="auto">
          <a:xfrm>
            <a:off x="1860550" y="3444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4" name="Text Box 80"/>
          <p:cNvSpPr txBox="1">
            <a:spLocks noChangeArrowheads="1"/>
          </p:cNvSpPr>
          <p:nvPr/>
        </p:nvSpPr>
        <p:spPr bwMode="auto">
          <a:xfrm>
            <a:off x="1114425" y="6286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5" name="Text Box 81"/>
          <p:cNvSpPr txBox="1">
            <a:spLocks noChangeArrowheads="1"/>
          </p:cNvSpPr>
          <p:nvPr/>
        </p:nvSpPr>
        <p:spPr bwMode="auto">
          <a:xfrm>
            <a:off x="1716088" y="9334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6" name="Text Box 82"/>
          <p:cNvSpPr txBox="1">
            <a:spLocks noChangeArrowheads="1"/>
          </p:cNvSpPr>
          <p:nvPr/>
        </p:nvSpPr>
        <p:spPr bwMode="auto">
          <a:xfrm>
            <a:off x="938213" y="121126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7" name="Text Box 83"/>
          <p:cNvSpPr txBox="1">
            <a:spLocks noChangeArrowheads="1"/>
          </p:cNvSpPr>
          <p:nvPr/>
        </p:nvSpPr>
        <p:spPr bwMode="auto">
          <a:xfrm>
            <a:off x="1744663" y="21780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8" name="Text Box 84"/>
          <p:cNvSpPr txBox="1">
            <a:spLocks noChangeArrowheads="1"/>
          </p:cNvSpPr>
          <p:nvPr/>
        </p:nvSpPr>
        <p:spPr bwMode="auto">
          <a:xfrm>
            <a:off x="1152525" y="25082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9" name="Text Box 85"/>
          <p:cNvSpPr txBox="1">
            <a:spLocks noChangeArrowheads="1"/>
          </p:cNvSpPr>
          <p:nvPr/>
        </p:nvSpPr>
        <p:spPr bwMode="auto">
          <a:xfrm>
            <a:off x="1089025" y="380523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30" name="Text Box 86"/>
          <p:cNvSpPr txBox="1">
            <a:spLocks noChangeArrowheads="1"/>
          </p:cNvSpPr>
          <p:nvPr/>
        </p:nvSpPr>
        <p:spPr bwMode="auto">
          <a:xfrm>
            <a:off x="1652588" y="41084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31" name="Text Box 87"/>
          <p:cNvSpPr txBox="1">
            <a:spLocks noChangeArrowheads="1"/>
          </p:cNvSpPr>
          <p:nvPr/>
        </p:nvSpPr>
        <p:spPr bwMode="auto">
          <a:xfrm>
            <a:off x="571500" y="44005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32" name="Text Box 88"/>
          <p:cNvSpPr txBox="1">
            <a:spLocks noChangeArrowheads="1"/>
          </p:cNvSpPr>
          <p:nvPr/>
        </p:nvSpPr>
        <p:spPr bwMode="auto">
          <a:xfrm>
            <a:off x="2352675" y="33813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3" name="Text Box 89"/>
          <p:cNvSpPr txBox="1">
            <a:spLocks noChangeArrowheads="1"/>
          </p:cNvSpPr>
          <p:nvPr/>
        </p:nvSpPr>
        <p:spPr bwMode="auto">
          <a:xfrm>
            <a:off x="1684338" y="6350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4" name="Text Box 90"/>
          <p:cNvSpPr txBox="1">
            <a:spLocks noChangeArrowheads="1"/>
          </p:cNvSpPr>
          <p:nvPr/>
        </p:nvSpPr>
        <p:spPr bwMode="auto">
          <a:xfrm>
            <a:off x="1174750" y="9398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5" name="Text Box 91"/>
          <p:cNvSpPr txBox="1">
            <a:spLocks noChangeArrowheads="1"/>
          </p:cNvSpPr>
          <p:nvPr/>
        </p:nvSpPr>
        <p:spPr bwMode="auto">
          <a:xfrm>
            <a:off x="539750" y="12065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6" name="Text Box 92"/>
          <p:cNvSpPr txBox="1">
            <a:spLocks noChangeArrowheads="1"/>
          </p:cNvSpPr>
          <p:nvPr/>
        </p:nvSpPr>
        <p:spPr bwMode="auto">
          <a:xfrm>
            <a:off x="1201738" y="21732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7" name="Text Box 93"/>
          <p:cNvSpPr txBox="1">
            <a:spLocks noChangeArrowheads="1"/>
          </p:cNvSpPr>
          <p:nvPr/>
        </p:nvSpPr>
        <p:spPr bwMode="auto">
          <a:xfrm>
            <a:off x="1682750" y="25034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8" name="Text Box 94"/>
          <p:cNvSpPr txBox="1">
            <a:spLocks noChangeArrowheads="1"/>
          </p:cNvSpPr>
          <p:nvPr/>
        </p:nvSpPr>
        <p:spPr bwMode="auto">
          <a:xfrm>
            <a:off x="1698625" y="38115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9" name="Text Box 95"/>
          <p:cNvSpPr txBox="1">
            <a:spLocks noChangeArrowheads="1"/>
          </p:cNvSpPr>
          <p:nvPr/>
        </p:nvSpPr>
        <p:spPr bwMode="auto">
          <a:xfrm>
            <a:off x="1146175" y="41163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40" name="Text Box 96"/>
          <p:cNvSpPr txBox="1">
            <a:spLocks noChangeArrowheads="1"/>
          </p:cNvSpPr>
          <p:nvPr/>
        </p:nvSpPr>
        <p:spPr bwMode="auto">
          <a:xfrm>
            <a:off x="946150" y="43957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41" name="Text Box 97"/>
          <p:cNvSpPr txBox="1">
            <a:spLocks noChangeArrowheads="1"/>
          </p:cNvSpPr>
          <p:nvPr/>
        </p:nvSpPr>
        <p:spPr bwMode="auto">
          <a:xfrm>
            <a:off x="682625" y="186531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2" name="Text Box 98"/>
          <p:cNvSpPr txBox="1">
            <a:spLocks noChangeArrowheads="1"/>
          </p:cNvSpPr>
          <p:nvPr/>
        </p:nvSpPr>
        <p:spPr bwMode="auto">
          <a:xfrm>
            <a:off x="2192338" y="286226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3" name="Text Box 99"/>
          <p:cNvSpPr txBox="1">
            <a:spLocks noChangeArrowheads="1"/>
          </p:cNvSpPr>
          <p:nvPr/>
        </p:nvSpPr>
        <p:spPr bwMode="auto">
          <a:xfrm>
            <a:off x="1939925" y="34988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4" name="Text Box 100"/>
          <p:cNvSpPr txBox="1">
            <a:spLocks noChangeArrowheads="1"/>
          </p:cNvSpPr>
          <p:nvPr/>
        </p:nvSpPr>
        <p:spPr bwMode="auto">
          <a:xfrm>
            <a:off x="1174750" y="499586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5" name="Text Box 101"/>
          <p:cNvSpPr txBox="1">
            <a:spLocks noChangeArrowheads="1"/>
          </p:cNvSpPr>
          <p:nvPr/>
        </p:nvSpPr>
        <p:spPr bwMode="auto">
          <a:xfrm>
            <a:off x="1768475" y="53228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6" name="Text Box 102"/>
          <p:cNvSpPr txBox="1">
            <a:spLocks noChangeArrowheads="1"/>
          </p:cNvSpPr>
          <p:nvPr/>
        </p:nvSpPr>
        <p:spPr bwMode="auto">
          <a:xfrm>
            <a:off x="833438" y="5616575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7" name="Text Box 103"/>
          <p:cNvSpPr txBox="1">
            <a:spLocks noChangeArrowheads="1"/>
          </p:cNvSpPr>
          <p:nvPr/>
        </p:nvSpPr>
        <p:spPr bwMode="auto">
          <a:xfrm>
            <a:off x="1187450" y="185896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48" name="Text Box 104"/>
          <p:cNvSpPr txBox="1">
            <a:spLocks noChangeArrowheads="1"/>
          </p:cNvSpPr>
          <p:nvPr/>
        </p:nvSpPr>
        <p:spPr bwMode="auto">
          <a:xfrm>
            <a:off x="1662113" y="285591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49" name="Text Box 105"/>
          <p:cNvSpPr txBox="1">
            <a:spLocks noChangeArrowheads="1"/>
          </p:cNvSpPr>
          <p:nvPr/>
        </p:nvSpPr>
        <p:spPr bwMode="auto">
          <a:xfrm>
            <a:off x="2366963" y="35052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50" name="Text Box 106"/>
          <p:cNvSpPr txBox="1">
            <a:spLocks noChangeArrowheads="1"/>
          </p:cNvSpPr>
          <p:nvPr/>
        </p:nvSpPr>
        <p:spPr bwMode="auto">
          <a:xfrm>
            <a:off x="669925" y="500221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51" name="Text Box 107"/>
          <p:cNvSpPr txBox="1">
            <a:spLocks noChangeArrowheads="1"/>
          </p:cNvSpPr>
          <p:nvPr/>
        </p:nvSpPr>
        <p:spPr bwMode="auto">
          <a:xfrm>
            <a:off x="1185863" y="531653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52" name="Text Box 108"/>
          <p:cNvSpPr txBox="1">
            <a:spLocks noChangeArrowheads="1"/>
          </p:cNvSpPr>
          <p:nvPr/>
        </p:nvSpPr>
        <p:spPr bwMode="auto">
          <a:xfrm>
            <a:off x="1416050" y="5610225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53" name="Line 109"/>
          <p:cNvSpPr>
            <a:spLocks noChangeShapeType="1"/>
          </p:cNvSpPr>
          <p:nvPr/>
        </p:nvSpPr>
        <p:spPr bwMode="auto">
          <a:xfrm>
            <a:off x="6005513" y="781050"/>
            <a:ext cx="127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16.7a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62800" y="152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(16 19-23))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16.UN01</a:t>
            </a:r>
          </a:p>
        </p:txBody>
      </p:sp>
      <p:pic>
        <p:nvPicPr>
          <p:cNvPr id="531459" name="Picture 3" descr="16_UN01BasePai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16038"/>
            <a:ext cx="8548687" cy="4224337"/>
          </a:xfrm>
          <a:prstGeom prst="rect">
            <a:avLst/>
          </a:prstGeom>
          <a:noFill/>
        </p:spPr>
      </p:pic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3590925" y="1768475"/>
            <a:ext cx="38211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/>
              <a:t>Purine </a:t>
            </a:r>
            <a:r>
              <a:rPr lang="en-US">
                <a:sym typeface="Symbol" pitchFamily="18" charset="2"/>
              </a:rPr>
              <a:t></a:t>
            </a:r>
            <a:r>
              <a:rPr lang="en-US"/>
              <a:t> purine: too wide</a:t>
            </a:r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3598863" y="3165475"/>
            <a:ext cx="52371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/>
              <a:t>Pyrimidine </a:t>
            </a:r>
            <a:r>
              <a:rPr lang="en-US">
                <a:sym typeface="Symbol" pitchFamily="18" charset="2"/>
              </a:rPr>
              <a:t></a:t>
            </a:r>
            <a:r>
              <a:rPr lang="en-US"/>
              <a:t> pyrimidine: too narrow</a:t>
            </a:r>
          </a:p>
        </p:txBody>
      </p: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3592513" y="4322763"/>
            <a:ext cx="38846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/>
              <a:t>Purine </a:t>
            </a:r>
            <a:r>
              <a:rPr lang="en-US">
                <a:sym typeface="Symbol" pitchFamily="18" charset="2"/>
              </a:rPr>
              <a:t></a:t>
            </a:r>
            <a:r>
              <a:rPr lang="en-US"/>
              <a:t> pyrimidine: width</a:t>
            </a:r>
            <a:br>
              <a:rPr lang="en-US"/>
            </a:br>
            <a:r>
              <a:rPr lang="en-US"/>
              <a:t>consistent with X-ray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571500"/>
            <a:ext cx="8713787" cy="914400"/>
          </a:xfrm>
        </p:spPr>
        <p:txBody>
          <a:bodyPr/>
          <a:lstStyle/>
          <a:p>
            <a:r>
              <a:rPr lang="en-US"/>
              <a:t>The Search for the Genetic Material: </a:t>
            </a:r>
            <a:r>
              <a:rPr lang="en-US" i="1"/>
              <a:t>Scientific Inquiry</a:t>
            </a:r>
            <a:endParaRPr lang="en-US" sz="3400" i="1">
              <a:solidFill>
                <a:srgbClr val="993366"/>
              </a:solidFill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35163"/>
            <a:ext cx="8534400" cy="4922837"/>
          </a:xfrm>
        </p:spPr>
        <p:txBody>
          <a:bodyPr/>
          <a:lstStyle/>
          <a:p>
            <a:pPr marL="350838" indent="-350838">
              <a:lnSpc>
                <a:spcPct val="90000"/>
              </a:lnSpc>
            </a:pPr>
            <a:r>
              <a:rPr lang="en-US" sz="2800" dirty="0"/>
              <a:t>When T. H. Morgan’s group showed that genes are located on chromosomes, the two components of chromosomes—DNA and protein—became candidates for the genetic material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The key factor in determining the genetic material was choosing appropriate experimental organisms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The role of DNA in heredity was first discovered by studying bacteria and the viruses that infect </a:t>
            </a:r>
            <a:r>
              <a:rPr lang="en-US" sz="2800" dirty="0" smtClean="0"/>
              <a:t>them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 smtClean="0"/>
              <a:t>Protein and amino acid diversity is greater compared to nucleic acid/nucleotides so they were thought to be the likely genetic material (1 &amp; 2)</a:t>
            </a:r>
          </a:p>
        </p:txBody>
      </p:sp>
      <p:grpSp>
        <p:nvGrpSpPr>
          <p:cNvPr id="33280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280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895850"/>
          </a:xfrm>
        </p:spPr>
        <p:txBody>
          <a:bodyPr/>
          <a:lstStyle/>
          <a:p>
            <a:r>
              <a:rPr lang="en-US" sz="2800" dirty="0"/>
              <a:t>Watson and Crick reasoned that the pairing was more specific, dictated by the base structures</a:t>
            </a:r>
          </a:p>
          <a:p>
            <a:r>
              <a:rPr lang="en-US" sz="2800" dirty="0"/>
              <a:t>They determined that adenine (A) paired only with thymine (T), and guanine (G) paired only with cytosine (C)</a:t>
            </a:r>
          </a:p>
          <a:p>
            <a:r>
              <a:rPr lang="en-US" sz="2800" dirty="0"/>
              <a:t>The Watson-Crick model explains Chargaff’s rules: in any organism the amount of A = T, and the amount of G = </a:t>
            </a:r>
            <a:r>
              <a:rPr lang="en-US" sz="2800" dirty="0" smtClean="0"/>
              <a:t>C</a:t>
            </a:r>
          </a:p>
          <a:p>
            <a:r>
              <a:rPr lang="en-US" sz="2800" dirty="0" smtClean="0"/>
              <a:t>(17 &amp; 18 apply knowledge)</a:t>
            </a:r>
            <a:endParaRPr lang="en-US" sz="2800" dirty="0"/>
          </a:p>
        </p:txBody>
      </p:sp>
      <p:grpSp>
        <p:nvGrpSpPr>
          <p:cNvPr id="38400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400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534400" cy="914400"/>
          </a:xfrm>
        </p:spPr>
        <p:txBody>
          <a:bodyPr/>
          <a:lstStyle/>
          <a:p>
            <a:r>
              <a:rPr lang="en-US"/>
              <a:t>Concept 16.2: Many proteins work together in DNA replication and repair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458200" cy="3524250"/>
          </a:xfrm>
        </p:spPr>
        <p:txBody>
          <a:bodyPr/>
          <a:lstStyle/>
          <a:p>
            <a:r>
              <a:rPr lang="en-US" sz="2800"/>
              <a:t>The relationship between structure and function is manifest in the double helix</a:t>
            </a:r>
          </a:p>
          <a:p>
            <a:r>
              <a:rPr lang="en-US" sz="2800"/>
              <a:t>Watson and Crick noted that the specific base pairing suggested a possible copying mechanism for genetic material</a:t>
            </a:r>
          </a:p>
        </p:txBody>
      </p:sp>
      <p:grpSp>
        <p:nvGrpSpPr>
          <p:cNvPr id="38810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810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16.9-3</a:t>
            </a:r>
          </a:p>
        </p:txBody>
      </p:sp>
      <p:pic>
        <p:nvPicPr>
          <p:cNvPr id="601091" name="Picture 3" descr="16_09DNAReplication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54163"/>
            <a:ext cx="8548687" cy="3749675"/>
          </a:xfrm>
          <a:prstGeom prst="rect">
            <a:avLst/>
          </a:prstGeom>
          <a:noFill/>
        </p:spPr>
      </p:pic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328613" y="4157663"/>
            <a:ext cx="21590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(a) Parent molecule</a:t>
            </a:r>
          </a:p>
        </p:txBody>
      </p:sp>
      <p:grpSp>
        <p:nvGrpSpPr>
          <p:cNvPr id="601093" name="Group 5"/>
          <p:cNvGrpSpPr>
            <a:grpSpLocks/>
          </p:cNvGrpSpPr>
          <p:nvPr/>
        </p:nvGrpSpPr>
        <p:grpSpPr bwMode="auto">
          <a:xfrm>
            <a:off x="3022600" y="4144963"/>
            <a:ext cx="1951038" cy="565150"/>
            <a:chOff x="1904" y="2611"/>
            <a:chExt cx="1229" cy="356"/>
          </a:xfrm>
        </p:grpSpPr>
        <p:sp>
          <p:nvSpPr>
            <p:cNvPr id="601094" name="Text Box 6"/>
            <p:cNvSpPr txBox="1">
              <a:spLocks noChangeArrowheads="1"/>
            </p:cNvSpPr>
            <p:nvPr/>
          </p:nvSpPr>
          <p:spPr bwMode="auto">
            <a:xfrm>
              <a:off x="1904" y="2615"/>
              <a:ext cx="20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(b)</a:t>
              </a:r>
            </a:p>
          </p:txBody>
        </p:sp>
        <p:sp>
          <p:nvSpPr>
            <p:cNvPr id="601095" name="Text Box 7"/>
            <p:cNvSpPr txBox="1">
              <a:spLocks noChangeArrowheads="1"/>
            </p:cNvSpPr>
            <p:nvPr/>
          </p:nvSpPr>
          <p:spPr bwMode="auto">
            <a:xfrm>
              <a:off x="2124" y="2611"/>
              <a:ext cx="100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Separation of</a:t>
              </a:r>
              <a:br>
                <a:rPr lang="en-US" sz="1800"/>
              </a:br>
              <a:r>
                <a:rPr lang="en-US" sz="1800"/>
                <a:t>strands</a:t>
              </a:r>
            </a:p>
          </p:txBody>
        </p:sp>
      </p:grpSp>
      <p:grpSp>
        <p:nvGrpSpPr>
          <p:cNvPr id="601096" name="Group 8"/>
          <p:cNvGrpSpPr>
            <a:grpSpLocks/>
          </p:cNvGrpSpPr>
          <p:nvPr/>
        </p:nvGrpSpPr>
        <p:grpSpPr bwMode="auto">
          <a:xfrm>
            <a:off x="5464175" y="4140200"/>
            <a:ext cx="3419475" cy="1068388"/>
            <a:chOff x="3442" y="2608"/>
            <a:chExt cx="2154" cy="673"/>
          </a:xfrm>
        </p:grpSpPr>
        <p:sp>
          <p:nvSpPr>
            <p:cNvPr id="601097" name="Text Box 9"/>
            <p:cNvSpPr txBox="1">
              <a:spLocks noChangeArrowheads="1"/>
            </p:cNvSpPr>
            <p:nvPr/>
          </p:nvSpPr>
          <p:spPr bwMode="auto">
            <a:xfrm>
              <a:off x="3442" y="2620"/>
              <a:ext cx="20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(c)</a:t>
              </a:r>
            </a:p>
          </p:txBody>
        </p:sp>
        <p:sp>
          <p:nvSpPr>
            <p:cNvPr id="601098" name="Text Box 10"/>
            <p:cNvSpPr txBox="1">
              <a:spLocks noChangeArrowheads="1"/>
            </p:cNvSpPr>
            <p:nvPr/>
          </p:nvSpPr>
          <p:spPr bwMode="auto">
            <a:xfrm>
              <a:off x="3629" y="2608"/>
              <a:ext cx="196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“Daughter” DNA molecules,</a:t>
              </a:r>
              <a:br>
                <a:rPr lang="en-US" sz="1800"/>
              </a:br>
              <a:r>
                <a:rPr lang="en-US" sz="1800"/>
                <a:t>each consisting of one</a:t>
              </a:r>
              <a:br>
                <a:rPr lang="en-US" sz="1800"/>
              </a:br>
              <a:r>
                <a:rPr lang="en-US" sz="1800"/>
                <a:t>parental strand and one</a:t>
              </a:r>
              <a:br>
                <a:rPr lang="en-US" sz="1800"/>
              </a:br>
              <a:r>
                <a:rPr lang="en-US" sz="1800"/>
                <a:t>new strand</a:t>
              </a:r>
            </a:p>
          </p:txBody>
        </p:sp>
      </p:grpSp>
      <p:sp>
        <p:nvSpPr>
          <p:cNvPr id="601099" name="Text Box 11"/>
          <p:cNvSpPr txBox="1">
            <a:spLocks noChangeArrowheads="1"/>
          </p:cNvSpPr>
          <p:nvPr/>
        </p:nvSpPr>
        <p:spPr bwMode="auto">
          <a:xfrm>
            <a:off x="984250" y="17827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0" name="Text Box 12"/>
          <p:cNvSpPr txBox="1">
            <a:spLocks noChangeArrowheads="1"/>
          </p:cNvSpPr>
          <p:nvPr/>
        </p:nvSpPr>
        <p:spPr bwMode="auto">
          <a:xfrm>
            <a:off x="1638300" y="255587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1" name="Text Box 13"/>
          <p:cNvSpPr txBox="1">
            <a:spLocks noChangeArrowheads="1"/>
          </p:cNvSpPr>
          <p:nvPr/>
        </p:nvSpPr>
        <p:spPr bwMode="auto">
          <a:xfrm>
            <a:off x="965200" y="2941638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2" name="Text Box 14"/>
          <p:cNvSpPr txBox="1">
            <a:spLocks noChangeArrowheads="1"/>
          </p:cNvSpPr>
          <p:nvPr/>
        </p:nvSpPr>
        <p:spPr bwMode="auto">
          <a:xfrm>
            <a:off x="3081338" y="1778000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3" name="Text Box 15"/>
          <p:cNvSpPr txBox="1">
            <a:spLocks noChangeArrowheads="1"/>
          </p:cNvSpPr>
          <p:nvPr/>
        </p:nvSpPr>
        <p:spPr bwMode="auto">
          <a:xfrm>
            <a:off x="4668838" y="2544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4" name="Text Box 16"/>
          <p:cNvSpPr txBox="1">
            <a:spLocks noChangeArrowheads="1"/>
          </p:cNvSpPr>
          <p:nvPr/>
        </p:nvSpPr>
        <p:spPr bwMode="auto">
          <a:xfrm>
            <a:off x="3081338" y="295433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5" name="Text Box 17"/>
          <p:cNvSpPr txBox="1">
            <a:spLocks noChangeArrowheads="1"/>
          </p:cNvSpPr>
          <p:nvPr/>
        </p:nvSpPr>
        <p:spPr bwMode="auto">
          <a:xfrm>
            <a:off x="5792788" y="1778000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6" name="Text Box 18"/>
          <p:cNvSpPr txBox="1">
            <a:spLocks noChangeArrowheads="1"/>
          </p:cNvSpPr>
          <p:nvPr/>
        </p:nvSpPr>
        <p:spPr bwMode="auto">
          <a:xfrm>
            <a:off x="6453188" y="2555875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7" name="Text Box 19"/>
          <p:cNvSpPr txBox="1">
            <a:spLocks noChangeArrowheads="1"/>
          </p:cNvSpPr>
          <p:nvPr/>
        </p:nvSpPr>
        <p:spPr bwMode="auto">
          <a:xfrm>
            <a:off x="5792788" y="294163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8" name="Text Box 20"/>
          <p:cNvSpPr txBox="1">
            <a:spLocks noChangeArrowheads="1"/>
          </p:cNvSpPr>
          <p:nvPr/>
        </p:nvSpPr>
        <p:spPr bwMode="auto">
          <a:xfrm>
            <a:off x="7685088" y="17891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9" name="Text Box 21"/>
          <p:cNvSpPr txBox="1">
            <a:spLocks noChangeArrowheads="1"/>
          </p:cNvSpPr>
          <p:nvPr/>
        </p:nvSpPr>
        <p:spPr bwMode="auto">
          <a:xfrm>
            <a:off x="8340725" y="255111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10" name="Text Box 22"/>
          <p:cNvSpPr txBox="1">
            <a:spLocks noChangeArrowheads="1"/>
          </p:cNvSpPr>
          <p:nvPr/>
        </p:nvSpPr>
        <p:spPr bwMode="auto">
          <a:xfrm>
            <a:off x="7678738" y="293528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11" name="Text Box 23"/>
          <p:cNvSpPr txBox="1">
            <a:spLocks noChangeArrowheads="1"/>
          </p:cNvSpPr>
          <p:nvPr/>
        </p:nvSpPr>
        <p:spPr bwMode="auto">
          <a:xfrm>
            <a:off x="8351838" y="1782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2" name="Text Box 24"/>
          <p:cNvSpPr txBox="1">
            <a:spLocks noChangeArrowheads="1"/>
          </p:cNvSpPr>
          <p:nvPr/>
        </p:nvSpPr>
        <p:spPr bwMode="auto">
          <a:xfrm>
            <a:off x="7696200" y="25574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3" name="Text Box 25"/>
          <p:cNvSpPr txBox="1">
            <a:spLocks noChangeArrowheads="1"/>
          </p:cNvSpPr>
          <p:nvPr/>
        </p:nvSpPr>
        <p:spPr bwMode="auto">
          <a:xfrm>
            <a:off x="8362950" y="2933700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4" name="Text Box 26"/>
          <p:cNvSpPr txBox="1">
            <a:spLocks noChangeArrowheads="1"/>
          </p:cNvSpPr>
          <p:nvPr/>
        </p:nvSpPr>
        <p:spPr bwMode="auto">
          <a:xfrm>
            <a:off x="6472238" y="1782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5" name="Text Box 27"/>
          <p:cNvSpPr txBox="1">
            <a:spLocks noChangeArrowheads="1"/>
          </p:cNvSpPr>
          <p:nvPr/>
        </p:nvSpPr>
        <p:spPr bwMode="auto">
          <a:xfrm>
            <a:off x="5803900" y="25574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6" name="Text Box 28"/>
          <p:cNvSpPr txBox="1">
            <a:spLocks noChangeArrowheads="1"/>
          </p:cNvSpPr>
          <p:nvPr/>
        </p:nvSpPr>
        <p:spPr bwMode="auto">
          <a:xfrm>
            <a:off x="6464300" y="2941638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7" name="Text Box 29"/>
          <p:cNvSpPr txBox="1">
            <a:spLocks noChangeArrowheads="1"/>
          </p:cNvSpPr>
          <p:nvPr/>
        </p:nvSpPr>
        <p:spPr bwMode="auto">
          <a:xfrm>
            <a:off x="4665663" y="17891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8" name="Text Box 30"/>
          <p:cNvSpPr txBox="1">
            <a:spLocks noChangeArrowheads="1"/>
          </p:cNvSpPr>
          <p:nvPr/>
        </p:nvSpPr>
        <p:spPr bwMode="auto">
          <a:xfrm>
            <a:off x="4672013" y="2946400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9" name="Text Box 31"/>
          <p:cNvSpPr txBox="1">
            <a:spLocks noChangeArrowheads="1"/>
          </p:cNvSpPr>
          <p:nvPr/>
        </p:nvSpPr>
        <p:spPr bwMode="auto">
          <a:xfrm>
            <a:off x="3098800" y="254952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20" name="Text Box 32"/>
          <p:cNvSpPr txBox="1">
            <a:spLocks noChangeArrowheads="1"/>
          </p:cNvSpPr>
          <p:nvPr/>
        </p:nvSpPr>
        <p:spPr bwMode="auto">
          <a:xfrm>
            <a:off x="1643063" y="1782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21" name="Text Box 33"/>
          <p:cNvSpPr txBox="1">
            <a:spLocks noChangeArrowheads="1"/>
          </p:cNvSpPr>
          <p:nvPr/>
        </p:nvSpPr>
        <p:spPr bwMode="auto">
          <a:xfrm>
            <a:off x="987425" y="25574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22" name="Text Box 34"/>
          <p:cNvSpPr txBox="1">
            <a:spLocks noChangeArrowheads="1"/>
          </p:cNvSpPr>
          <p:nvPr/>
        </p:nvSpPr>
        <p:spPr bwMode="auto">
          <a:xfrm>
            <a:off x="1647825" y="2940050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23" name="Text Box 35"/>
          <p:cNvSpPr txBox="1">
            <a:spLocks noChangeArrowheads="1"/>
          </p:cNvSpPr>
          <p:nvPr/>
        </p:nvSpPr>
        <p:spPr bwMode="auto">
          <a:xfrm>
            <a:off x="949325" y="217487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4" name="Text Box 36"/>
          <p:cNvSpPr txBox="1">
            <a:spLocks noChangeArrowheads="1"/>
          </p:cNvSpPr>
          <p:nvPr/>
        </p:nvSpPr>
        <p:spPr bwMode="auto">
          <a:xfrm>
            <a:off x="1644650" y="33194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5" name="Text Box 37"/>
          <p:cNvSpPr txBox="1">
            <a:spLocks noChangeArrowheads="1"/>
          </p:cNvSpPr>
          <p:nvPr/>
        </p:nvSpPr>
        <p:spPr bwMode="auto">
          <a:xfrm>
            <a:off x="3060700" y="215582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6" name="Text Box 38"/>
          <p:cNvSpPr txBox="1">
            <a:spLocks noChangeArrowheads="1"/>
          </p:cNvSpPr>
          <p:nvPr/>
        </p:nvSpPr>
        <p:spPr bwMode="auto">
          <a:xfrm>
            <a:off x="4672013" y="33194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7" name="Text Box 39"/>
          <p:cNvSpPr txBox="1">
            <a:spLocks noChangeArrowheads="1"/>
          </p:cNvSpPr>
          <p:nvPr/>
        </p:nvSpPr>
        <p:spPr bwMode="auto">
          <a:xfrm>
            <a:off x="5762625" y="216217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8" name="Text Box 40"/>
          <p:cNvSpPr txBox="1">
            <a:spLocks noChangeArrowheads="1"/>
          </p:cNvSpPr>
          <p:nvPr/>
        </p:nvSpPr>
        <p:spPr bwMode="auto">
          <a:xfrm>
            <a:off x="6465888" y="33258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9" name="Text Box 41"/>
          <p:cNvSpPr txBox="1">
            <a:spLocks noChangeArrowheads="1"/>
          </p:cNvSpPr>
          <p:nvPr/>
        </p:nvSpPr>
        <p:spPr bwMode="auto">
          <a:xfrm>
            <a:off x="7651750" y="217011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30" name="Text Box 42"/>
          <p:cNvSpPr txBox="1">
            <a:spLocks noChangeArrowheads="1"/>
          </p:cNvSpPr>
          <p:nvPr/>
        </p:nvSpPr>
        <p:spPr bwMode="auto">
          <a:xfrm>
            <a:off x="8347075" y="3327400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31" name="Text Box 43"/>
          <p:cNvSpPr txBox="1">
            <a:spLocks noChangeArrowheads="1"/>
          </p:cNvSpPr>
          <p:nvPr/>
        </p:nvSpPr>
        <p:spPr bwMode="auto">
          <a:xfrm>
            <a:off x="8320088" y="2163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2" name="Text Box 44"/>
          <p:cNvSpPr txBox="1">
            <a:spLocks noChangeArrowheads="1"/>
          </p:cNvSpPr>
          <p:nvPr/>
        </p:nvSpPr>
        <p:spPr bwMode="auto">
          <a:xfrm>
            <a:off x="7666038" y="332263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3" name="Text Box 45"/>
          <p:cNvSpPr txBox="1">
            <a:spLocks noChangeArrowheads="1"/>
          </p:cNvSpPr>
          <p:nvPr/>
        </p:nvSpPr>
        <p:spPr bwMode="auto">
          <a:xfrm>
            <a:off x="6421438" y="21701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4" name="Text Box 46"/>
          <p:cNvSpPr txBox="1">
            <a:spLocks noChangeArrowheads="1"/>
          </p:cNvSpPr>
          <p:nvPr/>
        </p:nvSpPr>
        <p:spPr bwMode="auto">
          <a:xfrm>
            <a:off x="5780088" y="332898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5" name="Text Box 47"/>
          <p:cNvSpPr txBox="1">
            <a:spLocks noChangeArrowheads="1"/>
          </p:cNvSpPr>
          <p:nvPr/>
        </p:nvSpPr>
        <p:spPr bwMode="auto">
          <a:xfrm>
            <a:off x="4629150" y="21510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6" name="Text Box 48"/>
          <p:cNvSpPr txBox="1">
            <a:spLocks noChangeArrowheads="1"/>
          </p:cNvSpPr>
          <p:nvPr/>
        </p:nvSpPr>
        <p:spPr bwMode="auto">
          <a:xfrm>
            <a:off x="3062288" y="3321050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7" name="Text Box 49"/>
          <p:cNvSpPr txBox="1">
            <a:spLocks noChangeArrowheads="1"/>
          </p:cNvSpPr>
          <p:nvPr/>
        </p:nvSpPr>
        <p:spPr bwMode="auto">
          <a:xfrm>
            <a:off x="1608138" y="21701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8" name="Text Box 50"/>
          <p:cNvSpPr txBox="1">
            <a:spLocks noChangeArrowheads="1"/>
          </p:cNvSpPr>
          <p:nvPr/>
        </p:nvSpPr>
        <p:spPr bwMode="auto">
          <a:xfrm>
            <a:off x="958850" y="3322638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597400"/>
          </a:xfrm>
        </p:spPr>
        <p:txBody>
          <a:bodyPr/>
          <a:lstStyle/>
          <a:p>
            <a:r>
              <a:rPr lang="en-US" sz="2800" dirty="0"/>
              <a:t>Watson and Crick’s </a:t>
            </a:r>
            <a:r>
              <a:rPr lang="en-US" sz="2800" b="1" dirty="0" err="1"/>
              <a:t>semiconservative</a:t>
            </a:r>
            <a:r>
              <a:rPr lang="en-US" sz="2800" b="1" dirty="0"/>
              <a:t> model </a:t>
            </a:r>
            <a:r>
              <a:rPr lang="en-US" sz="2800" dirty="0"/>
              <a:t>of replication predicts that when a double helix replicates, each daughter molecule will have one old strand (derived or “conserved” from the parent molecule) and one newly made strand</a:t>
            </a:r>
          </a:p>
          <a:p>
            <a:r>
              <a:rPr lang="en-US" sz="2800" dirty="0"/>
              <a:t>Competing models were the conservative model (the two parent strands rejoin) and the dispersive model (each strand is a mix of old and new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(24)</a:t>
            </a:r>
            <a:endParaRPr lang="en-US" sz="2800" dirty="0"/>
          </a:p>
        </p:txBody>
      </p:sp>
      <p:grpSp>
        <p:nvGrpSpPr>
          <p:cNvPr id="39834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834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590800"/>
          </a:xfrm>
        </p:spPr>
        <p:txBody>
          <a:bodyPr/>
          <a:lstStyle/>
          <a:p>
            <a:r>
              <a:rPr lang="en-US" sz="2800" dirty="0"/>
              <a:t>Experiments by Matthew </a:t>
            </a:r>
            <a:r>
              <a:rPr lang="en-US" sz="2800" dirty="0" err="1"/>
              <a:t>Meselson</a:t>
            </a:r>
            <a:r>
              <a:rPr lang="en-US" sz="2800" dirty="0"/>
              <a:t> and Franklin Stahl supported the </a:t>
            </a:r>
            <a:r>
              <a:rPr lang="en-US" sz="2800" dirty="0" err="1"/>
              <a:t>semiconservative</a:t>
            </a:r>
            <a:r>
              <a:rPr lang="en-US" sz="2800" dirty="0"/>
              <a:t> model </a:t>
            </a:r>
          </a:p>
          <a:p>
            <a:r>
              <a:rPr lang="en-US" sz="2800" dirty="0"/>
              <a:t>They labeled the nucleotides of the old strands with a heavy isotope of nitrogen, while any new nucleotides were labeled with a lighter </a:t>
            </a:r>
            <a:r>
              <a:rPr lang="en-US" sz="2800" dirty="0" smtClean="0"/>
              <a:t>isotope</a:t>
            </a:r>
          </a:p>
          <a:p>
            <a:r>
              <a:rPr lang="en-US" sz="2800" dirty="0" smtClean="0"/>
              <a:t>N14 and N15 isotopes. (25 &amp; 26)</a:t>
            </a:r>
            <a:endParaRPr lang="en-US" sz="2800" dirty="0"/>
          </a:p>
        </p:txBody>
      </p:sp>
      <p:grpSp>
        <p:nvGrpSpPr>
          <p:cNvPr id="40243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243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16.10</a:t>
            </a:r>
          </a:p>
        </p:txBody>
      </p:sp>
      <p:pic>
        <p:nvPicPr>
          <p:cNvPr id="549891" name="Picture 3" descr="16_10AltDNARepModel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175" y="136525"/>
            <a:ext cx="5835650" cy="6584950"/>
          </a:xfrm>
          <a:prstGeom prst="rect">
            <a:avLst/>
          </a:prstGeom>
          <a:noFill/>
        </p:spPr>
      </p:pic>
      <p:grpSp>
        <p:nvGrpSpPr>
          <p:cNvPr id="549892" name="Group 4"/>
          <p:cNvGrpSpPr>
            <a:grpSpLocks/>
          </p:cNvGrpSpPr>
          <p:nvPr/>
        </p:nvGrpSpPr>
        <p:grpSpPr bwMode="auto">
          <a:xfrm>
            <a:off x="1690688" y="871538"/>
            <a:ext cx="1808162" cy="496887"/>
            <a:chOff x="1065" y="549"/>
            <a:chExt cx="1139" cy="313"/>
          </a:xfrm>
        </p:grpSpPr>
        <p:sp>
          <p:nvSpPr>
            <p:cNvPr id="549893" name="Text Box 5"/>
            <p:cNvSpPr txBox="1">
              <a:spLocks noChangeArrowheads="1"/>
            </p:cNvSpPr>
            <p:nvPr/>
          </p:nvSpPr>
          <p:spPr bwMode="auto">
            <a:xfrm>
              <a:off x="1065" y="553"/>
              <a:ext cx="1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(a)</a:t>
              </a:r>
            </a:p>
          </p:txBody>
        </p:sp>
        <p:sp>
          <p:nvSpPr>
            <p:cNvPr id="549894" name="Text Box 6"/>
            <p:cNvSpPr txBox="1">
              <a:spLocks noChangeArrowheads="1"/>
            </p:cNvSpPr>
            <p:nvPr/>
          </p:nvSpPr>
          <p:spPr bwMode="auto">
            <a:xfrm>
              <a:off x="1286" y="549"/>
              <a:ext cx="91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Conservative</a:t>
              </a:r>
              <a:br>
                <a:rPr lang="en-US" sz="1800"/>
              </a:br>
              <a:r>
                <a:rPr lang="en-US" sz="1800"/>
                <a:t>model</a:t>
              </a:r>
            </a:p>
          </p:txBody>
        </p:sp>
      </p:grpSp>
      <p:grpSp>
        <p:nvGrpSpPr>
          <p:cNvPr id="549895" name="Group 7"/>
          <p:cNvGrpSpPr>
            <a:grpSpLocks/>
          </p:cNvGrpSpPr>
          <p:nvPr/>
        </p:nvGrpSpPr>
        <p:grpSpPr bwMode="auto">
          <a:xfrm>
            <a:off x="1698625" y="2835275"/>
            <a:ext cx="2336800" cy="536575"/>
            <a:chOff x="1070" y="1786"/>
            <a:chExt cx="1472" cy="338"/>
          </a:xfrm>
        </p:grpSpPr>
        <p:sp>
          <p:nvSpPr>
            <p:cNvPr id="549896" name="Text Box 8"/>
            <p:cNvSpPr txBox="1">
              <a:spLocks noChangeArrowheads="1"/>
            </p:cNvSpPr>
            <p:nvPr/>
          </p:nvSpPr>
          <p:spPr bwMode="auto">
            <a:xfrm>
              <a:off x="1070" y="1791"/>
              <a:ext cx="1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(b)</a:t>
              </a:r>
            </a:p>
          </p:txBody>
        </p:sp>
        <p:sp>
          <p:nvSpPr>
            <p:cNvPr id="549897" name="Text Box 9"/>
            <p:cNvSpPr txBox="1">
              <a:spLocks noChangeArrowheads="1"/>
            </p:cNvSpPr>
            <p:nvPr/>
          </p:nvSpPr>
          <p:spPr bwMode="auto">
            <a:xfrm>
              <a:off x="1283" y="1786"/>
              <a:ext cx="125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Semiconservative</a:t>
              </a:r>
              <a:br>
                <a:rPr lang="en-US" sz="1800"/>
              </a:br>
              <a:r>
                <a:rPr lang="en-US" sz="1800"/>
                <a:t>model</a:t>
              </a:r>
            </a:p>
          </p:txBody>
        </p:sp>
      </p:grpSp>
      <p:sp>
        <p:nvSpPr>
          <p:cNvPr id="549898" name="Text Box 10"/>
          <p:cNvSpPr txBox="1">
            <a:spLocks noChangeArrowheads="1"/>
          </p:cNvSpPr>
          <p:nvPr/>
        </p:nvSpPr>
        <p:spPr bwMode="auto">
          <a:xfrm>
            <a:off x="1692275" y="4911725"/>
            <a:ext cx="22907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(c) Dispersive model</a:t>
            </a:r>
          </a:p>
        </p:txBody>
      </p:sp>
      <p:sp>
        <p:nvSpPr>
          <p:cNvPr id="549899" name="Text Box 11"/>
          <p:cNvSpPr txBox="1">
            <a:spLocks noChangeArrowheads="1"/>
          </p:cNvSpPr>
          <p:nvPr/>
        </p:nvSpPr>
        <p:spPr bwMode="auto">
          <a:xfrm>
            <a:off x="4021138" y="150813"/>
            <a:ext cx="78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/>
              <a:t>Parent</a:t>
            </a:r>
            <a:br>
              <a:rPr lang="en-US" sz="1800"/>
            </a:br>
            <a:r>
              <a:rPr lang="en-US" sz="1800"/>
              <a:t>cell</a:t>
            </a:r>
          </a:p>
        </p:txBody>
      </p:sp>
      <p:sp>
        <p:nvSpPr>
          <p:cNvPr id="549900" name="Text Box 12"/>
          <p:cNvSpPr txBox="1">
            <a:spLocks noChangeArrowheads="1"/>
          </p:cNvSpPr>
          <p:nvPr/>
        </p:nvSpPr>
        <p:spPr bwMode="auto">
          <a:xfrm>
            <a:off x="5032375" y="146050"/>
            <a:ext cx="1152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/>
              <a:t>First</a:t>
            </a:r>
            <a:br>
              <a:rPr lang="en-US" sz="1800"/>
            </a:br>
            <a:r>
              <a:rPr lang="en-US" sz="1800"/>
              <a:t>replication</a:t>
            </a:r>
          </a:p>
        </p:txBody>
      </p:sp>
      <p:sp>
        <p:nvSpPr>
          <p:cNvPr id="549901" name="Text Box 13"/>
          <p:cNvSpPr txBox="1">
            <a:spLocks noChangeArrowheads="1"/>
          </p:cNvSpPr>
          <p:nvPr/>
        </p:nvSpPr>
        <p:spPr bwMode="auto">
          <a:xfrm>
            <a:off x="6310313" y="153988"/>
            <a:ext cx="1152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/>
              <a:t>Second</a:t>
            </a:r>
            <a:br>
              <a:rPr lang="en-US" sz="1800"/>
            </a:br>
            <a:r>
              <a:rPr lang="en-US" sz="1800"/>
              <a:t>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16.11</a:t>
            </a:r>
          </a:p>
        </p:txBody>
      </p:sp>
      <p:pic>
        <p:nvPicPr>
          <p:cNvPr id="558083" name="Picture 3" descr="16_11_MeselsonStahlExp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36525"/>
            <a:ext cx="5084763" cy="6584950"/>
          </a:xfrm>
          <a:prstGeom prst="rect">
            <a:avLst/>
          </a:prstGeom>
          <a:noFill/>
        </p:spPr>
      </p:pic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2366963" y="506413"/>
            <a:ext cx="117951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Bacteria</a:t>
            </a:r>
            <a:br>
              <a:rPr lang="en-US" sz="1400"/>
            </a:br>
            <a:r>
              <a:rPr lang="en-US" sz="1400"/>
              <a:t>cultured in</a:t>
            </a:r>
            <a:br>
              <a:rPr lang="en-US" sz="1400"/>
            </a:br>
            <a:r>
              <a:rPr lang="en-US" sz="1400"/>
              <a:t>medium with</a:t>
            </a:r>
            <a:br>
              <a:rPr lang="en-US" sz="1400"/>
            </a:br>
            <a:r>
              <a:rPr lang="en-US" sz="1400" baseline="30000"/>
              <a:t>15</a:t>
            </a:r>
            <a:r>
              <a:rPr lang="en-US" sz="1400"/>
              <a:t>N (heavy</a:t>
            </a:r>
            <a:br>
              <a:rPr lang="en-US" sz="1400"/>
            </a:br>
            <a:r>
              <a:rPr lang="en-US" sz="1400"/>
              <a:t>isotope)</a:t>
            </a:r>
          </a:p>
        </p:txBody>
      </p:sp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5918200" y="514350"/>
            <a:ext cx="1179513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Bacteria</a:t>
            </a:r>
            <a:br>
              <a:rPr lang="en-US" sz="1400"/>
            </a:br>
            <a:r>
              <a:rPr lang="en-US" sz="1400"/>
              <a:t>transferred to</a:t>
            </a:r>
            <a:br>
              <a:rPr lang="en-US" sz="1400"/>
            </a:br>
            <a:r>
              <a:rPr lang="en-US" sz="1400"/>
              <a:t>medium with</a:t>
            </a:r>
            <a:br>
              <a:rPr lang="en-US" sz="1400"/>
            </a:br>
            <a:r>
              <a:rPr lang="en-US" sz="1400" baseline="30000"/>
              <a:t>14</a:t>
            </a:r>
            <a:r>
              <a:rPr lang="en-US" sz="1400"/>
              <a:t>N (lighter</a:t>
            </a:r>
            <a:br>
              <a:rPr lang="en-US" sz="1400"/>
            </a:br>
            <a:r>
              <a:rPr lang="en-US" sz="1400"/>
              <a:t>isotope)</a:t>
            </a:r>
          </a:p>
        </p:txBody>
      </p:sp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3048000" y="2008188"/>
            <a:ext cx="10874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DNA sample</a:t>
            </a:r>
            <a:br>
              <a:rPr lang="en-US" sz="1400"/>
            </a:br>
            <a:r>
              <a:rPr lang="en-US" sz="1400"/>
              <a:t>centrifuged</a:t>
            </a:r>
            <a:br>
              <a:rPr lang="en-US" sz="1400"/>
            </a:br>
            <a:r>
              <a:rPr lang="en-US" sz="1400"/>
              <a:t>after first</a:t>
            </a:r>
            <a:br>
              <a:rPr lang="en-US" sz="1400"/>
            </a:br>
            <a:r>
              <a:rPr lang="en-US" sz="1400"/>
              <a:t>replication</a:t>
            </a:r>
          </a:p>
        </p:txBody>
      </p:sp>
      <p:sp>
        <p:nvSpPr>
          <p:cNvPr id="558087" name="Text Box 7"/>
          <p:cNvSpPr txBox="1">
            <a:spLocks noChangeArrowheads="1"/>
          </p:cNvSpPr>
          <p:nvPr/>
        </p:nvSpPr>
        <p:spPr bwMode="auto">
          <a:xfrm>
            <a:off x="4827588" y="2001838"/>
            <a:ext cx="10874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DNA sample</a:t>
            </a:r>
            <a:br>
              <a:rPr lang="en-US" sz="1400"/>
            </a:br>
            <a:r>
              <a:rPr lang="en-US" sz="1400"/>
              <a:t>centrifuged</a:t>
            </a:r>
            <a:br>
              <a:rPr lang="en-US" sz="1400"/>
            </a:br>
            <a:r>
              <a:rPr lang="en-US" sz="1400"/>
              <a:t>after second</a:t>
            </a:r>
            <a:br>
              <a:rPr lang="en-US" sz="1400"/>
            </a:br>
            <a:r>
              <a:rPr lang="en-US" sz="1400"/>
              <a:t>replication</a:t>
            </a:r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6442075" y="1962150"/>
            <a:ext cx="596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Less </a:t>
            </a:r>
            <a:br>
              <a:rPr lang="en-US" sz="1400"/>
            </a:br>
            <a:r>
              <a:rPr lang="en-US" sz="1400"/>
              <a:t>dense</a:t>
            </a:r>
          </a:p>
        </p:txBody>
      </p:sp>
      <p:sp>
        <p:nvSpPr>
          <p:cNvPr id="558089" name="Text Box 9"/>
          <p:cNvSpPr txBox="1">
            <a:spLocks noChangeArrowheads="1"/>
          </p:cNvSpPr>
          <p:nvPr/>
        </p:nvSpPr>
        <p:spPr bwMode="auto">
          <a:xfrm>
            <a:off x="6435725" y="2538413"/>
            <a:ext cx="596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More </a:t>
            </a:r>
            <a:br>
              <a:rPr lang="en-US" sz="1400"/>
            </a:br>
            <a:r>
              <a:rPr lang="en-US" sz="1400"/>
              <a:t>dense</a:t>
            </a:r>
          </a:p>
        </p:txBody>
      </p:sp>
      <p:sp>
        <p:nvSpPr>
          <p:cNvPr id="558090" name="Text Box 10"/>
          <p:cNvSpPr txBox="1">
            <a:spLocks noChangeArrowheads="1"/>
          </p:cNvSpPr>
          <p:nvPr/>
        </p:nvSpPr>
        <p:spPr bwMode="auto">
          <a:xfrm>
            <a:off x="2335213" y="3225800"/>
            <a:ext cx="10858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Predictions:</a:t>
            </a:r>
          </a:p>
        </p:txBody>
      </p:sp>
      <p:sp>
        <p:nvSpPr>
          <p:cNvPr id="558091" name="Text Box 11"/>
          <p:cNvSpPr txBox="1">
            <a:spLocks noChangeArrowheads="1"/>
          </p:cNvSpPr>
          <p:nvPr/>
        </p:nvSpPr>
        <p:spPr bwMode="auto">
          <a:xfrm>
            <a:off x="3678238" y="3219450"/>
            <a:ext cx="14017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First replication</a:t>
            </a:r>
          </a:p>
        </p:txBody>
      </p:sp>
      <p:sp>
        <p:nvSpPr>
          <p:cNvPr id="558092" name="Text Box 12"/>
          <p:cNvSpPr txBox="1">
            <a:spLocks noChangeArrowheads="1"/>
          </p:cNvSpPr>
          <p:nvPr/>
        </p:nvSpPr>
        <p:spPr bwMode="auto">
          <a:xfrm>
            <a:off x="5313363" y="3225800"/>
            <a:ext cx="16398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Second replication</a:t>
            </a:r>
          </a:p>
        </p:txBody>
      </p:sp>
      <p:sp>
        <p:nvSpPr>
          <p:cNvPr id="558093" name="Text Box 13"/>
          <p:cNvSpPr txBox="1">
            <a:spLocks noChangeArrowheads="1"/>
          </p:cNvSpPr>
          <p:nvPr/>
        </p:nvSpPr>
        <p:spPr bwMode="auto">
          <a:xfrm>
            <a:off x="2324100" y="3795713"/>
            <a:ext cx="11366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Conservative</a:t>
            </a:r>
            <a:br>
              <a:rPr lang="en-US" sz="1400"/>
            </a:br>
            <a:r>
              <a:rPr lang="en-US" sz="1400"/>
              <a:t>model</a:t>
            </a:r>
          </a:p>
        </p:txBody>
      </p:sp>
      <p:sp>
        <p:nvSpPr>
          <p:cNvPr id="558094" name="Text Box 14"/>
          <p:cNvSpPr txBox="1">
            <a:spLocks noChangeArrowheads="1"/>
          </p:cNvSpPr>
          <p:nvPr/>
        </p:nvSpPr>
        <p:spPr bwMode="auto">
          <a:xfrm>
            <a:off x="2330450" y="4808538"/>
            <a:ext cx="15462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Semiconservative</a:t>
            </a:r>
            <a:br>
              <a:rPr lang="en-US" sz="1400"/>
            </a:br>
            <a:r>
              <a:rPr lang="en-US" sz="1400"/>
              <a:t>model</a:t>
            </a:r>
          </a:p>
        </p:txBody>
      </p:sp>
      <p:sp>
        <p:nvSpPr>
          <p:cNvPr id="558095" name="Text Box 15"/>
          <p:cNvSpPr txBox="1">
            <a:spLocks noChangeArrowheads="1"/>
          </p:cNvSpPr>
          <p:nvPr/>
        </p:nvSpPr>
        <p:spPr bwMode="auto">
          <a:xfrm>
            <a:off x="2330450" y="5907088"/>
            <a:ext cx="9382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Dispersive</a:t>
            </a:r>
            <a:br>
              <a:rPr lang="en-US" sz="1400"/>
            </a:br>
            <a:r>
              <a:rPr lang="en-US" sz="1400"/>
              <a:t>model</a:t>
            </a:r>
          </a:p>
        </p:txBody>
      </p:sp>
      <p:grpSp>
        <p:nvGrpSpPr>
          <p:cNvPr id="558096" name="Group 16"/>
          <p:cNvGrpSpPr>
            <a:grpSpLocks/>
          </p:cNvGrpSpPr>
          <p:nvPr/>
        </p:nvGrpSpPr>
        <p:grpSpPr bwMode="auto">
          <a:xfrm>
            <a:off x="5635625" y="476250"/>
            <a:ext cx="273050" cy="238125"/>
            <a:chOff x="1308" y="291"/>
            <a:chExt cx="172" cy="150"/>
          </a:xfrm>
        </p:grpSpPr>
        <p:sp>
          <p:nvSpPr>
            <p:cNvPr id="558097" name="Oval 17"/>
            <p:cNvSpPr>
              <a:spLocks noChangeArrowheads="1"/>
            </p:cNvSpPr>
            <p:nvPr/>
          </p:nvSpPr>
          <p:spPr bwMode="auto">
            <a:xfrm>
              <a:off x="1308" y="291"/>
              <a:ext cx="150" cy="150"/>
            </a:xfrm>
            <a:prstGeom prst="ellipse">
              <a:avLst/>
            </a:prstGeom>
            <a:solidFill>
              <a:srgbClr val="0293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098" name="Text Box 18"/>
            <p:cNvSpPr txBox="1">
              <a:spLocks noChangeArrowheads="1"/>
            </p:cNvSpPr>
            <p:nvPr/>
          </p:nvSpPr>
          <p:spPr bwMode="auto">
            <a:xfrm>
              <a:off x="1353" y="308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58099" name="Group 19"/>
          <p:cNvGrpSpPr>
            <a:grpSpLocks/>
          </p:cNvGrpSpPr>
          <p:nvPr/>
        </p:nvGrpSpPr>
        <p:grpSpPr bwMode="auto">
          <a:xfrm>
            <a:off x="2058988" y="469900"/>
            <a:ext cx="273050" cy="238125"/>
            <a:chOff x="1308" y="291"/>
            <a:chExt cx="172" cy="150"/>
          </a:xfrm>
        </p:grpSpPr>
        <p:sp>
          <p:nvSpPr>
            <p:cNvPr id="558100" name="Oval 20"/>
            <p:cNvSpPr>
              <a:spLocks noChangeArrowheads="1"/>
            </p:cNvSpPr>
            <p:nvPr/>
          </p:nvSpPr>
          <p:spPr bwMode="auto">
            <a:xfrm>
              <a:off x="1308" y="291"/>
              <a:ext cx="150" cy="150"/>
            </a:xfrm>
            <a:prstGeom prst="ellipse">
              <a:avLst/>
            </a:prstGeom>
            <a:solidFill>
              <a:srgbClr val="0293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101" name="Text Box 21"/>
            <p:cNvSpPr txBox="1">
              <a:spLocks noChangeArrowheads="1"/>
            </p:cNvSpPr>
            <p:nvPr/>
          </p:nvSpPr>
          <p:spPr bwMode="auto">
            <a:xfrm>
              <a:off x="1353" y="308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58102" name="Group 22"/>
          <p:cNvGrpSpPr>
            <a:grpSpLocks/>
          </p:cNvGrpSpPr>
          <p:nvPr/>
        </p:nvGrpSpPr>
        <p:grpSpPr bwMode="auto">
          <a:xfrm>
            <a:off x="2744788" y="1978025"/>
            <a:ext cx="273050" cy="238125"/>
            <a:chOff x="1308" y="291"/>
            <a:chExt cx="172" cy="150"/>
          </a:xfrm>
        </p:grpSpPr>
        <p:sp>
          <p:nvSpPr>
            <p:cNvPr id="558103" name="Oval 23"/>
            <p:cNvSpPr>
              <a:spLocks noChangeArrowheads="1"/>
            </p:cNvSpPr>
            <p:nvPr/>
          </p:nvSpPr>
          <p:spPr bwMode="auto">
            <a:xfrm>
              <a:off x="1308" y="291"/>
              <a:ext cx="150" cy="150"/>
            </a:xfrm>
            <a:prstGeom prst="ellipse">
              <a:avLst/>
            </a:prstGeom>
            <a:solidFill>
              <a:srgbClr val="0293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104" name="Text Box 24"/>
            <p:cNvSpPr txBox="1">
              <a:spLocks noChangeArrowheads="1"/>
            </p:cNvSpPr>
            <p:nvPr/>
          </p:nvSpPr>
          <p:spPr bwMode="auto">
            <a:xfrm>
              <a:off x="1353" y="308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58105" name="Group 25"/>
          <p:cNvGrpSpPr>
            <a:grpSpLocks/>
          </p:cNvGrpSpPr>
          <p:nvPr/>
        </p:nvGrpSpPr>
        <p:grpSpPr bwMode="auto">
          <a:xfrm>
            <a:off x="4530725" y="1976438"/>
            <a:ext cx="273050" cy="238125"/>
            <a:chOff x="1308" y="291"/>
            <a:chExt cx="172" cy="150"/>
          </a:xfrm>
        </p:grpSpPr>
        <p:sp>
          <p:nvSpPr>
            <p:cNvPr id="558106" name="Oval 26"/>
            <p:cNvSpPr>
              <a:spLocks noChangeArrowheads="1"/>
            </p:cNvSpPr>
            <p:nvPr/>
          </p:nvSpPr>
          <p:spPr bwMode="auto">
            <a:xfrm>
              <a:off x="1308" y="291"/>
              <a:ext cx="150" cy="150"/>
            </a:xfrm>
            <a:prstGeom prst="ellipse">
              <a:avLst/>
            </a:prstGeom>
            <a:solidFill>
              <a:srgbClr val="0293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107" name="Text Box 27"/>
            <p:cNvSpPr txBox="1">
              <a:spLocks noChangeArrowheads="1"/>
            </p:cNvSpPr>
            <p:nvPr/>
          </p:nvSpPr>
          <p:spPr bwMode="auto">
            <a:xfrm>
              <a:off x="1353" y="308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558108" name="Text Box 28"/>
          <p:cNvSpPr txBox="1">
            <a:spLocks noChangeArrowheads="1"/>
          </p:cNvSpPr>
          <p:nvPr/>
        </p:nvSpPr>
        <p:spPr bwMode="auto">
          <a:xfrm>
            <a:off x="2078038" y="150813"/>
            <a:ext cx="11922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AF2228"/>
                </a:solidFill>
              </a:rPr>
              <a:t>EXPERIMENT</a:t>
            </a:r>
          </a:p>
        </p:txBody>
      </p:sp>
      <p:sp>
        <p:nvSpPr>
          <p:cNvPr id="558109" name="Text Box 29"/>
          <p:cNvSpPr txBox="1">
            <a:spLocks noChangeArrowheads="1"/>
          </p:cNvSpPr>
          <p:nvPr/>
        </p:nvSpPr>
        <p:spPr bwMode="auto">
          <a:xfrm>
            <a:off x="2085975" y="1746250"/>
            <a:ext cx="8747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AF2228"/>
                </a:solidFill>
              </a:rPr>
              <a:t>RESULTS</a:t>
            </a:r>
          </a:p>
        </p:txBody>
      </p:sp>
      <p:sp>
        <p:nvSpPr>
          <p:cNvPr id="558110" name="Text Box 30"/>
          <p:cNvSpPr txBox="1">
            <a:spLocks noChangeArrowheads="1"/>
          </p:cNvSpPr>
          <p:nvPr/>
        </p:nvSpPr>
        <p:spPr bwMode="auto">
          <a:xfrm>
            <a:off x="2071688" y="3001963"/>
            <a:ext cx="11922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AF2228"/>
                </a:solidFill>
              </a:rPr>
              <a:t>CONCLUSION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200818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r>
              <a:rPr lang="en-US"/>
              <a:t>DNA Replication: </a:t>
            </a:r>
            <a:r>
              <a:rPr lang="en-US" i="1"/>
              <a:t>A Closer Look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067050"/>
          </a:xfrm>
        </p:spPr>
        <p:txBody>
          <a:bodyPr/>
          <a:lstStyle/>
          <a:p>
            <a:r>
              <a:rPr lang="en-US" sz="2800"/>
              <a:t>The copying of DNA is remarkable in its speed and accuracy</a:t>
            </a:r>
          </a:p>
          <a:p>
            <a:r>
              <a:rPr lang="en-US" sz="2800"/>
              <a:t>More than a dozen enzymes and other proteins participate in DNA replication</a:t>
            </a:r>
          </a:p>
        </p:txBody>
      </p:sp>
      <p:grpSp>
        <p:nvGrpSpPr>
          <p:cNvPr id="412678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267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12681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12763"/>
            <a:ext cx="8534400" cy="503237"/>
          </a:xfrm>
        </p:spPr>
        <p:txBody>
          <a:bodyPr/>
          <a:lstStyle/>
          <a:p>
            <a:r>
              <a:rPr lang="en-US" i="1"/>
              <a:t>Getting Started</a:t>
            </a: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15338" cy="5194300"/>
          </a:xfrm>
        </p:spPr>
        <p:txBody>
          <a:bodyPr/>
          <a:lstStyle/>
          <a:p>
            <a:r>
              <a:rPr lang="en-US" sz="2800" dirty="0"/>
              <a:t>Replication begins at particular sites called </a:t>
            </a:r>
            <a:r>
              <a:rPr lang="en-US" sz="2800" b="1" dirty="0"/>
              <a:t>origins of replication</a:t>
            </a:r>
            <a:r>
              <a:rPr lang="en-US" sz="2800" dirty="0"/>
              <a:t>, where the two DNA strands are separated, opening up a replication “bubble”</a:t>
            </a:r>
          </a:p>
          <a:p>
            <a:r>
              <a:rPr lang="en-US" sz="2800" dirty="0"/>
              <a:t>A eukaryotic chromosome may have hundreds or even thousands of origins of replication</a:t>
            </a:r>
          </a:p>
          <a:p>
            <a:r>
              <a:rPr lang="en-US" sz="2800" dirty="0"/>
              <a:t>Replication proceeds in both directions from each origin, until the entire molecule is </a:t>
            </a:r>
            <a:r>
              <a:rPr lang="en-US" sz="2800" dirty="0" smtClean="0"/>
              <a:t>copied (28)</a:t>
            </a:r>
            <a:endParaRPr lang="en-US" sz="2800" dirty="0"/>
          </a:p>
        </p:txBody>
      </p:sp>
      <p:grpSp>
        <p:nvGrpSpPr>
          <p:cNvPr id="414728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4729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42" name="Picture 42" descr="16_12_ReplicationOrigi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33363"/>
            <a:ext cx="8548687" cy="6542087"/>
          </a:xfrm>
          <a:prstGeom prst="rect">
            <a:avLst/>
          </a:prstGeom>
          <a:noFill/>
        </p:spPr>
      </p:pic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16.12</a:t>
            </a:r>
          </a:p>
        </p:txBody>
      </p:sp>
      <p:sp>
        <p:nvSpPr>
          <p:cNvPr id="537643" name="Text Box 43"/>
          <p:cNvSpPr txBox="1">
            <a:spLocks noChangeArrowheads="1"/>
          </p:cNvSpPr>
          <p:nvPr/>
        </p:nvSpPr>
        <p:spPr bwMode="auto">
          <a:xfrm>
            <a:off x="346075" y="292100"/>
            <a:ext cx="3157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(a) Origin of replication in an </a:t>
            </a:r>
            <a:r>
              <a:rPr lang="en-US" sz="1300" i="1"/>
              <a:t>E. coli</a:t>
            </a:r>
            <a:r>
              <a:rPr lang="en-US" sz="1300"/>
              <a:t> cell</a:t>
            </a:r>
          </a:p>
        </p:txBody>
      </p:sp>
      <p:sp>
        <p:nvSpPr>
          <p:cNvPr id="537644" name="Text Box 44"/>
          <p:cNvSpPr txBox="1">
            <a:spLocks noChangeArrowheads="1"/>
          </p:cNvSpPr>
          <p:nvPr/>
        </p:nvSpPr>
        <p:spPr bwMode="auto">
          <a:xfrm>
            <a:off x="4837113" y="296863"/>
            <a:ext cx="35290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(b) Origins of replication in a eukaryotic cell</a:t>
            </a:r>
          </a:p>
        </p:txBody>
      </p:sp>
      <p:sp>
        <p:nvSpPr>
          <p:cNvPr id="537645" name="Text Box 45"/>
          <p:cNvSpPr txBox="1">
            <a:spLocks noChangeArrowheads="1"/>
          </p:cNvSpPr>
          <p:nvPr/>
        </p:nvSpPr>
        <p:spPr bwMode="auto">
          <a:xfrm>
            <a:off x="339725" y="590550"/>
            <a:ext cx="8969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Origin of</a:t>
            </a:r>
            <a:br>
              <a:rPr lang="en-US" sz="1300"/>
            </a:br>
            <a:r>
              <a:rPr lang="en-US" sz="1300"/>
              <a:t>replication</a:t>
            </a:r>
          </a:p>
        </p:txBody>
      </p:sp>
      <p:sp>
        <p:nvSpPr>
          <p:cNvPr id="537646" name="Text Box 46"/>
          <p:cNvSpPr txBox="1">
            <a:spLocks noChangeArrowheads="1"/>
          </p:cNvSpPr>
          <p:nvPr/>
        </p:nvSpPr>
        <p:spPr bwMode="auto">
          <a:xfrm>
            <a:off x="1906588" y="676275"/>
            <a:ext cx="20621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Parental (template) strand</a:t>
            </a:r>
          </a:p>
        </p:txBody>
      </p:sp>
      <p:sp>
        <p:nvSpPr>
          <p:cNvPr id="537647" name="Text Box 47"/>
          <p:cNvSpPr txBox="1">
            <a:spLocks noChangeArrowheads="1"/>
          </p:cNvSpPr>
          <p:nvPr/>
        </p:nvSpPr>
        <p:spPr bwMode="auto">
          <a:xfrm>
            <a:off x="346075" y="1681163"/>
            <a:ext cx="117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Double-</a:t>
            </a:r>
            <a:br>
              <a:rPr lang="en-US" sz="1300"/>
            </a:br>
            <a:r>
              <a:rPr lang="en-US" sz="1300"/>
              <a:t>stranded</a:t>
            </a:r>
            <a:br>
              <a:rPr lang="en-US" sz="1300"/>
            </a:br>
            <a:r>
              <a:rPr lang="en-US" sz="1300"/>
              <a:t>DNA molecule</a:t>
            </a:r>
          </a:p>
        </p:txBody>
      </p:sp>
      <p:sp>
        <p:nvSpPr>
          <p:cNvPr id="537648" name="Text Box 48"/>
          <p:cNvSpPr txBox="1">
            <a:spLocks noChangeArrowheads="1"/>
          </p:cNvSpPr>
          <p:nvPr/>
        </p:nvSpPr>
        <p:spPr bwMode="auto">
          <a:xfrm>
            <a:off x="3394075" y="1025525"/>
            <a:ext cx="12398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Daughter (new)</a:t>
            </a:r>
            <a:br>
              <a:rPr lang="en-US" sz="1300"/>
            </a:br>
            <a:r>
              <a:rPr lang="en-US" sz="1300"/>
              <a:t>strand</a:t>
            </a:r>
          </a:p>
        </p:txBody>
      </p:sp>
      <p:sp>
        <p:nvSpPr>
          <p:cNvPr id="537649" name="Text Box 49"/>
          <p:cNvSpPr txBox="1">
            <a:spLocks noChangeArrowheads="1"/>
          </p:cNvSpPr>
          <p:nvPr/>
        </p:nvSpPr>
        <p:spPr bwMode="auto">
          <a:xfrm>
            <a:off x="3784600" y="1536700"/>
            <a:ext cx="9747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Replication</a:t>
            </a:r>
            <a:br>
              <a:rPr lang="en-US" sz="1300"/>
            </a:br>
            <a:r>
              <a:rPr lang="en-US" sz="1300"/>
              <a:t>fork</a:t>
            </a:r>
          </a:p>
        </p:txBody>
      </p:sp>
      <p:sp>
        <p:nvSpPr>
          <p:cNvPr id="537650" name="Text Box 50"/>
          <p:cNvSpPr txBox="1">
            <a:spLocks noChangeArrowheads="1"/>
          </p:cNvSpPr>
          <p:nvPr/>
        </p:nvSpPr>
        <p:spPr bwMode="auto">
          <a:xfrm>
            <a:off x="2608263" y="2105025"/>
            <a:ext cx="935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Replication</a:t>
            </a:r>
            <a:br>
              <a:rPr lang="en-US" sz="1300"/>
            </a:br>
            <a:r>
              <a:rPr lang="en-US" sz="1300"/>
              <a:t>bubble</a:t>
            </a:r>
          </a:p>
        </p:txBody>
      </p:sp>
      <p:sp>
        <p:nvSpPr>
          <p:cNvPr id="537651" name="Text Box 51"/>
          <p:cNvSpPr txBox="1">
            <a:spLocks noChangeArrowheads="1"/>
          </p:cNvSpPr>
          <p:nvPr/>
        </p:nvSpPr>
        <p:spPr bwMode="auto">
          <a:xfrm>
            <a:off x="331788" y="3479800"/>
            <a:ext cx="12398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Two daughter</a:t>
            </a:r>
            <a:br>
              <a:rPr lang="en-US" sz="1300"/>
            </a:br>
            <a:r>
              <a:rPr lang="en-US" sz="1300"/>
              <a:t>DNA molecules</a:t>
            </a:r>
          </a:p>
        </p:txBody>
      </p:sp>
      <p:sp>
        <p:nvSpPr>
          <p:cNvPr id="537652" name="Text Box 52"/>
          <p:cNvSpPr txBox="1">
            <a:spLocks noChangeArrowheads="1"/>
          </p:cNvSpPr>
          <p:nvPr/>
        </p:nvSpPr>
        <p:spPr bwMode="auto">
          <a:xfrm>
            <a:off x="4922838" y="741363"/>
            <a:ext cx="15827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Origin of replication</a:t>
            </a:r>
          </a:p>
        </p:txBody>
      </p:sp>
      <p:sp>
        <p:nvSpPr>
          <p:cNvPr id="537653" name="Text Box 53"/>
          <p:cNvSpPr txBox="1">
            <a:spLocks noChangeArrowheads="1"/>
          </p:cNvSpPr>
          <p:nvPr/>
        </p:nvSpPr>
        <p:spPr bwMode="auto">
          <a:xfrm>
            <a:off x="6748463" y="544513"/>
            <a:ext cx="1358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Double-stranded</a:t>
            </a:r>
            <a:br>
              <a:rPr lang="en-US" sz="1300"/>
            </a:br>
            <a:r>
              <a:rPr lang="en-US" sz="1300"/>
              <a:t>DNA molecule</a:t>
            </a:r>
          </a:p>
        </p:txBody>
      </p:sp>
      <p:sp>
        <p:nvSpPr>
          <p:cNvPr id="537654" name="Text Box 54"/>
          <p:cNvSpPr txBox="1">
            <a:spLocks noChangeArrowheads="1"/>
          </p:cNvSpPr>
          <p:nvPr/>
        </p:nvSpPr>
        <p:spPr bwMode="auto">
          <a:xfrm>
            <a:off x="5108575" y="1270000"/>
            <a:ext cx="15176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Parental (template)</a:t>
            </a:r>
            <a:br>
              <a:rPr lang="en-US" sz="1300"/>
            </a:br>
            <a:r>
              <a:rPr lang="en-US" sz="1300"/>
              <a:t>strand</a:t>
            </a:r>
          </a:p>
        </p:txBody>
      </p:sp>
      <p:sp>
        <p:nvSpPr>
          <p:cNvPr id="537655" name="Text Box 55"/>
          <p:cNvSpPr txBox="1">
            <a:spLocks noChangeArrowheads="1"/>
          </p:cNvSpPr>
          <p:nvPr/>
        </p:nvSpPr>
        <p:spPr bwMode="auto">
          <a:xfrm>
            <a:off x="7396163" y="1309688"/>
            <a:ext cx="12398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Daughter (new)</a:t>
            </a:r>
            <a:br>
              <a:rPr lang="en-US" sz="1300"/>
            </a:br>
            <a:r>
              <a:rPr lang="en-US" sz="1300"/>
              <a:t>strand</a:t>
            </a:r>
          </a:p>
        </p:txBody>
      </p:sp>
      <p:sp>
        <p:nvSpPr>
          <p:cNvPr id="537656" name="Text Box 56"/>
          <p:cNvSpPr txBox="1">
            <a:spLocks noChangeArrowheads="1"/>
          </p:cNvSpPr>
          <p:nvPr/>
        </p:nvSpPr>
        <p:spPr bwMode="auto">
          <a:xfrm>
            <a:off x="5465763" y="2420938"/>
            <a:ext cx="5794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Bubble</a:t>
            </a:r>
          </a:p>
        </p:txBody>
      </p:sp>
      <p:sp>
        <p:nvSpPr>
          <p:cNvPr id="537657" name="Text Box 57"/>
          <p:cNvSpPr txBox="1">
            <a:spLocks noChangeArrowheads="1"/>
          </p:cNvSpPr>
          <p:nvPr/>
        </p:nvSpPr>
        <p:spPr bwMode="auto">
          <a:xfrm>
            <a:off x="7104063" y="2381250"/>
            <a:ext cx="1292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Replication fork</a:t>
            </a:r>
          </a:p>
        </p:txBody>
      </p:sp>
      <p:sp>
        <p:nvSpPr>
          <p:cNvPr id="537658" name="Text Box 58"/>
          <p:cNvSpPr txBox="1">
            <a:spLocks noChangeArrowheads="1"/>
          </p:cNvSpPr>
          <p:nvPr/>
        </p:nvSpPr>
        <p:spPr bwMode="auto">
          <a:xfrm>
            <a:off x="5716588" y="4048125"/>
            <a:ext cx="2390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Two daughter DNA molecules</a:t>
            </a:r>
          </a:p>
        </p:txBody>
      </p:sp>
      <p:sp>
        <p:nvSpPr>
          <p:cNvPr id="537659" name="Text Box 59"/>
          <p:cNvSpPr txBox="1">
            <a:spLocks noChangeArrowheads="1"/>
          </p:cNvSpPr>
          <p:nvPr/>
        </p:nvSpPr>
        <p:spPr bwMode="auto">
          <a:xfrm rot="-5400000">
            <a:off x="4418013" y="6034087"/>
            <a:ext cx="577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0.5 </a:t>
            </a:r>
            <a:r>
              <a:rPr lang="en-US" sz="1300">
                <a:sym typeface="Symbol" pitchFamily="18" charset="2"/>
              </a:rPr>
              <a:t></a:t>
            </a:r>
            <a:r>
              <a:rPr lang="en-US" sz="1300"/>
              <a:t>m</a:t>
            </a:r>
          </a:p>
        </p:txBody>
      </p:sp>
      <p:sp>
        <p:nvSpPr>
          <p:cNvPr id="537660" name="Text Box 60"/>
          <p:cNvSpPr txBox="1">
            <a:spLocks noChangeArrowheads="1"/>
          </p:cNvSpPr>
          <p:nvPr/>
        </p:nvSpPr>
        <p:spPr bwMode="auto">
          <a:xfrm rot="-5400000">
            <a:off x="8353425" y="6000750"/>
            <a:ext cx="631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0.25 </a:t>
            </a:r>
            <a:r>
              <a:rPr lang="en-US" sz="1300">
                <a:sym typeface="Symbol" pitchFamily="18" charset="2"/>
              </a:rPr>
              <a:t></a:t>
            </a:r>
            <a:r>
              <a:rPr lang="en-US" sz="1300"/>
              <a:t>m</a:t>
            </a:r>
          </a:p>
        </p:txBody>
      </p:sp>
      <p:sp>
        <p:nvSpPr>
          <p:cNvPr id="537661" name="Rectangle 61"/>
          <p:cNvSpPr>
            <a:spLocks noChangeArrowheads="1"/>
          </p:cNvSpPr>
          <p:nvPr/>
        </p:nvSpPr>
        <p:spPr bwMode="auto">
          <a:xfrm>
            <a:off x="7518400" y="1854200"/>
            <a:ext cx="361950" cy="25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2" name="AutoShape 62"/>
          <p:cNvSpPr>
            <a:spLocks/>
          </p:cNvSpPr>
          <p:nvPr/>
        </p:nvSpPr>
        <p:spPr bwMode="auto">
          <a:xfrm rot="-5400000">
            <a:off x="5670550" y="2025650"/>
            <a:ext cx="133350" cy="577850"/>
          </a:xfrm>
          <a:prstGeom prst="leftBrace">
            <a:avLst>
              <a:gd name="adj1" fmla="val 361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3" name="Line 63"/>
          <p:cNvSpPr>
            <a:spLocks noChangeShapeType="1"/>
          </p:cNvSpPr>
          <p:nvPr/>
        </p:nvSpPr>
        <p:spPr bwMode="auto">
          <a:xfrm>
            <a:off x="5702300" y="901700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4" name="Line 64"/>
          <p:cNvSpPr>
            <a:spLocks noChangeShapeType="1"/>
          </p:cNvSpPr>
          <p:nvPr/>
        </p:nvSpPr>
        <p:spPr bwMode="auto">
          <a:xfrm flipH="1">
            <a:off x="6553200" y="812800"/>
            <a:ext cx="17145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5" name="Line 65"/>
          <p:cNvSpPr>
            <a:spLocks noChangeShapeType="1"/>
          </p:cNvSpPr>
          <p:nvPr/>
        </p:nvSpPr>
        <p:spPr bwMode="auto">
          <a:xfrm>
            <a:off x="6477000" y="1454150"/>
            <a:ext cx="28575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6" name="Line 66"/>
          <p:cNvSpPr>
            <a:spLocks noChangeShapeType="1"/>
          </p:cNvSpPr>
          <p:nvPr/>
        </p:nvSpPr>
        <p:spPr bwMode="auto">
          <a:xfrm flipH="1">
            <a:off x="6997700" y="1600200"/>
            <a:ext cx="36830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7" name="Line 67"/>
          <p:cNvSpPr>
            <a:spLocks noChangeShapeType="1"/>
          </p:cNvSpPr>
          <p:nvPr/>
        </p:nvSpPr>
        <p:spPr bwMode="auto">
          <a:xfrm>
            <a:off x="7708900" y="2114550"/>
            <a:ext cx="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8" name="Line 68"/>
          <p:cNvSpPr>
            <a:spLocks noChangeShapeType="1"/>
          </p:cNvSpPr>
          <p:nvPr/>
        </p:nvSpPr>
        <p:spPr bwMode="auto">
          <a:xfrm>
            <a:off x="8483600" y="5676900"/>
            <a:ext cx="8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9" name="Line 69"/>
          <p:cNvSpPr>
            <a:spLocks noChangeShapeType="1"/>
          </p:cNvSpPr>
          <p:nvPr/>
        </p:nvSpPr>
        <p:spPr bwMode="auto">
          <a:xfrm>
            <a:off x="8483600" y="6565900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0" name="Line 70"/>
          <p:cNvSpPr>
            <a:spLocks noChangeShapeType="1"/>
          </p:cNvSpPr>
          <p:nvPr/>
        </p:nvSpPr>
        <p:spPr bwMode="auto">
          <a:xfrm>
            <a:off x="8528050" y="5676900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1" name="Line 71"/>
          <p:cNvSpPr>
            <a:spLocks noChangeShapeType="1"/>
          </p:cNvSpPr>
          <p:nvPr/>
        </p:nvSpPr>
        <p:spPr bwMode="auto">
          <a:xfrm>
            <a:off x="4533900" y="5759450"/>
            <a:ext cx="8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2" name="Line 72"/>
          <p:cNvSpPr>
            <a:spLocks noChangeShapeType="1"/>
          </p:cNvSpPr>
          <p:nvPr/>
        </p:nvSpPr>
        <p:spPr bwMode="auto">
          <a:xfrm>
            <a:off x="4540250" y="6553200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3" name="Line 73"/>
          <p:cNvSpPr>
            <a:spLocks noChangeShapeType="1"/>
          </p:cNvSpPr>
          <p:nvPr/>
        </p:nvSpPr>
        <p:spPr bwMode="auto">
          <a:xfrm>
            <a:off x="4578350" y="5765800"/>
            <a:ext cx="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4" name="Oval 74"/>
          <p:cNvSpPr>
            <a:spLocks noChangeArrowheads="1"/>
          </p:cNvSpPr>
          <p:nvPr/>
        </p:nvSpPr>
        <p:spPr bwMode="auto">
          <a:xfrm>
            <a:off x="4000500" y="2044700"/>
            <a:ext cx="2794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5" name="Line 75"/>
          <p:cNvSpPr>
            <a:spLocks noChangeShapeType="1"/>
          </p:cNvSpPr>
          <p:nvPr/>
        </p:nvSpPr>
        <p:spPr bwMode="auto">
          <a:xfrm>
            <a:off x="1079500" y="692150"/>
            <a:ext cx="2984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6" name="Line 76"/>
          <p:cNvSpPr>
            <a:spLocks noChangeShapeType="1"/>
          </p:cNvSpPr>
          <p:nvPr/>
        </p:nvSpPr>
        <p:spPr bwMode="auto">
          <a:xfrm>
            <a:off x="2444750" y="844550"/>
            <a:ext cx="2349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7" name="Line 77"/>
          <p:cNvSpPr>
            <a:spLocks noChangeShapeType="1"/>
          </p:cNvSpPr>
          <p:nvPr/>
        </p:nvSpPr>
        <p:spPr bwMode="auto">
          <a:xfrm flipH="1">
            <a:off x="2971800" y="1092200"/>
            <a:ext cx="37465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8" name="Line 78"/>
          <p:cNvSpPr>
            <a:spLocks noChangeShapeType="1"/>
          </p:cNvSpPr>
          <p:nvPr/>
        </p:nvSpPr>
        <p:spPr bwMode="auto">
          <a:xfrm flipH="1">
            <a:off x="4210050" y="1892300"/>
            <a:ext cx="762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9" name="Line 79"/>
          <p:cNvSpPr>
            <a:spLocks noChangeShapeType="1"/>
          </p:cNvSpPr>
          <p:nvPr/>
        </p:nvSpPr>
        <p:spPr bwMode="auto">
          <a:xfrm flipH="1">
            <a:off x="882650" y="1441450"/>
            <a:ext cx="17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80" name="Line 80"/>
          <p:cNvSpPr>
            <a:spLocks noChangeShapeType="1"/>
          </p:cNvSpPr>
          <p:nvPr/>
        </p:nvSpPr>
        <p:spPr bwMode="auto">
          <a:xfrm>
            <a:off x="3536950" y="2197100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12763"/>
            <a:ext cx="8980487" cy="503237"/>
          </a:xfrm>
        </p:spPr>
        <p:txBody>
          <a:bodyPr/>
          <a:lstStyle/>
          <a:p>
            <a:r>
              <a:rPr lang="en-US" i="1"/>
              <a:t>Evidence That DNA Can Transform Bacteria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2768600"/>
          </a:xfrm>
        </p:spPr>
        <p:txBody>
          <a:bodyPr/>
          <a:lstStyle/>
          <a:p>
            <a:r>
              <a:rPr lang="en-US" sz="2800" dirty="0"/>
              <a:t>The discovery of the genetic role of DNA began with research by Frederick Griffith in 1928</a:t>
            </a:r>
          </a:p>
          <a:p>
            <a:r>
              <a:rPr lang="en-US" sz="2800" dirty="0"/>
              <a:t>Griffith worked with two strains of a bacterium, one pathogenic and one </a:t>
            </a:r>
            <a:r>
              <a:rPr lang="en-US" sz="2800" dirty="0" smtClean="0"/>
              <a:t>harmless</a:t>
            </a:r>
          </a:p>
          <a:p>
            <a:r>
              <a:rPr lang="en-US" sz="2800" dirty="0" smtClean="0"/>
              <a:t>R-Strain-Non-pathogenic</a:t>
            </a:r>
          </a:p>
          <a:p>
            <a:r>
              <a:rPr lang="en-US" sz="2800" dirty="0" smtClean="0"/>
              <a:t>S-Strain-Pathogenic*His goal was to make vaccine</a:t>
            </a:r>
          </a:p>
          <a:p>
            <a:r>
              <a:rPr lang="en-US" sz="2800" dirty="0" smtClean="0"/>
              <a:t>The Difference lies in the presence or absence of a capsule</a:t>
            </a:r>
          </a:p>
          <a:p>
            <a:r>
              <a:rPr lang="en-US" sz="2800" dirty="0" smtClean="0"/>
              <a:t>Capsule helps cause disease by aiding in adherence to target cells and </a:t>
            </a:r>
            <a:r>
              <a:rPr lang="en-US" sz="2800" dirty="0" err="1" smtClean="0"/>
              <a:t>resisiting</a:t>
            </a:r>
            <a:r>
              <a:rPr lang="en-US" sz="2800" dirty="0" smtClean="0"/>
              <a:t> </a:t>
            </a:r>
            <a:r>
              <a:rPr lang="en-US" sz="2800" dirty="0" err="1" smtClean="0"/>
              <a:t>phagocytosis</a:t>
            </a:r>
            <a:r>
              <a:rPr lang="en-US" sz="2800" dirty="0" smtClean="0"/>
              <a:t> from immune cells (3 &amp; 4)</a:t>
            </a:r>
          </a:p>
          <a:p>
            <a:endParaRPr lang="en-US" sz="2800" dirty="0"/>
          </a:p>
        </p:txBody>
      </p:sp>
      <p:grpSp>
        <p:nvGrpSpPr>
          <p:cNvPr id="33485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485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534400" cy="5435600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dirty="0"/>
              <a:t>At the end of each replication bubble is a </a:t>
            </a:r>
            <a:r>
              <a:rPr lang="en-US" sz="2800" b="1" dirty="0"/>
              <a:t>replication fork</a:t>
            </a:r>
            <a:r>
              <a:rPr lang="en-US" sz="2800" dirty="0"/>
              <a:t>, a Y-shaped region where new DNA strands are elongating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 err="1"/>
              <a:t>Helicases</a:t>
            </a:r>
            <a:r>
              <a:rPr lang="en-US" sz="2800" b="1" dirty="0"/>
              <a:t> </a:t>
            </a:r>
            <a:r>
              <a:rPr lang="en-US" sz="2800" dirty="0"/>
              <a:t>are enzymes that untwist the double helix at the replication forks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/>
              <a:t>Single-strand binding proteins </a:t>
            </a:r>
            <a:r>
              <a:rPr lang="en-US" sz="2800" dirty="0"/>
              <a:t>bind to and stabilize single-stranded DNA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 err="1"/>
              <a:t>Topoisomerase</a:t>
            </a:r>
            <a:r>
              <a:rPr lang="en-US" sz="2800" b="1" dirty="0"/>
              <a:t> </a:t>
            </a:r>
            <a:r>
              <a:rPr lang="en-US" sz="2800" dirty="0"/>
              <a:t>corrects “</a:t>
            </a:r>
            <a:r>
              <a:rPr lang="en-US" sz="2800" dirty="0" err="1"/>
              <a:t>overwinding</a:t>
            </a:r>
            <a:r>
              <a:rPr lang="en-US" sz="2800" dirty="0"/>
              <a:t>” ahead of replication forks by breaking, swiveling, and rejoining DNA </a:t>
            </a:r>
            <a:r>
              <a:rPr lang="en-US" sz="2800" dirty="0" smtClean="0"/>
              <a:t>strands (32 part)</a:t>
            </a:r>
            <a:endParaRPr lang="en-US" sz="2800" dirty="0"/>
          </a:p>
        </p:txBody>
      </p:sp>
      <p:grpSp>
        <p:nvGrpSpPr>
          <p:cNvPr id="42291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291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403600"/>
            <a:ext cx="8470900" cy="3683000"/>
          </a:xfrm>
        </p:spPr>
        <p:txBody>
          <a:bodyPr/>
          <a:lstStyle/>
          <a:p>
            <a:r>
              <a:rPr lang="en-US" sz="2800" dirty="0"/>
              <a:t>An enzyme called </a:t>
            </a:r>
            <a:r>
              <a:rPr lang="en-US" sz="2800" b="1" dirty="0" err="1"/>
              <a:t>primase</a:t>
            </a:r>
            <a:r>
              <a:rPr lang="en-US" sz="2800" b="1" dirty="0"/>
              <a:t> </a:t>
            </a:r>
            <a:r>
              <a:rPr lang="en-US" sz="2800" dirty="0"/>
              <a:t>can start an RNA chain from scratch and adds RNA nucleotides one at a time using the parental DNA as a template</a:t>
            </a:r>
          </a:p>
          <a:p>
            <a:r>
              <a:rPr lang="en-US" sz="2800" dirty="0"/>
              <a:t>The primer is short (5–10 nucleotides long), and the 3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</a:t>
            </a:r>
            <a:r>
              <a:rPr lang="en-US" sz="2800" dirty="0"/>
              <a:t> end serves as the starting point for the new DNA </a:t>
            </a:r>
            <a:r>
              <a:rPr lang="en-US" sz="2800" dirty="0" smtClean="0"/>
              <a:t>strand (32)</a:t>
            </a:r>
            <a:endParaRPr lang="en-US" sz="2800" dirty="0"/>
          </a:p>
        </p:txBody>
      </p:sp>
      <p:grpSp>
        <p:nvGrpSpPr>
          <p:cNvPr id="42906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906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1041400"/>
            <a:ext cx="839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polymerases cannot initiate synthesis of a polynucleotide; they can only add nucleotides to the 3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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initial nucleotide strand is a short RNA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512763"/>
            <a:ext cx="8534400" cy="503237"/>
          </a:xfrm>
        </p:spPr>
        <p:txBody>
          <a:bodyPr/>
          <a:lstStyle/>
          <a:p>
            <a:r>
              <a:rPr lang="en-US" i="1"/>
              <a:t>Synthesizing a New DNA Strand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981450"/>
          </a:xfrm>
        </p:spPr>
        <p:txBody>
          <a:bodyPr/>
          <a:lstStyle/>
          <a:p>
            <a:r>
              <a:rPr lang="en-US" sz="2800" dirty="0"/>
              <a:t>Enzymes called </a:t>
            </a:r>
            <a:r>
              <a:rPr lang="en-US" sz="2800" b="1" dirty="0"/>
              <a:t>DNA polymerases </a:t>
            </a:r>
            <a:r>
              <a:rPr lang="en-US" sz="2800" dirty="0"/>
              <a:t>catalyze the elongation of new DNA at a replication fork</a:t>
            </a:r>
          </a:p>
          <a:p>
            <a:r>
              <a:rPr lang="en-US" sz="2800" dirty="0"/>
              <a:t>Most DNA polymerases require a primer and a DNA template strand</a:t>
            </a:r>
          </a:p>
          <a:p>
            <a:r>
              <a:rPr lang="en-US" sz="2800" dirty="0"/>
              <a:t>The rate of elongation is about 500 nucleotides per second in bacteria and 50 per second in human </a:t>
            </a:r>
            <a:r>
              <a:rPr lang="en-US" sz="2800" dirty="0" smtClean="0"/>
              <a:t>cells (32)</a:t>
            </a:r>
            <a:endParaRPr lang="en-US" sz="2800" dirty="0"/>
          </a:p>
        </p:txBody>
      </p:sp>
      <p:grpSp>
        <p:nvGrpSpPr>
          <p:cNvPr id="43111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5194300"/>
          </a:xfrm>
        </p:spPr>
        <p:txBody>
          <a:bodyPr/>
          <a:lstStyle/>
          <a:p>
            <a:r>
              <a:rPr lang="en-US" sz="2800"/>
              <a:t>Each nucleotide that is added to a growing DNA strand is a nucleoside triphosphate</a:t>
            </a:r>
          </a:p>
          <a:p>
            <a:r>
              <a:rPr lang="en-US" sz="2800"/>
              <a:t>dATP supplies adenine to DNA and is similar to the ATP of energy metabolism</a:t>
            </a:r>
          </a:p>
          <a:p>
            <a:r>
              <a:rPr lang="en-US" sz="2800"/>
              <a:t>The difference is in their sugars: dATP has deoxyribose while ATP has ribose</a:t>
            </a:r>
          </a:p>
          <a:p>
            <a:r>
              <a:rPr lang="en-US" sz="2800"/>
              <a:t>As each monomer of dATP joins the DNA strand, it loses two phosphate groups as a molecule of pyrophosphate</a:t>
            </a:r>
          </a:p>
        </p:txBody>
      </p:sp>
      <p:grpSp>
        <p:nvGrpSpPr>
          <p:cNvPr id="43315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315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16.14</a:t>
            </a:r>
          </a:p>
        </p:txBody>
      </p:sp>
      <p:pic>
        <p:nvPicPr>
          <p:cNvPr id="551939" name="Picture 3" descr="16_14AddingNucleotid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574675"/>
            <a:ext cx="8548687" cy="5707063"/>
          </a:xfrm>
          <a:prstGeom prst="rect">
            <a:avLst/>
          </a:prstGeom>
          <a:noFill/>
        </p:spPr>
      </p:pic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1390650" y="609600"/>
            <a:ext cx="1144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/>
              <a:t>New strand</a:t>
            </a:r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2944813" y="587375"/>
            <a:ext cx="17795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Template strand</a:t>
            </a:r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849313" y="1706563"/>
            <a:ext cx="6953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Sugar</a:t>
            </a:r>
          </a:p>
        </p:txBody>
      </p:sp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327025" y="2136775"/>
            <a:ext cx="12652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Phosphate</a:t>
            </a:r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2359025" y="2038350"/>
            <a:ext cx="6032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Base</a:t>
            </a: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1166813" y="5583238"/>
            <a:ext cx="1438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/>
              <a:t>Nucleoside</a:t>
            </a:r>
            <a:br>
              <a:rPr lang="en-US" sz="1800"/>
            </a:br>
            <a:r>
              <a:rPr lang="en-US" sz="1800"/>
              <a:t>triphosphate</a:t>
            </a:r>
          </a:p>
        </p:txBody>
      </p:sp>
      <p:sp>
        <p:nvSpPr>
          <p:cNvPr id="551946" name="Text Box 10"/>
          <p:cNvSpPr txBox="1">
            <a:spLocks noChangeArrowheads="1"/>
          </p:cNvSpPr>
          <p:nvPr/>
        </p:nvSpPr>
        <p:spPr bwMode="auto">
          <a:xfrm>
            <a:off x="4508500" y="3592513"/>
            <a:ext cx="13858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/>
              <a:t>DNA</a:t>
            </a:r>
            <a:br>
              <a:rPr lang="en-US" sz="1800"/>
            </a:br>
            <a:r>
              <a:rPr lang="en-US" sz="1800"/>
              <a:t>polymerase</a:t>
            </a:r>
          </a:p>
        </p:txBody>
      </p:sp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4538663" y="4948238"/>
            <a:ext cx="172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Pyrophosphate</a:t>
            </a:r>
          </a:p>
        </p:txBody>
      </p:sp>
      <p:sp>
        <p:nvSpPr>
          <p:cNvPr id="551948" name="Text Box 12"/>
          <p:cNvSpPr txBox="1">
            <a:spLocks noChangeArrowheads="1"/>
          </p:cNvSpPr>
          <p:nvPr/>
        </p:nvSpPr>
        <p:spPr bwMode="auto">
          <a:xfrm>
            <a:off x="1841500" y="88582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3738563" y="5840413"/>
            <a:ext cx="247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0" name="Text Box 14"/>
          <p:cNvSpPr txBox="1">
            <a:spLocks noChangeArrowheads="1"/>
          </p:cNvSpPr>
          <p:nvPr/>
        </p:nvSpPr>
        <p:spPr bwMode="auto">
          <a:xfrm>
            <a:off x="6464300" y="87947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1" name="Text Box 15"/>
          <p:cNvSpPr txBox="1">
            <a:spLocks noChangeArrowheads="1"/>
          </p:cNvSpPr>
          <p:nvPr/>
        </p:nvSpPr>
        <p:spPr bwMode="auto">
          <a:xfrm>
            <a:off x="8369300" y="5827713"/>
            <a:ext cx="247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1820863" y="407987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3" name="Text Box 17"/>
          <p:cNvSpPr txBox="1">
            <a:spLocks noChangeArrowheads="1"/>
          </p:cNvSpPr>
          <p:nvPr/>
        </p:nvSpPr>
        <p:spPr bwMode="auto">
          <a:xfrm>
            <a:off x="3717925" y="896938"/>
            <a:ext cx="247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6443663" y="489267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5" name="Text Box 19"/>
          <p:cNvSpPr txBox="1">
            <a:spLocks noChangeArrowheads="1"/>
          </p:cNvSpPr>
          <p:nvPr/>
        </p:nvSpPr>
        <p:spPr bwMode="auto">
          <a:xfrm>
            <a:off x="8361363" y="89852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6" name="Text Box 20"/>
          <p:cNvSpPr txBox="1">
            <a:spLocks noChangeArrowheads="1"/>
          </p:cNvSpPr>
          <p:nvPr/>
        </p:nvSpPr>
        <p:spPr bwMode="auto">
          <a:xfrm>
            <a:off x="1643063" y="3716338"/>
            <a:ext cx="327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OH</a:t>
            </a:r>
          </a:p>
        </p:txBody>
      </p:sp>
      <p:sp>
        <p:nvSpPr>
          <p:cNvPr id="551957" name="Text Box 21"/>
          <p:cNvSpPr txBox="1">
            <a:spLocks noChangeArrowheads="1"/>
          </p:cNvSpPr>
          <p:nvPr/>
        </p:nvSpPr>
        <p:spPr bwMode="auto">
          <a:xfrm>
            <a:off x="6240463" y="4556125"/>
            <a:ext cx="327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OH</a:t>
            </a:r>
          </a:p>
        </p:txBody>
      </p:sp>
      <p:sp>
        <p:nvSpPr>
          <p:cNvPr id="551958" name="Text Box 22"/>
          <p:cNvSpPr txBox="1">
            <a:spLocks noChangeArrowheads="1"/>
          </p:cNvSpPr>
          <p:nvPr/>
        </p:nvSpPr>
        <p:spPr bwMode="auto">
          <a:xfrm rot="-803217">
            <a:off x="1981200" y="5178425"/>
            <a:ext cx="327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OH</a:t>
            </a:r>
          </a:p>
        </p:txBody>
      </p:sp>
      <p:sp>
        <p:nvSpPr>
          <p:cNvPr id="551959" name="Text Box 23"/>
          <p:cNvSpPr txBox="1">
            <a:spLocks noChangeArrowheads="1"/>
          </p:cNvSpPr>
          <p:nvPr/>
        </p:nvSpPr>
        <p:spPr bwMode="auto">
          <a:xfrm>
            <a:off x="5165725" y="4635500"/>
            <a:ext cx="1825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</a:t>
            </a:r>
          </a:p>
        </p:txBody>
      </p:sp>
      <p:sp>
        <p:nvSpPr>
          <p:cNvPr id="551960" name="Text Box 24"/>
          <p:cNvSpPr txBox="1">
            <a:spLocks noChangeArrowheads="1"/>
          </p:cNvSpPr>
          <p:nvPr/>
        </p:nvSpPr>
        <p:spPr bwMode="auto">
          <a:xfrm>
            <a:off x="5503863" y="4641850"/>
            <a:ext cx="2619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 </a:t>
            </a:r>
            <a:r>
              <a:rPr lang="en-US" sz="1400" baseline="-25000"/>
              <a:t>i</a:t>
            </a:r>
            <a:endParaRPr lang="en-US" sz="1400"/>
          </a:p>
        </p:txBody>
      </p:sp>
      <p:sp>
        <p:nvSpPr>
          <p:cNvPr id="551961" name="Text Box 25"/>
          <p:cNvSpPr txBox="1">
            <a:spLocks noChangeArrowheads="1"/>
          </p:cNvSpPr>
          <p:nvPr/>
        </p:nvSpPr>
        <p:spPr bwMode="auto">
          <a:xfrm>
            <a:off x="5881688" y="5548313"/>
            <a:ext cx="4206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2</a:t>
            </a:r>
            <a:r>
              <a:rPr lang="en-US" sz="800"/>
              <a:t>  </a:t>
            </a:r>
            <a:r>
              <a:rPr lang="en-US" sz="1400"/>
              <a:t>P </a:t>
            </a:r>
            <a:r>
              <a:rPr lang="en-US" sz="1400" baseline="-25000"/>
              <a:t>i</a:t>
            </a:r>
            <a:endParaRPr lang="en-US" sz="1400"/>
          </a:p>
        </p:txBody>
      </p:sp>
      <p:sp>
        <p:nvSpPr>
          <p:cNvPr id="551962" name="AutoShape 26"/>
          <p:cNvSpPr>
            <a:spLocks/>
          </p:cNvSpPr>
          <p:nvPr/>
        </p:nvSpPr>
        <p:spPr bwMode="auto">
          <a:xfrm rot="5400000">
            <a:off x="1741487" y="4545013"/>
            <a:ext cx="244475" cy="1866900"/>
          </a:xfrm>
          <a:prstGeom prst="rightBrace">
            <a:avLst>
              <a:gd name="adj1" fmla="val 636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3" name="Text Box 27"/>
          <p:cNvSpPr txBox="1">
            <a:spLocks noChangeArrowheads="1"/>
          </p:cNvSpPr>
          <p:nvPr/>
        </p:nvSpPr>
        <p:spPr bwMode="auto">
          <a:xfrm rot="-2028937">
            <a:off x="1017588" y="4867275"/>
            <a:ext cx="182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</a:t>
            </a:r>
          </a:p>
        </p:txBody>
      </p:sp>
      <p:sp>
        <p:nvSpPr>
          <p:cNvPr id="551964" name="Text Box 28"/>
          <p:cNvSpPr txBox="1">
            <a:spLocks noChangeArrowheads="1"/>
          </p:cNvSpPr>
          <p:nvPr/>
        </p:nvSpPr>
        <p:spPr bwMode="auto">
          <a:xfrm rot="-2028937">
            <a:off x="1300163" y="4727575"/>
            <a:ext cx="182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</a:t>
            </a:r>
          </a:p>
        </p:txBody>
      </p:sp>
      <p:sp>
        <p:nvSpPr>
          <p:cNvPr id="551965" name="Text Box 29"/>
          <p:cNvSpPr txBox="1">
            <a:spLocks noChangeArrowheads="1"/>
          </p:cNvSpPr>
          <p:nvPr/>
        </p:nvSpPr>
        <p:spPr bwMode="auto">
          <a:xfrm rot="-2028937">
            <a:off x="1619250" y="4595813"/>
            <a:ext cx="1825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</a:t>
            </a:r>
          </a:p>
        </p:txBody>
      </p:sp>
      <p:sp>
        <p:nvSpPr>
          <p:cNvPr id="551966" name="Text Box 30"/>
          <p:cNvSpPr txBox="1">
            <a:spLocks noChangeArrowheads="1"/>
          </p:cNvSpPr>
          <p:nvPr/>
        </p:nvSpPr>
        <p:spPr bwMode="auto">
          <a:xfrm>
            <a:off x="2430463" y="1792288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1967" name="Text Box 31"/>
          <p:cNvSpPr txBox="1">
            <a:spLocks noChangeArrowheads="1"/>
          </p:cNvSpPr>
          <p:nvPr/>
        </p:nvSpPr>
        <p:spPr bwMode="auto">
          <a:xfrm>
            <a:off x="3203575" y="4154488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1968" name="Text Box 32"/>
          <p:cNvSpPr txBox="1">
            <a:spLocks noChangeArrowheads="1"/>
          </p:cNvSpPr>
          <p:nvPr/>
        </p:nvSpPr>
        <p:spPr bwMode="auto">
          <a:xfrm>
            <a:off x="7053263" y="177482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1969" name="Text Box 33"/>
          <p:cNvSpPr txBox="1">
            <a:spLocks noChangeArrowheads="1"/>
          </p:cNvSpPr>
          <p:nvPr/>
        </p:nvSpPr>
        <p:spPr bwMode="auto">
          <a:xfrm>
            <a:off x="7834313" y="4141788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1970" name="Text Box 34"/>
          <p:cNvSpPr txBox="1">
            <a:spLocks noChangeArrowheads="1"/>
          </p:cNvSpPr>
          <p:nvPr/>
        </p:nvSpPr>
        <p:spPr bwMode="auto">
          <a:xfrm>
            <a:off x="3205163" y="178752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51971" name="Text Box 35"/>
          <p:cNvSpPr txBox="1">
            <a:spLocks noChangeArrowheads="1"/>
          </p:cNvSpPr>
          <p:nvPr/>
        </p:nvSpPr>
        <p:spPr bwMode="auto">
          <a:xfrm>
            <a:off x="7826375" y="1795463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51972" name="Text Box 36"/>
          <p:cNvSpPr txBox="1">
            <a:spLocks noChangeArrowheads="1"/>
          </p:cNvSpPr>
          <p:nvPr/>
        </p:nvSpPr>
        <p:spPr bwMode="auto">
          <a:xfrm>
            <a:off x="7046913" y="414972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51973" name="Text Box 37"/>
          <p:cNvSpPr txBox="1">
            <a:spLocks noChangeArrowheads="1"/>
          </p:cNvSpPr>
          <p:nvPr/>
        </p:nvSpPr>
        <p:spPr bwMode="auto">
          <a:xfrm rot="-2562754">
            <a:off x="2351088" y="437832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51974" name="Text Box 38"/>
          <p:cNvSpPr txBox="1">
            <a:spLocks noChangeArrowheads="1"/>
          </p:cNvSpPr>
          <p:nvPr/>
        </p:nvSpPr>
        <p:spPr bwMode="auto">
          <a:xfrm>
            <a:off x="2419350" y="2574925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5" name="Text Box 39"/>
          <p:cNvSpPr txBox="1">
            <a:spLocks noChangeArrowheads="1"/>
          </p:cNvSpPr>
          <p:nvPr/>
        </p:nvSpPr>
        <p:spPr bwMode="auto">
          <a:xfrm>
            <a:off x="3194050" y="3363913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6" name="Text Box 40"/>
          <p:cNvSpPr txBox="1">
            <a:spLocks noChangeArrowheads="1"/>
          </p:cNvSpPr>
          <p:nvPr/>
        </p:nvSpPr>
        <p:spPr bwMode="auto">
          <a:xfrm>
            <a:off x="3194050" y="4937125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7" name="Text Box 41"/>
          <p:cNvSpPr txBox="1">
            <a:spLocks noChangeArrowheads="1"/>
          </p:cNvSpPr>
          <p:nvPr/>
        </p:nvSpPr>
        <p:spPr bwMode="auto">
          <a:xfrm>
            <a:off x="7043738" y="256857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8" name="Text Box 42"/>
          <p:cNvSpPr txBox="1">
            <a:spLocks noChangeArrowheads="1"/>
          </p:cNvSpPr>
          <p:nvPr/>
        </p:nvSpPr>
        <p:spPr bwMode="auto">
          <a:xfrm>
            <a:off x="7831138" y="3370263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9" name="Text Box 43"/>
          <p:cNvSpPr txBox="1">
            <a:spLocks noChangeArrowheads="1"/>
          </p:cNvSpPr>
          <p:nvPr/>
        </p:nvSpPr>
        <p:spPr bwMode="auto">
          <a:xfrm>
            <a:off x="7831138" y="494347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80" name="Text Box 44"/>
          <p:cNvSpPr txBox="1">
            <a:spLocks noChangeArrowheads="1"/>
          </p:cNvSpPr>
          <p:nvPr/>
        </p:nvSpPr>
        <p:spPr bwMode="auto">
          <a:xfrm>
            <a:off x="7831138" y="2576513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51981" name="Text Box 45"/>
          <p:cNvSpPr txBox="1">
            <a:spLocks noChangeArrowheads="1"/>
          </p:cNvSpPr>
          <p:nvPr/>
        </p:nvSpPr>
        <p:spPr bwMode="auto">
          <a:xfrm>
            <a:off x="2414588" y="3365500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51982" name="Text Box 46"/>
          <p:cNvSpPr txBox="1">
            <a:spLocks noChangeArrowheads="1"/>
          </p:cNvSpPr>
          <p:nvPr/>
        </p:nvSpPr>
        <p:spPr bwMode="auto">
          <a:xfrm>
            <a:off x="3195638" y="2571750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51983" name="Text Box 47"/>
          <p:cNvSpPr txBox="1">
            <a:spLocks noChangeArrowheads="1"/>
          </p:cNvSpPr>
          <p:nvPr/>
        </p:nvSpPr>
        <p:spPr bwMode="auto">
          <a:xfrm>
            <a:off x="7043738" y="3365500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51984" name="Line 48"/>
          <p:cNvSpPr>
            <a:spLocks noChangeShapeType="1"/>
          </p:cNvSpPr>
          <p:nvPr/>
        </p:nvSpPr>
        <p:spPr bwMode="auto">
          <a:xfrm>
            <a:off x="1536700" y="18415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85" name="Line 49"/>
          <p:cNvSpPr>
            <a:spLocks noChangeShapeType="1"/>
          </p:cNvSpPr>
          <p:nvPr/>
        </p:nvSpPr>
        <p:spPr bwMode="auto">
          <a:xfrm>
            <a:off x="1536700" y="228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610600" cy="1676400"/>
          </a:xfrm>
        </p:spPr>
        <p:txBody>
          <a:bodyPr/>
          <a:lstStyle/>
          <a:p>
            <a:r>
              <a:rPr lang="en-US" sz="2800" dirty="0"/>
              <a:t>Along one template strand of DNA, the DNA polymerase synthesizes a </a:t>
            </a:r>
            <a:r>
              <a:rPr lang="en-US" sz="2800" b="1" dirty="0"/>
              <a:t>leading strand </a:t>
            </a:r>
            <a:r>
              <a:rPr lang="en-US" sz="2800" dirty="0"/>
              <a:t>continuously, moving toward the replication fork</a:t>
            </a:r>
            <a:endParaRPr lang="en-US" sz="2800" b="1" dirty="0"/>
          </a:p>
        </p:txBody>
      </p:sp>
      <p:grpSp>
        <p:nvGrpSpPr>
          <p:cNvPr id="43930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930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784600"/>
            <a:ext cx="8610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elongate the other new strand, called 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lagging strand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DNA polymerase must work in the direction away from the replication fork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lagging strand is synthesized as a series of segments called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Okazaki fragments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are joined together by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ligase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(29-32)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3048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antiparallel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structure of the double helix affects replication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polymerases add nucleotides only to the free 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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of a growing strand; therefore, a new DNA strand can elongate only in the 5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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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16.13</a:t>
            </a:r>
          </a:p>
        </p:txBody>
      </p:sp>
      <p:pic>
        <p:nvPicPr>
          <p:cNvPr id="547843" name="Picture 3" descr="16_13ReplicationProtei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71550"/>
            <a:ext cx="8548687" cy="4914900"/>
          </a:xfrm>
          <a:prstGeom prst="rect">
            <a:avLst/>
          </a:prstGeom>
          <a:noFill/>
        </p:spPr>
      </p:pic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1112838" y="2090738"/>
            <a:ext cx="21097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Topoisomerase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5973763" y="987425"/>
            <a:ext cx="1117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Primase</a:t>
            </a:r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7932738" y="2416175"/>
            <a:ext cx="91916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RNA</a:t>
            </a:r>
            <a:br>
              <a:rPr lang="en-US" sz="2200"/>
            </a:br>
            <a:r>
              <a:rPr lang="en-US" sz="2200"/>
              <a:t>primer</a:t>
            </a: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2932113" y="4094163"/>
            <a:ext cx="11842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Helicase</a:t>
            </a:r>
          </a:p>
        </p:txBody>
      </p: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4492625" y="5089525"/>
            <a:ext cx="291623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Single-strand binding</a:t>
            </a:r>
            <a:br>
              <a:rPr lang="en-US" sz="2200"/>
            </a:br>
            <a:r>
              <a:rPr lang="en-US" sz="2200"/>
              <a:t>proteins</a:t>
            </a:r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336550" y="3009900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5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0" name="Text Box 10"/>
          <p:cNvSpPr txBox="1">
            <a:spLocks noChangeArrowheads="1"/>
          </p:cNvSpPr>
          <p:nvPr/>
        </p:nvSpPr>
        <p:spPr bwMode="auto">
          <a:xfrm>
            <a:off x="341313" y="3452813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3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1" name="Text Box 11"/>
          <p:cNvSpPr txBox="1">
            <a:spLocks noChangeArrowheads="1"/>
          </p:cNvSpPr>
          <p:nvPr/>
        </p:nvSpPr>
        <p:spPr bwMode="auto">
          <a:xfrm>
            <a:off x="8161338" y="4668838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5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7275513" y="2500313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5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6665913" y="2606675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3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4" name="Text Box 14"/>
          <p:cNvSpPr txBox="1">
            <a:spLocks noChangeArrowheads="1"/>
          </p:cNvSpPr>
          <p:nvPr/>
        </p:nvSpPr>
        <p:spPr bwMode="auto">
          <a:xfrm>
            <a:off x="8154988" y="1846263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3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5" name="Line 15"/>
          <p:cNvSpPr>
            <a:spLocks noChangeShapeType="1"/>
          </p:cNvSpPr>
          <p:nvPr/>
        </p:nvSpPr>
        <p:spPr bwMode="auto">
          <a:xfrm flipH="1">
            <a:off x="1917700" y="2393950"/>
            <a:ext cx="198438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6" name="Line 16"/>
          <p:cNvSpPr>
            <a:spLocks noChangeShapeType="1"/>
          </p:cNvSpPr>
          <p:nvPr/>
        </p:nvSpPr>
        <p:spPr bwMode="auto">
          <a:xfrm>
            <a:off x="6508750" y="1282700"/>
            <a:ext cx="79375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7" name="Line 17"/>
          <p:cNvSpPr>
            <a:spLocks noChangeShapeType="1"/>
          </p:cNvSpPr>
          <p:nvPr/>
        </p:nvSpPr>
        <p:spPr bwMode="auto">
          <a:xfrm>
            <a:off x="7262813" y="2433638"/>
            <a:ext cx="62071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8" name="Line 18"/>
          <p:cNvSpPr>
            <a:spLocks noChangeShapeType="1"/>
          </p:cNvSpPr>
          <p:nvPr/>
        </p:nvSpPr>
        <p:spPr bwMode="auto">
          <a:xfrm flipH="1">
            <a:off x="4087813" y="3876675"/>
            <a:ext cx="515937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9" name="Line 19"/>
          <p:cNvSpPr>
            <a:spLocks noChangeShapeType="1"/>
          </p:cNvSpPr>
          <p:nvPr/>
        </p:nvSpPr>
        <p:spPr bwMode="auto">
          <a:xfrm>
            <a:off x="5502275" y="4298950"/>
            <a:ext cx="331788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60" name="Line 20"/>
          <p:cNvSpPr>
            <a:spLocks noChangeShapeType="1"/>
          </p:cNvSpPr>
          <p:nvPr/>
        </p:nvSpPr>
        <p:spPr bwMode="auto">
          <a:xfrm flipH="1">
            <a:off x="5834063" y="4551363"/>
            <a:ext cx="79375" cy="541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32113" y="971550"/>
            <a:ext cx="156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(33 part)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16.17</a:t>
            </a:r>
          </a:p>
        </p:txBody>
      </p:sp>
      <p:pic>
        <p:nvPicPr>
          <p:cNvPr id="560131" name="Picture 3" descr="16_17_BactDNARepSumm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76338"/>
            <a:ext cx="8548687" cy="4505325"/>
          </a:xfrm>
          <a:prstGeom prst="rect">
            <a:avLst/>
          </a:prstGeom>
          <a:noFill/>
        </p:spPr>
      </p:pic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6224588" y="1285875"/>
            <a:ext cx="6826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Overview</a:t>
            </a:r>
          </a:p>
        </p:txBody>
      </p: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5305425" y="1530350"/>
            <a:ext cx="5508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Leading</a:t>
            </a:r>
            <a:br>
              <a:rPr lang="en-US" sz="1100"/>
            </a:br>
            <a:r>
              <a:rPr lang="en-US" sz="1100"/>
              <a:t>strand</a:t>
            </a:r>
          </a:p>
        </p:txBody>
      </p:sp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6172200" y="1484313"/>
            <a:ext cx="749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100"/>
              <a:t>Origin of </a:t>
            </a:r>
            <a:br>
              <a:rPr lang="en-US" sz="1100"/>
            </a:br>
            <a:r>
              <a:rPr lang="en-US" sz="1100"/>
              <a:t>replication</a:t>
            </a:r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7245350" y="1581150"/>
            <a:ext cx="5508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Lagging</a:t>
            </a:r>
            <a:br>
              <a:rPr lang="en-US" sz="1100"/>
            </a:br>
            <a:r>
              <a:rPr lang="en-US" sz="1100"/>
              <a:t>strand</a:t>
            </a:r>
          </a:p>
        </p:txBody>
      </p:sp>
      <p:sp>
        <p:nvSpPr>
          <p:cNvPr id="560136" name="Text Box 8"/>
          <p:cNvSpPr txBox="1">
            <a:spLocks noChangeArrowheads="1"/>
          </p:cNvSpPr>
          <p:nvPr/>
        </p:nvSpPr>
        <p:spPr bwMode="auto">
          <a:xfrm>
            <a:off x="7243763" y="2411413"/>
            <a:ext cx="5508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Leading</a:t>
            </a:r>
            <a:br>
              <a:rPr lang="en-US" sz="1100"/>
            </a:br>
            <a:r>
              <a:rPr lang="en-US" sz="1100"/>
              <a:t>strand</a:t>
            </a: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5307013" y="2592388"/>
            <a:ext cx="5508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Lagging</a:t>
            </a:r>
            <a:br>
              <a:rPr lang="en-US" sz="1100"/>
            </a:br>
            <a:r>
              <a:rPr lang="en-US" sz="1100"/>
              <a:t>strand</a:t>
            </a: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>
            <a:off x="5929313" y="2773363"/>
            <a:ext cx="12128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100"/>
              <a:t>Overall directions</a:t>
            </a:r>
            <a:br>
              <a:rPr lang="en-US" sz="1100"/>
            </a:br>
            <a:r>
              <a:rPr lang="en-US" sz="1100"/>
              <a:t>of replication</a:t>
            </a:r>
          </a:p>
        </p:txBody>
      </p:sp>
      <p:sp>
        <p:nvSpPr>
          <p:cNvPr id="560139" name="Text Box 11"/>
          <p:cNvSpPr txBox="1">
            <a:spLocks noChangeArrowheads="1"/>
          </p:cNvSpPr>
          <p:nvPr/>
        </p:nvSpPr>
        <p:spPr bwMode="auto">
          <a:xfrm>
            <a:off x="3876675" y="2905125"/>
            <a:ext cx="13446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Leading strand</a:t>
            </a:r>
          </a:p>
        </p:txBody>
      </p:sp>
      <p:sp>
        <p:nvSpPr>
          <p:cNvPr id="560140" name="Text Box 12"/>
          <p:cNvSpPr txBox="1">
            <a:spLocks noChangeArrowheads="1"/>
          </p:cNvSpPr>
          <p:nvPr/>
        </p:nvSpPr>
        <p:spPr bwMode="auto">
          <a:xfrm>
            <a:off x="2441575" y="3508375"/>
            <a:ext cx="9350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DNA pol </a:t>
            </a:r>
            <a:r>
              <a:rPr lang="en-US" sz="1300">
                <a:latin typeface="Times" pitchFamily="18" charset="0"/>
              </a:rPr>
              <a:t>III</a:t>
            </a:r>
            <a:endParaRPr lang="en-US" sz="1300"/>
          </a:p>
        </p:txBody>
      </p:sp>
      <p:sp>
        <p:nvSpPr>
          <p:cNvPr id="560141" name="Text Box 13"/>
          <p:cNvSpPr txBox="1">
            <a:spLocks noChangeArrowheads="1"/>
          </p:cNvSpPr>
          <p:nvPr/>
        </p:nvSpPr>
        <p:spPr bwMode="auto">
          <a:xfrm>
            <a:off x="3890963" y="4335463"/>
            <a:ext cx="9350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DNA pol </a:t>
            </a:r>
            <a:r>
              <a:rPr lang="en-US" sz="1300">
                <a:latin typeface="Times" pitchFamily="18" charset="0"/>
              </a:rPr>
              <a:t>III</a:t>
            </a:r>
            <a:endParaRPr lang="en-US" sz="1300"/>
          </a:p>
        </p:txBody>
      </p:sp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5399088" y="4321175"/>
            <a:ext cx="1225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Lagging strand</a:t>
            </a:r>
          </a:p>
        </p:txBody>
      </p:sp>
      <p:sp>
        <p:nvSpPr>
          <p:cNvPr id="560143" name="Text Box 15"/>
          <p:cNvSpPr txBox="1">
            <a:spLocks noChangeArrowheads="1"/>
          </p:cNvSpPr>
          <p:nvPr/>
        </p:nvSpPr>
        <p:spPr bwMode="auto">
          <a:xfrm>
            <a:off x="6372225" y="4579938"/>
            <a:ext cx="803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DNA pol </a:t>
            </a:r>
            <a:r>
              <a:rPr lang="en-US" sz="1300">
                <a:latin typeface="Times" pitchFamily="18" charset="0"/>
              </a:rPr>
              <a:t>I</a:t>
            </a:r>
            <a:endParaRPr lang="en-US" sz="1300"/>
          </a:p>
        </p:txBody>
      </p:sp>
      <p:sp>
        <p:nvSpPr>
          <p:cNvPr id="560144" name="Text Box 16"/>
          <p:cNvSpPr txBox="1">
            <a:spLocks noChangeArrowheads="1"/>
          </p:cNvSpPr>
          <p:nvPr/>
        </p:nvSpPr>
        <p:spPr bwMode="auto">
          <a:xfrm>
            <a:off x="7483475" y="4594225"/>
            <a:ext cx="9350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DNA ligase</a:t>
            </a:r>
          </a:p>
        </p:txBody>
      </p:sp>
      <p:sp>
        <p:nvSpPr>
          <p:cNvPr id="560145" name="Text Box 17"/>
          <p:cNvSpPr txBox="1">
            <a:spLocks noChangeArrowheads="1"/>
          </p:cNvSpPr>
          <p:nvPr/>
        </p:nvSpPr>
        <p:spPr bwMode="auto">
          <a:xfrm>
            <a:off x="2179638" y="3773488"/>
            <a:ext cx="5508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Primer</a:t>
            </a:r>
          </a:p>
        </p:txBody>
      </p:sp>
      <p:sp>
        <p:nvSpPr>
          <p:cNvPr id="560146" name="Text Box 18"/>
          <p:cNvSpPr txBox="1">
            <a:spLocks noChangeArrowheads="1"/>
          </p:cNvSpPr>
          <p:nvPr/>
        </p:nvSpPr>
        <p:spPr bwMode="auto">
          <a:xfrm>
            <a:off x="2954338" y="3898900"/>
            <a:ext cx="6302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Primase</a:t>
            </a:r>
          </a:p>
        </p:txBody>
      </p:sp>
      <p:sp>
        <p:nvSpPr>
          <p:cNvPr id="560147" name="Text Box 19"/>
          <p:cNvSpPr txBox="1">
            <a:spLocks noChangeArrowheads="1"/>
          </p:cNvSpPr>
          <p:nvPr/>
        </p:nvSpPr>
        <p:spPr bwMode="auto">
          <a:xfrm>
            <a:off x="717550" y="4256088"/>
            <a:ext cx="7096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Parental</a:t>
            </a:r>
            <a:br>
              <a:rPr lang="en-US" sz="1300"/>
            </a:br>
            <a:r>
              <a:rPr lang="en-US" sz="1300"/>
              <a:t>DNA</a:t>
            </a:r>
          </a:p>
        </p:txBody>
      </p:sp>
      <p:sp>
        <p:nvSpPr>
          <p:cNvPr id="560148" name="Text Box 20"/>
          <p:cNvSpPr txBox="1">
            <a:spLocks noChangeArrowheads="1"/>
          </p:cNvSpPr>
          <p:nvPr/>
        </p:nvSpPr>
        <p:spPr bwMode="auto">
          <a:xfrm>
            <a:off x="544513" y="3489325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2073275" y="3998913"/>
            <a:ext cx="153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0" name="Text Box 22"/>
          <p:cNvSpPr txBox="1">
            <a:spLocks noChangeArrowheads="1"/>
          </p:cNvSpPr>
          <p:nvPr/>
        </p:nvSpPr>
        <p:spPr bwMode="auto">
          <a:xfrm>
            <a:off x="3170238" y="4448175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1" name="Text Box 23"/>
          <p:cNvSpPr txBox="1">
            <a:spLocks noChangeArrowheads="1"/>
          </p:cNvSpPr>
          <p:nvPr/>
        </p:nvSpPr>
        <p:spPr bwMode="auto">
          <a:xfrm>
            <a:off x="4546600" y="4740275"/>
            <a:ext cx="153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2" name="Text Box 24"/>
          <p:cNvSpPr txBox="1">
            <a:spLocks noChangeArrowheads="1"/>
          </p:cNvSpPr>
          <p:nvPr/>
        </p:nvSpPr>
        <p:spPr bwMode="auto">
          <a:xfrm>
            <a:off x="8315325" y="5348288"/>
            <a:ext cx="153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3" name="Text Box 25"/>
          <p:cNvSpPr txBox="1">
            <a:spLocks noChangeArrowheads="1"/>
          </p:cNvSpPr>
          <p:nvPr/>
        </p:nvSpPr>
        <p:spPr bwMode="auto">
          <a:xfrm>
            <a:off x="538163" y="4000500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4" name="Text Box 26"/>
          <p:cNvSpPr txBox="1">
            <a:spLocks noChangeArrowheads="1"/>
          </p:cNvSpPr>
          <p:nvPr/>
        </p:nvSpPr>
        <p:spPr bwMode="auto">
          <a:xfrm>
            <a:off x="1762125" y="3768725"/>
            <a:ext cx="153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5" name="Text Box 27"/>
          <p:cNvSpPr txBox="1">
            <a:spLocks noChangeArrowheads="1"/>
          </p:cNvSpPr>
          <p:nvPr/>
        </p:nvSpPr>
        <p:spPr bwMode="auto">
          <a:xfrm>
            <a:off x="2509838" y="4119563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6" name="Text Box 28"/>
          <p:cNvSpPr txBox="1">
            <a:spLocks noChangeArrowheads="1"/>
          </p:cNvSpPr>
          <p:nvPr/>
        </p:nvSpPr>
        <p:spPr bwMode="auto">
          <a:xfrm>
            <a:off x="4433888" y="4681538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7" name="Text Box 29"/>
          <p:cNvSpPr txBox="1">
            <a:spLocks noChangeArrowheads="1"/>
          </p:cNvSpPr>
          <p:nvPr/>
        </p:nvSpPr>
        <p:spPr bwMode="auto">
          <a:xfrm>
            <a:off x="8316913" y="4860925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8" name="Text Box 30"/>
          <p:cNvSpPr txBox="1">
            <a:spLocks noChangeArrowheads="1"/>
          </p:cNvSpPr>
          <p:nvPr/>
        </p:nvSpPr>
        <p:spPr bwMode="auto">
          <a:xfrm>
            <a:off x="5829300" y="4900613"/>
            <a:ext cx="195263" cy="17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3</a:t>
            </a:r>
          </a:p>
        </p:txBody>
      </p:sp>
      <p:sp>
        <p:nvSpPr>
          <p:cNvPr id="560159" name="Text Box 31"/>
          <p:cNvSpPr txBox="1">
            <a:spLocks noChangeArrowheads="1"/>
          </p:cNvSpPr>
          <p:nvPr/>
        </p:nvSpPr>
        <p:spPr bwMode="auto">
          <a:xfrm>
            <a:off x="6840538" y="4908550"/>
            <a:ext cx="195262" cy="17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2</a:t>
            </a:r>
          </a:p>
        </p:txBody>
      </p:sp>
      <p:sp>
        <p:nvSpPr>
          <p:cNvPr id="560160" name="Text Box 32"/>
          <p:cNvSpPr txBox="1">
            <a:spLocks noChangeArrowheads="1"/>
          </p:cNvSpPr>
          <p:nvPr/>
        </p:nvSpPr>
        <p:spPr bwMode="auto">
          <a:xfrm>
            <a:off x="8085138" y="4919663"/>
            <a:ext cx="195262" cy="17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1</a:t>
            </a:r>
          </a:p>
        </p:txBody>
      </p:sp>
      <p:sp>
        <p:nvSpPr>
          <p:cNvPr id="560161" name="Text Box 33"/>
          <p:cNvSpPr txBox="1">
            <a:spLocks noChangeArrowheads="1"/>
          </p:cNvSpPr>
          <p:nvPr/>
        </p:nvSpPr>
        <p:spPr bwMode="auto">
          <a:xfrm>
            <a:off x="4049713" y="4656138"/>
            <a:ext cx="195262" cy="17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4</a:t>
            </a:r>
          </a:p>
        </p:txBody>
      </p:sp>
      <p:sp>
        <p:nvSpPr>
          <p:cNvPr id="560162" name="Line 34"/>
          <p:cNvSpPr>
            <a:spLocks noChangeShapeType="1"/>
          </p:cNvSpPr>
          <p:nvPr/>
        </p:nvSpPr>
        <p:spPr bwMode="auto">
          <a:xfrm>
            <a:off x="1071563" y="3941763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3" name="Line 35"/>
          <p:cNvSpPr>
            <a:spLocks noChangeShapeType="1"/>
          </p:cNvSpPr>
          <p:nvPr/>
        </p:nvSpPr>
        <p:spPr bwMode="auto">
          <a:xfrm flipV="1">
            <a:off x="2063750" y="3584575"/>
            <a:ext cx="33020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4" name="Line 36"/>
          <p:cNvSpPr>
            <a:spLocks noChangeShapeType="1"/>
          </p:cNvSpPr>
          <p:nvPr/>
        </p:nvSpPr>
        <p:spPr bwMode="auto">
          <a:xfrm flipH="1">
            <a:off x="2274888" y="3941763"/>
            <a:ext cx="6667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5" name="Line 37"/>
          <p:cNvSpPr>
            <a:spLocks noChangeShapeType="1"/>
          </p:cNvSpPr>
          <p:nvPr/>
        </p:nvSpPr>
        <p:spPr bwMode="auto">
          <a:xfrm flipH="1">
            <a:off x="2659063" y="3995738"/>
            <a:ext cx="23812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6" name="Line 38"/>
          <p:cNvSpPr>
            <a:spLocks noChangeShapeType="1"/>
          </p:cNvSpPr>
          <p:nvPr/>
        </p:nvSpPr>
        <p:spPr bwMode="auto">
          <a:xfrm>
            <a:off x="4179888" y="4511675"/>
            <a:ext cx="1190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7" name="Line 39"/>
          <p:cNvSpPr>
            <a:spLocks noChangeShapeType="1"/>
          </p:cNvSpPr>
          <p:nvPr/>
        </p:nvSpPr>
        <p:spPr bwMode="auto">
          <a:xfrm>
            <a:off x="6072188" y="4511675"/>
            <a:ext cx="12700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8" name="Line 40"/>
          <p:cNvSpPr>
            <a:spLocks noChangeShapeType="1"/>
          </p:cNvSpPr>
          <p:nvPr/>
        </p:nvSpPr>
        <p:spPr bwMode="auto">
          <a:xfrm flipH="1">
            <a:off x="6573838" y="4762500"/>
            <a:ext cx="93662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9" name="Line 41"/>
          <p:cNvSpPr>
            <a:spLocks noChangeShapeType="1"/>
          </p:cNvSpPr>
          <p:nvPr/>
        </p:nvSpPr>
        <p:spPr bwMode="auto">
          <a:xfrm flipH="1">
            <a:off x="7645400" y="4775200"/>
            <a:ext cx="106363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0" name="Line 42"/>
          <p:cNvSpPr>
            <a:spLocks noChangeShapeType="1"/>
          </p:cNvSpPr>
          <p:nvPr/>
        </p:nvSpPr>
        <p:spPr bwMode="auto">
          <a:xfrm>
            <a:off x="4457700" y="2579688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1" name="Line 43"/>
          <p:cNvSpPr>
            <a:spLocks noChangeShapeType="1"/>
          </p:cNvSpPr>
          <p:nvPr/>
        </p:nvSpPr>
        <p:spPr bwMode="auto">
          <a:xfrm>
            <a:off x="5621338" y="1838325"/>
            <a:ext cx="3048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2" name="Line 44"/>
          <p:cNvSpPr>
            <a:spLocks noChangeShapeType="1"/>
          </p:cNvSpPr>
          <p:nvPr/>
        </p:nvSpPr>
        <p:spPr bwMode="auto">
          <a:xfrm>
            <a:off x="6534150" y="1785938"/>
            <a:ext cx="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3" name="Line 45"/>
          <p:cNvSpPr>
            <a:spLocks noChangeShapeType="1"/>
          </p:cNvSpPr>
          <p:nvPr/>
        </p:nvSpPr>
        <p:spPr bwMode="auto">
          <a:xfrm flipH="1">
            <a:off x="7156450" y="1892300"/>
            <a:ext cx="17145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4" name="Line 46"/>
          <p:cNvSpPr>
            <a:spLocks noChangeShapeType="1"/>
          </p:cNvSpPr>
          <p:nvPr/>
        </p:nvSpPr>
        <p:spPr bwMode="auto">
          <a:xfrm>
            <a:off x="7143750" y="2314575"/>
            <a:ext cx="65088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5" name="Line 47"/>
          <p:cNvSpPr>
            <a:spLocks noChangeShapeType="1"/>
          </p:cNvSpPr>
          <p:nvPr/>
        </p:nvSpPr>
        <p:spPr bwMode="auto">
          <a:xfrm flipH="1">
            <a:off x="5688013" y="2314575"/>
            <a:ext cx="225425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81113" y="1022648"/>
            <a:ext cx="275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(33 &amp; 34 on own)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" y="512763"/>
            <a:ext cx="8534400" cy="503237"/>
          </a:xfrm>
        </p:spPr>
        <p:txBody>
          <a:bodyPr/>
          <a:lstStyle/>
          <a:p>
            <a:r>
              <a:rPr lang="en-US" i="1"/>
              <a:t>The DNA Replication Complex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533400" y="1370013"/>
            <a:ext cx="85344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The proteins that participate in DNA replication form a large complex, a “DNA replication machine”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The DNA replication machine may be stationary during the replication process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Recent studies support a model in which DNA polymerase molecules “reel in” parental DNA and “extrude” newly made daughter DNA molecules</a:t>
            </a:r>
          </a:p>
        </p:txBody>
      </p:sp>
      <p:grpSp>
        <p:nvGrpSpPr>
          <p:cNvPr id="470024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0025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16.18</a:t>
            </a:r>
          </a:p>
        </p:txBody>
      </p:sp>
      <p:pic>
        <p:nvPicPr>
          <p:cNvPr id="564227" name="Picture 3" descr="16_18DNARepComplex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414338"/>
            <a:ext cx="8170863" cy="6029325"/>
          </a:xfrm>
          <a:prstGeom prst="rect">
            <a:avLst/>
          </a:prstGeom>
          <a:noFill/>
        </p:spPr>
      </p:pic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1933575" y="1606550"/>
            <a:ext cx="147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Parental DNA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3197225" y="1203325"/>
            <a:ext cx="12906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DNA pol </a:t>
            </a:r>
            <a:r>
              <a:rPr lang="en-US" sz="1800">
                <a:latin typeface="Times" pitchFamily="18" charset="0"/>
              </a:rPr>
              <a:t>III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5749925" y="1573213"/>
            <a:ext cx="1700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Leading strand</a:t>
            </a: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1716088" y="3279775"/>
            <a:ext cx="1277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Connecting</a:t>
            </a:r>
            <a:br>
              <a:rPr lang="en-US" sz="1800"/>
            </a:br>
            <a:r>
              <a:rPr lang="en-US" sz="1800"/>
              <a:t>protein</a:t>
            </a:r>
          </a:p>
        </p:txBody>
      </p:sp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3844925" y="3308350"/>
            <a:ext cx="9731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Helicase</a:t>
            </a:r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4837113" y="4484688"/>
            <a:ext cx="1727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Lagging strand</a:t>
            </a:r>
          </a:p>
        </p:txBody>
      </p:sp>
      <p:sp>
        <p:nvSpPr>
          <p:cNvPr id="564234" name="Text Box 10"/>
          <p:cNvSpPr txBox="1">
            <a:spLocks noChangeArrowheads="1"/>
          </p:cNvSpPr>
          <p:nvPr/>
        </p:nvSpPr>
        <p:spPr bwMode="auto">
          <a:xfrm>
            <a:off x="2463800" y="4386263"/>
            <a:ext cx="7223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DNA </a:t>
            </a:r>
            <a:br>
              <a:rPr lang="en-US" sz="1800"/>
            </a:br>
            <a:r>
              <a:rPr lang="en-US" sz="1800"/>
              <a:t>pol </a:t>
            </a:r>
            <a:r>
              <a:rPr lang="en-US" sz="1800">
                <a:latin typeface="Times" pitchFamily="18" charset="0"/>
              </a:rPr>
              <a:t>III</a:t>
            </a:r>
          </a:p>
        </p:txBody>
      </p:sp>
      <p:sp>
        <p:nvSpPr>
          <p:cNvPr id="564235" name="Text Box 11"/>
          <p:cNvSpPr txBox="1">
            <a:spLocks noChangeArrowheads="1"/>
          </p:cNvSpPr>
          <p:nvPr/>
        </p:nvSpPr>
        <p:spPr bwMode="auto">
          <a:xfrm>
            <a:off x="7516813" y="4027488"/>
            <a:ext cx="958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Lagging</a:t>
            </a:r>
            <a:br>
              <a:rPr lang="en-US" sz="1800"/>
            </a:br>
            <a:r>
              <a:rPr lang="en-US" sz="1800"/>
              <a:t>strand</a:t>
            </a:r>
            <a:br>
              <a:rPr lang="en-US" sz="1800"/>
            </a:br>
            <a:r>
              <a:rPr lang="en-US" sz="1800"/>
              <a:t>template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36" name="Text Box 12"/>
          <p:cNvSpPr txBox="1">
            <a:spLocks noChangeArrowheads="1"/>
          </p:cNvSpPr>
          <p:nvPr/>
        </p:nvSpPr>
        <p:spPr bwMode="auto">
          <a:xfrm>
            <a:off x="2159000" y="204311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37" name="Text Box 13"/>
          <p:cNvSpPr txBox="1">
            <a:spLocks noChangeArrowheads="1"/>
          </p:cNvSpPr>
          <p:nvPr/>
        </p:nvSpPr>
        <p:spPr bwMode="auto">
          <a:xfrm>
            <a:off x="2720975" y="281781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38" name="Text Box 14"/>
          <p:cNvSpPr txBox="1">
            <a:spLocks noChangeArrowheads="1"/>
          </p:cNvSpPr>
          <p:nvPr/>
        </p:nvSpPr>
        <p:spPr bwMode="auto">
          <a:xfrm>
            <a:off x="5260975" y="174466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39" name="Text Box 15"/>
          <p:cNvSpPr txBox="1">
            <a:spLocks noChangeArrowheads="1"/>
          </p:cNvSpPr>
          <p:nvPr/>
        </p:nvSpPr>
        <p:spPr bwMode="auto">
          <a:xfrm>
            <a:off x="5154613" y="2711450"/>
            <a:ext cx="246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0" name="Text Box 16"/>
          <p:cNvSpPr txBox="1">
            <a:spLocks noChangeArrowheads="1"/>
          </p:cNvSpPr>
          <p:nvPr/>
        </p:nvSpPr>
        <p:spPr bwMode="auto">
          <a:xfrm>
            <a:off x="3302000" y="4695825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1" name="Text Box 17"/>
          <p:cNvSpPr txBox="1">
            <a:spLocks noChangeArrowheads="1"/>
          </p:cNvSpPr>
          <p:nvPr/>
        </p:nvSpPr>
        <p:spPr bwMode="auto">
          <a:xfrm>
            <a:off x="5260975" y="412591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2" name="Text Box 18"/>
          <p:cNvSpPr txBox="1">
            <a:spLocks noChangeArrowheads="1"/>
          </p:cNvSpPr>
          <p:nvPr/>
        </p:nvSpPr>
        <p:spPr bwMode="auto">
          <a:xfrm>
            <a:off x="2720975" y="204946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3" name="Text Box 19"/>
          <p:cNvSpPr txBox="1">
            <a:spLocks noChangeArrowheads="1"/>
          </p:cNvSpPr>
          <p:nvPr/>
        </p:nvSpPr>
        <p:spPr bwMode="auto">
          <a:xfrm>
            <a:off x="4803775" y="208121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4" name="Text Box 20"/>
          <p:cNvSpPr txBox="1">
            <a:spLocks noChangeArrowheads="1"/>
          </p:cNvSpPr>
          <p:nvPr/>
        </p:nvSpPr>
        <p:spPr bwMode="auto">
          <a:xfrm>
            <a:off x="2171700" y="2809875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5" name="Text Box 21"/>
          <p:cNvSpPr txBox="1">
            <a:spLocks noChangeArrowheads="1"/>
          </p:cNvSpPr>
          <p:nvPr/>
        </p:nvSpPr>
        <p:spPr bwMode="auto">
          <a:xfrm>
            <a:off x="5688013" y="2557463"/>
            <a:ext cx="246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6" name="Text Box 22"/>
          <p:cNvSpPr txBox="1">
            <a:spLocks noChangeArrowheads="1"/>
          </p:cNvSpPr>
          <p:nvPr/>
        </p:nvSpPr>
        <p:spPr bwMode="auto">
          <a:xfrm>
            <a:off x="3890963" y="4597400"/>
            <a:ext cx="246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7" name="Text Box 23"/>
          <p:cNvSpPr txBox="1">
            <a:spLocks noChangeArrowheads="1"/>
          </p:cNvSpPr>
          <p:nvPr/>
        </p:nvSpPr>
        <p:spPr bwMode="auto">
          <a:xfrm>
            <a:off x="4699000" y="4121150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8" name="Line 24"/>
          <p:cNvSpPr>
            <a:spLocks noChangeShapeType="1"/>
          </p:cNvSpPr>
          <p:nvPr/>
        </p:nvSpPr>
        <p:spPr bwMode="auto">
          <a:xfrm>
            <a:off x="3321050" y="1838325"/>
            <a:ext cx="158750" cy="436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49" name="Line 25"/>
          <p:cNvSpPr>
            <a:spLocks noChangeShapeType="1"/>
          </p:cNvSpPr>
          <p:nvPr/>
        </p:nvSpPr>
        <p:spPr bwMode="auto">
          <a:xfrm>
            <a:off x="3968750" y="1468438"/>
            <a:ext cx="158750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0" name="Line 26"/>
          <p:cNvSpPr>
            <a:spLocks noChangeShapeType="1"/>
          </p:cNvSpPr>
          <p:nvPr/>
        </p:nvSpPr>
        <p:spPr bwMode="auto">
          <a:xfrm>
            <a:off x="5303838" y="1547813"/>
            <a:ext cx="411162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1" name="Line 27"/>
          <p:cNvSpPr>
            <a:spLocks noChangeShapeType="1"/>
          </p:cNvSpPr>
          <p:nvPr/>
        </p:nvSpPr>
        <p:spPr bwMode="auto">
          <a:xfrm>
            <a:off x="3638550" y="3016250"/>
            <a:ext cx="2238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2" name="Line 28"/>
          <p:cNvSpPr>
            <a:spLocks noChangeShapeType="1"/>
          </p:cNvSpPr>
          <p:nvPr/>
        </p:nvSpPr>
        <p:spPr bwMode="auto">
          <a:xfrm>
            <a:off x="3043238" y="3413125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3" name="Line 29"/>
          <p:cNvSpPr>
            <a:spLocks noChangeShapeType="1"/>
          </p:cNvSpPr>
          <p:nvPr/>
        </p:nvSpPr>
        <p:spPr bwMode="auto">
          <a:xfrm flipH="1">
            <a:off x="2989263" y="4246563"/>
            <a:ext cx="3714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4" name="Line 30"/>
          <p:cNvSpPr>
            <a:spLocks noChangeShapeType="1"/>
          </p:cNvSpPr>
          <p:nvPr/>
        </p:nvSpPr>
        <p:spPr bwMode="auto">
          <a:xfrm>
            <a:off x="4113213" y="4035425"/>
            <a:ext cx="661987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5" name="Line 31"/>
          <p:cNvSpPr>
            <a:spLocks noChangeShapeType="1"/>
          </p:cNvSpPr>
          <p:nvPr/>
        </p:nvSpPr>
        <p:spPr bwMode="auto">
          <a:xfrm flipH="1">
            <a:off x="4470400" y="4630738"/>
            <a:ext cx="3048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6" name="Line 32"/>
          <p:cNvSpPr>
            <a:spLocks noChangeShapeType="1"/>
          </p:cNvSpPr>
          <p:nvPr/>
        </p:nvSpPr>
        <p:spPr bwMode="auto">
          <a:xfrm>
            <a:off x="7116763" y="3822700"/>
            <a:ext cx="369887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9" name="Picture 3" descr="16_02GriffithExperime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38125"/>
            <a:ext cx="8548687" cy="6584950"/>
          </a:xfrm>
          <a:prstGeom prst="rect">
            <a:avLst/>
          </a:prstGeom>
          <a:noFill/>
        </p:spPr>
      </p:pic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339725" y="785813"/>
            <a:ext cx="148431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dirty="0"/>
              <a:t>Living S cells</a:t>
            </a:r>
            <a:br>
              <a:rPr lang="en-US" sz="1800" dirty="0"/>
            </a:br>
            <a:r>
              <a:rPr lang="en-US" sz="1800" dirty="0"/>
              <a:t>(control)</a:t>
            </a:r>
          </a:p>
        </p:txBody>
      </p: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2119313" y="792163"/>
            <a:ext cx="1484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Living R cells</a:t>
            </a:r>
            <a:br>
              <a:rPr lang="en-US" sz="1800"/>
            </a:br>
            <a:r>
              <a:rPr lang="en-US" sz="1800"/>
              <a:t>(control)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3932238" y="568325"/>
            <a:ext cx="11668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Heat-killed</a:t>
            </a:r>
            <a:br>
              <a:rPr lang="en-US" sz="1800"/>
            </a:br>
            <a:r>
              <a:rPr lang="en-US" sz="1800"/>
              <a:t>S cells</a:t>
            </a:r>
            <a:br>
              <a:rPr lang="en-US" sz="1800"/>
            </a:br>
            <a:r>
              <a:rPr lang="en-US" sz="1800"/>
              <a:t>(control)</a:t>
            </a: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5610225" y="342900"/>
            <a:ext cx="145891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Mixture of</a:t>
            </a:r>
            <a:br>
              <a:rPr lang="en-US" sz="1800"/>
            </a:br>
            <a:r>
              <a:rPr lang="en-US" sz="1800"/>
              <a:t>heat-killed</a:t>
            </a:r>
            <a:br>
              <a:rPr lang="en-US" sz="1800"/>
            </a:br>
            <a:r>
              <a:rPr lang="en-US" sz="1800"/>
              <a:t>S cells and</a:t>
            </a:r>
            <a:br>
              <a:rPr lang="en-US" sz="1800"/>
            </a:br>
            <a:r>
              <a:rPr lang="en-US" sz="1800"/>
              <a:t>living R cells</a:t>
            </a:r>
          </a:p>
        </p:txBody>
      </p:sp>
      <p:sp>
        <p:nvSpPr>
          <p:cNvPr id="521224" name="Text Box 8"/>
          <p:cNvSpPr txBox="1">
            <a:spLocks noChangeArrowheads="1"/>
          </p:cNvSpPr>
          <p:nvPr/>
        </p:nvSpPr>
        <p:spPr bwMode="auto">
          <a:xfrm>
            <a:off x="333375" y="5157788"/>
            <a:ext cx="1325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Mouse dies</a:t>
            </a:r>
          </a:p>
        </p:txBody>
      </p:sp>
      <p:sp>
        <p:nvSpPr>
          <p:cNvPr id="521225" name="Text Box 9"/>
          <p:cNvSpPr txBox="1">
            <a:spLocks noChangeArrowheads="1"/>
          </p:cNvSpPr>
          <p:nvPr/>
        </p:nvSpPr>
        <p:spPr bwMode="auto">
          <a:xfrm>
            <a:off x="5605463" y="5165725"/>
            <a:ext cx="1325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Mouse dies</a:t>
            </a:r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1901825" y="5164138"/>
            <a:ext cx="16160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Mouse healthy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3746500" y="5159375"/>
            <a:ext cx="16160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Mouse healthy</a:t>
            </a:r>
          </a:p>
        </p:txBody>
      </p:sp>
      <p:sp>
        <p:nvSpPr>
          <p:cNvPr id="521228" name="Text Box 12"/>
          <p:cNvSpPr txBox="1">
            <a:spLocks noChangeArrowheads="1"/>
          </p:cNvSpPr>
          <p:nvPr/>
        </p:nvSpPr>
        <p:spPr bwMode="auto">
          <a:xfrm>
            <a:off x="7345363" y="6375400"/>
            <a:ext cx="149701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Living S cells</a:t>
            </a:r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334963" y="263525"/>
            <a:ext cx="16160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AF2228"/>
                </a:solidFill>
              </a:rPr>
              <a:t>EXPERIMENT</a:t>
            </a:r>
          </a:p>
        </p:txBody>
      </p:sp>
      <p:sp>
        <p:nvSpPr>
          <p:cNvPr id="521230" name="Text Box 14"/>
          <p:cNvSpPr txBox="1">
            <a:spLocks noChangeArrowheads="1"/>
          </p:cNvSpPr>
          <p:nvPr/>
        </p:nvSpPr>
        <p:spPr bwMode="auto">
          <a:xfrm>
            <a:off x="342900" y="4303713"/>
            <a:ext cx="11001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AF2228"/>
                </a:solidFill>
              </a:rPr>
              <a:t>RESULTS</a:t>
            </a:r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2514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508000"/>
            <a:ext cx="8534400" cy="503238"/>
          </a:xfrm>
        </p:spPr>
        <p:txBody>
          <a:bodyPr/>
          <a:lstStyle/>
          <a:p>
            <a:r>
              <a:rPr lang="en-US"/>
              <a:t>Proofreading and Repairing DNA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194300"/>
          </a:xfrm>
        </p:spPr>
        <p:txBody>
          <a:bodyPr/>
          <a:lstStyle/>
          <a:p>
            <a:r>
              <a:rPr lang="en-US" sz="2800" dirty="0"/>
              <a:t>DNA polymerases proofread newly made DNA, replacing any incorrect nucleotides</a:t>
            </a:r>
          </a:p>
          <a:p>
            <a:r>
              <a:rPr lang="en-US" sz="2800" dirty="0"/>
              <a:t>In </a:t>
            </a:r>
            <a:r>
              <a:rPr lang="en-US" sz="2800" b="1" dirty="0"/>
              <a:t>mismatch repair </a:t>
            </a:r>
            <a:r>
              <a:rPr lang="en-US" sz="2800" dirty="0"/>
              <a:t>of DNA, repair enzymes correct errors in base pairing</a:t>
            </a:r>
          </a:p>
          <a:p>
            <a:r>
              <a:rPr lang="en-US" sz="2800" dirty="0"/>
              <a:t>DNA can be damaged by exposure to harmful chemical or physical agents such as cigarette smoke and X-rays; </a:t>
            </a:r>
            <a:r>
              <a:rPr lang="en-US" sz="2800" dirty="0" smtClean="0"/>
              <a:t>UV radiation can lead to T-T </a:t>
            </a:r>
            <a:r>
              <a:rPr lang="en-US" sz="2800" dirty="0" err="1" smtClean="0"/>
              <a:t>dimers</a:t>
            </a:r>
            <a:r>
              <a:rPr lang="en-US" sz="2800" dirty="0" smtClean="0"/>
              <a:t> (two adjacent Ts on same strand bond)</a:t>
            </a:r>
            <a:endParaRPr lang="en-US" sz="2800" dirty="0"/>
          </a:p>
          <a:p>
            <a:r>
              <a:rPr lang="en-US" sz="2800" dirty="0"/>
              <a:t>In </a:t>
            </a:r>
            <a:r>
              <a:rPr lang="en-US" sz="2800" b="1" dirty="0"/>
              <a:t>nucleotide excision repair</a:t>
            </a:r>
            <a:r>
              <a:rPr lang="en-US" sz="2800" dirty="0"/>
              <a:t>, a </a:t>
            </a:r>
            <a:r>
              <a:rPr lang="en-US" sz="2800" b="1" dirty="0"/>
              <a:t>nuclease </a:t>
            </a:r>
            <a:r>
              <a:rPr lang="en-US" sz="2800" dirty="0"/>
              <a:t>cuts out and replaces damaged stretches of </a:t>
            </a:r>
            <a:r>
              <a:rPr lang="en-US" sz="2800" dirty="0" smtClean="0"/>
              <a:t>DNA (35 &amp; 36)</a:t>
            </a:r>
            <a:endParaRPr lang="en-US" sz="2800" dirty="0"/>
          </a:p>
        </p:txBody>
      </p:sp>
      <p:grpSp>
        <p:nvGrpSpPr>
          <p:cNvPr id="47207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207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79463"/>
            <a:ext cx="8534400" cy="503237"/>
          </a:xfrm>
        </p:spPr>
        <p:txBody>
          <a:bodyPr/>
          <a:lstStyle/>
          <a:p>
            <a:r>
              <a:rPr lang="en-US"/>
              <a:t>Evolutionary Significance of Altered DNA Nucleotides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458200" cy="4711700"/>
          </a:xfrm>
        </p:spPr>
        <p:txBody>
          <a:bodyPr/>
          <a:lstStyle/>
          <a:p>
            <a:r>
              <a:rPr lang="en-US" sz="2800" dirty="0"/>
              <a:t>Error rate after proofreading repair is low but not </a:t>
            </a:r>
            <a:r>
              <a:rPr lang="en-US" sz="2800" dirty="0" smtClean="0"/>
              <a:t>zero (from 1 in 100,000 to 1 in 1,000,000,000)</a:t>
            </a:r>
            <a:endParaRPr lang="en-US" sz="2800" dirty="0"/>
          </a:p>
          <a:p>
            <a:r>
              <a:rPr lang="en-US" sz="2800" dirty="0"/>
              <a:t>Sequence changes may become permanent and can be passed on to the next generation</a:t>
            </a:r>
          </a:p>
          <a:p>
            <a:r>
              <a:rPr lang="en-US" sz="2800" dirty="0"/>
              <a:t>These changes (mutations) are the source of the genetic variation upon which natural selection operates</a:t>
            </a:r>
          </a:p>
        </p:txBody>
      </p:sp>
      <p:grpSp>
        <p:nvGrpSpPr>
          <p:cNvPr id="51917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1917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1917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0063"/>
            <a:ext cx="8534400" cy="503237"/>
          </a:xfrm>
        </p:spPr>
        <p:txBody>
          <a:bodyPr/>
          <a:lstStyle/>
          <a:p>
            <a:r>
              <a:rPr lang="en-US"/>
              <a:t>Replicating the Ends of DNA Molecules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458200" cy="322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Limitations of DNA polymerase create problems for the linear DNA of eukaryotic chromosomes</a:t>
            </a:r>
          </a:p>
          <a:p>
            <a:pPr>
              <a:lnSpc>
                <a:spcPct val="90000"/>
              </a:lnSpc>
            </a:pPr>
            <a:r>
              <a:rPr lang="en-US" sz="2800"/>
              <a:t>The usual replication machinery provides no way to complete the 5</a:t>
            </a:r>
            <a:r>
              <a:rPr lang="en-US" sz="2800">
                <a:latin typeface="Symbol" pitchFamily="18" charset="2"/>
                <a:sym typeface="Symbol" pitchFamily="18" charset="2"/>
              </a:rPr>
              <a:t></a:t>
            </a:r>
            <a:r>
              <a:rPr lang="en-US" sz="2800"/>
              <a:t> ends, so repeated rounds of replication produce shorter DNA molecules with uneven ends</a:t>
            </a:r>
          </a:p>
          <a:p>
            <a:pPr>
              <a:lnSpc>
                <a:spcPct val="90000"/>
              </a:lnSpc>
            </a:pPr>
            <a:r>
              <a:rPr lang="en-US" sz="2800"/>
              <a:t>This is not a problem for prokaryotes, most of which have circular chromosomes</a:t>
            </a:r>
          </a:p>
        </p:txBody>
      </p:sp>
      <p:grpSp>
        <p:nvGrpSpPr>
          <p:cNvPr id="47616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616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7616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16.20</a:t>
            </a:r>
          </a:p>
        </p:txBody>
      </p:sp>
      <p:pic>
        <p:nvPicPr>
          <p:cNvPr id="576549" name="Picture 37" descr="16_20_DNAShorten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400" y="136525"/>
            <a:ext cx="5535613" cy="6584950"/>
          </a:xfrm>
          <a:prstGeom prst="rect">
            <a:avLst/>
          </a:prstGeom>
          <a:noFill/>
        </p:spPr>
      </p:pic>
      <p:sp>
        <p:nvSpPr>
          <p:cNvPr id="576550" name="Text Box 38"/>
          <p:cNvSpPr txBox="1">
            <a:spLocks noChangeArrowheads="1"/>
          </p:cNvSpPr>
          <p:nvPr/>
        </p:nvSpPr>
        <p:spPr bwMode="auto">
          <a:xfrm>
            <a:off x="1839913" y="455613"/>
            <a:ext cx="14493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Ends of parental</a:t>
            </a:r>
            <a:br>
              <a:rPr lang="en-US" sz="1400"/>
            </a:br>
            <a:r>
              <a:rPr lang="en-US" sz="1400"/>
              <a:t>DNA strands</a:t>
            </a:r>
          </a:p>
        </p:txBody>
      </p:sp>
      <p:sp>
        <p:nvSpPr>
          <p:cNvPr id="576551" name="Text Box 39"/>
          <p:cNvSpPr txBox="1">
            <a:spLocks noChangeArrowheads="1"/>
          </p:cNvSpPr>
          <p:nvPr/>
        </p:nvSpPr>
        <p:spPr bwMode="auto">
          <a:xfrm>
            <a:off x="5564188" y="422275"/>
            <a:ext cx="13033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Leading strand</a:t>
            </a:r>
          </a:p>
        </p:txBody>
      </p:sp>
      <p:sp>
        <p:nvSpPr>
          <p:cNvPr id="576552" name="Text Box 40"/>
          <p:cNvSpPr txBox="1">
            <a:spLocks noChangeArrowheads="1"/>
          </p:cNvSpPr>
          <p:nvPr/>
        </p:nvSpPr>
        <p:spPr bwMode="auto">
          <a:xfrm>
            <a:off x="5572125" y="654050"/>
            <a:ext cx="1303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Lagging strand</a:t>
            </a:r>
          </a:p>
        </p:txBody>
      </p:sp>
      <p:sp>
        <p:nvSpPr>
          <p:cNvPr id="576553" name="Text Box 41"/>
          <p:cNvSpPr txBox="1">
            <a:spLocks noChangeArrowheads="1"/>
          </p:cNvSpPr>
          <p:nvPr/>
        </p:nvSpPr>
        <p:spPr bwMode="auto">
          <a:xfrm>
            <a:off x="3930650" y="1395413"/>
            <a:ext cx="1303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Last fragment</a:t>
            </a:r>
          </a:p>
        </p:txBody>
      </p:sp>
      <p:sp>
        <p:nvSpPr>
          <p:cNvPr id="576554" name="Text Box 42"/>
          <p:cNvSpPr txBox="1">
            <a:spLocks noChangeArrowheads="1"/>
          </p:cNvSpPr>
          <p:nvPr/>
        </p:nvSpPr>
        <p:spPr bwMode="auto">
          <a:xfrm>
            <a:off x="5365750" y="1401763"/>
            <a:ext cx="1885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Next-to-last fragment</a:t>
            </a:r>
          </a:p>
        </p:txBody>
      </p:sp>
      <p:sp>
        <p:nvSpPr>
          <p:cNvPr id="576555" name="Text Box 43"/>
          <p:cNvSpPr txBox="1">
            <a:spLocks noChangeArrowheads="1"/>
          </p:cNvSpPr>
          <p:nvPr/>
        </p:nvSpPr>
        <p:spPr bwMode="auto">
          <a:xfrm>
            <a:off x="1835150" y="1851025"/>
            <a:ext cx="1303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Lagging strand</a:t>
            </a:r>
          </a:p>
        </p:txBody>
      </p:sp>
      <p:sp>
        <p:nvSpPr>
          <p:cNvPr id="576556" name="Text Box 44"/>
          <p:cNvSpPr txBox="1">
            <a:spLocks noChangeArrowheads="1"/>
          </p:cNvSpPr>
          <p:nvPr/>
        </p:nvSpPr>
        <p:spPr bwMode="auto">
          <a:xfrm>
            <a:off x="3632200" y="1811338"/>
            <a:ext cx="1025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RNA primer</a:t>
            </a:r>
          </a:p>
        </p:txBody>
      </p:sp>
      <p:sp>
        <p:nvSpPr>
          <p:cNvPr id="576557" name="Text Box 45"/>
          <p:cNvSpPr txBox="1">
            <a:spLocks noChangeArrowheads="1"/>
          </p:cNvSpPr>
          <p:nvPr/>
        </p:nvSpPr>
        <p:spPr bwMode="auto">
          <a:xfrm>
            <a:off x="1833563" y="2527300"/>
            <a:ext cx="13033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Parental strand</a:t>
            </a:r>
          </a:p>
        </p:txBody>
      </p:sp>
      <p:sp>
        <p:nvSpPr>
          <p:cNvPr id="576558" name="Text Box 46"/>
          <p:cNvSpPr txBox="1">
            <a:spLocks noChangeArrowheads="1"/>
          </p:cNvSpPr>
          <p:nvPr/>
        </p:nvSpPr>
        <p:spPr bwMode="auto">
          <a:xfrm>
            <a:off x="5075238" y="2619375"/>
            <a:ext cx="22955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Removal of primers and</a:t>
            </a:r>
            <a:br>
              <a:rPr lang="en-US" sz="1400"/>
            </a:br>
            <a:r>
              <a:rPr lang="en-US" sz="1400"/>
              <a:t>replacement with DNA</a:t>
            </a:r>
            <a:br>
              <a:rPr lang="en-US" sz="1400"/>
            </a:br>
            <a:r>
              <a:rPr lang="en-US" sz="1400"/>
              <a:t>where a 3</a:t>
            </a:r>
            <a:r>
              <a:rPr lang="en-US" sz="1400">
                <a:sym typeface="Symbol" pitchFamily="18" charset="2"/>
              </a:rPr>
              <a:t></a:t>
            </a:r>
            <a:r>
              <a:rPr lang="en-US" sz="1400"/>
              <a:t> end is available</a:t>
            </a:r>
          </a:p>
        </p:txBody>
      </p:sp>
      <p:sp>
        <p:nvSpPr>
          <p:cNvPr id="576559" name="Text Box 47"/>
          <p:cNvSpPr txBox="1">
            <a:spLocks noChangeArrowheads="1"/>
          </p:cNvSpPr>
          <p:nvPr/>
        </p:nvSpPr>
        <p:spPr bwMode="auto">
          <a:xfrm>
            <a:off x="5081588" y="3895725"/>
            <a:ext cx="121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Second round</a:t>
            </a:r>
            <a:br>
              <a:rPr lang="en-US" sz="1400"/>
            </a:br>
            <a:r>
              <a:rPr lang="en-US" sz="1400"/>
              <a:t>of replication</a:t>
            </a:r>
          </a:p>
        </p:txBody>
      </p:sp>
      <p:sp>
        <p:nvSpPr>
          <p:cNvPr id="576560" name="Text Box 48"/>
          <p:cNvSpPr txBox="1">
            <a:spLocks noChangeArrowheads="1"/>
          </p:cNvSpPr>
          <p:nvPr/>
        </p:nvSpPr>
        <p:spPr bwMode="auto">
          <a:xfrm>
            <a:off x="5075238" y="5662613"/>
            <a:ext cx="133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Further rounds</a:t>
            </a:r>
            <a:br>
              <a:rPr lang="en-US" sz="1400"/>
            </a:br>
            <a:r>
              <a:rPr lang="en-US" sz="1400"/>
              <a:t>of replication</a:t>
            </a:r>
          </a:p>
        </p:txBody>
      </p:sp>
      <p:sp>
        <p:nvSpPr>
          <p:cNvPr id="576561" name="Text Box 49"/>
          <p:cNvSpPr txBox="1">
            <a:spLocks noChangeArrowheads="1"/>
          </p:cNvSpPr>
          <p:nvPr/>
        </p:nvSpPr>
        <p:spPr bwMode="auto">
          <a:xfrm>
            <a:off x="2600325" y="4789488"/>
            <a:ext cx="16875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New leading strand</a:t>
            </a:r>
          </a:p>
        </p:txBody>
      </p:sp>
      <p:sp>
        <p:nvSpPr>
          <p:cNvPr id="576562" name="Text Box 50"/>
          <p:cNvSpPr txBox="1">
            <a:spLocks noChangeArrowheads="1"/>
          </p:cNvSpPr>
          <p:nvPr/>
        </p:nvSpPr>
        <p:spPr bwMode="auto">
          <a:xfrm>
            <a:off x="2606675" y="5100638"/>
            <a:ext cx="16875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New lagging strand</a:t>
            </a:r>
          </a:p>
        </p:txBody>
      </p:sp>
      <p:sp>
        <p:nvSpPr>
          <p:cNvPr id="576563" name="Text Box 51"/>
          <p:cNvSpPr txBox="1">
            <a:spLocks noChangeArrowheads="1"/>
          </p:cNvSpPr>
          <p:nvPr/>
        </p:nvSpPr>
        <p:spPr bwMode="auto">
          <a:xfrm>
            <a:off x="3241675" y="6291263"/>
            <a:ext cx="340836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Shorter and shorter daughter molecules</a:t>
            </a:r>
          </a:p>
        </p:txBody>
      </p:sp>
      <p:sp>
        <p:nvSpPr>
          <p:cNvPr id="576564" name="Text Box 52"/>
          <p:cNvSpPr txBox="1">
            <a:spLocks noChangeArrowheads="1"/>
          </p:cNvSpPr>
          <p:nvPr/>
        </p:nvSpPr>
        <p:spPr bwMode="auto">
          <a:xfrm>
            <a:off x="3441700" y="881063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5" name="Text Box 53"/>
          <p:cNvSpPr txBox="1">
            <a:spLocks noChangeArrowheads="1"/>
          </p:cNvSpPr>
          <p:nvPr/>
        </p:nvSpPr>
        <p:spPr bwMode="auto">
          <a:xfrm>
            <a:off x="3381375" y="2344738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6" name="Text Box 54"/>
          <p:cNvSpPr txBox="1">
            <a:spLocks noChangeArrowheads="1"/>
          </p:cNvSpPr>
          <p:nvPr/>
        </p:nvSpPr>
        <p:spPr bwMode="auto">
          <a:xfrm>
            <a:off x="3382963" y="3560763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7" name="Text Box 55"/>
          <p:cNvSpPr txBox="1">
            <a:spLocks noChangeArrowheads="1"/>
          </p:cNvSpPr>
          <p:nvPr/>
        </p:nvSpPr>
        <p:spPr bwMode="auto">
          <a:xfrm>
            <a:off x="4321175" y="4791075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8" name="Text Box 56"/>
          <p:cNvSpPr txBox="1">
            <a:spLocks noChangeArrowheads="1"/>
          </p:cNvSpPr>
          <p:nvPr/>
        </p:nvSpPr>
        <p:spPr bwMode="auto">
          <a:xfrm>
            <a:off x="3389313" y="5394325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9" name="Text Box 57"/>
          <p:cNvSpPr txBox="1">
            <a:spLocks noChangeArrowheads="1"/>
          </p:cNvSpPr>
          <p:nvPr/>
        </p:nvSpPr>
        <p:spPr bwMode="auto">
          <a:xfrm>
            <a:off x="4335463" y="5110163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0" name="Text Box 58"/>
          <p:cNvSpPr txBox="1">
            <a:spLocks noChangeArrowheads="1"/>
          </p:cNvSpPr>
          <p:nvPr/>
        </p:nvSpPr>
        <p:spPr bwMode="auto">
          <a:xfrm>
            <a:off x="4329113" y="4483100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1" name="Text Box 59"/>
          <p:cNvSpPr txBox="1">
            <a:spLocks noChangeArrowheads="1"/>
          </p:cNvSpPr>
          <p:nvPr/>
        </p:nvSpPr>
        <p:spPr bwMode="auto">
          <a:xfrm>
            <a:off x="4335463" y="3260725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2" name="Text Box 60"/>
          <p:cNvSpPr txBox="1">
            <a:spLocks noChangeArrowheads="1"/>
          </p:cNvSpPr>
          <p:nvPr/>
        </p:nvSpPr>
        <p:spPr bwMode="auto">
          <a:xfrm>
            <a:off x="3384550" y="2082800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3" name="Text Box 61"/>
          <p:cNvSpPr txBox="1">
            <a:spLocks noChangeArrowheads="1"/>
          </p:cNvSpPr>
          <p:nvPr/>
        </p:nvSpPr>
        <p:spPr bwMode="auto">
          <a:xfrm>
            <a:off x="3432175" y="250825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4" name="AutoShape 62"/>
          <p:cNvSpPr>
            <a:spLocks/>
          </p:cNvSpPr>
          <p:nvPr/>
        </p:nvSpPr>
        <p:spPr bwMode="auto">
          <a:xfrm rot="5400000">
            <a:off x="4411663" y="720725"/>
            <a:ext cx="177800" cy="1958975"/>
          </a:xfrm>
          <a:prstGeom prst="leftBrace">
            <a:avLst>
              <a:gd name="adj1" fmla="val 918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5" name="AutoShape 63"/>
          <p:cNvSpPr>
            <a:spLocks/>
          </p:cNvSpPr>
          <p:nvPr/>
        </p:nvSpPr>
        <p:spPr bwMode="auto">
          <a:xfrm rot="5400000">
            <a:off x="6131719" y="972344"/>
            <a:ext cx="190500" cy="1455738"/>
          </a:xfrm>
          <a:prstGeom prst="leftBrace">
            <a:avLst>
              <a:gd name="adj1" fmla="val 6368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6" name="Line 64"/>
          <p:cNvSpPr>
            <a:spLocks noChangeShapeType="1"/>
          </p:cNvSpPr>
          <p:nvPr/>
        </p:nvSpPr>
        <p:spPr bwMode="auto">
          <a:xfrm flipV="1">
            <a:off x="3267075" y="463550"/>
            <a:ext cx="29210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7" name="Line 65"/>
          <p:cNvSpPr>
            <a:spLocks noChangeShapeType="1"/>
          </p:cNvSpPr>
          <p:nvPr/>
        </p:nvSpPr>
        <p:spPr bwMode="auto">
          <a:xfrm>
            <a:off x="3267075" y="542925"/>
            <a:ext cx="3175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8" name="Line 66"/>
          <p:cNvSpPr>
            <a:spLocks noChangeShapeType="1"/>
          </p:cNvSpPr>
          <p:nvPr/>
        </p:nvSpPr>
        <p:spPr bwMode="auto">
          <a:xfrm>
            <a:off x="5000625" y="330200"/>
            <a:ext cx="528638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9" name="Line 67"/>
          <p:cNvSpPr>
            <a:spLocks noChangeShapeType="1"/>
          </p:cNvSpPr>
          <p:nvPr/>
        </p:nvSpPr>
        <p:spPr bwMode="auto">
          <a:xfrm flipV="1">
            <a:off x="4986338" y="754063"/>
            <a:ext cx="5429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80" name="Line 68"/>
          <p:cNvSpPr>
            <a:spLocks noChangeShapeType="1"/>
          </p:cNvSpPr>
          <p:nvPr/>
        </p:nvSpPr>
        <p:spPr bwMode="auto">
          <a:xfrm>
            <a:off x="3162300" y="1931988"/>
            <a:ext cx="47625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81" name="Line 69"/>
          <p:cNvSpPr>
            <a:spLocks noChangeShapeType="1"/>
          </p:cNvSpPr>
          <p:nvPr/>
        </p:nvSpPr>
        <p:spPr bwMode="auto">
          <a:xfrm flipV="1">
            <a:off x="3162300" y="2460625"/>
            <a:ext cx="461963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82" name="Line 70"/>
          <p:cNvSpPr>
            <a:spLocks noChangeShapeType="1"/>
          </p:cNvSpPr>
          <p:nvPr/>
        </p:nvSpPr>
        <p:spPr bwMode="auto">
          <a:xfrm flipH="1">
            <a:off x="3889375" y="1984375"/>
            <a:ext cx="65088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534400" cy="4895850"/>
          </a:xfrm>
        </p:spPr>
        <p:txBody>
          <a:bodyPr/>
          <a:lstStyle/>
          <a:p>
            <a:r>
              <a:rPr lang="en-US" sz="2800" dirty="0"/>
              <a:t>Eukaryotic chromosomal DNA molecules have special nucleotide sequences at their ends called </a:t>
            </a:r>
            <a:r>
              <a:rPr lang="en-US" sz="2800" b="1" dirty="0"/>
              <a:t>telomeres</a:t>
            </a:r>
          </a:p>
          <a:p>
            <a:r>
              <a:rPr lang="en-US" sz="2800" dirty="0"/>
              <a:t>Telomeres do not prevent the shortening of DNA molecules, but they do postpone the erosion of genes near the ends of DNA molecules</a:t>
            </a:r>
          </a:p>
          <a:p>
            <a:r>
              <a:rPr lang="en-US" sz="2800" dirty="0"/>
              <a:t>It has been proposed that the shortening of telomeres is connected to aging</a:t>
            </a:r>
          </a:p>
        </p:txBody>
      </p:sp>
      <p:grpSp>
        <p:nvGrpSpPr>
          <p:cNvPr id="48026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026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8862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chromosomes of germ cells became shorter in every cell cycle, essential genes would eventually be missing from the gametes they produce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enzyme called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telomerase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catalyzes the lengthening of telomeres in germ cells (38 simplify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37)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3225800"/>
          </a:xfrm>
        </p:spPr>
        <p:txBody>
          <a:bodyPr/>
          <a:lstStyle/>
          <a:p>
            <a:r>
              <a:rPr lang="en-US" sz="2800" dirty="0"/>
              <a:t>The shortening of telomeres might protect cells from cancerous growth by limiting the number of cell divisions</a:t>
            </a:r>
          </a:p>
          <a:p>
            <a:r>
              <a:rPr lang="en-US" sz="2800" dirty="0"/>
              <a:t>There is evidence of telomerase activity in cancer cells, which may allow cancer cells to </a:t>
            </a:r>
            <a:r>
              <a:rPr lang="en-US" sz="2800" dirty="0" smtClean="0"/>
              <a:t>persist (39)</a:t>
            </a:r>
            <a:endParaRPr lang="en-US" sz="2800" dirty="0"/>
          </a:p>
        </p:txBody>
      </p:sp>
      <p:grpSp>
        <p:nvGrpSpPr>
          <p:cNvPr id="48640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640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86408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2311400"/>
          </a:xfrm>
        </p:spPr>
        <p:txBody>
          <a:bodyPr/>
          <a:lstStyle/>
          <a:p>
            <a:r>
              <a:rPr lang="en-US" b="1"/>
              <a:t>Chromatin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a complex of DNA and protein, is found in the nucleus of eukaryotic cells</a:t>
            </a:r>
          </a:p>
          <a:p>
            <a:r>
              <a:rPr lang="en-US"/>
              <a:t>Chromosomes fit into the nucleus through an elaborate, multilevel system of packing</a:t>
            </a:r>
          </a:p>
        </p:txBody>
      </p:sp>
      <p:grpSp>
        <p:nvGrpSpPr>
          <p:cNvPr id="49050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050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16.22a</a:t>
            </a:r>
          </a:p>
        </p:txBody>
      </p:sp>
      <p:pic>
        <p:nvPicPr>
          <p:cNvPr id="574513" name="Picture 49" descr="16_22aChromatinPack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03338"/>
            <a:ext cx="8548687" cy="4249737"/>
          </a:xfrm>
          <a:prstGeom prst="rect">
            <a:avLst/>
          </a:prstGeom>
          <a:noFill/>
        </p:spPr>
      </p:pic>
      <p:sp>
        <p:nvSpPr>
          <p:cNvPr id="574514" name="Text Box 50"/>
          <p:cNvSpPr txBox="1">
            <a:spLocks noChangeArrowheads="1"/>
          </p:cNvSpPr>
          <p:nvPr/>
        </p:nvSpPr>
        <p:spPr bwMode="auto">
          <a:xfrm>
            <a:off x="455613" y="2987675"/>
            <a:ext cx="1982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DNA double helix</a:t>
            </a:r>
            <a:br>
              <a:rPr lang="en-US" sz="1800"/>
            </a:br>
            <a:r>
              <a:rPr lang="en-US" sz="1800"/>
              <a:t>(2 nm in diameter)</a:t>
            </a:r>
          </a:p>
        </p:txBody>
      </p:sp>
      <p:sp>
        <p:nvSpPr>
          <p:cNvPr id="574515" name="Text Box 51"/>
          <p:cNvSpPr txBox="1">
            <a:spLocks noChangeArrowheads="1"/>
          </p:cNvSpPr>
          <p:nvPr/>
        </p:nvSpPr>
        <p:spPr bwMode="auto">
          <a:xfrm>
            <a:off x="488950" y="4951413"/>
            <a:ext cx="24844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DNA, the double helix</a:t>
            </a:r>
          </a:p>
        </p:txBody>
      </p:sp>
      <p:sp>
        <p:nvSpPr>
          <p:cNvPr id="574516" name="Text Box 52"/>
          <p:cNvSpPr txBox="1">
            <a:spLocks noChangeArrowheads="1"/>
          </p:cNvSpPr>
          <p:nvPr/>
        </p:nvSpPr>
        <p:spPr bwMode="auto">
          <a:xfrm>
            <a:off x="5343525" y="2373313"/>
            <a:ext cx="215423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Nucleosome</a:t>
            </a:r>
            <a:br>
              <a:rPr lang="en-US" sz="1800"/>
            </a:br>
            <a:r>
              <a:rPr lang="en-US" sz="1800"/>
              <a:t>(10 nm in diameter)</a:t>
            </a:r>
          </a:p>
        </p:txBody>
      </p:sp>
      <p:sp>
        <p:nvSpPr>
          <p:cNvPr id="574517" name="Text Box 53"/>
          <p:cNvSpPr txBox="1">
            <a:spLocks noChangeArrowheads="1"/>
          </p:cNvSpPr>
          <p:nvPr/>
        </p:nvSpPr>
        <p:spPr bwMode="auto">
          <a:xfrm>
            <a:off x="3862388" y="4357688"/>
            <a:ext cx="1004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Histones</a:t>
            </a:r>
          </a:p>
        </p:txBody>
      </p:sp>
      <p:sp>
        <p:nvSpPr>
          <p:cNvPr id="574518" name="Text Box 54"/>
          <p:cNvSpPr txBox="1">
            <a:spLocks noChangeArrowheads="1"/>
          </p:cNvSpPr>
          <p:nvPr/>
        </p:nvSpPr>
        <p:spPr bwMode="auto">
          <a:xfrm>
            <a:off x="3684588" y="4946650"/>
            <a:ext cx="1004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Histones</a:t>
            </a:r>
          </a:p>
        </p:txBody>
      </p:sp>
      <p:sp>
        <p:nvSpPr>
          <p:cNvPr id="574519" name="Text Box 55"/>
          <p:cNvSpPr txBox="1">
            <a:spLocks noChangeArrowheads="1"/>
          </p:cNvSpPr>
          <p:nvPr/>
        </p:nvSpPr>
        <p:spPr bwMode="auto">
          <a:xfrm>
            <a:off x="5165725" y="4127500"/>
            <a:ext cx="8715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Histone</a:t>
            </a:r>
            <a:br>
              <a:rPr lang="en-US" sz="1800"/>
            </a:br>
            <a:r>
              <a:rPr lang="en-US" sz="1800"/>
              <a:t>tail</a:t>
            </a:r>
          </a:p>
        </p:txBody>
      </p:sp>
      <p:sp>
        <p:nvSpPr>
          <p:cNvPr id="574520" name="Text Box 56"/>
          <p:cNvSpPr txBox="1">
            <a:spLocks noChangeArrowheads="1"/>
          </p:cNvSpPr>
          <p:nvPr/>
        </p:nvSpPr>
        <p:spPr bwMode="auto">
          <a:xfrm>
            <a:off x="7038975" y="3908425"/>
            <a:ext cx="303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H1</a:t>
            </a:r>
          </a:p>
        </p:txBody>
      </p:sp>
      <p:sp>
        <p:nvSpPr>
          <p:cNvPr id="574521" name="Text Box 57"/>
          <p:cNvSpPr txBox="1">
            <a:spLocks noChangeArrowheads="1"/>
          </p:cNvSpPr>
          <p:nvPr/>
        </p:nvSpPr>
        <p:spPr bwMode="auto">
          <a:xfrm>
            <a:off x="5437188" y="4768850"/>
            <a:ext cx="3054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Nucleosomes, or “beads on</a:t>
            </a:r>
            <a:br>
              <a:rPr lang="en-US" sz="1800"/>
            </a:br>
            <a:r>
              <a:rPr lang="en-US" sz="1800"/>
              <a:t>a string” (10-nm fiber)</a:t>
            </a:r>
          </a:p>
        </p:txBody>
      </p:sp>
      <p:sp>
        <p:nvSpPr>
          <p:cNvPr id="574522" name="Line 58"/>
          <p:cNvSpPr>
            <a:spLocks noChangeShapeType="1"/>
          </p:cNvSpPr>
          <p:nvPr/>
        </p:nvSpPr>
        <p:spPr bwMode="auto">
          <a:xfrm flipH="1">
            <a:off x="568325" y="2393950"/>
            <a:ext cx="423863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3" name="Line 59"/>
          <p:cNvSpPr>
            <a:spLocks noChangeShapeType="1"/>
          </p:cNvSpPr>
          <p:nvPr/>
        </p:nvSpPr>
        <p:spPr bwMode="auto">
          <a:xfrm>
            <a:off x="668338" y="396875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4" name="Line 60"/>
          <p:cNvSpPr>
            <a:spLocks noChangeShapeType="1"/>
          </p:cNvSpPr>
          <p:nvPr/>
        </p:nvSpPr>
        <p:spPr bwMode="auto">
          <a:xfrm>
            <a:off x="660400" y="4365625"/>
            <a:ext cx="87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5" name="Line 61"/>
          <p:cNvSpPr>
            <a:spLocks noChangeShapeType="1"/>
          </p:cNvSpPr>
          <p:nvPr/>
        </p:nvSpPr>
        <p:spPr bwMode="auto">
          <a:xfrm>
            <a:off x="701675" y="3968750"/>
            <a:ext cx="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6" name="Line 62"/>
          <p:cNvSpPr>
            <a:spLocks noChangeShapeType="1"/>
          </p:cNvSpPr>
          <p:nvPr/>
        </p:nvSpPr>
        <p:spPr bwMode="auto">
          <a:xfrm>
            <a:off x="488950" y="3559175"/>
            <a:ext cx="206375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7" name="Line 63"/>
          <p:cNvSpPr>
            <a:spLocks noChangeShapeType="1"/>
          </p:cNvSpPr>
          <p:nvPr/>
        </p:nvSpPr>
        <p:spPr bwMode="auto">
          <a:xfrm>
            <a:off x="3584575" y="4233863"/>
            <a:ext cx="5826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8" name="Line 64"/>
          <p:cNvSpPr>
            <a:spLocks noChangeShapeType="1"/>
          </p:cNvSpPr>
          <p:nvPr/>
        </p:nvSpPr>
        <p:spPr bwMode="auto">
          <a:xfrm flipH="1">
            <a:off x="4167188" y="3902075"/>
            <a:ext cx="382587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9" name="Line 65"/>
          <p:cNvSpPr>
            <a:spLocks noChangeShapeType="1"/>
          </p:cNvSpPr>
          <p:nvPr/>
        </p:nvSpPr>
        <p:spPr bwMode="auto">
          <a:xfrm>
            <a:off x="5700713" y="1892300"/>
            <a:ext cx="62230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0" name="Line 66"/>
          <p:cNvSpPr>
            <a:spLocks noChangeShapeType="1"/>
          </p:cNvSpPr>
          <p:nvPr/>
        </p:nvSpPr>
        <p:spPr bwMode="auto">
          <a:xfrm flipH="1">
            <a:off x="5734050" y="2857500"/>
            <a:ext cx="588963" cy="515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1" name="Line 67"/>
          <p:cNvSpPr>
            <a:spLocks noChangeShapeType="1"/>
          </p:cNvSpPr>
          <p:nvPr/>
        </p:nvSpPr>
        <p:spPr bwMode="auto">
          <a:xfrm>
            <a:off x="5727700" y="3233738"/>
            <a:ext cx="66675" cy="20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2" name="Line 68"/>
          <p:cNvSpPr>
            <a:spLocks noChangeShapeType="1"/>
          </p:cNvSpPr>
          <p:nvPr/>
        </p:nvSpPr>
        <p:spPr bwMode="auto">
          <a:xfrm>
            <a:off x="5675313" y="3544888"/>
            <a:ext cx="65087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3" name="Line 69"/>
          <p:cNvSpPr>
            <a:spLocks noChangeShapeType="1"/>
          </p:cNvSpPr>
          <p:nvPr/>
        </p:nvSpPr>
        <p:spPr bwMode="auto">
          <a:xfrm flipH="1">
            <a:off x="5707063" y="3241675"/>
            <a:ext cx="53975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4" name="Line 70"/>
          <p:cNvSpPr>
            <a:spLocks noChangeShapeType="1"/>
          </p:cNvSpPr>
          <p:nvPr/>
        </p:nvSpPr>
        <p:spPr bwMode="auto">
          <a:xfrm flipH="1">
            <a:off x="5648325" y="3995738"/>
            <a:ext cx="198438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5" name="Line 71"/>
          <p:cNvSpPr>
            <a:spLocks noChangeShapeType="1"/>
          </p:cNvSpPr>
          <p:nvPr/>
        </p:nvSpPr>
        <p:spPr bwMode="auto">
          <a:xfrm>
            <a:off x="6997700" y="3624263"/>
            <a:ext cx="131763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52800" y="330200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(40 part)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16.22b</a:t>
            </a:r>
          </a:p>
        </p:txBody>
      </p:sp>
      <p:pic>
        <p:nvPicPr>
          <p:cNvPr id="646150" name="Picture 6" descr="16_22bChromatinPack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15913"/>
            <a:ext cx="8548687" cy="6224587"/>
          </a:xfrm>
          <a:prstGeom prst="rect">
            <a:avLst/>
          </a:prstGeom>
          <a:noFill/>
        </p:spPr>
      </p:pic>
      <p:sp>
        <p:nvSpPr>
          <p:cNvPr id="646151" name="Text Box 7"/>
          <p:cNvSpPr txBox="1">
            <a:spLocks noChangeArrowheads="1"/>
          </p:cNvSpPr>
          <p:nvPr/>
        </p:nvSpPr>
        <p:spPr bwMode="auto">
          <a:xfrm>
            <a:off x="2546350" y="1809750"/>
            <a:ext cx="1282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30-nm fiber</a:t>
            </a: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1535113" y="4157663"/>
            <a:ext cx="1282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30-nm fiber</a:t>
            </a:r>
          </a:p>
        </p:txBody>
      </p:sp>
      <p:sp>
        <p:nvSpPr>
          <p:cNvPr id="646153" name="Text Box 9"/>
          <p:cNvSpPr txBox="1">
            <a:spLocks noChangeArrowheads="1"/>
          </p:cNvSpPr>
          <p:nvPr/>
        </p:nvSpPr>
        <p:spPr bwMode="auto">
          <a:xfrm>
            <a:off x="4259263" y="2979738"/>
            <a:ext cx="727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Loops</a:t>
            </a:r>
          </a:p>
        </p:txBody>
      </p:sp>
      <p:sp>
        <p:nvSpPr>
          <p:cNvPr id="646154" name="Text Box 10"/>
          <p:cNvSpPr txBox="1">
            <a:spLocks noChangeArrowheads="1"/>
          </p:cNvSpPr>
          <p:nvPr/>
        </p:nvSpPr>
        <p:spPr bwMode="auto">
          <a:xfrm>
            <a:off x="5410200" y="2981325"/>
            <a:ext cx="1031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Scaffold</a:t>
            </a: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5635625" y="3629025"/>
            <a:ext cx="1349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300-nm fiber</a:t>
            </a:r>
          </a:p>
        </p:txBody>
      </p:sp>
      <p:sp>
        <p:nvSpPr>
          <p:cNvPr id="646156" name="Text Box 12"/>
          <p:cNvSpPr txBox="1">
            <a:spLocks noChangeArrowheads="1"/>
          </p:cNvSpPr>
          <p:nvPr/>
        </p:nvSpPr>
        <p:spPr bwMode="auto">
          <a:xfrm>
            <a:off x="7342188" y="627063"/>
            <a:ext cx="117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Chromatid</a:t>
            </a:r>
            <a:br>
              <a:rPr lang="en-US" sz="1800"/>
            </a:br>
            <a:r>
              <a:rPr lang="en-US" sz="1800"/>
              <a:t>(700 nm)</a:t>
            </a:r>
          </a:p>
        </p:txBody>
      </p:sp>
      <p:sp>
        <p:nvSpPr>
          <p:cNvPr id="646157" name="Text Box 13"/>
          <p:cNvSpPr txBox="1">
            <a:spLocks noChangeArrowheads="1"/>
          </p:cNvSpPr>
          <p:nvPr/>
        </p:nvSpPr>
        <p:spPr bwMode="auto">
          <a:xfrm>
            <a:off x="6324600" y="4792663"/>
            <a:ext cx="14684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Replicated</a:t>
            </a:r>
            <a:br>
              <a:rPr lang="en-US" sz="1800"/>
            </a:br>
            <a:r>
              <a:rPr lang="en-US" sz="1800"/>
              <a:t>chromosome</a:t>
            </a:r>
            <a:br>
              <a:rPr lang="en-US" sz="1800"/>
            </a:br>
            <a:r>
              <a:rPr lang="en-US" sz="1800"/>
              <a:t>(1,400 nm)</a:t>
            </a:r>
          </a:p>
        </p:txBody>
      </p:sp>
      <p:sp>
        <p:nvSpPr>
          <p:cNvPr id="646158" name="Text Box 14"/>
          <p:cNvSpPr txBox="1">
            <a:spLocks noChangeArrowheads="1"/>
          </p:cNvSpPr>
          <p:nvPr/>
        </p:nvSpPr>
        <p:spPr bwMode="auto">
          <a:xfrm>
            <a:off x="4670425" y="5627688"/>
            <a:ext cx="18653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Looped domains</a:t>
            </a:r>
            <a:br>
              <a:rPr lang="en-US" sz="1800"/>
            </a:br>
            <a:r>
              <a:rPr lang="en-US" sz="1800"/>
              <a:t>(300-nm fiber)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6904038" y="5786438"/>
            <a:ext cx="1441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Metaphase </a:t>
            </a:r>
            <a:br>
              <a:rPr lang="en-US" sz="1800"/>
            </a:br>
            <a:r>
              <a:rPr lang="en-US" sz="1800"/>
              <a:t>chromosome</a:t>
            </a:r>
          </a:p>
        </p:txBody>
      </p:sp>
      <p:sp>
        <p:nvSpPr>
          <p:cNvPr id="646160" name="Line 16"/>
          <p:cNvSpPr>
            <a:spLocks noChangeShapeType="1"/>
          </p:cNvSpPr>
          <p:nvPr/>
        </p:nvSpPr>
        <p:spPr bwMode="auto">
          <a:xfrm>
            <a:off x="2725738" y="885825"/>
            <a:ext cx="4603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1" name="Line 17"/>
          <p:cNvSpPr>
            <a:spLocks noChangeShapeType="1"/>
          </p:cNvSpPr>
          <p:nvPr/>
        </p:nvSpPr>
        <p:spPr bwMode="auto">
          <a:xfrm>
            <a:off x="2849563" y="812800"/>
            <a:ext cx="4762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2" name="Line 18"/>
          <p:cNvSpPr>
            <a:spLocks noChangeShapeType="1"/>
          </p:cNvSpPr>
          <p:nvPr/>
        </p:nvSpPr>
        <p:spPr bwMode="auto">
          <a:xfrm flipV="1">
            <a:off x="2746375" y="860425"/>
            <a:ext cx="123825" cy="65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3" name="Line 19"/>
          <p:cNvSpPr>
            <a:spLocks noChangeShapeType="1"/>
          </p:cNvSpPr>
          <p:nvPr/>
        </p:nvSpPr>
        <p:spPr bwMode="auto">
          <a:xfrm>
            <a:off x="2817813" y="885825"/>
            <a:ext cx="344487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4" name="Line 20"/>
          <p:cNvSpPr>
            <a:spLocks noChangeShapeType="1"/>
          </p:cNvSpPr>
          <p:nvPr/>
        </p:nvSpPr>
        <p:spPr bwMode="auto">
          <a:xfrm>
            <a:off x="2573338" y="2097088"/>
            <a:ext cx="65087" cy="65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5" name="Line 21"/>
          <p:cNvSpPr>
            <a:spLocks noChangeShapeType="1"/>
          </p:cNvSpPr>
          <p:nvPr/>
        </p:nvSpPr>
        <p:spPr bwMode="auto">
          <a:xfrm>
            <a:off x="1600200" y="3108325"/>
            <a:ext cx="73025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6" name="Line 22"/>
          <p:cNvSpPr>
            <a:spLocks noChangeShapeType="1"/>
          </p:cNvSpPr>
          <p:nvPr/>
        </p:nvSpPr>
        <p:spPr bwMode="auto">
          <a:xfrm flipH="1">
            <a:off x="1639888" y="2130425"/>
            <a:ext cx="965200" cy="1017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7" name="Line 23"/>
          <p:cNvSpPr>
            <a:spLocks noChangeShapeType="1"/>
          </p:cNvSpPr>
          <p:nvPr/>
        </p:nvSpPr>
        <p:spPr bwMode="auto">
          <a:xfrm flipV="1">
            <a:off x="2116138" y="2063750"/>
            <a:ext cx="1046162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8" name="Line 24"/>
          <p:cNvSpPr>
            <a:spLocks noChangeShapeType="1"/>
          </p:cNvSpPr>
          <p:nvPr/>
        </p:nvSpPr>
        <p:spPr bwMode="auto">
          <a:xfrm flipH="1">
            <a:off x="4576763" y="1706563"/>
            <a:ext cx="127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9" name="Line 25"/>
          <p:cNvSpPr>
            <a:spLocks noChangeShapeType="1"/>
          </p:cNvSpPr>
          <p:nvPr/>
        </p:nvSpPr>
        <p:spPr bwMode="auto">
          <a:xfrm>
            <a:off x="4906963" y="2051050"/>
            <a:ext cx="688975" cy="938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0" name="Line 26"/>
          <p:cNvSpPr>
            <a:spLocks noChangeShapeType="1"/>
          </p:cNvSpPr>
          <p:nvPr/>
        </p:nvSpPr>
        <p:spPr bwMode="auto">
          <a:xfrm>
            <a:off x="4589463" y="3241675"/>
            <a:ext cx="423862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1" name="Line 27"/>
          <p:cNvSpPr>
            <a:spLocks noChangeShapeType="1"/>
          </p:cNvSpPr>
          <p:nvPr/>
        </p:nvSpPr>
        <p:spPr bwMode="auto">
          <a:xfrm flipH="1">
            <a:off x="5303838" y="3241675"/>
            <a:ext cx="292100" cy="1163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2" name="Line 28"/>
          <p:cNvSpPr>
            <a:spLocks noChangeShapeType="1"/>
          </p:cNvSpPr>
          <p:nvPr/>
        </p:nvSpPr>
        <p:spPr bwMode="auto">
          <a:xfrm flipV="1">
            <a:off x="6097588" y="4325938"/>
            <a:ext cx="7937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3" name="Line 29"/>
          <p:cNvSpPr>
            <a:spLocks noChangeShapeType="1"/>
          </p:cNvSpPr>
          <p:nvPr/>
        </p:nvSpPr>
        <p:spPr bwMode="auto">
          <a:xfrm flipV="1">
            <a:off x="6164263" y="4616450"/>
            <a:ext cx="92075" cy="2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4" name="Line 30"/>
          <p:cNvSpPr>
            <a:spLocks noChangeShapeType="1"/>
          </p:cNvSpPr>
          <p:nvPr/>
        </p:nvSpPr>
        <p:spPr bwMode="auto">
          <a:xfrm>
            <a:off x="6137275" y="4338638"/>
            <a:ext cx="6667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5" name="Line 31"/>
          <p:cNvSpPr>
            <a:spLocks noChangeShapeType="1"/>
          </p:cNvSpPr>
          <p:nvPr/>
        </p:nvSpPr>
        <p:spPr bwMode="auto">
          <a:xfrm>
            <a:off x="6826250" y="1025525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6" name="Line 32"/>
          <p:cNvSpPr>
            <a:spLocks noChangeShapeType="1"/>
          </p:cNvSpPr>
          <p:nvPr/>
        </p:nvSpPr>
        <p:spPr bwMode="auto">
          <a:xfrm>
            <a:off x="7116763" y="1023938"/>
            <a:ext cx="0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7" name="Line 33"/>
          <p:cNvSpPr>
            <a:spLocks noChangeShapeType="1"/>
          </p:cNvSpPr>
          <p:nvPr/>
        </p:nvSpPr>
        <p:spPr bwMode="auto">
          <a:xfrm>
            <a:off x="6832600" y="1071563"/>
            <a:ext cx="277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8" name="Line 34"/>
          <p:cNvSpPr>
            <a:spLocks noChangeShapeType="1"/>
          </p:cNvSpPr>
          <p:nvPr/>
        </p:nvSpPr>
        <p:spPr bwMode="auto">
          <a:xfrm flipV="1">
            <a:off x="6958013" y="806450"/>
            <a:ext cx="357187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9" name="Line 35"/>
          <p:cNvSpPr>
            <a:spLocks noChangeShapeType="1"/>
          </p:cNvSpPr>
          <p:nvPr/>
        </p:nvSpPr>
        <p:spPr bwMode="auto">
          <a:xfrm flipH="1">
            <a:off x="7864475" y="1905000"/>
            <a:ext cx="33338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0" name="Line 36"/>
          <p:cNvSpPr>
            <a:spLocks noChangeShapeType="1"/>
          </p:cNvSpPr>
          <p:nvPr/>
        </p:nvSpPr>
        <p:spPr bwMode="auto">
          <a:xfrm flipH="1">
            <a:off x="8255000" y="2063750"/>
            <a:ext cx="39688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1" name="Line 37"/>
          <p:cNvSpPr>
            <a:spLocks noChangeShapeType="1"/>
          </p:cNvSpPr>
          <p:nvPr/>
        </p:nvSpPr>
        <p:spPr bwMode="auto">
          <a:xfrm>
            <a:off x="7870825" y="1944688"/>
            <a:ext cx="4032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2" name="Line 38"/>
          <p:cNvSpPr>
            <a:spLocks noChangeShapeType="1"/>
          </p:cNvSpPr>
          <p:nvPr/>
        </p:nvSpPr>
        <p:spPr bwMode="auto">
          <a:xfrm>
            <a:off x="7870825" y="1123950"/>
            <a:ext cx="211138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3" name="Line 39"/>
          <p:cNvSpPr>
            <a:spLocks noChangeShapeType="1"/>
          </p:cNvSpPr>
          <p:nvPr/>
        </p:nvSpPr>
        <p:spPr bwMode="auto">
          <a:xfrm flipH="1">
            <a:off x="6786563" y="4352925"/>
            <a:ext cx="39687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4" name="Line 40"/>
          <p:cNvSpPr>
            <a:spLocks noChangeShapeType="1"/>
          </p:cNvSpPr>
          <p:nvPr/>
        </p:nvSpPr>
        <p:spPr bwMode="auto">
          <a:xfrm flipH="1">
            <a:off x="7526338" y="4695825"/>
            <a:ext cx="39687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5" name="Line 41"/>
          <p:cNvSpPr>
            <a:spLocks noChangeShapeType="1"/>
          </p:cNvSpPr>
          <p:nvPr/>
        </p:nvSpPr>
        <p:spPr bwMode="auto">
          <a:xfrm>
            <a:off x="6799263" y="4392613"/>
            <a:ext cx="7429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6" name="Line 42"/>
          <p:cNvSpPr>
            <a:spLocks noChangeShapeType="1"/>
          </p:cNvSpPr>
          <p:nvPr/>
        </p:nvSpPr>
        <p:spPr bwMode="auto">
          <a:xfrm flipH="1">
            <a:off x="6970713" y="4564063"/>
            <a:ext cx="198437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7875" y="4789488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534400" cy="5486400"/>
          </a:xfrm>
        </p:spPr>
        <p:txBody>
          <a:bodyPr/>
          <a:lstStyle/>
          <a:p>
            <a:r>
              <a:rPr lang="en-US" sz="2800" dirty="0"/>
              <a:t>Most chromatin is loosely packed in the nucleus during </a:t>
            </a:r>
            <a:r>
              <a:rPr lang="en-US" sz="2800" dirty="0" err="1"/>
              <a:t>interphase</a:t>
            </a:r>
            <a:r>
              <a:rPr lang="en-US" sz="2800" dirty="0"/>
              <a:t> and condenses prior to mitosis</a:t>
            </a:r>
          </a:p>
          <a:p>
            <a:r>
              <a:rPr lang="en-US" sz="2800" dirty="0"/>
              <a:t>Loosely packed chromatin is called </a:t>
            </a:r>
            <a:r>
              <a:rPr lang="en-US" sz="2800" b="1" dirty="0" err="1"/>
              <a:t>euchromatin</a:t>
            </a:r>
            <a:endParaRPr lang="en-US" sz="2800" dirty="0"/>
          </a:p>
          <a:p>
            <a:r>
              <a:rPr lang="en-US" sz="2800" dirty="0"/>
              <a:t>During </a:t>
            </a:r>
            <a:r>
              <a:rPr lang="en-US" sz="2800" dirty="0" err="1"/>
              <a:t>interphase</a:t>
            </a:r>
            <a:r>
              <a:rPr lang="en-US" sz="2800" dirty="0"/>
              <a:t> a few regions of chromatin (</a:t>
            </a:r>
            <a:r>
              <a:rPr lang="en-US" sz="2800" dirty="0" err="1"/>
              <a:t>centromeres</a:t>
            </a:r>
            <a:r>
              <a:rPr lang="en-US" sz="2800" dirty="0"/>
              <a:t> and telomeres) are highly condensed into </a:t>
            </a:r>
            <a:r>
              <a:rPr lang="en-US" sz="2800" b="1" dirty="0"/>
              <a:t>heterochromatin</a:t>
            </a:r>
            <a:endParaRPr lang="en-US" sz="2800" dirty="0"/>
          </a:p>
          <a:p>
            <a:r>
              <a:rPr lang="en-US" sz="2800" dirty="0"/>
              <a:t>Dense packing of the heterochromatin makes it difficult for the cell to express genetic information coded in these regions</a:t>
            </a:r>
          </a:p>
        </p:txBody>
      </p:sp>
      <p:grpSp>
        <p:nvGrpSpPr>
          <p:cNvPr id="498693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8694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4471988"/>
            <a:ext cx="85344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Histones can undergo chemical modifications that result in changes in chromatin organization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60425"/>
            <a:ext cx="8534400" cy="4438650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sz="2800" dirty="0"/>
          </a:p>
          <a:p>
            <a:r>
              <a:rPr lang="en-US" sz="2800" dirty="0"/>
              <a:t>When he mixed heat-killed remains of the pathogenic strain with living cells of the harmless strain, some living cells became pathogenic</a:t>
            </a:r>
          </a:p>
          <a:p>
            <a:r>
              <a:rPr lang="en-US" sz="2800" dirty="0"/>
              <a:t>He called this phenomenon </a:t>
            </a:r>
            <a:r>
              <a:rPr lang="en-US" sz="2800" b="1" dirty="0"/>
              <a:t>transformation</a:t>
            </a:r>
            <a:r>
              <a:rPr lang="en-US" sz="2800" dirty="0"/>
              <a:t>, now defined as a change in genotype and phenotype due to assimilation of foreign </a:t>
            </a:r>
            <a:r>
              <a:rPr lang="en-US" sz="2800" dirty="0" smtClean="0"/>
              <a:t>DNA (6)</a:t>
            </a:r>
            <a:endParaRPr lang="en-US" sz="2800" dirty="0"/>
          </a:p>
        </p:txBody>
      </p:sp>
      <p:grpSp>
        <p:nvGrpSpPr>
          <p:cNvPr id="33690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690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438650"/>
          </a:xfrm>
        </p:spPr>
        <p:txBody>
          <a:bodyPr/>
          <a:lstStyle/>
          <a:p>
            <a:r>
              <a:rPr lang="en-US" sz="2800" dirty="0"/>
              <a:t>In 1944, Oswald Avery, </a:t>
            </a:r>
            <a:r>
              <a:rPr lang="en-US" sz="2800" dirty="0" err="1"/>
              <a:t>Maclyn</a:t>
            </a:r>
            <a:r>
              <a:rPr lang="en-US" sz="2800" dirty="0"/>
              <a:t> McCarty, and Colin MacLeod announced that the transforming substance was DNA</a:t>
            </a:r>
          </a:p>
          <a:p>
            <a:r>
              <a:rPr lang="en-US" sz="2800" dirty="0"/>
              <a:t>Their conclusion was based on experimental evidence that only DNA worked in transforming harmless bacteria into pathogenic bacteria</a:t>
            </a:r>
          </a:p>
          <a:p>
            <a:r>
              <a:rPr lang="en-US" sz="2800" dirty="0"/>
              <a:t>Many biologists remained skeptical, mainly because little was known about </a:t>
            </a:r>
            <a:r>
              <a:rPr lang="en-US" sz="2800" dirty="0" smtClean="0"/>
              <a:t>DNA (7)</a:t>
            </a:r>
            <a:endParaRPr lang="en-US" sz="2800" dirty="0"/>
          </a:p>
        </p:txBody>
      </p:sp>
      <p:grpSp>
        <p:nvGrpSpPr>
          <p:cNvPr id="34099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12763"/>
            <a:ext cx="8961437" cy="503237"/>
          </a:xfrm>
        </p:spPr>
        <p:txBody>
          <a:bodyPr/>
          <a:lstStyle/>
          <a:p>
            <a:r>
              <a:rPr lang="en-US" i="1"/>
              <a:t>Evidence That Viral DNA Can Program Cells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981450"/>
          </a:xfrm>
        </p:spPr>
        <p:txBody>
          <a:bodyPr/>
          <a:lstStyle/>
          <a:p>
            <a:r>
              <a:rPr lang="en-US" sz="2800" dirty="0"/>
              <a:t>More evidence for DNA as the genetic material came from studies of viruses that infect bacteria</a:t>
            </a:r>
          </a:p>
          <a:p>
            <a:r>
              <a:rPr lang="en-US" sz="2800" dirty="0"/>
              <a:t>Such viruses, called </a:t>
            </a:r>
            <a:r>
              <a:rPr lang="en-US" sz="2800" b="1" dirty="0" err="1"/>
              <a:t>bacteriophages</a:t>
            </a:r>
            <a:r>
              <a:rPr lang="en-US" sz="2800" b="1" dirty="0"/>
              <a:t> </a:t>
            </a:r>
            <a:r>
              <a:rPr lang="en-US" sz="2800" dirty="0"/>
              <a:t>(or </a:t>
            </a:r>
            <a:r>
              <a:rPr lang="en-US" sz="2800" b="1" dirty="0"/>
              <a:t>phages</a:t>
            </a:r>
            <a:r>
              <a:rPr lang="en-US" sz="2800" dirty="0"/>
              <a:t>), are widely used in molecular genetics </a:t>
            </a:r>
            <a:r>
              <a:rPr lang="en-US" sz="2800" dirty="0" smtClean="0"/>
              <a:t>research</a:t>
            </a:r>
          </a:p>
          <a:p>
            <a:r>
              <a:rPr lang="en-US" sz="2800" dirty="0" smtClean="0"/>
              <a:t>*Does not eat bacteria……..</a:t>
            </a:r>
            <a:r>
              <a:rPr lang="en-US" sz="2800" dirty="0" err="1" smtClean="0"/>
              <a:t>bacteriophages</a:t>
            </a:r>
            <a:r>
              <a:rPr lang="en-US" sz="2800" dirty="0" smtClean="0"/>
              <a:t> destroy cells by turning them into a virus producing factory that eventually bursts from the thousands of viruses it produces. (9)</a:t>
            </a:r>
            <a:endParaRPr lang="en-US" sz="2800" dirty="0"/>
          </a:p>
          <a:p>
            <a:pPr>
              <a:buFont typeface="Times" pitchFamily="18" charset="0"/>
              <a:buNone/>
            </a:pPr>
            <a:endParaRPr lang="en-US" sz="2800" dirty="0"/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3049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16.3</a:t>
            </a:r>
          </a:p>
        </p:txBody>
      </p:sp>
      <p:pic>
        <p:nvPicPr>
          <p:cNvPr id="523267" name="Picture 3" descr="16_03VirusInfecting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41325"/>
            <a:ext cx="8548687" cy="5975350"/>
          </a:xfrm>
          <a:prstGeom prst="rect">
            <a:avLst/>
          </a:prstGeom>
          <a:noFill/>
        </p:spPr>
      </p:pic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6829425" y="898525"/>
            <a:ext cx="8350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Phage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6808788" y="2520950"/>
            <a:ext cx="9271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Tail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sheath</a:t>
            </a: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6810375" y="3444875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Tail fiber</a:t>
            </a: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6850063" y="4305300"/>
            <a:ext cx="6508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523272" name="Text Box 8"/>
          <p:cNvSpPr txBox="1">
            <a:spLocks noChangeArrowheads="1"/>
          </p:cNvSpPr>
          <p:nvPr/>
        </p:nvSpPr>
        <p:spPr bwMode="auto">
          <a:xfrm>
            <a:off x="579438" y="5402263"/>
            <a:ext cx="1206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Bacterial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cell</a:t>
            </a:r>
          </a:p>
        </p:txBody>
      </p:sp>
      <p:sp>
        <p:nvSpPr>
          <p:cNvPr id="523273" name="Text Box 9"/>
          <p:cNvSpPr txBox="1">
            <a:spLocks noChangeArrowheads="1"/>
          </p:cNvSpPr>
          <p:nvPr/>
        </p:nvSpPr>
        <p:spPr bwMode="auto">
          <a:xfrm rot="-5400000">
            <a:off x="8210551" y="5019675"/>
            <a:ext cx="1047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/>
              <a:t>100 nm</a:t>
            </a:r>
          </a:p>
        </p:txBody>
      </p:sp>
      <p:sp>
        <p:nvSpPr>
          <p:cNvPr id="523274" name="Line 10"/>
          <p:cNvSpPr>
            <a:spLocks noChangeShapeType="1"/>
          </p:cNvSpPr>
          <p:nvPr/>
        </p:nvSpPr>
        <p:spPr bwMode="auto">
          <a:xfrm>
            <a:off x="8382000" y="4341813"/>
            <a:ext cx="188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5" name="Line 11"/>
          <p:cNvSpPr>
            <a:spLocks noChangeShapeType="1"/>
          </p:cNvSpPr>
          <p:nvPr/>
        </p:nvSpPr>
        <p:spPr bwMode="auto">
          <a:xfrm>
            <a:off x="8386763" y="6224588"/>
            <a:ext cx="185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6" name="Line 12"/>
          <p:cNvSpPr>
            <a:spLocks noChangeShapeType="1"/>
          </p:cNvSpPr>
          <p:nvPr/>
        </p:nvSpPr>
        <p:spPr bwMode="auto">
          <a:xfrm>
            <a:off x="8478838" y="4338638"/>
            <a:ext cx="0" cy="187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7" name="Line 13"/>
          <p:cNvSpPr>
            <a:spLocks noChangeShapeType="1"/>
          </p:cNvSpPr>
          <p:nvPr/>
        </p:nvSpPr>
        <p:spPr bwMode="auto">
          <a:xfrm flipH="1">
            <a:off x="5926138" y="1031875"/>
            <a:ext cx="806450" cy="317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8" name="Line 14"/>
          <p:cNvSpPr>
            <a:spLocks noChangeShapeType="1"/>
          </p:cNvSpPr>
          <p:nvPr/>
        </p:nvSpPr>
        <p:spPr bwMode="auto">
          <a:xfrm flipH="1">
            <a:off x="5926138" y="1031875"/>
            <a:ext cx="80645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9" name="Line 15"/>
          <p:cNvSpPr>
            <a:spLocks noChangeShapeType="1"/>
          </p:cNvSpPr>
          <p:nvPr/>
        </p:nvSpPr>
        <p:spPr bwMode="auto">
          <a:xfrm flipH="1">
            <a:off x="5603875" y="2679700"/>
            <a:ext cx="1109663" cy="542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0" name="Line 16"/>
          <p:cNvSpPr>
            <a:spLocks noChangeShapeType="1"/>
          </p:cNvSpPr>
          <p:nvPr/>
        </p:nvSpPr>
        <p:spPr bwMode="auto">
          <a:xfrm flipH="1">
            <a:off x="5603875" y="2679700"/>
            <a:ext cx="1103313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1" name="Line 17"/>
          <p:cNvSpPr>
            <a:spLocks noChangeShapeType="1"/>
          </p:cNvSpPr>
          <p:nvPr/>
        </p:nvSpPr>
        <p:spPr bwMode="auto">
          <a:xfrm flipH="1">
            <a:off x="6126163" y="3592513"/>
            <a:ext cx="639762" cy="2968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2" name="Line 18"/>
          <p:cNvSpPr>
            <a:spLocks noChangeShapeType="1"/>
          </p:cNvSpPr>
          <p:nvPr/>
        </p:nvSpPr>
        <p:spPr bwMode="auto">
          <a:xfrm flipH="1">
            <a:off x="6130925" y="3592513"/>
            <a:ext cx="6350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3" name="Line 19"/>
          <p:cNvSpPr>
            <a:spLocks noChangeShapeType="1"/>
          </p:cNvSpPr>
          <p:nvPr/>
        </p:nvSpPr>
        <p:spPr bwMode="auto">
          <a:xfrm flipH="1">
            <a:off x="5497513" y="4503738"/>
            <a:ext cx="1282700" cy="5953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4" name="Line 20"/>
          <p:cNvSpPr>
            <a:spLocks noChangeShapeType="1"/>
          </p:cNvSpPr>
          <p:nvPr/>
        </p:nvSpPr>
        <p:spPr bwMode="auto">
          <a:xfrm flipH="1">
            <a:off x="5503863" y="4503738"/>
            <a:ext cx="1282700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229600" y="898525"/>
            <a:ext cx="61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6525"/>
            <a:ext cx="8534400" cy="489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1952, Alfred Hershey and Martha Chase performed experiments showing that DNA is the genetic material of a phage known as T2</a:t>
            </a:r>
          </a:p>
          <a:p>
            <a:pPr>
              <a:lnSpc>
                <a:spcPct val="90000"/>
              </a:lnSpc>
            </a:pPr>
            <a:r>
              <a:rPr lang="en-US" sz="2800"/>
              <a:t>To determine this, they designed an experiment showing that only one of the two components of T2 (DNA or protein) enters an </a:t>
            </a:r>
            <a:r>
              <a:rPr lang="en-US" sz="2800" i="1"/>
              <a:t>E. coli</a:t>
            </a:r>
            <a:r>
              <a:rPr lang="en-US" sz="2800"/>
              <a:t> cell during infection</a:t>
            </a:r>
          </a:p>
          <a:p>
            <a:pPr>
              <a:lnSpc>
                <a:spcPct val="90000"/>
              </a:lnSpc>
            </a:pPr>
            <a:r>
              <a:rPr lang="en-US" sz="2800"/>
              <a:t>They concluded that the injected DNA of the phage provides the genetic information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228600" y="5486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None/>
            </a:pPr>
            <a:endParaRPr lang="en-US" sz="3200" b="0"/>
          </a:p>
        </p:txBody>
      </p:sp>
      <p:grpSp>
        <p:nvGrpSpPr>
          <p:cNvPr id="347144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7145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3004</Words>
  <Application>Microsoft Office PowerPoint</Application>
  <PresentationFormat>On-screen Show (4:3)</PresentationFormat>
  <Paragraphs>586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Blank Presentation</vt:lpstr>
      <vt:lpstr>PowerPoint Presentation</vt:lpstr>
      <vt:lpstr>The Search for the Genetic Material: Scientific Inquiry</vt:lpstr>
      <vt:lpstr>Evidence That DNA Can Transform Bacteria</vt:lpstr>
      <vt:lpstr>Figure 16.2</vt:lpstr>
      <vt:lpstr>PowerPoint Presentation</vt:lpstr>
      <vt:lpstr>PowerPoint Presentation</vt:lpstr>
      <vt:lpstr>Evidence That Viral DNA Can Program Cells</vt:lpstr>
      <vt:lpstr>Figure 16.3</vt:lpstr>
      <vt:lpstr>PowerPoint Presentation</vt:lpstr>
      <vt:lpstr>Figure 16.4-1</vt:lpstr>
      <vt:lpstr>Figure 16.4-3</vt:lpstr>
      <vt:lpstr>Additional Evidence That DNA Is the Genetic Material</vt:lpstr>
      <vt:lpstr>PowerPoint Presentation</vt:lpstr>
      <vt:lpstr>Figure 16.5</vt:lpstr>
      <vt:lpstr>Building a Structural Model of DNA: Scientific Inquiry</vt:lpstr>
      <vt:lpstr>Figure 16.6</vt:lpstr>
      <vt:lpstr>PowerPoint Presentation</vt:lpstr>
      <vt:lpstr>Figure 16.7a</vt:lpstr>
      <vt:lpstr>Figure 16.UN01</vt:lpstr>
      <vt:lpstr>PowerPoint Presentation</vt:lpstr>
      <vt:lpstr>Concept 16.2: Many proteins work together in DNA replication and repair</vt:lpstr>
      <vt:lpstr>Figure 16.9-3</vt:lpstr>
      <vt:lpstr>PowerPoint Presentation</vt:lpstr>
      <vt:lpstr>PowerPoint Presentation</vt:lpstr>
      <vt:lpstr>Figure 16.10</vt:lpstr>
      <vt:lpstr>Figure 16.11</vt:lpstr>
      <vt:lpstr>DNA Replication: A Closer Look</vt:lpstr>
      <vt:lpstr>Getting Started</vt:lpstr>
      <vt:lpstr>Figure 16.12</vt:lpstr>
      <vt:lpstr>PowerPoint Presentation</vt:lpstr>
      <vt:lpstr>PowerPoint Presentation</vt:lpstr>
      <vt:lpstr>Synthesizing a New DNA Strand</vt:lpstr>
      <vt:lpstr>PowerPoint Presentation</vt:lpstr>
      <vt:lpstr>Figure 16.14</vt:lpstr>
      <vt:lpstr>PowerPoint Presentation</vt:lpstr>
      <vt:lpstr>Figure 16.13</vt:lpstr>
      <vt:lpstr>Figure 16.17</vt:lpstr>
      <vt:lpstr>The DNA Replication Complex</vt:lpstr>
      <vt:lpstr>Figure 16.18</vt:lpstr>
      <vt:lpstr>Proofreading and Repairing DNA</vt:lpstr>
      <vt:lpstr>Evolutionary Significance of Altered DNA Nucleotides</vt:lpstr>
      <vt:lpstr>Replicating the Ends of DNA Molecules</vt:lpstr>
      <vt:lpstr>Figure 16.20</vt:lpstr>
      <vt:lpstr>PowerPoint Presentation</vt:lpstr>
      <vt:lpstr>PowerPoint Presentation</vt:lpstr>
      <vt:lpstr>PowerPoint Presentation</vt:lpstr>
      <vt:lpstr>Figure 16.22a</vt:lpstr>
      <vt:lpstr>Figure 16.22b</vt:lpstr>
      <vt:lpstr>PowerPoint Presentation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86</cp:revision>
  <dcterms:created xsi:type="dcterms:W3CDTF">2010-08-06T18:35:02Z</dcterms:created>
  <dcterms:modified xsi:type="dcterms:W3CDTF">2011-12-08T17:33:43Z</dcterms:modified>
</cp:coreProperties>
</file>