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6" r:id="rId2"/>
    <p:sldId id="288" r:id="rId3"/>
    <p:sldId id="289" r:id="rId4"/>
    <p:sldId id="290" r:id="rId5"/>
    <p:sldId id="293" r:id="rId6"/>
    <p:sldId id="372" r:id="rId7"/>
    <p:sldId id="294" r:id="rId8"/>
    <p:sldId id="384" r:id="rId9"/>
    <p:sldId id="385" r:id="rId10"/>
    <p:sldId id="386" r:id="rId11"/>
    <p:sldId id="387" r:id="rId12"/>
    <p:sldId id="388" r:id="rId13"/>
    <p:sldId id="374" r:id="rId14"/>
    <p:sldId id="375" r:id="rId15"/>
    <p:sldId id="296" r:id="rId16"/>
    <p:sldId id="297" r:id="rId17"/>
    <p:sldId id="328" r:id="rId18"/>
    <p:sldId id="298" r:id="rId19"/>
    <p:sldId id="378" r:id="rId20"/>
    <p:sldId id="389" r:id="rId21"/>
    <p:sldId id="299" r:id="rId22"/>
    <p:sldId id="380" r:id="rId23"/>
    <p:sldId id="336" r:id="rId24"/>
    <p:sldId id="390" r:id="rId25"/>
    <p:sldId id="391" r:id="rId26"/>
    <p:sldId id="392" r:id="rId27"/>
    <p:sldId id="302" r:id="rId28"/>
    <p:sldId id="303" r:id="rId29"/>
    <p:sldId id="304" r:id="rId30"/>
    <p:sldId id="337" r:id="rId31"/>
    <p:sldId id="306" r:id="rId32"/>
    <p:sldId id="393" r:id="rId33"/>
    <p:sldId id="394" r:id="rId34"/>
    <p:sldId id="395" r:id="rId35"/>
    <p:sldId id="338" r:id="rId36"/>
    <p:sldId id="396" r:id="rId37"/>
    <p:sldId id="308" r:id="rId38"/>
    <p:sldId id="382" r:id="rId39"/>
    <p:sldId id="340" r:id="rId40"/>
    <p:sldId id="383" r:id="rId41"/>
    <p:sldId id="310" r:id="rId42"/>
    <p:sldId id="397" r:id="rId43"/>
    <p:sldId id="312" r:id="rId44"/>
    <p:sldId id="313" r:id="rId45"/>
    <p:sldId id="34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9" autoAdjust="0"/>
    <p:restoredTop sz="92562" autoAdjust="0"/>
  </p:normalViewPr>
  <p:slideViewPr>
    <p:cSldViewPr>
      <p:cViewPr>
        <p:scale>
          <a:sx n="70" d="100"/>
          <a:sy n="70" d="100"/>
        </p:scale>
        <p:origin x="-900" y="-414"/>
      </p:cViewPr>
      <p:guideLst>
        <p:guide orient="horz" pos="1776"/>
        <p:guide orient="horz" pos="576"/>
        <p:guide orient="horz" pos="1104"/>
        <p:guide orient="horz" pos="1440"/>
        <p:guide pos="816"/>
        <p:guide pos="144"/>
        <p:guide pos="392"/>
        <p:guide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08"/>
    </p:cViewPr>
  </p:sorterViewPr>
  <p:notesViewPr>
    <p:cSldViewPr>
      <p:cViewPr>
        <p:scale>
          <a:sx n="100" d="100"/>
          <a:sy n="100" d="100"/>
        </p:scale>
        <p:origin x="-3328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0EB6B6-9E27-4CA5-86CF-5F1843F6B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23510-1EC8-4934-BFDE-665078F02E4F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01298-C0EE-467F-9398-C5BDC9C56AD7}" type="slidenum">
              <a:rPr lang="en-US"/>
              <a:pPr/>
              <a:t>15</a:t>
            </a:fld>
            <a:endParaRPr lang="en-US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1E811C8-E0DC-443A-914B-3089AA3F915A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15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397A-EA84-4359-B72B-CDA1B9C5C2CD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37CB45D6-55A1-4185-ABDB-60F72CFCB33B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16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F8A84-ADB4-4418-8C8A-29636B309197}" type="slidenum">
              <a:rPr lang="en-US"/>
              <a:pPr/>
              <a:t>17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17.18 The initiation of translation.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DC844-87D3-420A-BE85-2F9B05CE1BA6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71B8757-66B9-477D-B124-AA4502F81209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18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3C36F-ACFE-4945-9E12-0A98646204FA}" type="slidenum">
              <a:rPr lang="en-US"/>
              <a:pPr/>
              <a:t>19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10D2-0EA8-41DB-85CC-519F9D86AB35}" type="slidenum">
              <a:rPr lang="en-US"/>
              <a:pPr/>
              <a:t>21</a:t>
            </a:fld>
            <a:endParaRPr lang="en-US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7A1825D-3B4E-4EC5-A7F4-C270EC289FF4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21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8CD25-5752-4A00-8799-441C0798BED6}" type="slidenum">
              <a:rPr lang="en-US"/>
              <a:pPr/>
              <a:t>22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17.20 The termination of translation.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CBA88-E6A1-4BEF-9185-5A28E95C3C19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17.21 Polyribosomes.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E5825-C839-4D8D-AF0D-2F87134FCFD3}" type="slidenum">
              <a:rPr lang="en-US"/>
              <a:pPr/>
              <a:t>27</a:t>
            </a:fld>
            <a:endParaRPr lang="en-US"/>
          </a:p>
        </p:txBody>
      </p:sp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738C8F9-CE77-40CF-B4A5-477BF3DE4DDA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27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B6651-556A-4532-AC40-D61761D69F08}" type="slidenum">
              <a:rPr lang="en-US"/>
              <a:pPr/>
              <a:t>28</a:t>
            </a:fld>
            <a:endParaRPr lang="en-US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6DDC4D8-B1B7-418A-9CDF-353FF3706963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28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852C0-F5C2-44C2-B18F-F7AE82491263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0AC1FBE-3C9F-4542-BF77-5B97258B1F7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2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8ACE0-43E1-4A44-9B3A-01D1ABFBC44A}" type="slidenum">
              <a:rPr lang="en-US"/>
              <a:pPr/>
              <a:t>29</a:t>
            </a:fld>
            <a:endParaRPr lang="en-US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93C3B483-9291-4D61-A513-29E27D5C64BF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29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1CE2A-E181-4232-9144-7C9EE41EC095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17.22 The signal mechanism for targeting proteins to the ER.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A2B65-88D4-435D-8B58-244B7437246F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6CB8ECF5-4D43-4470-A46A-FC129DFCEAD9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31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3E874-100F-4D5D-9B54-8A1A8D81095A}" type="slidenum">
              <a:rPr lang="en-US"/>
              <a:pPr/>
              <a:t>35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17.23 The molecular basis of sickle-cell disease: a point mutation.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6097F-4F67-4A88-AF0C-2224EB9470E9}" type="slidenum">
              <a:rPr lang="en-US"/>
              <a:pPr/>
              <a:t>37</a:t>
            </a:fld>
            <a:endParaRPr lang="en-US"/>
          </a:p>
        </p:txBody>
      </p:sp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1E73E11-2E70-47CF-84A0-DD8E4583CCC0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37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6EC67-BC7C-4356-A5AA-5FE3033CA4EF}" type="slidenum">
              <a:rPr lang="en-US"/>
              <a:pPr/>
              <a:t>38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B149C-A797-4C2E-A2CB-0665FB37A87E}" type="slidenum">
              <a:rPr lang="en-US"/>
              <a:pPr/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01984-5D77-49E3-9558-FF1D6CD5F479}" type="slidenum">
              <a:rPr lang="en-US"/>
              <a:pPr/>
              <a:t>40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ED69-16E6-4541-9E15-1223D2720BA1}" type="slidenum">
              <a:rPr lang="en-US"/>
              <a:pPr/>
              <a:t>41</a:t>
            </a:fld>
            <a:endParaRPr lang="en-US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2FF6DB5-2CF9-4294-852B-B4997C0E8251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41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CBB15-81EA-4553-B987-E418860D95A6}" type="slidenum">
              <a:rPr lang="en-US"/>
              <a:pPr/>
              <a:t>43</a:t>
            </a:fld>
            <a:endParaRPr lang="en-US"/>
          </a:p>
        </p:txBody>
      </p:sp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370E22A-27D9-4A41-ABD3-953EE9EB3575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43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774CE-C35A-4096-A521-57FA959FCB8D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098BFBC-C1BD-4839-B85F-FCDA14EF841E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3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90003-6C8A-4463-9D8E-34634BBD85D2}" type="slidenum">
              <a:rPr lang="en-US"/>
              <a:pPr/>
              <a:t>44</a:t>
            </a:fld>
            <a:endParaRPr lang="en-US"/>
          </a:p>
        </p:txBody>
      </p:sp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D1917C6-9F98-4A58-A80E-66CF61B0AC2E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44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F5D8C-6776-42F7-AD0E-D34FFABE3F2C}" type="slidenum">
              <a:rPr lang="en-US"/>
              <a:pPr/>
              <a:t>45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17.26 A summary of transcription and translation in a eukaryotic cell.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999A8-02A6-4651-A2FD-829124752A49}" type="slidenum">
              <a:rPr lang="en-US"/>
              <a:pPr/>
              <a:t>4</a:t>
            </a:fld>
            <a:endParaRPr lang="en-US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0B49FB8-E000-4558-8C93-F2F813D615A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4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A15B0-7898-40F9-83E7-EF65DD4B9F64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E7C6781-90ED-4A99-9561-164870435F63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5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3F87-DC53-475F-AD7D-B547D1E6046A}" type="slidenum">
              <a:rPr lang="en-US"/>
              <a:pPr/>
              <a:t>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17.16 An aminoacyl-tRNA synthetase joining a specific amino acid to a tRNA.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FBC77-B328-4D20-B094-98E71D21ACB5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98C09B95-2E1F-46DE-8D57-CAF9A67DFB6B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68E22-C5C8-4719-9861-E99A35F20745}" type="slidenum">
              <a:rPr lang="en-US"/>
              <a:pPr/>
              <a:t>13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346B3-3FD6-4297-A219-EC4E97456B1F}" type="slidenum">
              <a:rPr lang="en-US"/>
              <a:pPr/>
              <a:t>14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17.17 The anatomy of a functioning ribosome.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73C82B06-0FBE-41BF-A5A7-27E7CDA1198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264FD-ED4D-4D22-9649-192B175BD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69969-B52B-400C-98D4-6C2D4A95C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C13F0-F7F7-402C-A983-7B28A156C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1B65-BF21-4F86-8EDD-B51E579FD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2EF06-F426-43AE-ABBB-712B420B7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D93E-3716-42CE-9B46-48EE0C729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37D5-78F6-49D8-95ED-56B4B6D36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56BC-FE76-409B-BE27-34020A645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8194-9C63-452E-AF40-8B1B64EB0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98462-D253-409A-B661-5F5B1029F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6111B1-0434-4AB1-93B0-7E0C0B9AC9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835125/student_view0/animations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835125/student_view0/anima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olc/dl/120077/bio25.sw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17_14ProteinSynthesis.m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i.org/text/mediashowcase/index2.html?id=605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Times New Roman" pitchFamily="84" charset="0"/>
              </a:rPr>
              <a:t>From Gene to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84" charset="0"/>
              </a:rPr>
              <a:t>Protein</a:t>
            </a: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  <a:latin typeface="Times New Roman" pitchFamily="84" charset="0"/>
              </a:rPr>
              <a:t>Part II</a:t>
            </a:r>
            <a:endParaRPr lang="en-US" sz="4400" b="1" dirty="0">
              <a:solidFill>
                <a:schemeClr val="bg1"/>
              </a:solidFill>
              <a:latin typeface="Times New Roman" pitchFamily="8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Ribosomes</a:t>
            </a:r>
            <a:r>
              <a:rPr lang="en-US" sz="2800" dirty="0" smtClean="0"/>
              <a:t> are always composed of 2 subunits, a large subunit and a small subunit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Prokaryotic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subunit is called the 50s</a:t>
            </a:r>
          </a:p>
          <a:p>
            <a:pPr lvl="1"/>
            <a:r>
              <a:rPr lang="en-US" dirty="0" smtClean="0"/>
              <a:t>Composed of 2 strands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Small subunit is called the 30s</a:t>
            </a:r>
          </a:p>
          <a:p>
            <a:pPr lvl="1"/>
            <a:r>
              <a:rPr lang="en-US" dirty="0" smtClean="0"/>
              <a:t>Composed of 1 strand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= a complete ribosome of ____?_____</a:t>
            </a:r>
          </a:p>
          <a:p>
            <a:r>
              <a:rPr lang="en-US" dirty="0" smtClean="0"/>
              <a:t>70s ribosome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subunit is called the 60s</a:t>
            </a:r>
          </a:p>
          <a:p>
            <a:pPr lvl="1"/>
            <a:r>
              <a:rPr lang="en-US" dirty="0" smtClean="0"/>
              <a:t>Composed of 3 strands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Small subunit is called the 40s</a:t>
            </a:r>
          </a:p>
          <a:p>
            <a:pPr lvl="1"/>
            <a:r>
              <a:rPr lang="en-US" dirty="0" smtClean="0"/>
              <a:t>Composed of 1 strand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= a complete ribosome of ____?_____</a:t>
            </a:r>
          </a:p>
          <a:p>
            <a:r>
              <a:rPr lang="en-US" dirty="0" smtClean="0"/>
              <a:t>80s ribosome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un.ca/biology/scarr/MGA2-03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65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1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differences between prokaryotic and eukaryotic </a:t>
            </a:r>
            <a:r>
              <a:rPr lang="en-US" dirty="0" err="1" smtClean="0"/>
              <a:t>ribosomes</a:t>
            </a:r>
            <a:r>
              <a:rPr lang="en-US" dirty="0" smtClean="0"/>
              <a:t> are small but significant</a:t>
            </a:r>
          </a:p>
          <a:p>
            <a:r>
              <a:rPr lang="en-US" dirty="0" smtClean="0"/>
              <a:t>Many of our antibacterial drugs work by inactivating bacterial </a:t>
            </a:r>
            <a:r>
              <a:rPr lang="en-US" dirty="0" err="1" smtClean="0"/>
              <a:t>ribosomes</a:t>
            </a:r>
            <a:r>
              <a:rPr lang="en-US" dirty="0" smtClean="0"/>
              <a:t> without inhibiting eukaryotic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Tetracycline</a:t>
            </a:r>
          </a:p>
          <a:p>
            <a:pPr lvl="1"/>
            <a:r>
              <a:rPr lang="en-US" dirty="0" smtClean="0"/>
              <a:t>Streptomycin </a:t>
            </a:r>
          </a:p>
          <a:p>
            <a:pPr lvl="2"/>
            <a:r>
              <a:rPr lang="en-US" dirty="0" smtClean="0"/>
              <a:t>Binds to the S12 Protein of the 30S subunit of the bacterial ribosome, interfering with the binding of </a:t>
            </a:r>
            <a:r>
              <a:rPr lang="en-US" dirty="0" err="1" smtClean="0"/>
              <a:t>formyl-methionyl-tRNA</a:t>
            </a:r>
            <a:r>
              <a:rPr lang="en-US" dirty="0" smtClean="0"/>
              <a:t> to the 30S subunit.</a:t>
            </a:r>
            <a:endParaRPr lang="en-US" baseline="30000" dirty="0" smtClean="0"/>
          </a:p>
          <a:p>
            <a:pPr lvl="2"/>
            <a:r>
              <a:rPr lang="en-US" dirty="0" smtClean="0"/>
              <a:t>This prevents initiation of protein synthesis and leads to death of microbial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17.17b</a:t>
            </a:r>
          </a:p>
        </p:txBody>
      </p:sp>
      <p:pic>
        <p:nvPicPr>
          <p:cNvPr id="245763" name="Picture 3" descr="17_17b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779463"/>
            <a:ext cx="7993063" cy="5299075"/>
          </a:xfrm>
          <a:prstGeom prst="rect">
            <a:avLst/>
          </a:prstGeom>
          <a:noFill/>
        </p:spPr>
      </p:pic>
      <p:sp>
        <p:nvSpPr>
          <p:cNvPr id="245764" name="Line 4"/>
          <p:cNvSpPr>
            <a:spLocks noChangeShapeType="1"/>
          </p:cNvSpPr>
          <p:nvPr/>
        </p:nvSpPr>
        <p:spPr bwMode="auto">
          <a:xfrm flipV="1">
            <a:off x="4165600" y="1104900"/>
            <a:ext cx="1646238" cy="703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V="1">
            <a:off x="4714875" y="2238375"/>
            <a:ext cx="1055688" cy="758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 flipV="1">
            <a:off x="1473200" y="2776538"/>
            <a:ext cx="1895475" cy="501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5472113" y="3649663"/>
            <a:ext cx="625475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1565275" y="4630738"/>
            <a:ext cx="147955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5322888" y="4878388"/>
            <a:ext cx="7699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H="1" flipV="1">
            <a:off x="2674938" y="1149350"/>
            <a:ext cx="1357312" cy="18399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4162425" y="1101725"/>
            <a:ext cx="1646238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 flipH="1" flipV="1">
            <a:off x="2681288" y="1155700"/>
            <a:ext cx="1357312" cy="183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 flipV="1">
            <a:off x="4711700" y="2238375"/>
            <a:ext cx="1055688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 flipH="1" flipV="1">
            <a:off x="1470025" y="2773363"/>
            <a:ext cx="1895475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5468938" y="3649663"/>
            <a:ext cx="6254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1562100" y="4630738"/>
            <a:ext cx="14795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5319713" y="4878388"/>
            <a:ext cx="769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5870575" y="933450"/>
            <a:ext cx="2332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Exit tunnel</a:t>
            </a:r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5864225" y="1968500"/>
            <a:ext cx="2867025" cy="596900"/>
            <a:chOff x="3694" y="1240"/>
            <a:chExt cx="1806" cy="376"/>
          </a:xfrm>
        </p:grpSpPr>
        <p:sp>
          <p:nvSpPr>
            <p:cNvPr id="245780" name="Text Box 20"/>
            <p:cNvSpPr txBox="1">
              <a:spLocks noChangeArrowheads="1"/>
            </p:cNvSpPr>
            <p:nvPr/>
          </p:nvSpPr>
          <p:spPr bwMode="auto">
            <a:xfrm>
              <a:off x="3694" y="1240"/>
              <a:ext cx="180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b="1"/>
                <a:t>A site (Aminoacyl-</a:t>
              </a:r>
              <a:br>
                <a:rPr lang="en-US" b="1"/>
              </a:br>
              <a:r>
                <a:rPr lang="en-US" b="1"/>
                <a:t>tRNA binding site)</a:t>
              </a:r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 flipV="1">
              <a:off x="4336" y="1444"/>
              <a:ext cx="1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82" name="Text Box 22"/>
          <p:cNvSpPr txBox="1">
            <a:spLocks noChangeArrowheads="1"/>
          </p:cNvSpPr>
          <p:nvPr/>
        </p:nvSpPr>
        <p:spPr bwMode="auto">
          <a:xfrm>
            <a:off x="6181725" y="46990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Small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6181725" y="34544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Large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3984625" y="3416300"/>
            <a:ext cx="2428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4614863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612775" y="768350"/>
            <a:ext cx="356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P site (Peptidyl-tRNA</a:t>
            </a:r>
            <a:br>
              <a:rPr lang="en-US" b="1"/>
            </a:br>
            <a:r>
              <a:rPr lang="en-US" b="1"/>
              <a:t>binding site)</a:t>
            </a:r>
          </a:p>
        </p:txBody>
      </p:sp>
      <p:sp>
        <p:nvSpPr>
          <p:cNvPr id="245787" name="Line 27"/>
          <p:cNvSpPr>
            <a:spLocks noChangeShapeType="1"/>
          </p:cNvSpPr>
          <p:nvPr/>
        </p:nvSpPr>
        <p:spPr bwMode="auto">
          <a:xfrm flipV="1">
            <a:off x="1631950" y="10985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593725" y="4451350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mRNA</a:t>
            </a:r>
            <a:br>
              <a:rPr lang="en-US" b="1"/>
            </a:br>
            <a:r>
              <a:rPr lang="en-US" b="1"/>
              <a:t>binding site</a:t>
            </a:r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612775" y="5530850"/>
            <a:ext cx="6797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(b) Schematic model showing binding sites</a:t>
            </a:r>
          </a:p>
        </p:txBody>
      </p:sp>
      <p:sp>
        <p:nvSpPr>
          <p:cNvPr id="245790" name="Text Box 30"/>
          <p:cNvSpPr txBox="1">
            <a:spLocks noChangeArrowheads="1"/>
          </p:cNvSpPr>
          <p:nvPr/>
        </p:nvSpPr>
        <p:spPr bwMode="auto">
          <a:xfrm>
            <a:off x="600075" y="2565400"/>
            <a:ext cx="142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E site </a:t>
            </a:r>
            <a:br>
              <a:rPr lang="en-US" b="1"/>
            </a:br>
            <a:r>
              <a:rPr lang="en-US" b="1"/>
              <a:t>(Exit site)</a:t>
            </a:r>
          </a:p>
        </p:txBody>
      </p:sp>
      <p:sp>
        <p:nvSpPr>
          <p:cNvPr id="245791" name="Line 31"/>
          <p:cNvSpPr>
            <a:spLocks noChangeShapeType="1"/>
          </p:cNvSpPr>
          <p:nvPr/>
        </p:nvSpPr>
        <p:spPr bwMode="auto">
          <a:xfrm flipV="1">
            <a:off x="727075" y="3254375"/>
            <a:ext cx="1587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Text Box 32"/>
          <p:cNvSpPr txBox="1">
            <a:spLocks noChangeArrowheads="1"/>
          </p:cNvSpPr>
          <p:nvPr/>
        </p:nvSpPr>
        <p:spPr bwMode="auto">
          <a:xfrm>
            <a:off x="3398838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91400" y="571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17.17c</a:t>
            </a:r>
          </a:p>
        </p:txBody>
      </p:sp>
      <p:pic>
        <p:nvPicPr>
          <p:cNvPr id="247841" name="Picture 33" descr="17_17c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574675"/>
            <a:ext cx="7273925" cy="5707063"/>
          </a:xfrm>
          <a:prstGeom prst="rect">
            <a:avLst/>
          </a:prstGeom>
          <a:noFill/>
        </p:spPr>
      </p:pic>
      <p:sp>
        <p:nvSpPr>
          <p:cNvPr id="247842" name="Line 34"/>
          <p:cNvSpPr>
            <a:spLocks noChangeShapeType="1"/>
          </p:cNvSpPr>
          <p:nvPr/>
        </p:nvSpPr>
        <p:spPr bwMode="auto">
          <a:xfrm>
            <a:off x="5195888" y="3617913"/>
            <a:ext cx="120808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AutoShape 35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Line 36"/>
          <p:cNvSpPr>
            <a:spLocks noChangeShapeType="1"/>
          </p:cNvSpPr>
          <p:nvPr/>
        </p:nvSpPr>
        <p:spPr bwMode="auto">
          <a:xfrm flipV="1">
            <a:off x="5343525" y="2116138"/>
            <a:ext cx="1031875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AutoShape 37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Line 38"/>
          <p:cNvSpPr>
            <a:spLocks noChangeShapeType="1"/>
          </p:cNvSpPr>
          <p:nvPr/>
        </p:nvSpPr>
        <p:spPr bwMode="auto">
          <a:xfrm>
            <a:off x="1435100" y="4157663"/>
            <a:ext cx="425450" cy="67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flipV="1">
            <a:off x="3276600" y="955675"/>
            <a:ext cx="574675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>
            <a:off x="5202238" y="3617913"/>
            <a:ext cx="12080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1647825" y="1003300"/>
            <a:ext cx="15795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247850" name="AutoShape 42"/>
          <p:cNvSpPr>
            <a:spLocks/>
          </p:cNvSpPr>
          <p:nvPr/>
        </p:nvSpPr>
        <p:spPr bwMode="auto">
          <a:xfrm rot="8529925" flipH="1">
            <a:off x="4448175" y="633413"/>
            <a:ext cx="238125" cy="1631950"/>
          </a:xfrm>
          <a:prstGeom prst="rightBrace">
            <a:avLst>
              <a:gd name="adj1" fmla="val 57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Text Box 43"/>
          <p:cNvSpPr txBox="1">
            <a:spLocks noChangeArrowheads="1"/>
          </p:cNvSpPr>
          <p:nvPr/>
        </p:nvSpPr>
        <p:spPr bwMode="auto">
          <a:xfrm>
            <a:off x="1006475" y="381635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247852" name="Text Box 44"/>
          <p:cNvSpPr txBox="1">
            <a:spLocks noChangeArrowheads="1"/>
          </p:cNvSpPr>
          <p:nvPr/>
        </p:nvSpPr>
        <p:spPr bwMode="auto">
          <a:xfrm>
            <a:off x="3756025" y="3397250"/>
            <a:ext cx="204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7853" name="Text Box 45"/>
          <p:cNvSpPr txBox="1">
            <a:spLocks noChangeArrowheads="1"/>
          </p:cNvSpPr>
          <p:nvPr/>
        </p:nvSpPr>
        <p:spPr bwMode="auto">
          <a:xfrm>
            <a:off x="981075" y="5721350"/>
            <a:ext cx="6378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(c) Schematic model with mRNA and tRNA</a:t>
            </a:r>
          </a:p>
        </p:txBody>
      </p:sp>
      <p:sp>
        <p:nvSpPr>
          <p:cNvPr id="247854" name="Text Box 46"/>
          <p:cNvSpPr txBox="1">
            <a:spLocks noChangeArrowheads="1"/>
          </p:cNvSpPr>
          <p:nvPr/>
        </p:nvSpPr>
        <p:spPr bwMode="auto">
          <a:xfrm>
            <a:off x="1582738" y="5021263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247855" name="Text Box 47"/>
          <p:cNvSpPr txBox="1">
            <a:spLocks noChangeArrowheads="1"/>
          </p:cNvSpPr>
          <p:nvPr/>
        </p:nvSpPr>
        <p:spPr bwMode="auto">
          <a:xfrm>
            <a:off x="4225925" y="4902200"/>
            <a:ext cx="1543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Codons</a:t>
            </a:r>
          </a:p>
        </p:txBody>
      </p:sp>
      <p:sp>
        <p:nvSpPr>
          <p:cNvPr id="247856" name="Text Box 48"/>
          <p:cNvSpPr txBox="1">
            <a:spLocks noChangeArrowheads="1"/>
          </p:cNvSpPr>
          <p:nvPr/>
        </p:nvSpPr>
        <p:spPr bwMode="auto">
          <a:xfrm>
            <a:off x="7324725" y="3892550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3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6499225" y="341630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247858" name="Text Box 50"/>
          <p:cNvSpPr txBox="1">
            <a:spLocks noChangeArrowheads="1"/>
          </p:cNvSpPr>
          <p:nvPr/>
        </p:nvSpPr>
        <p:spPr bwMode="auto">
          <a:xfrm>
            <a:off x="5057775" y="558800"/>
            <a:ext cx="3175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Growing polypeptide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6473825" y="1200150"/>
            <a:ext cx="1554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Next amino</a:t>
            </a:r>
            <a:br>
              <a:rPr lang="en-US" b="1"/>
            </a:br>
            <a:r>
              <a:rPr lang="en-US" b="1"/>
              <a:t>acid to be</a:t>
            </a:r>
            <a:br>
              <a:rPr lang="en-US" b="1"/>
            </a:br>
            <a:r>
              <a:rPr lang="en-US" b="1"/>
              <a:t>added to</a:t>
            </a:r>
            <a:br>
              <a:rPr lang="en-US" b="1"/>
            </a:br>
            <a:r>
              <a:rPr lang="en-US" b="1"/>
              <a:t>polypeptide</a:t>
            </a:r>
            <a:br>
              <a:rPr lang="en-US" b="1"/>
            </a:br>
            <a:r>
              <a:rPr lang="en-US" b="1"/>
              <a:t>chain</a:t>
            </a:r>
          </a:p>
        </p:txBody>
      </p:sp>
      <p:sp>
        <p:nvSpPr>
          <p:cNvPr id="247860" name="AutoShape 52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1" name="Line 53"/>
          <p:cNvSpPr>
            <a:spLocks noChangeShapeType="1"/>
          </p:cNvSpPr>
          <p:nvPr/>
        </p:nvSpPr>
        <p:spPr bwMode="auto">
          <a:xfrm flipV="1">
            <a:off x="5349875" y="2116138"/>
            <a:ext cx="10318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2" name="Line 54"/>
          <p:cNvSpPr>
            <a:spLocks noChangeShapeType="1"/>
          </p:cNvSpPr>
          <p:nvPr/>
        </p:nvSpPr>
        <p:spPr bwMode="auto">
          <a:xfrm flipV="1">
            <a:off x="4652963" y="858838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3" name="AutoShape 55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Building a Polypeptide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534400" cy="3436937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The three stages of translation</a:t>
            </a:r>
            <a:endParaRPr lang="en-US" sz="3000" dirty="0"/>
          </a:p>
          <a:p>
            <a:pPr marL="977900" lvl="1" indent="-304800"/>
            <a:r>
              <a:rPr lang="en-US" dirty="0"/>
              <a:t>Initiation</a:t>
            </a:r>
          </a:p>
          <a:p>
            <a:pPr marL="977900" lvl="1" indent="-304800"/>
            <a:r>
              <a:rPr lang="en-US" dirty="0"/>
              <a:t>Elongation</a:t>
            </a:r>
          </a:p>
          <a:p>
            <a:pPr marL="977900" lvl="1" indent="-304800"/>
            <a:r>
              <a:rPr lang="en-US" dirty="0"/>
              <a:t>Termination</a:t>
            </a:r>
          </a:p>
          <a:p>
            <a:pPr marL="350838" indent="-350838"/>
            <a:r>
              <a:rPr lang="en-US" dirty="0"/>
              <a:t>All three stages require protein “factors” that aid in the translation </a:t>
            </a:r>
            <a:r>
              <a:rPr lang="en-US" dirty="0" smtClean="0"/>
              <a:t>process </a:t>
            </a:r>
            <a:endParaRPr lang="en-US" sz="3000" dirty="0"/>
          </a:p>
          <a:p>
            <a:pPr marL="350838" indent="-350838">
              <a:buFont typeface="Times" pitchFamily="84" charset="0"/>
              <a:buNone/>
            </a:pPr>
            <a:endParaRPr lang="en-US" sz="3000" dirty="0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47675"/>
            <a:ext cx="8534400" cy="1190625"/>
          </a:xfrm>
        </p:spPr>
        <p:txBody>
          <a:bodyPr anchor="t">
            <a:spAutoFit/>
          </a:bodyPr>
          <a:lstStyle/>
          <a:p>
            <a:r>
              <a:rPr lang="en-US" i="1"/>
              <a:t>Ribosome Association and Initiation of Translation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534400" cy="4413250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dirty="0"/>
              <a:t>The initiation stage of translation brings together mRNA, a </a:t>
            </a:r>
            <a:r>
              <a:rPr lang="en-US" dirty="0" err="1"/>
              <a:t>tRNA</a:t>
            </a:r>
            <a:r>
              <a:rPr lang="en-US" dirty="0"/>
              <a:t> with the first amino acid, and the two ribosomal subunits</a:t>
            </a:r>
          </a:p>
          <a:p>
            <a:pPr marL="350838" indent="-350838">
              <a:lnSpc>
                <a:spcPct val="95000"/>
              </a:lnSpc>
            </a:pPr>
            <a:r>
              <a:rPr lang="en-US" dirty="0"/>
              <a:t>First, a small ribosomal subunit binds with mRNA and a special initiator </a:t>
            </a:r>
            <a:r>
              <a:rPr lang="en-US" dirty="0" err="1"/>
              <a:t>tRNA</a:t>
            </a:r>
            <a:endParaRPr lang="en-US" dirty="0"/>
          </a:p>
          <a:p>
            <a:pPr marL="350838" indent="-350838">
              <a:lnSpc>
                <a:spcPct val="95000"/>
              </a:lnSpc>
            </a:pPr>
            <a:r>
              <a:rPr lang="en-US" dirty="0"/>
              <a:t>Then the small subunit moves along the mRNA until it reaches the start </a:t>
            </a:r>
            <a:r>
              <a:rPr lang="en-US" dirty="0" err="1"/>
              <a:t>codon</a:t>
            </a:r>
            <a:r>
              <a:rPr lang="en-US" dirty="0"/>
              <a:t> (AUG)</a:t>
            </a:r>
          </a:p>
          <a:p>
            <a:pPr marL="350838" indent="-350838">
              <a:lnSpc>
                <a:spcPct val="95000"/>
              </a:lnSpc>
            </a:pPr>
            <a:r>
              <a:rPr lang="en-US" dirty="0"/>
              <a:t>Proteins called initiation factors bring in the large subunit that completes the translation initiation </a:t>
            </a:r>
            <a:r>
              <a:rPr lang="en-US" dirty="0" smtClean="0"/>
              <a:t>complex (63 described diagram on next slide)</a:t>
            </a:r>
            <a:endParaRPr lang="en-US" dirty="0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17.18</a:t>
            </a:r>
          </a:p>
        </p:txBody>
      </p:sp>
      <p:pic>
        <p:nvPicPr>
          <p:cNvPr id="151555" name="Picture 3" descr="17_18TranslationInitiati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90613"/>
            <a:ext cx="8548687" cy="4676775"/>
          </a:xfrm>
          <a:prstGeom prst="rect">
            <a:avLst/>
          </a:prstGeom>
          <a:noFill/>
        </p:spPr>
      </p:pic>
      <p:sp>
        <p:nvSpPr>
          <p:cNvPr id="151556" name="AutoShape 4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92100" y="3048000"/>
            <a:ext cx="91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US" sz="1900" b="1"/>
              <a:t>Initiator</a:t>
            </a:r>
            <a:br>
              <a:rPr lang="en-US" sz="1900" b="1"/>
            </a:br>
            <a:r>
              <a:rPr lang="en-US" sz="1900" b="1"/>
              <a:t>tRNA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95300" y="3886200"/>
            <a:ext cx="784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mRNA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579813" y="204152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473700" y="4260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409950" y="438150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381125" y="4584700"/>
            <a:ext cx="1330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Start codon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219200" y="3454400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 flipH="1">
            <a:off x="882650" y="4495800"/>
            <a:ext cx="31115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2889250" y="4800600"/>
            <a:ext cx="34925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H="1" flipV="1">
            <a:off x="5899150" y="2432050"/>
            <a:ext cx="1016000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3246438" y="4806950"/>
            <a:ext cx="116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Small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331788" y="5175250"/>
            <a:ext cx="2136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 binding site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8548688" y="438308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543550" y="5168900"/>
            <a:ext cx="326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Translation initiation complex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2638425" y="23574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3575050" y="2355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2620963" y="20399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2863850" y="203517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3116263" y="2436813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3119438" y="2125663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2873375" y="23749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3370263" y="2395538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3375025" y="20701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4867275" y="2811463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</a:t>
            </a:r>
          </a:p>
        </p:txBody>
      </p:sp>
      <p:sp>
        <p:nvSpPr>
          <p:cNvPr id="151581" name="Text Box 29"/>
          <p:cNvSpPr txBox="1">
            <a:spLocks noChangeArrowheads="1"/>
          </p:cNvSpPr>
          <p:nvPr/>
        </p:nvSpPr>
        <p:spPr bwMode="auto">
          <a:xfrm>
            <a:off x="5578475" y="2171700"/>
            <a:ext cx="722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 site</a:t>
            </a:r>
          </a:p>
        </p:txBody>
      </p: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5053013" y="29305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i</a:t>
            </a:r>
          </a:p>
        </p:txBody>
      </p:sp>
      <p:sp>
        <p:nvSpPr>
          <p:cNvPr id="151583" name="Text Box 31"/>
          <p:cNvSpPr txBox="1">
            <a:spLocks noChangeArrowheads="1"/>
          </p:cNvSpPr>
          <p:nvPr/>
        </p:nvSpPr>
        <p:spPr bwMode="auto">
          <a:xfrm>
            <a:off x="4935538" y="31210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>
                <a:sym typeface="Symbol" pitchFamily="84" charset="2"/>
              </a:rPr>
              <a:t></a:t>
            </a:r>
            <a:endParaRPr lang="en-US" sz="1500" b="1"/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3992563" y="335756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GTP</a:t>
            </a:r>
          </a:p>
        </p:txBody>
      </p:sp>
      <p:sp>
        <p:nvSpPr>
          <p:cNvPr id="151585" name="Text Box 33"/>
          <p:cNvSpPr txBox="1">
            <a:spLocks noChangeArrowheads="1"/>
          </p:cNvSpPr>
          <p:nvPr/>
        </p:nvSpPr>
        <p:spPr bwMode="auto">
          <a:xfrm>
            <a:off x="4729163" y="3357563"/>
            <a:ext cx="542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GDP</a:t>
            </a:r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 rot="-549679">
            <a:off x="1876425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 rot="-549679">
            <a:off x="7029450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7720013" y="1085850"/>
            <a:ext cx="110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Large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5888038" y="2438400"/>
            <a:ext cx="104140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 flipH="1">
            <a:off x="7670800" y="1887538"/>
            <a:ext cx="2873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6654800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E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7523163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151593" name="AutoShape 41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330200" y="42227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43" name="TextBox 42"/>
          <p:cNvSpPr txBox="1"/>
          <p:nvPr/>
        </p:nvSpPr>
        <p:spPr>
          <a:xfrm>
            <a:off x="533400" y="60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(63-64)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5600" y="228600"/>
            <a:ext cx="538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2710" y="620417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Translation Initiation 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Elongation of the Polypeptide Chain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382000" cy="4106863"/>
          </a:xfrm>
        </p:spPr>
        <p:txBody>
          <a:bodyPr>
            <a:spAutoFit/>
          </a:bodyPr>
          <a:lstStyle/>
          <a:p>
            <a:pPr marL="350838" indent="-350838"/>
            <a:r>
              <a:rPr lang="en-US"/>
              <a:t>During the elongation stage, amino acids are added one by one to the preceding amino acid at the C-terminus of the growing chain</a:t>
            </a:r>
          </a:p>
          <a:p>
            <a:pPr marL="350838" indent="-350838"/>
            <a:r>
              <a:rPr lang="en-US"/>
              <a:t>Each addition involves proteins called elongation factors and occurs in three steps: codon recognition, peptide bond formation, and translocation</a:t>
            </a:r>
          </a:p>
          <a:p>
            <a:pPr marL="350838" indent="-350838"/>
            <a:r>
              <a:rPr lang="en-US"/>
              <a:t>Translation proceeds along the mRNA in a 5′ to 3′ direction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 descr="17_19TranslationElong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</p:spPr>
      </p:pic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000" b="1"/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4595813" y="5622925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4830763" y="61769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5102225" y="617378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73" name="Text Box 21"/>
          <p:cNvSpPr txBox="1">
            <a:spLocks noChangeArrowheads="1"/>
          </p:cNvSpPr>
          <p:nvPr/>
        </p:nvSpPr>
        <p:spPr bwMode="auto">
          <a:xfrm>
            <a:off x="3846513" y="4954588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253974" name="Text Box 22"/>
          <p:cNvSpPr txBox="1">
            <a:spLocks noChangeArrowheads="1"/>
          </p:cNvSpPr>
          <p:nvPr/>
        </p:nvSpPr>
        <p:spPr bwMode="auto">
          <a:xfrm>
            <a:off x="3492500" y="4581525"/>
            <a:ext cx="26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3814763" y="4583113"/>
            <a:ext cx="873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000" b="1"/>
          </a:p>
        </p:txBody>
      </p:sp>
      <p:sp>
        <p:nvSpPr>
          <p:cNvPr id="253976" name="Text Box 24"/>
          <p:cNvSpPr txBox="1">
            <a:spLocks noChangeArrowheads="1"/>
          </p:cNvSpPr>
          <p:nvPr/>
        </p:nvSpPr>
        <p:spPr bwMode="auto">
          <a:xfrm>
            <a:off x="3967163" y="4586288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253977" name="Text Box 25"/>
          <p:cNvSpPr txBox="1">
            <a:spLocks noChangeArrowheads="1"/>
          </p:cNvSpPr>
          <p:nvPr/>
        </p:nvSpPr>
        <p:spPr bwMode="auto">
          <a:xfrm>
            <a:off x="4078288" y="4640263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253978" name="Text Box 26"/>
          <p:cNvSpPr txBox="1">
            <a:spLocks noChangeArrowheads="1"/>
          </p:cNvSpPr>
          <p:nvPr/>
        </p:nvSpPr>
        <p:spPr bwMode="auto">
          <a:xfrm>
            <a:off x="2676525" y="394970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79" name="Text Box 27"/>
          <p:cNvSpPr txBox="1">
            <a:spLocks noChangeArrowheads="1"/>
          </p:cNvSpPr>
          <p:nvPr/>
        </p:nvSpPr>
        <p:spPr bwMode="auto">
          <a:xfrm>
            <a:off x="2952750" y="395605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2414588" y="3402013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730250" y="1647825"/>
            <a:ext cx="2625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Ribosome ready for</a:t>
            </a:r>
            <a:br>
              <a:rPr lang="en-US" sz="1800" b="1"/>
            </a:br>
            <a:r>
              <a:rPr lang="en-US" sz="1800" b="1"/>
              <a:t>next aminoacyl tRNA</a:t>
            </a:r>
          </a:p>
        </p:txBody>
      </p:sp>
      <p:sp>
        <p:nvSpPr>
          <p:cNvPr id="253982" name="Text Box 30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17.19-4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4800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8610600" cy="1739900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dirty="0"/>
              <a:t>Concept 17.4: Translation is the RNA-directed synthesis of a polypeptide: </a:t>
            </a:r>
            <a:r>
              <a:rPr lang="en-US" i="1" dirty="0"/>
              <a:t>a closer look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32050"/>
            <a:ext cx="8305800" cy="946150"/>
          </a:xfrm>
          <a:noFill/>
        </p:spPr>
        <p:txBody>
          <a:bodyPr>
            <a:spAutoFit/>
          </a:bodyPr>
          <a:lstStyle/>
          <a:p>
            <a:pPr marL="350838" indent="-350838"/>
            <a:r>
              <a:rPr lang="en-US" dirty="0" smtClean="0"/>
              <a:t>DNA’s genetic information flows to protein through the process of translation. (53)</a:t>
            </a:r>
            <a:endParaRPr lang="en-US" dirty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810000"/>
          <a:ext cx="7543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8288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RNA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(Messenger)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Carries</a:t>
                      </a:r>
                      <a:r>
                        <a:rPr lang="en-US" baseline="0" dirty="0" smtClean="0"/>
                        <a:t> DNA’s code for proteins to ribosomes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(Transfer)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Translates mRNA </a:t>
                      </a:r>
                      <a:r>
                        <a:rPr lang="en-US" dirty="0" err="1" smtClean="0"/>
                        <a:t>codons</a:t>
                      </a:r>
                      <a:r>
                        <a:rPr lang="en-US" dirty="0" smtClean="0"/>
                        <a:t> to amino acids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(Ribosomal)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Plays catalytic and structural roles in ribosomes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 </a:t>
            </a:r>
            <a:r>
              <a:rPr lang="en-US" b="1" i="1" u="sng" dirty="0" err="1" smtClean="0"/>
              <a:t>Codon</a:t>
            </a:r>
            <a:r>
              <a:rPr lang="en-US" b="1" i="1" u="sng" dirty="0" smtClean="0"/>
              <a:t> Recognition</a:t>
            </a:r>
          </a:p>
          <a:p>
            <a:pPr lvl="1"/>
            <a:r>
              <a:rPr lang="en-US" dirty="0" smtClean="0"/>
              <a:t>Requires hydrolysis of GTP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b="1" i="1" u="sng" dirty="0" smtClean="0"/>
              <a:t>Peptide Bond Formation </a:t>
            </a:r>
            <a:r>
              <a:rPr lang="en-US" dirty="0" smtClean="0"/>
              <a:t>between amino acids in the A and P sites, catalyzed by the ribosome</a:t>
            </a:r>
          </a:p>
          <a:p>
            <a:pPr lvl="1"/>
            <a:r>
              <a:rPr lang="en-US" dirty="0" smtClean="0"/>
              <a:t>Removes the amino acid from the </a:t>
            </a:r>
            <a:r>
              <a:rPr lang="en-US" dirty="0" err="1" smtClean="0"/>
              <a:t>tRNA</a:t>
            </a:r>
            <a:r>
              <a:rPr lang="en-US" dirty="0" smtClean="0"/>
              <a:t> that carried it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b="1" i="1" u="sng" dirty="0" smtClean="0"/>
              <a:t>Translocation</a:t>
            </a:r>
            <a:r>
              <a:rPr lang="en-US" dirty="0" smtClean="0"/>
              <a:t> of </a:t>
            </a:r>
            <a:r>
              <a:rPr lang="en-US" dirty="0" err="1" smtClean="0"/>
              <a:t>tRNA</a:t>
            </a:r>
            <a:r>
              <a:rPr lang="en-US" dirty="0" smtClean="0"/>
              <a:t> in the A site to the P site, while at the same time moving the </a:t>
            </a:r>
            <a:r>
              <a:rPr lang="en-US" dirty="0" err="1" smtClean="0"/>
              <a:t>tRNA</a:t>
            </a:r>
            <a:r>
              <a:rPr lang="en-US" dirty="0" smtClean="0"/>
              <a:t> in the P site to the E site</a:t>
            </a:r>
          </a:p>
          <a:p>
            <a:pPr lvl="1"/>
            <a:r>
              <a:rPr lang="en-US" dirty="0" smtClean="0"/>
              <a:t> mRNA is moved through the ribosome 5’end 1</a:t>
            </a:r>
            <a:r>
              <a:rPr lang="en-US" baseline="30000" dirty="0" smtClean="0"/>
              <a:t>st</a:t>
            </a:r>
          </a:p>
          <a:p>
            <a:pPr lvl="1"/>
            <a:r>
              <a:rPr lang="en-US" dirty="0" smtClean="0">
                <a:hlinkClick r:id="rId2"/>
              </a:rPr>
              <a:t>Translation Elongation Animation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Termination of Translation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229600" cy="3765550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Termination occurs when a stop </a:t>
            </a:r>
            <a:r>
              <a:rPr lang="en-US" dirty="0" err="1"/>
              <a:t>codon</a:t>
            </a:r>
            <a:r>
              <a:rPr lang="en-US" dirty="0"/>
              <a:t> in the mRNA reaches the A site of the ribosome</a:t>
            </a:r>
          </a:p>
          <a:p>
            <a:pPr marL="350838" indent="-350838"/>
            <a:r>
              <a:rPr lang="en-US" dirty="0"/>
              <a:t>The A site accepts a protein called a release factor</a:t>
            </a:r>
          </a:p>
          <a:p>
            <a:pPr marL="350838" indent="-350838"/>
            <a:r>
              <a:rPr lang="en-US" dirty="0"/>
              <a:t>The release factor causes the addition of a water molecule instead of an amino acid</a:t>
            </a:r>
          </a:p>
          <a:p>
            <a:pPr marL="350838" indent="-350838"/>
            <a:r>
              <a:rPr lang="en-US" dirty="0"/>
              <a:t>This reaction releases the polypeptide, and the translation assembly then comes </a:t>
            </a:r>
            <a:r>
              <a:rPr lang="en-US" dirty="0" smtClean="0"/>
              <a:t>apart (66)</a:t>
            </a:r>
            <a:endParaRPr lang="en-US" dirty="0"/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438400" y="5973761"/>
            <a:ext cx="535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3"/>
              </a:rPr>
              <a:t>Translation Termination Animation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17.20-3</a:t>
            </a:r>
          </a:p>
        </p:txBody>
      </p:sp>
      <p:pic>
        <p:nvPicPr>
          <p:cNvPr id="258051" name="Picture 3" descr="17_20TranslationTer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</p:spPr>
      </p:pic>
      <p:sp>
        <p:nvSpPr>
          <p:cNvPr id="258052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1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5849938" y="35004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3502025" y="38719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5716588" y="2438400"/>
            <a:ext cx="104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Free</a:t>
            </a:r>
            <a:br>
              <a:rPr lang="en-US" sz="1400" b="1"/>
            </a:br>
            <a:r>
              <a:rPr lang="en-US" sz="1400" b="1"/>
              <a:t>polypeptide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5849938" y="38560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6078538" y="3851275"/>
            <a:ext cx="266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  <a:endParaRPr lang="en-US" sz="1400" b="1"/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6321425" y="31988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8656638" y="37671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6134100" y="4210050"/>
            <a:ext cx="96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6261100" y="4211638"/>
            <a:ext cx="279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  <a:endParaRPr lang="en-US" sz="1400" b="1"/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6599238" y="4195763"/>
            <a:ext cx="1016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6719888" y="42116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6958013" y="4284663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b="1"/>
              <a:t>i</a:t>
            </a:r>
          </a:p>
        </p:txBody>
      </p:sp>
      <p:grpSp>
        <p:nvGrpSpPr>
          <p:cNvPr id="258074" name="Group 26"/>
          <p:cNvGrpSpPr>
            <a:grpSpLocks/>
          </p:cNvGrpSpPr>
          <p:nvPr/>
        </p:nvGrpSpPr>
        <p:grpSpPr bwMode="auto">
          <a:xfrm>
            <a:off x="6816725" y="4206875"/>
            <a:ext cx="127000" cy="128588"/>
            <a:chOff x="4434" y="2518"/>
            <a:chExt cx="80" cy="81"/>
          </a:xfrm>
        </p:grpSpPr>
        <p:sp>
          <p:nvSpPr>
            <p:cNvPr id="258075" name="Text Box 27"/>
            <p:cNvSpPr txBox="1">
              <a:spLocks noChangeArrowheads="1"/>
            </p:cNvSpPr>
            <p:nvPr/>
          </p:nvSpPr>
          <p:spPr bwMode="auto">
            <a:xfrm>
              <a:off x="4450" y="2521"/>
              <a:ext cx="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000" b="1"/>
                <a:t>P</a:t>
              </a:r>
              <a:endParaRPr lang="en-US" sz="1400" b="1"/>
            </a:p>
          </p:txBody>
        </p:sp>
        <p:sp>
          <p:nvSpPr>
            <p:cNvPr id="258076" name="Oval 28"/>
            <p:cNvSpPr>
              <a:spLocks noChangeArrowheads="1"/>
            </p:cNvSpPr>
            <p:nvPr/>
          </p:nvSpPr>
          <p:spPr bwMode="auto">
            <a:xfrm>
              <a:off x="4434" y="2518"/>
              <a:ext cx="80" cy="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81400" y="136525"/>
            <a:ext cx="5410200" cy="6584950"/>
            <a:chOff x="1895475" y="136525"/>
            <a:chExt cx="5410200" cy="6584950"/>
          </a:xfrm>
        </p:grpSpPr>
        <p:pic>
          <p:nvPicPr>
            <p:cNvPr id="167939" name="Picture 3" descr="17_21_Polyribosomes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5475" y="136525"/>
              <a:ext cx="5353050" cy="6584950"/>
            </a:xfrm>
            <a:prstGeom prst="rect">
              <a:avLst/>
            </a:prstGeom>
            <a:noFill/>
          </p:spPr>
        </p:pic>
        <p:sp>
          <p:nvSpPr>
            <p:cNvPr id="167940" name="Line 4"/>
            <p:cNvSpPr>
              <a:spLocks noChangeShapeType="1"/>
            </p:cNvSpPr>
            <p:nvPr/>
          </p:nvSpPr>
          <p:spPr bwMode="auto">
            <a:xfrm flipV="1">
              <a:off x="4286250" y="4375150"/>
              <a:ext cx="596900" cy="5397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1" name="Line 5"/>
            <p:cNvSpPr>
              <a:spLocks noChangeShapeType="1"/>
            </p:cNvSpPr>
            <p:nvPr/>
          </p:nvSpPr>
          <p:spPr bwMode="auto">
            <a:xfrm flipV="1">
              <a:off x="4692650" y="4375150"/>
              <a:ext cx="184150" cy="7794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 flipV="1">
              <a:off x="5543550" y="4845050"/>
              <a:ext cx="76200" cy="6635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3" name="Text Box 7"/>
            <p:cNvSpPr txBox="1">
              <a:spLocks noChangeArrowheads="1"/>
            </p:cNvSpPr>
            <p:nvPr/>
          </p:nvSpPr>
          <p:spPr bwMode="auto">
            <a:xfrm>
              <a:off x="5864225" y="177800"/>
              <a:ext cx="11398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Completed</a:t>
              </a:r>
              <a:br>
                <a:rPr lang="en-US" sz="1600" b="1"/>
              </a:br>
              <a:r>
                <a:rPr lang="en-US" sz="1600" b="1"/>
                <a:t>polypeptide</a:t>
              </a:r>
            </a:p>
          </p:txBody>
        </p:sp>
        <p:sp>
          <p:nvSpPr>
            <p:cNvPr id="167944" name="Text Box 8"/>
            <p:cNvSpPr txBox="1">
              <a:spLocks noChangeArrowheads="1"/>
            </p:cNvSpPr>
            <p:nvPr/>
          </p:nvSpPr>
          <p:spPr bwMode="auto">
            <a:xfrm>
              <a:off x="1933575" y="1187450"/>
              <a:ext cx="1012825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Incoming</a:t>
              </a:r>
              <a:br>
                <a:rPr lang="en-US" sz="1600" b="1"/>
              </a:br>
              <a:r>
                <a:rPr lang="en-US" sz="1600" b="1"/>
                <a:t>ribosomal</a:t>
              </a:r>
              <a:br>
                <a:rPr lang="en-US" sz="1600" b="1"/>
              </a:br>
              <a:r>
                <a:rPr lang="en-US" sz="1600" b="1"/>
                <a:t>subunits</a:t>
              </a:r>
            </a:p>
          </p:txBody>
        </p:sp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2733675" y="2254250"/>
              <a:ext cx="7334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Start of</a:t>
              </a:r>
              <a:br>
                <a:rPr lang="en-US" sz="1600" b="1"/>
              </a:br>
              <a:r>
                <a:rPr lang="en-US" sz="1600" b="1"/>
                <a:t>mRNA</a:t>
              </a:r>
              <a:br>
                <a:rPr lang="en-US" sz="1600" b="1"/>
              </a:br>
              <a:r>
                <a:rPr lang="en-US" sz="1600" b="1"/>
                <a:t>(5</a:t>
              </a:r>
              <a:r>
                <a:rPr lang="en-US" sz="1600" b="1">
                  <a:sym typeface="Symbol" pitchFamily="84" charset="2"/>
                </a:rPr>
                <a:t> end)</a:t>
              </a:r>
              <a:endParaRPr lang="en-US" sz="1600" b="1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3041650" y="1536700"/>
              <a:ext cx="0" cy="742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5330825" y="2400300"/>
              <a:ext cx="7334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End of</a:t>
              </a:r>
              <a:br>
                <a:rPr lang="en-US" sz="1600" b="1"/>
              </a:br>
              <a:r>
                <a:rPr lang="en-US" sz="1600" b="1"/>
                <a:t>mRNA</a:t>
              </a:r>
              <a:br>
                <a:rPr lang="en-US" sz="1600" b="1"/>
              </a:br>
              <a:r>
                <a:rPr lang="en-US" sz="1600" b="1"/>
                <a:t>(3</a:t>
              </a:r>
              <a:r>
                <a:rPr lang="en-US" sz="1600" b="1">
                  <a:sym typeface="Symbol" pitchFamily="84" charset="2"/>
                </a:rPr>
                <a:t> end)</a:t>
              </a:r>
              <a:endParaRPr lang="en-US" sz="1600" b="1"/>
            </a:p>
          </p:txBody>
        </p:sp>
        <p:sp>
          <p:nvSpPr>
            <p:cNvPr id="167948" name="Text Box 12"/>
            <p:cNvSpPr txBox="1">
              <a:spLocks noChangeArrowheads="1"/>
            </p:cNvSpPr>
            <p:nvPr/>
          </p:nvSpPr>
          <p:spPr bwMode="auto">
            <a:xfrm>
              <a:off x="1939925" y="2965450"/>
              <a:ext cx="30797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(a)</a:t>
              </a:r>
            </a:p>
          </p:txBody>
        </p:sp>
        <p:sp>
          <p:nvSpPr>
            <p:cNvPr id="167949" name="AutoShape 13"/>
            <p:cNvSpPr>
              <a:spLocks/>
            </p:cNvSpPr>
            <p:nvPr/>
          </p:nvSpPr>
          <p:spPr bwMode="auto">
            <a:xfrm rot="5812756">
              <a:off x="4386263" y="654050"/>
              <a:ext cx="209550" cy="2647950"/>
            </a:xfrm>
            <a:prstGeom prst="rightBrace">
              <a:avLst>
                <a:gd name="adj1" fmla="val 10530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0" name="Text Box 14"/>
            <p:cNvSpPr txBox="1">
              <a:spLocks noChangeArrowheads="1"/>
            </p:cNvSpPr>
            <p:nvPr/>
          </p:nvSpPr>
          <p:spPr bwMode="auto">
            <a:xfrm rot="278803">
              <a:off x="3832225" y="2057400"/>
              <a:ext cx="13557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Polyribosome</a:t>
              </a:r>
            </a:p>
          </p:txBody>
        </p:sp>
        <p:sp>
          <p:nvSpPr>
            <p:cNvPr id="167951" name="Text Box 15"/>
            <p:cNvSpPr txBox="1">
              <a:spLocks noChangeArrowheads="1"/>
            </p:cNvSpPr>
            <p:nvPr/>
          </p:nvSpPr>
          <p:spPr bwMode="auto">
            <a:xfrm>
              <a:off x="4879975" y="4171950"/>
              <a:ext cx="1114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Ribosomes</a:t>
              </a:r>
            </a:p>
          </p:txBody>
        </p:sp>
        <p:sp>
          <p:nvSpPr>
            <p:cNvPr id="167952" name="Text Box 16"/>
            <p:cNvSpPr txBox="1">
              <a:spLocks noChangeArrowheads="1"/>
            </p:cNvSpPr>
            <p:nvPr/>
          </p:nvSpPr>
          <p:spPr bwMode="auto">
            <a:xfrm>
              <a:off x="5260975" y="4591050"/>
              <a:ext cx="1114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mRNA</a:t>
              </a:r>
            </a:p>
          </p:txBody>
        </p:sp>
        <p:sp>
          <p:nvSpPr>
            <p:cNvPr id="167953" name="Line 17"/>
            <p:cNvSpPr>
              <a:spLocks noChangeShapeType="1"/>
            </p:cNvSpPr>
            <p:nvPr/>
          </p:nvSpPr>
          <p:spPr bwMode="auto">
            <a:xfrm flipH="1">
              <a:off x="5784850" y="1949450"/>
              <a:ext cx="228600" cy="476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Line 18"/>
            <p:cNvSpPr>
              <a:spLocks noChangeShapeType="1"/>
            </p:cNvSpPr>
            <p:nvPr/>
          </p:nvSpPr>
          <p:spPr bwMode="auto">
            <a:xfrm flipV="1">
              <a:off x="4286250" y="4375150"/>
              <a:ext cx="596900" cy="539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5" name="Line 19"/>
            <p:cNvSpPr>
              <a:spLocks noChangeShapeType="1"/>
            </p:cNvSpPr>
            <p:nvPr/>
          </p:nvSpPr>
          <p:spPr bwMode="auto">
            <a:xfrm flipV="1">
              <a:off x="4692650" y="4375150"/>
              <a:ext cx="184150" cy="779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6" name="Line 20"/>
            <p:cNvSpPr>
              <a:spLocks noChangeShapeType="1"/>
            </p:cNvSpPr>
            <p:nvPr/>
          </p:nvSpPr>
          <p:spPr bwMode="auto">
            <a:xfrm flipH="1" flipV="1">
              <a:off x="5543550" y="4845050"/>
              <a:ext cx="76200" cy="663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7" name="Text Box 21"/>
            <p:cNvSpPr txBox="1">
              <a:spLocks noChangeArrowheads="1"/>
            </p:cNvSpPr>
            <p:nvPr/>
          </p:nvSpPr>
          <p:spPr bwMode="auto">
            <a:xfrm>
              <a:off x="1952625" y="6178550"/>
              <a:ext cx="30797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(b)</a:t>
              </a:r>
            </a:p>
          </p:txBody>
        </p:sp>
        <p:sp>
          <p:nvSpPr>
            <p:cNvPr id="167958" name="Text Box 22"/>
            <p:cNvSpPr txBox="1">
              <a:spLocks noChangeArrowheads="1"/>
            </p:cNvSpPr>
            <p:nvPr/>
          </p:nvSpPr>
          <p:spPr bwMode="auto">
            <a:xfrm>
              <a:off x="6345238" y="6303963"/>
              <a:ext cx="960437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0.1 </a:t>
              </a:r>
              <a:r>
                <a:rPr lang="en-US" sz="1600" b="1">
                  <a:sym typeface="Symbol" pitchFamily="84" charset="2"/>
                </a:rPr>
                <a:t>m</a:t>
              </a:r>
              <a:endParaRPr lang="en-US" sz="1600" b="1"/>
            </a:p>
          </p:txBody>
        </p:sp>
        <p:grpSp>
          <p:nvGrpSpPr>
            <p:cNvPr id="167959" name="Group 23"/>
            <p:cNvGrpSpPr>
              <a:grpSpLocks/>
            </p:cNvGrpSpPr>
            <p:nvPr/>
          </p:nvGrpSpPr>
          <p:grpSpPr bwMode="auto">
            <a:xfrm>
              <a:off x="6134100" y="6227763"/>
              <a:ext cx="1066800" cy="109537"/>
              <a:chOff x="3864" y="3923"/>
              <a:chExt cx="672" cy="69"/>
            </a:xfrm>
          </p:grpSpPr>
          <p:sp>
            <p:nvSpPr>
              <p:cNvPr id="167960" name="Line 24"/>
              <p:cNvSpPr>
                <a:spLocks noChangeShapeType="1"/>
              </p:cNvSpPr>
              <p:nvPr/>
            </p:nvSpPr>
            <p:spPr bwMode="auto">
              <a:xfrm>
                <a:off x="3864" y="3955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1" name="Line 25"/>
              <p:cNvSpPr>
                <a:spLocks noChangeShapeType="1"/>
              </p:cNvSpPr>
              <p:nvPr/>
            </p:nvSpPr>
            <p:spPr bwMode="auto">
              <a:xfrm>
                <a:off x="3864" y="3923"/>
                <a:ext cx="0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2" name="Line 26"/>
              <p:cNvSpPr>
                <a:spLocks noChangeShapeType="1"/>
              </p:cNvSpPr>
              <p:nvPr/>
            </p:nvSpPr>
            <p:spPr bwMode="auto">
              <a:xfrm>
                <a:off x="4534" y="3923"/>
                <a:ext cx="0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963" name="Text Box 27"/>
            <p:cNvSpPr txBox="1">
              <a:spLocks noChangeArrowheads="1"/>
            </p:cNvSpPr>
            <p:nvPr/>
          </p:nvSpPr>
          <p:spPr bwMode="auto">
            <a:xfrm>
              <a:off x="3222625" y="469900"/>
              <a:ext cx="11398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Growing</a:t>
              </a:r>
              <a:br>
                <a:rPr lang="en-US" sz="1600" b="1"/>
              </a:br>
              <a:r>
                <a:rPr lang="en-US" sz="1600" b="1"/>
                <a:t>polypeptides</a:t>
              </a:r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5400"/>
            <a:ext cx="2590800" cy="304800"/>
          </a:xfrm>
        </p:spPr>
        <p:txBody>
          <a:bodyPr/>
          <a:lstStyle/>
          <a:p>
            <a:r>
              <a:rPr lang="en-US" sz="1200" b="0" dirty="0">
                <a:latin typeface="Arial" charset="0"/>
              </a:rPr>
              <a:t>Figure 17.21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1363682"/>
            <a:ext cx="320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ribosomes can translate a single mRNA simultaneously, forming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polyribosome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polysome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(67)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670560"/>
          </a:xfrm>
        </p:spPr>
        <p:txBody>
          <a:bodyPr/>
          <a:lstStyle/>
          <a:p>
            <a:r>
              <a:rPr lang="en-US" dirty="0" smtClean="0"/>
              <a:t>As seen with an electron microscope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066800"/>
            <a:ext cx="9144000" cy="3962400"/>
            <a:chOff x="0" y="1066800"/>
            <a:chExt cx="9144000" cy="3962400"/>
          </a:xfrm>
        </p:grpSpPr>
        <p:pic>
          <p:nvPicPr>
            <p:cNvPr id="40962" name="Picture 2" descr="http://www.cytochemistry.net/cell-biology/rer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66800"/>
              <a:ext cx="9144000" cy="39624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447800" y="1981200"/>
              <a:ext cx="13716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Ribosomes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0800" y="1752600"/>
              <a:ext cx="1219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mRNA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4572000"/>
              <a:ext cx="28194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Polypeptide chains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10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cell is this &amp; how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mun.ca/biology/scarr/138831_polyribosomes.jpg"/>
          <p:cNvPicPr>
            <a:picLocks noChangeAspect="1" noChangeArrowheads="1"/>
          </p:cNvPicPr>
          <p:nvPr/>
        </p:nvPicPr>
        <p:blipFill>
          <a:blip r:embed="rId2" cstate="print"/>
          <a:srcRect b="7576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Prokaryotes to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Processing of Gene Information Animation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7675"/>
            <a:ext cx="8686800" cy="1190625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i="1"/>
              <a:t>Protein Folding and Post-Translational Modifications</a:t>
            </a:r>
            <a:endParaRPr lang="en-US" sz="3400" i="1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229600" cy="4745915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During and after synthesis, a polypeptide chain spontaneously coils and folds into its three-dimensional shape</a:t>
            </a:r>
          </a:p>
          <a:p>
            <a:pPr marL="350838" indent="-350838"/>
            <a:r>
              <a:rPr lang="en-US" dirty="0"/>
              <a:t>Proteins may also </a:t>
            </a:r>
            <a:r>
              <a:rPr lang="en-US" dirty="0" smtClean="0"/>
              <a:t>have amino acids modified to attach sugars, lipids, phosphate groups etc.</a:t>
            </a:r>
            <a:endParaRPr lang="en-US" dirty="0"/>
          </a:p>
          <a:p>
            <a:pPr marL="350838" indent="-350838"/>
            <a:r>
              <a:rPr lang="en-US" dirty="0"/>
              <a:t>Some polypeptides are activated by enzymes that cleave them</a:t>
            </a:r>
          </a:p>
          <a:p>
            <a:pPr marL="350838" indent="-350838"/>
            <a:r>
              <a:rPr lang="en-US" dirty="0"/>
              <a:t>Other polypeptides </a:t>
            </a:r>
            <a:r>
              <a:rPr lang="en-US" dirty="0" smtClean="0"/>
              <a:t>are brought </a:t>
            </a:r>
            <a:r>
              <a:rPr lang="en-US" dirty="0"/>
              <a:t>together to form the subunits of a </a:t>
            </a:r>
            <a:r>
              <a:rPr lang="en-US" dirty="0" smtClean="0"/>
              <a:t>multi-</a:t>
            </a:r>
            <a:r>
              <a:rPr lang="en-US" dirty="0" err="1" smtClean="0"/>
              <a:t>domained</a:t>
            </a:r>
            <a:r>
              <a:rPr lang="en-US" dirty="0" smtClean="0"/>
              <a:t> protein</a:t>
            </a:r>
          </a:p>
          <a:p>
            <a:pPr marL="350838" indent="-350838"/>
            <a:r>
              <a:rPr lang="en-US" dirty="0" smtClean="0"/>
              <a:t>(68 list-69)</a:t>
            </a:r>
            <a:endParaRPr lang="en-US" dirty="0"/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444500"/>
            <a:ext cx="9029700" cy="641350"/>
          </a:xfrm>
        </p:spPr>
        <p:txBody>
          <a:bodyPr anchor="t">
            <a:spAutoFit/>
          </a:bodyPr>
          <a:lstStyle/>
          <a:p>
            <a:r>
              <a:rPr lang="en-US" i="1"/>
              <a:t>Targeting Polypeptides to Specific Locations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0650"/>
            <a:ext cx="8458200" cy="4413250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/>
              <a:t>Two populations of ribosomes are evident in cells: free ribsomes (in the cytosol) and bound ribosomes (attached to the ER)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Free ribosomes mostly synthesize proteins that function in the cytosol 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Bound ribosomes make proteins of the endomembrane system and proteins that are secreted from the cell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Ribosomes are identical and can switch from free to bound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81000"/>
            <a:ext cx="8077200" cy="3252788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Polypeptide synthesis always begins in the </a:t>
            </a:r>
            <a:r>
              <a:rPr lang="en-US" dirty="0" err="1"/>
              <a:t>cytosol</a:t>
            </a:r>
            <a:endParaRPr lang="en-US" dirty="0"/>
          </a:p>
          <a:p>
            <a:pPr marL="350838" indent="-350838"/>
            <a:r>
              <a:rPr lang="en-US" dirty="0"/>
              <a:t>Synthesis finishes in the </a:t>
            </a:r>
            <a:r>
              <a:rPr lang="en-US" dirty="0" err="1"/>
              <a:t>cytosol</a:t>
            </a:r>
            <a:r>
              <a:rPr lang="en-US" dirty="0"/>
              <a:t> </a:t>
            </a:r>
            <a:r>
              <a:rPr lang="en-US" i="1" dirty="0"/>
              <a:t>unless</a:t>
            </a:r>
            <a:r>
              <a:rPr lang="en-US" dirty="0"/>
              <a:t> the polypeptide signals the ribosome to attach to the ER</a:t>
            </a:r>
          </a:p>
          <a:p>
            <a:pPr marL="350838" indent="-350838"/>
            <a:r>
              <a:rPr lang="en-US" dirty="0"/>
              <a:t>Polypeptides destined for the ER or for secretion are marked by a </a:t>
            </a:r>
            <a:r>
              <a:rPr lang="en-US" b="1" dirty="0"/>
              <a:t>signal peptide 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676650"/>
            <a:ext cx="82296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signal-recognition particle (SRP)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binds to the signal peptide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SRP brings the signal peptide and its ribosome to the ER (70 description figure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next slide)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Molecular Components of Translation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534400" cy="1902059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A cell translates an mRNA message into protein with the help of </a:t>
            </a:r>
            <a:r>
              <a:rPr lang="en-US" b="1" dirty="0"/>
              <a:t>transfer RNA (</a:t>
            </a:r>
            <a:r>
              <a:rPr lang="en-US" b="1" dirty="0" err="1"/>
              <a:t>tRNA</a:t>
            </a:r>
            <a:r>
              <a:rPr lang="en-US" b="1" dirty="0"/>
              <a:t>)</a:t>
            </a:r>
          </a:p>
          <a:p>
            <a:pPr marL="350838" indent="-350838"/>
            <a:r>
              <a:rPr lang="en-US" dirty="0" err="1"/>
              <a:t>tRNA</a:t>
            </a:r>
            <a:r>
              <a:rPr lang="en-US" dirty="0"/>
              <a:t> transfer amino acids to the growing polypeptide in a </a:t>
            </a:r>
            <a:r>
              <a:rPr lang="en-US" dirty="0" smtClean="0"/>
              <a:t>ribosome</a:t>
            </a:r>
            <a:endParaRPr lang="en-US" dirty="0"/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3297237"/>
            <a:ext cx="8534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of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not identical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Each carries a specific amino acid on one end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Each has an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anticodon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on the other end; the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anticodon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base-pairs with a complementary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codon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on mRNA (54)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17.22</a:t>
            </a:r>
          </a:p>
        </p:txBody>
      </p:sp>
      <p:pic>
        <p:nvPicPr>
          <p:cNvPr id="169987" name="Picture 3" descr="17_22ProteinToE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47800"/>
            <a:ext cx="8548687" cy="3962400"/>
          </a:xfrm>
          <a:prstGeom prst="rect">
            <a:avLst/>
          </a:prstGeom>
          <a:noFill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984250" y="1516063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Ribosome</a:t>
            </a:r>
            <a:endParaRPr lang="en-US" sz="1900" b="1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657350" y="2089150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endParaRPr lang="en-US" sz="1900" b="1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265238" y="177800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1676400" y="1973263"/>
            <a:ext cx="80963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998538" y="2552700"/>
            <a:ext cx="2587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728663" y="2763838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1279525" y="2498725"/>
            <a:ext cx="881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endParaRPr lang="en-US" sz="1900" b="1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496888" y="3214688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SRP</a:t>
            </a:r>
            <a:endParaRPr lang="en-US" sz="1900" b="1"/>
          </a:p>
        </p:txBody>
      </p: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612775" y="1539875"/>
            <a:ext cx="268288" cy="263525"/>
            <a:chOff x="386" y="970"/>
            <a:chExt cx="169" cy="166"/>
          </a:xfrm>
        </p:grpSpPr>
        <p:sp>
          <p:nvSpPr>
            <p:cNvPr id="169997" name="Oval 1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1900" b="1"/>
            </a:p>
          </p:txBody>
        </p:sp>
      </p:grp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2147888" y="3814763"/>
            <a:ext cx="11271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SRP</a:t>
            </a:r>
            <a:br>
              <a:rPr lang="en-US" sz="1800" b="1"/>
            </a:br>
            <a:r>
              <a:rPr lang="en-US" sz="1800" b="1"/>
              <a:t>receptor</a:t>
            </a:r>
            <a:br>
              <a:rPr lang="en-US" sz="1800" b="1"/>
            </a:b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1558925" y="4697413"/>
            <a:ext cx="1485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Translocation</a:t>
            </a:r>
            <a:br>
              <a:rPr lang="en-US" sz="1700" b="1"/>
            </a:br>
            <a:r>
              <a:rPr lang="en-US" sz="1700" b="1"/>
              <a:t>complex</a:t>
            </a:r>
          </a:p>
        </p:txBody>
      </p: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407988" y="4448175"/>
            <a:ext cx="7826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ER</a:t>
            </a:r>
            <a:br>
              <a:rPr lang="en-US" sz="1700" b="1"/>
            </a:br>
            <a:r>
              <a:rPr lang="en-US" sz="1700" b="1"/>
              <a:t>LUMEN</a:t>
            </a:r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H="1">
            <a:off x="1816100" y="4021138"/>
            <a:ext cx="29686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1976438" y="4330700"/>
            <a:ext cx="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004" name="Group 20"/>
          <p:cNvGrpSpPr>
            <a:grpSpLocks/>
          </p:cNvGrpSpPr>
          <p:nvPr/>
        </p:nvGrpSpPr>
        <p:grpSpPr bwMode="auto">
          <a:xfrm>
            <a:off x="1435100" y="3908425"/>
            <a:ext cx="268288" cy="263525"/>
            <a:chOff x="386" y="970"/>
            <a:chExt cx="169" cy="166"/>
          </a:xfrm>
        </p:grpSpPr>
        <p:sp>
          <p:nvSpPr>
            <p:cNvPr id="170005" name="Oval 21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1900" b="1"/>
            </a:p>
          </p:txBody>
        </p:sp>
      </p:grpSp>
      <p:grpSp>
        <p:nvGrpSpPr>
          <p:cNvPr id="170007" name="Group 23"/>
          <p:cNvGrpSpPr>
            <a:grpSpLocks/>
          </p:cNvGrpSpPr>
          <p:nvPr/>
        </p:nvGrpSpPr>
        <p:grpSpPr bwMode="auto">
          <a:xfrm>
            <a:off x="3505200" y="3076575"/>
            <a:ext cx="268288" cy="263525"/>
            <a:chOff x="386" y="970"/>
            <a:chExt cx="169" cy="166"/>
          </a:xfrm>
        </p:grpSpPr>
        <p:sp>
          <p:nvSpPr>
            <p:cNvPr id="170008" name="Oval 24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Text Box 25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1900" b="1"/>
            </a:p>
          </p:txBody>
        </p:sp>
      </p:grpSp>
      <p:grpSp>
        <p:nvGrpSpPr>
          <p:cNvPr id="170010" name="Group 26"/>
          <p:cNvGrpSpPr>
            <a:grpSpLocks/>
          </p:cNvGrpSpPr>
          <p:nvPr/>
        </p:nvGrpSpPr>
        <p:grpSpPr bwMode="auto">
          <a:xfrm>
            <a:off x="4303713" y="2003425"/>
            <a:ext cx="268287" cy="263525"/>
            <a:chOff x="386" y="970"/>
            <a:chExt cx="169" cy="166"/>
          </a:xfrm>
        </p:grpSpPr>
        <p:sp>
          <p:nvSpPr>
            <p:cNvPr id="170011" name="Oval 27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2" name="Text Box 28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1900" b="1"/>
            </a:p>
          </p:txBody>
        </p:sp>
      </p:grpSp>
      <p:grpSp>
        <p:nvGrpSpPr>
          <p:cNvPr id="170013" name="Group 29"/>
          <p:cNvGrpSpPr>
            <a:grpSpLocks/>
          </p:cNvGrpSpPr>
          <p:nvPr/>
        </p:nvGrpSpPr>
        <p:grpSpPr bwMode="auto">
          <a:xfrm>
            <a:off x="5942013" y="1781175"/>
            <a:ext cx="268287" cy="263525"/>
            <a:chOff x="386" y="970"/>
            <a:chExt cx="169" cy="166"/>
          </a:xfrm>
        </p:grpSpPr>
        <p:sp>
          <p:nvSpPr>
            <p:cNvPr id="170014" name="Oval 30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5" name="Text Box 31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1900" b="1"/>
            </a:p>
          </p:txBody>
        </p:sp>
      </p:grpSp>
      <p:grpSp>
        <p:nvGrpSpPr>
          <p:cNvPr id="170016" name="Group 32"/>
          <p:cNvGrpSpPr>
            <a:grpSpLocks/>
          </p:cNvGrpSpPr>
          <p:nvPr/>
        </p:nvGrpSpPr>
        <p:grpSpPr bwMode="auto">
          <a:xfrm>
            <a:off x="7586663" y="3603625"/>
            <a:ext cx="268287" cy="263525"/>
            <a:chOff x="386" y="970"/>
            <a:chExt cx="169" cy="166"/>
          </a:xfrm>
        </p:grpSpPr>
        <p:sp>
          <p:nvSpPr>
            <p:cNvPr id="170017" name="Oval 3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8" name="Text Box 3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6</a:t>
              </a:r>
              <a:endParaRPr lang="en-US" sz="1900" b="1"/>
            </a:p>
          </p:txBody>
        </p:sp>
      </p:grp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5099050" y="2970213"/>
            <a:ext cx="96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br>
              <a:rPr lang="en-US" sz="1800" b="1"/>
            </a:br>
            <a:r>
              <a:rPr lang="en-US" sz="1800" b="1"/>
              <a:t>removed</a:t>
            </a:r>
            <a:endParaRPr lang="en-US" sz="1900" b="1"/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 flipH="1">
            <a:off x="5810250" y="2787650"/>
            <a:ext cx="215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21" name="Text Box 37"/>
          <p:cNvSpPr txBox="1">
            <a:spLocks noChangeArrowheads="1"/>
          </p:cNvSpPr>
          <p:nvPr/>
        </p:nvSpPr>
        <p:spPr bwMode="auto">
          <a:xfrm>
            <a:off x="7607300" y="4170363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CYTOSOL</a:t>
            </a:r>
            <a:endParaRPr lang="en-US" sz="1900" b="1"/>
          </a:p>
        </p:txBody>
      </p:sp>
      <p:sp>
        <p:nvSpPr>
          <p:cNvPr id="170022" name="Text Box 38"/>
          <p:cNvSpPr txBox="1">
            <a:spLocks noChangeArrowheads="1"/>
          </p:cNvSpPr>
          <p:nvPr/>
        </p:nvSpPr>
        <p:spPr bwMode="auto">
          <a:xfrm>
            <a:off x="7689850" y="3281363"/>
            <a:ext cx="930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170023" name="Text Box 39"/>
          <p:cNvSpPr txBox="1">
            <a:spLocks noChangeArrowheads="1"/>
          </p:cNvSpPr>
          <p:nvPr/>
        </p:nvSpPr>
        <p:spPr bwMode="auto">
          <a:xfrm>
            <a:off x="7505700" y="2620963"/>
            <a:ext cx="1152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ER</a:t>
            </a:r>
            <a:br>
              <a:rPr lang="en-US" sz="1800" b="1"/>
            </a:br>
            <a:r>
              <a:rPr lang="en-US" sz="1800" b="1"/>
              <a:t>membrane</a:t>
            </a:r>
            <a:endParaRPr lang="en-US" sz="1900" b="1"/>
          </a:p>
        </p:txBody>
      </p:sp>
      <p:sp>
        <p:nvSpPr>
          <p:cNvPr id="170024" name="Line 40"/>
          <p:cNvSpPr>
            <a:spLocks noChangeShapeType="1"/>
          </p:cNvSpPr>
          <p:nvPr/>
        </p:nvSpPr>
        <p:spPr bwMode="auto">
          <a:xfrm flipV="1">
            <a:off x="7302500" y="2819400"/>
            <a:ext cx="1778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25" name="Line 41"/>
          <p:cNvSpPr>
            <a:spLocks noChangeShapeType="1"/>
          </p:cNvSpPr>
          <p:nvPr/>
        </p:nvSpPr>
        <p:spPr bwMode="auto">
          <a:xfrm flipV="1">
            <a:off x="7200900" y="3403600"/>
            <a:ext cx="457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146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9067800" cy="1739900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/>
              <a:t>Concept 17.5: Mutations of one or a few nucleotides can affect protein structure</a:t>
            </a:r>
            <a:r>
              <a:rPr lang="en-US" i="1"/>
              <a:t> </a:t>
            </a:r>
            <a:r>
              <a:rPr lang="en-US"/>
              <a:t>and</a:t>
            </a:r>
            <a:r>
              <a:rPr lang="en-US" i="1"/>
              <a:t> </a:t>
            </a:r>
            <a:r>
              <a:rPr lang="en-US"/>
              <a:t>function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8229600" cy="4228850"/>
          </a:xfrm>
        </p:spPr>
        <p:txBody>
          <a:bodyPr>
            <a:spAutoFit/>
          </a:bodyPr>
          <a:lstStyle/>
          <a:p>
            <a:pPr marL="350838" indent="-350838"/>
            <a:r>
              <a:rPr lang="en-US" b="1" dirty="0"/>
              <a:t>Mutations </a:t>
            </a:r>
            <a:r>
              <a:rPr lang="en-US" dirty="0"/>
              <a:t>are changes in the genetic material of a cell or virus</a:t>
            </a:r>
          </a:p>
          <a:p>
            <a:pPr marL="350838" indent="-350838"/>
            <a:r>
              <a:rPr lang="en-US" b="1" dirty="0"/>
              <a:t>Point mutations </a:t>
            </a:r>
            <a:r>
              <a:rPr lang="en-US" dirty="0"/>
              <a:t>are chemical changes in just one base pair of a </a:t>
            </a:r>
            <a:r>
              <a:rPr lang="en-US" dirty="0" smtClean="0"/>
              <a:t>gene</a:t>
            </a:r>
          </a:p>
          <a:p>
            <a:pPr marL="350838" indent="-350838"/>
            <a:r>
              <a:rPr lang="en-US" dirty="0" err="1" smtClean="0"/>
              <a:t>Frameshift</a:t>
            </a:r>
            <a:r>
              <a:rPr lang="en-US" dirty="0" smtClean="0"/>
              <a:t> mutations change the reading frame (insertions or deletions)</a:t>
            </a:r>
            <a:endParaRPr lang="en-US" dirty="0"/>
          </a:p>
          <a:p>
            <a:pPr marL="350838" indent="-350838"/>
            <a:r>
              <a:rPr lang="en-US" dirty="0"/>
              <a:t>The change of a single nucleotide in a DNA template strand can lead to the production of an abnormal </a:t>
            </a:r>
            <a:r>
              <a:rPr lang="en-US" dirty="0" smtClean="0"/>
              <a:t>protein (71-74)</a:t>
            </a:r>
            <a:endParaRPr lang="en-US" dirty="0"/>
          </a:p>
        </p:txBody>
      </p:sp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Sickle cell is a group of disorders inherited </a:t>
            </a:r>
            <a:r>
              <a:rPr lang="en-US" dirty="0" err="1" smtClean="0"/>
              <a:t>codominantly</a:t>
            </a:r>
            <a:r>
              <a:rPr lang="en-US" dirty="0" smtClean="0"/>
              <a:t> in humans due to a point mutation</a:t>
            </a:r>
          </a:p>
          <a:p>
            <a:pPr lvl="1"/>
            <a:r>
              <a:rPr lang="en-US" dirty="0" smtClean="0"/>
              <a:t>Sickle-cell anemia is most common in people of African descent</a:t>
            </a:r>
          </a:p>
          <a:p>
            <a:pPr lvl="1"/>
            <a:r>
              <a:rPr lang="en-US" dirty="0" smtClean="0"/>
              <a:t>About 1 in 12 African Americans are heterozygous for the disease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Individuals with this mutation produce a hemoglobin molecule that is different by only 1 amino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Sickle Cell-anemia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Sickle Cell-trait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Both copies of genes are defective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Mutated hemoglobin forms crystal like structures that change the shape of the red blood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Normal red blood cells are disc shaped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Affected red blood cells are sickle, or half moon shaped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Individuals who are heterozygous produce both normal and </a:t>
            </a:r>
            <a:r>
              <a:rPr lang="en-US" dirty="0" err="1" smtClean="0"/>
              <a:t>sickled</a:t>
            </a:r>
            <a:r>
              <a:rPr lang="en-US" dirty="0" smtClean="0"/>
              <a:t> hemoglobin</a:t>
            </a:r>
          </a:p>
          <a:p>
            <a:r>
              <a:rPr lang="en-US" dirty="0" smtClean="0"/>
              <a:t>They produce enough normal hemoglobin that they do not have the serious health problems of those homozygous for the disease</a:t>
            </a:r>
          </a:p>
          <a:p>
            <a:pPr lvl="1"/>
            <a:r>
              <a:rPr lang="en-US" dirty="0" smtClean="0"/>
              <a:t>They are said to have the sickle cell trait because they show some signs of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04800"/>
            <a:ext cx="4876800" cy="6004560"/>
          </a:xfrm>
        </p:spPr>
        <p:txBody>
          <a:bodyPr>
            <a:normAutofit/>
          </a:bodyPr>
          <a:lstStyle/>
          <a:p>
            <a:r>
              <a:rPr lang="en-US" dirty="0" smtClean="0"/>
              <a:t>The change in shape occurs after the hemoglobin delivers oxygen to the cells, in the narrow capillaries</a:t>
            </a:r>
          </a:p>
          <a:p>
            <a:r>
              <a:rPr lang="en-US" dirty="0" smtClean="0"/>
              <a:t>Abnormally shaped blood cells slow blood flow, block small vessels, and result in tissue damage</a:t>
            </a:r>
          </a:p>
          <a:p>
            <a:r>
              <a:rPr lang="en-US" dirty="0" smtClean="0"/>
              <a:t>Sickle-Cell Anemia is very painful and can shorten </a:t>
            </a:r>
            <a:r>
              <a:rPr lang="en-US" smtClean="0"/>
              <a:t>a persons </a:t>
            </a:r>
            <a:r>
              <a:rPr lang="en-US" dirty="0" smtClean="0"/>
              <a:t>life span</a:t>
            </a:r>
          </a:p>
          <a:p>
            <a:endParaRPr lang="en-US" dirty="0"/>
          </a:p>
        </p:txBody>
      </p:sp>
      <p:pic>
        <p:nvPicPr>
          <p:cNvPr id="5122" name="Picture 2" descr="Figure 3: Normal and Mutated HBB Seque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81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17.23</a:t>
            </a:r>
          </a:p>
        </p:txBody>
      </p:sp>
      <p:pic>
        <p:nvPicPr>
          <p:cNvPr id="172035" name="Picture 3" descr="17_23MoleBasisSickle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230313"/>
            <a:ext cx="8548687" cy="4395787"/>
          </a:xfrm>
          <a:prstGeom prst="rect">
            <a:avLst/>
          </a:prstGeom>
          <a:noFill/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238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Wild-type hemoglobin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822325" y="1885950"/>
            <a:ext cx="3540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Wild-type hemoglobin DNA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77202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086225" y="25400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0925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4603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6037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841692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845502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48037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4772025" y="25336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8423275" y="22034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0925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4730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10191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2311400" y="25241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2695575" y="25193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19272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19351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2328863" y="2193925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27130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2260600" y="377507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2657475" y="37766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1889125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000" b="1"/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51212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1304925" y="4699000"/>
            <a:ext cx="2378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Normal hemoglobin</a:t>
            </a: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2174875" y="5089525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Glu</a:t>
            </a:r>
            <a:endParaRPr lang="en-US" sz="2000" b="1"/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5235575" y="4699000"/>
            <a:ext cx="277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6499225" y="5087938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Val</a:t>
            </a: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6591300" y="21939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A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6959600" y="252571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6967538" y="3778250"/>
            <a:ext cx="1984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6581775" y="3771900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U</a:t>
            </a: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6191250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62071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69802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000" b="1"/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6599238" y="25146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T</a:t>
            </a:r>
            <a:endParaRPr lang="en-US" sz="2000" b="1"/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48164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5172075" y="1879600"/>
            <a:ext cx="2994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Mutant hemoglobin DNA</a:t>
            </a:r>
          </a:p>
        </p:txBody>
      </p:sp>
      <p:sp>
        <p:nvSpPr>
          <p:cNvPr id="172075" name="Text Box 43"/>
          <p:cNvSpPr txBox="1">
            <a:spLocks noChangeArrowheads="1"/>
          </p:cNvSpPr>
          <p:nvPr/>
        </p:nvSpPr>
        <p:spPr bwMode="auto">
          <a:xfrm>
            <a:off x="62150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n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61175"/>
          </a:xfrm>
          <a:prstGeom prst="rect">
            <a:avLst/>
          </a:prstGeom>
          <a:noFill/>
        </p:spPr>
      </p:pic>
      <p:pic>
        <p:nvPicPr>
          <p:cNvPr id="5" name="Picture 7" descr="get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657600" cy="2476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Substitutions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3825"/>
            <a:ext cx="8153400" cy="4819650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dirty="0"/>
              <a:t>A </a:t>
            </a:r>
            <a:r>
              <a:rPr lang="en-US" b="1" dirty="0"/>
              <a:t>nucleotide-pair substitution </a:t>
            </a:r>
            <a:r>
              <a:rPr lang="en-US" dirty="0"/>
              <a:t>replaces one nucleotide and its partner with another pair of nucleotides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/>
              <a:t>Silent mutations</a:t>
            </a:r>
            <a:r>
              <a:rPr lang="en-US" b="1" i="1" dirty="0"/>
              <a:t> </a:t>
            </a:r>
            <a:r>
              <a:rPr lang="en-US" dirty="0"/>
              <a:t>have no effect on the amino acid produced by a </a:t>
            </a:r>
            <a:r>
              <a:rPr lang="en-US" dirty="0" err="1"/>
              <a:t>codon</a:t>
            </a:r>
            <a:r>
              <a:rPr lang="en-US" dirty="0"/>
              <a:t> because of redundancy in the genetic code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 err="1"/>
              <a:t>Missense</a:t>
            </a:r>
            <a:r>
              <a:rPr lang="en-US" b="1" dirty="0"/>
              <a:t> mutations </a:t>
            </a:r>
            <a:r>
              <a:rPr lang="en-US" dirty="0"/>
              <a:t>still code for an amino acid, but not the correct amino acid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/>
              <a:t>Nonsense mutations </a:t>
            </a:r>
            <a:r>
              <a:rPr lang="en-US" dirty="0"/>
              <a:t>change an amino acid </a:t>
            </a:r>
            <a:r>
              <a:rPr lang="en-US" dirty="0" err="1"/>
              <a:t>codon</a:t>
            </a:r>
            <a:r>
              <a:rPr lang="en-US" dirty="0"/>
              <a:t> into a stop </a:t>
            </a:r>
            <a:r>
              <a:rPr lang="en-US" dirty="0" err="1"/>
              <a:t>codon</a:t>
            </a:r>
            <a:r>
              <a:rPr lang="en-US" dirty="0"/>
              <a:t>, nearly always leading to a nonfunctional </a:t>
            </a:r>
            <a:r>
              <a:rPr lang="en-US" dirty="0" smtClean="0"/>
              <a:t>protein (75-76)</a:t>
            </a:r>
            <a:endParaRPr lang="en-US" dirty="0"/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17.24a</a:t>
            </a:r>
          </a:p>
        </p:txBody>
      </p:sp>
      <p:pic>
        <p:nvPicPr>
          <p:cNvPr id="264195" name="Picture 3" descr="17_24a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6600"/>
            <a:ext cx="8548687" cy="5383213"/>
          </a:xfrm>
          <a:prstGeom prst="rect">
            <a:avLst/>
          </a:prstGeom>
          <a:noFill/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281863" y="24955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275513" y="278765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7" name="AutoShape 15"/>
          <p:cNvSpPr>
            <a:spLocks/>
          </p:cNvSpPr>
          <p:nvPr/>
        </p:nvSpPr>
        <p:spPr bwMode="auto">
          <a:xfrm rot="5400000">
            <a:off x="7439025" y="199072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3386138" y="2397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4386263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5356225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4214" name="Text Box 22"/>
          <p:cNvSpPr txBox="1">
            <a:spLocks noChangeArrowheads="1"/>
          </p:cNvSpPr>
          <p:nvPr/>
        </p:nvSpPr>
        <p:spPr bwMode="auto">
          <a:xfrm>
            <a:off x="6378575" y="2409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4215" name="Text Box 23"/>
          <p:cNvSpPr txBox="1">
            <a:spLocks noChangeArrowheads="1"/>
          </p:cNvSpPr>
          <p:nvPr/>
        </p:nvSpPr>
        <p:spPr bwMode="auto">
          <a:xfrm>
            <a:off x="5373688" y="37623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 instead of G</a:t>
            </a: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silent</a:t>
            </a:r>
          </a:p>
        </p:txBody>
      </p:sp>
      <p:sp>
        <p:nvSpPr>
          <p:cNvPr id="264217" name="Line 25"/>
          <p:cNvSpPr>
            <a:spLocks noChangeShapeType="1"/>
          </p:cNvSpPr>
          <p:nvPr/>
        </p:nvSpPr>
        <p:spPr bwMode="auto">
          <a:xfrm>
            <a:off x="6178550" y="40513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8" name="Line 26"/>
          <p:cNvSpPr>
            <a:spLocks noChangeShapeType="1"/>
          </p:cNvSpPr>
          <p:nvPr/>
        </p:nvSpPr>
        <p:spPr bwMode="auto">
          <a:xfrm>
            <a:off x="6184900" y="51244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9" name="Text Box 27"/>
          <p:cNvSpPr txBox="1">
            <a:spLocks noChangeArrowheads="1"/>
          </p:cNvSpPr>
          <p:nvPr/>
        </p:nvSpPr>
        <p:spPr bwMode="auto">
          <a:xfrm>
            <a:off x="6545263" y="56610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4220" name="AutoShape 28"/>
          <p:cNvSpPr>
            <a:spLocks/>
          </p:cNvSpPr>
          <p:nvPr/>
        </p:nvSpPr>
        <p:spPr bwMode="auto">
          <a:xfrm rot="5400000">
            <a:off x="6702425" y="51562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21" name="Text Box 29"/>
          <p:cNvSpPr txBox="1">
            <a:spLocks noChangeArrowheads="1"/>
          </p:cNvSpPr>
          <p:nvPr/>
        </p:nvSpPr>
        <p:spPr bwMode="auto">
          <a:xfrm>
            <a:off x="2668588" y="5572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4222" name="Text Box 30"/>
          <p:cNvSpPr txBox="1">
            <a:spLocks noChangeArrowheads="1"/>
          </p:cNvSpPr>
          <p:nvPr/>
        </p:nvSpPr>
        <p:spPr bwMode="auto">
          <a:xfrm>
            <a:off x="3668713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4223" name="Text Box 31"/>
          <p:cNvSpPr txBox="1">
            <a:spLocks noChangeArrowheads="1"/>
          </p:cNvSpPr>
          <p:nvPr/>
        </p:nvSpPr>
        <p:spPr bwMode="auto">
          <a:xfrm>
            <a:off x="4638675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5661025" y="5584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5367338" y="48545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U instead of C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3487738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3155950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4159250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44942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0" name="Text Box 38"/>
          <p:cNvSpPr txBox="1">
            <a:spLocks noChangeArrowheads="1"/>
          </p:cNvSpPr>
          <p:nvPr/>
        </p:nvSpPr>
        <p:spPr bwMode="auto">
          <a:xfrm>
            <a:off x="51609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1" name="Text Box 39"/>
          <p:cNvSpPr txBox="1">
            <a:spLocks noChangeArrowheads="1"/>
          </p:cNvSpPr>
          <p:nvPr/>
        </p:nvSpPr>
        <p:spPr bwMode="auto">
          <a:xfrm>
            <a:off x="54927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2" name="Text Box 40"/>
          <p:cNvSpPr txBox="1">
            <a:spLocks noChangeArrowheads="1"/>
          </p:cNvSpPr>
          <p:nvPr/>
        </p:nvSpPr>
        <p:spPr bwMode="auto">
          <a:xfrm>
            <a:off x="582612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3" name="Text Box 41"/>
          <p:cNvSpPr txBox="1">
            <a:spLocks noChangeArrowheads="1"/>
          </p:cNvSpPr>
          <p:nvPr/>
        </p:nvSpPr>
        <p:spPr bwMode="auto">
          <a:xfrm>
            <a:off x="71564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7483475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5" name="Text Box 43"/>
          <p:cNvSpPr txBox="1">
            <a:spLocks noChangeArrowheads="1"/>
          </p:cNvSpPr>
          <p:nvPr/>
        </p:nvSpPr>
        <p:spPr bwMode="auto">
          <a:xfrm>
            <a:off x="781526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6" name="Text Box 44"/>
          <p:cNvSpPr txBox="1">
            <a:spLocks noChangeArrowheads="1"/>
          </p:cNvSpPr>
          <p:nvPr/>
        </p:nvSpPr>
        <p:spPr bwMode="auto">
          <a:xfrm>
            <a:off x="3498850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7" name="Text Box 45"/>
          <p:cNvSpPr txBox="1">
            <a:spLocks noChangeArrowheads="1"/>
          </p:cNvSpPr>
          <p:nvPr/>
        </p:nvSpPr>
        <p:spPr bwMode="auto">
          <a:xfrm>
            <a:off x="3168650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8" name="Text Box 46"/>
          <p:cNvSpPr txBox="1">
            <a:spLocks noChangeArrowheads="1"/>
          </p:cNvSpPr>
          <p:nvPr/>
        </p:nvSpPr>
        <p:spPr bwMode="auto">
          <a:xfrm>
            <a:off x="4175125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9" name="Text Box 47"/>
          <p:cNvSpPr txBox="1">
            <a:spLocks noChangeArrowheads="1"/>
          </p:cNvSpPr>
          <p:nvPr/>
        </p:nvSpPr>
        <p:spPr bwMode="auto">
          <a:xfrm>
            <a:off x="449421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0" name="Text Box 48"/>
          <p:cNvSpPr txBox="1">
            <a:spLocks noChangeArrowheads="1"/>
          </p:cNvSpPr>
          <p:nvPr/>
        </p:nvSpPr>
        <p:spPr bwMode="auto">
          <a:xfrm>
            <a:off x="749776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1" name="Text Box 49"/>
          <p:cNvSpPr txBox="1">
            <a:spLocks noChangeArrowheads="1"/>
          </p:cNvSpPr>
          <p:nvPr/>
        </p:nvSpPr>
        <p:spPr bwMode="auto">
          <a:xfrm>
            <a:off x="7831138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2" name="Text Box 50"/>
          <p:cNvSpPr txBox="1">
            <a:spLocks noChangeArrowheads="1"/>
          </p:cNvSpPr>
          <p:nvPr/>
        </p:nvSpPr>
        <p:spPr bwMode="auto">
          <a:xfrm>
            <a:off x="516572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3" name="Text Box 51"/>
          <p:cNvSpPr txBox="1">
            <a:spLocks noChangeArrowheads="1"/>
          </p:cNvSpPr>
          <p:nvPr/>
        </p:nvSpPr>
        <p:spPr bwMode="auto">
          <a:xfrm>
            <a:off x="583247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4" name="Text Box 52"/>
          <p:cNvSpPr txBox="1">
            <a:spLocks noChangeArrowheads="1"/>
          </p:cNvSpPr>
          <p:nvPr/>
        </p:nvSpPr>
        <p:spPr bwMode="auto">
          <a:xfrm>
            <a:off x="716756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5" name="Text Box 53"/>
          <p:cNvSpPr txBox="1">
            <a:spLocks noChangeArrowheads="1"/>
          </p:cNvSpPr>
          <p:nvPr/>
        </p:nvSpPr>
        <p:spPr bwMode="auto">
          <a:xfrm>
            <a:off x="549751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6" name="Text Box 54"/>
          <p:cNvSpPr txBox="1">
            <a:spLocks noChangeArrowheads="1"/>
          </p:cNvSpPr>
          <p:nvPr/>
        </p:nvSpPr>
        <p:spPr bwMode="auto">
          <a:xfrm>
            <a:off x="38290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7" name="Text Box 55"/>
          <p:cNvSpPr txBox="1">
            <a:spLocks noChangeArrowheads="1"/>
          </p:cNvSpPr>
          <p:nvPr/>
        </p:nvSpPr>
        <p:spPr bwMode="auto">
          <a:xfrm>
            <a:off x="481647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8" name="Text Box 56"/>
          <p:cNvSpPr txBox="1">
            <a:spLocks noChangeArrowheads="1"/>
          </p:cNvSpPr>
          <p:nvPr/>
        </p:nvSpPr>
        <p:spPr bwMode="auto">
          <a:xfrm>
            <a:off x="61642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9" name="Text Box 57"/>
          <p:cNvSpPr txBox="1">
            <a:spLocks noChangeArrowheads="1"/>
          </p:cNvSpPr>
          <p:nvPr/>
        </p:nvSpPr>
        <p:spPr bwMode="auto">
          <a:xfrm>
            <a:off x="650081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0" name="Text Box 58"/>
          <p:cNvSpPr txBox="1">
            <a:spLocks noChangeArrowheads="1"/>
          </p:cNvSpPr>
          <p:nvPr/>
        </p:nvSpPr>
        <p:spPr bwMode="auto">
          <a:xfrm>
            <a:off x="68183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1" name="Text Box 59"/>
          <p:cNvSpPr txBox="1">
            <a:spLocks noChangeArrowheads="1"/>
          </p:cNvSpPr>
          <p:nvPr/>
        </p:nvSpPr>
        <p:spPr bwMode="auto">
          <a:xfrm>
            <a:off x="6819900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2" name="Text Box 60"/>
          <p:cNvSpPr txBox="1">
            <a:spLocks noChangeArrowheads="1"/>
          </p:cNvSpPr>
          <p:nvPr/>
        </p:nvSpPr>
        <p:spPr bwMode="auto">
          <a:xfrm>
            <a:off x="3819525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3" name="Text Box 61"/>
          <p:cNvSpPr txBox="1">
            <a:spLocks noChangeArrowheads="1"/>
          </p:cNvSpPr>
          <p:nvPr/>
        </p:nvSpPr>
        <p:spPr bwMode="auto">
          <a:xfrm>
            <a:off x="48196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4" name="Text Box 62"/>
          <p:cNvSpPr txBox="1">
            <a:spLocks noChangeArrowheads="1"/>
          </p:cNvSpPr>
          <p:nvPr/>
        </p:nvSpPr>
        <p:spPr bwMode="auto">
          <a:xfrm>
            <a:off x="61531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5" name="Text Box 63"/>
          <p:cNvSpPr txBox="1">
            <a:spLocks noChangeArrowheads="1"/>
          </p:cNvSpPr>
          <p:nvPr/>
        </p:nvSpPr>
        <p:spPr bwMode="auto">
          <a:xfrm>
            <a:off x="6494463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6" name="Text Box 64"/>
          <p:cNvSpPr txBox="1">
            <a:spLocks noChangeArrowheads="1"/>
          </p:cNvSpPr>
          <p:nvPr/>
        </p:nvSpPr>
        <p:spPr bwMode="auto">
          <a:xfrm>
            <a:off x="6811963" y="1316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7" name="Text Box 65"/>
          <p:cNvSpPr txBox="1">
            <a:spLocks noChangeArrowheads="1"/>
          </p:cNvSpPr>
          <p:nvPr/>
        </p:nvSpPr>
        <p:spPr bwMode="auto">
          <a:xfrm>
            <a:off x="3821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8" name="Text Box 66"/>
          <p:cNvSpPr txBox="1">
            <a:spLocks noChangeArrowheads="1"/>
          </p:cNvSpPr>
          <p:nvPr/>
        </p:nvSpPr>
        <p:spPr bwMode="auto">
          <a:xfrm>
            <a:off x="3160713" y="163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9" name="Text Box 67"/>
          <p:cNvSpPr txBox="1">
            <a:spLocks noChangeArrowheads="1"/>
          </p:cNvSpPr>
          <p:nvPr/>
        </p:nvSpPr>
        <p:spPr bwMode="auto">
          <a:xfrm>
            <a:off x="416242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0" name="Text Box 68"/>
          <p:cNvSpPr txBox="1">
            <a:spLocks noChangeArrowheads="1"/>
          </p:cNvSpPr>
          <p:nvPr/>
        </p:nvSpPr>
        <p:spPr bwMode="auto">
          <a:xfrm>
            <a:off x="44942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1" name="Text Box 69"/>
          <p:cNvSpPr txBox="1">
            <a:spLocks noChangeArrowheads="1"/>
          </p:cNvSpPr>
          <p:nvPr/>
        </p:nvSpPr>
        <p:spPr bwMode="auto">
          <a:xfrm>
            <a:off x="74914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2" name="Text Box 70"/>
          <p:cNvSpPr txBox="1">
            <a:spLocks noChangeArrowheads="1"/>
          </p:cNvSpPr>
          <p:nvPr/>
        </p:nvSpPr>
        <p:spPr bwMode="auto">
          <a:xfrm>
            <a:off x="781367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3" name="Text Box 71"/>
          <p:cNvSpPr txBox="1">
            <a:spLocks noChangeArrowheads="1"/>
          </p:cNvSpPr>
          <p:nvPr/>
        </p:nvSpPr>
        <p:spPr bwMode="auto">
          <a:xfrm>
            <a:off x="6149975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4" name="Text Box 72"/>
          <p:cNvSpPr txBox="1">
            <a:spLocks noChangeArrowheads="1"/>
          </p:cNvSpPr>
          <p:nvPr/>
        </p:nvSpPr>
        <p:spPr bwMode="auto">
          <a:xfrm>
            <a:off x="6488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5" name="Text Box 73"/>
          <p:cNvSpPr txBox="1">
            <a:spLocks noChangeArrowheads="1"/>
          </p:cNvSpPr>
          <p:nvPr/>
        </p:nvSpPr>
        <p:spPr bwMode="auto">
          <a:xfrm>
            <a:off x="48117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6" name="Text Box 74"/>
          <p:cNvSpPr txBox="1">
            <a:spLocks noChangeArrowheads="1"/>
          </p:cNvSpPr>
          <p:nvPr/>
        </p:nvSpPr>
        <p:spPr bwMode="auto">
          <a:xfrm>
            <a:off x="34877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7" name="Text Box 75"/>
          <p:cNvSpPr txBox="1">
            <a:spLocks noChangeArrowheads="1"/>
          </p:cNvSpPr>
          <p:nvPr/>
        </p:nvSpPr>
        <p:spPr bwMode="auto">
          <a:xfrm>
            <a:off x="51514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8" name="Text Box 76"/>
          <p:cNvSpPr txBox="1">
            <a:spLocks noChangeArrowheads="1"/>
          </p:cNvSpPr>
          <p:nvPr/>
        </p:nvSpPr>
        <p:spPr bwMode="auto">
          <a:xfrm>
            <a:off x="54943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9" name="Text Box 77"/>
          <p:cNvSpPr txBox="1">
            <a:spLocks noChangeArrowheads="1"/>
          </p:cNvSpPr>
          <p:nvPr/>
        </p:nvSpPr>
        <p:spPr bwMode="auto">
          <a:xfrm>
            <a:off x="58213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0" name="Text Box 78"/>
          <p:cNvSpPr txBox="1">
            <a:spLocks noChangeArrowheads="1"/>
          </p:cNvSpPr>
          <p:nvPr/>
        </p:nvSpPr>
        <p:spPr bwMode="auto">
          <a:xfrm>
            <a:off x="71548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1" name="Text Box 79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2" name="Text Box 80"/>
          <p:cNvSpPr txBox="1">
            <a:spLocks noChangeArrowheads="1"/>
          </p:cNvSpPr>
          <p:nvPr/>
        </p:nvSpPr>
        <p:spPr bwMode="auto">
          <a:xfrm>
            <a:off x="2149475" y="4232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3" name="Text Box 81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4" name="Text Box 82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5" name="Text Box 83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6" name="Text Box 84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7" name="Text Box 85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8" name="Text Box 86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9" name="Text Box 87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0" name="Text Box 88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1" name="Text Box 89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2" name="Text Box 90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3" name="Text Box 91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4" name="Text Box 92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5" name="Text Box 93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6" name="Text Box 94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7" name="Text Box 95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8" name="Text Box 96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9" name="Text Box 97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0" name="Text Box 98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1" name="Text Box 99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2" name="Text Box 100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3" name="Text Box 101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4" name="Text Box 102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5" name="Text Box 103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6" name="Text Box 104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7" name="Text Box 105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8" name="Text Box 106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9" name="Text Box 107"/>
          <p:cNvSpPr txBox="1">
            <a:spLocks noChangeArrowheads="1"/>
          </p:cNvSpPr>
          <p:nvPr/>
        </p:nvSpPr>
        <p:spPr bwMode="auto">
          <a:xfrm>
            <a:off x="41148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0" name="Text Box 108"/>
          <p:cNvSpPr txBox="1">
            <a:spLocks noChangeArrowheads="1"/>
          </p:cNvSpPr>
          <p:nvPr/>
        </p:nvSpPr>
        <p:spPr bwMode="auto">
          <a:xfrm>
            <a:off x="54483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1" name="Text Box 109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2" name="Text Box 110"/>
          <p:cNvSpPr txBox="1">
            <a:spLocks noChangeArrowheads="1"/>
          </p:cNvSpPr>
          <p:nvPr/>
        </p:nvSpPr>
        <p:spPr bwMode="auto">
          <a:xfrm>
            <a:off x="6107113" y="42052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03" name="Text Box 111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4" name="Text Box 112"/>
          <p:cNvSpPr txBox="1">
            <a:spLocks noChangeArrowheads="1"/>
          </p:cNvSpPr>
          <p:nvPr/>
        </p:nvSpPr>
        <p:spPr bwMode="auto">
          <a:xfrm>
            <a:off x="2444750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5" name="Text Box 113"/>
          <p:cNvSpPr txBox="1">
            <a:spLocks noChangeArrowheads="1"/>
          </p:cNvSpPr>
          <p:nvPr/>
        </p:nvSpPr>
        <p:spPr bwMode="auto">
          <a:xfrm>
            <a:off x="3109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6" name="Text Box 114"/>
          <p:cNvSpPr txBox="1">
            <a:spLocks noChangeArrowheads="1"/>
          </p:cNvSpPr>
          <p:nvPr/>
        </p:nvSpPr>
        <p:spPr bwMode="auto">
          <a:xfrm>
            <a:off x="345122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7" name="Text Box 115"/>
          <p:cNvSpPr txBox="1">
            <a:spLocks noChangeArrowheads="1"/>
          </p:cNvSpPr>
          <p:nvPr/>
        </p:nvSpPr>
        <p:spPr bwMode="auto">
          <a:xfrm>
            <a:off x="37830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8" name="Text Box 116"/>
          <p:cNvSpPr txBox="1">
            <a:spLocks noChangeArrowheads="1"/>
          </p:cNvSpPr>
          <p:nvPr/>
        </p:nvSpPr>
        <p:spPr bwMode="auto">
          <a:xfrm>
            <a:off x="67802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9" name="Text Box 117"/>
          <p:cNvSpPr txBox="1">
            <a:spLocks noChangeArrowheads="1"/>
          </p:cNvSpPr>
          <p:nvPr/>
        </p:nvSpPr>
        <p:spPr bwMode="auto">
          <a:xfrm>
            <a:off x="710247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0" name="Text Box 118"/>
          <p:cNvSpPr txBox="1">
            <a:spLocks noChangeArrowheads="1"/>
          </p:cNvSpPr>
          <p:nvPr/>
        </p:nvSpPr>
        <p:spPr bwMode="auto">
          <a:xfrm>
            <a:off x="5438775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1" name="Text Box 119"/>
          <p:cNvSpPr txBox="1">
            <a:spLocks noChangeArrowheads="1"/>
          </p:cNvSpPr>
          <p:nvPr/>
        </p:nvSpPr>
        <p:spPr bwMode="auto">
          <a:xfrm>
            <a:off x="5776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2" name="Text Box 120"/>
          <p:cNvSpPr txBox="1">
            <a:spLocks noChangeArrowheads="1"/>
          </p:cNvSpPr>
          <p:nvPr/>
        </p:nvSpPr>
        <p:spPr bwMode="auto">
          <a:xfrm>
            <a:off x="41005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3" name="Text Box 121"/>
          <p:cNvSpPr txBox="1">
            <a:spLocks noChangeArrowheads="1"/>
          </p:cNvSpPr>
          <p:nvPr/>
        </p:nvSpPr>
        <p:spPr bwMode="auto">
          <a:xfrm>
            <a:off x="27765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4" name="Text Box 122"/>
          <p:cNvSpPr txBox="1">
            <a:spLocks noChangeArrowheads="1"/>
          </p:cNvSpPr>
          <p:nvPr/>
        </p:nvSpPr>
        <p:spPr bwMode="auto">
          <a:xfrm>
            <a:off x="44402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5" name="Text Box 123"/>
          <p:cNvSpPr txBox="1">
            <a:spLocks noChangeArrowheads="1"/>
          </p:cNvSpPr>
          <p:nvPr/>
        </p:nvSpPr>
        <p:spPr bwMode="auto">
          <a:xfrm>
            <a:off x="47831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6" name="Text Box 124"/>
          <p:cNvSpPr txBox="1">
            <a:spLocks noChangeArrowheads="1"/>
          </p:cNvSpPr>
          <p:nvPr/>
        </p:nvSpPr>
        <p:spPr bwMode="auto">
          <a:xfrm>
            <a:off x="51101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7" name="Text Box 125"/>
          <p:cNvSpPr txBox="1">
            <a:spLocks noChangeArrowheads="1"/>
          </p:cNvSpPr>
          <p:nvPr/>
        </p:nvSpPr>
        <p:spPr bwMode="auto">
          <a:xfrm>
            <a:off x="64436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8" name="Text Box 126"/>
          <p:cNvSpPr txBox="1">
            <a:spLocks noChangeArrowheads="1"/>
          </p:cNvSpPr>
          <p:nvPr/>
        </p:nvSpPr>
        <p:spPr bwMode="auto">
          <a:xfrm>
            <a:off x="6113463" y="4510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19" name="Text Box 127"/>
          <p:cNvSpPr txBox="1">
            <a:spLocks noChangeArrowheads="1"/>
          </p:cNvSpPr>
          <p:nvPr/>
        </p:nvSpPr>
        <p:spPr bwMode="auto">
          <a:xfrm>
            <a:off x="6107113" y="52260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20" name="Text Box 128"/>
          <p:cNvSpPr txBox="1">
            <a:spLocks noChangeArrowheads="1"/>
          </p:cNvSpPr>
          <p:nvPr/>
        </p:nvSpPr>
        <p:spPr bwMode="auto">
          <a:xfrm>
            <a:off x="7318375" y="5222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321" name="Text Box 129"/>
          <p:cNvSpPr txBox="1">
            <a:spLocks noChangeArrowheads="1"/>
          </p:cNvSpPr>
          <p:nvPr/>
        </p:nvSpPr>
        <p:spPr bwMode="auto">
          <a:xfrm>
            <a:off x="2157413" y="52292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17.24b</a:t>
            </a:r>
          </a:p>
        </p:txBody>
      </p:sp>
      <p:pic>
        <p:nvPicPr>
          <p:cNvPr id="176131" name="Picture 3" descr="17_24b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52475"/>
            <a:ext cx="8548687" cy="535305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7275513" y="2508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262813" y="28067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AutoShape 15"/>
          <p:cNvSpPr>
            <a:spLocks/>
          </p:cNvSpPr>
          <p:nvPr/>
        </p:nvSpPr>
        <p:spPr bwMode="auto">
          <a:xfrm rot="5400000">
            <a:off x="7432675" y="2009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3392488" y="24161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4392613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5362575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6384925" y="24288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4732338" y="3781425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missense</a:t>
            </a: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6551613" y="57118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76154" name="AutoShape 26"/>
          <p:cNvSpPr>
            <a:spLocks/>
          </p:cNvSpPr>
          <p:nvPr/>
        </p:nvSpPr>
        <p:spPr bwMode="auto">
          <a:xfrm rot="5400000">
            <a:off x="6702425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2687638" y="56165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3687763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4657725" y="56292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5667375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FECC69"/>
                </a:solidFill>
              </a:rPr>
              <a:t>Ser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4706938" y="4848225"/>
            <a:ext cx="170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A instead of G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3487738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3162300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4159250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449421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51609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54927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582612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71564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7483475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781526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3498850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3168650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4175125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3" name="Text Box 45"/>
          <p:cNvSpPr txBox="1">
            <a:spLocks noChangeArrowheads="1"/>
          </p:cNvSpPr>
          <p:nvPr/>
        </p:nvSpPr>
        <p:spPr bwMode="auto">
          <a:xfrm>
            <a:off x="449421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4" name="Text Box 46"/>
          <p:cNvSpPr txBox="1">
            <a:spLocks noChangeArrowheads="1"/>
          </p:cNvSpPr>
          <p:nvPr/>
        </p:nvSpPr>
        <p:spPr bwMode="auto">
          <a:xfrm>
            <a:off x="749776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5" name="Text Box 47"/>
          <p:cNvSpPr txBox="1">
            <a:spLocks noChangeArrowheads="1"/>
          </p:cNvSpPr>
          <p:nvPr/>
        </p:nvSpPr>
        <p:spPr bwMode="auto">
          <a:xfrm>
            <a:off x="7831138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516572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7" name="Text Box 49"/>
          <p:cNvSpPr txBox="1">
            <a:spLocks noChangeArrowheads="1"/>
          </p:cNvSpPr>
          <p:nvPr/>
        </p:nvSpPr>
        <p:spPr bwMode="auto">
          <a:xfrm>
            <a:off x="583247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8" name="Text Box 50"/>
          <p:cNvSpPr txBox="1">
            <a:spLocks noChangeArrowheads="1"/>
          </p:cNvSpPr>
          <p:nvPr/>
        </p:nvSpPr>
        <p:spPr bwMode="auto">
          <a:xfrm>
            <a:off x="716756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54975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0" name="Text Box 52"/>
          <p:cNvSpPr txBox="1">
            <a:spLocks noChangeArrowheads="1"/>
          </p:cNvSpPr>
          <p:nvPr/>
        </p:nvSpPr>
        <p:spPr bwMode="auto">
          <a:xfrm>
            <a:off x="38290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1" name="Text Box 53"/>
          <p:cNvSpPr txBox="1">
            <a:spLocks noChangeArrowheads="1"/>
          </p:cNvSpPr>
          <p:nvPr/>
        </p:nvSpPr>
        <p:spPr bwMode="auto">
          <a:xfrm>
            <a:off x="481647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2" name="Text Box 54"/>
          <p:cNvSpPr txBox="1">
            <a:spLocks noChangeArrowheads="1"/>
          </p:cNvSpPr>
          <p:nvPr/>
        </p:nvSpPr>
        <p:spPr bwMode="auto">
          <a:xfrm>
            <a:off x="61642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3" name="Text Box 55"/>
          <p:cNvSpPr txBox="1">
            <a:spLocks noChangeArrowheads="1"/>
          </p:cNvSpPr>
          <p:nvPr/>
        </p:nvSpPr>
        <p:spPr bwMode="auto">
          <a:xfrm>
            <a:off x="650081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4" name="Text Box 56"/>
          <p:cNvSpPr txBox="1">
            <a:spLocks noChangeArrowheads="1"/>
          </p:cNvSpPr>
          <p:nvPr/>
        </p:nvSpPr>
        <p:spPr bwMode="auto">
          <a:xfrm>
            <a:off x="68183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5" name="Text Box 57"/>
          <p:cNvSpPr txBox="1">
            <a:spLocks noChangeArrowheads="1"/>
          </p:cNvSpPr>
          <p:nvPr/>
        </p:nvSpPr>
        <p:spPr bwMode="auto">
          <a:xfrm>
            <a:off x="6826250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6" name="Text Box 58"/>
          <p:cNvSpPr txBox="1">
            <a:spLocks noChangeArrowheads="1"/>
          </p:cNvSpPr>
          <p:nvPr/>
        </p:nvSpPr>
        <p:spPr bwMode="auto">
          <a:xfrm>
            <a:off x="3819525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7" name="Text Box 59"/>
          <p:cNvSpPr txBox="1">
            <a:spLocks noChangeArrowheads="1"/>
          </p:cNvSpPr>
          <p:nvPr/>
        </p:nvSpPr>
        <p:spPr bwMode="auto">
          <a:xfrm>
            <a:off x="48196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61531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9" name="Text Box 61"/>
          <p:cNvSpPr txBox="1">
            <a:spLocks noChangeArrowheads="1"/>
          </p:cNvSpPr>
          <p:nvPr/>
        </p:nvSpPr>
        <p:spPr bwMode="auto">
          <a:xfrm>
            <a:off x="6494463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0" name="Text Box 62"/>
          <p:cNvSpPr txBox="1">
            <a:spLocks noChangeArrowheads="1"/>
          </p:cNvSpPr>
          <p:nvPr/>
        </p:nvSpPr>
        <p:spPr bwMode="auto">
          <a:xfrm>
            <a:off x="6811963" y="13303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1" name="Text Box 63"/>
          <p:cNvSpPr txBox="1">
            <a:spLocks noChangeArrowheads="1"/>
          </p:cNvSpPr>
          <p:nvPr/>
        </p:nvSpPr>
        <p:spPr bwMode="auto">
          <a:xfrm>
            <a:off x="3827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2" name="Text Box 64"/>
          <p:cNvSpPr txBox="1">
            <a:spLocks noChangeArrowheads="1"/>
          </p:cNvSpPr>
          <p:nvPr/>
        </p:nvSpPr>
        <p:spPr bwMode="auto">
          <a:xfrm>
            <a:off x="3160713" y="165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3" name="Text Box 65"/>
          <p:cNvSpPr txBox="1">
            <a:spLocks noChangeArrowheads="1"/>
          </p:cNvSpPr>
          <p:nvPr/>
        </p:nvSpPr>
        <p:spPr bwMode="auto">
          <a:xfrm>
            <a:off x="416877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4" name="Text Box 66"/>
          <p:cNvSpPr txBox="1">
            <a:spLocks noChangeArrowheads="1"/>
          </p:cNvSpPr>
          <p:nvPr/>
        </p:nvSpPr>
        <p:spPr bwMode="auto">
          <a:xfrm>
            <a:off x="45005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5" name="Text Box 67"/>
          <p:cNvSpPr txBox="1">
            <a:spLocks noChangeArrowheads="1"/>
          </p:cNvSpPr>
          <p:nvPr/>
        </p:nvSpPr>
        <p:spPr bwMode="auto">
          <a:xfrm>
            <a:off x="74977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6" name="Text Box 68"/>
          <p:cNvSpPr txBox="1">
            <a:spLocks noChangeArrowheads="1"/>
          </p:cNvSpPr>
          <p:nvPr/>
        </p:nvSpPr>
        <p:spPr bwMode="auto">
          <a:xfrm>
            <a:off x="782002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7" name="Text Box 69"/>
          <p:cNvSpPr txBox="1">
            <a:spLocks noChangeArrowheads="1"/>
          </p:cNvSpPr>
          <p:nvPr/>
        </p:nvSpPr>
        <p:spPr bwMode="auto">
          <a:xfrm>
            <a:off x="6156325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8" name="Text Box 70"/>
          <p:cNvSpPr txBox="1">
            <a:spLocks noChangeArrowheads="1"/>
          </p:cNvSpPr>
          <p:nvPr/>
        </p:nvSpPr>
        <p:spPr bwMode="auto">
          <a:xfrm>
            <a:off x="6494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9" name="Text Box 71"/>
          <p:cNvSpPr txBox="1">
            <a:spLocks noChangeArrowheads="1"/>
          </p:cNvSpPr>
          <p:nvPr/>
        </p:nvSpPr>
        <p:spPr bwMode="auto">
          <a:xfrm>
            <a:off x="48180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0" name="Text Box 72"/>
          <p:cNvSpPr txBox="1">
            <a:spLocks noChangeArrowheads="1"/>
          </p:cNvSpPr>
          <p:nvPr/>
        </p:nvSpPr>
        <p:spPr bwMode="auto">
          <a:xfrm>
            <a:off x="34940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1" name="Text Box 73"/>
          <p:cNvSpPr txBox="1">
            <a:spLocks noChangeArrowheads="1"/>
          </p:cNvSpPr>
          <p:nvPr/>
        </p:nvSpPr>
        <p:spPr bwMode="auto">
          <a:xfrm>
            <a:off x="51577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2" name="Text Box 74"/>
          <p:cNvSpPr txBox="1">
            <a:spLocks noChangeArrowheads="1"/>
          </p:cNvSpPr>
          <p:nvPr/>
        </p:nvSpPr>
        <p:spPr bwMode="auto">
          <a:xfrm>
            <a:off x="55006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3" name="Text Box 75"/>
          <p:cNvSpPr txBox="1">
            <a:spLocks noChangeArrowheads="1"/>
          </p:cNvSpPr>
          <p:nvPr/>
        </p:nvSpPr>
        <p:spPr bwMode="auto">
          <a:xfrm>
            <a:off x="58277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4" name="Text Box 76"/>
          <p:cNvSpPr txBox="1">
            <a:spLocks noChangeArrowheads="1"/>
          </p:cNvSpPr>
          <p:nvPr/>
        </p:nvSpPr>
        <p:spPr bwMode="auto">
          <a:xfrm>
            <a:off x="71612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5" name="Text Box 77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6" name="Text Box 78"/>
          <p:cNvSpPr txBox="1">
            <a:spLocks noChangeArrowheads="1"/>
          </p:cNvSpPr>
          <p:nvPr/>
        </p:nvSpPr>
        <p:spPr bwMode="auto">
          <a:xfrm>
            <a:off x="2155825" y="42449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7" name="Text Box 79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8" name="Text Box 80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9" name="Text Box 81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0" name="Text Box 82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1" name="Text Box 83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2" name="Text Box 84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3" name="Text Box 85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4" name="Text Box 86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5" name="Text Box 87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6" name="Text Box 88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7" name="Text Box 89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8" name="Text Box 90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9" name="Text Box 91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0" name="Text Box 92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1" name="Text Box 93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2" name="Text Box 94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3" name="Text Box 95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4" name="Text Box 96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5" name="Text Box 97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6" name="Text Box 98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7" name="Text Box 99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8" name="Text Box 100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9" name="Text Box 101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31" name="Text Box 103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2" name="Text Box 104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3" name="Text Box 105"/>
          <p:cNvSpPr txBox="1">
            <a:spLocks noChangeArrowheads="1"/>
          </p:cNvSpPr>
          <p:nvPr/>
        </p:nvSpPr>
        <p:spPr bwMode="auto">
          <a:xfrm>
            <a:off x="6108700" y="419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4" name="Text Box 106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5" name="Text Box 107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6" name="Text Box 108"/>
          <p:cNvSpPr txBox="1">
            <a:spLocks noChangeArrowheads="1"/>
          </p:cNvSpPr>
          <p:nvPr/>
        </p:nvSpPr>
        <p:spPr bwMode="auto">
          <a:xfrm>
            <a:off x="245110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7" name="Text Box 109"/>
          <p:cNvSpPr txBox="1">
            <a:spLocks noChangeArrowheads="1"/>
          </p:cNvSpPr>
          <p:nvPr/>
        </p:nvSpPr>
        <p:spPr bwMode="auto">
          <a:xfrm>
            <a:off x="3116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8" name="Text Box 110"/>
          <p:cNvSpPr txBox="1">
            <a:spLocks noChangeArrowheads="1"/>
          </p:cNvSpPr>
          <p:nvPr/>
        </p:nvSpPr>
        <p:spPr bwMode="auto">
          <a:xfrm>
            <a:off x="345757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9" name="Text Box 111"/>
          <p:cNvSpPr txBox="1">
            <a:spLocks noChangeArrowheads="1"/>
          </p:cNvSpPr>
          <p:nvPr/>
        </p:nvSpPr>
        <p:spPr bwMode="auto">
          <a:xfrm>
            <a:off x="37893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0" name="Text Box 112"/>
          <p:cNvSpPr txBox="1">
            <a:spLocks noChangeArrowheads="1"/>
          </p:cNvSpPr>
          <p:nvPr/>
        </p:nvSpPr>
        <p:spPr bwMode="auto">
          <a:xfrm>
            <a:off x="67865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1" name="Text Box 113"/>
          <p:cNvSpPr txBox="1">
            <a:spLocks noChangeArrowheads="1"/>
          </p:cNvSpPr>
          <p:nvPr/>
        </p:nvSpPr>
        <p:spPr bwMode="auto">
          <a:xfrm>
            <a:off x="710882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2" name="Text Box 114"/>
          <p:cNvSpPr txBox="1">
            <a:spLocks noChangeArrowheads="1"/>
          </p:cNvSpPr>
          <p:nvPr/>
        </p:nvSpPr>
        <p:spPr bwMode="auto">
          <a:xfrm>
            <a:off x="5445125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43" name="Text Box 115"/>
          <p:cNvSpPr txBox="1">
            <a:spLocks noChangeArrowheads="1"/>
          </p:cNvSpPr>
          <p:nvPr/>
        </p:nvSpPr>
        <p:spPr bwMode="auto">
          <a:xfrm>
            <a:off x="5783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4" name="Text Box 116"/>
          <p:cNvSpPr txBox="1">
            <a:spLocks noChangeArrowheads="1"/>
          </p:cNvSpPr>
          <p:nvPr/>
        </p:nvSpPr>
        <p:spPr bwMode="auto">
          <a:xfrm>
            <a:off x="41068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5" name="Text Box 117"/>
          <p:cNvSpPr txBox="1">
            <a:spLocks noChangeArrowheads="1"/>
          </p:cNvSpPr>
          <p:nvPr/>
        </p:nvSpPr>
        <p:spPr bwMode="auto">
          <a:xfrm>
            <a:off x="27828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44465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7" name="Text Box 119"/>
          <p:cNvSpPr txBox="1">
            <a:spLocks noChangeArrowheads="1"/>
          </p:cNvSpPr>
          <p:nvPr/>
        </p:nvSpPr>
        <p:spPr bwMode="auto">
          <a:xfrm>
            <a:off x="47894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8" name="Text Box 120"/>
          <p:cNvSpPr txBox="1">
            <a:spLocks noChangeArrowheads="1"/>
          </p:cNvSpPr>
          <p:nvPr/>
        </p:nvSpPr>
        <p:spPr bwMode="auto">
          <a:xfrm>
            <a:off x="51165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9" name="Text Box 121"/>
          <p:cNvSpPr txBox="1">
            <a:spLocks noChangeArrowheads="1"/>
          </p:cNvSpPr>
          <p:nvPr/>
        </p:nvSpPr>
        <p:spPr bwMode="auto">
          <a:xfrm>
            <a:off x="64500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0" name="Line 122"/>
          <p:cNvSpPr>
            <a:spLocks noChangeShapeType="1"/>
          </p:cNvSpPr>
          <p:nvPr/>
        </p:nvSpPr>
        <p:spPr bwMode="auto">
          <a:xfrm flipV="1">
            <a:off x="5524500" y="40640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251" name="Line 123"/>
          <p:cNvSpPr>
            <a:spLocks noChangeShapeType="1"/>
          </p:cNvSpPr>
          <p:nvPr/>
        </p:nvSpPr>
        <p:spPr bwMode="auto">
          <a:xfrm flipV="1">
            <a:off x="5518150" y="51498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252" name="Text Box 124"/>
          <p:cNvSpPr txBox="1">
            <a:spLocks noChangeArrowheads="1"/>
          </p:cNvSpPr>
          <p:nvPr/>
        </p:nvSpPr>
        <p:spPr bwMode="auto">
          <a:xfrm>
            <a:off x="7318375" y="52736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53" name="Text Box 125"/>
          <p:cNvSpPr txBox="1">
            <a:spLocks noChangeArrowheads="1"/>
          </p:cNvSpPr>
          <p:nvPr/>
        </p:nvSpPr>
        <p:spPr bwMode="auto">
          <a:xfrm>
            <a:off x="2157413" y="52800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54" name="Text Box 126"/>
          <p:cNvSpPr txBox="1">
            <a:spLocks noChangeArrowheads="1"/>
          </p:cNvSpPr>
          <p:nvPr/>
        </p:nvSpPr>
        <p:spPr bwMode="auto">
          <a:xfrm>
            <a:off x="5459413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55" name="Text Box 127"/>
          <p:cNvSpPr txBox="1">
            <a:spLocks noChangeArrowheads="1"/>
          </p:cNvSpPr>
          <p:nvPr/>
        </p:nvSpPr>
        <p:spPr bwMode="auto">
          <a:xfrm>
            <a:off x="6115050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6" name="Text Box 128"/>
          <p:cNvSpPr txBox="1">
            <a:spLocks noChangeArrowheads="1"/>
          </p:cNvSpPr>
          <p:nvPr/>
        </p:nvSpPr>
        <p:spPr bwMode="auto">
          <a:xfrm>
            <a:off x="611505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7" name="Text Box 129"/>
          <p:cNvSpPr txBox="1">
            <a:spLocks noChangeArrowheads="1"/>
          </p:cNvSpPr>
          <p:nvPr/>
        </p:nvSpPr>
        <p:spPr bwMode="auto">
          <a:xfrm>
            <a:off x="41132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" y="457201"/>
            <a:ext cx="7010400" cy="6096000"/>
            <a:chOff x="1077913" y="127000"/>
            <a:chExt cx="7097712" cy="6594475"/>
          </a:xfrm>
        </p:grpSpPr>
        <p:pic>
          <p:nvPicPr>
            <p:cNvPr id="12" name="Picture 3" descr="17_15bTransferRNAStruct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913" y="136525"/>
              <a:ext cx="6988175" cy="6584950"/>
            </a:xfrm>
            <a:prstGeom prst="rect">
              <a:avLst/>
            </a:prstGeom>
            <a:noFill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104900" y="6184900"/>
              <a:ext cx="4410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 dirty="0"/>
                <a:t>(b) Three-dimensional structure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791200" y="5854700"/>
              <a:ext cx="2384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(c) Symbol used </a:t>
              </a:r>
              <a:br>
                <a:rPr lang="en-US" sz="2300" b="1"/>
              </a:br>
              <a:endParaRPr lang="en-US" sz="2300" b="1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111500" y="5346700"/>
              <a:ext cx="1466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Anticodon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096000" y="5372100"/>
              <a:ext cx="1466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Anticodon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830888" y="4987925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3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456488" y="4984750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5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378200" y="2476500"/>
              <a:ext cx="14747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Hydrogen</a:t>
              </a:r>
              <a:br>
                <a:rPr lang="en-US" sz="2300" b="1"/>
              </a:br>
              <a:r>
                <a:rPr lang="en-US" sz="2300" b="1"/>
                <a:t>bonds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6146800" y="127000"/>
              <a:ext cx="1654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 dirty="0"/>
                <a:t>Amino acid</a:t>
              </a:r>
              <a:br>
                <a:rPr lang="en-US" sz="2300" b="1" dirty="0"/>
              </a:br>
              <a:r>
                <a:rPr lang="en-US" sz="2300" b="1" dirty="0"/>
                <a:t>attachment</a:t>
              </a:r>
              <a:br>
                <a:rPr lang="en-US" sz="2300" b="1" dirty="0"/>
              </a:br>
              <a:r>
                <a:rPr lang="en-US" sz="2300" b="1" dirty="0"/>
                <a:t>site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548188" y="730250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5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640388" y="1177925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3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23" name="AutoShape 14"/>
            <p:cNvSpPr>
              <a:spLocks/>
            </p:cNvSpPr>
            <p:nvPr/>
          </p:nvSpPr>
          <p:spPr bwMode="auto">
            <a:xfrm rot="5400000">
              <a:off x="6690518" y="4685507"/>
              <a:ext cx="214313" cy="1079500"/>
            </a:xfrm>
            <a:prstGeom prst="rightBrace">
              <a:avLst>
                <a:gd name="adj1" fmla="val 4197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5"/>
            <p:cNvSpPr>
              <a:spLocks/>
            </p:cNvSpPr>
            <p:nvPr/>
          </p:nvSpPr>
          <p:spPr bwMode="auto">
            <a:xfrm>
              <a:off x="2846388" y="5219700"/>
              <a:ext cx="247650" cy="566738"/>
            </a:xfrm>
            <a:prstGeom prst="rightBrace">
              <a:avLst>
                <a:gd name="adj1" fmla="val 1907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3702050" y="1287463"/>
              <a:ext cx="311150" cy="120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5453063" y="312738"/>
              <a:ext cx="669925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748463" y="960438"/>
              <a:ext cx="750887" cy="682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3421063" y="1976438"/>
              <a:ext cx="280987" cy="530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6188075" y="6184900"/>
              <a:ext cx="16224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in this book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6329363" y="4670425"/>
              <a:ext cx="201612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A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99250" y="4691063"/>
              <a:ext cx="20161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A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7061200" y="4675188"/>
              <a:ext cx="20161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G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</p:grp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543800" y="3886200"/>
            <a:ext cx="1587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chemeClr val="tx2"/>
                </a:solidFill>
              </a:rPr>
              <a:t>BioFlix</a:t>
            </a:r>
            <a:r>
              <a:rPr lang="en-US" sz="2200" dirty="0">
                <a:solidFill>
                  <a:schemeClr val="tx2"/>
                </a:solidFill>
              </a:rPr>
              <a:t>: Protein Synthesis</a:t>
            </a:r>
          </a:p>
        </p:txBody>
      </p:sp>
      <p:pic>
        <p:nvPicPr>
          <p:cNvPr id="73738" name="Picture 10" descr="Campbell Play Butt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562600"/>
            <a:ext cx="1190625" cy="6572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696200" y="1524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17.24c</a:t>
            </a:r>
          </a:p>
        </p:txBody>
      </p:sp>
      <p:pic>
        <p:nvPicPr>
          <p:cNvPr id="266243" name="Picture 3" descr="17_24c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46088" y="7620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342900" y="12763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2151063" y="20018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868613" y="1609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2119313" y="23399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1611313" y="27495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7275513" y="24701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7262813" y="27686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2867025" y="1311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 flipH="1">
            <a:off x="2876550" y="25209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6991350" y="25209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5" name="AutoShape 15"/>
          <p:cNvSpPr>
            <a:spLocks/>
          </p:cNvSpPr>
          <p:nvPr/>
        </p:nvSpPr>
        <p:spPr bwMode="auto">
          <a:xfrm rot="5400000">
            <a:off x="7432675" y="19716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8029575" y="1609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8029575" y="20208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8031163" y="13112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3392488" y="2378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4392613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5362575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6384925" y="23907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728913" y="3790950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A instead of T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430213" y="32575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nonsense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678113" y="55927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3487738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3162300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4159250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449421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1609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54927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582612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71564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4" name="Text Box 34"/>
          <p:cNvSpPr txBox="1">
            <a:spLocks noChangeArrowheads="1"/>
          </p:cNvSpPr>
          <p:nvPr/>
        </p:nvSpPr>
        <p:spPr bwMode="auto">
          <a:xfrm>
            <a:off x="7483475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5" name="Text Box 35"/>
          <p:cNvSpPr txBox="1">
            <a:spLocks noChangeArrowheads="1"/>
          </p:cNvSpPr>
          <p:nvPr/>
        </p:nvSpPr>
        <p:spPr bwMode="auto">
          <a:xfrm>
            <a:off x="781526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3498850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3168650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4175125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449421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749776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7831138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516572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583247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4" name="Text Box 44"/>
          <p:cNvSpPr txBox="1">
            <a:spLocks noChangeArrowheads="1"/>
          </p:cNvSpPr>
          <p:nvPr/>
        </p:nvSpPr>
        <p:spPr bwMode="auto">
          <a:xfrm>
            <a:off x="716756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5" name="Text Box 45"/>
          <p:cNvSpPr txBox="1">
            <a:spLocks noChangeArrowheads="1"/>
          </p:cNvSpPr>
          <p:nvPr/>
        </p:nvSpPr>
        <p:spPr bwMode="auto">
          <a:xfrm>
            <a:off x="54975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6" name="Text Box 46"/>
          <p:cNvSpPr txBox="1">
            <a:spLocks noChangeArrowheads="1"/>
          </p:cNvSpPr>
          <p:nvPr/>
        </p:nvSpPr>
        <p:spPr bwMode="auto">
          <a:xfrm>
            <a:off x="38290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7" name="Text Box 47"/>
          <p:cNvSpPr txBox="1">
            <a:spLocks noChangeArrowheads="1"/>
          </p:cNvSpPr>
          <p:nvPr/>
        </p:nvSpPr>
        <p:spPr bwMode="auto">
          <a:xfrm>
            <a:off x="481647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8" name="Text Box 48"/>
          <p:cNvSpPr txBox="1">
            <a:spLocks noChangeArrowheads="1"/>
          </p:cNvSpPr>
          <p:nvPr/>
        </p:nvSpPr>
        <p:spPr bwMode="auto">
          <a:xfrm>
            <a:off x="61642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9" name="Text Box 49"/>
          <p:cNvSpPr txBox="1">
            <a:spLocks noChangeArrowheads="1"/>
          </p:cNvSpPr>
          <p:nvPr/>
        </p:nvSpPr>
        <p:spPr bwMode="auto">
          <a:xfrm>
            <a:off x="650081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0" name="Text Box 50"/>
          <p:cNvSpPr txBox="1">
            <a:spLocks noChangeArrowheads="1"/>
          </p:cNvSpPr>
          <p:nvPr/>
        </p:nvSpPr>
        <p:spPr bwMode="auto">
          <a:xfrm>
            <a:off x="68183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1" name="Text Box 51"/>
          <p:cNvSpPr txBox="1">
            <a:spLocks noChangeArrowheads="1"/>
          </p:cNvSpPr>
          <p:nvPr/>
        </p:nvSpPr>
        <p:spPr bwMode="auto">
          <a:xfrm>
            <a:off x="6826250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2" name="Text Box 52"/>
          <p:cNvSpPr txBox="1">
            <a:spLocks noChangeArrowheads="1"/>
          </p:cNvSpPr>
          <p:nvPr/>
        </p:nvSpPr>
        <p:spPr bwMode="auto">
          <a:xfrm>
            <a:off x="3819525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3" name="Text Box 53"/>
          <p:cNvSpPr txBox="1">
            <a:spLocks noChangeArrowheads="1"/>
          </p:cNvSpPr>
          <p:nvPr/>
        </p:nvSpPr>
        <p:spPr bwMode="auto">
          <a:xfrm>
            <a:off x="48196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4" name="Text Box 54"/>
          <p:cNvSpPr txBox="1">
            <a:spLocks noChangeArrowheads="1"/>
          </p:cNvSpPr>
          <p:nvPr/>
        </p:nvSpPr>
        <p:spPr bwMode="auto">
          <a:xfrm>
            <a:off x="61531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5" name="Text Box 55"/>
          <p:cNvSpPr txBox="1">
            <a:spLocks noChangeArrowheads="1"/>
          </p:cNvSpPr>
          <p:nvPr/>
        </p:nvSpPr>
        <p:spPr bwMode="auto">
          <a:xfrm>
            <a:off x="6494463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6" name="Text Box 56"/>
          <p:cNvSpPr txBox="1">
            <a:spLocks noChangeArrowheads="1"/>
          </p:cNvSpPr>
          <p:nvPr/>
        </p:nvSpPr>
        <p:spPr bwMode="auto">
          <a:xfrm>
            <a:off x="6811963" y="12922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7" name="Text Box 57"/>
          <p:cNvSpPr txBox="1">
            <a:spLocks noChangeArrowheads="1"/>
          </p:cNvSpPr>
          <p:nvPr/>
        </p:nvSpPr>
        <p:spPr bwMode="auto">
          <a:xfrm>
            <a:off x="3827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8" name="Text Box 58"/>
          <p:cNvSpPr txBox="1">
            <a:spLocks noChangeArrowheads="1"/>
          </p:cNvSpPr>
          <p:nvPr/>
        </p:nvSpPr>
        <p:spPr bwMode="auto">
          <a:xfrm>
            <a:off x="3160713" y="16160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9" name="Text Box 59"/>
          <p:cNvSpPr txBox="1">
            <a:spLocks noChangeArrowheads="1"/>
          </p:cNvSpPr>
          <p:nvPr/>
        </p:nvSpPr>
        <p:spPr bwMode="auto">
          <a:xfrm>
            <a:off x="416877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0" name="Text Box 60"/>
          <p:cNvSpPr txBox="1">
            <a:spLocks noChangeArrowheads="1"/>
          </p:cNvSpPr>
          <p:nvPr/>
        </p:nvSpPr>
        <p:spPr bwMode="auto">
          <a:xfrm>
            <a:off x="45005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1" name="Text Box 61"/>
          <p:cNvSpPr txBox="1">
            <a:spLocks noChangeArrowheads="1"/>
          </p:cNvSpPr>
          <p:nvPr/>
        </p:nvSpPr>
        <p:spPr bwMode="auto">
          <a:xfrm>
            <a:off x="74977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2" name="Text Box 62"/>
          <p:cNvSpPr txBox="1">
            <a:spLocks noChangeArrowheads="1"/>
          </p:cNvSpPr>
          <p:nvPr/>
        </p:nvSpPr>
        <p:spPr bwMode="auto">
          <a:xfrm>
            <a:off x="782002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3" name="Text Box 63"/>
          <p:cNvSpPr txBox="1">
            <a:spLocks noChangeArrowheads="1"/>
          </p:cNvSpPr>
          <p:nvPr/>
        </p:nvSpPr>
        <p:spPr bwMode="auto">
          <a:xfrm>
            <a:off x="6156325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4" name="Text Box 64"/>
          <p:cNvSpPr txBox="1">
            <a:spLocks noChangeArrowheads="1"/>
          </p:cNvSpPr>
          <p:nvPr/>
        </p:nvSpPr>
        <p:spPr bwMode="auto">
          <a:xfrm>
            <a:off x="6494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5" name="Text Box 65"/>
          <p:cNvSpPr txBox="1">
            <a:spLocks noChangeArrowheads="1"/>
          </p:cNvSpPr>
          <p:nvPr/>
        </p:nvSpPr>
        <p:spPr bwMode="auto">
          <a:xfrm>
            <a:off x="48180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6" name="Text Box 66"/>
          <p:cNvSpPr txBox="1">
            <a:spLocks noChangeArrowheads="1"/>
          </p:cNvSpPr>
          <p:nvPr/>
        </p:nvSpPr>
        <p:spPr bwMode="auto">
          <a:xfrm>
            <a:off x="34940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7" name="Text Box 67"/>
          <p:cNvSpPr txBox="1">
            <a:spLocks noChangeArrowheads="1"/>
          </p:cNvSpPr>
          <p:nvPr/>
        </p:nvSpPr>
        <p:spPr bwMode="auto">
          <a:xfrm>
            <a:off x="51577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55006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9" name="Text Box 69"/>
          <p:cNvSpPr txBox="1">
            <a:spLocks noChangeArrowheads="1"/>
          </p:cNvSpPr>
          <p:nvPr/>
        </p:nvSpPr>
        <p:spPr bwMode="auto">
          <a:xfrm>
            <a:off x="58277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0" name="Text Box 70"/>
          <p:cNvSpPr txBox="1">
            <a:spLocks noChangeArrowheads="1"/>
          </p:cNvSpPr>
          <p:nvPr/>
        </p:nvSpPr>
        <p:spPr bwMode="auto">
          <a:xfrm>
            <a:off x="71612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1" name="Text Box 71"/>
          <p:cNvSpPr txBox="1">
            <a:spLocks noChangeArrowheads="1"/>
          </p:cNvSpPr>
          <p:nvPr/>
        </p:nvSpPr>
        <p:spPr bwMode="auto">
          <a:xfrm>
            <a:off x="2157413" y="4492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2" name="Text Box 72"/>
          <p:cNvSpPr txBox="1">
            <a:spLocks noChangeArrowheads="1"/>
          </p:cNvSpPr>
          <p:nvPr/>
        </p:nvSpPr>
        <p:spPr bwMode="auto">
          <a:xfrm>
            <a:off x="2155825" y="4206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3" name="Text Box 73"/>
          <p:cNvSpPr txBox="1">
            <a:spLocks noChangeArrowheads="1"/>
          </p:cNvSpPr>
          <p:nvPr/>
        </p:nvSpPr>
        <p:spPr bwMode="auto">
          <a:xfrm>
            <a:off x="7318375" y="44926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4" name="Text Box 74"/>
          <p:cNvSpPr txBox="1">
            <a:spLocks noChangeArrowheads="1"/>
          </p:cNvSpPr>
          <p:nvPr/>
        </p:nvSpPr>
        <p:spPr bwMode="auto">
          <a:xfrm>
            <a:off x="7319963" y="42005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5" name="Text Box 75"/>
          <p:cNvSpPr txBox="1">
            <a:spLocks noChangeArrowheads="1"/>
          </p:cNvSpPr>
          <p:nvPr/>
        </p:nvSpPr>
        <p:spPr bwMode="auto">
          <a:xfrm>
            <a:off x="2773363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6" name="Text Box 76"/>
          <p:cNvSpPr txBox="1">
            <a:spLocks noChangeArrowheads="1"/>
          </p:cNvSpPr>
          <p:nvPr/>
        </p:nvSpPr>
        <p:spPr bwMode="auto">
          <a:xfrm>
            <a:off x="37893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7" name="Text Box 77"/>
          <p:cNvSpPr txBox="1">
            <a:spLocks noChangeArrowheads="1"/>
          </p:cNvSpPr>
          <p:nvPr/>
        </p:nvSpPr>
        <p:spPr bwMode="auto">
          <a:xfrm>
            <a:off x="444658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7783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9" name="Text Box 79"/>
          <p:cNvSpPr txBox="1">
            <a:spLocks noChangeArrowheads="1"/>
          </p:cNvSpPr>
          <p:nvPr/>
        </p:nvSpPr>
        <p:spPr bwMode="auto">
          <a:xfrm>
            <a:off x="5111750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0" name="Text Box 80"/>
          <p:cNvSpPr txBox="1">
            <a:spLocks noChangeArrowheads="1"/>
          </p:cNvSpPr>
          <p:nvPr/>
        </p:nvSpPr>
        <p:spPr bwMode="auto">
          <a:xfrm>
            <a:off x="64420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1" name="Text Box 81"/>
          <p:cNvSpPr txBox="1">
            <a:spLocks noChangeArrowheads="1"/>
          </p:cNvSpPr>
          <p:nvPr/>
        </p:nvSpPr>
        <p:spPr bwMode="auto">
          <a:xfrm>
            <a:off x="6778625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2" name="Text Box 82"/>
          <p:cNvSpPr txBox="1">
            <a:spLocks noChangeArrowheads="1"/>
          </p:cNvSpPr>
          <p:nvPr/>
        </p:nvSpPr>
        <p:spPr bwMode="auto">
          <a:xfrm>
            <a:off x="711041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3" name="Text Box 83"/>
          <p:cNvSpPr txBox="1">
            <a:spLocks noChangeArrowheads="1"/>
          </p:cNvSpPr>
          <p:nvPr/>
        </p:nvSpPr>
        <p:spPr bwMode="auto">
          <a:xfrm>
            <a:off x="2789238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4" name="Text Box 84"/>
          <p:cNvSpPr txBox="1">
            <a:spLocks noChangeArrowheads="1"/>
          </p:cNvSpPr>
          <p:nvPr/>
        </p:nvSpPr>
        <p:spPr bwMode="auto">
          <a:xfrm>
            <a:off x="245427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5" name="Text Box 85"/>
          <p:cNvSpPr txBox="1">
            <a:spLocks noChangeArrowheads="1"/>
          </p:cNvSpPr>
          <p:nvPr/>
        </p:nvSpPr>
        <p:spPr bwMode="auto">
          <a:xfrm>
            <a:off x="3448050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6" name="Text Box 86"/>
          <p:cNvSpPr txBox="1">
            <a:spLocks noChangeArrowheads="1"/>
          </p:cNvSpPr>
          <p:nvPr/>
        </p:nvSpPr>
        <p:spPr bwMode="auto">
          <a:xfrm>
            <a:off x="3794125" y="4178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6783388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8" name="Text Box 88"/>
          <p:cNvSpPr txBox="1">
            <a:spLocks noChangeArrowheads="1"/>
          </p:cNvSpPr>
          <p:nvPr/>
        </p:nvSpPr>
        <p:spPr bwMode="auto">
          <a:xfrm>
            <a:off x="7116763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9" name="Text Box 89"/>
          <p:cNvSpPr txBox="1">
            <a:spLocks noChangeArrowheads="1"/>
          </p:cNvSpPr>
          <p:nvPr/>
        </p:nvSpPr>
        <p:spPr bwMode="auto">
          <a:xfrm>
            <a:off x="446087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0" name="Text Box 90"/>
          <p:cNvSpPr txBox="1">
            <a:spLocks noChangeArrowheads="1"/>
          </p:cNvSpPr>
          <p:nvPr/>
        </p:nvSpPr>
        <p:spPr bwMode="auto">
          <a:xfrm>
            <a:off x="51228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1" name="Text Box 91"/>
          <p:cNvSpPr txBox="1">
            <a:spLocks noChangeArrowheads="1"/>
          </p:cNvSpPr>
          <p:nvPr/>
        </p:nvSpPr>
        <p:spPr bwMode="auto">
          <a:xfrm>
            <a:off x="644842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2" name="Text Box 92"/>
          <p:cNvSpPr txBox="1">
            <a:spLocks noChangeArrowheads="1"/>
          </p:cNvSpPr>
          <p:nvPr/>
        </p:nvSpPr>
        <p:spPr bwMode="auto">
          <a:xfrm>
            <a:off x="4787900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3" name="Text Box 93"/>
          <p:cNvSpPr txBox="1">
            <a:spLocks noChangeArrowheads="1"/>
          </p:cNvSpPr>
          <p:nvPr/>
        </p:nvSpPr>
        <p:spPr bwMode="auto">
          <a:xfrm>
            <a:off x="311467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411162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578643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3114675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60991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8" name="Text Box 98"/>
          <p:cNvSpPr txBox="1">
            <a:spLocks noChangeArrowheads="1"/>
          </p:cNvSpPr>
          <p:nvPr/>
        </p:nvSpPr>
        <p:spPr bwMode="auto">
          <a:xfrm>
            <a:off x="5770563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9" name="Text Box 99"/>
          <p:cNvSpPr txBox="1">
            <a:spLocks noChangeArrowheads="1"/>
          </p:cNvSpPr>
          <p:nvPr/>
        </p:nvSpPr>
        <p:spPr bwMode="auto">
          <a:xfrm>
            <a:off x="2451100" y="45005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0" name="Text Box 100"/>
          <p:cNvSpPr txBox="1">
            <a:spLocks noChangeArrowheads="1"/>
          </p:cNvSpPr>
          <p:nvPr/>
        </p:nvSpPr>
        <p:spPr bwMode="auto">
          <a:xfrm>
            <a:off x="244157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1" name="Text Box 101"/>
          <p:cNvSpPr txBox="1">
            <a:spLocks noChangeArrowheads="1"/>
          </p:cNvSpPr>
          <p:nvPr/>
        </p:nvSpPr>
        <p:spPr bwMode="auto">
          <a:xfrm>
            <a:off x="3106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2" name="Text Box 102"/>
          <p:cNvSpPr txBox="1">
            <a:spLocks noChangeArrowheads="1"/>
          </p:cNvSpPr>
          <p:nvPr/>
        </p:nvSpPr>
        <p:spPr bwMode="auto">
          <a:xfrm>
            <a:off x="3448050" y="5249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6343" name="Text Box 103"/>
          <p:cNvSpPr txBox="1">
            <a:spLocks noChangeArrowheads="1"/>
          </p:cNvSpPr>
          <p:nvPr/>
        </p:nvSpPr>
        <p:spPr bwMode="auto">
          <a:xfrm>
            <a:off x="37798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4" name="Text Box 104"/>
          <p:cNvSpPr txBox="1">
            <a:spLocks noChangeArrowheads="1"/>
          </p:cNvSpPr>
          <p:nvPr/>
        </p:nvSpPr>
        <p:spPr bwMode="auto">
          <a:xfrm>
            <a:off x="67770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5" name="Text Box 105"/>
          <p:cNvSpPr txBox="1">
            <a:spLocks noChangeArrowheads="1"/>
          </p:cNvSpPr>
          <p:nvPr/>
        </p:nvSpPr>
        <p:spPr bwMode="auto">
          <a:xfrm>
            <a:off x="7104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6" name="Text Box 106"/>
          <p:cNvSpPr txBox="1">
            <a:spLocks noChangeArrowheads="1"/>
          </p:cNvSpPr>
          <p:nvPr/>
        </p:nvSpPr>
        <p:spPr bwMode="auto">
          <a:xfrm>
            <a:off x="5773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7" name="Text Box 107"/>
          <p:cNvSpPr txBox="1">
            <a:spLocks noChangeArrowheads="1"/>
          </p:cNvSpPr>
          <p:nvPr/>
        </p:nvSpPr>
        <p:spPr bwMode="auto">
          <a:xfrm>
            <a:off x="40973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8" name="Text Box 108"/>
          <p:cNvSpPr txBox="1">
            <a:spLocks noChangeArrowheads="1"/>
          </p:cNvSpPr>
          <p:nvPr/>
        </p:nvSpPr>
        <p:spPr bwMode="auto">
          <a:xfrm>
            <a:off x="27733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9" name="Text Box 109"/>
          <p:cNvSpPr txBox="1">
            <a:spLocks noChangeArrowheads="1"/>
          </p:cNvSpPr>
          <p:nvPr/>
        </p:nvSpPr>
        <p:spPr bwMode="auto">
          <a:xfrm>
            <a:off x="4437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0" name="Text Box 110"/>
          <p:cNvSpPr txBox="1">
            <a:spLocks noChangeArrowheads="1"/>
          </p:cNvSpPr>
          <p:nvPr/>
        </p:nvSpPr>
        <p:spPr bwMode="auto">
          <a:xfrm>
            <a:off x="47799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1" name="Text Box 111"/>
          <p:cNvSpPr txBox="1">
            <a:spLocks noChangeArrowheads="1"/>
          </p:cNvSpPr>
          <p:nvPr/>
        </p:nvSpPr>
        <p:spPr bwMode="auto">
          <a:xfrm>
            <a:off x="51069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2" name="Text Box 112"/>
          <p:cNvSpPr txBox="1">
            <a:spLocks noChangeArrowheads="1"/>
          </p:cNvSpPr>
          <p:nvPr/>
        </p:nvSpPr>
        <p:spPr bwMode="auto">
          <a:xfrm>
            <a:off x="64404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3" name="Line 113"/>
          <p:cNvSpPr>
            <a:spLocks noChangeShapeType="1"/>
          </p:cNvSpPr>
          <p:nvPr/>
        </p:nvSpPr>
        <p:spPr bwMode="auto">
          <a:xfrm flipV="1">
            <a:off x="3522663" y="4038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4" name="Line 114"/>
          <p:cNvSpPr>
            <a:spLocks noChangeShapeType="1"/>
          </p:cNvSpPr>
          <p:nvPr/>
        </p:nvSpPr>
        <p:spPr bwMode="auto">
          <a:xfrm flipV="1">
            <a:off x="3524250" y="5119688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5" name="Text Box 115"/>
          <p:cNvSpPr txBox="1">
            <a:spLocks noChangeArrowheads="1"/>
          </p:cNvSpPr>
          <p:nvPr/>
        </p:nvSpPr>
        <p:spPr bwMode="auto">
          <a:xfrm>
            <a:off x="7318375" y="52355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56" name="Text Box 116"/>
          <p:cNvSpPr txBox="1">
            <a:spLocks noChangeArrowheads="1"/>
          </p:cNvSpPr>
          <p:nvPr/>
        </p:nvSpPr>
        <p:spPr bwMode="auto">
          <a:xfrm>
            <a:off x="2157413" y="52419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57" name="Text Box 117"/>
          <p:cNvSpPr txBox="1">
            <a:spLocks noChangeArrowheads="1"/>
          </p:cNvSpPr>
          <p:nvPr/>
        </p:nvSpPr>
        <p:spPr bwMode="auto">
          <a:xfrm>
            <a:off x="6105525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8" name="Text Box 118"/>
          <p:cNvSpPr txBox="1">
            <a:spLocks noChangeArrowheads="1"/>
          </p:cNvSpPr>
          <p:nvPr/>
        </p:nvSpPr>
        <p:spPr bwMode="auto">
          <a:xfrm>
            <a:off x="610552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9" name="Text Box 119"/>
          <p:cNvSpPr txBox="1">
            <a:spLocks noChangeArrowheads="1"/>
          </p:cNvSpPr>
          <p:nvPr/>
        </p:nvSpPr>
        <p:spPr bwMode="auto">
          <a:xfrm>
            <a:off x="41084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0" name="Text Box 120"/>
          <p:cNvSpPr txBox="1">
            <a:spLocks noChangeArrowheads="1"/>
          </p:cNvSpPr>
          <p:nvPr/>
        </p:nvSpPr>
        <p:spPr bwMode="auto">
          <a:xfrm>
            <a:off x="4738688" y="3748088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266361" name="Text Box 121"/>
          <p:cNvSpPr txBox="1">
            <a:spLocks noChangeArrowheads="1"/>
          </p:cNvSpPr>
          <p:nvPr/>
        </p:nvSpPr>
        <p:spPr bwMode="auto">
          <a:xfrm>
            <a:off x="5449888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2" name="Text Box 122"/>
          <p:cNvSpPr txBox="1">
            <a:spLocks noChangeArrowheads="1"/>
          </p:cNvSpPr>
          <p:nvPr/>
        </p:nvSpPr>
        <p:spPr bwMode="auto">
          <a:xfrm>
            <a:off x="54419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3" name="Text Box 123"/>
          <p:cNvSpPr txBox="1">
            <a:spLocks noChangeArrowheads="1"/>
          </p:cNvSpPr>
          <p:nvPr/>
        </p:nvSpPr>
        <p:spPr bwMode="auto">
          <a:xfrm>
            <a:off x="3459163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4" name="Text Box 124"/>
          <p:cNvSpPr txBox="1">
            <a:spLocks noChangeArrowheads="1"/>
          </p:cNvSpPr>
          <p:nvPr/>
        </p:nvSpPr>
        <p:spPr bwMode="auto">
          <a:xfrm>
            <a:off x="2701925" y="4848225"/>
            <a:ext cx="1706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U instead of A</a:t>
            </a:r>
          </a:p>
        </p:txBody>
      </p:sp>
      <p:sp>
        <p:nvSpPr>
          <p:cNvPr id="266365" name="Text Box 125"/>
          <p:cNvSpPr txBox="1">
            <a:spLocks noChangeArrowheads="1"/>
          </p:cNvSpPr>
          <p:nvPr/>
        </p:nvSpPr>
        <p:spPr bwMode="auto">
          <a:xfrm>
            <a:off x="543718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6" name="Text Box 126"/>
          <p:cNvSpPr txBox="1">
            <a:spLocks noChangeArrowheads="1"/>
          </p:cNvSpPr>
          <p:nvPr/>
        </p:nvSpPr>
        <p:spPr bwMode="auto">
          <a:xfrm>
            <a:off x="3592513" y="5683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6367" name="AutoShape 127"/>
          <p:cNvSpPr>
            <a:spLocks/>
          </p:cNvSpPr>
          <p:nvPr/>
        </p:nvSpPr>
        <p:spPr bwMode="auto">
          <a:xfrm rot="5400000">
            <a:off x="3749675" y="5184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Mutagens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3797963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Spontaneous mutations</a:t>
            </a:r>
            <a:r>
              <a:rPr lang="en-US" i="1" dirty="0"/>
              <a:t> </a:t>
            </a:r>
            <a:r>
              <a:rPr lang="en-US" dirty="0"/>
              <a:t>can occur during DNA replication, recombination, or repair</a:t>
            </a:r>
          </a:p>
          <a:p>
            <a:pPr marL="350838" indent="-350838"/>
            <a:r>
              <a:rPr lang="en-US" b="1" dirty="0"/>
              <a:t>Mutagens </a:t>
            </a:r>
            <a:r>
              <a:rPr lang="en-US" dirty="0"/>
              <a:t>are physical or chemical agents that can cause </a:t>
            </a:r>
            <a:r>
              <a:rPr lang="en-US" dirty="0" smtClean="0"/>
              <a:t>mutations</a:t>
            </a:r>
          </a:p>
          <a:p>
            <a:pPr marL="350838" indent="-350838"/>
            <a:r>
              <a:rPr lang="en-US" dirty="0" smtClean="0"/>
              <a:t>Physical-</a:t>
            </a:r>
            <a:r>
              <a:rPr lang="en-US" dirty="0" err="1" smtClean="0"/>
              <a:t>Xrays</a:t>
            </a:r>
            <a:r>
              <a:rPr lang="en-US" dirty="0" smtClean="0"/>
              <a:t>, UV rays etc.</a:t>
            </a:r>
          </a:p>
          <a:p>
            <a:pPr marL="350838" indent="-350838"/>
            <a:r>
              <a:rPr lang="en-US" dirty="0" smtClean="0"/>
              <a:t>Chemicals-they can cause existing bases to pair incorrectly, be substituted into the DNA as bases, or cause DNA shape distortions. (77-78)</a:t>
            </a:r>
            <a:endParaRPr lang="en-US" dirty="0"/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main types of mutagens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304800" y="2971800"/>
            <a:ext cx="4041775" cy="750887"/>
          </a:xfrm>
        </p:spPr>
        <p:txBody>
          <a:bodyPr/>
          <a:lstStyle/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895600" y="1600200"/>
            <a:ext cx="5791200" cy="1371600"/>
          </a:xfrm>
        </p:spPr>
        <p:txBody>
          <a:bodyPr/>
          <a:lstStyle/>
          <a:p>
            <a:r>
              <a:rPr lang="en-US" dirty="0" smtClean="0"/>
              <a:t>X-rays</a:t>
            </a:r>
          </a:p>
          <a:p>
            <a:r>
              <a:rPr lang="en-US" dirty="0" smtClean="0"/>
              <a:t>UV radiation</a:t>
            </a:r>
          </a:p>
          <a:p>
            <a:pPr lvl="1"/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04801" y="3581400"/>
            <a:ext cx="8839200" cy="3276600"/>
          </a:xfrm>
        </p:spPr>
        <p:txBody>
          <a:bodyPr>
            <a:normAutofit/>
          </a:bodyPr>
          <a:lstStyle/>
          <a:p>
            <a:r>
              <a:rPr lang="en-US" b="1" dirty="0" smtClean="0"/>
              <a:t>Base analogs</a:t>
            </a:r>
            <a:r>
              <a:rPr lang="en-US" dirty="0" smtClean="0"/>
              <a:t>: chemicals that are similar to normal DNA bases but that pair incorrectly</a:t>
            </a:r>
          </a:p>
          <a:p>
            <a:r>
              <a:rPr lang="en-US" dirty="0" smtClean="0"/>
              <a:t>Chemicals that interfere with correct DNA replication by inserting themselves into the double helix and distorting the shape</a:t>
            </a:r>
          </a:p>
          <a:p>
            <a:r>
              <a:rPr lang="en-US" dirty="0" smtClean="0"/>
              <a:t>Chemicals that cause bases to undergo </a:t>
            </a:r>
            <a:r>
              <a:rPr lang="en-US" dirty="0" err="1" smtClean="0"/>
              <a:t>tautomerization</a:t>
            </a:r>
            <a:r>
              <a:rPr lang="en-US" dirty="0" smtClean="0"/>
              <a:t> and so </a:t>
            </a:r>
            <a:r>
              <a:rPr lang="en-US" dirty="0" err="1" smtClean="0"/>
              <a:t>interefer</a:t>
            </a:r>
            <a:r>
              <a:rPr lang="en-US" dirty="0" smtClean="0"/>
              <a:t> with their ability to pair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7675"/>
            <a:ext cx="8534400" cy="1190625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/>
              <a:t>Comparing Gene Expression in Bacteria, Archaea, and Eukarya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229600" cy="4413250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dirty="0"/>
              <a:t>Bacteria and </a:t>
            </a:r>
            <a:r>
              <a:rPr lang="en-US" dirty="0" err="1"/>
              <a:t>eukarya</a:t>
            </a:r>
            <a:r>
              <a:rPr lang="en-US" dirty="0"/>
              <a:t> differ in their RNA polymerases, termination of transcription, and ribosomes; </a:t>
            </a:r>
            <a:r>
              <a:rPr lang="en-US" dirty="0" err="1"/>
              <a:t>archaea</a:t>
            </a:r>
            <a:r>
              <a:rPr lang="en-US" dirty="0"/>
              <a:t> tend to resemble </a:t>
            </a:r>
            <a:r>
              <a:rPr lang="en-US" dirty="0" err="1"/>
              <a:t>eukarya</a:t>
            </a:r>
            <a:r>
              <a:rPr lang="en-US" dirty="0"/>
              <a:t> in these respects</a:t>
            </a:r>
          </a:p>
          <a:p>
            <a:pPr marL="350838" indent="-350838">
              <a:lnSpc>
                <a:spcPct val="95000"/>
              </a:lnSpc>
            </a:pPr>
            <a:r>
              <a:rPr lang="en-US" dirty="0"/>
              <a:t>Bacteria can simultaneously transcribe and translate the same gene</a:t>
            </a:r>
          </a:p>
          <a:p>
            <a:pPr marL="350838" indent="-350838">
              <a:lnSpc>
                <a:spcPct val="95000"/>
              </a:lnSpc>
            </a:pPr>
            <a:r>
              <a:rPr lang="en-US" dirty="0"/>
              <a:t>In </a:t>
            </a:r>
            <a:r>
              <a:rPr lang="en-US" dirty="0" err="1"/>
              <a:t>eukarya</a:t>
            </a:r>
            <a:r>
              <a:rPr lang="en-US" dirty="0"/>
              <a:t>, transcription and translation are separated by the nuclear envelope</a:t>
            </a:r>
          </a:p>
          <a:p>
            <a:pPr marL="350838" indent="-350838">
              <a:lnSpc>
                <a:spcPct val="95000"/>
              </a:lnSpc>
            </a:pPr>
            <a:r>
              <a:rPr lang="en-US" dirty="0"/>
              <a:t>In </a:t>
            </a:r>
            <a:r>
              <a:rPr lang="en-US" dirty="0" err="1"/>
              <a:t>archaea</a:t>
            </a:r>
            <a:r>
              <a:rPr lang="en-US" dirty="0"/>
              <a:t>, transcription and translation are likely </a:t>
            </a:r>
            <a:r>
              <a:rPr lang="en-US" dirty="0" smtClean="0"/>
              <a:t>coupled (79)</a:t>
            </a:r>
            <a:endParaRPr lang="en-US" dirty="0"/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What Is a Gene? </a:t>
            </a:r>
            <a:r>
              <a:rPr lang="en-US" i="1"/>
              <a:t>Revisiting the Question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3681413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The idea of the gene has evolved through the history of genetics</a:t>
            </a:r>
          </a:p>
          <a:p>
            <a:pPr marL="350838" indent="-350838"/>
            <a:r>
              <a:rPr lang="en-US" dirty="0"/>
              <a:t>We have considered a gene as</a:t>
            </a:r>
          </a:p>
          <a:p>
            <a:pPr marL="977900" lvl="1" indent="-304800"/>
            <a:r>
              <a:rPr lang="en-US" dirty="0"/>
              <a:t>A discrete unit of inheritance </a:t>
            </a:r>
          </a:p>
          <a:p>
            <a:pPr marL="977900" lvl="1" indent="-304800"/>
            <a:r>
              <a:rPr lang="en-US" dirty="0"/>
              <a:t>A region of specific nucleotide sequence in a chromosome</a:t>
            </a:r>
          </a:p>
          <a:p>
            <a:pPr marL="977900" lvl="1" indent="-304800"/>
            <a:r>
              <a:rPr lang="en-US" dirty="0"/>
              <a:t>A DNA sequence that codes for a specific polypeptide </a:t>
            </a:r>
            <a:r>
              <a:rPr lang="en-US" dirty="0" smtClean="0"/>
              <a:t>chain (80)</a:t>
            </a:r>
            <a:endParaRPr lang="en-US" dirty="0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17.26</a:t>
            </a:r>
          </a:p>
        </p:txBody>
      </p:sp>
      <p:pic>
        <p:nvPicPr>
          <p:cNvPr id="180227" name="Picture 3" descr="17_26GeneExpress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136525"/>
            <a:ext cx="5816600" cy="6584950"/>
          </a:xfrm>
          <a:prstGeom prst="rect">
            <a:avLst/>
          </a:prstGeom>
          <a:noFill/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811338" y="271463"/>
            <a:ext cx="1279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TRANSCRIPTION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892550" y="185738"/>
            <a:ext cx="3698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DNA</a:t>
            </a: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V="1">
            <a:off x="2316163" y="1231900"/>
            <a:ext cx="16033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860800" y="2065338"/>
            <a:ext cx="1270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436938" y="1544638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4216400" y="1541463"/>
            <a:ext cx="936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868738" y="1049338"/>
            <a:ext cx="1444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4127500" y="350838"/>
            <a:ext cx="1524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4032250" y="1028700"/>
            <a:ext cx="3698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3775075" y="1195388"/>
            <a:ext cx="873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polymerase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3259138" y="1365250"/>
            <a:ext cx="390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Exon</a:t>
            </a: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1981200" y="1177925"/>
            <a:ext cx="390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1973263" y="1339850"/>
            <a:ext cx="6953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transcript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2124075" y="1611313"/>
            <a:ext cx="3905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1784350" y="1778000"/>
            <a:ext cx="10429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PROCESSING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3103563" y="2352675"/>
            <a:ext cx="7381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4014788" y="2068513"/>
            <a:ext cx="4381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Intron</a:t>
            </a: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3994150" y="1654175"/>
            <a:ext cx="11064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 transcript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3994150" y="1812925"/>
            <a:ext cx="8858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(pre-mRNA)</a:t>
            </a: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 rot="-1344358">
            <a:off x="4362450" y="2208213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 rot="-2750117">
            <a:off x="4923631" y="769144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5111750" y="2046288"/>
            <a:ext cx="827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Aminoacyl-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5108575" y="2211388"/>
            <a:ext cx="13684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tRNA synthetase</a:t>
            </a:r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 flipV="1">
            <a:off x="5024438" y="2713038"/>
            <a:ext cx="3683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Line 28"/>
          <p:cNvSpPr>
            <a:spLocks noChangeShapeType="1"/>
          </p:cNvSpPr>
          <p:nvPr/>
        </p:nvSpPr>
        <p:spPr bwMode="auto">
          <a:xfrm>
            <a:off x="5092700" y="30146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 flipV="1">
            <a:off x="5541963" y="2400300"/>
            <a:ext cx="317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6045200" y="2833688"/>
            <a:ext cx="919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AMINO ACID</a:t>
            </a: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6048375" y="3003550"/>
            <a:ext cx="919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ACTIVATION</a:t>
            </a:r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4678363" y="2541588"/>
            <a:ext cx="487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</a:t>
            </a:r>
            <a:br>
              <a:rPr lang="en-US" sz="1200" b="1"/>
            </a:br>
            <a:r>
              <a:rPr lang="en-US" sz="1200" b="1"/>
              <a:t>acid</a:t>
            </a:r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>
            <a:off x="4691063" y="2944813"/>
            <a:ext cx="3889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tRNA</a:t>
            </a:r>
          </a:p>
        </p:txBody>
      </p:sp>
      <p:sp>
        <p:nvSpPr>
          <p:cNvPr id="180258" name="Line 34"/>
          <p:cNvSpPr>
            <a:spLocks noChangeShapeType="1"/>
          </p:cNvSpPr>
          <p:nvPr/>
        </p:nvSpPr>
        <p:spPr bwMode="auto">
          <a:xfrm>
            <a:off x="3919538" y="3517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 flipH="1">
            <a:off x="4457700" y="3687763"/>
            <a:ext cx="17463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>
            <a:off x="4843463" y="3979863"/>
            <a:ext cx="236537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Text Box 37"/>
          <p:cNvSpPr txBox="1">
            <a:spLocks noChangeArrowheads="1"/>
          </p:cNvSpPr>
          <p:nvPr/>
        </p:nvSpPr>
        <p:spPr bwMode="auto">
          <a:xfrm rot="-2807254">
            <a:off x="3707606" y="3752057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84" charset="2"/>
              </a:rPr>
              <a:t> Cap</a:t>
            </a:r>
            <a:endParaRPr lang="en-US" sz="700" b="1"/>
          </a:p>
        </p:txBody>
      </p:sp>
      <p:sp>
        <p:nvSpPr>
          <p:cNvPr id="180262" name="Text Box 38"/>
          <p:cNvSpPr txBox="1">
            <a:spLocks noChangeArrowheads="1"/>
          </p:cNvSpPr>
          <p:nvPr/>
        </p:nvSpPr>
        <p:spPr bwMode="auto">
          <a:xfrm rot="-2588967">
            <a:off x="7029450" y="4008438"/>
            <a:ext cx="3492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7251700" y="3819525"/>
            <a:ext cx="1349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180264" name="Text Box 40"/>
          <p:cNvSpPr txBox="1">
            <a:spLocks noChangeArrowheads="1"/>
          </p:cNvSpPr>
          <p:nvPr/>
        </p:nvSpPr>
        <p:spPr bwMode="auto">
          <a:xfrm>
            <a:off x="4129088" y="3344863"/>
            <a:ext cx="917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Growing</a:t>
            </a:r>
            <a:br>
              <a:rPr lang="en-US" sz="1200" b="1"/>
            </a:br>
            <a:r>
              <a:rPr lang="en-US" sz="1200" b="1"/>
              <a:t>polypeptide</a:t>
            </a:r>
          </a:p>
        </p:txBody>
      </p:sp>
      <p:sp>
        <p:nvSpPr>
          <p:cNvPr id="180265" name="Text Box 41"/>
          <p:cNvSpPr txBox="1">
            <a:spLocks noChangeArrowheads="1"/>
          </p:cNvSpPr>
          <p:nvPr/>
        </p:nvSpPr>
        <p:spPr bwMode="auto">
          <a:xfrm>
            <a:off x="3416300" y="3452813"/>
            <a:ext cx="5032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180266" name="Text Box 42"/>
          <p:cNvSpPr txBox="1">
            <a:spLocks noChangeArrowheads="1"/>
          </p:cNvSpPr>
          <p:nvPr/>
        </p:nvSpPr>
        <p:spPr bwMode="auto">
          <a:xfrm>
            <a:off x="5094288" y="4008438"/>
            <a:ext cx="788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Aminoacyl</a:t>
            </a:r>
            <a:br>
              <a:rPr lang="en-US" sz="1200" b="1"/>
            </a:br>
            <a:r>
              <a:rPr lang="en-US" sz="1200" b="1"/>
              <a:t>(charged)</a:t>
            </a:r>
            <a:br>
              <a:rPr lang="en-US" sz="1200" b="1"/>
            </a:br>
            <a:r>
              <a:rPr lang="en-US" sz="1200" b="1"/>
              <a:t>tRNA</a:t>
            </a:r>
          </a:p>
        </p:txBody>
      </p:sp>
      <p:sp>
        <p:nvSpPr>
          <p:cNvPr id="180267" name="Text Box 43"/>
          <p:cNvSpPr txBox="1">
            <a:spLocks noChangeArrowheads="1"/>
          </p:cNvSpPr>
          <p:nvPr/>
        </p:nvSpPr>
        <p:spPr bwMode="auto">
          <a:xfrm>
            <a:off x="5407025" y="5562600"/>
            <a:ext cx="792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Anticodon</a:t>
            </a:r>
          </a:p>
        </p:txBody>
      </p:sp>
      <p:sp>
        <p:nvSpPr>
          <p:cNvPr id="180268" name="Line 44"/>
          <p:cNvSpPr>
            <a:spLocks noChangeShapeType="1"/>
          </p:cNvSpPr>
          <p:nvPr/>
        </p:nvSpPr>
        <p:spPr bwMode="auto">
          <a:xfrm>
            <a:off x="4999038" y="5478463"/>
            <a:ext cx="385762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9" name="Text Box 45"/>
          <p:cNvSpPr txBox="1">
            <a:spLocks noChangeArrowheads="1"/>
          </p:cNvSpPr>
          <p:nvPr/>
        </p:nvSpPr>
        <p:spPr bwMode="auto">
          <a:xfrm>
            <a:off x="2892425" y="4286250"/>
            <a:ext cx="7874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Ribosomal</a:t>
            </a:r>
          </a:p>
        </p:txBody>
      </p:sp>
      <p:sp>
        <p:nvSpPr>
          <p:cNvPr id="180270" name="Text Box 46"/>
          <p:cNvSpPr txBox="1">
            <a:spLocks noChangeArrowheads="1"/>
          </p:cNvSpPr>
          <p:nvPr/>
        </p:nvSpPr>
        <p:spPr bwMode="auto">
          <a:xfrm>
            <a:off x="2971800" y="4449763"/>
            <a:ext cx="63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subunits</a:t>
            </a:r>
          </a:p>
        </p:txBody>
      </p:sp>
      <p:sp>
        <p:nvSpPr>
          <p:cNvPr id="180271" name="Line 47"/>
          <p:cNvSpPr>
            <a:spLocks noChangeShapeType="1"/>
          </p:cNvSpPr>
          <p:nvPr/>
        </p:nvSpPr>
        <p:spPr bwMode="auto">
          <a:xfrm>
            <a:off x="3060700" y="3962400"/>
            <a:ext cx="1190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Line 48"/>
          <p:cNvSpPr>
            <a:spLocks noChangeShapeType="1"/>
          </p:cNvSpPr>
          <p:nvPr/>
        </p:nvSpPr>
        <p:spPr bwMode="auto">
          <a:xfrm flipH="1">
            <a:off x="2852738" y="4602163"/>
            <a:ext cx="233362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73" name="Text Box 49"/>
          <p:cNvSpPr txBox="1">
            <a:spLocks noChangeArrowheads="1"/>
          </p:cNvSpPr>
          <p:nvPr/>
        </p:nvSpPr>
        <p:spPr bwMode="auto">
          <a:xfrm>
            <a:off x="2759075" y="393065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0274" name="Text Box 50"/>
          <p:cNvSpPr txBox="1">
            <a:spLocks noChangeArrowheads="1"/>
          </p:cNvSpPr>
          <p:nvPr/>
        </p:nvSpPr>
        <p:spPr bwMode="auto">
          <a:xfrm>
            <a:off x="4724400" y="5443538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0275" name="Text Box 51"/>
          <p:cNvSpPr txBox="1">
            <a:spLocks noChangeArrowheads="1"/>
          </p:cNvSpPr>
          <p:nvPr/>
        </p:nvSpPr>
        <p:spPr bwMode="auto">
          <a:xfrm>
            <a:off x="4178300" y="5446713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0276" name="Text Box 52"/>
          <p:cNvSpPr txBox="1">
            <a:spLocks noChangeArrowheads="1"/>
          </p:cNvSpPr>
          <p:nvPr/>
        </p:nvSpPr>
        <p:spPr bwMode="auto">
          <a:xfrm>
            <a:off x="5722938" y="5260975"/>
            <a:ext cx="11080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TRANSLATION</a:t>
            </a:r>
          </a:p>
        </p:txBody>
      </p:sp>
      <p:sp>
        <p:nvSpPr>
          <p:cNvPr id="180277" name="Text Box 53"/>
          <p:cNvSpPr txBox="1">
            <a:spLocks noChangeArrowheads="1"/>
          </p:cNvSpPr>
          <p:nvPr/>
        </p:nvSpPr>
        <p:spPr bwMode="auto">
          <a:xfrm rot="-1159908">
            <a:off x="1751013" y="4806950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84" charset="2"/>
              </a:rPr>
              <a:t> Cap</a:t>
            </a:r>
            <a:endParaRPr lang="en-US" sz="700" b="1"/>
          </a:p>
        </p:txBody>
      </p:sp>
      <p:sp>
        <p:nvSpPr>
          <p:cNvPr id="180278" name="Text Box 54"/>
          <p:cNvSpPr txBox="1">
            <a:spLocks noChangeArrowheads="1"/>
          </p:cNvSpPr>
          <p:nvPr/>
        </p:nvSpPr>
        <p:spPr bwMode="auto">
          <a:xfrm>
            <a:off x="1738313" y="2976563"/>
            <a:ext cx="9985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CYTOPLASM</a:t>
            </a:r>
          </a:p>
        </p:txBody>
      </p:sp>
      <p:sp>
        <p:nvSpPr>
          <p:cNvPr id="180279" name="Text Box 55"/>
          <p:cNvSpPr txBox="1">
            <a:spLocks noChangeArrowheads="1"/>
          </p:cNvSpPr>
          <p:nvPr/>
        </p:nvSpPr>
        <p:spPr bwMode="auto">
          <a:xfrm>
            <a:off x="2606675" y="411480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80280" name="Text Box 56"/>
          <p:cNvSpPr txBox="1">
            <a:spLocks noChangeArrowheads="1"/>
          </p:cNvSpPr>
          <p:nvPr/>
        </p:nvSpPr>
        <p:spPr bwMode="auto">
          <a:xfrm>
            <a:off x="2432050" y="4276725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0281" name="Text Box 57"/>
          <p:cNvSpPr txBox="1">
            <a:spLocks noChangeArrowheads="1"/>
          </p:cNvSpPr>
          <p:nvPr/>
        </p:nvSpPr>
        <p:spPr bwMode="auto">
          <a:xfrm>
            <a:off x="4511675" y="592296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Codon</a:t>
            </a:r>
          </a:p>
        </p:txBody>
      </p:sp>
      <p:sp>
        <p:nvSpPr>
          <p:cNvPr id="180282" name="Text Box 58"/>
          <p:cNvSpPr txBox="1">
            <a:spLocks noChangeArrowheads="1"/>
          </p:cNvSpPr>
          <p:nvPr/>
        </p:nvSpPr>
        <p:spPr bwMode="auto">
          <a:xfrm>
            <a:off x="4003675" y="622141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Ribosome</a:t>
            </a:r>
          </a:p>
        </p:txBody>
      </p:sp>
      <p:sp>
        <p:nvSpPr>
          <p:cNvPr id="180283" name="AutoShape 59"/>
          <p:cNvSpPr>
            <a:spLocks/>
          </p:cNvSpPr>
          <p:nvPr/>
        </p:nvSpPr>
        <p:spPr bwMode="auto">
          <a:xfrm rot="-5400000">
            <a:off x="4737100" y="5737225"/>
            <a:ext cx="73025" cy="276225"/>
          </a:xfrm>
          <a:prstGeom prst="leftBrace">
            <a:avLst>
              <a:gd name="adj1" fmla="val 315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84" name="Text Box 60"/>
          <p:cNvSpPr txBox="1">
            <a:spLocks noChangeArrowheads="1"/>
          </p:cNvSpPr>
          <p:nvPr/>
        </p:nvSpPr>
        <p:spPr bwMode="auto">
          <a:xfrm>
            <a:off x="1728788" y="117792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5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180285" name="Text Box 61"/>
          <p:cNvSpPr txBox="1">
            <a:spLocks noChangeArrowheads="1"/>
          </p:cNvSpPr>
          <p:nvPr/>
        </p:nvSpPr>
        <p:spPr bwMode="auto">
          <a:xfrm>
            <a:off x="3875088" y="68897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62" name="TextBox 61"/>
          <p:cNvSpPr txBox="1"/>
          <p:nvPr/>
        </p:nvSpPr>
        <p:spPr>
          <a:xfrm>
            <a:off x="2286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8610600" cy="5527667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Accurate translation requires two steps</a:t>
            </a:r>
            <a:endParaRPr lang="en-US" sz="3000" dirty="0"/>
          </a:p>
          <a:p>
            <a:pPr marL="977900" lvl="1" indent="-304800"/>
            <a:r>
              <a:rPr lang="en-US" dirty="0"/>
              <a:t>First: a correct match between a </a:t>
            </a:r>
            <a:r>
              <a:rPr lang="en-US" dirty="0" err="1"/>
              <a:t>tRNA</a:t>
            </a:r>
            <a:r>
              <a:rPr lang="en-US" dirty="0"/>
              <a:t> and an amino acid, done by the enzyme </a:t>
            </a:r>
            <a:r>
              <a:rPr lang="en-US" b="1" dirty="0" err="1"/>
              <a:t>aminoacyl-tRNA</a:t>
            </a:r>
            <a:r>
              <a:rPr lang="en-US" b="1" dirty="0"/>
              <a:t> </a:t>
            </a:r>
            <a:r>
              <a:rPr lang="en-US" b="1" dirty="0" err="1"/>
              <a:t>synthetase</a:t>
            </a:r>
            <a:endParaRPr lang="en-US" b="1" dirty="0"/>
          </a:p>
          <a:p>
            <a:pPr marL="977900" lvl="1" indent="-304800"/>
            <a:r>
              <a:rPr lang="en-US" dirty="0"/>
              <a:t>Second: a correct match between the </a:t>
            </a:r>
            <a:r>
              <a:rPr lang="en-US" dirty="0" err="1"/>
              <a:t>tRNA</a:t>
            </a:r>
            <a:r>
              <a:rPr lang="en-US" dirty="0"/>
              <a:t> anticodon and an mRNA </a:t>
            </a:r>
            <a:r>
              <a:rPr lang="en-US" dirty="0" smtClean="0"/>
              <a:t>codon</a:t>
            </a:r>
          </a:p>
          <a:p>
            <a:pPr marL="548640" lvl="0" indent="-41148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kern="1200" dirty="0" err="1">
                <a:solidFill>
                  <a:prstClr val="white"/>
                </a:solidFill>
                <a:latin typeface="Book Antiqua"/>
                <a:hlinkClick r:id="rId3"/>
              </a:rPr>
              <a:t>aminoacyl-tRNA</a:t>
            </a:r>
            <a:r>
              <a:rPr lang="en-US" kern="1200" dirty="0">
                <a:solidFill>
                  <a:prstClr val="white"/>
                </a:solidFill>
                <a:latin typeface="Book Antiqua"/>
                <a:hlinkClick r:id="rId3"/>
              </a:rPr>
              <a:t> </a:t>
            </a:r>
            <a:r>
              <a:rPr lang="en-US" kern="1200" dirty="0" err="1">
                <a:solidFill>
                  <a:prstClr val="white"/>
                </a:solidFill>
                <a:latin typeface="Book Antiqua"/>
                <a:hlinkClick r:id="rId3"/>
              </a:rPr>
              <a:t>synthetase</a:t>
            </a:r>
            <a:r>
              <a:rPr lang="en-US" kern="1200" dirty="0">
                <a:solidFill>
                  <a:prstClr val="white"/>
                </a:solidFill>
                <a:latin typeface="Book Antiqua"/>
                <a:hlinkClick r:id="rId3"/>
              </a:rPr>
              <a:t> </a:t>
            </a:r>
            <a:r>
              <a:rPr lang="en-US" kern="1200" dirty="0" smtClean="0">
                <a:solidFill>
                  <a:prstClr val="white"/>
                </a:solidFill>
                <a:latin typeface="Book Antiqua"/>
                <a:hlinkClick r:id="rId3"/>
              </a:rPr>
              <a:t>animation</a:t>
            </a:r>
            <a:endParaRPr lang="en-US" dirty="0"/>
          </a:p>
          <a:p>
            <a:pPr marL="350838" indent="-350838"/>
            <a:r>
              <a:rPr lang="en-US" dirty="0" smtClean="0"/>
              <a:t>There are 20 </a:t>
            </a:r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(1 for each amino acid) and 45 different </a:t>
            </a:r>
            <a:r>
              <a:rPr lang="en-US" dirty="0" err="1" smtClean="0"/>
              <a:t>tRNAs</a:t>
            </a:r>
            <a:r>
              <a:rPr lang="en-US" dirty="0" smtClean="0"/>
              <a:t>.</a:t>
            </a:r>
          </a:p>
          <a:p>
            <a:pPr marL="350838" indent="-350838"/>
            <a:r>
              <a:rPr lang="en-US" dirty="0" smtClean="0"/>
              <a:t>Flexible </a:t>
            </a:r>
            <a:r>
              <a:rPr lang="en-US" dirty="0"/>
              <a:t>pairing at the third base of a </a:t>
            </a:r>
            <a:r>
              <a:rPr lang="en-US" dirty="0" err="1"/>
              <a:t>codon</a:t>
            </a:r>
            <a:r>
              <a:rPr lang="en-US" dirty="0"/>
              <a:t> is called </a:t>
            </a:r>
            <a:r>
              <a:rPr lang="en-US" b="1" dirty="0"/>
              <a:t>wobble</a:t>
            </a:r>
            <a:r>
              <a:rPr lang="en-US" dirty="0"/>
              <a:t> and allows some </a:t>
            </a:r>
            <a:r>
              <a:rPr lang="en-US" dirty="0" err="1"/>
              <a:t>tRNAs</a:t>
            </a:r>
            <a:r>
              <a:rPr lang="en-US" dirty="0"/>
              <a:t> to bind to more than one </a:t>
            </a:r>
            <a:r>
              <a:rPr lang="en-US" dirty="0" err="1" smtClean="0"/>
              <a:t>codon</a:t>
            </a:r>
            <a:r>
              <a:rPr lang="en-US" dirty="0" smtClean="0"/>
              <a:t> (56, 57)</a:t>
            </a:r>
            <a:endParaRPr lang="en-US" sz="3000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7" name="Picture 3" descr="17_16AminoAcidLink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08463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4510088" y="1500188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426878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748088" y="22336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4008438" y="23288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3859213" y="2303463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4122738" y="2408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383088" y="1900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4710113" y="15065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3209925" y="2914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241686" name="Text Box 22"/>
          <p:cNvSpPr txBox="1">
            <a:spLocks noChangeArrowheads="1"/>
          </p:cNvSpPr>
          <p:nvPr/>
        </p:nvSpPr>
        <p:spPr bwMode="auto">
          <a:xfrm>
            <a:off x="4017963" y="43640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241687" name="Text Box 23"/>
          <p:cNvSpPr txBox="1">
            <a:spLocks noChangeArrowheads="1"/>
          </p:cNvSpPr>
          <p:nvPr/>
        </p:nvSpPr>
        <p:spPr bwMode="auto">
          <a:xfrm>
            <a:off x="3817938" y="43418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5426075" y="2279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4003675" y="45275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AMP</a:t>
            </a:r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5553075" y="4864100"/>
            <a:ext cx="1730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Computer model</a:t>
            </a:r>
          </a:p>
        </p:txBody>
      </p:sp>
      <p:sp>
        <p:nvSpPr>
          <p:cNvPr id="241691" name="Text Box 27"/>
          <p:cNvSpPr txBox="1">
            <a:spLocks noChangeArrowheads="1"/>
          </p:cNvSpPr>
          <p:nvPr/>
        </p:nvSpPr>
        <p:spPr bwMode="auto">
          <a:xfrm>
            <a:off x="6848475" y="3403600"/>
            <a:ext cx="727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</a:t>
            </a:r>
            <a:br>
              <a:rPr lang="en-US" sz="1700" b="1"/>
            </a:br>
            <a:r>
              <a:rPr lang="en-US" sz="1700" b="1"/>
              <a:t>acid</a:t>
            </a:r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6175375" y="2025650"/>
            <a:ext cx="17176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Aminoacyl-tRNA</a:t>
            </a:r>
            <a:br>
              <a:rPr lang="en-US" sz="1700" b="1"/>
            </a:br>
            <a:r>
              <a:rPr lang="en-US" sz="1700" b="1"/>
              <a:t>synthetase</a:t>
            </a: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 flipH="1">
            <a:off x="5657850" y="2508250"/>
            <a:ext cx="12700" cy="1162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6477000" y="25146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6464300" y="3524250"/>
            <a:ext cx="330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1952625" y="6026150"/>
            <a:ext cx="183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Aminoacyl tRNA</a:t>
            </a:r>
            <a:br>
              <a:rPr lang="en-US" sz="1700" b="1"/>
            </a:br>
            <a:r>
              <a:rPr lang="en-US" sz="1700" b="1"/>
              <a:t>(“charged tRNA”)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17.16-4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200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445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Ribosomes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610600" cy="4745915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Ribosomes facilitate specific coupling of </a:t>
            </a:r>
            <a:r>
              <a:rPr lang="en-US" dirty="0" err="1"/>
              <a:t>tRNA</a:t>
            </a:r>
            <a:r>
              <a:rPr lang="en-US" dirty="0"/>
              <a:t> </a:t>
            </a:r>
            <a:r>
              <a:rPr lang="en-US" dirty="0" err="1"/>
              <a:t>anticodons</a:t>
            </a:r>
            <a:r>
              <a:rPr lang="en-US" dirty="0"/>
              <a:t> with mRNA </a:t>
            </a:r>
            <a:r>
              <a:rPr lang="en-US" dirty="0" err="1"/>
              <a:t>codons</a:t>
            </a:r>
            <a:r>
              <a:rPr lang="en-US" dirty="0"/>
              <a:t> in protein synthesis</a:t>
            </a:r>
          </a:p>
          <a:p>
            <a:pPr marL="350838" indent="-350838"/>
            <a:r>
              <a:rPr lang="en-US" dirty="0"/>
              <a:t>The two ribosomal subunits (large and small) are made of proteins and </a:t>
            </a:r>
            <a:r>
              <a:rPr lang="en-US" b="1" dirty="0"/>
              <a:t>ribosomal RNA (</a:t>
            </a:r>
            <a:r>
              <a:rPr lang="en-US" b="1" dirty="0" err="1"/>
              <a:t>rRNA</a:t>
            </a:r>
            <a:r>
              <a:rPr lang="en-US" b="1" dirty="0"/>
              <a:t>)</a:t>
            </a:r>
          </a:p>
          <a:p>
            <a:pPr marL="350838" indent="-350838"/>
            <a:r>
              <a:rPr lang="en-US" dirty="0"/>
              <a:t>Bacterial and eukaryotic ribosomes </a:t>
            </a:r>
            <a:r>
              <a:rPr lang="en-US" dirty="0" smtClean="0"/>
              <a:t>have are </a:t>
            </a:r>
            <a:r>
              <a:rPr lang="en-US" dirty="0"/>
              <a:t>somewhat similar but have </a:t>
            </a:r>
            <a:r>
              <a:rPr lang="en-US" dirty="0" smtClean="0"/>
              <a:t>different sized sub units and other differences(</a:t>
            </a:r>
            <a:r>
              <a:rPr lang="en-US" dirty="0" err="1" smtClean="0"/>
              <a:t>signficance</a:t>
            </a:r>
            <a:r>
              <a:rPr lang="en-US" dirty="0" smtClean="0"/>
              <a:t>?)  </a:t>
            </a:r>
          </a:p>
          <a:p>
            <a:pPr marL="350838" indent="-350838"/>
            <a:r>
              <a:rPr lang="en-US" dirty="0" smtClean="0"/>
              <a:t>Some </a:t>
            </a:r>
            <a:r>
              <a:rPr lang="en-US" dirty="0"/>
              <a:t>antibiotic drugs specifically target bacterial ribosomes without harming eukaryotic </a:t>
            </a:r>
            <a:r>
              <a:rPr lang="en-US" dirty="0" smtClean="0"/>
              <a:t>ribosomes</a:t>
            </a:r>
          </a:p>
          <a:p>
            <a:pPr marL="350838" indent="-350838"/>
            <a:endParaRPr lang="en-US" dirty="0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Facilitate the specific coupling of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anticodons</a:t>
            </a:r>
            <a:r>
              <a:rPr lang="en-US" dirty="0" smtClean="0"/>
              <a:t> with mRNA </a:t>
            </a:r>
            <a:r>
              <a:rPr lang="en-US" dirty="0" err="1" smtClean="0"/>
              <a:t>codons</a:t>
            </a:r>
            <a:r>
              <a:rPr lang="en-US" dirty="0" smtClean="0"/>
              <a:t> during protein synthesis</a:t>
            </a:r>
          </a:p>
          <a:p>
            <a:r>
              <a:rPr lang="en-US" dirty="0" smtClean="0"/>
              <a:t>There are 2 ribosomal subunits, each composed of ribosomal RNA or </a:t>
            </a:r>
            <a:r>
              <a:rPr lang="en-US" dirty="0" err="1" smtClean="0"/>
              <a:t>rRNA</a:t>
            </a:r>
            <a:endParaRPr lang="en-US" dirty="0" smtClean="0"/>
          </a:p>
          <a:p>
            <a:pPr lvl="1"/>
            <a:r>
              <a:rPr lang="en-US" dirty="0" smtClean="0"/>
              <a:t>Genes on chromosomal DNA are transcribed, and the RNA is processed and assembled with proteins imported from the cytoplasm</a:t>
            </a:r>
          </a:p>
          <a:p>
            <a:pPr lvl="1"/>
            <a:r>
              <a:rPr lang="en-US" dirty="0" smtClean="0"/>
              <a:t>This occurs in the nucleolus</a:t>
            </a:r>
          </a:p>
          <a:p>
            <a:pPr lvl="1"/>
            <a:r>
              <a:rPr lang="en-US" dirty="0" smtClean="0"/>
              <a:t>The completed ribosomal subunits are then exported through a nuclear pore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In both prokaryotes and eukaryotes both ribosomal subunits only join to form a complete functional ribosome when attached to an mRNA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21000" r="52500" b="30000"/>
          <a:stretch>
            <a:fillRect/>
          </a:stretch>
        </p:blipFill>
        <p:spPr bwMode="auto">
          <a:xfrm>
            <a:off x="3124200" y="29718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9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2829</Words>
  <Application>Microsoft Office PowerPoint</Application>
  <PresentationFormat>On-screen Show (4:3)</PresentationFormat>
  <Paragraphs>875</Paragraphs>
  <Slides>45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PowerPoint Presentation</vt:lpstr>
      <vt:lpstr>Concept 17.4: Translation is the RNA-directed synthesis of a polypeptide: a closer look</vt:lpstr>
      <vt:lpstr>Molecular Components of Translation</vt:lpstr>
      <vt:lpstr>PowerPoint Presentation</vt:lpstr>
      <vt:lpstr>PowerPoint Presentation</vt:lpstr>
      <vt:lpstr>Figure 17.16-4</vt:lpstr>
      <vt:lpstr>Ribosomes</vt:lpstr>
      <vt:lpstr>Ribosomes</vt:lpstr>
      <vt:lpstr>Ribosomes</vt:lpstr>
      <vt:lpstr>Ribosomes are always composed of 2 subunits, a large subunit and a small subunit</vt:lpstr>
      <vt:lpstr>PowerPoint Presentation</vt:lpstr>
      <vt:lpstr>Significance</vt:lpstr>
      <vt:lpstr>Figure 17.17b</vt:lpstr>
      <vt:lpstr>Figure 17.17c</vt:lpstr>
      <vt:lpstr>Building a Polypeptide</vt:lpstr>
      <vt:lpstr>Ribosome Association and Initiation of Translation</vt:lpstr>
      <vt:lpstr>Figure 17.18</vt:lpstr>
      <vt:lpstr>Elongation of the Polypeptide Chain</vt:lpstr>
      <vt:lpstr>Figure 17.19-4</vt:lpstr>
      <vt:lpstr>3 Steps of Elongation</vt:lpstr>
      <vt:lpstr>Termination of Translation</vt:lpstr>
      <vt:lpstr>Figure 17.20-3</vt:lpstr>
      <vt:lpstr>Figure 17.21</vt:lpstr>
      <vt:lpstr>Polyribosomes</vt:lpstr>
      <vt:lpstr>What kind of cell is this &amp; how do you know?</vt:lpstr>
      <vt:lpstr>Comparing Prokaryotes to Eukaryotes</vt:lpstr>
      <vt:lpstr>Protein Folding and Post-Translational Modifications</vt:lpstr>
      <vt:lpstr>Targeting Polypeptides to Specific Locations</vt:lpstr>
      <vt:lpstr>PowerPoint Presentation</vt:lpstr>
      <vt:lpstr>Figure 17.22</vt:lpstr>
      <vt:lpstr>Concept 17.5: Mutations of one or a few nucleotides can affect protein structure and function</vt:lpstr>
      <vt:lpstr>Sickle Cell Anemia</vt:lpstr>
      <vt:lpstr>Sickle Cell</vt:lpstr>
      <vt:lpstr>PowerPoint Presentation</vt:lpstr>
      <vt:lpstr>Figure 17.23</vt:lpstr>
      <vt:lpstr>PowerPoint Presentation</vt:lpstr>
      <vt:lpstr>Substitutions</vt:lpstr>
      <vt:lpstr>Figure 17.24a</vt:lpstr>
      <vt:lpstr>Figure 17.24b</vt:lpstr>
      <vt:lpstr>Figure 17.24c</vt:lpstr>
      <vt:lpstr>Mutagens</vt:lpstr>
      <vt:lpstr>2 main types of mutagens</vt:lpstr>
      <vt:lpstr>Comparing Gene Expression in Bacteria, Archaea, and Eukarya</vt:lpstr>
      <vt:lpstr>What Is a Gene? Revisiting the Question</vt:lpstr>
      <vt:lpstr>Figure 17.26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62</cp:revision>
  <dcterms:created xsi:type="dcterms:W3CDTF">2010-08-06T18:35:02Z</dcterms:created>
  <dcterms:modified xsi:type="dcterms:W3CDTF">2012-02-01T16:44:02Z</dcterms:modified>
</cp:coreProperties>
</file>