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sldIdLst>
    <p:sldId id="256" r:id="rId2"/>
    <p:sldId id="400" r:id="rId3"/>
    <p:sldId id="401" r:id="rId4"/>
    <p:sldId id="402" r:id="rId5"/>
    <p:sldId id="403" r:id="rId6"/>
    <p:sldId id="404" r:id="rId7"/>
    <p:sldId id="405" r:id="rId8"/>
    <p:sldId id="406" r:id="rId9"/>
    <p:sldId id="259" r:id="rId10"/>
    <p:sldId id="257" r:id="rId11"/>
    <p:sldId id="370" r:id="rId12"/>
    <p:sldId id="361" r:id="rId13"/>
    <p:sldId id="261" r:id="rId14"/>
    <p:sldId id="371" r:id="rId15"/>
    <p:sldId id="266" r:id="rId16"/>
    <p:sldId id="267" r:id="rId17"/>
    <p:sldId id="268" r:id="rId18"/>
    <p:sldId id="372" r:id="rId19"/>
    <p:sldId id="272" r:id="rId20"/>
    <p:sldId id="276" r:id="rId21"/>
    <p:sldId id="278" r:id="rId22"/>
    <p:sldId id="279" r:id="rId23"/>
    <p:sldId id="375" r:id="rId24"/>
    <p:sldId id="286" r:id="rId25"/>
    <p:sldId id="293" r:id="rId26"/>
    <p:sldId id="294" r:id="rId27"/>
    <p:sldId id="283" r:id="rId28"/>
    <p:sldId id="284" r:id="rId29"/>
    <p:sldId id="363" r:id="rId30"/>
    <p:sldId id="393" r:id="rId31"/>
    <p:sldId id="414" r:id="rId32"/>
    <p:sldId id="295" r:id="rId33"/>
    <p:sldId id="296" r:id="rId34"/>
    <p:sldId id="298" r:id="rId35"/>
    <p:sldId id="299" r:id="rId36"/>
    <p:sldId id="300" r:id="rId37"/>
    <p:sldId id="315" r:id="rId38"/>
    <p:sldId id="301" r:id="rId39"/>
    <p:sldId id="407" r:id="rId40"/>
    <p:sldId id="335" r:id="rId41"/>
    <p:sldId id="305" r:id="rId42"/>
    <p:sldId id="306" r:id="rId43"/>
    <p:sldId id="398" r:id="rId44"/>
    <p:sldId id="309" r:id="rId45"/>
    <p:sldId id="376" r:id="rId46"/>
    <p:sldId id="322" r:id="rId47"/>
    <p:sldId id="324" r:id="rId48"/>
    <p:sldId id="378" r:id="rId49"/>
    <p:sldId id="326" r:id="rId50"/>
    <p:sldId id="408" r:id="rId51"/>
    <p:sldId id="409" r:id="rId52"/>
    <p:sldId id="410" r:id="rId53"/>
    <p:sldId id="411" r:id="rId54"/>
    <p:sldId id="336" r:id="rId55"/>
    <p:sldId id="381" r:id="rId56"/>
    <p:sldId id="338" r:id="rId57"/>
    <p:sldId id="412" r:id="rId58"/>
    <p:sldId id="413" r:id="rId59"/>
    <p:sldId id="343" r:id="rId60"/>
    <p:sldId id="346" r:id="rId61"/>
    <p:sldId id="383" r:id="rId62"/>
    <p:sldId id="353" r:id="rId63"/>
    <p:sldId id="399"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5pPr>
    <a:lvl6pPr marL="2286000" algn="l" defTabSz="914400" rtl="0" eaLnBrk="1" latinLnBrk="0" hangingPunct="1">
      <a:defRPr sz="2400" kern="1200">
        <a:solidFill>
          <a:schemeClr val="tx1"/>
        </a:solidFill>
        <a:latin typeface="Arial" charset="0"/>
        <a:ea typeface="ヒラギノ角ゴ Pro W3" pitchFamily="84" charset="-128"/>
        <a:cs typeface="+mn-cs"/>
      </a:defRPr>
    </a:lvl6pPr>
    <a:lvl7pPr marL="2743200" algn="l" defTabSz="914400" rtl="0" eaLnBrk="1" latinLnBrk="0" hangingPunct="1">
      <a:defRPr sz="2400" kern="1200">
        <a:solidFill>
          <a:schemeClr val="tx1"/>
        </a:solidFill>
        <a:latin typeface="Arial" charset="0"/>
        <a:ea typeface="ヒラギノ角ゴ Pro W3" pitchFamily="84" charset="-128"/>
        <a:cs typeface="+mn-cs"/>
      </a:defRPr>
    </a:lvl7pPr>
    <a:lvl8pPr marL="3200400" algn="l" defTabSz="914400" rtl="0" eaLnBrk="1" latinLnBrk="0" hangingPunct="1">
      <a:defRPr sz="2400" kern="1200">
        <a:solidFill>
          <a:schemeClr val="tx1"/>
        </a:solidFill>
        <a:latin typeface="Arial" charset="0"/>
        <a:ea typeface="ヒラギノ角ゴ Pro W3" pitchFamily="84" charset="-128"/>
        <a:cs typeface="+mn-cs"/>
      </a:defRPr>
    </a:lvl8pPr>
    <a:lvl9pPr marL="3657600" algn="l" defTabSz="914400" rtl="0" eaLnBrk="1" latinLnBrk="0" hangingPunct="1">
      <a:defRPr sz="2400" kern="1200">
        <a:solidFill>
          <a:schemeClr val="tx1"/>
        </a:solidFill>
        <a:latin typeface="Arial" charset="0"/>
        <a:ea typeface="ヒラギノ角ゴ Pro W3" pitchFamily="84" charset="-128"/>
        <a:cs typeface="+mn-cs"/>
      </a:defRPr>
    </a:lvl9pPr>
  </p:defaultTextStyle>
  <p:extLst>
    <p:ext uri="{EFAFB233-063F-42B5-8137-9DF3F51BA10A}">
      <p15:sldGuideLst xmlns:p15="http://schemas.microsoft.com/office/powerpoint/2012/main">
        <p15:guide id="1" orient="horz" pos="1692">
          <p15:clr>
            <a:srgbClr val="A4A3A4"/>
          </p15:clr>
        </p15:guide>
        <p15:guide id="2" orient="horz" pos="576">
          <p15:clr>
            <a:srgbClr val="A4A3A4"/>
          </p15:clr>
        </p15:guide>
        <p15:guide id="3" orient="horz" pos="1104">
          <p15:clr>
            <a:srgbClr val="A4A3A4"/>
          </p15:clr>
        </p15:guide>
        <p15:guide id="4" orient="horz" pos="1440">
          <p15:clr>
            <a:srgbClr val="A4A3A4"/>
          </p15:clr>
        </p15:guide>
        <p15:guide id="5" orient="horz" pos="1776">
          <p15:clr>
            <a:srgbClr val="A4A3A4"/>
          </p15:clr>
        </p15:guide>
        <p15:guide id="6" orient="horz" pos="144">
          <p15:clr>
            <a:srgbClr val="A4A3A4"/>
          </p15:clr>
        </p15:guide>
        <p15:guide id="7" pos="2880">
          <p15:clr>
            <a:srgbClr val="A4A3A4"/>
          </p15:clr>
        </p15:guide>
        <p15:guide id="8" pos="144">
          <p15:clr>
            <a:srgbClr val="A4A3A4"/>
          </p15:clr>
        </p15:guide>
        <p15:guide id="9" pos="392">
          <p15:clr>
            <a:srgbClr val="A4A3A4"/>
          </p15:clr>
        </p15:guide>
        <p15:guide id="10" pos="607">
          <p15:clr>
            <a:srgbClr val="A4A3A4"/>
          </p15:clr>
        </p15:guide>
        <p15:guide id="11" pos="9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47" autoAdjust="0"/>
    <p:restoredTop sz="96033" autoAdjust="0"/>
  </p:normalViewPr>
  <p:slideViewPr>
    <p:cSldViewPr>
      <p:cViewPr varScale="1">
        <p:scale>
          <a:sx n="87" d="100"/>
          <a:sy n="87" d="100"/>
        </p:scale>
        <p:origin x="1302" y="60"/>
      </p:cViewPr>
      <p:guideLst>
        <p:guide orient="horz" pos="1692"/>
        <p:guide orient="horz" pos="576"/>
        <p:guide orient="horz" pos="1104"/>
        <p:guide orient="horz" pos="1440"/>
        <p:guide orient="horz" pos="1776"/>
        <p:guide orient="horz" pos="144"/>
        <p:guide pos="2880"/>
        <p:guide pos="144"/>
        <p:guide pos="392"/>
        <p:guide pos="607"/>
        <p:guide pos="912"/>
      </p:guideLst>
    </p:cSldViewPr>
  </p:slideViewPr>
  <p:outlineViewPr>
    <p:cViewPr>
      <p:scale>
        <a:sx n="33" d="100"/>
        <a:sy n="33" d="100"/>
      </p:scale>
      <p:origin x="0" y="445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30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4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C24E475F-8251-4B48-A1C3-E33D363FC701}" type="slidenum">
              <a:rPr lang="en-US"/>
              <a:pPr>
                <a:defRPr/>
              </a:pPr>
              <a:t>‹#›</a:t>
            </a:fld>
            <a:endParaRPr lang="en-US"/>
          </a:p>
        </p:txBody>
      </p:sp>
    </p:spTree>
    <p:extLst>
      <p:ext uri="{BB962C8B-B14F-4D97-AF65-F5344CB8AC3E}">
        <p14:creationId xmlns:p14="http://schemas.microsoft.com/office/powerpoint/2010/main" val="1583454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4650FA5-2C8B-4E98-BD8A-EC5BC77057C1}" type="slidenum">
              <a:rPr lang="en-US"/>
              <a:pPr/>
              <a:t>1</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A1DDEC1-C6AE-4630-976A-B4977BDD8B8E}" type="slidenum">
              <a:rPr lang="en-US"/>
              <a:pPr/>
              <a:t>17</a:t>
            </a:fld>
            <a:endParaRPr lang="en-US"/>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71A7672-4E13-4CFA-ABD8-F298B394C59E}" type="slidenum">
              <a:rPr lang="en-US"/>
              <a:pPr/>
              <a:t>18</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dirty="0" smtClean="0"/>
              <a:t>Figure 23.5 A cline determined by temperature.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8FEF493-DCD7-4A70-A920-B10403B02CA4}" type="slidenum">
              <a:rPr lang="en-US"/>
              <a:pPr/>
              <a:t>19</a:t>
            </a:fld>
            <a:endParaRPr lang="en-US"/>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3A9B8CB-5BB8-4338-B6E9-28D58CAC1F1C}" type="slidenum">
              <a:rPr lang="en-US"/>
              <a:pPr/>
              <a:t>20</a:t>
            </a:fld>
            <a:endParaRPr lang="en-US"/>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52F9D7D-957B-4ABC-AF8E-ADB14B6D4D71}" type="slidenum">
              <a:rPr lang="en-US"/>
              <a:pPr/>
              <a:t>21</a:t>
            </a:fld>
            <a:endParaRPr lang="en-US"/>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16B29EE-5FF7-40CC-8FBC-ABD1E7D16539}" type="slidenum">
              <a:rPr lang="en-US"/>
              <a:pPr/>
              <a:t>22</a:t>
            </a:fld>
            <a:endParaRPr lang="en-US"/>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CE4F70C-1F79-4F7C-A225-8A8408F223E6}" type="slidenum">
              <a:rPr lang="en-US"/>
              <a:pPr/>
              <a:t>23</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dirty="0" smtClean="0"/>
              <a:t>Figure 23.6 One species, two populations.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0DE3D35-1859-4093-809D-5CB52DBC26F7}" type="slidenum">
              <a:rPr lang="en-US"/>
              <a:pPr/>
              <a:t>24</a:t>
            </a:fld>
            <a:endParaRPr lang="en-US"/>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C02D593F-9AA3-481E-AB56-1DDB98B70A80}" type="slidenum">
              <a:rPr lang="en-US"/>
              <a:pPr/>
              <a:t>25</a:t>
            </a:fld>
            <a:endParaRPr lang="en-US"/>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A73A8CF9-EABF-468D-9A9B-62DD17C315CC}" type="slidenum">
              <a:rPr lang="en-US"/>
              <a:pPr/>
              <a:t>26</a:t>
            </a:fld>
            <a:endParaRPr lang="en-US"/>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B0AA985-190C-41CB-82CE-FAE5D14A7025}" type="slidenum">
              <a:rPr lang="en-US"/>
              <a:pPr/>
              <a:t>9</a:t>
            </a:fld>
            <a:endParaRPr lang="en-US"/>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BE12ED89-E2AC-4F28-9B51-91AFDD63AD24}" type="slidenum">
              <a:rPr lang="en-US"/>
              <a:pPr/>
              <a:t>27</a:t>
            </a:fld>
            <a:endParaRPr lang="en-US"/>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CFC3AD2-4D37-4334-B6FE-B9E7AE83DF09}" type="slidenum">
              <a:rPr lang="en-US"/>
              <a:pPr/>
              <a:t>28</a:t>
            </a:fld>
            <a:endParaRPr lang="en-US"/>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5FE2D49C-6DAC-436B-B4A8-8189D7D7CB7B}" type="slidenum">
              <a:rPr lang="en-US"/>
              <a:pPr/>
              <a:t>29</a:t>
            </a:fld>
            <a:endParaRPr lang="en-US"/>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A3E928C-5A83-4364-8EF6-7FF51EF0097B}" type="slidenum">
              <a:rPr lang="en-US"/>
              <a:pPr/>
              <a:t>30</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smtClean="0"/>
              <a:t>Figure 23.8 The Hardy-Weinberg principle.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8683F3D2-620B-4C40-8B8F-A29376D9F120}" type="slidenum">
              <a:rPr lang="en-US"/>
              <a:pPr/>
              <a:t>31</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smtClean="0"/>
              <a:t>Figure 23.9 Genetic drift.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B4966985-BC86-4DAC-A52D-6A14A6897BF7}" type="slidenum">
              <a:rPr lang="en-US"/>
              <a:pPr/>
              <a:t>32</a:t>
            </a:fld>
            <a:endParaRPr lang="en-US"/>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2C2BFBC-1367-46BA-9965-6BD1610624F3}" type="slidenum">
              <a:rPr lang="en-US"/>
              <a:pPr/>
              <a:t>33</a:t>
            </a:fld>
            <a:endParaRPr lang="en-US"/>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83B6746-24A6-4A83-A3FB-D9A132E61414}" type="slidenum">
              <a:rPr lang="en-US"/>
              <a:pPr/>
              <a:t>34</a:t>
            </a:fld>
            <a:endParaRPr lang="en-US"/>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2110433D-9C7B-4B4B-9F8B-F9E8B073D2F9}" type="slidenum">
              <a:rPr lang="en-US"/>
              <a:pPr/>
              <a:t>35</a:t>
            </a:fld>
            <a:endParaRPr lang="en-US"/>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28EFDBCA-8A35-4476-90E7-88CF24553C42}" type="slidenum">
              <a:rPr lang="en-US"/>
              <a:pPr/>
              <a:t>36</a:t>
            </a:fld>
            <a:endParaRPr lang="en-US"/>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D62D45E-0136-44AA-AA3A-371ABD150105}" type="slidenum">
              <a:rPr lang="en-US"/>
              <a:pPr/>
              <a:t>10</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Figure 23.1 Is this finch evolving?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0B4B84E3-4077-4300-AE34-F3747EE50A55}" type="slidenum">
              <a:rPr lang="en-US"/>
              <a:pPr/>
              <a:t>37</a:t>
            </a:fld>
            <a:endParaRPr lang="en-US"/>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0D1E751-012A-43AA-BE34-4A83B900679B}" type="slidenum">
              <a:rPr lang="en-US"/>
              <a:pPr/>
              <a:t>38</a:t>
            </a:fld>
            <a:endParaRPr lang="en-US"/>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48C7F1D0-55E2-4C51-BF84-1FFF4AA88468}" type="slidenum">
              <a:rPr lang="en-US"/>
              <a:pPr/>
              <a:t>40</a:t>
            </a:fld>
            <a:endParaRPr lang="en-US"/>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4FB61A23-7148-44FA-BF68-8B0BC990F784}" type="slidenum">
              <a:rPr lang="en-US"/>
              <a:pPr/>
              <a:t>41</a:t>
            </a:fld>
            <a:endParaRPr lang="en-US"/>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D860E558-56DB-4A39-9123-37BA36BBF5C7}" type="slidenum">
              <a:rPr lang="en-US"/>
              <a:pPr/>
              <a:t>42</a:t>
            </a:fld>
            <a:endParaRPr lang="en-US"/>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C4A9391-771F-47B6-87CF-8FDE92DB47C8}" type="slidenum">
              <a:rPr lang="en-US"/>
              <a:pPr/>
              <a:t>43</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t>Figure 23.10 The bottleneck effect.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BEEE618-74F2-4067-8541-602BFF3F296B}" type="slidenum">
              <a:rPr lang="en-US"/>
              <a:pPr/>
              <a:t>44</a:t>
            </a:fld>
            <a:endParaRPr lang="en-US"/>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6A72E7C-8582-426D-B302-EE080D886FA6}" type="slidenum">
              <a:rPr lang="en-US"/>
              <a:pPr/>
              <a:t>45</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Figure 23.11 Genetic drift and loss of genetic variation.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C86B2AE8-D91D-41CB-A70C-C5F12F5B1A48}" type="slidenum">
              <a:rPr lang="en-US"/>
              <a:pPr/>
              <a:t>46</a:t>
            </a:fld>
            <a:endParaRPr lang="en-US"/>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55F63AA2-141D-42A5-9B70-BD190DE864B8}" type="slidenum">
              <a:rPr lang="en-US"/>
              <a:pPr/>
              <a:t>47</a:t>
            </a:fld>
            <a:endParaRPr lang="en-US"/>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899B363-2592-4956-AA08-AB496CF90A3E}" type="slidenum">
              <a:rPr lang="en-US"/>
              <a:pPr/>
              <a:t>11</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Figure 23.2 Evidence of selection by food source.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0A713072-7AAF-41EF-8DB2-B49D63392F52}" type="slidenum">
              <a:rPr lang="en-US"/>
              <a:pPr/>
              <a:t>48</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smtClean="0"/>
              <a:t>Figure 23.13 Modes of selection.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B3602311-2111-40FE-A3C3-97B9DA35D12B}" type="slidenum">
              <a:rPr lang="en-US"/>
              <a:pPr/>
              <a:t>49</a:t>
            </a:fld>
            <a:endParaRPr lang="en-US"/>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69F58FF-B3C2-469F-870F-F8D44A76134D}" type="slidenum">
              <a:rPr lang="en-US"/>
              <a:pPr/>
              <a:t>54</a:t>
            </a:fld>
            <a:endParaRPr lang="en-US"/>
          </a:p>
        </p:txBody>
      </p:sp>
      <p:sp>
        <p:nvSpPr>
          <p:cNvPr id="206851" name="Rectangle 2"/>
          <p:cNvSpPr>
            <a:spLocks noGrp="1" noRot="1" noChangeAspect="1" noChangeArrowheads="1" noTextEdit="1"/>
          </p:cNvSpPr>
          <p:nvPr>
            <p:ph type="sldImg"/>
          </p:nvPr>
        </p:nvSpPr>
        <p:spPr>
          <a:solidFill>
            <a:srgbClr val="FFFFFF"/>
          </a:solidFill>
          <a:ln/>
        </p:spPr>
      </p:sp>
      <p:sp>
        <p:nvSpPr>
          <p:cNvPr id="206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0F1114AD-297A-423B-8203-887C0ADF6BC7}" type="slidenum">
              <a:rPr lang="en-US"/>
              <a:pPr/>
              <a:t>55</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smtClean="0"/>
              <a:t>Figure 23.15 Sexual dimorphism and sexual selection.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184778C0-EAAE-461B-9071-EF2B07D2AB6F}" type="slidenum">
              <a:rPr lang="en-US"/>
              <a:pPr/>
              <a:t>56</a:t>
            </a:fld>
            <a:endParaRPr lang="en-US"/>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2BB78F2-2183-4333-95A8-8D3F15DFF77D}" type="slidenum">
              <a:rPr lang="en-US"/>
              <a:pPr/>
              <a:t>59</a:t>
            </a:fld>
            <a:endParaRPr lang="en-US"/>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8E513AD7-602C-470A-9F38-3502C48446C8}" type="slidenum">
              <a:rPr lang="en-US"/>
              <a:pPr/>
              <a:t>60</a:t>
            </a:fld>
            <a:endParaRPr lang="en-US"/>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D9315DB8-ACDA-4205-B9DF-8C74DFABBCE6}" type="slidenum">
              <a:rPr lang="en-US"/>
              <a:pPr/>
              <a:t>61</a:t>
            </a:fld>
            <a:endParaRPr lang="en-US"/>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r>
              <a:rPr lang="en-US" smtClean="0"/>
              <a:t>Figure 23.17 Mapping malaria and the sickle-cell allele.</a:t>
            </a:r>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6B52AA0C-44E8-420F-A57D-75B52FEDAD36}" type="slidenum">
              <a:rPr lang="en-US"/>
              <a:pPr/>
              <a:t>62</a:t>
            </a:fld>
            <a:endParaRPr lang="en-US"/>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DCC4F60-96FB-4101-B79E-28B9059115F9}" type="slidenum">
              <a:rPr lang="en-US"/>
              <a:pPr/>
              <a:t>12</a:t>
            </a:fld>
            <a:endParaRPr lang="en-US"/>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1EA0D36-93AE-4901-B182-1976465AC753}" type="slidenum">
              <a:rPr lang="en-US"/>
              <a:pPr/>
              <a:t>13</a:t>
            </a:fld>
            <a:endParaRPr lang="en-US"/>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F2C6AA3-8B4F-4AB2-AFDD-DD27F708FE63}" type="slidenum">
              <a:rPr lang="en-US"/>
              <a:pPr/>
              <a:t>14</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dirty="0" smtClean="0"/>
              <a:t>Figure 23.3 </a:t>
            </a:r>
            <a:r>
              <a:rPr lang="en-US" dirty="0" err="1" smtClean="0"/>
              <a:t>Nonheritable</a:t>
            </a:r>
            <a:r>
              <a:rPr lang="en-US" dirty="0" smtClean="0"/>
              <a:t> variation.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0B3E568-FD5A-4287-B8A2-D56BC2105908}" type="slidenum">
              <a:rPr lang="en-US"/>
              <a:pPr/>
              <a:t>15</a:t>
            </a:fld>
            <a:endParaRPr lang="en-US"/>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E9C4AEA-61AE-401D-8C79-F55BB7990705}" type="slidenum">
              <a:rPr lang="en-US"/>
              <a:pPr/>
              <a:t>16</a:t>
            </a:fld>
            <a:endParaRPr lang="en-US"/>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6553200"/>
            <a:ext cx="9144000" cy="304800"/>
          </a:xfrm>
          <a:prstGeom prst="rect">
            <a:avLst/>
          </a:prstGeom>
          <a:solidFill>
            <a:srgbClr val="FFBA26"/>
          </a:solidFill>
          <a:ln w="9525">
            <a:noFill/>
            <a:miter lim="800000"/>
            <a:headEnd/>
            <a:tailEnd/>
          </a:ln>
        </p:spPr>
        <p:txBody>
          <a:bodyPr wrap="none" anchor="ctr"/>
          <a:lstStyle/>
          <a:p>
            <a:pPr>
              <a:defRPr/>
            </a:pPr>
            <a:endParaRPr lang="en-US"/>
          </a:p>
        </p:txBody>
      </p:sp>
      <p:sp>
        <p:nvSpPr>
          <p:cNvPr id="5" name="Rectangle 12"/>
          <p:cNvSpPr>
            <a:spLocks noChangeArrowheads="1"/>
          </p:cNvSpPr>
          <p:nvPr userDrawn="1"/>
        </p:nvSpPr>
        <p:spPr bwMode="auto">
          <a:xfrm>
            <a:off x="0" y="762000"/>
            <a:ext cx="9144000" cy="762000"/>
          </a:xfrm>
          <a:prstGeom prst="rect">
            <a:avLst/>
          </a:prstGeom>
          <a:solidFill>
            <a:srgbClr val="00478B"/>
          </a:solidFill>
          <a:ln w="9525">
            <a:noFill/>
            <a:miter lim="800000"/>
            <a:headEnd/>
            <a:tailEnd/>
          </a:ln>
        </p:spPr>
        <p:txBody>
          <a:bodyPr wrap="none" anchor="ctr"/>
          <a:lstStyle/>
          <a:p>
            <a:pPr>
              <a:defRPr/>
            </a:pPr>
            <a:endParaRPr lang="en-US"/>
          </a:p>
        </p:txBody>
      </p:sp>
      <p:pic>
        <p:nvPicPr>
          <p:cNvPr id="6" name="Picture 3" descr="C:\Documents and Settings\dking\Desktop\55823Reece_Marketing_Cover\55823Reece9e_webdev.jpg"/>
          <p:cNvPicPr>
            <a:picLocks noChangeAspect="1" noChangeArrowheads="1"/>
          </p:cNvPicPr>
          <p:nvPr userDrawn="1"/>
        </p:nvPicPr>
        <p:blipFill>
          <a:blip r:embed="rId2" cstate="print"/>
          <a:srcRect l="15732" t="38251" r="-262" b="23915"/>
          <a:stretch>
            <a:fillRect/>
          </a:stretch>
        </p:blipFill>
        <p:spPr bwMode="auto">
          <a:xfrm>
            <a:off x="0" y="1512888"/>
            <a:ext cx="9170988" cy="5040312"/>
          </a:xfrm>
          <a:prstGeom prst="rect">
            <a:avLst/>
          </a:prstGeom>
          <a:noFill/>
          <a:ln w="9525">
            <a:noFill/>
            <a:miter lim="800000"/>
            <a:headEnd/>
            <a:tailEnd/>
          </a:ln>
        </p:spPr>
      </p:pic>
      <p:sp>
        <p:nvSpPr>
          <p:cNvPr id="7" name="TextBox 6"/>
          <p:cNvSpPr txBox="1">
            <a:spLocks noChangeArrowheads="1"/>
          </p:cNvSpPr>
          <p:nvPr userDrawn="1"/>
        </p:nvSpPr>
        <p:spPr bwMode="auto">
          <a:xfrm>
            <a:off x="1588" y="0"/>
            <a:ext cx="9145587" cy="763588"/>
          </a:xfrm>
          <a:prstGeom prst="rect">
            <a:avLst/>
          </a:prstGeom>
          <a:solidFill>
            <a:srgbClr val="BABABA"/>
          </a:solidFill>
          <a:ln w="9525">
            <a:noFill/>
            <a:miter lim="800000"/>
            <a:headEnd/>
            <a:tailEnd/>
          </a:ln>
        </p:spPr>
        <p:txBody>
          <a:bodyPr>
            <a:spAutoFit/>
          </a:bodyPr>
          <a:lstStyle/>
          <a:p>
            <a:pPr algn="ctr" eaLnBrk="1" hangingPunct="1">
              <a:defRPr/>
            </a:pPr>
            <a:r>
              <a:rPr lang="en-US" sz="1600" b="1">
                <a:latin typeface="Times New Roman" pitchFamily="84" charset="0"/>
                <a:cs typeface="Times New Roman" pitchFamily="84" charset="0"/>
              </a:rPr>
              <a:t>LECTURE PRESENTATIONS</a:t>
            </a:r>
            <a:endParaRPr lang="en-US" sz="1600">
              <a:latin typeface="Times New Roman" pitchFamily="84" charset="0"/>
              <a:cs typeface="Times New Roman" pitchFamily="84" charset="0"/>
            </a:endParaRPr>
          </a:p>
          <a:p>
            <a:pPr algn="ctr" eaLnBrk="1" hangingPunct="1">
              <a:defRPr/>
            </a:pPr>
            <a:r>
              <a:rPr lang="en-US" sz="1600">
                <a:latin typeface="Times New Roman" pitchFamily="84" charset="0"/>
                <a:cs typeface="Times New Roman" pitchFamily="84" charset="0"/>
              </a:rPr>
              <a:t>For CAMPBELL BIOLOGY, NINTH EDITION</a:t>
            </a:r>
            <a:endParaRPr lang="en-US" sz="1600" b="1" i="1">
              <a:latin typeface="Times New Roman" pitchFamily="84" charset="0"/>
              <a:cs typeface="Times New Roman" pitchFamily="84" charset="0"/>
            </a:endParaRPr>
          </a:p>
          <a:p>
            <a:pPr algn="ctr" eaLnBrk="1" hangingPunct="1">
              <a:defRPr/>
            </a:pPr>
            <a:r>
              <a:rPr lang="en-US" sz="1200">
                <a:latin typeface="Times New Roman" pitchFamily="84" charset="0"/>
                <a:cs typeface="Times New Roman" pitchFamily="84" charset="0"/>
              </a:rPr>
              <a:t>Jane B. Reece, Lisa A. Urry, Michael L. Cain, Steven A. Wasserman, Peter V. Minorsky, Robert B. Jackson</a:t>
            </a:r>
          </a:p>
        </p:txBody>
      </p:sp>
      <p:sp>
        <p:nvSpPr>
          <p:cNvPr id="8"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defRPr/>
            </a:pPr>
            <a:r>
              <a:rPr lang="en-US" sz="1200">
                <a:latin typeface="Times New Roman" pitchFamily="84" charset="0"/>
                <a:cs typeface="Times New Roman" pitchFamily="84" charset="0"/>
              </a:rPr>
              <a:t>© 2011 Pearson Education, Inc.</a:t>
            </a:r>
          </a:p>
        </p:txBody>
      </p:sp>
      <p:sp>
        <p:nvSpPr>
          <p:cNvPr id="9" name="Rectangle 3"/>
          <p:cNvSpPr>
            <a:spLocks noChangeArrowheads="1"/>
          </p:cNvSpPr>
          <p:nvPr userDrawn="1"/>
        </p:nvSpPr>
        <p:spPr bwMode="auto">
          <a:xfrm>
            <a:off x="6705600" y="5562600"/>
            <a:ext cx="2362200" cy="838200"/>
          </a:xfrm>
          <a:prstGeom prst="rect">
            <a:avLst/>
          </a:prstGeom>
          <a:noFill/>
          <a:ln w="3175">
            <a:noFill/>
            <a:miter lim="800000"/>
            <a:headEnd/>
            <a:tailEnd/>
          </a:ln>
        </p:spPr>
        <p:txBody>
          <a:bodyPr/>
          <a:lstStyle/>
          <a:p>
            <a:pPr algn="r">
              <a:defRPr/>
            </a:pPr>
            <a:r>
              <a:rPr lang="en-US" sz="1600" b="1">
                <a:solidFill>
                  <a:schemeClr val="bg1"/>
                </a:solidFill>
                <a:latin typeface="Times New Roman" pitchFamily="84" charset="0"/>
              </a:rPr>
              <a:t>Lectures by</a:t>
            </a:r>
          </a:p>
          <a:p>
            <a:pPr algn="r">
              <a:defRPr/>
            </a:pPr>
            <a:r>
              <a:rPr lang="en-US" sz="1600" b="1">
                <a:solidFill>
                  <a:schemeClr val="bg1"/>
                </a:solidFill>
                <a:latin typeface="Times New Roman" pitchFamily="84" charset="0"/>
              </a:rPr>
              <a:t>Erin Barley</a:t>
            </a:r>
          </a:p>
          <a:p>
            <a:pPr algn="r">
              <a:defRPr/>
            </a:pPr>
            <a:r>
              <a:rPr lang="en-US" sz="1600" b="1">
                <a:solidFill>
                  <a:schemeClr val="bg1"/>
                </a:solidFill>
                <a:latin typeface="Times New Roman" pitchFamily="84" charset="0"/>
              </a:rPr>
              <a:t>Kathleen Fitzpatrick</a:t>
            </a:r>
          </a:p>
        </p:txBody>
      </p:sp>
      <p:sp>
        <p:nvSpPr>
          <p:cNvPr id="3074" name="Rectangle 2"/>
          <p:cNvSpPr>
            <a:spLocks noGrp="1" noChangeArrowheads="1"/>
          </p:cNvSpPr>
          <p:nvPr>
            <p:ph type="ctrTitle"/>
          </p:nvPr>
        </p:nvSpPr>
        <p:spPr>
          <a:xfrm>
            <a:off x="762000" y="2146300"/>
            <a:ext cx="7796213"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447800" y="3746500"/>
            <a:ext cx="6421438" cy="1752600"/>
          </a:xfrm>
        </p:spPr>
        <p:txBody>
          <a:bodyPr/>
          <a:lstStyle>
            <a:lvl1pPr marL="0" indent="0" algn="ctr">
              <a:buFont typeface="Times" pitchFamily="84" charset="0"/>
              <a:buNone/>
              <a:defRPr/>
            </a:lvl1pPr>
          </a:lstStyle>
          <a:p>
            <a:r>
              <a:rPr lang="en-US"/>
              <a:t>Click to edit Master subtitle style</a:t>
            </a:r>
          </a:p>
        </p:txBody>
      </p:sp>
      <p:sp>
        <p:nvSpPr>
          <p:cNvPr id="10" name="Rectangle 4"/>
          <p:cNvSpPr>
            <a:spLocks noGrp="1" noChangeArrowheads="1"/>
          </p:cNvSpPr>
          <p:nvPr>
            <p:ph type="dt" sz="half" idx="10"/>
          </p:nvPr>
        </p:nvSpPr>
        <p:spPr>
          <a:xfrm>
            <a:off x="762000" y="6108700"/>
            <a:ext cx="1911350" cy="457200"/>
          </a:xfrm>
        </p:spPr>
        <p:txBody>
          <a:bodyPr/>
          <a:lstStyle>
            <a:lvl1pPr>
              <a:defRPr smtClean="0"/>
            </a:lvl1pPr>
          </a:lstStyle>
          <a:p>
            <a:pPr>
              <a:defRPr/>
            </a:pPr>
            <a:endParaRPr lang="en-US"/>
          </a:p>
        </p:txBody>
      </p:sp>
      <p:sp>
        <p:nvSpPr>
          <p:cNvPr id="11" name="Rectangle 5"/>
          <p:cNvSpPr>
            <a:spLocks noGrp="1" noChangeArrowheads="1"/>
          </p:cNvSpPr>
          <p:nvPr>
            <p:ph type="ftr" sz="quarter" idx="11"/>
          </p:nvPr>
        </p:nvSpPr>
        <p:spPr>
          <a:xfrm>
            <a:off x="3200400" y="6108700"/>
            <a:ext cx="2905125" cy="457200"/>
          </a:xfrm>
        </p:spPr>
        <p:txBody>
          <a:bodyPr/>
          <a:lstStyle>
            <a:lvl1pPr>
              <a:defRPr smtClean="0"/>
            </a:lvl1pPr>
          </a:lstStyle>
          <a:p>
            <a:pPr>
              <a:defRPr/>
            </a:pPr>
            <a:endParaRPr lang="en-US"/>
          </a:p>
        </p:txBody>
      </p:sp>
      <p:sp>
        <p:nvSpPr>
          <p:cNvPr id="12" name="Rectangle 6"/>
          <p:cNvSpPr>
            <a:spLocks noGrp="1" noChangeArrowheads="1"/>
          </p:cNvSpPr>
          <p:nvPr>
            <p:ph type="sldNum" sz="quarter" idx="12"/>
          </p:nvPr>
        </p:nvSpPr>
        <p:spPr>
          <a:xfrm>
            <a:off x="6629400" y="6108700"/>
            <a:ext cx="1911350" cy="457200"/>
          </a:xfrm>
        </p:spPr>
        <p:txBody>
          <a:bodyPr/>
          <a:lstStyle>
            <a:lvl1pPr>
              <a:defRPr smtClean="0"/>
            </a:lvl1pPr>
          </a:lstStyle>
          <a:p>
            <a:pPr>
              <a:defRPr/>
            </a:pPr>
            <a:fld id="{D7662E1A-4D73-490A-920F-EE1549ACCC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EACAE-FA5A-471C-B85D-363BE0905C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D89DB6-C97C-4FEA-834E-E8E76BF84B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D97D19-834B-4054-B8E6-179DF8E087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D43744-E59E-4FA3-98F4-450AF8D27C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8469FA-18A4-45A7-900F-D180BF9F99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6C0F05-3261-464A-8788-FCEDE5D842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1AE99E-2C09-490F-A195-46891EAC77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F9A280-00AF-4A5A-A79B-59A7DDF11B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34200C-C9AF-421E-9841-1F96C1553F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4824DC-C161-4165-A721-30B1AA3CFA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9291B0AB-19B0-4331-B7FB-8E9946F535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2pPr>
      <a:lvl3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3pPr>
      <a:lvl4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4pPr>
      <a:lvl5pPr algn="l" rtl="0" eaLnBrk="0" fontAlgn="base" hangingPunct="0">
        <a:spcBef>
          <a:spcPct val="0"/>
        </a:spcBef>
        <a:spcAft>
          <a:spcPct val="0"/>
        </a:spcAft>
        <a:defRPr sz="3600" b="1">
          <a:solidFill>
            <a:schemeClr val="tx2"/>
          </a:solidFill>
          <a:latin typeface="Times New Roman" pitchFamily="84" charset="0"/>
          <a:ea typeface="ヒラギノ角ゴ Pro W3" pitchFamily="84" charset="-128"/>
        </a:defRPr>
      </a:lvl5pPr>
      <a:lvl6pPr marL="457200" algn="l" rtl="0" fontAlgn="base">
        <a:spcBef>
          <a:spcPct val="0"/>
        </a:spcBef>
        <a:spcAft>
          <a:spcPct val="0"/>
        </a:spcAft>
        <a:defRPr sz="3600" b="1">
          <a:solidFill>
            <a:schemeClr val="tx2"/>
          </a:solidFill>
          <a:latin typeface="Times New Roman" pitchFamily="84" charset="0"/>
          <a:ea typeface="ヒラギノ角ゴ Pro W3" pitchFamily="84" charset="-128"/>
        </a:defRPr>
      </a:lvl6pPr>
      <a:lvl7pPr marL="914400" algn="l" rtl="0" fontAlgn="base">
        <a:spcBef>
          <a:spcPct val="0"/>
        </a:spcBef>
        <a:spcAft>
          <a:spcPct val="0"/>
        </a:spcAft>
        <a:defRPr sz="3600" b="1">
          <a:solidFill>
            <a:schemeClr val="tx2"/>
          </a:solidFill>
          <a:latin typeface="Times New Roman" pitchFamily="84" charset="0"/>
          <a:ea typeface="ヒラギノ角ゴ Pro W3" pitchFamily="84" charset="-128"/>
        </a:defRPr>
      </a:lvl7pPr>
      <a:lvl8pPr marL="1371600" algn="l" rtl="0" fontAlgn="base">
        <a:spcBef>
          <a:spcPct val="0"/>
        </a:spcBef>
        <a:spcAft>
          <a:spcPct val="0"/>
        </a:spcAft>
        <a:defRPr sz="3600" b="1">
          <a:solidFill>
            <a:schemeClr val="tx2"/>
          </a:solidFill>
          <a:latin typeface="Times New Roman" pitchFamily="84" charset="0"/>
          <a:ea typeface="ヒラギノ角ゴ Pro W3" pitchFamily="84" charset="-128"/>
        </a:defRPr>
      </a:lvl8pPr>
      <a:lvl9pPr marL="1828800" algn="l" rtl="0" fontAlgn="base">
        <a:spcBef>
          <a:spcPct val="0"/>
        </a:spcBef>
        <a:spcAft>
          <a:spcPct val="0"/>
        </a:spcAft>
        <a:defRPr sz="3600" b="1">
          <a:solidFill>
            <a:schemeClr val="tx2"/>
          </a:solidFill>
          <a:latin typeface="Times New Roman" pitchFamily="84" charset="0"/>
          <a:ea typeface="ヒラギノ角ゴ Pro W3" pitchFamily="84" charset="-128"/>
        </a:defRPr>
      </a:lvl9pPr>
    </p:titleStyle>
    <p:bodyStyle>
      <a:lvl1pPr marL="342900" indent="-342900" algn="l" rtl="0" eaLnBrk="0" fontAlgn="base" hangingPunct="0">
        <a:spcBef>
          <a:spcPct val="20000"/>
        </a:spcBef>
        <a:spcAft>
          <a:spcPct val="0"/>
        </a:spcAft>
        <a:buClr>
          <a:srgbClr val="D1300D"/>
        </a:buClr>
        <a:buFont typeface="Times" pitchFamily="84" charset="0"/>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umanasinc.com/webcontent/animations/content/independentassortmentnm.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highered.mcgraw-hill.com/sites/9834092339/student_view0/chapter20/animation_-_mechanisms_of_evolution.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nswers.com/topic/allele" TargetMode="External"/><Relationship Id="rId2" Type="http://schemas.openxmlformats.org/officeDocument/2006/relationships/hyperlink" Target="http://www.answers.com/topic/bottleneck" TargetMode="Externa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Genetic_diversity" TargetMode="External"/><Relationship Id="rId2" Type="http://schemas.openxmlformats.org/officeDocument/2006/relationships/hyperlink" Target="http://en.wikipedia.org/wiki/Natural_selection" TargetMode="Externa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hyperlink" Target="http://en.wikipedia.org/wiki/Trait_(biological)" TargetMode="External"/><Relationship Id="rId4" Type="http://schemas.openxmlformats.org/officeDocument/2006/relationships/hyperlink" Target="http://en.wikipedia.org/wiki/Populatio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gif"/><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2819400" y="609600"/>
            <a:ext cx="7440612" cy="1446550"/>
          </a:xfrm>
          <a:prstGeom prst="rect">
            <a:avLst/>
          </a:prstGeom>
          <a:noFill/>
          <a:ln w="9525">
            <a:noFill/>
            <a:miter lim="800000"/>
            <a:headEnd/>
            <a:tailEnd/>
          </a:ln>
        </p:spPr>
        <p:txBody>
          <a:bodyPr wrap="square">
            <a:spAutoFit/>
          </a:bodyPr>
          <a:lstStyle/>
          <a:p>
            <a:pPr eaLnBrk="1" hangingPunct="1"/>
            <a:r>
              <a:rPr lang="en-US" sz="4400" b="1" dirty="0">
                <a:solidFill>
                  <a:schemeClr val="bg1"/>
                </a:solidFill>
                <a:latin typeface="Times New Roman" pitchFamily="84" charset="0"/>
                <a:cs typeface="Times New Roman" pitchFamily="84" charset="0"/>
              </a:rPr>
              <a:t>The </a:t>
            </a:r>
            <a:r>
              <a:rPr lang="en-US" sz="4400" b="1" dirty="0">
                <a:solidFill>
                  <a:schemeClr val="bg1"/>
                </a:solidFill>
                <a:latin typeface="Times New Roman" pitchFamily="84" charset="0"/>
              </a:rPr>
              <a:t>Evolution of Populations</a:t>
            </a:r>
          </a:p>
          <a:p>
            <a:pPr eaLnBrk="1" hangingPunct="1"/>
            <a:endParaRPr lang="en-US" sz="4400" b="1" dirty="0">
              <a:solidFill>
                <a:schemeClr val="bg1"/>
              </a:solidFill>
              <a:latin typeface="Times New Roman" pitchFamily="84" charset="0"/>
              <a:cs typeface="Times New Roman" pitchFamily="84" charset="0"/>
            </a:endParaRPr>
          </a:p>
        </p:txBody>
      </p:sp>
      <p:sp>
        <p:nvSpPr>
          <p:cNvPr id="3075" name="Rectangle 6"/>
          <p:cNvSpPr>
            <a:spLocks noChangeArrowheads="1"/>
          </p:cNvSpPr>
          <p:nvPr/>
        </p:nvSpPr>
        <p:spPr bwMode="auto">
          <a:xfrm>
            <a:off x="63500" y="838200"/>
            <a:ext cx="2625725" cy="701675"/>
          </a:xfrm>
          <a:prstGeom prst="rect">
            <a:avLst/>
          </a:prstGeom>
          <a:noFill/>
          <a:ln w="9525">
            <a:noFill/>
            <a:miter lim="800000"/>
            <a:headEnd/>
            <a:tailEnd/>
          </a:ln>
        </p:spPr>
        <p:txBody>
          <a:bodyPr wrap="none">
            <a:spAutoFit/>
          </a:bodyPr>
          <a:lstStyle/>
          <a:p>
            <a:r>
              <a:rPr lang="en-US" sz="4000" b="1">
                <a:solidFill>
                  <a:schemeClr val="bg1"/>
                </a:solidFill>
                <a:latin typeface="Times New Roman" pitchFamily="84" charset="0"/>
                <a:cs typeface="Times New Roman" pitchFamily="84" charset="0"/>
              </a:rPr>
              <a:t>Chapter 23</a:t>
            </a:r>
          </a:p>
        </p:txBody>
      </p:sp>
      <p:pic>
        <p:nvPicPr>
          <p:cNvPr id="4" name="Picture 2" descr="http://evolution.berkeley.edu/evosite/misconceps/images/misconceptions_beavers.gif"/>
          <p:cNvPicPr>
            <a:picLocks noChangeAspect="1" noChangeArrowheads="1"/>
          </p:cNvPicPr>
          <p:nvPr/>
        </p:nvPicPr>
        <p:blipFill>
          <a:blip r:embed="rId3" cstate="print"/>
          <a:srcRect/>
          <a:stretch>
            <a:fillRect/>
          </a:stretch>
        </p:blipFill>
        <p:spPr bwMode="auto">
          <a:xfrm>
            <a:off x="0" y="1539875"/>
            <a:ext cx="9144000" cy="53158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a:t>
            </a:r>
            <a:endParaRPr lang="en-US" sz="1200" smtClean="0">
              <a:solidFill>
                <a:schemeClr val="tx1"/>
              </a:solidFill>
              <a:latin typeface="Arial" charset="0"/>
            </a:endParaRPr>
          </a:p>
        </p:txBody>
      </p:sp>
      <p:pic>
        <p:nvPicPr>
          <p:cNvPr id="5123" name="Picture 13" descr="23_01MedGroundFinch-L"/>
          <p:cNvPicPr>
            <a:picLocks noChangeAspect="1" noChangeArrowheads="1"/>
          </p:cNvPicPr>
          <p:nvPr/>
        </p:nvPicPr>
        <p:blipFill>
          <a:blip r:embed="rId3" cstate="print"/>
          <a:srcRect/>
          <a:stretch>
            <a:fillRect/>
          </a:stretch>
        </p:blipFill>
        <p:spPr bwMode="auto">
          <a:xfrm>
            <a:off x="296863" y="273050"/>
            <a:ext cx="8548687" cy="631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23.2</a:t>
            </a:r>
            <a:endParaRPr lang="en-US" sz="1200" smtClean="0">
              <a:solidFill>
                <a:schemeClr val="tx1"/>
              </a:solidFill>
              <a:latin typeface="Arial" charset="0"/>
            </a:endParaRPr>
          </a:p>
        </p:txBody>
      </p:sp>
      <p:pic>
        <p:nvPicPr>
          <p:cNvPr id="6147" name="Picture 3" descr="23_02SelectionFoodSource-U"/>
          <p:cNvPicPr>
            <a:picLocks noChangeAspect="1" noChangeArrowheads="1"/>
          </p:cNvPicPr>
          <p:nvPr/>
        </p:nvPicPr>
        <p:blipFill>
          <a:blip r:embed="rId3" cstate="print"/>
          <a:srcRect/>
          <a:stretch>
            <a:fillRect/>
          </a:stretch>
        </p:blipFill>
        <p:spPr bwMode="auto">
          <a:xfrm>
            <a:off x="2197100" y="736600"/>
            <a:ext cx="4749800" cy="5383213"/>
          </a:xfrm>
          <a:prstGeom prst="rect">
            <a:avLst/>
          </a:prstGeom>
          <a:noFill/>
          <a:ln w="9525">
            <a:noFill/>
            <a:miter lim="800000"/>
            <a:headEnd/>
            <a:tailEnd/>
          </a:ln>
        </p:spPr>
      </p:pic>
      <p:sp>
        <p:nvSpPr>
          <p:cNvPr id="6148" name="Text Box 4"/>
          <p:cNvSpPr txBox="1">
            <a:spLocks noChangeArrowheads="1"/>
          </p:cNvSpPr>
          <p:nvPr/>
        </p:nvSpPr>
        <p:spPr bwMode="auto">
          <a:xfrm>
            <a:off x="3263900" y="4773613"/>
            <a:ext cx="2000250" cy="730250"/>
          </a:xfrm>
          <a:prstGeom prst="rect">
            <a:avLst/>
          </a:prstGeom>
          <a:noFill/>
          <a:ln w="9525">
            <a:noFill/>
            <a:miter lim="800000"/>
            <a:headEnd/>
            <a:tailEnd/>
          </a:ln>
        </p:spPr>
        <p:txBody>
          <a:bodyPr wrap="none" lIns="0" tIns="0" rIns="0" bIns="0"/>
          <a:lstStyle/>
          <a:p>
            <a:r>
              <a:rPr lang="en-US" sz="2300" b="1"/>
              <a:t>        1976</a:t>
            </a:r>
          </a:p>
          <a:p>
            <a:r>
              <a:rPr lang="en-US" sz="2300" b="1"/>
              <a:t>(similar to the</a:t>
            </a:r>
          </a:p>
          <a:p>
            <a:r>
              <a:rPr lang="en-US" sz="2300" b="1"/>
              <a:t>prior 3 years) </a:t>
            </a:r>
          </a:p>
        </p:txBody>
      </p:sp>
      <p:sp>
        <p:nvSpPr>
          <p:cNvPr id="6149" name="Text Box 5"/>
          <p:cNvSpPr txBox="1">
            <a:spLocks noChangeArrowheads="1"/>
          </p:cNvSpPr>
          <p:nvPr/>
        </p:nvSpPr>
        <p:spPr bwMode="auto">
          <a:xfrm>
            <a:off x="5283200" y="4762500"/>
            <a:ext cx="1397000" cy="1320800"/>
          </a:xfrm>
          <a:prstGeom prst="rect">
            <a:avLst/>
          </a:prstGeom>
          <a:noFill/>
          <a:ln w="9525">
            <a:noFill/>
            <a:miter lim="800000"/>
            <a:headEnd/>
            <a:tailEnd/>
          </a:ln>
        </p:spPr>
        <p:txBody>
          <a:bodyPr wrap="none" lIns="0" tIns="0" rIns="0" bIns="0"/>
          <a:lstStyle/>
          <a:p>
            <a:pPr algn="ctr"/>
            <a:r>
              <a:rPr lang="en-US" sz="2300" b="1"/>
              <a:t>1978</a:t>
            </a:r>
          </a:p>
          <a:p>
            <a:pPr algn="ctr"/>
            <a:r>
              <a:rPr lang="en-US" sz="2300" b="1"/>
              <a:t>(after </a:t>
            </a:r>
          </a:p>
          <a:p>
            <a:pPr algn="ctr"/>
            <a:r>
              <a:rPr lang="en-US" sz="2300" b="1"/>
              <a:t>drought) </a:t>
            </a:r>
          </a:p>
        </p:txBody>
      </p:sp>
      <p:sp>
        <p:nvSpPr>
          <p:cNvPr id="6150" name="Text Box 6"/>
          <p:cNvSpPr txBox="1">
            <a:spLocks noChangeArrowheads="1"/>
          </p:cNvSpPr>
          <p:nvPr/>
        </p:nvSpPr>
        <p:spPr bwMode="auto">
          <a:xfrm rot="-5400000">
            <a:off x="758032" y="2502694"/>
            <a:ext cx="3663950" cy="433387"/>
          </a:xfrm>
          <a:prstGeom prst="rect">
            <a:avLst/>
          </a:prstGeom>
          <a:noFill/>
          <a:ln w="9525">
            <a:noFill/>
            <a:miter lim="800000"/>
            <a:headEnd/>
            <a:tailEnd/>
          </a:ln>
        </p:spPr>
        <p:txBody>
          <a:bodyPr wrap="none" lIns="0" tIns="0" rIns="0" bIns="0"/>
          <a:lstStyle/>
          <a:p>
            <a:r>
              <a:rPr lang="en-US" b="1"/>
              <a:t>Average beak depth (mm)</a:t>
            </a:r>
          </a:p>
        </p:txBody>
      </p:sp>
      <p:sp>
        <p:nvSpPr>
          <p:cNvPr id="6151" name="Text Box 7"/>
          <p:cNvSpPr txBox="1">
            <a:spLocks noChangeArrowheads="1"/>
          </p:cNvSpPr>
          <p:nvPr/>
        </p:nvSpPr>
        <p:spPr bwMode="auto">
          <a:xfrm>
            <a:off x="2794000" y="968375"/>
            <a:ext cx="508000" cy="457200"/>
          </a:xfrm>
          <a:prstGeom prst="rect">
            <a:avLst/>
          </a:prstGeom>
          <a:noFill/>
          <a:ln w="9525">
            <a:noFill/>
            <a:miter lim="800000"/>
            <a:headEnd/>
            <a:tailEnd/>
          </a:ln>
        </p:spPr>
        <p:txBody>
          <a:bodyPr wrap="none" lIns="0" tIns="0" rIns="0" bIns="0"/>
          <a:lstStyle/>
          <a:p>
            <a:pPr algn="ctr"/>
            <a:r>
              <a:rPr lang="en-US" b="1"/>
              <a:t>10</a:t>
            </a:r>
            <a:endParaRPr lang="en-US" sz="2300" b="1"/>
          </a:p>
        </p:txBody>
      </p:sp>
      <p:sp>
        <p:nvSpPr>
          <p:cNvPr id="6152" name="Text Box 8"/>
          <p:cNvSpPr txBox="1">
            <a:spLocks noChangeArrowheads="1"/>
          </p:cNvSpPr>
          <p:nvPr/>
        </p:nvSpPr>
        <p:spPr bwMode="auto">
          <a:xfrm>
            <a:off x="2870200" y="2108200"/>
            <a:ext cx="508000" cy="377825"/>
          </a:xfrm>
          <a:prstGeom prst="rect">
            <a:avLst/>
          </a:prstGeom>
          <a:noFill/>
          <a:ln w="9525">
            <a:noFill/>
            <a:miter lim="800000"/>
            <a:headEnd/>
            <a:tailEnd/>
          </a:ln>
        </p:spPr>
        <p:txBody>
          <a:bodyPr wrap="none" lIns="0" tIns="0" rIns="0" bIns="0"/>
          <a:lstStyle/>
          <a:p>
            <a:pPr algn="ctr"/>
            <a:r>
              <a:rPr lang="en-US" b="1"/>
              <a:t>9</a:t>
            </a:r>
            <a:endParaRPr lang="en-US" sz="2300" b="1"/>
          </a:p>
        </p:txBody>
      </p:sp>
      <p:sp>
        <p:nvSpPr>
          <p:cNvPr id="6153" name="Text Box 9"/>
          <p:cNvSpPr txBox="1">
            <a:spLocks noChangeArrowheads="1"/>
          </p:cNvSpPr>
          <p:nvPr/>
        </p:nvSpPr>
        <p:spPr bwMode="auto">
          <a:xfrm>
            <a:off x="2876550" y="3260725"/>
            <a:ext cx="508000" cy="377825"/>
          </a:xfrm>
          <a:prstGeom prst="rect">
            <a:avLst/>
          </a:prstGeom>
          <a:noFill/>
          <a:ln w="9525">
            <a:noFill/>
            <a:miter lim="800000"/>
            <a:headEnd/>
            <a:tailEnd/>
          </a:ln>
        </p:spPr>
        <p:txBody>
          <a:bodyPr wrap="none" lIns="0" tIns="0" rIns="0" bIns="0"/>
          <a:lstStyle/>
          <a:p>
            <a:pPr algn="ctr"/>
            <a:r>
              <a:rPr lang="en-US" b="1"/>
              <a:t>8</a:t>
            </a:r>
            <a:endParaRPr lang="en-US" sz="2300" b="1"/>
          </a:p>
        </p:txBody>
      </p:sp>
      <p:sp>
        <p:nvSpPr>
          <p:cNvPr id="6154" name="Text Box 10"/>
          <p:cNvSpPr txBox="1">
            <a:spLocks noChangeArrowheads="1"/>
          </p:cNvSpPr>
          <p:nvPr/>
        </p:nvSpPr>
        <p:spPr bwMode="auto">
          <a:xfrm>
            <a:off x="2873375" y="4413250"/>
            <a:ext cx="508000" cy="377825"/>
          </a:xfrm>
          <a:prstGeom prst="rect">
            <a:avLst/>
          </a:prstGeom>
          <a:noFill/>
          <a:ln w="9525">
            <a:noFill/>
            <a:miter lim="800000"/>
            <a:headEnd/>
            <a:tailEnd/>
          </a:ln>
        </p:spPr>
        <p:txBody>
          <a:bodyPr wrap="none" lIns="0" tIns="0" rIns="0" bIns="0"/>
          <a:lstStyle/>
          <a:p>
            <a:pPr algn="ctr"/>
            <a:r>
              <a:rPr lang="en-US" b="1"/>
              <a:t>0</a:t>
            </a:r>
            <a:endParaRPr lang="en-US" sz="23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533400" y="1371600"/>
            <a:ext cx="8001000" cy="5105400"/>
          </a:xfrm>
        </p:spPr>
        <p:txBody>
          <a:bodyPr/>
          <a:lstStyle/>
          <a:p>
            <a:pPr eaLnBrk="1" hangingPunct="1"/>
            <a:r>
              <a:rPr lang="en-US" sz="2800" b="1" dirty="0" smtClean="0"/>
              <a:t>Microevolution</a:t>
            </a:r>
            <a:r>
              <a:rPr lang="en-US" sz="2800" dirty="0" smtClean="0"/>
              <a:t> is a change in allele frequencies in a population over generations</a:t>
            </a:r>
          </a:p>
          <a:p>
            <a:pPr eaLnBrk="1" hangingPunct="1"/>
            <a:r>
              <a:rPr lang="en-US" sz="2800" dirty="0" smtClean="0"/>
              <a:t>Three mechanisms cause allele frequency change:</a:t>
            </a:r>
          </a:p>
          <a:p>
            <a:pPr marL="977900" lvl="1" indent="-304800" eaLnBrk="1" hangingPunct="1"/>
            <a:r>
              <a:rPr lang="en-US" sz="2600" dirty="0" smtClean="0"/>
              <a:t>Natural selection</a:t>
            </a:r>
          </a:p>
          <a:p>
            <a:pPr marL="977900" lvl="1" indent="-304800" eaLnBrk="1" hangingPunct="1"/>
            <a:r>
              <a:rPr lang="en-US" sz="2600" dirty="0" smtClean="0"/>
              <a:t>Genetic drift</a:t>
            </a:r>
          </a:p>
          <a:p>
            <a:pPr marL="977900" lvl="1" indent="-304800" eaLnBrk="1" hangingPunct="1"/>
            <a:r>
              <a:rPr lang="en-US" sz="2600" dirty="0" smtClean="0"/>
              <a:t>Gene flow</a:t>
            </a:r>
          </a:p>
          <a:p>
            <a:pPr eaLnBrk="1" hangingPunct="1"/>
            <a:r>
              <a:rPr lang="en-US" sz="2800" dirty="0" smtClean="0"/>
              <a:t>Only natural selection causes adaptive evolution (1,2,3)</a:t>
            </a:r>
          </a:p>
          <a:p>
            <a:pPr marL="977900" lvl="1" indent="-304800" eaLnBrk="1" hangingPunct="1"/>
            <a:endParaRPr lang="en-US" sz="2600" dirty="0" smtClean="0"/>
          </a:p>
        </p:txBody>
      </p:sp>
      <p:grpSp>
        <p:nvGrpSpPr>
          <p:cNvPr id="7171" name="Group 4"/>
          <p:cNvGrpSpPr>
            <a:grpSpLocks/>
          </p:cNvGrpSpPr>
          <p:nvPr/>
        </p:nvGrpSpPr>
        <p:grpSpPr bwMode="auto">
          <a:xfrm>
            <a:off x="0" y="6553200"/>
            <a:ext cx="9144000" cy="304800"/>
            <a:chOff x="0" y="4128"/>
            <a:chExt cx="5760" cy="192"/>
          </a:xfrm>
        </p:grpSpPr>
        <p:sp>
          <p:nvSpPr>
            <p:cNvPr id="7173"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17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172"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33400" y="1524000"/>
            <a:ext cx="8077200" cy="3581400"/>
          </a:xfrm>
        </p:spPr>
        <p:txBody>
          <a:bodyPr/>
          <a:lstStyle/>
          <a:p>
            <a:pPr eaLnBrk="1" hangingPunct="1"/>
            <a:r>
              <a:rPr lang="en-US" sz="2800" dirty="0" smtClean="0"/>
              <a:t>Variation in heritable traits is a prerequisite for evolution</a:t>
            </a:r>
          </a:p>
          <a:p>
            <a:pPr eaLnBrk="1" hangingPunct="1"/>
            <a:r>
              <a:rPr lang="en-US" sz="2800" dirty="0" smtClean="0"/>
              <a:t>Mendel’s work on pea plants provided evidence of discrete heritable units (genes)</a:t>
            </a:r>
          </a:p>
        </p:txBody>
      </p:sp>
      <p:sp>
        <p:nvSpPr>
          <p:cNvPr id="8195" name="Rectangle 5"/>
          <p:cNvSpPr>
            <a:spLocks noGrp="1" noChangeArrowheads="1"/>
          </p:cNvSpPr>
          <p:nvPr>
            <p:ph type="title"/>
          </p:nvPr>
        </p:nvSpPr>
        <p:spPr>
          <a:xfrm>
            <a:off x="76200" y="381000"/>
            <a:ext cx="8915400" cy="1325563"/>
          </a:xfrm>
        </p:spPr>
        <p:txBody>
          <a:bodyPr/>
          <a:lstStyle/>
          <a:p>
            <a:pPr marL="57150" indent="-4763" eaLnBrk="1" hangingPunct="1"/>
            <a:r>
              <a:rPr lang="en-US" smtClean="0"/>
              <a:t>Concept 23.1: Genetic variation makes evolution possible</a:t>
            </a:r>
            <a:endParaRPr lang="en-US" sz="3400" smtClean="0"/>
          </a:p>
        </p:txBody>
      </p:sp>
      <p:grpSp>
        <p:nvGrpSpPr>
          <p:cNvPr id="8196" name="Group 6"/>
          <p:cNvGrpSpPr>
            <a:grpSpLocks/>
          </p:cNvGrpSpPr>
          <p:nvPr/>
        </p:nvGrpSpPr>
        <p:grpSpPr bwMode="auto">
          <a:xfrm>
            <a:off x="0" y="6553200"/>
            <a:ext cx="9144000" cy="304800"/>
            <a:chOff x="0" y="4128"/>
            <a:chExt cx="5760" cy="192"/>
          </a:xfrm>
        </p:grpSpPr>
        <p:sp>
          <p:nvSpPr>
            <p:cNvPr id="8198"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19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197"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8" name="Rectangle 3"/>
          <p:cNvSpPr txBox="1">
            <a:spLocks noChangeArrowheads="1"/>
          </p:cNvSpPr>
          <p:nvPr/>
        </p:nvSpPr>
        <p:spPr bwMode="auto">
          <a:xfrm>
            <a:off x="457200" y="3333750"/>
            <a:ext cx="8001000" cy="306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smtClean="0">
                <a:ln>
                  <a:noFill/>
                </a:ln>
                <a:solidFill>
                  <a:schemeClr val="tx1"/>
                </a:solidFill>
                <a:effectLst/>
                <a:uLnTx/>
                <a:uFillTx/>
                <a:latin typeface="+mn-lt"/>
                <a:ea typeface="+mn-ea"/>
                <a:cs typeface="+mn-cs"/>
              </a:rPr>
              <a:t>Genetic variation among individuals is caused by differences in genes or other DNA segments</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smtClean="0">
                <a:ln>
                  <a:noFill/>
                </a:ln>
                <a:solidFill>
                  <a:schemeClr val="tx1"/>
                </a:solidFill>
                <a:effectLst/>
                <a:uLnTx/>
                <a:uFillTx/>
                <a:latin typeface="+mn-lt"/>
                <a:ea typeface="+mn-ea"/>
                <a:cs typeface="+mn-cs"/>
              </a:rPr>
              <a:t>Phenotype is the product of inherited genotype and environmental influences</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smtClean="0">
                <a:ln>
                  <a:noFill/>
                </a:ln>
                <a:solidFill>
                  <a:schemeClr val="tx1"/>
                </a:solidFill>
                <a:effectLst/>
                <a:uLnTx/>
                <a:uFillTx/>
                <a:latin typeface="+mn-lt"/>
                <a:ea typeface="+mn-ea"/>
                <a:cs typeface="+mn-cs"/>
              </a:rPr>
              <a:t>Natural selection can only act on variation with a genetic component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0"/>
            <a:ext cx="7772400" cy="304800"/>
          </a:xfrm>
        </p:spPr>
        <p:txBody>
          <a:bodyPr/>
          <a:lstStyle/>
          <a:p>
            <a:pPr eaLnBrk="1" hangingPunct="1"/>
            <a:r>
              <a:rPr lang="en-US" sz="1800" dirty="0"/>
              <a:t>Figure 23.3 </a:t>
            </a:r>
            <a:r>
              <a:rPr lang="en-US" sz="1800" dirty="0" err="1"/>
              <a:t>Nonheritable</a:t>
            </a:r>
            <a:r>
              <a:rPr lang="en-US" sz="1800" dirty="0"/>
              <a:t> variation.</a:t>
            </a:r>
          </a:p>
        </p:txBody>
      </p:sp>
      <p:pic>
        <p:nvPicPr>
          <p:cNvPr id="10243" name="Picture 3" descr="23_03_NonheritVariation-U"/>
          <p:cNvPicPr>
            <a:picLocks noChangeAspect="1" noChangeArrowheads="1"/>
          </p:cNvPicPr>
          <p:nvPr/>
        </p:nvPicPr>
        <p:blipFill>
          <a:blip r:embed="rId3" cstate="print"/>
          <a:srcRect/>
          <a:stretch>
            <a:fillRect/>
          </a:stretch>
        </p:blipFill>
        <p:spPr bwMode="auto">
          <a:xfrm>
            <a:off x="296862" y="1371600"/>
            <a:ext cx="8548687" cy="4075113"/>
          </a:xfrm>
          <a:prstGeom prst="rect">
            <a:avLst/>
          </a:prstGeom>
          <a:noFill/>
          <a:ln w="9525">
            <a:noFill/>
            <a:miter lim="800000"/>
            <a:headEnd/>
            <a:tailEnd/>
          </a:ln>
        </p:spPr>
      </p:pic>
      <p:sp>
        <p:nvSpPr>
          <p:cNvPr id="10244" name="Text Box 4"/>
          <p:cNvSpPr txBox="1">
            <a:spLocks noChangeArrowheads="1"/>
          </p:cNvSpPr>
          <p:nvPr/>
        </p:nvSpPr>
        <p:spPr bwMode="auto">
          <a:xfrm>
            <a:off x="419100" y="2035175"/>
            <a:ext cx="1774825" cy="622300"/>
          </a:xfrm>
          <a:prstGeom prst="rect">
            <a:avLst/>
          </a:prstGeom>
          <a:noFill/>
          <a:ln w="9525">
            <a:noFill/>
            <a:miter lim="800000"/>
            <a:headEnd/>
            <a:tailEnd/>
          </a:ln>
        </p:spPr>
        <p:txBody>
          <a:bodyPr wrap="none" lIns="0" tIns="0" rIns="0" bIns="0"/>
          <a:lstStyle/>
          <a:p>
            <a:r>
              <a:rPr lang="en-US" sz="1900" b="1">
                <a:solidFill>
                  <a:schemeClr val="bg1"/>
                </a:solidFill>
              </a:rPr>
              <a:t>(a)</a:t>
            </a:r>
          </a:p>
        </p:txBody>
      </p:sp>
      <p:sp>
        <p:nvSpPr>
          <p:cNvPr id="10245" name="Text Box 5"/>
          <p:cNvSpPr txBox="1">
            <a:spLocks noChangeArrowheads="1"/>
          </p:cNvSpPr>
          <p:nvPr/>
        </p:nvSpPr>
        <p:spPr bwMode="auto">
          <a:xfrm>
            <a:off x="4768850" y="2035175"/>
            <a:ext cx="1774825" cy="622300"/>
          </a:xfrm>
          <a:prstGeom prst="rect">
            <a:avLst/>
          </a:prstGeom>
          <a:noFill/>
          <a:ln w="9525">
            <a:noFill/>
            <a:miter lim="800000"/>
            <a:headEnd/>
            <a:tailEnd/>
          </a:ln>
        </p:spPr>
        <p:txBody>
          <a:bodyPr wrap="none" lIns="0" tIns="0" rIns="0" bIns="0"/>
          <a:lstStyle/>
          <a:p>
            <a:r>
              <a:rPr lang="en-US" sz="1900" b="1">
                <a:solidFill>
                  <a:schemeClr val="bg1"/>
                </a:solidFill>
              </a:rPr>
              <a:t>(b)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 y="508000"/>
            <a:ext cx="8534400" cy="503238"/>
          </a:xfrm>
        </p:spPr>
        <p:txBody>
          <a:bodyPr/>
          <a:lstStyle/>
          <a:p>
            <a:pPr eaLnBrk="1" hangingPunct="1"/>
            <a:r>
              <a:rPr lang="en-US" i="1" smtClean="0"/>
              <a:t>Variation Within a Population</a:t>
            </a:r>
          </a:p>
        </p:txBody>
      </p:sp>
      <p:sp>
        <p:nvSpPr>
          <p:cNvPr id="13315" name="Rectangle 3"/>
          <p:cNvSpPr>
            <a:spLocks noGrp="1" noChangeArrowheads="1"/>
          </p:cNvSpPr>
          <p:nvPr>
            <p:ph type="body" idx="1"/>
          </p:nvPr>
        </p:nvSpPr>
        <p:spPr>
          <a:xfrm>
            <a:off x="533400" y="1371600"/>
            <a:ext cx="8229600" cy="3524250"/>
          </a:xfrm>
        </p:spPr>
        <p:txBody>
          <a:bodyPr/>
          <a:lstStyle/>
          <a:p>
            <a:pPr marL="350838" indent="-350838" eaLnBrk="1" hangingPunct="1"/>
            <a:r>
              <a:rPr lang="en-US" sz="2800" dirty="0" smtClean="0"/>
              <a:t>Both discrete and quantitative characters contribute to variation within a population</a:t>
            </a:r>
          </a:p>
          <a:p>
            <a:pPr marL="350838" indent="-350838" eaLnBrk="1" hangingPunct="1"/>
            <a:r>
              <a:rPr lang="en-US" sz="2800" dirty="0" smtClean="0"/>
              <a:t>Discrete</a:t>
            </a:r>
            <a:r>
              <a:rPr lang="en-US" sz="2800" i="1" dirty="0" smtClean="0"/>
              <a:t> characters</a:t>
            </a:r>
            <a:r>
              <a:rPr lang="en-US" sz="2800" dirty="0" smtClean="0"/>
              <a:t> can be classified on an either-or basis</a:t>
            </a:r>
          </a:p>
          <a:p>
            <a:pPr marL="350838" indent="-350838" eaLnBrk="1" hangingPunct="1"/>
            <a:r>
              <a:rPr lang="en-US" sz="2800" dirty="0" smtClean="0"/>
              <a:t>Quantitative characters vary along a continuum within a population (4)</a:t>
            </a:r>
          </a:p>
        </p:txBody>
      </p:sp>
      <p:grpSp>
        <p:nvGrpSpPr>
          <p:cNvPr id="13316" name="Group 4"/>
          <p:cNvGrpSpPr>
            <a:grpSpLocks/>
          </p:cNvGrpSpPr>
          <p:nvPr/>
        </p:nvGrpSpPr>
        <p:grpSpPr bwMode="auto">
          <a:xfrm>
            <a:off x="0" y="6553200"/>
            <a:ext cx="9144000" cy="304800"/>
            <a:chOff x="0" y="4128"/>
            <a:chExt cx="5760" cy="192"/>
          </a:xfrm>
        </p:grpSpPr>
        <p:sp>
          <p:nvSpPr>
            <p:cNvPr id="13318"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331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331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533400" y="1365250"/>
            <a:ext cx="8153400" cy="4578350"/>
          </a:xfrm>
        </p:spPr>
        <p:txBody>
          <a:bodyPr/>
          <a:lstStyle/>
          <a:p>
            <a:pPr eaLnBrk="1" hangingPunct="1"/>
            <a:r>
              <a:rPr lang="en-US" sz="2800" dirty="0" smtClean="0"/>
              <a:t>Genetic variation can be measured as gene variability or nucleotide variability</a:t>
            </a:r>
          </a:p>
          <a:p>
            <a:pPr eaLnBrk="1" hangingPunct="1"/>
            <a:r>
              <a:rPr lang="en-US" sz="2800" dirty="0" smtClean="0"/>
              <a:t>For gene variability, </a:t>
            </a:r>
            <a:r>
              <a:rPr lang="en-US" sz="2800" b="1" dirty="0" smtClean="0"/>
              <a:t>average </a:t>
            </a:r>
            <a:r>
              <a:rPr lang="en-US" sz="2800" b="1" dirty="0" err="1" smtClean="0"/>
              <a:t>heterozygosity</a:t>
            </a:r>
            <a:r>
              <a:rPr lang="en-US" sz="2800" dirty="0" smtClean="0"/>
              <a:t> measures the average percent of loci that are heterozygous in a population</a:t>
            </a:r>
            <a:r>
              <a:rPr lang="en-US" sz="2800" b="1" dirty="0" smtClean="0"/>
              <a:t> </a:t>
            </a:r>
            <a:endParaRPr lang="en-US" sz="2800" dirty="0" smtClean="0"/>
          </a:p>
          <a:p>
            <a:pPr eaLnBrk="1" hangingPunct="1"/>
            <a:r>
              <a:rPr lang="en-US" sz="2800" dirty="0" smtClean="0"/>
              <a:t>Nucleotide variability is measured by comparing the DNA sequences of pairs of individuals (5)</a:t>
            </a:r>
          </a:p>
        </p:txBody>
      </p:sp>
      <p:grpSp>
        <p:nvGrpSpPr>
          <p:cNvPr id="14339" name="Group 3"/>
          <p:cNvGrpSpPr>
            <a:grpSpLocks/>
          </p:cNvGrpSpPr>
          <p:nvPr/>
        </p:nvGrpSpPr>
        <p:grpSpPr bwMode="auto">
          <a:xfrm>
            <a:off x="0" y="6553200"/>
            <a:ext cx="9144000" cy="304800"/>
            <a:chOff x="0" y="4128"/>
            <a:chExt cx="5760" cy="192"/>
          </a:xfrm>
        </p:grpSpPr>
        <p:sp>
          <p:nvSpPr>
            <p:cNvPr id="14341"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434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434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8900" y="508000"/>
            <a:ext cx="8534400" cy="503238"/>
          </a:xfrm>
        </p:spPr>
        <p:txBody>
          <a:bodyPr/>
          <a:lstStyle/>
          <a:p>
            <a:pPr eaLnBrk="1" hangingPunct="1"/>
            <a:r>
              <a:rPr lang="en-US" i="1" smtClean="0"/>
              <a:t>Variation Between Populations</a:t>
            </a:r>
          </a:p>
        </p:txBody>
      </p:sp>
      <p:sp>
        <p:nvSpPr>
          <p:cNvPr id="15363" name="Rectangle 3"/>
          <p:cNvSpPr>
            <a:spLocks noGrp="1" noChangeArrowheads="1"/>
          </p:cNvSpPr>
          <p:nvPr>
            <p:ph type="body" idx="1"/>
          </p:nvPr>
        </p:nvSpPr>
        <p:spPr>
          <a:xfrm>
            <a:off x="533400" y="1066800"/>
            <a:ext cx="8001000" cy="5035550"/>
          </a:xfrm>
        </p:spPr>
        <p:txBody>
          <a:bodyPr/>
          <a:lstStyle/>
          <a:p>
            <a:pPr eaLnBrk="1" hangingPunct="1"/>
            <a:r>
              <a:rPr lang="en-US" sz="2800" dirty="0" smtClean="0"/>
              <a:t>Most species exhibit </a:t>
            </a:r>
            <a:r>
              <a:rPr lang="en-US" sz="2800" b="1" dirty="0" smtClean="0"/>
              <a:t>geographic variation</a:t>
            </a:r>
            <a:r>
              <a:rPr lang="en-US" sz="2800" dirty="0" smtClean="0"/>
              <a:t>,</a:t>
            </a:r>
            <a:r>
              <a:rPr lang="en-US" sz="2800" b="1" dirty="0" smtClean="0"/>
              <a:t> </a:t>
            </a:r>
            <a:r>
              <a:rPr lang="en-US" sz="2800" dirty="0" smtClean="0"/>
              <a:t>differences between gene pools of separate populations</a:t>
            </a:r>
          </a:p>
        </p:txBody>
      </p:sp>
      <p:grpSp>
        <p:nvGrpSpPr>
          <p:cNvPr id="15364" name="Group 4"/>
          <p:cNvGrpSpPr>
            <a:grpSpLocks/>
          </p:cNvGrpSpPr>
          <p:nvPr/>
        </p:nvGrpSpPr>
        <p:grpSpPr bwMode="auto">
          <a:xfrm>
            <a:off x="0" y="6553200"/>
            <a:ext cx="9144000" cy="304800"/>
            <a:chOff x="0" y="4128"/>
            <a:chExt cx="5760" cy="192"/>
          </a:xfrm>
        </p:grpSpPr>
        <p:sp>
          <p:nvSpPr>
            <p:cNvPr id="1536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536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536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8" name="Rectangle 2"/>
          <p:cNvSpPr txBox="1">
            <a:spLocks noChangeArrowheads="1"/>
          </p:cNvSpPr>
          <p:nvPr/>
        </p:nvSpPr>
        <p:spPr bwMode="auto">
          <a:xfrm>
            <a:off x="533400" y="2362200"/>
            <a:ext cx="8077200" cy="389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Some examples of geographic variation occur as a </a:t>
            </a:r>
            <a:r>
              <a:rPr kumimoji="0" lang="en-US" sz="2800" b="1" i="0" u="none" strike="noStrike" kern="0" cap="none" spc="0" normalizeH="0" baseline="0" noProof="0" dirty="0" smtClean="0">
                <a:ln>
                  <a:noFill/>
                </a:ln>
                <a:solidFill>
                  <a:schemeClr val="tx1"/>
                </a:solidFill>
                <a:effectLst/>
                <a:uLnTx/>
                <a:uFillTx/>
                <a:latin typeface="+mn-lt"/>
                <a:ea typeface="+mn-ea"/>
                <a:cs typeface="+mn-cs"/>
              </a:rPr>
              <a:t>cline</a:t>
            </a:r>
            <a:r>
              <a:rPr kumimoji="0" lang="en-US" sz="2800" b="0" i="0" u="none" strike="noStrike" kern="0" cap="none" spc="0" normalizeH="0" baseline="0" noProof="0" dirty="0" smtClean="0">
                <a:ln>
                  <a:noFill/>
                </a:ln>
                <a:solidFill>
                  <a:schemeClr val="tx1"/>
                </a:solidFill>
                <a:effectLst/>
                <a:uLnTx/>
                <a:uFillTx/>
                <a:latin typeface="+mn-lt"/>
                <a:ea typeface="+mn-ea"/>
                <a:cs typeface="+mn-cs"/>
              </a:rPr>
              <a:t>, which is a graded change in a trait along a geographic axis</a:t>
            </a:r>
          </a:p>
          <a:p>
            <a:pPr marL="342900" marR="0" lvl="0" indent="-342900" algn="l" defTabSz="914400" rtl="0" eaLnBrk="0" fontAlgn="base" latinLnBrk="0" hangingPunct="0">
              <a:lnSpc>
                <a:spcPct val="100000"/>
              </a:lnSpc>
              <a:spcBef>
                <a:spcPct val="20000"/>
              </a:spcBef>
              <a:spcAft>
                <a:spcPct val="0"/>
              </a:spcAft>
              <a:buClr>
                <a:srgbClr val="D1300D"/>
              </a:buClr>
              <a:buSzTx/>
              <a:buFont typeface="Times" pitchFamily="84" charset="0"/>
              <a:buChar char="•"/>
              <a:tabLst/>
              <a:defRPr/>
            </a:pPr>
            <a:r>
              <a:rPr lang="en-US" sz="2800" kern="0" dirty="0" smtClean="0">
                <a:latin typeface="+mn-lt"/>
                <a:ea typeface="+mn-ea"/>
              </a:rPr>
              <a:t>A cline means different environments, thus different selection pressures suggesting natural selection (6)</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For example,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mummichog</a:t>
            </a:r>
            <a:r>
              <a:rPr kumimoji="0" lang="en-US" sz="2800" b="0" i="0" u="none" strike="noStrike" kern="0" cap="none" spc="0" normalizeH="0" baseline="0" noProof="0" dirty="0" smtClean="0">
                <a:ln>
                  <a:noFill/>
                </a:ln>
                <a:solidFill>
                  <a:schemeClr val="tx1"/>
                </a:solidFill>
                <a:effectLst/>
                <a:uLnTx/>
                <a:uFillTx/>
                <a:latin typeface="+mn-lt"/>
                <a:ea typeface="+mn-ea"/>
                <a:cs typeface="+mn-cs"/>
              </a:rPr>
              <a:t> fish vary in a cold-adaptive allele along a temperature gradient</a:t>
            </a:r>
          </a:p>
          <a:p>
            <a:pPr marL="977900" marR="0" lvl="1" indent="-3048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rPr>
              <a:t>This variation results from natural selection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7772400" cy="304800"/>
          </a:xfrm>
        </p:spPr>
        <p:txBody>
          <a:bodyPr/>
          <a:lstStyle/>
          <a:p>
            <a:pPr eaLnBrk="1" hangingPunct="1"/>
            <a:r>
              <a:rPr lang="en-US" sz="1600" dirty="0"/>
              <a:t>Figure 23.5 A cline determined by temperature.</a:t>
            </a:r>
          </a:p>
        </p:txBody>
      </p:sp>
      <p:pic>
        <p:nvPicPr>
          <p:cNvPr id="21507" name="Picture 3" descr="23_05TemperatureCline-U"/>
          <p:cNvPicPr>
            <a:picLocks noChangeAspect="1" noChangeArrowheads="1"/>
          </p:cNvPicPr>
          <p:nvPr/>
        </p:nvPicPr>
        <p:blipFill>
          <a:blip r:embed="rId3" cstate="print"/>
          <a:srcRect/>
          <a:stretch>
            <a:fillRect/>
          </a:stretch>
        </p:blipFill>
        <p:spPr bwMode="auto">
          <a:xfrm>
            <a:off x="296863" y="380999"/>
            <a:ext cx="8548687" cy="6264275"/>
          </a:xfrm>
          <a:prstGeom prst="rect">
            <a:avLst/>
          </a:prstGeom>
          <a:noFill/>
          <a:ln w="9525">
            <a:noFill/>
            <a:miter lim="800000"/>
            <a:headEnd/>
            <a:tailEnd/>
          </a:ln>
        </p:spPr>
      </p:pic>
      <p:sp>
        <p:nvSpPr>
          <p:cNvPr id="21508" name="Text Box 4"/>
          <p:cNvSpPr txBox="1">
            <a:spLocks noChangeArrowheads="1"/>
          </p:cNvSpPr>
          <p:nvPr/>
        </p:nvSpPr>
        <p:spPr bwMode="auto">
          <a:xfrm>
            <a:off x="1192213" y="381000"/>
            <a:ext cx="403225" cy="254000"/>
          </a:xfrm>
          <a:prstGeom prst="rect">
            <a:avLst/>
          </a:prstGeom>
          <a:noFill/>
          <a:ln w="9525">
            <a:noFill/>
            <a:miter lim="800000"/>
            <a:headEnd/>
            <a:tailEnd/>
          </a:ln>
        </p:spPr>
        <p:txBody>
          <a:bodyPr wrap="none" lIns="0" tIns="0" rIns="0" bIns="0"/>
          <a:lstStyle/>
          <a:p>
            <a:r>
              <a:rPr lang="en-US" sz="2100" b="1"/>
              <a:t>1.0</a:t>
            </a:r>
          </a:p>
        </p:txBody>
      </p:sp>
      <p:sp>
        <p:nvSpPr>
          <p:cNvPr id="21509" name="Text Box 5"/>
          <p:cNvSpPr txBox="1">
            <a:spLocks noChangeArrowheads="1"/>
          </p:cNvSpPr>
          <p:nvPr/>
        </p:nvSpPr>
        <p:spPr bwMode="auto">
          <a:xfrm>
            <a:off x="1198563" y="1190625"/>
            <a:ext cx="403225" cy="254000"/>
          </a:xfrm>
          <a:prstGeom prst="rect">
            <a:avLst/>
          </a:prstGeom>
          <a:noFill/>
          <a:ln w="9525">
            <a:noFill/>
            <a:miter lim="800000"/>
            <a:headEnd/>
            <a:tailEnd/>
          </a:ln>
        </p:spPr>
        <p:txBody>
          <a:bodyPr wrap="none" lIns="0" tIns="0" rIns="0" bIns="0"/>
          <a:lstStyle/>
          <a:p>
            <a:r>
              <a:rPr lang="en-US" sz="2100" b="1"/>
              <a:t>0.8</a:t>
            </a:r>
          </a:p>
        </p:txBody>
      </p:sp>
      <p:sp>
        <p:nvSpPr>
          <p:cNvPr id="21510" name="Text Box 6"/>
          <p:cNvSpPr txBox="1">
            <a:spLocks noChangeArrowheads="1"/>
          </p:cNvSpPr>
          <p:nvPr/>
        </p:nvSpPr>
        <p:spPr bwMode="auto">
          <a:xfrm>
            <a:off x="1189038" y="2006600"/>
            <a:ext cx="403225" cy="254000"/>
          </a:xfrm>
          <a:prstGeom prst="rect">
            <a:avLst/>
          </a:prstGeom>
          <a:noFill/>
          <a:ln w="9525">
            <a:noFill/>
            <a:miter lim="800000"/>
            <a:headEnd/>
            <a:tailEnd/>
          </a:ln>
        </p:spPr>
        <p:txBody>
          <a:bodyPr wrap="none" lIns="0" tIns="0" rIns="0" bIns="0"/>
          <a:lstStyle/>
          <a:p>
            <a:r>
              <a:rPr lang="en-US" sz="2100" b="1"/>
              <a:t>0.6</a:t>
            </a:r>
          </a:p>
        </p:txBody>
      </p:sp>
      <p:sp>
        <p:nvSpPr>
          <p:cNvPr id="21511" name="Text Box 7"/>
          <p:cNvSpPr txBox="1">
            <a:spLocks noChangeArrowheads="1"/>
          </p:cNvSpPr>
          <p:nvPr/>
        </p:nvSpPr>
        <p:spPr bwMode="auto">
          <a:xfrm>
            <a:off x="1195388" y="2816225"/>
            <a:ext cx="403225" cy="254000"/>
          </a:xfrm>
          <a:prstGeom prst="rect">
            <a:avLst/>
          </a:prstGeom>
          <a:noFill/>
          <a:ln w="9525">
            <a:noFill/>
            <a:miter lim="800000"/>
            <a:headEnd/>
            <a:tailEnd/>
          </a:ln>
        </p:spPr>
        <p:txBody>
          <a:bodyPr wrap="none" lIns="0" tIns="0" rIns="0" bIns="0"/>
          <a:lstStyle/>
          <a:p>
            <a:r>
              <a:rPr lang="en-US" sz="2100" b="1"/>
              <a:t>0.4</a:t>
            </a:r>
          </a:p>
        </p:txBody>
      </p:sp>
      <p:sp>
        <p:nvSpPr>
          <p:cNvPr id="21512" name="Text Box 8"/>
          <p:cNvSpPr txBox="1">
            <a:spLocks noChangeArrowheads="1"/>
          </p:cNvSpPr>
          <p:nvPr/>
        </p:nvSpPr>
        <p:spPr bwMode="auto">
          <a:xfrm>
            <a:off x="1192213" y="3635375"/>
            <a:ext cx="403225" cy="254000"/>
          </a:xfrm>
          <a:prstGeom prst="rect">
            <a:avLst/>
          </a:prstGeom>
          <a:noFill/>
          <a:ln w="9525">
            <a:noFill/>
            <a:miter lim="800000"/>
            <a:headEnd/>
            <a:tailEnd/>
          </a:ln>
        </p:spPr>
        <p:txBody>
          <a:bodyPr wrap="none" lIns="0" tIns="0" rIns="0" bIns="0"/>
          <a:lstStyle/>
          <a:p>
            <a:r>
              <a:rPr lang="en-US" sz="2100" b="1"/>
              <a:t>0.2</a:t>
            </a:r>
          </a:p>
        </p:txBody>
      </p:sp>
      <p:sp>
        <p:nvSpPr>
          <p:cNvPr id="21513" name="Text Box 9"/>
          <p:cNvSpPr txBox="1">
            <a:spLocks noChangeArrowheads="1"/>
          </p:cNvSpPr>
          <p:nvPr/>
        </p:nvSpPr>
        <p:spPr bwMode="auto">
          <a:xfrm>
            <a:off x="1420813" y="4448175"/>
            <a:ext cx="174625" cy="263525"/>
          </a:xfrm>
          <a:prstGeom prst="rect">
            <a:avLst/>
          </a:prstGeom>
          <a:noFill/>
          <a:ln w="9525">
            <a:noFill/>
            <a:miter lim="800000"/>
            <a:headEnd/>
            <a:tailEnd/>
          </a:ln>
        </p:spPr>
        <p:txBody>
          <a:bodyPr wrap="none" lIns="0" tIns="0" rIns="0" bIns="0"/>
          <a:lstStyle/>
          <a:p>
            <a:r>
              <a:rPr lang="en-US" sz="2100" b="1"/>
              <a:t>0</a:t>
            </a:r>
          </a:p>
        </p:txBody>
      </p:sp>
      <p:sp>
        <p:nvSpPr>
          <p:cNvPr id="21514" name="Text Box 10"/>
          <p:cNvSpPr txBox="1">
            <a:spLocks noChangeArrowheads="1"/>
          </p:cNvSpPr>
          <p:nvPr/>
        </p:nvSpPr>
        <p:spPr bwMode="auto">
          <a:xfrm>
            <a:off x="1620838" y="4743450"/>
            <a:ext cx="327025" cy="263525"/>
          </a:xfrm>
          <a:prstGeom prst="rect">
            <a:avLst/>
          </a:prstGeom>
          <a:noFill/>
          <a:ln w="9525">
            <a:noFill/>
            <a:miter lim="800000"/>
            <a:headEnd/>
            <a:tailEnd/>
          </a:ln>
        </p:spPr>
        <p:txBody>
          <a:bodyPr wrap="none" lIns="0" tIns="0" rIns="0" bIns="0"/>
          <a:lstStyle/>
          <a:p>
            <a:r>
              <a:rPr lang="en-US" sz="2100" b="1"/>
              <a:t>46</a:t>
            </a:r>
          </a:p>
        </p:txBody>
      </p:sp>
      <p:sp>
        <p:nvSpPr>
          <p:cNvPr id="21515" name="Text Box 11"/>
          <p:cNvSpPr txBox="1">
            <a:spLocks noChangeArrowheads="1"/>
          </p:cNvSpPr>
          <p:nvPr/>
        </p:nvSpPr>
        <p:spPr bwMode="auto">
          <a:xfrm>
            <a:off x="2462213" y="4743450"/>
            <a:ext cx="327025" cy="263525"/>
          </a:xfrm>
          <a:prstGeom prst="rect">
            <a:avLst/>
          </a:prstGeom>
          <a:noFill/>
          <a:ln w="9525">
            <a:noFill/>
            <a:miter lim="800000"/>
            <a:headEnd/>
            <a:tailEnd/>
          </a:ln>
        </p:spPr>
        <p:txBody>
          <a:bodyPr wrap="none" lIns="0" tIns="0" rIns="0" bIns="0"/>
          <a:lstStyle/>
          <a:p>
            <a:r>
              <a:rPr lang="en-US" sz="2100" b="1"/>
              <a:t>44</a:t>
            </a:r>
          </a:p>
        </p:txBody>
      </p:sp>
      <p:sp>
        <p:nvSpPr>
          <p:cNvPr id="21516" name="Text Box 12"/>
          <p:cNvSpPr txBox="1">
            <a:spLocks noChangeArrowheads="1"/>
          </p:cNvSpPr>
          <p:nvPr/>
        </p:nvSpPr>
        <p:spPr bwMode="auto">
          <a:xfrm>
            <a:off x="3306763" y="4740275"/>
            <a:ext cx="327025" cy="263525"/>
          </a:xfrm>
          <a:prstGeom prst="rect">
            <a:avLst/>
          </a:prstGeom>
          <a:noFill/>
          <a:ln w="9525">
            <a:noFill/>
            <a:miter lim="800000"/>
            <a:headEnd/>
            <a:tailEnd/>
          </a:ln>
        </p:spPr>
        <p:txBody>
          <a:bodyPr wrap="none" lIns="0" tIns="0" rIns="0" bIns="0"/>
          <a:lstStyle/>
          <a:p>
            <a:r>
              <a:rPr lang="en-US" sz="2100" b="1"/>
              <a:t>42</a:t>
            </a:r>
          </a:p>
        </p:txBody>
      </p:sp>
      <p:sp>
        <p:nvSpPr>
          <p:cNvPr id="21517" name="Text Box 13"/>
          <p:cNvSpPr txBox="1">
            <a:spLocks noChangeArrowheads="1"/>
          </p:cNvSpPr>
          <p:nvPr/>
        </p:nvSpPr>
        <p:spPr bwMode="auto">
          <a:xfrm>
            <a:off x="4157663" y="4740275"/>
            <a:ext cx="327025" cy="263525"/>
          </a:xfrm>
          <a:prstGeom prst="rect">
            <a:avLst/>
          </a:prstGeom>
          <a:noFill/>
          <a:ln w="9525">
            <a:noFill/>
            <a:miter lim="800000"/>
            <a:headEnd/>
            <a:tailEnd/>
          </a:ln>
        </p:spPr>
        <p:txBody>
          <a:bodyPr wrap="none" lIns="0" tIns="0" rIns="0" bIns="0"/>
          <a:lstStyle/>
          <a:p>
            <a:r>
              <a:rPr lang="en-US" sz="2100" b="1"/>
              <a:t>40</a:t>
            </a:r>
          </a:p>
        </p:txBody>
      </p:sp>
      <p:sp>
        <p:nvSpPr>
          <p:cNvPr id="21518" name="Text Box 14"/>
          <p:cNvSpPr txBox="1">
            <a:spLocks noChangeArrowheads="1"/>
          </p:cNvSpPr>
          <p:nvPr/>
        </p:nvSpPr>
        <p:spPr bwMode="auto">
          <a:xfrm>
            <a:off x="5014913" y="4746625"/>
            <a:ext cx="327025" cy="263525"/>
          </a:xfrm>
          <a:prstGeom prst="rect">
            <a:avLst/>
          </a:prstGeom>
          <a:noFill/>
          <a:ln w="9525">
            <a:noFill/>
            <a:miter lim="800000"/>
            <a:headEnd/>
            <a:tailEnd/>
          </a:ln>
        </p:spPr>
        <p:txBody>
          <a:bodyPr wrap="none" lIns="0" tIns="0" rIns="0" bIns="0"/>
          <a:lstStyle/>
          <a:p>
            <a:r>
              <a:rPr lang="en-US" sz="2100" b="1"/>
              <a:t>38</a:t>
            </a:r>
          </a:p>
        </p:txBody>
      </p:sp>
      <p:sp>
        <p:nvSpPr>
          <p:cNvPr id="21519" name="Text Box 15"/>
          <p:cNvSpPr txBox="1">
            <a:spLocks noChangeArrowheads="1"/>
          </p:cNvSpPr>
          <p:nvPr/>
        </p:nvSpPr>
        <p:spPr bwMode="auto">
          <a:xfrm>
            <a:off x="5853113" y="4746625"/>
            <a:ext cx="327025" cy="263525"/>
          </a:xfrm>
          <a:prstGeom prst="rect">
            <a:avLst/>
          </a:prstGeom>
          <a:noFill/>
          <a:ln w="9525">
            <a:noFill/>
            <a:miter lim="800000"/>
            <a:headEnd/>
            <a:tailEnd/>
          </a:ln>
        </p:spPr>
        <p:txBody>
          <a:bodyPr wrap="none" lIns="0" tIns="0" rIns="0" bIns="0"/>
          <a:lstStyle/>
          <a:p>
            <a:r>
              <a:rPr lang="en-US" sz="2100" b="1"/>
              <a:t>36</a:t>
            </a:r>
          </a:p>
        </p:txBody>
      </p:sp>
      <p:sp>
        <p:nvSpPr>
          <p:cNvPr id="21520" name="Text Box 16"/>
          <p:cNvSpPr txBox="1">
            <a:spLocks noChangeArrowheads="1"/>
          </p:cNvSpPr>
          <p:nvPr/>
        </p:nvSpPr>
        <p:spPr bwMode="auto">
          <a:xfrm>
            <a:off x="6700838" y="4746625"/>
            <a:ext cx="327025" cy="263525"/>
          </a:xfrm>
          <a:prstGeom prst="rect">
            <a:avLst/>
          </a:prstGeom>
          <a:noFill/>
          <a:ln w="9525">
            <a:noFill/>
            <a:miter lim="800000"/>
            <a:headEnd/>
            <a:tailEnd/>
          </a:ln>
        </p:spPr>
        <p:txBody>
          <a:bodyPr wrap="none" lIns="0" tIns="0" rIns="0" bIns="0"/>
          <a:lstStyle/>
          <a:p>
            <a:r>
              <a:rPr lang="en-US" sz="2100" b="1"/>
              <a:t>34</a:t>
            </a:r>
          </a:p>
        </p:txBody>
      </p:sp>
      <p:sp>
        <p:nvSpPr>
          <p:cNvPr id="21521" name="Text Box 17"/>
          <p:cNvSpPr txBox="1">
            <a:spLocks noChangeArrowheads="1"/>
          </p:cNvSpPr>
          <p:nvPr/>
        </p:nvSpPr>
        <p:spPr bwMode="auto">
          <a:xfrm>
            <a:off x="7554913" y="4743450"/>
            <a:ext cx="327025" cy="263525"/>
          </a:xfrm>
          <a:prstGeom prst="rect">
            <a:avLst/>
          </a:prstGeom>
          <a:noFill/>
          <a:ln w="9525">
            <a:noFill/>
            <a:miter lim="800000"/>
            <a:headEnd/>
            <a:tailEnd/>
          </a:ln>
        </p:spPr>
        <p:txBody>
          <a:bodyPr wrap="none" lIns="0" tIns="0" rIns="0" bIns="0"/>
          <a:lstStyle/>
          <a:p>
            <a:r>
              <a:rPr lang="en-US" sz="2100" b="1"/>
              <a:t>32</a:t>
            </a:r>
          </a:p>
        </p:txBody>
      </p:sp>
      <p:sp>
        <p:nvSpPr>
          <p:cNvPr id="21522" name="Text Box 18"/>
          <p:cNvSpPr txBox="1">
            <a:spLocks noChangeArrowheads="1"/>
          </p:cNvSpPr>
          <p:nvPr/>
        </p:nvSpPr>
        <p:spPr bwMode="auto">
          <a:xfrm>
            <a:off x="2252663" y="5391150"/>
            <a:ext cx="1317625" cy="673100"/>
          </a:xfrm>
          <a:prstGeom prst="rect">
            <a:avLst/>
          </a:prstGeom>
          <a:noFill/>
          <a:ln w="9525">
            <a:noFill/>
            <a:miter lim="800000"/>
            <a:headEnd/>
            <a:tailEnd/>
          </a:ln>
        </p:spPr>
        <p:txBody>
          <a:bodyPr wrap="none" lIns="0" tIns="0" rIns="0" bIns="0"/>
          <a:lstStyle/>
          <a:p>
            <a:r>
              <a:rPr lang="en-US" sz="2100" b="1"/>
              <a:t>Maine</a:t>
            </a:r>
          </a:p>
          <a:p>
            <a:r>
              <a:rPr lang="en-US" sz="2100" b="1"/>
              <a:t>Cold (6°C)</a:t>
            </a:r>
          </a:p>
        </p:txBody>
      </p:sp>
      <p:sp>
        <p:nvSpPr>
          <p:cNvPr id="21523" name="Text Box 19"/>
          <p:cNvSpPr txBox="1">
            <a:spLocks noChangeArrowheads="1"/>
          </p:cNvSpPr>
          <p:nvPr/>
        </p:nvSpPr>
        <p:spPr bwMode="auto">
          <a:xfrm>
            <a:off x="4443413" y="5143500"/>
            <a:ext cx="1622425" cy="368300"/>
          </a:xfrm>
          <a:prstGeom prst="rect">
            <a:avLst/>
          </a:prstGeom>
          <a:noFill/>
          <a:ln w="9525">
            <a:noFill/>
            <a:miter lim="800000"/>
            <a:headEnd/>
            <a:tailEnd/>
          </a:ln>
        </p:spPr>
        <p:txBody>
          <a:bodyPr wrap="none" lIns="0" tIns="0" rIns="0" bIns="0"/>
          <a:lstStyle/>
          <a:p>
            <a:r>
              <a:rPr lang="en-US" sz="2100" b="1"/>
              <a:t>Latitude (ºN)</a:t>
            </a:r>
          </a:p>
        </p:txBody>
      </p:sp>
      <p:sp>
        <p:nvSpPr>
          <p:cNvPr id="21524" name="Text Box 20"/>
          <p:cNvSpPr txBox="1">
            <a:spLocks noChangeArrowheads="1"/>
          </p:cNvSpPr>
          <p:nvPr/>
        </p:nvSpPr>
        <p:spPr bwMode="auto">
          <a:xfrm>
            <a:off x="6240463" y="5381625"/>
            <a:ext cx="1771650" cy="590550"/>
          </a:xfrm>
          <a:prstGeom prst="rect">
            <a:avLst/>
          </a:prstGeom>
          <a:noFill/>
          <a:ln w="9525">
            <a:noFill/>
            <a:miter lim="800000"/>
            <a:headEnd/>
            <a:tailEnd/>
          </a:ln>
        </p:spPr>
        <p:txBody>
          <a:bodyPr wrap="none" lIns="0" tIns="0" rIns="0" bIns="0"/>
          <a:lstStyle/>
          <a:p>
            <a:pPr algn="r"/>
            <a:r>
              <a:rPr lang="en-US" sz="2100" b="1"/>
              <a:t>Georgia</a:t>
            </a:r>
          </a:p>
          <a:p>
            <a:pPr algn="r"/>
            <a:r>
              <a:rPr lang="en-US" sz="2100" b="1"/>
              <a:t>Warm (21ºC)</a:t>
            </a:r>
          </a:p>
        </p:txBody>
      </p:sp>
      <p:sp>
        <p:nvSpPr>
          <p:cNvPr id="21525" name="Text Box 21"/>
          <p:cNvSpPr txBox="1">
            <a:spLocks noChangeArrowheads="1"/>
          </p:cNvSpPr>
          <p:nvPr/>
        </p:nvSpPr>
        <p:spPr bwMode="auto">
          <a:xfrm rot="-5400000">
            <a:off x="-889000" y="2330451"/>
            <a:ext cx="3184525" cy="342900"/>
          </a:xfrm>
          <a:prstGeom prst="rect">
            <a:avLst/>
          </a:prstGeom>
          <a:noFill/>
          <a:ln w="9525">
            <a:noFill/>
            <a:miter lim="800000"/>
            <a:headEnd/>
            <a:tailEnd/>
          </a:ln>
        </p:spPr>
        <p:txBody>
          <a:bodyPr wrap="none" lIns="0" tIns="0" rIns="0" bIns="0"/>
          <a:lstStyle/>
          <a:p>
            <a:r>
              <a:rPr lang="en-US" sz="2100" b="1" i="1"/>
              <a:t>Ldh-B</a:t>
            </a:r>
            <a:r>
              <a:rPr lang="en-US" sz="2100" b="1" i="1" baseline="30000"/>
              <a:t>b</a:t>
            </a:r>
            <a:r>
              <a:rPr lang="en-US" sz="2100" b="1"/>
              <a:t> allele frequency</a:t>
            </a:r>
          </a:p>
        </p:txBody>
      </p:sp>
      <p:sp>
        <p:nvSpPr>
          <p:cNvPr id="21526" name="Text Box 22"/>
          <p:cNvSpPr txBox="1">
            <a:spLocks noChangeArrowheads="1"/>
          </p:cNvSpPr>
          <p:nvPr/>
        </p:nvSpPr>
        <p:spPr bwMode="auto">
          <a:xfrm>
            <a:off x="8412163" y="4743450"/>
            <a:ext cx="327025" cy="263525"/>
          </a:xfrm>
          <a:prstGeom prst="rect">
            <a:avLst/>
          </a:prstGeom>
          <a:noFill/>
          <a:ln w="9525">
            <a:noFill/>
            <a:miter lim="800000"/>
            <a:headEnd/>
            <a:tailEnd/>
          </a:ln>
        </p:spPr>
        <p:txBody>
          <a:bodyPr wrap="none" lIns="0" tIns="0" rIns="0" bIns="0"/>
          <a:lstStyle/>
          <a:p>
            <a:r>
              <a:rPr lang="en-US" sz="2100" b="1"/>
              <a:t>30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508000"/>
            <a:ext cx="8534400" cy="503238"/>
          </a:xfrm>
        </p:spPr>
        <p:txBody>
          <a:bodyPr/>
          <a:lstStyle/>
          <a:p>
            <a:pPr eaLnBrk="1" hangingPunct="1"/>
            <a:r>
              <a:rPr lang="en-US" smtClean="0"/>
              <a:t>Sources of Genetic Variation</a:t>
            </a:r>
            <a:endParaRPr lang="en-US" smtClean="0">
              <a:solidFill>
                <a:schemeClr val="tx1"/>
              </a:solidFill>
            </a:endParaRPr>
          </a:p>
        </p:txBody>
      </p:sp>
      <p:sp>
        <p:nvSpPr>
          <p:cNvPr id="22531" name="Rectangle 3"/>
          <p:cNvSpPr>
            <a:spLocks noGrp="1" noChangeArrowheads="1"/>
          </p:cNvSpPr>
          <p:nvPr>
            <p:ph type="body" idx="1"/>
          </p:nvPr>
        </p:nvSpPr>
        <p:spPr>
          <a:xfrm>
            <a:off x="533400" y="1371600"/>
            <a:ext cx="8534400" cy="3524250"/>
          </a:xfrm>
        </p:spPr>
        <p:txBody>
          <a:bodyPr/>
          <a:lstStyle/>
          <a:p>
            <a:pPr marL="350838" indent="-350838" eaLnBrk="1" hangingPunct="1"/>
            <a:r>
              <a:rPr lang="en-US" sz="2800" dirty="0" smtClean="0"/>
              <a:t>New genes and alleles can arise by mutation or gene duplication and are only passed on through gametes.</a:t>
            </a:r>
          </a:p>
          <a:p>
            <a:pPr marL="350838" indent="-350838" eaLnBrk="1" hangingPunct="1"/>
            <a:r>
              <a:rPr lang="en-US" sz="2800" dirty="0" smtClean="0"/>
              <a:t>Point mutations change a single base of DNA.  This may not have any effect on phenotype due to </a:t>
            </a:r>
            <a:r>
              <a:rPr lang="en-US" sz="2800" dirty="0" err="1" smtClean="0"/>
              <a:t>codon</a:t>
            </a:r>
            <a:r>
              <a:rPr lang="en-US" sz="2800" dirty="0" smtClean="0"/>
              <a:t> redundancy and the mutation could occur in a non coding region of DNA.</a:t>
            </a:r>
          </a:p>
          <a:p>
            <a:pPr marL="350838" indent="-350838" eaLnBrk="1" hangingPunct="1"/>
            <a:r>
              <a:rPr lang="en-US" sz="2800" dirty="0" smtClean="0"/>
              <a:t>Translocations rearrange the positions of genes on chromosomes could be beneficial or harmful. (7-9)</a:t>
            </a:r>
          </a:p>
          <a:p>
            <a:pPr marL="350838" indent="-350838" eaLnBrk="1" hangingPunct="1"/>
            <a:endParaRPr lang="en-US" sz="2800" dirty="0" smtClean="0"/>
          </a:p>
        </p:txBody>
      </p:sp>
      <p:sp>
        <p:nvSpPr>
          <p:cNvPr id="22532" name="Rectangle 4"/>
          <p:cNvSpPr>
            <a:spLocks noChangeArrowheads="1"/>
          </p:cNvSpPr>
          <p:nvPr/>
        </p:nvSpPr>
        <p:spPr bwMode="auto">
          <a:xfrm>
            <a:off x="8315325" y="5905500"/>
            <a:ext cx="184150" cy="533400"/>
          </a:xfrm>
          <a:prstGeom prst="rect">
            <a:avLst/>
          </a:prstGeom>
          <a:noFill/>
          <a:ln w="34925">
            <a:noFill/>
            <a:miter lim="800000"/>
            <a:headEnd/>
            <a:tailEnd/>
          </a:ln>
        </p:spPr>
        <p:txBody>
          <a:bodyPr wrap="none" lIns="92075" tIns="46038" rIns="92075" bIns="46038" anchor="ctr">
            <a:spAutoFit/>
          </a:bodyPr>
          <a:lstStyle/>
          <a:p>
            <a:pPr algn="ctr"/>
            <a:endParaRPr kumimoji="1" lang="en-US" sz="2900">
              <a:sym typeface="Symbol" pitchFamily="84" charset="2"/>
            </a:endParaRPr>
          </a:p>
        </p:txBody>
      </p:sp>
      <p:grpSp>
        <p:nvGrpSpPr>
          <p:cNvPr id="22533" name="Group 7"/>
          <p:cNvGrpSpPr>
            <a:grpSpLocks/>
          </p:cNvGrpSpPr>
          <p:nvPr/>
        </p:nvGrpSpPr>
        <p:grpSpPr bwMode="auto">
          <a:xfrm>
            <a:off x="0" y="6553200"/>
            <a:ext cx="9144000" cy="304800"/>
            <a:chOff x="0" y="4128"/>
            <a:chExt cx="5760" cy="192"/>
          </a:xfrm>
        </p:grpSpPr>
        <p:sp>
          <p:nvSpPr>
            <p:cNvPr id="22537"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253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2534"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36876" name="Text Box 12"/>
          <p:cNvSpPr txBox="1">
            <a:spLocks noChangeArrowheads="1"/>
          </p:cNvSpPr>
          <p:nvPr/>
        </p:nvSpPr>
        <p:spPr bwMode="auto">
          <a:xfrm>
            <a:off x="1612900" y="5956300"/>
            <a:ext cx="7531100" cy="427038"/>
          </a:xfrm>
          <a:prstGeom prst="rect">
            <a:avLst/>
          </a:prstGeom>
          <a:noFill/>
          <a:ln w="9525">
            <a:noFill/>
            <a:miter lim="800000"/>
            <a:headEnd/>
            <a:tailEnd/>
          </a:ln>
        </p:spPr>
        <p:txBody>
          <a:bodyPr>
            <a:spAutoFit/>
          </a:bodyPr>
          <a:lstStyle/>
          <a:p>
            <a:pPr>
              <a:spcBef>
                <a:spcPct val="50000"/>
              </a:spcBef>
              <a:defRPr/>
            </a:pPr>
            <a:r>
              <a:rPr lang="en-US" sz="2200" dirty="0" smtClean="0">
                <a:effectLst>
                  <a:outerShdw blurRad="38100" dist="38100" dir="2700000" algn="tl">
                    <a:srgbClr val="C0C0C0"/>
                  </a:outerShdw>
                </a:effectLst>
                <a:hlinkClick r:id="rId3"/>
              </a:rPr>
              <a:t>How genetic diversity is created in meiosis</a:t>
            </a:r>
            <a:endParaRPr lang="en-US" sz="22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lstStyle/>
          <a:p>
            <a:r>
              <a:rPr lang="en-US" dirty="0" smtClean="0"/>
              <a:t>Natural Selection operates on heritable differences among individuals in a population</a:t>
            </a:r>
          </a:p>
          <a:p>
            <a:r>
              <a:rPr lang="en-US" dirty="0" smtClean="0"/>
              <a:t>2 processes produce variation in gene pools that contribute to these differences</a:t>
            </a:r>
          </a:p>
          <a:p>
            <a:pPr lvl="1"/>
            <a:r>
              <a:rPr lang="en-US" dirty="0" smtClean="0"/>
              <a:t>Mutation</a:t>
            </a:r>
          </a:p>
          <a:p>
            <a:pPr lvl="2"/>
            <a:r>
              <a:rPr lang="en-US" dirty="0" smtClean="0"/>
              <a:t>Produce new genes/ alleles</a:t>
            </a:r>
          </a:p>
          <a:p>
            <a:pPr lvl="2"/>
            <a:r>
              <a:rPr lang="en-US" dirty="0" smtClean="0"/>
              <a:t>Changes in nucleotide sequence in DNA</a:t>
            </a:r>
          </a:p>
          <a:p>
            <a:pPr lvl="2"/>
            <a:r>
              <a:rPr lang="en-US" dirty="0" smtClean="0"/>
              <a:t>Less important</a:t>
            </a:r>
          </a:p>
          <a:p>
            <a:pPr lvl="1"/>
            <a:r>
              <a:rPr lang="en-US" dirty="0" smtClean="0"/>
              <a:t>Sexual recombination</a:t>
            </a:r>
          </a:p>
          <a:p>
            <a:pPr lvl="2"/>
            <a:r>
              <a:rPr lang="en-US" dirty="0" smtClean="0"/>
              <a:t>More important</a:t>
            </a:r>
          </a:p>
          <a:p>
            <a:endParaRPr lang="en-US" dirty="0"/>
          </a:p>
        </p:txBody>
      </p:sp>
      <p:sp>
        <p:nvSpPr>
          <p:cNvPr id="2" name="Title 1"/>
          <p:cNvSpPr>
            <a:spLocks noGrp="1"/>
          </p:cNvSpPr>
          <p:nvPr>
            <p:ph type="title"/>
          </p:nvPr>
        </p:nvSpPr>
        <p:spPr/>
        <p:txBody>
          <a:bodyPr>
            <a:normAutofit/>
          </a:bodyPr>
          <a:lstStyle/>
          <a:p>
            <a:r>
              <a:rPr lang="en-US" dirty="0" smtClean="0"/>
              <a:t>Variation Makes Evolution Possible</a:t>
            </a:r>
            <a:endParaRPr lang="en-US" dirty="0"/>
          </a:p>
        </p:txBody>
      </p:sp>
    </p:spTree>
    <p:extLst>
      <p:ext uri="{BB962C8B-B14F-4D97-AF65-F5344CB8AC3E}">
        <p14:creationId xmlns:p14="http://schemas.microsoft.com/office/powerpoint/2010/main" val="3876103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3513" y="512763"/>
            <a:ext cx="8751887" cy="503237"/>
          </a:xfrm>
        </p:spPr>
        <p:txBody>
          <a:bodyPr/>
          <a:lstStyle/>
          <a:p>
            <a:pPr eaLnBrk="1" hangingPunct="1"/>
            <a:r>
              <a:rPr lang="en-US" i="1" smtClean="0"/>
              <a:t>Altering Gene Number or Position</a:t>
            </a:r>
          </a:p>
        </p:txBody>
      </p:sp>
      <p:sp>
        <p:nvSpPr>
          <p:cNvPr id="26627" name="Rectangle 3"/>
          <p:cNvSpPr>
            <a:spLocks noGrp="1" noChangeArrowheads="1"/>
          </p:cNvSpPr>
          <p:nvPr>
            <p:ph type="body" idx="1"/>
          </p:nvPr>
        </p:nvSpPr>
        <p:spPr>
          <a:xfrm>
            <a:off x="533400" y="1371600"/>
            <a:ext cx="8153400" cy="4648200"/>
          </a:xfrm>
        </p:spPr>
        <p:txBody>
          <a:bodyPr/>
          <a:lstStyle/>
          <a:p>
            <a:pPr eaLnBrk="1" hangingPunct="1"/>
            <a:r>
              <a:rPr lang="en-US" sz="2800" dirty="0" smtClean="0"/>
              <a:t>Chromosomal mutations that delete, disrupt, or rearrange many loci are typically harmful</a:t>
            </a:r>
          </a:p>
          <a:p>
            <a:pPr eaLnBrk="1" hangingPunct="1"/>
            <a:r>
              <a:rPr lang="en-US" sz="2800" dirty="0" smtClean="0"/>
              <a:t>Duplication of small pieces of DNA increases genome size and is usually less harmful, duplications can happen during DNA replication.</a:t>
            </a:r>
          </a:p>
          <a:p>
            <a:pPr eaLnBrk="1" hangingPunct="1"/>
            <a:r>
              <a:rPr lang="en-US" sz="2800" dirty="0" smtClean="0"/>
              <a:t>Duplicated genes can take on new functions by further mutation (10)</a:t>
            </a:r>
          </a:p>
          <a:p>
            <a:pPr eaLnBrk="1" hangingPunct="1"/>
            <a:r>
              <a:rPr lang="en-US" sz="2800" dirty="0" smtClean="0"/>
              <a:t>An ancestral odor-detecting gene has been duplicated many times: humans have 1,000 copies of the gene, mice have 1,300</a:t>
            </a:r>
          </a:p>
        </p:txBody>
      </p:sp>
      <p:grpSp>
        <p:nvGrpSpPr>
          <p:cNvPr id="26628" name="Group 4"/>
          <p:cNvGrpSpPr>
            <a:grpSpLocks/>
          </p:cNvGrpSpPr>
          <p:nvPr/>
        </p:nvGrpSpPr>
        <p:grpSpPr bwMode="auto">
          <a:xfrm>
            <a:off x="0" y="6553200"/>
            <a:ext cx="9144000" cy="304800"/>
            <a:chOff x="0" y="4128"/>
            <a:chExt cx="5760" cy="192"/>
          </a:xfrm>
        </p:grpSpPr>
        <p:sp>
          <p:nvSpPr>
            <p:cNvPr id="26630"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663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662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9700" y="512763"/>
            <a:ext cx="8534400" cy="503237"/>
          </a:xfrm>
        </p:spPr>
        <p:txBody>
          <a:bodyPr/>
          <a:lstStyle/>
          <a:p>
            <a:pPr eaLnBrk="1" hangingPunct="1"/>
            <a:r>
              <a:rPr lang="en-US" i="1" smtClean="0"/>
              <a:t>Sexual Reproduction</a:t>
            </a:r>
            <a:endParaRPr lang="en-US" smtClean="0">
              <a:solidFill>
                <a:schemeClr val="tx1"/>
              </a:solidFill>
            </a:endParaRPr>
          </a:p>
        </p:txBody>
      </p:sp>
      <p:sp>
        <p:nvSpPr>
          <p:cNvPr id="28675" name="Rectangle 3"/>
          <p:cNvSpPr>
            <a:spLocks noGrp="1" noChangeArrowheads="1"/>
          </p:cNvSpPr>
          <p:nvPr>
            <p:ph type="body" idx="1"/>
          </p:nvPr>
        </p:nvSpPr>
        <p:spPr>
          <a:xfrm>
            <a:off x="533400" y="1371600"/>
            <a:ext cx="8001000" cy="3225800"/>
          </a:xfrm>
        </p:spPr>
        <p:txBody>
          <a:bodyPr/>
          <a:lstStyle/>
          <a:p>
            <a:pPr eaLnBrk="1" hangingPunct="1"/>
            <a:r>
              <a:rPr lang="en-US" sz="2800" dirty="0" smtClean="0"/>
              <a:t>Sexual reproduction can shuffle existing alleles into new combinations</a:t>
            </a:r>
          </a:p>
          <a:p>
            <a:pPr lvl="1" eaLnBrk="1" hangingPunct="1"/>
            <a:r>
              <a:rPr lang="en-US" sz="2600" dirty="0" smtClean="0"/>
              <a:t>1.  Crossing Over</a:t>
            </a:r>
          </a:p>
          <a:p>
            <a:pPr lvl="1" eaLnBrk="1" hangingPunct="1"/>
            <a:r>
              <a:rPr lang="en-US" sz="2600" dirty="0" smtClean="0"/>
              <a:t>2.  Independent Assortment</a:t>
            </a:r>
          </a:p>
          <a:p>
            <a:pPr lvl="1" eaLnBrk="1" hangingPunct="1"/>
            <a:r>
              <a:rPr lang="en-US" sz="2600" dirty="0" smtClean="0"/>
              <a:t>3.  Random Fertilization</a:t>
            </a:r>
          </a:p>
          <a:p>
            <a:pPr eaLnBrk="1" hangingPunct="1"/>
            <a:r>
              <a:rPr lang="en-US" sz="2800" dirty="0" smtClean="0"/>
              <a:t>In organisms that reproduce sexually, recombination of alleles is more important than mutation in producing the genetic differences that make adaptation possible (11)</a:t>
            </a:r>
          </a:p>
        </p:txBody>
      </p:sp>
      <p:grpSp>
        <p:nvGrpSpPr>
          <p:cNvPr id="28676" name="Group 4"/>
          <p:cNvGrpSpPr>
            <a:grpSpLocks/>
          </p:cNvGrpSpPr>
          <p:nvPr/>
        </p:nvGrpSpPr>
        <p:grpSpPr bwMode="auto">
          <a:xfrm>
            <a:off x="0" y="6553200"/>
            <a:ext cx="9144000" cy="304800"/>
            <a:chOff x="0" y="4128"/>
            <a:chExt cx="5760" cy="192"/>
          </a:xfrm>
        </p:grpSpPr>
        <p:sp>
          <p:nvSpPr>
            <p:cNvPr id="28678"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867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867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 y="762000"/>
            <a:ext cx="8928100" cy="914400"/>
          </a:xfrm>
        </p:spPr>
        <p:txBody>
          <a:bodyPr/>
          <a:lstStyle/>
          <a:p>
            <a:pPr marL="57150" indent="-4763" eaLnBrk="1" hangingPunct="1"/>
            <a:r>
              <a:rPr lang="en-US" dirty="0" smtClean="0"/>
              <a:t>Concept 23.2: The Hardy-Weinberg equation can be used to test whether a population is evolving</a:t>
            </a:r>
          </a:p>
        </p:txBody>
      </p:sp>
      <p:sp>
        <p:nvSpPr>
          <p:cNvPr id="29699" name="Rectangle 3"/>
          <p:cNvSpPr>
            <a:spLocks noGrp="1" noChangeArrowheads="1"/>
          </p:cNvSpPr>
          <p:nvPr>
            <p:ph type="body" idx="1"/>
          </p:nvPr>
        </p:nvSpPr>
        <p:spPr>
          <a:xfrm>
            <a:off x="533400" y="2057400"/>
            <a:ext cx="8534400" cy="1555750"/>
          </a:xfrm>
        </p:spPr>
        <p:txBody>
          <a:bodyPr/>
          <a:lstStyle/>
          <a:p>
            <a:pPr marL="350838" indent="-350838" eaLnBrk="1" hangingPunct="1"/>
            <a:r>
              <a:rPr lang="en-US" sz="2800" dirty="0" smtClean="0"/>
              <a:t>The first step in testing whether evolution is occurring in a population is to clarify what we mean by a population</a:t>
            </a:r>
          </a:p>
        </p:txBody>
      </p:sp>
      <p:grpSp>
        <p:nvGrpSpPr>
          <p:cNvPr id="29700" name="Group 4"/>
          <p:cNvGrpSpPr>
            <a:grpSpLocks/>
          </p:cNvGrpSpPr>
          <p:nvPr/>
        </p:nvGrpSpPr>
        <p:grpSpPr bwMode="auto">
          <a:xfrm>
            <a:off x="0" y="6553200"/>
            <a:ext cx="9144000" cy="304800"/>
            <a:chOff x="0" y="4128"/>
            <a:chExt cx="5760" cy="192"/>
          </a:xfrm>
        </p:grpSpPr>
        <p:sp>
          <p:nvSpPr>
            <p:cNvPr id="2970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97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970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8" name="Rectangle 3"/>
          <p:cNvSpPr txBox="1">
            <a:spLocks noChangeArrowheads="1"/>
          </p:cNvSpPr>
          <p:nvPr/>
        </p:nvSpPr>
        <p:spPr bwMode="auto">
          <a:xfrm>
            <a:off x="533400" y="3333750"/>
            <a:ext cx="8153400" cy="398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a:t>
            </a:r>
            <a:r>
              <a:rPr kumimoji="0" lang="en-US" sz="2800" b="1" i="0" u="none" strike="noStrike" kern="0" cap="none" spc="0" normalizeH="0" baseline="0" noProof="0" dirty="0" smtClean="0">
                <a:ln>
                  <a:noFill/>
                </a:ln>
                <a:solidFill>
                  <a:schemeClr val="tx1"/>
                </a:solidFill>
                <a:effectLst/>
                <a:uLnTx/>
                <a:uFillTx/>
                <a:latin typeface="+mn-lt"/>
                <a:ea typeface="+mn-ea"/>
                <a:cs typeface="+mn-cs"/>
              </a:rPr>
              <a:t>population </a:t>
            </a:r>
            <a:r>
              <a:rPr kumimoji="0" lang="en-US" sz="2800" b="0" i="0" u="none" strike="noStrike" kern="0" cap="none" spc="0" normalizeH="0" baseline="0" noProof="0" dirty="0" smtClean="0">
                <a:ln>
                  <a:noFill/>
                </a:ln>
                <a:solidFill>
                  <a:schemeClr val="tx1"/>
                </a:solidFill>
                <a:effectLst/>
                <a:uLnTx/>
                <a:uFillTx/>
                <a:latin typeface="+mn-lt"/>
                <a:ea typeface="+mn-ea"/>
                <a:cs typeface="+mn-cs"/>
              </a:rPr>
              <a:t>is a localized group of individuals capable of interbreeding and producing fertile offspring</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a:t>
            </a:r>
            <a:r>
              <a:rPr kumimoji="0" lang="en-US" sz="2800" b="1" i="0" u="none" strike="noStrike" kern="0" cap="none" spc="0" normalizeH="0" baseline="0" noProof="0" dirty="0" smtClean="0">
                <a:ln>
                  <a:noFill/>
                </a:ln>
                <a:solidFill>
                  <a:schemeClr val="tx1"/>
                </a:solidFill>
                <a:effectLst/>
                <a:uLnTx/>
                <a:uFillTx/>
                <a:latin typeface="+mn-lt"/>
                <a:ea typeface="+mn-ea"/>
                <a:cs typeface="+mn-cs"/>
              </a:rPr>
              <a:t>gene pool </a:t>
            </a:r>
            <a:r>
              <a:rPr kumimoji="0" lang="en-US" sz="2800" b="0" i="0" u="none" strike="noStrike" kern="0" cap="none" spc="0" normalizeH="0" baseline="0" noProof="0" dirty="0" smtClean="0">
                <a:ln>
                  <a:noFill/>
                </a:ln>
                <a:solidFill>
                  <a:schemeClr val="tx1"/>
                </a:solidFill>
                <a:effectLst/>
                <a:uLnTx/>
                <a:uFillTx/>
                <a:latin typeface="+mn-lt"/>
                <a:ea typeface="+mn-ea"/>
                <a:cs typeface="+mn-cs"/>
              </a:rPr>
              <a:t>consists of all the alleles for all loci in a population</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locus is fixed if all individuals in a population are homozygous for the same allele (12-14)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23.6</a:t>
            </a:r>
            <a:endParaRPr lang="en-US" sz="1200" smtClean="0">
              <a:solidFill>
                <a:schemeClr val="tx1"/>
              </a:solidFill>
              <a:latin typeface="Arial" charset="0"/>
            </a:endParaRPr>
          </a:p>
        </p:txBody>
      </p:sp>
      <p:pic>
        <p:nvPicPr>
          <p:cNvPr id="31747" name="Picture 23" descr="23_06_CaribouPopns-U"/>
          <p:cNvPicPr>
            <a:picLocks noChangeAspect="1" noChangeArrowheads="1"/>
          </p:cNvPicPr>
          <p:nvPr/>
        </p:nvPicPr>
        <p:blipFill>
          <a:blip r:embed="rId3" cstate="print"/>
          <a:srcRect/>
          <a:stretch>
            <a:fillRect/>
          </a:stretch>
        </p:blipFill>
        <p:spPr bwMode="auto">
          <a:xfrm>
            <a:off x="296863" y="431800"/>
            <a:ext cx="8548687" cy="5992813"/>
          </a:xfrm>
          <a:prstGeom prst="rect">
            <a:avLst/>
          </a:prstGeom>
          <a:noFill/>
          <a:ln w="9525">
            <a:noFill/>
            <a:miter lim="800000"/>
            <a:headEnd/>
            <a:tailEnd/>
          </a:ln>
        </p:spPr>
      </p:pic>
      <p:sp>
        <p:nvSpPr>
          <p:cNvPr id="31748" name="Text Box 24"/>
          <p:cNvSpPr txBox="1">
            <a:spLocks noChangeArrowheads="1"/>
          </p:cNvSpPr>
          <p:nvPr/>
        </p:nvSpPr>
        <p:spPr bwMode="auto">
          <a:xfrm>
            <a:off x="819150" y="3178175"/>
            <a:ext cx="1800225" cy="355600"/>
          </a:xfrm>
          <a:prstGeom prst="rect">
            <a:avLst/>
          </a:prstGeom>
          <a:noFill/>
          <a:ln w="9525">
            <a:noFill/>
            <a:miter lim="800000"/>
            <a:headEnd/>
            <a:tailEnd/>
          </a:ln>
        </p:spPr>
        <p:txBody>
          <a:bodyPr wrap="none" lIns="0" tIns="0" rIns="0" bIns="0"/>
          <a:lstStyle/>
          <a:p>
            <a:r>
              <a:rPr lang="en-US" sz="1800" b="1"/>
              <a:t>Porcupine herd</a:t>
            </a:r>
          </a:p>
        </p:txBody>
      </p:sp>
      <p:sp>
        <p:nvSpPr>
          <p:cNvPr id="31749" name="Text Box 25"/>
          <p:cNvSpPr txBox="1">
            <a:spLocks noChangeArrowheads="1"/>
          </p:cNvSpPr>
          <p:nvPr/>
        </p:nvSpPr>
        <p:spPr bwMode="auto">
          <a:xfrm>
            <a:off x="3381375" y="1323975"/>
            <a:ext cx="1470025" cy="355600"/>
          </a:xfrm>
          <a:prstGeom prst="rect">
            <a:avLst/>
          </a:prstGeom>
          <a:noFill/>
          <a:ln w="9525">
            <a:noFill/>
            <a:miter lim="800000"/>
            <a:headEnd/>
            <a:tailEnd/>
          </a:ln>
        </p:spPr>
        <p:txBody>
          <a:bodyPr wrap="none" lIns="0" tIns="0" rIns="0" bIns="0"/>
          <a:lstStyle/>
          <a:p>
            <a:r>
              <a:rPr lang="en-US" sz="1800" b="1"/>
              <a:t>Beaufort Sea</a:t>
            </a:r>
          </a:p>
        </p:txBody>
      </p:sp>
      <p:sp>
        <p:nvSpPr>
          <p:cNvPr id="31750" name="Text Box 26"/>
          <p:cNvSpPr txBox="1">
            <a:spLocks noChangeArrowheads="1"/>
          </p:cNvSpPr>
          <p:nvPr/>
        </p:nvSpPr>
        <p:spPr bwMode="auto">
          <a:xfrm>
            <a:off x="3543300" y="2162175"/>
            <a:ext cx="1228725" cy="596900"/>
          </a:xfrm>
          <a:prstGeom prst="rect">
            <a:avLst/>
          </a:prstGeom>
          <a:noFill/>
          <a:ln w="9525">
            <a:noFill/>
            <a:miter lim="800000"/>
            <a:headEnd/>
            <a:tailEnd/>
          </a:ln>
        </p:spPr>
        <p:txBody>
          <a:bodyPr wrap="none" lIns="0" tIns="0" rIns="0" bIns="0"/>
          <a:lstStyle/>
          <a:p>
            <a:r>
              <a:rPr lang="en-US" sz="1800" b="1"/>
              <a:t>Porcupine </a:t>
            </a:r>
          </a:p>
          <a:p>
            <a:r>
              <a:rPr lang="en-US" sz="1800" b="1"/>
              <a:t>herd range</a:t>
            </a:r>
          </a:p>
        </p:txBody>
      </p:sp>
      <p:sp>
        <p:nvSpPr>
          <p:cNvPr id="31751" name="Text Box 27"/>
          <p:cNvSpPr txBox="1">
            <a:spLocks noChangeArrowheads="1"/>
          </p:cNvSpPr>
          <p:nvPr/>
        </p:nvSpPr>
        <p:spPr bwMode="auto">
          <a:xfrm>
            <a:off x="4305300" y="4206875"/>
            <a:ext cx="1228725" cy="596900"/>
          </a:xfrm>
          <a:prstGeom prst="rect">
            <a:avLst/>
          </a:prstGeom>
          <a:noFill/>
          <a:ln w="9525">
            <a:noFill/>
            <a:miter lim="800000"/>
            <a:headEnd/>
            <a:tailEnd/>
          </a:ln>
        </p:spPr>
        <p:txBody>
          <a:bodyPr wrap="none" lIns="0" tIns="0" rIns="0" bIns="0"/>
          <a:lstStyle/>
          <a:p>
            <a:r>
              <a:rPr lang="en-US" sz="1800" b="1"/>
              <a:t>Fortymile </a:t>
            </a:r>
          </a:p>
          <a:p>
            <a:r>
              <a:rPr lang="en-US" sz="1800" b="1"/>
              <a:t>herd range</a:t>
            </a:r>
          </a:p>
        </p:txBody>
      </p:sp>
      <p:sp>
        <p:nvSpPr>
          <p:cNvPr id="31752" name="Text Box 28"/>
          <p:cNvSpPr txBox="1">
            <a:spLocks noChangeArrowheads="1"/>
          </p:cNvSpPr>
          <p:nvPr/>
        </p:nvSpPr>
        <p:spPr bwMode="auto">
          <a:xfrm>
            <a:off x="6705600" y="5969000"/>
            <a:ext cx="1698625" cy="355600"/>
          </a:xfrm>
          <a:prstGeom prst="rect">
            <a:avLst/>
          </a:prstGeom>
          <a:noFill/>
          <a:ln w="9525">
            <a:noFill/>
            <a:miter lim="800000"/>
            <a:headEnd/>
            <a:tailEnd/>
          </a:ln>
        </p:spPr>
        <p:txBody>
          <a:bodyPr wrap="none" lIns="0" tIns="0" rIns="0" bIns="0"/>
          <a:lstStyle/>
          <a:p>
            <a:r>
              <a:rPr lang="en-US" sz="1800" b="1"/>
              <a:t>Fortymile herd</a:t>
            </a:r>
          </a:p>
        </p:txBody>
      </p:sp>
      <p:sp>
        <p:nvSpPr>
          <p:cNvPr id="31753" name="Text Box 29"/>
          <p:cNvSpPr txBox="1">
            <a:spLocks noChangeArrowheads="1"/>
          </p:cNvSpPr>
          <p:nvPr/>
        </p:nvSpPr>
        <p:spPr bwMode="auto">
          <a:xfrm rot="3367952">
            <a:off x="5184775" y="1949451"/>
            <a:ext cx="1216025" cy="419100"/>
          </a:xfrm>
          <a:prstGeom prst="rect">
            <a:avLst/>
          </a:prstGeom>
          <a:noFill/>
          <a:ln w="9525">
            <a:noFill/>
            <a:miter lim="800000"/>
            <a:headEnd/>
            <a:tailEnd/>
          </a:ln>
        </p:spPr>
        <p:txBody>
          <a:bodyPr wrap="none" lIns="0" tIns="0" rIns="0" bIns="0"/>
          <a:lstStyle/>
          <a:p>
            <a:r>
              <a:rPr lang="en-US" sz="1400" b="1"/>
              <a:t>NORTHWEST</a:t>
            </a:r>
          </a:p>
          <a:p>
            <a:r>
              <a:rPr lang="en-US" sz="1400" b="1"/>
              <a:t>TERRITORIES</a:t>
            </a:r>
          </a:p>
        </p:txBody>
      </p:sp>
      <p:sp>
        <p:nvSpPr>
          <p:cNvPr id="31754" name="Text Box 30"/>
          <p:cNvSpPr txBox="1">
            <a:spLocks noChangeArrowheads="1"/>
          </p:cNvSpPr>
          <p:nvPr/>
        </p:nvSpPr>
        <p:spPr bwMode="auto">
          <a:xfrm rot="-5400000">
            <a:off x="4864100" y="862013"/>
            <a:ext cx="657225" cy="190500"/>
          </a:xfrm>
          <a:prstGeom prst="rect">
            <a:avLst/>
          </a:prstGeom>
          <a:noFill/>
          <a:ln w="9525">
            <a:noFill/>
            <a:miter lim="800000"/>
            <a:headEnd/>
            <a:tailEnd/>
          </a:ln>
        </p:spPr>
        <p:txBody>
          <a:bodyPr wrap="none" lIns="0" tIns="0" rIns="0" bIns="0"/>
          <a:lstStyle/>
          <a:p>
            <a:r>
              <a:rPr lang="en-US" sz="1000" b="1"/>
              <a:t>ALASKA</a:t>
            </a:r>
            <a:endParaRPr lang="en-US" sz="1100" b="1"/>
          </a:p>
        </p:txBody>
      </p:sp>
      <p:sp>
        <p:nvSpPr>
          <p:cNvPr id="31755" name="Text Box 31"/>
          <p:cNvSpPr txBox="1">
            <a:spLocks noChangeArrowheads="1"/>
          </p:cNvSpPr>
          <p:nvPr/>
        </p:nvSpPr>
        <p:spPr bwMode="auto">
          <a:xfrm rot="-5400000">
            <a:off x="5626100" y="776288"/>
            <a:ext cx="657225" cy="190500"/>
          </a:xfrm>
          <a:prstGeom prst="rect">
            <a:avLst/>
          </a:prstGeom>
          <a:noFill/>
          <a:ln w="9525">
            <a:noFill/>
            <a:miter lim="800000"/>
            <a:headEnd/>
            <a:tailEnd/>
          </a:ln>
        </p:spPr>
        <p:txBody>
          <a:bodyPr wrap="none" lIns="0" tIns="0" rIns="0" bIns="0"/>
          <a:lstStyle/>
          <a:p>
            <a:r>
              <a:rPr lang="en-US" sz="1000" b="1"/>
              <a:t>CANADA</a:t>
            </a:r>
            <a:endParaRPr lang="en-US" sz="1100" b="1"/>
          </a:p>
        </p:txBody>
      </p:sp>
      <p:sp>
        <p:nvSpPr>
          <p:cNvPr id="31756" name="Text Box 32"/>
          <p:cNvSpPr txBox="1">
            <a:spLocks noChangeArrowheads="1"/>
          </p:cNvSpPr>
          <p:nvPr/>
        </p:nvSpPr>
        <p:spPr bwMode="auto">
          <a:xfrm>
            <a:off x="5349875" y="696913"/>
            <a:ext cx="384175" cy="314325"/>
          </a:xfrm>
          <a:prstGeom prst="rect">
            <a:avLst/>
          </a:prstGeom>
          <a:noFill/>
          <a:ln w="9525">
            <a:noFill/>
            <a:miter lim="800000"/>
            <a:headEnd/>
            <a:tailEnd/>
          </a:ln>
        </p:spPr>
        <p:txBody>
          <a:bodyPr wrap="none" lIns="0" tIns="0" rIns="0" bIns="0"/>
          <a:lstStyle/>
          <a:p>
            <a:pPr algn="ctr"/>
            <a:r>
              <a:rPr lang="en-US" sz="1000" b="1"/>
              <a:t>MAP</a:t>
            </a:r>
          </a:p>
          <a:p>
            <a:pPr algn="ctr"/>
            <a:r>
              <a:rPr lang="en-US" sz="1000" b="1"/>
              <a:t>AREA</a:t>
            </a:r>
            <a:endParaRPr lang="en-US" sz="1100" b="1"/>
          </a:p>
        </p:txBody>
      </p:sp>
      <p:sp>
        <p:nvSpPr>
          <p:cNvPr id="31757" name="Text Box 33"/>
          <p:cNvSpPr txBox="1">
            <a:spLocks noChangeArrowheads="1"/>
          </p:cNvSpPr>
          <p:nvPr/>
        </p:nvSpPr>
        <p:spPr bwMode="auto">
          <a:xfrm rot="-5832856">
            <a:off x="4260850" y="4962525"/>
            <a:ext cx="666750" cy="355600"/>
          </a:xfrm>
          <a:prstGeom prst="rect">
            <a:avLst/>
          </a:prstGeom>
          <a:noFill/>
          <a:ln w="9525">
            <a:noFill/>
            <a:miter lim="800000"/>
            <a:headEnd/>
            <a:tailEnd/>
          </a:ln>
        </p:spPr>
        <p:txBody>
          <a:bodyPr wrap="none" lIns="0" tIns="0" rIns="0" bIns="0"/>
          <a:lstStyle/>
          <a:p>
            <a:r>
              <a:rPr lang="en-US" sz="1200" b="1"/>
              <a:t>ALASKA</a:t>
            </a:r>
          </a:p>
          <a:p>
            <a:r>
              <a:rPr lang="en-US" sz="1200" b="1"/>
              <a:t>YUKON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0813" y="381000"/>
            <a:ext cx="8534400" cy="503238"/>
          </a:xfrm>
        </p:spPr>
        <p:txBody>
          <a:bodyPr/>
          <a:lstStyle/>
          <a:p>
            <a:pPr eaLnBrk="1" hangingPunct="1"/>
            <a:r>
              <a:rPr lang="en-US" i="1" dirty="0" smtClean="0"/>
              <a:t>Hardy-Weinberg Equilibrium</a:t>
            </a:r>
          </a:p>
        </p:txBody>
      </p:sp>
      <p:sp>
        <p:nvSpPr>
          <p:cNvPr id="39939" name="Rectangle 3"/>
          <p:cNvSpPr>
            <a:spLocks noGrp="1" noChangeArrowheads="1"/>
          </p:cNvSpPr>
          <p:nvPr>
            <p:ph type="body" idx="1"/>
          </p:nvPr>
        </p:nvSpPr>
        <p:spPr>
          <a:xfrm>
            <a:off x="533400" y="914400"/>
            <a:ext cx="8153400" cy="4895850"/>
          </a:xfrm>
        </p:spPr>
        <p:txBody>
          <a:bodyPr/>
          <a:lstStyle/>
          <a:p>
            <a:pPr eaLnBrk="1" hangingPunct="1"/>
            <a:r>
              <a:rPr lang="en-US" sz="2800" dirty="0" smtClean="0"/>
              <a:t>The </a:t>
            </a:r>
            <a:r>
              <a:rPr lang="en-US" sz="2800" b="1" dirty="0" smtClean="0"/>
              <a:t>Hardy-Weinberg principle </a:t>
            </a:r>
            <a:r>
              <a:rPr lang="en-US" sz="2800" dirty="0" smtClean="0"/>
              <a:t>states that frequencies of alleles and genotypes in a population remain constant from generation to generation</a:t>
            </a:r>
          </a:p>
          <a:p>
            <a:pPr eaLnBrk="1" hangingPunct="1"/>
            <a:r>
              <a:rPr lang="en-US" sz="2800" dirty="0" smtClean="0"/>
              <a:t>In a given population where gametes contribute to the next generation randomly, allele frequencies will not change</a:t>
            </a:r>
          </a:p>
          <a:p>
            <a:pPr eaLnBrk="1" hangingPunct="1"/>
            <a:r>
              <a:rPr lang="en-US" sz="2800" dirty="0" err="1" smtClean="0"/>
              <a:t>Mendelian</a:t>
            </a:r>
            <a:r>
              <a:rPr lang="en-US" sz="2800" dirty="0" smtClean="0"/>
              <a:t> inheritance preserves genetic variation in a population</a:t>
            </a:r>
          </a:p>
          <a:p>
            <a:pPr eaLnBrk="1" hangingPunct="1"/>
            <a:r>
              <a:rPr lang="en-US" sz="2800" dirty="0" smtClean="0"/>
              <a:t>If a population does not meet the criteria of the Hardy-Weinberg principle, it can be concluded that the population is evolving (15)</a:t>
            </a:r>
          </a:p>
          <a:p>
            <a:pPr eaLnBrk="1" hangingPunct="1"/>
            <a:endParaRPr lang="en-US" sz="2800" dirty="0" smtClean="0"/>
          </a:p>
        </p:txBody>
      </p:sp>
      <p:grpSp>
        <p:nvGrpSpPr>
          <p:cNvPr id="39940" name="Group 4"/>
          <p:cNvGrpSpPr>
            <a:grpSpLocks/>
          </p:cNvGrpSpPr>
          <p:nvPr/>
        </p:nvGrpSpPr>
        <p:grpSpPr bwMode="auto">
          <a:xfrm>
            <a:off x="0" y="6553200"/>
            <a:ext cx="9144000" cy="304800"/>
            <a:chOff x="0" y="4128"/>
            <a:chExt cx="5760" cy="192"/>
          </a:xfrm>
        </p:grpSpPr>
        <p:sp>
          <p:nvSpPr>
            <p:cNvPr id="3994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994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994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9700" y="508000"/>
            <a:ext cx="9004300" cy="503238"/>
          </a:xfrm>
        </p:spPr>
        <p:txBody>
          <a:bodyPr/>
          <a:lstStyle/>
          <a:p>
            <a:pPr eaLnBrk="1" hangingPunct="1"/>
            <a:r>
              <a:rPr lang="en-US" i="1" smtClean="0"/>
              <a:t>Conditions for Hardy-Weinberg Equilibrium</a:t>
            </a:r>
          </a:p>
        </p:txBody>
      </p:sp>
      <p:sp>
        <p:nvSpPr>
          <p:cNvPr id="48131" name="Rectangle 3"/>
          <p:cNvSpPr>
            <a:spLocks noGrp="1" noChangeArrowheads="1"/>
          </p:cNvSpPr>
          <p:nvPr>
            <p:ph type="body" idx="1"/>
          </p:nvPr>
        </p:nvSpPr>
        <p:spPr>
          <a:xfrm>
            <a:off x="533400" y="1371600"/>
            <a:ext cx="8534400" cy="3067050"/>
          </a:xfrm>
        </p:spPr>
        <p:txBody>
          <a:bodyPr/>
          <a:lstStyle/>
          <a:p>
            <a:pPr eaLnBrk="1" hangingPunct="1"/>
            <a:r>
              <a:rPr lang="en-US" sz="2800" smtClean="0"/>
              <a:t>The Hardy-Weinberg theorem describes a hypothetical population that is not evolving</a:t>
            </a:r>
          </a:p>
          <a:p>
            <a:pPr eaLnBrk="1" hangingPunct="1"/>
            <a:r>
              <a:rPr lang="en-US" sz="2800" smtClean="0"/>
              <a:t>In real populations, allele and genotype frequencies do change over time</a:t>
            </a:r>
          </a:p>
          <a:p>
            <a:pPr lvl="3" eaLnBrk="1" hangingPunct="1"/>
            <a:endParaRPr lang="en-US" sz="2800" smtClean="0"/>
          </a:p>
        </p:txBody>
      </p:sp>
      <p:grpSp>
        <p:nvGrpSpPr>
          <p:cNvPr id="48132" name="Group 4"/>
          <p:cNvGrpSpPr>
            <a:grpSpLocks/>
          </p:cNvGrpSpPr>
          <p:nvPr/>
        </p:nvGrpSpPr>
        <p:grpSpPr bwMode="auto">
          <a:xfrm>
            <a:off x="0" y="6553200"/>
            <a:ext cx="9144000" cy="304800"/>
            <a:chOff x="0" y="4128"/>
            <a:chExt cx="5760" cy="192"/>
          </a:xfrm>
        </p:grpSpPr>
        <p:sp>
          <p:nvSpPr>
            <p:cNvPr id="4813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813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813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533400" y="1371600"/>
            <a:ext cx="8534400" cy="1257300"/>
          </a:xfrm>
        </p:spPr>
        <p:txBody>
          <a:bodyPr/>
          <a:lstStyle/>
          <a:p>
            <a:pPr marL="339725" indent="-339725" eaLnBrk="1" hangingPunct="1"/>
            <a:r>
              <a:rPr lang="en-US" sz="2800" smtClean="0"/>
              <a:t>The five conditions for nonevolving populations are rarely met in nature:</a:t>
            </a:r>
          </a:p>
        </p:txBody>
      </p:sp>
      <p:grpSp>
        <p:nvGrpSpPr>
          <p:cNvPr id="49155" name="Group 3"/>
          <p:cNvGrpSpPr>
            <a:grpSpLocks/>
          </p:cNvGrpSpPr>
          <p:nvPr/>
        </p:nvGrpSpPr>
        <p:grpSpPr bwMode="auto">
          <a:xfrm>
            <a:off x="0" y="6553200"/>
            <a:ext cx="9144000" cy="304800"/>
            <a:chOff x="0" y="4128"/>
            <a:chExt cx="5760" cy="192"/>
          </a:xfrm>
        </p:grpSpPr>
        <p:sp>
          <p:nvSpPr>
            <p:cNvPr id="49158"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915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9156"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49157" name="Rectangle 7"/>
          <p:cNvSpPr>
            <a:spLocks noChangeArrowheads="1"/>
          </p:cNvSpPr>
          <p:nvPr/>
        </p:nvSpPr>
        <p:spPr bwMode="auto">
          <a:xfrm>
            <a:off x="876300" y="2301875"/>
            <a:ext cx="7391400" cy="3937000"/>
          </a:xfrm>
          <a:prstGeom prst="rect">
            <a:avLst/>
          </a:prstGeom>
          <a:noFill/>
          <a:ln w="9525">
            <a:noFill/>
            <a:miter lim="800000"/>
            <a:headEnd/>
            <a:tailEnd/>
          </a:ln>
        </p:spPr>
        <p:txBody>
          <a:bodyPr/>
          <a:lstStyle/>
          <a:p>
            <a:pPr marL="339725" indent="-339725" eaLnBrk="1" hangingPunct="1">
              <a:spcBef>
                <a:spcPct val="20000"/>
              </a:spcBef>
              <a:buClr>
                <a:srgbClr val="D1300D"/>
              </a:buClr>
              <a:buFont typeface="Arial" charset="0"/>
              <a:buAutoNum type="arabicPeriod"/>
            </a:pPr>
            <a:r>
              <a:rPr lang="en-US" sz="2800" dirty="0"/>
              <a:t> No mutations </a:t>
            </a:r>
          </a:p>
          <a:p>
            <a:pPr marL="339725" indent="-339725" eaLnBrk="1" hangingPunct="1">
              <a:spcBef>
                <a:spcPct val="20000"/>
              </a:spcBef>
              <a:buClr>
                <a:srgbClr val="D1300D"/>
              </a:buClr>
              <a:buFont typeface="Arial" charset="0"/>
              <a:buAutoNum type="arabicPeriod"/>
            </a:pPr>
            <a:r>
              <a:rPr lang="en-US" sz="2800" dirty="0"/>
              <a:t> Random mating </a:t>
            </a:r>
          </a:p>
          <a:p>
            <a:pPr marL="339725" indent="-339725" eaLnBrk="1" hangingPunct="1">
              <a:spcBef>
                <a:spcPct val="20000"/>
              </a:spcBef>
              <a:buClr>
                <a:srgbClr val="D1300D"/>
              </a:buClr>
              <a:buFont typeface="Arial" charset="0"/>
              <a:buAutoNum type="arabicPeriod"/>
            </a:pPr>
            <a:r>
              <a:rPr lang="en-US" sz="2800" dirty="0"/>
              <a:t> No natural selection </a:t>
            </a:r>
          </a:p>
          <a:p>
            <a:pPr marL="339725" indent="-339725" eaLnBrk="1" hangingPunct="1">
              <a:spcBef>
                <a:spcPct val="20000"/>
              </a:spcBef>
              <a:buClr>
                <a:srgbClr val="D1300D"/>
              </a:buClr>
              <a:buFont typeface="Arial" charset="0"/>
              <a:buAutoNum type="arabicPeriod"/>
            </a:pPr>
            <a:r>
              <a:rPr lang="en-US" sz="2800" dirty="0"/>
              <a:t> Extremely large population size</a:t>
            </a:r>
          </a:p>
          <a:p>
            <a:pPr marL="339725" indent="-339725" eaLnBrk="1" hangingPunct="1">
              <a:spcBef>
                <a:spcPct val="20000"/>
              </a:spcBef>
              <a:buClr>
                <a:srgbClr val="D1300D"/>
              </a:buClr>
              <a:buFont typeface="Arial" charset="0"/>
              <a:buAutoNum type="arabicPeriod"/>
            </a:pPr>
            <a:r>
              <a:rPr lang="en-US" sz="2800" dirty="0"/>
              <a:t> No gene </a:t>
            </a:r>
            <a:r>
              <a:rPr lang="en-US" sz="2800" dirty="0" smtClean="0"/>
              <a:t>flow (16)</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546100" y="457200"/>
            <a:ext cx="8064500" cy="5070475"/>
          </a:xfrm>
        </p:spPr>
        <p:txBody>
          <a:bodyPr/>
          <a:lstStyle/>
          <a:p>
            <a:pPr eaLnBrk="1" hangingPunct="1"/>
            <a:r>
              <a:rPr lang="en-US" sz="2800" dirty="0" smtClean="0"/>
              <a:t>The frequency of an allele in a population can be calculated (next several slides will set up the background info necessary to do 17-18)</a:t>
            </a:r>
          </a:p>
          <a:p>
            <a:pPr marL="965200" lvl="1" indent="-304800" eaLnBrk="1" hangingPunct="1"/>
            <a:r>
              <a:rPr lang="en-US" sz="2600" dirty="0" smtClean="0"/>
              <a:t>For diploid organisms, the total number of   alleles at a locus is the total number of  individuals times 2 </a:t>
            </a:r>
          </a:p>
          <a:p>
            <a:pPr marL="965200" lvl="1" indent="-304800" eaLnBrk="1" hangingPunct="1"/>
            <a:r>
              <a:rPr lang="en-US" sz="2600" dirty="0" smtClean="0"/>
              <a:t>The total number of dominant alleles at a locus is 2 alleles for each homozygous dominant individual plus 1 allele for each heterozygous individual; the same logic applies for recessive alleles</a:t>
            </a:r>
          </a:p>
          <a:p>
            <a:pPr marL="965200" lvl="1" indent="-304800" eaLnBrk="1" hangingPunct="1"/>
            <a:r>
              <a:rPr lang="en-US" sz="2400" dirty="0" smtClean="0"/>
              <a:t>By convention, if there are 2 alleles at a locus, </a:t>
            </a:r>
            <a:r>
              <a:rPr lang="en-US" sz="2400" i="1" dirty="0" smtClean="0"/>
              <a:t>p</a:t>
            </a:r>
            <a:r>
              <a:rPr lang="en-US" sz="2400" dirty="0" smtClean="0"/>
              <a:t> and </a:t>
            </a:r>
            <a:r>
              <a:rPr lang="en-US" sz="2400" i="1" dirty="0" smtClean="0"/>
              <a:t>q</a:t>
            </a:r>
            <a:r>
              <a:rPr lang="en-US" sz="2400" dirty="0" smtClean="0"/>
              <a:t> are used to represent their frequencies.  p=dominant allele q=recessive allele</a:t>
            </a:r>
          </a:p>
          <a:p>
            <a:pPr marL="965200" lvl="1" indent="-304800" eaLnBrk="1" hangingPunct="1"/>
            <a:endParaRPr lang="en-US" sz="2600" dirty="0" smtClean="0"/>
          </a:p>
        </p:txBody>
      </p:sp>
      <p:grpSp>
        <p:nvGrpSpPr>
          <p:cNvPr id="34819" name="Group 3"/>
          <p:cNvGrpSpPr>
            <a:grpSpLocks/>
          </p:cNvGrpSpPr>
          <p:nvPr/>
        </p:nvGrpSpPr>
        <p:grpSpPr bwMode="auto">
          <a:xfrm>
            <a:off x="0" y="6553200"/>
            <a:ext cx="9144000" cy="304800"/>
            <a:chOff x="0" y="4128"/>
            <a:chExt cx="5760" cy="192"/>
          </a:xfrm>
        </p:grpSpPr>
        <p:sp>
          <p:nvSpPr>
            <p:cNvPr id="34821"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482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482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33400" y="457200"/>
            <a:ext cx="7848600" cy="3771900"/>
          </a:xfrm>
        </p:spPr>
        <p:txBody>
          <a:bodyPr/>
          <a:lstStyle/>
          <a:p>
            <a:pPr eaLnBrk="1" hangingPunct="1"/>
            <a:r>
              <a:rPr lang="en-US" sz="2800" dirty="0" smtClean="0"/>
              <a:t>The frequency of all alleles in a population will add up to 1</a:t>
            </a:r>
          </a:p>
          <a:p>
            <a:pPr marL="977900" lvl="1" indent="-304800" eaLnBrk="1" hangingPunct="1"/>
            <a:r>
              <a:rPr lang="en-US" sz="2600" dirty="0" smtClean="0"/>
              <a:t>For example, </a:t>
            </a:r>
            <a:r>
              <a:rPr lang="en-US" sz="2600" i="1" dirty="0" smtClean="0"/>
              <a:t>p</a:t>
            </a:r>
            <a:r>
              <a:rPr lang="en-US" sz="2600" dirty="0" smtClean="0"/>
              <a:t> + </a:t>
            </a:r>
            <a:r>
              <a:rPr lang="en-US" sz="2600" i="1" dirty="0" smtClean="0"/>
              <a:t>q</a:t>
            </a:r>
            <a:r>
              <a:rPr lang="en-US" sz="2600" dirty="0" smtClean="0"/>
              <a:t> = 1</a:t>
            </a:r>
          </a:p>
          <a:p>
            <a:pPr eaLnBrk="1" hangingPunct="1"/>
            <a:endParaRPr lang="en-US" sz="2800" dirty="0" smtClean="0"/>
          </a:p>
        </p:txBody>
      </p:sp>
      <p:grpSp>
        <p:nvGrpSpPr>
          <p:cNvPr id="35843" name="Group 3"/>
          <p:cNvGrpSpPr>
            <a:grpSpLocks/>
          </p:cNvGrpSpPr>
          <p:nvPr/>
        </p:nvGrpSpPr>
        <p:grpSpPr bwMode="auto">
          <a:xfrm>
            <a:off x="0" y="6553200"/>
            <a:ext cx="9144000" cy="304800"/>
            <a:chOff x="0" y="4128"/>
            <a:chExt cx="5760" cy="192"/>
          </a:xfrm>
        </p:grpSpPr>
        <p:sp>
          <p:nvSpPr>
            <p:cNvPr id="35845"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584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5844"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7" name="Rectangle 2"/>
          <p:cNvSpPr txBox="1">
            <a:spLocks noChangeArrowheads="1"/>
          </p:cNvSpPr>
          <p:nvPr/>
        </p:nvSpPr>
        <p:spPr bwMode="auto">
          <a:xfrm>
            <a:off x="533400" y="18288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For example, consider a population of wildflowers that is incompletely dominant for color:</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rPr>
              <a:t>320 red flowers (</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0" u="none" strike="noStrike" kern="0" cap="none" spc="0" normalizeH="0" baseline="0" noProof="0" dirty="0" smtClean="0">
                <a:ln>
                  <a:noFill/>
                </a:ln>
                <a:solidFill>
                  <a:schemeClr val="tx1"/>
                </a:solidFill>
                <a:effectLst/>
                <a:uLnTx/>
                <a:uFillTx/>
                <a:latin typeface="+mn-lt"/>
                <a:ea typeface="+mn-ea"/>
              </a:rPr>
              <a:t>)</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rPr>
              <a:t>160 pink flowers (</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rPr>
              <a:t>20 white flowers (</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 </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Calculate the number of copies of each allele:</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(320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160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800</a:t>
            </a:r>
          </a:p>
          <a:p>
            <a:pPr marL="977900" marR="0" lvl="1" indent="-304800" algn="l" defTabSz="914400" rtl="0" eaLnBrk="1" fontAlgn="base" latinLnBrk="0" hangingPunct="1">
              <a:lnSpc>
                <a:spcPct val="10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(20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160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200</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381000"/>
            <a:ext cx="7848600" cy="5181600"/>
          </a:xfrm>
        </p:spPr>
        <p:txBody>
          <a:bodyPr/>
          <a:lstStyle/>
          <a:p>
            <a:pPr eaLnBrk="1" hangingPunct="1"/>
            <a:r>
              <a:rPr lang="en-US" sz="2800" dirty="0" smtClean="0"/>
              <a:t>To calculate the frequency of each allele:</a:t>
            </a:r>
          </a:p>
          <a:p>
            <a:pPr marL="977900" lvl="1" indent="-304800" eaLnBrk="1" hangingPunct="1"/>
            <a:r>
              <a:rPr lang="en-US" sz="2600" i="1" dirty="0" smtClean="0"/>
              <a:t>p</a:t>
            </a:r>
            <a:r>
              <a:rPr lang="en-US" sz="2600" dirty="0" smtClean="0"/>
              <a:t> </a:t>
            </a:r>
            <a:r>
              <a:rPr lang="en-US" sz="2600" dirty="0" smtClean="0">
                <a:sym typeface="Symbol" pitchFamily="84" charset="2"/>
              </a:rPr>
              <a:t></a:t>
            </a:r>
            <a:r>
              <a:rPr lang="en-US" sz="2600" dirty="0" smtClean="0"/>
              <a:t> freq </a:t>
            </a:r>
            <a:r>
              <a:rPr lang="en-US" sz="2600" i="1" dirty="0" smtClean="0"/>
              <a:t>C</a:t>
            </a:r>
            <a:r>
              <a:rPr lang="en-US" sz="2600" i="1" baseline="30000" dirty="0" smtClean="0"/>
              <a:t>R </a:t>
            </a:r>
            <a:r>
              <a:rPr lang="en-US" sz="2600" dirty="0" smtClean="0">
                <a:sym typeface="Symbol" pitchFamily="84" charset="2"/>
              </a:rPr>
              <a:t> </a:t>
            </a:r>
            <a:r>
              <a:rPr lang="en-US" sz="2600" dirty="0" smtClean="0"/>
              <a:t>800 </a:t>
            </a:r>
            <a:r>
              <a:rPr lang="en-US" sz="2600" dirty="0" smtClean="0">
                <a:sym typeface="Symbol" pitchFamily="84" charset="2"/>
              </a:rPr>
              <a:t>/ (800</a:t>
            </a:r>
            <a:r>
              <a:rPr lang="en-US" sz="2600" dirty="0" smtClean="0"/>
              <a:t> </a:t>
            </a:r>
            <a:r>
              <a:rPr lang="en-US" sz="2600" dirty="0" smtClean="0">
                <a:sym typeface="Symbol" pitchFamily="84" charset="2"/>
              </a:rPr>
              <a:t></a:t>
            </a:r>
            <a:r>
              <a:rPr lang="en-US" sz="2600" dirty="0" smtClean="0"/>
              <a:t> 200) </a:t>
            </a:r>
            <a:r>
              <a:rPr lang="en-US" sz="2600" dirty="0" smtClean="0">
                <a:sym typeface="Symbol" pitchFamily="84" charset="2"/>
              </a:rPr>
              <a:t></a:t>
            </a:r>
            <a:r>
              <a:rPr lang="en-US" sz="2600" dirty="0" smtClean="0"/>
              <a:t> 0.8</a:t>
            </a:r>
          </a:p>
          <a:p>
            <a:pPr marL="977900" lvl="1" indent="-304800" eaLnBrk="1" hangingPunct="1"/>
            <a:r>
              <a:rPr lang="en-US" sz="2600" i="1" dirty="0" smtClean="0"/>
              <a:t>q</a:t>
            </a:r>
            <a:r>
              <a:rPr lang="en-US" sz="2600" dirty="0" smtClean="0"/>
              <a:t> </a:t>
            </a:r>
            <a:r>
              <a:rPr lang="en-US" sz="2600" dirty="0" smtClean="0">
                <a:sym typeface="Symbol" pitchFamily="84" charset="2"/>
              </a:rPr>
              <a:t></a:t>
            </a:r>
            <a:r>
              <a:rPr lang="en-US" sz="2600" dirty="0" smtClean="0"/>
              <a:t> freq </a:t>
            </a:r>
            <a:r>
              <a:rPr lang="en-US" sz="2600" i="1" dirty="0" smtClean="0"/>
              <a:t>C</a:t>
            </a:r>
            <a:r>
              <a:rPr lang="en-US" sz="2600" i="1" baseline="30000" dirty="0" smtClean="0"/>
              <a:t>W </a:t>
            </a:r>
            <a:r>
              <a:rPr lang="en-US" sz="2600" dirty="0" smtClean="0">
                <a:sym typeface="Symbol" pitchFamily="84" charset="2"/>
              </a:rPr>
              <a:t> </a:t>
            </a:r>
            <a:r>
              <a:rPr lang="en-US" sz="2600" dirty="0" smtClean="0"/>
              <a:t>200 </a:t>
            </a:r>
            <a:r>
              <a:rPr lang="en-US" sz="2600" dirty="0" smtClean="0">
                <a:sym typeface="Symbol" pitchFamily="84" charset="2"/>
              </a:rPr>
              <a:t>/ (800</a:t>
            </a:r>
            <a:r>
              <a:rPr lang="en-US" sz="2600" dirty="0" smtClean="0"/>
              <a:t> </a:t>
            </a:r>
            <a:r>
              <a:rPr lang="en-US" sz="2600" dirty="0" smtClean="0">
                <a:sym typeface="Symbol" pitchFamily="84" charset="2"/>
              </a:rPr>
              <a:t></a:t>
            </a:r>
            <a:r>
              <a:rPr lang="en-US" sz="2600" dirty="0" smtClean="0"/>
              <a:t> 200) </a:t>
            </a:r>
            <a:r>
              <a:rPr lang="en-US" sz="2600" dirty="0" smtClean="0">
                <a:sym typeface="Symbol" pitchFamily="84" charset="2"/>
              </a:rPr>
              <a:t></a:t>
            </a:r>
            <a:r>
              <a:rPr lang="en-US" sz="2600" dirty="0" smtClean="0"/>
              <a:t> 0.2</a:t>
            </a:r>
          </a:p>
          <a:p>
            <a:pPr eaLnBrk="1" hangingPunct="1"/>
            <a:r>
              <a:rPr lang="en-US" sz="2800" dirty="0" smtClean="0"/>
              <a:t>The sum of alleles is always 1</a:t>
            </a:r>
          </a:p>
          <a:p>
            <a:pPr marL="977900" lvl="1" indent="-304800" eaLnBrk="1" hangingPunct="1"/>
            <a:r>
              <a:rPr lang="en-US" sz="2600" dirty="0" smtClean="0">
                <a:sym typeface="Symbol" pitchFamily="84" charset="2"/>
              </a:rPr>
              <a:t>0.8 </a:t>
            </a:r>
            <a:r>
              <a:rPr lang="en-US" sz="2600" dirty="0" smtClean="0"/>
              <a:t> 0.2 </a:t>
            </a:r>
            <a:r>
              <a:rPr lang="en-US" sz="2600" dirty="0" smtClean="0">
                <a:sym typeface="Symbol" pitchFamily="84" charset="2"/>
              </a:rPr>
              <a:t></a:t>
            </a:r>
            <a:r>
              <a:rPr lang="en-US" sz="2600" dirty="0" smtClean="0"/>
              <a:t> 1</a:t>
            </a:r>
          </a:p>
          <a:p>
            <a:pPr marL="977900" lvl="1" indent="-304800" eaLnBrk="1" hangingPunct="1"/>
            <a:endParaRPr lang="en-US" sz="2600" dirty="0" smtClean="0"/>
          </a:p>
          <a:p>
            <a:pPr eaLnBrk="1" hangingPunct="1"/>
            <a:endParaRPr lang="en-US" sz="2800" dirty="0" smtClean="0"/>
          </a:p>
        </p:txBody>
      </p:sp>
      <p:grpSp>
        <p:nvGrpSpPr>
          <p:cNvPr id="37891" name="Group 3"/>
          <p:cNvGrpSpPr>
            <a:grpSpLocks/>
          </p:cNvGrpSpPr>
          <p:nvPr/>
        </p:nvGrpSpPr>
        <p:grpSpPr bwMode="auto">
          <a:xfrm>
            <a:off x="0" y="6553200"/>
            <a:ext cx="9144000" cy="304800"/>
            <a:chOff x="0" y="4128"/>
            <a:chExt cx="5760" cy="192"/>
          </a:xfrm>
        </p:grpSpPr>
        <p:sp>
          <p:nvSpPr>
            <p:cNvPr id="37893"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789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789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7" name="Rectangle 2"/>
          <p:cNvSpPr txBox="1">
            <a:spLocks noChangeArrowheads="1"/>
          </p:cNvSpPr>
          <p:nvPr/>
        </p:nvSpPr>
        <p:spPr bwMode="auto">
          <a:xfrm>
            <a:off x="381000" y="2743200"/>
            <a:ext cx="8458200" cy="5067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0838" marR="0" lvl="0" indent="-350838" algn="l" defTabSz="914400" rtl="0" eaLnBrk="1" fontAlgn="base" latinLnBrk="0" hangingPunct="1">
              <a:lnSpc>
                <a:spcPct val="9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Given above, you could work backwards</a:t>
            </a:r>
            <a:r>
              <a:rPr kumimoji="0" lang="en-US" sz="2800" b="0" i="0" u="none" strike="noStrike" kern="0" cap="none" spc="0" normalizeH="0" noProof="0" dirty="0" smtClean="0">
                <a:ln>
                  <a:noFill/>
                </a:ln>
                <a:solidFill>
                  <a:schemeClr val="tx1"/>
                </a:solidFill>
                <a:effectLst/>
                <a:uLnTx/>
                <a:uFillTx/>
                <a:latin typeface="+mn-lt"/>
                <a:ea typeface="+mn-ea"/>
                <a:cs typeface="+mn-cs"/>
              </a:rPr>
              <a:t> and calculate t</a:t>
            </a:r>
            <a:r>
              <a:rPr kumimoji="0" lang="en-US" sz="2800" b="0" i="0" u="none" strike="noStrike" kern="0" cap="none" spc="0" normalizeH="0" baseline="0" noProof="0" dirty="0" smtClean="0">
                <a:ln>
                  <a:noFill/>
                </a:ln>
                <a:solidFill>
                  <a:schemeClr val="tx1"/>
                </a:solidFill>
                <a:effectLst/>
                <a:uLnTx/>
                <a:uFillTx/>
                <a:latin typeface="+mn-lt"/>
                <a:ea typeface="+mn-ea"/>
                <a:cs typeface="+mn-cs"/>
              </a:rPr>
              <a:t>he frequency of genotypes</a:t>
            </a:r>
          </a:p>
          <a:p>
            <a:pPr marL="350838" indent="-350838" eaLnBrk="1" hangingPunct="1">
              <a:lnSpc>
                <a:spcPct val="90000"/>
              </a:lnSpc>
              <a:spcBef>
                <a:spcPct val="20000"/>
              </a:spcBef>
              <a:buClr>
                <a:srgbClr val="D1300D"/>
              </a:buClr>
              <a:buFont typeface="Times" pitchFamily="84" charset="0"/>
              <a:buChar char="•"/>
            </a:pPr>
            <a:r>
              <a:rPr lang="en-US" sz="2800" i="1" dirty="0" smtClean="0"/>
              <a:t>p</a:t>
            </a:r>
            <a:r>
              <a:rPr lang="en-US" sz="2800" baseline="30000" dirty="0" smtClean="0"/>
              <a:t>2</a:t>
            </a:r>
            <a:r>
              <a:rPr lang="en-US" sz="2800" dirty="0" smtClean="0"/>
              <a:t> </a:t>
            </a:r>
            <a:r>
              <a:rPr lang="en-US" sz="2800" dirty="0" smtClean="0">
                <a:sym typeface="Symbol" pitchFamily="84" charset="2"/>
              </a:rPr>
              <a:t></a:t>
            </a:r>
            <a:r>
              <a:rPr lang="en-US" sz="2800" dirty="0" smtClean="0"/>
              <a:t> 2</a:t>
            </a:r>
            <a:r>
              <a:rPr lang="en-US" sz="2800" i="1" dirty="0" smtClean="0"/>
              <a:t>pq</a:t>
            </a:r>
            <a:r>
              <a:rPr lang="en-US" sz="2800" dirty="0" smtClean="0"/>
              <a:t> </a:t>
            </a:r>
            <a:r>
              <a:rPr lang="en-US" sz="2800" dirty="0" smtClean="0">
                <a:sym typeface="Symbol" pitchFamily="84" charset="2"/>
              </a:rPr>
              <a:t></a:t>
            </a:r>
            <a:r>
              <a:rPr lang="en-US" sz="2800" dirty="0" smtClean="0"/>
              <a:t> </a:t>
            </a:r>
            <a:r>
              <a:rPr lang="en-US" sz="2800" i="1" dirty="0" smtClean="0"/>
              <a:t>q</a:t>
            </a:r>
            <a:r>
              <a:rPr lang="en-US" sz="2800" baseline="30000" dirty="0" smtClean="0"/>
              <a:t>2 </a:t>
            </a:r>
            <a:r>
              <a:rPr lang="en-US" sz="2800" dirty="0" smtClean="0">
                <a:sym typeface="Symbol" pitchFamily="84" charset="2"/>
              </a:rPr>
              <a:t></a:t>
            </a:r>
            <a:r>
              <a:rPr lang="en-US" sz="2800" dirty="0" smtClean="0"/>
              <a:t> 1</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977900" marR="0" lvl="1" indent="-304800" algn="l" defTabSz="914400" rtl="0" eaLnBrk="1" fontAlgn="base" latinLnBrk="0" hangingPunct="1">
              <a:lnSpc>
                <a:spcPct val="9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1" u="none" strike="noStrike" kern="0" cap="none" spc="0" normalizeH="0" baseline="0" noProof="0" dirty="0" smtClean="0">
                <a:ln>
                  <a:noFill/>
                </a:ln>
                <a:solidFill>
                  <a:schemeClr val="tx1"/>
                </a:solidFill>
                <a:effectLst/>
                <a:uLnTx/>
                <a:uFillTx/>
                <a:latin typeface="+mn-lt"/>
                <a:ea typeface="+mn-ea"/>
              </a:rPr>
              <a:t>p</a:t>
            </a:r>
            <a:r>
              <a:rPr kumimoji="0" lang="en-US" sz="2600" b="0" i="0" u="none" strike="noStrike" kern="0" cap="none" spc="0" normalizeH="0" baseline="30000" noProof="0" dirty="0" smtClean="0">
                <a:ln>
                  <a:noFill/>
                </a:ln>
                <a:solidFill>
                  <a:schemeClr val="tx1"/>
                </a:solidFill>
                <a:effectLst/>
                <a:uLnTx/>
                <a:uFillTx/>
                <a:latin typeface="+mn-lt"/>
                <a:ea typeface="+mn-ea"/>
              </a:rPr>
              <a:t>2</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(0.8)</a:t>
            </a:r>
            <a:r>
              <a:rPr kumimoji="0" lang="en-US" sz="2600" b="0" i="0" u="none" strike="noStrike" kern="0" cap="none" spc="0" normalizeH="0" baseline="30000" noProof="0" dirty="0" smtClean="0">
                <a:ln>
                  <a:noFill/>
                </a:ln>
                <a:solidFill>
                  <a:schemeClr val="tx1"/>
                </a:solidFill>
                <a:effectLst/>
                <a:uLnTx/>
                <a:uFillTx/>
                <a:latin typeface="+mn-lt"/>
                <a:ea typeface="+mn-ea"/>
              </a:rPr>
              <a:t>2</a:t>
            </a:r>
            <a:r>
              <a:rPr kumimoji="0" lang="en-US" sz="2600" b="0" i="1" u="none" strike="noStrike" kern="0" cap="none" spc="0" normalizeH="0" baseline="3000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0.64=homozygous dominant</a:t>
            </a:r>
          </a:p>
          <a:p>
            <a:pPr marL="977900" marR="0" lvl="1" indent="-304800" algn="l" defTabSz="914400" rtl="0" eaLnBrk="1" fontAlgn="base" latinLnBrk="0" hangingPunct="1">
              <a:lnSpc>
                <a:spcPct val="9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R</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a:t>
            </a:r>
            <a:r>
              <a:rPr kumimoji="0" lang="en-US" sz="2600" b="0" i="1" u="none" strike="noStrike" kern="0" cap="none" spc="0" normalizeH="0" baseline="0" noProof="0" dirty="0" smtClean="0">
                <a:ln>
                  <a:noFill/>
                </a:ln>
                <a:solidFill>
                  <a:schemeClr val="tx1"/>
                </a:solidFill>
                <a:effectLst/>
                <a:uLnTx/>
                <a:uFillTx/>
                <a:latin typeface="+mn-lt"/>
                <a:ea typeface="+mn-ea"/>
              </a:rPr>
              <a:t>pq</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2(0.8)(0.2)</a:t>
            </a:r>
            <a:r>
              <a:rPr kumimoji="0" lang="en-US" sz="2600" b="0" i="1" u="none" strike="noStrike" kern="0" cap="none" spc="0" normalizeH="0" baseline="3000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0.32=heterozygous</a:t>
            </a:r>
          </a:p>
          <a:p>
            <a:pPr marL="977900" marR="0" lvl="1" indent="-304800" algn="l" defTabSz="914400" rtl="0" eaLnBrk="1" fontAlgn="base" latinLnBrk="0" hangingPunct="1">
              <a:lnSpc>
                <a:spcPct val="90000"/>
              </a:lnSpc>
              <a:spcBef>
                <a:spcPct val="20000"/>
              </a:spcBef>
              <a:spcAft>
                <a:spcPct val="0"/>
              </a:spcAft>
              <a:buClrTx/>
              <a:buSzTx/>
              <a:buFontTx/>
              <a:buChar char="–"/>
              <a:tabLst/>
              <a:defRPr/>
            </a:pP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1" u="none" strike="noStrike" kern="0" cap="none" spc="0" normalizeH="0" baseline="0" noProof="0" dirty="0" smtClean="0">
                <a:ln>
                  <a:noFill/>
                </a:ln>
                <a:solidFill>
                  <a:schemeClr val="tx1"/>
                </a:solidFill>
                <a:effectLst/>
                <a:uLnTx/>
                <a:uFillTx/>
                <a:latin typeface="+mn-lt"/>
                <a:ea typeface="+mn-ea"/>
              </a:rPr>
              <a:t>C</a:t>
            </a:r>
            <a:r>
              <a:rPr kumimoji="0" lang="en-US" sz="2600" b="0" i="1" u="none" strike="noStrike" kern="0" cap="none" spc="0" normalizeH="0" baseline="30000" noProof="0" dirty="0" smtClean="0">
                <a:ln>
                  <a:noFill/>
                </a:ln>
                <a:solidFill>
                  <a:schemeClr val="tx1"/>
                </a:solidFill>
                <a:effectLst/>
                <a:uLnTx/>
                <a:uFillTx/>
                <a:latin typeface="+mn-lt"/>
                <a:ea typeface="+mn-ea"/>
              </a:rPr>
              <a:t>W</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1" u="none" strike="noStrike" kern="0" cap="none" spc="0" normalizeH="0" baseline="0" noProof="0" dirty="0" smtClean="0">
                <a:ln>
                  <a:noFill/>
                </a:ln>
                <a:solidFill>
                  <a:schemeClr val="tx1"/>
                </a:solidFill>
                <a:effectLst/>
                <a:uLnTx/>
                <a:uFillTx/>
                <a:latin typeface="+mn-lt"/>
                <a:ea typeface="+mn-ea"/>
              </a:rPr>
              <a:t>q</a:t>
            </a:r>
            <a:r>
              <a:rPr kumimoji="0" lang="en-US" sz="2600" b="0" i="0" u="none" strike="noStrike" kern="0" cap="none" spc="0" normalizeH="0" baseline="30000" noProof="0" dirty="0" smtClean="0">
                <a:ln>
                  <a:noFill/>
                </a:ln>
                <a:solidFill>
                  <a:schemeClr val="tx1"/>
                </a:solidFill>
                <a:effectLst/>
                <a:uLnTx/>
                <a:uFillTx/>
                <a:latin typeface="+mn-lt"/>
                <a:ea typeface="+mn-ea"/>
              </a:rPr>
              <a:t>2</a:t>
            </a:r>
            <a:r>
              <a:rPr kumimoji="0" lang="en-US" sz="2600" b="0" i="0" u="none" strike="noStrike" kern="0" cap="none" spc="0" normalizeH="0" baseline="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(0.2)</a:t>
            </a:r>
            <a:r>
              <a:rPr kumimoji="0" lang="en-US" sz="2600" b="0" i="0" u="none" strike="noStrike" kern="0" cap="none" spc="0" normalizeH="0" baseline="30000" noProof="0" dirty="0" smtClean="0">
                <a:ln>
                  <a:noFill/>
                </a:ln>
                <a:solidFill>
                  <a:schemeClr val="tx1"/>
                </a:solidFill>
                <a:effectLst/>
                <a:uLnTx/>
                <a:uFillTx/>
                <a:latin typeface="+mn-lt"/>
                <a:ea typeface="+mn-ea"/>
              </a:rPr>
              <a:t>2</a:t>
            </a:r>
            <a:r>
              <a:rPr kumimoji="0" lang="en-US" sz="2600" b="0" i="1" u="none" strike="noStrike" kern="0" cap="none" spc="0" normalizeH="0" baseline="30000" noProof="0" dirty="0" smtClean="0">
                <a:ln>
                  <a:noFill/>
                </a:ln>
                <a:solidFill>
                  <a:schemeClr val="tx1"/>
                </a:solidFill>
                <a:effectLst/>
                <a:uLnTx/>
                <a:uFillTx/>
                <a:latin typeface="+mn-lt"/>
                <a:ea typeface="+mn-ea"/>
              </a:rPr>
              <a:t> </a:t>
            </a:r>
            <a:r>
              <a:rPr kumimoji="0" lang="en-US" sz="2600" b="0" i="0" u="none" strike="noStrike" kern="0" cap="none" spc="0" normalizeH="0" baseline="0" noProof="0" dirty="0" smtClean="0">
                <a:ln>
                  <a:noFill/>
                </a:ln>
                <a:solidFill>
                  <a:schemeClr val="tx1"/>
                </a:solidFill>
                <a:effectLst/>
                <a:uLnTx/>
                <a:uFillTx/>
                <a:latin typeface="+mn-lt"/>
                <a:ea typeface="+mn-ea"/>
                <a:sym typeface="Symbol" pitchFamily="84" charset="2"/>
              </a:rPr>
              <a:t></a:t>
            </a:r>
            <a:r>
              <a:rPr kumimoji="0" lang="en-US" sz="2600" b="0" i="0" u="none" strike="noStrike" kern="0" cap="none" spc="0" normalizeH="0" baseline="0" noProof="0" dirty="0" smtClean="0">
                <a:ln>
                  <a:noFill/>
                </a:ln>
                <a:solidFill>
                  <a:schemeClr val="tx1"/>
                </a:solidFill>
                <a:effectLst/>
                <a:uLnTx/>
                <a:uFillTx/>
                <a:latin typeface="+mn-lt"/>
                <a:ea typeface="+mn-ea"/>
              </a:rPr>
              <a:t> 0.04=homozygous recessive</a:t>
            </a:r>
          </a:p>
          <a:p>
            <a:pPr marL="350838" marR="0" lvl="0" indent="-350838" algn="l" defTabSz="914400" rtl="0" eaLnBrk="1" fontAlgn="base" latinLnBrk="0" hangingPunct="1">
              <a:lnSpc>
                <a:spcPct val="9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The frequency of genotypes can be confirmed using a Punnett square</a:t>
            </a:r>
            <a:endParaRPr kumimoji="0" lang="en-US" sz="3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Mutations</a:t>
            </a:r>
            <a:endParaRPr lang="en-US" dirty="0"/>
          </a:p>
        </p:txBody>
      </p:sp>
      <p:sp>
        <p:nvSpPr>
          <p:cNvPr id="5" name="Text Placeholder 4"/>
          <p:cNvSpPr>
            <a:spLocks noGrp="1"/>
          </p:cNvSpPr>
          <p:nvPr>
            <p:ph type="body" idx="1"/>
          </p:nvPr>
        </p:nvSpPr>
        <p:spPr/>
        <p:txBody>
          <a:bodyPr/>
          <a:lstStyle/>
          <a:p>
            <a:r>
              <a:rPr lang="en-US" dirty="0" smtClean="0"/>
              <a:t>DNA Mutations</a:t>
            </a:r>
            <a:endParaRPr lang="en-US" dirty="0"/>
          </a:p>
        </p:txBody>
      </p:sp>
      <p:sp>
        <p:nvSpPr>
          <p:cNvPr id="7" name="Text Placeholder 6"/>
          <p:cNvSpPr>
            <a:spLocks noGrp="1"/>
          </p:cNvSpPr>
          <p:nvPr>
            <p:ph type="body" sz="half" idx="3"/>
          </p:nvPr>
        </p:nvSpPr>
        <p:spPr/>
        <p:txBody>
          <a:bodyPr/>
          <a:lstStyle/>
          <a:p>
            <a:r>
              <a:rPr lang="en-US" dirty="0" smtClean="0"/>
              <a:t>Chromosomal Mutations</a:t>
            </a:r>
            <a:endParaRPr lang="en-US" dirty="0"/>
          </a:p>
        </p:txBody>
      </p:sp>
      <p:sp>
        <p:nvSpPr>
          <p:cNvPr id="6" name="Content Placeholder 5"/>
          <p:cNvSpPr>
            <a:spLocks noGrp="1"/>
          </p:cNvSpPr>
          <p:nvPr>
            <p:ph sz="quarter" idx="2"/>
          </p:nvPr>
        </p:nvSpPr>
        <p:spPr/>
        <p:txBody>
          <a:bodyPr/>
          <a:lstStyle/>
          <a:p>
            <a:r>
              <a:rPr lang="en-US" dirty="0" smtClean="0"/>
              <a:t>Frame shift</a:t>
            </a:r>
          </a:p>
          <a:p>
            <a:pPr lvl="1"/>
            <a:r>
              <a:rPr lang="en-US" dirty="0" smtClean="0"/>
              <a:t>Addition</a:t>
            </a:r>
          </a:p>
          <a:p>
            <a:pPr lvl="1"/>
            <a:r>
              <a:rPr lang="en-US" dirty="0" smtClean="0"/>
              <a:t>Deletion</a:t>
            </a:r>
          </a:p>
          <a:p>
            <a:r>
              <a:rPr lang="en-US" dirty="0" smtClean="0"/>
              <a:t>Base substitution</a:t>
            </a:r>
          </a:p>
          <a:p>
            <a:pPr lvl="1"/>
            <a:r>
              <a:rPr lang="en-US" dirty="0" smtClean="0"/>
              <a:t>Silent</a:t>
            </a:r>
          </a:p>
          <a:p>
            <a:pPr lvl="1"/>
            <a:r>
              <a:rPr lang="en-US" dirty="0" smtClean="0"/>
              <a:t>Nonsense</a:t>
            </a:r>
          </a:p>
          <a:p>
            <a:pPr lvl="1"/>
            <a:r>
              <a:rPr lang="en-US" dirty="0" err="1" smtClean="0"/>
              <a:t>missense</a:t>
            </a:r>
            <a:endParaRPr lang="en-US" dirty="0"/>
          </a:p>
        </p:txBody>
      </p:sp>
      <p:sp>
        <p:nvSpPr>
          <p:cNvPr id="8" name="Content Placeholder 7"/>
          <p:cNvSpPr>
            <a:spLocks noGrp="1"/>
          </p:cNvSpPr>
          <p:nvPr>
            <p:ph sz="quarter" idx="4"/>
          </p:nvPr>
        </p:nvSpPr>
        <p:spPr/>
        <p:txBody>
          <a:bodyPr/>
          <a:lstStyle/>
          <a:p>
            <a:r>
              <a:rPr lang="en-US" dirty="0" smtClean="0"/>
              <a:t>Translocation</a:t>
            </a:r>
          </a:p>
          <a:p>
            <a:r>
              <a:rPr lang="en-US" dirty="0" smtClean="0"/>
              <a:t>Duplication</a:t>
            </a:r>
          </a:p>
          <a:p>
            <a:r>
              <a:rPr lang="en-US" dirty="0" smtClean="0"/>
              <a:t>Deletion</a:t>
            </a:r>
          </a:p>
          <a:p>
            <a:r>
              <a:rPr lang="en-US" dirty="0" smtClean="0"/>
              <a:t>Inversion</a:t>
            </a:r>
          </a:p>
          <a:p>
            <a:endParaRPr lang="en-US" dirty="0"/>
          </a:p>
        </p:txBody>
      </p:sp>
    </p:spTree>
    <p:extLst>
      <p:ext uri="{BB962C8B-B14F-4D97-AF65-F5344CB8AC3E}">
        <p14:creationId xmlns:p14="http://schemas.microsoft.com/office/powerpoint/2010/main" val="1684831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23.8a</a:t>
            </a:r>
            <a:endParaRPr lang="en-US" sz="1200" smtClean="0">
              <a:solidFill>
                <a:schemeClr val="tx1"/>
              </a:solidFill>
              <a:latin typeface="Arial" charset="0"/>
            </a:endParaRPr>
          </a:p>
        </p:txBody>
      </p:sp>
      <p:pic>
        <p:nvPicPr>
          <p:cNvPr id="45059" name="Picture 3" descr="23_08aHardyWeinberg-U"/>
          <p:cNvPicPr>
            <a:picLocks noChangeAspect="1" noChangeArrowheads="1"/>
          </p:cNvPicPr>
          <p:nvPr/>
        </p:nvPicPr>
        <p:blipFill>
          <a:blip r:embed="rId3" cstate="print"/>
          <a:srcRect/>
          <a:stretch>
            <a:fillRect/>
          </a:stretch>
        </p:blipFill>
        <p:spPr bwMode="auto">
          <a:xfrm>
            <a:off x="1230313" y="136525"/>
            <a:ext cx="6681787" cy="6584950"/>
          </a:xfrm>
          <a:prstGeom prst="rect">
            <a:avLst/>
          </a:prstGeom>
          <a:noFill/>
          <a:ln w="9525">
            <a:noFill/>
            <a:miter lim="800000"/>
            <a:headEnd/>
            <a:tailEnd/>
          </a:ln>
        </p:spPr>
      </p:pic>
      <p:sp>
        <p:nvSpPr>
          <p:cNvPr id="45060" name="Text Box 4"/>
          <p:cNvSpPr txBox="1">
            <a:spLocks noChangeArrowheads="1"/>
          </p:cNvSpPr>
          <p:nvPr/>
        </p:nvSpPr>
        <p:spPr bwMode="auto">
          <a:xfrm>
            <a:off x="1541463" y="163513"/>
            <a:ext cx="2058987" cy="312737"/>
          </a:xfrm>
          <a:prstGeom prst="rect">
            <a:avLst/>
          </a:prstGeom>
          <a:noFill/>
          <a:ln w="9525">
            <a:noFill/>
            <a:miter lim="800000"/>
            <a:headEnd/>
            <a:tailEnd/>
          </a:ln>
        </p:spPr>
        <p:txBody>
          <a:bodyPr wrap="none" lIns="0" tIns="0" rIns="0" bIns="0"/>
          <a:lstStyle/>
          <a:p>
            <a:r>
              <a:rPr lang="en-US" sz="2100" b="1"/>
              <a:t>80% </a:t>
            </a:r>
            <a:r>
              <a:rPr lang="en-US" sz="2100" b="1" i="1"/>
              <a:t>C</a:t>
            </a:r>
            <a:r>
              <a:rPr lang="en-US" sz="2100" b="1" i="1" baseline="30000"/>
              <a:t>R</a:t>
            </a:r>
            <a:r>
              <a:rPr lang="en-US" sz="2100" b="1"/>
              <a:t> (</a:t>
            </a:r>
            <a:r>
              <a:rPr lang="en-US" sz="2100" b="1" i="1"/>
              <a:t>p</a:t>
            </a:r>
            <a:r>
              <a:rPr lang="en-US" sz="2100" b="1"/>
              <a:t> = 0.8)</a:t>
            </a:r>
          </a:p>
        </p:txBody>
      </p:sp>
      <p:sp>
        <p:nvSpPr>
          <p:cNvPr id="45061" name="Text Box 5"/>
          <p:cNvSpPr txBox="1">
            <a:spLocks noChangeArrowheads="1"/>
          </p:cNvSpPr>
          <p:nvPr/>
        </p:nvSpPr>
        <p:spPr bwMode="auto">
          <a:xfrm>
            <a:off x="4249738" y="2066925"/>
            <a:ext cx="757237" cy="341313"/>
          </a:xfrm>
          <a:prstGeom prst="rect">
            <a:avLst/>
          </a:prstGeom>
          <a:noFill/>
          <a:ln w="9525">
            <a:noFill/>
            <a:miter lim="800000"/>
            <a:headEnd/>
            <a:tailEnd/>
          </a:ln>
        </p:spPr>
        <p:txBody>
          <a:bodyPr wrap="none" lIns="0" tIns="0" rIns="0" bIns="0"/>
          <a:lstStyle/>
          <a:p>
            <a:r>
              <a:rPr lang="en-US" sz="2100" b="1"/>
              <a:t>(80%)</a:t>
            </a:r>
          </a:p>
        </p:txBody>
      </p:sp>
      <p:sp>
        <p:nvSpPr>
          <p:cNvPr id="45062" name="Text Box 6"/>
          <p:cNvSpPr txBox="1">
            <a:spLocks noChangeArrowheads="1"/>
          </p:cNvSpPr>
          <p:nvPr/>
        </p:nvSpPr>
        <p:spPr bwMode="auto">
          <a:xfrm>
            <a:off x="6589713" y="2049463"/>
            <a:ext cx="996950" cy="280987"/>
          </a:xfrm>
          <a:prstGeom prst="rect">
            <a:avLst/>
          </a:prstGeom>
          <a:noFill/>
          <a:ln w="9525">
            <a:noFill/>
            <a:miter lim="800000"/>
            <a:headEnd/>
            <a:tailEnd/>
          </a:ln>
        </p:spPr>
        <p:txBody>
          <a:bodyPr wrap="none" lIns="0" tIns="0" rIns="0" bIns="0"/>
          <a:lstStyle/>
          <a:p>
            <a:r>
              <a:rPr lang="en-US" sz="2100" b="1"/>
              <a:t>(20%)</a:t>
            </a:r>
          </a:p>
        </p:txBody>
      </p:sp>
      <p:sp>
        <p:nvSpPr>
          <p:cNvPr id="45063" name="Text Box 7"/>
          <p:cNvSpPr txBox="1">
            <a:spLocks noChangeArrowheads="1"/>
          </p:cNvSpPr>
          <p:nvPr/>
        </p:nvSpPr>
        <p:spPr bwMode="auto">
          <a:xfrm>
            <a:off x="5573713" y="166688"/>
            <a:ext cx="2300287" cy="392112"/>
          </a:xfrm>
          <a:prstGeom prst="rect">
            <a:avLst/>
          </a:prstGeom>
          <a:noFill/>
          <a:ln w="9525">
            <a:noFill/>
            <a:miter lim="800000"/>
            <a:headEnd/>
            <a:tailEnd/>
          </a:ln>
        </p:spPr>
        <p:txBody>
          <a:bodyPr wrap="none" lIns="0" tIns="0" rIns="0" bIns="0"/>
          <a:lstStyle/>
          <a:p>
            <a:r>
              <a:rPr lang="en-US" sz="2100" b="1"/>
              <a:t>20% </a:t>
            </a:r>
            <a:r>
              <a:rPr lang="en-US" sz="2100" b="1" i="1"/>
              <a:t>C</a:t>
            </a:r>
            <a:r>
              <a:rPr lang="en-US" sz="2100" b="1" i="1" baseline="30000"/>
              <a:t>W</a:t>
            </a:r>
            <a:r>
              <a:rPr lang="en-US" sz="2100" b="1"/>
              <a:t> (</a:t>
            </a:r>
            <a:r>
              <a:rPr lang="en-US" sz="2100" b="1" i="1"/>
              <a:t>q</a:t>
            </a:r>
            <a:r>
              <a:rPr lang="en-US" sz="2100" b="1"/>
              <a:t> = 0.2)</a:t>
            </a:r>
          </a:p>
        </p:txBody>
      </p:sp>
      <p:sp>
        <p:nvSpPr>
          <p:cNvPr id="45064" name="Text Box 8"/>
          <p:cNvSpPr txBox="1">
            <a:spLocks noChangeArrowheads="1"/>
          </p:cNvSpPr>
          <p:nvPr/>
        </p:nvSpPr>
        <p:spPr bwMode="auto">
          <a:xfrm>
            <a:off x="3714750" y="2049463"/>
            <a:ext cx="407988" cy="279400"/>
          </a:xfrm>
          <a:prstGeom prst="rect">
            <a:avLst/>
          </a:prstGeom>
          <a:noFill/>
          <a:ln w="9525">
            <a:noFill/>
            <a:miter lim="800000"/>
            <a:headEnd/>
            <a:tailEnd/>
          </a:ln>
        </p:spPr>
        <p:txBody>
          <a:bodyPr wrap="none" lIns="0" tIns="0" rIns="0" bIns="0"/>
          <a:lstStyle/>
          <a:p>
            <a:r>
              <a:rPr lang="en-US" sz="2100" b="1" i="1">
                <a:solidFill>
                  <a:schemeClr val="bg1"/>
                </a:solidFill>
              </a:rPr>
              <a:t>C</a:t>
            </a:r>
            <a:r>
              <a:rPr lang="en-US" sz="2100" b="1" i="1" baseline="30000">
                <a:solidFill>
                  <a:schemeClr val="bg1"/>
                </a:solidFill>
              </a:rPr>
              <a:t>R</a:t>
            </a:r>
            <a:endParaRPr lang="en-US" sz="2100" b="1">
              <a:solidFill>
                <a:schemeClr val="bg1"/>
              </a:solidFill>
            </a:endParaRPr>
          </a:p>
        </p:txBody>
      </p:sp>
      <p:sp>
        <p:nvSpPr>
          <p:cNvPr id="45065" name="Text Box 9"/>
          <p:cNvSpPr txBox="1">
            <a:spLocks noChangeArrowheads="1"/>
          </p:cNvSpPr>
          <p:nvPr/>
        </p:nvSpPr>
        <p:spPr bwMode="auto">
          <a:xfrm>
            <a:off x="6053138" y="2032000"/>
            <a:ext cx="420687" cy="241300"/>
          </a:xfrm>
          <a:prstGeom prst="rect">
            <a:avLst/>
          </a:prstGeom>
          <a:noFill/>
          <a:ln w="9525">
            <a:noFill/>
            <a:miter lim="800000"/>
            <a:headEnd/>
            <a:tailEnd/>
          </a:ln>
        </p:spPr>
        <p:txBody>
          <a:bodyPr wrap="none" lIns="0" tIns="0" rIns="0" bIns="0"/>
          <a:lstStyle/>
          <a:p>
            <a:r>
              <a:rPr lang="en-US" sz="2100" b="1" i="1"/>
              <a:t>C</a:t>
            </a:r>
            <a:r>
              <a:rPr lang="en-US" sz="2100" b="1" i="1" baseline="30000"/>
              <a:t>W</a:t>
            </a:r>
            <a:endParaRPr lang="en-US" sz="2100" b="1"/>
          </a:p>
        </p:txBody>
      </p:sp>
      <p:sp>
        <p:nvSpPr>
          <p:cNvPr id="45066" name="Text Box 10"/>
          <p:cNvSpPr txBox="1">
            <a:spLocks noChangeArrowheads="1"/>
          </p:cNvSpPr>
          <p:nvPr/>
        </p:nvSpPr>
        <p:spPr bwMode="auto">
          <a:xfrm>
            <a:off x="5003800" y="1803400"/>
            <a:ext cx="903288" cy="271463"/>
          </a:xfrm>
          <a:prstGeom prst="rect">
            <a:avLst/>
          </a:prstGeom>
          <a:noFill/>
          <a:ln w="9525">
            <a:noFill/>
            <a:miter lim="800000"/>
            <a:headEnd/>
            <a:tailEnd/>
          </a:ln>
        </p:spPr>
        <p:txBody>
          <a:bodyPr wrap="none" lIns="0" tIns="0" rIns="0" bIns="0"/>
          <a:lstStyle/>
          <a:p>
            <a:r>
              <a:rPr lang="en-US" sz="2100" b="1"/>
              <a:t>Sperm</a:t>
            </a:r>
          </a:p>
        </p:txBody>
      </p:sp>
      <p:sp>
        <p:nvSpPr>
          <p:cNvPr id="45067" name="Line 11"/>
          <p:cNvSpPr>
            <a:spLocks noChangeShapeType="1"/>
          </p:cNvSpPr>
          <p:nvPr/>
        </p:nvSpPr>
        <p:spPr bwMode="auto">
          <a:xfrm>
            <a:off x="3724275" y="349250"/>
            <a:ext cx="847725" cy="523875"/>
          </a:xfrm>
          <a:prstGeom prst="line">
            <a:avLst/>
          </a:prstGeom>
          <a:noFill/>
          <a:ln w="12700">
            <a:solidFill>
              <a:schemeClr val="tx1"/>
            </a:solidFill>
            <a:round/>
            <a:headEnd/>
            <a:tailEnd/>
          </a:ln>
        </p:spPr>
        <p:txBody>
          <a:bodyPr wrap="none" anchor="ctr"/>
          <a:lstStyle/>
          <a:p>
            <a:endParaRPr lang="en-US"/>
          </a:p>
        </p:txBody>
      </p:sp>
      <p:sp>
        <p:nvSpPr>
          <p:cNvPr id="45068" name="Line 12"/>
          <p:cNvSpPr>
            <a:spLocks noChangeShapeType="1"/>
          </p:cNvSpPr>
          <p:nvPr/>
        </p:nvSpPr>
        <p:spPr bwMode="auto">
          <a:xfrm flipH="1">
            <a:off x="4572000" y="352425"/>
            <a:ext cx="847725" cy="511175"/>
          </a:xfrm>
          <a:prstGeom prst="line">
            <a:avLst/>
          </a:prstGeom>
          <a:noFill/>
          <a:ln w="12700">
            <a:solidFill>
              <a:schemeClr val="tx1"/>
            </a:solidFill>
            <a:round/>
            <a:headEnd/>
            <a:tailEnd/>
          </a:ln>
        </p:spPr>
        <p:txBody>
          <a:bodyPr wrap="none" anchor="ctr"/>
          <a:lstStyle/>
          <a:p>
            <a:endParaRPr lang="en-US"/>
          </a:p>
        </p:txBody>
      </p:sp>
      <p:sp>
        <p:nvSpPr>
          <p:cNvPr id="45069" name="Line 13"/>
          <p:cNvSpPr>
            <a:spLocks noChangeShapeType="1"/>
          </p:cNvSpPr>
          <p:nvPr/>
        </p:nvSpPr>
        <p:spPr bwMode="auto">
          <a:xfrm>
            <a:off x="4572000" y="876300"/>
            <a:ext cx="0" cy="771525"/>
          </a:xfrm>
          <a:prstGeom prst="line">
            <a:avLst/>
          </a:prstGeom>
          <a:noFill/>
          <a:ln w="12700">
            <a:solidFill>
              <a:schemeClr val="tx1"/>
            </a:solidFill>
            <a:round/>
            <a:headEnd/>
            <a:tailEnd type="triangle" w="sm" len="lg"/>
          </a:ln>
        </p:spPr>
        <p:txBody>
          <a:bodyPr wrap="none" anchor="ctr"/>
          <a:lstStyle/>
          <a:p>
            <a:endParaRPr lang="en-US"/>
          </a:p>
        </p:txBody>
      </p:sp>
      <p:sp>
        <p:nvSpPr>
          <p:cNvPr id="45070" name="Text Box 14"/>
          <p:cNvSpPr txBox="1">
            <a:spLocks noChangeArrowheads="1"/>
          </p:cNvSpPr>
          <p:nvPr/>
        </p:nvSpPr>
        <p:spPr bwMode="auto">
          <a:xfrm>
            <a:off x="1420813" y="4032250"/>
            <a:ext cx="750887" cy="309563"/>
          </a:xfrm>
          <a:prstGeom prst="rect">
            <a:avLst/>
          </a:prstGeom>
          <a:noFill/>
          <a:ln w="9525">
            <a:noFill/>
            <a:miter lim="800000"/>
            <a:headEnd/>
            <a:tailEnd/>
          </a:ln>
        </p:spPr>
        <p:txBody>
          <a:bodyPr wrap="none" lIns="0" tIns="0" rIns="0" bIns="0"/>
          <a:lstStyle/>
          <a:p>
            <a:r>
              <a:rPr lang="en-US" sz="2100" b="1"/>
              <a:t>(80%)</a:t>
            </a:r>
          </a:p>
        </p:txBody>
      </p:sp>
      <p:sp>
        <p:nvSpPr>
          <p:cNvPr id="45071" name="Text Box 15"/>
          <p:cNvSpPr txBox="1">
            <a:spLocks noChangeArrowheads="1"/>
          </p:cNvSpPr>
          <p:nvPr/>
        </p:nvSpPr>
        <p:spPr bwMode="auto">
          <a:xfrm>
            <a:off x="1417638" y="6040438"/>
            <a:ext cx="666750" cy="268287"/>
          </a:xfrm>
          <a:prstGeom prst="rect">
            <a:avLst/>
          </a:prstGeom>
          <a:noFill/>
          <a:ln w="9525">
            <a:noFill/>
            <a:miter lim="800000"/>
            <a:headEnd/>
            <a:tailEnd/>
          </a:ln>
        </p:spPr>
        <p:txBody>
          <a:bodyPr wrap="none" lIns="0" tIns="0" rIns="0" bIns="0"/>
          <a:lstStyle/>
          <a:p>
            <a:r>
              <a:rPr lang="en-US" sz="2100" b="1"/>
              <a:t>(20%)</a:t>
            </a:r>
          </a:p>
        </p:txBody>
      </p:sp>
      <p:sp>
        <p:nvSpPr>
          <p:cNvPr id="45072" name="Text Box 16"/>
          <p:cNvSpPr txBox="1">
            <a:spLocks noChangeArrowheads="1"/>
          </p:cNvSpPr>
          <p:nvPr/>
        </p:nvSpPr>
        <p:spPr bwMode="auto">
          <a:xfrm>
            <a:off x="1600200" y="3576638"/>
            <a:ext cx="382588" cy="266700"/>
          </a:xfrm>
          <a:prstGeom prst="rect">
            <a:avLst/>
          </a:prstGeom>
          <a:noFill/>
          <a:ln w="9525">
            <a:noFill/>
            <a:miter lim="800000"/>
            <a:headEnd/>
            <a:tailEnd/>
          </a:ln>
        </p:spPr>
        <p:txBody>
          <a:bodyPr wrap="none" lIns="0" tIns="0" rIns="0" bIns="0"/>
          <a:lstStyle/>
          <a:p>
            <a:r>
              <a:rPr lang="en-US" sz="2100" b="1" i="1">
                <a:solidFill>
                  <a:schemeClr val="bg1"/>
                </a:solidFill>
              </a:rPr>
              <a:t>C</a:t>
            </a:r>
            <a:r>
              <a:rPr lang="en-US" sz="2100" b="1" i="1" baseline="30000">
                <a:solidFill>
                  <a:schemeClr val="bg1"/>
                </a:solidFill>
              </a:rPr>
              <a:t>R</a:t>
            </a:r>
            <a:endParaRPr lang="en-US" sz="2100" b="1">
              <a:solidFill>
                <a:schemeClr val="bg1"/>
              </a:solidFill>
            </a:endParaRPr>
          </a:p>
        </p:txBody>
      </p:sp>
      <p:sp>
        <p:nvSpPr>
          <p:cNvPr id="45073" name="Text Box 17"/>
          <p:cNvSpPr txBox="1">
            <a:spLocks noChangeArrowheads="1"/>
          </p:cNvSpPr>
          <p:nvPr/>
        </p:nvSpPr>
        <p:spPr bwMode="auto">
          <a:xfrm>
            <a:off x="1573213" y="5616575"/>
            <a:ext cx="268287" cy="190500"/>
          </a:xfrm>
          <a:prstGeom prst="rect">
            <a:avLst/>
          </a:prstGeom>
          <a:noFill/>
          <a:ln w="9525">
            <a:noFill/>
            <a:miter lim="800000"/>
            <a:headEnd/>
            <a:tailEnd/>
          </a:ln>
        </p:spPr>
        <p:txBody>
          <a:bodyPr wrap="none" lIns="0" tIns="0" rIns="0" bIns="0"/>
          <a:lstStyle/>
          <a:p>
            <a:r>
              <a:rPr lang="en-US" sz="2100" b="1" i="1"/>
              <a:t>C</a:t>
            </a:r>
            <a:r>
              <a:rPr lang="en-US" sz="2100" b="1" i="1" baseline="30000"/>
              <a:t>W</a:t>
            </a:r>
            <a:endParaRPr lang="en-US" sz="2100" b="1"/>
          </a:p>
        </p:txBody>
      </p:sp>
      <p:sp>
        <p:nvSpPr>
          <p:cNvPr id="45074" name="Text Box 18"/>
          <p:cNvSpPr txBox="1">
            <a:spLocks noChangeArrowheads="1"/>
          </p:cNvSpPr>
          <p:nvPr/>
        </p:nvSpPr>
        <p:spPr bwMode="auto">
          <a:xfrm>
            <a:off x="1290638" y="4754563"/>
            <a:ext cx="484187" cy="246062"/>
          </a:xfrm>
          <a:prstGeom prst="rect">
            <a:avLst/>
          </a:prstGeom>
          <a:noFill/>
          <a:ln w="9525">
            <a:noFill/>
            <a:miter lim="800000"/>
            <a:headEnd/>
            <a:tailEnd/>
          </a:ln>
        </p:spPr>
        <p:txBody>
          <a:bodyPr wrap="none" lIns="0" tIns="0" rIns="0" bIns="0"/>
          <a:lstStyle/>
          <a:p>
            <a:r>
              <a:rPr lang="en-US" sz="2100" b="1"/>
              <a:t>Eggs</a:t>
            </a:r>
          </a:p>
        </p:txBody>
      </p:sp>
      <p:sp>
        <p:nvSpPr>
          <p:cNvPr id="45075" name="Text Box 19"/>
          <p:cNvSpPr txBox="1">
            <a:spLocks noChangeArrowheads="1"/>
          </p:cNvSpPr>
          <p:nvPr/>
        </p:nvSpPr>
        <p:spPr bwMode="auto">
          <a:xfrm>
            <a:off x="3335338" y="4519613"/>
            <a:ext cx="1081087" cy="611187"/>
          </a:xfrm>
          <a:prstGeom prst="rect">
            <a:avLst/>
          </a:prstGeom>
          <a:noFill/>
          <a:ln w="9525">
            <a:noFill/>
            <a:miter lim="800000"/>
            <a:headEnd/>
            <a:tailEnd/>
          </a:ln>
        </p:spPr>
        <p:txBody>
          <a:bodyPr wrap="none" lIns="0" tIns="0" rIns="0" bIns="0"/>
          <a:lstStyle/>
          <a:p>
            <a:pPr algn="ctr"/>
            <a:r>
              <a:rPr lang="en-US" sz="2100" b="1"/>
              <a:t>64% (</a:t>
            </a:r>
            <a:r>
              <a:rPr lang="en-US" sz="2100" b="1" i="1"/>
              <a:t>p</a:t>
            </a:r>
            <a:r>
              <a:rPr lang="en-US" sz="2100" b="1" baseline="30000"/>
              <a:t>2</a:t>
            </a:r>
            <a:r>
              <a:rPr lang="en-US" sz="2100" b="1"/>
              <a:t>)</a:t>
            </a:r>
          </a:p>
          <a:p>
            <a:pPr algn="ctr"/>
            <a:r>
              <a:rPr lang="en-US" sz="2100" b="1" i="1"/>
              <a:t>C</a:t>
            </a:r>
            <a:r>
              <a:rPr lang="en-US" sz="2100" b="1" i="1" baseline="30000"/>
              <a:t>R</a:t>
            </a:r>
            <a:r>
              <a:rPr lang="en-US" sz="2100" b="1" i="1"/>
              <a:t>C</a:t>
            </a:r>
            <a:r>
              <a:rPr lang="en-US" sz="2100" b="1" i="1" baseline="30000"/>
              <a:t>R</a:t>
            </a:r>
            <a:endParaRPr lang="en-US" sz="2100" b="1"/>
          </a:p>
        </p:txBody>
      </p:sp>
      <p:sp>
        <p:nvSpPr>
          <p:cNvPr id="45076" name="Text Box 20"/>
          <p:cNvSpPr txBox="1">
            <a:spLocks noChangeArrowheads="1"/>
          </p:cNvSpPr>
          <p:nvPr/>
        </p:nvSpPr>
        <p:spPr bwMode="auto">
          <a:xfrm>
            <a:off x="5637213" y="4532313"/>
            <a:ext cx="1284287" cy="690562"/>
          </a:xfrm>
          <a:prstGeom prst="rect">
            <a:avLst/>
          </a:prstGeom>
          <a:noFill/>
          <a:ln w="9525">
            <a:noFill/>
            <a:miter lim="800000"/>
            <a:headEnd/>
            <a:tailEnd/>
          </a:ln>
        </p:spPr>
        <p:txBody>
          <a:bodyPr wrap="none" lIns="0" tIns="0" rIns="0" bIns="0"/>
          <a:lstStyle/>
          <a:p>
            <a:pPr algn="ctr"/>
            <a:r>
              <a:rPr lang="en-US" sz="2100" b="1"/>
              <a:t>16% (</a:t>
            </a:r>
            <a:r>
              <a:rPr lang="en-US" sz="2100" b="1" i="1"/>
              <a:t>pq</a:t>
            </a:r>
            <a:r>
              <a:rPr lang="en-US" sz="2100" b="1"/>
              <a:t>)</a:t>
            </a:r>
          </a:p>
          <a:p>
            <a:pPr algn="ctr"/>
            <a:r>
              <a:rPr lang="en-US" sz="2100" b="1" i="1"/>
              <a:t>C</a:t>
            </a:r>
            <a:r>
              <a:rPr lang="en-US" sz="2100" b="1" i="1" baseline="30000"/>
              <a:t>R</a:t>
            </a:r>
            <a:r>
              <a:rPr lang="en-US" sz="2100" b="1" i="1"/>
              <a:t>C</a:t>
            </a:r>
            <a:r>
              <a:rPr lang="en-US" sz="2100" b="1" i="1" baseline="30000"/>
              <a:t>W</a:t>
            </a:r>
            <a:endParaRPr lang="en-US" sz="2100" b="1"/>
          </a:p>
        </p:txBody>
      </p:sp>
      <p:sp>
        <p:nvSpPr>
          <p:cNvPr id="45077" name="Text Box 21"/>
          <p:cNvSpPr txBox="1">
            <a:spLocks noChangeArrowheads="1"/>
          </p:cNvSpPr>
          <p:nvPr/>
        </p:nvSpPr>
        <p:spPr bwMode="auto">
          <a:xfrm>
            <a:off x="4432300" y="5651500"/>
            <a:ext cx="1030288" cy="684213"/>
          </a:xfrm>
          <a:prstGeom prst="rect">
            <a:avLst/>
          </a:prstGeom>
          <a:noFill/>
          <a:ln w="9525">
            <a:noFill/>
            <a:miter lim="800000"/>
            <a:headEnd/>
            <a:tailEnd/>
          </a:ln>
        </p:spPr>
        <p:txBody>
          <a:bodyPr wrap="none" lIns="0" tIns="0" rIns="0" bIns="0"/>
          <a:lstStyle/>
          <a:p>
            <a:pPr algn="ctr"/>
            <a:r>
              <a:rPr lang="en-US" sz="2100" b="1"/>
              <a:t>16% (</a:t>
            </a:r>
            <a:r>
              <a:rPr lang="en-US" sz="2100" b="1" i="1"/>
              <a:t>qp</a:t>
            </a:r>
            <a:r>
              <a:rPr lang="en-US" sz="2100" b="1"/>
              <a:t>)</a:t>
            </a:r>
          </a:p>
          <a:p>
            <a:pPr algn="ctr"/>
            <a:r>
              <a:rPr lang="en-US" sz="2100" b="1" i="1"/>
              <a:t>C</a:t>
            </a:r>
            <a:r>
              <a:rPr lang="en-US" sz="2100" b="1" i="1" baseline="30000"/>
              <a:t>R</a:t>
            </a:r>
            <a:r>
              <a:rPr lang="en-US" sz="2100" b="1" i="1"/>
              <a:t>C</a:t>
            </a:r>
            <a:r>
              <a:rPr lang="en-US" sz="2100" b="1" i="1" baseline="30000"/>
              <a:t>W</a:t>
            </a:r>
            <a:endParaRPr lang="en-US" sz="2100" b="1"/>
          </a:p>
        </p:txBody>
      </p:sp>
      <p:sp>
        <p:nvSpPr>
          <p:cNvPr id="45078" name="Text Box 22"/>
          <p:cNvSpPr txBox="1">
            <a:spLocks noChangeArrowheads="1"/>
          </p:cNvSpPr>
          <p:nvPr/>
        </p:nvSpPr>
        <p:spPr bwMode="auto">
          <a:xfrm>
            <a:off x="6986588" y="5637213"/>
            <a:ext cx="963612" cy="893762"/>
          </a:xfrm>
          <a:prstGeom prst="rect">
            <a:avLst/>
          </a:prstGeom>
          <a:noFill/>
          <a:ln w="9525">
            <a:noFill/>
            <a:miter lim="800000"/>
            <a:headEnd/>
            <a:tailEnd/>
          </a:ln>
        </p:spPr>
        <p:txBody>
          <a:bodyPr wrap="none" lIns="0" tIns="0" rIns="0" bIns="0"/>
          <a:lstStyle/>
          <a:p>
            <a:pPr algn="ctr"/>
            <a:r>
              <a:rPr lang="en-US" sz="2100" b="1"/>
              <a:t>4% (</a:t>
            </a:r>
            <a:r>
              <a:rPr lang="en-US" sz="2100" b="1" i="1"/>
              <a:t>q</a:t>
            </a:r>
            <a:r>
              <a:rPr lang="en-US" sz="2100" b="1" baseline="30000"/>
              <a:t>2</a:t>
            </a:r>
            <a:r>
              <a:rPr lang="en-US" sz="2100" b="1"/>
              <a:t>)</a:t>
            </a:r>
          </a:p>
          <a:p>
            <a:pPr algn="ctr"/>
            <a:r>
              <a:rPr lang="en-US" sz="2100" b="1" i="1"/>
              <a:t>C</a:t>
            </a:r>
            <a:r>
              <a:rPr lang="en-US" sz="2100" b="1" i="1" baseline="30000"/>
              <a:t>W</a:t>
            </a:r>
            <a:r>
              <a:rPr lang="en-US" sz="2100" b="1" i="1"/>
              <a:t>C</a:t>
            </a:r>
            <a:r>
              <a:rPr lang="en-US" sz="2100" b="1" i="1" baseline="30000"/>
              <a:t>W</a:t>
            </a:r>
            <a:endParaRPr lang="en-US" sz="2100"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23.9-3</a:t>
            </a:r>
            <a:endParaRPr lang="en-US" sz="1200" smtClean="0">
              <a:solidFill>
                <a:schemeClr val="tx1"/>
              </a:solidFill>
              <a:latin typeface="Arial" charset="0"/>
            </a:endParaRPr>
          </a:p>
        </p:txBody>
      </p:sp>
      <p:pic>
        <p:nvPicPr>
          <p:cNvPr id="59395" name="Picture 3" descr="23_09GeneticDrift_3-U"/>
          <p:cNvPicPr>
            <a:picLocks noChangeAspect="1" noChangeArrowheads="1"/>
          </p:cNvPicPr>
          <p:nvPr/>
        </p:nvPicPr>
        <p:blipFill>
          <a:blip r:embed="rId3" cstate="print"/>
          <a:srcRect/>
          <a:stretch>
            <a:fillRect/>
          </a:stretch>
        </p:blipFill>
        <p:spPr bwMode="auto">
          <a:xfrm>
            <a:off x="296863" y="1017588"/>
            <a:ext cx="8548687" cy="4822825"/>
          </a:xfrm>
          <a:prstGeom prst="rect">
            <a:avLst/>
          </a:prstGeom>
          <a:noFill/>
          <a:ln w="9525">
            <a:noFill/>
            <a:miter lim="800000"/>
            <a:headEnd/>
            <a:tailEnd/>
          </a:ln>
        </p:spPr>
      </p:pic>
      <p:sp>
        <p:nvSpPr>
          <p:cNvPr id="59396" name="Text Box 4"/>
          <p:cNvSpPr txBox="1">
            <a:spLocks noChangeArrowheads="1"/>
          </p:cNvSpPr>
          <p:nvPr/>
        </p:nvSpPr>
        <p:spPr bwMode="auto">
          <a:xfrm>
            <a:off x="2692400" y="1539875"/>
            <a:ext cx="822325" cy="1282700"/>
          </a:xfrm>
          <a:prstGeom prst="rect">
            <a:avLst/>
          </a:prstGeom>
          <a:noFill/>
          <a:ln w="9525">
            <a:noFill/>
            <a:miter lim="800000"/>
            <a:headEnd/>
            <a:tailEnd/>
          </a:ln>
        </p:spPr>
        <p:txBody>
          <a:bodyPr wrap="none" lIns="0" tIns="0" rIns="0" bIns="0"/>
          <a:lstStyle/>
          <a:p>
            <a:pPr algn="ctr">
              <a:lnSpc>
                <a:spcPct val="90000"/>
              </a:lnSpc>
            </a:pPr>
            <a:r>
              <a:rPr lang="en-US" sz="1800" b="1"/>
              <a:t>5</a:t>
            </a:r>
          </a:p>
          <a:p>
            <a:pPr algn="ctr">
              <a:lnSpc>
                <a:spcPct val="90000"/>
              </a:lnSpc>
            </a:pPr>
            <a:r>
              <a:rPr lang="en-US" sz="1800" b="1"/>
              <a:t>plants</a:t>
            </a:r>
          </a:p>
          <a:p>
            <a:pPr algn="ctr">
              <a:lnSpc>
                <a:spcPct val="90000"/>
              </a:lnSpc>
            </a:pPr>
            <a:r>
              <a:rPr lang="en-US" sz="1800" b="1"/>
              <a:t>leave</a:t>
            </a:r>
          </a:p>
          <a:p>
            <a:pPr algn="ctr">
              <a:lnSpc>
                <a:spcPct val="90000"/>
              </a:lnSpc>
            </a:pPr>
            <a:r>
              <a:rPr lang="en-US" sz="1800" b="1"/>
              <a:t>off-</a:t>
            </a:r>
          </a:p>
          <a:p>
            <a:pPr algn="ctr">
              <a:lnSpc>
                <a:spcPct val="90000"/>
              </a:lnSpc>
            </a:pPr>
            <a:r>
              <a:rPr lang="en-US" sz="1800" b="1"/>
              <a:t>spring</a:t>
            </a:r>
          </a:p>
        </p:txBody>
      </p:sp>
      <p:sp>
        <p:nvSpPr>
          <p:cNvPr id="59397" name="Text Box 5"/>
          <p:cNvSpPr txBox="1">
            <a:spLocks noChangeArrowheads="1"/>
          </p:cNvSpPr>
          <p:nvPr/>
        </p:nvSpPr>
        <p:spPr bwMode="auto">
          <a:xfrm>
            <a:off x="838200" y="4864100"/>
            <a:ext cx="1530350" cy="250825"/>
          </a:xfrm>
          <a:prstGeom prst="rect">
            <a:avLst/>
          </a:prstGeom>
          <a:noFill/>
          <a:ln w="9525">
            <a:noFill/>
            <a:miter lim="800000"/>
            <a:headEnd/>
            <a:tailEnd/>
          </a:ln>
        </p:spPr>
        <p:txBody>
          <a:bodyPr wrap="none" lIns="0" tIns="0" rIns="0" bIns="0"/>
          <a:lstStyle/>
          <a:p>
            <a:r>
              <a:rPr lang="en-US" sz="1800" b="1"/>
              <a:t>Generation 1</a:t>
            </a:r>
          </a:p>
        </p:txBody>
      </p:sp>
      <p:sp>
        <p:nvSpPr>
          <p:cNvPr id="59398" name="Text Box 6"/>
          <p:cNvSpPr txBox="1">
            <a:spLocks noChangeArrowheads="1"/>
          </p:cNvSpPr>
          <p:nvPr/>
        </p:nvSpPr>
        <p:spPr bwMode="auto">
          <a:xfrm>
            <a:off x="371475" y="5121275"/>
            <a:ext cx="2838450" cy="276225"/>
          </a:xfrm>
          <a:prstGeom prst="rect">
            <a:avLst/>
          </a:prstGeom>
          <a:noFill/>
          <a:ln w="9525">
            <a:noFill/>
            <a:miter lim="800000"/>
            <a:headEnd/>
            <a:tailEnd/>
          </a:ln>
        </p:spPr>
        <p:txBody>
          <a:bodyPr wrap="none" lIns="0" tIns="0" rIns="0" bIns="0"/>
          <a:lstStyle/>
          <a:p>
            <a:r>
              <a:rPr lang="en-US" sz="1800" b="1" i="1"/>
              <a:t>p</a:t>
            </a:r>
            <a:r>
              <a:rPr lang="en-US" sz="1800" b="1"/>
              <a:t> (frequency of </a:t>
            </a:r>
            <a:r>
              <a:rPr lang="en-US" sz="1800" b="1" i="1"/>
              <a:t>C</a:t>
            </a:r>
            <a:r>
              <a:rPr lang="en-US" sz="1800" b="1" i="1" baseline="30000"/>
              <a:t>R</a:t>
            </a:r>
            <a:r>
              <a:rPr lang="en-US" sz="1800" b="1"/>
              <a:t>) = 0.7 </a:t>
            </a:r>
          </a:p>
        </p:txBody>
      </p:sp>
      <p:sp>
        <p:nvSpPr>
          <p:cNvPr id="59399" name="Text Box 7"/>
          <p:cNvSpPr txBox="1">
            <a:spLocks noChangeArrowheads="1"/>
          </p:cNvSpPr>
          <p:nvPr/>
        </p:nvSpPr>
        <p:spPr bwMode="auto">
          <a:xfrm>
            <a:off x="327025" y="5378450"/>
            <a:ext cx="2838450" cy="276225"/>
          </a:xfrm>
          <a:prstGeom prst="rect">
            <a:avLst/>
          </a:prstGeom>
          <a:noFill/>
          <a:ln w="9525">
            <a:noFill/>
            <a:miter lim="800000"/>
            <a:headEnd/>
            <a:tailEnd/>
          </a:ln>
        </p:spPr>
        <p:txBody>
          <a:bodyPr wrap="none" lIns="0" tIns="0" rIns="0" bIns="0"/>
          <a:lstStyle/>
          <a:p>
            <a:r>
              <a:rPr lang="en-US" sz="1800" b="1" i="1"/>
              <a:t>q</a:t>
            </a:r>
            <a:r>
              <a:rPr lang="en-US" sz="1800" b="1"/>
              <a:t> (frequency of </a:t>
            </a:r>
            <a:r>
              <a:rPr lang="en-US" sz="1800" b="1" i="1"/>
              <a:t>C</a:t>
            </a:r>
            <a:r>
              <a:rPr lang="en-US" sz="1800" b="1" i="1" baseline="30000"/>
              <a:t>W</a:t>
            </a:r>
            <a:r>
              <a:rPr lang="en-US" sz="1800" b="1"/>
              <a:t>) = 0.3 </a:t>
            </a:r>
          </a:p>
        </p:txBody>
      </p:sp>
      <p:sp>
        <p:nvSpPr>
          <p:cNvPr id="59400" name="Text Box 8"/>
          <p:cNvSpPr txBox="1">
            <a:spLocks noChangeArrowheads="1"/>
          </p:cNvSpPr>
          <p:nvPr/>
        </p:nvSpPr>
        <p:spPr bwMode="auto">
          <a:xfrm>
            <a:off x="523875" y="16859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1" name="Text Box 9"/>
          <p:cNvSpPr txBox="1">
            <a:spLocks noChangeArrowheads="1"/>
          </p:cNvSpPr>
          <p:nvPr/>
        </p:nvSpPr>
        <p:spPr bwMode="auto">
          <a:xfrm>
            <a:off x="2133600" y="16764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2" name="Text Box 10"/>
          <p:cNvSpPr txBox="1">
            <a:spLocks noChangeArrowheads="1"/>
          </p:cNvSpPr>
          <p:nvPr/>
        </p:nvSpPr>
        <p:spPr bwMode="auto">
          <a:xfrm>
            <a:off x="1339850" y="21558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03" name="Text Box 11"/>
          <p:cNvSpPr txBox="1">
            <a:spLocks noChangeArrowheads="1"/>
          </p:cNvSpPr>
          <p:nvPr/>
        </p:nvSpPr>
        <p:spPr bwMode="auto">
          <a:xfrm>
            <a:off x="831850" y="27686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W</a:t>
            </a:r>
            <a:r>
              <a:rPr lang="en-US" sz="1400" b="1" i="1"/>
              <a:t>C</a:t>
            </a:r>
            <a:r>
              <a:rPr lang="en-US" sz="1400" b="1" i="1" baseline="30000"/>
              <a:t>W</a:t>
            </a:r>
          </a:p>
        </p:txBody>
      </p:sp>
      <p:sp>
        <p:nvSpPr>
          <p:cNvPr id="59404" name="Text Box 12"/>
          <p:cNvSpPr txBox="1">
            <a:spLocks noChangeArrowheads="1"/>
          </p:cNvSpPr>
          <p:nvPr/>
        </p:nvSpPr>
        <p:spPr bwMode="auto">
          <a:xfrm>
            <a:off x="1714500" y="275113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5" name="Text Box 13"/>
          <p:cNvSpPr txBox="1">
            <a:spLocks noChangeArrowheads="1"/>
          </p:cNvSpPr>
          <p:nvPr/>
        </p:nvSpPr>
        <p:spPr bwMode="auto">
          <a:xfrm>
            <a:off x="1292225" y="33115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06" name="Text Box 14"/>
          <p:cNvSpPr txBox="1">
            <a:spLocks noChangeArrowheads="1"/>
          </p:cNvSpPr>
          <p:nvPr/>
        </p:nvSpPr>
        <p:spPr bwMode="auto">
          <a:xfrm>
            <a:off x="542925" y="3865563"/>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7" name="Text Box 15"/>
          <p:cNvSpPr txBox="1">
            <a:spLocks noChangeArrowheads="1"/>
          </p:cNvSpPr>
          <p:nvPr/>
        </p:nvSpPr>
        <p:spPr bwMode="auto">
          <a:xfrm>
            <a:off x="2133600" y="38703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08" name="Text Box 16"/>
          <p:cNvSpPr txBox="1">
            <a:spLocks noChangeArrowheads="1"/>
          </p:cNvSpPr>
          <p:nvPr/>
        </p:nvSpPr>
        <p:spPr bwMode="auto">
          <a:xfrm>
            <a:off x="876300" y="440213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09" name="Text Box 17"/>
          <p:cNvSpPr txBox="1">
            <a:spLocks noChangeArrowheads="1"/>
          </p:cNvSpPr>
          <p:nvPr/>
        </p:nvSpPr>
        <p:spPr bwMode="auto">
          <a:xfrm>
            <a:off x="1701800" y="44069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10" name="Text Box 18"/>
          <p:cNvSpPr txBox="1">
            <a:spLocks noChangeArrowheads="1"/>
          </p:cNvSpPr>
          <p:nvPr/>
        </p:nvSpPr>
        <p:spPr bwMode="auto">
          <a:xfrm>
            <a:off x="4806950" y="16637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11" name="Text Box 19"/>
          <p:cNvSpPr txBox="1">
            <a:spLocks noChangeArrowheads="1"/>
          </p:cNvSpPr>
          <p:nvPr/>
        </p:nvSpPr>
        <p:spPr bwMode="auto">
          <a:xfrm>
            <a:off x="3917950" y="16637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W</a:t>
            </a:r>
            <a:r>
              <a:rPr lang="en-US" sz="1400" b="1" i="1"/>
              <a:t>C</a:t>
            </a:r>
            <a:r>
              <a:rPr lang="en-US" sz="1400" b="1" i="1" baseline="30000"/>
              <a:t>W</a:t>
            </a:r>
          </a:p>
        </p:txBody>
      </p:sp>
      <p:sp>
        <p:nvSpPr>
          <p:cNvPr id="59412" name="Text Box 20"/>
          <p:cNvSpPr txBox="1">
            <a:spLocks noChangeArrowheads="1"/>
          </p:cNvSpPr>
          <p:nvPr/>
        </p:nvSpPr>
        <p:spPr bwMode="auto">
          <a:xfrm>
            <a:off x="4357688" y="21748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13" name="Text Box 21"/>
          <p:cNvSpPr txBox="1">
            <a:spLocks noChangeArrowheads="1"/>
          </p:cNvSpPr>
          <p:nvPr/>
        </p:nvSpPr>
        <p:spPr bwMode="auto">
          <a:xfrm>
            <a:off x="3587750" y="28067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14" name="Text Box 22"/>
          <p:cNvSpPr txBox="1">
            <a:spLocks noChangeArrowheads="1"/>
          </p:cNvSpPr>
          <p:nvPr/>
        </p:nvSpPr>
        <p:spPr bwMode="auto">
          <a:xfrm>
            <a:off x="5105400" y="276383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W</a:t>
            </a:r>
            <a:r>
              <a:rPr lang="en-US" sz="1400" b="1" i="1"/>
              <a:t>C</a:t>
            </a:r>
            <a:r>
              <a:rPr lang="en-US" sz="1400" b="1" i="1" baseline="30000"/>
              <a:t>W</a:t>
            </a:r>
          </a:p>
        </p:txBody>
      </p:sp>
      <p:sp>
        <p:nvSpPr>
          <p:cNvPr id="59415" name="Text Box 23"/>
          <p:cNvSpPr txBox="1">
            <a:spLocks noChangeArrowheads="1"/>
          </p:cNvSpPr>
          <p:nvPr/>
        </p:nvSpPr>
        <p:spPr bwMode="auto">
          <a:xfrm>
            <a:off x="4351338" y="329882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16" name="Text Box 24"/>
          <p:cNvSpPr txBox="1">
            <a:spLocks noChangeArrowheads="1"/>
          </p:cNvSpPr>
          <p:nvPr/>
        </p:nvSpPr>
        <p:spPr bwMode="auto">
          <a:xfrm>
            <a:off x="3937000" y="38354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W</a:t>
            </a:r>
            <a:r>
              <a:rPr lang="en-US" sz="1400" b="1" i="1"/>
              <a:t>C</a:t>
            </a:r>
            <a:r>
              <a:rPr lang="en-US" sz="1400" b="1" i="1" baseline="30000"/>
              <a:t>W</a:t>
            </a:r>
          </a:p>
        </p:txBody>
      </p:sp>
      <p:sp>
        <p:nvSpPr>
          <p:cNvPr id="59417" name="Text Box 25"/>
          <p:cNvSpPr txBox="1">
            <a:spLocks noChangeArrowheads="1"/>
          </p:cNvSpPr>
          <p:nvPr/>
        </p:nvSpPr>
        <p:spPr bwMode="auto">
          <a:xfrm>
            <a:off x="4794250" y="386715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18" name="Text Box 26"/>
          <p:cNvSpPr txBox="1">
            <a:spLocks noChangeArrowheads="1"/>
          </p:cNvSpPr>
          <p:nvPr/>
        </p:nvSpPr>
        <p:spPr bwMode="auto">
          <a:xfrm>
            <a:off x="3570288" y="43973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19" name="Text Box 27"/>
          <p:cNvSpPr txBox="1">
            <a:spLocks noChangeArrowheads="1"/>
          </p:cNvSpPr>
          <p:nvPr/>
        </p:nvSpPr>
        <p:spPr bwMode="auto">
          <a:xfrm>
            <a:off x="5145088" y="43973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W</a:t>
            </a:r>
          </a:p>
        </p:txBody>
      </p:sp>
      <p:sp>
        <p:nvSpPr>
          <p:cNvPr id="59420" name="Text Box 28"/>
          <p:cNvSpPr txBox="1">
            <a:spLocks noChangeArrowheads="1"/>
          </p:cNvSpPr>
          <p:nvPr/>
        </p:nvSpPr>
        <p:spPr bwMode="auto">
          <a:xfrm>
            <a:off x="3924300" y="4870450"/>
            <a:ext cx="1530350" cy="250825"/>
          </a:xfrm>
          <a:prstGeom prst="rect">
            <a:avLst/>
          </a:prstGeom>
          <a:noFill/>
          <a:ln w="9525">
            <a:noFill/>
            <a:miter lim="800000"/>
            <a:headEnd/>
            <a:tailEnd/>
          </a:ln>
        </p:spPr>
        <p:txBody>
          <a:bodyPr wrap="none" lIns="0" tIns="0" rIns="0" bIns="0"/>
          <a:lstStyle/>
          <a:p>
            <a:r>
              <a:rPr lang="en-US" sz="1800" b="1"/>
              <a:t>Generation 2</a:t>
            </a:r>
          </a:p>
        </p:txBody>
      </p:sp>
      <p:sp>
        <p:nvSpPr>
          <p:cNvPr id="59421" name="Text Box 29"/>
          <p:cNvSpPr txBox="1">
            <a:spLocks noChangeArrowheads="1"/>
          </p:cNvSpPr>
          <p:nvPr/>
        </p:nvSpPr>
        <p:spPr bwMode="auto">
          <a:xfrm>
            <a:off x="4251325" y="5133975"/>
            <a:ext cx="806450" cy="307975"/>
          </a:xfrm>
          <a:prstGeom prst="rect">
            <a:avLst/>
          </a:prstGeom>
          <a:noFill/>
          <a:ln w="9525">
            <a:noFill/>
            <a:miter lim="800000"/>
            <a:headEnd/>
            <a:tailEnd/>
          </a:ln>
        </p:spPr>
        <p:txBody>
          <a:bodyPr wrap="none" lIns="0" tIns="0" rIns="0" bIns="0"/>
          <a:lstStyle/>
          <a:p>
            <a:r>
              <a:rPr lang="en-US" sz="1800" b="1" i="1"/>
              <a:t>p</a:t>
            </a:r>
            <a:r>
              <a:rPr lang="en-US" sz="1800" b="1"/>
              <a:t> = 0.5 </a:t>
            </a:r>
          </a:p>
        </p:txBody>
      </p:sp>
      <p:sp>
        <p:nvSpPr>
          <p:cNvPr id="59422" name="Text Box 30"/>
          <p:cNvSpPr txBox="1">
            <a:spLocks noChangeArrowheads="1"/>
          </p:cNvSpPr>
          <p:nvPr/>
        </p:nvSpPr>
        <p:spPr bwMode="auto">
          <a:xfrm>
            <a:off x="4257675" y="5397500"/>
            <a:ext cx="806450" cy="307975"/>
          </a:xfrm>
          <a:prstGeom prst="rect">
            <a:avLst/>
          </a:prstGeom>
          <a:noFill/>
          <a:ln w="9525">
            <a:noFill/>
            <a:miter lim="800000"/>
            <a:headEnd/>
            <a:tailEnd/>
          </a:ln>
        </p:spPr>
        <p:txBody>
          <a:bodyPr wrap="none" lIns="0" tIns="0" rIns="0" bIns="0"/>
          <a:lstStyle/>
          <a:p>
            <a:r>
              <a:rPr lang="en-US" sz="1800" b="1" i="1"/>
              <a:t>q</a:t>
            </a:r>
            <a:r>
              <a:rPr lang="en-US" sz="1800" b="1"/>
              <a:t> = 0.5 </a:t>
            </a:r>
          </a:p>
        </p:txBody>
      </p:sp>
      <p:sp>
        <p:nvSpPr>
          <p:cNvPr id="59423" name="Text Box 31"/>
          <p:cNvSpPr txBox="1">
            <a:spLocks noChangeArrowheads="1"/>
          </p:cNvSpPr>
          <p:nvPr/>
        </p:nvSpPr>
        <p:spPr bwMode="auto">
          <a:xfrm>
            <a:off x="5702300" y="1549400"/>
            <a:ext cx="822325" cy="1282700"/>
          </a:xfrm>
          <a:prstGeom prst="rect">
            <a:avLst/>
          </a:prstGeom>
          <a:noFill/>
          <a:ln w="9525">
            <a:noFill/>
            <a:miter lim="800000"/>
            <a:headEnd/>
            <a:tailEnd/>
          </a:ln>
        </p:spPr>
        <p:txBody>
          <a:bodyPr wrap="none" lIns="0" tIns="0" rIns="0" bIns="0"/>
          <a:lstStyle/>
          <a:p>
            <a:pPr algn="ctr">
              <a:lnSpc>
                <a:spcPct val="90000"/>
              </a:lnSpc>
            </a:pPr>
            <a:r>
              <a:rPr lang="en-US" sz="1800" b="1"/>
              <a:t>2</a:t>
            </a:r>
          </a:p>
          <a:p>
            <a:pPr algn="ctr">
              <a:lnSpc>
                <a:spcPct val="90000"/>
              </a:lnSpc>
            </a:pPr>
            <a:r>
              <a:rPr lang="en-US" sz="1800" b="1"/>
              <a:t>plants</a:t>
            </a:r>
          </a:p>
          <a:p>
            <a:pPr algn="ctr">
              <a:lnSpc>
                <a:spcPct val="90000"/>
              </a:lnSpc>
            </a:pPr>
            <a:r>
              <a:rPr lang="en-US" sz="1800" b="1"/>
              <a:t>leave</a:t>
            </a:r>
          </a:p>
          <a:p>
            <a:pPr algn="ctr">
              <a:lnSpc>
                <a:spcPct val="90000"/>
              </a:lnSpc>
            </a:pPr>
            <a:r>
              <a:rPr lang="en-US" sz="1800" b="1"/>
              <a:t>off-</a:t>
            </a:r>
          </a:p>
          <a:p>
            <a:pPr algn="ctr">
              <a:lnSpc>
                <a:spcPct val="90000"/>
              </a:lnSpc>
            </a:pPr>
            <a:r>
              <a:rPr lang="en-US" sz="1800" b="1"/>
              <a:t>spring</a:t>
            </a:r>
          </a:p>
        </p:txBody>
      </p:sp>
      <p:sp>
        <p:nvSpPr>
          <p:cNvPr id="59424" name="Text Box 32"/>
          <p:cNvSpPr txBox="1">
            <a:spLocks noChangeArrowheads="1"/>
          </p:cNvSpPr>
          <p:nvPr/>
        </p:nvSpPr>
        <p:spPr bwMode="auto">
          <a:xfrm>
            <a:off x="7354888" y="166528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5" name="Text Box 33"/>
          <p:cNvSpPr txBox="1">
            <a:spLocks noChangeArrowheads="1"/>
          </p:cNvSpPr>
          <p:nvPr/>
        </p:nvSpPr>
        <p:spPr bwMode="auto">
          <a:xfrm>
            <a:off x="6569075" y="2189163"/>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6" name="Text Box 34"/>
          <p:cNvSpPr txBox="1">
            <a:spLocks noChangeArrowheads="1"/>
          </p:cNvSpPr>
          <p:nvPr/>
        </p:nvSpPr>
        <p:spPr bwMode="auto">
          <a:xfrm>
            <a:off x="8159750" y="219075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7" name="Text Box 35"/>
          <p:cNvSpPr txBox="1">
            <a:spLocks noChangeArrowheads="1"/>
          </p:cNvSpPr>
          <p:nvPr/>
        </p:nvSpPr>
        <p:spPr bwMode="auto">
          <a:xfrm>
            <a:off x="7761288" y="27590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8" name="Text Box 36"/>
          <p:cNvSpPr txBox="1">
            <a:spLocks noChangeArrowheads="1"/>
          </p:cNvSpPr>
          <p:nvPr/>
        </p:nvSpPr>
        <p:spPr bwMode="auto">
          <a:xfrm>
            <a:off x="6938963" y="276383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29" name="Text Box 37"/>
          <p:cNvSpPr txBox="1">
            <a:spLocks noChangeArrowheads="1"/>
          </p:cNvSpPr>
          <p:nvPr/>
        </p:nvSpPr>
        <p:spPr bwMode="auto">
          <a:xfrm>
            <a:off x="6573838" y="3328988"/>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0" name="Text Box 38"/>
          <p:cNvSpPr txBox="1">
            <a:spLocks noChangeArrowheads="1"/>
          </p:cNvSpPr>
          <p:nvPr/>
        </p:nvSpPr>
        <p:spPr bwMode="auto">
          <a:xfrm>
            <a:off x="8189913" y="3338513"/>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1" name="Text Box 39"/>
          <p:cNvSpPr txBox="1">
            <a:spLocks noChangeArrowheads="1"/>
          </p:cNvSpPr>
          <p:nvPr/>
        </p:nvSpPr>
        <p:spPr bwMode="auto">
          <a:xfrm>
            <a:off x="7370763" y="3827463"/>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2" name="Text Box 40"/>
          <p:cNvSpPr txBox="1">
            <a:spLocks noChangeArrowheads="1"/>
          </p:cNvSpPr>
          <p:nvPr/>
        </p:nvSpPr>
        <p:spPr bwMode="auto">
          <a:xfrm>
            <a:off x="6959600" y="4384675"/>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3" name="Text Box 41"/>
          <p:cNvSpPr txBox="1">
            <a:spLocks noChangeArrowheads="1"/>
          </p:cNvSpPr>
          <p:nvPr/>
        </p:nvSpPr>
        <p:spPr bwMode="auto">
          <a:xfrm>
            <a:off x="7723188" y="4394200"/>
            <a:ext cx="504825" cy="212725"/>
          </a:xfrm>
          <a:prstGeom prst="rect">
            <a:avLst/>
          </a:prstGeom>
          <a:noFill/>
          <a:ln w="9525">
            <a:noFill/>
            <a:miter lim="800000"/>
            <a:headEnd/>
            <a:tailEnd/>
          </a:ln>
        </p:spPr>
        <p:txBody>
          <a:bodyPr wrap="none" lIns="0" tIns="0" rIns="0" bIns="0"/>
          <a:lstStyle/>
          <a:p>
            <a:r>
              <a:rPr lang="en-US" sz="1400" b="1" i="1"/>
              <a:t>C</a:t>
            </a:r>
            <a:r>
              <a:rPr lang="en-US" sz="1400" b="1" i="1" baseline="30000"/>
              <a:t>R</a:t>
            </a:r>
            <a:r>
              <a:rPr lang="en-US" sz="1400" b="1" i="1"/>
              <a:t>C</a:t>
            </a:r>
            <a:r>
              <a:rPr lang="en-US" sz="1400" b="1" i="1" baseline="30000"/>
              <a:t>R</a:t>
            </a:r>
          </a:p>
        </p:txBody>
      </p:sp>
      <p:sp>
        <p:nvSpPr>
          <p:cNvPr id="59434" name="Text Box 42"/>
          <p:cNvSpPr txBox="1">
            <a:spLocks noChangeArrowheads="1"/>
          </p:cNvSpPr>
          <p:nvPr/>
        </p:nvSpPr>
        <p:spPr bwMode="auto">
          <a:xfrm>
            <a:off x="6938963" y="4876800"/>
            <a:ext cx="1530350" cy="250825"/>
          </a:xfrm>
          <a:prstGeom prst="rect">
            <a:avLst/>
          </a:prstGeom>
          <a:noFill/>
          <a:ln w="9525">
            <a:noFill/>
            <a:miter lim="800000"/>
            <a:headEnd/>
            <a:tailEnd/>
          </a:ln>
        </p:spPr>
        <p:txBody>
          <a:bodyPr wrap="none" lIns="0" tIns="0" rIns="0" bIns="0"/>
          <a:lstStyle/>
          <a:p>
            <a:r>
              <a:rPr lang="en-US" sz="1800" b="1"/>
              <a:t>Generation 3</a:t>
            </a:r>
          </a:p>
        </p:txBody>
      </p:sp>
      <p:sp>
        <p:nvSpPr>
          <p:cNvPr id="59435" name="Text Box 43"/>
          <p:cNvSpPr txBox="1">
            <a:spLocks noChangeArrowheads="1"/>
          </p:cNvSpPr>
          <p:nvPr/>
        </p:nvSpPr>
        <p:spPr bwMode="auto">
          <a:xfrm>
            <a:off x="7265988" y="5140325"/>
            <a:ext cx="806450" cy="307975"/>
          </a:xfrm>
          <a:prstGeom prst="rect">
            <a:avLst/>
          </a:prstGeom>
          <a:noFill/>
          <a:ln w="9525">
            <a:noFill/>
            <a:miter lim="800000"/>
            <a:headEnd/>
            <a:tailEnd/>
          </a:ln>
        </p:spPr>
        <p:txBody>
          <a:bodyPr wrap="none" lIns="0" tIns="0" rIns="0" bIns="0"/>
          <a:lstStyle/>
          <a:p>
            <a:r>
              <a:rPr lang="en-US" sz="1800" b="1" i="1"/>
              <a:t>p</a:t>
            </a:r>
            <a:r>
              <a:rPr lang="en-US" sz="1800" b="1"/>
              <a:t> = 1.0 </a:t>
            </a:r>
          </a:p>
        </p:txBody>
      </p:sp>
      <p:sp>
        <p:nvSpPr>
          <p:cNvPr id="59436" name="Text Box 44"/>
          <p:cNvSpPr txBox="1">
            <a:spLocks noChangeArrowheads="1"/>
          </p:cNvSpPr>
          <p:nvPr/>
        </p:nvSpPr>
        <p:spPr bwMode="auto">
          <a:xfrm>
            <a:off x="7272338" y="5403850"/>
            <a:ext cx="806450" cy="307975"/>
          </a:xfrm>
          <a:prstGeom prst="rect">
            <a:avLst/>
          </a:prstGeom>
          <a:noFill/>
          <a:ln w="9525">
            <a:noFill/>
            <a:miter lim="800000"/>
            <a:headEnd/>
            <a:tailEnd/>
          </a:ln>
        </p:spPr>
        <p:txBody>
          <a:bodyPr wrap="none" lIns="0" tIns="0" rIns="0" bIns="0"/>
          <a:lstStyle/>
          <a:p>
            <a:r>
              <a:rPr lang="en-US" sz="1800" b="1" i="1"/>
              <a:t>q</a:t>
            </a:r>
            <a:r>
              <a:rPr lang="en-US" sz="1800" b="1"/>
              <a:t> = 0.0 </a:t>
            </a:r>
          </a:p>
        </p:txBody>
      </p:sp>
    </p:spTree>
    <p:extLst>
      <p:ext uri="{BB962C8B-B14F-4D97-AF65-F5344CB8AC3E}">
        <p14:creationId xmlns:p14="http://schemas.microsoft.com/office/powerpoint/2010/main" val="754322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533400" y="1371600"/>
            <a:ext cx="8077200" cy="2311400"/>
          </a:xfrm>
        </p:spPr>
        <p:txBody>
          <a:bodyPr/>
          <a:lstStyle/>
          <a:p>
            <a:pPr eaLnBrk="1" hangingPunct="1"/>
            <a:r>
              <a:rPr lang="en-US" sz="2800" dirty="0" smtClean="0"/>
              <a:t>Natural populations can evolve at some loci, while being in Hardy-Weinberg equilibrium at other loci….think about humans and PKU</a:t>
            </a:r>
          </a:p>
          <a:p>
            <a:pPr eaLnBrk="1" hangingPunct="1"/>
            <a:endParaRPr lang="en-US" sz="2800" dirty="0" smtClean="0"/>
          </a:p>
        </p:txBody>
      </p:sp>
      <p:grpSp>
        <p:nvGrpSpPr>
          <p:cNvPr id="50179" name="Group 3"/>
          <p:cNvGrpSpPr>
            <a:grpSpLocks/>
          </p:cNvGrpSpPr>
          <p:nvPr/>
        </p:nvGrpSpPr>
        <p:grpSpPr bwMode="auto">
          <a:xfrm>
            <a:off x="0" y="6553200"/>
            <a:ext cx="9144000" cy="304800"/>
            <a:chOff x="0" y="4128"/>
            <a:chExt cx="5760" cy="192"/>
          </a:xfrm>
        </p:grpSpPr>
        <p:sp>
          <p:nvSpPr>
            <p:cNvPr id="50181"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018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018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381000"/>
            <a:ext cx="8534400" cy="503238"/>
          </a:xfrm>
        </p:spPr>
        <p:txBody>
          <a:bodyPr/>
          <a:lstStyle/>
          <a:p>
            <a:pPr eaLnBrk="1" hangingPunct="1"/>
            <a:r>
              <a:rPr lang="en-US" i="1" dirty="0" smtClean="0"/>
              <a:t>Applying the Hardy-Weinberg Principle</a:t>
            </a:r>
          </a:p>
        </p:txBody>
      </p:sp>
      <p:sp>
        <p:nvSpPr>
          <p:cNvPr id="51203" name="Rectangle 3"/>
          <p:cNvSpPr>
            <a:spLocks noGrp="1" noChangeArrowheads="1"/>
          </p:cNvSpPr>
          <p:nvPr>
            <p:ph type="body" idx="1"/>
          </p:nvPr>
        </p:nvSpPr>
        <p:spPr>
          <a:xfrm>
            <a:off x="533400" y="914400"/>
            <a:ext cx="8001000" cy="1409700"/>
          </a:xfrm>
        </p:spPr>
        <p:txBody>
          <a:bodyPr/>
          <a:lstStyle/>
          <a:p>
            <a:pPr eaLnBrk="1" hangingPunct="1">
              <a:lnSpc>
                <a:spcPct val="90000"/>
              </a:lnSpc>
              <a:spcBef>
                <a:spcPct val="35000"/>
              </a:spcBef>
              <a:spcAft>
                <a:spcPct val="10000"/>
              </a:spcAft>
            </a:pPr>
            <a:r>
              <a:rPr lang="en-US" sz="2800" dirty="0" smtClean="0"/>
              <a:t>We can assume the locus that causes </a:t>
            </a:r>
            <a:r>
              <a:rPr lang="en-US" sz="2800" dirty="0" err="1" smtClean="0"/>
              <a:t>phenylketonuria</a:t>
            </a:r>
            <a:r>
              <a:rPr lang="en-US" sz="2800" dirty="0" smtClean="0"/>
              <a:t> (PKU) is in Hardy-Weinberg equilibrium given that:</a:t>
            </a:r>
          </a:p>
        </p:txBody>
      </p:sp>
      <p:grpSp>
        <p:nvGrpSpPr>
          <p:cNvPr id="51204" name="Group 4"/>
          <p:cNvGrpSpPr>
            <a:grpSpLocks/>
          </p:cNvGrpSpPr>
          <p:nvPr/>
        </p:nvGrpSpPr>
        <p:grpSpPr bwMode="auto">
          <a:xfrm>
            <a:off x="0" y="6553200"/>
            <a:ext cx="9144000" cy="304800"/>
            <a:chOff x="0" y="4128"/>
            <a:chExt cx="5760" cy="192"/>
          </a:xfrm>
        </p:grpSpPr>
        <p:sp>
          <p:nvSpPr>
            <p:cNvPr id="51207"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120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120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51206" name="Rectangle 8"/>
          <p:cNvSpPr>
            <a:spLocks noChangeArrowheads="1"/>
          </p:cNvSpPr>
          <p:nvPr/>
        </p:nvSpPr>
        <p:spPr bwMode="auto">
          <a:xfrm>
            <a:off x="876300" y="2057400"/>
            <a:ext cx="8001000" cy="3292475"/>
          </a:xfrm>
          <a:prstGeom prst="rect">
            <a:avLst/>
          </a:prstGeom>
          <a:noFill/>
          <a:ln w="9525">
            <a:noFill/>
            <a:miter lim="800000"/>
            <a:headEnd/>
            <a:tailEnd/>
          </a:ln>
        </p:spPr>
        <p:txBody>
          <a:bodyPr/>
          <a:lstStyle/>
          <a:p>
            <a:pPr marL="457200" indent="-457200" eaLnBrk="1" hangingPunct="1">
              <a:lnSpc>
                <a:spcPct val="90000"/>
              </a:lnSpc>
              <a:spcBef>
                <a:spcPct val="35000"/>
              </a:spcBef>
              <a:spcAft>
                <a:spcPct val="10000"/>
              </a:spcAft>
              <a:buClr>
                <a:srgbClr val="D1300D"/>
              </a:buClr>
              <a:buFont typeface="Arial" charset="0"/>
              <a:buAutoNum type="arabicPeriod"/>
            </a:pPr>
            <a:r>
              <a:rPr lang="en-US" sz="2800" dirty="0"/>
              <a:t>The PKU gene mutation rate is low</a:t>
            </a:r>
          </a:p>
          <a:p>
            <a:pPr marL="457200" indent="-457200" eaLnBrk="1" hangingPunct="1">
              <a:lnSpc>
                <a:spcPct val="90000"/>
              </a:lnSpc>
              <a:spcBef>
                <a:spcPct val="35000"/>
              </a:spcBef>
              <a:spcAft>
                <a:spcPct val="10000"/>
              </a:spcAft>
              <a:buClr>
                <a:srgbClr val="D1300D"/>
              </a:buClr>
              <a:buFont typeface="Arial" charset="0"/>
              <a:buAutoNum type="arabicPeriod"/>
            </a:pPr>
            <a:r>
              <a:rPr lang="en-US" sz="2800" dirty="0"/>
              <a:t>Mate selection is random with respect to whether or not an individual is a carrier for the PKU allele</a:t>
            </a:r>
          </a:p>
        </p:txBody>
      </p:sp>
      <p:sp>
        <p:nvSpPr>
          <p:cNvPr id="9" name="Rectangle 8"/>
          <p:cNvSpPr/>
          <p:nvPr/>
        </p:nvSpPr>
        <p:spPr>
          <a:xfrm>
            <a:off x="381000" y="3276600"/>
            <a:ext cx="8458200" cy="3388620"/>
          </a:xfrm>
          <a:prstGeom prst="rect">
            <a:avLst/>
          </a:prstGeom>
        </p:spPr>
        <p:txBody>
          <a:bodyPr wrap="square">
            <a:spAutoFit/>
          </a:bodyPr>
          <a:lstStyle/>
          <a:p>
            <a:pPr marL="495300" indent="-495300" eaLnBrk="1" hangingPunct="1">
              <a:lnSpc>
                <a:spcPct val="90000"/>
              </a:lnSpc>
              <a:spcBef>
                <a:spcPct val="35000"/>
              </a:spcBef>
              <a:spcAft>
                <a:spcPct val="10000"/>
              </a:spcAft>
              <a:buFont typeface="Arial" charset="0"/>
              <a:buAutoNum type="arabicPeriod" startAt="3"/>
            </a:pPr>
            <a:endParaRPr lang="en-US" sz="2800" dirty="0" smtClean="0"/>
          </a:p>
          <a:p>
            <a:pPr marL="903288" lvl="1" indent="-446088" eaLnBrk="1" hangingPunct="1">
              <a:lnSpc>
                <a:spcPct val="90000"/>
              </a:lnSpc>
              <a:spcBef>
                <a:spcPct val="35000"/>
              </a:spcBef>
              <a:spcAft>
                <a:spcPct val="10000"/>
              </a:spcAft>
              <a:buClr>
                <a:srgbClr val="D1300D"/>
              </a:buClr>
              <a:buFontTx/>
              <a:buAutoNum type="arabicPeriod" startAt="3"/>
            </a:pPr>
            <a:r>
              <a:rPr lang="en-US" sz="2800" dirty="0" smtClean="0"/>
              <a:t>Natural selection can only act on rare homozygous individuals who do not follow dietary restrictions </a:t>
            </a:r>
          </a:p>
          <a:p>
            <a:pPr marL="903288" lvl="1" indent="-446088" eaLnBrk="1" hangingPunct="1">
              <a:lnSpc>
                <a:spcPct val="90000"/>
              </a:lnSpc>
              <a:spcBef>
                <a:spcPct val="35000"/>
              </a:spcBef>
              <a:spcAft>
                <a:spcPct val="10000"/>
              </a:spcAft>
              <a:buClr>
                <a:srgbClr val="D1300D"/>
              </a:buClr>
              <a:buFontTx/>
              <a:buAutoNum type="arabicPeriod" startAt="3"/>
            </a:pPr>
            <a:r>
              <a:rPr lang="en-US" sz="2800" dirty="0" smtClean="0"/>
              <a:t>The population is large</a:t>
            </a:r>
          </a:p>
          <a:p>
            <a:pPr marL="903288" lvl="1" indent="-446088" eaLnBrk="1" hangingPunct="1">
              <a:lnSpc>
                <a:spcPct val="90000"/>
              </a:lnSpc>
              <a:spcBef>
                <a:spcPct val="35000"/>
              </a:spcBef>
              <a:spcAft>
                <a:spcPct val="10000"/>
              </a:spcAft>
              <a:buClr>
                <a:srgbClr val="D1300D"/>
              </a:buClr>
              <a:buFontTx/>
              <a:buAutoNum type="arabicPeriod" startAt="3"/>
            </a:pPr>
            <a:r>
              <a:rPr lang="en-US" sz="2800" dirty="0" smtClean="0"/>
              <a:t>Migration has no effect as many other populations have similar allele frequencies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533400" y="1384300"/>
            <a:ext cx="8534400" cy="5356225"/>
          </a:xfrm>
        </p:spPr>
        <p:txBody>
          <a:bodyPr/>
          <a:lstStyle/>
          <a:p>
            <a:pPr eaLnBrk="1" hangingPunct="1">
              <a:lnSpc>
                <a:spcPct val="95000"/>
              </a:lnSpc>
              <a:spcBef>
                <a:spcPct val="40000"/>
              </a:spcBef>
            </a:pPr>
            <a:r>
              <a:rPr lang="en-US" sz="2800" smtClean="0"/>
              <a:t>The occurrence of PKU is 1 per 10,000 births</a:t>
            </a:r>
          </a:p>
          <a:p>
            <a:pPr lvl="1" eaLnBrk="1" hangingPunct="1">
              <a:lnSpc>
                <a:spcPct val="95000"/>
              </a:lnSpc>
              <a:spcBef>
                <a:spcPct val="40000"/>
              </a:spcBef>
            </a:pPr>
            <a:r>
              <a:rPr lang="en-US" sz="2600" i="1" smtClean="0"/>
              <a:t>q</a:t>
            </a:r>
            <a:r>
              <a:rPr lang="en-US" sz="2600" baseline="30000" smtClean="0"/>
              <a:t>2</a:t>
            </a:r>
            <a:r>
              <a:rPr lang="en-US" sz="2600" smtClean="0"/>
              <a:t> </a:t>
            </a:r>
            <a:r>
              <a:rPr lang="en-US" sz="2600" smtClean="0">
                <a:sym typeface="Symbol" pitchFamily="84" charset="2"/>
              </a:rPr>
              <a:t></a:t>
            </a:r>
            <a:r>
              <a:rPr lang="en-US" sz="2600" smtClean="0"/>
              <a:t> 0.0001</a:t>
            </a:r>
          </a:p>
          <a:p>
            <a:pPr lvl="1" eaLnBrk="1" hangingPunct="1">
              <a:lnSpc>
                <a:spcPct val="95000"/>
              </a:lnSpc>
              <a:spcBef>
                <a:spcPct val="40000"/>
              </a:spcBef>
            </a:pPr>
            <a:r>
              <a:rPr lang="en-US" sz="2600" i="1" smtClean="0"/>
              <a:t>q</a:t>
            </a:r>
            <a:r>
              <a:rPr lang="en-US" sz="2600" smtClean="0"/>
              <a:t> </a:t>
            </a:r>
            <a:r>
              <a:rPr lang="en-US" sz="2600" smtClean="0">
                <a:sym typeface="Symbol" pitchFamily="84" charset="2"/>
              </a:rPr>
              <a:t></a:t>
            </a:r>
            <a:r>
              <a:rPr lang="en-US" sz="2600" smtClean="0"/>
              <a:t> 0.01</a:t>
            </a:r>
          </a:p>
          <a:p>
            <a:pPr eaLnBrk="1" hangingPunct="1">
              <a:lnSpc>
                <a:spcPct val="95000"/>
              </a:lnSpc>
              <a:spcBef>
                <a:spcPct val="40000"/>
              </a:spcBef>
            </a:pPr>
            <a:r>
              <a:rPr lang="en-US" sz="2800" smtClean="0"/>
              <a:t>The frequency of normal alleles is</a:t>
            </a:r>
          </a:p>
          <a:p>
            <a:pPr lvl="1" eaLnBrk="1" hangingPunct="1">
              <a:lnSpc>
                <a:spcPct val="95000"/>
              </a:lnSpc>
              <a:spcBef>
                <a:spcPct val="40000"/>
              </a:spcBef>
            </a:pPr>
            <a:r>
              <a:rPr lang="en-US" sz="2600" i="1" smtClean="0"/>
              <a:t>p</a:t>
            </a:r>
            <a:r>
              <a:rPr lang="en-US" sz="2600" smtClean="0"/>
              <a:t> </a:t>
            </a:r>
            <a:r>
              <a:rPr lang="en-US" sz="2600" smtClean="0">
                <a:sym typeface="Symbol" pitchFamily="84" charset="2"/>
              </a:rPr>
              <a:t></a:t>
            </a:r>
            <a:r>
              <a:rPr lang="en-US" sz="2600" smtClean="0"/>
              <a:t> 1 – </a:t>
            </a:r>
            <a:r>
              <a:rPr lang="en-US" sz="2600" i="1" smtClean="0"/>
              <a:t>q </a:t>
            </a:r>
            <a:r>
              <a:rPr lang="en-US" sz="2600" smtClean="0">
                <a:sym typeface="Symbol" pitchFamily="84" charset="2"/>
              </a:rPr>
              <a:t></a:t>
            </a:r>
            <a:r>
              <a:rPr lang="en-US" sz="2600" smtClean="0"/>
              <a:t> 1 – 0.01 </a:t>
            </a:r>
            <a:r>
              <a:rPr lang="en-US" sz="2600" smtClean="0">
                <a:sym typeface="Symbol" pitchFamily="84" charset="2"/>
              </a:rPr>
              <a:t></a:t>
            </a:r>
            <a:r>
              <a:rPr lang="en-US" sz="2600" smtClean="0"/>
              <a:t> 0.99</a:t>
            </a:r>
            <a:endParaRPr lang="en-US" smtClean="0"/>
          </a:p>
          <a:p>
            <a:pPr eaLnBrk="1" hangingPunct="1">
              <a:lnSpc>
                <a:spcPct val="95000"/>
              </a:lnSpc>
              <a:spcBef>
                <a:spcPct val="40000"/>
              </a:spcBef>
            </a:pPr>
            <a:r>
              <a:rPr lang="en-US" sz="2800" smtClean="0"/>
              <a:t>The frequency of carriers is</a:t>
            </a:r>
            <a:endParaRPr lang="en-US" sz="3200" smtClean="0"/>
          </a:p>
          <a:p>
            <a:pPr lvl="1" eaLnBrk="1" hangingPunct="1">
              <a:lnSpc>
                <a:spcPct val="95000"/>
              </a:lnSpc>
              <a:spcBef>
                <a:spcPct val="40000"/>
              </a:spcBef>
            </a:pPr>
            <a:r>
              <a:rPr lang="en-US" sz="2600" smtClean="0"/>
              <a:t>2</a:t>
            </a:r>
            <a:r>
              <a:rPr lang="en-US" sz="2600" i="1" smtClean="0"/>
              <a:t>pq</a:t>
            </a:r>
            <a:r>
              <a:rPr lang="en-US" sz="2600" smtClean="0"/>
              <a:t> </a:t>
            </a:r>
            <a:r>
              <a:rPr lang="en-US" sz="2600" smtClean="0">
                <a:sym typeface="Symbol" pitchFamily="84" charset="2"/>
              </a:rPr>
              <a:t></a:t>
            </a:r>
            <a:r>
              <a:rPr lang="en-US" sz="2600" smtClean="0"/>
              <a:t> 2 </a:t>
            </a:r>
            <a:r>
              <a:rPr lang="en-US" sz="2600" smtClean="0">
                <a:sym typeface="Symbol" pitchFamily="84" charset="2"/>
              </a:rPr>
              <a:t></a:t>
            </a:r>
            <a:r>
              <a:rPr lang="en-US" sz="2600" smtClean="0"/>
              <a:t> 0.99 </a:t>
            </a:r>
            <a:r>
              <a:rPr lang="en-US" sz="2600" smtClean="0">
                <a:sym typeface="Symbol" pitchFamily="84" charset="2"/>
              </a:rPr>
              <a:t></a:t>
            </a:r>
            <a:r>
              <a:rPr lang="en-US" sz="2600" smtClean="0"/>
              <a:t> 0.01 </a:t>
            </a:r>
            <a:r>
              <a:rPr lang="en-US" sz="2600" smtClean="0">
                <a:sym typeface="Symbol" pitchFamily="84" charset="2"/>
              </a:rPr>
              <a:t></a:t>
            </a:r>
            <a:r>
              <a:rPr lang="en-US" sz="2600" smtClean="0"/>
              <a:t> 0.0198</a:t>
            </a:r>
          </a:p>
          <a:p>
            <a:pPr lvl="1" eaLnBrk="1" hangingPunct="1">
              <a:lnSpc>
                <a:spcPct val="95000"/>
              </a:lnSpc>
              <a:spcBef>
                <a:spcPct val="40000"/>
              </a:spcBef>
            </a:pPr>
            <a:r>
              <a:rPr lang="en-US" sz="2600" smtClean="0"/>
              <a:t>or approximately 2% of the U.S. population</a:t>
            </a:r>
          </a:p>
        </p:txBody>
      </p:sp>
      <p:grpSp>
        <p:nvGrpSpPr>
          <p:cNvPr id="53251" name="Group 3"/>
          <p:cNvGrpSpPr>
            <a:grpSpLocks/>
          </p:cNvGrpSpPr>
          <p:nvPr/>
        </p:nvGrpSpPr>
        <p:grpSpPr bwMode="auto">
          <a:xfrm>
            <a:off x="0" y="6553200"/>
            <a:ext cx="9144000" cy="304800"/>
            <a:chOff x="0" y="4128"/>
            <a:chExt cx="5760" cy="192"/>
          </a:xfrm>
        </p:grpSpPr>
        <p:sp>
          <p:nvSpPr>
            <p:cNvPr id="53253"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325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325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33400" y="2438400"/>
            <a:ext cx="8534400" cy="3213100"/>
          </a:xfrm>
        </p:spPr>
        <p:txBody>
          <a:bodyPr/>
          <a:lstStyle/>
          <a:p>
            <a:pPr eaLnBrk="1" hangingPunct="1"/>
            <a:r>
              <a:rPr lang="en-US" sz="2800" dirty="0" smtClean="0"/>
              <a:t>Three major factors alter allele frequencies and bring about most evolutionary change:</a:t>
            </a:r>
          </a:p>
          <a:p>
            <a:pPr marL="977900" lvl="1" indent="-304800" eaLnBrk="1" hangingPunct="1"/>
            <a:r>
              <a:rPr lang="en-US" sz="2600" dirty="0" smtClean="0"/>
              <a:t>Natural selection</a:t>
            </a:r>
          </a:p>
          <a:p>
            <a:pPr marL="977900" lvl="1" indent="-304800" eaLnBrk="1" hangingPunct="1"/>
            <a:r>
              <a:rPr lang="en-US" sz="2600" dirty="0" smtClean="0"/>
              <a:t>Genetic drift</a:t>
            </a:r>
          </a:p>
          <a:p>
            <a:pPr marL="977900" lvl="1" indent="-304800" eaLnBrk="1" hangingPunct="1"/>
            <a:r>
              <a:rPr lang="en-US" sz="2600" dirty="0" smtClean="0"/>
              <a:t>Gene flow</a:t>
            </a:r>
          </a:p>
          <a:p>
            <a:pPr marL="977900" lvl="1" indent="-304800" eaLnBrk="1" hangingPunct="1"/>
            <a:r>
              <a:rPr lang="en-US" sz="2600" dirty="0" smtClean="0"/>
              <a:t>(19 Listed-defined on next several slides)</a:t>
            </a:r>
          </a:p>
        </p:txBody>
      </p:sp>
      <p:sp>
        <p:nvSpPr>
          <p:cNvPr id="54275" name="Rectangle 5"/>
          <p:cNvSpPr>
            <a:spLocks noGrp="1" noChangeArrowheads="1"/>
          </p:cNvSpPr>
          <p:nvPr>
            <p:ph type="title"/>
          </p:nvPr>
        </p:nvSpPr>
        <p:spPr>
          <a:xfrm>
            <a:off x="76200" y="642938"/>
            <a:ext cx="8978900" cy="1325562"/>
          </a:xfrm>
        </p:spPr>
        <p:txBody>
          <a:bodyPr/>
          <a:lstStyle/>
          <a:p>
            <a:pPr marL="57150" indent="-4763" eaLnBrk="1" hangingPunct="1"/>
            <a:r>
              <a:rPr lang="en-US" smtClean="0"/>
              <a:t>Concept 23.3: Natural selection, genetic drift, and gene flow can alter allele frequencies in a population</a:t>
            </a:r>
          </a:p>
        </p:txBody>
      </p:sp>
      <p:grpSp>
        <p:nvGrpSpPr>
          <p:cNvPr id="54276" name="Group 6"/>
          <p:cNvGrpSpPr>
            <a:grpSpLocks/>
          </p:cNvGrpSpPr>
          <p:nvPr/>
        </p:nvGrpSpPr>
        <p:grpSpPr bwMode="auto">
          <a:xfrm>
            <a:off x="0" y="6553200"/>
            <a:ext cx="9144000" cy="304800"/>
            <a:chOff x="0" y="4128"/>
            <a:chExt cx="5760" cy="192"/>
          </a:xfrm>
        </p:grpSpPr>
        <p:sp>
          <p:nvSpPr>
            <p:cNvPr id="54278"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427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4277"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0813" y="508000"/>
            <a:ext cx="8534400" cy="503238"/>
          </a:xfrm>
        </p:spPr>
        <p:txBody>
          <a:bodyPr/>
          <a:lstStyle/>
          <a:p>
            <a:pPr eaLnBrk="1" hangingPunct="1"/>
            <a:r>
              <a:rPr lang="en-US" smtClean="0"/>
              <a:t>Natural Selection</a:t>
            </a:r>
            <a:endParaRPr lang="en-US" smtClean="0">
              <a:solidFill>
                <a:schemeClr val="tx1"/>
              </a:solidFill>
            </a:endParaRPr>
          </a:p>
        </p:txBody>
      </p:sp>
      <p:sp>
        <p:nvSpPr>
          <p:cNvPr id="55299" name="Rectangle 3"/>
          <p:cNvSpPr>
            <a:spLocks noGrp="1" noChangeArrowheads="1"/>
          </p:cNvSpPr>
          <p:nvPr>
            <p:ph type="body" idx="1"/>
          </p:nvPr>
        </p:nvSpPr>
        <p:spPr>
          <a:xfrm>
            <a:off x="533400" y="1365250"/>
            <a:ext cx="7924800" cy="3816350"/>
          </a:xfrm>
        </p:spPr>
        <p:txBody>
          <a:bodyPr/>
          <a:lstStyle/>
          <a:p>
            <a:pPr eaLnBrk="1" hangingPunct="1"/>
            <a:r>
              <a:rPr lang="en-US" sz="2800" dirty="0" smtClean="0"/>
              <a:t>Differential success in reproduction results in certain alleles being passed to the next generation in greater proportions</a:t>
            </a:r>
          </a:p>
          <a:p>
            <a:pPr eaLnBrk="1" hangingPunct="1"/>
            <a:r>
              <a:rPr lang="en-US" sz="2800" dirty="0" smtClean="0"/>
              <a:t>For example, an allele that confers resistance to DDT increased in frequency after DDT was used widely in agriculture (22)</a:t>
            </a:r>
          </a:p>
        </p:txBody>
      </p:sp>
      <p:grpSp>
        <p:nvGrpSpPr>
          <p:cNvPr id="55300" name="Group 4"/>
          <p:cNvGrpSpPr>
            <a:grpSpLocks/>
          </p:cNvGrpSpPr>
          <p:nvPr/>
        </p:nvGrpSpPr>
        <p:grpSpPr bwMode="auto">
          <a:xfrm>
            <a:off x="0" y="6553200"/>
            <a:ext cx="9144000" cy="304800"/>
            <a:chOff x="0" y="4128"/>
            <a:chExt cx="5760" cy="192"/>
          </a:xfrm>
        </p:grpSpPr>
        <p:sp>
          <p:nvSpPr>
            <p:cNvPr id="5530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53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530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9700" y="508000"/>
            <a:ext cx="8534400" cy="503238"/>
          </a:xfrm>
        </p:spPr>
        <p:txBody>
          <a:bodyPr/>
          <a:lstStyle/>
          <a:p>
            <a:pPr eaLnBrk="1" hangingPunct="1"/>
            <a:r>
              <a:rPr lang="en-US" smtClean="0"/>
              <a:t>Gene Flow</a:t>
            </a:r>
            <a:endParaRPr lang="en-US" smtClean="0">
              <a:solidFill>
                <a:schemeClr val="tx1"/>
              </a:solidFill>
            </a:endParaRPr>
          </a:p>
        </p:txBody>
      </p:sp>
      <p:sp>
        <p:nvSpPr>
          <p:cNvPr id="73731" name="Rectangle 3"/>
          <p:cNvSpPr>
            <a:spLocks noGrp="1" noChangeArrowheads="1"/>
          </p:cNvSpPr>
          <p:nvPr>
            <p:ph type="body" idx="1"/>
          </p:nvPr>
        </p:nvSpPr>
        <p:spPr>
          <a:xfrm>
            <a:off x="533400" y="1371600"/>
            <a:ext cx="8534400" cy="5194300"/>
          </a:xfrm>
        </p:spPr>
        <p:txBody>
          <a:bodyPr/>
          <a:lstStyle/>
          <a:p>
            <a:pPr eaLnBrk="1" hangingPunct="1"/>
            <a:r>
              <a:rPr lang="en-US" sz="2800" b="1" dirty="0" smtClean="0"/>
              <a:t>Gene flow </a:t>
            </a:r>
            <a:r>
              <a:rPr lang="en-US" sz="2800" dirty="0" smtClean="0"/>
              <a:t>consists of the movement of alleles among populations</a:t>
            </a:r>
          </a:p>
          <a:p>
            <a:pPr eaLnBrk="1" hangingPunct="1"/>
            <a:r>
              <a:rPr lang="en-US" sz="2800" dirty="0" smtClean="0"/>
              <a:t>Alleles can be transferred through the movement of fertile individuals or gametes (for example, pollen)</a:t>
            </a:r>
          </a:p>
          <a:p>
            <a:pPr eaLnBrk="1" hangingPunct="1"/>
            <a:r>
              <a:rPr lang="en-US" sz="2800" dirty="0" smtClean="0"/>
              <a:t>Gene flow tends to reduce variation among populations over time (21)</a:t>
            </a:r>
          </a:p>
        </p:txBody>
      </p:sp>
      <p:grpSp>
        <p:nvGrpSpPr>
          <p:cNvPr id="73732" name="Group 4"/>
          <p:cNvGrpSpPr>
            <a:grpSpLocks/>
          </p:cNvGrpSpPr>
          <p:nvPr/>
        </p:nvGrpSpPr>
        <p:grpSpPr bwMode="auto">
          <a:xfrm>
            <a:off x="0" y="6553200"/>
            <a:ext cx="9144000" cy="304800"/>
            <a:chOff x="0" y="4128"/>
            <a:chExt cx="5760" cy="192"/>
          </a:xfrm>
        </p:grpSpPr>
        <p:sp>
          <p:nvSpPr>
            <p:cNvPr id="7373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373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373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9700" y="508000"/>
            <a:ext cx="8534400" cy="503238"/>
          </a:xfrm>
        </p:spPr>
        <p:txBody>
          <a:bodyPr/>
          <a:lstStyle/>
          <a:p>
            <a:pPr eaLnBrk="1" hangingPunct="1"/>
            <a:r>
              <a:rPr lang="en-US" smtClean="0"/>
              <a:t>Genetic Drift</a:t>
            </a:r>
            <a:endParaRPr lang="en-US" smtClean="0">
              <a:solidFill>
                <a:schemeClr val="tx1"/>
              </a:solidFill>
            </a:endParaRPr>
          </a:p>
        </p:txBody>
      </p:sp>
      <p:sp>
        <p:nvSpPr>
          <p:cNvPr id="56323" name="Rectangle 3"/>
          <p:cNvSpPr>
            <a:spLocks noGrp="1" noChangeArrowheads="1"/>
          </p:cNvSpPr>
          <p:nvPr>
            <p:ph type="body" idx="1"/>
          </p:nvPr>
        </p:nvSpPr>
        <p:spPr>
          <a:xfrm>
            <a:off x="533400" y="1365250"/>
            <a:ext cx="8534400" cy="3981450"/>
          </a:xfrm>
        </p:spPr>
        <p:txBody>
          <a:bodyPr/>
          <a:lstStyle/>
          <a:p>
            <a:pPr eaLnBrk="1" hangingPunct="1"/>
            <a:r>
              <a:rPr lang="en-US" sz="2800" dirty="0" smtClean="0"/>
              <a:t>The smaller a sample, the greater the chance of deviation from a predicted result</a:t>
            </a:r>
          </a:p>
          <a:p>
            <a:pPr eaLnBrk="1" hangingPunct="1"/>
            <a:r>
              <a:rPr lang="en-US" sz="2800" b="1" dirty="0" smtClean="0"/>
              <a:t>Genetic drift </a:t>
            </a:r>
            <a:r>
              <a:rPr lang="en-US" sz="2800" dirty="0" smtClean="0"/>
              <a:t>describes how allele frequencies fluctuate unpredictably from one generation to the next</a:t>
            </a:r>
          </a:p>
          <a:p>
            <a:pPr eaLnBrk="1" hangingPunct="1"/>
            <a:r>
              <a:rPr lang="en-US" sz="2800" dirty="0" smtClean="0"/>
              <a:t>Genetic drift tends to reduce genetic variation through losses of alleles (20)</a:t>
            </a:r>
          </a:p>
        </p:txBody>
      </p:sp>
      <p:grpSp>
        <p:nvGrpSpPr>
          <p:cNvPr id="56324" name="Group 6"/>
          <p:cNvGrpSpPr>
            <a:grpSpLocks/>
          </p:cNvGrpSpPr>
          <p:nvPr/>
        </p:nvGrpSpPr>
        <p:grpSpPr bwMode="auto">
          <a:xfrm>
            <a:off x="0" y="6553200"/>
            <a:ext cx="9144000" cy="304800"/>
            <a:chOff x="0" y="4128"/>
            <a:chExt cx="5760" cy="192"/>
          </a:xfrm>
        </p:grpSpPr>
        <p:sp>
          <p:nvSpPr>
            <p:cNvPr id="56328"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632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6325"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96267" name="Text Box 11"/>
          <p:cNvSpPr txBox="1">
            <a:spLocks noChangeArrowheads="1"/>
          </p:cNvSpPr>
          <p:nvPr/>
        </p:nvSpPr>
        <p:spPr bwMode="auto">
          <a:xfrm>
            <a:off x="0" y="5078343"/>
            <a:ext cx="8991600" cy="707886"/>
          </a:xfrm>
          <a:prstGeom prst="rect">
            <a:avLst/>
          </a:prstGeom>
          <a:noFill/>
          <a:ln w="9525">
            <a:noFill/>
            <a:miter lim="800000"/>
            <a:headEnd/>
            <a:tailEnd/>
          </a:ln>
        </p:spPr>
        <p:txBody>
          <a:bodyPr wrap="square">
            <a:spAutoFit/>
          </a:bodyPr>
          <a:lstStyle/>
          <a:p>
            <a:pPr>
              <a:spcBef>
                <a:spcPct val="50000"/>
              </a:spcBef>
              <a:defRPr/>
            </a:pPr>
            <a:r>
              <a:rPr lang="en-US" sz="2200" dirty="0">
                <a:solidFill>
                  <a:schemeClr val="tx2"/>
                </a:solidFill>
              </a:rPr>
              <a:t>Animation: </a:t>
            </a:r>
            <a:r>
              <a:rPr lang="en-US" sz="2200" dirty="0">
                <a:effectLst>
                  <a:outerShdw blurRad="38100" dist="38100" dir="2700000" algn="tl">
                    <a:srgbClr val="C0C0C0"/>
                  </a:outerShdw>
                </a:effectLst>
              </a:rPr>
              <a:t>Causes of Evolutionary </a:t>
            </a:r>
            <a:r>
              <a:rPr lang="en-US" sz="2200" dirty="0" smtClean="0">
                <a:effectLst>
                  <a:outerShdw blurRad="38100" dist="38100" dir="2700000" algn="tl">
                    <a:srgbClr val="C0C0C0"/>
                  </a:outerShdw>
                </a:effectLst>
              </a:rPr>
              <a:t>Change</a:t>
            </a:r>
          </a:p>
          <a:p>
            <a:pPr>
              <a:spcBef>
                <a:spcPct val="50000"/>
              </a:spcBef>
              <a:defRPr/>
            </a:pPr>
            <a:r>
              <a:rPr lang="en-US" sz="1200" dirty="0" smtClean="0">
                <a:effectLst>
                  <a:outerShdw blurRad="38100" dist="38100" dir="2700000" algn="tl">
                    <a:srgbClr val="C0C0C0"/>
                  </a:outerShdw>
                </a:effectLst>
                <a:hlinkClick r:id="rId3"/>
              </a:rPr>
              <a:t>http://highered.mcgraw-hill.com/sites/9834092339/student_view0/chapter20/animation_-_mechanisms_of_evolution.html</a:t>
            </a:r>
            <a:endParaRPr lang="en-US" sz="12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Genetic Drift</a:t>
            </a:r>
            <a:endParaRPr lang="en-US" dirty="0"/>
          </a:p>
        </p:txBody>
      </p:sp>
      <p:sp>
        <p:nvSpPr>
          <p:cNvPr id="5" name="Text Placeholder 4"/>
          <p:cNvSpPr>
            <a:spLocks noGrp="1"/>
          </p:cNvSpPr>
          <p:nvPr>
            <p:ph type="body" idx="1"/>
          </p:nvPr>
        </p:nvSpPr>
        <p:spPr/>
        <p:txBody>
          <a:bodyPr/>
          <a:lstStyle/>
          <a:p>
            <a:r>
              <a:rPr lang="en-US" dirty="0" smtClean="0"/>
              <a:t>Bottleneck Effect</a:t>
            </a:r>
            <a:endParaRPr lang="en-US" dirty="0"/>
          </a:p>
        </p:txBody>
      </p:sp>
      <p:sp>
        <p:nvSpPr>
          <p:cNvPr id="7" name="Text Placeholder 6"/>
          <p:cNvSpPr>
            <a:spLocks noGrp="1"/>
          </p:cNvSpPr>
          <p:nvPr>
            <p:ph type="body" sz="half" idx="3"/>
          </p:nvPr>
        </p:nvSpPr>
        <p:spPr/>
        <p:txBody>
          <a:bodyPr/>
          <a:lstStyle/>
          <a:p>
            <a:r>
              <a:rPr lang="en-US" dirty="0" smtClean="0"/>
              <a:t>Founder Effect</a:t>
            </a:r>
            <a:endParaRPr lang="en-US" dirty="0"/>
          </a:p>
        </p:txBody>
      </p:sp>
      <p:sp>
        <p:nvSpPr>
          <p:cNvPr id="6" name="Content Placeholder 5"/>
          <p:cNvSpPr>
            <a:spLocks noGrp="1"/>
          </p:cNvSpPr>
          <p:nvPr>
            <p:ph sz="quarter" idx="2"/>
          </p:nvPr>
        </p:nvSpPr>
        <p:spPr/>
        <p:txBody>
          <a:bodyPr>
            <a:normAutofit fontScale="92500" lnSpcReduction="20000"/>
          </a:bodyPr>
          <a:lstStyle/>
          <a:p>
            <a:r>
              <a:rPr lang="en-US" dirty="0" smtClean="0"/>
              <a:t>A population </a:t>
            </a:r>
            <a:r>
              <a:rPr lang="en-US" dirty="0" smtClean="0">
                <a:hlinkClick r:id="rId2"/>
              </a:rPr>
              <a:t>bottleneck</a:t>
            </a:r>
            <a:r>
              <a:rPr lang="en-US" dirty="0" smtClean="0"/>
              <a:t> is a significant reduction in the size of a population that causes the extinction of many genetic lineages within that population, thus decreasing genetic diversity.</a:t>
            </a:r>
          </a:p>
          <a:p>
            <a:r>
              <a:rPr lang="en-US" dirty="0" smtClean="0"/>
              <a:t>Genetic drift that occurs as a result of a drastic reduction in population by an event having little to do with the usual forces of natural selection.</a:t>
            </a:r>
          </a:p>
          <a:p>
            <a:endParaRPr lang="en-US" dirty="0"/>
          </a:p>
        </p:txBody>
      </p:sp>
      <p:sp>
        <p:nvSpPr>
          <p:cNvPr id="8" name="Content Placeholder 7"/>
          <p:cNvSpPr>
            <a:spLocks noGrp="1"/>
          </p:cNvSpPr>
          <p:nvPr>
            <p:ph sz="quarter" idx="4"/>
          </p:nvPr>
        </p:nvSpPr>
        <p:spPr/>
        <p:txBody>
          <a:bodyPr>
            <a:normAutofit fontScale="70000" lnSpcReduction="20000"/>
          </a:bodyPr>
          <a:lstStyle/>
          <a:p>
            <a:pPr>
              <a:buNone/>
            </a:pPr>
            <a:r>
              <a:rPr lang="en-US" dirty="0" smtClean="0"/>
              <a:t/>
            </a:r>
            <a:br>
              <a:rPr lang="en-US" dirty="0" smtClean="0"/>
            </a:br>
            <a:endParaRPr lang="en-US" dirty="0" smtClean="0"/>
          </a:p>
          <a:p>
            <a:r>
              <a:rPr lang="en-US" dirty="0" smtClean="0"/>
              <a:t>The term "founder effect" refers to the observation that when a small group of individuals breaks off from a larger population and establishes a new population, chance plays a large role in determining which alleles are represented in the new population. The particular alleles may not be representative of the larger population. As the new population grows, the </a:t>
            </a:r>
            <a:r>
              <a:rPr lang="en-US" dirty="0" smtClean="0">
                <a:hlinkClick r:id="rId3"/>
              </a:rPr>
              <a:t>allele</a:t>
            </a:r>
            <a:r>
              <a:rPr lang="en-US" dirty="0" smtClean="0"/>
              <a:t> frequencies will usually continue to reflect the original small group.</a:t>
            </a:r>
          </a:p>
          <a:p>
            <a:endParaRPr lang="en-US" dirty="0"/>
          </a:p>
        </p:txBody>
      </p:sp>
      <p:pic>
        <p:nvPicPr>
          <p:cNvPr id="12290" name="Picture 2" descr="http://www.kminot.com/art/charts/bottleneck_effect.jpg"/>
          <p:cNvPicPr>
            <a:picLocks noChangeAspect="1" noChangeArrowheads="1"/>
          </p:cNvPicPr>
          <p:nvPr/>
        </p:nvPicPr>
        <p:blipFill>
          <a:blip r:embed="rId4" cstate="print"/>
          <a:srcRect/>
          <a:stretch>
            <a:fillRect/>
          </a:stretch>
        </p:blipFill>
        <p:spPr bwMode="auto">
          <a:xfrm>
            <a:off x="0" y="1143000"/>
            <a:ext cx="4572000" cy="4210050"/>
          </a:xfrm>
          <a:prstGeom prst="rect">
            <a:avLst/>
          </a:prstGeom>
          <a:noFill/>
        </p:spPr>
      </p:pic>
      <p:grpSp>
        <p:nvGrpSpPr>
          <p:cNvPr id="14" name="Group 13"/>
          <p:cNvGrpSpPr/>
          <p:nvPr/>
        </p:nvGrpSpPr>
        <p:grpSpPr>
          <a:xfrm>
            <a:off x="4648200" y="457200"/>
            <a:ext cx="4267200" cy="4886325"/>
            <a:chOff x="4648200" y="457200"/>
            <a:chExt cx="4267200" cy="4886325"/>
          </a:xfrm>
        </p:grpSpPr>
        <p:pic>
          <p:nvPicPr>
            <p:cNvPr id="12292" name="Picture 4" descr="http://www.jewcy.com/files/images/16-2_0.mid-size.jpg"/>
            <p:cNvPicPr>
              <a:picLocks noChangeAspect="1" noChangeArrowheads="1"/>
            </p:cNvPicPr>
            <p:nvPr/>
          </p:nvPicPr>
          <p:blipFill>
            <a:blip r:embed="rId5" cstate="print"/>
            <a:srcRect/>
            <a:stretch>
              <a:fillRect/>
            </a:stretch>
          </p:blipFill>
          <p:spPr bwMode="auto">
            <a:xfrm>
              <a:off x="4800600" y="2667000"/>
              <a:ext cx="4114800" cy="2676525"/>
            </a:xfrm>
            <a:prstGeom prst="rect">
              <a:avLst/>
            </a:prstGeom>
            <a:noFill/>
          </p:spPr>
        </p:pic>
        <p:grpSp>
          <p:nvGrpSpPr>
            <p:cNvPr id="13" name="Group 12"/>
            <p:cNvGrpSpPr/>
            <p:nvPr/>
          </p:nvGrpSpPr>
          <p:grpSpPr>
            <a:xfrm>
              <a:off x="4648200" y="457200"/>
              <a:ext cx="4267200" cy="2286000"/>
              <a:chOff x="4648200" y="457200"/>
              <a:chExt cx="4267200" cy="2286000"/>
            </a:xfrm>
          </p:grpSpPr>
          <p:sp>
            <p:nvSpPr>
              <p:cNvPr id="11" name="Rectangle 10"/>
              <p:cNvSpPr/>
              <p:nvPr/>
            </p:nvSpPr>
            <p:spPr>
              <a:xfrm>
                <a:off x="4648200" y="457200"/>
                <a:ext cx="42672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533400"/>
                <a:ext cx="4114800" cy="1569660"/>
              </a:xfrm>
              <a:prstGeom prst="rect">
                <a:avLst/>
              </a:prstGeom>
              <a:noFill/>
            </p:spPr>
            <p:txBody>
              <a:bodyPr wrap="square" rtlCol="0">
                <a:spAutoFit/>
              </a:bodyPr>
              <a:lstStyle/>
              <a:p>
                <a:r>
                  <a:rPr lang="en-US" sz="2400" dirty="0" smtClean="0"/>
                  <a:t>Because the founding gene pool was so small, polydactyl is common among  the Amish</a:t>
                </a:r>
                <a:endParaRPr lang="en-US" sz="2400" dirty="0"/>
              </a:p>
            </p:txBody>
          </p:sp>
        </p:grpSp>
      </p:grpSp>
    </p:spTree>
    <p:extLst>
      <p:ext uri="{BB962C8B-B14F-4D97-AF65-F5344CB8AC3E}">
        <p14:creationId xmlns:p14="http://schemas.microsoft.com/office/powerpoint/2010/main" val="157685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4" name="Text Placeholder 3"/>
          <p:cNvSpPr>
            <a:spLocks noGrp="1"/>
          </p:cNvSpPr>
          <p:nvPr>
            <p:ph type="body" idx="1"/>
          </p:nvPr>
        </p:nvSpPr>
        <p:spPr>
          <a:xfrm>
            <a:off x="3200400" y="5715000"/>
            <a:ext cx="4040188" cy="762000"/>
          </a:xfrm>
        </p:spPr>
        <p:txBody>
          <a:bodyPr>
            <a:normAutofit/>
          </a:bodyPr>
          <a:lstStyle/>
          <a:p>
            <a:r>
              <a:rPr lang="en-US" dirty="0" smtClean="0"/>
              <a:t>Point Mutations	</a:t>
            </a:r>
            <a:endParaRPr lang="en-US" dirty="0"/>
          </a:p>
        </p:txBody>
      </p:sp>
      <p:sp>
        <p:nvSpPr>
          <p:cNvPr id="5" name="Content Placeholder 4"/>
          <p:cNvSpPr>
            <a:spLocks noGrp="1"/>
          </p:cNvSpPr>
          <p:nvPr>
            <p:ph sz="quarter" idx="2"/>
          </p:nvPr>
        </p:nvSpPr>
        <p:spPr>
          <a:xfrm>
            <a:off x="457200" y="1143000"/>
            <a:ext cx="8229600" cy="5410199"/>
          </a:xfrm>
        </p:spPr>
        <p:txBody>
          <a:bodyPr>
            <a:normAutofit/>
          </a:bodyPr>
          <a:lstStyle/>
          <a:p>
            <a:r>
              <a:rPr lang="en-US" dirty="0" smtClean="0"/>
              <a:t>Most probably harmless</a:t>
            </a:r>
          </a:p>
          <a:p>
            <a:pPr lvl="1"/>
            <a:r>
              <a:rPr lang="en-US" dirty="0" smtClean="0"/>
              <a:t>Noncoding DNA</a:t>
            </a:r>
          </a:p>
          <a:p>
            <a:pPr lvl="1"/>
            <a:r>
              <a:rPr lang="en-US" dirty="0" smtClean="0"/>
              <a:t>Redundancy of the genetic code</a:t>
            </a:r>
          </a:p>
          <a:p>
            <a:r>
              <a:rPr lang="en-US" dirty="0" smtClean="0"/>
              <a:t>Organisms reflect thousands of years of past selection, a single mutational change is about as likely to improve the genome as blindly firing a gun through the hood of a car is likely to improve engine performance</a:t>
            </a:r>
          </a:p>
          <a:p>
            <a:r>
              <a:rPr lang="en-US" dirty="0" smtClean="0"/>
              <a:t>Rarely, a mutant allele may make an organism better suited to its environment</a:t>
            </a:r>
          </a:p>
          <a:p>
            <a:pPr lvl="1"/>
            <a:r>
              <a:rPr lang="en-US" dirty="0" smtClean="0"/>
              <a:t>More likely when the environment is changing and mutations that were once selected against become favorable</a:t>
            </a:r>
            <a:endParaRPr lang="en-US" dirty="0"/>
          </a:p>
        </p:txBody>
      </p:sp>
      <p:sp>
        <p:nvSpPr>
          <p:cNvPr id="8" name="TextBox 7"/>
          <p:cNvSpPr txBox="1"/>
          <p:nvPr/>
        </p:nvSpPr>
        <p:spPr>
          <a:xfrm>
            <a:off x="3733800" y="381000"/>
            <a:ext cx="5410200" cy="646331"/>
          </a:xfrm>
          <a:prstGeom prst="rect">
            <a:avLst/>
          </a:prstGeom>
          <a:noFill/>
        </p:spPr>
        <p:txBody>
          <a:bodyPr wrap="square" rtlCol="0">
            <a:spAutoFit/>
          </a:bodyPr>
          <a:lstStyle/>
          <a:p>
            <a:r>
              <a:rPr lang="en-US" dirty="0" smtClean="0"/>
              <a:t>All mutations must occur in gametes to be passed on!</a:t>
            </a:r>
            <a:endParaRPr lang="en-US" dirty="0"/>
          </a:p>
        </p:txBody>
      </p:sp>
    </p:spTree>
    <p:extLst>
      <p:ext uri="{BB962C8B-B14F-4D97-AF65-F5344CB8AC3E}">
        <p14:creationId xmlns:p14="http://schemas.microsoft.com/office/powerpoint/2010/main" val="662214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533400" y="1371600"/>
            <a:ext cx="8001000" cy="3225800"/>
          </a:xfrm>
        </p:spPr>
        <p:txBody>
          <a:bodyPr/>
          <a:lstStyle/>
          <a:p>
            <a:pPr eaLnBrk="1" hangingPunct="1"/>
            <a:r>
              <a:rPr lang="en-US" sz="2800" smtClean="0"/>
              <a:t>Genetic drift and gene flow do not consistently lead to adaptive evolution as they can increase or decrease the match between an organism and its environment</a:t>
            </a:r>
          </a:p>
        </p:txBody>
      </p:sp>
      <p:grpSp>
        <p:nvGrpSpPr>
          <p:cNvPr id="93187" name="Group 3"/>
          <p:cNvGrpSpPr>
            <a:grpSpLocks/>
          </p:cNvGrpSpPr>
          <p:nvPr/>
        </p:nvGrpSpPr>
        <p:grpSpPr bwMode="auto">
          <a:xfrm>
            <a:off x="0" y="6553200"/>
            <a:ext cx="9144000" cy="304800"/>
            <a:chOff x="0" y="4128"/>
            <a:chExt cx="5760" cy="192"/>
          </a:xfrm>
        </p:grpSpPr>
        <p:sp>
          <p:nvSpPr>
            <p:cNvPr id="93189"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9319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93188"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7000" y="512763"/>
            <a:ext cx="8534400" cy="503237"/>
          </a:xfrm>
        </p:spPr>
        <p:txBody>
          <a:bodyPr/>
          <a:lstStyle/>
          <a:p>
            <a:pPr eaLnBrk="1" hangingPunct="1"/>
            <a:r>
              <a:rPr lang="en-US" i="1" smtClean="0"/>
              <a:t>The Founder Effect</a:t>
            </a:r>
          </a:p>
        </p:txBody>
      </p:sp>
      <p:sp>
        <p:nvSpPr>
          <p:cNvPr id="60419" name="Rectangle 3"/>
          <p:cNvSpPr>
            <a:spLocks noGrp="1" noChangeArrowheads="1"/>
          </p:cNvSpPr>
          <p:nvPr>
            <p:ph type="body" idx="1"/>
          </p:nvPr>
        </p:nvSpPr>
        <p:spPr>
          <a:xfrm>
            <a:off x="533400" y="1371600"/>
            <a:ext cx="7924800" cy="3225800"/>
          </a:xfrm>
        </p:spPr>
        <p:txBody>
          <a:bodyPr/>
          <a:lstStyle/>
          <a:p>
            <a:pPr marL="350838" indent="-350838" eaLnBrk="1" hangingPunct="1"/>
            <a:r>
              <a:rPr lang="en-US" sz="2800" dirty="0" smtClean="0"/>
              <a:t>The </a:t>
            </a:r>
            <a:r>
              <a:rPr lang="en-US" sz="2800" b="1" dirty="0" smtClean="0"/>
              <a:t>founder effect </a:t>
            </a:r>
            <a:r>
              <a:rPr lang="en-US" sz="2800" dirty="0" smtClean="0"/>
              <a:t>occurs when a few individuals become isolated from a larger population</a:t>
            </a:r>
          </a:p>
          <a:p>
            <a:pPr marL="350838" indent="-350838" eaLnBrk="1" hangingPunct="1"/>
            <a:r>
              <a:rPr lang="en-US" sz="2800" dirty="0" smtClean="0"/>
              <a:t>Allele frequencies in the small founder population can be different from those in the larger parent population (23)</a:t>
            </a:r>
          </a:p>
        </p:txBody>
      </p:sp>
      <p:grpSp>
        <p:nvGrpSpPr>
          <p:cNvPr id="60420" name="Group 4"/>
          <p:cNvGrpSpPr>
            <a:grpSpLocks/>
          </p:cNvGrpSpPr>
          <p:nvPr/>
        </p:nvGrpSpPr>
        <p:grpSpPr bwMode="auto">
          <a:xfrm>
            <a:off x="0" y="6553200"/>
            <a:ext cx="9144000" cy="304800"/>
            <a:chOff x="0" y="4128"/>
            <a:chExt cx="5760" cy="192"/>
          </a:xfrm>
        </p:grpSpPr>
        <p:sp>
          <p:nvSpPr>
            <p:cNvPr id="6042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042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042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4300" y="508000"/>
            <a:ext cx="8534400" cy="503238"/>
          </a:xfrm>
        </p:spPr>
        <p:txBody>
          <a:bodyPr/>
          <a:lstStyle/>
          <a:p>
            <a:pPr eaLnBrk="1" hangingPunct="1"/>
            <a:r>
              <a:rPr lang="en-US" i="1" smtClean="0"/>
              <a:t>The Bottleneck Effect</a:t>
            </a:r>
          </a:p>
        </p:txBody>
      </p:sp>
      <p:sp>
        <p:nvSpPr>
          <p:cNvPr id="61443" name="Rectangle 3"/>
          <p:cNvSpPr>
            <a:spLocks noGrp="1" noChangeArrowheads="1"/>
          </p:cNvSpPr>
          <p:nvPr>
            <p:ph type="body" idx="1"/>
          </p:nvPr>
        </p:nvSpPr>
        <p:spPr>
          <a:xfrm>
            <a:off x="533400" y="1371600"/>
            <a:ext cx="8229600" cy="3981450"/>
          </a:xfrm>
        </p:spPr>
        <p:txBody>
          <a:bodyPr/>
          <a:lstStyle/>
          <a:p>
            <a:pPr marL="350838" indent="-350838" eaLnBrk="1" hangingPunct="1"/>
            <a:r>
              <a:rPr lang="en-US" sz="2800" dirty="0" smtClean="0"/>
              <a:t>The </a:t>
            </a:r>
            <a:r>
              <a:rPr lang="en-US" sz="2800" b="1" dirty="0" smtClean="0"/>
              <a:t>bottleneck effect </a:t>
            </a:r>
            <a:r>
              <a:rPr lang="en-US" sz="2800" dirty="0" smtClean="0"/>
              <a:t>is a sudden reduction in population size due to a change in the environment </a:t>
            </a:r>
          </a:p>
          <a:p>
            <a:pPr marL="350838" indent="-350838" eaLnBrk="1" hangingPunct="1"/>
            <a:r>
              <a:rPr lang="en-US" sz="2800" dirty="0" smtClean="0"/>
              <a:t>The resulting gene pool may no longer be reflective of the original population’s gene pool</a:t>
            </a:r>
          </a:p>
          <a:p>
            <a:pPr marL="350838" indent="-350838" eaLnBrk="1" hangingPunct="1"/>
            <a:r>
              <a:rPr lang="en-US" sz="2800" dirty="0" smtClean="0"/>
              <a:t>If the population remains small, it may be further affected by genetic drift (24)</a:t>
            </a:r>
          </a:p>
        </p:txBody>
      </p:sp>
      <p:grpSp>
        <p:nvGrpSpPr>
          <p:cNvPr id="61444" name="Group 4"/>
          <p:cNvGrpSpPr>
            <a:grpSpLocks/>
          </p:cNvGrpSpPr>
          <p:nvPr/>
        </p:nvGrpSpPr>
        <p:grpSpPr bwMode="auto">
          <a:xfrm>
            <a:off x="0" y="6553200"/>
            <a:ext cx="9144000" cy="304800"/>
            <a:chOff x="0" y="4128"/>
            <a:chExt cx="5760" cy="192"/>
          </a:xfrm>
        </p:grpSpPr>
        <p:sp>
          <p:nvSpPr>
            <p:cNvPr id="6144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144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144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23.10-3</a:t>
            </a:r>
            <a:endParaRPr lang="en-US" sz="1200" smtClean="0">
              <a:solidFill>
                <a:schemeClr val="tx1"/>
              </a:solidFill>
              <a:latin typeface="Arial" charset="0"/>
            </a:endParaRPr>
          </a:p>
        </p:txBody>
      </p:sp>
      <p:pic>
        <p:nvPicPr>
          <p:cNvPr id="64515" name="Picture 3" descr="23_10BottleneckEffect_3-U"/>
          <p:cNvPicPr>
            <a:picLocks noChangeAspect="1" noChangeArrowheads="1"/>
          </p:cNvPicPr>
          <p:nvPr/>
        </p:nvPicPr>
        <p:blipFill>
          <a:blip r:embed="rId3" cstate="print"/>
          <a:srcRect/>
          <a:stretch>
            <a:fillRect/>
          </a:stretch>
        </p:blipFill>
        <p:spPr bwMode="auto">
          <a:xfrm>
            <a:off x="296863" y="752475"/>
            <a:ext cx="8548687" cy="5353050"/>
          </a:xfrm>
          <a:prstGeom prst="rect">
            <a:avLst/>
          </a:prstGeom>
          <a:noFill/>
          <a:ln w="9525">
            <a:noFill/>
            <a:miter lim="800000"/>
            <a:headEnd/>
            <a:tailEnd/>
          </a:ln>
        </p:spPr>
      </p:pic>
      <p:sp>
        <p:nvSpPr>
          <p:cNvPr id="64516" name="Text Box 4"/>
          <p:cNvSpPr txBox="1">
            <a:spLocks noChangeArrowheads="1"/>
          </p:cNvSpPr>
          <p:nvPr/>
        </p:nvSpPr>
        <p:spPr bwMode="auto">
          <a:xfrm>
            <a:off x="228600" y="5289550"/>
            <a:ext cx="1597025" cy="901700"/>
          </a:xfrm>
          <a:prstGeom prst="rect">
            <a:avLst/>
          </a:prstGeom>
          <a:noFill/>
          <a:ln w="9525">
            <a:noFill/>
            <a:miter lim="800000"/>
            <a:headEnd/>
            <a:tailEnd/>
          </a:ln>
        </p:spPr>
        <p:txBody>
          <a:bodyPr wrap="none" lIns="0" tIns="0" rIns="0" bIns="0"/>
          <a:lstStyle/>
          <a:p>
            <a:pPr algn="ctr"/>
            <a:r>
              <a:rPr lang="en-US" sz="2100" b="1"/>
              <a:t>Original</a:t>
            </a:r>
          </a:p>
          <a:p>
            <a:pPr algn="ctr"/>
            <a:r>
              <a:rPr lang="en-US" sz="2100" b="1"/>
              <a:t>population</a:t>
            </a:r>
          </a:p>
        </p:txBody>
      </p:sp>
      <p:sp>
        <p:nvSpPr>
          <p:cNvPr id="64517" name="Text Box 5"/>
          <p:cNvSpPr txBox="1">
            <a:spLocks noChangeArrowheads="1"/>
          </p:cNvSpPr>
          <p:nvPr/>
        </p:nvSpPr>
        <p:spPr bwMode="auto">
          <a:xfrm>
            <a:off x="3538538" y="5289550"/>
            <a:ext cx="2066925" cy="685800"/>
          </a:xfrm>
          <a:prstGeom prst="rect">
            <a:avLst/>
          </a:prstGeom>
          <a:noFill/>
          <a:ln w="9525">
            <a:noFill/>
            <a:miter lim="800000"/>
            <a:headEnd/>
            <a:tailEnd/>
          </a:ln>
        </p:spPr>
        <p:txBody>
          <a:bodyPr wrap="none" lIns="0" tIns="0" rIns="0" bIns="0"/>
          <a:lstStyle/>
          <a:p>
            <a:pPr algn="ctr"/>
            <a:r>
              <a:rPr lang="en-US" sz="2100" b="1"/>
              <a:t>Bottlenecking</a:t>
            </a:r>
          </a:p>
          <a:p>
            <a:pPr algn="ctr"/>
            <a:r>
              <a:rPr lang="en-US" sz="2100" b="1"/>
              <a:t>event</a:t>
            </a:r>
          </a:p>
        </p:txBody>
      </p:sp>
      <p:sp>
        <p:nvSpPr>
          <p:cNvPr id="64518" name="Line 6"/>
          <p:cNvSpPr>
            <a:spLocks noChangeShapeType="1"/>
          </p:cNvSpPr>
          <p:nvPr/>
        </p:nvSpPr>
        <p:spPr bwMode="auto">
          <a:xfrm>
            <a:off x="1905000" y="5543550"/>
            <a:ext cx="1587500" cy="0"/>
          </a:xfrm>
          <a:prstGeom prst="line">
            <a:avLst/>
          </a:prstGeom>
          <a:noFill/>
          <a:ln w="12700">
            <a:solidFill>
              <a:schemeClr val="tx1"/>
            </a:solidFill>
            <a:round/>
            <a:headEnd/>
            <a:tailEnd type="triangle" w="lg" len="lg"/>
          </a:ln>
        </p:spPr>
        <p:txBody>
          <a:bodyPr wrap="none" anchor="ctr"/>
          <a:lstStyle/>
          <a:p>
            <a:endParaRPr lang="en-US"/>
          </a:p>
        </p:txBody>
      </p:sp>
      <p:sp>
        <p:nvSpPr>
          <p:cNvPr id="64519" name="Line 7"/>
          <p:cNvSpPr>
            <a:spLocks noChangeShapeType="1"/>
          </p:cNvSpPr>
          <p:nvPr/>
        </p:nvSpPr>
        <p:spPr bwMode="auto">
          <a:xfrm>
            <a:off x="5664200" y="5568950"/>
            <a:ext cx="1587500" cy="0"/>
          </a:xfrm>
          <a:prstGeom prst="line">
            <a:avLst/>
          </a:prstGeom>
          <a:noFill/>
          <a:ln w="12700">
            <a:solidFill>
              <a:schemeClr val="tx1"/>
            </a:solidFill>
            <a:round/>
            <a:headEnd/>
            <a:tailEnd type="triangle" w="lg" len="lg"/>
          </a:ln>
        </p:spPr>
        <p:txBody>
          <a:bodyPr wrap="none" anchor="ctr"/>
          <a:lstStyle/>
          <a:p>
            <a:endParaRPr lang="en-US"/>
          </a:p>
        </p:txBody>
      </p:sp>
      <p:sp>
        <p:nvSpPr>
          <p:cNvPr id="64520" name="Text Box 8"/>
          <p:cNvSpPr txBox="1">
            <a:spLocks noChangeArrowheads="1"/>
          </p:cNvSpPr>
          <p:nvPr/>
        </p:nvSpPr>
        <p:spPr bwMode="auto">
          <a:xfrm>
            <a:off x="7310438" y="5289550"/>
            <a:ext cx="1558925" cy="558800"/>
          </a:xfrm>
          <a:prstGeom prst="rect">
            <a:avLst/>
          </a:prstGeom>
          <a:noFill/>
          <a:ln w="9525">
            <a:noFill/>
            <a:miter lim="800000"/>
            <a:headEnd/>
            <a:tailEnd/>
          </a:ln>
        </p:spPr>
        <p:txBody>
          <a:bodyPr wrap="none" lIns="0" tIns="0" rIns="0" bIns="0"/>
          <a:lstStyle/>
          <a:p>
            <a:pPr algn="ctr"/>
            <a:r>
              <a:rPr lang="en-US" sz="2100" b="1"/>
              <a:t>Surviving</a:t>
            </a:r>
          </a:p>
          <a:p>
            <a:pPr algn="ctr"/>
            <a:r>
              <a:rPr lang="en-US" sz="2100" b="1"/>
              <a:t>population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 y="584200"/>
            <a:ext cx="8534400" cy="914400"/>
          </a:xfrm>
        </p:spPr>
        <p:txBody>
          <a:bodyPr/>
          <a:lstStyle/>
          <a:p>
            <a:pPr marL="57150" indent="-4763" eaLnBrk="1" hangingPunct="1"/>
            <a:r>
              <a:rPr lang="en-US" smtClean="0"/>
              <a:t>Case Study: </a:t>
            </a:r>
            <a:r>
              <a:rPr lang="en-US" i="1" smtClean="0"/>
              <a:t>Impact of Genetic Drift on the Greater Prairie Chicken</a:t>
            </a:r>
          </a:p>
        </p:txBody>
      </p:sp>
      <p:sp>
        <p:nvSpPr>
          <p:cNvPr id="66563" name="Rectangle 3"/>
          <p:cNvSpPr>
            <a:spLocks noGrp="1" noChangeArrowheads="1"/>
          </p:cNvSpPr>
          <p:nvPr>
            <p:ph type="body" idx="1"/>
          </p:nvPr>
        </p:nvSpPr>
        <p:spPr>
          <a:xfrm>
            <a:off x="533400" y="1898650"/>
            <a:ext cx="8077200" cy="3524250"/>
          </a:xfrm>
        </p:spPr>
        <p:txBody>
          <a:bodyPr/>
          <a:lstStyle/>
          <a:p>
            <a:pPr eaLnBrk="1" hangingPunct="1"/>
            <a:r>
              <a:rPr lang="en-US" sz="2800" smtClean="0"/>
              <a:t>Loss of prairie habitat caused a severe reduction in the population of greater prairie chickens in Illinois </a:t>
            </a:r>
          </a:p>
          <a:p>
            <a:pPr eaLnBrk="1" hangingPunct="1"/>
            <a:r>
              <a:rPr lang="en-US" sz="2800" smtClean="0"/>
              <a:t>The surviving birds had low levels of genetic variation, and only 50% of their eggs hatched</a:t>
            </a:r>
          </a:p>
          <a:p>
            <a:pPr eaLnBrk="1" hangingPunct="1">
              <a:buFont typeface="Times" pitchFamily="84" charset="0"/>
              <a:buNone/>
            </a:pPr>
            <a:endParaRPr lang="en-US" sz="2800" smtClean="0"/>
          </a:p>
        </p:txBody>
      </p:sp>
      <p:grpSp>
        <p:nvGrpSpPr>
          <p:cNvPr id="66564" name="Group 4"/>
          <p:cNvGrpSpPr>
            <a:grpSpLocks/>
          </p:cNvGrpSpPr>
          <p:nvPr/>
        </p:nvGrpSpPr>
        <p:grpSpPr bwMode="auto">
          <a:xfrm>
            <a:off x="0" y="6553200"/>
            <a:ext cx="9144000" cy="304800"/>
            <a:chOff x="0" y="4128"/>
            <a:chExt cx="5760" cy="192"/>
          </a:xfrm>
        </p:grpSpPr>
        <p:sp>
          <p:nvSpPr>
            <p:cNvPr id="6656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656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656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23.11</a:t>
            </a:r>
            <a:endParaRPr lang="en-US" sz="1200" smtClean="0">
              <a:solidFill>
                <a:schemeClr val="tx1"/>
              </a:solidFill>
              <a:latin typeface="Arial" charset="0"/>
            </a:endParaRPr>
          </a:p>
        </p:txBody>
      </p:sp>
      <p:pic>
        <p:nvPicPr>
          <p:cNvPr id="67587" name="Picture 3" descr="23_11_PrairieCknDrift-U"/>
          <p:cNvPicPr>
            <a:picLocks noChangeAspect="1" noChangeArrowheads="1"/>
          </p:cNvPicPr>
          <p:nvPr/>
        </p:nvPicPr>
        <p:blipFill>
          <a:blip r:embed="rId3" cstate="print"/>
          <a:srcRect/>
          <a:stretch>
            <a:fillRect/>
          </a:stretch>
        </p:blipFill>
        <p:spPr bwMode="auto">
          <a:xfrm>
            <a:off x="2068513" y="136525"/>
            <a:ext cx="5005387" cy="6584950"/>
          </a:xfrm>
          <a:prstGeom prst="rect">
            <a:avLst/>
          </a:prstGeom>
          <a:noFill/>
          <a:ln w="9525">
            <a:noFill/>
            <a:miter lim="800000"/>
            <a:headEnd/>
            <a:tailEnd/>
          </a:ln>
        </p:spPr>
      </p:pic>
      <p:sp>
        <p:nvSpPr>
          <p:cNvPr id="67588" name="Text Box 4"/>
          <p:cNvSpPr txBox="1">
            <a:spLocks noChangeArrowheads="1"/>
          </p:cNvSpPr>
          <p:nvPr/>
        </p:nvSpPr>
        <p:spPr bwMode="auto">
          <a:xfrm>
            <a:off x="4141788" y="363538"/>
            <a:ext cx="1314450" cy="428625"/>
          </a:xfrm>
          <a:prstGeom prst="rect">
            <a:avLst/>
          </a:prstGeom>
          <a:noFill/>
          <a:ln w="9525">
            <a:noFill/>
            <a:miter lim="800000"/>
            <a:headEnd/>
            <a:tailEnd/>
          </a:ln>
        </p:spPr>
        <p:txBody>
          <a:bodyPr wrap="none" lIns="0" tIns="0" rIns="0" bIns="0"/>
          <a:lstStyle/>
          <a:p>
            <a:r>
              <a:rPr lang="en-US" sz="1400" b="1"/>
              <a:t>Pre-bottleneck</a:t>
            </a:r>
          </a:p>
          <a:p>
            <a:r>
              <a:rPr lang="en-US" sz="1400" b="1"/>
              <a:t>(Illinois, 1820)</a:t>
            </a:r>
          </a:p>
        </p:txBody>
      </p:sp>
      <p:sp>
        <p:nvSpPr>
          <p:cNvPr id="67589" name="Text Box 5"/>
          <p:cNvSpPr txBox="1">
            <a:spLocks noChangeArrowheads="1"/>
          </p:cNvSpPr>
          <p:nvPr/>
        </p:nvSpPr>
        <p:spPr bwMode="auto">
          <a:xfrm>
            <a:off x="5719763" y="360363"/>
            <a:ext cx="1314450" cy="428625"/>
          </a:xfrm>
          <a:prstGeom prst="rect">
            <a:avLst/>
          </a:prstGeom>
          <a:noFill/>
          <a:ln w="9525">
            <a:noFill/>
            <a:miter lim="800000"/>
            <a:headEnd/>
            <a:tailEnd/>
          </a:ln>
        </p:spPr>
        <p:txBody>
          <a:bodyPr wrap="none" lIns="0" tIns="0" rIns="0" bIns="0"/>
          <a:lstStyle/>
          <a:p>
            <a:r>
              <a:rPr lang="en-US" sz="1400" b="1"/>
              <a:t>Post-bottleneck</a:t>
            </a:r>
          </a:p>
          <a:p>
            <a:r>
              <a:rPr lang="en-US" sz="1400" b="1"/>
              <a:t>(Illinois, 1993)</a:t>
            </a:r>
          </a:p>
        </p:txBody>
      </p:sp>
      <p:sp>
        <p:nvSpPr>
          <p:cNvPr id="67590" name="Text Box 6"/>
          <p:cNvSpPr txBox="1">
            <a:spLocks noChangeArrowheads="1"/>
          </p:cNvSpPr>
          <p:nvPr/>
        </p:nvSpPr>
        <p:spPr bwMode="auto">
          <a:xfrm>
            <a:off x="2109788" y="1608138"/>
            <a:ext cx="1962150" cy="238125"/>
          </a:xfrm>
          <a:prstGeom prst="rect">
            <a:avLst/>
          </a:prstGeom>
          <a:noFill/>
          <a:ln w="9525">
            <a:noFill/>
            <a:miter lim="800000"/>
            <a:headEnd/>
            <a:tailEnd/>
          </a:ln>
        </p:spPr>
        <p:txBody>
          <a:bodyPr wrap="none" lIns="0" tIns="0" rIns="0" bIns="0"/>
          <a:lstStyle/>
          <a:p>
            <a:r>
              <a:rPr lang="en-US" sz="1400" b="1"/>
              <a:t>Greater prairie chicken</a:t>
            </a:r>
          </a:p>
        </p:txBody>
      </p:sp>
      <p:sp>
        <p:nvSpPr>
          <p:cNvPr id="67591" name="Text Box 7"/>
          <p:cNvSpPr txBox="1">
            <a:spLocks noChangeArrowheads="1"/>
          </p:cNvSpPr>
          <p:nvPr/>
        </p:nvSpPr>
        <p:spPr bwMode="auto">
          <a:xfrm>
            <a:off x="3409950" y="1976438"/>
            <a:ext cx="1085850" cy="1012825"/>
          </a:xfrm>
          <a:prstGeom prst="rect">
            <a:avLst/>
          </a:prstGeom>
          <a:noFill/>
          <a:ln w="9525">
            <a:noFill/>
            <a:miter lim="800000"/>
            <a:headEnd/>
            <a:tailEnd/>
          </a:ln>
        </p:spPr>
        <p:txBody>
          <a:bodyPr wrap="none" lIns="0" tIns="0" rIns="0" bIns="0"/>
          <a:lstStyle/>
          <a:p>
            <a:r>
              <a:rPr lang="en-US" sz="1400" b="1"/>
              <a:t>Range </a:t>
            </a:r>
          </a:p>
          <a:p>
            <a:r>
              <a:rPr lang="en-US" sz="1400" b="1"/>
              <a:t>of greater </a:t>
            </a:r>
          </a:p>
          <a:p>
            <a:r>
              <a:rPr lang="en-US" sz="1400" b="1"/>
              <a:t>prairie </a:t>
            </a:r>
          </a:p>
          <a:p>
            <a:r>
              <a:rPr lang="en-US" sz="1400" b="1"/>
              <a:t>chicken</a:t>
            </a:r>
          </a:p>
        </p:txBody>
      </p:sp>
      <p:sp>
        <p:nvSpPr>
          <p:cNvPr id="67592" name="Text Box 8"/>
          <p:cNvSpPr txBox="1">
            <a:spLocks noChangeArrowheads="1"/>
          </p:cNvSpPr>
          <p:nvPr/>
        </p:nvSpPr>
        <p:spPr bwMode="auto">
          <a:xfrm>
            <a:off x="2139950" y="2497138"/>
            <a:ext cx="361950" cy="276225"/>
          </a:xfrm>
          <a:prstGeom prst="rect">
            <a:avLst/>
          </a:prstGeom>
          <a:noFill/>
          <a:ln w="9525">
            <a:noFill/>
            <a:miter lim="800000"/>
            <a:headEnd/>
            <a:tailEnd/>
          </a:ln>
        </p:spPr>
        <p:txBody>
          <a:bodyPr wrap="none" lIns="0" tIns="0" rIns="0" bIns="0"/>
          <a:lstStyle/>
          <a:p>
            <a:r>
              <a:rPr lang="en-US" sz="1400" b="1"/>
              <a:t>(a)</a:t>
            </a:r>
          </a:p>
        </p:txBody>
      </p:sp>
      <p:sp>
        <p:nvSpPr>
          <p:cNvPr id="67593" name="Text Box 9"/>
          <p:cNvSpPr txBox="1">
            <a:spLocks noChangeArrowheads="1"/>
          </p:cNvSpPr>
          <p:nvPr/>
        </p:nvSpPr>
        <p:spPr bwMode="auto">
          <a:xfrm>
            <a:off x="2606675" y="3284538"/>
            <a:ext cx="857250" cy="390525"/>
          </a:xfrm>
          <a:prstGeom prst="rect">
            <a:avLst/>
          </a:prstGeom>
          <a:noFill/>
          <a:ln w="9525">
            <a:noFill/>
            <a:miter lim="800000"/>
            <a:headEnd/>
            <a:tailEnd/>
          </a:ln>
        </p:spPr>
        <p:txBody>
          <a:bodyPr wrap="none" lIns="0" tIns="0" rIns="0" bIns="0"/>
          <a:lstStyle/>
          <a:p>
            <a:r>
              <a:rPr lang="en-US" sz="1400" b="1"/>
              <a:t>Location</a:t>
            </a:r>
          </a:p>
        </p:txBody>
      </p:sp>
      <p:sp>
        <p:nvSpPr>
          <p:cNvPr id="67594" name="Text Box 10"/>
          <p:cNvSpPr txBox="1">
            <a:spLocks noChangeArrowheads="1"/>
          </p:cNvSpPr>
          <p:nvPr/>
        </p:nvSpPr>
        <p:spPr bwMode="auto">
          <a:xfrm>
            <a:off x="3940175" y="3205163"/>
            <a:ext cx="857250" cy="390525"/>
          </a:xfrm>
          <a:prstGeom prst="rect">
            <a:avLst/>
          </a:prstGeom>
          <a:noFill/>
          <a:ln w="9525">
            <a:noFill/>
            <a:miter lim="800000"/>
            <a:headEnd/>
            <a:tailEnd/>
          </a:ln>
        </p:spPr>
        <p:txBody>
          <a:bodyPr wrap="none" lIns="0" tIns="0" rIns="0" bIns="0"/>
          <a:lstStyle/>
          <a:p>
            <a:r>
              <a:rPr lang="en-US" sz="1400" b="1"/>
              <a:t>Population </a:t>
            </a:r>
          </a:p>
          <a:p>
            <a:r>
              <a:rPr lang="en-US" sz="1400" b="1"/>
              <a:t>size</a:t>
            </a:r>
          </a:p>
        </p:txBody>
      </p:sp>
      <p:sp>
        <p:nvSpPr>
          <p:cNvPr id="67595" name="Text Box 11"/>
          <p:cNvSpPr txBox="1">
            <a:spLocks noChangeArrowheads="1"/>
          </p:cNvSpPr>
          <p:nvPr/>
        </p:nvSpPr>
        <p:spPr bwMode="auto">
          <a:xfrm>
            <a:off x="5076825" y="3103563"/>
            <a:ext cx="892175" cy="739775"/>
          </a:xfrm>
          <a:prstGeom prst="rect">
            <a:avLst/>
          </a:prstGeom>
          <a:noFill/>
          <a:ln w="9525">
            <a:noFill/>
            <a:miter lim="800000"/>
            <a:headEnd/>
            <a:tailEnd/>
          </a:ln>
        </p:spPr>
        <p:txBody>
          <a:bodyPr wrap="none" lIns="0" tIns="0" rIns="0" bIns="0"/>
          <a:lstStyle/>
          <a:p>
            <a:r>
              <a:rPr lang="en-US" sz="1400" b="1"/>
              <a:t>Number </a:t>
            </a:r>
          </a:p>
          <a:p>
            <a:r>
              <a:rPr lang="en-US" sz="1400" b="1"/>
              <a:t>of alleles </a:t>
            </a:r>
          </a:p>
          <a:p>
            <a:r>
              <a:rPr lang="en-US" sz="1400" b="1"/>
              <a:t>per locus</a:t>
            </a:r>
          </a:p>
        </p:txBody>
      </p:sp>
      <p:sp>
        <p:nvSpPr>
          <p:cNvPr id="67596" name="Text Box 12"/>
          <p:cNvSpPr txBox="1">
            <a:spLocks noChangeArrowheads="1"/>
          </p:cNvSpPr>
          <p:nvPr/>
        </p:nvSpPr>
        <p:spPr bwMode="auto">
          <a:xfrm>
            <a:off x="6022975" y="3100388"/>
            <a:ext cx="952500" cy="638175"/>
          </a:xfrm>
          <a:prstGeom prst="rect">
            <a:avLst/>
          </a:prstGeom>
          <a:noFill/>
          <a:ln w="9525">
            <a:noFill/>
            <a:miter lim="800000"/>
            <a:headEnd/>
            <a:tailEnd/>
          </a:ln>
        </p:spPr>
        <p:txBody>
          <a:bodyPr wrap="none" lIns="0" tIns="0" rIns="0" bIns="0"/>
          <a:lstStyle/>
          <a:p>
            <a:r>
              <a:rPr lang="en-US" sz="1400" b="1"/>
              <a:t>Percentage </a:t>
            </a:r>
          </a:p>
          <a:p>
            <a:r>
              <a:rPr lang="en-US" sz="1400" b="1"/>
              <a:t>of eggs </a:t>
            </a:r>
          </a:p>
          <a:p>
            <a:r>
              <a:rPr lang="en-US" sz="1400" b="1"/>
              <a:t>hatched</a:t>
            </a:r>
          </a:p>
        </p:txBody>
      </p:sp>
      <p:sp>
        <p:nvSpPr>
          <p:cNvPr id="67597" name="Text Box 13"/>
          <p:cNvSpPr txBox="1">
            <a:spLocks noChangeArrowheads="1"/>
          </p:cNvSpPr>
          <p:nvPr/>
        </p:nvSpPr>
        <p:spPr bwMode="auto">
          <a:xfrm>
            <a:off x="6330950" y="4157663"/>
            <a:ext cx="320675" cy="425450"/>
          </a:xfrm>
          <a:prstGeom prst="rect">
            <a:avLst/>
          </a:prstGeom>
          <a:noFill/>
          <a:ln w="9525">
            <a:noFill/>
            <a:miter lim="800000"/>
            <a:headEnd/>
            <a:tailEnd/>
          </a:ln>
        </p:spPr>
        <p:txBody>
          <a:bodyPr wrap="none" lIns="0" tIns="0" rIns="0" bIns="0"/>
          <a:lstStyle/>
          <a:p>
            <a:pPr algn="r"/>
            <a:r>
              <a:rPr lang="en-US" sz="1400" b="1"/>
              <a:t>93</a:t>
            </a:r>
          </a:p>
          <a:p>
            <a:pPr algn="r"/>
            <a:r>
              <a:rPr lang="en-US" sz="1400" b="1"/>
              <a:t>&lt;50</a:t>
            </a:r>
          </a:p>
        </p:txBody>
      </p:sp>
      <p:sp>
        <p:nvSpPr>
          <p:cNvPr id="67598" name="Text Box 14"/>
          <p:cNvSpPr txBox="1">
            <a:spLocks noChangeArrowheads="1"/>
          </p:cNvSpPr>
          <p:nvPr/>
        </p:nvSpPr>
        <p:spPr bwMode="auto">
          <a:xfrm>
            <a:off x="5264150" y="4151313"/>
            <a:ext cx="320675" cy="425450"/>
          </a:xfrm>
          <a:prstGeom prst="rect">
            <a:avLst/>
          </a:prstGeom>
          <a:noFill/>
          <a:ln w="9525">
            <a:noFill/>
            <a:miter lim="800000"/>
            <a:headEnd/>
            <a:tailEnd/>
          </a:ln>
        </p:spPr>
        <p:txBody>
          <a:bodyPr wrap="none" lIns="0" tIns="0" rIns="0" bIns="0"/>
          <a:lstStyle/>
          <a:p>
            <a:pPr algn="r"/>
            <a:r>
              <a:rPr lang="en-US" sz="1400" b="1"/>
              <a:t>5.2</a:t>
            </a:r>
          </a:p>
          <a:p>
            <a:pPr algn="r"/>
            <a:r>
              <a:rPr lang="en-US" sz="1400" b="1"/>
              <a:t>3.7</a:t>
            </a:r>
          </a:p>
        </p:txBody>
      </p:sp>
      <p:sp>
        <p:nvSpPr>
          <p:cNvPr id="67599" name="Text Box 15"/>
          <p:cNvSpPr txBox="1">
            <a:spLocks noChangeArrowheads="1"/>
          </p:cNvSpPr>
          <p:nvPr/>
        </p:nvSpPr>
        <p:spPr bwMode="auto">
          <a:xfrm>
            <a:off x="5257800" y="5175250"/>
            <a:ext cx="330200" cy="238125"/>
          </a:xfrm>
          <a:prstGeom prst="rect">
            <a:avLst/>
          </a:prstGeom>
          <a:noFill/>
          <a:ln w="9525">
            <a:noFill/>
            <a:miter lim="800000"/>
            <a:headEnd/>
            <a:tailEnd/>
          </a:ln>
        </p:spPr>
        <p:txBody>
          <a:bodyPr wrap="none" lIns="0" tIns="0" rIns="0" bIns="0"/>
          <a:lstStyle/>
          <a:p>
            <a:pPr algn="r"/>
            <a:r>
              <a:rPr lang="en-US" sz="1400" b="1"/>
              <a:t>5.8</a:t>
            </a:r>
          </a:p>
        </p:txBody>
      </p:sp>
      <p:sp>
        <p:nvSpPr>
          <p:cNvPr id="67600" name="Text Box 16"/>
          <p:cNvSpPr txBox="1">
            <a:spLocks noChangeArrowheads="1"/>
          </p:cNvSpPr>
          <p:nvPr/>
        </p:nvSpPr>
        <p:spPr bwMode="auto">
          <a:xfrm>
            <a:off x="5257800" y="5816600"/>
            <a:ext cx="330200" cy="238125"/>
          </a:xfrm>
          <a:prstGeom prst="rect">
            <a:avLst/>
          </a:prstGeom>
          <a:noFill/>
          <a:ln w="9525">
            <a:noFill/>
            <a:miter lim="800000"/>
            <a:headEnd/>
            <a:tailEnd/>
          </a:ln>
        </p:spPr>
        <p:txBody>
          <a:bodyPr wrap="none" lIns="0" tIns="0" rIns="0" bIns="0"/>
          <a:lstStyle/>
          <a:p>
            <a:pPr algn="r"/>
            <a:r>
              <a:rPr lang="en-US" sz="1400" b="1"/>
              <a:t>5.8</a:t>
            </a:r>
          </a:p>
        </p:txBody>
      </p:sp>
      <p:sp>
        <p:nvSpPr>
          <p:cNvPr id="67601" name="Text Box 17"/>
          <p:cNvSpPr txBox="1">
            <a:spLocks noChangeArrowheads="1"/>
          </p:cNvSpPr>
          <p:nvPr/>
        </p:nvSpPr>
        <p:spPr bwMode="auto">
          <a:xfrm>
            <a:off x="6318250" y="5172075"/>
            <a:ext cx="330200" cy="238125"/>
          </a:xfrm>
          <a:prstGeom prst="rect">
            <a:avLst/>
          </a:prstGeom>
          <a:noFill/>
          <a:ln w="9525">
            <a:noFill/>
            <a:miter lim="800000"/>
            <a:headEnd/>
            <a:tailEnd/>
          </a:ln>
        </p:spPr>
        <p:txBody>
          <a:bodyPr wrap="none" lIns="0" tIns="0" rIns="0" bIns="0"/>
          <a:lstStyle/>
          <a:p>
            <a:pPr algn="r"/>
            <a:r>
              <a:rPr lang="en-US" sz="1400" b="1"/>
              <a:t>99</a:t>
            </a:r>
          </a:p>
        </p:txBody>
      </p:sp>
      <p:sp>
        <p:nvSpPr>
          <p:cNvPr id="67602" name="Text Box 18"/>
          <p:cNvSpPr txBox="1">
            <a:spLocks noChangeArrowheads="1"/>
          </p:cNvSpPr>
          <p:nvPr/>
        </p:nvSpPr>
        <p:spPr bwMode="auto">
          <a:xfrm>
            <a:off x="6318250" y="5816600"/>
            <a:ext cx="330200" cy="238125"/>
          </a:xfrm>
          <a:prstGeom prst="rect">
            <a:avLst/>
          </a:prstGeom>
          <a:noFill/>
          <a:ln w="9525">
            <a:noFill/>
            <a:miter lim="800000"/>
            <a:headEnd/>
            <a:tailEnd/>
          </a:ln>
        </p:spPr>
        <p:txBody>
          <a:bodyPr wrap="none" lIns="0" tIns="0" rIns="0" bIns="0"/>
          <a:lstStyle/>
          <a:p>
            <a:pPr algn="r"/>
            <a:r>
              <a:rPr lang="en-US" sz="1400" b="1"/>
              <a:t>96</a:t>
            </a:r>
          </a:p>
        </p:txBody>
      </p:sp>
      <p:sp>
        <p:nvSpPr>
          <p:cNvPr id="67603" name="Text Box 19"/>
          <p:cNvSpPr txBox="1">
            <a:spLocks noChangeArrowheads="1"/>
          </p:cNvSpPr>
          <p:nvPr/>
        </p:nvSpPr>
        <p:spPr bwMode="auto">
          <a:xfrm>
            <a:off x="3832225" y="4154488"/>
            <a:ext cx="1101725" cy="390525"/>
          </a:xfrm>
          <a:prstGeom prst="rect">
            <a:avLst/>
          </a:prstGeom>
          <a:noFill/>
          <a:ln w="9525">
            <a:noFill/>
            <a:miter lim="800000"/>
            <a:headEnd/>
            <a:tailEnd/>
          </a:ln>
        </p:spPr>
        <p:txBody>
          <a:bodyPr wrap="none" lIns="0" tIns="0" rIns="0" bIns="0"/>
          <a:lstStyle/>
          <a:p>
            <a:r>
              <a:rPr lang="en-US" sz="1400" b="1"/>
              <a:t>1,000–25,000</a:t>
            </a:r>
          </a:p>
          <a:p>
            <a:r>
              <a:rPr lang="en-US" sz="1400" b="1"/>
              <a:t>      &lt;50</a:t>
            </a:r>
          </a:p>
        </p:txBody>
      </p:sp>
      <p:sp>
        <p:nvSpPr>
          <p:cNvPr id="67604" name="Text Box 20"/>
          <p:cNvSpPr txBox="1">
            <a:spLocks noChangeArrowheads="1"/>
          </p:cNvSpPr>
          <p:nvPr/>
        </p:nvSpPr>
        <p:spPr bwMode="auto">
          <a:xfrm>
            <a:off x="3835400" y="5170488"/>
            <a:ext cx="1101725" cy="390525"/>
          </a:xfrm>
          <a:prstGeom prst="rect">
            <a:avLst/>
          </a:prstGeom>
          <a:noFill/>
          <a:ln w="9525">
            <a:noFill/>
            <a:miter lim="800000"/>
            <a:headEnd/>
            <a:tailEnd/>
          </a:ln>
        </p:spPr>
        <p:txBody>
          <a:bodyPr wrap="none" lIns="0" tIns="0" rIns="0" bIns="0"/>
          <a:lstStyle/>
          <a:p>
            <a:pPr algn="ctr"/>
            <a:r>
              <a:rPr lang="en-US" sz="1400" b="1"/>
              <a:t>750,000</a:t>
            </a:r>
          </a:p>
        </p:txBody>
      </p:sp>
      <p:sp>
        <p:nvSpPr>
          <p:cNvPr id="67605" name="Text Box 21"/>
          <p:cNvSpPr txBox="1">
            <a:spLocks noChangeArrowheads="1"/>
          </p:cNvSpPr>
          <p:nvPr/>
        </p:nvSpPr>
        <p:spPr bwMode="auto">
          <a:xfrm>
            <a:off x="3841750" y="5726113"/>
            <a:ext cx="1101725" cy="390525"/>
          </a:xfrm>
          <a:prstGeom prst="rect">
            <a:avLst/>
          </a:prstGeom>
          <a:noFill/>
          <a:ln w="9525">
            <a:noFill/>
            <a:miter lim="800000"/>
            <a:headEnd/>
            <a:tailEnd/>
          </a:ln>
        </p:spPr>
        <p:txBody>
          <a:bodyPr wrap="none" lIns="0" tIns="0" rIns="0" bIns="0"/>
          <a:lstStyle/>
          <a:p>
            <a:pPr algn="ctr"/>
            <a:r>
              <a:rPr lang="en-US" sz="1400" b="1"/>
              <a:t>75,000–</a:t>
            </a:r>
          </a:p>
          <a:p>
            <a:pPr algn="ctr"/>
            <a:r>
              <a:rPr lang="en-US" sz="1400" b="1"/>
              <a:t>200,000</a:t>
            </a:r>
          </a:p>
        </p:txBody>
      </p:sp>
      <p:sp>
        <p:nvSpPr>
          <p:cNvPr id="67606" name="Text Box 22"/>
          <p:cNvSpPr txBox="1">
            <a:spLocks noChangeArrowheads="1"/>
          </p:cNvSpPr>
          <p:nvPr/>
        </p:nvSpPr>
        <p:spPr bwMode="auto">
          <a:xfrm>
            <a:off x="2203450" y="5719763"/>
            <a:ext cx="1600200" cy="501650"/>
          </a:xfrm>
          <a:prstGeom prst="rect">
            <a:avLst/>
          </a:prstGeom>
          <a:noFill/>
          <a:ln w="9525">
            <a:noFill/>
            <a:miter lim="800000"/>
            <a:headEnd/>
            <a:tailEnd/>
          </a:ln>
        </p:spPr>
        <p:txBody>
          <a:bodyPr wrap="none" lIns="0" tIns="0" rIns="0" bIns="0"/>
          <a:lstStyle/>
          <a:p>
            <a:r>
              <a:rPr lang="en-US" sz="1400" b="1"/>
              <a:t>Nebraska, 1998 </a:t>
            </a:r>
          </a:p>
          <a:p>
            <a:r>
              <a:rPr lang="en-US" sz="1400" b="1"/>
              <a:t>     (no bottleneck)</a:t>
            </a:r>
          </a:p>
        </p:txBody>
      </p:sp>
      <p:sp>
        <p:nvSpPr>
          <p:cNvPr id="67607" name="Text Box 23"/>
          <p:cNvSpPr txBox="1">
            <a:spLocks noChangeArrowheads="1"/>
          </p:cNvSpPr>
          <p:nvPr/>
        </p:nvSpPr>
        <p:spPr bwMode="auto">
          <a:xfrm>
            <a:off x="2111375" y="6326188"/>
            <a:ext cx="279400" cy="234950"/>
          </a:xfrm>
          <a:prstGeom prst="rect">
            <a:avLst/>
          </a:prstGeom>
          <a:noFill/>
          <a:ln w="9525">
            <a:noFill/>
            <a:miter lim="800000"/>
            <a:headEnd/>
            <a:tailEnd/>
          </a:ln>
        </p:spPr>
        <p:txBody>
          <a:bodyPr wrap="none" lIns="0" tIns="0" rIns="0" bIns="0"/>
          <a:lstStyle/>
          <a:p>
            <a:pPr algn="ctr"/>
            <a:r>
              <a:rPr lang="en-US" sz="1400" b="1"/>
              <a:t>(b)</a:t>
            </a:r>
          </a:p>
        </p:txBody>
      </p:sp>
      <p:sp>
        <p:nvSpPr>
          <p:cNvPr id="67608" name="Text Box 24"/>
          <p:cNvSpPr txBox="1">
            <a:spLocks noChangeArrowheads="1"/>
          </p:cNvSpPr>
          <p:nvPr/>
        </p:nvSpPr>
        <p:spPr bwMode="auto">
          <a:xfrm>
            <a:off x="2206625" y="5056188"/>
            <a:ext cx="1600200" cy="501650"/>
          </a:xfrm>
          <a:prstGeom prst="rect">
            <a:avLst/>
          </a:prstGeom>
          <a:noFill/>
          <a:ln w="9525">
            <a:noFill/>
            <a:miter lim="800000"/>
            <a:headEnd/>
            <a:tailEnd/>
          </a:ln>
        </p:spPr>
        <p:txBody>
          <a:bodyPr wrap="none" lIns="0" tIns="0" rIns="0" bIns="0"/>
          <a:lstStyle/>
          <a:p>
            <a:r>
              <a:rPr lang="en-US" sz="1400" b="1"/>
              <a:t>Kansas, 1998 </a:t>
            </a:r>
          </a:p>
          <a:p>
            <a:r>
              <a:rPr lang="en-US" sz="1400" b="1"/>
              <a:t>     (no bottleneck)</a:t>
            </a:r>
          </a:p>
        </p:txBody>
      </p:sp>
      <p:sp>
        <p:nvSpPr>
          <p:cNvPr id="67609" name="Text Box 25"/>
          <p:cNvSpPr txBox="1">
            <a:spLocks noChangeArrowheads="1"/>
          </p:cNvSpPr>
          <p:nvPr/>
        </p:nvSpPr>
        <p:spPr bwMode="auto">
          <a:xfrm>
            <a:off x="2200275" y="3944938"/>
            <a:ext cx="1406525" cy="784225"/>
          </a:xfrm>
          <a:prstGeom prst="rect">
            <a:avLst/>
          </a:prstGeom>
          <a:noFill/>
          <a:ln w="9525">
            <a:noFill/>
            <a:miter lim="800000"/>
            <a:headEnd/>
            <a:tailEnd/>
          </a:ln>
        </p:spPr>
        <p:txBody>
          <a:bodyPr wrap="none" lIns="0" tIns="0" rIns="0" bIns="0"/>
          <a:lstStyle/>
          <a:p>
            <a:r>
              <a:rPr lang="en-US" sz="1400" b="1"/>
              <a:t>Illinois</a:t>
            </a:r>
          </a:p>
          <a:p>
            <a:r>
              <a:rPr lang="en-US" sz="1400" b="1"/>
              <a:t>     1930–1960s </a:t>
            </a:r>
          </a:p>
          <a:p>
            <a:r>
              <a:rPr lang="en-US" sz="1400" b="1"/>
              <a:t>     1993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533400" y="2432050"/>
            <a:ext cx="8534400" cy="4197350"/>
          </a:xfrm>
        </p:spPr>
        <p:txBody>
          <a:bodyPr/>
          <a:lstStyle/>
          <a:p>
            <a:pPr eaLnBrk="1" hangingPunct="1"/>
            <a:r>
              <a:rPr lang="en-US" sz="2800" smtClean="0"/>
              <a:t>Evolution by natural selection involves both change and “sorting”</a:t>
            </a:r>
          </a:p>
          <a:p>
            <a:pPr marL="977900" lvl="1" indent="-304800" eaLnBrk="1" hangingPunct="1"/>
            <a:r>
              <a:rPr lang="en-US" sz="2600" smtClean="0"/>
              <a:t>New genetic variations arise by chance</a:t>
            </a:r>
          </a:p>
          <a:p>
            <a:pPr marL="977900" lvl="1" indent="-304800" eaLnBrk="1" hangingPunct="1"/>
            <a:r>
              <a:rPr lang="en-US" sz="2600" smtClean="0"/>
              <a:t>Beneficial alleles are “sorted” and favored by natural selection</a:t>
            </a:r>
          </a:p>
          <a:p>
            <a:pPr eaLnBrk="1" hangingPunct="1"/>
            <a:r>
              <a:rPr lang="en-US" sz="2800" smtClean="0"/>
              <a:t>Only natural selection consistently results in adaptive evolution</a:t>
            </a:r>
          </a:p>
        </p:txBody>
      </p:sp>
      <p:sp>
        <p:nvSpPr>
          <p:cNvPr id="79875" name="Rectangle 5"/>
          <p:cNvSpPr>
            <a:spLocks noGrp="1" noChangeArrowheads="1"/>
          </p:cNvSpPr>
          <p:nvPr>
            <p:ph type="title"/>
          </p:nvPr>
        </p:nvSpPr>
        <p:spPr>
          <a:xfrm>
            <a:off x="138113" y="642938"/>
            <a:ext cx="8996362" cy="1325562"/>
          </a:xfrm>
        </p:spPr>
        <p:txBody>
          <a:bodyPr/>
          <a:lstStyle/>
          <a:p>
            <a:pPr eaLnBrk="1" hangingPunct="1"/>
            <a:r>
              <a:rPr lang="en-US" smtClean="0"/>
              <a:t>Concept 23.4: Natural selection is the only mechanism that consistently causes adaptive evolution</a:t>
            </a:r>
          </a:p>
        </p:txBody>
      </p:sp>
      <p:grpSp>
        <p:nvGrpSpPr>
          <p:cNvPr id="79876" name="Group 6"/>
          <p:cNvGrpSpPr>
            <a:grpSpLocks/>
          </p:cNvGrpSpPr>
          <p:nvPr/>
        </p:nvGrpSpPr>
        <p:grpSpPr bwMode="auto">
          <a:xfrm>
            <a:off x="0" y="6553200"/>
            <a:ext cx="9144000" cy="304800"/>
            <a:chOff x="0" y="4128"/>
            <a:chExt cx="5760" cy="192"/>
          </a:xfrm>
        </p:grpSpPr>
        <p:sp>
          <p:nvSpPr>
            <p:cNvPr id="79878"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987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9877"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3513" y="512763"/>
            <a:ext cx="8534400" cy="503237"/>
          </a:xfrm>
        </p:spPr>
        <p:txBody>
          <a:bodyPr/>
          <a:lstStyle/>
          <a:p>
            <a:pPr eaLnBrk="1" hangingPunct="1"/>
            <a:r>
              <a:rPr lang="en-US" i="1" smtClean="0"/>
              <a:t>Relative Fitness</a:t>
            </a:r>
          </a:p>
        </p:txBody>
      </p:sp>
      <p:sp>
        <p:nvSpPr>
          <p:cNvPr id="81923" name="Rectangle 3"/>
          <p:cNvSpPr>
            <a:spLocks noGrp="1" noChangeArrowheads="1"/>
          </p:cNvSpPr>
          <p:nvPr>
            <p:ph type="body" idx="1"/>
          </p:nvPr>
        </p:nvSpPr>
        <p:spPr>
          <a:xfrm>
            <a:off x="533400" y="1066800"/>
            <a:ext cx="7848600" cy="2768600"/>
          </a:xfrm>
        </p:spPr>
        <p:txBody>
          <a:bodyPr/>
          <a:lstStyle/>
          <a:p>
            <a:pPr eaLnBrk="1" hangingPunct="1"/>
            <a:r>
              <a:rPr lang="en-US" sz="2800" dirty="0" smtClean="0"/>
              <a:t>The phrases “struggle for existence” and “survival of the fittest” are misleading as they imply direct competition among individuals</a:t>
            </a:r>
          </a:p>
          <a:p>
            <a:pPr eaLnBrk="1" hangingPunct="1"/>
            <a:r>
              <a:rPr lang="en-US" sz="2800" dirty="0" smtClean="0"/>
              <a:t>Reproductive success is generally more subtle and depends on many factors</a:t>
            </a:r>
          </a:p>
        </p:txBody>
      </p:sp>
      <p:grpSp>
        <p:nvGrpSpPr>
          <p:cNvPr id="81924" name="Group 4"/>
          <p:cNvGrpSpPr>
            <a:grpSpLocks/>
          </p:cNvGrpSpPr>
          <p:nvPr/>
        </p:nvGrpSpPr>
        <p:grpSpPr bwMode="auto">
          <a:xfrm>
            <a:off x="0" y="6553200"/>
            <a:ext cx="9144000" cy="304800"/>
            <a:chOff x="0" y="4128"/>
            <a:chExt cx="5760" cy="192"/>
          </a:xfrm>
        </p:grpSpPr>
        <p:sp>
          <p:nvSpPr>
            <p:cNvPr id="8192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192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192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8" name="Rectangle 7"/>
          <p:cNvSpPr/>
          <p:nvPr/>
        </p:nvSpPr>
        <p:spPr>
          <a:xfrm>
            <a:off x="838200" y="3418344"/>
            <a:ext cx="7239000" cy="3108543"/>
          </a:xfrm>
          <a:prstGeom prst="rect">
            <a:avLst/>
          </a:prstGeom>
        </p:spPr>
        <p:txBody>
          <a:bodyPr wrap="square">
            <a:spAutoFit/>
          </a:bodyPr>
          <a:lstStyle/>
          <a:p>
            <a:pPr eaLnBrk="1" hangingPunct="1"/>
            <a:r>
              <a:rPr lang="en-US" sz="2800" b="1" dirty="0" smtClean="0"/>
              <a:t>Relative fitness </a:t>
            </a:r>
            <a:r>
              <a:rPr lang="en-US" sz="2800" dirty="0" smtClean="0"/>
              <a:t>is the contribution an individual makes to the gene pool of the next generation, relative to the contributions of other individuals</a:t>
            </a:r>
          </a:p>
          <a:p>
            <a:pPr eaLnBrk="1" hangingPunct="1"/>
            <a:r>
              <a:rPr lang="en-US" sz="2800" dirty="0" smtClean="0"/>
              <a:t>Selection favors certain genotypes by acting on the phenotypes of certain organisms (24-25)</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23.13</a:t>
            </a:r>
            <a:endParaRPr lang="en-US" sz="1200" smtClean="0">
              <a:solidFill>
                <a:schemeClr val="tx1"/>
              </a:solidFill>
              <a:latin typeface="Arial" charset="0"/>
            </a:endParaRPr>
          </a:p>
        </p:txBody>
      </p:sp>
      <p:pic>
        <p:nvPicPr>
          <p:cNvPr id="84995" name="Picture 3" descr="23_13_SelectionModes-U"/>
          <p:cNvPicPr>
            <a:picLocks noChangeAspect="1" noChangeArrowheads="1"/>
          </p:cNvPicPr>
          <p:nvPr/>
        </p:nvPicPr>
        <p:blipFill>
          <a:blip r:embed="rId3" cstate="print"/>
          <a:srcRect/>
          <a:stretch>
            <a:fillRect/>
          </a:stretch>
        </p:blipFill>
        <p:spPr bwMode="auto">
          <a:xfrm>
            <a:off x="296863" y="450850"/>
            <a:ext cx="8548687" cy="5956300"/>
          </a:xfrm>
          <a:prstGeom prst="rect">
            <a:avLst/>
          </a:prstGeom>
          <a:noFill/>
          <a:ln w="9525">
            <a:noFill/>
            <a:miter lim="800000"/>
            <a:headEnd/>
            <a:tailEnd/>
          </a:ln>
        </p:spPr>
      </p:pic>
      <p:sp>
        <p:nvSpPr>
          <p:cNvPr id="84996" name="Text Box 4"/>
          <p:cNvSpPr txBox="1">
            <a:spLocks noChangeArrowheads="1"/>
          </p:cNvSpPr>
          <p:nvPr/>
        </p:nvSpPr>
        <p:spPr bwMode="auto">
          <a:xfrm>
            <a:off x="6207125" y="1066800"/>
            <a:ext cx="1724025" cy="279400"/>
          </a:xfrm>
          <a:prstGeom prst="rect">
            <a:avLst/>
          </a:prstGeom>
          <a:noFill/>
          <a:ln w="9525">
            <a:noFill/>
            <a:miter lim="800000"/>
            <a:headEnd/>
            <a:tailEnd/>
          </a:ln>
        </p:spPr>
        <p:txBody>
          <a:bodyPr wrap="none" lIns="0" tIns="0" rIns="0" bIns="0"/>
          <a:lstStyle/>
          <a:p>
            <a:r>
              <a:rPr lang="en-US" sz="1400" b="1"/>
              <a:t>Original population</a:t>
            </a:r>
          </a:p>
        </p:txBody>
      </p:sp>
      <p:sp>
        <p:nvSpPr>
          <p:cNvPr id="84997" name="Line 5"/>
          <p:cNvSpPr>
            <a:spLocks noChangeShapeType="1"/>
          </p:cNvSpPr>
          <p:nvPr/>
        </p:nvSpPr>
        <p:spPr bwMode="auto">
          <a:xfrm>
            <a:off x="4857750" y="1149350"/>
            <a:ext cx="1336675" cy="0"/>
          </a:xfrm>
          <a:prstGeom prst="line">
            <a:avLst/>
          </a:prstGeom>
          <a:noFill/>
          <a:ln w="12700">
            <a:solidFill>
              <a:schemeClr val="tx1"/>
            </a:solidFill>
            <a:round/>
            <a:headEnd/>
            <a:tailEnd/>
          </a:ln>
        </p:spPr>
        <p:txBody>
          <a:bodyPr wrap="none" anchor="ctr"/>
          <a:lstStyle/>
          <a:p>
            <a:endParaRPr lang="en-US"/>
          </a:p>
        </p:txBody>
      </p:sp>
      <p:sp>
        <p:nvSpPr>
          <p:cNvPr id="84998" name="Text Box 6"/>
          <p:cNvSpPr txBox="1">
            <a:spLocks noChangeArrowheads="1"/>
          </p:cNvSpPr>
          <p:nvPr/>
        </p:nvSpPr>
        <p:spPr bwMode="auto">
          <a:xfrm>
            <a:off x="3640138" y="2844800"/>
            <a:ext cx="2244725" cy="266700"/>
          </a:xfrm>
          <a:prstGeom prst="rect">
            <a:avLst/>
          </a:prstGeom>
          <a:noFill/>
          <a:ln w="9525">
            <a:noFill/>
            <a:miter lim="800000"/>
            <a:headEnd/>
            <a:tailEnd/>
          </a:ln>
        </p:spPr>
        <p:txBody>
          <a:bodyPr wrap="none" lIns="0" tIns="0" rIns="0" bIns="0"/>
          <a:lstStyle/>
          <a:p>
            <a:r>
              <a:rPr lang="en-US" sz="1400" b="1"/>
              <a:t>Phenotypes (fur color)</a:t>
            </a:r>
          </a:p>
        </p:txBody>
      </p:sp>
      <p:sp>
        <p:nvSpPr>
          <p:cNvPr id="84999" name="Text Box 7"/>
          <p:cNvSpPr txBox="1">
            <a:spLocks noChangeArrowheads="1"/>
          </p:cNvSpPr>
          <p:nvPr/>
        </p:nvSpPr>
        <p:spPr bwMode="auto">
          <a:xfrm rot="-5400000">
            <a:off x="2484437" y="1257301"/>
            <a:ext cx="1317625" cy="533400"/>
          </a:xfrm>
          <a:prstGeom prst="rect">
            <a:avLst/>
          </a:prstGeom>
          <a:noFill/>
          <a:ln w="9525">
            <a:noFill/>
            <a:miter lim="800000"/>
            <a:headEnd/>
            <a:tailEnd/>
          </a:ln>
        </p:spPr>
        <p:txBody>
          <a:bodyPr wrap="none" lIns="0" tIns="0" rIns="0" bIns="0"/>
          <a:lstStyle/>
          <a:p>
            <a:pPr algn="ctr">
              <a:lnSpc>
                <a:spcPct val="90000"/>
              </a:lnSpc>
            </a:pPr>
            <a:r>
              <a:rPr lang="en-US" sz="1400" b="1"/>
              <a:t>Frequency of </a:t>
            </a:r>
          </a:p>
          <a:p>
            <a:pPr algn="ctr">
              <a:lnSpc>
                <a:spcPct val="90000"/>
              </a:lnSpc>
            </a:pPr>
            <a:r>
              <a:rPr lang="en-US" sz="1400" b="1"/>
              <a:t>individuals</a:t>
            </a:r>
          </a:p>
        </p:txBody>
      </p:sp>
      <p:sp>
        <p:nvSpPr>
          <p:cNvPr id="85000" name="Text Box 8"/>
          <p:cNvSpPr txBox="1">
            <a:spLocks noChangeArrowheads="1"/>
          </p:cNvSpPr>
          <p:nvPr/>
        </p:nvSpPr>
        <p:spPr bwMode="auto">
          <a:xfrm>
            <a:off x="681038" y="2971800"/>
            <a:ext cx="1050925" cy="469900"/>
          </a:xfrm>
          <a:prstGeom prst="rect">
            <a:avLst/>
          </a:prstGeom>
          <a:noFill/>
          <a:ln w="9525">
            <a:noFill/>
            <a:miter lim="800000"/>
            <a:headEnd/>
            <a:tailEnd/>
          </a:ln>
        </p:spPr>
        <p:txBody>
          <a:bodyPr wrap="none" lIns="0" tIns="0" rIns="0" bIns="0"/>
          <a:lstStyle/>
          <a:p>
            <a:r>
              <a:rPr lang="en-US" sz="1400" b="1"/>
              <a:t>Original </a:t>
            </a:r>
          </a:p>
          <a:p>
            <a:r>
              <a:rPr lang="en-US" sz="1400" b="1"/>
              <a:t>population</a:t>
            </a:r>
          </a:p>
        </p:txBody>
      </p:sp>
      <p:sp>
        <p:nvSpPr>
          <p:cNvPr id="85001" name="Text Box 9"/>
          <p:cNvSpPr txBox="1">
            <a:spLocks noChangeArrowheads="1"/>
          </p:cNvSpPr>
          <p:nvPr/>
        </p:nvSpPr>
        <p:spPr bwMode="auto">
          <a:xfrm>
            <a:off x="1824038" y="2971800"/>
            <a:ext cx="1050925" cy="469900"/>
          </a:xfrm>
          <a:prstGeom prst="rect">
            <a:avLst/>
          </a:prstGeom>
          <a:noFill/>
          <a:ln w="9525">
            <a:noFill/>
            <a:miter lim="800000"/>
            <a:headEnd/>
            <a:tailEnd/>
          </a:ln>
        </p:spPr>
        <p:txBody>
          <a:bodyPr wrap="none" lIns="0" tIns="0" rIns="0" bIns="0"/>
          <a:lstStyle/>
          <a:p>
            <a:r>
              <a:rPr lang="en-US" sz="1400" b="1"/>
              <a:t>Evolved </a:t>
            </a:r>
          </a:p>
          <a:p>
            <a:r>
              <a:rPr lang="en-US" sz="1400" b="1"/>
              <a:t>population</a:t>
            </a:r>
          </a:p>
        </p:txBody>
      </p:sp>
      <p:sp>
        <p:nvSpPr>
          <p:cNvPr id="85002" name="Text Box 10"/>
          <p:cNvSpPr txBox="1">
            <a:spLocks noChangeArrowheads="1"/>
          </p:cNvSpPr>
          <p:nvPr/>
        </p:nvSpPr>
        <p:spPr bwMode="auto">
          <a:xfrm>
            <a:off x="338138" y="6019800"/>
            <a:ext cx="2066925" cy="215900"/>
          </a:xfrm>
          <a:prstGeom prst="rect">
            <a:avLst/>
          </a:prstGeom>
          <a:noFill/>
          <a:ln w="9525">
            <a:noFill/>
            <a:miter lim="800000"/>
            <a:headEnd/>
            <a:tailEnd/>
          </a:ln>
        </p:spPr>
        <p:txBody>
          <a:bodyPr wrap="none" lIns="0" tIns="0" rIns="0" bIns="0"/>
          <a:lstStyle/>
          <a:p>
            <a:r>
              <a:rPr lang="en-US" sz="1400" b="1"/>
              <a:t>(a) Directional selection</a:t>
            </a:r>
          </a:p>
        </p:txBody>
      </p:sp>
      <p:sp>
        <p:nvSpPr>
          <p:cNvPr id="85003" name="Text Box 11"/>
          <p:cNvSpPr txBox="1">
            <a:spLocks noChangeArrowheads="1"/>
          </p:cNvSpPr>
          <p:nvPr/>
        </p:nvSpPr>
        <p:spPr bwMode="auto">
          <a:xfrm>
            <a:off x="3297238" y="6032500"/>
            <a:ext cx="2066925" cy="215900"/>
          </a:xfrm>
          <a:prstGeom prst="rect">
            <a:avLst/>
          </a:prstGeom>
          <a:noFill/>
          <a:ln w="9525">
            <a:noFill/>
            <a:miter lim="800000"/>
            <a:headEnd/>
            <a:tailEnd/>
          </a:ln>
        </p:spPr>
        <p:txBody>
          <a:bodyPr wrap="none" lIns="0" tIns="0" rIns="0" bIns="0"/>
          <a:lstStyle/>
          <a:p>
            <a:r>
              <a:rPr lang="en-US" sz="1400" b="1"/>
              <a:t>(b) Disruptive selection</a:t>
            </a:r>
          </a:p>
        </p:txBody>
      </p:sp>
      <p:sp>
        <p:nvSpPr>
          <p:cNvPr id="85004" name="Text Box 12"/>
          <p:cNvSpPr txBox="1">
            <a:spLocks noChangeArrowheads="1"/>
          </p:cNvSpPr>
          <p:nvPr/>
        </p:nvSpPr>
        <p:spPr bwMode="auto">
          <a:xfrm>
            <a:off x="6357938" y="6032500"/>
            <a:ext cx="2066925" cy="215900"/>
          </a:xfrm>
          <a:prstGeom prst="rect">
            <a:avLst/>
          </a:prstGeom>
          <a:noFill/>
          <a:ln w="9525">
            <a:noFill/>
            <a:miter lim="800000"/>
            <a:headEnd/>
            <a:tailEnd/>
          </a:ln>
        </p:spPr>
        <p:txBody>
          <a:bodyPr wrap="none" lIns="0" tIns="0" rIns="0" bIns="0"/>
          <a:lstStyle/>
          <a:p>
            <a:r>
              <a:rPr lang="en-US" sz="1400" b="1"/>
              <a:t>(c) Stabilizing selection</a:t>
            </a:r>
          </a:p>
        </p:txBody>
      </p:sp>
      <p:sp>
        <p:nvSpPr>
          <p:cNvPr id="85005" name="Line 13"/>
          <p:cNvSpPr>
            <a:spLocks noChangeShapeType="1"/>
          </p:cNvSpPr>
          <p:nvPr/>
        </p:nvSpPr>
        <p:spPr bwMode="auto">
          <a:xfrm flipV="1">
            <a:off x="3079750" y="635000"/>
            <a:ext cx="0" cy="282575"/>
          </a:xfrm>
          <a:prstGeom prst="line">
            <a:avLst/>
          </a:prstGeom>
          <a:noFill/>
          <a:ln w="12700">
            <a:solidFill>
              <a:schemeClr val="tx1"/>
            </a:solidFill>
            <a:round/>
            <a:headEnd/>
            <a:tailEnd type="triangle" w="sm" len="med"/>
          </a:ln>
        </p:spPr>
        <p:txBody>
          <a:bodyPr wrap="none" anchor="ctr"/>
          <a:lstStyle/>
          <a:p>
            <a:endParaRPr lang="en-US"/>
          </a:p>
        </p:txBody>
      </p:sp>
      <p:sp>
        <p:nvSpPr>
          <p:cNvPr id="85006" name="Line 14"/>
          <p:cNvSpPr>
            <a:spLocks noChangeShapeType="1"/>
          </p:cNvSpPr>
          <p:nvPr/>
        </p:nvSpPr>
        <p:spPr bwMode="auto">
          <a:xfrm>
            <a:off x="1390650" y="3375025"/>
            <a:ext cx="136525" cy="723900"/>
          </a:xfrm>
          <a:prstGeom prst="line">
            <a:avLst/>
          </a:prstGeom>
          <a:noFill/>
          <a:ln w="12700">
            <a:solidFill>
              <a:schemeClr val="tx1"/>
            </a:solidFill>
            <a:round/>
            <a:headEnd/>
            <a:tailEnd/>
          </a:ln>
        </p:spPr>
        <p:txBody>
          <a:bodyPr wrap="none" anchor="ctr"/>
          <a:lstStyle/>
          <a:p>
            <a:endParaRPr lang="en-US"/>
          </a:p>
        </p:txBody>
      </p:sp>
      <p:sp>
        <p:nvSpPr>
          <p:cNvPr id="85007" name="Line 15"/>
          <p:cNvSpPr>
            <a:spLocks noChangeShapeType="1"/>
          </p:cNvSpPr>
          <p:nvPr/>
        </p:nvSpPr>
        <p:spPr bwMode="auto">
          <a:xfrm flipH="1">
            <a:off x="1971675" y="3375025"/>
            <a:ext cx="238125" cy="717550"/>
          </a:xfrm>
          <a:prstGeom prst="line">
            <a:avLst/>
          </a:prstGeom>
          <a:noFill/>
          <a:ln w="12700">
            <a:solidFill>
              <a:schemeClr val="tx1"/>
            </a:solidFill>
            <a:round/>
            <a:headEnd/>
            <a:tailEnd/>
          </a:ln>
        </p:spPr>
        <p:txBody>
          <a:bodyPr wrap="none" anchor="ctr"/>
          <a:lstStyle/>
          <a:p>
            <a:endParaRPr lang="en-US"/>
          </a:p>
        </p:txBody>
      </p:sp>
      <p:sp>
        <p:nvSpPr>
          <p:cNvPr id="16" name="TextBox 15"/>
          <p:cNvSpPr txBox="1"/>
          <p:nvPr/>
        </p:nvSpPr>
        <p:spPr>
          <a:xfrm>
            <a:off x="762000" y="1143000"/>
            <a:ext cx="1371600" cy="1569660"/>
          </a:xfrm>
          <a:prstGeom prst="rect">
            <a:avLst/>
          </a:prstGeom>
          <a:noFill/>
        </p:spPr>
        <p:txBody>
          <a:bodyPr wrap="square" rtlCol="0">
            <a:spAutoFit/>
          </a:bodyPr>
          <a:lstStyle/>
          <a:p>
            <a:r>
              <a:rPr lang="en-US" dirty="0" smtClean="0"/>
              <a:t>(26 here and on next slide)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0813" y="779463"/>
            <a:ext cx="8534400" cy="503237"/>
          </a:xfrm>
        </p:spPr>
        <p:txBody>
          <a:bodyPr/>
          <a:lstStyle/>
          <a:p>
            <a:pPr eaLnBrk="1" hangingPunct="1"/>
            <a:r>
              <a:rPr lang="en-US" i="1" smtClean="0"/>
              <a:t>Directional, Disruptive, and Stabilizing Selection</a:t>
            </a:r>
          </a:p>
        </p:txBody>
      </p:sp>
      <p:sp>
        <p:nvSpPr>
          <p:cNvPr id="83971" name="Rectangle 3"/>
          <p:cNvSpPr>
            <a:spLocks noGrp="1" noChangeArrowheads="1"/>
          </p:cNvSpPr>
          <p:nvPr>
            <p:ph type="body" idx="1"/>
          </p:nvPr>
        </p:nvSpPr>
        <p:spPr>
          <a:xfrm>
            <a:off x="533400" y="1906588"/>
            <a:ext cx="8001000" cy="4037012"/>
          </a:xfrm>
        </p:spPr>
        <p:txBody>
          <a:bodyPr/>
          <a:lstStyle/>
          <a:p>
            <a:pPr eaLnBrk="1" hangingPunct="1"/>
            <a:r>
              <a:rPr lang="en-US" sz="2800" smtClean="0"/>
              <a:t>Three modes of selection:</a:t>
            </a:r>
          </a:p>
          <a:p>
            <a:pPr lvl="1" eaLnBrk="1" hangingPunct="1"/>
            <a:r>
              <a:rPr lang="en-US" sz="2600" b="1" smtClean="0"/>
              <a:t>Directional selection </a:t>
            </a:r>
            <a:r>
              <a:rPr lang="en-US" sz="2600" smtClean="0"/>
              <a:t>favors individuals at one end of the phenotypic range</a:t>
            </a:r>
          </a:p>
          <a:p>
            <a:pPr lvl="1" eaLnBrk="1" hangingPunct="1"/>
            <a:r>
              <a:rPr lang="en-US" sz="2600" b="1" smtClean="0"/>
              <a:t>Disruptive selection </a:t>
            </a:r>
            <a:r>
              <a:rPr lang="en-US" sz="2600" smtClean="0"/>
              <a:t>favors individuals at both extremes of the phenotypic range</a:t>
            </a:r>
          </a:p>
          <a:p>
            <a:pPr lvl="1" eaLnBrk="1" hangingPunct="1"/>
            <a:r>
              <a:rPr lang="en-US" sz="2600" b="1" smtClean="0"/>
              <a:t>Stabilizing selection </a:t>
            </a:r>
            <a:r>
              <a:rPr lang="en-US" sz="2600" smtClean="0"/>
              <a:t>favors intermediate variants and acts against extreme phenotypes</a:t>
            </a:r>
            <a:endParaRPr lang="en-US" smtClean="0"/>
          </a:p>
        </p:txBody>
      </p:sp>
      <p:grpSp>
        <p:nvGrpSpPr>
          <p:cNvPr id="83972" name="Group 4"/>
          <p:cNvGrpSpPr>
            <a:grpSpLocks/>
          </p:cNvGrpSpPr>
          <p:nvPr/>
        </p:nvGrpSpPr>
        <p:grpSpPr bwMode="auto">
          <a:xfrm>
            <a:off x="0" y="6553200"/>
            <a:ext cx="9144000" cy="304800"/>
            <a:chOff x="0" y="4128"/>
            <a:chExt cx="5760" cy="192"/>
          </a:xfrm>
        </p:grpSpPr>
        <p:sp>
          <p:nvSpPr>
            <p:cNvPr id="8397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397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397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Text Placeholder 2"/>
          <p:cNvSpPr>
            <a:spLocks noGrp="1"/>
          </p:cNvSpPr>
          <p:nvPr>
            <p:ph type="body" idx="1"/>
          </p:nvPr>
        </p:nvSpPr>
        <p:spPr>
          <a:xfrm>
            <a:off x="457200" y="1535113"/>
            <a:ext cx="8458200" cy="639762"/>
          </a:xfrm>
        </p:spPr>
        <p:txBody>
          <a:bodyPr>
            <a:normAutofit/>
          </a:bodyPr>
          <a:lstStyle/>
          <a:p>
            <a:r>
              <a:rPr lang="en-US" dirty="0" smtClean="0"/>
              <a:t>Mutations that Alter Gene # or Sequence</a:t>
            </a:r>
            <a:endParaRPr lang="en-US" dirty="0"/>
          </a:p>
        </p:txBody>
      </p:sp>
      <p:sp>
        <p:nvSpPr>
          <p:cNvPr id="4" name="Content Placeholder 3"/>
          <p:cNvSpPr>
            <a:spLocks noGrp="1"/>
          </p:cNvSpPr>
          <p:nvPr>
            <p:ph sz="quarter" idx="2"/>
          </p:nvPr>
        </p:nvSpPr>
        <p:spPr>
          <a:xfrm>
            <a:off x="457200" y="2438399"/>
            <a:ext cx="8229600" cy="4038601"/>
          </a:xfrm>
        </p:spPr>
        <p:txBody>
          <a:bodyPr>
            <a:normAutofit/>
          </a:bodyPr>
          <a:lstStyle/>
          <a:p>
            <a:r>
              <a:rPr lang="en-US" dirty="0" smtClean="0"/>
              <a:t>Chromosomal mutations that delete, disrupt, or rearrange many loci at once are almost certain to be harmful</a:t>
            </a:r>
          </a:p>
          <a:p>
            <a:pPr lvl="1"/>
            <a:r>
              <a:rPr lang="en-US" dirty="0" smtClean="0"/>
              <a:t>If genes are left intact, effect on organism may be neutral</a:t>
            </a:r>
          </a:p>
          <a:p>
            <a:r>
              <a:rPr lang="en-US" dirty="0" smtClean="0"/>
              <a:t>Gene Duplication: important source of variation </a:t>
            </a:r>
          </a:p>
          <a:p>
            <a:pPr lvl="1"/>
            <a:r>
              <a:rPr lang="en-US" dirty="0" smtClean="0"/>
              <a:t>Duplication of chromosome segments is almost always harmful</a:t>
            </a:r>
          </a:p>
          <a:p>
            <a:pPr lvl="1"/>
            <a:r>
              <a:rPr lang="en-US" dirty="0" smtClean="0"/>
              <a:t>Smaller pieces of DNA introduced into the genome through the activity of transposable elements may, over generations, provide expanded genome with new loci that may take on new functions by further mutation and selection</a:t>
            </a:r>
          </a:p>
          <a:p>
            <a:pPr lvl="1"/>
            <a:r>
              <a:rPr lang="en-US" dirty="0" smtClean="0"/>
              <a:t>New genes may arise through </a:t>
            </a:r>
            <a:r>
              <a:rPr lang="en-US" dirty="0" err="1" smtClean="0"/>
              <a:t>exon</a:t>
            </a:r>
            <a:r>
              <a:rPr lang="en-US" smtClean="0"/>
              <a:t> shuffling </a:t>
            </a:r>
            <a:endParaRPr lang="en-US" dirty="0"/>
          </a:p>
        </p:txBody>
      </p:sp>
    </p:spTree>
    <p:extLst>
      <p:ext uri="{BB962C8B-B14F-4D97-AF65-F5344CB8AC3E}">
        <p14:creationId xmlns:p14="http://schemas.microsoft.com/office/powerpoint/2010/main" val="1338398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Directional</a:t>
            </a:r>
          </a:p>
          <a:p>
            <a:r>
              <a:rPr lang="en-US" dirty="0" smtClean="0"/>
              <a:t>Disruptive</a:t>
            </a:r>
          </a:p>
          <a:p>
            <a:r>
              <a:rPr lang="en-US" dirty="0" smtClean="0"/>
              <a:t>Stabilizing</a:t>
            </a:r>
            <a:endParaRPr lang="en-US" dirty="0"/>
          </a:p>
        </p:txBody>
      </p:sp>
      <p:sp>
        <p:nvSpPr>
          <p:cNvPr id="3" name="Title 2"/>
          <p:cNvSpPr>
            <a:spLocks noGrp="1"/>
          </p:cNvSpPr>
          <p:nvPr>
            <p:ph type="title"/>
          </p:nvPr>
        </p:nvSpPr>
        <p:spPr/>
        <p:txBody>
          <a:bodyPr/>
          <a:lstStyle/>
          <a:p>
            <a:r>
              <a:rPr lang="en-US" dirty="0" smtClean="0"/>
              <a:t>3 Types of Natural Selection</a:t>
            </a:r>
            <a:endParaRPr lang="en-US" dirty="0"/>
          </a:p>
        </p:txBody>
      </p:sp>
      <p:pic>
        <p:nvPicPr>
          <p:cNvPr id="2050" name="Picture 2" descr="http://morriscourse.com/elements_of_ecology/images/natural_selection_modes.jpg"/>
          <p:cNvPicPr>
            <a:picLocks noChangeAspect="1" noChangeArrowheads="1"/>
          </p:cNvPicPr>
          <p:nvPr/>
        </p:nvPicPr>
        <p:blipFill>
          <a:blip r:embed="rId2" cstate="print"/>
          <a:srcRect/>
          <a:stretch>
            <a:fillRect/>
          </a:stretch>
        </p:blipFill>
        <p:spPr bwMode="auto">
          <a:xfrm>
            <a:off x="63500" y="-136525"/>
            <a:ext cx="9080500" cy="7013543"/>
          </a:xfrm>
          <a:prstGeom prst="rect">
            <a:avLst/>
          </a:prstGeom>
          <a:noFill/>
        </p:spPr>
      </p:pic>
    </p:spTree>
    <p:extLst>
      <p:ext uri="{BB962C8B-B14F-4D97-AF65-F5344CB8AC3E}">
        <p14:creationId xmlns:p14="http://schemas.microsoft.com/office/powerpoint/2010/main" val="21837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common when a populations environment changes or when members migrate to a new habitat</a:t>
            </a:r>
          </a:p>
          <a:p>
            <a:r>
              <a:rPr lang="en-US" dirty="0" smtClean="0"/>
              <a:t>Shifts frequency curve in one direction</a:t>
            </a:r>
          </a:p>
          <a:p>
            <a:endParaRPr lang="en-US" dirty="0"/>
          </a:p>
        </p:txBody>
      </p:sp>
      <p:sp>
        <p:nvSpPr>
          <p:cNvPr id="3" name="Title 2"/>
          <p:cNvSpPr>
            <a:spLocks noGrp="1"/>
          </p:cNvSpPr>
          <p:nvPr>
            <p:ph type="title"/>
          </p:nvPr>
        </p:nvSpPr>
        <p:spPr/>
        <p:txBody>
          <a:bodyPr/>
          <a:lstStyle/>
          <a:p>
            <a:r>
              <a:rPr lang="en-US" dirty="0" smtClean="0"/>
              <a:t>Directional Selection</a:t>
            </a:r>
            <a:endParaRPr lang="en-US" dirty="0"/>
          </a:p>
        </p:txBody>
      </p:sp>
      <p:pic>
        <p:nvPicPr>
          <p:cNvPr id="1026" name="Picture 2" descr="http://img.sparknotes.com/figures/A/a3aa6bb95c7d70781cc0089d17f9160f/direct.gif"/>
          <p:cNvPicPr>
            <a:picLocks noChangeAspect="1" noChangeArrowheads="1"/>
          </p:cNvPicPr>
          <p:nvPr/>
        </p:nvPicPr>
        <p:blipFill>
          <a:blip r:embed="rId2" cstate="print"/>
          <a:srcRect/>
          <a:stretch>
            <a:fillRect/>
          </a:stretch>
        </p:blipFill>
        <p:spPr bwMode="auto">
          <a:xfrm>
            <a:off x="0" y="3310709"/>
            <a:ext cx="9144000" cy="3547291"/>
          </a:xfrm>
          <a:prstGeom prst="rect">
            <a:avLst/>
          </a:prstGeom>
          <a:noFill/>
        </p:spPr>
      </p:pic>
    </p:spTree>
    <p:extLst>
      <p:ext uri="{BB962C8B-B14F-4D97-AF65-F5344CB8AC3E}">
        <p14:creationId xmlns:p14="http://schemas.microsoft.com/office/powerpoint/2010/main" val="417361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disruptive selection operates, individuals at the extremes contribute more offspring than those in the center, producing two peaks in the distribution of a particular trait</a:t>
            </a:r>
            <a:endParaRPr lang="en-US" dirty="0"/>
          </a:p>
        </p:txBody>
      </p:sp>
      <p:sp>
        <p:nvSpPr>
          <p:cNvPr id="3" name="Title 2"/>
          <p:cNvSpPr>
            <a:spLocks noGrp="1"/>
          </p:cNvSpPr>
          <p:nvPr>
            <p:ph type="title"/>
          </p:nvPr>
        </p:nvSpPr>
        <p:spPr/>
        <p:txBody>
          <a:bodyPr/>
          <a:lstStyle/>
          <a:p>
            <a:r>
              <a:rPr lang="en-US" dirty="0" smtClean="0"/>
              <a:t>Disruptive Selection</a:t>
            </a:r>
            <a:endParaRPr lang="en-US" dirty="0"/>
          </a:p>
        </p:txBody>
      </p:sp>
      <p:pic>
        <p:nvPicPr>
          <p:cNvPr id="36866" name="Picture 2" descr="http://img.sparknotes.com/figures/A/a3aa6bb95c7d70781cc0089d17f9160f/disrupt.gif"/>
          <p:cNvPicPr>
            <a:picLocks noChangeAspect="1" noChangeArrowheads="1"/>
          </p:cNvPicPr>
          <p:nvPr/>
        </p:nvPicPr>
        <p:blipFill>
          <a:blip r:embed="rId2" cstate="print"/>
          <a:srcRect/>
          <a:stretch>
            <a:fillRect/>
          </a:stretch>
        </p:blipFill>
        <p:spPr bwMode="auto">
          <a:xfrm>
            <a:off x="0" y="3657601"/>
            <a:ext cx="9144000" cy="3200400"/>
          </a:xfrm>
          <a:prstGeom prst="rect">
            <a:avLst/>
          </a:prstGeom>
          <a:noFill/>
        </p:spPr>
      </p:pic>
    </p:spTree>
    <p:extLst>
      <p:ext uri="{BB962C8B-B14F-4D97-AF65-F5344CB8AC3E}">
        <p14:creationId xmlns:p14="http://schemas.microsoft.com/office/powerpoint/2010/main" val="18929176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type of </a:t>
            </a:r>
            <a:r>
              <a:rPr lang="en-US" dirty="0" smtClean="0">
                <a:hlinkClick r:id="rId2" action="ppaction://hlinkfile" tooltip="Natural selection"/>
              </a:rPr>
              <a:t>natural selection</a:t>
            </a:r>
            <a:r>
              <a:rPr lang="en-US" dirty="0" smtClean="0"/>
              <a:t> in which </a:t>
            </a:r>
            <a:r>
              <a:rPr lang="en-US" dirty="0" smtClean="0">
                <a:hlinkClick r:id="rId3" action="ppaction://hlinkfile" tooltip="Genetic diversity"/>
              </a:rPr>
              <a:t>genetic diversity</a:t>
            </a:r>
            <a:r>
              <a:rPr lang="en-US" dirty="0" smtClean="0"/>
              <a:t> decreases as the </a:t>
            </a:r>
            <a:r>
              <a:rPr lang="en-US" dirty="0" smtClean="0">
                <a:hlinkClick r:id="rId4" action="ppaction://hlinkfile" tooltip="Population"/>
              </a:rPr>
              <a:t>population</a:t>
            </a:r>
            <a:r>
              <a:rPr lang="en-US" dirty="0" smtClean="0"/>
              <a:t> stabilizes on a particular </a:t>
            </a:r>
            <a:r>
              <a:rPr lang="en-US" dirty="0" smtClean="0">
                <a:hlinkClick r:id="rId5" action="ppaction://hlinkfile" tooltip="Trait (biological)"/>
              </a:rPr>
              <a:t>trait</a:t>
            </a:r>
            <a:r>
              <a:rPr lang="en-US" dirty="0" smtClean="0"/>
              <a:t> value. </a:t>
            </a:r>
          </a:p>
          <a:p>
            <a:pPr lvl="1"/>
            <a:r>
              <a:rPr lang="en-US" dirty="0" smtClean="0"/>
              <a:t>extreme values of the character are selected against. </a:t>
            </a:r>
          </a:p>
          <a:p>
            <a:pPr lvl="1"/>
            <a:r>
              <a:rPr lang="en-US" dirty="0" smtClean="0"/>
              <a:t>probably the most common mechanism of action for natural selection.</a:t>
            </a:r>
            <a:endParaRPr lang="en-US" dirty="0"/>
          </a:p>
        </p:txBody>
      </p:sp>
      <p:sp>
        <p:nvSpPr>
          <p:cNvPr id="3" name="Title 2"/>
          <p:cNvSpPr>
            <a:spLocks noGrp="1"/>
          </p:cNvSpPr>
          <p:nvPr>
            <p:ph type="title"/>
          </p:nvPr>
        </p:nvSpPr>
        <p:spPr/>
        <p:txBody>
          <a:bodyPr/>
          <a:lstStyle/>
          <a:p>
            <a:r>
              <a:rPr lang="en-US" dirty="0" smtClean="0"/>
              <a:t>Stabilizing Selection</a:t>
            </a:r>
            <a:endParaRPr lang="en-US" dirty="0"/>
          </a:p>
        </p:txBody>
      </p:sp>
      <p:pic>
        <p:nvPicPr>
          <p:cNvPr id="37890" name="Picture 2" descr="http://img.sparknotes.com/figures/A/a3aa6bb95c7d70781cc0089d17f9160f/stable.gif"/>
          <p:cNvPicPr>
            <a:picLocks noChangeAspect="1" noChangeArrowheads="1"/>
          </p:cNvPicPr>
          <p:nvPr/>
        </p:nvPicPr>
        <p:blipFill>
          <a:blip r:embed="rId6" cstate="print"/>
          <a:srcRect/>
          <a:stretch>
            <a:fillRect/>
          </a:stretch>
        </p:blipFill>
        <p:spPr bwMode="auto">
          <a:xfrm>
            <a:off x="6324600" y="3971815"/>
            <a:ext cx="3124200" cy="2874917"/>
          </a:xfrm>
          <a:prstGeom prst="rect">
            <a:avLst/>
          </a:prstGeom>
          <a:noFill/>
        </p:spPr>
      </p:pic>
    </p:spTree>
    <p:extLst>
      <p:ext uri="{BB962C8B-B14F-4D97-AF65-F5344CB8AC3E}">
        <p14:creationId xmlns:p14="http://schemas.microsoft.com/office/powerpoint/2010/main" val="8219648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52400" y="508000"/>
            <a:ext cx="8534400" cy="503238"/>
          </a:xfrm>
        </p:spPr>
        <p:txBody>
          <a:bodyPr/>
          <a:lstStyle/>
          <a:p>
            <a:pPr eaLnBrk="1" hangingPunct="1"/>
            <a:r>
              <a:rPr lang="en-US" smtClean="0"/>
              <a:t>Sexual Selection</a:t>
            </a:r>
            <a:endParaRPr lang="en-US" smtClean="0">
              <a:solidFill>
                <a:schemeClr val="tx1"/>
              </a:solidFill>
            </a:endParaRPr>
          </a:p>
        </p:txBody>
      </p:sp>
      <p:sp>
        <p:nvSpPr>
          <p:cNvPr id="94211" name="Rectangle 3"/>
          <p:cNvSpPr>
            <a:spLocks noGrp="1" noChangeArrowheads="1"/>
          </p:cNvSpPr>
          <p:nvPr>
            <p:ph type="body" idx="1"/>
          </p:nvPr>
        </p:nvSpPr>
        <p:spPr>
          <a:xfrm>
            <a:off x="533400" y="1371600"/>
            <a:ext cx="8077200" cy="2768600"/>
          </a:xfrm>
        </p:spPr>
        <p:txBody>
          <a:bodyPr/>
          <a:lstStyle/>
          <a:p>
            <a:pPr eaLnBrk="1" hangingPunct="1"/>
            <a:r>
              <a:rPr lang="en-US" sz="2800" b="1" dirty="0" smtClean="0"/>
              <a:t>Sexual selection </a:t>
            </a:r>
            <a:r>
              <a:rPr lang="en-US" sz="2800" dirty="0" smtClean="0"/>
              <a:t>is natural selection for mating success</a:t>
            </a:r>
          </a:p>
          <a:p>
            <a:r>
              <a:rPr lang="en-US" sz="2800" dirty="0" smtClean="0"/>
              <a:t>It can result in </a:t>
            </a:r>
            <a:r>
              <a:rPr lang="en-US" sz="2800" b="1" dirty="0" smtClean="0"/>
              <a:t>sexual dimorphism</a:t>
            </a:r>
            <a:r>
              <a:rPr lang="en-US" sz="2800" dirty="0" smtClean="0"/>
              <a:t>, marked differences between the sexes in secondary sexual characteristics</a:t>
            </a:r>
            <a:r>
              <a:rPr lang="en-US" sz="2800" dirty="0"/>
              <a:t> </a:t>
            </a:r>
            <a:r>
              <a:rPr lang="en-US" dirty="0"/>
              <a:t>which are not directly associated in reproduction</a:t>
            </a:r>
          </a:p>
          <a:p>
            <a:pPr lvl="1"/>
            <a:r>
              <a:rPr lang="en-US" dirty="0"/>
              <a:t>Size</a:t>
            </a:r>
          </a:p>
          <a:p>
            <a:pPr lvl="1"/>
            <a:r>
              <a:rPr lang="en-US" dirty="0"/>
              <a:t>Color</a:t>
            </a:r>
          </a:p>
          <a:p>
            <a:pPr lvl="1"/>
            <a:r>
              <a:rPr lang="en-US" dirty="0"/>
              <a:t>Ornamentation …</a:t>
            </a:r>
          </a:p>
          <a:p>
            <a:pPr eaLnBrk="1" hangingPunct="1"/>
            <a:endParaRPr lang="en-US" sz="2800" dirty="0" smtClean="0"/>
          </a:p>
        </p:txBody>
      </p:sp>
      <p:sp>
        <p:nvSpPr>
          <p:cNvPr id="9421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8" name="Picture 2" descr="http://www.scienceofcorrespondences.com/user/cimage/birdofparadise-jw.jpg"/>
          <p:cNvPicPr>
            <a:picLocks noChangeAspect="1" noChangeArrowheads="1"/>
          </p:cNvPicPr>
          <p:nvPr/>
        </p:nvPicPr>
        <p:blipFill>
          <a:blip r:embed="rId3" cstate="print"/>
          <a:srcRect/>
          <a:stretch>
            <a:fillRect/>
          </a:stretch>
        </p:blipFill>
        <p:spPr bwMode="auto">
          <a:xfrm>
            <a:off x="5562600" y="3886166"/>
            <a:ext cx="2849227" cy="2555640"/>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67535"/>
            <a:ext cx="4876800" cy="6502400"/>
          </a:xfrm>
          <a:prstGeom prst="rect">
            <a:avLst/>
          </a:prstGeom>
        </p:spPr>
      </p:pic>
      <p:sp>
        <p:nvSpPr>
          <p:cNvPr id="4" name="Left Arrow 3"/>
          <p:cNvSpPr/>
          <p:nvPr/>
        </p:nvSpPr>
        <p:spPr bwMode="auto">
          <a:xfrm>
            <a:off x="6477000" y="2514566"/>
            <a:ext cx="2590800" cy="838234"/>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ヒラギノ角ゴ Pro W3" pitchFamily="84" charset="-128"/>
              </a:rPr>
              <a:t>Facial Hair</a:t>
            </a:r>
          </a:p>
        </p:txBody>
      </p:sp>
      <p:sp>
        <p:nvSpPr>
          <p:cNvPr id="5" name="Down Arrow 4"/>
          <p:cNvSpPr/>
          <p:nvPr/>
        </p:nvSpPr>
        <p:spPr bwMode="auto">
          <a:xfrm>
            <a:off x="5029200" y="445265"/>
            <a:ext cx="1219200" cy="176453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ヒラギノ角ゴ Pro W3" pitchFamily="84" charset="-128"/>
              </a:rPr>
              <a:t>No Facial Hair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23.15</a:t>
            </a:r>
            <a:endParaRPr lang="en-US" sz="1200" smtClean="0">
              <a:solidFill>
                <a:schemeClr val="tx1"/>
              </a:solidFill>
              <a:latin typeface="Arial" charset="0"/>
            </a:endParaRPr>
          </a:p>
        </p:txBody>
      </p:sp>
      <p:pic>
        <p:nvPicPr>
          <p:cNvPr id="95235" name="Picture 3" descr="23_15SexualDimorphism-L"/>
          <p:cNvPicPr>
            <a:picLocks noChangeAspect="1" noChangeArrowheads="1"/>
          </p:cNvPicPr>
          <p:nvPr/>
        </p:nvPicPr>
        <p:blipFill>
          <a:blip r:embed="rId3" cstate="print"/>
          <a:srcRect/>
          <a:stretch>
            <a:fillRect/>
          </a:stretch>
        </p:blipFill>
        <p:spPr bwMode="auto">
          <a:xfrm>
            <a:off x="1219200" y="304800"/>
            <a:ext cx="7924800" cy="6858000"/>
          </a:xfrm>
          <a:prstGeom prst="rect">
            <a:avLst/>
          </a:prstGeom>
          <a:noFill/>
          <a:ln w="9525">
            <a:noFill/>
            <a:miter lim="800000"/>
            <a:headEnd/>
            <a:tailEnd/>
          </a:ln>
        </p:spPr>
      </p:pic>
      <p:sp>
        <p:nvSpPr>
          <p:cNvPr id="4" name="TextBox 3"/>
          <p:cNvSpPr txBox="1"/>
          <p:nvPr/>
        </p:nvSpPr>
        <p:spPr>
          <a:xfrm>
            <a:off x="1828800" y="480536"/>
            <a:ext cx="1828800" cy="1938992"/>
          </a:xfrm>
          <a:prstGeom prst="rect">
            <a:avLst/>
          </a:prstGeom>
          <a:noFill/>
        </p:spPr>
        <p:txBody>
          <a:bodyPr wrap="square" rtlCol="0">
            <a:spAutoFit/>
          </a:bodyPr>
          <a:lstStyle/>
          <a:p>
            <a:r>
              <a:rPr lang="en-US" b="1" dirty="0" smtClean="0">
                <a:solidFill>
                  <a:schemeClr val="bg1"/>
                </a:solidFill>
              </a:rPr>
              <a:t>Hey </a:t>
            </a:r>
            <a:r>
              <a:rPr lang="en-US" b="1" dirty="0" err="1" smtClean="0">
                <a:solidFill>
                  <a:schemeClr val="bg1"/>
                </a:solidFill>
              </a:rPr>
              <a:t>Lailani</a:t>
            </a:r>
            <a:r>
              <a:rPr lang="en-US" b="1" dirty="0" smtClean="0">
                <a:solidFill>
                  <a:schemeClr val="bg1"/>
                </a:solidFill>
              </a:rPr>
              <a:t> look at these big feathers I have!!!</a:t>
            </a:r>
            <a:endParaRPr lang="en-US" b="1" dirty="0">
              <a:solidFill>
                <a:schemeClr val="bg1"/>
              </a:solidFill>
            </a:endParaRPr>
          </a:p>
        </p:txBody>
      </p:sp>
      <p:sp>
        <p:nvSpPr>
          <p:cNvPr id="5" name="TextBox 4"/>
          <p:cNvSpPr txBox="1"/>
          <p:nvPr/>
        </p:nvSpPr>
        <p:spPr>
          <a:xfrm>
            <a:off x="4953000" y="1219200"/>
            <a:ext cx="2971800" cy="461665"/>
          </a:xfrm>
          <a:prstGeom prst="rect">
            <a:avLst/>
          </a:prstGeom>
          <a:noFill/>
        </p:spPr>
        <p:txBody>
          <a:bodyPr wrap="square" rtlCol="0">
            <a:spAutoFit/>
          </a:bodyPr>
          <a:lstStyle/>
          <a:p>
            <a:r>
              <a:rPr lang="en-US" b="1" dirty="0" smtClean="0">
                <a:solidFill>
                  <a:schemeClr val="bg1"/>
                </a:solidFill>
              </a:rPr>
              <a:t>Seriously </a:t>
            </a:r>
            <a:r>
              <a:rPr lang="en-US" b="1" dirty="0" smtClean="0">
                <a:solidFill>
                  <a:schemeClr val="bg1"/>
                </a:solidFill>
              </a:rPr>
              <a:t>Rene?!</a:t>
            </a:r>
            <a:endParaRPr lang="en-US" b="1" dirty="0">
              <a:solidFill>
                <a:schemeClr val="bg1"/>
              </a:solidFill>
            </a:endParaRPr>
          </a:p>
        </p:txBody>
      </p:sp>
      <p:pic>
        <p:nvPicPr>
          <p:cNvPr id="7" name="Picture 6"/>
          <p:cNvPicPr/>
          <p:nvPr/>
        </p:nvPicPr>
        <p:blipFill rotWithShape="1">
          <a:blip r:embed="rId4"/>
          <a:srcRect l="22016" t="30707" r="74303" b="63525"/>
          <a:stretch/>
        </p:blipFill>
        <p:spPr bwMode="auto">
          <a:xfrm>
            <a:off x="7696200" y="3060536"/>
            <a:ext cx="381000" cy="55912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5"/>
          <a:srcRect l="20995" t="29323" r="74744" b="62436"/>
          <a:stretch/>
        </p:blipFill>
        <p:spPr bwMode="auto">
          <a:xfrm>
            <a:off x="2438400" y="3113483"/>
            <a:ext cx="431165" cy="533717"/>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533400" y="1401763"/>
            <a:ext cx="8001000" cy="5303837"/>
          </a:xfrm>
        </p:spPr>
        <p:txBody>
          <a:bodyPr/>
          <a:lstStyle/>
          <a:p>
            <a:pPr marL="350838" indent="-350838" eaLnBrk="1" hangingPunct="1">
              <a:lnSpc>
                <a:spcPct val="90000"/>
              </a:lnSpc>
            </a:pPr>
            <a:r>
              <a:rPr lang="en-US" sz="2800" b="1" dirty="0" err="1" smtClean="0"/>
              <a:t>Intrasexual</a:t>
            </a:r>
            <a:r>
              <a:rPr lang="en-US" sz="2800" b="1" dirty="0" smtClean="0"/>
              <a:t> selection </a:t>
            </a:r>
            <a:r>
              <a:rPr lang="en-US" sz="2800" dirty="0" smtClean="0"/>
              <a:t>is competition among individuals of one sex (often males) for mates of the opposite sex</a:t>
            </a:r>
          </a:p>
          <a:p>
            <a:pPr marL="350838" indent="-350838" eaLnBrk="1" hangingPunct="1">
              <a:lnSpc>
                <a:spcPct val="90000"/>
              </a:lnSpc>
            </a:pPr>
            <a:r>
              <a:rPr lang="en-US" sz="2800" b="1" dirty="0" smtClean="0"/>
              <a:t>Intersexual selection</a:t>
            </a:r>
            <a:r>
              <a:rPr lang="en-US" sz="2800" dirty="0" smtClean="0"/>
              <a:t>, often called mate choice,</a:t>
            </a:r>
            <a:r>
              <a:rPr lang="en-US" sz="2800" b="1" dirty="0" smtClean="0"/>
              <a:t> </a:t>
            </a:r>
            <a:r>
              <a:rPr lang="en-US" sz="2800" dirty="0" smtClean="0"/>
              <a:t>occurs when individuals of one sex (usually females) are choosy in selecting their mates </a:t>
            </a:r>
          </a:p>
          <a:p>
            <a:pPr marL="350838" indent="-350838" eaLnBrk="1" hangingPunct="1">
              <a:lnSpc>
                <a:spcPct val="90000"/>
              </a:lnSpc>
            </a:pPr>
            <a:r>
              <a:rPr lang="en-US" sz="2800" dirty="0" smtClean="0"/>
              <a:t>Male showiness due to mate choice can increase a male’s chances of attracting a female, while decreasing his chances of survival (28)</a:t>
            </a:r>
          </a:p>
        </p:txBody>
      </p:sp>
      <p:grpSp>
        <p:nvGrpSpPr>
          <p:cNvPr id="96259" name="Group 3"/>
          <p:cNvGrpSpPr>
            <a:grpSpLocks/>
          </p:cNvGrpSpPr>
          <p:nvPr/>
        </p:nvGrpSpPr>
        <p:grpSpPr bwMode="auto">
          <a:xfrm>
            <a:off x="0" y="6553200"/>
            <a:ext cx="9144000" cy="304800"/>
            <a:chOff x="0" y="4128"/>
            <a:chExt cx="5760" cy="192"/>
          </a:xfrm>
        </p:grpSpPr>
        <p:sp>
          <p:nvSpPr>
            <p:cNvPr id="96261"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9626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9626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Selection within the same sex</a:t>
            </a:r>
          </a:p>
          <a:p>
            <a:r>
              <a:rPr lang="en-US" dirty="0" smtClean="0"/>
              <a:t>Direct competition among individuals of one sex for mates of the opposite sex most obvious in males</a:t>
            </a:r>
            <a:endParaRPr lang="en-US" dirty="0"/>
          </a:p>
        </p:txBody>
      </p:sp>
      <p:sp>
        <p:nvSpPr>
          <p:cNvPr id="3" name="Title 2"/>
          <p:cNvSpPr>
            <a:spLocks noGrp="1"/>
          </p:cNvSpPr>
          <p:nvPr>
            <p:ph type="title"/>
          </p:nvPr>
        </p:nvSpPr>
        <p:spPr/>
        <p:txBody>
          <a:bodyPr>
            <a:normAutofit fontScale="90000"/>
          </a:bodyPr>
          <a:lstStyle/>
          <a:p>
            <a:r>
              <a:rPr lang="en-US" dirty="0" smtClean="0"/>
              <a:t>Sexual Selection:   </a:t>
            </a:r>
            <a:br>
              <a:rPr lang="en-US" dirty="0" smtClean="0"/>
            </a:br>
            <a:r>
              <a:rPr lang="en-US" dirty="0" smtClean="0"/>
              <a:t>			</a:t>
            </a:r>
            <a:r>
              <a:rPr lang="en-US" dirty="0" err="1" smtClean="0"/>
              <a:t>Intrasexual</a:t>
            </a:r>
            <a:r>
              <a:rPr lang="en-US" dirty="0" smtClean="0"/>
              <a:t> Selection</a:t>
            </a:r>
            <a:endParaRPr lang="en-US" dirty="0"/>
          </a:p>
        </p:txBody>
      </p:sp>
      <p:pic>
        <p:nvPicPr>
          <p:cNvPr id="38914" name="Picture 2" descr="http://collegecandy.files.wordpress.com/2009/06/jealous-boyfriend.jpg"/>
          <p:cNvPicPr>
            <a:picLocks noChangeAspect="1" noChangeArrowheads="1"/>
          </p:cNvPicPr>
          <p:nvPr/>
        </p:nvPicPr>
        <p:blipFill>
          <a:blip r:embed="rId2" cstate="print"/>
          <a:srcRect/>
          <a:stretch>
            <a:fillRect/>
          </a:stretch>
        </p:blipFill>
        <p:spPr bwMode="auto">
          <a:xfrm>
            <a:off x="4343400" y="3977640"/>
            <a:ext cx="4800600" cy="2880360"/>
          </a:xfrm>
          <a:prstGeom prst="rect">
            <a:avLst/>
          </a:prstGeom>
          <a:noFill/>
        </p:spPr>
      </p:pic>
      <p:grpSp>
        <p:nvGrpSpPr>
          <p:cNvPr id="7" name="Group 6"/>
          <p:cNvGrpSpPr/>
          <p:nvPr/>
        </p:nvGrpSpPr>
        <p:grpSpPr>
          <a:xfrm>
            <a:off x="4191000" y="155728"/>
            <a:ext cx="4953000" cy="3962400"/>
            <a:chOff x="3733800" y="0"/>
            <a:chExt cx="3962400" cy="3505200"/>
          </a:xfrm>
        </p:grpSpPr>
        <p:sp>
          <p:nvSpPr>
            <p:cNvPr id="5" name="Cloud Callout 4"/>
            <p:cNvSpPr/>
            <p:nvPr/>
          </p:nvSpPr>
          <p:spPr>
            <a:xfrm>
              <a:off x="3733800" y="0"/>
              <a:ext cx="3962400" cy="3505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70120" y="597240"/>
              <a:ext cx="2133600" cy="2308324"/>
            </a:xfrm>
            <a:prstGeom prst="rect">
              <a:avLst/>
            </a:prstGeom>
            <a:noFill/>
          </p:spPr>
          <p:txBody>
            <a:bodyPr wrap="square" rtlCol="0">
              <a:spAutoFit/>
            </a:bodyPr>
            <a:lstStyle/>
            <a:p>
              <a:r>
                <a:rPr lang="en-US" dirty="0" smtClean="0"/>
                <a:t>As soon as the laxative I put in his drink kicks in He’ll be in the bathroom all night and that’s when I’ll make my move!</a:t>
              </a:r>
              <a:endParaRPr lang="en-US" dirty="0"/>
            </a:p>
          </p:txBody>
        </p:sp>
      </p:grpSp>
      <p:cxnSp>
        <p:nvCxnSpPr>
          <p:cNvPr id="10" name="Straight Arrow Connector 9"/>
          <p:cNvCxnSpPr/>
          <p:nvPr/>
        </p:nvCxnSpPr>
        <p:spPr bwMode="auto">
          <a:xfrm flipH="1">
            <a:off x="8458200" y="3905310"/>
            <a:ext cx="148988" cy="59049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13" name="Straight Arrow Connector 12"/>
          <p:cNvCxnSpPr/>
          <p:nvPr/>
        </p:nvCxnSpPr>
        <p:spPr bwMode="auto">
          <a:xfrm>
            <a:off x="4343400" y="5029200"/>
            <a:ext cx="914400" cy="2286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pic>
        <p:nvPicPr>
          <p:cNvPr id="14" name="Picture 13"/>
          <p:cNvPicPr/>
          <p:nvPr/>
        </p:nvPicPr>
        <p:blipFill rotWithShape="1">
          <a:blip r:embed="rId3"/>
          <a:srcRect l="71154" t="64872" r="24359" b="25128"/>
          <a:stretch/>
        </p:blipFill>
        <p:spPr bwMode="auto">
          <a:xfrm flipH="1">
            <a:off x="6939478" y="4258615"/>
            <a:ext cx="1061522" cy="1170696"/>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30609" t="50769" r="64584" b="41725"/>
          <a:stretch/>
        </p:blipFill>
        <p:spPr bwMode="auto">
          <a:xfrm>
            <a:off x="8031897" y="4258615"/>
            <a:ext cx="883503" cy="922913"/>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5"/>
          <a:srcRect l="30609" t="31156" r="64423" b="59999"/>
          <a:stretch/>
        </p:blipFill>
        <p:spPr bwMode="auto">
          <a:xfrm>
            <a:off x="4981575" y="3981626"/>
            <a:ext cx="1009650" cy="11233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94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Mate choice</a:t>
            </a:r>
          </a:p>
          <a:p>
            <a:r>
              <a:rPr lang="en-US" dirty="0" smtClean="0"/>
              <a:t>Individuals of one sex (usually females) being choosey in selecting their mates</a:t>
            </a:r>
            <a:endParaRPr lang="en-US" dirty="0"/>
          </a:p>
        </p:txBody>
      </p:sp>
      <p:sp>
        <p:nvSpPr>
          <p:cNvPr id="3" name="Title 2"/>
          <p:cNvSpPr>
            <a:spLocks noGrp="1"/>
          </p:cNvSpPr>
          <p:nvPr>
            <p:ph type="title"/>
          </p:nvPr>
        </p:nvSpPr>
        <p:spPr/>
        <p:txBody>
          <a:bodyPr>
            <a:normAutofit fontScale="90000"/>
          </a:bodyPr>
          <a:lstStyle/>
          <a:p>
            <a:r>
              <a:rPr lang="en-US" dirty="0" smtClean="0"/>
              <a:t>Sexual Selection:</a:t>
            </a:r>
            <a:br>
              <a:rPr lang="en-US" dirty="0" smtClean="0"/>
            </a:br>
            <a:r>
              <a:rPr lang="en-US" dirty="0" smtClean="0"/>
              <a:t>			Intersexual Selection</a:t>
            </a:r>
            <a:endParaRPr lang="en-US" dirty="0"/>
          </a:p>
        </p:txBody>
      </p:sp>
      <p:grpSp>
        <p:nvGrpSpPr>
          <p:cNvPr id="12" name="Group 11"/>
          <p:cNvGrpSpPr/>
          <p:nvPr/>
        </p:nvGrpSpPr>
        <p:grpSpPr>
          <a:xfrm>
            <a:off x="1752600" y="1219200"/>
            <a:ext cx="3124200" cy="1981200"/>
            <a:chOff x="1752600" y="1219200"/>
            <a:chExt cx="3124200" cy="1981200"/>
          </a:xfrm>
        </p:grpSpPr>
        <p:sp>
          <p:nvSpPr>
            <p:cNvPr id="10" name="Cloud Callout 9"/>
            <p:cNvSpPr/>
            <p:nvPr/>
          </p:nvSpPr>
          <p:spPr>
            <a:xfrm>
              <a:off x="1752600" y="1219200"/>
              <a:ext cx="3048000" cy="1981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81200" y="1905000"/>
              <a:ext cx="2895600" cy="646331"/>
            </a:xfrm>
            <a:prstGeom prst="rect">
              <a:avLst/>
            </a:prstGeom>
            <a:noFill/>
          </p:spPr>
          <p:txBody>
            <a:bodyPr wrap="square" rtlCol="0">
              <a:spAutoFit/>
            </a:bodyPr>
            <a:lstStyle/>
            <a:p>
              <a:r>
                <a:rPr lang="en-US" dirty="0" smtClean="0"/>
                <a:t>Who will be my prince charming</a:t>
              </a:r>
              <a:endParaRPr lang="en-US" dirty="0"/>
            </a:p>
          </p:txBody>
        </p:sp>
      </p:grpSp>
      <p:grpSp>
        <p:nvGrpSpPr>
          <p:cNvPr id="16" name="Group 15"/>
          <p:cNvGrpSpPr/>
          <p:nvPr/>
        </p:nvGrpSpPr>
        <p:grpSpPr>
          <a:xfrm>
            <a:off x="1776094" y="-235715"/>
            <a:ext cx="7501467" cy="5918812"/>
            <a:chOff x="1409700" y="939188"/>
            <a:chExt cx="7501467" cy="5918812"/>
          </a:xfrm>
        </p:grpSpPr>
        <p:grpSp>
          <p:nvGrpSpPr>
            <p:cNvPr id="13" name="Group 12"/>
            <p:cNvGrpSpPr/>
            <p:nvPr/>
          </p:nvGrpSpPr>
          <p:grpSpPr>
            <a:xfrm>
              <a:off x="3048000" y="2438400"/>
              <a:ext cx="5863167" cy="4419600"/>
              <a:chOff x="3048000" y="2438400"/>
              <a:chExt cx="5863167" cy="4419600"/>
            </a:xfrm>
          </p:grpSpPr>
          <p:pic>
            <p:nvPicPr>
              <p:cNvPr id="45058" name="Picture 2" descr="http://api.ning.com/files/Zr6CUuiHFWP-83OPXxTPVuNrSYCh13T7TlE4Kp-dTNj8c-6rElM3MiXOQSVaf5joqkfBXFjs5QmwmdZvJ0oDFkuMddZCvQMY/nerd.jpg"/>
              <p:cNvPicPr>
                <a:picLocks noChangeAspect="1" noChangeArrowheads="1"/>
              </p:cNvPicPr>
              <p:nvPr/>
            </p:nvPicPr>
            <p:blipFill>
              <a:blip r:embed="rId2" cstate="print"/>
              <a:srcRect/>
              <a:stretch>
                <a:fillRect/>
              </a:stretch>
            </p:blipFill>
            <p:spPr bwMode="auto">
              <a:xfrm>
                <a:off x="6477000" y="2438400"/>
                <a:ext cx="1853514" cy="2286000"/>
              </a:xfrm>
              <a:prstGeom prst="rect">
                <a:avLst/>
              </a:prstGeom>
              <a:noFill/>
            </p:spPr>
          </p:pic>
          <p:pic>
            <p:nvPicPr>
              <p:cNvPr id="45060" name="Picture 4" descr="http://static.flickr.com/28/42216356_44272836fb_m.jpg"/>
              <p:cNvPicPr>
                <a:picLocks noChangeAspect="1" noChangeArrowheads="1"/>
              </p:cNvPicPr>
              <p:nvPr/>
            </p:nvPicPr>
            <p:blipFill>
              <a:blip r:embed="rId3" cstate="print"/>
              <a:srcRect/>
              <a:stretch>
                <a:fillRect/>
              </a:stretch>
            </p:blipFill>
            <p:spPr bwMode="auto">
              <a:xfrm>
                <a:off x="3048000" y="2819400"/>
                <a:ext cx="3200400" cy="1724025"/>
              </a:xfrm>
              <a:prstGeom prst="rect">
                <a:avLst/>
              </a:prstGeom>
              <a:noFill/>
            </p:spPr>
          </p:pic>
          <p:pic>
            <p:nvPicPr>
              <p:cNvPr id="45062" name="Picture 6" descr="http://i.telegraph.co.uk/telegraph/multimedia/archive/01238/peterowens_1238335c.jpg"/>
              <p:cNvPicPr>
                <a:picLocks noChangeAspect="1" noChangeArrowheads="1"/>
              </p:cNvPicPr>
              <p:nvPr/>
            </p:nvPicPr>
            <p:blipFill>
              <a:blip r:embed="rId4" cstate="print"/>
              <a:srcRect/>
              <a:stretch>
                <a:fillRect/>
              </a:stretch>
            </p:blipFill>
            <p:spPr bwMode="auto">
              <a:xfrm>
                <a:off x="6477000" y="4953000"/>
                <a:ext cx="2434167" cy="1524000"/>
              </a:xfrm>
              <a:prstGeom prst="rect">
                <a:avLst/>
              </a:prstGeom>
              <a:noFill/>
            </p:spPr>
          </p:pic>
          <p:pic>
            <p:nvPicPr>
              <p:cNvPr id="45068" name="Picture 12" descr="http://www.changetowin.org/connect/moron.jpg"/>
              <p:cNvPicPr>
                <a:picLocks noChangeAspect="1" noChangeArrowheads="1"/>
              </p:cNvPicPr>
              <p:nvPr/>
            </p:nvPicPr>
            <p:blipFill>
              <a:blip r:embed="rId5" cstate="print"/>
              <a:srcRect/>
              <a:stretch>
                <a:fillRect/>
              </a:stretch>
            </p:blipFill>
            <p:spPr bwMode="auto">
              <a:xfrm>
                <a:off x="4343400" y="4648200"/>
                <a:ext cx="1658386" cy="2209800"/>
              </a:xfrm>
              <a:prstGeom prst="rect">
                <a:avLst/>
              </a:prstGeom>
              <a:noFill/>
            </p:spPr>
          </p:pic>
        </p:grpSp>
        <p:sp>
          <p:nvSpPr>
            <p:cNvPr id="14" name="Cloud Callout 13"/>
            <p:cNvSpPr/>
            <p:nvPr/>
          </p:nvSpPr>
          <p:spPr>
            <a:xfrm>
              <a:off x="1409700" y="939188"/>
              <a:ext cx="3733800" cy="2514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67000" y="1371600"/>
              <a:ext cx="1676400" cy="1569660"/>
            </a:xfrm>
            <a:prstGeom prst="rect">
              <a:avLst/>
            </a:prstGeom>
            <a:noFill/>
          </p:spPr>
          <p:txBody>
            <a:bodyPr wrap="square" rtlCol="0">
              <a:spAutoFit/>
            </a:bodyPr>
            <a:lstStyle/>
            <a:p>
              <a:r>
                <a:rPr lang="en-US" sz="2400" dirty="0" smtClean="0"/>
                <a:t>You’ve got to be kidding me!</a:t>
              </a:r>
              <a:endParaRPr lang="en-US" sz="2400" dirty="0"/>
            </a:p>
          </p:txBody>
        </p:sp>
      </p:grpSp>
      <p:sp>
        <p:nvSpPr>
          <p:cNvPr id="21" name="Rectangle 20"/>
          <p:cNvSpPr/>
          <p:nvPr/>
        </p:nvSpPr>
        <p:spPr>
          <a:xfrm>
            <a:off x="3024819" y="3200400"/>
            <a:ext cx="6097147" cy="403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86789" y="1524000"/>
            <a:ext cx="5029200" cy="2133600"/>
            <a:chOff x="1219200" y="914400"/>
            <a:chExt cx="5029200" cy="2133600"/>
          </a:xfrm>
        </p:grpSpPr>
        <p:sp>
          <p:nvSpPr>
            <p:cNvPr id="19" name="Cloud Callout 18"/>
            <p:cNvSpPr/>
            <p:nvPr/>
          </p:nvSpPr>
          <p:spPr>
            <a:xfrm>
              <a:off x="1219200" y="914400"/>
              <a:ext cx="5029200" cy="2133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09800" y="1447800"/>
              <a:ext cx="3276600" cy="1077218"/>
            </a:xfrm>
            <a:prstGeom prst="rect">
              <a:avLst/>
            </a:prstGeom>
            <a:noFill/>
          </p:spPr>
          <p:txBody>
            <a:bodyPr wrap="square" rtlCol="0">
              <a:spAutoFit/>
            </a:bodyPr>
            <a:lstStyle/>
            <a:p>
              <a:r>
                <a:rPr lang="en-US" sz="3200" dirty="0" smtClean="0"/>
                <a:t>Now that’s more like it!</a:t>
              </a:r>
              <a:endParaRPr lang="en-US" sz="3200" dirty="0"/>
            </a:p>
          </p:txBody>
        </p:sp>
      </p:grpSp>
      <p:pic>
        <p:nvPicPr>
          <p:cNvPr id="1026" name="Picture 2" descr="Image result for selena gome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335" y="3606188"/>
            <a:ext cx="2541518" cy="3099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elena gomez irritat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14188" y="3962400"/>
            <a:ext cx="6112598" cy="3019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anning tat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2887" y="3435815"/>
            <a:ext cx="4398402" cy="29337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selena gome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05" y="3603064"/>
            <a:ext cx="2770608" cy="337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7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ipe(down)">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circle(in)">
                                      <p:cBhvr>
                                        <p:cTn id="28" dur="20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 y="508000"/>
            <a:ext cx="8534400" cy="503238"/>
          </a:xfrm>
        </p:spPr>
        <p:txBody>
          <a:bodyPr/>
          <a:lstStyle/>
          <a:p>
            <a:pPr eaLnBrk="1" hangingPunct="1"/>
            <a:r>
              <a:rPr lang="en-US" smtClean="0"/>
              <a:t>The Preservation of Genetic Variation</a:t>
            </a:r>
            <a:endParaRPr lang="en-US" b="0" smtClean="0">
              <a:solidFill>
                <a:schemeClr val="tx1"/>
              </a:solidFill>
            </a:endParaRPr>
          </a:p>
        </p:txBody>
      </p:sp>
      <p:sp>
        <p:nvSpPr>
          <p:cNvPr id="101379" name="Rectangle 3"/>
          <p:cNvSpPr>
            <a:spLocks noGrp="1" noChangeArrowheads="1"/>
          </p:cNvSpPr>
          <p:nvPr>
            <p:ph type="body" idx="1"/>
          </p:nvPr>
        </p:nvSpPr>
        <p:spPr>
          <a:xfrm>
            <a:off x="533400" y="1371600"/>
            <a:ext cx="8534400" cy="2514600"/>
          </a:xfrm>
        </p:spPr>
        <p:txBody>
          <a:bodyPr/>
          <a:lstStyle/>
          <a:p>
            <a:pPr eaLnBrk="1" hangingPunct="1"/>
            <a:r>
              <a:rPr lang="en-US" sz="2800" dirty="0" smtClean="0"/>
              <a:t>Various mechanisms help to preserve genetic variation in a population</a:t>
            </a:r>
          </a:p>
          <a:p>
            <a:pPr eaLnBrk="1" hangingPunct="1"/>
            <a:r>
              <a:rPr lang="en-US" sz="2800" dirty="0" smtClean="0"/>
              <a:t>Balancing Selection</a:t>
            </a:r>
          </a:p>
          <a:p>
            <a:pPr lvl="1" eaLnBrk="1" hangingPunct="1"/>
            <a:r>
              <a:rPr lang="en-US" sz="2400" b="1" dirty="0" smtClean="0"/>
              <a:t>Balancing selection </a:t>
            </a:r>
            <a:r>
              <a:rPr lang="en-US" sz="2400" dirty="0" smtClean="0"/>
              <a:t>occurs when natural selection maintains stable frequencies of two or more phenotypic forms in a population</a:t>
            </a:r>
            <a:endParaRPr lang="en-US" sz="2600" dirty="0" smtClean="0"/>
          </a:p>
          <a:p>
            <a:pPr eaLnBrk="1" hangingPunct="1"/>
            <a:r>
              <a:rPr lang="en-US" sz="2800" dirty="0" err="1" smtClean="0"/>
              <a:t>Diploidy</a:t>
            </a:r>
            <a:endParaRPr lang="en-US" sz="2800" dirty="0" smtClean="0"/>
          </a:p>
          <a:p>
            <a:pPr lvl="1" eaLnBrk="1" hangingPunct="1"/>
            <a:r>
              <a:rPr lang="en-US" sz="2600" dirty="0" err="1" smtClean="0"/>
              <a:t>Diploidy</a:t>
            </a:r>
            <a:r>
              <a:rPr lang="en-US" sz="2600" dirty="0" smtClean="0"/>
              <a:t> maintains genetic variation in the form of hidden recessive alleles</a:t>
            </a:r>
          </a:p>
          <a:p>
            <a:pPr lvl="1" eaLnBrk="1" hangingPunct="1"/>
            <a:r>
              <a:rPr lang="en-US" sz="2600" dirty="0" err="1" smtClean="0"/>
              <a:t>Heterozygotes</a:t>
            </a:r>
            <a:r>
              <a:rPr lang="en-US" sz="2600" dirty="0" smtClean="0"/>
              <a:t> can carry recessive alleles that are hidden from the effects of selection (29)</a:t>
            </a:r>
          </a:p>
          <a:p>
            <a:pPr lvl="1" eaLnBrk="1" hangingPunct="1"/>
            <a:endParaRPr lang="en-US" sz="2600" dirty="0" smtClean="0"/>
          </a:p>
        </p:txBody>
      </p:sp>
      <p:grpSp>
        <p:nvGrpSpPr>
          <p:cNvPr id="101380" name="Group 4"/>
          <p:cNvGrpSpPr>
            <a:grpSpLocks/>
          </p:cNvGrpSpPr>
          <p:nvPr/>
        </p:nvGrpSpPr>
        <p:grpSpPr bwMode="auto">
          <a:xfrm>
            <a:off x="0" y="6553200"/>
            <a:ext cx="9144000" cy="304800"/>
            <a:chOff x="0" y="4128"/>
            <a:chExt cx="5760" cy="192"/>
          </a:xfrm>
        </p:grpSpPr>
        <p:sp>
          <p:nvSpPr>
            <p:cNvPr id="10138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138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0138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Mutation Rates</a:t>
            </a:r>
            <a:endParaRPr lang="en-US" dirty="0"/>
          </a:p>
        </p:txBody>
      </p:sp>
      <p:sp>
        <p:nvSpPr>
          <p:cNvPr id="9" name="Text Placeholder 8"/>
          <p:cNvSpPr>
            <a:spLocks noGrp="1"/>
          </p:cNvSpPr>
          <p:nvPr>
            <p:ph type="body" idx="1"/>
          </p:nvPr>
        </p:nvSpPr>
        <p:spPr/>
        <p:txBody>
          <a:bodyPr/>
          <a:lstStyle/>
          <a:p>
            <a:r>
              <a:rPr lang="en-US" dirty="0" smtClean="0"/>
              <a:t>Plants &amp; Animals</a:t>
            </a:r>
            <a:endParaRPr lang="en-US" dirty="0"/>
          </a:p>
        </p:txBody>
      </p:sp>
      <p:sp>
        <p:nvSpPr>
          <p:cNvPr id="11" name="Text Placeholder 10"/>
          <p:cNvSpPr>
            <a:spLocks noGrp="1"/>
          </p:cNvSpPr>
          <p:nvPr>
            <p:ph type="body" sz="half" idx="3"/>
          </p:nvPr>
        </p:nvSpPr>
        <p:spPr/>
        <p:txBody>
          <a:bodyPr/>
          <a:lstStyle/>
          <a:p>
            <a:r>
              <a:rPr lang="en-US" dirty="0" smtClean="0"/>
              <a:t>Prokaryotes &amp; Viruses</a:t>
            </a:r>
            <a:endParaRPr lang="en-US" dirty="0"/>
          </a:p>
        </p:txBody>
      </p:sp>
      <p:sp>
        <p:nvSpPr>
          <p:cNvPr id="10" name="Content Placeholder 9"/>
          <p:cNvSpPr>
            <a:spLocks noGrp="1"/>
          </p:cNvSpPr>
          <p:nvPr>
            <p:ph sz="quarter" idx="2"/>
          </p:nvPr>
        </p:nvSpPr>
        <p:spPr/>
        <p:txBody>
          <a:bodyPr/>
          <a:lstStyle/>
          <a:p>
            <a:r>
              <a:rPr lang="en-US" dirty="0" smtClean="0"/>
              <a:t>Long generation spans makes mutation rates low</a:t>
            </a:r>
          </a:p>
          <a:p>
            <a:pPr lvl="1"/>
            <a:r>
              <a:rPr lang="en-US" dirty="0" smtClean="0"/>
              <a:t>About 1 mutation in every 100,000 genes per generation</a:t>
            </a:r>
          </a:p>
          <a:p>
            <a:pPr lvl="1"/>
            <a:endParaRPr lang="en-US" dirty="0"/>
          </a:p>
        </p:txBody>
      </p:sp>
      <p:sp>
        <p:nvSpPr>
          <p:cNvPr id="12" name="Content Placeholder 11"/>
          <p:cNvSpPr>
            <a:spLocks noGrp="1"/>
          </p:cNvSpPr>
          <p:nvPr>
            <p:ph sz="quarter" idx="4"/>
          </p:nvPr>
        </p:nvSpPr>
        <p:spPr/>
        <p:txBody>
          <a:bodyPr>
            <a:normAutofit/>
          </a:bodyPr>
          <a:lstStyle/>
          <a:p>
            <a:r>
              <a:rPr lang="en-US" dirty="0" smtClean="0"/>
              <a:t>Short generation spans mean mutations rapidly generate variation</a:t>
            </a:r>
          </a:p>
          <a:p>
            <a:r>
              <a:rPr lang="en-US" dirty="0" smtClean="0"/>
              <a:t>Example HIV: </a:t>
            </a:r>
          </a:p>
          <a:p>
            <a:pPr lvl="1"/>
            <a:r>
              <a:rPr lang="en-US" dirty="0" smtClean="0"/>
              <a:t>Generation span = 2 days</a:t>
            </a:r>
          </a:p>
          <a:p>
            <a:pPr lvl="1"/>
            <a:r>
              <a:rPr lang="en-US" dirty="0" smtClean="0"/>
              <a:t>RNA genome has higher mutation rate than DNA genome</a:t>
            </a:r>
          </a:p>
          <a:p>
            <a:pPr lvl="1"/>
            <a:r>
              <a:rPr lang="en-US" dirty="0" smtClean="0"/>
              <a:t>Makes single drug treatments an impossibility </a:t>
            </a:r>
            <a:endParaRPr lang="en-US" dirty="0"/>
          </a:p>
        </p:txBody>
      </p:sp>
    </p:spTree>
    <p:extLst>
      <p:ext uri="{BB962C8B-B14F-4D97-AF65-F5344CB8AC3E}">
        <p14:creationId xmlns:p14="http://schemas.microsoft.com/office/powerpoint/2010/main" val="32320751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533400" y="2127250"/>
            <a:ext cx="8229600" cy="3981450"/>
          </a:xfrm>
        </p:spPr>
        <p:txBody>
          <a:bodyPr/>
          <a:lstStyle/>
          <a:p>
            <a:pPr eaLnBrk="1" hangingPunct="1"/>
            <a:r>
              <a:rPr lang="en-US" sz="2800" b="1" dirty="0" smtClean="0"/>
              <a:t>Heterozygote advantage </a:t>
            </a:r>
            <a:r>
              <a:rPr lang="en-US" sz="2800" dirty="0" smtClean="0"/>
              <a:t>occurs when </a:t>
            </a:r>
            <a:r>
              <a:rPr lang="en-US" sz="2800" dirty="0" err="1" smtClean="0"/>
              <a:t>heterozygotes</a:t>
            </a:r>
            <a:r>
              <a:rPr lang="en-US" sz="2800" dirty="0" smtClean="0"/>
              <a:t> have a higher fitness than do both </a:t>
            </a:r>
            <a:r>
              <a:rPr lang="en-US" sz="2800" dirty="0" err="1" smtClean="0"/>
              <a:t>homozygotes</a:t>
            </a:r>
            <a:endParaRPr lang="en-US" sz="2800" dirty="0" smtClean="0"/>
          </a:p>
          <a:p>
            <a:pPr eaLnBrk="1" hangingPunct="1"/>
            <a:r>
              <a:rPr lang="en-US" sz="2800" dirty="0" smtClean="0"/>
              <a:t>Natural selection will tend to maintain two or more alleles at that locus</a:t>
            </a:r>
          </a:p>
          <a:p>
            <a:pPr eaLnBrk="1" hangingPunct="1"/>
            <a:r>
              <a:rPr lang="en-US" sz="2800" dirty="0" smtClean="0"/>
              <a:t>The sickle-cell allele causes mutations in hemoglobin but also confers malaria resistance</a:t>
            </a:r>
          </a:p>
          <a:p>
            <a:pPr eaLnBrk="1" hangingPunct="1"/>
            <a:r>
              <a:rPr lang="en-US" sz="2800" dirty="0" smtClean="0"/>
              <a:t>(30)</a:t>
            </a:r>
          </a:p>
        </p:txBody>
      </p:sp>
      <p:sp>
        <p:nvSpPr>
          <p:cNvPr id="104451" name="Rectangle 3"/>
          <p:cNvSpPr>
            <a:spLocks noChangeArrowheads="1"/>
          </p:cNvSpPr>
          <p:nvPr/>
        </p:nvSpPr>
        <p:spPr bwMode="auto">
          <a:xfrm>
            <a:off x="533400" y="1373188"/>
            <a:ext cx="4352925" cy="519112"/>
          </a:xfrm>
          <a:prstGeom prst="rect">
            <a:avLst/>
          </a:prstGeom>
          <a:noFill/>
          <a:ln w="34925">
            <a:noFill/>
            <a:miter lim="800000"/>
            <a:headEnd/>
            <a:tailEnd/>
          </a:ln>
        </p:spPr>
        <p:txBody>
          <a:bodyPr wrap="none" lIns="92075" tIns="46038" rIns="92075" bIns="46038" anchor="ctr">
            <a:spAutoFit/>
          </a:bodyPr>
          <a:lstStyle/>
          <a:p>
            <a:pPr algn="ctr"/>
            <a:r>
              <a:rPr lang="en-US" sz="2800" b="1"/>
              <a:t>Heterozygote Advantage</a:t>
            </a:r>
          </a:p>
        </p:txBody>
      </p:sp>
      <p:grpSp>
        <p:nvGrpSpPr>
          <p:cNvPr id="104452" name="Group 4"/>
          <p:cNvGrpSpPr>
            <a:grpSpLocks/>
          </p:cNvGrpSpPr>
          <p:nvPr/>
        </p:nvGrpSpPr>
        <p:grpSpPr bwMode="auto">
          <a:xfrm>
            <a:off x="0" y="6553200"/>
            <a:ext cx="9144000" cy="304800"/>
            <a:chOff x="0" y="4128"/>
            <a:chExt cx="5760" cy="192"/>
          </a:xfrm>
        </p:grpSpPr>
        <p:sp>
          <p:nvSpPr>
            <p:cNvPr id="10445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445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0445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52400" y="0"/>
            <a:ext cx="7772400" cy="304800"/>
          </a:xfrm>
        </p:spPr>
        <p:txBody>
          <a:bodyPr/>
          <a:lstStyle/>
          <a:p>
            <a:pPr eaLnBrk="1" hangingPunct="1"/>
            <a:r>
              <a:rPr lang="en-US" sz="1200" b="0" smtClean="0">
                <a:solidFill>
                  <a:schemeClr val="tx1"/>
                </a:solidFill>
                <a:latin typeface="Arial" charset="0"/>
              </a:rPr>
              <a:t>Figure 23.17</a:t>
            </a:r>
            <a:endParaRPr lang="en-US" sz="1200" smtClean="0">
              <a:solidFill>
                <a:schemeClr val="tx1"/>
              </a:solidFill>
              <a:latin typeface="Arial" charset="0"/>
            </a:endParaRPr>
          </a:p>
        </p:txBody>
      </p:sp>
      <p:pic>
        <p:nvPicPr>
          <p:cNvPr id="105475" name="Picture 3" descr="23_17MalariaSickleCelMap-U"/>
          <p:cNvPicPr>
            <a:picLocks noChangeAspect="1" noChangeArrowheads="1"/>
          </p:cNvPicPr>
          <p:nvPr/>
        </p:nvPicPr>
        <p:blipFill>
          <a:blip r:embed="rId3" cstate="print"/>
          <a:srcRect/>
          <a:stretch>
            <a:fillRect/>
          </a:stretch>
        </p:blipFill>
        <p:spPr bwMode="auto">
          <a:xfrm>
            <a:off x="977900" y="250825"/>
            <a:ext cx="7237413" cy="6584950"/>
          </a:xfrm>
          <a:prstGeom prst="rect">
            <a:avLst/>
          </a:prstGeom>
          <a:noFill/>
          <a:ln w="9525">
            <a:noFill/>
            <a:miter lim="800000"/>
            <a:headEnd/>
            <a:tailEnd/>
          </a:ln>
        </p:spPr>
      </p:pic>
      <p:sp>
        <p:nvSpPr>
          <p:cNvPr id="105476" name="Text Box 4"/>
          <p:cNvSpPr txBox="1">
            <a:spLocks noChangeArrowheads="1"/>
          </p:cNvSpPr>
          <p:nvPr/>
        </p:nvSpPr>
        <p:spPr bwMode="auto">
          <a:xfrm>
            <a:off x="1168400" y="5103813"/>
            <a:ext cx="3619500" cy="1031875"/>
          </a:xfrm>
          <a:prstGeom prst="rect">
            <a:avLst/>
          </a:prstGeom>
          <a:noFill/>
          <a:ln w="9525">
            <a:noFill/>
            <a:miter lim="800000"/>
            <a:headEnd/>
            <a:tailEnd/>
          </a:ln>
        </p:spPr>
        <p:txBody>
          <a:bodyPr wrap="none" lIns="0" tIns="0" rIns="0" bIns="0"/>
          <a:lstStyle/>
          <a:p>
            <a:pPr>
              <a:lnSpc>
                <a:spcPct val="90000"/>
              </a:lnSpc>
            </a:pPr>
            <a:r>
              <a:rPr lang="en-US" sz="1800" b="1"/>
              <a:t>Distribution of </a:t>
            </a:r>
          </a:p>
          <a:p>
            <a:pPr>
              <a:lnSpc>
                <a:spcPct val="90000"/>
              </a:lnSpc>
            </a:pPr>
            <a:r>
              <a:rPr lang="en-US" sz="1800" b="1"/>
              <a:t>malaria caused by</a:t>
            </a:r>
          </a:p>
          <a:p>
            <a:pPr>
              <a:lnSpc>
                <a:spcPct val="90000"/>
              </a:lnSpc>
            </a:pPr>
            <a:r>
              <a:rPr lang="en-US" sz="1800" b="1" i="1"/>
              <a:t>Plasmodium falciparum</a:t>
            </a:r>
            <a:r>
              <a:rPr lang="en-US" sz="1800" b="1"/>
              <a:t> </a:t>
            </a:r>
          </a:p>
          <a:p>
            <a:pPr>
              <a:lnSpc>
                <a:spcPct val="90000"/>
              </a:lnSpc>
            </a:pPr>
            <a:r>
              <a:rPr lang="en-US" sz="1800" b="1"/>
              <a:t>(a parasitic unicellular eukaryote)</a:t>
            </a:r>
            <a:endParaRPr lang="en-US" sz="1800" b="1">
              <a:sym typeface="Symbol" pitchFamily="84" charset="2"/>
            </a:endParaRPr>
          </a:p>
        </p:txBody>
      </p:sp>
      <p:sp>
        <p:nvSpPr>
          <p:cNvPr id="105477" name="Text Box 5"/>
          <p:cNvSpPr txBox="1">
            <a:spLocks noChangeArrowheads="1"/>
          </p:cNvSpPr>
          <p:nvPr/>
        </p:nvSpPr>
        <p:spPr bwMode="auto">
          <a:xfrm>
            <a:off x="5651500" y="3248025"/>
            <a:ext cx="635000" cy="282575"/>
          </a:xfrm>
          <a:prstGeom prst="rect">
            <a:avLst/>
          </a:prstGeom>
          <a:noFill/>
          <a:ln w="9525">
            <a:noFill/>
            <a:miter lim="800000"/>
            <a:headEnd/>
            <a:tailEnd/>
          </a:ln>
        </p:spPr>
        <p:txBody>
          <a:bodyPr wrap="none" lIns="0" tIns="0" rIns="0" bIns="0"/>
          <a:lstStyle/>
          <a:p>
            <a:pPr>
              <a:lnSpc>
                <a:spcPct val="90000"/>
              </a:lnSpc>
            </a:pPr>
            <a:r>
              <a:rPr lang="en-US" sz="1800" b="1"/>
              <a:t>Key</a:t>
            </a:r>
            <a:endParaRPr lang="en-US" sz="1800" b="1">
              <a:sym typeface="Symbol" pitchFamily="84" charset="2"/>
            </a:endParaRPr>
          </a:p>
        </p:txBody>
      </p:sp>
      <p:sp>
        <p:nvSpPr>
          <p:cNvPr id="105478" name="Text Box 6"/>
          <p:cNvSpPr txBox="1">
            <a:spLocks noChangeArrowheads="1"/>
          </p:cNvSpPr>
          <p:nvPr/>
        </p:nvSpPr>
        <p:spPr bwMode="auto">
          <a:xfrm>
            <a:off x="5651500" y="3603625"/>
            <a:ext cx="2146300" cy="511175"/>
          </a:xfrm>
          <a:prstGeom prst="rect">
            <a:avLst/>
          </a:prstGeom>
          <a:noFill/>
          <a:ln w="9525">
            <a:noFill/>
            <a:miter lim="800000"/>
            <a:headEnd/>
            <a:tailEnd/>
          </a:ln>
        </p:spPr>
        <p:txBody>
          <a:bodyPr wrap="none" lIns="0" tIns="0" rIns="0" bIns="0"/>
          <a:lstStyle/>
          <a:p>
            <a:pPr>
              <a:lnSpc>
                <a:spcPct val="90000"/>
              </a:lnSpc>
            </a:pPr>
            <a:r>
              <a:rPr lang="en-US" sz="1800" b="1"/>
              <a:t>Frequencies of the</a:t>
            </a:r>
          </a:p>
          <a:p>
            <a:pPr>
              <a:lnSpc>
                <a:spcPct val="90000"/>
              </a:lnSpc>
            </a:pPr>
            <a:r>
              <a:rPr lang="en-US" sz="1800" b="1"/>
              <a:t>sickle-cell allele</a:t>
            </a:r>
            <a:endParaRPr lang="en-US" sz="1800" b="1">
              <a:sym typeface="Symbol" pitchFamily="84" charset="2"/>
            </a:endParaRPr>
          </a:p>
        </p:txBody>
      </p:sp>
      <p:sp>
        <p:nvSpPr>
          <p:cNvPr id="105479" name="Text Box 7"/>
          <p:cNvSpPr txBox="1">
            <a:spLocks noChangeArrowheads="1"/>
          </p:cNvSpPr>
          <p:nvPr/>
        </p:nvSpPr>
        <p:spPr bwMode="auto">
          <a:xfrm>
            <a:off x="6423025" y="4283075"/>
            <a:ext cx="869950" cy="304800"/>
          </a:xfrm>
          <a:prstGeom prst="rect">
            <a:avLst/>
          </a:prstGeom>
          <a:noFill/>
          <a:ln w="9525">
            <a:noFill/>
            <a:miter lim="800000"/>
            <a:headEnd/>
            <a:tailEnd/>
          </a:ln>
        </p:spPr>
        <p:txBody>
          <a:bodyPr wrap="none" lIns="0" tIns="0" rIns="0" bIns="0"/>
          <a:lstStyle/>
          <a:p>
            <a:pPr algn="r">
              <a:lnSpc>
                <a:spcPct val="90000"/>
              </a:lnSpc>
            </a:pPr>
            <a:r>
              <a:rPr lang="en-US" sz="1800" b="1"/>
              <a:t>0–2.5%</a:t>
            </a:r>
            <a:endParaRPr lang="en-US" sz="1800" b="1">
              <a:sym typeface="Symbol" pitchFamily="84" charset="2"/>
            </a:endParaRPr>
          </a:p>
        </p:txBody>
      </p:sp>
      <p:sp>
        <p:nvSpPr>
          <p:cNvPr id="105480" name="Text Box 8"/>
          <p:cNvSpPr txBox="1">
            <a:spLocks noChangeArrowheads="1"/>
          </p:cNvSpPr>
          <p:nvPr/>
        </p:nvSpPr>
        <p:spPr bwMode="auto">
          <a:xfrm>
            <a:off x="6251575" y="4645025"/>
            <a:ext cx="1044575" cy="225425"/>
          </a:xfrm>
          <a:prstGeom prst="rect">
            <a:avLst/>
          </a:prstGeom>
          <a:noFill/>
          <a:ln w="9525">
            <a:noFill/>
            <a:miter lim="800000"/>
            <a:headEnd/>
            <a:tailEnd/>
          </a:ln>
        </p:spPr>
        <p:txBody>
          <a:bodyPr wrap="none" lIns="0" tIns="0" rIns="0" bIns="0"/>
          <a:lstStyle/>
          <a:p>
            <a:pPr algn="r">
              <a:lnSpc>
                <a:spcPct val="90000"/>
              </a:lnSpc>
            </a:pPr>
            <a:r>
              <a:rPr lang="en-US" sz="1800" b="1"/>
              <a:t>2.5–5.0%</a:t>
            </a:r>
            <a:endParaRPr lang="en-US" sz="1800" b="1">
              <a:sym typeface="Symbol" pitchFamily="84" charset="2"/>
            </a:endParaRPr>
          </a:p>
        </p:txBody>
      </p:sp>
      <p:sp>
        <p:nvSpPr>
          <p:cNvPr id="105481" name="Text Box 9"/>
          <p:cNvSpPr txBox="1">
            <a:spLocks noChangeArrowheads="1"/>
          </p:cNvSpPr>
          <p:nvPr/>
        </p:nvSpPr>
        <p:spPr bwMode="auto">
          <a:xfrm>
            <a:off x="6251575" y="5013325"/>
            <a:ext cx="1044575" cy="225425"/>
          </a:xfrm>
          <a:prstGeom prst="rect">
            <a:avLst/>
          </a:prstGeom>
          <a:noFill/>
          <a:ln w="9525">
            <a:noFill/>
            <a:miter lim="800000"/>
            <a:headEnd/>
            <a:tailEnd/>
          </a:ln>
        </p:spPr>
        <p:txBody>
          <a:bodyPr wrap="none" lIns="0" tIns="0" rIns="0" bIns="0"/>
          <a:lstStyle/>
          <a:p>
            <a:pPr algn="r">
              <a:lnSpc>
                <a:spcPct val="90000"/>
              </a:lnSpc>
            </a:pPr>
            <a:r>
              <a:rPr lang="en-US" sz="1800" b="1"/>
              <a:t>5.0–7.5%</a:t>
            </a:r>
            <a:endParaRPr lang="en-US" sz="1800" b="1">
              <a:sym typeface="Symbol" pitchFamily="84" charset="2"/>
            </a:endParaRPr>
          </a:p>
        </p:txBody>
      </p:sp>
      <p:sp>
        <p:nvSpPr>
          <p:cNvPr id="105482" name="Text Box 10"/>
          <p:cNvSpPr txBox="1">
            <a:spLocks noChangeArrowheads="1"/>
          </p:cNvSpPr>
          <p:nvPr/>
        </p:nvSpPr>
        <p:spPr bwMode="auto">
          <a:xfrm>
            <a:off x="6375400" y="5373688"/>
            <a:ext cx="1044575" cy="225425"/>
          </a:xfrm>
          <a:prstGeom prst="rect">
            <a:avLst/>
          </a:prstGeom>
          <a:noFill/>
          <a:ln w="9525">
            <a:noFill/>
            <a:miter lim="800000"/>
            <a:headEnd/>
            <a:tailEnd/>
          </a:ln>
        </p:spPr>
        <p:txBody>
          <a:bodyPr wrap="none" lIns="0" tIns="0" rIns="0" bIns="0"/>
          <a:lstStyle/>
          <a:p>
            <a:pPr algn="r">
              <a:lnSpc>
                <a:spcPct val="90000"/>
              </a:lnSpc>
            </a:pPr>
            <a:r>
              <a:rPr lang="en-US" sz="1800" b="1"/>
              <a:t>7.5–10.0%</a:t>
            </a:r>
            <a:endParaRPr lang="en-US" sz="1800" b="1">
              <a:sym typeface="Symbol" pitchFamily="84" charset="2"/>
            </a:endParaRPr>
          </a:p>
        </p:txBody>
      </p:sp>
      <p:sp>
        <p:nvSpPr>
          <p:cNvPr id="105483" name="Text Box 11"/>
          <p:cNvSpPr txBox="1">
            <a:spLocks noChangeArrowheads="1"/>
          </p:cNvSpPr>
          <p:nvPr/>
        </p:nvSpPr>
        <p:spPr bwMode="auto">
          <a:xfrm>
            <a:off x="6175375" y="5738813"/>
            <a:ext cx="1241425" cy="219075"/>
          </a:xfrm>
          <a:prstGeom prst="rect">
            <a:avLst/>
          </a:prstGeom>
          <a:noFill/>
          <a:ln w="9525">
            <a:noFill/>
            <a:miter lim="800000"/>
            <a:headEnd/>
            <a:tailEnd/>
          </a:ln>
        </p:spPr>
        <p:txBody>
          <a:bodyPr wrap="none" lIns="0" tIns="0" rIns="0" bIns="0"/>
          <a:lstStyle/>
          <a:p>
            <a:pPr algn="r">
              <a:lnSpc>
                <a:spcPct val="90000"/>
              </a:lnSpc>
            </a:pPr>
            <a:r>
              <a:rPr lang="en-US" sz="1800" b="1"/>
              <a:t>10.0–12.5%</a:t>
            </a:r>
            <a:endParaRPr lang="en-US" sz="1800" b="1">
              <a:sym typeface="Symbol" pitchFamily="84" charset="2"/>
            </a:endParaRPr>
          </a:p>
        </p:txBody>
      </p:sp>
      <p:sp>
        <p:nvSpPr>
          <p:cNvPr id="105484" name="Text Box 12"/>
          <p:cNvSpPr txBox="1">
            <a:spLocks noChangeArrowheads="1"/>
          </p:cNvSpPr>
          <p:nvPr/>
        </p:nvSpPr>
        <p:spPr bwMode="auto">
          <a:xfrm>
            <a:off x="6372225" y="6119813"/>
            <a:ext cx="1044575" cy="225425"/>
          </a:xfrm>
          <a:prstGeom prst="rect">
            <a:avLst/>
          </a:prstGeom>
          <a:noFill/>
          <a:ln w="9525">
            <a:noFill/>
            <a:miter lim="800000"/>
            <a:headEnd/>
            <a:tailEnd/>
          </a:ln>
        </p:spPr>
        <p:txBody>
          <a:bodyPr wrap="none" lIns="0" tIns="0" rIns="0" bIns="0"/>
          <a:lstStyle/>
          <a:p>
            <a:pPr algn="r">
              <a:lnSpc>
                <a:spcPct val="90000"/>
              </a:lnSpc>
            </a:pPr>
            <a:r>
              <a:rPr lang="en-US" sz="1800" b="1"/>
              <a:t>&gt;12.5%</a:t>
            </a:r>
            <a:endParaRPr lang="en-US" sz="1800" b="1">
              <a:sym typeface="Symbol" pitchFamily="84" charset="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0813" y="584200"/>
            <a:ext cx="8534400" cy="914400"/>
          </a:xfrm>
        </p:spPr>
        <p:txBody>
          <a:bodyPr/>
          <a:lstStyle/>
          <a:p>
            <a:pPr eaLnBrk="1" hangingPunct="1"/>
            <a:r>
              <a:rPr lang="en-US" smtClean="0"/>
              <a:t>Why Natural Selection Cannot Fashion Perfect Organisms</a:t>
            </a:r>
          </a:p>
        </p:txBody>
      </p:sp>
      <p:sp>
        <p:nvSpPr>
          <p:cNvPr id="108547" name="Rectangle 3"/>
          <p:cNvSpPr>
            <a:spLocks noGrp="1" noChangeArrowheads="1"/>
          </p:cNvSpPr>
          <p:nvPr>
            <p:ph type="body" idx="1"/>
          </p:nvPr>
        </p:nvSpPr>
        <p:spPr>
          <a:xfrm>
            <a:off x="546100" y="1898650"/>
            <a:ext cx="7988300" cy="4121150"/>
          </a:xfrm>
        </p:spPr>
        <p:txBody>
          <a:bodyPr/>
          <a:lstStyle/>
          <a:p>
            <a:pPr marL="533400" indent="-533400" eaLnBrk="1" hangingPunct="1">
              <a:buFontTx/>
              <a:buAutoNum type="arabicPeriod"/>
            </a:pPr>
            <a:r>
              <a:rPr lang="en-US" sz="2800" dirty="0" smtClean="0"/>
              <a:t>Selection can act only on existing variations</a:t>
            </a:r>
          </a:p>
          <a:p>
            <a:pPr marL="533400" indent="-533400" eaLnBrk="1" hangingPunct="1">
              <a:buFontTx/>
              <a:buAutoNum type="arabicPeriod"/>
            </a:pPr>
            <a:r>
              <a:rPr lang="en-US" sz="2800" dirty="0" smtClean="0"/>
              <a:t>Evolution is limited by historical constraints</a:t>
            </a:r>
          </a:p>
          <a:p>
            <a:pPr marL="533400" indent="-533400" eaLnBrk="1" hangingPunct="1">
              <a:buFontTx/>
              <a:buAutoNum type="arabicPeriod"/>
            </a:pPr>
            <a:r>
              <a:rPr lang="en-US" sz="2800" dirty="0" smtClean="0"/>
              <a:t>Adaptations are often compromises</a:t>
            </a:r>
          </a:p>
          <a:p>
            <a:pPr marL="533400" indent="-533400" eaLnBrk="1" hangingPunct="1">
              <a:buFontTx/>
              <a:buAutoNum type="arabicPeriod"/>
            </a:pPr>
            <a:r>
              <a:rPr lang="en-US" sz="2800" dirty="0" smtClean="0"/>
              <a:t>Chance, natural selection, and the environment interact (31)</a:t>
            </a:r>
          </a:p>
          <a:p>
            <a:pPr marL="533400" indent="-533400" eaLnBrk="1" hangingPunct="1">
              <a:buFontTx/>
              <a:buAutoNum type="arabicPeriod"/>
            </a:pPr>
            <a:endParaRPr lang="en-US" sz="2800" dirty="0" smtClean="0"/>
          </a:p>
        </p:txBody>
      </p:sp>
      <p:grpSp>
        <p:nvGrpSpPr>
          <p:cNvPr id="108548" name="Group 4"/>
          <p:cNvGrpSpPr>
            <a:grpSpLocks/>
          </p:cNvGrpSpPr>
          <p:nvPr/>
        </p:nvGrpSpPr>
        <p:grpSpPr bwMode="auto">
          <a:xfrm>
            <a:off x="0" y="6553200"/>
            <a:ext cx="9144000" cy="304800"/>
            <a:chOff x="0" y="4128"/>
            <a:chExt cx="5760" cy="192"/>
          </a:xfrm>
        </p:grpSpPr>
        <p:sp>
          <p:nvSpPr>
            <p:cNvPr id="108550"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855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0854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Refers to </a:t>
            </a:r>
            <a:r>
              <a:rPr lang="en-US" dirty="0" err="1" smtClean="0"/>
              <a:t>recombinational</a:t>
            </a:r>
            <a:r>
              <a:rPr lang="en-US" dirty="0" smtClean="0"/>
              <a:t> shuffling of already existing alleles in the gene pool</a:t>
            </a:r>
          </a:p>
          <a:p>
            <a:pPr lvl="1"/>
            <a:r>
              <a:rPr lang="en-US" dirty="0" err="1" smtClean="0"/>
              <a:t>Note:This</a:t>
            </a:r>
            <a:r>
              <a:rPr lang="en-US" dirty="0" smtClean="0"/>
              <a:t> allelic variation did originate from past mutation</a:t>
            </a:r>
          </a:p>
          <a:p>
            <a:r>
              <a:rPr lang="en-US" dirty="0" smtClean="0"/>
              <a:t>Sexual recombination is far more important than mutation on a generation-to-generation time scale in producing variation that make adaptation possible</a:t>
            </a:r>
          </a:p>
          <a:p>
            <a:r>
              <a:rPr lang="en-US" dirty="0" smtClean="0"/>
              <a:t>Sexual reproduction rearranges alleles into fresh combinations every generation</a:t>
            </a:r>
          </a:p>
          <a:p>
            <a:endParaRPr lang="en-US" dirty="0"/>
          </a:p>
        </p:txBody>
      </p:sp>
      <p:sp>
        <p:nvSpPr>
          <p:cNvPr id="7" name="Title 6"/>
          <p:cNvSpPr>
            <a:spLocks noGrp="1"/>
          </p:cNvSpPr>
          <p:nvPr>
            <p:ph type="title"/>
          </p:nvPr>
        </p:nvSpPr>
        <p:spPr/>
        <p:txBody>
          <a:bodyPr/>
          <a:lstStyle/>
          <a:p>
            <a:r>
              <a:rPr lang="en-US" dirty="0" smtClean="0"/>
              <a:t>Sexual Recombination</a:t>
            </a:r>
            <a:endParaRPr lang="en-US" dirty="0"/>
          </a:p>
        </p:txBody>
      </p:sp>
    </p:spTree>
    <p:extLst>
      <p:ext uri="{BB962C8B-B14F-4D97-AF65-F5344CB8AC3E}">
        <p14:creationId xmlns:p14="http://schemas.microsoft.com/office/powerpoint/2010/main" val="4243327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also undergo recombination, though they do so less often than sexually reproducing organisms</a:t>
            </a:r>
          </a:p>
          <a:p>
            <a:r>
              <a:rPr lang="en-US" dirty="0" smtClean="0"/>
              <a:t>Can often undergo recombination that allows them to cross species barriers</a:t>
            </a:r>
          </a:p>
          <a:p>
            <a:r>
              <a:rPr lang="en-US" dirty="0" smtClean="0"/>
              <a:t>This can make them especially dangerous!</a:t>
            </a:r>
            <a:endParaRPr lang="en-US" dirty="0"/>
          </a:p>
        </p:txBody>
      </p:sp>
      <p:sp>
        <p:nvSpPr>
          <p:cNvPr id="3" name="Title 2"/>
          <p:cNvSpPr>
            <a:spLocks noGrp="1"/>
          </p:cNvSpPr>
          <p:nvPr>
            <p:ph type="title"/>
          </p:nvPr>
        </p:nvSpPr>
        <p:spPr/>
        <p:txBody>
          <a:bodyPr/>
          <a:lstStyle/>
          <a:p>
            <a:r>
              <a:rPr lang="en-US" dirty="0" smtClean="0"/>
              <a:t>Prokaryotes &amp; Viruses</a:t>
            </a:r>
            <a:endParaRPr lang="en-US" dirty="0"/>
          </a:p>
        </p:txBody>
      </p:sp>
    </p:spTree>
    <p:extLst>
      <p:ext uri="{BB962C8B-B14F-4D97-AF65-F5344CB8AC3E}">
        <p14:creationId xmlns:p14="http://schemas.microsoft.com/office/powerpoint/2010/main" val="3515525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508000"/>
            <a:ext cx="8534400" cy="503238"/>
          </a:xfrm>
        </p:spPr>
        <p:txBody>
          <a:bodyPr/>
          <a:lstStyle/>
          <a:p>
            <a:pPr eaLnBrk="1" hangingPunct="1"/>
            <a:r>
              <a:rPr lang="en-US" smtClean="0"/>
              <a:t>Overview: The Smallest Unit of Evolution</a:t>
            </a:r>
          </a:p>
        </p:txBody>
      </p:sp>
      <p:sp>
        <p:nvSpPr>
          <p:cNvPr id="4099" name="Rectangle 3"/>
          <p:cNvSpPr>
            <a:spLocks noGrp="1" noChangeArrowheads="1"/>
          </p:cNvSpPr>
          <p:nvPr>
            <p:ph type="body" idx="1"/>
          </p:nvPr>
        </p:nvSpPr>
        <p:spPr>
          <a:xfrm>
            <a:off x="533400" y="1371600"/>
            <a:ext cx="8001000" cy="5105400"/>
          </a:xfrm>
        </p:spPr>
        <p:txBody>
          <a:bodyPr/>
          <a:lstStyle/>
          <a:p>
            <a:pPr eaLnBrk="1" hangingPunct="1"/>
            <a:r>
              <a:rPr lang="en-US" sz="2800" smtClean="0"/>
              <a:t>One misconception is that organisms evolve during their lifetimes</a:t>
            </a:r>
          </a:p>
          <a:p>
            <a:pPr eaLnBrk="1" hangingPunct="1"/>
            <a:r>
              <a:rPr lang="en-US" sz="2800" smtClean="0"/>
              <a:t>Natural selection acts on individuals, but only populations evolve</a:t>
            </a:r>
          </a:p>
          <a:p>
            <a:pPr eaLnBrk="1" hangingPunct="1"/>
            <a:r>
              <a:rPr lang="en-US" sz="2800" smtClean="0"/>
              <a:t>Consider, for example, a population of medium ground finches on Daphne Major Island</a:t>
            </a:r>
          </a:p>
          <a:p>
            <a:pPr marL="977900" lvl="1" indent="-304800" eaLnBrk="1" hangingPunct="1"/>
            <a:r>
              <a:rPr lang="en-US" sz="2600" smtClean="0"/>
              <a:t>During a drought, large-beaked birds were more likely to crack large seeds and survive</a:t>
            </a:r>
          </a:p>
          <a:p>
            <a:pPr marL="977900" lvl="1" indent="-304800" eaLnBrk="1" hangingPunct="1"/>
            <a:r>
              <a:rPr lang="en-US" sz="2600" smtClean="0"/>
              <a:t>The finch population evolved by natural selection</a:t>
            </a:r>
          </a:p>
        </p:txBody>
      </p:sp>
      <p:grpSp>
        <p:nvGrpSpPr>
          <p:cNvPr id="4100" name="Group 4"/>
          <p:cNvGrpSpPr>
            <a:grpSpLocks/>
          </p:cNvGrpSpPr>
          <p:nvPr/>
        </p:nvGrpSpPr>
        <p:grpSpPr bwMode="auto">
          <a:xfrm>
            <a:off x="0" y="6553200"/>
            <a:ext cx="9144000" cy="304800"/>
            <a:chOff x="0" y="4128"/>
            <a:chExt cx="5760" cy="192"/>
          </a:xfrm>
        </p:grpSpPr>
        <p:sp>
          <p:nvSpPr>
            <p:cNvPr id="410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1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10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4556</TotalTime>
  <Words>3421</Words>
  <Application>Microsoft Office PowerPoint</Application>
  <PresentationFormat>On-screen Show (4:3)</PresentationFormat>
  <Paragraphs>570</Paragraphs>
  <Slides>63</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Symbol</vt:lpstr>
      <vt:lpstr>Times</vt:lpstr>
      <vt:lpstr>Times New Roman</vt:lpstr>
      <vt:lpstr>ヒラギノ角ゴ Pro W3</vt:lpstr>
      <vt:lpstr>Blank Presentation</vt:lpstr>
      <vt:lpstr>PowerPoint Presentation</vt:lpstr>
      <vt:lpstr>Variation Makes Evolution Possible</vt:lpstr>
      <vt:lpstr>Mutations</vt:lpstr>
      <vt:lpstr>Mutations</vt:lpstr>
      <vt:lpstr>Mutations</vt:lpstr>
      <vt:lpstr>Mutation Rates</vt:lpstr>
      <vt:lpstr>Sexual Recombination</vt:lpstr>
      <vt:lpstr>Prokaryotes &amp; Viruses</vt:lpstr>
      <vt:lpstr>Overview: The Smallest Unit of Evolution</vt:lpstr>
      <vt:lpstr>Figure 23.1</vt:lpstr>
      <vt:lpstr>Figure 23.2</vt:lpstr>
      <vt:lpstr>PowerPoint Presentation</vt:lpstr>
      <vt:lpstr>Concept 23.1: Genetic variation makes evolution possible</vt:lpstr>
      <vt:lpstr>Figure 23.3 Nonheritable variation.</vt:lpstr>
      <vt:lpstr>Variation Within a Population</vt:lpstr>
      <vt:lpstr>PowerPoint Presentation</vt:lpstr>
      <vt:lpstr>Variation Between Populations</vt:lpstr>
      <vt:lpstr>Figure 23.5 A cline determined by temperature.</vt:lpstr>
      <vt:lpstr>Sources of Genetic Variation</vt:lpstr>
      <vt:lpstr>Altering Gene Number or Position</vt:lpstr>
      <vt:lpstr>Sexual Reproduction</vt:lpstr>
      <vt:lpstr>Concept 23.2: The Hardy-Weinberg equation can be used to test whether a population is evolving</vt:lpstr>
      <vt:lpstr>Figure 23.6</vt:lpstr>
      <vt:lpstr>Hardy-Weinberg Equilibrium</vt:lpstr>
      <vt:lpstr>Conditions for Hardy-Weinberg Equilibrium</vt:lpstr>
      <vt:lpstr>PowerPoint Presentation</vt:lpstr>
      <vt:lpstr>PowerPoint Presentation</vt:lpstr>
      <vt:lpstr>PowerPoint Presentation</vt:lpstr>
      <vt:lpstr>PowerPoint Presentation</vt:lpstr>
      <vt:lpstr>Figure 23.8a</vt:lpstr>
      <vt:lpstr>Figure 23.9-3</vt:lpstr>
      <vt:lpstr>PowerPoint Presentation</vt:lpstr>
      <vt:lpstr>Applying the Hardy-Weinberg Principle</vt:lpstr>
      <vt:lpstr>PowerPoint Presentation</vt:lpstr>
      <vt:lpstr>Concept 23.3: Natural selection, genetic drift, and gene flow can alter allele frequencies in a population</vt:lpstr>
      <vt:lpstr>Natural Selection</vt:lpstr>
      <vt:lpstr>Gene Flow</vt:lpstr>
      <vt:lpstr>Genetic Drift</vt:lpstr>
      <vt:lpstr>Genetic Drift</vt:lpstr>
      <vt:lpstr>PowerPoint Presentation</vt:lpstr>
      <vt:lpstr>The Founder Effect</vt:lpstr>
      <vt:lpstr>The Bottleneck Effect</vt:lpstr>
      <vt:lpstr>Figure 23.10-3</vt:lpstr>
      <vt:lpstr>Case Study: Impact of Genetic Drift on the Greater Prairie Chicken</vt:lpstr>
      <vt:lpstr>Figure 23.11</vt:lpstr>
      <vt:lpstr>Concept 23.4: Natural selection is the only mechanism that consistently causes adaptive evolution</vt:lpstr>
      <vt:lpstr>Relative Fitness</vt:lpstr>
      <vt:lpstr>Figure 23.13</vt:lpstr>
      <vt:lpstr>Directional, Disruptive, and Stabilizing Selection</vt:lpstr>
      <vt:lpstr>3 Types of Natural Selection</vt:lpstr>
      <vt:lpstr>Directional Selection</vt:lpstr>
      <vt:lpstr>Disruptive Selection</vt:lpstr>
      <vt:lpstr>Stabilizing Selection</vt:lpstr>
      <vt:lpstr>Sexual Selection</vt:lpstr>
      <vt:lpstr>Figure 23.15</vt:lpstr>
      <vt:lpstr>PowerPoint Presentation</vt:lpstr>
      <vt:lpstr>Sexual Selection:       Intrasexual Selection</vt:lpstr>
      <vt:lpstr>Sexual Selection:    Intersexual Selection</vt:lpstr>
      <vt:lpstr>The Preservation of Genetic Variation</vt:lpstr>
      <vt:lpstr>PowerPoint Presentation</vt:lpstr>
      <vt:lpstr>Figure 23.17</vt:lpstr>
      <vt:lpstr>Why Natural Selection Cannot Fashion Perfect Organisms</vt:lpstr>
      <vt:lpstr>THE END</vt:lpstr>
    </vt:vector>
  </TitlesOfParts>
  <Company>Jerome 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Jennifer McQuade</cp:lastModifiedBy>
  <cp:revision>216</cp:revision>
  <dcterms:created xsi:type="dcterms:W3CDTF">2010-08-06T18:35:02Z</dcterms:created>
  <dcterms:modified xsi:type="dcterms:W3CDTF">2018-03-14T18:37:39Z</dcterms:modified>
</cp:coreProperties>
</file>