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sldIdLst>
    <p:sldId id="256" r:id="rId2"/>
    <p:sldId id="257" r:id="rId3"/>
    <p:sldId id="258" r:id="rId4"/>
    <p:sldId id="263" r:id="rId5"/>
    <p:sldId id="342" r:id="rId6"/>
    <p:sldId id="268" r:id="rId7"/>
    <p:sldId id="346" r:id="rId8"/>
    <p:sldId id="392" r:id="rId9"/>
    <p:sldId id="351" r:id="rId10"/>
    <p:sldId id="273" r:id="rId11"/>
    <p:sldId id="274" r:id="rId12"/>
    <p:sldId id="280" r:id="rId13"/>
    <p:sldId id="281" r:id="rId14"/>
    <p:sldId id="282" r:id="rId15"/>
    <p:sldId id="356" r:id="rId16"/>
    <p:sldId id="288" r:id="rId17"/>
    <p:sldId id="357" r:id="rId18"/>
    <p:sldId id="290" r:id="rId19"/>
    <p:sldId id="358" r:id="rId20"/>
    <p:sldId id="292" r:id="rId21"/>
    <p:sldId id="301" r:id="rId22"/>
    <p:sldId id="302" r:id="rId23"/>
    <p:sldId id="366" r:id="rId24"/>
    <p:sldId id="308" r:id="rId25"/>
    <p:sldId id="309" r:id="rId26"/>
    <p:sldId id="310" r:id="rId27"/>
    <p:sldId id="371" r:id="rId28"/>
    <p:sldId id="312" r:id="rId29"/>
    <p:sldId id="372" r:id="rId30"/>
    <p:sldId id="373" r:id="rId31"/>
    <p:sldId id="315" r:id="rId32"/>
    <p:sldId id="319" r:id="rId33"/>
    <p:sldId id="376" r:id="rId34"/>
    <p:sldId id="321" r:id="rId35"/>
    <p:sldId id="318" r:id="rId36"/>
    <p:sldId id="328" r:id="rId37"/>
    <p:sldId id="381" r:id="rId38"/>
    <p:sldId id="393" r:id="rId39"/>
    <p:sldId id="332" r:id="rId40"/>
    <p:sldId id="334" r:id="rId41"/>
    <p:sldId id="336" r:id="rId42"/>
    <p:sldId id="391"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5pPr>
    <a:lvl6pPr marL="2286000" algn="l" defTabSz="914400" rtl="0" eaLnBrk="1" latinLnBrk="0" hangingPunct="1">
      <a:defRPr sz="2400" kern="1200">
        <a:solidFill>
          <a:schemeClr val="tx1"/>
        </a:solidFill>
        <a:latin typeface="Arial" charset="0"/>
        <a:ea typeface="ヒラギノ角ゴ Pro W3" pitchFamily="84" charset="-128"/>
        <a:cs typeface="+mn-cs"/>
      </a:defRPr>
    </a:lvl6pPr>
    <a:lvl7pPr marL="2743200" algn="l" defTabSz="914400" rtl="0" eaLnBrk="1" latinLnBrk="0" hangingPunct="1">
      <a:defRPr sz="2400" kern="1200">
        <a:solidFill>
          <a:schemeClr val="tx1"/>
        </a:solidFill>
        <a:latin typeface="Arial" charset="0"/>
        <a:ea typeface="ヒラギノ角ゴ Pro W3" pitchFamily="84" charset="-128"/>
        <a:cs typeface="+mn-cs"/>
      </a:defRPr>
    </a:lvl7pPr>
    <a:lvl8pPr marL="3200400" algn="l" defTabSz="914400" rtl="0" eaLnBrk="1" latinLnBrk="0" hangingPunct="1">
      <a:defRPr sz="2400" kern="1200">
        <a:solidFill>
          <a:schemeClr val="tx1"/>
        </a:solidFill>
        <a:latin typeface="Arial" charset="0"/>
        <a:ea typeface="ヒラギノ角ゴ Pro W3" pitchFamily="84" charset="-128"/>
        <a:cs typeface="+mn-cs"/>
      </a:defRPr>
    </a:lvl8pPr>
    <a:lvl9pPr marL="3657600" algn="l" defTabSz="914400" rtl="0" eaLnBrk="1" latinLnBrk="0" hangingPunct="1">
      <a:defRPr sz="2400" kern="1200">
        <a:solidFill>
          <a:schemeClr val="tx1"/>
        </a:solidFill>
        <a:latin typeface="Arial"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87E"/>
    <a:srgbClr val="D1300D"/>
    <a:srgbClr val="B9B9B9"/>
    <a:srgbClr val="AA2B15"/>
    <a:srgbClr val="AEB9B1"/>
    <a:srgbClr val="4F6F92"/>
    <a:srgbClr val="F7F7F7"/>
    <a:srgbClr val="0047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5" autoAdjust="0"/>
    <p:restoredTop sz="95702" autoAdjust="0"/>
  </p:normalViewPr>
  <p:slideViewPr>
    <p:cSldViewPr>
      <p:cViewPr>
        <p:scale>
          <a:sx n="80" d="100"/>
          <a:sy n="80" d="100"/>
        </p:scale>
        <p:origin x="-1026" y="108"/>
      </p:cViewPr>
      <p:guideLst>
        <p:guide orient="horz" pos="576"/>
        <p:guide orient="horz" pos="1776"/>
        <p:guide orient="horz" pos="3888"/>
        <p:guide orient="horz" pos="1104"/>
        <p:guide orient="horz" pos="912"/>
        <p:guide orient="horz" pos="1440"/>
        <p:guide pos="144"/>
        <p:guide pos="384"/>
        <p:guide pos="4384"/>
        <p:guide pos="2880"/>
        <p:guide pos="13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9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lvl1pPr>
          </a:lstStyle>
          <a:p>
            <a:pPr>
              <a:defRPr/>
            </a:pPr>
            <a:fld id="{AECFB6E6-E4FC-4D3F-9978-3EFABF01A8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8C609148-7CC5-4419-888A-F920E3F4982E}" type="slidenum">
              <a:rPr lang="en-US" smtClean="0"/>
              <a:pPr/>
              <a:t>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71799017-A1C5-44DD-8D7A-39A21421E41F}" type="slidenum">
              <a:rPr lang="en-US" smtClean="0"/>
              <a:pPr/>
              <a:t>10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872AC75F-EFAB-4949-9EA6-F8FB499E04B1}" type="slidenum">
              <a:rPr lang="en-US" smtClean="0"/>
              <a:pPr/>
              <a:t>11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B1BFC46E-D2E6-4C69-A00D-3FD1BED746B6}" type="slidenum">
              <a:rPr lang="en-US" smtClean="0"/>
              <a:pPr/>
              <a:t>12</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E1F54E9C-EAD7-4479-8913-267FEE4998FD}" type="slidenum">
              <a:rPr lang="en-US" smtClean="0"/>
              <a:pPr/>
              <a:t>13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E4CD7C85-AA29-4693-9ABE-7ACD65CF4C02}" type="slidenum">
              <a:rPr lang="en-US" smtClean="0"/>
              <a:pPr/>
              <a:t>14</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6D4A0663-D0F9-44F1-BCBD-F1F0195AB50C}" type="slidenum">
              <a:rPr lang="en-US" sz="1200">
                <a:latin typeface="Times" pitchFamily="84" charset="0"/>
              </a:rPr>
              <a:pPr algn="r"/>
              <a:t>15</a:t>
            </a:fld>
            <a:endParaRPr lang="en-US" sz="1200">
              <a:latin typeface="Times" pitchFamily="84" charset="0"/>
            </a:endParaRPr>
          </a:p>
        </p:txBody>
      </p:sp>
      <p:sp>
        <p:nvSpPr>
          <p:cNvPr id="2498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98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r>
              <a:rPr lang="en-US" smtClean="0"/>
              <a:t>Figure 2.7 A PET scan, a medical use for radioactive isotopes.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61907A69-9618-4E22-AFC1-05FE19704EFB}" type="slidenum">
              <a:rPr lang="en-US" smtClean="0"/>
              <a:pPr/>
              <a:t>16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462DA6AC-B650-47D0-8D69-A7394CF905B8}" type="slidenum">
              <a:rPr lang="en-US" sz="1200">
                <a:latin typeface="Times" pitchFamily="84" charset="0"/>
              </a:rPr>
              <a:pPr algn="r"/>
              <a:t>17</a:t>
            </a:fld>
            <a:endParaRPr lang="en-US" sz="1200">
              <a:latin typeface="Times" pitchFamily="84" charset="0"/>
            </a:endParaRPr>
          </a:p>
        </p:txBody>
      </p:sp>
      <p:sp>
        <p:nvSpPr>
          <p:cNvPr id="2519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19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2.8 Energy levels of an atom’s electrons.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D49B9D21-790A-4459-A65A-87D2E726E443}" type="slidenum">
              <a:rPr lang="en-US" smtClean="0"/>
              <a:pPr/>
              <a:t>18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EC440337-A9B3-4110-8460-F95B34C1C3E5}" type="slidenum">
              <a:rPr lang="en-US" sz="1200">
                <a:latin typeface="Times" pitchFamily="84" charset="0"/>
              </a:rPr>
              <a:pPr algn="r"/>
              <a:t>19</a:t>
            </a:fld>
            <a:endParaRPr lang="en-US" sz="1200">
              <a:latin typeface="Times" pitchFamily="84" charset="0"/>
            </a:endParaRPr>
          </a:p>
        </p:txBody>
      </p:sp>
      <p:sp>
        <p:nvSpPr>
          <p:cNvPr id="2539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39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r>
              <a:rPr lang="en-US" smtClean="0"/>
              <a:t>Figure 2.9 Electron distribution diagrams for the first 18 elements in the periodic table.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5E591202-95BC-4D3D-BB02-8FFDF26C3AEB}" type="slidenum">
              <a:rPr lang="en-US" smtClean="0"/>
              <a:pPr/>
              <a:t>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85EBE93C-01BE-4928-9A6C-53DE88BBE5DB}" type="slidenum">
              <a:rPr lang="en-US" smtClean="0"/>
              <a:pPr/>
              <a:t>20</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04D65A7E-AA66-4274-8882-BFE32B9B0A7E}" type="slidenum">
              <a:rPr lang="en-US" smtClean="0"/>
              <a:pPr/>
              <a:t>21</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C0F3B7ED-91E6-4929-AB22-741235B03FC3}" type="slidenum">
              <a:rPr lang="en-US" smtClean="0"/>
              <a:pPr/>
              <a:t>22</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FF71FE5D-60E1-4D9A-9B3D-8B45958ECE97}" type="slidenum">
              <a:rPr lang="en-US" sz="1200">
                <a:latin typeface="Times" pitchFamily="84" charset="0"/>
              </a:rPr>
              <a:pPr algn="r"/>
              <a:t>23</a:t>
            </a:fld>
            <a:endParaRPr lang="en-US" sz="1200">
              <a:latin typeface="Times" pitchFamily="84" charset="0"/>
            </a:endParaRPr>
          </a:p>
        </p:txBody>
      </p:sp>
      <p:sp>
        <p:nvSpPr>
          <p:cNvPr id="2703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03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2.12 Covalent bonding in four molecules.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1840DBA1-73B1-442B-A70B-B8862374D6EC}" type="slidenum">
              <a:rPr lang="en-US" smtClean="0"/>
              <a:pPr/>
              <a:t>24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76A9249B-287C-4675-B039-DA23D4E81AF2}" type="slidenum">
              <a:rPr lang="en-US" smtClean="0"/>
              <a:pPr/>
              <a:t>25</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3495B813-3E4A-478F-BEE4-D8435D3012A2}" type="slidenum">
              <a:rPr lang="en-US" smtClean="0"/>
              <a:pPr/>
              <a:t>26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598DC8FF-5446-4B81-8F6D-617DFAA1F490}" type="slidenum">
              <a:rPr lang="en-US" sz="1200">
                <a:latin typeface="Times" pitchFamily="84" charset="0"/>
              </a:rPr>
              <a:pPr algn="r"/>
              <a:t>27</a:t>
            </a:fld>
            <a:endParaRPr lang="en-US" sz="1200">
              <a:latin typeface="Times" pitchFamily="84" charset="0"/>
            </a:endParaRPr>
          </a:p>
        </p:txBody>
      </p:sp>
      <p:sp>
        <p:nvSpPr>
          <p:cNvPr id="2805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05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2.13 Polar covalent bonds in a water molecule.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miter lim="800000"/>
            <a:headEnd/>
            <a:tailEnd/>
          </a:ln>
        </p:spPr>
        <p:txBody>
          <a:bodyPr/>
          <a:lstStyle/>
          <a:p>
            <a:fld id="{9D3AAF0B-373D-4B34-B2DA-202370DFAFBD}" type="slidenum">
              <a:rPr lang="en-US" smtClean="0"/>
              <a:pPr/>
              <a:t>28</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80781758-AAD4-4395-B502-44BBF71A00C5}" type="slidenum">
              <a:rPr lang="en-US" sz="1200">
                <a:latin typeface="Times" pitchFamily="84" charset="0"/>
              </a:rPr>
              <a:pPr algn="r"/>
              <a:t>29</a:t>
            </a:fld>
            <a:endParaRPr lang="en-US" sz="1200">
              <a:latin typeface="Times" pitchFamily="84" charset="0"/>
            </a:endParaRPr>
          </a:p>
        </p:txBody>
      </p:sp>
      <p:sp>
        <p:nvSpPr>
          <p:cNvPr id="2826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26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2.14 Electron transfer and ionic bonding.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26C5BDCA-035A-47C4-B18E-FBF4E0750230}" type="slidenum">
              <a:rPr lang="en-US" smtClean="0"/>
              <a:pPr/>
              <a:t>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9DF7C70E-5A04-46B9-A261-0B2E956ACACA}" type="slidenum">
              <a:rPr lang="en-US" sz="1200">
                <a:latin typeface="Times" pitchFamily="84" charset="0"/>
              </a:rPr>
              <a:pPr algn="r"/>
              <a:t>30</a:t>
            </a:fld>
            <a:endParaRPr lang="en-US" sz="1200">
              <a:latin typeface="Times" pitchFamily="84" charset="0"/>
            </a:endParaRPr>
          </a:p>
        </p:txBody>
      </p:sp>
      <p:sp>
        <p:nvSpPr>
          <p:cNvPr id="284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46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2.14 Electron transfer and ionic bonding.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miter lim="800000"/>
            <a:headEnd/>
            <a:tailEnd/>
          </a:ln>
        </p:spPr>
        <p:txBody>
          <a:bodyPr/>
          <a:lstStyle/>
          <a:p>
            <a:fld id="{6DA3020F-B324-4E44-B380-9187149AE82F}" type="slidenum">
              <a:rPr lang="en-US" smtClean="0"/>
              <a:pPr/>
              <a:t>31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miter lim="800000"/>
            <a:headEnd/>
            <a:tailEnd/>
          </a:ln>
        </p:spPr>
        <p:txBody>
          <a:bodyPr/>
          <a:lstStyle/>
          <a:p>
            <a:fld id="{5BBC9409-9368-4CAF-9339-6ED3FA875C57}" type="slidenum">
              <a:rPr lang="en-US" smtClean="0"/>
              <a:pPr/>
              <a:t>32</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088C3B97-5B94-417F-95ED-8A29DF394BEC}" type="slidenum">
              <a:rPr lang="en-US" sz="1200">
                <a:latin typeface="Times" pitchFamily="84" charset="0"/>
              </a:rPr>
              <a:pPr algn="r"/>
              <a:t>33</a:t>
            </a:fld>
            <a:endParaRPr lang="en-US" sz="1200">
              <a:latin typeface="Times" pitchFamily="84" charset="0"/>
            </a:endParaRPr>
          </a:p>
        </p:txBody>
      </p:sp>
      <p:sp>
        <p:nvSpPr>
          <p:cNvPr id="2908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08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2.16 A hydrogen bond.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miter lim="800000"/>
            <a:headEnd/>
            <a:tailEnd/>
          </a:ln>
        </p:spPr>
        <p:txBody>
          <a:bodyPr/>
          <a:lstStyle/>
          <a:p>
            <a:fld id="{1727D694-CCDA-41E2-9573-C3B59A3025EE}" type="slidenum">
              <a:rPr lang="en-US" smtClean="0"/>
              <a:pPr/>
              <a:t>34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miter lim="800000"/>
            <a:headEnd/>
            <a:tailEnd/>
          </a:ln>
        </p:spPr>
        <p:txBody>
          <a:bodyPr/>
          <a:lstStyle/>
          <a:p>
            <a:fld id="{796238C2-EB3E-43BD-8F3E-37737A5026C3}" type="slidenum">
              <a:rPr lang="en-US" smtClean="0"/>
              <a:pPr/>
              <a:t>35</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miter lim="800000"/>
            <a:headEnd/>
            <a:tailEnd/>
          </a:ln>
        </p:spPr>
        <p:txBody>
          <a:bodyPr/>
          <a:lstStyle/>
          <a:p>
            <a:fld id="{2BA63FFB-13FE-4D4B-BEB3-EBF27D077638}" type="slidenum">
              <a:rPr lang="en-US" smtClean="0"/>
              <a:pPr/>
              <a:t>36</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8B1FF326-B7AB-491F-BE33-CF64577D96D7}" type="slidenum">
              <a:rPr lang="en-US" sz="1200">
                <a:latin typeface="Times" pitchFamily="84" charset="0"/>
              </a:rPr>
              <a:pPr algn="r"/>
              <a:t>37</a:t>
            </a:fld>
            <a:endParaRPr lang="en-US" sz="1200">
              <a:latin typeface="Times" pitchFamily="84" charset="0"/>
            </a:endParaRPr>
          </a:p>
        </p:txBody>
      </p:sp>
      <p:sp>
        <p:nvSpPr>
          <p:cNvPr id="3010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10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2.18 A molecular mimic.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miter lim="800000"/>
            <a:headEnd/>
            <a:tailEnd/>
          </a:ln>
        </p:spPr>
        <p:txBody>
          <a:bodyPr/>
          <a:lstStyle/>
          <a:p>
            <a:fld id="{FC76BDC3-ACE3-486F-8A08-95D598940F9D}" type="slidenum">
              <a:rPr lang="en-US" smtClean="0"/>
              <a:pPr/>
              <a:t>39</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miter lim="800000"/>
            <a:headEnd/>
            <a:tailEnd/>
          </a:ln>
        </p:spPr>
        <p:txBody>
          <a:bodyPr/>
          <a:lstStyle/>
          <a:p>
            <a:fld id="{931784A7-173A-416E-8371-F05991B287A7}" type="slidenum">
              <a:rPr lang="en-US" smtClean="0"/>
              <a:pPr/>
              <a:t>40</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83AF02CF-4485-430A-A9C2-689DF20B86CC}" type="slidenum">
              <a:rPr lang="en-US" smtClean="0"/>
              <a:pPr/>
              <a:t>4</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miter lim="800000"/>
            <a:headEnd/>
            <a:tailEnd/>
          </a:ln>
        </p:spPr>
        <p:txBody>
          <a:bodyPr/>
          <a:lstStyle/>
          <a:p>
            <a:fld id="{BCBEC1F7-4440-4538-AF58-50AACA905A5E}" type="slidenum">
              <a:rPr lang="en-US" smtClean="0"/>
              <a:pPr/>
              <a:t>41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532D1615-9B48-4CA9-99D9-3103CCAD558D}" type="slidenum">
              <a:rPr lang="en-US" sz="1200">
                <a:latin typeface="Times" pitchFamily="84" charset="0"/>
              </a:rPr>
              <a:pPr algn="r"/>
              <a:t>42</a:t>
            </a:fld>
            <a:endParaRPr lang="en-US" sz="1200">
              <a:latin typeface="Times" pitchFamily="84" charset="0"/>
            </a:endParaRPr>
          </a:p>
        </p:txBody>
      </p:sp>
      <p:sp>
        <p:nvSpPr>
          <p:cNvPr id="3215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15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2.UN08 Test Your Understanding, question 11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CEFF78AB-7892-4530-AE17-7875A53C35E8}" type="slidenum">
              <a:rPr lang="en-US" sz="1200">
                <a:latin typeface="Times" pitchFamily="84" charset="0"/>
              </a:rPr>
              <a:pPr algn="r"/>
              <a:t>5</a:t>
            </a:fld>
            <a:endParaRPr lang="en-US" sz="1200">
              <a:latin typeface="Times" pitchFamily="84" charset="0"/>
            </a:endParaRPr>
          </a:p>
        </p:txBody>
      </p:sp>
      <p:sp>
        <p:nvSpPr>
          <p:cNvPr id="2211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1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2.3 The emergent properties of a compound.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B8C3CA50-D076-4A88-B0E6-C78D6A3CAC86}" type="slidenum">
              <a:rPr lang="en-US" smtClean="0"/>
              <a:pPr/>
              <a:t>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DE7ABCC7-F5F9-4CDE-BF7F-CF66D78B819E}" type="slidenum">
              <a:rPr lang="en-US" sz="1200">
                <a:latin typeface="Times" pitchFamily="84" charset="0"/>
              </a:rPr>
              <a:pPr algn="r"/>
              <a:t>7</a:t>
            </a:fld>
            <a:endParaRPr lang="en-US" sz="1200">
              <a:latin typeface="Times" pitchFamily="84" charset="0"/>
            </a:endParaRPr>
          </a:p>
        </p:txBody>
      </p:sp>
      <p:sp>
        <p:nvSpPr>
          <p:cNvPr id="2293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3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Table 2.1 Elements in the Human Body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3E7CED-4889-4182-A717-14765362286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7429A11C-02A3-4F48-A866-992BB87C977E}" type="slidenum">
              <a:rPr lang="en-US" sz="1200">
                <a:latin typeface="Times" pitchFamily="84" charset="0"/>
              </a:rPr>
              <a:pPr algn="r"/>
              <a:t>9</a:t>
            </a:fld>
            <a:endParaRPr lang="en-US" sz="1200">
              <a:latin typeface="Times" pitchFamily="84" charset="0"/>
            </a:endParaRPr>
          </a:p>
        </p:txBody>
      </p:sp>
      <p:sp>
        <p:nvSpPr>
          <p:cNvPr id="2396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96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r>
              <a:rPr lang="en-US" smtClean="0"/>
              <a:t>Figure 2.5 Simplified models of a helium (He) atom.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6"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84" charset="0"/>
                <a:cs typeface="Times New Roman" pitchFamily="84" charset="0"/>
              </a:rPr>
              <a:t>© 2011 Pearson Education, Inc.</a:t>
            </a:r>
          </a:p>
        </p:txBody>
      </p:sp>
      <p:sp>
        <p:nvSpPr>
          <p:cNvPr id="8" name="TextBox 7"/>
          <p:cNvSpPr txBox="1">
            <a:spLocks noChangeArrowheads="1"/>
          </p:cNvSpPr>
          <p:nvPr userDrawn="1"/>
        </p:nvSpPr>
        <p:spPr bwMode="auto">
          <a:xfrm>
            <a:off x="0" y="0"/>
            <a:ext cx="9145588" cy="763588"/>
          </a:xfrm>
          <a:prstGeom prst="rect">
            <a:avLst/>
          </a:prstGeom>
          <a:solidFill>
            <a:srgbClr val="BABABA"/>
          </a:solidFill>
          <a:ln w="9525">
            <a:noFill/>
            <a:miter lim="800000"/>
            <a:headEnd/>
            <a:tailEnd/>
          </a:ln>
        </p:spPr>
        <p:txBody>
          <a:bodyPr>
            <a:spAutoFit/>
          </a:bodyPr>
          <a:lstStyle/>
          <a:p>
            <a:pPr algn="ctr">
              <a:defRPr/>
            </a:pPr>
            <a:r>
              <a:rPr lang="en-US" sz="1600" b="1">
                <a:latin typeface="Times New Roman" pitchFamily="84" charset="0"/>
              </a:rPr>
              <a:t>LECTURE PRESENTATIONS</a:t>
            </a:r>
            <a:endParaRPr lang="en-US" sz="1600">
              <a:latin typeface="Times New Roman" pitchFamily="84" charset="0"/>
            </a:endParaRPr>
          </a:p>
          <a:p>
            <a:pPr algn="ctr">
              <a:defRPr/>
            </a:pPr>
            <a:r>
              <a:rPr lang="en-US" sz="1600">
                <a:latin typeface="Times New Roman" pitchFamily="84" charset="0"/>
              </a:rPr>
              <a:t>For CAMPBELL BIOLOGY, NINTH EDITION</a:t>
            </a:r>
            <a:endParaRPr lang="en-US" sz="1600" b="1" i="1">
              <a:latin typeface="Times New Roman" pitchFamily="84" charset="0"/>
            </a:endParaRPr>
          </a:p>
          <a:p>
            <a:pPr algn="ctr">
              <a:defRPr/>
            </a:pPr>
            <a:r>
              <a:rPr lang="en-US" sz="1200">
                <a:latin typeface="Times New Roman" pitchFamily="84" charset="0"/>
              </a:rPr>
              <a:t>Jane B. Reece, Lisa A. Urry, Michael L. Cain, Steven A. Wasserman, Peter V. Minorsky, Robert B. Jackson</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84" charset="0"/>
              </a:rPr>
              <a:t>Lectures by</a:t>
            </a:r>
          </a:p>
          <a:p>
            <a:pPr algn="r">
              <a:defRPr/>
            </a:pPr>
            <a:r>
              <a:rPr lang="en-US" sz="1600" b="1">
                <a:solidFill>
                  <a:schemeClr val="bg1"/>
                </a:solidFill>
                <a:latin typeface="Times New Roman" pitchFamily="84" charset="0"/>
              </a:rPr>
              <a:t>Erin Barley</a:t>
            </a:r>
          </a:p>
          <a:p>
            <a:pPr algn="r">
              <a:defRPr/>
            </a:pPr>
            <a:r>
              <a:rPr lang="en-US" sz="1600" b="1">
                <a:solidFill>
                  <a:schemeClr val="bg1"/>
                </a:solidFill>
                <a:latin typeface="Times New Roman" pitchFamily="84"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Tx/>
              <a:buNone/>
              <a:defRPr/>
            </a:lvl1pPr>
          </a:lstStyle>
          <a:p>
            <a:pPr lvl="0"/>
            <a:r>
              <a:rPr lang="en-US" noProof="0" smtClean="0"/>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a:lvl1pPr>
          </a:lstStyle>
          <a:p>
            <a:pPr>
              <a:defRPr/>
            </a:pPr>
            <a:endParaRPr lang="en-US"/>
          </a:p>
        </p:txBody>
      </p:sp>
      <p:sp>
        <p:nvSpPr>
          <p:cNvPr id="11" name="Rectangle 5"/>
          <p:cNvSpPr>
            <a:spLocks noGrp="1" noChangeArrowheads="1"/>
          </p:cNvSpPr>
          <p:nvPr>
            <p:ph type="ftr" sz="quarter" idx="11"/>
          </p:nvPr>
        </p:nvSpPr>
        <p:spPr>
          <a:xfrm>
            <a:off x="3200400" y="6108700"/>
            <a:ext cx="2905125" cy="457200"/>
          </a:xfrm>
        </p:spPr>
        <p:txBody>
          <a:bodyPr/>
          <a:lstStyle>
            <a:lvl1pPr>
              <a:defRPr/>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a:lvl1pPr>
          </a:lstStyle>
          <a:p>
            <a:pPr>
              <a:defRPr/>
            </a:pPr>
            <a:fld id="{706C91F2-C337-45A8-9809-B0A6DB5CAA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0C69C-C328-4040-B3E8-F3247DF195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F17EE9-040C-43B6-8335-85E0A20E13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E205A-C2E9-4BC4-9D4A-1A2705C832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A752CA-A3D4-4B80-A4D9-489761C6AE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5380F2-D19E-449E-A119-44877788D4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B47581-B579-4991-BD6F-8DF1A8D621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EA1FD-7FFA-46B0-A670-209BD011BE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5F3952-1725-41F1-90ED-7E1022458C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35E04-50E8-4DF4-9CB0-C9C838AAC6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A3DEC5-44AE-474F-8C4A-454959DAEF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pPr>
              <a:defRPr/>
            </a:pPr>
            <a:fld id="{66BD388E-4F48-49E8-A1DA-3454EFC01D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4"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4"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4"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4" charset="-128"/>
        </a:defRPr>
      </a:lvl5pPr>
      <a:lvl6pPr marL="457200" algn="ctr" rtl="0" fontAlgn="base">
        <a:spcBef>
          <a:spcPct val="0"/>
        </a:spcBef>
        <a:spcAft>
          <a:spcPct val="0"/>
        </a:spcAft>
        <a:defRPr sz="4400">
          <a:solidFill>
            <a:schemeClr val="tx2"/>
          </a:solidFill>
          <a:latin typeface="Arial" charset="0"/>
          <a:ea typeface="ヒラギノ角ゴ Pro W3" pitchFamily="84" charset="-128"/>
        </a:defRPr>
      </a:lvl6pPr>
      <a:lvl7pPr marL="914400" algn="ctr" rtl="0" fontAlgn="base">
        <a:spcBef>
          <a:spcPct val="0"/>
        </a:spcBef>
        <a:spcAft>
          <a:spcPct val="0"/>
        </a:spcAft>
        <a:defRPr sz="4400">
          <a:solidFill>
            <a:schemeClr val="tx2"/>
          </a:solidFill>
          <a:latin typeface="Arial" charset="0"/>
          <a:ea typeface="ヒラギノ角ゴ Pro W3" pitchFamily="84" charset="-128"/>
        </a:defRPr>
      </a:lvl7pPr>
      <a:lvl8pPr marL="1371600" algn="ctr" rtl="0" fontAlgn="base">
        <a:spcBef>
          <a:spcPct val="0"/>
        </a:spcBef>
        <a:spcAft>
          <a:spcPct val="0"/>
        </a:spcAft>
        <a:defRPr sz="4400">
          <a:solidFill>
            <a:schemeClr val="tx2"/>
          </a:solidFill>
          <a:latin typeface="Arial" charset="0"/>
          <a:ea typeface="ヒラギノ角ゴ Pro W3" pitchFamily="84" charset="-128"/>
        </a:defRPr>
      </a:lvl8pPr>
      <a:lvl9pPr marL="1828800" algn="ctr" rtl="0" fontAlgn="base">
        <a:spcBef>
          <a:spcPct val="0"/>
        </a:spcBef>
        <a:spcAft>
          <a:spcPct val="0"/>
        </a:spcAft>
        <a:defRPr sz="4400">
          <a:solidFill>
            <a:schemeClr val="tx2"/>
          </a:solidFill>
          <a:latin typeface="Arial"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touchspin.com/chem/DisplayTabl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visionlearning.com/library/module_viewer.php?mid=5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hyperlink" Target="02_14IonicBonds_A.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39688" y="1917700"/>
            <a:ext cx="8278812" cy="1036638"/>
          </a:xfrm>
          <a:prstGeom prst="rect">
            <a:avLst/>
          </a:prstGeom>
          <a:noFill/>
          <a:ln w="9525">
            <a:noFill/>
            <a:miter lim="800000"/>
            <a:headEnd/>
            <a:tailEnd/>
          </a:ln>
        </p:spPr>
        <p:txBody>
          <a:bodyPr>
            <a:spAutoFit/>
          </a:bodyPr>
          <a:lstStyle/>
          <a:p>
            <a:pPr eaLnBrk="1" hangingPunct="1"/>
            <a:r>
              <a:rPr lang="en-US" sz="4400" b="1">
                <a:solidFill>
                  <a:srgbClr val="F7F7F7"/>
                </a:solidFill>
                <a:latin typeface="Times New Roman" pitchFamily="84" charset="0"/>
                <a:cs typeface="Arial" charset="0"/>
              </a:rPr>
              <a:t>The Chemical Context of Life</a:t>
            </a:r>
            <a:endParaRPr lang="en-US" sz="4800" b="1">
              <a:solidFill>
                <a:srgbClr val="F7F7F7"/>
              </a:solidFill>
              <a:latin typeface="Times New Roman" pitchFamily="84" charset="0"/>
              <a:cs typeface="Times New Roman" pitchFamily="84" charset="0"/>
            </a:endParaRPr>
          </a:p>
          <a:p>
            <a:pPr eaLnBrk="1" hangingPunct="1"/>
            <a:endParaRPr lang="en-US" sz="1800">
              <a:solidFill>
                <a:srgbClr val="F7F7F7"/>
              </a:solidFill>
              <a:latin typeface="Calibri" pitchFamily="84" charset="0"/>
              <a:cs typeface="Times New Roman" pitchFamily="84" charset="0"/>
            </a:endParaRPr>
          </a:p>
        </p:txBody>
      </p:sp>
      <p:sp>
        <p:nvSpPr>
          <p:cNvPr id="3075" name="Rectangle 6"/>
          <p:cNvSpPr>
            <a:spLocks noChangeArrowheads="1"/>
          </p:cNvSpPr>
          <p:nvPr/>
        </p:nvSpPr>
        <p:spPr bwMode="auto">
          <a:xfrm>
            <a:off x="63500" y="838200"/>
            <a:ext cx="2371725" cy="701675"/>
          </a:xfrm>
          <a:prstGeom prst="rect">
            <a:avLst/>
          </a:prstGeom>
          <a:noFill/>
          <a:ln w="9525">
            <a:noFill/>
            <a:miter lim="800000"/>
            <a:headEnd/>
            <a:tailEnd/>
          </a:ln>
        </p:spPr>
        <p:txBody>
          <a:bodyPr wrap="none">
            <a:spAutoFit/>
          </a:bodyPr>
          <a:lstStyle/>
          <a:p>
            <a:r>
              <a:rPr lang="en-US" sz="4000" b="1">
                <a:solidFill>
                  <a:schemeClr val="bg1"/>
                </a:solidFill>
                <a:latin typeface="Times New Roman" pitchFamily="84" charset="0"/>
                <a:cs typeface="Times New Roman" pitchFamily="84" charset="0"/>
              </a:rPr>
              <a:t>Chapter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9700" y="485775"/>
            <a:ext cx="8775700" cy="1143000"/>
          </a:xfrm>
        </p:spPr>
        <p:txBody>
          <a:bodyPr/>
          <a:lstStyle/>
          <a:p>
            <a:pPr algn="l" eaLnBrk="1" hangingPunct="1"/>
            <a:r>
              <a:rPr lang="en-US" sz="3600" b="1" smtClean="0">
                <a:latin typeface="Times" pitchFamily="84" charset="0"/>
              </a:rPr>
              <a:t>Concept 2.2: An element’s properties</a:t>
            </a:r>
            <a:br>
              <a:rPr lang="en-US" sz="3600" b="1" smtClean="0">
                <a:latin typeface="Times" pitchFamily="84" charset="0"/>
              </a:rPr>
            </a:br>
            <a:r>
              <a:rPr lang="en-US" sz="3600" b="1" smtClean="0">
                <a:latin typeface="Times" pitchFamily="84" charset="0"/>
              </a:rPr>
              <a:t>depend on the structure of its atoms</a:t>
            </a:r>
            <a:endParaRPr lang="en-US" smtClean="0"/>
          </a:p>
        </p:txBody>
      </p:sp>
      <p:sp>
        <p:nvSpPr>
          <p:cNvPr id="22531" name="Rectangle 3"/>
          <p:cNvSpPr>
            <a:spLocks noGrp="1" noChangeArrowheads="1"/>
          </p:cNvSpPr>
          <p:nvPr>
            <p:ph type="body" idx="1"/>
          </p:nvPr>
        </p:nvSpPr>
        <p:spPr>
          <a:xfrm>
            <a:off x="517525" y="1901825"/>
            <a:ext cx="7772400" cy="4114800"/>
          </a:xfrm>
        </p:spPr>
        <p:txBody>
          <a:bodyPr/>
          <a:lstStyle/>
          <a:p>
            <a:pPr marL="377825" indent="-377825" eaLnBrk="1" hangingPunct="1">
              <a:buClr>
                <a:srgbClr val="D1300D"/>
              </a:buClr>
              <a:buFont typeface="Times" pitchFamily="84" charset="0"/>
              <a:buChar char="•"/>
            </a:pPr>
            <a:r>
              <a:rPr lang="en-US" sz="2800" smtClean="0"/>
              <a:t>Each element consists of unique atoms</a:t>
            </a:r>
            <a:endParaRPr lang="en-US" sz="2800" b="1" smtClean="0"/>
          </a:p>
          <a:p>
            <a:pPr marL="377825" indent="-377825" eaLnBrk="1" hangingPunct="1">
              <a:buClr>
                <a:srgbClr val="D1300D"/>
              </a:buClr>
              <a:buFont typeface="Times" pitchFamily="84" charset="0"/>
              <a:buChar char="•"/>
            </a:pPr>
            <a:r>
              <a:rPr lang="en-US" sz="2800" smtClean="0"/>
              <a:t>An </a:t>
            </a:r>
            <a:r>
              <a:rPr lang="en-US" sz="2800" b="1" smtClean="0"/>
              <a:t>atom</a:t>
            </a:r>
            <a:r>
              <a:rPr lang="en-US" sz="2800" smtClean="0"/>
              <a:t> is the smallest unit of matter that still retains the properties of an element</a:t>
            </a:r>
          </a:p>
          <a:p>
            <a:pPr marL="377825" indent="-377825" eaLnBrk="1" hangingPunct="1">
              <a:buClr>
                <a:srgbClr val="D1300D"/>
              </a:buClr>
              <a:buFont typeface="Times" pitchFamily="84" charset="0"/>
              <a:buChar char="•"/>
            </a:pPr>
            <a:endParaRPr lang="en-US" sz="2800" smtClean="0"/>
          </a:p>
        </p:txBody>
      </p:sp>
      <p:sp>
        <p:nvSpPr>
          <p:cNvPr id="22532"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22533"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2253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9700" y="206375"/>
            <a:ext cx="7772400" cy="1143000"/>
          </a:xfrm>
        </p:spPr>
        <p:txBody>
          <a:bodyPr/>
          <a:lstStyle/>
          <a:p>
            <a:pPr algn="l" eaLnBrk="1" hangingPunct="1"/>
            <a:r>
              <a:rPr lang="en-US" sz="3600" b="1" smtClean="0">
                <a:latin typeface="Times" pitchFamily="84" charset="0"/>
              </a:rPr>
              <a:t>Subatomic Particles</a:t>
            </a:r>
            <a:endParaRPr lang="en-US" smtClean="0"/>
          </a:p>
        </p:txBody>
      </p:sp>
      <p:sp>
        <p:nvSpPr>
          <p:cNvPr id="23555" name="Rectangle 3"/>
          <p:cNvSpPr>
            <a:spLocks noGrp="1" noChangeArrowheads="1"/>
          </p:cNvSpPr>
          <p:nvPr>
            <p:ph type="body" idx="1"/>
          </p:nvPr>
        </p:nvSpPr>
        <p:spPr>
          <a:xfrm>
            <a:off x="517525" y="1371600"/>
            <a:ext cx="7772400" cy="4114800"/>
          </a:xfrm>
        </p:spPr>
        <p:txBody>
          <a:bodyPr/>
          <a:lstStyle/>
          <a:p>
            <a:pPr marL="377825" indent="-377825" eaLnBrk="1" hangingPunct="1">
              <a:buClr>
                <a:srgbClr val="D1300D"/>
              </a:buClr>
              <a:buFont typeface="Times" pitchFamily="84" charset="0"/>
              <a:buChar char="•"/>
            </a:pPr>
            <a:r>
              <a:rPr lang="en-US" sz="2800" smtClean="0"/>
              <a:t>Atoms are composed of subatomic particles</a:t>
            </a:r>
            <a:endParaRPr lang="en-US" sz="2800" i="1" smtClean="0"/>
          </a:p>
          <a:p>
            <a:pPr marL="377825" indent="-377825" eaLnBrk="1" hangingPunct="1">
              <a:buClr>
                <a:srgbClr val="D1300D"/>
              </a:buClr>
              <a:buFont typeface="Times" pitchFamily="84" charset="0"/>
              <a:buChar char="•"/>
            </a:pPr>
            <a:r>
              <a:rPr lang="en-US" sz="2800" smtClean="0"/>
              <a:t>Relevant subatomic particles include</a:t>
            </a:r>
            <a:endParaRPr lang="en-US" smtClean="0"/>
          </a:p>
          <a:p>
            <a:pPr marL="973138" lvl="1" indent="-296863" eaLnBrk="1" hangingPunct="1"/>
            <a:r>
              <a:rPr lang="en-US" sz="2600" b="1" smtClean="0"/>
              <a:t>Neutrons</a:t>
            </a:r>
            <a:r>
              <a:rPr lang="en-US" sz="2600" smtClean="0"/>
              <a:t> (no electrical charge)</a:t>
            </a:r>
          </a:p>
          <a:p>
            <a:pPr marL="973138" lvl="1" indent="-296863" eaLnBrk="1" hangingPunct="1"/>
            <a:r>
              <a:rPr lang="en-US" sz="2600" b="1" smtClean="0"/>
              <a:t>Protons</a:t>
            </a:r>
            <a:r>
              <a:rPr lang="en-US" sz="2600" smtClean="0"/>
              <a:t> (positive charge)</a:t>
            </a:r>
          </a:p>
          <a:p>
            <a:pPr marL="973138" lvl="1" indent="-296863" eaLnBrk="1" hangingPunct="1"/>
            <a:r>
              <a:rPr lang="en-US" sz="2600" b="1" smtClean="0"/>
              <a:t>Electrons</a:t>
            </a:r>
            <a:r>
              <a:rPr lang="en-US" sz="2600" smtClean="0"/>
              <a:t> (negative charge)</a:t>
            </a:r>
          </a:p>
        </p:txBody>
      </p:sp>
      <p:sp>
        <p:nvSpPr>
          <p:cNvPr id="23556"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23557"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2355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3350" y="212725"/>
            <a:ext cx="7772400" cy="1143000"/>
          </a:xfrm>
        </p:spPr>
        <p:txBody>
          <a:bodyPr/>
          <a:lstStyle/>
          <a:p>
            <a:pPr algn="l" eaLnBrk="1" hangingPunct="1"/>
            <a:r>
              <a:rPr lang="en-US" sz="3600" b="1" smtClean="0">
                <a:latin typeface="Times" pitchFamily="84" charset="0"/>
              </a:rPr>
              <a:t>Atomic Number and Atomic Mass</a:t>
            </a:r>
            <a:endParaRPr lang="en-US" smtClean="0"/>
          </a:p>
        </p:txBody>
      </p:sp>
      <p:sp>
        <p:nvSpPr>
          <p:cNvPr id="26627" name="Rectangle 3"/>
          <p:cNvSpPr>
            <a:spLocks noGrp="1" noChangeArrowheads="1"/>
          </p:cNvSpPr>
          <p:nvPr>
            <p:ph type="body" idx="1"/>
          </p:nvPr>
        </p:nvSpPr>
        <p:spPr>
          <a:xfrm>
            <a:off x="517525" y="1422400"/>
            <a:ext cx="7772400" cy="4114800"/>
          </a:xfrm>
        </p:spPr>
        <p:txBody>
          <a:bodyPr/>
          <a:lstStyle/>
          <a:p>
            <a:pPr marL="377825" indent="-377825" eaLnBrk="1" hangingPunct="1">
              <a:lnSpc>
                <a:spcPct val="90000"/>
              </a:lnSpc>
              <a:buClr>
                <a:srgbClr val="D1300D"/>
              </a:buClr>
              <a:buFont typeface="Times" pitchFamily="84" charset="0"/>
              <a:buChar char="•"/>
            </a:pPr>
            <a:r>
              <a:rPr lang="en-US" sz="2800" dirty="0" smtClean="0"/>
              <a:t>Atoms of the various elements differ in number of subatomic particles</a:t>
            </a:r>
          </a:p>
          <a:p>
            <a:pPr marL="377825" indent="-377825" eaLnBrk="1" hangingPunct="1">
              <a:lnSpc>
                <a:spcPct val="90000"/>
              </a:lnSpc>
              <a:buClr>
                <a:srgbClr val="D1300D"/>
              </a:buClr>
              <a:buFont typeface="Times" pitchFamily="84" charset="0"/>
              <a:buChar char="•"/>
            </a:pPr>
            <a:r>
              <a:rPr lang="en-US" sz="2800" dirty="0" smtClean="0"/>
              <a:t>An element’s </a:t>
            </a:r>
            <a:r>
              <a:rPr lang="en-US" sz="2800" b="1" dirty="0" smtClean="0"/>
              <a:t>atomic number </a:t>
            </a:r>
            <a:r>
              <a:rPr lang="en-US" sz="2800" dirty="0" smtClean="0"/>
              <a:t>is the number of protons in its nucleus</a:t>
            </a:r>
          </a:p>
          <a:p>
            <a:pPr marL="377825" indent="-377825" eaLnBrk="1" hangingPunct="1">
              <a:lnSpc>
                <a:spcPct val="90000"/>
              </a:lnSpc>
              <a:buClr>
                <a:srgbClr val="D1300D"/>
              </a:buClr>
              <a:buFont typeface="Times" pitchFamily="84" charset="0"/>
              <a:buChar char="•"/>
            </a:pPr>
            <a:r>
              <a:rPr lang="en-US" sz="2800" dirty="0" smtClean="0"/>
              <a:t>An element’s </a:t>
            </a:r>
            <a:r>
              <a:rPr lang="en-US" sz="2800" b="1" dirty="0" smtClean="0"/>
              <a:t>mass number </a:t>
            </a:r>
            <a:r>
              <a:rPr lang="en-US" sz="2800" dirty="0" smtClean="0"/>
              <a:t>is the sum of protons plus neutrons in the nucleus </a:t>
            </a:r>
          </a:p>
          <a:p>
            <a:pPr marL="377825" indent="-377825" eaLnBrk="1" hangingPunct="1">
              <a:lnSpc>
                <a:spcPct val="90000"/>
              </a:lnSpc>
              <a:buClr>
                <a:srgbClr val="D1300D"/>
              </a:buClr>
              <a:buFont typeface="Times" pitchFamily="84" charset="0"/>
              <a:buChar char="•"/>
            </a:pPr>
            <a:r>
              <a:rPr lang="en-US" sz="2800" b="1" dirty="0" smtClean="0"/>
              <a:t>Atomic mass</a:t>
            </a:r>
            <a:r>
              <a:rPr lang="en-US" sz="2800" dirty="0" smtClean="0"/>
              <a:t>, the atom’s total mass, can be approximated by the mass number</a:t>
            </a:r>
          </a:p>
          <a:p>
            <a:pPr marL="377825" indent="-377825" eaLnBrk="1" hangingPunct="1">
              <a:lnSpc>
                <a:spcPct val="90000"/>
              </a:lnSpc>
              <a:buClr>
                <a:srgbClr val="D1300D"/>
              </a:buClr>
              <a:buFont typeface="Times" pitchFamily="84" charset="0"/>
              <a:buChar char="•"/>
            </a:pPr>
            <a:r>
              <a:rPr lang="en-US" sz="2800" dirty="0" smtClean="0"/>
              <a:t>An electron’s state of potential energy is called its energy level, or </a:t>
            </a:r>
            <a:r>
              <a:rPr lang="en-US" sz="2800" b="1" dirty="0" smtClean="0"/>
              <a:t>electron shell</a:t>
            </a:r>
          </a:p>
          <a:p>
            <a:pPr marL="377825" indent="-377825" eaLnBrk="1" hangingPunct="1">
              <a:lnSpc>
                <a:spcPct val="90000"/>
              </a:lnSpc>
              <a:buClr>
                <a:srgbClr val="D1300D"/>
              </a:buClr>
              <a:buFont typeface="Times" pitchFamily="84" charset="0"/>
              <a:buChar char="•"/>
            </a:pPr>
            <a:endParaRPr lang="en-US" sz="2800" dirty="0" smtClean="0"/>
          </a:p>
          <a:p>
            <a:pPr marL="377825" indent="-377825" eaLnBrk="1" hangingPunct="1">
              <a:lnSpc>
                <a:spcPct val="90000"/>
              </a:lnSpc>
              <a:buClr>
                <a:srgbClr val="D1300D"/>
              </a:buClr>
              <a:buFont typeface="Times" pitchFamily="84" charset="0"/>
              <a:buChar char="•"/>
            </a:pPr>
            <a:endParaRPr lang="en-US" sz="2800" dirty="0" smtClean="0"/>
          </a:p>
        </p:txBody>
      </p:sp>
      <p:sp>
        <p:nvSpPr>
          <p:cNvPr id="26628"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26629"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2663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2875" y="212725"/>
            <a:ext cx="7772400" cy="1143000"/>
          </a:xfrm>
        </p:spPr>
        <p:txBody>
          <a:bodyPr/>
          <a:lstStyle/>
          <a:p>
            <a:pPr algn="l" eaLnBrk="1" hangingPunct="1"/>
            <a:r>
              <a:rPr lang="en-US" sz="3600" b="1" smtClean="0">
                <a:latin typeface="Times" pitchFamily="84" charset="0"/>
              </a:rPr>
              <a:t>Isotopes</a:t>
            </a:r>
            <a:endParaRPr lang="en-US" smtClean="0"/>
          </a:p>
        </p:txBody>
      </p:sp>
      <p:sp>
        <p:nvSpPr>
          <p:cNvPr id="27651" name="Rectangle 3"/>
          <p:cNvSpPr>
            <a:spLocks noGrp="1" noChangeArrowheads="1"/>
          </p:cNvSpPr>
          <p:nvPr>
            <p:ph type="body" idx="1"/>
          </p:nvPr>
        </p:nvSpPr>
        <p:spPr>
          <a:xfrm>
            <a:off x="517525" y="1422400"/>
            <a:ext cx="7772400" cy="4114800"/>
          </a:xfrm>
        </p:spPr>
        <p:txBody>
          <a:bodyPr/>
          <a:lstStyle/>
          <a:p>
            <a:pPr marL="377825" indent="-377825" eaLnBrk="1" hangingPunct="1">
              <a:lnSpc>
                <a:spcPct val="90000"/>
              </a:lnSpc>
              <a:buClr>
                <a:srgbClr val="D1300D"/>
              </a:buClr>
              <a:buFont typeface="Times" pitchFamily="84" charset="0"/>
              <a:buChar char="•"/>
            </a:pPr>
            <a:r>
              <a:rPr lang="en-US" sz="2800" smtClean="0"/>
              <a:t>All atoms of an element have the same number of protons but may differ in number of neutrons</a:t>
            </a:r>
          </a:p>
          <a:p>
            <a:pPr marL="377825" indent="-377825" eaLnBrk="1" hangingPunct="1">
              <a:lnSpc>
                <a:spcPct val="90000"/>
              </a:lnSpc>
              <a:buClr>
                <a:srgbClr val="D1300D"/>
              </a:buClr>
              <a:buFont typeface="Times" pitchFamily="84" charset="0"/>
              <a:buChar char="•"/>
            </a:pPr>
            <a:r>
              <a:rPr lang="en-US" sz="2800" b="1" smtClean="0"/>
              <a:t>Isotopes </a:t>
            </a:r>
            <a:r>
              <a:rPr lang="en-US" sz="2800" smtClean="0"/>
              <a:t>are two atoms of an element that differ in number of neutrons</a:t>
            </a:r>
          </a:p>
          <a:p>
            <a:pPr marL="377825" indent="-377825" eaLnBrk="1" hangingPunct="1">
              <a:lnSpc>
                <a:spcPct val="90000"/>
              </a:lnSpc>
              <a:buClr>
                <a:srgbClr val="D1300D"/>
              </a:buClr>
              <a:buFont typeface="Times" pitchFamily="84" charset="0"/>
              <a:buChar char="•"/>
            </a:pPr>
            <a:r>
              <a:rPr lang="en-US" sz="2800" b="1" smtClean="0"/>
              <a:t>Radioactive isotopes </a:t>
            </a:r>
            <a:r>
              <a:rPr lang="en-US" sz="2800" smtClean="0"/>
              <a:t>decay spontaneously, giving off particles and energy</a:t>
            </a:r>
          </a:p>
          <a:p>
            <a:pPr marL="377825" indent="-377825" eaLnBrk="1" hangingPunct="1">
              <a:lnSpc>
                <a:spcPct val="90000"/>
              </a:lnSpc>
              <a:buClr>
                <a:srgbClr val="D1300D"/>
              </a:buClr>
              <a:buFont typeface="Times" pitchFamily="84" charset="0"/>
              <a:buChar char="•"/>
            </a:pPr>
            <a:endParaRPr lang="en-US" sz="2800" smtClean="0"/>
          </a:p>
          <a:p>
            <a:pPr marL="377825" indent="-377825" eaLnBrk="1" hangingPunct="1">
              <a:lnSpc>
                <a:spcPct val="90000"/>
              </a:lnSpc>
              <a:buClr>
                <a:srgbClr val="D1300D"/>
              </a:buClr>
              <a:buFont typeface="Times" pitchFamily="84" charset="0"/>
              <a:buChar char="•"/>
            </a:pPr>
            <a:endParaRPr lang="en-US" sz="2800" smtClean="0"/>
          </a:p>
        </p:txBody>
      </p:sp>
      <p:sp>
        <p:nvSpPr>
          <p:cNvPr id="27652"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27653"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2765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520700" y="1422400"/>
            <a:ext cx="7772400" cy="4114800"/>
          </a:xfrm>
        </p:spPr>
        <p:txBody>
          <a:bodyPr/>
          <a:lstStyle/>
          <a:p>
            <a:pPr marL="377825" indent="-377825" eaLnBrk="1" hangingPunct="1">
              <a:lnSpc>
                <a:spcPct val="90000"/>
              </a:lnSpc>
              <a:buClr>
                <a:srgbClr val="D1300D"/>
              </a:buClr>
              <a:buFont typeface="Times" pitchFamily="84" charset="0"/>
              <a:buChar char="•"/>
            </a:pPr>
            <a:r>
              <a:rPr lang="en-US" sz="2800" smtClean="0"/>
              <a:t>Some applications of radioactive isotopes in biological research are</a:t>
            </a:r>
          </a:p>
          <a:p>
            <a:pPr marL="973138" lvl="1" indent="-296863" eaLnBrk="1" hangingPunct="1">
              <a:lnSpc>
                <a:spcPct val="90000"/>
              </a:lnSpc>
            </a:pPr>
            <a:r>
              <a:rPr lang="en-US" sz="2600" smtClean="0"/>
              <a:t>Dating fossils</a:t>
            </a:r>
          </a:p>
          <a:p>
            <a:pPr marL="973138" lvl="1" indent="-296863" eaLnBrk="1" hangingPunct="1">
              <a:lnSpc>
                <a:spcPct val="90000"/>
              </a:lnSpc>
            </a:pPr>
            <a:r>
              <a:rPr lang="en-US" sz="2600" smtClean="0"/>
              <a:t>Tracing atoms through metabolic processes</a:t>
            </a:r>
          </a:p>
          <a:p>
            <a:pPr marL="973138" lvl="1" indent="-296863" eaLnBrk="1" hangingPunct="1">
              <a:lnSpc>
                <a:spcPct val="90000"/>
              </a:lnSpc>
            </a:pPr>
            <a:r>
              <a:rPr lang="en-US" sz="2600" smtClean="0"/>
              <a:t>Diagnosing medical disorders</a:t>
            </a:r>
          </a:p>
          <a:p>
            <a:pPr marL="377825" indent="-377825" eaLnBrk="1" hangingPunct="1"/>
            <a:endParaRPr lang="en-US" sz="2600" smtClean="0"/>
          </a:p>
        </p:txBody>
      </p:sp>
      <p:sp>
        <p:nvSpPr>
          <p:cNvPr id="28675"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28676"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28677"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3" descr="\\Ps3\CS1-Vol.07\50523_campbell_irdvd\final_jpeg_files%0\chap002\02_07PETScan-U.jpg"/>
          <p:cNvPicPr>
            <a:picLocks noChangeAspect="1" noChangeArrowheads="1"/>
          </p:cNvPicPr>
          <p:nvPr/>
        </p:nvPicPr>
        <p:blipFill>
          <a:blip r:embed="rId3" cstate="print"/>
          <a:srcRect/>
          <a:stretch>
            <a:fillRect/>
          </a:stretch>
        </p:blipFill>
        <p:spPr bwMode="auto">
          <a:xfrm>
            <a:off x="2551113" y="1409700"/>
            <a:ext cx="4041775" cy="4017963"/>
          </a:xfrm>
          <a:prstGeom prst="rect">
            <a:avLst/>
          </a:prstGeom>
          <a:noFill/>
          <a:ln w="9525">
            <a:noFill/>
            <a:miter lim="800000"/>
            <a:headEnd/>
            <a:tailEnd/>
          </a:ln>
        </p:spPr>
      </p:pic>
      <p:sp>
        <p:nvSpPr>
          <p:cNvPr id="24883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2.7</a:t>
            </a:r>
          </a:p>
        </p:txBody>
      </p:sp>
      <p:sp>
        <p:nvSpPr>
          <p:cNvPr id="248836" name="Text Box 31"/>
          <p:cNvSpPr txBox="1">
            <a:spLocks noChangeArrowheads="1"/>
          </p:cNvSpPr>
          <p:nvPr/>
        </p:nvSpPr>
        <p:spPr bwMode="auto">
          <a:xfrm>
            <a:off x="5199063" y="3771900"/>
            <a:ext cx="1343025" cy="898525"/>
          </a:xfrm>
          <a:prstGeom prst="rect">
            <a:avLst/>
          </a:prstGeom>
          <a:noFill/>
          <a:ln w="9525">
            <a:noFill/>
            <a:miter lim="800000"/>
            <a:headEnd/>
            <a:tailEnd/>
          </a:ln>
        </p:spPr>
        <p:txBody>
          <a:bodyPr wrap="none" lIns="0" tIns="0" rIns="0" bIns="0"/>
          <a:lstStyle/>
          <a:p>
            <a:r>
              <a:rPr lang="en-US" sz="1900" b="1">
                <a:solidFill>
                  <a:schemeClr val="bg1"/>
                </a:solidFill>
              </a:rPr>
              <a:t>Cancerous</a:t>
            </a:r>
          </a:p>
          <a:p>
            <a:r>
              <a:rPr lang="en-US" sz="1900" b="1">
                <a:solidFill>
                  <a:schemeClr val="bg1"/>
                </a:solidFill>
              </a:rPr>
              <a:t>throat</a:t>
            </a:r>
          </a:p>
          <a:p>
            <a:r>
              <a:rPr lang="en-US" sz="1900" b="1">
                <a:solidFill>
                  <a:schemeClr val="bg1"/>
                </a:solidFill>
              </a:rPr>
              <a:t>tissue</a:t>
            </a:r>
          </a:p>
        </p:txBody>
      </p:sp>
      <p:cxnSp>
        <p:nvCxnSpPr>
          <p:cNvPr id="248837" name="Straight Connector 2"/>
          <p:cNvCxnSpPr>
            <a:cxnSpLocks noChangeShapeType="1"/>
          </p:cNvCxnSpPr>
          <p:nvPr/>
        </p:nvCxnSpPr>
        <p:spPr bwMode="auto">
          <a:xfrm>
            <a:off x="4681538" y="3527425"/>
            <a:ext cx="463550" cy="347663"/>
          </a:xfrm>
          <a:prstGeom prst="line">
            <a:avLst/>
          </a:prstGeom>
          <a:noFill/>
          <a:ln w="12700" algn="ctr">
            <a:solidFill>
              <a:schemeClr val="bg1"/>
            </a:solidFill>
            <a:round/>
            <a:headEnd/>
            <a:tailEn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3350" y="212725"/>
            <a:ext cx="7772400" cy="1143000"/>
          </a:xfrm>
        </p:spPr>
        <p:txBody>
          <a:bodyPr/>
          <a:lstStyle/>
          <a:p>
            <a:pPr algn="l" eaLnBrk="1" hangingPunct="1"/>
            <a:r>
              <a:rPr lang="en-US" sz="3600" b="1" smtClean="0">
                <a:latin typeface="Times" pitchFamily="84" charset="0"/>
              </a:rPr>
              <a:t>The Energy Levels of Electrons</a:t>
            </a:r>
            <a:endParaRPr lang="en-US" smtClean="0"/>
          </a:p>
        </p:txBody>
      </p:sp>
      <p:sp>
        <p:nvSpPr>
          <p:cNvPr id="34819" name="Rectangle 3"/>
          <p:cNvSpPr>
            <a:spLocks noGrp="1" noChangeArrowheads="1"/>
          </p:cNvSpPr>
          <p:nvPr>
            <p:ph type="body" idx="1"/>
          </p:nvPr>
        </p:nvSpPr>
        <p:spPr>
          <a:xfrm>
            <a:off x="517525" y="1381125"/>
            <a:ext cx="7772400" cy="4114800"/>
          </a:xfrm>
        </p:spPr>
        <p:txBody>
          <a:bodyPr/>
          <a:lstStyle/>
          <a:p>
            <a:pPr marL="377825" indent="-377825" eaLnBrk="1" hangingPunct="1">
              <a:buClr>
                <a:srgbClr val="D1300D"/>
              </a:buClr>
              <a:buFont typeface="Times" pitchFamily="84" charset="0"/>
              <a:buChar char="•"/>
            </a:pPr>
            <a:r>
              <a:rPr lang="en-US" sz="2800" b="1" dirty="0" smtClean="0"/>
              <a:t>Energy</a:t>
            </a:r>
            <a:r>
              <a:rPr lang="en-US" sz="2800" dirty="0" smtClean="0"/>
              <a:t> is the capacity to cause change</a:t>
            </a:r>
          </a:p>
          <a:p>
            <a:pPr marL="377825" indent="-377825" eaLnBrk="1" hangingPunct="1">
              <a:buClr>
                <a:srgbClr val="D1300D"/>
              </a:buClr>
              <a:buFont typeface="Times" pitchFamily="84" charset="0"/>
              <a:buChar char="•"/>
            </a:pPr>
            <a:r>
              <a:rPr lang="en-US" sz="2800" b="1" dirty="0" smtClean="0"/>
              <a:t>Potential energy </a:t>
            </a:r>
            <a:r>
              <a:rPr lang="en-US" sz="2800" dirty="0" smtClean="0"/>
              <a:t>is the energy that matter has because of its location or structure</a:t>
            </a:r>
          </a:p>
          <a:p>
            <a:pPr marL="377825" indent="-377825" eaLnBrk="1" hangingPunct="1">
              <a:buClr>
                <a:srgbClr val="D1300D"/>
              </a:buClr>
              <a:buFont typeface="Times" pitchFamily="84" charset="0"/>
              <a:buChar char="•"/>
            </a:pPr>
            <a:r>
              <a:rPr lang="en-US" sz="2800" dirty="0" smtClean="0"/>
              <a:t>The electrons of an atom differ in their amounts of potential energy</a:t>
            </a:r>
          </a:p>
          <a:p>
            <a:pPr marL="377825" indent="-377825" eaLnBrk="1" hangingPunct="1">
              <a:buClr>
                <a:srgbClr val="D1300D"/>
              </a:buClr>
            </a:pPr>
            <a:endParaRPr lang="en-US" sz="2800" dirty="0" smtClean="0"/>
          </a:p>
        </p:txBody>
      </p:sp>
      <p:sp>
        <p:nvSpPr>
          <p:cNvPr id="34820"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34821"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3482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6" descr="\\Ps3\CS1-Vol.07\50523_campbell_irdvd\final_jpeg_files%0\chap002\02_08EnergyLevels-U.jpg"/>
          <p:cNvPicPr>
            <a:picLocks noChangeAspect="1" noChangeArrowheads="1"/>
          </p:cNvPicPr>
          <p:nvPr/>
        </p:nvPicPr>
        <p:blipFill>
          <a:blip r:embed="rId3" cstate="print"/>
          <a:srcRect/>
          <a:stretch>
            <a:fillRect/>
          </a:stretch>
        </p:blipFill>
        <p:spPr bwMode="auto">
          <a:xfrm>
            <a:off x="488950" y="244475"/>
            <a:ext cx="8143875" cy="6583363"/>
          </a:xfrm>
          <a:prstGeom prst="rect">
            <a:avLst/>
          </a:prstGeom>
          <a:noFill/>
          <a:ln w="9525">
            <a:noFill/>
            <a:miter lim="800000"/>
            <a:headEnd/>
            <a:tailEnd/>
          </a:ln>
        </p:spPr>
      </p:pic>
      <p:sp>
        <p:nvSpPr>
          <p:cNvPr id="250883"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2.8</a:t>
            </a:r>
          </a:p>
        </p:txBody>
      </p:sp>
      <p:sp>
        <p:nvSpPr>
          <p:cNvPr id="250884" name="Text Box 31"/>
          <p:cNvSpPr txBox="1">
            <a:spLocks noChangeArrowheads="1"/>
          </p:cNvSpPr>
          <p:nvPr/>
        </p:nvSpPr>
        <p:spPr bwMode="auto">
          <a:xfrm>
            <a:off x="881063" y="223838"/>
            <a:ext cx="3810000" cy="1147762"/>
          </a:xfrm>
          <a:prstGeom prst="rect">
            <a:avLst/>
          </a:prstGeom>
          <a:noFill/>
          <a:ln w="9525">
            <a:noFill/>
            <a:miter lim="800000"/>
            <a:headEnd/>
            <a:tailEnd/>
          </a:ln>
        </p:spPr>
        <p:txBody>
          <a:bodyPr wrap="none" lIns="0" tIns="0" rIns="0" bIns="0"/>
          <a:lstStyle/>
          <a:p>
            <a:r>
              <a:rPr lang="en-US" sz="2000" b="1"/>
              <a:t>A ball bouncing down a flight</a:t>
            </a:r>
          </a:p>
          <a:p>
            <a:r>
              <a:rPr lang="en-US" sz="2000" b="1"/>
              <a:t>of stairs provides an analogy</a:t>
            </a:r>
          </a:p>
          <a:p>
            <a:r>
              <a:rPr lang="en-US" sz="2000" b="1"/>
              <a:t>for energy levels of electrons.</a:t>
            </a:r>
          </a:p>
        </p:txBody>
      </p:sp>
      <p:sp>
        <p:nvSpPr>
          <p:cNvPr id="250885" name="Text Box 31"/>
          <p:cNvSpPr txBox="1">
            <a:spLocks noChangeArrowheads="1"/>
          </p:cNvSpPr>
          <p:nvPr/>
        </p:nvSpPr>
        <p:spPr bwMode="auto">
          <a:xfrm>
            <a:off x="612775" y="2368550"/>
            <a:ext cx="3690938" cy="679450"/>
          </a:xfrm>
          <a:prstGeom prst="rect">
            <a:avLst/>
          </a:prstGeom>
          <a:noFill/>
          <a:ln w="9525">
            <a:noFill/>
            <a:miter lim="800000"/>
            <a:headEnd/>
            <a:tailEnd/>
          </a:ln>
        </p:spPr>
        <p:txBody>
          <a:bodyPr wrap="none" lIns="0" tIns="0" rIns="0" bIns="0"/>
          <a:lstStyle/>
          <a:p>
            <a:r>
              <a:rPr lang="en-US" sz="2000" b="1"/>
              <a:t>Third shell (highest energy</a:t>
            </a:r>
          </a:p>
          <a:p>
            <a:r>
              <a:rPr lang="en-US" sz="2000" b="1"/>
              <a:t>level in this model) </a:t>
            </a:r>
          </a:p>
        </p:txBody>
      </p:sp>
      <p:sp>
        <p:nvSpPr>
          <p:cNvPr id="250886" name="Text Box 31"/>
          <p:cNvSpPr txBox="1">
            <a:spLocks noChangeArrowheads="1"/>
          </p:cNvSpPr>
          <p:nvPr/>
        </p:nvSpPr>
        <p:spPr bwMode="auto">
          <a:xfrm>
            <a:off x="612775" y="3403600"/>
            <a:ext cx="2686050" cy="623888"/>
          </a:xfrm>
          <a:prstGeom prst="rect">
            <a:avLst/>
          </a:prstGeom>
          <a:noFill/>
          <a:ln w="9525">
            <a:noFill/>
            <a:miter lim="800000"/>
            <a:headEnd/>
            <a:tailEnd/>
          </a:ln>
        </p:spPr>
        <p:txBody>
          <a:bodyPr wrap="none" lIns="0" tIns="0" rIns="0" bIns="0"/>
          <a:lstStyle/>
          <a:p>
            <a:r>
              <a:rPr lang="en-US" sz="2000" b="1"/>
              <a:t>Second shell (higher</a:t>
            </a:r>
          </a:p>
          <a:p>
            <a:r>
              <a:rPr lang="en-US" sz="2000" b="1"/>
              <a:t>energy level)</a:t>
            </a:r>
          </a:p>
        </p:txBody>
      </p:sp>
      <p:sp>
        <p:nvSpPr>
          <p:cNvPr id="250887" name="Text Box 31"/>
          <p:cNvSpPr txBox="1">
            <a:spLocks noChangeArrowheads="1"/>
          </p:cNvSpPr>
          <p:nvPr/>
        </p:nvSpPr>
        <p:spPr bwMode="auto">
          <a:xfrm>
            <a:off x="609600" y="4643438"/>
            <a:ext cx="3186113" cy="647700"/>
          </a:xfrm>
          <a:prstGeom prst="rect">
            <a:avLst/>
          </a:prstGeom>
          <a:noFill/>
          <a:ln w="9525">
            <a:noFill/>
            <a:miter lim="800000"/>
            <a:headEnd/>
            <a:tailEnd/>
          </a:ln>
        </p:spPr>
        <p:txBody>
          <a:bodyPr wrap="none" lIns="0" tIns="0" rIns="0" bIns="0"/>
          <a:lstStyle/>
          <a:p>
            <a:r>
              <a:rPr lang="en-US" sz="2000" b="1"/>
              <a:t>First shell (lowest energy</a:t>
            </a:r>
          </a:p>
          <a:p>
            <a:r>
              <a:rPr lang="en-US" sz="2000" b="1"/>
              <a:t>level)</a:t>
            </a:r>
          </a:p>
        </p:txBody>
      </p:sp>
      <p:sp>
        <p:nvSpPr>
          <p:cNvPr id="250888" name="Text Box 31"/>
          <p:cNvSpPr txBox="1">
            <a:spLocks noChangeArrowheads="1"/>
          </p:cNvSpPr>
          <p:nvPr/>
        </p:nvSpPr>
        <p:spPr bwMode="auto">
          <a:xfrm>
            <a:off x="2554288" y="5895975"/>
            <a:ext cx="1139825" cy="592138"/>
          </a:xfrm>
          <a:prstGeom prst="rect">
            <a:avLst/>
          </a:prstGeom>
          <a:noFill/>
          <a:ln w="9525">
            <a:noFill/>
            <a:miter lim="800000"/>
            <a:headEnd/>
            <a:tailEnd/>
          </a:ln>
        </p:spPr>
        <p:txBody>
          <a:bodyPr wrap="none" lIns="0" tIns="0" rIns="0" bIns="0"/>
          <a:lstStyle/>
          <a:p>
            <a:r>
              <a:rPr lang="en-US" sz="2000" b="1"/>
              <a:t>Atomic </a:t>
            </a:r>
          </a:p>
          <a:p>
            <a:r>
              <a:rPr lang="en-US" sz="2000" b="1"/>
              <a:t>nucleus</a:t>
            </a:r>
          </a:p>
        </p:txBody>
      </p:sp>
      <p:sp>
        <p:nvSpPr>
          <p:cNvPr id="250889" name="Text Box 31"/>
          <p:cNvSpPr txBox="1">
            <a:spLocks noChangeArrowheads="1"/>
          </p:cNvSpPr>
          <p:nvPr/>
        </p:nvSpPr>
        <p:spPr bwMode="auto">
          <a:xfrm>
            <a:off x="5391150" y="3327400"/>
            <a:ext cx="1343025" cy="657225"/>
          </a:xfrm>
          <a:prstGeom prst="rect">
            <a:avLst/>
          </a:prstGeom>
          <a:noFill/>
          <a:ln w="9525">
            <a:noFill/>
            <a:miter lim="800000"/>
            <a:headEnd/>
            <a:tailEnd/>
          </a:ln>
        </p:spPr>
        <p:txBody>
          <a:bodyPr wrap="none" lIns="0" tIns="0" rIns="0" bIns="0"/>
          <a:lstStyle/>
          <a:p>
            <a:r>
              <a:rPr lang="en-US" sz="2000" b="1"/>
              <a:t>Energy</a:t>
            </a:r>
          </a:p>
          <a:p>
            <a:r>
              <a:rPr lang="en-US" sz="2000" b="1"/>
              <a:t>absorbed</a:t>
            </a:r>
          </a:p>
          <a:p>
            <a:endParaRPr lang="en-US" sz="2000" b="1"/>
          </a:p>
        </p:txBody>
      </p:sp>
      <p:sp>
        <p:nvSpPr>
          <p:cNvPr id="250890" name="Text Box 31"/>
          <p:cNvSpPr txBox="1">
            <a:spLocks noChangeArrowheads="1"/>
          </p:cNvSpPr>
          <p:nvPr/>
        </p:nvSpPr>
        <p:spPr bwMode="auto">
          <a:xfrm>
            <a:off x="7753350" y="5122863"/>
            <a:ext cx="977900" cy="603250"/>
          </a:xfrm>
          <a:prstGeom prst="rect">
            <a:avLst/>
          </a:prstGeom>
          <a:noFill/>
          <a:ln w="9525">
            <a:noFill/>
            <a:miter lim="800000"/>
            <a:headEnd/>
            <a:tailEnd/>
          </a:ln>
        </p:spPr>
        <p:txBody>
          <a:bodyPr wrap="none" lIns="0" tIns="0" rIns="0" bIns="0"/>
          <a:lstStyle/>
          <a:p>
            <a:r>
              <a:rPr lang="en-US" sz="2000" b="1"/>
              <a:t>Energy </a:t>
            </a:r>
          </a:p>
          <a:p>
            <a:r>
              <a:rPr lang="en-US" sz="2000" b="1"/>
              <a:t>lost</a:t>
            </a:r>
          </a:p>
        </p:txBody>
      </p:sp>
      <p:sp>
        <p:nvSpPr>
          <p:cNvPr id="250891" name="Text Box 31"/>
          <p:cNvSpPr txBox="1">
            <a:spLocks noChangeArrowheads="1"/>
          </p:cNvSpPr>
          <p:nvPr/>
        </p:nvSpPr>
        <p:spPr bwMode="auto">
          <a:xfrm>
            <a:off x="522288" y="6343650"/>
            <a:ext cx="422275" cy="411163"/>
          </a:xfrm>
          <a:prstGeom prst="rect">
            <a:avLst/>
          </a:prstGeom>
          <a:noFill/>
          <a:ln w="9525">
            <a:noFill/>
            <a:miter lim="800000"/>
            <a:headEnd/>
            <a:tailEnd/>
          </a:ln>
        </p:spPr>
        <p:txBody>
          <a:bodyPr wrap="none" lIns="0" tIns="0" rIns="0" bIns="0"/>
          <a:lstStyle/>
          <a:p>
            <a:r>
              <a:rPr lang="en-US" sz="2000" b="1"/>
              <a:t>(b)</a:t>
            </a:r>
          </a:p>
        </p:txBody>
      </p:sp>
      <p:sp>
        <p:nvSpPr>
          <p:cNvPr id="250892" name="Text Box 31"/>
          <p:cNvSpPr txBox="1">
            <a:spLocks noChangeArrowheads="1"/>
          </p:cNvSpPr>
          <p:nvPr/>
        </p:nvSpPr>
        <p:spPr bwMode="auto">
          <a:xfrm>
            <a:off x="525463" y="223838"/>
            <a:ext cx="422275" cy="411162"/>
          </a:xfrm>
          <a:prstGeom prst="rect">
            <a:avLst/>
          </a:prstGeom>
          <a:noFill/>
          <a:ln w="9525">
            <a:noFill/>
            <a:miter lim="800000"/>
            <a:headEnd/>
            <a:tailEnd/>
          </a:ln>
        </p:spPr>
        <p:txBody>
          <a:bodyPr wrap="none" lIns="0" tIns="0" rIns="0" bIns="0"/>
          <a:lstStyle/>
          <a:p>
            <a:r>
              <a:rPr lang="en-US" sz="2000" b="1"/>
              <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2875" y="485775"/>
            <a:ext cx="8763000" cy="1143000"/>
          </a:xfrm>
        </p:spPr>
        <p:txBody>
          <a:bodyPr/>
          <a:lstStyle/>
          <a:p>
            <a:pPr algn="l" eaLnBrk="1" hangingPunct="1"/>
            <a:r>
              <a:rPr lang="en-US" sz="3600" b="1" smtClean="0">
                <a:latin typeface="Times" pitchFamily="84" charset="0"/>
              </a:rPr>
              <a:t>Electron Distribution and Chemical Properties</a:t>
            </a:r>
            <a:endParaRPr lang="en-US" smtClean="0"/>
          </a:p>
        </p:txBody>
      </p:sp>
      <p:sp>
        <p:nvSpPr>
          <p:cNvPr id="36867" name="Rectangle 3"/>
          <p:cNvSpPr>
            <a:spLocks noGrp="1" noChangeArrowheads="1"/>
          </p:cNvSpPr>
          <p:nvPr>
            <p:ph type="body" idx="1"/>
          </p:nvPr>
        </p:nvSpPr>
        <p:spPr>
          <a:xfrm>
            <a:off x="520700" y="1943100"/>
            <a:ext cx="8242300" cy="4114800"/>
          </a:xfrm>
        </p:spPr>
        <p:txBody>
          <a:bodyPr/>
          <a:lstStyle/>
          <a:p>
            <a:pPr marL="377825" indent="-377825" eaLnBrk="1" hangingPunct="1">
              <a:lnSpc>
                <a:spcPct val="90000"/>
              </a:lnSpc>
              <a:buClr>
                <a:srgbClr val="D1300D"/>
              </a:buClr>
              <a:buFont typeface="Times" pitchFamily="84" charset="0"/>
              <a:buChar char="•"/>
            </a:pPr>
            <a:r>
              <a:rPr lang="en-US" sz="2800" dirty="0" smtClean="0"/>
              <a:t>The chemical behavior of an atom is determined by the distribution of electrons in electron shells</a:t>
            </a:r>
          </a:p>
          <a:p>
            <a:pPr marL="377825" indent="-377825" eaLnBrk="1" hangingPunct="1">
              <a:lnSpc>
                <a:spcPct val="90000"/>
              </a:lnSpc>
              <a:buClr>
                <a:srgbClr val="D1300D"/>
              </a:buClr>
              <a:buFont typeface="Times" pitchFamily="84" charset="0"/>
              <a:buChar char="•"/>
            </a:pPr>
            <a:r>
              <a:rPr lang="en-US" sz="2800" dirty="0" smtClean="0"/>
              <a:t>The periodic table of the elements</a:t>
            </a:r>
            <a:r>
              <a:rPr lang="en-US" sz="2800" i="1" dirty="0" smtClean="0"/>
              <a:t> </a:t>
            </a:r>
            <a:r>
              <a:rPr lang="en-US" sz="2800" dirty="0" smtClean="0"/>
              <a:t>shows the electron distribution for each </a:t>
            </a:r>
            <a:r>
              <a:rPr lang="en-US" sz="2800" dirty="0" smtClean="0"/>
              <a:t>element</a:t>
            </a:r>
          </a:p>
          <a:p>
            <a:pPr marL="377825" indent="-377825" eaLnBrk="1" hangingPunct="1">
              <a:lnSpc>
                <a:spcPct val="90000"/>
              </a:lnSpc>
              <a:buClr>
                <a:srgbClr val="D1300D"/>
              </a:buClr>
              <a:buFont typeface="Times" pitchFamily="84" charset="0"/>
              <a:buChar char="•"/>
            </a:pPr>
            <a:endParaRPr lang="en-US" sz="2800" dirty="0" smtClean="0"/>
          </a:p>
          <a:p>
            <a:pPr marL="377825" indent="-377825" eaLnBrk="1" hangingPunct="1">
              <a:lnSpc>
                <a:spcPct val="90000"/>
              </a:lnSpc>
              <a:buClr>
                <a:srgbClr val="D1300D"/>
              </a:buClr>
              <a:buFont typeface="Times" pitchFamily="84" charset="0"/>
              <a:buChar char="•"/>
            </a:pPr>
            <a:r>
              <a:rPr lang="en-US" sz="2800" dirty="0" smtClean="0"/>
              <a:t>Link to a great Periodic Table</a:t>
            </a:r>
            <a:endParaRPr lang="en-US" sz="2800" dirty="0" smtClean="0"/>
          </a:p>
          <a:p>
            <a:pPr marL="377825" indent="-377825" eaLnBrk="1" hangingPunct="1">
              <a:lnSpc>
                <a:spcPct val="90000"/>
              </a:lnSpc>
              <a:buClr>
                <a:srgbClr val="D1300D"/>
              </a:buClr>
              <a:buNone/>
            </a:pPr>
            <a:r>
              <a:rPr lang="en-US" sz="2800" dirty="0" smtClean="0">
                <a:hlinkClick r:id="rId3"/>
              </a:rPr>
              <a:t>http://www.touchspin.com/chem/DisplayTable.html</a:t>
            </a:r>
            <a:endParaRPr lang="en-US" sz="2800" dirty="0" smtClean="0"/>
          </a:p>
          <a:p>
            <a:pPr marL="377825" indent="-377825" eaLnBrk="1" hangingPunct="1">
              <a:buClr>
                <a:srgbClr val="D1300D"/>
              </a:buClr>
              <a:buFont typeface="Times" pitchFamily="84" charset="0"/>
              <a:buChar char="•"/>
            </a:pPr>
            <a:endParaRPr lang="en-US" sz="2800" dirty="0" smtClean="0"/>
          </a:p>
        </p:txBody>
      </p:sp>
      <p:sp>
        <p:nvSpPr>
          <p:cNvPr id="36868"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36869"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3687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4" descr="\\Ps3\CS1-Vol.07\50523_campbell_irdvd\final_jpeg_files%0\chap002\02_09ElectronDiagrams-U.jpg"/>
          <p:cNvPicPr>
            <a:picLocks noChangeAspect="1" noChangeArrowheads="1"/>
          </p:cNvPicPr>
          <p:nvPr/>
        </p:nvPicPr>
        <p:blipFill>
          <a:blip r:embed="rId3" cstate="print"/>
          <a:srcRect/>
          <a:stretch>
            <a:fillRect/>
          </a:stretch>
        </p:blipFill>
        <p:spPr bwMode="auto">
          <a:xfrm>
            <a:off x="287338" y="1065213"/>
            <a:ext cx="8547100" cy="4718050"/>
          </a:xfrm>
          <a:prstGeom prst="rect">
            <a:avLst/>
          </a:prstGeom>
          <a:noFill/>
          <a:ln w="9525">
            <a:noFill/>
            <a:miter lim="800000"/>
            <a:headEnd/>
            <a:tailEnd/>
          </a:ln>
        </p:spPr>
      </p:pic>
      <p:sp>
        <p:nvSpPr>
          <p:cNvPr id="252931"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2.9</a:t>
            </a:r>
          </a:p>
        </p:txBody>
      </p:sp>
      <p:sp>
        <p:nvSpPr>
          <p:cNvPr id="252932" name="Text Box 31"/>
          <p:cNvSpPr txBox="1">
            <a:spLocks noChangeArrowheads="1"/>
          </p:cNvSpPr>
          <p:nvPr/>
        </p:nvSpPr>
        <p:spPr bwMode="auto">
          <a:xfrm>
            <a:off x="320675" y="1646238"/>
            <a:ext cx="714375" cy="444500"/>
          </a:xfrm>
          <a:prstGeom prst="rect">
            <a:avLst/>
          </a:prstGeom>
          <a:noFill/>
          <a:ln w="9525">
            <a:noFill/>
            <a:miter lim="800000"/>
            <a:headEnd/>
            <a:tailEnd/>
          </a:ln>
        </p:spPr>
        <p:txBody>
          <a:bodyPr wrap="none" lIns="0" tIns="0" rIns="0" bIns="0"/>
          <a:lstStyle/>
          <a:p>
            <a:pPr algn="ctr"/>
            <a:r>
              <a:rPr lang="en-US" sz="1400" b="1">
                <a:solidFill>
                  <a:schemeClr val="bg1"/>
                </a:solidFill>
              </a:rPr>
              <a:t>First </a:t>
            </a:r>
          </a:p>
          <a:p>
            <a:pPr algn="ctr"/>
            <a:r>
              <a:rPr lang="en-US" sz="1400" b="1">
                <a:solidFill>
                  <a:schemeClr val="bg1"/>
                </a:solidFill>
              </a:rPr>
              <a:t>shell</a:t>
            </a:r>
          </a:p>
        </p:txBody>
      </p:sp>
      <p:sp>
        <p:nvSpPr>
          <p:cNvPr id="252933" name="Text Box 31"/>
          <p:cNvSpPr txBox="1">
            <a:spLocks noChangeArrowheads="1"/>
          </p:cNvSpPr>
          <p:nvPr/>
        </p:nvSpPr>
        <p:spPr bwMode="auto">
          <a:xfrm>
            <a:off x="330200" y="3133725"/>
            <a:ext cx="715963" cy="442913"/>
          </a:xfrm>
          <a:prstGeom prst="rect">
            <a:avLst/>
          </a:prstGeom>
          <a:noFill/>
          <a:ln w="9525">
            <a:noFill/>
            <a:miter lim="800000"/>
            <a:headEnd/>
            <a:tailEnd/>
          </a:ln>
        </p:spPr>
        <p:txBody>
          <a:bodyPr wrap="none" lIns="0" tIns="0" rIns="0" bIns="0"/>
          <a:lstStyle/>
          <a:p>
            <a:pPr algn="ctr"/>
            <a:r>
              <a:rPr lang="en-US" sz="1400" b="1">
                <a:solidFill>
                  <a:schemeClr val="bg1"/>
                </a:solidFill>
              </a:rPr>
              <a:t>Second </a:t>
            </a:r>
          </a:p>
          <a:p>
            <a:pPr algn="ctr"/>
            <a:r>
              <a:rPr lang="en-US" sz="1400" b="1">
                <a:solidFill>
                  <a:schemeClr val="bg1"/>
                </a:solidFill>
              </a:rPr>
              <a:t>shell</a:t>
            </a:r>
          </a:p>
        </p:txBody>
      </p:sp>
      <p:sp>
        <p:nvSpPr>
          <p:cNvPr id="252934" name="Text Box 31"/>
          <p:cNvSpPr txBox="1">
            <a:spLocks noChangeArrowheads="1"/>
          </p:cNvSpPr>
          <p:nvPr/>
        </p:nvSpPr>
        <p:spPr bwMode="auto">
          <a:xfrm>
            <a:off x="330200" y="4621213"/>
            <a:ext cx="715963" cy="442912"/>
          </a:xfrm>
          <a:prstGeom prst="rect">
            <a:avLst/>
          </a:prstGeom>
          <a:noFill/>
          <a:ln w="9525">
            <a:noFill/>
            <a:miter lim="800000"/>
            <a:headEnd/>
            <a:tailEnd/>
          </a:ln>
        </p:spPr>
        <p:txBody>
          <a:bodyPr wrap="none" lIns="0" tIns="0" rIns="0" bIns="0"/>
          <a:lstStyle/>
          <a:p>
            <a:pPr algn="ctr"/>
            <a:r>
              <a:rPr lang="en-US" sz="1400" b="1">
                <a:solidFill>
                  <a:schemeClr val="bg1"/>
                </a:solidFill>
              </a:rPr>
              <a:t>Third </a:t>
            </a:r>
          </a:p>
          <a:p>
            <a:pPr algn="ctr"/>
            <a:r>
              <a:rPr lang="en-US" sz="1400" b="1">
                <a:solidFill>
                  <a:schemeClr val="bg1"/>
                </a:solidFill>
              </a:rPr>
              <a:t>shell</a:t>
            </a:r>
          </a:p>
        </p:txBody>
      </p:sp>
      <p:sp>
        <p:nvSpPr>
          <p:cNvPr id="252935" name="Text Box 31"/>
          <p:cNvSpPr txBox="1">
            <a:spLocks noChangeArrowheads="1"/>
          </p:cNvSpPr>
          <p:nvPr/>
        </p:nvSpPr>
        <p:spPr bwMode="auto">
          <a:xfrm>
            <a:off x="1077913" y="1147763"/>
            <a:ext cx="823912" cy="442912"/>
          </a:xfrm>
          <a:prstGeom prst="rect">
            <a:avLst/>
          </a:prstGeom>
          <a:noFill/>
          <a:ln w="9525">
            <a:noFill/>
            <a:miter lim="800000"/>
            <a:headEnd/>
            <a:tailEnd/>
          </a:ln>
        </p:spPr>
        <p:txBody>
          <a:bodyPr wrap="none" lIns="0" tIns="0" rIns="0" bIns="0"/>
          <a:lstStyle/>
          <a:p>
            <a:pPr algn="ctr"/>
            <a:r>
              <a:rPr lang="en-US" sz="1400" b="1"/>
              <a:t>Hydrogen</a:t>
            </a:r>
          </a:p>
          <a:p>
            <a:pPr algn="ctr"/>
            <a:r>
              <a:rPr lang="en-US" sz="1400" b="1" baseline="-25000"/>
              <a:t>1</a:t>
            </a:r>
            <a:r>
              <a:rPr lang="en-US" sz="1400" b="1"/>
              <a:t>H</a:t>
            </a:r>
          </a:p>
        </p:txBody>
      </p:sp>
      <p:sp>
        <p:nvSpPr>
          <p:cNvPr id="252936" name="Text Box 31"/>
          <p:cNvSpPr txBox="1">
            <a:spLocks noChangeArrowheads="1"/>
          </p:cNvSpPr>
          <p:nvPr/>
        </p:nvSpPr>
        <p:spPr bwMode="auto">
          <a:xfrm>
            <a:off x="1143000" y="2628900"/>
            <a:ext cx="715963" cy="444500"/>
          </a:xfrm>
          <a:prstGeom prst="rect">
            <a:avLst/>
          </a:prstGeom>
          <a:noFill/>
          <a:ln w="9525">
            <a:noFill/>
            <a:miter lim="800000"/>
            <a:headEnd/>
            <a:tailEnd/>
          </a:ln>
        </p:spPr>
        <p:txBody>
          <a:bodyPr wrap="none" lIns="0" tIns="0" rIns="0" bIns="0"/>
          <a:lstStyle/>
          <a:p>
            <a:pPr algn="ctr"/>
            <a:r>
              <a:rPr lang="en-US" sz="1400" b="1"/>
              <a:t>Lithium</a:t>
            </a:r>
          </a:p>
          <a:p>
            <a:pPr algn="ctr"/>
            <a:r>
              <a:rPr lang="en-US" sz="1400" b="1" baseline="-25000"/>
              <a:t>3</a:t>
            </a:r>
            <a:r>
              <a:rPr lang="en-US" sz="1400" b="1"/>
              <a:t>Li</a:t>
            </a:r>
          </a:p>
        </p:txBody>
      </p:sp>
      <p:sp>
        <p:nvSpPr>
          <p:cNvPr id="252937" name="Text Box 31"/>
          <p:cNvSpPr txBox="1">
            <a:spLocks noChangeArrowheads="1"/>
          </p:cNvSpPr>
          <p:nvPr/>
        </p:nvSpPr>
        <p:spPr bwMode="auto">
          <a:xfrm>
            <a:off x="1143000" y="4121150"/>
            <a:ext cx="715963" cy="442913"/>
          </a:xfrm>
          <a:prstGeom prst="rect">
            <a:avLst/>
          </a:prstGeom>
          <a:noFill/>
          <a:ln w="9525">
            <a:noFill/>
            <a:miter lim="800000"/>
            <a:headEnd/>
            <a:tailEnd/>
          </a:ln>
        </p:spPr>
        <p:txBody>
          <a:bodyPr wrap="none" lIns="0" tIns="0" rIns="0" bIns="0"/>
          <a:lstStyle/>
          <a:p>
            <a:pPr algn="ctr"/>
            <a:r>
              <a:rPr lang="en-US" sz="1400" b="1"/>
              <a:t>Sodium</a:t>
            </a:r>
          </a:p>
          <a:p>
            <a:pPr algn="ctr"/>
            <a:r>
              <a:rPr lang="en-US" sz="1400" b="1" baseline="-25000"/>
              <a:t>11</a:t>
            </a:r>
            <a:r>
              <a:rPr lang="en-US" sz="1400" b="1"/>
              <a:t>Na</a:t>
            </a:r>
          </a:p>
        </p:txBody>
      </p:sp>
      <p:sp>
        <p:nvSpPr>
          <p:cNvPr id="252938" name="Text Box 31"/>
          <p:cNvSpPr txBox="1">
            <a:spLocks noChangeArrowheads="1"/>
          </p:cNvSpPr>
          <p:nvPr/>
        </p:nvSpPr>
        <p:spPr bwMode="auto">
          <a:xfrm>
            <a:off x="2062163" y="2628900"/>
            <a:ext cx="800100" cy="444500"/>
          </a:xfrm>
          <a:prstGeom prst="rect">
            <a:avLst/>
          </a:prstGeom>
          <a:noFill/>
          <a:ln w="9525">
            <a:noFill/>
            <a:miter lim="800000"/>
            <a:headEnd/>
            <a:tailEnd/>
          </a:ln>
        </p:spPr>
        <p:txBody>
          <a:bodyPr wrap="none" lIns="0" tIns="0" rIns="0" bIns="0"/>
          <a:lstStyle/>
          <a:p>
            <a:pPr algn="ctr"/>
            <a:r>
              <a:rPr lang="en-US" sz="1400" b="1"/>
              <a:t>Beryllium</a:t>
            </a:r>
          </a:p>
          <a:p>
            <a:pPr algn="ctr"/>
            <a:r>
              <a:rPr lang="en-US" sz="1400" b="1" baseline="-25000"/>
              <a:t>4</a:t>
            </a:r>
            <a:r>
              <a:rPr lang="en-US" sz="1400" b="1"/>
              <a:t>Be</a:t>
            </a:r>
          </a:p>
        </p:txBody>
      </p:sp>
      <p:sp>
        <p:nvSpPr>
          <p:cNvPr id="252939" name="Text Box 31"/>
          <p:cNvSpPr txBox="1">
            <a:spLocks noChangeArrowheads="1"/>
          </p:cNvSpPr>
          <p:nvPr/>
        </p:nvSpPr>
        <p:spPr bwMode="auto">
          <a:xfrm>
            <a:off x="1995488" y="4121150"/>
            <a:ext cx="955675" cy="444500"/>
          </a:xfrm>
          <a:prstGeom prst="rect">
            <a:avLst/>
          </a:prstGeom>
          <a:noFill/>
          <a:ln w="9525">
            <a:noFill/>
            <a:miter lim="800000"/>
            <a:headEnd/>
            <a:tailEnd/>
          </a:ln>
        </p:spPr>
        <p:txBody>
          <a:bodyPr wrap="none" lIns="0" tIns="0" rIns="0" bIns="0"/>
          <a:lstStyle/>
          <a:p>
            <a:pPr algn="ctr"/>
            <a:r>
              <a:rPr lang="en-US" sz="1400" b="1"/>
              <a:t>Magnesium</a:t>
            </a:r>
          </a:p>
          <a:p>
            <a:pPr algn="ctr"/>
            <a:r>
              <a:rPr lang="en-US" sz="1400" b="1" baseline="-25000"/>
              <a:t>12</a:t>
            </a:r>
            <a:r>
              <a:rPr lang="en-US" sz="1400" b="1"/>
              <a:t>Mg</a:t>
            </a:r>
          </a:p>
        </p:txBody>
      </p:sp>
      <p:sp>
        <p:nvSpPr>
          <p:cNvPr id="252940" name="Text Box 31"/>
          <p:cNvSpPr txBox="1">
            <a:spLocks noChangeArrowheads="1"/>
          </p:cNvSpPr>
          <p:nvPr/>
        </p:nvSpPr>
        <p:spPr bwMode="auto">
          <a:xfrm>
            <a:off x="3071813" y="2628900"/>
            <a:ext cx="714375" cy="444500"/>
          </a:xfrm>
          <a:prstGeom prst="rect">
            <a:avLst/>
          </a:prstGeom>
          <a:noFill/>
          <a:ln w="9525">
            <a:noFill/>
            <a:miter lim="800000"/>
            <a:headEnd/>
            <a:tailEnd/>
          </a:ln>
        </p:spPr>
        <p:txBody>
          <a:bodyPr wrap="none" lIns="0" tIns="0" rIns="0" bIns="0"/>
          <a:lstStyle/>
          <a:p>
            <a:pPr algn="ctr"/>
            <a:r>
              <a:rPr lang="en-US" sz="1400" b="1"/>
              <a:t>Boron</a:t>
            </a:r>
          </a:p>
          <a:p>
            <a:pPr algn="ctr"/>
            <a:r>
              <a:rPr lang="en-US" sz="1400" b="1" baseline="-25000"/>
              <a:t>5</a:t>
            </a:r>
            <a:r>
              <a:rPr lang="en-US" sz="1400" b="1"/>
              <a:t>B</a:t>
            </a:r>
          </a:p>
        </p:txBody>
      </p:sp>
      <p:sp>
        <p:nvSpPr>
          <p:cNvPr id="252941" name="Text Box 31"/>
          <p:cNvSpPr txBox="1">
            <a:spLocks noChangeArrowheads="1"/>
          </p:cNvSpPr>
          <p:nvPr/>
        </p:nvSpPr>
        <p:spPr bwMode="auto">
          <a:xfrm>
            <a:off x="2951163" y="4121150"/>
            <a:ext cx="946150" cy="442913"/>
          </a:xfrm>
          <a:prstGeom prst="rect">
            <a:avLst/>
          </a:prstGeom>
          <a:noFill/>
          <a:ln w="9525">
            <a:noFill/>
            <a:miter lim="800000"/>
            <a:headEnd/>
            <a:tailEnd/>
          </a:ln>
        </p:spPr>
        <p:txBody>
          <a:bodyPr wrap="none" lIns="0" tIns="0" rIns="0" bIns="0"/>
          <a:lstStyle/>
          <a:p>
            <a:pPr algn="ctr"/>
            <a:r>
              <a:rPr lang="en-US" sz="1400" b="1"/>
              <a:t>Aluminum</a:t>
            </a:r>
          </a:p>
          <a:p>
            <a:pPr algn="ctr"/>
            <a:r>
              <a:rPr lang="en-US" sz="1400" b="1" baseline="-25000"/>
              <a:t>13</a:t>
            </a:r>
            <a:r>
              <a:rPr lang="en-US" sz="1400" b="1"/>
              <a:t>Al</a:t>
            </a:r>
          </a:p>
        </p:txBody>
      </p:sp>
      <p:sp>
        <p:nvSpPr>
          <p:cNvPr id="252942" name="Text Box 31"/>
          <p:cNvSpPr txBox="1">
            <a:spLocks noChangeArrowheads="1"/>
          </p:cNvSpPr>
          <p:nvPr/>
        </p:nvSpPr>
        <p:spPr bwMode="auto">
          <a:xfrm>
            <a:off x="4051300" y="2638425"/>
            <a:ext cx="715963" cy="442913"/>
          </a:xfrm>
          <a:prstGeom prst="rect">
            <a:avLst/>
          </a:prstGeom>
          <a:noFill/>
          <a:ln w="9525">
            <a:noFill/>
            <a:miter lim="800000"/>
            <a:headEnd/>
            <a:tailEnd/>
          </a:ln>
        </p:spPr>
        <p:txBody>
          <a:bodyPr wrap="none" lIns="0" tIns="0" rIns="0" bIns="0"/>
          <a:lstStyle/>
          <a:p>
            <a:pPr algn="ctr"/>
            <a:r>
              <a:rPr lang="en-US" sz="1400" b="1"/>
              <a:t>Carbon</a:t>
            </a:r>
          </a:p>
          <a:p>
            <a:pPr algn="ctr"/>
            <a:r>
              <a:rPr lang="en-US" sz="1400" b="1" baseline="-25000"/>
              <a:t>6</a:t>
            </a:r>
            <a:r>
              <a:rPr lang="en-US" sz="1400" b="1"/>
              <a:t>C</a:t>
            </a:r>
          </a:p>
        </p:txBody>
      </p:sp>
      <p:sp>
        <p:nvSpPr>
          <p:cNvPr id="252943" name="Text Box 31"/>
          <p:cNvSpPr txBox="1">
            <a:spLocks noChangeArrowheads="1"/>
          </p:cNvSpPr>
          <p:nvPr/>
        </p:nvSpPr>
        <p:spPr bwMode="auto">
          <a:xfrm>
            <a:off x="4030663" y="4124325"/>
            <a:ext cx="714375" cy="442913"/>
          </a:xfrm>
          <a:prstGeom prst="rect">
            <a:avLst/>
          </a:prstGeom>
          <a:noFill/>
          <a:ln w="9525">
            <a:noFill/>
            <a:miter lim="800000"/>
            <a:headEnd/>
            <a:tailEnd/>
          </a:ln>
        </p:spPr>
        <p:txBody>
          <a:bodyPr wrap="none" lIns="0" tIns="0" rIns="0" bIns="0"/>
          <a:lstStyle/>
          <a:p>
            <a:pPr algn="ctr"/>
            <a:r>
              <a:rPr lang="en-US" sz="1400" b="1"/>
              <a:t>Silicon</a:t>
            </a:r>
          </a:p>
          <a:p>
            <a:pPr algn="ctr"/>
            <a:r>
              <a:rPr lang="en-US" sz="1400" b="1" baseline="-25000"/>
              <a:t>14</a:t>
            </a:r>
            <a:r>
              <a:rPr lang="en-US" sz="1400" b="1"/>
              <a:t>Si</a:t>
            </a:r>
          </a:p>
        </p:txBody>
      </p:sp>
      <p:sp>
        <p:nvSpPr>
          <p:cNvPr id="252944" name="Text Box 31"/>
          <p:cNvSpPr txBox="1">
            <a:spLocks noChangeArrowheads="1"/>
          </p:cNvSpPr>
          <p:nvPr/>
        </p:nvSpPr>
        <p:spPr bwMode="auto">
          <a:xfrm>
            <a:off x="5019675" y="2628900"/>
            <a:ext cx="793750" cy="444500"/>
          </a:xfrm>
          <a:prstGeom prst="rect">
            <a:avLst/>
          </a:prstGeom>
          <a:noFill/>
          <a:ln w="9525">
            <a:noFill/>
            <a:miter lim="800000"/>
            <a:headEnd/>
            <a:tailEnd/>
          </a:ln>
        </p:spPr>
        <p:txBody>
          <a:bodyPr wrap="none" lIns="0" tIns="0" rIns="0" bIns="0"/>
          <a:lstStyle/>
          <a:p>
            <a:pPr algn="ctr"/>
            <a:r>
              <a:rPr lang="en-US" sz="1400" b="1"/>
              <a:t>Nitrogen</a:t>
            </a:r>
          </a:p>
          <a:p>
            <a:pPr algn="ctr"/>
            <a:r>
              <a:rPr lang="en-US" sz="1400" b="1" baseline="-25000"/>
              <a:t>7</a:t>
            </a:r>
            <a:r>
              <a:rPr lang="en-US" sz="1400" b="1"/>
              <a:t>N</a:t>
            </a:r>
          </a:p>
        </p:txBody>
      </p:sp>
      <p:sp>
        <p:nvSpPr>
          <p:cNvPr id="252945" name="Text Box 31"/>
          <p:cNvSpPr txBox="1">
            <a:spLocks noChangeArrowheads="1"/>
          </p:cNvSpPr>
          <p:nvPr/>
        </p:nvSpPr>
        <p:spPr bwMode="auto">
          <a:xfrm>
            <a:off x="4867275" y="4132263"/>
            <a:ext cx="1074738" cy="442912"/>
          </a:xfrm>
          <a:prstGeom prst="rect">
            <a:avLst/>
          </a:prstGeom>
          <a:noFill/>
          <a:ln w="9525">
            <a:noFill/>
            <a:miter lim="800000"/>
            <a:headEnd/>
            <a:tailEnd/>
          </a:ln>
        </p:spPr>
        <p:txBody>
          <a:bodyPr wrap="none" lIns="0" tIns="0" rIns="0" bIns="0"/>
          <a:lstStyle/>
          <a:p>
            <a:pPr algn="ctr"/>
            <a:r>
              <a:rPr lang="en-US" sz="1300" b="1"/>
              <a:t>Phosphorus</a:t>
            </a:r>
          </a:p>
          <a:p>
            <a:pPr algn="ctr"/>
            <a:r>
              <a:rPr lang="en-US" sz="1300" b="1" baseline="-25000"/>
              <a:t>15</a:t>
            </a:r>
            <a:r>
              <a:rPr lang="en-US" sz="1300" b="1"/>
              <a:t>P</a:t>
            </a:r>
          </a:p>
        </p:txBody>
      </p:sp>
      <p:sp>
        <p:nvSpPr>
          <p:cNvPr id="252946" name="Text Box 31"/>
          <p:cNvSpPr txBox="1">
            <a:spLocks noChangeArrowheads="1"/>
          </p:cNvSpPr>
          <p:nvPr/>
        </p:nvSpPr>
        <p:spPr bwMode="auto">
          <a:xfrm>
            <a:off x="6021388" y="2635250"/>
            <a:ext cx="715962" cy="442913"/>
          </a:xfrm>
          <a:prstGeom prst="rect">
            <a:avLst/>
          </a:prstGeom>
          <a:noFill/>
          <a:ln w="9525">
            <a:noFill/>
            <a:miter lim="800000"/>
            <a:headEnd/>
            <a:tailEnd/>
          </a:ln>
        </p:spPr>
        <p:txBody>
          <a:bodyPr wrap="none" lIns="0" tIns="0" rIns="0" bIns="0"/>
          <a:lstStyle/>
          <a:p>
            <a:pPr algn="ctr"/>
            <a:r>
              <a:rPr lang="en-US" sz="1400" b="1"/>
              <a:t>Oxygen</a:t>
            </a:r>
          </a:p>
          <a:p>
            <a:pPr algn="ctr"/>
            <a:r>
              <a:rPr lang="en-US" sz="1400" b="1" baseline="-25000"/>
              <a:t>8</a:t>
            </a:r>
            <a:r>
              <a:rPr lang="en-US" sz="1400" b="1"/>
              <a:t>O</a:t>
            </a:r>
          </a:p>
        </p:txBody>
      </p:sp>
      <p:sp>
        <p:nvSpPr>
          <p:cNvPr id="252947" name="Text Box 31"/>
          <p:cNvSpPr txBox="1">
            <a:spLocks noChangeArrowheads="1"/>
          </p:cNvSpPr>
          <p:nvPr/>
        </p:nvSpPr>
        <p:spPr bwMode="auto">
          <a:xfrm>
            <a:off x="5997575" y="4121150"/>
            <a:ext cx="714375" cy="442913"/>
          </a:xfrm>
          <a:prstGeom prst="rect">
            <a:avLst/>
          </a:prstGeom>
          <a:noFill/>
          <a:ln w="9525">
            <a:noFill/>
            <a:miter lim="800000"/>
            <a:headEnd/>
            <a:tailEnd/>
          </a:ln>
        </p:spPr>
        <p:txBody>
          <a:bodyPr wrap="none" lIns="0" tIns="0" rIns="0" bIns="0"/>
          <a:lstStyle/>
          <a:p>
            <a:pPr algn="ctr"/>
            <a:r>
              <a:rPr lang="en-US" sz="1400" b="1"/>
              <a:t>Sulfur</a:t>
            </a:r>
          </a:p>
          <a:p>
            <a:pPr algn="ctr"/>
            <a:r>
              <a:rPr lang="en-US" sz="1400" b="1" baseline="-25000"/>
              <a:t>16</a:t>
            </a:r>
            <a:r>
              <a:rPr lang="en-US" sz="1400" b="1"/>
              <a:t>S</a:t>
            </a:r>
          </a:p>
        </p:txBody>
      </p:sp>
      <p:sp>
        <p:nvSpPr>
          <p:cNvPr id="252948" name="Text Box 31"/>
          <p:cNvSpPr txBox="1">
            <a:spLocks noChangeArrowheads="1"/>
          </p:cNvSpPr>
          <p:nvPr/>
        </p:nvSpPr>
        <p:spPr bwMode="auto">
          <a:xfrm>
            <a:off x="6991350" y="2628900"/>
            <a:ext cx="714375" cy="444500"/>
          </a:xfrm>
          <a:prstGeom prst="rect">
            <a:avLst/>
          </a:prstGeom>
          <a:noFill/>
          <a:ln w="9525">
            <a:noFill/>
            <a:miter lim="800000"/>
            <a:headEnd/>
            <a:tailEnd/>
          </a:ln>
        </p:spPr>
        <p:txBody>
          <a:bodyPr wrap="none" lIns="0" tIns="0" rIns="0" bIns="0"/>
          <a:lstStyle/>
          <a:p>
            <a:pPr algn="ctr"/>
            <a:r>
              <a:rPr lang="en-US" sz="1400" b="1"/>
              <a:t>Fluorine</a:t>
            </a:r>
          </a:p>
          <a:p>
            <a:pPr algn="ctr"/>
            <a:r>
              <a:rPr lang="en-US" sz="1400" b="1" baseline="-25000"/>
              <a:t>9</a:t>
            </a:r>
            <a:r>
              <a:rPr lang="en-US" sz="1400" b="1"/>
              <a:t>F</a:t>
            </a:r>
          </a:p>
        </p:txBody>
      </p:sp>
      <p:sp>
        <p:nvSpPr>
          <p:cNvPr id="252949" name="Text Box 31"/>
          <p:cNvSpPr txBox="1">
            <a:spLocks noChangeArrowheads="1"/>
          </p:cNvSpPr>
          <p:nvPr/>
        </p:nvSpPr>
        <p:spPr bwMode="auto">
          <a:xfrm>
            <a:off x="6991350" y="4129088"/>
            <a:ext cx="714375" cy="442912"/>
          </a:xfrm>
          <a:prstGeom prst="rect">
            <a:avLst/>
          </a:prstGeom>
          <a:noFill/>
          <a:ln w="9525">
            <a:noFill/>
            <a:miter lim="800000"/>
            <a:headEnd/>
            <a:tailEnd/>
          </a:ln>
        </p:spPr>
        <p:txBody>
          <a:bodyPr wrap="none" lIns="0" tIns="0" rIns="0" bIns="0"/>
          <a:lstStyle/>
          <a:p>
            <a:pPr algn="ctr"/>
            <a:r>
              <a:rPr lang="en-US" sz="1400" b="1"/>
              <a:t>Chlorine</a:t>
            </a:r>
          </a:p>
          <a:p>
            <a:pPr algn="ctr"/>
            <a:r>
              <a:rPr lang="en-US" sz="1400" b="1" baseline="-25000"/>
              <a:t>17</a:t>
            </a:r>
            <a:r>
              <a:rPr lang="en-US" sz="1400" b="1"/>
              <a:t>Cl</a:t>
            </a:r>
          </a:p>
        </p:txBody>
      </p:sp>
      <p:sp>
        <p:nvSpPr>
          <p:cNvPr id="252950" name="Text Box 31"/>
          <p:cNvSpPr txBox="1">
            <a:spLocks noChangeArrowheads="1"/>
          </p:cNvSpPr>
          <p:nvPr/>
        </p:nvSpPr>
        <p:spPr bwMode="auto">
          <a:xfrm>
            <a:off x="7940675" y="2638425"/>
            <a:ext cx="715963" cy="442913"/>
          </a:xfrm>
          <a:prstGeom prst="rect">
            <a:avLst/>
          </a:prstGeom>
          <a:noFill/>
          <a:ln w="9525">
            <a:noFill/>
            <a:miter lim="800000"/>
            <a:headEnd/>
            <a:tailEnd/>
          </a:ln>
        </p:spPr>
        <p:txBody>
          <a:bodyPr wrap="none" lIns="0" tIns="0" rIns="0" bIns="0"/>
          <a:lstStyle/>
          <a:p>
            <a:pPr algn="ctr"/>
            <a:r>
              <a:rPr lang="en-US" sz="1400" b="1"/>
              <a:t>Neon</a:t>
            </a:r>
          </a:p>
          <a:p>
            <a:pPr algn="ctr"/>
            <a:r>
              <a:rPr lang="en-US" sz="1400" b="1" baseline="-25000"/>
              <a:t>10</a:t>
            </a:r>
            <a:r>
              <a:rPr lang="en-US" sz="1400" b="1"/>
              <a:t>Ne</a:t>
            </a:r>
          </a:p>
        </p:txBody>
      </p:sp>
      <p:sp>
        <p:nvSpPr>
          <p:cNvPr id="252951" name="Text Box 31"/>
          <p:cNvSpPr txBox="1">
            <a:spLocks noChangeArrowheads="1"/>
          </p:cNvSpPr>
          <p:nvPr/>
        </p:nvSpPr>
        <p:spPr bwMode="auto">
          <a:xfrm>
            <a:off x="7932738" y="4121150"/>
            <a:ext cx="714375" cy="442913"/>
          </a:xfrm>
          <a:prstGeom prst="rect">
            <a:avLst/>
          </a:prstGeom>
          <a:noFill/>
          <a:ln w="9525">
            <a:noFill/>
            <a:miter lim="800000"/>
            <a:headEnd/>
            <a:tailEnd/>
          </a:ln>
        </p:spPr>
        <p:txBody>
          <a:bodyPr wrap="none" lIns="0" tIns="0" rIns="0" bIns="0"/>
          <a:lstStyle/>
          <a:p>
            <a:pPr algn="ctr"/>
            <a:r>
              <a:rPr lang="en-US" sz="1400" b="1"/>
              <a:t>Argon</a:t>
            </a:r>
          </a:p>
          <a:p>
            <a:pPr algn="ctr"/>
            <a:r>
              <a:rPr lang="en-US" sz="1400" b="1" baseline="-25000"/>
              <a:t>18</a:t>
            </a:r>
            <a:r>
              <a:rPr lang="en-US" sz="1400" b="1"/>
              <a:t>Ar</a:t>
            </a:r>
          </a:p>
        </p:txBody>
      </p:sp>
      <p:sp>
        <p:nvSpPr>
          <p:cNvPr id="252952" name="Text Box 31"/>
          <p:cNvSpPr txBox="1">
            <a:spLocks noChangeArrowheads="1"/>
          </p:cNvSpPr>
          <p:nvPr/>
        </p:nvSpPr>
        <p:spPr bwMode="auto">
          <a:xfrm>
            <a:off x="7932738" y="1114425"/>
            <a:ext cx="714375" cy="442913"/>
          </a:xfrm>
          <a:prstGeom prst="rect">
            <a:avLst/>
          </a:prstGeom>
          <a:noFill/>
          <a:ln w="9525">
            <a:noFill/>
            <a:miter lim="800000"/>
            <a:headEnd/>
            <a:tailEnd/>
          </a:ln>
        </p:spPr>
        <p:txBody>
          <a:bodyPr wrap="none" lIns="0" tIns="0" rIns="0" bIns="0"/>
          <a:lstStyle/>
          <a:p>
            <a:pPr algn="ctr"/>
            <a:r>
              <a:rPr lang="en-US" sz="1400" b="1"/>
              <a:t>Helium</a:t>
            </a:r>
          </a:p>
          <a:p>
            <a:pPr algn="ctr"/>
            <a:r>
              <a:rPr lang="en-US" sz="1400" b="1" baseline="-25000"/>
              <a:t>2</a:t>
            </a:r>
            <a:r>
              <a:rPr lang="en-US" sz="1400" b="1"/>
              <a:t>He</a:t>
            </a:r>
          </a:p>
        </p:txBody>
      </p:sp>
      <p:sp>
        <p:nvSpPr>
          <p:cNvPr id="252953" name="Text Box 31"/>
          <p:cNvSpPr txBox="1">
            <a:spLocks noChangeArrowheads="1"/>
          </p:cNvSpPr>
          <p:nvPr/>
        </p:nvSpPr>
        <p:spPr bwMode="auto">
          <a:xfrm>
            <a:off x="5437188" y="1158875"/>
            <a:ext cx="715962" cy="669925"/>
          </a:xfrm>
          <a:prstGeom prst="rect">
            <a:avLst/>
          </a:prstGeom>
          <a:noFill/>
          <a:ln w="9525">
            <a:noFill/>
            <a:miter lim="800000"/>
            <a:headEnd/>
            <a:tailEnd/>
          </a:ln>
        </p:spPr>
        <p:txBody>
          <a:bodyPr wrap="none" lIns="0" tIns="0" rIns="0" bIns="0"/>
          <a:lstStyle/>
          <a:p>
            <a:pPr algn="ctr"/>
            <a:r>
              <a:rPr lang="en-US" sz="1400" b="1"/>
              <a:t>2</a:t>
            </a:r>
          </a:p>
          <a:p>
            <a:pPr algn="ctr"/>
            <a:r>
              <a:rPr lang="en-US" sz="1400" b="1"/>
              <a:t>He</a:t>
            </a:r>
          </a:p>
          <a:p>
            <a:pPr algn="ctr"/>
            <a:r>
              <a:rPr lang="en-US" sz="1400" b="1"/>
              <a:t>4.00</a:t>
            </a:r>
          </a:p>
        </p:txBody>
      </p:sp>
      <p:sp>
        <p:nvSpPr>
          <p:cNvPr id="252954" name="Text Box 31"/>
          <p:cNvSpPr txBox="1">
            <a:spLocks noChangeArrowheads="1"/>
          </p:cNvSpPr>
          <p:nvPr/>
        </p:nvSpPr>
        <p:spPr bwMode="auto">
          <a:xfrm>
            <a:off x="3800475" y="1538288"/>
            <a:ext cx="1303338" cy="290512"/>
          </a:xfrm>
          <a:prstGeom prst="rect">
            <a:avLst/>
          </a:prstGeom>
          <a:noFill/>
          <a:ln w="9525">
            <a:noFill/>
            <a:miter lim="800000"/>
            <a:headEnd/>
            <a:tailEnd/>
          </a:ln>
        </p:spPr>
        <p:txBody>
          <a:bodyPr wrap="none" lIns="0" tIns="0" rIns="0" bIns="0"/>
          <a:lstStyle/>
          <a:p>
            <a:pPr algn="ctr"/>
            <a:r>
              <a:rPr lang="en-US" sz="1400" b="1"/>
              <a:t>Mass number</a:t>
            </a:r>
          </a:p>
        </p:txBody>
      </p:sp>
      <p:sp>
        <p:nvSpPr>
          <p:cNvPr id="252955" name="Text Box 31"/>
          <p:cNvSpPr txBox="1">
            <a:spLocks noChangeArrowheads="1"/>
          </p:cNvSpPr>
          <p:nvPr/>
        </p:nvSpPr>
        <p:spPr bwMode="auto">
          <a:xfrm>
            <a:off x="6261100" y="1146175"/>
            <a:ext cx="1417638" cy="304800"/>
          </a:xfrm>
          <a:prstGeom prst="rect">
            <a:avLst/>
          </a:prstGeom>
          <a:noFill/>
          <a:ln w="9525">
            <a:noFill/>
            <a:miter lim="800000"/>
            <a:headEnd/>
            <a:tailEnd/>
          </a:ln>
        </p:spPr>
        <p:txBody>
          <a:bodyPr wrap="none" lIns="0" tIns="0" rIns="0" bIns="0"/>
          <a:lstStyle/>
          <a:p>
            <a:pPr algn="ctr"/>
            <a:r>
              <a:rPr lang="en-US" sz="1400" b="1"/>
              <a:t>Atomic number</a:t>
            </a:r>
          </a:p>
        </p:txBody>
      </p:sp>
      <p:sp>
        <p:nvSpPr>
          <p:cNvPr id="252956" name="Text Box 31"/>
          <p:cNvSpPr txBox="1">
            <a:spLocks noChangeArrowheads="1"/>
          </p:cNvSpPr>
          <p:nvPr/>
        </p:nvSpPr>
        <p:spPr bwMode="auto">
          <a:xfrm>
            <a:off x="6153150" y="1592263"/>
            <a:ext cx="1611313" cy="222250"/>
          </a:xfrm>
          <a:prstGeom prst="rect">
            <a:avLst/>
          </a:prstGeom>
          <a:noFill/>
          <a:ln w="9525">
            <a:noFill/>
            <a:miter lim="800000"/>
            <a:headEnd/>
            <a:tailEnd/>
          </a:ln>
        </p:spPr>
        <p:txBody>
          <a:bodyPr wrap="none" lIns="0" tIns="0" rIns="0" bIns="0"/>
          <a:lstStyle/>
          <a:p>
            <a:pPr algn="ctr"/>
            <a:r>
              <a:rPr lang="en-US" sz="1400" b="1"/>
              <a:t>Element symbol</a:t>
            </a:r>
          </a:p>
        </p:txBody>
      </p:sp>
      <p:sp>
        <p:nvSpPr>
          <p:cNvPr id="252957" name="Text Box 31"/>
          <p:cNvSpPr txBox="1">
            <a:spLocks noChangeArrowheads="1"/>
          </p:cNvSpPr>
          <p:nvPr/>
        </p:nvSpPr>
        <p:spPr bwMode="auto">
          <a:xfrm>
            <a:off x="6611938" y="1890713"/>
            <a:ext cx="1063625" cy="719137"/>
          </a:xfrm>
          <a:prstGeom prst="rect">
            <a:avLst/>
          </a:prstGeom>
          <a:noFill/>
          <a:ln w="9525">
            <a:noFill/>
            <a:miter lim="800000"/>
            <a:headEnd/>
            <a:tailEnd/>
          </a:ln>
        </p:spPr>
        <p:txBody>
          <a:bodyPr wrap="none" lIns="0" tIns="0" rIns="0" bIns="0"/>
          <a:lstStyle/>
          <a:p>
            <a:r>
              <a:rPr lang="en-US" sz="1400" b="1"/>
              <a:t>Electron</a:t>
            </a:r>
          </a:p>
          <a:p>
            <a:r>
              <a:rPr lang="en-US" sz="1400" b="1"/>
              <a:t>distribution</a:t>
            </a:r>
          </a:p>
          <a:p>
            <a:r>
              <a:rPr lang="en-US" sz="1400" b="1"/>
              <a:t>diagram</a:t>
            </a:r>
          </a:p>
        </p:txBody>
      </p:sp>
      <p:cxnSp>
        <p:nvCxnSpPr>
          <p:cNvPr id="252958" name="Straight Connector 2"/>
          <p:cNvCxnSpPr>
            <a:cxnSpLocks noChangeShapeType="1"/>
          </p:cNvCxnSpPr>
          <p:nvPr/>
        </p:nvCxnSpPr>
        <p:spPr bwMode="auto">
          <a:xfrm flipV="1">
            <a:off x="5060950" y="1684338"/>
            <a:ext cx="544513" cy="0"/>
          </a:xfrm>
          <a:prstGeom prst="line">
            <a:avLst/>
          </a:prstGeom>
          <a:noFill/>
          <a:ln w="12700" algn="ctr">
            <a:solidFill>
              <a:schemeClr val="tx1"/>
            </a:solidFill>
            <a:round/>
            <a:headEnd/>
            <a:tailEnd/>
          </a:ln>
        </p:spPr>
      </p:cxnSp>
      <p:cxnSp>
        <p:nvCxnSpPr>
          <p:cNvPr id="252959" name="Straight Connector 4"/>
          <p:cNvCxnSpPr>
            <a:cxnSpLocks noChangeShapeType="1"/>
          </p:cNvCxnSpPr>
          <p:nvPr/>
        </p:nvCxnSpPr>
        <p:spPr bwMode="auto">
          <a:xfrm>
            <a:off x="5865813" y="1277938"/>
            <a:ext cx="438150" cy="0"/>
          </a:xfrm>
          <a:prstGeom prst="line">
            <a:avLst/>
          </a:prstGeom>
          <a:noFill/>
          <a:ln w="12700" algn="ctr">
            <a:solidFill>
              <a:schemeClr val="tx1"/>
            </a:solidFill>
            <a:round/>
            <a:headEnd/>
            <a:tailEnd/>
          </a:ln>
        </p:spPr>
      </p:cxnSp>
      <p:cxnSp>
        <p:nvCxnSpPr>
          <p:cNvPr id="252960" name="Straight Connector 6"/>
          <p:cNvCxnSpPr>
            <a:cxnSpLocks noChangeShapeType="1"/>
          </p:cNvCxnSpPr>
          <p:nvPr/>
        </p:nvCxnSpPr>
        <p:spPr bwMode="auto">
          <a:xfrm>
            <a:off x="5942013" y="1493838"/>
            <a:ext cx="319087" cy="174625"/>
          </a:xfrm>
          <a:prstGeom prst="line">
            <a:avLst/>
          </a:prstGeom>
          <a:noFill/>
          <a:ln w="12700" algn="ctr">
            <a:solidFill>
              <a:schemeClr val="tx1"/>
            </a:solidFill>
            <a:round/>
            <a:headEnd/>
            <a:tailEnd/>
          </a:ln>
        </p:spPr>
      </p:cxnSp>
      <p:cxnSp>
        <p:nvCxnSpPr>
          <p:cNvPr id="252961" name="Straight Connector 30720"/>
          <p:cNvCxnSpPr>
            <a:cxnSpLocks noChangeShapeType="1"/>
          </p:cNvCxnSpPr>
          <p:nvPr/>
        </p:nvCxnSpPr>
        <p:spPr bwMode="auto">
          <a:xfrm>
            <a:off x="7327900" y="2014538"/>
            <a:ext cx="684213" cy="0"/>
          </a:xfrm>
          <a:prstGeom prst="line">
            <a:avLst/>
          </a:prstGeom>
          <a:noFill/>
          <a:ln w="12700" algn="ctr">
            <a:solidFill>
              <a:schemeClr val="tx1"/>
            </a:solidFill>
            <a:round/>
            <a:headEnd/>
            <a:tailEnd/>
          </a:ln>
        </p:spPr>
      </p:cxnSp>
      <p:cxnSp>
        <p:nvCxnSpPr>
          <p:cNvPr id="252962" name="Straight Connector 30724"/>
          <p:cNvCxnSpPr>
            <a:cxnSpLocks noChangeShapeType="1"/>
          </p:cNvCxnSpPr>
          <p:nvPr/>
        </p:nvCxnSpPr>
        <p:spPr bwMode="auto">
          <a:xfrm>
            <a:off x="7645400" y="1298575"/>
            <a:ext cx="485775" cy="152400"/>
          </a:xfrm>
          <a:prstGeom prst="line">
            <a:avLst/>
          </a:prstGeom>
          <a:noFill/>
          <a:ln w="12700" algn="ctr">
            <a:solidFill>
              <a:schemeClr val="tx1"/>
            </a:solidFill>
            <a:round/>
            <a:headEnd/>
            <a:tailEnd/>
          </a:ln>
        </p:spPr>
      </p:cxnSp>
      <p:cxnSp>
        <p:nvCxnSpPr>
          <p:cNvPr id="252963" name="Straight Connector 30727"/>
          <p:cNvCxnSpPr>
            <a:cxnSpLocks noChangeShapeType="1"/>
          </p:cNvCxnSpPr>
          <p:nvPr/>
        </p:nvCxnSpPr>
        <p:spPr bwMode="auto">
          <a:xfrm flipV="1">
            <a:off x="7678738" y="1597025"/>
            <a:ext cx="639762" cy="107950"/>
          </a:xfrm>
          <a:prstGeom prst="line">
            <a:avLst/>
          </a:prstGeom>
          <a:noFill/>
          <a:ln w="12700" algn="ctr">
            <a:solidFill>
              <a:schemeClr val="tx1"/>
            </a:solidFill>
            <a:round/>
            <a:headEnd/>
            <a:tailEnd/>
          </a:ln>
        </p:spPr>
      </p:cxnSp>
      <p:sp>
        <p:nvSpPr>
          <p:cNvPr id="252964" name="Right Brace 30729"/>
          <p:cNvSpPr>
            <a:spLocks/>
          </p:cNvSpPr>
          <p:nvPr/>
        </p:nvSpPr>
        <p:spPr bwMode="auto">
          <a:xfrm rot="5400000">
            <a:off x="8282782" y="1443831"/>
            <a:ext cx="90488" cy="212725"/>
          </a:xfrm>
          <a:prstGeom prst="rightBrace">
            <a:avLst>
              <a:gd name="adj1" fmla="val 147016"/>
              <a:gd name="adj2" fmla="val 50000"/>
            </a:avLst>
          </a:prstGeom>
          <a:noFill/>
          <a:ln w="12700" algn="ctr">
            <a:solidFill>
              <a:schemeClr val="tx1"/>
            </a:solidFill>
            <a:round/>
            <a:headEnd/>
            <a:tailEnd/>
          </a:ln>
        </p:spPr>
        <p:txBody>
          <a:bodyPr/>
          <a:lstStyle/>
          <a:p>
            <a:endParaRPr lang="en-US">
              <a:latin typeface="Times" pitchFamily="8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469900"/>
            <a:ext cx="7543800" cy="1143000"/>
          </a:xfrm>
        </p:spPr>
        <p:txBody>
          <a:bodyPr/>
          <a:lstStyle/>
          <a:p>
            <a:pPr algn="l" eaLnBrk="1" hangingPunct="1"/>
            <a:r>
              <a:rPr lang="en-US" sz="3600" b="1" smtClean="0">
                <a:latin typeface="Times" pitchFamily="84" charset="0"/>
              </a:rPr>
              <a:t>Overview: A Chemical Connection </a:t>
            </a:r>
            <a:br>
              <a:rPr lang="en-US" sz="3600" b="1" smtClean="0">
                <a:latin typeface="Times" pitchFamily="84" charset="0"/>
              </a:rPr>
            </a:br>
            <a:r>
              <a:rPr lang="en-US" sz="3600" b="1" smtClean="0">
                <a:latin typeface="Times" pitchFamily="84" charset="0"/>
              </a:rPr>
              <a:t>to Biology</a:t>
            </a:r>
            <a:endParaRPr lang="en-US" smtClean="0"/>
          </a:p>
        </p:txBody>
      </p:sp>
      <p:sp>
        <p:nvSpPr>
          <p:cNvPr id="4099" name="Rectangle 3"/>
          <p:cNvSpPr>
            <a:spLocks noGrp="1" noChangeArrowheads="1"/>
          </p:cNvSpPr>
          <p:nvPr>
            <p:ph type="body" idx="1"/>
          </p:nvPr>
        </p:nvSpPr>
        <p:spPr>
          <a:xfrm>
            <a:off x="533400" y="1981200"/>
            <a:ext cx="8153400" cy="3200400"/>
          </a:xfrm>
        </p:spPr>
        <p:txBody>
          <a:bodyPr/>
          <a:lstStyle/>
          <a:p>
            <a:pPr eaLnBrk="1" hangingPunct="1">
              <a:lnSpc>
                <a:spcPct val="90000"/>
              </a:lnSpc>
              <a:buClr>
                <a:srgbClr val="D1300D"/>
              </a:buClr>
              <a:buFont typeface="Times" pitchFamily="84" charset="0"/>
              <a:buChar char="•"/>
            </a:pPr>
            <a:r>
              <a:rPr lang="en-US" sz="2800" dirty="0" smtClean="0"/>
              <a:t>Biology is a multidisciplinary science</a:t>
            </a:r>
          </a:p>
          <a:p>
            <a:pPr eaLnBrk="1" hangingPunct="1">
              <a:lnSpc>
                <a:spcPct val="90000"/>
              </a:lnSpc>
              <a:buClr>
                <a:srgbClr val="D1300D"/>
              </a:buClr>
              <a:buFont typeface="Times" pitchFamily="84" charset="0"/>
              <a:buChar char="•"/>
            </a:pPr>
            <a:r>
              <a:rPr lang="en-US" sz="2800" dirty="0" smtClean="0"/>
              <a:t>Living organisms are subject to basic laws of physics and chemistry</a:t>
            </a:r>
          </a:p>
          <a:p>
            <a:pPr eaLnBrk="1" hangingPunct="1">
              <a:lnSpc>
                <a:spcPct val="90000"/>
              </a:lnSpc>
              <a:buClr>
                <a:srgbClr val="D1300D"/>
              </a:buClr>
              <a:buFont typeface="Times" pitchFamily="84" charset="0"/>
              <a:buChar char="•"/>
            </a:pPr>
            <a:endParaRPr lang="en-US" sz="2600" dirty="0" smtClean="0"/>
          </a:p>
        </p:txBody>
      </p:sp>
      <p:sp>
        <p:nvSpPr>
          <p:cNvPr id="4100"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4101"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410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523875" y="1371600"/>
            <a:ext cx="7772400" cy="4114800"/>
          </a:xfrm>
        </p:spPr>
        <p:txBody>
          <a:bodyPr/>
          <a:lstStyle/>
          <a:p>
            <a:pPr marL="377825" indent="-377825" eaLnBrk="1" hangingPunct="1">
              <a:buClr>
                <a:srgbClr val="D1300D"/>
              </a:buClr>
              <a:buFont typeface="Times" pitchFamily="84" charset="0"/>
              <a:buChar char="•"/>
            </a:pPr>
            <a:r>
              <a:rPr lang="en-US" sz="2800" b="1" smtClean="0"/>
              <a:t>Valence electrons </a:t>
            </a:r>
            <a:r>
              <a:rPr lang="en-US" sz="2800" smtClean="0"/>
              <a:t>are those in the outermost shell, or </a:t>
            </a:r>
            <a:r>
              <a:rPr lang="en-US" sz="2800" b="1" smtClean="0"/>
              <a:t>valence shell</a:t>
            </a:r>
          </a:p>
          <a:p>
            <a:pPr marL="377825" indent="-377825" eaLnBrk="1" hangingPunct="1">
              <a:buClr>
                <a:srgbClr val="D1300D"/>
              </a:buClr>
              <a:buFont typeface="Times" pitchFamily="84" charset="0"/>
              <a:buChar char="•"/>
            </a:pPr>
            <a:r>
              <a:rPr lang="en-US" sz="2800" smtClean="0"/>
              <a:t>The chemical behavior of an atom is mostly determined by the valence electrons</a:t>
            </a:r>
          </a:p>
          <a:p>
            <a:pPr marL="377825" indent="-377825" eaLnBrk="1" hangingPunct="1">
              <a:buClr>
                <a:srgbClr val="D1300D"/>
              </a:buClr>
              <a:buFont typeface="Times" pitchFamily="84" charset="0"/>
              <a:buChar char="•"/>
            </a:pPr>
            <a:r>
              <a:rPr lang="en-US" sz="2800" smtClean="0"/>
              <a:t>Elements with a full valence shell are chemically inert</a:t>
            </a:r>
            <a:endParaRPr lang="en-US" sz="2800" i="1" smtClean="0"/>
          </a:p>
          <a:p>
            <a:pPr marL="377825" indent="-377825" eaLnBrk="1" hangingPunct="1">
              <a:buClr>
                <a:srgbClr val="D1300D"/>
              </a:buClr>
              <a:buFont typeface="Times" pitchFamily="84" charset="0"/>
              <a:buChar char="•"/>
            </a:pPr>
            <a:endParaRPr lang="en-US" sz="2800" smtClean="0"/>
          </a:p>
        </p:txBody>
      </p:sp>
      <p:sp>
        <p:nvSpPr>
          <p:cNvPr id="38915"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38916"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38917"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523875" y="1371600"/>
            <a:ext cx="7772400" cy="4114800"/>
          </a:xfrm>
        </p:spPr>
        <p:txBody>
          <a:bodyPr/>
          <a:lstStyle/>
          <a:p>
            <a:pPr marL="377825" indent="-377825" eaLnBrk="1" hangingPunct="1">
              <a:buClr>
                <a:srgbClr val="D1300D"/>
              </a:buClr>
              <a:buFont typeface="Times" pitchFamily="84" charset="0"/>
              <a:buChar char="•"/>
            </a:pPr>
            <a:r>
              <a:rPr lang="en-US" sz="2800" smtClean="0"/>
              <a:t>A </a:t>
            </a:r>
            <a:r>
              <a:rPr lang="en-US" sz="2800" b="1" smtClean="0"/>
              <a:t>molecule </a:t>
            </a:r>
            <a:r>
              <a:rPr lang="en-US" sz="2800" smtClean="0"/>
              <a:t>consists of two or more atoms held together by covalent bonds</a:t>
            </a:r>
          </a:p>
          <a:p>
            <a:pPr marL="377825" indent="-377825" eaLnBrk="1" hangingPunct="1">
              <a:buClr>
                <a:srgbClr val="D1300D"/>
              </a:buClr>
              <a:buFont typeface="Times" pitchFamily="84" charset="0"/>
              <a:buChar char="•"/>
            </a:pPr>
            <a:r>
              <a:rPr lang="en-US" sz="2800" smtClean="0"/>
              <a:t>A single covalent bond, or </a:t>
            </a:r>
            <a:r>
              <a:rPr lang="en-US" sz="2800" b="1" smtClean="0"/>
              <a:t>single bond</a:t>
            </a:r>
            <a:r>
              <a:rPr lang="en-US" sz="2800" smtClean="0"/>
              <a:t>, is the sharing of one pair of valence electrons</a:t>
            </a:r>
          </a:p>
          <a:p>
            <a:pPr marL="377825" indent="-377825" eaLnBrk="1" hangingPunct="1">
              <a:buClr>
                <a:srgbClr val="D1300D"/>
              </a:buClr>
              <a:buFont typeface="Times" pitchFamily="84" charset="0"/>
              <a:buChar char="•"/>
            </a:pPr>
            <a:r>
              <a:rPr lang="en-US" sz="2800" smtClean="0"/>
              <a:t>A double covalent bond, or </a:t>
            </a:r>
            <a:r>
              <a:rPr lang="en-US" sz="2800" b="1" smtClean="0"/>
              <a:t>double bond</a:t>
            </a:r>
            <a:r>
              <a:rPr lang="en-US" sz="2800" smtClean="0"/>
              <a:t>, is the sharing of two pairs of valence electrons</a:t>
            </a:r>
          </a:p>
          <a:p>
            <a:pPr marL="377825" indent="-377825" eaLnBrk="1" hangingPunct="1">
              <a:buClr>
                <a:srgbClr val="D1300D"/>
              </a:buClr>
              <a:buFont typeface="Times" pitchFamily="84" charset="0"/>
              <a:buChar char="•"/>
            </a:pPr>
            <a:endParaRPr lang="en-US" sz="2800" smtClean="0"/>
          </a:p>
        </p:txBody>
      </p:sp>
      <p:sp>
        <p:nvSpPr>
          <p:cNvPr id="50179"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50180"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50181"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517525" y="1371600"/>
            <a:ext cx="7772400" cy="4114800"/>
          </a:xfrm>
        </p:spPr>
        <p:txBody>
          <a:bodyPr/>
          <a:lstStyle/>
          <a:p>
            <a:pPr marL="387350" indent="-387350" eaLnBrk="1" hangingPunct="1">
              <a:buClr>
                <a:srgbClr val="D1300D"/>
              </a:buClr>
              <a:buFont typeface="Times" pitchFamily="84" charset="0"/>
              <a:buChar char="•"/>
            </a:pPr>
            <a:r>
              <a:rPr lang="en-US" sz="2800" smtClean="0"/>
              <a:t>The notation used to represent atoms and bonding is called a </a:t>
            </a:r>
            <a:r>
              <a:rPr lang="en-US" sz="2800" b="1" smtClean="0"/>
              <a:t>structural formula</a:t>
            </a:r>
          </a:p>
          <a:p>
            <a:pPr marL="973138" lvl="1" indent="-296863" eaLnBrk="1" hangingPunct="1"/>
            <a:r>
              <a:rPr lang="en-US" smtClean="0"/>
              <a:t>For example, H—H </a:t>
            </a:r>
          </a:p>
          <a:p>
            <a:pPr marL="387350" indent="-387350" eaLnBrk="1" hangingPunct="1">
              <a:buClr>
                <a:srgbClr val="D1300D"/>
              </a:buClr>
              <a:buFont typeface="Times" pitchFamily="84" charset="0"/>
              <a:buChar char="•"/>
            </a:pPr>
            <a:r>
              <a:rPr lang="en-US" sz="2800" smtClean="0"/>
              <a:t>This can be abbreviated further with a </a:t>
            </a:r>
            <a:r>
              <a:rPr lang="en-US" sz="2800" b="1" smtClean="0"/>
              <a:t>molecular formula </a:t>
            </a:r>
          </a:p>
          <a:p>
            <a:pPr marL="973138" lvl="1" indent="-296863" eaLnBrk="1" hangingPunct="1"/>
            <a:r>
              <a:rPr lang="en-US" smtClean="0"/>
              <a:t>For example, H</a:t>
            </a:r>
            <a:r>
              <a:rPr lang="en-US" baseline="-25000" smtClean="0"/>
              <a:t>2</a:t>
            </a:r>
          </a:p>
          <a:p>
            <a:pPr marL="387350" indent="-387350" eaLnBrk="1" hangingPunct="1"/>
            <a:endParaRPr lang="en-US" sz="2800" smtClean="0"/>
          </a:p>
        </p:txBody>
      </p:sp>
      <p:sp>
        <p:nvSpPr>
          <p:cNvPr id="51203"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51204"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51205"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51206" name="Picture 7" descr="Campbell Play Button">
            <a:hlinkClick r:id="rId3"/>
          </p:cNvPr>
          <p:cNvPicPr>
            <a:picLocks noChangeAspect="1" noChangeArrowheads="1"/>
          </p:cNvPicPr>
          <p:nvPr/>
        </p:nvPicPr>
        <p:blipFill>
          <a:blip r:embed="rId4" cstate="print"/>
          <a:srcRect/>
          <a:stretch>
            <a:fillRect/>
          </a:stretch>
        </p:blipFill>
        <p:spPr bwMode="auto">
          <a:xfrm>
            <a:off x="2171700" y="5727700"/>
            <a:ext cx="1190625" cy="657225"/>
          </a:xfrm>
          <a:prstGeom prst="rect">
            <a:avLst/>
          </a:prstGeom>
          <a:noFill/>
          <a:ln w="9525">
            <a:noFill/>
            <a:miter lim="800000"/>
            <a:headEnd/>
            <a:tailEnd/>
          </a:ln>
        </p:spPr>
      </p:pic>
      <p:sp>
        <p:nvSpPr>
          <p:cNvPr id="51207" name="Text Box 8"/>
          <p:cNvSpPr txBox="1">
            <a:spLocks noChangeArrowheads="1"/>
          </p:cNvSpPr>
          <p:nvPr/>
        </p:nvSpPr>
        <p:spPr bwMode="auto">
          <a:xfrm>
            <a:off x="3403600" y="5864225"/>
            <a:ext cx="3721100" cy="427038"/>
          </a:xfrm>
          <a:prstGeom prst="rect">
            <a:avLst/>
          </a:prstGeom>
          <a:noFill/>
          <a:ln w="9525">
            <a:noFill/>
            <a:miter lim="800000"/>
            <a:headEnd/>
            <a:tailEnd/>
          </a:ln>
        </p:spPr>
        <p:txBody>
          <a:bodyPr>
            <a:spAutoFit/>
          </a:bodyPr>
          <a:lstStyle/>
          <a:p>
            <a:pPr>
              <a:spcBef>
                <a:spcPct val="50000"/>
              </a:spcBef>
            </a:pPr>
            <a:r>
              <a:rPr lang="en-US" sz="2200" dirty="0" smtClean="0">
                <a:solidFill>
                  <a:schemeClr val="tx2"/>
                </a:solidFill>
              </a:rPr>
              <a:t>Animation: Covalent Bonds</a:t>
            </a:r>
            <a:endParaRPr lang="en-US" sz="2200"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3" descr="\\Ps3\CS1-Vol.07\50523_campbell_irdvd\final_jpeg_files%0\chap002\02_12_FourCovalentBonds-U.jpg"/>
          <p:cNvPicPr>
            <a:picLocks noChangeAspect="1" noChangeArrowheads="1"/>
          </p:cNvPicPr>
          <p:nvPr/>
        </p:nvPicPr>
        <p:blipFill>
          <a:blip r:embed="rId3" cstate="print"/>
          <a:srcRect/>
          <a:stretch>
            <a:fillRect/>
          </a:stretch>
        </p:blipFill>
        <p:spPr bwMode="auto">
          <a:xfrm>
            <a:off x="2103438" y="138113"/>
            <a:ext cx="4937125" cy="6583362"/>
          </a:xfrm>
          <a:prstGeom prst="rect">
            <a:avLst/>
          </a:prstGeom>
          <a:noFill/>
          <a:ln w="9525">
            <a:noFill/>
            <a:miter lim="800000"/>
            <a:headEnd/>
            <a:tailEnd/>
          </a:ln>
        </p:spPr>
      </p:pic>
      <p:sp>
        <p:nvSpPr>
          <p:cNvPr id="26931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2.12</a:t>
            </a:r>
          </a:p>
        </p:txBody>
      </p:sp>
      <p:sp>
        <p:nvSpPr>
          <p:cNvPr id="269316" name="Text Box 31"/>
          <p:cNvSpPr txBox="1">
            <a:spLocks noChangeArrowheads="1"/>
          </p:cNvSpPr>
          <p:nvPr/>
        </p:nvSpPr>
        <p:spPr bwMode="auto">
          <a:xfrm>
            <a:off x="2232025" y="1417638"/>
            <a:ext cx="1362075" cy="292100"/>
          </a:xfrm>
          <a:prstGeom prst="rect">
            <a:avLst/>
          </a:prstGeom>
          <a:noFill/>
          <a:ln w="9525">
            <a:noFill/>
            <a:miter lim="800000"/>
            <a:headEnd/>
            <a:tailEnd/>
          </a:ln>
        </p:spPr>
        <p:txBody>
          <a:bodyPr wrap="none" lIns="0" tIns="0" rIns="0" bIns="0"/>
          <a:lstStyle/>
          <a:p>
            <a:r>
              <a:rPr lang="en-US" sz="1200" b="1"/>
              <a:t>(a) Hydrogen (H</a:t>
            </a:r>
            <a:r>
              <a:rPr lang="en-US" sz="1200" b="1" baseline="-25000"/>
              <a:t>2</a:t>
            </a:r>
            <a:r>
              <a:rPr lang="en-US" sz="1200" b="1"/>
              <a:t>)</a:t>
            </a:r>
          </a:p>
        </p:txBody>
      </p:sp>
      <p:sp>
        <p:nvSpPr>
          <p:cNvPr id="269317" name="Text Box 31"/>
          <p:cNvSpPr txBox="1">
            <a:spLocks noChangeArrowheads="1"/>
          </p:cNvSpPr>
          <p:nvPr/>
        </p:nvSpPr>
        <p:spPr bwMode="auto">
          <a:xfrm>
            <a:off x="2228850" y="2559050"/>
            <a:ext cx="1176338" cy="292100"/>
          </a:xfrm>
          <a:prstGeom prst="rect">
            <a:avLst/>
          </a:prstGeom>
          <a:noFill/>
          <a:ln w="9525">
            <a:noFill/>
            <a:miter lim="800000"/>
            <a:headEnd/>
            <a:tailEnd/>
          </a:ln>
        </p:spPr>
        <p:txBody>
          <a:bodyPr wrap="none" lIns="0" tIns="0" rIns="0" bIns="0"/>
          <a:lstStyle/>
          <a:p>
            <a:r>
              <a:rPr lang="en-US" sz="1200" b="1"/>
              <a:t>(b) Oxygen (O</a:t>
            </a:r>
            <a:r>
              <a:rPr lang="en-US" sz="1200" b="1" baseline="-25000"/>
              <a:t>2</a:t>
            </a:r>
            <a:r>
              <a:rPr lang="en-US" sz="1200" b="1"/>
              <a:t>)</a:t>
            </a:r>
          </a:p>
        </p:txBody>
      </p:sp>
      <p:sp>
        <p:nvSpPr>
          <p:cNvPr id="269318" name="Text Box 31"/>
          <p:cNvSpPr txBox="1">
            <a:spLocks noChangeArrowheads="1"/>
          </p:cNvSpPr>
          <p:nvPr/>
        </p:nvSpPr>
        <p:spPr bwMode="auto">
          <a:xfrm>
            <a:off x="2228850" y="3903663"/>
            <a:ext cx="1360488" cy="292100"/>
          </a:xfrm>
          <a:prstGeom prst="rect">
            <a:avLst/>
          </a:prstGeom>
          <a:noFill/>
          <a:ln w="9525">
            <a:noFill/>
            <a:miter lim="800000"/>
            <a:headEnd/>
            <a:tailEnd/>
          </a:ln>
        </p:spPr>
        <p:txBody>
          <a:bodyPr wrap="none" lIns="0" tIns="0" rIns="0" bIns="0"/>
          <a:lstStyle/>
          <a:p>
            <a:r>
              <a:rPr lang="en-US" sz="1200" b="1"/>
              <a:t>(c) Water (H</a:t>
            </a:r>
            <a:r>
              <a:rPr lang="en-US" sz="1200" b="1" baseline="-25000"/>
              <a:t>2</a:t>
            </a:r>
            <a:r>
              <a:rPr lang="en-US" sz="1200" b="1"/>
              <a:t>O)</a:t>
            </a:r>
          </a:p>
        </p:txBody>
      </p:sp>
      <p:sp>
        <p:nvSpPr>
          <p:cNvPr id="269319" name="Text Box 31"/>
          <p:cNvSpPr txBox="1">
            <a:spLocks noChangeArrowheads="1"/>
          </p:cNvSpPr>
          <p:nvPr/>
        </p:nvSpPr>
        <p:spPr bwMode="auto">
          <a:xfrm>
            <a:off x="2398713" y="242888"/>
            <a:ext cx="835025" cy="635000"/>
          </a:xfrm>
          <a:prstGeom prst="rect">
            <a:avLst/>
          </a:prstGeom>
          <a:noFill/>
          <a:ln w="9525">
            <a:noFill/>
            <a:miter lim="800000"/>
            <a:headEnd/>
            <a:tailEnd/>
          </a:ln>
        </p:spPr>
        <p:txBody>
          <a:bodyPr wrap="none" lIns="0" tIns="0" rIns="0" bIns="0"/>
          <a:lstStyle/>
          <a:p>
            <a:pPr algn="ctr"/>
            <a:r>
              <a:rPr lang="en-US" sz="1200" b="1"/>
              <a:t>Name and</a:t>
            </a:r>
          </a:p>
          <a:p>
            <a:pPr algn="ctr"/>
            <a:r>
              <a:rPr lang="en-US" sz="1200" b="1"/>
              <a:t>Molecular</a:t>
            </a:r>
          </a:p>
          <a:p>
            <a:pPr algn="ctr"/>
            <a:r>
              <a:rPr lang="en-US" sz="1200" b="1"/>
              <a:t>Formula</a:t>
            </a:r>
          </a:p>
        </p:txBody>
      </p:sp>
      <p:sp>
        <p:nvSpPr>
          <p:cNvPr id="269320" name="Text Box 31"/>
          <p:cNvSpPr txBox="1">
            <a:spLocks noChangeArrowheads="1"/>
          </p:cNvSpPr>
          <p:nvPr/>
        </p:nvSpPr>
        <p:spPr bwMode="auto">
          <a:xfrm>
            <a:off x="3908425" y="239713"/>
            <a:ext cx="836613" cy="633412"/>
          </a:xfrm>
          <a:prstGeom prst="rect">
            <a:avLst/>
          </a:prstGeom>
          <a:noFill/>
          <a:ln w="9525">
            <a:noFill/>
            <a:miter lim="800000"/>
            <a:headEnd/>
            <a:tailEnd/>
          </a:ln>
        </p:spPr>
        <p:txBody>
          <a:bodyPr wrap="none" lIns="0" tIns="0" rIns="0" bIns="0"/>
          <a:lstStyle/>
          <a:p>
            <a:pPr algn="ctr"/>
            <a:r>
              <a:rPr lang="en-US" sz="1200" b="1"/>
              <a:t>Electron</a:t>
            </a:r>
          </a:p>
          <a:p>
            <a:pPr algn="ctr"/>
            <a:r>
              <a:rPr lang="en-US" sz="1200" b="1"/>
              <a:t>Distribution</a:t>
            </a:r>
          </a:p>
          <a:p>
            <a:pPr algn="ctr"/>
            <a:r>
              <a:rPr lang="en-US" sz="1200" b="1"/>
              <a:t>Diagram</a:t>
            </a:r>
          </a:p>
        </p:txBody>
      </p:sp>
      <p:sp>
        <p:nvSpPr>
          <p:cNvPr id="269321" name="Text Box 31"/>
          <p:cNvSpPr txBox="1">
            <a:spLocks noChangeArrowheads="1"/>
          </p:cNvSpPr>
          <p:nvPr/>
        </p:nvSpPr>
        <p:spPr bwMode="auto">
          <a:xfrm>
            <a:off x="4965700" y="234950"/>
            <a:ext cx="1063625" cy="830263"/>
          </a:xfrm>
          <a:prstGeom prst="rect">
            <a:avLst/>
          </a:prstGeom>
          <a:noFill/>
          <a:ln w="9525">
            <a:noFill/>
            <a:miter lim="800000"/>
            <a:headEnd/>
            <a:tailEnd/>
          </a:ln>
        </p:spPr>
        <p:txBody>
          <a:bodyPr wrap="none" lIns="0" tIns="0" rIns="0" bIns="0"/>
          <a:lstStyle/>
          <a:p>
            <a:pPr algn="ctr"/>
            <a:r>
              <a:rPr lang="en-US" sz="1200" b="1"/>
              <a:t>Lewis Dot</a:t>
            </a:r>
          </a:p>
          <a:p>
            <a:pPr algn="ctr"/>
            <a:r>
              <a:rPr lang="en-US" sz="1200" b="1"/>
              <a:t>Structure and </a:t>
            </a:r>
          </a:p>
          <a:p>
            <a:pPr algn="ctr"/>
            <a:r>
              <a:rPr lang="en-US" sz="1200" b="1"/>
              <a:t>Structural</a:t>
            </a:r>
          </a:p>
          <a:p>
            <a:pPr algn="ctr"/>
            <a:r>
              <a:rPr lang="en-US" sz="1200" b="1"/>
              <a:t>Formula</a:t>
            </a:r>
          </a:p>
          <a:p>
            <a:pPr algn="ctr"/>
            <a:endParaRPr lang="en-US" sz="1200" b="1"/>
          </a:p>
        </p:txBody>
      </p:sp>
      <p:sp>
        <p:nvSpPr>
          <p:cNvPr id="269322" name="Text Box 31"/>
          <p:cNvSpPr txBox="1">
            <a:spLocks noChangeArrowheads="1"/>
          </p:cNvSpPr>
          <p:nvPr/>
        </p:nvSpPr>
        <p:spPr bwMode="auto">
          <a:xfrm>
            <a:off x="6086475" y="238125"/>
            <a:ext cx="835025" cy="635000"/>
          </a:xfrm>
          <a:prstGeom prst="rect">
            <a:avLst/>
          </a:prstGeom>
          <a:noFill/>
          <a:ln w="9525">
            <a:noFill/>
            <a:miter lim="800000"/>
            <a:headEnd/>
            <a:tailEnd/>
          </a:ln>
        </p:spPr>
        <p:txBody>
          <a:bodyPr wrap="none" lIns="0" tIns="0" rIns="0" bIns="0"/>
          <a:lstStyle/>
          <a:p>
            <a:pPr algn="ctr"/>
            <a:r>
              <a:rPr lang="en-US" sz="1200" b="1"/>
              <a:t>Space-</a:t>
            </a:r>
          </a:p>
          <a:p>
            <a:pPr algn="ctr"/>
            <a:r>
              <a:rPr lang="en-US" sz="1200" b="1"/>
              <a:t>Filling</a:t>
            </a:r>
          </a:p>
          <a:p>
            <a:pPr algn="ctr"/>
            <a:r>
              <a:rPr lang="en-US" sz="1200" b="1"/>
              <a:t>Model</a:t>
            </a:r>
          </a:p>
        </p:txBody>
      </p:sp>
      <p:sp>
        <p:nvSpPr>
          <p:cNvPr id="269323" name="Text Box 31"/>
          <p:cNvSpPr txBox="1">
            <a:spLocks noChangeArrowheads="1"/>
          </p:cNvSpPr>
          <p:nvPr/>
        </p:nvSpPr>
        <p:spPr bwMode="auto">
          <a:xfrm>
            <a:off x="2232025" y="5522913"/>
            <a:ext cx="1360488" cy="292100"/>
          </a:xfrm>
          <a:prstGeom prst="rect">
            <a:avLst/>
          </a:prstGeom>
          <a:noFill/>
          <a:ln w="9525">
            <a:noFill/>
            <a:miter lim="800000"/>
            <a:headEnd/>
            <a:tailEnd/>
          </a:ln>
        </p:spPr>
        <p:txBody>
          <a:bodyPr wrap="none" lIns="0" tIns="0" rIns="0" bIns="0"/>
          <a:lstStyle/>
          <a:p>
            <a:r>
              <a:rPr lang="en-US" sz="1200" b="1"/>
              <a:t>(d) Methane (CH</a:t>
            </a:r>
            <a:r>
              <a:rPr lang="en-US" sz="1200" b="1" baseline="-25000"/>
              <a:t>4</a:t>
            </a:r>
            <a:r>
              <a:rPr lang="en-US" sz="1200" b="1"/>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520700" y="1371600"/>
            <a:ext cx="7772400" cy="4114800"/>
          </a:xfrm>
        </p:spPr>
        <p:txBody>
          <a:bodyPr/>
          <a:lstStyle/>
          <a:p>
            <a:pPr marL="377825" indent="-377825" eaLnBrk="1" hangingPunct="1">
              <a:buClr>
                <a:srgbClr val="D1300D"/>
              </a:buClr>
              <a:buFont typeface="Times" pitchFamily="84" charset="0"/>
              <a:buChar char="•"/>
            </a:pPr>
            <a:r>
              <a:rPr lang="en-US" sz="2800" smtClean="0"/>
              <a:t>Covalent bonds can form between atoms of the same element or atoms of different elements </a:t>
            </a:r>
          </a:p>
          <a:p>
            <a:pPr marL="377825" indent="-377825" eaLnBrk="1" hangingPunct="1">
              <a:buClr>
                <a:srgbClr val="D1300D"/>
              </a:buClr>
              <a:buFont typeface="Times" pitchFamily="84" charset="0"/>
              <a:buChar char="•"/>
            </a:pPr>
            <a:r>
              <a:rPr lang="en-US" sz="2800" smtClean="0"/>
              <a:t>A compound is a combination of two or more different</a:t>
            </a:r>
            <a:r>
              <a:rPr lang="en-US" sz="2800" i="1" smtClean="0"/>
              <a:t> </a:t>
            </a:r>
            <a:r>
              <a:rPr lang="en-US" sz="2800" smtClean="0"/>
              <a:t>elements</a:t>
            </a:r>
          </a:p>
          <a:p>
            <a:pPr marL="377825" indent="-377825" eaLnBrk="1" hangingPunct="1">
              <a:buClr>
                <a:srgbClr val="D1300D"/>
              </a:buClr>
              <a:buFont typeface="Times" pitchFamily="84" charset="0"/>
              <a:buChar char="•"/>
            </a:pPr>
            <a:r>
              <a:rPr lang="en-US" sz="2800" smtClean="0"/>
              <a:t>Bonding capacity is called the atom’s </a:t>
            </a:r>
            <a:r>
              <a:rPr lang="en-US" sz="2800" b="1" smtClean="0"/>
              <a:t>valence</a:t>
            </a:r>
          </a:p>
          <a:p>
            <a:pPr marL="377825" indent="-377825" eaLnBrk="1" hangingPunct="1">
              <a:buClr>
                <a:srgbClr val="D1300D"/>
              </a:buClr>
              <a:buFont typeface="Times" pitchFamily="84" charset="0"/>
              <a:buChar char="•"/>
            </a:pPr>
            <a:endParaRPr lang="en-US" sz="2800" smtClean="0"/>
          </a:p>
        </p:txBody>
      </p:sp>
      <p:sp>
        <p:nvSpPr>
          <p:cNvPr id="57347"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5734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57349"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523875" y="1371600"/>
            <a:ext cx="7772400" cy="4114800"/>
          </a:xfrm>
        </p:spPr>
        <p:txBody>
          <a:bodyPr/>
          <a:lstStyle/>
          <a:p>
            <a:pPr marL="377825" indent="-377825" eaLnBrk="1" hangingPunct="1">
              <a:buClr>
                <a:srgbClr val="D1300D"/>
              </a:buClr>
              <a:buFont typeface="Times" pitchFamily="84" charset="0"/>
              <a:buChar char="•"/>
            </a:pPr>
            <a:r>
              <a:rPr lang="en-US" sz="2800" smtClean="0"/>
              <a:t>Atoms in a molecule attract electrons to varying degrees</a:t>
            </a:r>
            <a:endParaRPr lang="en-US" sz="2800" b="1" smtClean="0"/>
          </a:p>
          <a:p>
            <a:pPr marL="377825" indent="-377825" eaLnBrk="1" hangingPunct="1">
              <a:buClr>
                <a:srgbClr val="D1300D"/>
              </a:buClr>
              <a:buFont typeface="Times" pitchFamily="84" charset="0"/>
              <a:buChar char="•"/>
            </a:pPr>
            <a:r>
              <a:rPr lang="en-US" sz="2800" b="1" smtClean="0"/>
              <a:t>Electronegativity </a:t>
            </a:r>
            <a:r>
              <a:rPr lang="en-US" sz="2800" smtClean="0"/>
              <a:t>is an atom’s attraction for the electrons in a covalent bond</a:t>
            </a:r>
          </a:p>
          <a:p>
            <a:pPr marL="377825" indent="-377825" eaLnBrk="1" hangingPunct="1">
              <a:buClr>
                <a:srgbClr val="D1300D"/>
              </a:buClr>
              <a:buFont typeface="Times" pitchFamily="84" charset="0"/>
              <a:buChar char="•"/>
            </a:pPr>
            <a:r>
              <a:rPr lang="en-US" sz="2800" smtClean="0"/>
              <a:t>The more electronegative an atom, the more strongly it pulls shared electrons toward itself</a:t>
            </a:r>
          </a:p>
          <a:p>
            <a:pPr marL="377825" indent="-377825" eaLnBrk="1" hangingPunct="1">
              <a:buClr>
                <a:srgbClr val="D1300D"/>
              </a:buClr>
              <a:buFont typeface="Times" pitchFamily="84" charset="0"/>
              <a:buChar char="•"/>
            </a:pPr>
            <a:endParaRPr lang="en-US" sz="2800" smtClean="0"/>
          </a:p>
        </p:txBody>
      </p:sp>
      <p:sp>
        <p:nvSpPr>
          <p:cNvPr id="58371"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58372"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58373"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517525" y="1409700"/>
            <a:ext cx="7772400" cy="4114800"/>
          </a:xfrm>
        </p:spPr>
        <p:txBody>
          <a:bodyPr/>
          <a:lstStyle/>
          <a:p>
            <a:pPr marL="377825" indent="-377825" eaLnBrk="1" hangingPunct="1">
              <a:lnSpc>
                <a:spcPct val="90000"/>
              </a:lnSpc>
              <a:buClr>
                <a:srgbClr val="D1300D"/>
              </a:buClr>
              <a:buFont typeface="Times" pitchFamily="84" charset="0"/>
              <a:buChar char="•"/>
            </a:pPr>
            <a:r>
              <a:rPr lang="en-US" sz="2800" smtClean="0"/>
              <a:t>In a </a:t>
            </a:r>
            <a:r>
              <a:rPr lang="en-US" sz="2800" b="1" smtClean="0"/>
              <a:t>nonpolar covalent bond</a:t>
            </a:r>
            <a:r>
              <a:rPr lang="en-US" sz="2800" smtClean="0"/>
              <a:t>, the atoms share the electron equally</a:t>
            </a:r>
          </a:p>
          <a:p>
            <a:pPr marL="377825" indent="-377825" eaLnBrk="1" hangingPunct="1">
              <a:lnSpc>
                <a:spcPct val="90000"/>
              </a:lnSpc>
              <a:buClr>
                <a:srgbClr val="D1300D"/>
              </a:buClr>
              <a:buFont typeface="Times" pitchFamily="84" charset="0"/>
              <a:buChar char="•"/>
            </a:pPr>
            <a:r>
              <a:rPr lang="en-US" sz="2800" smtClean="0"/>
              <a:t>In a </a:t>
            </a:r>
            <a:r>
              <a:rPr lang="en-US" sz="2800" b="1" smtClean="0"/>
              <a:t>polar covalent bond</a:t>
            </a:r>
            <a:r>
              <a:rPr lang="en-US" sz="2800" smtClean="0"/>
              <a:t>, one atom is more electronegative, and the atoms do not share the electron equally</a:t>
            </a:r>
          </a:p>
          <a:p>
            <a:pPr marL="377825" indent="-377825" eaLnBrk="1" hangingPunct="1">
              <a:lnSpc>
                <a:spcPct val="90000"/>
              </a:lnSpc>
              <a:buClr>
                <a:srgbClr val="D1300D"/>
              </a:buClr>
              <a:buFont typeface="Times" pitchFamily="84" charset="0"/>
              <a:buChar char="•"/>
            </a:pPr>
            <a:r>
              <a:rPr lang="en-US" sz="2800" smtClean="0"/>
              <a:t>Unequal sharing of electrons causes a partial positive or negative charge for each atom or molecule</a:t>
            </a:r>
          </a:p>
          <a:p>
            <a:pPr marL="377825" indent="-377825" eaLnBrk="1" hangingPunct="1">
              <a:lnSpc>
                <a:spcPct val="90000"/>
              </a:lnSpc>
              <a:buClr>
                <a:srgbClr val="D1300D"/>
              </a:buClr>
              <a:buFont typeface="Times" pitchFamily="84" charset="0"/>
              <a:buChar char="•"/>
            </a:pPr>
            <a:endParaRPr lang="en-US" sz="2800" smtClean="0"/>
          </a:p>
          <a:p>
            <a:pPr marL="377825" indent="-377825" eaLnBrk="1" hangingPunct="1">
              <a:lnSpc>
                <a:spcPct val="90000"/>
              </a:lnSpc>
              <a:buClr>
                <a:srgbClr val="D1300D"/>
              </a:buClr>
              <a:buFont typeface="Times" pitchFamily="84" charset="0"/>
              <a:buChar char="•"/>
            </a:pPr>
            <a:endParaRPr lang="en-US" sz="2800" smtClean="0"/>
          </a:p>
        </p:txBody>
      </p:sp>
      <p:sp>
        <p:nvSpPr>
          <p:cNvPr id="59395"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59396"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59397"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3" descr="\\Ps3\CS1-Vol.07\50523_campbell_irdvd\final_jpeg_files%0\chap002\02_13PolarCovalentBonds-U.jpg"/>
          <p:cNvPicPr>
            <a:picLocks noChangeAspect="1" noChangeArrowheads="1"/>
          </p:cNvPicPr>
          <p:nvPr/>
        </p:nvPicPr>
        <p:blipFill>
          <a:blip r:embed="rId3" cstate="print"/>
          <a:srcRect/>
          <a:stretch>
            <a:fillRect/>
          </a:stretch>
        </p:blipFill>
        <p:spPr bwMode="auto">
          <a:xfrm>
            <a:off x="2973388" y="2024063"/>
            <a:ext cx="3176587" cy="2809875"/>
          </a:xfrm>
          <a:prstGeom prst="rect">
            <a:avLst/>
          </a:prstGeom>
          <a:noFill/>
          <a:ln w="9525">
            <a:noFill/>
            <a:miter lim="800000"/>
            <a:headEnd/>
            <a:tailEnd/>
          </a:ln>
        </p:spPr>
      </p:pic>
      <p:sp>
        <p:nvSpPr>
          <p:cNvPr id="27955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2.13</a:t>
            </a:r>
          </a:p>
        </p:txBody>
      </p:sp>
      <p:sp>
        <p:nvSpPr>
          <p:cNvPr id="279556" name="Text Box 31"/>
          <p:cNvSpPr txBox="1">
            <a:spLocks noChangeArrowheads="1"/>
          </p:cNvSpPr>
          <p:nvPr/>
        </p:nvSpPr>
        <p:spPr bwMode="auto">
          <a:xfrm>
            <a:off x="3417888" y="4010025"/>
            <a:ext cx="349250" cy="300038"/>
          </a:xfrm>
          <a:prstGeom prst="rect">
            <a:avLst/>
          </a:prstGeom>
          <a:noFill/>
          <a:ln w="9525">
            <a:noFill/>
            <a:miter lim="800000"/>
            <a:headEnd/>
            <a:tailEnd/>
          </a:ln>
        </p:spPr>
        <p:txBody>
          <a:bodyPr wrap="none" lIns="0" tIns="0" rIns="0" bIns="0"/>
          <a:lstStyle/>
          <a:p>
            <a:pPr algn="ctr"/>
            <a:r>
              <a:rPr lang="en-US" sz="1600" b="1"/>
              <a:t>H</a:t>
            </a:r>
          </a:p>
        </p:txBody>
      </p:sp>
      <p:sp>
        <p:nvSpPr>
          <p:cNvPr id="279557" name="Rectangle 1"/>
          <p:cNvSpPr>
            <a:spLocks noChangeArrowheads="1"/>
          </p:cNvSpPr>
          <p:nvPr/>
        </p:nvSpPr>
        <p:spPr bwMode="auto">
          <a:xfrm>
            <a:off x="5441950" y="3971925"/>
            <a:ext cx="330200" cy="336550"/>
          </a:xfrm>
          <a:prstGeom prst="rect">
            <a:avLst/>
          </a:prstGeom>
          <a:noFill/>
          <a:ln w="9525">
            <a:noFill/>
            <a:miter lim="800000"/>
            <a:headEnd/>
            <a:tailEnd/>
          </a:ln>
        </p:spPr>
        <p:txBody>
          <a:bodyPr wrap="none">
            <a:spAutoFit/>
          </a:bodyPr>
          <a:lstStyle/>
          <a:p>
            <a:pPr algn="ctr"/>
            <a:r>
              <a:rPr lang="en-US" sz="1600" b="1">
                <a:solidFill>
                  <a:srgbClr val="000000"/>
                </a:solidFill>
              </a:rPr>
              <a:t>H</a:t>
            </a:r>
          </a:p>
        </p:txBody>
      </p:sp>
      <p:sp>
        <p:nvSpPr>
          <p:cNvPr id="279558" name="Text Box 31"/>
          <p:cNvSpPr txBox="1">
            <a:spLocks noChangeArrowheads="1"/>
          </p:cNvSpPr>
          <p:nvPr/>
        </p:nvSpPr>
        <p:spPr bwMode="auto">
          <a:xfrm>
            <a:off x="4289425" y="4376738"/>
            <a:ext cx="588963" cy="323850"/>
          </a:xfrm>
          <a:prstGeom prst="rect">
            <a:avLst/>
          </a:prstGeom>
          <a:noFill/>
          <a:ln w="9525">
            <a:noFill/>
            <a:miter lim="800000"/>
            <a:headEnd/>
            <a:tailEnd/>
          </a:ln>
        </p:spPr>
        <p:txBody>
          <a:bodyPr wrap="none" lIns="0" tIns="0" rIns="0" bIns="0"/>
          <a:lstStyle/>
          <a:p>
            <a:pPr algn="ctr"/>
            <a:r>
              <a:rPr lang="en-US" sz="1600" b="1"/>
              <a:t>H</a:t>
            </a:r>
            <a:r>
              <a:rPr lang="en-US" sz="1600" b="1" baseline="-25000"/>
              <a:t>2</a:t>
            </a:r>
            <a:r>
              <a:rPr lang="en-US" sz="1600" b="1"/>
              <a:t>O</a:t>
            </a:r>
          </a:p>
        </p:txBody>
      </p:sp>
      <p:sp>
        <p:nvSpPr>
          <p:cNvPr id="279559" name="Text Box 31"/>
          <p:cNvSpPr txBox="1">
            <a:spLocks noChangeArrowheads="1"/>
          </p:cNvSpPr>
          <p:nvPr/>
        </p:nvSpPr>
        <p:spPr bwMode="auto">
          <a:xfrm>
            <a:off x="2974975" y="4184650"/>
            <a:ext cx="349250" cy="301625"/>
          </a:xfrm>
          <a:prstGeom prst="rect">
            <a:avLst/>
          </a:prstGeom>
          <a:noFill/>
          <a:ln w="9525">
            <a:noFill/>
            <a:miter lim="800000"/>
            <a:headEnd/>
            <a:tailEnd/>
          </a:ln>
        </p:spPr>
        <p:txBody>
          <a:bodyPr wrap="none" lIns="0" tIns="0" rIns="0" bIns="0"/>
          <a:lstStyle/>
          <a:p>
            <a:pPr algn="ctr"/>
            <a:r>
              <a:rPr lang="en-US" sz="1600" b="1">
                <a:sym typeface="Symbol" pitchFamily="84" charset="2"/>
              </a:rPr>
              <a:t>+</a:t>
            </a:r>
            <a:endParaRPr lang="en-US" sz="1600" b="1"/>
          </a:p>
        </p:txBody>
      </p:sp>
      <p:sp>
        <p:nvSpPr>
          <p:cNvPr id="279560" name="Text Box 31"/>
          <p:cNvSpPr txBox="1">
            <a:spLocks noChangeArrowheads="1"/>
          </p:cNvSpPr>
          <p:nvPr/>
        </p:nvSpPr>
        <p:spPr bwMode="auto">
          <a:xfrm>
            <a:off x="5822950" y="4181475"/>
            <a:ext cx="349250" cy="301625"/>
          </a:xfrm>
          <a:prstGeom prst="rect">
            <a:avLst/>
          </a:prstGeom>
          <a:noFill/>
          <a:ln w="9525">
            <a:noFill/>
            <a:miter lim="800000"/>
            <a:headEnd/>
            <a:tailEnd/>
          </a:ln>
        </p:spPr>
        <p:txBody>
          <a:bodyPr wrap="none" lIns="0" tIns="0" rIns="0" bIns="0"/>
          <a:lstStyle/>
          <a:p>
            <a:pPr algn="ctr"/>
            <a:r>
              <a:rPr lang="en-US" sz="1600" b="1">
                <a:sym typeface="Symbol" pitchFamily="84" charset="2"/>
              </a:rPr>
              <a:t>+</a:t>
            </a:r>
            <a:endParaRPr lang="en-US" sz="1600" b="1"/>
          </a:p>
        </p:txBody>
      </p:sp>
      <p:sp>
        <p:nvSpPr>
          <p:cNvPr id="279561" name="Text Box 31"/>
          <p:cNvSpPr txBox="1">
            <a:spLocks noChangeArrowheads="1"/>
          </p:cNvSpPr>
          <p:nvPr/>
        </p:nvSpPr>
        <p:spPr bwMode="auto">
          <a:xfrm>
            <a:off x="4398963" y="2000250"/>
            <a:ext cx="349250" cy="301625"/>
          </a:xfrm>
          <a:prstGeom prst="rect">
            <a:avLst/>
          </a:prstGeom>
          <a:noFill/>
          <a:ln w="9525">
            <a:noFill/>
            <a:miter lim="800000"/>
            <a:headEnd/>
            <a:tailEnd/>
          </a:ln>
        </p:spPr>
        <p:txBody>
          <a:bodyPr wrap="none" lIns="0" tIns="0" rIns="0" bIns="0"/>
          <a:lstStyle/>
          <a:p>
            <a:pPr algn="ctr"/>
            <a:r>
              <a:rPr lang="en-US" sz="1600" b="1">
                <a:sym typeface="Symbol" pitchFamily="84" charset="2"/>
              </a:rPr>
              <a:t>–</a:t>
            </a:r>
            <a:endParaRPr lang="en-US" sz="1600" b="1"/>
          </a:p>
        </p:txBody>
      </p:sp>
      <p:sp>
        <p:nvSpPr>
          <p:cNvPr id="279562" name="Text Box 31"/>
          <p:cNvSpPr txBox="1">
            <a:spLocks noChangeArrowheads="1"/>
          </p:cNvSpPr>
          <p:nvPr/>
        </p:nvSpPr>
        <p:spPr bwMode="auto">
          <a:xfrm>
            <a:off x="4398963" y="3230563"/>
            <a:ext cx="349250" cy="301625"/>
          </a:xfrm>
          <a:prstGeom prst="rect">
            <a:avLst/>
          </a:prstGeom>
          <a:noFill/>
          <a:ln w="9525">
            <a:noFill/>
            <a:miter lim="800000"/>
            <a:headEnd/>
            <a:tailEnd/>
          </a:ln>
        </p:spPr>
        <p:txBody>
          <a:bodyPr wrap="none" lIns="0" tIns="0" rIns="0" bIns="0"/>
          <a:lstStyle/>
          <a:p>
            <a:pPr algn="ctr"/>
            <a:r>
              <a:rPr lang="en-US" sz="1600" b="1">
                <a:sym typeface="Symbol" pitchFamily="84" charset="2"/>
              </a:rPr>
              <a:t>O</a:t>
            </a:r>
            <a:endParaRPr lang="en-US" sz="16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3350" y="212725"/>
            <a:ext cx="7772400" cy="1143000"/>
          </a:xfrm>
        </p:spPr>
        <p:txBody>
          <a:bodyPr/>
          <a:lstStyle/>
          <a:p>
            <a:pPr algn="l" eaLnBrk="1" hangingPunct="1"/>
            <a:r>
              <a:rPr lang="en-US" sz="3600" b="1" smtClean="0">
                <a:latin typeface="Times" pitchFamily="84" charset="0"/>
              </a:rPr>
              <a:t>Ionic Bonds</a:t>
            </a:r>
            <a:endParaRPr lang="en-US" smtClean="0"/>
          </a:p>
        </p:txBody>
      </p:sp>
      <p:sp>
        <p:nvSpPr>
          <p:cNvPr id="61443" name="Rectangle 3"/>
          <p:cNvSpPr>
            <a:spLocks noGrp="1" noChangeArrowheads="1"/>
          </p:cNvSpPr>
          <p:nvPr>
            <p:ph type="body" idx="1"/>
          </p:nvPr>
        </p:nvSpPr>
        <p:spPr>
          <a:xfrm>
            <a:off x="495300" y="1409700"/>
            <a:ext cx="7772400" cy="4114800"/>
          </a:xfrm>
        </p:spPr>
        <p:txBody>
          <a:bodyPr/>
          <a:lstStyle/>
          <a:p>
            <a:pPr marL="404813" indent="-377825" eaLnBrk="1" hangingPunct="1">
              <a:lnSpc>
                <a:spcPct val="90000"/>
              </a:lnSpc>
              <a:buClr>
                <a:srgbClr val="D1300D"/>
              </a:buClr>
              <a:buFont typeface="Times" pitchFamily="84" charset="0"/>
              <a:buChar char="•"/>
            </a:pPr>
            <a:r>
              <a:rPr lang="en-US" sz="2800" dirty="0" smtClean="0"/>
              <a:t>Atoms sometimes strip electrons from their bonding partners</a:t>
            </a:r>
          </a:p>
          <a:p>
            <a:pPr marL="404813" indent="-377825" eaLnBrk="1" hangingPunct="1">
              <a:lnSpc>
                <a:spcPct val="90000"/>
              </a:lnSpc>
              <a:buClr>
                <a:srgbClr val="D1300D"/>
              </a:buClr>
              <a:buFont typeface="Times" pitchFamily="84" charset="0"/>
              <a:buChar char="•"/>
            </a:pPr>
            <a:r>
              <a:rPr lang="en-US" sz="2800" dirty="0" smtClean="0"/>
              <a:t>An example is the transfer of an electron from sodium to chlorine</a:t>
            </a:r>
          </a:p>
          <a:p>
            <a:pPr marL="404813" indent="-377825" eaLnBrk="1" hangingPunct="1">
              <a:lnSpc>
                <a:spcPct val="90000"/>
              </a:lnSpc>
              <a:buClr>
                <a:srgbClr val="D1300D"/>
              </a:buClr>
              <a:buFont typeface="Times" pitchFamily="84" charset="0"/>
              <a:buChar char="•"/>
            </a:pPr>
            <a:r>
              <a:rPr lang="en-US" sz="2800" dirty="0" smtClean="0"/>
              <a:t>After the transfer of an electron, both atoms have charges</a:t>
            </a:r>
          </a:p>
          <a:p>
            <a:pPr marL="404813" indent="-377825" eaLnBrk="1" hangingPunct="1">
              <a:lnSpc>
                <a:spcPct val="90000"/>
              </a:lnSpc>
              <a:buClr>
                <a:srgbClr val="D1300D"/>
              </a:buClr>
              <a:buFont typeface="Times" pitchFamily="84" charset="0"/>
              <a:buChar char="•"/>
            </a:pPr>
            <a:r>
              <a:rPr lang="en-US" sz="2800" dirty="0" smtClean="0"/>
              <a:t>A charged atom (or molecule) is called an </a:t>
            </a:r>
            <a:r>
              <a:rPr lang="en-US" sz="2800" b="1" dirty="0" smtClean="0"/>
              <a:t>ion</a:t>
            </a:r>
          </a:p>
          <a:p>
            <a:pPr marL="404813" indent="-377825" eaLnBrk="1" hangingPunct="1">
              <a:lnSpc>
                <a:spcPct val="90000"/>
              </a:lnSpc>
              <a:buClr>
                <a:srgbClr val="D1300D"/>
              </a:buClr>
              <a:buFont typeface="Times" pitchFamily="84" charset="0"/>
              <a:buChar char="•"/>
            </a:pPr>
            <a:r>
              <a:rPr lang="en-US" sz="2800" b="1" dirty="0" smtClean="0"/>
              <a:t>Ionic bonding</a:t>
            </a:r>
          </a:p>
          <a:p>
            <a:pPr marL="404813" indent="-377825" eaLnBrk="1" hangingPunct="1">
              <a:lnSpc>
                <a:spcPct val="90000"/>
              </a:lnSpc>
              <a:buClr>
                <a:srgbClr val="D1300D"/>
              </a:buClr>
              <a:buFont typeface="Times" pitchFamily="84" charset="0"/>
              <a:buChar char="•"/>
            </a:pPr>
            <a:endParaRPr lang="en-US" sz="2800" dirty="0" smtClean="0"/>
          </a:p>
        </p:txBody>
      </p:sp>
      <p:sp>
        <p:nvSpPr>
          <p:cNvPr id="61444"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61445"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6144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5" descr="\\Ps3\CS1-Vol.07\50523_campbell_irdvd\final_jpeg_files%0\chap002\02_14IonicBond_1-U.jpg"/>
          <p:cNvPicPr>
            <a:picLocks noChangeAspect="1" noChangeArrowheads="1"/>
          </p:cNvPicPr>
          <p:nvPr/>
        </p:nvPicPr>
        <p:blipFill>
          <a:blip r:embed="rId3" cstate="print"/>
          <a:srcRect/>
          <a:stretch>
            <a:fillRect/>
          </a:stretch>
        </p:blipFill>
        <p:spPr bwMode="auto">
          <a:xfrm>
            <a:off x="295275" y="1622425"/>
            <a:ext cx="8547100" cy="3590925"/>
          </a:xfrm>
          <a:prstGeom prst="rect">
            <a:avLst/>
          </a:prstGeom>
          <a:noFill/>
          <a:ln w="9525">
            <a:noFill/>
            <a:miter lim="800000"/>
            <a:headEnd/>
            <a:tailEnd/>
          </a:ln>
        </p:spPr>
      </p:pic>
      <p:sp>
        <p:nvSpPr>
          <p:cNvPr id="281603"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2.14-1</a:t>
            </a:r>
          </a:p>
        </p:txBody>
      </p:sp>
      <p:sp>
        <p:nvSpPr>
          <p:cNvPr id="281604" name="Text Box 31"/>
          <p:cNvSpPr txBox="1">
            <a:spLocks noChangeArrowheads="1"/>
          </p:cNvSpPr>
          <p:nvPr/>
        </p:nvSpPr>
        <p:spPr bwMode="auto">
          <a:xfrm>
            <a:off x="414338" y="3792538"/>
            <a:ext cx="1447800" cy="547687"/>
          </a:xfrm>
          <a:prstGeom prst="rect">
            <a:avLst/>
          </a:prstGeom>
          <a:noFill/>
          <a:ln w="9525">
            <a:noFill/>
            <a:miter lim="800000"/>
            <a:headEnd/>
            <a:tailEnd/>
          </a:ln>
        </p:spPr>
        <p:txBody>
          <a:bodyPr wrap="none" lIns="0" tIns="0" rIns="0" bIns="0"/>
          <a:lstStyle/>
          <a:p>
            <a:pPr algn="ctr"/>
            <a:r>
              <a:rPr lang="en-US" sz="1600" b="1">
                <a:sym typeface="Symbol" pitchFamily="84" charset="2"/>
              </a:rPr>
              <a:t>Na</a:t>
            </a:r>
          </a:p>
          <a:p>
            <a:pPr algn="ctr"/>
            <a:r>
              <a:rPr lang="en-US" sz="1600" b="1">
                <a:sym typeface="Symbol" pitchFamily="84" charset="2"/>
              </a:rPr>
              <a:t>Sodium atom</a:t>
            </a:r>
            <a:endParaRPr lang="en-US" sz="1600" b="1"/>
          </a:p>
        </p:txBody>
      </p:sp>
      <p:sp>
        <p:nvSpPr>
          <p:cNvPr id="281605" name="Text Box 31"/>
          <p:cNvSpPr txBox="1">
            <a:spLocks noChangeArrowheads="1"/>
          </p:cNvSpPr>
          <p:nvPr/>
        </p:nvSpPr>
        <p:spPr bwMode="auto">
          <a:xfrm>
            <a:off x="2568575" y="3792538"/>
            <a:ext cx="1447800" cy="547687"/>
          </a:xfrm>
          <a:prstGeom prst="rect">
            <a:avLst/>
          </a:prstGeom>
          <a:noFill/>
          <a:ln w="9525">
            <a:noFill/>
            <a:miter lim="800000"/>
            <a:headEnd/>
            <a:tailEnd/>
          </a:ln>
        </p:spPr>
        <p:txBody>
          <a:bodyPr wrap="none" lIns="0" tIns="0" rIns="0" bIns="0"/>
          <a:lstStyle/>
          <a:p>
            <a:pPr algn="ctr"/>
            <a:r>
              <a:rPr lang="en-US" sz="1600" b="1">
                <a:sym typeface="Symbol" pitchFamily="84" charset="2"/>
              </a:rPr>
              <a:t>Cl</a:t>
            </a:r>
          </a:p>
          <a:p>
            <a:pPr algn="ctr"/>
            <a:r>
              <a:rPr lang="en-US" sz="1600" b="1">
                <a:sym typeface="Symbol" pitchFamily="84" charset="2"/>
              </a:rPr>
              <a:t>Chlorine atom</a:t>
            </a:r>
            <a:endParaRPr lang="en-US" sz="16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762000"/>
            <a:ext cx="8991600" cy="1143000"/>
          </a:xfrm>
        </p:spPr>
        <p:txBody>
          <a:bodyPr/>
          <a:lstStyle/>
          <a:p>
            <a:pPr algn="l" eaLnBrk="1" hangingPunct="1"/>
            <a:r>
              <a:rPr lang="en-US" sz="3600" b="1" smtClean="0">
                <a:latin typeface="Times" pitchFamily="84" charset="0"/>
              </a:rPr>
              <a:t>Concept 2.1: Matter consists of chemical elements in pure form and in combinations called compounds</a:t>
            </a:r>
            <a:endParaRPr lang="en-US" smtClean="0"/>
          </a:p>
        </p:txBody>
      </p:sp>
      <p:sp>
        <p:nvSpPr>
          <p:cNvPr id="9219" name="Rectangle 3"/>
          <p:cNvSpPr>
            <a:spLocks noGrp="1" noChangeArrowheads="1"/>
          </p:cNvSpPr>
          <p:nvPr>
            <p:ph type="body" idx="1"/>
          </p:nvPr>
        </p:nvSpPr>
        <p:spPr>
          <a:xfrm>
            <a:off x="533400" y="2438400"/>
            <a:ext cx="7772400" cy="1676400"/>
          </a:xfrm>
        </p:spPr>
        <p:txBody>
          <a:bodyPr/>
          <a:lstStyle/>
          <a:p>
            <a:pPr marL="369888" indent="-369888" eaLnBrk="1" hangingPunct="1">
              <a:buClr>
                <a:srgbClr val="D1300D"/>
              </a:buClr>
              <a:buFont typeface="Times" pitchFamily="84" charset="0"/>
              <a:buChar char="•"/>
            </a:pPr>
            <a:r>
              <a:rPr lang="en-US" sz="2800" smtClean="0"/>
              <a:t>Organisms are composed of </a:t>
            </a:r>
            <a:r>
              <a:rPr lang="en-US" sz="2800" b="1" smtClean="0"/>
              <a:t>matter</a:t>
            </a:r>
          </a:p>
          <a:p>
            <a:pPr marL="369888" indent="-369888" eaLnBrk="1" hangingPunct="1">
              <a:buClr>
                <a:srgbClr val="D1300D"/>
              </a:buClr>
              <a:buFont typeface="Times" pitchFamily="84" charset="0"/>
              <a:buChar char="•"/>
            </a:pPr>
            <a:r>
              <a:rPr lang="en-US" sz="2800" smtClean="0"/>
              <a:t>Matter is anything that takes up space and has mass</a:t>
            </a:r>
            <a:endParaRPr lang="en-US" smtClean="0"/>
          </a:p>
        </p:txBody>
      </p:sp>
      <p:sp>
        <p:nvSpPr>
          <p:cNvPr id="9220"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9221"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922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5" descr="\\Ps3\CS1-Vol.07\50523_campbell_irdvd\final_jpeg_files%0\chap002\02_14IonicBond_1-U.jpg"/>
          <p:cNvPicPr>
            <a:picLocks noChangeAspect="1" noChangeArrowheads="1"/>
          </p:cNvPicPr>
          <p:nvPr/>
        </p:nvPicPr>
        <p:blipFill>
          <a:blip r:embed="rId3" cstate="print"/>
          <a:srcRect/>
          <a:stretch>
            <a:fillRect/>
          </a:stretch>
        </p:blipFill>
        <p:spPr bwMode="auto">
          <a:xfrm>
            <a:off x="295275" y="1622425"/>
            <a:ext cx="8547100" cy="3590925"/>
          </a:xfrm>
          <a:prstGeom prst="rect">
            <a:avLst/>
          </a:prstGeom>
          <a:noFill/>
          <a:ln w="9525">
            <a:noFill/>
            <a:miter lim="800000"/>
            <a:headEnd/>
            <a:tailEnd/>
          </a:ln>
        </p:spPr>
      </p:pic>
      <p:pic>
        <p:nvPicPr>
          <p:cNvPr id="283651" name="Picture 2" descr="\\Ps3\CS1-Vol.07\50523_campbell_irdvd\final_jpeg_files%0\chap002\02_14IonicBond_2-U.jpg"/>
          <p:cNvPicPr>
            <a:picLocks noChangeAspect="1" noChangeArrowheads="1"/>
          </p:cNvPicPr>
          <p:nvPr/>
        </p:nvPicPr>
        <p:blipFill>
          <a:blip r:embed="rId4" cstate="print"/>
          <a:srcRect l="46561"/>
          <a:stretch>
            <a:fillRect/>
          </a:stretch>
        </p:blipFill>
        <p:spPr bwMode="auto">
          <a:xfrm>
            <a:off x="4278313" y="1622425"/>
            <a:ext cx="4567237" cy="3590925"/>
          </a:xfrm>
          <a:prstGeom prst="rect">
            <a:avLst/>
          </a:prstGeom>
          <a:noFill/>
          <a:ln w="9525">
            <a:noFill/>
            <a:miter lim="800000"/>
            <a:headEnd/>
            <a:tailEnd/>
          </a:ln>
        </p:spPr>
      </p:pic>
      <p:sp>
        <p:nvSpPr>
          <p:cNvPr id="283652"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2.14-2</a:t>
            </a:r>
          </a:p>
        </p:txBody>
      </p:sp>
      <p:sp>
        <p:nvSpPr>
          <p:cNvPr id="283653" name="Text Box 31"/>
          <p:cNvSpPr txBox="1">
            <a:spLocks noChangeArrowheads="1"/>
          </p:cNvSpPr>
          <p:nvPr/>
        </p:nvSpPr>
        <p:spPr bwMode="auto">
          <a:xfrm>
            <a:off x="5946775" y="1589088"/>
            <a:ext cx="349250" cy="301625"/>
          </a:xfrm>
          <a:prstGeom prst="rect">
            <a:avLst/>
          </a:prstGeom>
          <a:noFill/>
          <a:ln w="9525">
            <a:noFill/>
            <a:miter lim="800000"/>
            <a:headEnd/>
            <a:tailEnd/>
          </a:ln>
        </p:spPr>
        <p:txBody>
          <a:bodyPr wrap="none" lIns="0" tIns="0" rIns="0" bIns="0"/>
          <a:lstStyle/>
          <a:p>
            <a:pPr algn="ctr"/>
            <a:r>
              <a:rPr lang="en-US" sz="1800" b="1">
                <a:sym typeface="Symbol" pitchFamily="84" charset="2"/>
              </a:rPr>
              <a:t>+</a:t>
            </a:r>
            <a:endParaRPr lang="en-US" sz="1800" b="1"/>
          </a:p>
        </p:txBody>
      </p:sp>
      <p:sp>
        <p:nvSpPr>
          <p:cNvPr id="283654" name="Text Box 31"/>
          <p:cNvSpPr txBox="1">
            <a:spLocks noChangeArrowheads="1"/>
          </p:cNvSpPr>
          <p:nvPr/>
        </p:nvSpPr>
        <p:spPr bwMode="auto">
          <a:xfrm>
            <a:off x="7751763" y="1577975"/>
            <a:ext cx="349250" cy="301625"/>
          </a:xfrm>
          <a:prstGeom prst="rect">
            <a:avLst/>
          </a:prstGeom>
          <a:noFill/>
          <a:ln w="9525">
            <a:noFill/>
            <a:miter lim="800000"/>
            <a:headEnd/>
            <a:tailEnd/>
          </a:ln>
        </p:spPr>
        <p:txBody>
          <a:bodyPr wrap="none" lIns="0" tIns="0" rIns="0" bIns="0"/>
          <a:lstStyle/>
          <a:p>
            <a:pPr algn="ctr"/>
            <a:r>
              <a:rPr lang="en-US" sz="1600" b="1">
                <a:sym typeface="Symbol" pitchFamily="84" charset="2"/>
              </a:rPr>
              <a:t>–</a:t>
            </a:r>
            <a:endParaRPr lang="en-US" sz="1600" b="1"/>
          </a:p>
        </p:txBody>
      </p:sp>
      <p:sp>
        <p:nvSpPr>
          <p:cNvPr id="283655" name="Text Box 31"/>
          <p:cNvSpPr txBox="1">
            <a:spLocks noChangeArrowheads="1"/>
          </p:cNvSpPr>
          <p:nvPr/>
        </p:nvSpPr>
        <p:spPr bwMode="auto">
          <a:xfrm>
            <a:off x="414338" y="3792538"/>
            <a:ext cx="1447800" cy="547687"/>
          </a:xfrm>
          <a:prstGeom prst="rect">
            <a:avLst/>
          </a:prstGeom>
          <a:noFill/>
          <a:ln w="9525">
            <a:noFill/>
            <a:miter lim="800000"/>
            <a:headEnd/>
            <a:tailEnd/>
          </a:ln>
        </p:spPr>
        <p:txBody>
          <a:bodyPr wrap="none" lIns="0" tIns="0" rIns="0" bIns="0"/>
          <a:lstStyle/>
          <a:p>
            <a:pPr algn="ctr"/>
            <a:r>
              <a:rPr lang="en-US" sz="1600" b="1">
                <a:sym typeface="Symbol" pitchFamily="84" charset="2"/>
              </a:rPr>
              <a:t>Na</a:t>
            </a:r>
          </a:p>
          <a:p>
            <a:pPr algn="ctr"/>
            <a:r>
              <a:rPr lang="en-US" sz="1600" b="1">
                <a:sym typeface="Symbol" pitchFamily="84" charset="2"/>
              </a:rPr>
              <a:t>Sodium atom</a:t>
            </a:r>
            <a:endParaRPr lang="en-US" sz="1600" b="1"/>
          </a:p>
        </p:txBody>
      </p:sp>
      <p:sp>
        <p:nvSpPr>
          <p:cNvPr id="283656" name="Text Box 31"/>
          <p:cNvSpPr txBox="1">
            <a:spLocks noChangeArrowheads="1"/>
          </p:cNvSpPr>
          <p:nvPr/>
        </p:nvSpPr>
        <p:spPr bwMode="auto">
          <a:xfrm>
            <a:off x="2568575" y="3792538"/>
            <a:ext cx="1447800" cy="547687"/>
          </a:xfrm>
          <a:prstGeom prst="rect">
            <a:avLst/>
          </a:prstGeom>
          <a:noFill/>
          <a:ln w="9525">
            <a:noFill/>
            <a:miter lim="800000"/>
            <a:headEnd/>
            <a:tailEnd/>
          </a:ln>
        </p:spPr>
        <p:txBody>
          <a:bodyPr wrap="none" lIns="0" tIns="0" rIns="0" bIns="0"/>
          <a:lstStyle/>
          <a:p>
            <a:pPr algn="ctr"/>
            <a:r>
              <a:rPr lang="en-US" sz="1600" b="1">
                <a:sym typeface="Symbol" pitchFamily="84" charset="2"/>
              </a:rPr>
              <a:t>Cl</a:t>
            </a:r>
          </a:p>
          <a:p>
            <a:pPr algn="ctr"/>
            <a:r>
              <a:rPr lang="en-US" sz="1600" b="1">
                <a:sym typeface="Symbol" pitchFamily="84" charset="2"/>
              </a:rPr>
              <a:t>Chlorine atom</a:t>
            </a:r>
            <a:endParaRPr lang="en-US" sz="1600" b="1"/>
          </a:p>
        </p:txBody>
      </p:sp>
      <p:sp>
        <p:nvSpPr>
          <p:cNvPr id="283657" name="Text Box 31"/>
          <p:cNvSpPr txBox="1">
            <a:spLocks noChangeArrowheads="1"/>
          </p:cNvSpPr>
          <p:nvPr/>
        </p:nvSpPr>
        <p:spPr bwMode="auto">
          <a:xfrm>
            <a:off x="5399088" y="3786188"/>
            <a:ext cx="1446212" cy="850900"/>
          </a:xfrm>
          <a:prstGeom prst="rect">
            <a:avLst/>
          </a:prstGeom>
          <a:noFill/>
          <a:ln w="9525">
            <a:noFill/>
            <a:miter lim="800000"/>
            <a:headEnd/>
            <a:tailEnd/>
          </a:ln>
        </p:spPr>
        <p:txBody>
          <a:bodyPr wrap="none" lIns="0" tIns="0" rIns="0" bIns="0"/>
          <a:lstStyle/>
          <a:p>
            <a:pPr algn="ctr"/>
            <a:r>
              <a:rPr lang="en-US" sz="1600" b="1">
                <a:sym typeface="Symbol" pitchFamily="84" charset="2"/>
              </a:rPr>
              <a:t>Na</a:t>
            </a:r>
            <a:r>
              <a:rPr lang="en-US" sz="1600" b="1" baseline="30000">
                <a:sym typeface="Symbol" pitchFamily="84" charset="2"/>
              </a:rPr>
              <a:t>+</a:t>
            </a:r>
          </a:p>
          <a:p>
            <a:pPr algn="ctr"/>
            <a:r>
              <a:rPr lang="en-US" sz="1600" b="1">
                <a:sym typeface="Symbol" pitchFamily="84" charset="2"/>
              </a:rPr>
              <a:t>Sodium ion</a:t>
            </a:r>
          </a:p>
          <a:p>
            <a:pPr algn="ctr"/>
            <a:r>
              <a:rPr lang="en-US" sz="1600" b="1">
                <a:sym typeface="Symbol" pitchFamily="84" charset="2"/>
              </a:rPr>
              <a:t>(a cation)</a:t>
            </a:r>
            <a:endParaRPr lang="en-US" sz="1600" b="1"/>
          </a:p>
        </p:txBody>
      </p:sp>
      <p:sp>
        <p:nvSpPr>
          <p:cNvPr id="283658" name="Text Box 31"/>
          <p:cNvSpPr txBox="1">
            <a:spLocks noChangeArrowheads="1"/>
          </p:cNvSpPr>
          <p:nvPr/>
        </p:nvSpPr>
        <p:spPr bwMode="auto">
          <a:xfrm>
            <a:off x="7202488" y="3786188"/>
            <a:ext cx="1447800" cy="844550"/>
          </a:xfrm>
          <a:prstGeom prst="rect">
            <a:avLst/>
          </a:prstGeom>
          <a:noFill/>
          <a:ln w="9525">
            <a:noFill/>
            <a:miter lim="800000"/>
            <a:headEnd/>
            <a:tailEnd/>
          </a:ln>
        </p:spPr>
        <p:txBody>
          <a:bodyPr wrap="none" lIns="0" tIns="0" rIns="0" bIns="0"/>
          <a:lstStyle/>
          <a:p>
            <a:pPr algn="ctr"/>
            <a:r>
              <a:rPr lang="en-US" sz="1600" b="1">
                <a:sym typeface="Symbol" pitchFamily="84" charset="2"/>
              </a:rPr>
              <a:t>Cl</a:t>
            </a:r>
            <a:r>
              <a:rPr lang="en-US" sz="1600" b="1" baseline="30000">
                <a:sym typeface="Symbol" pitchFamily="84" charset="2"/>
              </a:rPr>
              <a:t>–</a:t>
            </a:r>
          </a:p>
          <a:p>
            <a:pPr algn="ctr"/>
            <a:r>
              <a:rPr lang="en-US" sz="1600" b="1">
                <a:sym typeface="Symbol" pitchFamily="84" charset="2"/>
              </a:rPr>
              <a:t>Chloride ion</a:t>
            </a:r>
          </a:p>
          <a:p>
            <a:pPr algn="ctr"/>
            <a:r>
              <a:rPr lang="en-US" sz="1600" b="1">
                <a:sym typeface="Symbol" pitchFamily="84" charset="2"/>
              </a:rPr>
              <a:t>(an anion)</a:t>
            </a:r>
            <a:endParaRPr lang="en-US" sz="1600" b="1"/>
          </a:p>
        </p:txBody>
      </p:sp>
      <p:sp>
        <p:nvSpPr>
          <p:cNvPr id="283659" name="Text Box 31"/>
          <p:cNvSpPr txBox="1">
            <a:spLocks noChangeArrowheads="1"/>
          </p:cNvSpPr>
          <p:nvPr/>
        </p:nvSpPr>
        <p:spPr bwMode="auto">
          <a:xfrm>
            <a:off x="5786438" y="4789488"/>
            <a:ext cx="2497137" cy="376237"/>
          </a:xfrm>
          <a:prstGeom prst="rect">
            <a:avLst/>
          </a:prstGeom>
          <a:noFill/>
          <a:ln w="9525">
            <a:noFill/>
            <a:miter lim="800000"/>
            <a:headEnd/>
            <a:tailEnd/>
          </a:ln>
        </p:spPr>
        <p:txBody>
          <a:bodyPr wrap="none" lIns="0" tIns="0" rIns="0" bIns="0"/>
          <a:lstStyle/>
          <a:p>
            <a:pPr algn="ctr"/>
            <a:r>
              <a:rPr lang="en-US" sz="1600" b="1">
                <a:sym typeface="Symbol" pitchFamily="84" charset="2"/>
              </a:rPr>
              <a:t>Sodium chloride (NaCl)</a:t>
            </a:r>
            <a:endParaRPr lang="en-US" sz="1600" b="1"/>
          </a:p>
        </p:txBody>
      </p:sp>
      <p:sp>
        <p:nvSpPr>
          <p:cNvPr id="283660" name="Right Brace 2"/>
          <p:cNvSpPr>
            <a:spLocks/>
          </p:cNvSpPr>
          <p:nvPr/>
        </p:nvSpPr>
        <p:spPr bwMode="auto">
          <a:xfrm rot="5400000">
            <a:off x="6948488" y="2963863"/>
            <a:ext cx="231775" cy="3330575"/>
          </a:xfrm>
          <a:prstGeom prst="rightBrace">
            <a:avLst>
              <a:gd name="adj1" fmla="val 32133"/>
              <a:gd name="adj2" fmla="val 49903"/>
            </a:avLst>
          </a:prstGeom>
          <a:noFill/>
          <a:ln w="12700" algn="ctr">
            <a:solidFill>
              <a:schemeClr val="tx1"/>
            </a:solidFill>
            <a:round/>
            <a:headEnd/>
            <a:tailEnd/>
          </a:ln>
        </p:spPr>
        <p:txBody>
          <a:bodyPr rot="10800000" vert="eaVert"/>
          <a:lstStyle/>
          <a:p>
            <a:endParaRPr lang="en-US">
              <a:latin typeface="Times" pitchFamily="8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520700" y="1371600"/>
            <a:ext cx="7772400" cy="4114800"/>
          </a:xfrm>
        </p:spPr>
        <p:txBody>
          <a:bodyPr/>
          <a:lstStyle/>
          <a:p>
            <a:pPr marL="377825" indent="-377825" eaLnBrk="1" hangingPunct="1">
              <a:buClr>
                <a:srgbClr val="D1300D"/>
              </a:buClr>
              <a:buFont typeface="Times" pitchFamily="84" charset="0"/>
              <a:buChar char="•"/>
            </a:pPr>
            <a:r>
              <a:rPr lang="en-US" sz="2800" smtClean="0"/>
              <a:t>A </a:t>
            </a:r>
            <a:r>
              <a:rPr lang="en-US" sz="2800" b="1" smtClean="0"/>
              <a:t>cation </a:t>
            </a:r>
            <a:r>
              <a:rPr lang="en-US" sz="2800" smtClean="0"/>
              <a:t>is a positively charged ion</a:t>
            </a:r>
          </a:p>
          <a:p>
            <a:pPr marL="377825" indent="-377825" eaLnBrk="1" hangingPunct="1">
              <a:buClr>
                <a:srgbClr val="D1300D"/>
              </a:buClr>
              <a:buFont typeface="Times" pitchFamily="84" charset="0"/>
              <a:buChar char="•"/>
            </a:pPr>
            <a:r>
              <a:rPr lang="en-US" sz="2800" smtClean="0"/>
              <a:t>An </a:t>
            </a:r>
            <a:r>
              <a:rPr lang="en-US" sz="2800" b="1" smtClean="0"/>
              <a:t>anion </a:t>
            </a:r>
            <a:r>
              <a:rPr lang="en-US" sz="2800" smtClean="0"/>
              <a:t>is a negatively charged ion</a:t>
            </a:r>
          </a:p>
          <a:p>
            <a:pPr marL="377825" indent="-377825" eaLnBrk="1" hangingPunct="1">
              <a:buClr>
                <a:srgbClr val="D1300D"/>
              </a:buClr>
              <a:buFont typeface="Times" pitchFamily="84" charset="0"/>
              <a:buChar char="•"/>
            </a:pPr>
            <a:r>
              <a:rPr lang="en-US" sz="2800" smtClean="0"/>
              <a:t>An </a:t>
            </a:r>
            <a:r>
              <a:rPr lang="en-US" sz="2800" b="1" smtClean="0"/>
              <a:t>ionic bond </a:t>
            </a:r>
            <a:r>
              <a:rPr lang="en-US" sz="2800" smtClean="0"/>
              <a:t>is an attraction between an anion and a cation</a:t>
            </a:r>
          </a:p>
          <a:p>
            <a:pPr marL="377825" indent="-377825" eaLnBrk="1" hangingPunct="1">
              <a:buClr>
                <a:srgbClr val="D1300D"/>
              </a:buClr>
              <a:buFont typeface="Times" pitchFamily="84" charset="0"/>
              <a:buChar char="•"/>
            </a:pPr>
            <a:endParaRPr lang="en-US" sz="2800" smtClean="0"/>
          </a:p>
        </p:txBody>
      </p:sp>
      <p:sp>
        <p:nvSpPr>
          <p:cNvPr id="64515"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64516"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64517"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64518" name="Picture 7" descr="Campbell Play Button">
            <a:hlinkClick r:id="rId3"/>
          </p:cNvPr>
          <p:cNvPicPr>
            <a:picLocks noChangeAspect="1" noChangeArrowheads="1"/>
          </p:cNvPicPr>
          <p:nvPr/>
        </p:nvPicPr>
        <p:blipFill>
          <a:blip r:embed="rId4" cstate="print"/>
          <a:srcRect/>
          <a:stretch>
            <a:fillRect/>
          </a:stretch>
        </p:blipFill>
        <p:spPr bwMode="auto">
          <a:xfrm>
            <a:off x="2171700" y="5727700"/>
            <a:ext cx="1190625" cy="657225"/>
          </a:xfrm>
          <a:prstGeom prst="rect">
            <a:avLst/>
          </a:prstGeom>
          <a:noFill/>
          <a:ln w="9525">
            <a:noFill/>
            <a:miter lim="800000"/>
            <a:headEnd/>
            <a:tailEnd/>
          </a:ln>
        </p:spPr>
      </p:pic>
      <p:sp>
        <p:nvSpPr>
          <p:cNvPr id="64519" name="Text Box 8"/>
          <p:cNvSpPr txBox="1">
            <a:spLocks noChangeArrowheads="1"/>
          </p:cNvSpPr>
          <p:nvPr/>
        </p:nvSpPr>
        <p:spPr bwMode="auto">
          <a:xfrm>
            <a:off x="3403600" y="5864225"/>
            <a:ext cx="3721100" cy="427038"/>
          </a:xfrm>
          <a:prstGeom prst="rect">
            <a:avLst/>
          </a:prstGeom>
          <a:noFill/>
          <a:ln w="9525">
            <a:noFill/>
            <a:miter lim="800000"/>
            <a:headEnd/>
            <a:tailEnd/>
          </a:ln>
        </p:spPr>
        <p:txBody>
          <a:bodyPr>
            <a:spAutoFit/>
          </a:bodyPr>
          <a:lstStyle/>
          <a:p>
            <a:pPr>
              <a:spcBef>
                <a:spcPct val="50000"/>
              </a:spcBef>
            </a:pPr>
            <a:r>
              <a:rPr lang="en-US" sz="2200">
                <a:solidFill>
                  <a:schemeClr val="tx2"/>
                </a:solidFill>
              </a:rPr>
              <a:t>Animation: Ionic Bonds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2875" y="212725"/>
            <a:ext cx="7772400" cy="1143000"/>
          </a:xfrm>
        </p:spPr>
        <p:txBody>
          <a:bodyPr/>
          <a:lstStyle/>
          <a:p>
            <a:pPr algn="l" eaLnBrk="1" hangingPunct="1"/>
            <a:r>
              <a:rPr lang="en-US" sz="3600" b="1" i="1" smtClean="0">
                <a:latin typeface="Times" pitchFamily="84" charset="0"/>
              </a:rPr>
              <a:t>Hydrogen Bonds</a:t>
            </a:r>
            <a:endParaRPr lang="en-US" smtClean="0"/>
          </a:p>
        </p:txBody>
      </p:sp>
      <p:sp>
        <p:nvSpPr>
          <p:cNvPr id="70659" name="Rectangle 3"/>
          <p:cNvSpPr>
            <a:spLocks noGrp="1" noChangeArrowheads="1"/>
          </p:cNvSpPr>
          <p:nvPr>
            <p:ph type="body" idx="1"/>
          </p:nvPr>
        </p:nvSpPr>
        <p:spPr>
          <a:xfrm>
            <a:off x="520700" y="1371600"/>
            <a:ext cx="7772400" cy="4114800"/>
          </a:xfrm>
        </p:spPr>
        <p:txBody>
          <a:bodyPr/>
          <a:lstStyle/>
          <a:p>
            <a:pPr marL="377825" indent="-377825" eaLnBrk="1" hangingPunct="1">
              <a:buClr>
                <a:srgbClr val="D1300D"/>
              </a:buClr>
              <a:buFont typeface="Times" pitchFamily="84" charset="0"/>
              <a:buChar char="•"/>
            </a:pPr>
            <a:r>
              <a:rPr lang="en-US" sz="2800" smtClean="0"/>
              <a:t>A </a:t>
            </a:r>
            <a:r>
              <a:rPr lang="en-US" sz="2800" b="1" smtClean="0"/>
              <a:t>hydrogen bond</a:t>
            </a:r>
            <a:r>
              <a:rPr lang="en-US" sz="2800" smtClean="0"/>
              <a:t> forms when a hydrogen atom covalently bonded to one electronegative atom is also attracted to another electronegative atom</a:t>
            </a:r>
          </a:p>
          <a:p>
            <a:pPr marL="377825" indent="-377825" eaLnBrk="1" hangingPunct="1">
              <a:buClr>
                <a:srgbClr val="D1300D"/>
              </a:buClr>
              <a:buFont typeface="Times" pitchFamily="84" charset="0"/>
              <a:buChar char="•"/>
            </a:pPr>
            <a:r>
              <a:rPr lang="en-US" sz="2800" smtClean="0"/>
              <a:t>In living cells, the electronegative partners are usually oxygen or nitrogen atoms</a:t>
            </a:r>
          </a:p>
        </p:txBody>
      </p:sp>
      <p:sp>
        <p:nvSpPr>
          <p:cNvPr id="70660"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70661"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7066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3" descr="\\Ps3\CS1-Vol.07\50523_campbell_irdvd\final_jpeg_files%0\chap002\02_16HydrogenBond-U.jpg"/>
          <p:cNvPicPr>
            <a:picLocks noChangeAspect="1" noChangeArrowheads="1"/>
          </p:cNvPicPr>
          <p:nvPr/>
        </p:nvPicPr>
        <p:blipFill>
          <a:blip r:embed="rId3" cstate="print"/>
          <a:srcRect/>
          <a:stretch>
            <a:fillRect/>
          </a:stretch>
        </p:blipFill>
        <p:spPr bwMode="auto">
          <a:xfrm>
            <a:off x="522288" y="123825"/>
            <a:ext cx="8077200" cy="6583363"/>
          </a:xfrm>
          <a:prstGeom prst="rect">
            <a:avLst/>
          </a:prstGeom>
          <a:noFill/>
          <a:ln w="9525">
            <a:noFill/>
            <a:miter lim="800000"/>
            <a:headEnd/>
            <a:tailEnd/>
          </a:ln>
        </p:spPr>
      </p:pic>
      <p:sp>
        <p:nvSpPr>
          <p:cNvPr id="28979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2.16</a:t>
            </a:r>
          </a:p>
        </p:txBody>
      </p:sp>
      <p:sp>
        <p:nvSpPr>
          <p:cNvPr id="289796" name="Text Box 31"/>
          <p:cNvSpPr txBox="1">
            <a:spLocks noChangeArrowheads="1"/>
          </p:cNvSpPr>
          <p:nvPr/>
        </p:nvSpPr>
        <p:spPr bwMode="auto">
          <a:xfrm>
            <a:off x="919163" y="1011238"/>
            <a:ext cx="1943100" cy="414337"/>
          </a:xfrm>
          <a:prstGeom prst="rect">
            <a:avLst/>
          </a:prstGeom>
          <a:noFill/>
          <a:ln w="9525">
            <a:noFill/>
            <a:miter lim="800000"/>
            <a:headEnd/>
            <a:tailEnd/>
          </a:ln>
        </p:spPr>
        <p:txBody>
          <a:bodyPr wrap="none" lIns="0" tIns="0" rIns="0" bIns="0"/>
          <a:lstStyle/>
          <a:p>
            <a:pPr algn="ctr"/>
            <a:r>
              <a:rPr lang="en-US" sz="2200" b="1"/>
              <a:t>Water (H</a:t>
            </a:r>
            <a:r>
              <a:rPr lang="en-US" sz="2200" b="1" baseline="-25000"/>
              <a:t>2</a:t>
            </a:r>
            <a:r>
              <a:rPr lang="en-US" sz="2200" b="1"/>
              <a:t>O)</a:t>
            </a:r>
          </a:p>
        </p:txBody>
      </p:sp>
      <p:sp>
        <p:nvSpPr>
          <p:cNvPr id="289797" name="Text Box 31"/>
          <p:cNvSpPr txBox="1">
            <a:spLocks noChangeArrowheads="1"/>
          </p:cNvSpPr>
          <p:nvPr/>
        </p:nvSpPr>
        <p:spPr bwMode="auto">
          <a:xfrm>
            <a:off x="261938" y="4298950"/>
            <a:ext cx="2698750" cy="414338"/>
          </a:xfrm>
          <a:prstGeom prst="rect">
            <a:avLst/>
          </a:prstGeom>
          <a:noFill/>
          <a:ln w="9525">
            <a:noFill/>
            <a:miter lim="800000"/>
            <a:headEnd/>
            <a:tailEnd/>
          </a:ln>
        </p:spPr>
        <p:txBody>
          <a:bodyPr wrap="none" lIns="0" tIns="0" rIns="0" bIns="0"/>
          <a:lstStyle/>
          <a:p>
            <a:pPr algn="ctr"/>
            <a:r>
              <a:rPr lang="en-US" sz="2200" b="1"/>
              <a:t>Ammonia (NH</a:t>
            </a:r>
            <a:r>
              <a:rPr lang="en-US" sz="2200" b="1" baseline="-25000"/>
              <a:t>3</a:t>
            </a:r>
            <a:r>
              <a:rPr lang="en-US" sz="2200" b="1"/>
              <a:t>)</a:t>
            </a:r>
          </a:p>
        </p:txBody>
      </p:sp>
      <p:sp>
        <p:nvSpPr>
          <p:cNvPr id="289798" name="Text Box 31"/>
          <p:cNvSpPr txBox="1">
            <a:spLocks noChangeArrowheads="1"/>
          </p:cNvSpPr>
          <p:nvPr/>
        </p:nvSpPr>
        <p:spPr bwMode="auto">
          <a:xfrm>
            <a:off x="6264275" y="3003550"/>
            <a:ext cx="2324100" cy="414338"/>
          </a:xfrm>
          <a:prstGeom prst="rect">
            <a:avLst/>
          </a:prstGeom>
          <a:noFill/>
          <a:ln w="9525">
            <a:noFill/>
            <a:miter lim="800000"/>
            <a:headEnd/>
            <a:tailEnd/>
          </a:ln>
        </p:spPr>
        <p:txBody>
          <a:bodyPr wrap="none" lIns="0" tIns="0" rIns="0" bIns="0"/>
          <a:lstStyle/>
          <a:p>
            <a:pPr algn="ctr"/>
            <a:r>
              <a:rPr lang="en-US" sz="2200" b="1"/>
              <a:t>Hydrogen bond</a:t>
            </a:r>
          </a:p>
        </p:txBody>
      </p:sp>
      <p:cxnSp>
        <p:nvCxnSpPr>
          <p:cNvPr id="289799" name="Straight Connector 2"/>
          <p:cNvCxnSpPr>
            <a:cxnSpLocks noChangeShapeType="1"/>
          </p:cNvCxnSpPr>
          <p:nvPr/>
        </p:nvCxnSpPr>
        <p:spPr bwMode="auto">
          <a:xfrm flipH="1" flipV="1">
            <a:off x="4572000" y="3200400"/>
            <a:ext cx="1692275" cy="0"/>
          </a:xfrm>
          <a:prstGeom prst="line">
            <a:avLst/>
          </a:prstGeom>
          <a:noFill/>
          <a:ln w="12700" algn="ctr">
            <a:solidFill>
              <a:schemeClr val="tx1"/>
            </a:solidFill>
            <a:round/>
            <a:headEnd/>
            <a:tailEnd/>
          </a:ln>
        </p:spPr>
      </p:cxnSp>
      <p:sp>
        <p:nvSpPr>
          <p:cNvPr id="289800" name="Text Box 31"/>
          <p:cNvSpPr txBox="1">
            <a:spLocks noChangeArrowheads="1"/>
          </p:cNvSpPr>
          <p:nvPr/>
        </p:nvSpPr>
        <p:spPr bwMode="auto">
          <a:xfrm>
            <a:off x="3273425" y="128588"/>
            <a:ext cx="493713" cy="415925"/>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
        <p:nvSpPr>
          <p:cNvPr id="289801" name="Text Box 31"/>
          <p:cNvSpPr txBox="1">
            <a:spLocks noChangeArrowheads="1"/>
          </p:cNvSpPr>
          <p:nvPr/>
        </p:nvSpPr>
        <p:spPr bwMode="auto">
          <a:xfrm>
            <a:off x="4681538" y="3305175"/>
            <a:ext cx="492125" cy="415925"/>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
        <p:nvSpPr>
          <p:cNvPr id="289802" name="Text Box 31"/>
          <p:cNvSpPr txBox="1">
            <a:spLocks noChangeArrowheads="1"/>
          </p:cNvSpPr>
          <p:nvPr/>
        </p:nvSpPr>
        <p:spPr bwMode="auto">
          <a:xfrm>
            <a:off x="5683250" y="117475"/>
            <a:ext cx="492125" cy="414338"/>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
        <p:nvSpPr>
          <p:cNvPr id="289803" name="Text Box 31"/>
          <p:cNvSpPr txBox="1">
            <a:spLocks noChangeArrowheads="1"/>
          </p:cNvSpPr>
          <p:nvPr/>
        </p:nvSpPr>
        <p:spPr bwMode="auto">
          <a:xfrm>
            <a:off x="4691063" y="2598738"/>
            <a:ext cx="493712" cy="414337"/>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
        <p:nvSpPr>
          <p:cNvPr id="289804" name="Text Box 31"/>
          <p:cNvSpPr txBox="1">
            <a:spLocks noChangeArrowheads="1"/>
          </p:cNvSpPr>
          <p:nvPr/>
        </p:nvSpPr>
        <p:spPr bwMode="auto">
          <a:xfrm>
            <a:off x="5575300" y="5364163"/>
            <a:ext cx="492125" cy="414337"/>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
        <p:nvSpPr>
          <p:cNvPr id="289805" name="Text Box 31"/>
          <p:cNvSpPr txBox="1">
            <a:spLocks noChangeArrowheads="1"/>
          </p:cNvSpPr>
          <p:nvPr/>
        </p:nvSpPr>
        <p:spPr bwMode="auto">
          <a:xfrm>
            <a:off x="4210050" y="6256338"/>
            <a:ext cx="492125" cy="414337"/>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
        <p:nvSpPr>
          <p:cNvPr id="289806" name="Text Box 31"/>
          <p:cNvSpPr txBox="1">
            <a:spLocks noChangeArrowheads="1"/>
          </p:cNvSpPr>
          <p:nvPr/>
        </p:nvSpPr>
        <p:spPr bwMode="auto">
          <a:xfrm>
            <a:off x="2974975" y="5364163"/>
            <a:ext cx="493713" cy="414337"/>
          </a:xfrm>
          <a:prstGeom prst="rect">
            <a:avLst/>
          </a:prstGeom>
          <a:noFill/>
          <a:ln w="9525">
            <a:noFill/>
            <a:miter lim="800000"/>
            <a:headEnd/>
            <a:tailEnd/>
          </a:ln>
        </p:spPr>
        <p:txBody>
          <a:bodyPr wrap="none" lIns="0" tIns="0" rIns="0" bIns="0"/>
          <a:lstStyle/>
          <a:p>
            <a:pPr algn="ctr"/>
            <a:r>
              <a:rPr lang="en-US" sz="2200" b="1">
                <a:sym typeface="Symbol" pitchFamily="84" charset="2"/>
              </a:rPr>
              <a:t>+</a:t>
            </a:r>
            <a:endParaRPr lang="en-US" sz="22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6525" y="212725"/>
            <a:ext cx="7772400" cy="1143000"/>
          </a:xfrm>
        </p:spPr>
        <p:txBody>
          <a:bodyPr/>
          <a:lstStyle/>
          <a:p>
            <a:pPr algn="l" eaLnBrk="1" hangingPunct="1"/>
            <a:r>
              <a:rPr lang="en-US" sz="3600" b="1" i="1" smtClean="0">
                <a:latin typeface="Times" pitchFamily="84" charset="0"/>
              </a:rPr>
              <a:t>Van der Waals Interactions</a:t>
            </a:r>
            <a:endParaRPr lang="en-US" i="1" smtClean="0"/>
          </a:p>
        </p:txBody>
      </p:sp>
      <p:sp>
        <p:nvSpPr>
          <p:cNvPr id="72707" name="Rectangle 3"/>
          <p:cNvSpPr>
            <a:spLocks noGrp="1" noChangeArrowheads="1"/>
          </p:cNvSpPr>
          <p:nvPr>
            <p:ph type="body" idx="1"/>
          </p:nvPr>
        </p:nvSpPr>
        <p:spPr>
          <a:xfrm>
            <a:off x="523875" y="1371600"/>
            <a:ext cx="7772400" cy="4114800"/>
          </a:xfrm>
        </p:spPr>
        <p:txBody>
          <a:bodyPr/>
          <a:lstStyle/>
          <a:p>
            <a:pPr marL="377825" indent="-377825" eaLnBrk="1" hangingPunct="1">
              <a:buClr>
                <a:srgbClr val="D1300D"/>
              </a:buClr>
              <a:buFont typeface="Times" pitchFamily="84" charset="0"/>
              <a:buChar char="•"/>
            </a:pPr>
            <a:r>
              <a:rPr lang="en-US" sz="2800" smtClean="0"/>
              <a:t>If electrons are distributed asymmetrically in molecules or atoms, they can result in “hot spots” of positive or negative charge</a:t>
            </a:r>
          </a:p>
          <a:p>
            <a:pPr marL="377825" indent="-377825" eaLnBrk="1" hangingPunct="1">
              <a:buClr>
                <a:srgbClr val="D1300D"/>
              </a:buClr>
              <a:buFont typeface="Times" pitchFamily="84" charset="0"/>
              <a:buChar char="•"/>
            </a:pPr>
            <a:r>
              <a:rPr lang="en-US" sz="2800" b="1" smtClean="0"/>
              <a:t>Van der Waals interactions </a:t>
            </a:r>
            <a:r>
              <a:rPr lang="en-US" sz="2800" smtClean="0"/>
              <a:t>are attractions between molecules that are close together as a result of these charges</a:t>
            </a:r>
          </a:p>
          <a:p>
            <a:pPr marL="377825" indent="-377825" eaLnBrk="1" hangingPunct="1">
              <a:buClr>
                <a:srgbClr val="D1300D"/>
              </a:buClr>
              <a:buFont typeface="Times" pitchFamily="84" charset="0"/>
              <a:buChar char="•"/>
            </a:pPr>
            <a:endParaRPr lang="en-US" sz="2800" smtClean="0"/>
          </a:p>
        </p:txBody>
      </p:sp>
      <p:sp>
        <p:nvSpPr>
          <p:cNvPr id="72708"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72709"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7271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7000" y="203200"/>
            <a:ext cx="7772400" cy="1143000"/>
          </a:xfrm>
        </p:spPr>
        <p:txBody>
          <a:bodyPr/>
          <a:lstStyle/>
          <a:p>
            <a:pPr algn="l" eaLnBrk="1" hangingPunct="1"/>
            <a:r>
              <a:rPr lang="en-US" sz="3600" b="1" smtClean="0">
                <a:latin typeface="Times" pitchFamily="84" charset="0"/>
              </a:rPr>
              <a:t>Weak Chemical Bonds</a:t>
            </a:r>
            <a:endParaRPr lang="en-US" smtClean="0"/>
          </a:p>
        </p:txBody>
      </p:sp>
      <p:sp>
        <p:nvSpPr>
          <p:cNvPr id="69635" name="Rectangle 3"/>
          <p:cNvSpPr>
            <a:spLocks noGrp="1" noChangeArrowheads="1"/>
          </p:cNvSpPr>
          <p:nvPr>
            <p:ph type="body" idx="1"/>
          </p:nvPr>
        </p:nvSpPr>
        <p:spPr>
          <a:xfrm>
            <a:off x="520700" y="1371600"/>
            <a:ext cx="7772400" cy="4114800"/>
          </a:xfrm>
        </p:spPr>
        <p:txBody>
          <a:bodyPr/>
          <a:lstStyle/>
          <a:p>
            <a:pPr marL="377825" indent="-377825" eaLnBrk="1" hangingPunct="1">
              <a:buClr>
                <a:srgbClr val="D1300D"/>
              </a:buClr>
              <a:buFont typeface="Times" pitchFamily="84" charset="0"/>
              <a:buChar char="•"/>
            </a:pPr>
            <a:r>
              <a:rPr lang="en-US" sz="2800" smtClean="0"/>
              <a:t>Most of the strongest bonds in organisms are covalent bonds that form a cell’s molecules</a:t>
            </a:r>
          </a:p>
          <a:p>
            <a:pPr marL="377825" indent="-377825" eaLnBrk="1" hangingPunct="1">
              <a:buClr>
                <a:srgbClr val="D1300D"/>
              </a:buClr>
              <a:buFont typeface="Times" pitchFamily="84" charset="0"/>
              <a:buChar char="•"/>
            </a:pPr>
            <a:r>
              <a:rPr lang="en-US" sz="2800" smtClean="0"/>
              <a:t>Weak chemical bonds, such as ionic bonds and hydrogen bonds, are also important</a:t>
            </a:r>
          </a:p>
          <a:p>
            <a:pPr marL="377825" indent="-377825" eaLnBrk="1" hangingPunct="1">
              <a:buClr>
                <a:srgbClr val="D1300D"/>
              </a:buClr>
              <a:buFont typeface="Times" pitchFamily="84" charset="0"/>
              <a:buChar char="•"/>
            </a:pPr>
            <a:r>
              <a:rPr lang="en-US" sz="2800" smtClean="0"/>
              <a:t>Weak chemical bonds reinforce shapes of large molecules and help molecules adhere to each other</a:t>
            </a:r>
          </a:p>
          <a:p>
            <a:pPr marL="377825" indent="-377825" eaLnBrk="1" hangingPunct="1">
              <a:buClr>
                <a:srgbClr val="D1300D"/>
              </a:buClr>
              <a:buFont typeface="Times" pitchFamily="84" charset="0"/>
              <a:buChar char="•"/>
            </a:pPr>
            <a:endParaRPr lang="en-US" sz="2800" smtClean="0"/>
          </a:p>
        </p:txBody>
      </p:sp>
      <p:sp>
        <p:nvSpPr>
          <p:cNvPr id="69636"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69637"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6963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523875" y="1384300"/>
            <a:ext cx="7772400" cy="4114800"/>
          </a:xfrm>
        </p:spPr>
        <p:txBody>
          <a:bodyPr/>
          <a:lstStyle/>
          <a:p>
            <a:pPr marL="377825" indent="-377825" eaLnBrk="1" hangingPunct="1">
              <a:buClr>
                <a:srgbClr val="D1300D"/>
              </a:buClr>
              <a:buFont typeface="Times" pitchFamily="84" charset="0"/>
              <a:buChar char="•"/>
            </a:pPr>
            <a:r>
              <a:rPr lang="en-US" sz="2800" dirty="0" smtClean="0"/>
              <a:t>Biological molecules recognize and interact with each other with a specificity based on molecular shape</a:t>
            </a:r>
          </a:p>
          <a:p>
            <a:pPr marL="377825" indent="-377825" eaLnBrk="1" hangingPunct="1">
              <a:buClr>
                <a:srgbClr val="D1300D"/>
              </a:buClr>
              <a:buFont typeface="Times" pitchFamily="84" charset="0"/>
              <a:buChar char="•"/>
            </a:pPr>
            <a:r>
              <a:rPr lang="en-US" sz="2800" dirty="0" smtClean="0"/>
              <a:t>Molecules with similar shapes can have similar biological </a:t>
            </a:r>
            <a:r>
              <a:rPr lang="en-US" sz="2800" dirty="0" smtClean="0"/>
              <a:t>effects</a:t>
            </a:r>
          </a:p>
          <a:p>
            <a:pPr eaLnBrk="1" hangingPunct="1">
              <a:defRPr/>
            </a:pPr>
            <a:r>
              <a:rPr lang="en-US" dirty="0" smtClean="0"/>
              <a:t>Example: Endorphin</a:t>
            </a:r>
          </a:p>
          <a:p>
            <a:pPr lvl="1" eaLnBrk="1" hangingPunct="1">
              <a:defRPr/>
            </a:pPr>
            <a:r>
              <a:rPr lang="en-US" dirty="0" smtClean="0"/>
              <a:t>Endorphins bind to receptors on the surface of brain cells producing euphoria and relieving </a:t>
            </a:r>
            <a:r>
              <a:rPr lang="en-US" dirty="0" smtClean="0"/>
              <a:t>pain</a:t>
            </a:r>
            <a:endParaRPr lang="en-US" dirty="0" smtClean="0"/>
          </a:p>
        </p:txBody>
      </p:sp>
      <p:sp>
        <p:nvSpPr>
          <p:cNvPr id="79875"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79876"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79877"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3" descr="\\Ps3\CS1-Vol.07\50523_campbell_irdvd\final_jpeg_files%0\chap002\02_18_MolecularMimic-U.jpg"/>
          <p:cNvPicPr>
            <a:picLocks noChangeAspect="1" noChangeArrowheads="1"/>
          </p:cNvPicPr>
          <p:nvPr/>
        </p:nvPicPr>
        <p:blipFill>
          <a:blip r:embed="rId3" cstate="print"/>
          <a:srcRect/>
          <a:stretch>
            <a:fillRect/>
          </a:stretch>
        </p:blipFill>
        <p:spPr bwMode="auto">
          <a:xfrm>
            <a:off x="2000250" y="133350"/>
            <a:ext cx="5138738" cy="6583363"/>
          </a:xfrm>
          <a:prstGeom prst="rect">
            <a:avLst/>
          </a:prstGeom>
          <a:noFill/>
          <a:ln w="9525">
            <a:noFill/>
            <a:miter lim="800000"/>
            <a:headEnd/>
            <a:tailEnd/>
          </a:ln>
        </p:spPr>
      </p:pic>
      <p:sp>
        <p:nvSpPr>
          <p:cNvPr id="30003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2.18</a:t>
            </a:r>
          </a:p>
        </p:txBody>
      </p:sp>
      <p:sp>
        <p:nvSpPr>
          <p:cNvPr id="300036" name="Text Box 31"/>
          <p:cNvSpPr txBox="1">
            <a:spLocks noChangeArrowheads="1"/>
          </p:cNvSpPr>
          <p:nvPr/>
        </p:nvSpPr>
        <p:spPr bwMode="auto">
          <a:xfrm>
            <a:off x="1881188" y="638175"/>
            <a:ext cx="1852612" cy="311150"/>
          </a:xfrm>
          <a:prstGeom prst="rect">
            <a:avLst/>
          </a:prstGeom>
          <a:noFill/>
          <a:ln w="9525">
            <a:noFill/>
            <a:miter lim="800000"/>
            <a:headEnd/>
            <a:tailEnd/>
          </a:ln>
        </p:spPr>
        <p:txBody>
          <a:bodyPr wrap="none" lIns="0" tIns="0" rIns="0" bIns="0"/>
          <a:lstStyle/>
          <a:p>
            <a:pPr algn="ctr"/>
            <a:r>
              <a:rPr lang="en-US" sz="1400" b="1"/>
              <a:t>Natural endorphin</a:t>
            </a:r>
          </a:p>
        </p:txBody>
      </p:sp>
      <p:sp>
        <p:nvSpPr>
          <p:cNvPr id="300037" name="Text Box 31"/>
          <p:cNvSpPr txBox="1">
            <a:spLocks noChangeArrowheads="1"/>
          </p:cNvSpPr>
          <p:nvPr/>
        </p:nvSpPr>
        <p:spPr bwMode="auto">
          <a:xfrm>
            <a:off x="5505450" y="1125538"/>
            <a:ext cx="1254125" cy="309562"/>
          </a:xfrm>
          <a:prstGeom prst="rect">
            <a:avLst/>
          </a:prstGeom>
          <a:noFill/>
          <a:ln w="9525">
            <a:noFill/>
            <a:miter lim="800000"/>
            <a:headEnd/>
            <a:tailEnd/>
          </a:ln>
        </p:spPr>
        <p:txBody>
          <a:bodyPr wrap="none" lIns="0" tIns="0" rIns="0" bIns="0"/>
          <a:lstStyle/>
          <a:p>
            <a:pPr algn="ctr"/>
            <a:r>
              <a:rPr lang="en-US" sz="1400" b="1"/>
              <a:t>Morphine</a:t>
            </a:r>
          </a:p>
        </p:txBody>
      </p:sp>
      <p:sp>
        <p:nvSpPr>
          <p:cNvPr id="300038" name="Text Box 31"/>
          <p:cNvSpPr txBox="1">
            <a:spLocks noChangeArrowheads="1"/>
          </p:cNvSpPr>
          <p:nvPr/>
        </p:nvSpPr>
        <p:spPr bwMode="auto">
          <a:xfrm>
            <a:off x="4852988" y="152400"/>
            <a:ext cx="839787" cy="311150"/>
          </a:xfrm>
          <a:prstGeom prst="rect">
            <a:avLst/>
          </a:prstGeom>
          <a:noFill/>
          <a:ln w="9525">
            <a:noFill/>
            <a:miter lim="800000"/>
            <a:headEnd/>
            <a:tailEnd/>
          </a:ln>
        </p:spPr>
        <p:txBody>
          <a:bodyPr wrap="none" lIns="0" tIns="0" rIns="0" bIns="0"/>
          <a:lstStyle/>
          <a:p>
            <a:pPr algn="ctr"/>
            <a:r>
              <a:rPr lang="en-US" sz="1400" b="1"/>
              <a:t>Carbon</a:t>
            </a:r>
          </a:p>
        </p:txBody>
      </p:sp>
      <p:sp>
        <p:nvSpPr>
          <p:cNvPr id="300039" name="Text Box 31"/>
          <p:cNvSpPr txBox="1">
            <a:spLocks noChangeArrowheads="1"/>
          </p:cNvSpPr>
          <p:nvPr/>
        </p:nvSpPr>
        <p:spPr bwMode="auto">
          <a:xfrm>
            <a:off x="4827588" y="415925"/>
            <a:ext cx="1104900" cy="309563"/>
          </a:xfrm>
          <a:prstGeom prst="rect">
            <a:avLst/>
          </a:prstGeom>
          <a:noFill/>
          <a:ln w="9525">
            <a:noFill/>
            <a:miter lim="800000"/>
            <a:headEnd/>
            <a:tailEnd/>
          </a:ln>
        </p:spPr>
        <p:txBody>
          <a:bodyPr wrap="none" lIns="0" tIns="0" rIns="0" bIns="0"/>
          <a:lstStyle/>
          <a:p>
            <a:pPr algn="ctr"/>
            <a:r>
              <a:rPr lang="en-US" sz="1400" b="1"/>
              <a:t>Hydrogen</a:t>
            </a:r>
          </a:p>
        </p:txBody>
      </p:sp>
      <p:sp>
        <p:nvSpPr>
          <p:cNvPr id="300040" name="Text Box 31"/>
          <p:cNvSpPr txBox="1">
            <a:spLocks noChangeArrowheads="1"/>
          </p:cNvSpPr>
          <p:nvPr/>
        </p:nvSpPr>
        <p:spPr bwMode="auto">
          <a:xfrm>
            <a:off x="6278563" y="149225"/>
            <a:ext cx="841375" cy="309563"/>
          </a:xfrm>
          <a:prstGeom prst="rect">
            <a:avLst/>
          </a:prstGeom>
          <a:noFill/>
          <a:ln w="9525">
            <a:noFill/>
            <a:miter lim="800000"/>
            <a:headEnd/>
            <a:tailEnd/>
          </a:ln>
        </p:spPr>
        <p:txBody>
          <a:bodyPr wrap="none" lIns="0" tIns="0" rIns="0" bIns="0"/>
          <a:lstStyle/>
          <a:p>
            <a:pPr algn="ctr"/>
            <a:r>
              <a:rPr lang="en-US" sz="1400" b="1"/>
              <a:t>Nitrogen</a:t>
            </a:r>
          </a:p>
        </p:txBody>
      </p:sp>
      <p:sp>
        <p:nvSpPr>
          <p:cNvPr id="300041" name="Text Box 31"/>
          <p:cNvSpPr txBox="1">
            <a:spLocks noChangeArrowheads="1"/>
          </p:cNvSpPr>
          <p:nvPr/>
        </p:nvSpPr>
        <p:spPr bwMode="auto">
          <a:xfrm>
            <a:off x="6224588" y="407988"/>
            <a:ext cx="708025" cy="309562"/>
          </a:xfrm>
          <a:prstGeom prst="rect">
            <a:avLst/>
          </a:prstGeom>
          <a:noFill/>
          <a:ln w="9525">
            <a:noFill/>
            <a:miter lim="800000"/>
            <a:headEnd/>
            <a:tailEnd/>
          </a:ln>
        </p:spPr>
        <p:txBody>
          <a:bodyPr wrap="none" lIns="0" tIns="0" rIns="0" bIns="0"/>
          <a:lstStyle/>
          <a:p>
            <a:pPr algn="ctr"/>
            <a:r>
              <a:rPr lang="en-US" sz="1400" b="1"/>
              <a:t>Sulfur</a:t>
            </a:r>
          </a:p>
        </p:txBody>
      </p:sp>
      <p:sp>
        <p:nvSpPr>
          <p:cNvPr id="300042" name="Text Box 31"/>
          <p:cNvSpPr txBox="1">
            <a:spLocks noChangeArrowheads="1"/>
          </p:cNvSpPr>
          <p:nvPr/>
        </p:nvSpPr>
        <p:spPr bwMode="auto">
          <a:xfrm>
            <a:off x="6224588" y="660400"/>
            <a:ext cx="860425" cy="309563"/>
          </a:xfrm>
          <a:prstGeom prst="rect">
            <a:avLst/>
          </a:prstGeom>
          <a:noFill/>
          <a:ln w="9525">
            <a:noFill/>
            <a:miter lim="800000"/>
            <a:headEnd/>
            <a:tailEnd/>
          </a:ln>
        </p:spPr>
        <p:txBody>
          <a:bodyPr wrap="none" lIns="0" tIns="0" rIns="0" bIns="0"/>
          <a:lstStyle/>
          <a:p>
            <a:pPr algn="ctr"/>
            <a:r>
              <a:rPr lang="en-US" sz="1400" b="1"/>
              <a:t>Oxygen</a:t>
            </a:r>
          </a:p>
        </p:txBody>
      </p:sp>
      <p:sp>
        <p:nvSpPr>
          <p:cNvPr id="300043" name="Text Box 31"/>
          <p:cNvSpPr txBox="1">
            <a:spLocks noChangeArrowheads="1"/>
          </p:cNvSpPr>
          <p:nvPr/>
        </p:nvSpPr>
        <p:spPr bwMode="auto">
          <a:xfrm>
            <a:off x="1947863" y="3470275"/>
            <a:ext cx="3703637" cy="309563"/>
          </a:xfrm>
          <a:prstGeom prst="rect">
            <a:avLst/>
          </a:prstGeom>
          <a:noFill/>
          <a:ln w="9525">
            <a:noFill/>
            <a:miter lim="800000"/>
            <a:headEnd/>
            <a:tailEnd/>
          </a:ln>
        </p:spPr>
        <p:txBody>
          <a:bodyPr wrap="none" lIns="0" tIns="0" rIns="0" bIns="0"/>
          <a:lstStyle/>
          <a:p>
            <a:pPr algn="ctr"/>
            <a:r>
              <a:rPr lang="en-US" sz="1400" b="1"/>
              <a:t>(a) Structures of endorphin and morphine</a:t>
            </a:r>
          </a:p>
        </p:txBody>
      </p:sp>
      <p:sp>
        <p:nvSpPr>
          <p:cNvPr id="300044" name="Text Box 31"/>
          <p:cNvSpPr txBox="1">
            <a:spLocks noChangeArrowheads="1"/>
          </p:cNvSpPr>
          <p:nvPr/>
        </p:nvSpPr>
        <p:spPr bwMode="auto">
          <a:xfrm>
            <a:off x="1947863" y="6324600"/>
            <a:ext cx="3117850" cy="309563"/>
          </a:xfrm>
          <a:prstGeom prst="rect">
            <a:avLst/>
          </a:prstGeom>
          <a:noFill/>
          <a:ln w="9525">
            <a:noFill/>
            <a:miter lim="800000"/>
            <a:headEnd/>
            <a:tailEnd/>
          </a:ln>
        </p:spPr>
        <p:txBody>
          <a:bodyPr wrap="none" lIns="0" tIns="0" rIns="0" bIns="0"/>
          <a:lstStyle/>
          <a:p>
            <a:pPr algn="ctr"/>
            <a:r>
              <a:rPr lang="en-US" sz="1400" b="1"/>
              <a:t>(b) Binding to endorphin receptors</a:t>
            </a:r>
          </a:p>
        </p:txBody>
      </p:sp>
      <p:sp>
        <p:nvSpPr>
          <p:cNvPr id="300045" name="Text Box 31"/>
          <p:cNvSpPr txBox="1">
            <a:spLocks noChangeArrowheads="1"/>
          </p:cNvSpPr>
          <p:nvPr/>
        </p:nvSpPr>
        <p:spPr bwMode="auto">
          <a:xfrm>
            <a:off x="2185988" y="5875338"/>
            <a:ext cx="1133475" cy="309562"/>
          </a:xfrm>
          <a:prstGeom prst="rect">
            <a:avLst/>
          </a:prstGeom>
          <a:noFill/>
          <a:ln w="9525">
            <a:noFill/>
            <a:miter lim="800000"/>
            <a:headEnd/>
            <a:tailEnd/>
          </a:ln>
        </p:spPr>
        <p:txBody>
          <a:bodyPr wrap="none" lIns="0" tIns="0" rIns="0" bIns="0"/>
          <a:lstStyle/>
          <a:p>
            <a:pPr algn="ctr"/>
            <a:r>
              <a:rPr lang="en-US" sz="1400" b="1"/>
              <a:t>Brain cell</a:t>
            </a:r>
          </a:p>
        </p:txBody>
      </p:sp>
      <p:sp>
        <p:nvSpPr>
          <p:cNvPr id="300046" name="Text Box 31"/>
          <p:cNvSpPr txBox="1">
            <a:spLocks noChangeArrowheads="1"/>
          </p:cNvSpPr>
          <p:nvPr/>
        </p:nvSpPr>
        <p:spPr bwMode="auto">
          <a:xfrm>
            <a:off x="5867400" y="4340225"/>
            <a:ext cx="925513" cy="309563"/>
          </a:xfrm>
          <a:prstGeom prst="rect">
            <a:avLst/>
          </a:prstGeom>
          <a:noFill/>
          <a:ln w="9525">
            <a:noFill/>
            <a:miter lim="800000"/>
            <a:headEnd/>
            <a:tailEnd/>
          </a:ln>
        </p:spPr>
        <p:txBody>
          <a:bodyPr wrap="none" lIns="0" tIns="0" rIns="0" bIns="0"/>
          <a:lstStyle/>
          <a:p>
            <a:pPr algn="ctr"/>
            <a:r>
              <a:rPr lang="en-US" sz="1400" b="1"/>
              <a:t>Morphine</a:t>
            </a:r>
          </a:p>
        </p:txBody>
      </p:sp>
      <p:sp>
        <p:nvSpPr>
          <p:cNvPr id="300047" name="Text Box 31"/>
          <p:cNvSpPr txBox="1">
            <a:spLocks noChangeArrowheads="1"/>
          </p:cNvSpPr>
          <p:nvPr/>
        </p:nvSpPr>
        <p:spPr bwMode="auto">
          <a:xfrm>
            <a:off x="2120900" y="4178300"/>
            <a:ext cx="927100" cy="504825"/>
          </a:xfrm>
          <a:prstGeom prst="rect">
            <a:avLst/>
          </a:prstGeom>
          <a:noFill/>
          <a:ln w="9525">
            <a:noFill/>
            <a:miter lim="800000"/>
            <a:headEnd/>
            <a:tailEnd/>
          </a:ln>
        </p:spPr>
        <p:txBody>
          <a:bodyPr wrap="none" lIns="0" tIns="0" rIns="0" bIns="0"/>
          <a:lstStyle/>
          <a:p>
            <a:r>
              <a:rPr lang="en-US" sz="1400" b="1"/>
              <a:t>Natural</a:t>
            </a:r>
          </a:p>
          <a:p>
            <a:r>
              <a:rPr lang="en-US" sz="1400" b="1"/>
              <a:t>endorphin</a:t>
            </a:r>
          </a:p>
        </p:txBody>
      </p:sp>
      <p:sp>
        <p:nvSpPr>
          <p:cNvPr id="300048" name="Text Box 31"/>
          <p:cNvSpPr txBox="1">
            <a:spLocks noChangeArrowheads="1"/>
          </p:cNvSpPr>
          <p:nvPr/>
        </p:nvSpPr>
        <p:spPr bwMode="auto">
          <a:xfrm>
            <a:off x="4014788" y="5580063"/>
            <a:ext cx="1090612" cy="471487"/>
          </a:xfrm>
          <a:prstGeom prst="rect">
            <a:avLst/>
          </a:prstGeom>
          <a:noFill/>
          <a:ln w="9525">
            <a:noFill/>
            <a:miter lim="800000"/>
            <a:headEnd/>
            <a:tailEnd/>
          </a:ln>
        </p:spPr>
        <p:txBody>
          <a:bodyPr wrap="none" lIns="0" tIns="0" rIns="0" bIns="0"/>
          <a:lstStyle/>
          <a:p>
            <a:r>
              <a:rPr lang="en-US" sz="1400" b="1"/>
              <a:t>Endorphin</a:t>
            </a:r>
          </a:p>
          <a:p>
            <a:r>
              <a:rPr lang="en-US" sz="1400" b="1"/>
              <a:t>receptors</a:t>
            </a:r>
          </a:p>
        </p:txBody>
      </p:sp>
      <p:cxnSp>
        <p:nvCxnSpPr>
          <p:cNvPr id="300049" name="Straight Connector 2"/>
          <p:cNvCxnSpPr>
            <a:cxnSpLocks noChangeShapeType="1"/>
          </p:cNvCxnSpPr>
          <p:nvPr/>
        </p:nvCxnSpPr>
        <p:spPr bwMode="auto">
          <a:xfrm>
            <a:off x="3386138" y="5387975"/>
            <a:ext cx="585787" cy="284163"/>
          </a:xfrm>
          <a:prstGeom prst="line">
            <a:avLst/>
          </a:prstGeom>
          <a:noFill/>
          <a:ln w="12700" algn="ctr">
            <a:solidFill>
              <a:schemeClr val="tx1"/>
            </a:solidFill>
            <a:round/>
            <a:headEnd/>
            <a:tailEnd/>
          </a:ln>
        </p:spPr>
      </p:cxnSp>
      <p:cxnSp>
        <p:nvCxnSpPr>
          <p:cNvPr id="300050" name="Straight Connector 5"/>
          <p:cNvCxnSpPr>
            <a:cxnSpLocks noChangeShapeType="1"/>
          </p:cNvCxnSpPr>
          <p:nvPr/>
        </p:nvCxnSpPr>
        <p:spPr bwMode="auto">
          <a:xfrm flipV="1">
            <a:off x="4930775" y="5311775"/>
            <a:ext cx="427038" cy="377825"/>
          </a:xfrm>
          <a:prstGeom prst="line">
            <a:avLst/>
          </a:prstGeom>
          <a:noFill/>
          <a:ln w="12700" algn="ctr">
            <a:solidFill>
              <a:schemeClr val="tx1"/>
            </a:solidFill>
            <a:round/>
            <a:headEnd/>
            <a:tailEn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Mimicry</a:t>
            </a:r>
            <a:endParaRPr lang="en-US" dirty="0"/>
          </a:p>
        </p:txBody>
      </p:sp>
      <p:sp>
        <p:nvSpPr>
          <p:cNvPr id="3" name="Content Placeholder 2"/>
          <p:cNvSpPr>
            <a:spLocks noGrp="1"/>
          </p:cNvSpPr>
          <p:nvPr>
            <p:ph idx="1"/>
          </p:nvPr>
        </p:nvSpPr>
        <p:spPr/>
        <p:txBody>
          <a:bodyPr/>
          <a:lstStyle/>
          <a:p>
            <a:r>
              <a:rPr lang="en-US" dirty="0" smtClean="0"/>
              <a:t>Morphine, heroine, and other opiates mimic endorphins by binding to endorphin receptors in the brain affecting both pain perception &amp; emotional </a:t>
            </a:r>
            <a:r>
              <a:rPr lang="en-US" dirty="0" smtClean="0"/>
              <a:t>state</a:t>
            </a:r>
          </a:p>
          <a:p>
            <a:pPr lvl="1" eaLnBrk="1" hangingPunct="1">
              <a:defRPr/>
            </a:pPr>
            <a:r>
              <a:rPr lang="en-US" dirty="0" smtClean="0"/>
              <a:t>It turn out that molecules with similar shapes, structural homology, have similar effects</a:t>
            </a:r>
          </a:p>
          <a:p>
            <a:pPr marL="377825" indent="-377825" eaLnBrk="1" hangingPunct="1">
              <a:buClr>
                <a:srgbClr val="D1300D"/>
              </a:buClr>
              <a:buFont typeface="Times" pitchFamily="84" charset="0"/>
              <a:buChar char="•"/>
            </a:pPr>
            <a:endParaRPr lang="en-US" sz="2800" dirty="0" smtClean="0"/>
          </a:p>
          <a:p>
            <a:pPr marL="377825" indent="-377825" eaLnBrk="1" hangingPunct="1">
              <a:buClr>
                <a:srgbClr val="D1300D"/>
              </a:buClr>
              <a:buFont typeface="Times" pitchFamily="84" charset="0"/>
              <a:buChar char="•"/>
            </a:pPr>
            <a:endParaRPr lang="en-US" sz="2800" dirty="0" smtClean="0"/>
          </a:p>
          <a:p>
            <a:pPr marL="377825" indent="-377825" eaLnBrk="1" hangingPunct="1">
              <a:buClr>
                <a:srgbClr val="D1300D"/>
              </a:buClr>
              <a:buFont typeface="Times" pitchFamily="84" charset="0"/>
              <a:buChar char="•"/>
            </a:pPr>
            <a:endParaRPr lang="en-US" sz="2800" dirty="0" smtClean="0"/>
          </a:p>
          <a:p>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9700" y="482600"/>
            <a:ext cx="8699500" cy="1143000"/>
          </a:xfrm>
        </p:spPr>
        <p:txBody>
          <a:bodyPr/>
          <a:lstStyle/>
          <a:p>
            <a:pPr algn="l" eaLnBrk="1" hangingPunct="1"/>
            <a:r>
              <a:rPr lang="en-US" sz="3600" b="1" smtClean="0">
                <a:latin typeface="Times" pitchFamily="84" charset="0"/>
              </a:rPr>
              <a:t>Concept 2.4: Chemical reactions make and break chemical bonds</a:t>
            </a:r>
            <a:endParaRPr lang="en-US" smtClean="0"/>
          </a:p>
        </p:txBody>
      </p:sp>
      <p:sp>
        <p:nvSpPr>
          <p:cNvPr id="83971" name="Rectangle 3"/>
          <p:cNvSpPr>
            <a:spLocks noGrp="1" noChangeArrowheads="1"/>
          </p:cNvSpPr>
          <p:nvPr>
            <p:ph type="body" idx="1"/>
          </p:nvPr>
        </p:nvSpPr>
        <p:spPr>
          <a:xfrm>
            <a:off x="523875" y="1905000"/>
            <a:ext cx="7772400" cy="4114800"/>
          </a:xfrm>
        </p:spPr>
        <p:txBody>
          <a:bodyPr/>
          <a:lstStyle/>
          <a:p>
            <a:pPr marL="377825" indent="-377825" eaLnBrk="1" hangingPunct="1">
              <a:buClr>
                <a:srgbClr val="D1300D"/>
              </a:buClr>
              <a:buFont typeface="Times" pitchFamily="84" charset="0"/>
              <a:buChar char="•"/>
            </a:pPr>
            <a:r>
              <a:rPr lang="en-US" sz="2800" b="1" smtClean="0"/>
              <a:t>Chemical reactions </a:t>
            </a:r>
            <a:r>
              <a:rPr lang="en-US" sz="2800" smtClean="0"/>
              <a:t>are the making and breaking of chemical bonds</a:t>
            </a:r>
          </a:p>
          <a:p>
            <a:pPr marL="377825" indent="-377825" eaLnBrk="1" hangingPunct="1">
              <a:buClr>
                <a:srgbClr val="D1300D"/>
              </a:buClr>
              <a:buFont typeface="Times" pitchFamily="84" charset="0"/>
              <a:buChar char="•"/>
            </a:pPr>
            <a:r>
              <a:rPr lang="en-US" sz="2800" smtClean="0"/>
              <a:t>The starting molecules of a chemical reaction are called </a:t>
            </a:r>
            <a:r>
              <a:rPr lang="en-US" sz="2800" b="1" smtClean="0"/>
              <a:t>reactants</a:t>
            </a:r>
          </a:p>
          <a:p>
            <a:pPr marL="377825" indent="-377825" eaLnBrk="1" hangingPunct="1">
              <a:buClr>
                <a:srgbClr val="D1300D"/>
              </a:buClr>
              <a:buFont typeface="Times" pitchFamily="84" charset="0"/>
              <a:buChar char="•"/>
            </a:pPr>
            <a:r>
              <a:rPr lang="en-US" sz="2800" smtClean="0"/>
              <a:t>The final molecules of a chemical reaction are called </a:t>
            </a:r>
            <a:r>
              <a:rPr lang="en-US" sz="2800" b="1" smtClean="0"/>
              <a:t>products</a:t>
            </a:r>
          </a:p>
          <a:p>
            <a:pPr marL="377825" indent="-377825" eaLnBrk="1" hangingPunct="1">
              <a:buClr>
                <a:srgbClr val="D1300D"/>
              </a:buClr>
              <a:buFont typeface="Times" pitchFamily="84" charset="0"/>
              <a:buChar char="•"/>
            </a:pPr>
            <a:endParaRPr lang="en-US" sz="2800" smtClean="0"/>
          </a:p>
          <a:p>
            <a:pPr marL="377825" indent="-377825" eaLnBrk="1" hangingPunct="1">
              <a:buClr>
                <a:srgbClr val="D1300D"/>
              </a:buClr>
              <a:buFont typeface="Times" pitchFamily="84" charset="0"/>
              <a:buChar char="•"/>
            </a:pPr>
            <a:endParaRPr lang="en-US" sz="2800" smtClean="0"/>
          </a:p>
        </p:txBody>
      </p:sp>
      <p:sp>
        <p:nvSpPr>
          <p:cNvPr id="83972"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83973"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8397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09550"/>
            <a:ext cx="7772400" cy="1143000"/>
          </a:xfrm>
        </p:spPr>
        <p:txBody>
          <a:bodyPr/>
          <a:lstStyle/>
          <a:p>
            <a:pPr algn="l" eaLnBrk="1" hangingPunct="1"/>
            <a:r>
              <a:rPr lang="en-US" sz="3600" b="1" smtClean="0">
                <a:latin typeface="Times" pitchFamily="84" charset="0"/>
              </a:rPr>
              <a:t>Elements and Compounds</a:t>
            </a:r>
            <a:endParaRPr lang="en-US" smtClean="0"/>
          </a:p>
        </p:txBody>
      </p:sp>
      <p:sp>
        <p:nvSpPr>
          <p:cNvPr id="10243" name="Rectangle 3"/>
          <p:cNvSpPr>
            <a:spLocks noGrp="1" noChangeArrowheads="1"/>
          </p:cNvSpPr>
          <p:nvPr>
            <p:ph type="body" idx="1"/>
          </p:nvPr>
        </p:nvSpPr>
        <p:spPr>
          <a:xfrm>
            <a:off x="520700" y="1422400"/>
            <a:ext cx="7772400" cy="4114800"/>
          </a:xfrm>
        </p:spPr>
        <p:txBody>
          <a:bodyPr/>
          <a:lstStyle/>
          <a:p>
            <a:pPr marL="377825" indent="-377825" eaLnBrk="1" hangingPunct="1">
              <a:lnSpc>
                <a:spcPct val="90000"/>
              </a:lnSpc>
              <a:buClr>
                <a:srgbClr val="D1300D"/>
              </a:buClr>
              <a:buFont typeface="Times" pitchFamily="84" charset="0"/>
              <a:buChar char="•"/>
            </a:pPr>
            <a:r>
              <a:rPr lang="en-US" sz="2800" smtClean="0"/>
              <a:t>Matter is made up of elements </a:t>
            </a:r>
          </a:p>
          <a:p>
            <a:pPr marL="377825" indent="-377825" eaLnBrk="1" hangingPunct="1">
              <a:lnSpc>
                <a:spcPct val="90000"/>
              </a:lnSpc>
              <a:buClr>
                <a:srgbClr val="D1300D"/>
              </a:buClr>
              <a:buFont typeface="Times" pitchFamily="84" charset="0"/>
              <a:buChar char="•"/>
            </a:pPr>
            <a:r>
              <a:rPr lang="en-US" sz="2800" smtClean="0"/>
              <a:t>An </a:t>
            </a:r>
            <a:r>
              <a:rPr lang="en-US" sz="2800" b="1" smtClean="0"/>
              <a:t>element</a:t>
            </a:r>
            <a:r>
              <a:rPr lang="en-US" sz="2800" smtClean="0"/>
              <a:t> is a substance that cannot be broken down to other substances by chemical reactions</a:t>
            </a:r>
          </a:p>
          <a:p>
            <a:pPr marL="377825" indent="-377825" eaLnBrk="1" hangingPunct="1">
              <a:lnSpc>
                <a:spcPct val="90000"/>
              </a:lnSpc>
              <a:buClr>
                <a:srgbClr val="D1300D"/>
              </a:buClr>
              <a:buFont typeface="Times" pitchFamily="84" charset="0"/>
              <a:buChar char="•"/>
            </a:pPr>
            <a:r>
              <a:rPr lang="en-US" sz="2800" smtClean="0"/>
              <a:t>A </a:t>
            </a:r>
            <a:r>
              <a:rPr lang="en-US" sz="2800" b="1" smtClean="0"/>
              <a:t>compound</a:t>
            </a:r>
            <a:r>
              <a:rPr lang="en-US" sz="2800" smtClean="0"/>
              <a:t> is a substance consisting of two or more elements in a fixed ratio</a:t>
            </a:r>
          </a:p>
          <a:p>
            <a:pPr marL="377825" indent="-377825" eaLnBrk="1" hangingPunct="1">
              <a:lnSpc>
                <a:spcPct val="90000"/>
              </a:lnSpc>
              <a:buClr>
                <a:srgbClr val="D1300D"/>
              </a:buClr>
              <a:buFont typeface="Times" pitchFamily="84" charset="0"/>
              <a:buChar char="•"/>
            </a:pPr>
            <a:r>
              <a:rPr lang="en-US" sz="2800" smtClean="0"/>
              <a:t>A compound has characteristics different from those of its elements</a:t>
            </a:r>
          </a:p>
          <a:p>
            <a:pPr marL="377825" indent="-377825" eaLnBrk="1" hangingPunct="1">
              <a:lnSpc>
                <a:spcPct val="90000"/>
              </a:lnSpc>
              <a:buClr>
                <a:srgbClr val="D1300D"/>
              </a:buClr>
              <a:buFont typeface="Times" pitchFamily="84" charset="0"/>
              <a:buChar char="•"/>
            </a:pPr>
            <a:endParaRPr lang="en-US" sz="2800" smtClean="0"/>
          </a:p>
        </p:txBody>
      </p:sp>
      <p:sp>
        <p:nvSpPr>
          <p:cNvPr id="10244"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10245"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1024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523875" y="1371600"/>
            <a:ext cx="7772400" cy="4114800"/>
          </a:xfrm>
        </p:spPr>
        <p:txBody>
          <a:bodyPr/>
          <a:lstStyle/>
          <a:p>
            <a:pPr marL="377825" indent="-377825" eaLnBrk="1" hangingPunct="1">
              <a:buClr>
                <a:srgbClr val="D1300D"/>
              </a:buClr>
              <a:buFont typeface="Times" pitchFamily="84" charset="0"/>
              <a:buChar char="•"/>
            </a:pPr>
            <a:r>
              <a:rPr lang="en-US" sz="2800" smtClean="0"/>
              <a:t>Photosynthesis is an important chemical reaction </a:t>
            </a:r>
          </a:p>
          <a:p>
            <a:pPr marL="377825" indent="-377825" eaLnBrk="1" hangingPunct="1">
              <a:buClr>
                <a:srgbClr val="D1300D"/>
              </a:buClr>
              <a:buFont typeface="Times" pitchFamily="84" charset="0"/>
              <a:buChar char="•"/>
            </a:pPr>
            <a:r>
              <a:rPr lang="en-US" sz="2800" smtClean="0"/>
              <a:t>Sunlight powers the conversion of carbon dioxide and water to glucose and oxygen</a:t>
            </a:r>
            <a:endParaRPr lang="en-US" smtClean="0"/>
          </a:p>
          <a:p>
            <a:pPr marL="784225" lvl="1" indent="-327025" eaLnBrk="1" hangingPunct="1">
              <a:buFontTx/>
              <a:buNone/>
            </a:pPr>
            <a:r>
              <a:rPr lang="en-US" sz="2600" smtClean="0"/>
              <a:t>	6 CO</a:t>
            </a:r>
            <a:r>
              <a:rPr lang="en-US" sz="2600" baseline="-25000" smtClean="0"/>
              <a:t>2</a:t>
            </a:r>
            <a:r>
              <a:rPr lang="en-US" sz="2600" smtClean="0"/>
              <a:t> + 6 H</a:t>
            </a:r>
            <a:r>
              <a:rPr lang="en-US" sz="2600" baseline="-25000" smtClean="0"/>
              <a:t>2</a:t>
            </a:r>
            <a:r>
              <a:rPr lang="en-US" sz="2600" smtClean="0"/>
              <a:t>0 </a:t>
            </a:r>
            <a:r>
              <a:rPr lang="en-US" sz="2600" smtClean="0">
                <a:latin typeface="Times New Roman" pitchFamily="84" charset="0"/>
              </a:rPr>
              <a:t>→</a:t>
            </a:r>
            <a:r>
              <a:rPr lang="en-US" sz="2600" smtClean="0">
                <a:latin typeface="Times New Roman" pitchFamily="84" charset="0"/>
                <a:cs typeface="Times New Roman" pitchFamily="84" charset="0"/>
              </a:rPr>
              <a:t> </a:t>
            </a:r>
            <a:r>
              <a:rPr lang="en-US" sz="2600" smtClean="0"/>
              <a:t>C</a:t>
            </a:r>
            <a:r>
              <a:rPr lang="en-US" sz="2600" baseline="-25000" smtClean="0"/>
              <a:t>6</a:t>
            </a:r>
            <a:r>
              <a:rPr lang="en-US" sz="2600" smtClean="0"/>
              <a:t>H</a:t>
            </a:r>
            <a:r>
              <a:rPr lang="en-US" sz="2600" baseline="-25000" smtClean="0"/>
              <a:t>12</a:t>
            </a:r>
            <a:r>
              <a:rPr lang="en-US" sz="2600" smtClean="0"/>
              <a:t>O</a:t>
            </a:r>
            <a:r>
              <a:rPr lang="en-US" sz="2600" baseline="-25000" smtClean="0"/>
              <a:t>6</a:t>
            </a:r>
            <a:r>
              <a:rPr lang="en-US" sz="2600" smtClean="0"/>
              <a:t> + 6 O</a:t>
            </a:r>
            <a:r>
              <a:rPr lang="en-US" sz="2600" baseline="-25000" smtClean="0"/>
              <a:t>2</a:t>
            </a:r>
          </a:p>
          <a:p>
            <a:pPr marL="784225" lvl="1" indent="-327025" eaLnBrk="1" hangingPunct="1">
              <a:buFontTx/>
              <a:buNone/>
            </a:pPr>
            <a:endParaRPr lang="en-US" sz="2600" baseline="-25000" smtClean="0"/>
          </a:p>
        </p:txBody>
      </p:sp>
      <p:sp>
        <p:nvSpPr>
          <p:cNvPr id="86019"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86020"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86021"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517525" y="1371600"/>
            <a:ext cx="7772400" cy="4114800"/>
          </a:xfrm>
        </p:spPr>
        <p:txBody>
          <a:bodyPr/>
          <a:lstStyle/>
          <a:p>
            <a:pPr marL="377825" indent="-377825" eaLnBrk="1" hangingPunct="1">
              <a:buClr>
                <a:srgbClr val="D1300D"/>
              </a:buClr>
              <a:buFont typeface="Times" pitchFamily="84" charset="0"/>
              <a:buChar char="•"/>
            </a:pPr>
            <a:r>
              <a:rPr lang="en-US" sz="2800" dirty="0" smtClean="0"/>
              <a:t>All chemical reactions are reversible: products of the forward reaction become reactants for the reverse reaction</a:t>
            </a:r>
          </a:p>
          <a:p>
            <a:pPr marL="377825" indent="-377825" eaLnBrk="1" hangingPunct="1">
              <a:buClr>
                <a:srgbClr val="D1300D"/>
              </a:buClr>
              <a:buFont typeface="Times" pitchFamily="84" charset="0"/>
              <a:buChar char="•"/>
            </a:pPr>
            <a:r>
              <a:rPr lang="en-US" sz="2800" b="1" dirty="0" smtClean="0"/>
              <a:t>Chemical equilibrium (dynamic) </a:t>
            </a:r>
            <a:r>
              <a:rPr lang="en-US" sz="2800" dirty="0" smtClean="0"/>
              <a:t>is reached when the forward and reverse reaction rates are equal</a:t>
            </a:r>
          </a:p>
          <a:p>
            <a:pPr marL="377825" indent="-377825" eaLnBrk="1" hangingPunct="1">
              <a:buClr>
                <a:srgbClr val="D1300D"/>
              </a:buClr>
              <a:buFont typeface="Times" pitchFamily="84" charset="0"/>
              <a:buChar char="•"/>
            </a:pPr>
            <a:endParaRPr lang="en-US" sz="2800" dirty="0" smtClean="0"/>
          </a:p>
        </p:txBody>
      </p:sp>
      <p:sp>
        <p:nvSpPr>
          <p:cNvPr id="88067" name="Rectangle 4"/>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8806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88069"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5" descr="02_UN08Test_Q11-U"/>
          <p:cNvPicPr>
            <a:picLocks noChangeAspect="1" noChangeArrowheads="1"/>
          </p:cNvPicPr>
          <p:nvPr/>
        </p:nvPicPr>
        <p:blipFill>
          <a:blip r:embed="rId3" cstate="print"/>
          <a:srcRect/>
          <a:stretch>
            <a:fillRect/>
          </a:stretch>
        </p:blipFill>
        <p:spPr bwMode="auto">
          <a:xfrm>
            <a:off x="3370263" y="0"/>
            <a:ext cx="5773737" cy="6584950"/>
          </a:xfrm>
          <a:prstGeom prst="rect">
            <a:avLst/>
          </a:prstGeom>
          <a:noFill/>
          <a:ln w="9525">
            <a:noFill/>
            <a:miter lim="800000"/>
            <a:headEnd/>
            <a:tailEnd/>
          </a:ln>
        </p:spPr>
      </p:pic>
      <p:sp>
        <p:nvSpPr>
          <p:cNvPr id="32051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2.UN08</a:t>
            </a:r>
          </a:p>
        </p:txBody>
      </p:sp>
      <p:sp>
        <p:nvSpPr>
          <p:cNvPr id="4" name="TextBox 3"/>
          <p:cNvSpPr txBox="1"/>
          <p:nvPr/>
        </p:nvSpPr>
        <p:spPr>
          <a:xfrm>
            <a:off x="228600" y="228600"/>
            <a:ext cx="3200400" cy="6001643"/>
          </a:xfrm>
          <a:prstGeom prst="rect">
            <a:avLst/>
          </a:prstGeom>
          <a:noFill/>
        </p:spPr>
        <p:txBody>
          <a:bodyPr wrap="square" rtlCol="0">
            <a:spAutoFit/>
          </a:bodyPr>
          <a:lstStyle/>
          <a:p>
            <a:r>
              <a:rPr lang="en-US" sz="1600" b="1" dirty="0" smtClean="0"/>
              <a:t>Female silkworm moths (</a:t>
            </a:r>
            <a:r>
              <a:rPr lang="en-US" sz="1600" b="1" dirty="0" err="1" smtClean="0"/>
              <a:t>Bombyx</a:t>
            </a:r>
            <a:r>
              <a:rPr lang="en-US" sz="1600" b="1" dirty="0" smtClean="0"/>
              <a:t> </a:t>
            </a:r>
            <a:r>
              <a:rPr lang="en-US" sz="1600" b="1" dirty="0" err="1" smtClean="0"/>
              <a:t>mori</a:t>
            </a:r>
            <a:r>
              <a:rPr lang="en-US" sz="1600" b="1" dirty="0" smtClean="0"/>
              <a:t>) attract males by emitting chemical signals that spread through the air. A male </a:t>
            </a:r>
            <a:r>
              <a:rPr lang="en-US" sz="1600" b="1" dirty="0" err="1" smtClean="0"/>
              <a:t>hundereads</a:t>
            </a:r>
            <a:r>
              <a:rPr lang="en-US" sz="1600" b="1" dirty="0" smtClean="0"/>
              <a:t> of meters away can detect these molecules and fly towards their source. The sensory organs responsible for this behavior are the comb like antennae visible in the photograph. Each filament of an antenna is equipped with thousands of receptor cells that detect the sex attractant. Based on what you learned, propose a hypothesis to account for the ability of the male moth to detect specific molecules in the air. What predictions does you hypothesis make? Design an </a:t>
            </a:r>
            <a:r>
              <a:rPr lang="en-US" sz="1600" b="1" dirty="0" err="1" smtClean="0"/>
              <a:t>experimen</a:t>
            </a:r>
            <a:r>
              <a:rPr lang="en-US" sz="1600" b="1" dirty="0" smtClean="0"/>
              <a:t> to test one of these </a:t>
            </a:r>
            <a:r>
              <a:rPr lang="en-US" sz="1600" b="1" dirty="0" err="1" smtClean="0"/>
              <a:t>predictons</a:t>
            </a:r>
            <a:r>
              <a:rPr lang="en-US" sz="1600" b="1" dirty="0" smtClean="0"/>
              <a:t>.</a:t>
            </a:r>
            <a:endParaRPr lang="en-US" sz="1600" b="1" dirty="0"/>
          </a:p>
        </p:txBody>
      </p:sp>
      <p:cxnSp>
        <p:nvCxnSpPr>
          <p:cNvPr id="6" name="Straight Arrow Connector 5"/>
          <p:cNvCxnSpPr/>
          <p:nvPr/>
        </p:nvCxnSpPr>
        <p:spPr bwMode="auto">
          <a:xfrm flipV="1">
            <a:off x="5638800" y="2133600"/>
            <a:ext cx="1371600" cy="1066800"/>
          </a:xfrm>
          <a:prstGeom prst="straightConnector1">
            <a:avLst/>
          </a:prstGeom>
          <a:ln>
            <a:headEnd type="none" w="med" len="med"/>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3" descr="\\Ps3\CS1-Vol.07\50523_campbell_irdvd\final_jpeg_files%0\chap002\02_03_CompoundProperties-U.jpg"/>
          <p:cNvPicPr>
            <a:picLocks noChangeAspect="1" noChangeArrowheads="1"/>
          </p:cNvPicPr>
          <p:nvPr/>
        </p:nvPicPr>
        <p:blipFill>
          <a:blip r:embed="rId3" cstate="print"/>
          <a:srcRect/>
          <a:stretch>
            <a:fillRect/>
          </a:stretch>
        </p:blipFill>
        <p:spPr bwMode="auto">
          <a:xfrm>
            <a:off x="1436688" y="1773238"/>
            <a:ext cx="6248400" cy="3292475"/>
          </a:xfrm>
          <a:prstGeom prst="rect">
            <a:avLst/>
          </a:prstGeom>
          <a:noFill/>
          <a:ln w="9525">
            <a:noFill/>
            <a:miter lim="800000"/>
            <a:headEnd/>
            <a:tailEnd/>
          </a:ln>
        </p:spPr>
      </p:pic>
      <p:sp>
        <p:nvSpPr>
          <p:cNvPr id="220163"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2.3</a:t>
            </a:r>
          </a:p>
        </p:txBody>
      </p:sp>
      <p:sp>
        <p:nvSpPr>
          <p:cNvPr id="220164" name="Text Box 31"/>
          <p:cNvSpPr txBox="1">
            <a:spLocks noChangeArrowheads="1"/>
          </p:cNvSpPr>
          <p:nvPr/>
        </p:nvSpPr>
        <p:spPr bwMode="auto">
          <a:xfrm>
            <a:off x="1882775" y="4625975"/>
            <a:ext cx="1436688" cy="350838"/>
          </a:xfrm>
          <a:prstGeom prst="rect">
            <a:avLst/>
          </a:prstGeom>
          <a:noFill/>
          <a:ln w="9525">
            <a:noFill/>
            <a:miter lim="800000"/>
            <a:headEnd/>
            <a:tailEnd/>
          </a:ln>
        </p:spPr>
        <p:txBody>
          <a:bodyPr wrap="none" lIns="0" tIns="0" rIns="0" bIns="0"/>
          <a:lstStyle/>
          <a:p>
            <a:pPr algn="ctr"/>
            <a:r>
              <a:rPr lang="en-US" sz="2000" b="1"/>
              <a:t>Sodium</a:t>
            </a:r>
          </a:p>
        </p:txBody>
      </p:sp>
      <p:sp>
        <p:nvSpPr>
          <p:cNvPr id="220165" name="Text Box 31"/>
          <p:cNvSpPr txBox="1">
            <a:spLocks noChangeArrowheads="1"/>
          </p:cNvSpPr>
          <p:nvPr/>
        </p:nvSpPr>
        <p:spPr bwMode="auto">
          <a:xfrm>
            <a:off x="4038600" y="4614863"/>
            <a:ext cx="1458913" cy="350837"/>
          </a:xfrm>
          <a:prstGeom prst="rect">
            <a:avLst/>
          </a:prstGeom>
          <a:noFill/>
          <a:ln w="9525">
            <a:noFill/>
            <a:miter lim="800000"/>
            <a:headEnd/>
            <a:tailEnd/>
          </a:ln>
        </p:spPr>
        <p:txBody>
          <a:bodyPr wrap="none" lIns="0" tIns="0" rIns="0" bIns="0"/>
          <a:lstStyle/>
          <a:p>
            <a:pPr algn="ctr"/>
            <a:r>
              <a:rPr lang="en-US" sz="2000" b="1"/>
              <a:t>Chlorine</a:t>
            </a:r>
          </a:p>
        </p:txBody>
      </p:sp>
      <p:sp>
        <p:nvSpPr>
          <p:cNvPr id="220166" name="Text Box 31"/>
          <p:cNvSpPr txBox="1">
            <a:spLocks noChangeArrowheads="1"/>
          </p:cNvSpPr>
          <p:nvPr/>
        </p:nvSpPr>
        <p:spPr bwMode="auto">
          <a:xfrm>
            <a:off x="5661025" y="4625975"/>
            <a:ext cx="2328863" cy="350838"/>
          </a:xfrm>
          <a:prstGeom prst="rect">
            <a:avLst/>
          </a:prstGeom>
          <a:noFill/>
          <a:ln w="9525">
            <a:noFill/>
            <a:miter lim="800000"/>
            <a:headEnd/>
            <a:tailEnd/>
          </a:ln>
        </p:spPr>
        <p:txBody>
          <a:bodyPr wrap="none" lIns="0" tIns="0" rIns="0" bIns="0"/>
          <a:lstStyle/>
          <a:p>
            <a:pPr algn="ctr"/>
            <a:r>
              <a:rPr lang="en-US" sz="2000" b="1"/>
              <a:t>Sodium chloride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206375"/>
            <a:ext cx="7772400" cy="1143000"/>
          </a:xfrm>
        </p:spPr>
        <p:txBody>
          <a:bodyPr/>
          <a:lstStyle/>
          <a:p>
            <a:pPr algn="l" eaLnBrk="1" hangingPunct="1"/>
            <a:r>
              <a:rPr lang="en-US" sz="3600" b="1" smtClean="0">
                <a:solidFill>
                  <a:schemeClr val="tx1"/>
                </a:solidFill>
                <a:latin typeface="Times" pitchFamily="84" charset="0"/>
              </a:rPr>
              <a:t>The Elements of Life</a:t>
            </a:r>
            <a:endParaRPr lang="en-US" smtClean="0">
              <a:solidFill>
                <a:srgbClr val="034694"/>
              </a:solidFill>
            </a:endParaRPr>
          </a:p>
        </p:txBody>
      </p:sp>
      <p:sp>
        <p:nvSpPr>
          <p:cNvPr id="15363" name="Rectangle 3"/>
          <p:cNvSpPr>
            <a:spLocks noGrp="1" noChangeArrowheads="1"/>
          </p:cNvSpPr>
          <p:nvPr>
            <p:ph type="body" idx="1"/>
          </p:nvPr>
        </p:nvSpPr>
        <p:spPr>
          <a:xfrm>
            <a:off x="520700" y="1409700"/>
            <a:ext cx="7772400" cy="4114800"/>
          </a:xfrm>
        </p:spPr>
        <p:txBody>
          <a:bodyPr/>
          <a:lstStyle/>
          <a:p>
            <a:pPr marL="377825" indent="-377825" eaLnBrk="1" hangingPunct="1">
              <a:lnSpc>
                <a:spcPct val="90000"/>
              </a:lnSpc>
              <a:buClr>
                <a:srgbClr val="D1300D"/>
              </a:buClr>
              <a:buFont typeface="Times" pitchFamily="84" charset="0"/>
              <a:buChar char="•"/>
            </a:pPr>
            <a:r>
              <a:rPr lang="en-US" sz="2800" smtClean="0"/>
              <a:t>About 20–25% of the 92 elements are essential to life</a:t>
            </a:r>
          </a:p>
          <a:p>
            <a:pPr marL="377825" indent="-377825" eaLnBrk="1" hangingPunct="1">
              <a:lnSpc>
                <a:spcPct val="90000"/>
              </a:lnSpc>
              <a:buClr>
                <a:srgbClr val="D1300D"/>
              </a:buClr>
              <a:buFont typeface="Times" pitchFamily="84" charset="0"/>
              <a:buChar char="•"/>
            </a:pPr>
            <a:r>
              <a:rPr lang="en-US" sz="2800" smtClean="0"/>
              <a:t>Carbon, hydrogen, oxygen, and nitrogen make up 96% of living matter</a:t>
            </a:r>
          </a:p>
          <a:p>
            <a:pPr marL="377825" indent="-377825" eaLnBrk="1" hangingPunct="1">
              <a:lnSpc>
                <a:spcPct val="90000"/>
              </a:lnSpc>
              <a:buClr>
                <a:srgbClr val="D1300D"/>
              </a:buClr>
              <a:buFont typeface="Times" pitchFamily="84" charset="0"/>
              <a:buChar char="•"/>
            </a:pPr>
            <a:r>
              <a:rPr lang="en-US" sz="2800" smtClean="0"/>
              <a:t>Most of the remaining 4% consists of calcium, phosphorus, potassium, and sulfur</a:t>
            </a:r>
          </a:p>
          <a:p>
            <a:pPr marL="377825" indent="-377825" eaLnBrk="1" hangingPunct="1">
              <a:lnSpc>
                <a:spcPct val="90000"/>
              </a:lnSpc>
              <a:buClr>
                <a:srgbClr val="D1300D"/>
              </a:buClr>
              <a:buFont typeface="Times" pitchFamily="84" charset="0"/>
              <a:buChar char="•"/>
            </a:pPr>
            <a:r>
              <a:rPr lang="en-US" sz="2800" b="1" smtClean="0"/>
              <a:t>Trace elements </a:t>
            </a:r>
            <a:r>
              <a:rPr lang="en-US" sz="2800" smtClean="0"/>
              <a:t>are those required by an organism in minute quantities</a:t>
            </a:r>
          </a:p>
          <a:p>
            <a:pPr marL="377825" indent="-377825" eaLnBrk="1" hangingPunct="1">
              <a:lnSpc>
                <a:spcPct val="90000"/>
              </a:lnSpc>
              <a:buClr>
                <a:srgbClr val="D1300D"/>
              </a:buClr>
              <a:buFont typeface="Times" pitchFamily="84" charset="0"/>
              <a:buChar char="•"/>
            </a:pPr>
            <a:endParaRPr lang="en-US" sz="2800" smtClean="0"/>
          </a:p>
        </p:txBody>
      </p:sp>
      <p:sp>
        <p:nvSpPr>
          <p:cNvPr id="15364" name="Rectangle 5"/>
          <p:cNvSpPr>
            <a:spLocks noChangeArrowheads="1"/>
          </p:cNvSpPr>
          <p:nvPr/>
        </p:nvSpPr>
        <p:spPr bwMode="auto">
          <a:xfrm>
            <a:off x="0" y="6553200"/>
            <a:ext cx="9144000" cy="304800"/>
          </a:xfrm>
          <a:prstGeom prst="rect">
            <a:avLst/>
          </a:prstGeom>
          <a:solidFill>
            <a:srgbClr val="FFBA26"/>
          </a:solidFill>
          <a:ln w="9525">
            <a:noFill/>
            <a:miter lim="800000"/>
            <a:headEnd/>
            <a:tailEnd/>
          </a:ln>
        </p:spPr>
        <p:txBody>
          <a:bodyPr wrap="none" anchor="ctr"/>
          <a:lstStyle/>
          <a:p>
            <a:endParaRPr lang="en-US"/>
          </a:p>
        </p:txBody>
      </p:sp>
      <p:sp>
        <p:nvSpPr>
          <p:cNvPr id="15365"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sp>
        <p:nvSpPr>
          <p:cNvPr id="15366"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ctrTitle" idx="4294967295"/>
          </p:nvPr>
        </p:nvSpPr>
        <p:spPr>
          <a:xfrm>
            <a:off x="152400" y="0"/>
            <a:ext cx="2846388" cy="304800"/>
          </a:xfrm>
          <a:ln/>
        </p:spPr>
        <p:txBody>
          <a:bodyPr/>
          <a:lstStyle/>
          <a:p>
            <a:pPr algn="l" eaLnBrk="1" hangingPunct="1"/>
            <a:r>
              <a:rPr lang="en-US" sz="1200" smtClean="0">
                <a:cs typeface="Arial" charset="0"/>
              </a:rPr>
              <a:t>Table 2.1</a:t>
            </a:r>
            <a:endParaRPr lang="en-US" sz="1200" smtClean="0"/>
          </a:p>
        </p:txBody>
      </p:sp>
      <p:pic>
        <p:nvPicPr>
          <p:cNvPr id="228355" name="Picture 2" descr="\\Ps3\CS1-Vol.07\50523_campbell_irdvd\final_jpeg_files%0\chap002\02_T01ElementsInBody-L.jpg"/>
          <p:cNvPicPr>
            <a:picLocks noChangeAspect="1" noChangeArrowheads="1"/>
          </p:cNvPicPr>
          <p:nvPr/>
        </p:nvPicPr>
        <p:blipFill>
          <a:blip r:embed="rId3" cstate="print"/>
          <a:srcRect/>
          <a:stretch>
            <a:fillRect/>
          </a:stretch>
        </p:blipFill>
        <p:spPr bwMode="auto">
          <a:xfrm>
            <a:off x="1330325" y="238125"/>
            <a:ext cx="6461125" cy="658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defRPr/>
            </a:pPr>
            <a:r>
              <a:rPr lang="en-US" sz="4000" dirty="0" smtClean="0"/>
              <a:t>Effects of Essential Element Deficiencies</a:t>
            </a:r>
          </a:p>
        </p:txBody>
      </p:sp>
      <p:sp>
        <p:nvSpPr>
          <p:cNvPr id="21517" name="Rectangle 13"/>
          <p:cNvSpPr>
            <a:spLocks noGrp="1" noChangeArrowheads="1"/>
          </p:cNvSpPr>
          <p:nvPr>
            <p:ph type="body" sz="half" idx="1"/>
          </p:nvPr>
        </p:nvSpPr>
        <p:spPr>
          <a:xfrm>
            <a:off x="0" y="1295400"/>
            <a:ext cx="5257800" cy="4114800"/>
          </a:xfrm>
        </p:spPr>
        <p:txBody>
          <a:bodyPr/>
          <a:lstStyle/>
          <a:p>
            <a:pPr eaLnBrk="1" hangingPunct="1">
              <a:defRPr/>
            </a:pPr>
            <a:r>
              <a:rPr lang="en-US" dirty="0" smtClean="0"/>
              <a:t>Goiters are enlarged thyroid glands caused by an iodine </a:t>
            </a:r>
            <a:r>
              <a:rPr lang="en-US" dirty="0" smtClean="0"/>
              <a:t>deficiency</a:t>
            </a:r>
          </a:p>
          <a:p>
            <a:pPr eaLnBrk="1" hangingPunct="1">
              <a:defRPr/>
            </a:pPr>
            <a:endParaRPr lang="en-US" dirty="0" smtClean="0"/>
          </a:p>
          <a:p>
            <a:pPr eaLnBrk="1" hangingPunct="1">
              <a:defRPr/>
            </a:pPr>
            <a:r>
              <a:rPr lang="en-US" dirty="0" smtClean="0"/>
              <a:t>Plant grown with </a:t>
            </a:r>
            <a:r>
              <a:rPr lang="en-US" dirty="0" smtClean="0"/>
              <a:t>Nitrogen </a:t>
            </a:r>
            <a:endParaRPr lang="en-US" dirty="0" smtClean="0"/>
          </a:p>
          <a:p>
            <a:pPr eaLnBrk="1" hangingPunct="1">
              <a:buNone/>
              <a:defRPr/>
            </a:pPr>
            <a:r>
              <a:rPr lang="en-US" dirty="0" smtClean="0"/>
              <a:t>Vs. Plant </a:t>
            </a:r>
            <a:r>
              <a:rPr lang="en-US" dirty="0" smtClean="0"/>
              <a:t>grown </a:t>
            </a:r>
            <a:r>
              <a:rPr lang="en-US" dirty="0" smtClean="0"/>
              <a:t>without Nitrogen</a:t>
            </a:r>
            <a:endParaRPr lang="en-US" dirty="0" smtClean="0"/>
          </a:p>
        </p:txBody>
      </p:sp>
      <p:pic>
        <p:nvPicPr>
          <p:cNvPr id="8196" name="Picture 4" descr="02-04-Goiter"/>
          <p:cNvPicPr>
            <a:picLocks noChangeAspect="1" noChangeArrowheads="1"/>
          </p:cNvPicPr>
          <p:nvPr>
            <p:ph type="body" sz="half" idx="2"/>
          </p:nvPr>
        </p:nvPicPr>
        <p:blipFill>
          <a:blip r:embed="rId3" cstate="print"/>
          <a:srcRect/>
          <a:stretch>
            <a:fillRect/>
          </a:stretch>
        </p:blipFill>
        <p:spPr>
          <a:xfrm>
            <a:off x="5393871" y="1066800"/>
            <a:ext cx="3750129" cy="4953000"/>
          </a:xfrm>
          <a:noFill/>
        </p:spPr>
      </p:pic>
      <p:pic>
        <p:nvPicPr>
          <p:cNvPr id="5" name="Picture 4" descr="02-03-Deficiency"/>
          <p:cNvPicPr>
            <a:picLocks noChangeAspect="1" noChangeArrowheads="1"/>
          </p:cNvPicPr>
          <p:nvPr/>
        </p:nvPicPr>
        <p:blipFill>
          <a:blip r:embed="rId4" cstate="print"/>
          <a:srcRect/>
          <a:stretch>
            <a:fillRect/>
          </a:stretch>
        </p:blipFill>
        <p:spPr bwMode="auto">
          <a:xfrm>
            <a:off x="0" y="4648200"/>
            <a:ext cx="5105400" cy="2209800"/>
          </a:xfrm>
          <a:prstGeom prst="rect">
            <a:avLst/>
          </a:prstGeom>
          <a:noFill/>
          <a:ln w="9525">
            <a:noFill/>
            <a:miter lim="800000"/>
            <a:headEnd/>
            <a:tailEnd/>
          </a:ln>
        </p:spPr>
      </p:pic>
      <p:sp>
        <p:nvSpPr>
          <p:cNvPr id="6" name="Right Arrow 5"/>
          <p:cNvSpPr/>
          <p:nvPr/>
        </p:nvSpPr>
        <p:spPr bwMode="auto">
          <a:xfrm rot="2227476">
            <a:off x="2707553" y="3314249"/>
            <a:ext cx="42672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8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5" descr="\\Ps3\CS1-Vol.07\50523_campbell_irdvd\final_jpeg_files%0\chap002\02_05HeliumModels-U.jpg"/>
          <p:cNvPicPr>
            <a:picLocks noChangeAspect="1" noChangeArrowheads="1"/>
          </p:cNvPicPr>
          <p:nvPr/>
        </p:nvPicPr>
        <p:blipFill>
          <a:blip r:embed="rId3" cstate="print"/>
          <a:srcRect/>
          <a:stretch>
            <a:fillRect/>
          </a:stretch>
        </p:blipFill>
        <p:spPr bwMode="auto">
          <a:xfrm>
            <a:off x="952500" y="1125538"/>
            <a:ext cx="7218363" cy="4584700"/>
          </a:xfrm>
          <a:prstGeom prst="rect">
            <a:avLst/>
          </a:prstGeom>
          <a:noFill/>
          <a:ln w="9525">
            <a:noFill/>
            <a:miter lim="800000"/>
            <a:headEnd/>
            <a:tailEnd/>
          </a:ln>
        </p:spPr>
      </p:pic>
      <p:sp>
        <p:nvSpPr>
          <p:cNvPr id="238595" name="Rectangle 3"/>
          <p:cNvSpPr>
            <a:spLocks noGrp="1" noChangeArrowheads="1"/>
          </p:cNvSpPr>
          <p:nvPr>
            <p:ph type="ctrTitle" idx="4294967295"/>
          </p:nvPr>
        </p:nvSpPr>
        <p:spPr>
          <a:xfrm>
            <a:off x="152400" y="0"/>
            <a:ext cx="1981200" cy="304800"/>
          </a:xfrm>
          <a:ln/>
        </p:spPr>
        <p:txBody>
          <a:bodyPr/>
          <a:lstStyle/>
          <a:p>
            <a:pPr algn="l" eaLnBrk="1" hangingPunct="1"/>
            <a:r>
              <a:rPr lang="en-US" sz="1200" smtClean="0"/>
              <a:t>Figure 2.5</a:t>
            </a:r>
          </a:p>
        </p:txBody>
      </p:sp>
      <p:sp>
        <p:nvSpPr>
          <p:cNvPr id="238596" name="Text Box 31"/>
          <p:cNvSpPr txBox="1">
            <a:spLocks noChangeArrowheads="1"/>
          </p:cNvSpPr>
          <p:nvPr/>
        </p:nvSpPr>
        <p:spPr bwMode="auto">
          <a:xfrm>
            <a:off x="1808163" y="1109663"/>
            <a:ext cx="2513012" cy="708025"/>
          </a:xfrm>
          <a:prstGeom prst="rect">
            <a:avLst/>
          </a:prstGeom>
          <a:noFill/>
          <a:ln w="9525">
            <a:noFill/>
            <a:miter lim="800000"/>
            <a:headEnd/>
            <a:tailEnd/>
          </a:ln>
        </p:spPr>
        <p:txBody>
          <a:bodyPr wrap="none" lIns="0" tIns="0" rIns="0" bIns="0"/>
          <a:lstStyle/>
          <a:p>
            <a:r>
              <a:rPr lang="en-US" sz="2000" b="1"/>
              <a:t>Cloud of negative</a:t>
            </a:r>
          </a:p>
          <a:p>
            <a:r>
              <a:rPr lang="en-US" sz="2000" b="1"/>
              <a:t>charge (2 electrons)</a:t>
            </a:r>
          </a:p>
        </p:txBody>
      </p:sp>
      <p:cxnSp>
        <p:nvCxnSpPr>
          <p:cNvPr id="238597" name="Straight Connector 2"/>
          <p:cNvCxnSpPr>
            <a:cxnSpLocks noChangeShapeType="1"/>
          </p:cNvCxnSpPr>
          <p:nvPr/>
        </p:nvCxnSpPr>
        <p:spPr bwMode="auto">
          <a:xfrm flipH="1">
            <a:off x="2879725" y="1709738"/>
            <a:ext cx="0" cy="390525"/>
          </a:xfrm>
          <a:prstGeom prst="line">
            <a:avLst/>
          </a:prstGeom>
          <a:noFill/>
          <a:ln w="12700" algn="ctr">
            <a:solidFill>
              <a:schemeClr val="tx1"/>
            </a:solidFill>
            <a:round/>
            <a:headEnd/>
            <a:tailEnd/>
          </a:ln>
        </p:spPr>
      </p:cxnSp>
      <p:sp>
        <p:nvSpPr>
          <p:cNvPr id="238598" name="Text Box 31"/>
          <p:cNvSpPr txBox="1">
            <a:spLocks noChangeArrowheads="1"/>
          </p:cNvSpPr>
          <p:nvPr/>
        </p:nvSpPr>
        <p:spPr bwMode="auto">
          <a:xfrm>
            <a:off x="6075363" y="1117600"/>
            <a:ext cx="1370012" cy="350838"/>
          </a:xfrm>
          <a:prstGeom prst="rect">
            <a:avLst/>
          </a:prstGeom>
          <a:noFill/>
          <a:ln w="9525">
            <a:noFill/>
            <a:miter lim="800000"/>
            <a:headEnd/>
            <a:tailEnd/>
          </a:ln>
        </p:spPr>
        <p:txBody>
          <a:bodyPr wrap="none" lIns="0" tIns="0" rIns="0" bIns="0"/>
          <a:lstStyle/>
          <a:p>
            <a:pPr algn="ctr"/>
            <a:r>
              <a:rPr lang="en-US" sz="2000" b="1"/>
              <a:t>Electrons</a:t>
            </a:r>
          </a:p>
        </p:txBody>
      </p:sp>
      <p:cxnSp>
        <p:nvCxnSpPr>
          <p:cNvPr id="238599" name="Straight Connector 5"/>
          <p:cNvCxnSpPr>
            <a:cxnSpLocks noChangeShapeType="1"/>
            <a:stCxn id="238598" idx="2"/>
          </p:cNvCxnSpPr>
          <p:nvPr/>
        </p:nvCxnSpPr>
        <p:spPr bwMode="auto">
          <a:xfrm>
            <a:off x="6759575" y="1468438"/>
            <a:ext cx="293688" cy="631825"/>
          </a:xfrm>
          <a:prstGeom prst="line">
            <a:avLst/>
          </a:prstGeom>
          <a:noFill/>
          <a:ln w="12700" algn="ctr">
            <a:solidFill>
              <a:schemeClr val="tx1"/>
            </a:solidFill>
            <a:round/>
            <a:headEnd/>
            <a:tailEnd/>
          </a:ln>
        </p:spPr>
      </p:cxnSp>
      <p:cxnSp>
        <p:nvCxnSpPr>
          <p:cNvPr id="238600" name="Straight Connector 9"/>
          <p:cNvCxnSpPr>
            <a:cxnSpLocks noChangeShapeType="1"/>
          </p:cNvCxnSpPr>
          <p:nvPr/>
        </p:nvCxnSpPr>
        <p:spPr bwMode="auto">
          <a:xfrm flipH="1">
            <a:off x="6411913" y="1468438"/>
            <a:ext cx="347662" cy="631825"/>
          </a:xfrm>
          <a:prstGeom prst="line">
            <a:avLst/>
          </a:prstGeom>
          <a:noFill/>
          <a:ln w="12700" algn="ctr">
            <a:solidFill>
              <a:schemeClr val="tx1"/>
            </a:solidFill>
            <a:round/>
            <a:headEnd/>
            <a:tailEnd/>
          </a:ln>
        </p:spPr>
      </p:cxnSp>
      <p:sp>
        <p:nvSpPr>
          <p:cNvPr id="238601" name="Text Box 31"/>
          <p:cNvSpPr txBox="1">
            <a:spLocks noChangeArrowheads="1"/>
          </p:cNvSpPr>
          <p:nvPr/>
        </p:nvSpPr>
        <p:spPr bwMode="auto">
          <a:xfrm>
            <a:off x="4256088" y="1727200"/>
            <a:ext cx="1371600" cy="350838"/>
          </a:xfrm>
          <a:prstGeom prst="rect">
            <a:avLst/>
          </a:prstGeom>
          <a:noFill/>
          <a:ln w="9525">
            <a:noFill/>
            <a:miter lim="800000"/>
            <a:headEnd/>
            <a:tailEnd/>
          </a:ln>
        </p:spPr>
        <p:txBody>
          <a:bodyPr wrap="none" lIns="0" tIns="0" rIns="0" bIns="0"/>
          <a:lstStyle/>
          <a:p>
            <a:pPr algn="ctr"/>
            <a:r>
              <a:rPr lang="en-US" sz="2000" b="1"/>
              <a:t>Nucleus</a:t>
            </a:r>
          </a:p>
        </p:txBody>
      </p:sp>
      <p:cxnSp>
        <p:nvCxnSpPr>
          <p:cNvPr id="238602" name="Straight Connector 11"/>
          <p:cNvCxnSpPr>
            <a:cxnSpLocks noChangeShapeType="1"/>
          </p:cNvCxnSpPr>
          <p:nvPr/>
        </p:nvCxnSpPr>
        <p:spPr bwMode="auto">
          <a:xfrm flipH="1">
            <a:off x="3378200" y="2024063"/>
            <a:ext cx="1117600" cy="969962"/>
          </a:xfrm>
          <a:prstGeom prst="line">
            <a:avLst/>
          </a:prstGeom>
          <a:noFill/>
          <a:ln w="12700" algn="ctr">
            <a:solidFill>
              <a:schemeClr val="tx1"/>
            </a:solidFill>
            <a:round/>
            <a:headEnd/>
            <a:tailEnd/>
          </a:ln>
        </p:spPr>
      </p:cxnSp>
      <p:cxnSp>
        <p:nvCxnSpPr>
          <p:cNvPr id="238603" name="Straight Connector 16"/>
          <p:cNvCxnSpPr>
            <a:cxnSpLocks noChangeShapeType="1"/>
          </p:cNvCxnSpPr>
          <p:nvPr/>
        </p:nvCxnSpPr>
        <p:spPr bwMode="auto">
          <a:xfrm>
            <a:off x="5367338" y="2024063"/>
            <a:ext cx="941387" cy="969962"/>
          </a:xfrm>
          <a:prstGeom prst="line">
            <a:avLst/>
          </a:prstGeom>
          <a:noFill/>
          <a:ln w="12700" algn="ctr">
            <a:solidFill>
              <a:schemeClr val="tx1"/>
            </a:solidFill>
            <a:round/>
            <a:headEnd/>
            <a:tailEnd/>
          </a:ln>
        </p:spPr>
      </p:cxnSp>
      <p:sp>
        <p:nvSpPr>
          <p:cNvPr id="238604" name="Text Box 31"/>
          <p:cNvSpPr txBox="1">
            <a:spLocks noChangeArrowheads="1"/>
          </p:cNvSpPr>
          <p:nvPr/>
        </p:nvSpPr>
        <p:spPr bwMode="auto">
          <a:xfrm>
            <a:off x="2662238" y="5240338"/>
            <a:ext cx="433387" cy="350837"/>
          </a:xfrm>
          <a:prstGeom prst="rect">
            <a:avLst/>
          </a:prstGeom>
          <a:noFill/>
          <a:ln w="9525">
            <a:noFill/>
            <a:miter lim="800000"/>
            <a:headEnd/>
            <a:tailEnd/>
          </a:ln>
        </p:spPr>
        <p:txBody>
          <a:bodyPr wrap="none" lIns="0" tIns="0" rIns="0" bIns="0"/>
          <a:lstStyle/>
          <a:p>
            <a:pPr algn="ctr"/>
            <a:r>
              <a:rPr lang="en-US" sz="2000" b="1"/>
              <a:t>(a)</a:t>
            </a:r>
          </a:p>
        </p:txBody>
      </p:sp>
      <p:sp>
        <p:nvSpPr>
          <p:cNvPr id="238605" name="Text Box 31"/>
          <p:cNvSpPr txBox="1">
            <a:spLocks noChangeArrowheads="1"/>
          </p:cNvSpPr>
          <p:nvPr/>
        </p:nvSpPr>
        <p:spPr bwMode="auto">
          <a:xfrm>
            <a:off x="6570663" y="5240338"/>
            <a:ext cx="379412" cy="350837"/>
          </a:xfrm>
          <a:prstGeom prst="rect">
            <a:avLst/>
          </a:prstGeom>
          <a:noFill/>
          <a:ln w="9525">
            <a:noFill/>
            <a:miter lim="800000"/>
            <a:headEnd/>
            <a:tailEnd/>
          </a:ln>
        </p:spPr>
        <p:txBody>
          <a:bodyPr wrap="none" lIns="0" tIns="0" rIns="0" bIns="0"/>
          <a:lstStyle/>
          <a:p>
            <a:pPr algn="ctr"/>
            <a:r>
              <a:rPr lang="en-US" sz="2000" b="1"/>
              <a:t>(b)</a:t>
            </a:r>
          </a:p>
        </p:txBody>
      </p:sp>
      <p:sp>
        <p:nvSpPr>
          <p:cNvPr id="238606" name="Left Brace 28"/>
          <p:cNvSpPr>
            <a:spLocks/>
          </p:cNvSpPr>
          <p:nvPr/>
        </p:nvSpPr>
        <p:spPr bwMode="auto">
          <a:xfrm rot="8087769">
            <a:off x="3099595" y="2650331"/>
            <a:ext cx="334962" cy="911225"/>
          </a:xfrm>
          <a:prstGeom prst="leftBrace">
            <a:avLst>
              <a:gd name="adj1" fmla="val 39874"/>
              <a:gd name="adj2" fmla="val 50000"/>
            </a:avLst>
          </a:prstGeom>
          <a:noFill/>
          <a:ln w="12700" algn="ctr">
            <a:solidFill>
              <a:schemeClr val="tx1"/>
            </a:solidFill>
            <a:round/>
            <a:headEnd/>
            <a:tailEnd/>
          </a:ln>
        </p:spPr>
        <p:txBody>
          <a:bodyPr rot="10800000" vert="eaVert"/>
          <a:lstStyle/>
          <a:p>
            <a:endParaRPr lang="en-US">
              <a:latin typeface="Times" pitchFamily="84" charset="0"/>
            </a:endParaRPr>
          </a:p>
        </p:txBody>
      </p:sp>
      <p:sp>
        <p:nvSpPr>
          <p:cNvPr id="238607" name="Left Brace 30"/>
          <p:cNvSpPr>
            <a:spLocks/>
          </p:cNvSpPr>
          <p:nvPr/>
        </p:nvSpPr>
        <p:spPr bwMode="auto">
          <a:xfrm rot="2898720">
            <a:off x="6244432" y="2650331"/>
            <a:ext cx="334962" cy="911225"/>
          </a:xfrm>
          <a:prstGeom prst="leftBrace">
            <a:avLst>
              <a:gd name="adj1" fmla="val 39874"/>
              <a:gd name="adj2" fmla="val 50000"/>
            </a:avLst>
          </a:prstGeom>
          <a:noFill/>
          <a:ln w="12700" algn="ctr">
            <a:solidFill>
              <a:schemeClr val="tx1"/>
            </a:solidFill>
            <a:round/>
            <a:headEnd/>
            <a:tailEnd/>
          </a:ln>
        </p:spPr>
        <p:txBody>
          <a:bodyPr rot="10800000" vert="eaVert"/>
          <a:lstStyle/>
          <a:p>
            <a:endParaRPr lang="en-US">
              <a:latin typeface="Times" pitchFamily="8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2492</TotalTime>
  <Words>1830</Words>
  <Application>Microsoft Office PowerPoint</Application>
  <PresentationFormat>On-screen Show (4:3)</PresentationFormat>
  <Paragraphs>355</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Blank Presentation</vt:lpstr>
      <vt:lpstr>Slide 1</vt:lpstr>
      <vt:lpstr>Overview: A Chemical Connection  to Biology</vt:lpstr>
      <vt:lpstr>Concept 2.1: Matter consists of chemical elements in pure form and in combinations called compounds</vt:lpstr>
      <vt:lpstr>Elements and Compounds</vt:lpstr>
      <vt:lpstr>Figure 2.3</vt:lpstr>
      <vt:lpstr>The Elements of Life</vt:lpstr>
      <vt:lpstr>Table 2.1</vt:lpstr>
      <vt:lpstr>Effects of Essential Element Deficiencies</vt:lpstr>
      <vt:lpstr>Figure 2.5</vt:lpstr>
      <vt:lpstr>Concept 2.2: An element’s properties depend on the structure of its atoms</vt:lpstr>
      <vt:lpstr>Subatomic Particles</vt:lpstr>
      <vt:lpstr>Atomic Number and Atomic Mass</vt:lpstr>
      <vt:lpstr>Isotopes</vt:lpstr>
      <vt:lpstr>Slide 14</vt:lpstr>
      <vt:lpstr>Figure 2.7</vt:lpstr>
      <vt:lpstr>The Energy Levels of Electrons</vt:lpstr>
      <vt:lpstr>Figure 2.8</vt:lpstr>
      <vt:lpstr>Electron Distribution and Chemical Properties</vt:lpstr>
      <vt:lpstr>Figure 2.9</vt:lpstr>
      <vt:lpstr>Slide 20</vt:lpstr>
      <vt:lpstr>Slide 21</vt:lpstr>
      <vt:lpstr>Slide 22</vt:lpstr>
      <vt:lpstr>Figure 2.12</vt:lpstr>
      <vt:lpstr>Slide 24</vt:lpstr>
      <vt:lpstr>Slide 25</vt:lpstr>
      <vt:lpstr>Slide 26</vt:lpstr>
      <vt:lpstr>Figure 2.13</vt:lpstr>
      <vt:lpstr>Ionic Bonds</vt:lpstr>
      <vt:lpstr>Figure 2.14-1</vt:lpstr>
      <vt:lpstr>Figure 2.14-2</vt:lpstr>
      <vt:lpstr>Slide 31</vt:lpstr>
      <vt:lpstr>Hydrogen Bonds</vt:lpstr>
      <vt:lpstr>Figure 2.16</vt:lpstr>
      <vt:lpstr>Van der Waals Interactions</vt:lpstr>
      <vt:lpstr>Weak Chemical Bonds</vt:lpstr>
      <vt:lpstr>Slide 36</vt:lpstr>
      <vt:lpstr>Figure 2.18</vt:lpstr>
      <vt:lpstr>Molecular Mimicry</vt:lpstr>
      <vt:lpstr>Concept 2.4: Chemical reactions make and break chemical bonds</vt:lpstr>
      <vt:lpstr>Slide 40</vt:lpstr>
      <vt:lpstr>Slide 41</vt:lpstr>
      <vt:lpstr>Figure 2.UN08</vt:lpstr>
    </vt:vector>
  </TitlesOfParts>
  <Company>Jerome Burg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JENNIFER MCQUADE</cp:lastModifiedBy>
  <cp:revision>47</cp:revision>
  <dcterms:created xsi:type="dcterms:W3CDTF">2010-08-06T18:35:02Z</dcterms:created>
  <dcterms:modified xsi:type="dcterms:W3CDTF">2011-09-26T03:34:04Z</dcterms:modified>
</cp:coreProperties>
</file>