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5"/>
  </p:notesMasterIdLst>
  <p:sldIdLst>
    <p:sldId id="256" r:id="rId2"/>
    <p:sldId id="261" r:id="rId3"/>
    <p:sldId id="263" r:id="rId4"/>
    <p:sldId id="438" r:id="rId5"/>
    <p:sldId id="267" r:id="rId6"/>
    <p:sldId id="439" r:id="rId7"/>
    <p:sldId id="269" r:id="rId8"/>
    <p:sldId id="440" r:id="rId9"/>
    <p:sldId id="271" r:id="rId10"/>
    <p:sldId id="441" r:id="rId11"/>
    <p:sldId id="273" r:id="rId12"/>
    <p:sldId id="442" r:id="rId13"/>
    <p:sldId id="275" r:id="rId14"/>
    <p:sldId id="443" r:id="rId15"/>
    <p:sldId id="437" r:id="rId16"/>
    <p:sldId id="277" r:id="rId17"/>
    <p:sldId id="445" r:id="rId18"/>
    <p:sldId id="396" r:id="rId19"/>
    <p:sldId id="446" r:id="rId20"/>
    <p:sldId id="394" r:id="rId21"/>
    <p:sldId id="469" r:id="rId22"/>
    <p:sldId id="447" r:id="rId23"/>
    <p:sldId id="448" r:id="rId24"/>
    <p:sldId id="399" r:id="rId25"/>
    <p:sldId id="400" r:id="rId26"/>
    <p:sldId id="401" r:id="rId27"/>
    <p:sldId id="449" r:id="rId28"/>
    <p:sldId id="282" r:id="rId29"/>
    <p:sldId id="402" r:id="rId30"/>
    <p:sldId id="452" r:id="rId31"/>
    <p:sldId id="451" r:id="rId32"/>
    <p:sldId id="366" r:id="rId33"/>
    <p:sldId id="405" r:id="rId34"/>
    <p:sldId id="473" r:id="rId35"/>
    <p:sldId id="368" r:id="rId36"/>
    <p:sldId id="406" r:id="rId37"/>
    <p:sldId id="481" r:id="rId38"/>
    <p:sldId id="429" r:id="rId39"/>
    <p:sldId id="370" r:id="rId40"/>
    <p:sldId id="407" r:id="rId41"/>
    <p:sldId id="428" r:id="rId42"/>
    <p:sldId id="476" r:id="rId43"/>
    <p:sldId id="372" r:id="rId44"/>
    <p:sldId id="408" r:id="rId45"/>
    <p:sldId id="424" r:id="rId46"/>
    <p:sldId id="374" r:id="rId47"/>
    <p:sldId id="409" r:id="rId48"/>
    <p:sldId id="427" r:id="rId49"/>
    <p:sldId id="376" r:id="rId50"/>
    <p:sldId id="377" r:id="rId51"/>
    <p:sldId id="422" r:id="rId52"/>
    <p:sldId id="379" r:id="rId53"/>
    <p:sldId id="380" r:id="rId54"/>
    <p:sldId id="423" r:id="rId55"/>
    <p:sldId id="480" r:id="rId56"/>
    <p:sldId id="382" r:id="rId57"/>
    <p:sldId id="383" r:id="rId58"/>
    <p:sldId id="426" r:id="rId59"/>
    <p:sldId id="322" r:id="rId60"/>
    <p:sldId id="325" r:id="rId61"/>
    <p:sldId id="329" r:id="rId62"/>
    <p:sldId id="425" r:id="rId63"/>
    <p:sldId id="456" r:id="rId64"/>
    <p:sldId id="338" r:id="rId65"/>
    <p:sldId id="339" r:id="rId66"/>
    <p:sldId id="411" r:id="rId67"/>
    <p:sldId id="454" r:id="rId68"/>
    <p:sldId id="342" r:id="rId69"/>
    <p:sldId id="343" r:id="rId70"/>
    <p:sldId id="462" r:id="rId71"/>
    <p:sldId id="345" r:id="rId72"/>
    <p:sldId id="412" r:id="rId73"/>
    <p:sldId id="455" r:id="rId74"/>
    <p:sldId id="348" r:id="rId75"/>
    <p:sldId id="413" r:id="rId76"/>
    <p:sldId id="432" r:id="rId77"/>
    <p:sldId id="350" r:id="rId78"/>
    <p:sldId id="414" r:id="rId79"/>
    <p:sldId id="463" r:id="rId80"/>
    <p:sldId id="352" r:id="rId81"/>
    <p:sldId id="415" r:id="rId82"/>
    <p:sldId id="434" r:id="rId83"/>
    <p:sldId id="354" r:id="rId84"/>
    <p:sldId id="416" r:id="rId85"/>
    <p:sldId id="433" r:id="rId86"/>
    <p:sldId id="356" r:id="rId87"/>
    <p:sldId id="357" r:id="rId88"/>
    <p:sldId id="453" r:id="rId89"/>
    <p:sldId id="359" r:id="rId90"/>
    <p:sldId id="286" r:id="rId91"/>
    <p:sldId id="467" r:id="rId92"/>
    <p:sldId id="291" r:id="rId93"/>
    <p:sldId id="293" r:id="rId9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8" autoAdjust="0"/>
    <p:restoredTop sz="92562" autoAdjust="0"/>
  </p:normalViewPr>
  <p:slideViewPr>
    <p:cSldViewPr>
      <p:cViewPr>
        <p:scale>
          <a:sx n="70" d="100"/>
          <a:sy n="70" d="100"/>
        </p:scale>
        <p:origin x="-552" y="-54"/>
      </p:cViewPr>
      <p:guideLst>
        <p:guide orient="horz" pos="576"/>
        <p:guide orient="horz" pos="144"/>
        <p:guide orient="horz" pos="1104"/>
        <p:guide orient="horz" pos="1440"/>
        <p:guide orient="horz" pos="1776"/>
        <p:guide orient="horz" pos="4080"/>
        <p:guide pos="144"/>
        <p:guide pos="2880"/>
        <p:guide pos="816"/>
        <p:guide pos="384"/>
        <p:guide pos="1008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40E032-A1EE-4C81-B2FE-B3054ECC31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4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271D9-3DEA-46F4-9A70-400A724F5341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36D36-7A75-4A22-8A43-6D018ECD3D9E}" type="slidenum">
              <a:rPr lang="en-US"/>
              <a:pPr/>
              <a:t>10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52.2 Exploring: The Scope of Ecological Research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AFBB5-C368-43ED-87E5-62197147BF6D}" type="slidenum">
              <a:rPr lang="en-US"/>
              <a:pPr/>
              <a:t>11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FBC49-3B05-45F4-9F78-41EA239C7CCE}" type="slidenum">
              <a:rPr lang="en-US"/>
              <a:pPr/>
              <a:t>12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52.2 Exploring: The Scope of Ecological Research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72C15-1D24-4E82-A7C5-D8D886C60D51}" type="slidenum">
              <a:rPr lang="en-US"/>
              <a:pPr/>
              <a:t>13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735D5-3279-47E3-8F4C-BD636BF09BAC}" type="slidenum">
              <a:rPr lang="en-US"/>
              <a:pPr/>
              <a:t>14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52.2 Exploring: The Scope of Ecological Research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38F01-4AB5-45AA-A541-F04F1553D2AB}" type="slidenum">
              <a:rPr lang="en-US"/>
              <a:pPr/>
              <a:t>15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52.2 Exploring: The Scope of Ecological Research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0B13D-CA5A-4518-A96B-E75727213758}" type="slidenum">
              <a:rPr lang="en-US"/>
              <a:pPr/>
              <a:t>16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BB157-BF91-4759-91B4-BA60EF9BA5B9}" type="slidenum">
              <a:rPr lang="en-US"/>
              <a:pPr/>
              <a:t>17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52.3 Exploring: Global Climate Patterns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55B8C-A037-4142-90EF-8EC06540184F}" type="slidenum">
              <a:rPr lang="en-US"/>
              <a:pPr/>
              <a:t>18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70E25-F21D-49BC-A57F-C730E21EF481}" type="slidenum">
              <a:rPr lang="en-US"/>
              <a:pPr/>
              <a:t>19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52.4 Seasonal variation in sunlight intensity.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D4C18-C419-48E0-B826-DA2E9DFE8A0C}" type="slidenum">
              <a:rPr lang="en-US"/>
              <a:pPr/>
              <a:t>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4A5DF-6912-4D1C-9E36-365AE374429E}" type="slidenum">
              <a:rPr lang="en-US"/>
              <a:pPr/>
              <a:t>20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7BCE7-B82C-40EB-8B82-3F6E2995735D}" type="slidenum">
              <a:rPr lang="en-US"/>
              <a:pPr/>
              <a:t>21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52.3 Exploring: Global Climate Patterns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D61E8-2E1B-4A05-B2A6-46A012662F05}" type="slidenum">
              <a:rPr lang="en-US"/>
              <a:pPr/>
              <a:t>22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52.5 Global circulation of surface water in the oceans.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DC575-C178-4F9C-8047-890702B1C45A}" type="slidenum">
              <a:rPr lang="en-US"/>
              <a:pPr/>
              <a:t>23</a:t>
            </a:fld>
            <a:endParaRPr lang="en-US"/>
          </a:p>
        </p:txBody>
      </p:sp>
      <p:sp>
        <p:nvSpPr>
          <p:cNvPr id="710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52.6 How large bodies of water and mountains affect climate.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A3AC3-E1BC-4D09-B9D5-B567EAB0D5F5}" type="slidenum">
              <a:rPr lang="en-US"/>
              <a:pPr/>
              <a:t>24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3F7BD-3322-4DBA-A4B8-6A6E4E593F1C}" type="slidenum">
              <a:rPr lang="en-US"/>
              <a:pPr/>
              <a:t>25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A6771-E13B-404A-9D7E-A2948EC64EFB}" type="slidenum">
              <a:rPr lang="en-US"/>
              <a:pPr/>
              <a:t>26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7E1E4-DE6A-4C56-9864-A0B41696D909}" type="slidenum">
              <a:rPr lang="en-US"/>
              <a:pPr/>
              <a:t>27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52.7 Current range and predicted range for the American beech under two climate-change scenarios.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2C9DC-560E-4748-87EC-D31622801059}" type="slidenum">
              <a:rPr lang="en-US"/>
              <a:pPr/>
              <a:t>28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A5E46-9808-4AA9-A9A0-F9FE54D8E703}" type="slidenum">
              <a:rPr lang="en-US"/>
              <a:pPr/>
              <a:t>29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26759-D2E3-4BBB-B11F-0ECED6C27048}" type="slidenum">
              <a:rPr lang="en-US"/>
              <a:pPr/>
              <a:t>3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9EB92-472B-4906-A3CB-5DECF81EABBD}" type="slidenum">
              <a:rPr lang="en-US"/>
              <a:pPr/>
              <a:t>30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52.10 A climograph for some major types of biomes in North America.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90785-7C22-4272-92F4-204D36CBD4A9}" type="slidenum">
              <a:rPr lang="en-US"/>
              <a:pPr/>
              <a:t>31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52.9 The distribution of major terrestrial biomes.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7FC12-6B90-42C9-A97A-D8321D14267D}" type="slidenum">
              <a:rPr lang="en-US"/>
              <a:pPr/>
              <a:t>32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A68EA-5F5D-4818-870F-CCAA986441CC}" type="slidenum">
              <a:rPr lang="en-US"/>
              <a:pPr/>
              <a:t>33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85BE9-5485-4E3E-993F-21149F3900BD}" type="slidenum">
              <a:rPr lang="en-US"/>
              <a:pPr/>
              <a:t>34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13467-65AF-4E55-BD57-D648585D7C18}" type="slidenum">
              <a:rPr lang="en-US"/>
              <a:pPr/>
              <a:t>35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097C8-14C3-4C7E-A78C-E49AB927D0A2}" type="slidenum">
              <a:rPr lang="en-US"/>
              <a:pPr/>
              <a:t>36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ECB14-FBAE-4E71-9802-1EC21AA1B362}" type="slidenum">
              <a:rPr lang="en-US"/>
              <a:pPr/>
              <a:t>38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B672B-E584-4CE5-8C02-D896989B7BBB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5DB1D-05AE-4648-815C-BA2A86B24B3F}" type="slidenum">
              <a:rPr lang="en-US"/>
              <a:pPr/>
              <a:t>40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E9046-3089-4B3F-AC15-E974580E2BA5}" type="slidenum">
              <a:rPr lang="en-US"/>
              <a:pPr/>
              <a:t>4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52.2 Exploring: The Scope of Ecological Research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1A232-DFF8-4291-AD84-CB97BC59ED43}" type="slidenum">
              <a:rPr lang="en-US"/>
              <a:pPr/>
              <a:t>41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34C98-D3CB-42F7-968B-4E44EB0D7599}" type="slidenum">
              <a:rPr lang="en-US"/>
              <a:pPr/>
              <a:t>42</a:t>
            </a:fld>
            <a:endParaRPr lang="en-US"/>
          </a:p>
        </p:txBody>
      </p:sp>
      <p:sp>
        <p:nvSpPr>
          <p:cNvPr id="772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C5F78-7824-4782-B80E-39838F074794}" type="slidenum">
              <a:rPr lang="en-US"/>
              <a:pPr/>
              <a:t>43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677F5-F7C7-499A-9AE3-0B7E62B79D2B}" type="slidenum">
              <a:rPr lang="en-US"/>
              <a:pPr/>
              <a:t>44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ADAD4-99CB-4153-A369-4BC95B3712DE}" type="slidenum">
              <a:rPr lang="en-US"/>
              <a:pPr/>
              <a:t>45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EFF42-95DE-43FE-AB8F-C744F5D25096}" type="slidenum">
              <a:rPr lang="en-US"/>
              <a:pPr/>
              <a:t>46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59341-F6FB-4DE8-9956-494B07BAAB5A}" type="slidenum">
              <a:rPr lang="en-US"/>
              <a:pPr/>
              <a:t>47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D8F37-5064-401F-A38B-4C6036EC700E}" type="slidenum">
              <a:rPr lang="en-US"/>
              <a:pPr/>
              <a:t>48</a:t>
            </a:fld>
            <a:endParaRPr lang="en-US"/>
          </a:p>
        </p:txBody>
      </p:sp>
      <p:sp>
        <p:nvSpPr>
          <p:cNvPr id="667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AA6CA-9228-4661-8871-CDADEB65E943}" type="slidenum">
              <a:rPr lang="en-US"/>
              <a:pPr/>
              <a:t>49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15F0F-729D-47FB-B338-6FA87F5CB5BA}" type="slidenum">
              <a:rPr lang="en-US"/>
              <a:pPr/>
              <a:t>50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D55ED-06DE-4DB9-87CE-9A52D9190433}" type="slidenum">
              <a:rPr lang="en-US"/>
              <a:pPr/>
              <a:t>5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C9E3F-FD74-404D-8A86-80523E43160C}" type="slidenum">
              <a:rPr lang="en-US"/>
              <a:pPr/>
              <a:t>51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C1856-745E-4FD5-B3E3-FA42EF6D7EAC}" type="slidenum">
              <a:rPr lang="en-US"/>
              <a:pPr/>
              <a:t>52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2F1E2-F62F-492A-885E-162D002DEA6E}" type="slidenum">
              <a:rPr lang="en-US"/>
              <a:pPr/>
              <a:t>53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58D5A-88A7-4026-913B-1F2A4AAE022A}" type="slidenum">
              <a:rPr lang="en-US"/>
              <a:pPr/>
              <a:t>54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067AD-389C-4F2B-8AB5-7533D6621284}" type="slidenum">
              <a:rPr lang="en-US"/>
              <a:pPr/>
              <a:t>55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7A95A-173A-4947-8938-8B348C1CF603}" type="slidenum">
              <a:rPr lang="en-US"/>
              <a:pPr/>
              <a:t>56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323F3-8FC1-4EE4-AFB7-43D15451F94E}" type="slidenum">
              <a:rPr lang="en-US"/>
              <a:pPr/>
              <a:t>57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ACE7F-E4E4-4222-9834-B4EBC920AA9B}" type="slidenum">
              <a:rPr lang="en-US"/>
              <a:pPr/>
              <a:t>58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52.12 Exploring: Terrestrial Biomes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AFBC2-CE05-48CB-A2B7-7DEE2C1F4C99}" type="slidenum">
              <a:rPr lang="en-US"/>
              <a:pPr/>
              <a:t>59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1861A-989C-44CE-BEE9-B9068D704B6A}" type="slidenum">
              <a:rPr lang="en-US"/>
              <a:pPr/>
              <a:t>60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F2A42-5E93-4C9E-9773-18BBDCFD7937}" type="slidenum">
              <a:rPr lang="en-US"/>
              <a:pPr/>
              <a:t>6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52.2 Exploring: The Scope of Ecological Research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D4500-7D46-43BF-9DE4-16DC20E2E92B}" type="slidenum">
              <a:rPr lang="en-US"/>
              <a:pPr/>
              <a:t>61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C3CE7-4719-4775-93B2-BA59B6D80B14}" type="slidenum">
              <a:rPr lang="en-US"/>
              <a:pPr/>
              <a:t>62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52.13 Zonation in aquatic environments.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51801-2FB2-4FEF-80F7-5487DA7877D8}" type="slidenum">
              <a:rPr lang="en-US"/>
              <a:pPr/>
              <a:t>63</a:t>
            </a:fld>
            <a:endParaRPr lang="en-US"/>
          </a:p>
        </p:txBody>
      </p:sp>
      <p:sp>
        <p:nvSpPr>
          <p:cNvPr id="72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52.15 The distribution of major aquatic biomes.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13126-A07C-447F-9604-539115C76F03}" type="slidenum">
              <a:rPr lang="en-US"/>
              <a:pPr/>
              <a:t>64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0EC0C-757B-4C5C-BA5B-3A3D82263CD7}" type="slidenum">
              <a:rPr lang="en-US"/>
              <a:pPr/>
              <a:t>65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27157-B3A0-451E-A4CB-D09351429BBC}" type="slidenum">
              <a:rPr lang="en-US"/>
              <a:pPr/>
              <a:t>66</a:t>
            </a:fld>
            <a:endParaRPr lang="en-US"/>
          </a:p>
        </p:txBody>
      </p:sp>
      <p:sp>
        <p:nvSpPr>
          <p:cNvPr id="634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76237-A17F-405A-9B93-656F511F5893}" type="slidenum">
              <a:rPr lang="en-US"/>
              <a:pPr/>
              <a:t>67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52.16 Exploring: Aquatic Biomes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FA044-1E6F-4E74-B7E8-EA1E206746DA}" type="slidenum">
              <a:rPr lang="en-US"/>
              <a:pPr/>
              <a:t>68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8C19F-0CE8-4541-AE5B-EE0D9D38A23E}" type="slidenum">
              <a:rPr lang="en-US"/>
              <a:pPr/>
              <a:t>69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4B24C-6C75-470B-8546-2B026198A45E}" type="slidenum">
              <a:rPr lang="en-US"/>
              <a:pPr/>
              <a:t>70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52.16 Exploring: Aquatic Biomes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30493-9EC7-46B3-8102-F50184D20FE8}" type="slidenum">
              <a:rPr lang="en-US"/>
              <a:pPr/>
              <a:t>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EA0F6-0001-4B63-957B-955724DD21D8}" type="slidenum">
              <a:rPr lang="en-US"/>
              <a:pPr/>
              <a:t>71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F2AF7-14A5-4885-BB84-FEDBA821B874}" type="slidenum">
              <a:rPr lang="en-US"/>
              <a:pPr/>
              <a:t>72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4900C-45D8-49A0-A6E5-23245884C2D1}" type="slidenum">
              <a:rPr lang="en-US"/>
              <a:pPr/>
              <a:t>73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52.16 Exploring: Aquatic Biomes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A6767-C5E7-4133-A0EA-D2D032AB7E4A}" type="slidenum">
              <a:rPr lang="en-US"/>
              <a:pPr/>
              <a:t>74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29576-5A5E-4F85-BDF9-E8DEF1DECEB3}" type="slidenum">
              <a:rPr lang="en-US"/>
              <a:pPr/>
              <a:t>75</a:t>
            </a:fld>
            <a:endParaRPr lang="en-US"/>
          </a:p>
        </p:txBody>
      </p:sp>
      <p:sp>
        <p:nvSpPr>
          <p:cNvPr id="638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6E1DA-9EC8-4178-B4E3-1581CD5B4A71}" type="slidenum">
              <a:rPr lang="en-US"/>
              <a:pPr/>
              <a:t>76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52.16 Exploring: Aquatic Biomes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57AF5-F897-4862-87E9-9184076D6804}" type="slidenum">
              <a:rPr lang="en-US"/>
              <a:pPr/>
              <a:t>77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9BED2-2FE3-4283-90A2-CD28AB9ACBDE}" type="slidenum">
              <a:rPr lang="en-US"/>
              <a:pPr/>
              <a:t>78</a:t>
            </a:fld>
            <a:endParaRPr lang="en-US"/>
          </a:p>
        </p:txBody>
      </p:sp>
      <p:sp>
        <p:nvSpPr>
          <p:cNvPr id="641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26A00-3FDB-4811-8111-FE9B5D0BF5B2}" type="slidenum">
              <a:rPr lang="en-US"/>
              <a:pPr/>
              <a:t>79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52.16 Exploring: Aquatic Biomes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1394B-ECCB-4C38-BF48-1B338FA8CB8B}" type="slidenum">
              <a:rPr lang="en-US"/>
              <a:pPr/>
              <a:t>80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31A88-F2F2-4A72-86CB-6FDDF96D7C13}" type="slidenum">
              <a:rPr lang="en-US"/>
              <a:pPr/>
              <a:t>8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52.2 Exploring: The Scope of Ecological Research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FCC83-F744-458F-9126-BD9374566699}" type="slidenum">
              <a:rPr lang="en-US"/>
              <a:pPr/>
              <a:t>81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0F186-0D6A-4A2B-A987-FBE35E57E7B8}" type="slidenum">
              <a:rPr lang="en-US"/>
              <a:pPr/>
              <a:t>82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52.16 Exploring: Aquatic Biomes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ECA5F-AA24-444A-A6C3-DFA49DB9A9E1}" type="slidenum">
              <a:rPr lang="en-US"/>
              <a:pPr/>
              <a:t>83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5C5F8B-B2ED-45CA-B975-636E04B79A80}" type="slidenum">
              <a:rPr lang="en-US"/>
              <a:pPr/>
              <a:t>84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20C65-E321-494E-9B30-503D4968024A}" type="slidenum">
              <a:rPr lang="en-US"/>
              <a:pPr/>
              <a:t>85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52.16 Exploring: Aquatic Biomes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D3BEF-3043-40D3-8288-45F9349BF0D7}" type="slidenum">
              <a:rPr lang="en-US"/>
              <a:pPr/>
              <a:t>86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4CF7F-4C73-4F1E-9C47-8AAF777CF552}" type="slidenum">
              <a:rPr lang="en-US"/>
              <a:pPr/>
              <a:t>87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6134C-EECE-491D-9EEB-7BEB5ABD8939}" type="slidenum">
              <a:rPr lang="en-US"/>
              <a:pPr/>
              <a:t>88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52.16 Exploring: Aquatic Biomes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D7FD8-4FB5-4C82-A0D9-3F40BDCC8988}" type="slidenum">
              <a:rPr lang="en-US"/>
              <a:pPr/>
              <a:t>89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D5546-4B7C-45FD-B85A-517BA3D579C3}" type="slidenum">
              <a:rPr lang="en-US"/>
              <a:pPr/>
              <a:t>90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389EA-0BB7-43B2-AADA-0EF06D45271F}" type="slidenum">
              <a:rPr lang="en-US"/>
              <a:pPr/>
              <a:t>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DA676-1774-404F-B9F8-AEB33EBB8F9C}" type="slidenum">
              <a:rPr lang="en-US"/>
              <a:pPr/>
              <a:t>91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52.18 Flowchart of factors limiting geographic distribution.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A5C05-CCBD-478F-BFD7-0DC913FA4375}" type="slidenum">
              <a:rPr lang="en-US"/>
              <a:pPr/>
              <a:t>92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5E42D-F133-4C30-83DF-15CD8B6D3429}" type="slidenum">
              <a:rPr lang="en-US"/>
              <a:pPr/>
              <a:t>93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fld id="{C43CBBD6-65AA-4C04-AE97-5B3A9EB76B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60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10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3093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A63B9-C219-404E-917F-13F34040E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4317B-34DD-48CB-B801-479801ADA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13285-CF64-4BDC-8BEB-1AC1C3695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66A26-2ABA-429C-BD27-FCA0789DD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61C71-D595-40B9-AC9D-C5A5CE08B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AB583-755D-4728-B08A-C9435461A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46D93-ABC3-4B71-9646-AA5D098BC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EC267-303C-4C7C-84ED-33C1FF2C3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BA655-6643-49CE-842D-68D481D03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A66F8-DA09-45E4-A83B-F62463302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53AFE3-06E8-4E55-8195-0E671F1974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52_12SwansTakeFlight_SV.mpg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52_04aFlappingGeese_SV.mpg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52_16SharkEatSeal_SV.mpg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52_16CoralReef_SV.mpg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hyperlink" Target="52_16ClownfishAnemone_SV.mpg" TargetMode="External"/><Relationship Id="rId4" Type="http://schemas.openxmlformats.org/officeDocument/2006/relationships/image" Target="../media/image3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52_16HydrothermalVent_SV.mpg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hyperlink" Target="52_16Tubeworms_SV.mpg" TargetMode="External"/><Relationship Id="rId4" Type="http://schemas.openxmlformats.org/officeDocument/2006/relationships/image" Target="../media/image3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An Introduction to Ecology and the Biosphere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84" charset="0"/>
                <a:cs typeface="Times New Roman" pitchFamily="84" charset="0"/>
              </a:rPr>
              <a:t>Chapter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52.2d</a:t>
            </a:r>
          </a:p>
        </p:txBody>
      </p:sp>
      <p:pic>
        <p:nvPicPr>
          <p:cNvPr id="695299" name="Picture 11" descr="52_02dEcolResearchSco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1574800"/>
            <a:ext cx="459105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5300" name="Text Box 7"/>
          <p:cNvSpPr txBox="1">
            <a:spLocks noChangeArrowheads="1"/>
          </p:cNvSpPr>
          <p:nvPr/>
        </p:nvSpPr>
        <p:spPr bwMode="auto">
          <a:xfrm>
            <a:off x="2308225" y="4737100"/>
            <a:ext cx="30829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Community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2768600"/>
          </a:xfrm>
        </p:spPr>
        <p:txBody>
          <a:bodyPr/>
          <a:lstStyle/>
          <a:p>
            <a:pPr marL="350838" indent="-350838">
              <a:buFont typeface="Times" pitchFamily="84" charset="0"/>
              <a:buNone/>
            </a:pPr>
            <a:r>
              <a:rPr lang="en-US" sz="3000"/>
              <a:t>Population Ecology	</a:t>
            </a:r>
          </a:p>
          <a:p>
            <a:pPr marL="350838" indent="-350838"/>
            <a:r>
              <a:rPr lang="en-US" sz="2800"/>
              <a:t>A </a:t>
            </a:r>
            <a:r>
              <a:rPr lang="en-US" sz="2800" b="1"/>
              <a:t>population</a:t>
            </a:r>
            <a:r>
              <a:rPr lang="en-US" sz="2800"/>
              <a:t> is a group of individuals of the same species living in an area</a:t>
            </a:r>
          </a:p>
          <a:p>
            <a:pPr marL="350838" indent="-350838"/>
            <a:r>
              <a:rPr lang="en-US" sz="2800" b="1"/>
              <a:t>Population ecology</a:t>
            </a:r>
            <a:r>
              <a:rPr lang="en-US" sz="2800"/>
              <a:t> focuses on factors affecting population size over time</a:t>
            </a:r>
          </a:p>
        </p:txBody>
      </p:sp>
      <p:grpSp>
        <p:nvGrpSpPr>
          <p:cNvPr id="35123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123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52.2e</a:t>
            </a:r>
          </a:p>
        </p:txBody>
      </p:sp>
      <p:pic>
        <p:nvPicPr>
          <p:cNvPr id="697347" name="Picture 11" descr="52_02eEcolResearchSco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1444625"/>
            <a:ext cx="515778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348" name="Text Box 8"/>
          <p:cNvSpPr txBox="1">
            <a:spLocks noChangeArrowheads="1"/>
          </p:cNvSpPr>
          <p:nvPr/>
        </p:nvSpPr>
        <p:spPr bwMode="auto">
          <a:xfrm>
            <a:off x="2016125" y="4864100"/>
            <a:ext cx="3184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Population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382000" cy="3130550"/>
          </a:xfrm>
        </p:spPr>
        <p:txBody>
          <a:bodyPr/>
          <a:lstStyle/>
          <a:p>
            <a:pPr marL="350838" indent="-350838">
              <a:buFont typeface="Times" pitchFamily="84" charset="0"/>
              <a:buNone/>
            </a:pPr>
            <a:r>
              <a:rPr lang="en-US" sz="3000"/>
              <a:t>Organismal Ecology	</a:t>
            </a:r>
          </a:p>
          <a:p>
            <a:pPr marL="350838" indent="-350838"/>
            <a:r>
              <a:rPr lang="en-US" sz="2800" b="1"/>
              <a:t>Organismal ecology</a:t>
            </a:r>
            <a:r>
              <a:rPr lang="en-US" sz="2800"/>
              <a:t> studies how an organism’s structure, physiology, and (for animals) behavior meet environmental challenges</a:t>
            </a:r>
          </a:p>
          <a:p>
            <a:pPr marL="350838" indent="-350838"/>
            <a:r>
              <a:rPr lang="en-US" sz="2800"/>
              <a:t>Organismal ecology includes physiological, evolutionary, and behavioral ecology</a:t>
            </a:r>
          </a:p>
        </p:txBody>
      </p:sp>
      <p:grpSp>
        <p:nvGrpSpPr>
          <p:cNvPr id="35533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533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52.2f</a:t>
            </a:r>
          </a:p>
        </p:txBody>
      </p:sp>
      <p:pic>
        <p:nvPicPr>
          <p:cNvPr id="699395" name="Picture 11" descr="52_02fEcolResearchSco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11238"/>
            <a:ext cx="85486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9396" name="Text Box 9"/>
          <p:cNvSpPr txBox="1">
            <a:spLocks noChangeArrowheads="1"/>
          </p:cNvSpPr>
          <p:nvPr/>
        </p:nvSpPr>
        <p:spPr bwMode="auto">
          <a:xfrm>
            <a:off x="327025" y="5295900"/>
            <a:ext cx="305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Organismal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52.2</a:t>
            </a:r>
          </a:p>
        </p:txBody>
      </p:sp>
      <p:pic>
        <p:nvPicPr>
          <p:cNvPr id="687107" name="Picture 11" descr="52_02_EcolResearchSco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36525"/>
            <a:ext cx="59690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7108" name="Text Box 5"/>
          <p:cNvSpPr txBox="1">
            <a:spLocks noChangeArrowheads="1"/>
          </p:cNvSpPr>
          <p:nvPr/>
        </p:nvSpPr>
        <p:spPr bwMode="auto">
          <a:xfrm>
            <a:off x="3667125" y="292100"/>
            <a:ext cx="1774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Global ecology</a:t>
            </a:r>
          </a:p>
        </p:txBody>
      </p:sp>
      <p:sp>
        <p:nvSpPr>
          <p:cNvPr id="687109" name="Text Box 6"/>
          <p:cNvSpPr txBox="1">
            <a:spLocks noChangeArrowheads="1"/>
          </p:cNvSpPr>
          <p:nvPr/>
        </p:nvSpPr>
        <p:spPr bwMode="auto">
          <a:xfrm>
            <a:off x="4200525" y="1193800"/>
            <a:ext cx="24987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Landscape ecology</a:t>
            </a:r>
          </a:p>
        </p:txBody>
      </p:sp>
      <p:sp>
        <p:nvSpPr>
          <p:cNvPr id="687110" name="Text Box 7"/>
          <p:cNvSpPr txBox="1">
            <a:spLocks noChangeArrowheads="1"/>
          </p:cNvSpPr>
          <p:nvPr/>
        </p:nvSpPr>
        <p:spPr bwMode="auto">
          <a:xfrm>
            <a:off x="4467225" y="2133600"/>
            <a:ext cx="24987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Ecosystem ecology</a:t>
            </a:r>
          </a:p>
        </p:txBody>
      </p:sp>
      <p:sp>
        <p:nvSpPr>
          <p:cNvPr id="687111" name="Text Box 8"/>
          <p:cNvSpPr txBox="1">
            <a:spLocks noChangeArrowheads="1"/>
          </p:cNvSpPr>
          <p:nvPr/>
        </p:nvSpPr>
        <p:spPr bwMode="auto">
          <a:xfrm>
            <a:off x="4746625" y="3111500"/>
            <a:ext cx="24987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Community ecology</a:t>
            </a:r>
          </a:p>
        </p:txBody>
      </p:sp>
      <p:sp>
        <p:nvSpPr>
          <p:cNvPr id="687112" name="Text Box 9"/>
          <p:cNvSpPr txBox="1">
            <a:spLocks noChangeArrowheads="1"/>
          </p:cNvSpPr>
          <p:nvPr/>
        </p:nvSpPr>
        <p:spPr bwMode="auto">
          <a:xfrm>
            <a:off x="5102225" y="4051300"/>
            <a:ext cx="24987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Population ecology</a:t>
            </a:r>
          </a:p>
        </p:txBody>
      </p:sp>
      <p:sp>
        <p:nvSpPr>
          <p:cNvPr id="687113" name="Text Box 10"/>
          <p:cNvSpPr txBox="1">
            <a:spLocks noChangeArrowheads="1"/>
          </p:cNvSpPr>
          <p:nvPr/>
        </p:nvSpPr>
        <p:spPr bwMode="auto">
          <a:xfrm>
            <a:off x="5330825" y="4991100"/>
            <a:ext cx="24987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Organismal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 w="349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00050"/>
            <a:ext cx="8763000" cy="1325563"/>
          </a:xfrm>
        </p:spPr>
        <p:txBody>
          <a:bodyPr/>
          <a:lstStyle/>
          <a:p>
            <a:r>
              <a:rPr lang="en-US"/>
              <a:t>Concept 52.1: Earth’s climate varies by latitude and season and is changing rapidly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893888"/>
            <a:ext cx="8382000" cy="4430712"/>
          </a:xfrm>
        </p:spPr>
        <p:txBody>
          <a:bodyPr/>
          <a:lstStyle/>
          <a:p>
            <a:pPr marL="350838" indent="-350838"/>
            <a:r>
              <a:rPr lang="en-US" sz="2800" dirty="0"/>
              <a:t>The long-term prevailing weather conditions in an area constitute its </a:t>
            </a:r>
            <a:r>
              <a:rPr lang="en-US" sz="2800" b="1" dirty="0"/>
              <a:t>climate</a:t>
            </a:r>
            <a:endParaRPr lang="en-US" sz="2800" dirty="0"/>
          </a:p>
          <a:p>
            <a:pPr marL="350838" indent="-350838"/>
            <a:r>
              <a:rPr lang="en-US" sz="2800" dirty="0"/>
              <a:t>Four major </a:t>
            </a:r>
            <a:r>
              <a:rPr lang="en-US" sz="2800" dirty="0" err="1"/>
              <a:t>abiotic</a:t>
            </a:r>
            <a:r>
              <a:rPr lang="en-US" sz="2800" dirty="0"/>
              <a:t> components of climate are temperature, precipitation, sunlight, and wind</a:t>
            </a:r>
          </a:p>
          <a:p>
            <a:pPr marL="350838" indent="-350838"/>
            <a:r>
              <a:rPr lang="en-US" sz="2800" b="1" dirty="0"/>
              <a:t>Macroclimate</a:t>
            </a:r>
            <a:r>
              <a:rPr lang="en-US" sz="2800" dirty="0"/>
              <a:t> consists of patterns on the global, regional, and landscape level</a:t>
            </a:r>
          </a:p>
          <a:p>
            <a:pPr marL="350838" indent="-350838"/>
            <a:r>
              <a:rPr lang="en-US" sz="2800" b="1" dirty="0"/>
              <a:t>Microclimate</a:t>
            </a:r>
            <a:r>
              <a:rPr lang="en-US" sz="2800" dirty="0"/>
              <a:t> consists of very fine patterns, such as those encountered by the community of organisms underneath a fallen log </a:t>
            </a:r>
            <a:r>
              <a:rPr lang="en-US" sz="2800" dirty="0" smtClean="0"/>
              <a:t>(3-4)</a:t>
            </a:r>
            <a:endParaRPr lang="en-US" sz="3400" dirty="0"/>
          </a:p>
        </p:txBody>
      </p:sp>
      <p:grpSp>
        <p:nvGrpSpPr>
          <p:cNvPr id="35943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943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52.3a</a:t>
            </a:r>
          </a:p>
        </p:txBody>
      </p:sp>
      <p:pic>
        <p:nvPicPr>
          <p:cNvPr id="703491" name="Picture 19" descr="52_03aGlobalClimat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733425"/>
            <a:ext cx="70485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3492" name="Text Box 3"/>
          <p:cNvSpPr txBox="1">
            <a:spLocks noChangeArrowheads="1"/>
          </p:cNvSpPr>
          <p:nvPr/>
        </p:nvSpPr>
        <p:spPr bwMode="auto">
          <a:xfrm>
            <a:off x="1076325" y="5562600"/>
            <a:ext cx="62452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 dirty="0"/>
              <a:t>Latitudinal variation in sunlight </a:t>
            </a:r>
            <a:r>
              <a:rPr lang="en-US" b="1" dirty="0" smtClean="0"/>
              <a:t>intensity (5 partial)</a:t>
            </a:r>
            <a:endParaRPr lang="en-US" b="1" dirty="0"/>
          </a:p>
        </p:txBody>
      </p:sp>
      <p:sp>
        <p:nvSpPr>
          <p:cNvPr id="703493" name="Text Box 5"/>
          <p:cNvSpPr txBox="1">
            <a:spLocks noChangeArrowheads="1"/>
          </p:cNvSpPr>
          <p:nvPr/>
        </p:nvSpPr>
        <p:spPr bwMode="auto">
          <a:xfrm>
            <a:off x="6143625" y="1041400"/>
            <a:ext cx="22447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90</a:t>
            </a:r>
            <a:r>
              <a:rPr lang="en-US" altLang="ja-JP" sz="1800" b="1">
                <a:ea typeface="ＭＳ Ｐゴシック" pitchFamily="84" charset="-128"/>
              </a:rPr>
              <a:t>°N (North Pole)</a:t>
            </a:r>
          </a:p>
          <a:p>
            <a:r>
              <a:rPr lang="en-US" altLang="ja-JP" sz="1800" b="1">
                <a:ea typeface="ＭＳ Ｐゴシック" pitchFamily="84" charset="-128"/>
              </a:rPr>
              <a:t>60°N</a:t>
            </a:r>
            <a:endParaRPr lang="en-US" sz="1900" b="1">
              <a:ea typeface="ＭＳ Ｐゴシック" pitchFamily="84" charset="-128"/>
            </a:endParaRPr>
          </a:p>
        </p:txBody>
      </p:sp>
      <p:sp>
        <p:nvSpPr>
          <p:cNvPr id="703494" name="Text Box 6"/>
          <p:cNvSpPr txBox="1">
            <a:spLocks noChangeArrowheads="1"/>
          </p:cNvSpPr>
          <p:nvPr/>
        </p:nvSpPr>
        <p:spPr bwMode="auto">
          <a:xfrm>
            <a:off x="6143625" y="2044700"/>
            <a:ext cx="21431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30°N</a:t>
            </a:r>
          </a:p>
          <a:p>
            <a:pPr>
              <a:lnSpc>
                <a:spcPct val="90000"/>
              </a:lnSpc>
            </a:pPr>
            <a:r>
              <a:rPr lang="en-US" sz="1800" b="1"/>
              <a:t>23.5°N (Tropic of</a:t>
            </a:r>
          </a:p>
          <a:p>
            <a:pPr>
              <a:lnSpc>
                <a:spcPct val="90000"/>
              </a:lnSpc>
            </a:pPr>
            <a:r>
              <a:rPr lang="en-US" sz="1800" b="1"/>
              <a:t>             Cancer</a:t>
            </a:r>
            <a:endParaRPr lang="en-US" sz="1900" b="1"/>
          </a:p>
        </p:txBody>
      </p:sp>
      <p:sp>
        <p:nvSpPr>
          <p:cNvPr id="703495" name="Text Box 8"/>
          <p:cNvSpPr txBox="1">
            <a:spLocks noChangeArrowheads="1"/>
          </p:cNvSpPr>
          <p:nvPr/>
        </p:nvSpPr>
        <p:spPr bwMode="auto">
          <a:xfrm>
            <a:off x="6143625" y="4775200"/>
            <a:ext cx="207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60°S</a:t>
            </a:r>
          </a:p>
          <a:p>
            <a:pPr>
              <a:lnSpc>
                <a:spcPct val="80000"/>
              </a:lnSpc>
            </a:pPr>
            <a:r>
              <a:rPr lang="en-US" sz="1800" b="1"/>
              <a:t>90°S (South Pole)</a:t>
            </a:r>
            <a:endParaRPr lang="en-US" sz="1900" b="1"/>
          </a:p>
        </p:txBody>
      </p:sp>
      <p:sp>
        <p:nvSpPr>
          <p:cNvPr id="703496" name="Text Box 9"/>
          <p:cNvSpPr txBox="1">
            <a:spLocks noChangeArrowheads="1"/>
          </p:cNvSpPr>
          <p:nvPr/>
        </p:nvSpPr>
        <p:spPr bwMode="auto">
          <a:xfrm>
            <a:off x="6143625" y="3035300"/>
            <a:ext cx="1584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0° (Equator)</a:t>
            </a:r>
            <a:endParaRPr lang="en-US" sz="1900" b="1"/>
          </a:p>
        </p:txBody>
      </p:sp>
      <p:sp>
        <p:nvSpPr>
          <p:cNvPr id="703497" name="Text Box 10"/>
          <p:cNvSpPr txBox="1">
            <a:spLocks noChangeArrowheads="1"/>
          </p:cNvSpPr>
          <p:nvPr/>
        </p:nvSpPr>
        <p:spPr bwMode="auto">
          <a:xfrm>
            <a:off x="6143625" y="3556000"/>
            <a:ext cx="2130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23.5°S (Tropic of</a:t>
            </a:r>
          </a:p>
          <a:p>
            <a:pPr>
              <a:lnSpc>
                <a:spcPct val="90000"/>
              </a:lnSpc>
            </a:pPr>
            <a:r>
              <a:rPr lang="en-US" sz="1800" b="1"/>
              <a:t>            Capricorn)</a:t>
            </a:r>
            <a:endParaRPr lang="en-US" sz="1900" b="1"/>
          </a:p>
        </p:txBody>
      </p:sp>
      <p:sp>
        <p:nvSpPr>
          <p:cNvPr id="703498" name="Text Box 11"/>
          <p:cNvSpPr txBox="1">
            <a:spLocks noChangeArrowheads="1"/>
          </p:cNvSpPr>
          <p:nvPr/>
        </p:nvSpPr>
        <p:spPr bwMode="auto">
          <a:xfrm>
            <a:off x="6143625" y="4051300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30°S</a:t>
            </a:r>
            <a:endParaRPr lang="en-US" sz="1900" b="1"/>
          </a:p>
        </p:txBody>
      </p:sp>
      <p:sp>
        <p:nvSpPr>
          <p:cNvPr id="703499" name="Text Box 12"/>
          <p:cNvSpPr txBox="1">
            <a:spLocks noChangeArrowheads="1"/>
          </p:cNvSpPr>
          <p:nvPr/>
        </p:nvSpPr>
        <p:spPr bwMode="auto">
          <a:xfrm>
            <a:off x="1139825" y="1447800"/>
            <a:ext cx="3667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Low angle of incoming sunlight</a:t>
            </a:r>
            <a:endParaRPr lang="en-US" sz="1900" b="1"/>
          </a:p>
        </p:txBody>
      </p:sp>
      <p:sp>
        <p:nvSpPr>
          <p:cNvPr id="703500" name="Text Box 13"/>
          <p:cNvSpPr txBox="1">
            <a:spLocks noChangeArrowheads="1"/>
          </p:cNvSpPr>
          <p:nvPr/>
        </p:nvSpPr>
        <p:spPr bwMode="auto">
          <a:xfrm>
            <a:off x="3400425" y="850900"/>
            <a:ext cx="14827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703501" name="Text Box 14"/>
          <p:cNvSpPr txBox="1">
            <a:spLocks noChangeArrowheads="1"/>
          </p:cNvSpPr>
          <p:nvPr/>
        </p:nvSpPr>
        <p:spPr bwMode="auto">
          <a:xfrm>
            <a:off x="1139825" y="2997200"/>
            <a:ext cx="3133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Sun overhead at equinoxes</a:t>
            </a:r>
            <a:endParaRPr lang="en-US" sz="1900" b="1"/>
          </a:p>
        </p:txBody>
      </p:sp>
      <p:sp>
        <p:nvSpPr>
          <p:cNvPr id="703502" name="Text Box 15"/>
          <p:cNvSpPr txBox="1">
            <a:spLocks noChangeArrowheads="1"/>
          </p:cNvSpPr>
          <p:nvPr/>
        </p:nvSpPr>
        <p:spPr bwMode="auto">
          <a:xfrm>
            <a:off x="1139825" y="4521200"/>
            <a:ext cx="3667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Low angle of incoming sunlight</a:t>
            </a:r>
            <a:endParaRPr lang="en-US" sz="1900" b="1"/>
          </a:p>
        </p:txBody>
      </p:sp>
      <p:sp>
        <p:nvSpPr>
          <p:cNvPr id="703503" name="Line 16"/>
          <p:cNvSpPr>
            <a:spLocks noChangeShapeType="1"/>
          </p:cNvSpPr>
          <p:nvPr/>
        </p:nvSpPr>
        <p:spPr bwMode="auto">
          <a:xfrm>
            <a:off x="4806950" y="1003300"/>
            <a:ext cx="533400" cy="247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3504" name="Line 18"/>
          <p:cNvSpPr>
            <a:spLocks noChangeShapeType="1"/>
          </p:cNvSpPr>
          <p:nvPr/>
        </p:nvSpPr>
        <p:spPr bwMode="auto">
          <a:xfrm>
            <a:off x="4806950" y="1004888"/>
            <a:ext cx="53340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20700"/>
            <a:ext cx="8534400" cy="503238"/>
          </a:xfrm>
        </p:spPr>
        <p:txBody>
          <a:bodyPr/>
          <a:lstStyle/>
          <a:p>
            <a:r>
              <a:rPr lang="en-US" i="1"/>
              <a:t>Seasonality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4591050"/>
          </a:xfrm>
        </p:spPr>
        <p:txBody>
          <a:bodyPr/>
          <a:lstStyle/>
          <a:p>
            <a:r>
              <a:rPr lang="en-US" sz="2800"/>
              <a:t>Seasonal variations of light and temperature increase steadily toward the poles</a:t>
            </a:r>
          </a:p>
          <a:p>
            <a:r>
              <a:rPr lang="en-US" sz="2800"/>
              <a:t>Seasonality at high latitudes is caused by the tilt of Earth’s axis of rotation and its annual passage around the sun</a:t>
            </a:r>
          </a:p>
          <a:p>
            <a:r>
              <a:rPr lang="en-US" sz="2800"/>
              <a:t>Belts of wet and dry air straddling the equator shift throughout the year with the changing angle of the sun</a:t>
            </a:r>
          </a:p>
          <a:p>
            <a:r>
              <a:rPr lang="en-US" sz="2800"/>
              <a:t>Changing wind patterns affect ocean currents</a:t>
            </a:r>
            <a:endParaRPr lang="en-US" sz="3400"/>
          </a:p>
        </p:txBody>
      </p:sp>
      <p:grpSp>
        <p:nvGrpSpPr>
          <p:cNvPr id="60314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0314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0314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52.4</a:t>
            </a:r>
          </a:p>
        </p:txBody>
      </p:sp>
      <p:pic>
        <p:nvPicPr>
          <p:cNvPr id="705539" name="Picture 16" descr="52_04SeasonalSunligh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44575"/>
            <a:ext cx="8548687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0" name="Text Box 3"/>
          <p:cNvSpPr txBox="1">
            <a:spLocks noChangeArrowheads="1"/>
          </p:cNvSpPr>
          <p:nvPr/>
        </p:nvSpPr>
        <p:spPr bwMode="auto">
          <a:xfrm>
            <a:off x="3438525" y="1041400"/>
            <a:ext cx="17621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March equinox</a:t>
            </a:r>
          </a:p>
        </p:txBody>
      </p:sp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6969125" y="1739900"/>
            <a:ext cx="1444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December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solstice</a:t>
            </a:r>
          </a:p>
        </p:txBody>
      </p:sp>
      <p:sp>
        <p:nvSpPr>
          <p:cNvPr id="705542" name="Text Box 6"/>
          <p:cNvSpPr txBox="1">
            <a:spLocks noChangeArrowheads="1"/>
          </p:cNvSpPr>
          <p:nvPr/>
        </p:nvSpPr>
        <p:spPr bwMode="auto">
          <a:xfrm>
            <a:off x="4403725" y="5359400"/>
            <a:ext cx="22574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September equinox</a:t>
            </a:r>
          </a:p>
        </p:txBody>
      </p:sp>
      <p:sp>
        <p:nvSpPr>
          <p:cNvPr id="705543" name="Text Box 7"/>
          <p:cNvSpPr txBox="1">
            <a:spLocks noChangeArrowheads="1"/>
          </p:cNvSpPr>
          <p:nvPr/>
        </p:nvSpPr>
        <p:spPr bwMode="auto">
          <a:xfrm>
            <a:off x="6042025" y="3746500"/>
            <a:ext cx="631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60°N</a:t>
            </a:r>
          </a:p>
        </p:txBody>
      </p:sp>
      <p:sp>
        <p:nvSpPr>
          <p:cNvPr id="705544" name="Text Box 8"/>
          <p:cNvSpPr txBox="1">
            <a:spLocks noChangeArrowheads="1"/>
          </p:cNvSpPr>
          <p:nvPr/>
        </p:nvSpPr>
        <p:spPr bwMode="auto">
          <a:xfrm>
            <a:off x="6105525" y="4838700"/>
            <a:ext cx="631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30°S</a:t>
            </a:r>
          </a:p>
        </p:txBody>
      </p:sp>
      <p:sp>
        <p:nvSpPr>
          <p:cNvPr id="705545" name="Text Box 9"/>
          <p:cNvSpPr txBox="1">
            <a:spLocks noChangeArrowheads="1"/>
          </p:cNvSpPr>
          <p:nvPr/>
        </p:nvSpPr>
        <p:spPr bwMode="auto">
          <a:xfrm>
            <a:off x="6245225" y="4114800"/>
            <a:ext cx="631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30°N</a:t>
            </a:r>
          </a:p>
        </p:txBody>
      </p:sp>
      <p:sp>
        <p:nvSpPr>
          <p:cNvPr id="705546" name="Text Box 10"/>
          <p:cNvSpPr txBox="1">
            <a:spLocks noChangeArrowheads="1"/>
          </p:cNvSpPr>
          <p:nvPr/>
        </p:nvSpPr>
        <p:spPr bwMode="auto">
          <a:xfrm>
            <a:off x="6245225" y="4521200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0° (equator)</a:t>
            </a:r>
          </a:p>
        </p:txBody>
      </p:sp>
      <p:sp>
        <p:nvSpPr>
          <p:cNvPr id="705547" name="Text Box 11"/>
          <p:cNvSpPr txBox="1">
            <a:spLocks noChangeArrowheads="1"/>
          </p:cNvSpPr>
          <p:nvPr/>
        </p:nvSpPr>
        <p:spPr bwMode="auto">
          <a:xfrm>
            <a:off x="822325" y="3898900"/>
            <a:ext cx="1419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Constant tilt</a:t>
            </a:r>
          </a:p>
          <a:p>
            <a:pPr>
              <a:lnSpc>
                <a:spcPct val="90000"/>
              </a:lnSpc>
            </a:pPr>
            <a:r>
              <a:rPr lang="en-US" sz="1800" b="1"/>
              <a:t>of 23.5°</a:t>
            </a:r>
          </a:p>
        </p:txBody>
      </p:sp>
      <p:sp>
        <p:nvSpPr>
          <p:cNvPr id="705548" name="Text Box 13"/>
          <p:cNvSpPr txBox="1">
            <a:spLocks noChangeArrowheads="1"/>
          </p:cNvSpPr>
          <p:nvPr/>
        </p:nvSpPr>
        <p:spPr bwMode="auto">
          <a:xfrm>
            <a:off x="809625" y="4483100"/>
            <a:ext cx="15208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June solstice</a:t>
            </a:r>
          </a:p>
        </p:txBody>
      </p:sp>
      <p:sp>
        <p:nvSpPr>
          <p:cNvPr id="705549" name="AutoShape 14"/>
          <p:cNvSpPr>
            <a:spLocks/>
          </p:cNvSpPr>
          <p:nvPr/>
        </p:nvSpPr>
        <p:spPr bwMode="auto">
          <a:xfrm rot="-4259867">
            <a:off x="1346200" y="3562350"/>
            <a:ext cx="101600" cy="304800"/>
          </a:xfrm>
          <a:prstGeom prst="leftBrace">
            <a:avLst>
              <a:gd name="adj1" fmla="val 2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705550" name="Line 15"/>
          <p:cNvSpPr>
            <a:spLocks noChangeShapeType="1"/>
          </p:cNvSpPr>
          <p:nvPr/>
        </p:nvSpPr>
        <p:spPr bwMode="auto">
          <a:xfrm flipV="1">
            <a:off x="1308100" y="3759200"/>
            <a:ext cx="7620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8163"/>
            <a:ext cx="8534400" cy="503237"/>
          </a:xfrm>
        </p:spPr>
        <p:txBody>
          <a:bodyPr/>
          <a:lstStyle/>
          <a:p>
            <a:r>
              <a:rPr lang="en-US"/>
              <a:t>Overview: Discovering Ecology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7950"/>
            <a:ext cx="8229600" cy="3092450"/>
          </a:xfrm>
        </p:spPr>
        <p:txBody>
          <a:bodyPr/>
          <a:lstStyle/>
          <a:p>
            <a:r>
              <a:rPr lang="en-US" sz="2800" b="1" dirty="0"/>
              <a:t>Ecology</a:t>
            </a:r>
            <a:r>
              <a:rPr lang="en-US" sz="2800" dirty="0"/>
              <a:t> is the scientific study of the interactions between organisms and the environment</a:t>
            </a:r>
          </a:p>
          <a:p>
            <a:r>
              <a:rPr lang="en-US" sz="2800" dirty="0"/>
              <a:t>These interactions determine distribution of organisms and their abundance</a:t>
            </a:r>
          </a:p>
          <a:p>
            <a:r>
              <a:rPr lang="en-US" sz="2800" dirty="0"/>
              <a:t>Modern ecology includes observation and </a:t>
            </a:r>
            <a:r>
              <a:rPr lang="en-US" sz="2800" dirty="0" smtClean="0"/>
              <a:t>experimentation (1)</a:t>
            </a:r>
            <a:endParaRPr lang="en-US" sz="3000" dirty="0"/>
          </a:p>
        </p:txBody>
      </p:sp>
      <p:grpSp>
        <p:nvGrpSpPr>
          <p:cNvPr id="32666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266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4648200"/>
          </a:xfrm>
        </p:spPr>
        <p:txBody>
          <a:bodyPr/>
          <a:lstStyle/>
          <a:p>
            <a:r>
              <a:rPr lang="en-US" sz="2800" dirty="0"/>
              <a:t>Rising air masses release water and cause high precipitation, especially in the tropics</a:t>
            </a:r>
          </a:p>
          <a:p>
            <a:r>
              <a:rPr lang="en-US" sz="2800" dirty="0"/>
              <a:t>Dry, descending air masses create arid climates, especially near 30°</a:t>
            </a:r>
          </a:p>
          <a:p>
            <a:r>
              <a:rPr lang="en-US" sz="2800" dirty="0"/>
              <a:t>Air flowing close to Earth’s surface creates predictable global wind patterns</a:t>
            </a:r>
          </a:p>
          <a:p>
            <a:r>
              <a:rPr lang="en-US" sz="2800" dirty="0"/>
              <a:t>Cooling trade winds blow from east to west in the tropics; prevailing </a:t>
            </a:r>
            <a:r>
              <a:rPr lang="en-US" sz="2800" dirty="0" err="1"/>
              <a:t>westerlies</a:t>
            </a:r>
            <a:r>
              <a:rPr lang="en-US" sz="2800" dirty="0"/>
              <a:t> blow from west to east in the temperate </a:t>
            </a:r>
            <a:r>
              <a:rPr lang="en-US" sz="2800" dirty="0" smtClean="0"/>
              <a:t>zones (6 explained on next few slides)</a:t>
            </a:r>
            <a:endParaRPr lang="en-US" sz="2800" dirty="0"/>
          </a:p>
        </p:txBody>
      </p:sp>
      <p:grpSp>
        <p:nvGrpSpPr>
          <p:cNvPr id="59904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9904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9904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52.3b</a:t>
            </a:r>
          </a:p>
        </p:txBody>
      </p:sp>
      <p:pic>
        <p:nvPicPr>
          <p:cNvPr id="756739" name="Picture 32" descr="52_03bGlobalClimat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44575"/>
            <a:ext cx="8548687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6740" name="Text Box 3"/>
          <p:cNvSpPr txBox="1">
            <a:spLocks noChangeArrowheads="1"/>
          </p:cNvSpPr>
          <p:nvPr/>
        </p:nvSpPr>
        <p:spPr bwMode="auto">
          <a:xfrm>
            <a:off x="339725" y="5359400"/>
            <a:ext cx="5356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Global air circulation and precipitation patterns</a:t>
            </a:r>
          </a:p>
        </p:txBody>
      </p:sp>
      <p:sp>
        <p:nvSpPr>
          <p:cNvPr id="756741" name="Text Box 5"/>
          <p:cNvSpPr txBox="1">
            <a:spLocks noChangeArrowheads="1"/>
          </p:cNvSpPr>
          <p:nvPr/>
        </p:nvSpPr>
        <p:spPr bwMode="auto">
          <a:xfrm>
            <a:off x="1419225" y="1943100"/>
            <a:ext cx="12160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Westerlies</a:t>
            </a:r>
          </a:p>
        </p:txBody>
      </p:sp>
      <p:sp>
        <p:nvSpPr>
          <p:cNvPr id="756742" name="Text Box 6"/>
          <p:cNvSpPr txBox="1">
            <a:spLocks noChangeArrowheads="1"/>
          </p:cNvSpPr>
          <p:nvPr/>
        </p:nvSpPr>
        <p:spPr bwMode="auto">
          <a:xfrm>
            <a:off x="1101725" y="2527300"/>
            <a:ext cx="1698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Northeast trades</a:t>
            </a:r>
          </a:p>
        </p:txBody>
      </p:sp>
      <p:sp>
        <p:nvSpPr>
          <p:cNvPr id="756743" name="Text Box 7"/>
          <p:cNvSpPr txBox="1">
            <a:spLocks noChangeArrowheads="1"/>
          </p:cNvSpPr>
          <p:nvPr/>
        </p:nvSpPr>
        <p:spPr bwMode="auto">
          <a:xfrm>
            <a:off x="1101725" y="3619500"/>
            <a:ext cx="1698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Southeast trades</a:t>
            </a:r>
          </a:p>
        </p:txBody>
      </p:sp>
      <p:sp>
        <p:nvSpPr>
          <p:cNvPr id="756744" name="Text Box 9"/>
          <p:cNvSpPr txBox="1">
            <a:spLocks noChangeArrowheads="1"/>
          </p:cNvSpPr>
          <p:nvPr/>
        </p:nvSpPr>
        <p:spPr bwMode="auto">
          <a:xfrm>
            <a:off x="1419225" y="4292600"/>
            <a:ext cx="12160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Westerlies</a:t>
            </a:r>
          </a:p>
        </p:txBody>
      </p:sp>
      <p:sp>
        <p:nvSpPr>
          <p:cNvPr id="756745" name="Text Box 10"/>
          <p:cNvSpPr txBox="1">
            <a:spLocks noChangeArrowheads="1"/>
          </p:cNvSpPr>
          <p:nvPr/>
        </p:nvSpPr>
        <p:spPr bwMode="auto">
          <a:xfrm>
            <a:off x="4860925" y="1752600"/>
            <a:ext cx="555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30°N</a:t>
            </a:r>
          </a:p>
        </p:txBody>
      </p:sp>
      <p:sp>
        <p:nvSpPr>
          <p:cNvPr id="756746" name="Text Box 11"/>
          <p:cNvSpPr txBox="1">
            <a:spLocks noChangeArrowheads="1"/>
          </p:cNvSpPr>
          <p:nvPr/>
        </p:nvSpPr>
        <p:spPr bwMode="auto">
          <a:xfrm>
            <a:off x="5102225" y="4254500"/>
            <a:ext cx="3397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0°</a:t>
            </a:r>
          </a:p>
        </p:txBody>
      </p:sp>
      <p:sp>
        <p:nvSpPr>
          <p:cNvPr id="756747" name="Text Box 13"/>
          <p:cNvSpPr txBox="1">
            <a:spLocks noChangeArrowheads="1"/>
          </p:cNvSpPr>
          <p:nvPr/>
        </p:nvSpPr>
        <p:spPr bwMode="auto">
          <a:xfrm rot="3454577">
            <a:off x="5191125" y="1917701"/>
            <a:ext cx="10636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ARID ZONE</a:t>
            </a:r>
          </a:p>
        </p:txBody>
      </p:sp>
      <p:sp>
        <p:nvSpPr>
          <p:cNvPr id="756748" name="Text Box 14"/>
          <p:cNvSpPr txBox="1">
            <a:spLocks noChangeArrowheads="1"/>
          </p:cNvSpPr>
          <p:nvPr/>
        </p:nvSpPr>
        <p:spPr bwMode="auto">
          <a:xfrm>
            <a:off x="384175" y="1111250"/>
            <a:ext cx="1901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66.5°N (Arctic Circle)</a:t>
            </a:r>
          </a:p>
        </p:txBody>
      </p:sp>
      <p:sp>
        <p:nvSpPr>
          <p:cNvPr id="756749" name="Text Box 15"/>
          <p:cNvSpPr txBox="1">
            <a:spLocks noChangeArrowheads="1"/>
          </p:cNvSpPr>
          <p:nvPr/>
        </p:nvSpPr>
        <p:spPr bwMode="auto">
          <a:xfrm>
            <a:off x="504825" y="20828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30°N</a:t>
            </a:r>
          </a:p>
        </p:txBody>
      </p:sp>
      <p:sp>
        <p:nvSpPr>
          <p:cNvPr id="756750" name="Text Box 16"/>
          <p:cNvSpPr txBox="1">
            <a:spLocks noChangeArrowheads="1"/>
          </p:cNvSpPr>
          <p:nvPr/>
        </p:nvSpPr>
        <p:spPr bwMode="auto">
          <a:xfrm>
            <a:off x="415925" y="3098800"/>
            <a:ext cx="327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0°</a:t>
            </a:r>
          </a:p>
        </p:txBody>
      </p:sp>
      <p:sp>
        <p:nvSpPr>
          <p:cNvPr id="756751" name="Text Box 17"/>
          <p:cNvSpPr txBox="1">
            <a:spLocks noChangeArrowheads="1"/>
          </p:cNvSpPr>
          <p:nvPr/>
        </p:nvSpPr>
        <p:spPr bwMode="auto">
          <a:xfrm>
            <a:off x="530225" y="4152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30°S</a:t>
            </a:r>
          </a:p>
        </p:txBody>
      </p:sp>
      <p:sp>
        <p:nvSpPr>
          <p:cNvPr id="756752" name="Text Box 18"/>
          <p:cNvSpPr txBox="1">
            <a:spLocks noChangeArrowheads="1"/>
          </p:cNvSpPr>
          <p:nvPr/>
        </p:nvSpPr>
        <p:spPr bwMode="auto">
          <a:xfrm>
            <a:off x="1216025" y="14732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60°N</a:t>
            </a:r>
          </a:p>
        </p:txBody>
      </p:sp>
      <p:sp>
        <p:nvSpPr>
          <p:cNvPr id="756753" name="Text Box 19"/>
          <p:cNvSpPr txBox="1">
            <a:spLocks noChangeArrowheads="1"/>
          </p:cNvSpPr>
          <p:nvPr/>
        </p:nvSpPr>
        <p:spPr bwMode="auto">
          <a:xfrm>
            <a:off x="1190625" y="46990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60°S</a:t>
            </a:r>
          </a:p>
        </p:txBody>
      </p:sp>
      <p:sp>
        <p:nvSpPr>
          <p:cNvPr id="756754" name="Text Box 20"/>
          <p:cNvSpPr txBox="1">
            <a:spLocks noChangeArrowheads="1"/>
          </p:cNvSpPr>
          <p:nvPr/>
        </p:nvSpPr>
        <p:spPr bwMode="auto">
          <a:xfrm>
            <a:off x="377825" y="5067300"/>
            <a:ext cx="1901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>
                <a:solidFill>
                  <a:schemeClr val="bg1"/>
                </a:solidFill>
              </a:rPr>
              <a:t>66.5°S (Antarctic Circle)</a:t>
            </a:r>
          </a:p>
        </p:txBody>
      </p:sp>
      <p:sp>
        <p:nvSpPr>
          <p:cNvPr id="756755" name="Text Box 21"/>
          <p:cNvSpPr txBox="1">
            <a:spLocks noChangeArrowheads="1"/>
          </p:cNvSpPr>
          <p:nvPr/>
        </p:nvSpPr>
        <p:spPr bwMode="auto">
          <a:xfrm>
            <a:off x="7616825" y="1485900"/>
            <a:ext cx="11144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bg1"/>
                </a:solidFill>
              </a:rPr>
              <a:t>Descending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bg1"/>
                </a:solidFill>
              </a:rPr>
              <a:t>dry air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bg1"/>
                </a:solidFill>
              </a:rPr>
              <a:t>absorbs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bg1"/>
                </a:solidFill>
              </a:rPr>
              <a:t>moisture.</a:t>
            </a:r>
          </a:p>
        </p:txBody>
      </p:sp>
      <p:sp>
        <p:nvSpPr>
          <p:cNvPr id="756756" name="Text Box 23"/>
          <p:cNvSpPr txBox="1">
            <a:spLocks noChangeArrowheads="1"/>
          </p:cNvSpPr>
          <p:nvPr/>
        </p:nvSpPr>
        <p:spPr bwMode="auto">
          <a:xfrm>
            <a:off x="7680325" y="2628900"/>
            <a:ext cx="11144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bg1"/>
                </a:solidFill>
              </a:rPr>
              <a:t>Ascending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bg1"/>
                </a:solidFill>
              </a:rPr>
              <a:t>moist air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bg1"/>
                </a:solidFill>
              </a:rPr>
              <a:t>releases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bg1"/>
                </a:solidFill>
              </a:rPr>
              <a:t>moisture.</a:t>
            </a:r>
          </a:p>
        </p:txBody>
      </p:sp>
      <p:sp>
        <p:nvSpPr>
          <p:cNvPr id="756757" name="Line 24"/>
          <p:cNvSpPr>
            <a:spLocks noChangeShapeType="1"/>
          </p:cNvSpPr>
          <p:nvPr/>
        </p:nvSpPr>
        <p:spPr bwMode="auto">
          <a:xfrm>
            <a:off x="2171700" y="1225550"/>
            <a:ext cx="127000" cy="336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6758" name="Line 25"/>
          <p:cNvSpPr>
            <a:spLocks noChangeShapeType="1"/>
          </p:cNvSpPr>
          <p:nvPr/>
        </p:nvSpPr>
        <p:spPr bwMode="auto">
          <a:xfrm>
            <a:off x="2174875" y="1223963"/>
            <a:ext cx="12700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6759" name="Line 26"/>
          <p:cNvSpPr>
            <a:spLocks noChangeShapeType="1"/>
          </p:cNvSpPr>
          <p:nvPr/>
        </p:nvSpPr>
        <p:spPr bwMode="auto">
          <a:xfrm flipV="1">
            <a:off x="2038350" y="4870450"/>
            <a:ext cx="228600" cy="203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6760" name="Line 27"/>
          <p:cNvSpPr>
            <a:spLocks noChangeShapeType="1"/>
          </p:cNvSpPr>
          <p:nvPr/>
        </p:nvSpPr>
        <p:spPr bwMode="auto">
          <a:xfrm flipV="1">
            <a:off x="2038350" y="4872038"/>
            <a:ext cx="2286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6761" name="Line 28"/>
          <p:cNvSpPr>
            <a:spLocks noChangeShapeType="1"/>
          </p:cNvSpPr>
          <p:nvPr/>
        </p:nvSpPr>
        <p:spPr bwMode="auto">
          <a:xfrm flipH="1">
            <a:off x="6299200" y="1593850"/>
            <a:ext cx="12954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6762" name="Line 29"/>
          <p:cNvSpPr>
            <a:spLocks noChangeShapeType="1"/>
          </p:cNvSpPr>
          <p:nvPr/>
        </p:nvSpPr>
        <p:spPr bwMode="auto">
          <a:xfrm flipH="1">
            <a:off x="6297613" y="1595438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6763" name="Line 30"/>
          <p:cNvSpPr>
            <a:spLocks noChangeShapeType="1"/>
          </p:cNvSpPr>
          <p:nvPr/>
        </p:nvSpPr>
        <p:spPr bwMode="auto">
          <a:xfrm flipH="1">
            <a:off x="7131050" y="3422650"/>
            <a:ext cx="876300" cy="977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6764" name="Line 31"/>
          <p:cNvSpPr>
            <a:spLocks noChangeShapeType="1"/>
          </p:cNvSpPr>
          <p:nvPr/>
        </p:nvSpPr>
        <p:spPr bwMode="auto">
          <a:xfrm flipH="1">
            <a:off x="7129463" y="3424238"/>
            <a:ext cx="87630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52.5</a:t>
            </a:r>
          </a:p>
        </p:txBody>
      </p:sp>
      <p:pic>
        <p:nvPicPr>
          <p:cNvPr id="707587" name="Picture 21" descr="52_05GlobalCircWate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876300"/>
            <a:ext cx="8548687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88" name="Text Box 3"/>
          <p:cNvSpPr txBox="1">
            <a:spLocks noChangeArrowheads="1"/>
          </p:cNvSpPr>
          <p:nvPr/>
        </p:nvSpPr>
        <p:spPr bwMode="auto">
          <a:xfrm>
            <a:off x="987425" y="3606800"/>
            <a:ext cx="10382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5000"/>
              </a:lnSpc>
            </a:pPr>
            <a:r>
              <a:rPr lang="en-US" sz="1200" b="1"/>
              <a:t>Indian</a:t>
            </a:r>
          </a:p>
          <a:p>
            <a:pPr algn="ctr">
              <a:lnSpc>
                <a:spcPct val="95000"/>
              </a:lnSpc>
            </a:pPr>
            <a:r>
              <a:rPr lang="en-US" sz="1200" b="1"/>
              <a:t>Ocean</a:t>
            </a:r>
          </a:p>
          <a:p>
            <a:pPr algn="ctr">
              <a:lnSpc>
                <a:spcPct val="95000"/>
              </a:lnSpc>
            </a:pPr>
            <a:r>
              <a:rPr lang="en-US" sz="1200" b="1"/>
              <a:t>Subtropical</a:t>
            </a:r>
          </a:p>
          <a:p>
            <a:pPr algn="ctr">
              <a:lnSpc>
                <a:spcPct val="95000"/>
              </a:lnSpc>
            </a:pPr>
            <a:r>
              <a:rPr lang="en-US" sz="1200" b="1"/>
              <a:t>Gyre</a:t>
            </a:r>
          </a:p>
        </p:txBody>
      </p:sp>
      <p:sp>
        <p:nvSpPr>
          <p:cNvPr id="707589" name="Text Box 5"/>
          <p:cNvSpPr txBox="1">
            <a:spLocks noChangeArrowheads="1"/>
          </p:cNvSpPr>
          <p:nvPr/>
        </p:nvSpPr>
        <p:spPr bwMode="auto">
          <a:xfrm>
            <a:off x="3489325" y="2222500"/>
            <a:ext cx="1406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California Current</a:t>
            </a:r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3311525" y="2463800"/>
            <a:ext cx="441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30°N</a:t>
            </a:r>
          </a:p>
        </p:txBody>
      </p:sp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3679825" y="2463800"/>
            <a:ext cx="13049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North Pacific</a:t>
            </a:r>
          </a:p>
          <a:p>
            <a:pPr algn="ctr">
              <a:lnSpc>
                <a:spcPct val="90000"/>
              </a:lnSpc>
            </a:pPr>
            <a:r>
              <a:rPr lang="en-US" sz="1200" b="1"/>
              <a:t>Subtropical Gyre</a:t>
            </a:r>
          </a:p>
        </p:txBody>
      </p:sp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3425825" y="4076700"/>
            <a:ext cx="441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30°S</a:t>
            </a:r>
          </a:p>
        </p:txBody>
      </p:sp>
      <p:sp>
        <p:nvSpPr>
          <p:cNvPr id="707593" name="Text Box 9"/>
          <p:cNvSpPr txBox="1">
            <a:spLocks noChangeArrowheads="1"/>
          </p:cNvSpPr>
          <p:nvPr/>
        </p:nvSpPr>
        <p:spPr bwMode="auto">
          <a:xfrm>
            <a:off x="3540125" y="3263900"/>
            <a:ext cx="657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Equator</a:t>
            </a:r>
          </a:p>
        </p:txBody>
      </p:sp>
      <p:sp>
        <p:nvSpPr>
          <p:cNvPr id="707594" name="Text Box 10"/>
          <p:cNvSpPr txBox="1">
            <a:spLocks noChangeArrowheads="1"/>
          </p:cNvSpPr>
          <p:nvPr/>
        </p:nvSpPr>
        <p:spPr bwMode="auto">
          <a:xfrm>
            <a:off x="4454525" y="3937000"/>
            <a:ext cx="13049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South Pacific</a:t>
            </a:r>
          </a:p>
          <a:p>
            <a:pPr algn="ctr">
              <a:lnSpc>
                <a:spcPct val="90000"/>
              </a:lnSpc>
            </a:pPr>
            <a:r>
              <a:rPr lang="en-US" sz="1200" b="1"/>
              <a:t>Subtropical Gyre</a:t>
            </a:r>
          </a:p>
        </p:txBody>
      </p:sp>
      <p:sp>
        <p:nvSpPr>
          <p:cNvPr id="707595" name="Text Box 11"/>
          <p:cNvSpPr txBox="1">
            <a:spLocks noChangeArrowheads="1"/>
          </p:cNvSpPr>
          <p:nvPr/>
        </p:nvSpPr>
        <p:spPr bwMode="auto">
          <a:xfrm>
            <a:off x="6016625" y="927100"/>
            <a:ext cx="1304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Labrador Current</a:t>
            </a:r>
          </a:p>
        </p:txBody>
      </p:sp>
      <p:sp>
        <p:nvSpPr>
          <p:cNvPr id="707596" name="Text Box 12"/>
          <p:cNvSpPr txBox="1">
            <a:spLocks noChangeArrowheads="1"/>
          </p:cNvSpPr>
          <p:nvPr/>
        </p:nvSpPr>
        <p:spPr bwMode="auto">
          <a:xfrm>
            <a:off x="5292725" y="2273300"/>
            <a:ext cx="911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Gulf Stream</a:t>
            </a:r>
          </a:p>
        </p:txBody>
      </p:sp>
      <p:sp>
        <p:nvSpPr>
          <p:cNvPr id="707597" name="Text Box 13"/>
          <p:cNvSpPr txBox="1">
            <a:spLocks noChangeArrowheads="1"/>
          </p:cNvSpPr>
          <p:nvPr/>
        </p:nvSpPr>
        <p:spPr bwMode="auto">
          <a:xfrm>
            <a:off x="6473825" y="2374900"/>
            <a:ext cx="1038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North Atlantic</a:t>
            </a:r>
          </a:p>
          <a:p>
            <a:pPr algn="ctr">
              <a:lnSpc>
                <a:spcPct val="90000"/>
              </a:lnSpc>
            </a:pPr>
            <a:r>
              <a:rPr lang="en-US" sz="1200" b="1"/>
              <a:t>Subtropical</a:t>
            </a:r>
          </a:p>
          <a:p>
            <a:pPr algn="ctr">
              <a:lnSpc>
                <a:spcPct val="90000"/>
              </a:lnSpc>
            </a:pPr>
            <a:r>
              <a:rPr lang="en-US" sz="1200" b="1"/>
              <a:t>Gyre</a:t>
            </a:r>
          </a:p>
        </p:txBody>
      </p:sp>
      <p:sp>
        <p:nvSpPr>
          <p:cNvPr id="707598" name="Text Box 14"/>
          <p:cNvSpPr txBox="1">
            <a:spLocks noChangeArrowheads="1"/>
          </p:cNvSpPr>
          <p:nvPr/>
        </p:nvSpPr>
        <p:spPr bwMode="auto">
          <a:xfrm>
            <a:off x="7248525" y="3695700"/>
            <a:ext cx="9874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South</a:t>
            </a:r>
          </a:p>
          <a:p>
            <a:pPr algn="ctr">
              <a:lnSpc>
                <a:spcPct val="90000"/>
              </a:lnSpc>
            </a:pPr>
            <a:r>
              <a:rPr lang="en-US" sz="1200" b="1"/>
              <a:t>Atlantic</a:t>
            </a:r>
          </a:p>
          <a:p>
            <a:pPr algn="ctr">
              <a:lnSpc>
                <a:spcPct val="90000"/>
              </a:lnSpc>
            </a:pPr>
            <a:r>
              <a:rPr lang="en-US" sz="1200" b="1"/>
              <a:t>Subtropical</a:t>
            </a:r>
          </a:p>
          <a:p>
            <a:pPr algn="ctr">
              <a:lnSpc>
                <a:spcPct val="90000"/>
              </a:lnSpc>
            </a:pPr>
            <a:r>
              <a:rPr lang="en-US" sz="1200" b="1"/>
              <a:t>Gyre</a:t>
            </a:r>
          </a:p>
        </p:txBody>
      </p:sp>
      <p:sp>
        <p:nvSpPr>
          <p:cNvPr id="707599" name="Line 15"/>
          <p:cNvSpPr>
            <a:spLocks noChangeShapeType="1"/>
          </p:cNvSpPr>
          <p:nvPr/>
        </p:nvSpPr>
        <p:spPr bwMode="auto">
          <a:xfrm>
            <a:off x="4819650" y="2311400"/>
            <a:ext cx="31750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7600" name="Line 16"/>
          <p:cNvSpPr>
            <a:spLocks noChangeShapeType="1"/>
          </p:cNvSpPr>
          <p:nvPr/>
        </p:nvSpPr>
        <p:spPr bwMode="auto">
          <a:xfrm flipV="1">
            <a:off x="6172200" y="2317750"/>
            <a:ext cx="31115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7601" name="Line 17"/>
          <p:cNvSpPr>
            <a:spLocks noChangeShapeType="1"/>
          </p:cNvSpPr>
          <p:nvPr/>
        </p:nvSpPr>
        <p:spPr bwMode="auto">
          <a:xfrm>
            <a:off x="6629400" y="1079500"/>
            <a:ext cx="15875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7602" name="Line 18"/>
          <p:cNvSpPr>
            <a:spLocks noChangeShapeType="1"/>
          </p:cNvSpPr>
          <p:nvPr/>
        </p:nvSpPr>
        <p:spPr bwMode="auto">
          <a:xfrm flipV="1">
            <a:off x="2184400" y="4870450"/>
            <a:ext cx="20955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7603" name="Text Box 20"/>
          <p:cNvSpPr txBox="1">
            <a:spLocks noChangeArrowheads="1"/>
          </p:cNvSpPr>
          <p:nvPr/>
        </p:nvSpPr>
        <p:spPr bwMode="auto">
          <a:xfrm>
            <a:off x="352425" y="4978400"/>
            <a:ext cx="2295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Antarctic Circumpolar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52.6</a:t>
            </a:r>
          </a:p>
        </p:txBody>
      </p:sp>
      <p:pic>
        <p:nvPicPr>
          <p:cNvPr id="709635" name="Picture 9" descr="52_06MtnsAffectClimat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58900"/>
            <a:ext cx="854868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9636" name="Text Box 3"/>
          <p:cNvSpPr txBox="1">
            <a:spLocks noChangeArrowheads="1"/>
          </p:cNvSpPr>
          <p:nvPr/>
        </p:nvSpPr>
        <p:spPr bwMode="auto">
          <a:xfrm>
            <a:off x="784225" y="2743200"/>
            <a:ext cx="9747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Air flow</a:t>
            </a:r>
          </a:p>
        </p:txBody>
      </p:sp>
      <p:sp>
        <p:nvSpPr>
          <p:cNvPr id="709637" name="Text Box 5"/>
          <p:cNvSpPr txBox="1">
            <a:spLocks noChangeArrowheads="1"/>
          </p:cNvSpPr>
          <p:nvPr/>
        </p:nvSpPr>
        <p:spPr bwMode="auto">
          <a:xfrm>
            <a:off x="377825" y="4584700"/>
            <a:ext cx="7207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Ocean</a:t>
            </a:r>
          </a:p>
        </p:txBody>
      </p:sp>
      <p:sp>
        <p:nvSpPr>
          <p:cNvPr id="709638" name="Text Box 6"/>
          <p:cNvSpPr txBox="1">
            <a:spLocks noChangeArrowheads="1"/>
          </p:cNvSpPr>
          <p:nvPr/>
        </p:nvSpPr>
        <p:spPr bwMode="auto">
          <a:xfrm>
            <a:off x="5381625" y="3454400"/>
            <a:ext cx="1063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Mountain</a:t>
            </a:r>
          </a:p>
          <a:p>
            <a:pPr algn="ctr"/>
            <a:r>
              <a:rPr lang="en-US" sz="1800" b="1"/>
              <a:t>range</a:t>
            </a:r>
          </a:p>
        </p:txBody>
      </p:sp>
      <p:sp>
        <p:nvSpPr>
          <p:cNvPr id="709639" name="Text Box 7"/>
          <p:cNvSpPr txBox="1">
            <a:spLocks noChangeArrowheads="1"/>
          </p:cNvSpPr>
          <p:nvPr/>
        </p:nvSpPr>
        <p:spPr bwMode="auto">
          <a:xfrm>
            <a:off x="6829425" y="2451100"/>
            <a:ext cx="1495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Leeward side</a:t>
            </a:r>
          </a:p>
          <a:p>
            <a:pPr algn="ctr"/>
            <a:r>
              <a:rPr lang="en-US" sz="1800" b="1"/>
              <a:t>of mountains</a:t>
            </a:r>
          </a:p>
        </p:txBody>
      </p:sp>
      <p:sp>
        <p:nvSpPr>
          <p:cNvPr id="709640" name="Line 8"/>
          <p:cNvSpPr>
            <a:spLocks noChangeShapeType="1"/>
          </p:cNvSpPr>
          <p:nvPr/>
        </p:nvSpPr>
        <p:spPr bwMode="auto">
          <a:xfrm>
            <a:off x="1206500" y="2997200"/>
            <a:ext cx="8890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20700"/>
            <a:ext cx="8534400" cy="503238"/>
          </a:xfrm>
        </p:spPr>
        <p:txBody>
          <a:bodyPr/>
          <a:lstStyle/>
          <a:p>
            <a:r>
              <a:rPr lang="en-US" i="1"/>
              <a:t>Mountains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4591050"/>
          </a:xfrm>
        </p:spPr>
        <p:txBody>
          <a:bodyPr/>
          <a:lstStyle/>
          <a:p>
            <a:r>
              <a:rPr lang="en-US" sz="2800" dirty="0"/>
              <a:t>Rising air releases moisture on the windward side of a peak and creates a “rain shadow” as it absorbs moisture on the leeward side</a:t>
            </a:r>
          </a:p>
          <a:p>
            <a:r>
              <a:rPr lang="en-US" sz="2800" dirty="0"/>
              <a:t>Mountains affect the amount of sunlight reaching an area</a:t>
            </a:r>
          </a:p>
          <a:p>
            <a:r>
              <a:rPr lang="en-US" sz="2800" dirty="0"/>
              <a:t>In the Northern Hemisphere, south-facing slopes receive more sunlight than north-facing slopes</a:t>
            </a:r>
          </a:p>
          <a:p>
            <a:r>
              <a:rPr lang="en-US" sz="2800" dirty="0"/>
              <a:t>Every 1,000 m increase in elevation produces a temperature drop of approximately 6</a:t>
            </a:r>
            <a:r>
              <a:rPr lang="en-US" sz="2800" dirty="0">
                <a:sym typeface="Symbol" pitchFamily="84" charset="2"/>
              </a:rPr>
              <a:t></a:t>
            </a:r>
            <a:r>
              <a:rPr lang="en-US" sz="2800" dirty="0" smtClean="0"/>
              <a:t>C (7-8)</a:t>
            </a:r>
            <a:endParaRPr lang="en-US" sz="3400" dirty="0"/>
          </a:p>
        </p:txBody>
      </p:sp>
      <p:grpSp>
        <p:nvGrpSpPr>
          <p:cNvPr id="60928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0928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0928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20700"/>
            <a:ext cx="8534400" cy="503238"/>
          </a:xfrm>
        </p:spPr>
        <p:txBody>
          <a:bodyPr/>
          <a:lstStyle/>
          <a:p>
            <a:r>
              <a:rPr lang="en-US"/>
              <a:t>Microclimate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4591050"/>
          </a:xfrm>
        </p:spPr>
        <p:txBody>
          <a:bodyPr/>
          <a:lstStyle/>
          <a:p>
            <a:r>
              <a:rPr lang="en-US" sz="2800" dirty="0"/>
              <a:t>Microclimate is determined by fine-scale differences in the environment that affect light and wind patterns</a:t>
            </a:r>
          </a:p>
          <a:p>
            <a:r>
              <a:rPr lang="en-US" sz="2800" dirty="0"/>
              <a:t>Every environment is characterized by differences in</a:t>
            </a:r>
          </a:p>
          <a:p>
            <a:pPr marL="977900" lvl="1" indent="-304800"/>
            <a:r>
              <a:rPr lang="en-US" sz="2600" b="1" dirty="0" err="1"/>
              <a:t>Abiotic</a:t>
            </a:r>
            <a:r>
              <a:rPr lang="en-US" sz="2600" dirty="0"/>
              <a:t> factors, including nonliving attributes such as temperature, light, water, and nutrients</a:t>
            </a:r>
          </a:p>
          <a:p>
            <a:pPr marL="977900" lvl="1" indent="-304800"/>
            <a:r>
              <a:rPr lang="en-US" sz="2600" b="1" dirty="0"/>
              <a:t>Biotic</a:t>
            </a:r>
            <a:r>
              <a:rPr lang="en-US" sz="2600" dirty="0"/>
              <a:t> factors, including other organisms that are part of an individual’s </a:t>
            </a:r>
            <a:r>
              <a:rPr lang="en-US" sz="2600" dirty="0" smtClean="0"/>
              <a:t>environment (9)</a:t>
            </a:r>
            <a:endParaRPr lang="en-US" sz="2600" dirty="0"/>
          </a:p>
        </p:txBody>
      </p:sp>
      <p:grpSp>
        <p:nvGrpSpPr>
          <p:cNvPr id="61133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133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1133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20700"/>
            <a:ext cx="8534400" cy="503238"/>
          </a:xfrm>
        </p:spPr>
        <p:txBody>
          <a:bodyPr/>
          <a:lstStyle/>
          <a:p>
            <a:r>
              <a:rPr lang="en-US"/>
              <a:t>Global Climate Change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4591050"/>
          </a:xfrm>
        </p:spPr>
        <p:txBody>
          <a:bodyPr/>
          <a:lstStyle/>
          <a:p>
            <a:r>
              <a:rPr lang="en-US" sz="2800" dirty="0"/>
              <a:t>Changes in Earth’s climate can profoundly affect the biosphere</a:t>
            </a:r>
          </a:p>
          <a:p>
            <a:r>
              <a:rPr lang="en-US" sz="2800" dirty="0"/>
              <a:t>One way to predict the effects of future global climate change is to study previous changes</a:t>
            </a:r>
          </a:p>
          <a:p>
            <a:r>
              <a:rPr lang="en-US" sz="2800" dirty="0"/>
              <a:t>As glaciers retreated 16,000 years ago, tree distribution patterns changed</a:t>
            </a:r>
          </a:p>
          <a:p>
            <a:r>
              <a:rPr lang="en-US" sz="2800" dirty="0"/>
              <a:t>As climate changes, species that have difficulty dispersing may have smaller ranges or could become </a:t>
            </a:r>
            <a:r>
              <a:rPr lang="en-US" sz="2800" dirty="0" smtClean="0"/>
              <a:t>extinct (10 from understanding)</a:t>
            </a:r>
            <a:endParaRPr lang="en-US" sz="3400" dirty="0"/>
          </a:p>
        </p:txBody>
      </p:sp>
      <p:grpSp>
        <p:nvGrpSpPr>
          <p:cNvPr id="61338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338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52.7</a:t>
            </a:r>
          </a:p>
        </p:txBody>
      </p:sp>
      <p:pic>
        <p:nvPicPr>
          <p:cNvPr id="711683" name="Picture 10" descr="52_07BeechRangeScenario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33425"/>
            <a:ext cx="8548687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4" name="Text Box 3"/>
          <p:cNvSpPr txBox="1">
            <a:spLocks noChangeArrowheads="1"/>
          </p:cNvSpPr>
          <p:nvPr/>
        </p:nvSpPr>
        <p:spPr bwMode="auto">
          <a:xfrm>
            <a:off x="3235325" y="3429000"/>
            <a:ext cx="974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Current</a:t>
            </a:r>
          </a:p>
          <a:p>
            <a:pPr>
              <a:lnSpc>
                <a:spcPct val="90000"/>
              </a:lnSpc>
            </a:pPr>
            <a:r>
              <a:rPr lang="en-US" sz="2000" b="1"/>
              <a:t>range</a:t>
            </a:r>
          </a:p>
        </p:txBody>
      </p:sp>
      <p:sp>
        <p:nvSpPr>
          <p:cNvPr id="711685" name="Text Box 5"/>
          <p:cNvSpPr txBox="1">
            <a:spLocks noChangeArrowheads="1"/>
          </p:cNvSpPr>
          <p:nvPr/>
        </p:nvSpPr>
        <p:spPr bwMode="auto">
          <a:xfrm>
            <a:off x="3235325" y="4114800"/>
            <a:ext cx="12033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Predicted</a:t>
            </a:r>
          </a:p>
          <a:p>
            <a:pPr>
              <a:lnSpc>
                <a:spcPct val="90000"/>
              </a:lnSpc>
            </a:pPr>
            <a:r>
              <a:rPr lang="en-US" sz="2000" b="1"/>
              <a:t>range</a:t>
            </a:r>
          </a:p>
        </p:txBody>
      </p:sp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3235325" y="4775200"/>
            <a:ext cx="1050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Overlap</a:t>
            </a:r>
          </a:p>
        </p:txBody>
      </p:sp>
      <p:sp>
        <p:nvSpPr>
          <p:cNvPr id="711687" name="Text Box 7"/>
          <p:cNvSpPr txBox="1">
            <a:spLocks noChangeArrowheads="1"/>
          </p:cNvSpPr>
          <p:nvPr/>
        </p:nvSpPr>
        <p:spPr bwMode="auto">
          <a:xfrm>
            <a:off x="339725" y="5372100"/>
            <a:ext cx="3527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(a) 4.5°C warming over next 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     century</a:t>
            </a:r>
          </a:p>
        </p:txBody>
      </p:sp>
      <p:sp>
        <p:nvSpPr>
          <p:cNvPr id="711688" name="Text Box 9"/>
          <p:cNvSpPr txBox="1">
            <a:spLocks noChangeArrowheads="1"/>
          </p:cNvSpPr>
          <p:nvPr/>
        </p:nvSpPr>
        <p:spPr bwMode="auto">
          <a:xfrm>
            <a:off x="4632325" y="5372100"/>
            <a:ext cx="3527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(b) 6.5°C warming over next 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</a:pPr>
            <a:r>
              <a:rPr lang="en-US" sz="2000" b="1"/>
              <a:t>     century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63600"/>
            <a:ext cx="8991600" cy="914400"/>
          </a:xfrm>
        </p:spPr>
        <p:txBody>
          <a:bodyPr/>
          <a:lstStyle/>
          <a:p>
            <a:r>
              <a:rPr lang="en-US"/>
              <a:t>Concept 52.2: The structure and distribution of terrestrial biomes are controlled by climate and disturbance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5225"/>
            <a:ext cx="8229600" cy="2441575"/>
          </a:xfrm>
        </p:spPr>
        <p:txBody>
          <a:bodyPr/>
          <a:lstStyle/>
          <a:p>
            <a:r>
              <a:rPr lang="en-US" sz="2800" b="1" dirty="0"/>
              <a:t>Biomes</a:t>
            </a:r>
            <a:r>
              <a:rPr lang="en-US" sz="2800" dirty="0"/>
              <a:t> are major life zones characterized by vegetation type (terrestrial biomes) or physical environment (aquatic biomes)</a:t>
            </a:r>
          </a:p>
          <a:p>
            <a:r>
              <a:rPr lang="en-US" sz="2800" dirty="0"/>
              <a:t>Climate is very important in determining why terrestrial biomes are found in certain </a:t>
            </a:r>
            <a:r>
              <a:rPr lang="en-US" sz="2800" dirty="0" smtClean="0"/>
              <a:t>areas (11)</a:t>
            </a:r>
            <a:endParaRPr lang="en-US" dirty="0"/>
          </a:p>
        </p:txBody>
      </p:sp>
      <p:grpSp>
        <p:nvGrpSpPr>
          <p:cNvPr id="3696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966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8113"/>
            <a:ext cx="8229600" cy="2749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 </a:t>
            </a:r>
            <a:r>
              <a:rPr lang="en-US" sz="2800" b="1"/>
              <a:t>climograph</a:t>
            </a:r>
            <a:r>
              <a:rPr lang="en-US" sz="2800"/>
              <a:t> plots the temperature and precipitation in a region</a:t>
            </a:r>
          </a:p>
          <a:p>
            <a:pPr>
              <a:lnSpc>
                <a:spcPct val="90000"/>
              </a:lnSpc>
            </a:pPr>
            <a:r>
              <a:rPr lang="en-US" sz="2800"/>
              <a:t>Biomes are affected not just by average temperature and precipitation, but also by the pattern of temperature and precipitation through the year</a:t>
            </a:r>
          </a:p>
        </p:txBody>
      </p:sp>
      <p:grpSp>
        <p:nvGrpSpPr>
          <p:cNvPr id="61542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542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1543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3054350"/>
          </a:xfrm>
        </p:spPr>
        <p:txBody>
          <a:bodyPr/>
          <a:lstStyle/>
          <a:p>
            <a:pPr>
              <a:buFont typeface="Times" pitchFamily="84" charset="0"/>
              <a:buNone/>
            </a:pPr>
            <a:r>
              <a:rPr lang="en-US" sz="3000" dirty="0"/>
              <a:t>Global Ecology</a:t>
            </a:r>
          </a:p>
          <a:p>
            <a:r>
              <a:rPr lang="en-US" sz="2800" dirty="0"/>
              <a:t>The </a:t>
            </a:r>
            <a:r>
              <a:rPr lang="en-US" sz="2800" b="1" dirty="0"/>
              <a:t>biosphere</a:t>
            </a:r>
            <a:r>
              <a:rPr lang="en-US" sz="2800" dirty="0"/>
              <a:t> is the global ecosystem, the sum of all the planet’s ecosystems</a:t>
            </a:r>
          </a:p>
          <a:p>
            <a:r>
              <a:rPr lang="en-US" sz="2800" b="1" dirty="0"/>
              <a:t>Global ecology</a:t>
            </a:r>
            <a:r>
              <a:rPr lang="en-US" sz="2800" dirty="0"/>
              <a:t> examines the influence of energy and materials on organisms across the </a:t>
            </a:r>
            <a:r>
              <a:rPr lang="en-US" sz="2800" dirty="0" smtClean="0"/>
              <a:t>biosphere (2 on next several slides)</a:t>
            </a:r>
            <a:endParaRPr lang="en-US" sz="2800" dirty="0"/>
          </a:p>
        </p:txBody>
      </p:sp>
      <p:grpSp>
        <p:nvGrpSpPr>
          <p:cNvPr id="33075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075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27" name="Picture 29" descr="52_10Climograph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136525"/>
            <a:ext cx="74755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28" name="Text Box 3"/>
          <p:cNvSpPr txBox="1">
            <a:spLocks noChangeArrowheads="1"/>
          </p:cNvSpPr>
          <p:nvPr/>
        </p:nvSpPr>
        <p:spPr bwMode="auto">
          <a:xfrm>
            <a:off x="5407025" y="2692400"/>
            <a:ext cx="1279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Temperate</a:t>
            </a:r>
          </a:p>
          <a:p>
            <a:pPr>
              <a:lnSpc>
                <a:spcPct val="90000"/>
              </a:lnSpc>
            </a:pPr>
            <a:r>
              <a:rPr lang="en-US" sz="1900" b="1"/>
              <a:t>broadleaf</a:t>
            </a:r>
          </a:p>
          <a:p>
            <a:pPr>
              <a:lnSpc>
                <a:spcPct val="90000"/>
              </a:lnSpc>
            </a:pPr>
            <a:r>
              <a:rPr lang="en-US" sz="1900" b="1"/>
              <a:t>forest</a:t>
            </a:r>
          </a:p>
        </p:txBody>
      </p:sp>
      <p:sp>
        <p:nvSpPr>
          <p:cNvPr id="717829" name="Text Box 6"/>
          <p:cNvSpPr txBox="1">
            <a:spLocks noChangeArrowheads="1"/>
          </p:cNvSpPr>
          <p:nvPr/>
        </p:nvSpPr>
        <p:spPr bwMode="auto">
          <a:xfrm>
            <a:off x="5407025" y="4660900"/>
            <a:ext cx="1279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Arctic and</a:t>
            </a:r>
          </a:p>
          <a:p>
            <a:pPr>
              <a:lnSpc>
                <a:spcPct val="90000"/>
              </a:lnSpc>
            </a:pPr>
            <a:r>
              <a:rPr lang="en-US" sz="1900" b="1"/>
              <a:t>alpine</a:t>
            </a:r>
          </a:p>
          <a:p>
            <a:pPr>
              <a:lnSpc>
                <a:spcPct val="90000"/>
              </a:lnSpc>
            </a:pPr>
            <a:r>
              <a:rPr lang="en-US" sz="1900" b="1"/>
              <a:t>tundra</a:t>
            </a:r>
          </a:p>
        </p:txBody>
      </p:sp>
      <p:sp>
        <p:nvSpPr>
          <p:cNvPr id="717830" name="Text Box 8"/>
          <p:cNvSpPr txBox="1">
            <a:spLocks noChangeArrowheads="1"/>
          </p:cNvSpPr>
          <p:nvPr/>
        </p:nvSpPr>
        <p:spPr bwMode="auto">
          <a:xfrm>
            <a:off x="5407025" y="3721100"/>
            <a:ext cx="1279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Northern</a:t>
            </a:r>
          </a:p>
          <a:p>
            <a:pPr>
              <a:lnSpc>
                <a:spcPct val="90000"/>
              </a:lnSpc>
            </a:pPr>
            <a:r>
              <a:rPr lang="en-US" sz="1900" b="1"/>
              <a:t>coniferous</a:t>
            </a:r>
          </a:p>
          <a:p>
            <a:pPr>
              <a:lnSpc>
                <a:spcPct val="90000"/>
              </a:lnSpc>
            </a:pPr>
            <a:r>
              <a:rPr lang="en-US" sz="1900" b="1"/>
              <a:t>forest</a:t>
            </a:r>
          </a:p>
        </p:txBody>
      </p:sp>
      <p:sp>
        <p:nvSpPr>
          <p:cNvPr id="717831" name="Text Box 9"/>
          <p:cNvSpPr txBox="1">
            <a:spLocks noChangeArrowheads="1"/>
          </p:cNvSpPr>
          <p:nvPr/>
        </p:nvSpPr>
        <p:spPr bwMode="auto">
          <a:xfrm rot="-5400000">
            <a:off x="-631825" y="3333751"/>
            <a:ext cx="3679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Annual mean temperature (°C)</a:t>
            </a:r>
          </a:p>
        </p:txBody>
      </p:sp>
      <p:sp>
        <p:nvSpPr>
          <p:cNvPr id="717832" name="Text Box 10"/>
          <p:cNvSpPr txBox="1">
            <a:spLocks noChangeArrowheads="1"/>
          </p:cNvSpPr>
          <p:nvPr/>
        </p:nvSpPr>
        <p:spPr bwMode="auto">
          <a:xfrm>
            <a:off x="3832225" y="1219200"/>
            <a:ext cx="2511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Temperate grassland</a:t>
            </a:r>
          </a:p>
        </p:txBody>
      </p:sp>
      <p:sp>
        <p:nvSpPr>
          <p:cNvPr id="717833" name="Text Box 11"/>
          <p:cNvSpPr txBox="1">
            <a:spLocks noChangeArrowheads="1"/>
          </p:cNvSpPr>
          <p:nvPr/>
        </p:nvSpPr>
        <p:spPr bwMode="auto">
          <a:xfrm>
            <a:off x="6588125" y="1219200"/>
            <a:ext cx="1774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Tropical forest</a:t>
            </a:r>
          </a:p>
        </p:txBody>
      </p:sp>
      <p:sp>
        <p:nvSpPr>
          <p:cNvPr id="717834" name="Text Box 12"/>
          <p:cNvSpPr txBox="1">
            <a:spLocks noChangeArrowheads="1"/>
          </p:cNvSpPr>
          <p:nvPr/>
        </p:nvSpPr>
        <p:spPr bwMode="auto">
          <a:xfrm>
            <a:off x="1393825" y="1816100"/>
            <a:ext cx="441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1900" b="1"/>
              <a:t>30</a:t>
            </a:r>
          </a:p>
        </p:txBody>
      </p:sp>
      <p:sp>
        <p:nvSpPr>
          <p:cNvPr id="717835" name="Text Box 13"/>
          <p:cNvSpPr txBox="1">
            <a:spLocks noChangeArrowheads="1"/>
          </p:cNvSpPr>
          <p:nvPr/>
        </p:nvSpPr>
        <p:spPr bwMode="auto">
          <a:xfrm>
            <a:off x="1393825" y="3022600"/>
            <a:ext cx="441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1900" b="1"/>
              <a:t>15</a:t>
            </a:r>
          </a:p>
        </p:txBody>
      </p:sp>
      <p:sp>
        <p:nvSpPr>
          <p:cNvPr id="717836" name="Text Box 14"/>
          <p:cNvSpPr txBox="1">
            <a:spLocks noChangeArrowheads="1"/>
          </p:cNvSpPr>
          <p:nvPr/>
        </p:nvSpPr>
        <p:spPr bwMode="auto">
          <a:xfrm>
            <a:off x="1393825" y="4229100"/>
            <a:ext cx="441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1900" b="1"/>
              <a:t>0</a:t>
            </a:r>
          </a:p>
        </p:txBody>
      </p:sp>
      <p:sp>
        <p:nvSpPr>
          <p:cNvPr id="717837" name="Text Box 15"/>
          <p:cNvSpPr txBox="1">
            <a:spLocks noChangeArrowheads="1"/>
          </p:cNvSpPr>
          <p:nvPr/>
        </p:nvSpPr>
        <p:spPr bwMode="auto">
          <a:xfrm>
            <a:off x="1368425" y="5448300"/>
            <a:ext cx="4667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1900" b="1">
                <a:latin typeface="Symbol" pitchFamily="84" charset="2"/>
                <a:sym typeface="Symbol" pitchFamily="84" charset="2"/>
              </a:rPr>
              <a:t></a:t>
            </a:r>
            <a:r>
              <a:rPr lang="en-US" sz="1900" b="1"/>
              <a:t>15</a:t>
            </a:r>
          </a:p>
        </p:txBody>
      </p:sp>
      <p:sp>
        <p:nvSpPr>
          <p:cNvPr id="717838" name="Text Box 16"/>
          <p:cNvSpPr txBox="1">
            <a:spLocks noChangeArrowheads="1"/>
          </p:cNvSpPr>
          <p:nvPr/>
        </p:nvSpPr>
        <p:spPr bwMode="auto">
          <a:xfrm>
            <a:off x="2295525" y="1219200"/>
            <a:ext cx="9239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Desert</a:t>
            </a:r>
          </a:p>
        </p:txBody>
      </p:sp>
      <p:sp>
        <p:nvSpPr>
          <p:cNvPr id="717839" name="Text Box 17"/>
          <p:cNvSpPr txBox="1">
            <a:spLocks noChangeArrowheads="1"/>
          </p:cNvSpPr>
          <p:nvPr/>
        </p:nvSpPr>
        <p:spPr bwMode="auto">
          <a:xfrm>
            <a:off x="3057525" y="6083300"/>
            <a:ext cx="3705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Annual mean precipitation (cm)</a:t>
            </a:r>
          </a:p>
        </p:txBody>
      </p:sp>
      <p:sp>
        <p:nvSpPr>
          <p:cNvPr id="717840" name="Text Box 18"/>
          <p:cNvSpPr txBox="1">
            <a:spLocks noChangeArrowheads="1"/>
          </p:cNvSpPr>
          <p:nvPr/>
        </p:nvSpPr>
        <p:spPr bwMode="auto">
          <a:xfrm>
            <a:off x="1939925" y="57404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0</a:t>
            </a:r>
          </a:p>
        </p:txBody>
      </p:sp>
      <p:sp>
        <p:nvSpPr>
          <p:cNvPr id="717841" name="Text Box 19"/>
          <p:cNvSpPr txBox="1">
            <a:spLocks noChangeArrowheads="1"/>
          </p:cNvSpPr>
          <p:nvPr/>
        </p:nvSpPr>
        <p:spPr bwMode="auto">
          <a:xfrm>
            <a:off x="6867525" y="57404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400</a:t>
            </a:r>
          </a:p>
        </p:txBody>
      </p:sp>
      <p:sp>
        <p:nvSpPr>
          <p:cNvPr id="717842" name="Text Box 20"/>
          <p:cNvSpPr txBox="1">
            <a:spLocks noChangeArrowheads="1"/>
          </p:cNvSpPr>
          <p:nvPr/>
        </p:nvSpPr>
        <p:spPr bwMode="auto">
          <a:xfrm>
            <a:off x="3070225" y="57404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100</a:t>
            </a:r>
          </a:p>
        </p:txBody>
      </p:sp>
      <p:sp>
        <p:nvSpPr>
          <p:cNvPr id="717843" name="Text Box 21"/>
          <p:cNvSpPr txBox="1">
            <a:spLocks noChangeArrowheads="1"/>
          </p:cNvSpPr>
          <p:nvPr/>
        </p:nvSpPr>
        <p:spPr bwMode="auto">
          <a:xfrm>
            <a:off x="4340225" y="57404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200</a:t>
            </a:r>
          </a:p>
        </p:txBody>
      </p:sp>
      <p:sp>
        <p:nvSpPr>
          <p:cNvPr id="717844" name="Text Box 22"/>
          <p:cNvSpPr txBox="1">
            <a:spLocks noChangeArrowheads="1"/>
          </p:cNvSpPr>
          <p:nvPr/>
        </p:nvSpPr>
        <p:spPr bwMode="auto">
          <a:xfrm>
            <a:off x="5610225" y="57404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300</a:t>
            </a:r>
          </a:p>
        </p:txBody>
      </p:sp>
      <p:sp>
        <p:nvSpPr>
          <p:cNvPr id="717845" name="Line 23"/>
          <p:cNvSpPr>
            <a:spLocks noChangeShapeType="1"/>
          </p:cNvSpPr>
          <p:nvPr/>
        </p:nvSpPr>
        <p:spPr bwMode="auto">
          <a:xfrm flipV="1">
            <a:off x="2241550" y="1479550"/>
            <a:ext cx="425450" cy="96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46" name="Line 24"/>
          <p:cNvSpPr>
            <a:spLocks noChangeShapeType="1"/>
          </p:cNvSpPr>
          <p:nvPr/>
        </p:nvSpPr>
        <p:spPr bwMode="auto">
          <a:xfrm flipV="1">
            <a:off x="3009900" y="1466850"/>
            <a:ext cx="204470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47" name="Line 25"/>
          <p:cNvSpPr>
            <a:spLocks noChangeShapeType="1"/>
          </p:cNvSpPr>
          <p:nvPr/>
        </p:nvSpPr>
        <p:spPr bwMode="auto">
          <a:xfrm flipV="1">
            <a:off x="5708650" y="1473200"/>
            <a:ext cx="167640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48" name="Line 26"/>
          <p:cNvSpPr>
            <a:spLocks noChangeShapeType="1"/>
          </p:cNvSpPr>
          <p:nvPr/>
        </p:nvSpPr>
        <p:spPr bwMode="auto">
          <a:xfrm>
            <a:off x="4603750" y="2813050"/>
            <a:ext cx="75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49" name="Line 27"/>
          <p:cNvSpPr>
            <a:spLocks noChangeShapeType="1"/>
          </p:cNvSpPr>
          <p:nvPr/>
        </p:nvSpPr>
        <p:spPr bwMode="auto">
          <a:xfrm>
            <a:off x="3994150" y="3854450"/>
            <a:ext cx="134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50" name="Line 28"/>
          <p:cNvSpPr>
            <a:spLocks noChangeShapeType="1"/>
          </p:cNvSpPr>
          <p:nvPr/>
        </p:nvSpPr>
        <p:spPr bwMode="auto">
          <a:xfrm>
            <a:off x="2425700" y="4800600"/>
            <a:ext cx="292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609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(12-13)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779" name="Picture 13" descr="52_09TerresBiomesMap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36538"/>
            <a:ext cx="8548687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5780" name="Text Box 3"/>
          <p:cNvSpPr txBox="1">
            <a:spLocks noChangeArrowheads="1"/>
          </p:cNvSpPr>
          <p:nvPr/>
        </p:nvSpPr>
        <p:spPr bwMode="auto">
          <a:xfrm>
            <a:off x="1076325" y="1943100"/>
            <a:ext cx="11525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Tropic of </a:t>
            </a:r>
          </a:p>
          <a:p>
            <a:pPr>
              <a:lnSpc>
                <a:spcPct val="90000"/>
              </a:lnSpc>
            </a:pPr>
            <a:r>
              <a:rPr lang="en-US" sz="1800" b="1"/>
              <a:t>Cancer</a:t>
            </a:r>
          </a:p>
        </p:txBody>
      </p:sp>
      <p:sp>
        <p:nvSpPr>
          <p:cNvPr id="715781" name="Text Box 5"/>
          <p:cNvSpPr txBox="1">
            <a:spLocks noChangeArrowheads="1"/>
          </p:cNvSpPr>
          <p:nvPr/>
        </p:nvSpPr>
        <p:spPr bwMode="auto">
          <a:xfrm>
            <a:off x="911225" y="1600200"/>
            <a:ext cx="6572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30°N</a:t>
            </a:r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911225" y="3238500"/>
            <a:ext cx="6572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30°S</a:t>
            </a:r>
          </a:p>
        </p:txBody>
      </p:sp>
      <p:sp>
        <p:nvSpPr>
          <p:cNvPr id="715783" name="Text Box 8"/>
          <p:cNvSpPr txBox="1">
            <a:spLocks noChangeArrowheads="1"/>
          </p:cNvSpPr>
          <p:nvPr/>
        </p:nvSpPr>
        <p:spPr bwMode="auto">
          <a:xfrm>
            <a:off x="555625" y="2882900"/>
            <a:ext cx="2206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Tropic of Capricorn</a:t>
            </a:r>
          </a:p>
        </p:txBody>
      </p:sp>
      <p:sp>
        <p:nvSpPr>
          <p:cNvPr id="715784" name="Text Box 9"/>
          <p:cNvSpPr txBox="1">
            <a:spLocks noChangeArrowheads="1"/>
          </p:cNvSpPr>
          <p:nvPr/>
        </p:nvSpPr>
        <p:spPr bwMode="auto">
          <a:xfrm>
            <a:off x="555625" y="2451100"/>
            <a:ext cx="9620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Equator</a:t>
            </a:r>
          </a:p>
        </p:txBody>
      </p:sp>
      <p:sp>
        <p:nvSpPr>
          <p:cNvPr id="715785" name="Text Box 10"/>
          <p:cNvSpPr txBox="1">
            <a:spLocks noChangeArrowheads="1"/>
          </p:cNvSpPr>
          <p:nvPr/>
        </p:nvSpPr>
        <p:spPr bwMode="auto">
          <a:xfrm>
            <a:off x="1724025" y="4864100"/>
            <a:ext cx="243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15000"/>
              </a:lnSpc>
            </a:pPr>
            <a:r>
              <a:rPr lang="en-US" sz="1800" b="1"/>
              <a:t>Tropical forest</a:t>
            </a:r>
          </a:p>
          <a:p>
            <a:pPr>
              <a:lnSpc>
                <a:spcPct val="115000"/>
              </a:lnSpc>
            </a:pPr>
            <a:r>
              <a:rPr lang="en-US" sz="1800" b="1"/>
              <a:t>Savanna</a:t>
            </a:r>
          </a:p>
          <a:p>
            <a:pPr>
              <a:lnSpc>
                <a:spcPct val="115000"/>
              </a:lnSpc>
            </a:pPr>
            <a:r>
              <a:rPr lang="en-US" sz="1800" b="1"/>
              <a:t>Desert</a:t>
            </a:r>
          </a:p>
          <a:p>
            <a:pPr>
              <a:lnSpc>
                <a:spcPct val="115000"/>
              </a:lnSpc>
            </a:pPr>
            <a:r>
              <a:rPr lang="en-US" sz="1800" b="1"/>
              <a:t>Chaparral</a:t>
            </a:r>
          </a:p>
          <a:p>
            <a:pPr>
              <a:lnSpc>
                <a:spcPct val="115000"/>
              </a:lnSpc>
            </a:pPr>
            <a:r>
              <a:rPr lang="en-US" sz="1800" b="1"/>
              <a:t>Temperate grassland</a:t>
            </a:r>
          </a:p>
        </p:txBody>
      </p:sp>
      <p:sp>
        <p:nvSpPr>
          <p:cNvPr id="715786" name="Text Box 12"/>
          <p:cNvSpPr txBox="1">
            <a:spLocks noChangeArrowheads="1"/>
          </p:cNvSpPr>
          <p:nvPr/>
        </p:nvSpPr>
        <p:spPr bwMode="auto">
          <a:xfrm>
            <a:off x="4878388" y="4876800"/>
            <a:ext cx="3095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15000"/>
              </a:lnSpc>
            </a:pPr>
            <a:r>
              <a:rPr lang="en-US" sz="1800" b="1"/>
              <a:t>Temperate broadleaf forest</a:t>
            </a:r>
          </a:p>
          <a:p>
            <a:pPr>
              <a:lnSpc>
                <a:spcPct val="115000"/>
              </a:lnSpc>
            </a:pPr>
            <a:r>
              <a:rPr lang="en-US" sz="1800" b="1"/>
              <a:t>Northern coniferous forest</a:t>
            </a:r>
          </a:p>
          <a:p>
            <a:pPr>
              <a:lnSpc>
                <a:spcPct val="115000"/>
              </a:lnSpc>
            </a:pPr>
            <a:r>
              <a:rPr lang="en-US" sz="1800" b="1"/>
              <a:t>Tundra</a:t>
            </a:r>
          </a:p>
          <a:p>
            <a:pPr>
              <a:lnSpc>
                <a:spcPct val="115000"/>
              </a:lnSpc>
            </a:pPr>
            <a:r>
              <a:rPr lang="en-US" sz="1800" b="1"/>
              <a:t>High mountains</a:t>
            </a:r>
          </a:p>
          <a:p>
            <a:pPr>
              <a:lnSpc>
                <a:spcPct val="115000"/>
              </a:lnSpc>
            </a:pPr>
            <a:r>
              <a:rPr lang="en-US" sz="1800" b="1"/>
              <a:t>Polar ice</a:t>
            </a:r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6363"/>
            <a:ext cx="8382000" cy="3805237"/>
          </a:xfrm>
        </p:spPr>
        <p:txBody>
          <a:bodyPr/>
          <a:lstStyle/>
          <a:p>
            <a:pPr>
              <a:lnSpc>
                <a:spcPct val="95000"/>
              </a:lnSpc>
              <a:buFont typeface="Times" pitchFamily="84" charset="0"/>
              <a:buNone/>
            </a:pPr>
            <a:r>
              <a:rPr lang="en-US" sz="3000" b="1" dirty="0"/>
              <a:t>Tropical Forest</a:t>
            </a:r>
            <a:endParaRPr lang="en-US" sz="3000" dirty="0"/>
          </a:p>
          <a:p>
            <a:pPr>
              <a:lnSpc>
                <a:spcPct val="95000"/>
              </a:lnSpc>
            </a:pPr>
            <a:r>
              <a:rPr lang="en-US" sz="2800" dirty="0"/>
              <a:t>Distribution is in equatorial and subequatorial regions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In </a:t>
            </a:r>
            <a:r>
              <a:rPr lang="en-US" sz="2800" b="1" dirty="0"/>
              <a:t>tropical rain forests</a:t>
            </a:r>
            <a:r>
              <a:rPr lang="en-US" sz="2800" dirty="0"/>
              <a:t>, rainfall is relatively constant, while in </a:t>
            </a:r>
            <a:r>
              <a:rPr lang="en-US" sz="2800" b="1" dirty="0"/>
              <a:t>tropical dry forests</a:t>
            </a:r>
            <a:r>
              <a:rPr lang="en-US" sz="2800" dirty="0"/>
              <a:t> precipitation is highly seasonal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Temperature is high year-round (25–29</a:t>
            </a:r>
            <a:r>
              <a:rPr lang="en-US" sz="2800" dirty="0">
                <a:sym typeface="Symbol" pitchFamily="84" charset="2"/>
              </a:rPr>
              <a:t></a:t>
            </a:r>
            <a:r>
              <a:rPr lang="en-US" sz="2800" dirty="0"/>
              <a:t>C) with little seasonal </a:t>
            </a:r>
            <a:r>
              <a:rPr lang="en-US" sz="2800" dirty="0" smtClean="0"/>
              <a:t>variation (14 Next several slides)</a:t>
            </a:r>
            <a:endParaRPr lang="en-US" dirty="0"/>
          </a:p>
        </p:txBody>
      </p:sp>
      <p:grpSp>
        <p:nvGrpSpPr>
          <p:cNvPr id="54169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4170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4170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6363"/>
            <a:ext cx="8382000" cy="380523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800"/>
              <a:t>Tropical forests are vertically layered and competition for light is intense</a:t>
            </a:r>
          </a:p>
          <a:p>
            <a:pPr>
              <a:lnSpc>
                <a:spcPct val="95000"/>
              </a:lnSpc>
            </a:pPr>
            <a:r>
              <a:rPr lang="en-US" sz="2800"/>
              <a:t>Tropical forests are home to millions of animal species, including an estimated 5–30 million still undescribed species of insects, spiders, and other arthropods</a:t>
            </a:r>
          </a:p>
          <a:p>
            <a:pPr>
              <a:lnSpc>
                <a:spcPct val="95000"/>
              </a:lnSpc>
            </a:pPr>
            <a:r>
              <a:rPr lang="en-US" sz="2800"/>
              <a:t>Rapid human population growth is now destroying many tropical forests</a:t>
            </a:r>
          </a:p>
        </p:txBody>
      </p:sp>
      <p:grpSp>
        <p:nvGrpSpPr>
          <p:cNvPr id="62157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157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1" name="Picture 5" descr="52_12a_TropicalFore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4932" name="Text Box 3"/>
          <p:cNvSpPr txBox="1">
            <a:spLocks noChangeArrowheads="1"/>
          </p:cNvSpPr>
          <p:nvPr/>
        </p:nvSpPr>
        <p:spPr bwMode="auto">
          <a:xfrm>
            <a:off x="5419725" y="5600700"/>
            <a:ext cx="3425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 tropical rain forest in Borneo</a:t>
            </a:r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3429000"/>
          </a:xfrm>
        </p:spPr>
        <p:txBody>
          <a:bodyPr/>
          <a:lstStyle/>
          <a:p>
            <a:pPr marL="350838" indent="-350838">
              <a:lnSpc>
                <a:spcPct val="90000"/>
              </a:lnSpc>
              <a:spcBef>
                <a:spcPct val="40000"/>
              </a:spcBef>
              <a:buFont typeface="Times" pitchFamily="84" charset="0"/>
              <a:buNone/>
            </a:pPr>
            <a:r>
              <a:rPr lang="en-US" sz="3000" b="1" dirty="0"/>
              <a:t>Desert</a:t>
            </a:r>
            <a:endParaRPr lang="en-US" sz="3000" dirty="0"/>
          </a:p>
          <a:p>
            <a:pPr marL="350838" indent="-350838">
              <a:lnSpc>
                <a:spcPct val="90000"/>
              </a:lnSpc>
              <a:spcBef>
                <a:spcPct val="40000"/>
              </a:spcBef>
            </a:pPr>
            <a:r>
              <a:rPr lang="en-US" sz="2800" b="1"/>
              <a:t>Deserts</a:t>
            </a:r>
            <a:r>
              <a:rPr lang="en-US" sz="2800"/>
              <a:t> occur in bands near 30</a:t>
            </a:r>
            <a:r>
              <a:rPr lang="en-US" sz="2800" smtClean="0">
                <a:sym typeface="Symbol" pitchFamily="84" charset="2"/>
              </a:rPr>
              <a:t></a:t>
            </a:r>
            <a:r>
              <a:rPr lang="en-US" sz="2800" smtClean="0"/>
              <a:t> </a:t>
            </a:r>
            <a:r>
              <a:rPr lang="en-US" sz="2800"/>
              <a:t>north and south of the Equator, and in the interior of continents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Precipitation is low and highly variable, generally less than 30 cm per year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Deserts may be hot or cold</a:t>
            </a:r>
          </a:p>
        </p:txBody>
      </p:sp>
      <p:grpSp>
        <p:nvGrpSpPr>
          <p:cNvPr id="54579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4579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4579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495800"/>
          </a:xfrm>
        </p:spPr>
        <p:txBody>
          <a:bodyPr/>
          <a:lstStyle/>
          <a:p>
            <a:pPr marL="350838" indent="-350838"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Desert plants are adapted for heat and desiccation tolerance, water storage, and reduced leaf surface area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Common desert animals include many kinds of snakes and lizards, scorpions, ants, beetles, migratory and resident birds, and seed-eating rodents; many are nocturnal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</a:pPr>
            <a:r>
              <a:rPr lang="en-US" sz="2800" dirty="0" err="1"/>
              <a:t>Ubanization</a:t>
            </a:r>
            <a:r>
              <a:rPr lang="en-US" sz="2800" dirty="0"/>
              <a:t> and </a:t>
            </a:r>
            <a:r>
              <a:rPr lang="en-US" sz="2800" dirty="0" smtClean="0"/>
              <a:t>irrigation </a:t>
            </a:r>
            <a:r>
              <a:rPr lang="en-US" sz="2800" dirty="0"/>
              <a:t>have reduced the natural biodiversity of some deserts</a:t>
            </a:r>
          </a:p>
        </p:txBody>
      </p:sp>
      <p:grpSp>
        <p:nvGrpSpPr>
          <p:cNvPr id="62361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362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2362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723" name="Picture 6" descr="52_12b_Deser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127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0724" name="Text Box 4"/>
          <p:cNvSpPr txBox="1">
            <a:spLocks noChangeArrowheads="1"/>
          </p:cNvSpPr>
          <p:nvPr/>
        </p:nvSpPr>
        <p:spPr bwMode="auto">
          <a:xfrm>
            <a:off x="339725" y="5689600"/>
            <a:ext cx="3248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 desert in the southwestern</a:t>
            </a:r>
          </a:p>
          <a:p>
            <a:pPr>
              <a:lnSpc>
                <a:spcPct val="90000"/>
              </a:lnSpc>
            </a:pPr>
            <a:r>
              <a:rPr lang="en-US" sz="1800" b="1"/>
              <a:t>United States</a:t>
            </a:r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0963"/>
            <a:ext cx="8229600" cy="2840037"/>
          </a:xfrm>
        </p:spPr>
        <p:txBody>
          <a:bodyPr/>
          <a:lstStyle/>
          <a:p>
            <a:pPr>
              <a:buFont typeface="Times" pitchFamily="84" charset="0"/>
              <a:buNone/>
            </a:pPr>
            <a:r>
              <a:rPr lang="en-US" sz="3000" b="1"/>
              <a:t>Savanna</a:t>
            </a:r>
            <a:endParaRPr lang="en-US" sz="3400" b="1"/>
          </a:p>
          <a:p>
            <a:r>
              <a:rPr lang="en-US" sz="2800"/>
              <a:t>Equatorial and subequatorial regions</a:t>
            </a:r>
          </a:p>
          <a:p>
            <a:r>
              <a:rPr lang="en-US" sz="2800" b="1"/>
              <a:t>Savanna </a:t>
            </a:r>
            <a:r>
              <a:rPr lang="en-US" sz="2800"/>
              <a:t>precipitation is seasonal</a:t>
            </a:r>
          </a:p>
          <a:p>
            <a:r>
              <a:rPr lang="en-US" sz="2800"/>
              <a:t>Temperature is warm year-round (24–29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C) but more seasonally variable than the tropics</a:t>
            </a:r>
          </a:p>
        </p:txBody>
      </p:sp>
      <p:grpSp>
        <p:nvGrpSpPr>
          <p:cNvPr id="54989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4989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4989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52.2a</a:t>
            </a:r>
          </a:p>
        </p:txBody>
      </p:sp>
      <p:pic>
        <p:nvPicPr>
          <p:cNvPr id="689157" name="Picture 11" descr="52_02aEcolResearchSco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312863"/>
            <a:ext cx="3713163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9158" name="Text Box 4"/>
          <p:cNvSpPr txBox="1">
            <a:spLocks noChangeArrowheads="1"/>
          </p:cNvSpPr>
          <p:nvPr/>
        </p:nvSpPr>
        <p:spPr bwMode="auto">
          <a:xfrm>
            <a:off x="2740025" y="5003800"/>
            <a:ext cx="23590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Global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0963"/>
            <a:ext cx="8229600" cy="4287837"/>
          </a:xfrm>
        </p:spPr>
        <p:txBody>
          <a:bodyPr/>
          <a:lstStyle/>
          <a:p>
            <a:r>
              <a:rPr lang="en-US" sz="2800"/>
              <a:t>Grasses and forbs make up most of the ground cover</a:t>
            </a:r>
          </a:p>
          <a:p>
            <a:r>
              <a:rPr lang="en-US" sz="2800"/>
              <a:t>The dominant plant species are fire-adapted and tolerant of seasonal drought</a:t>
            </a:r>
          </a:p>
          <a:p>
            <a:r>
              <a:rPr lang="en-US" sz="2800"/>
              <a:t>Common inhabitants include insects and mammals such as wildebeests, zebras, lions, and hyenas</a:t>
            </a:r>
          </a:p>
          <a:p>
            <a:r>
              <a:rPr lang="en-US" sz="2800"/>
              <a:t>Fires set by humans may help maintain this biome</a:t>
            </a:r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566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2567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675" name="Picture 6" descr="52_12c_Savann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127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8676" name="Text Box 4"/>
          <p:cNvSpPr txBox="1">
            <a:spLocks noChangeArrowheads="1"/>
          </p:cNvSpPr>
          <p:nvPr/>
        </p:nvSpPr>
        <p:spPr bwMode="auto">
          <a:xfrm>
            <a:off x="327025" y="5715000"/>
            <a:ext cx="2435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 savanna in Kenya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52.12ca</a:t>
            </a:r>
          </a:p>
        </p:txBody>
      </p:sp>
      <p:pic>
        <p:nvPicPr>
          <p:cNvPr id="771077" name="Picture 6" descr="52_12caSavann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458788"/>
            <a:ext cx="6877050" cy="593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8" name="Text Box 4"/>
          <p:cNvSpPr txBox="1">
            <a:spLocks noChangeArrowheads="1"/>
          </p:cNvSpPr>
          <p:nvPr/>
        </p:nvSpPr>
        <p:spPr bwMode="auto">
          <a:xfrm>
            <a:off x="1177925" y="5969000"/>
            <a:ext cx="2435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 savanna in Kenya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305800" cy="329565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Chaparral</a:t>
            </a:r>
            <a:endParaRPr lang="en-US" sz="3400" b="1"/>
          </a:p>
          <a:p>
            <a:pPr>
              <a:lnSpc>
                <a:spcPct val="90000"/>
              </a:lnSpc>
            </a:pPr>
            <a:r>
              <a:rPr lang="en-US" sz="2800" b="1"/>
              <a:t>Chaparral </a:t>
            </a:r>
            <a:r>
              <a:rPr lang="en-US" sz="2800"/>
              <a:t>occurs in midlatitude coastal regions on several continents</a:t>
            </a:r>
          </a:p>
          <a:p>
            <a:pPr>
              <a:lnSpc>
                <a:spcPct val="90000"/>
              </a:lnSpc>
            </a:pPr>
            <a:r>
              <a:rPr lang="en-US" sz="2800"/>
              <a:t>Precipitation is highly seasonal with rainy winters and dry summers</a:t>
            </a:r>
          </a:p>
          <a:p>
            <a:pPr>
              <a:lnSpc>
                <a:spcPct val="90000"/>
              </a:lnSpc>
            </a:pPr>
            <a:r>
              <a:rPr lang="en-US" sz="2800"/>
              <a:t>Summer temperature is hot (30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C+) while fall, winter, and spring are cool (10–12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C)</a:t>
            </a:r>
          </a:p>
        </p:txBody>
      </p:sp>
      <p:grpSp>
        <p:nvGrpSpPr>
          <p:cNvPr id="55398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305800" cy="3829050"/>
          </a:xfrm>
        </p:spPr>
        <p:txBody>
          <a:bodyPr/>
          <a:lstStyle/>
          <a:p>
            <a:r>
              <a:rPr lang="en-US" sz="2800"/>
              <a:t>The chaparral is dominated by shrubs, small trees, grasses, and herbs; many plants are adapted to fire and drought</a:t>
            </a:r>
          </a:p>
          <a:p>
            <a:r>
              <a:rPr lang="en-US" sz="2800"/>
              <a:t>Animals include amphibians, birds and other reptiles, insects, small mammals and browsing mammals</a:t>
            </a:r>
          </a:p>
          <a:p>
            <a:r>
              <a:rPr lang="en-US" sz="2800"/>
              <a:t>Humans have reduced chaparral areas through agriculture and urbanization</a:t>
            </a:r>
          </a:p>
        </p:txBody>
      </p:sp>
      <p:grpSp>
        <p:nvGrpSpPr>
          <p:cNvPr id="62771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771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3" name="Picture 6" descr="52_12d_Chaparra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127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484" name="Text Box 4"/>
          <p:cNvSpPr txBox="1">
            <a:spLocks noChangeArrowheads="1"/>
          </p:cNvSpPr>
          <p:nvPr/>
        </p:nvSpPr>
        <p:spPr bwMode="auto">
          <a:xfrm>
            <a:off x="327025" y="5689600"/>
            <a:ext cx="2435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 area of chaparral</a:t>
            </a:r>
          </a:p>
          <a:p>
            <a:pPr>
              <a:lnSpc>
                <a:spcPct val="90000"/>
              </a:lnSpc>
            </a:pPr>
            <a:r>
              <a:rPr lang="en-US" sz="1800" b="1"/>
              <a:t>in California</a:t>
            </a:r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03338"/>
            <a:ext cx="8229600" cy="3192462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Temperate Grassland</a:t>
            </a:r>
          </a:p>
          <a:p>
            <a:pPr>
              <a:lnSpc>
                <a:spcPct val="90000"/>
              </a:lnSpc>
            </a:pPr>
            <a:r>
              <a:rPr lang="en-US" sz="2800" b="1"/>
              <a:t>Temperate grasslands </a:t>
            </a:r>
            <a:r>
              <a:rPr lang="en-US" sz="2800"/>
              <a:t>are found on many continents</a:t>
            </a:r>
          </a:p>
          <a:p>
            <a:pPr>
              <a:lnSpc>
                <a:spcPct val="90000"/>
              </a:lnSpc>
            </a:pPr>
            <a:r>
              <a:rPr lang="en-US" sz="2800"/>
              <a:t>Precipitation is highly seasonal</a:t>
            </a:r>
          </a:p>
          <a:p>
            <a:pPr>
              <a:lnSpc>
                <a:spcPct val="90000"/>
              </a:lnSpc>
            </a:pPr>
            <a:r>
              <a:rPr lang="en-US" sz="2800"/>
              <a:t>Winters are cold (often below –10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C) and dry, while summers are hot (often near 30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C) and wet</a:t>
            </a:r>
          </a:p>
        </p:txBody>
      </p:sp>
      <p:grpSp>
        <p:nvGrpSpPr>
          <p:cNvPr id="55808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808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5808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03338"/>
            <a:ext cx="8229600" cy="3725862"/>
          </a:xfrm>
        </p:spPr>
        <p:txBody>
          <a:bodyPr/>
          <a:lstStyle/>
          <a:p>
            <a:r>
              <a:rPr lang="en-US" sz="2800"/>
              <a:t>The dominant plants, grasses and forbs, are adapted to droughts and fire</a:t>
            </a:r>
          </a:p>
          <a:p>
            <a:r>
              <a:rPr lang="en-US" sz="2800"/>
              <a:t>Native mammals include large grazers such as bison and wild horses and small burrowers such as prairie dogs</a:t>
            </a:r>
          </a:p>
          <a:p>
            <a:r>
              <a:rPr lang="en-US" sz="2800"/>
              <a:t>Most grasslands have been converted to farmland</a:t>
            </a:r>
          </a:p>
        </p:txBody>
      </p:sp>
      <p:grpSp>
        <p:nvGrpSpPr>
          <p:cNvPr id="62976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976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2976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627" name="Picture 6" descr="52_12e_TempGrassland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65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628" name="Text Box 4"/>
          <p:cNvSpPr txBox="1">
            <a:spLocks noChangeArrowheads="1"/>
          </p:cNvSpPr>
          <p:nvPr/>
        </p:nvSpPr>
        <p:spPr bwMode="auto">
          <a:xfrm>
            <a:off x="5826125" y="5613400"/>
            <a:ext cx="2968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1800" b="1"/>
              <a:t>Grasslands National Park,</a:t>
            </a:r>
          </a:p>
          <a:p>
            <a:pPr algn="r">
              <a:lnSpc>
                <a:spcPct val="90000"/>
              </a:lnSpc>
            </a:pPr>
            <a:r>
              <a:rPr lang="en-US" sz="1800" b="1"/>
              <a:t>Saskatchewan</a:t>
            </a:r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04925"/>
            <a:ext cx="8153400" cy="3952875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Northern Coniferous Forest</a:t>
            </a:r>
            <a:endParaRPr lang="en-US" sz="3000"/>
          </a:p>
          <a:p>
            <a:pPr>
              <a:lnSpc>
                <a:spcPct val="90000"/>
              </a:lnSpc>
            </a:pPr>
            <a:r>
              <a:rPr lang="en-US" sz="2800"/>
              <a:t>The </a:t>
            </a:r>
            <a:r>
              <a:rPr lang="en-US" sz="2800" b="1"/>
              <a:t>northern coniferous forest</a:t>
            </a:r>
            <a:r>
              <a:rPr lang="en-US" sz="2800"/>
              <a:t>, or taiga, spans northern North America and Eurasia and is the largest terrestrial biome on Earth</a:t>
            </a:r>
          </a:p>
          <a:p>
            <a:pPr>
              <a:lnSpc>
                <a:spcPct val="90000"/>
              </a:lnSpc>
            </a:pPr>
            <a:r>
              <a:rPr lang="en-US" sz="2800"/>
              <a:t>Precipitation varies; some have periodic droughts and others, especially near coasts, are wet</a:t>
            </a:r>
          </a:p>
          <a:p>
            <a:pPr>
              <a:lnSpc>
                <a:spcPct val="90000"/>
              </a:lnSpc>
            </a:pPr>
            <a:r>
              <a:rPr lang="en-US" sz="2800"/>
              <a:t>Winters are cold and long while summers may be hot (e.g., Siberia ranges from –50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 to 20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C)</a:t>
            </a:r>
          </a:p>
        </p:txBody>
      </p:sp>
      <p:grpSp>
        <p:nvGrpSpPr>
          <p:cNvPr id="56217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218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2901950"/>
          </a:xfrm>
        </p:spPr>
        <p:txBody>
          <a:bodyPr/>
          <a:lstStyle/>
          <a:p>
            <a:pPr marL="350838" indent="-350838">
              <a:buFont typeface="Times" pitchFamily="84" charset="0"/>
              <a:buNone/>
            </a:pPr>
            <a:r>
              <a:rPr lang="en-US" sz="3000"/>
              <a:t>Landscape Ecology	</a:t>
            </a:r>
          </a:p>
          <a:p>
            <a:pPr marL="350838" indent="-350838"/>
            <a:r>
              <a:rPr lang="en-US" sz="2800"/>
              <a:t>A </a:t>
            </a:r>
            <a:r>
              <a:rPr lang="en-US" sz="2800" b="1"/>
              <a:t>landscape</a:t>
            </a:r>
            <a:r>
              <a:rPr lang="en-US" sz="2800"/>
              <a:t> or </a:t>
            </a:r>
            <a:r>
              <a:rPr lang="en-US" sz="2800" b="1"/>
              <a:t>seascape</a:t>
            </a:r>
            <a:r>
              <a:rPr lang="en-US" sz="2800"/>
              <a:t> is a mosaic of connected ecosystems</a:t>
            </a:r>
          </a:p>
          <a:p>
            <a:pPr marL="350838" indent="-350838"/>
            <a:r>
              <a:rPr lang="en-US" sz="2800" b="1"/>
              <a:t>Landscape ecology</a:t>
            </a:r>
            <a:r>
              <a:rPr lang="en-US" sz="2800"/>
              <a:t> focuses on the exchanges of energy, materials, and organisms across multiple ecosystems</a:t>
            </a:r>
          </a:p>
        </p:txBody>
      </p:sp>
      <p:grpSp>
        <p:nvGrpSpPr>
          <p:cNvPr id="33894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894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077200" cy="4492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Conifers such as pine, spruce, fir, and hemlock dominate</a:t>
            </a:r>
          </a:p>
          <a:p>
            <a:pPr>
              <a:lnSpc>
                <a:spcPct val="90000"/>
              </a:lnSpc>
            </a:pPr>
            <a:r>
              <a:rPr lang="en-US" sz="2800"/>
              <a:t>The conical shape of conifers prevents too much snow from accumulating and breaking their branches</a:t>
            </a:r>
          </a:p>
          <a:p>
            <a:pPr>
              <a:lnSpc>
                <a:spcPct val="90000"/>
              </a:lnSpc>
            </a:pPr>
            <a:r>
              <a:rPr lang="en-US" sz="2800"/>
              <a:t>Animals include migratory and resident birds, and large mammals such as moose, brown bears, and Siberian tigers</a:t>
            </a:r>
          </a:p>
          <a:p>
            <a:pPr>
              <a:lnSpc>
                <a:spcPct val="90000"/>
              </a:lnSpc>
            </a:pPr>
            <a:r>
              <a:rPr lang="en-US" sz="2800"/>
              <a:t>Some forests are being logged at an alarming rate</a:t>
            </a:r>
          </a:p>
        </p:txBody>
      </p:sp>
      <p:grpSp>
        <p:nvGrpSpPr>
          <p:cNvPr id="56422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422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6423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7" name="Picture 6" descr="52_12f_ConiferousFore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127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339725" y="5702300"/>
            <a:ext cx="2155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 forest in Norway</a:t>
            </a:r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1125"/>
            <a:ext cx="8153400" cy="3622675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Temperate Broadleaf Forest</a:t>
            </a:r>
            <a:endParaRPr lang="en-US" sz="3000"/>
          </a:p>
          <a:p>
            <a:pPr>
              <a:lnSpc>
                <a:spcPct val="90000"/>
              </a:lnSpc>
            </a:pPr>
            <a:r>
              <a:rPr lang="en-US" sz="2800" b="1"/>
              <a:t>Temperate broadleaf forest </a:t>
            </a:r>
            <a:r>
              <a:rPr lang="en-US" sz="2800"/>
              <a:t>is found at midlatitudes in the Northern Hemisphere, with smaller areas in Chile, South Africa, Australia, and New Zealand</a:t>
            </a:r>
          </a:p>
          <a:p>
            <a:pPr>
              <a:lnSpc>
                <a:spcPct val="90000"/>
              </a:lnSpc>
            </a:pPr>
            <a:r>
              <a:rPr lang="en-US" sz="2800"/>
              <a:t>Significant amounts of precipitation fall during all seasons as rain or snow</a:t>
            </a:r>
          </a:p>
          <a:p>
            <a:pPr>
              <a:lnSpc>
                <a:spcPct val="90000"/>
              </a:lnSpc>
            </a:pPr>
            <a:r>
              <a:rPr lang="en-US" sz="2800"/>
              <a:t>Winters average 0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C, while summers are hot and humid (near 35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C)</a:t>
            </a:r>
          </a:p>
        </p:txBody>
      </p:sp>
      <p:grpSp>
        <p:nvGrpSpPr>
          <p:cNvPr id="56832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832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6832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1763"/>
            <a:ext cx="8077200" cy="4389437"/>
          </a:xfrm>
        </p:spPr>
        <p:txBody>
          <a:bodyPr/>
          <a:lstStyle/>
          <a:p>
            <a:r>
              <a:rPr lang="en-US" sz="2800"/>
              <a:t>Vertical layers are dominated by deciduous trees in the Northern Hemisphere and evergreen eucalyptus in Australia</a:t>
            </a:r>
          </a:p>
          <a:p>
            <a:r>
              <a:rPr lang="en-US" sz="2800"/>
              <a:t>Mammals, birds, and insects make use of all vertical layers in the forest</a:t>
            </a:r>
          </a:p>
          <a:p>
            <a:r>
              <a:rPr lang="en-US" sz="2800"/>
              <a:t>In the Northern Hemisphere, many mammals hibernate in the winter</a:t>
            </a:r>
          </a:p>
          <a:p>
            <a:r>
              <a:rPr lang="en-US" sz="2800"/>
              <a:t>These forests have been heavily settled on all continents, but are recovering in places</a:t>
            </a:r>
            <a:endParaRPr lang="en-US" sz="3400"/>
          </a:p>
        </p:txBody>
      </p:sp>
      <p:grpSp>
        <p:nvGrpSpPr>
          <p:cNvPr id="57037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037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7037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5" name="Picture 6" descr="52_12g_BroadleafFore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127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327025" y="5702300"/>
            <a:ext cx="29559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Great Smoky Mountains</a:t>
            </a:r>
          </a:p>
          <a:p>
            <a:pPr>
              <a:lnSpc>
                <a:spcPct val="90000"/>
              </a:lnSpc>
            </a:pPr>
            <a:r>
              <a:rPr lang="en-US" sz="1800" b="1"/>
              <a:t>National Park in</a:t>
            </a:r>
          </a:p>
          <a:p>
            <a:pPr>
              <a:lnSpc>
                <a:spcPct val="90000"/>
              </a:lnSpc>
            </a:pPr>
            <a:r>
              <a:rPr lang="en-US" sz="1800" b="1"/>
              <a:t>North Carolina, in autumn</a:t>
            </a:r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52.12ga</a:t>
            </a:r>
          </a:p>
        </p:txBody>
      </p:sp>
      <p:pic>
        <p:nvPicPr>
          <p:cNvPr id="779267" name="Picture 6" descr="52_12gaBroadleafFore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063" y="365125"/>
            <a:ext cx="687228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1165225" y="5854700"/>
            <a:ext cx="6270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Great Smoky Mountains National Park in North Carolina, </a:t>
            </a:r>
          </a:p>
          <a:p>
            <a:pPr>
              <a:lnSpc>
                <a:spcPct val="90000"/>
              </a:lnSpc>
            </a:pPr>
            <a:r>
              <a:rPr lang="en-US" sz="1800" b="1"/>
              <a:t>in autumn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30325"/>
            <a:ext cx="8077200" cy="4079875"/>
          </a:xfrm>
        </p:spPr>
        <p:txBody>
          <a:bodyPr/>
          <a:lstStyle/>
          <a:p>
            <a:pPr>
              <a:buFont typeface="Times" pitchFamily="84" charset="0"/>
              <a:buNone/>
            </a:pPr>
            <a:r>
              <a:rPr lang="en-US" sz="3000" b="1"/>
              <a:t>Tundra</a:t>
            </a:r>
            <a:endParaRPr lang="en-US" sz="3400" b="1"/>
          </a:p>
          <a:p>
            <a:r>
              <a:rPr lang="en-US" sz="2800" b="1"/>
              <a:t>Tundra </a:t>
            </a:r>
            <a:r>
              <a:rPr lang="en-US" sz="2800"/>
              <a:t>covers expansive areas of the Arctic; alpine tundra exists on high mountaintops at all latitudes</a:t>
            </a:r>
          </a:p>
          <a:p>
            <a:r>
              <a:rPr lang="en-US" sz="2800"/>
              <a:t>Precipitation is low in arctic tundra, and higher in alpine tundra</a:t>
            </a:r>
          </a:p>
          <a:p>
            <a:r>
              <a:rPr lang="en-US" sz="2800"/>
              <a:t>Winters are long and cold (below –30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C) while summers are relatively cool (less than 10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C)</a:t>
            </a:r>
          </a:p>
        </p:txBody>
      </p:sp>
      <p:grpSp>
        <p:nvGrpSpPr>
          <p:cNvPr id="57446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446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7447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7950"/>
            <a:ext cx="8229600" cy="4260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Permafrost</a:t>
            </a:r>
            <a:r>
              <a:rPr lang="en-US" sz="2800"/>
              <a:t>, a permanently frozen layer of soil, prevents water infiltration</a:t>
            </a:r>
          </a:p>
          <a:p>
            <a:pPr>
              <a:lnSpc>
                <a:spcPct val="90000"/>
              </a:lnSpc>
            </a:pPr>
            <a:r>
              <a:rPr lang="en-US" sz="2800"/>
              <a:t>Vegetation is herbaceous (mosses, grasses, forbs, dwarf shrubs and trees, and lichen) and supports birds, grazers, and their predators</a:t>
            </a:r>
          </a:p>
          <a:p>
            <a:pPr>
              <a:lnSpc>
                <a:spcPct val="90000"/>
              </a:lnSpc>
            </a:pPr>
            <a:r>
              <a:rPr lang="en-US" sz="2800"/>
              <a:t>Mammals include musk oxen, caribou, reindeer, bears, wolves, and foxes; many migratory bird species nest in the summer</a:t>
            </a:r>
          </a:p>
          <a:p>
            <a:pPr>
              <a:lnSpc>
                <a:spcPct val="90000"/>
              </a:lnSpc>
            </a:pPr>
            <a:r>
              <a:rPr lang="en-US" sz="2800"/>
              <a:t>Settlement is sparse, but tundra has become the focus of oil and mineral extraction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grpSp>
        <p:nvGrpSpPr>
          <p:cNvPr id="57651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651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9" name="Picture 7" descr="52_12h_Tundra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127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327025" y="5689600"/>
            <a:ext cx="3273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Denali National Park, Alaska, </a:t>
            </a:r>
          </a:p>
          <a:p>
            <a:pPr>
              <a:lnSpc>
                <a:spcPct val="90000"/>
              </a:lnSpc>
            </a:pPr>
            <a:r>
              <a:rPr lang="en-US" sz="1800" b="1"/>
              <a:t>in autumn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52.12h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76300"/>
            <a:ext cx="8534400" cy="914400"/>
          </a:xfrm>
        </p:spPr>
        <p:txBody>
          <a:bodyPr/>
          <a:lstStyle/>
          <a:p>
            <a:r>
              <a:rPr lang="en-US"/>
              <a:t>Concept 52.3: Aquatic biomes are diverse and dynamic systems that cover most of Earth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62213"/>
            <a:ext cx="8153400" cy="4014787"/>
          </a:xfrm>
        </p:spPr>
        <p:txBody>
          <a:bodyPr/>
          <a:lstStyle/>
          <a:p>
            <a:pPr marL="350838" indent="-350838">
              <a:lnSpc>
                <a:spcPct val="90000"/>
              </a:lnSpc>
            </a:pPr>
            <a:r>
              <a:rPr lang="en-US" sz="2800" dirty="0"/>
              <a:t>Aquatic biomes account for the largest part of the biosphere in terms of area</a:t>
            </a:r>
            <a:endParaRPr lang="en-US" sz="2800" b="1" dirty="0"/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They show less latitudinal variation than terrestrial biomes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Marine biomes have salt concentrations of about 3%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The largest marine biome is made of oceans which cover about 75% of Earth’s surface and have an enormous impact on the </a:t>
            </a:r>
            <a:r>
              <a:rPr lang="en-US" sz="2800" dirty="0" smtClean="0"/>
              <a:t>biosphere (15)</a:t>
            </a:r>
            <a:endParaRPr lang="en-US" sz="2800" dirty="0"/>
          </a:p>
          <a:p>
            <a:pPr marL="350838" indent="-350838">
              <a:lnSpc>
                <a:spcPct val="90000"/>
              </a:lnSpc>
              <a:buFont typeface="Times" pitchFamily="84" charset="0"/>
              <a:buNone/>
            </a:pPr>
            <a:endParaRPr lang="en-US" sz="2800" dirty="0"/>
          </a:p>
        </p:txBody>
      </p:sp>
      <p:grpSp>
        <p:nvGrpSpPr>
          <p:cNvPr id="45158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158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159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52.2b</a:t>
            </a:r>
          </a:p>
        </p:txBody>
      </p:sp>
      <p:pic>
        <p:nvPicPr>
          <p:cNvPr id="691203" name="Picture 11" descr="52_02bEcolResearchSco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138" y="1743075"/>
            <a:ext cx="516413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1204" name="Text Box 5"/>
          <p:cNvSpPr txBox="1">
            <a:spLocks noChangeArrowheads="1"/>
          </p:cNvSpPr>
          <p:nvPr/>
        </p:nvSpPr>
        <p:spPr bwMode="auto">
          <a:xfrm>
            <a:off x="2016125" y="4572000"/>
            <a:ext cx="3248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Landscape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r>
              <a:rPr lang="en-US"/>
              <a:t>Zonation in Aquatic Biomes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4654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Many aquatic biomes are stratified into zones or layers defined by light penetration, temperature, and depth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dirty="0"/>
              <a:t>The upper </a:t>
            </a:r>
            <a:r>
              <a:rPr lang="en-US" sz="2800" b="1" dirty="0" err="1"/>
              <a:t>photic</a:t>
            </a:r>
            <a:r>
              <a:rPr lang="en-US" sz="2800" b="1" dirty="0"/>
              <a:t> zone </a:t>
            </a:r>
            <a:r>
              <a:rPr lang="en-US" sz="2800" dirty="0"/>
              <a:t>has sufficient light for photosynthesis while the lower </a:t>
            </a:r>
            <a:r>
              <a:rPr lang="en-US" sz="2800" b="1" dirty="0" err="1"/>
              <a:t>aphotic</a:t>
            </a:r>
            <a:r>
              <a:rPr lang="en-US" sz="2800" b="1" dirty="0"/>
              <a:t> zone</a:t>
            </a:r>
            <a:r>
              <a:rPr lang="en-US" sz="2800" dirty="0"/>
              <a:t> receives little light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dirty="0"/>
              <a:t>The </a:t>
            </a:r>
            <a:r>
              <a:rPr lang="en-US" sz="2800" dirty="0" err="1"/>
              <a:t>photic</a:t>
            </a:r>
            <a:r>
              <a:rPr lang="en-US" sz="2800" dirty="0"/>
              <a:t> and </a:t>
            </a:r>
            <a:r>
              <a:rPr lang="en-US" sz="2800" dirty="0" err="1"/>
              <a:t>aphotic</a:t>
            </a:r>
            <a:r>
              <a:rPr lang="en-US" sz="2800" dirty="0"/>
              <a:t> zones make up the </a:t>
            </a:r>
            <a:r>
              <a:rPr lang="en-US" sz="2800" b="1" dirty="0"/>
              <a:t>pelagic zone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dirty="0"/>
              <a:t>Deep in the </a:t>
            </a:r>
            <a:r>
              <a:rPr lang="en-US" sz="2800" dirty="0" err="1"/>
              <a:t>aphotic</a:t>
            </a:r>
            <a:r>
              <a:rPr lang="en-US" sz="2800" dirty="0"/>
              <a:t> zone lies the </a:t>
            </a:r>
            <a:r>
              <a:rPr lang="en-US" sz="2800" b="1" dirty="0"/>
              <a:t>abyssal zone</a:t>
            </a:r>
            <a:r>
              <a:rPr lang="en-US" sz="2800" dirty="0"/>
              <a:t> with a depth of 2,000 to 6,000 </a:t>
            </a:r>
            <a:r>
              <a:rPr lang="en-US" sz="2800" dirty="0" smtClean="0"/>
              <a:t>m (16 on next several slides)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45773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773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773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8305800" cy="3625850"/>
          </a:xfrm>
        </p:spPr>
        <p:txBody>
          <a:bodyPr/>
          <a:lstStyle/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The organic and inorganic sediment at the bottom of all aquatic zones is called the </a:t>
            </a:r>
            <a:r>
              <a:rPr lang="en-US" sz="2800" b="1"/>
              <a:t>benthic zone</a:t>
            </a:r>
            <a:r>
              <a:rPr lang="en-US" sz="2800"/>
              <a:t> </a:t>
            </a:r>
            <a:endParaRPr lang="en-US" sz="2800" b="1"/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The communities of organisms in the benthic zone are collectively called the </a:t>
            </a:r>
            <a:r>
              <a:rPr lang="en-US" sz="2800" b="1"/>
              <a:t>benthos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/>
              <a:t>Detritus</a:t>
            </a:r>
            <a:r>
              <a:rPr lang="en-US" sz="2800"/>
              <a:t>, dead organic matter, falls from the productive surface water and is an important source of food</a:t>
            </a:r>
            <a:endParaRPr lang="en-US" sz="2800" b="1"/>
          </a:p>
        </p:txBody>
      </p:sp>
      <p:grpSp>
        <p:nvGrpSpPr>
          <p:cNvPr id="46592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52.13</a:t>
            </a:r>
          </a:p>
        </p:txBody>
      </p:sp>
      <p:pic>
        <p:nvPicPr>
          <p:cNvPr id="662531" name="Picture 29" descr="52_13_AquaticZon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77913"/>
            <a:ext cx="8548687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2532" name="Text Box 3"/>
          <p:cNvSpPr txBox="1">
            <a:spLocks noChangeArrowheads="1"/>
          </p:cNvSpPr>
          <p:nvPr/>
        </p:nvSpPr>
        <p:spPr bwMode="auto">
          <a:xfrm>
            <a:off x="339725" y="2501900"/>
            <a:ext cx="188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(a) Zonation in a lake</a:t>
            </a: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4657725" y="1092200"/>
            <a:ext cx="188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(b) Marine zonation</a:t>
            </a:r>
          </a:p>
        </p:txBody>
      </p:sp>
      <p:sp>
        <p:nvSpPr>
          <p:cNvPr id="662534" name="Text Box 6"/>
          <p:cNvSpPr txBox="1">
            <a:spLocks noChangeArrowheads="1"/>
          </p:cNvSpPr>
          <p:nvPr/>
        </p:nvSpPr>
        <p:spPr bwMode="auto">
          <a:xfrm>
            <a:off x="2752725" y="2882900"/>
            <a:ext cx="746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Littoral</a:t>
            </a:r>
          </a:p>
          <a:p>
            <a:pPr>
              <a:lnSpc>
                <a:spcPct val="9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35" name="Text Box 7"/>
          <p:cNvSpPr txBox="1">
            <a:spLocks noChangeArrowheads="1"/>
          </p:cNvSpPr>
          <p:nvPr/>
        </p:nvSpPr>
        <p:spPr bwMode="auto">
          <a:xfrm>
            <a:off x="3616325" y="2997200"/>
            <a:ext cx="8477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Limnetic</a:t>
            </a:r>
          </a:p>
          <a:p>
            <a:pPr>
              <a:lnSpc>
                <a:spcPct val="9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2473325" y="3987800"/>
            <a:ext cx="631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Photic</a:t>
            </a:r>
          </a:p>
          <a:p>
            <a:pPr>
              <a:lnSpc>
                <a:spcPct val="8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37" name="Text Box 9"/>
          <p:cNvSpPr txBox="1">
            <a:spLocks noChangeArrowheads="1"/>
          </p:cNvSpPr>
          <p:nvPr/>
        </p:nvSpPr>
        <p:spPr bwMode="auto">
          <a:xfrm>
            <a:off x="2232025" y="4470400"/>
            <a:ext cx="708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Benthic</a:t>
            </a:r>
          </a:p>
          <a:p>
            <a:pPr algn="ctr">
              <a:lnSpc>
                <a:spcPct val="8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38" name="Text Box 10"/>
          <p:cNvSpPr txBox="1">
            <a:spLocks noChangeArrowheads="1"/>
          </p:cNvSpPr>
          <p:nvPr/>
        </p:nvSpPr>
        <p:spPr bwMode="auto">
          <a:xfrm>
            <a:off x="3057525" y="4724400"/>
            <a:ext cx="708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Aphotic</a:t>
            </a:r>
          </a:p>
          <a:p>
            <a:pPr>
              <a:lnSpc>
                <a:spcPct val="9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39" name="Text Box 11"/>
          <p:cNvSpPr txBox="1">
            <a:spLocks noChangeArrowheads="1"/>
          </p:cNvSpPr>
          <p:nvPr/>
        </p:nvSpPr>
        <p:spPr bwMode="auto">
          <a:xfrm>
            <a:off x="3654425" y="4178300"/>
            <a:ext cx="708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Pelagic</a:t>
            </a:r>
          </a:p>
          <a:p>
            <a:pPr>
              <a:lnSpc>
                <a:spcPct val="9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40" name="Text Box 12"/>
          <p:cNvSpPr txBox="1">
            <a:spLocks noChangeArrowheads="1"/>
          </p:cNvSpPr>
          <p:nvPr/>
        </p:nvSpPr>
        <p:spPr bwMode="auto">
          <a:xfrm>
            <a:off x="4810125" y="2324100"/>
            <a:ext cx="250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0</a:t>
            </a:r>
          </a:p>
        </p:txBody>
      </p:sp>
      <p:sp>
        <p:nvSpPr>
          <p:cNvPr id="662541" name="Text Box 13"/>
          <p:cNvSpPr txBox="1">
            <a:spLocks noChangeArrowheads="1"/>
          </p:cNvSpPr>
          <p:nvPr/>
        </p:nvSpPr>
        <p:spPr bwMode="auto">
          <a:xfrm>
            <a:off x="4797425" y="2565400"/>
            <a:ext cx="5937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200 m</a:t>
            </a:r>
          </a:p>
        </p:txBody>
      </p:sp>
      <p:sp>
        <p:nvSpPr>
          <p:cNvPr id="662542" name="Text Box 14"/>
          <p:cNvSpPr txBox="1">
            <a:spLocks noChangeArrowheads="1"/>
          </p:cNvSpPr>
          <p:nvPr/>
        </p:nvSpPr>
        <p:spPr bwMode="auto">
          <a:xfrm>
            <a:off x="4962525" y="2933700"/>
            <a:ext cx="10890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Continental</a:t>
            </a:r>
          </a:p>
          <a:p>
            <a:pPr>
              <a:lnSpc>
                <a:spcPct val="90000"/>
              </a:lnSpc>
            </a:pPr>
            <a:r>
              <a:rPr lang="en-US" sz="1400" b="1"/>
              <a:t>shelf</a:t>
            </a:r>
          </a:p>
        </p:txBody>
      </p:sp>
      <p:sp>
        <p:nvSpPr>
          <p:cNvPr id="662543" name="Text Box 15"/>
          <p:cNvSpPr txBox="1">
            <a:spLocks noChangeArrowheads="1"/>
          </p:cNvSpPr>
          <p:nvPr/>
        </p:nvSpPr>
        <p:spPr bwMode="auto">
          <a:xfrm>
            <a:off x="4810125" y="4724400"/>
            <a:ext cx="10890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2,000</a:t>
            </a:r>
            <a:r>
              <a:rPr lang="en-US" sz="1400" b="1">
                <a:latin typeface="Symbol" pitchFamily="84" charset="2"/>
                <a:sym typeface="Symbol" pitchFamily="84" charset="2"/>
              </a:rPr>
              <a:t></a:t>
            </a:r>
            <a:endParaRPr lang="en-US" sz="1400" b="1"/>
          </a:p>
          <a:p>
            <a:pPr>
              <a:lnSpc>
                <a:spcPct val="90000"/>
              </a:lnSpc>
            </a:pPr>
            <a:r>
              <a:rPr lang="en-US" sz="1400" b="1"/>
              <a:t>6,000 m</a:t>
            </a:r>
          </a:p>
        </p:txBody>
      </p:sp>
      <p:sp>
        <p:nvSpPr>
          <p:cNvPr id="662544" name="Text Box 16"/>
          <p:cNvSpPr txBox="1">
            <a:spLocks noChangeArrowheads="1"/>
          </p:cNvSpPr>
          <p:nvPr/>
        </p:nvSpPr>
        <p:spPr bwMode="auto">
          <a:xfrm>
            <a:off x="8124825" y="52451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Abyssal</a:t>
            </a:r>
          </a:p>
          <a:p>
            <a:pPr>
              <a:lnSpc>
                <a:spcPct val="9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45" name="Text Box 17"/>
          <p:cNvSpPr txBox="1">
            <a:spLocks noChangeArrowheads="1"/>
          </p:cNvSpPr>
          <p:nvPr/>
        </p:nvSpPr>
        <p:spPr bwMode="auto">
          <a:xfrm>
            <a:off x="6308725" y="387350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Benthic</a:t>
            </a:r>
          </a:p>
          <a:p>
            <a:pPr algn="ctr">
              <a:lnSpc>
                <a:spcPct val="8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46" name="Text Box 18"/>
          <p:cNvSpPr txBox="1">
            <a:spLocks noChangeArrowheads="1"/>
          </p:cNvSpPr>
          <p:nvPr/>
        </p:nvSpPr>
        <p:spPr bwMode="auto">
          <a:xfrm>
            <a:off x="6702425" y="2692400"/>
            <a:ext cx="784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Photic</a:t>
            </a:r>
          </a:p>
          <a:p>
            <a:pPr>
              <a:lnSpc>
                <a:spcPct val="80000"/>
              </a:lnSpc>
            </a:pPr>
            <a:r>
              <a:rPr lang="en-US" sz="1400" b="1"/>
              <a:t>      zone</a:t>
            </a:r>
          </a:p>
        </p:txBody>
      </p:sp>
      <p:sp>
        <p:nvSpPr>
          <p:cNvPr id="662547" name="Text Box 19"/>
          <p:cNvSpPr txBox="1">
            <a:spLocks noChangeArrowheads="1"/>
          </p:cNvSpPr>
          <p:nvPr/>
        </p:nvSpPr>
        <p:spPr bwMode="auto">
          <a:xfrm>
            <a:off x="5953125" y="1422400"/>
            <a:ext cx="133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Intertidal zone</a:t>
            </a:r>
          </a:p>
        </p:txBody>
      </p:sp>
      <p:sp>
        <p:nvSpPr>
          <p:cNvPr id="662548" name="Text Box 20"/>
          <p:cNvSpPr txBox="1">
            <a:spLocks noChangeArrowheads="1"/>
          </p:cNvSpPr>
          <p:nvPr/>
        </p:nvSpPr>
        <p:spPr bwMode="auto">
          <a:xfrm>
            <a:off x="6632575" y="1651000"/>
            <a:ext cx="695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Neritic</a:t>
            </a:r>
          </a:p>
          <a:p>
            <a:pPr algn="ctr">
              <a:lnSpc>
                <a:spcPct val="8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49" name="Text Box 21"/>
          <p:cNvSpPr txBox="1">
            <a:spLocks noChangeArrowheads="1"/>
          </p:cNvSpPr>
          <p:nvPr/>
        </p:nvSpPr>
        <p:spPr bwMode="auto">
          <a:xfrm>
            <a:off x="7451725" y="1866900"/>
            <a:ext cx="1241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Oceanic zone</a:t>
            </a:r>
          </a:p>
        </p:txBody>
      </p:sp>
      <p:sp>
        <p:nvSpPr>
          <p:cNvPr id="662550" name="Text Box 22"/>
          <p:cNvSpPr txBox="1">
            <a:spLocks noChangeArrowheads="1"/>
          </p:cNvSpPr>
          <p:nvPr/>
        </p:nvSpPr>
        <p:spPr bwMode="auto">
          <a:xfrm>
            <a:off x="7489825" y="4051300"/>
            <a:ext cx="77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Aphotic</a:t>
            </a:r>
          </a:p>
          <a:p>
            <a:pPr>
              <a:lnSpc>
                <a:spcPct val="9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51" name="Text Box 23"/>
          <p:cNvSpPr txBox="1">
            <a:spLocks noChangeArrowheads="1"/>
          </p:cNvSpPr>
          <p:nvPr/>
        </p:nvSpPr>
        <p:spPr bwMode="auto">
          <a:xfrm>
            <a:off x="7959725" y="3454400"/>
            <a:ext cx="7715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Pelagic</a:t>
            </a:r>
          </a:p>
          <a:p>
            <a:pPr algn="ctr">
              <a:lnSpc>
                <a:spcPct val="90000"/>
              </a:lnSpc>
            </a:pPr>
            <a:r>
              <a:rPr lang="en-US" sz="1400" b="1"/>
              <a:t>zone</a:t>
            </a:r>
          </a:p>
        </p:txBody>
      </p:sp>
      <p:sp>
        <p:nvSpPr>
          <p:cNvPr id="662552" name="Line 24"/>
          <p:cNvSpPr>
            <a:spLocks noChangeShapeType="1"/>
          </p:cNvSpPr>
          <p:nvPr/>
        </p:nvSpPr>
        <p:spPr bwMode="auto">
          <a:xfrm flipH="1">
            <a:off x="5575300" y="2565400"/>
            <a:ext cx="203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2553" name="Line 25"/>
          <p:cNvSpPr>
            <a:spLocks noChangeShapeType="1"/>
          </p:cNvSpPr>
          <p:nvPr/>
        </p:nvSpPr>
        <p:spPr bwMode="auto">
          <a:xfrm>
            <a:off x="6553200" y="161925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2554" name="Line 28"/>
          <p:cNvSpPr>
            <a:spLocks noChangeShapeType="1"/>
          </p:cNvSpPr>
          <p:nvPr/>
        </p:nvSpPr>
        <p:spPr bwMode="auto">
          <a:xfrm>
            <a:off x="7867650" y="5149850"/>
            <a:ext cx="22225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9" name="Picture 10" descr="52_15AquaticBiomesMap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60350"/>
            <a:ext cx="8548687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6020" name="Text Box 3"/>
          <p:cNvSpPr txBox="1">
            <a:spLocks noChangeArrowheads="1"/>
          </p:cNvSpPr>
          <p:nvPr/>
        </p:nvSpPr>
        <p:spPr bwMode="auto">
          <a:xfrm>
            <a:off x="1152525" y="1943100"/>
            <a:ext cx="1038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Tropic of</a:t>
            </a:r>
          </a:p>
          <a:p>
            <a:pPr>
              <a:lnSpc>
                <a:spcPct val="90000"/>
              </a:lnSpc>
            </a:pPr>
            <a:r>
              <a:rPr lang="en-US" sz="1600" b="1"/>
              <a:t>Cancer</a:t>
            </a:r>
          </a:p>
        </p:txBody>
      </p:sp>
      <p:sp>
        <p:nvSpPr>
          <p:cNvPr id="726021" name="Text Box 5"/>
          <p:cNvSpPr txBox="1">
            <a:spLocks noChangeArrowheads="1"/>
          </p:cNvSpPr>
          <p:nvPr/>
        </p:nvSpPr>
        <p:spPr bwMode="auto">
          <a:xfrm>
            <a:off x="1800225" y="2755900"/>
            <a:ext cx="10636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Tropic of</a:t>
            </a:r>
          </a:p>
          <a:p>
            <a:pPr>
              <a:lnSpc>
                <a:spcPct val="90000"/>
              </a:lnSpc>
            </a:pPr>
            <a:r>
              <a:rPr lang="en-US" sz="1600" b="1"/>
              <a:t>Capricorn</a:t>
            </a:r>
          </a:p>
        </p:txBody>
      </p:sp>
      <p:sp>
        <p:nvSpPr>
          <p:cNvPr id="726022" name="Text Box 6"/>
          <p:cNvSpPr txBox="1">
            <a:spLocks noChangeArrowheads="1"/>
          </p:cNvSpPr>
          <p:nvPr/>
        </p:nvSpPr>
        <p:spPr bwMode="auto">
          <a:xfrm>
            <a:off x="1025525" y="1625600"/>
            <a:ext cx="568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30°N</a:t>
            </a:r>
          </a:p>
        </p:txBody>
      </p: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1025525" y="3263900"/>
            <a:ext cx="5683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30°S</a:t>
            </a:r>
          </a:p>
        </p:txBody>
      </p:sp>
      <p:sp>
        <p:nvSpPr>
          <p:cNvPr id="726024" name="Text Box 8"/>
          <p:cNvSpPr txBox="1">
            <a:spLocks noChangeArrowheads="1"/>
          </p:cNvSpPr>
          <p:nvPr/>
        </p:nvSpPr>
        <p:spPr bwMode="auto">
          <a:xfrm>
            <a:off x="1025525" y="2476500"/>
            <a:ext cx="847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Equator</a:t>
            </a:r>
          </a:p>
        </p:txBody>
      </p:sp>
      <p:sp>
        <p:nvSpPr>
          <p:cNvPr id="726025" name="Text Box 9"/>
          <p:cNvSpPr txBox="1">
            <a:spLocks noChangeArrowheads="1"/>
          </p:cNvSpPr>
          <p:nvPr/>
        </p:nvSpPr>
        <p:spPr bwMode="auto">
          <a:xfrm>
            <a:off x="746125" y="4953000"/>
            <a:ext cx="3540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Oceanic pelagic and benthic zones</a:t>
            </a:r>
          </a:p>
          <a:p>
            <a:r>
              <a:rPr lang="en-US" sz="1600" b="1"/>
              <a:t>Intertidal zones</a:t>
            </a:r>
          </a:p>
          <a:p>
            <a:r>
              <a:rPr lang="en-US" sz="1600" b="1"/>
              <a:t>Estuaries</a:t>
            </a:r>
          </a:p>
          <a:p>
            <a:r>
              <a:rPr lang="en-US" sz="1600" b="1"/>
              <a:t>Coral reefs</a:t>
            </a:r>
          </a:p>
          <a:p>
            <a:r>
              <a:rPr lang="en-US" sz="1600" b="1"/>
              <a:t>Rivers</a:t>
            </a:r>
          </a:p>
          <a:p>
            <a:r>
              <a:rPr lang="en-US" sz="1600" b="1"/>
              <a:t>Lakes</a:t>
            </a:r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4613"/>
            <a:ext cx="8153400" cy="4065587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Lakes</a:t>
            </a:r>
            <a:endParaRPr lang="en-US" sz="3400" b="1"/>
          </a:p>
          <a:p>
            <a:pPr>
              <a:lnSpc>
                <a:spcPct val="90000"/>
              </a:lnSpc>
            </a:pPr>
            <a:r>
              <a:rPr lang="en-US" sz="2800"/>
              <a:t>Size varies from small ponds to very large lakes</a:t>
            </a:r>
          </a:p>
          <a:p>
            <a:pPr>
              <a:lnSpc>
                <a:spcPct val="90000"/>
              </a:lnSpc>
            </a:pPr>
            <a:r>
              <a:rPr lang="en-US" sz="2800"/>
              <a:t>Temperature lakes may have a seasonal thermocline; tropical lowland lakes have a year-round thermocline</a:t>
            </a:r>
          </a:p>
          <a:p>
            <a:pPr>
              <a:lnSpc>
                <a:spcPct val="90000"/>
              </a:lnSpc>
            </a:pPr>
            <a:r>
              <a:rPr lang="en-US" sz="2800" b="1"/>
              <a:t>Oligotrophic lakes </a:t>
            </a:r>
            <a:r>
              <a:rPr lang="en-US" sz="2800"/>
              <a:t>are nutrient-poor and generally oxygen-rich</a:t>
            </a:r>
          </a:p>
          <a:p>
            <a:pPr>
              <a:lnSpc>
                <a:spcPct val="90000"/>
              </a:lnSpc>
            </a:pPr>
            <a:r>
              <a:rPr lang="en-US" sz="2800" b="1"/>
              <a:t>Eutrophic lakes </a:t>
            </a:r>
            <a:r>
              <a:rPr lang="en-US" sz="2800"/>
              <a:t>are nutrient-rich and often depleted of oxygen if ice covered in winter</a:t>
            </a:r>
          </a:p>
        </p:txBody>
      </p:sp>
      <p:grpSp>
        <p:nvGrpSpPr>
          <p:cNvPr id="48435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435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4938"/>
            <a:ext cx="8305800" cy="3852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Eutrophic</a:t>
            </a:r>
            <a:r>
              <a:rPr lang="en-US" sz="2800" dirty="0"/>
              <a:t> lakes have more surface area relative to depth than </a:t>
            </a:r>
            <a:r>
              <a:rPr lang="en-US" sz="2800" dirty="0" err="1"/>
              <a:t>oligotrophic</a:t>
            </a:r>
            <a:r>
              <a:rPr lang="en-US" sz="2800" dirty="0"/>
              <a:t> lakes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Rooted and floating aquatic plants live in the shallow and well-lighted </a:t>
            </a:r>
            <a:r>
              <a:rPr lang="en-US" sz="2800" b="1" dirty="0"/>
              <a:t>littoral zone</a:t>
            </a:r>
            <a:r>
              <a:rPr lang="en-US" sz="2800" dirty="0"/>
              <a:t> close to shore</a:t>
            </a:r>
            <a:endParaRPr lang="en-US" sz="3400" dirty="0"/>
          </a:p>
          <a:p>
            <a:pPr>
              <a:lnSpc>
                <a:spcPct val="90000"/>
              </a:lnSpc>
            </a:pPr>
            <a:r>
              <a:rPr lang="en-US" sz="2800" dirty="0"/>
              <a:t>Water is too deep in the </a:t>
            </a:r>
            <a:r>
              <a:rPr lang="en-US" sz="2800" b="1" dirty="0" err="1"/>
              <a:t>limnetic</a:t>
            </a:r>
            <a:r>
              <a:rPr lang="en-US" sz="2800" b="1" dirty="0"/>
              <a:t> zone </a:t>
            </a:r>
            <a:r>
              <a:rPr lang="en-US" sz="2800" dirty="0"/>
              <a:t>to support rooted aquatic plants; small drifting animals called zooplankton graze on the </a:t>
            </a:r>
            <a:r>
              <a:rPr lang="en-US" sz="2800" dirty="0" smtClean="0"/>
              <a:t>phytoplankton (Starts 17 on next several slides)</a:t>
            </a:r>
            <a:endParaRPr lang="en-US" sz="2800" dirty="0"/>
          </a:p>
        </p:txBody>
      </p:sp>
      <p:grpSp>
        <p:nvGrpSpPr>
          <p:cNvPr id="48640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640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4938"/>
            <a:ext cx="8305800" cy="2862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Zooplankton are drifting heterotrophs that graze on the phytoplankton</a:t>
            </a:r>
          </a:p>
          <a:p>
            <a:pPr>
              <a:lnSpc>
                <a:spcPct val="90000"/>
              </a:lnSpc>
            </a:pPr>
            <a:r>
              <a:rPr lang="en-US" sz="2800"/>
              <a:t>Invertebrates live in the benthic zone</a:t>
            </a:r>
          </a:p>
          <a:p>
            <a:pPr>
              <a:lnSpc>
                <a:spcPct val="90000"/>
              </a:lnSpc>
            </a:pPr>
            <a:r>
              <a:rPr lang="en-US" sz="2800"/>
              <a:t>Fishes live in all zones with sufficient oxygen</a:t>
            </a:r>
          </a:p>
          <a:p>
            <a:pPr>
              <a:lnSpc>
                <a:spcPct val="90000"/>
              </a:lnSpc>
            </a:pPr>
            <a:r>
              <a:rPr lang="en-US" sz="2800"/>
              <a:t>Human induced nutrient enrichment can lead to algal blooms, oxygen depletion, and fish kills</a:t>
            </a:r>
          </a:p>
        </p:txBody>
      </p:sp>
      <p:grpSp>
        <p:nvGrpSpPr>
          <p:cNvPr id="63385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3386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3386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3" name="Picture 6" descr="52_16a_Lak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150" y="212725"/>
            <a:ext cx="72501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924" name="Text Box 3"/>
          <p:cNvSpPr txBox="1">
            <a:spLocks noChangeArrowheads="1"/>
          </p:cNvSpPr>
          <p:nvPr/>
        </p:nvSpPr>
        <p:spPr bwMode="auto">
          <a:xfrm>
            <a:off x="987425" y="6096000"/>
            <a:ext cx="3375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An oligotrophic lake in Grand</a:t>
            </a:r>
          </a:p>
          <a:p>
            <a:pPr>
              <a:lnSpc>
                <a:spcPct val="95000"/>
              </a:lnSpc>
            </a:pPr>
            <a:r>
              <a:rPr lang="en-US" sz="1800" b="1"/>
              <a:t>Teton National Park, Wyoming</a:t>
            </a:r>
          </a:p>
        </p:txBody>
      </p:sp>
      <p:sp>
        <p:nvSpPr>
          <p:cNvPr id="721925" name="Text Box 5"/>
          <p:cNvSpPr txBox="1">
            <a:spLocks noChangeArrowheads="1"/>
          </p:cNvSpPr>
          <p:nvPr/>
        </p:nvSpPr>
        <p:spPr bwMode="auto">
          <a:xfrm>
            <a:off x="4619625" y="6096000"/>
            <a:ext cx="3717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A eutrophic lake in the Okavango</a:t>
            </a:r>
          </a:p>
          <a:p>
            <a:pPr>
              <a:lnSpc>
                <a:spcPct val="95000"/>
              </a:lnSpc>
            </a:pPr>
            <a:r>
              <a:rPr lang="en-US" sz="1800" b="1"/>
              <a:t>Delta, Botswana</a:t>
            </a:r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52.16a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4613"/>
            <a:ext cx="8153400" cy="4217987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Wetlands</a:t>
            </a:r>
            <a:endParaRPr lang="en-US" sz="3000"/>
          </a:p>
          <a:p>
            <a:pPr>
              <a:lnSpc>
                <a:spcPct val="90000"/>
              </a:lnSpc>
            </a:pPr>
            <a:r>
              <a:rPr lang="en-US" sz="2800"/>
              <a:t>A </a:t>
            </a:r>
            <a:r>
              <a:rPr lang="en-US" sz="2800" b="1"/>
              <a:t>wetland </a:t>
            </a:r>
            <a:r>
              <a:rPr lang="en-US" sz="2800"/>
              <a:t>is a habitat that is inundated by water at least some of the time and that supports plants adapted to water-saturated soil</a:t>
            </a:r>
          </a:p>
          <a:p>
            <a:pPr>
              <a:lnSpc>
                <a:spcPct val="90000"/>
              </a:lnSpc>
            </a:pPr>
            <a:r>
              <a:rPr lang="en-US" sz="2800"/>
              <a:t>Wetlands have high organic production and decomposition and have low dissolved oxygen</a:t>
            </a:r>
          </a:p>
          <a:p>
            <a:pPr>
              <a:lnSpc>
                <a:spcPct val="90000"/>
              </a:lnSpc>
            </a:pPr>
            <a:r>
              <a:rPr lang="en-US" sz="2800"/>
              <a:t>Wetlands can develop in shallow basins, along flooded river banks, or on the coasts of large lakes and seas</a:t>
            </a:r>
          </a:p>
        </p:txBody>
      </p:sp>
      <p:grpSp>
        <p:nvGrpSpPr>
          <p:cNvPr id="49254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254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305800" cy="3816350"/>
          </a:xfrm>
        </p:spPr>
        <p:txBody>
          <a:bodyPr/>
          <a:lstStyle/>
          <a:p>
            <a:r>
              <a:rPr lang="en-US" sz="2800"/>
              <a:t>Wetlands are among the most productive biomes on Earth </a:t>
            </a:r>
          </a:p>
          <a:p>
            <a:r>
              <a:rPr lang="en-US" sz="2800"/>
              <a:t>Plants include lilies, cattails, sedges, tamarack, and black spruce</a:t>
            </a:r>
          </a:p>
          <a:p>
            <a:r>
              <a:rPr lang="en-US" sz="2800"/>
              <a:t>Wetlands are home to diverse invertebrates and birds, as well as otters, frogs, and alligators</a:t>
            </a:r>
          </a:p>
          <a:p>
            <a:r>
              <a:rPr lang="en-US" sz="2800"/>
              <a:t>Humans have destroyed up to 90% of wetlands; wetlands purify water and reduce flooding</a:t>
            </a:r>
          </a:p>
        </p:txBody>
      </p:sp>
      <p:grpSp>
        <p:nvGrpSpPr>
          <p:cNvPr id="49459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459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460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4601" name="Picture 9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819775"/>
            <a:ext cx="1190625" cy="657225"/>
          </a:xfrm>
          <a:prstGeom prst="rect">
            <a:avLst/>
          </a:prstGeom>
          <a:noFill/>
        </p:spPr>
      </p:pic>
      <p:sp>
        <p:nvSpPr>
          <p:cNvPr id="494602" name="Text Box 10"/>
          <p:cNvSpPr txBox="1">
            <a:spLocks noChangeArrowheads="1"/>
          </p:cNvSpPr>
          <p:nvPr/>
        </p:nvSpPr>
        <p:spPr bwMode="auto">
          <a:xfrm>
            <a:off x="3517900" y="5956300"/>
            <a:ext cx="3657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Video: Swans Taking Flight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3225800"/>
          </a:xfrm>
        </p:spPr>
        <p:txBody>
          <a:bodyPr/>
          <a:lstStyle/>
          <a:p>
            <a:pPr marL="350838" indent="-350838">
              <a:lnSpc>
                <a:spcPct val="90000"/>
              </a:lnSpc>
              <a:buFont typeface="Times" pitchFamily="84" charset="0"/>
              <a:buNone/>
            </a:pPr>
            <a:r>
              <a:rPr lang="en-US" sz="3000"/>
              <a:t>Ecosystem Ecology	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/>
              <a:t>An </a:t>
            </a:r>
            <a:r>
              <a:rPr lang="en-US" sz="2800" b="1"/>
              <a:t>ecosystem</a:t>
            </a:r>
            <a:r>
              <a:rPr lang="en-US" sz="2800"/>
              <a:t> is the community of organisms in an area and the physical factors with which they interact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b="1"/>
              <a:t>Ecosystem ecology</a:t>
            </a:r>
            <a:r>
              <a:rPr lang="en-US" sz="2800"/>
              <a:t> emphasizes energy flow and chemical cycling among the various biotic and abiotic components</a:t>
            </a:r>
          </a:p>
        </p:txBody>
      </p:sp>
      <p:grpSp>
        <p:nvGrpSpPr>
          <p:cNvPr id="34304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52.16b</a:t>
            </a:r>
          </a:p>
        </p:txBody>
      </p:sp>
      <p:pic>
        <p:nvPicPr>
          <p:cNvPr id="738307" name="Picture 6" descr="52_16bWetland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839788"/>
            <a:ext cx="687705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08" name="Text Box 4"/>
          <p:cNvSpPr txBox="1">
            <a:spLocks noChangeArrowheads="1"/>
          </p:cNvSpPr>
          <p:nvPr/>
        </p:nvSpPr>
        <p:spPr bwMode="auto">
          <a:xfrm>
            <a:off x="1181100" y="5575300"/>
            <a:ext cx="43656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A basin wetland in the United Kingdom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6200"/>
            <a:ext cx="8229600" cy="4673600"/>
          </a:xfrm>
        </p:spPr>
        <p:txBody>
          <a:bodyPr/>
          <a:lstStyle/>
          <a:p>
            <a:pPr>
              <a:buFont typeface="Times" pitchFamily="84" charset="0"/>
              <a:buNone/>
            </a:pPr>
            <a:r>
              <a:rPr lang="en-US" sz="3000" b="1"/>
              <a:t>Streams and Rivers</a:t>
            </a:r>
            <a:endParaRPr lang="en-US" sz="3000"/>
          </a:p>
          <a:p>
            <a:r>
              <a:rPr lang="en-US" sz="2800"/>
              <a:t>The most prominent physical characteristic of streams and rivers is current</a:t>
            </a:r>
          </a:p>
          <a:p>
            <a:r>
              <a:rPr lang="en-US" sz="2800"/>
              <a:t>Headwaters are generally cold, clear, turbulent, swift, and oxygen rich; they are often narrow and rocky</a:t>
            </a:r>
          </a:p>
          <a:p>
            <a:r>
              <a:rPr lang="en-US" sz="2800"/>
              <a:t>Downstream waters form rivers and are generally warmer, more turbid, and more oxygenated; they are often wide, meandering, and have silty bottoms</a:t>
            </a:r>
          </a:p>
        </p:txBody>
      </p:sp>
      <p:grpSp>
        <p:nvGrpSpPr>
          <p:cNvPr id="49869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869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6200"/>
            <a:ext cx="8229600" cy="3873500"/>
          </a:xfrm>
        </p:spPr>
        <p:txBody>
          <a:bodyPr/>
          <a:lstStyle/>
          <a:p>
            <a:r>
              <a:rPr lang="en-US" sz="2800" dirty="0"/>
              <a:t>They may contain phytoplankton or rooted aquatic plants</a:t>
            </a:r>
          </a:p>
          <a:p>
            <a:r>
              <a:rPr lang="en-US" sz="2800" dirty="0"/>
              <a:t>A diversity of fishes and invertebrates inhabit unpolluted rivers and streams</a:t>
            </a:r>
          </a:p>
          <a:p>
            <a:r>
              <a:rPr lang="en-US" sz="2800" dirty="0" smtClean="0"/>
              <a:t>Pollution </a:t>
            </a:r>
            <a:r>
              <a:rPr lang="en-US" sz="2800" dirty="0"/>
              <a:t>degrades water quality and kills aquatic organisms</a:t>
            </a:r>
          </a:p>
          <a:p>
            <a:r>
              <a:rPr lang="en-US" sz="2800" dirty="0"/>
              <a:t>Damming and flood control impair natural functioning of stream and river ecosystems</a:t>
            </a:r>
          </a:p>
        </p:txBody>
      </p:sp>
      <p:grpSp>
        <p:nvGrpSpPr>
          <p:cNvPr id="635907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35908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52.16c</a:t>
            </a:r>
          </a:p>
        </p:txBody>
      </p:sp>
      <p:pic>
        <p:nvPicPr>
          <p:cNvPr id="723971" name="Picture 8" descr="52_16c_StreamsAndRiver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495300"/>
            <a:ext cx="7432675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889000" y="5664200"/>
            <a:ext cx="3578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A headwater stream in the Great</a:t>
            </a:r>
          </a:p>
          <a:p>
            <a:pPr>
              <a:lnSpc>
                <a:spcPct val="95000"/>
              </a:lnSpc>
            </a:pPr>
            <a:r>
              <a:rPr lang="en-US" sz="1800" b="1"/>
              <a:t>Smoky Mountains</a:t>
            </a:r>
          </a:p>
        </p:txBody>
      </p:sp>
      <p:sp>
        <p:nvSpPr>
          <p:cNvPr id="723973" name="Text Box 7"/>
          <p:cNvSpPr txBox="1">
            <a:spLocks noChangeArrowheads="1"/>
          </p:cNvSpPr>
          <p:nvPr/>
        </p:nvSpPr>
        <p:spPr bwMode="auto">
          <a:xfrm>
            <a:off x="4737100" y="5664200"/>
            <a:ext cx="3578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The Loire river (in France) far</a:t>
            </a:r>
          </a:p>
          <a:p>
            <a:pPr>
              <a:lnSpc>
                <a:spcPct val="95000"/>
              </a:lnSpc>
            </a:pPr>
            <a:r>
              <a:rPr lang="en-US" sz="1800" b="1"/>
              <a:t>from its headwaters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6200"/>
            <a:ext cx="8305800" cy="4159250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15000"/>
              </a:spcAft>
              <a:buFont typeface="Times" pitchFamily="84" charset="0"/>
              <a:buNone/>
            </a:pPr>
            <a:r>
              <a:rPr lang="en-US" sz="3000" b="1"/>
              <a:t>Estuaries</a:t>
            </a:r>
            <a:endParaRPr lang="en-US" sz="3000"/>
          </a:p>
          <a:p>
            <a:pPr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An </a:t>
            </a:r>
            <a:r>
              <a:rPr lang="en-US" sz="2800" b="1"/>
              <a:t>estuary </a:t>
            </a:r>
            <a:r>
              <a:rPr lang="en-US" sz="2800"/>
              <a:t>is a transition area between river and sea</a:t>
            </a:r>
          </a:p>
          <a:p>
            <a:pPr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Salinity varies with the rise and fall of the tides</a:t>
            </a:r>
          </a:p>
          <a:p>
            <a:pPr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Estuaries are nutrient rich and highly productive</a:t>
            </a:r>
          </a:p>
          <a:p>
            <a:pPr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Estuaries include a complex network of tidal channels, islands, natural levees, and mudflats </a:t>
            </a:r>
          </a:p>
        </p:txBody>
      </p:sp>
      <p:grpSp>
        <p:nvGrpSpPr>
          <p:cNvPr id="50483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483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0484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46200"/>
            <a:ext cx="8305800" cy="41592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Saltmarsh grasses and algae are the major producers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An abundant supply of food attracts marine invertebrates, fish, waterfowl, and marine mammals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Humans consume oysters, crabs, and fish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/>
              <a:t>Human interference upstream has disrupted estuaries worldwide</a:t>
            </a:r>
          </a:p>
        </p:txBody>
      </p:sp>
      <p:grpSp>
        <p:nvGrpSpPr>
          <p:cNvPr id="63795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3795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37959" name="Picture 7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1900" y="5845175"/>
            <a:ext cx="1190625" cy="657225"/>
          </a:xfrm>
          <a:prstGeom prst="rect">
            <a:avLst/>
          </a:prstGeom>
          <a:noFill/>
        </p:spPr>
      </p:pic>
      <p:sp>
        <p:nvSpPr>
          <p:cNvPr id="637960" name="Text Box 8"/>
          <p:cNvSpPr txBox="1">
            <a:spLocks noChangeArrowheads="1"/>
          </p:cNvSpPr>
          <p:nvPr/>
        </p:nvSpPr>
        <p:spPr bwMode="auto">
          <a:xfrm>
            <a:off x="3733800" y="5981700"/>
            <a:ext cx="3124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Video: Flapping Geese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52.16d</a:t>
            </a:r>
          </a:p>
        </p:txBody>
      </p:sp>
      <p:pic>
        <p:nvPicPr>
          <p:cNvPr id="676867" name="Picture 6" descr="52_16dEstuari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75" y="136525"/>
            <a:ext cx="62674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1473200" y="6273800"/>
            <a:ext cx="5038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An estuary in the southeastern 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9538"/>
            <a:ext cx="8153400" cy="3802062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Intertidal Zones</a:t>
            </a:r>
            <a:endParaRPr lang="en-US" sz="3000"/>
          </a:p>
          <a:p>
            <a:pPr>
              <a:lnSpc>
                <a:spcPct val="90000"/>
              </a:lnSpc>
            </a:pPr>
            <a:r>
              <a:rPr lang="en-US" sz="2800"/>
              <a:t>An </a:t>
            </a:r>
            <a:r>
              <a:rPr lang="en-US" sz="2800" b="1"/>
              <a:t>intertidal zone </a:t>
            </a:r>
            <a:r>
              <a:rPr lang="en-US" sz="2800"/>
              <a:t>is periodically submerged and exposed by the tides</a:t>
            </a:r>
          </a:p>
          <a:p>
            <a:pPr>
              <a:lnSpc>
                <a:spcPct val="90000"/>
              </a:lnSpc>
            </a:pPr>
            <a:r>
              <a:rPr lang="en-US" sz="2800"/>
              <a:t>Intertidal organisms are challenged by variations in temperature and salinity and by the mechanical forces of wave action</a:t>
            </a:r>
          </a:p>
          <a:p>
            <a:pPr>
              <a:lnSpc>
                <a:spcPct val="90000"/>
              </a:lnSpc>
            </a:pPr>
            <a:r>
              <a:rPr lang="en-US" sz="2800"/>
              <a:t>Oxygen and nutrient levels are high</a:t>
            </a:r>
          </a:p>
          <a:p>
            <a:pPr>
              <a:lnSpc>
                <a:spcPct val="90000"/>
              </a:lnSpc>
            </a:pPr>
            <a:r>
              <a:rPr lang="en-US" sz="2800"/>
              <a:t>Substrate varies from rocky to sandy</a:t>
            </a:r>
          </a:p>
        </p:txBody>
      </p:sp>
      <p:grpSp>
        <p:nvGrpSpPr>
          <p:cNvPr id="50893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893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9538"/>
            <a:ext cx="8153400" cy="4170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Sandy zones support sea grass and algae; rocky zones support attached marine algae</a:t>
            </a:r>
          </a:p>
          <a:p>
            <a:pPr>
              <a:lnSpc>
                <a:spcPct val="90000"/>
              </a:lnSpc>
            </a:pPr>
            <a:r>
              <a:rPr lang="en-US" sz="2800"/>
              <a:t>In rocky zones, many animals have structural adaptation for attaching to the hard substrate</a:t>
            </a:r>
          </a:p>
          <a:p>
            <a:pPr>
              <a:lnSpc>
                <a:spcPct val="90000"/>
              </a:lnSpc>
            </a:pPr>
            <a:r>
              <a:rPr lang="en-US" sz="2800"/>
              <a:t>In sandy zones worms, clams, and crustaceans bury themselves in sand</a:t>
            </a:r>
          </a:p>
          <a:p>
            <a:pPr>
              <a:lnSpc>
                <a:spcPct val="90000"/>
              </a:lnSpc>
            </a:pPr>
            <a:r>
              <a:rPr lang="en-US" sz="2800"/>
              <a:t>Other animals include sponges, sea anemones, echinoderms, and small fishes</a:t>
            </a:r>
          </a:p>
          <a:p>
            <a:pPr>
              <a:lnSpc>
                <a:spcPct val="90000"/>
              </a:lnSpc>
            </a:pPr>
            <a:r>
              <a:rPr lang="en-US" sz="2800"/>
              <a:t>Oil pollution has disrupted many intertidal areas</a:t>
            </a:r>
          </a:p>
        </p:txBody>
      </p:sp>
      <p:grpSp>
        <p:nvGrpSpPr>
          <p:cNvPr id="64000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000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355" name="Picture 7" descr="52_16eIntertidalZon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300" y="222250"/>
            <a:ext cx="68834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1155700" y="6197600"/>
            <a:ext cx="4759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Rocky intertidal zone on the Oregon coast</a:t>
            </a:r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52.16e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52.2c</a:t>
            </a:r>
          </a:p>
        </p:txBody>
      </p:sp>
      <p:pic>
        <p:nvPicPr>
          <p:cNvPr id="693251" name="Picture 13" descr="52_02cEcolResearchScop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541463"/>
            <a:ext cx="5018087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3252" name="Text Box 6"/>
          <p:cNvSpPr txBox="1">
            <a:spLocks noChangeArrowheads="1"/>
          </p:cNvSpPr>
          <p:nvPr/>
        </p:nvSpPr>
        <p:spPr bwMode="auto">
          <a:xfrm>
            <a:off x="2079625" y="4775200"/>
            <a:ext cx="31083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Ecosystem ecology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35100"/>
            <a:ext cx="8229600" cy="4356100"/>
          </a:xfrm>
        </p:spPr>
        <p:txBody>
          <a:bodyPr/>
          <a:lstStyle/>
          <a:p>
            <a:pPr marL="350838" indent="-350838"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Oceanic Pelagic Zone</a:t>
            </a:r>
            <a:endParaRPr lang="en-US" sz="3000"/>
          </a:p>
          <a:p>
            <a:pPr marL="350838" indent="-350838">
              <a:lnSpc>
                <a:spcPct val="90000"/>
              </a:lnSpc>
            </a:pPr>
            <a:r>
              <a:rPr lang="en-US" sz="2800"/>
              <a:t>The </a:t>
            </a:r>
            <a:r>
              <a:rPr lang="en-US" sz="2800" b="1"/>
              <a:t>oceanic pelagic biome </a:t>
            </a:r>
            <a:r>
              <a:rPr lang="en-US" sz="2800"/>
              <a:t>is constantly mixed by wind-driven oceanic currents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/>
              <a:t>Oxygen levels are high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/>
              <a:t>Turnover in temperate oceans renews nutrients in the photic zones; year-round stratification in tropical oceans leads to lower nutrient concentrations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/>
              <a:t>This biome covers approximately 70% of Earth’s surface</a:t>
            </a:r>
          </a:p>
        </p:txBody>
      </p:sp>
      <p:grpSp>
        <p:nvGrpSpPr>
          <p:cNvPr id="513029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13030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13032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35100"/>
            <a:ext cx="8229600" cy="4508500"/>
          </a:xfrm>
        </p:spPr>
        <p:txBody>
          <a:bodyPr/>
          <a:lstStyle/>
          <a:p>
            <a:pPr marL="350838" indent="-350838">
              <a:lnSpc>
                <a:spcPct val="90000"/>
              </a:lnSpc>
            </a:pPr>
            <a:r>
              <a:rPr lang="en-US" sz="2800"/>
              <a:t>Phytoplankton and zooplankton are the dominant organisms in this biome; also found are free-swimming animals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/>
              <a:t>Zooplankton includes protists, worms, copepods, krill, jellies, and invertebrate larvae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/>
              <a:t>Other animals include squids, fishes, sea turtles, and marine mammals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/>
              <a:t>Overfishing has depleted fish stocks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/>
              <a:t>Humans have polluted oceans with dumping of waste</a:t>
            </a:r>
          </a:p>
        </p:txBody>
      </p:sp>
      <p:grpSp>
        <p:nvGrpSpPr>
          <p:cNvPr id="642051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205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2055" name="Picture 7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845175"/>
            <a:ext cx="1190625" cy="657225"/>
          </a:xfrm>
          <a:prstGeom prst="rect">
            <a:avLst/>
          </a:prstGeom>
          <a:noFill/>
        </p:spPr>
      </p:pic>
      <p:sp>
        <p:nvSpPr>
          <p:cNvPr id="642056" name="Text Box 8"/>
          <p:cNvSpPr txBox="1">
            <a:spLocks noChangeArrowheads="1"/>
          </p:cNvSpPr>
          <p:nvPr/>
        </p:nvSpPr>
        <p:spPr bwMode="auto">
          <a:xfrm>
            <a:off x="3517900" y="5981700"/>
            <a:ext cx="3568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Video: Shark Eating a Seal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52.16f</a:t>
            </a:r>
          </a:p>
        </p:txBody>
      </p:sp>
      <p:pic>
        <p:nvPicPr>
          <p:cNvPr id="680963" name="Picture 6" descr="52_16fOceanPelagicZo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1243013"/>
            <a:ext cx="807243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0964" name="Text Box 4"/>
          <p:cNvSpPr txBox="1">
            <a:spLocks noChangeArrowheads="1"/>
          </p:cNvSpPr>
          <p:nvPr/>
        </p:nvSpPr>
        <p:spPr bwMode="auto">
          <a:xfrm>
            <a:off x="584200" y="5168900"/>
            <a:ext cx="4759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Open ocean off the island of Hawaii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457835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Coral Reefs</a:t>
            </a:r>
          </a:p>
          <a:p>
            <a:pPr>
              <a:lnSpc>
                <a:spcPct val="90000"/>
              </a:lnSpc>
            </a:pPr>
            <a:r>
              <a:rPr lang="en-US" sz="2800" b="1"/>
              <a:t>Coral reefs </a:t>
            </a:r>
            <a:r>
              <a:rPr lang="en-US" sz="2800"/>
              <a:t>are formed from the calcium carbonate skeletons of corals (cnidarians)</a:t>
            </a:r>
          </a:p>
          <a:p>
            <a:pPr>
              <a:lnSpc>
                <a:spcPct val="90000"/>
              </a:lnSpc>
            </a:pPr>
            <a:r>
              <a:rPr lang="en-US" sz="2800"/>
              <a:t>Shallow reef-building corals lie in the photic zone in clear water about 20–30</a:t>
            </a:r>
            <a:r>
              <a:rPr lang="en-US" sz="2800">
                <a:sym typeface="Symbol" pitchFamily="84" charset="2"/>
              </a:rPr>
              <a:t></a:t>
            </a:r>
            <a:r>
              <a:rPr lang="en-US" sz="2800"/>
              <a:t>C; deep sea corals live at 200–1,500 m</a:t>
            </a:r>
          </a:p>
          <a:p>
            <a:pPr>
              <a:lnSpc>
                <a:spcPct val="90000"/>
              </a:lnSpc>
            </a:pPr>
            <a:r>
              <a:rPr lang="en-US" sz="2800"/>
              <a:t>Corals require high oxygen and a solid substrate for attachment</a:t>
            </a:r>
          </a:p>
          <a:p>
            <a:pPr>
              <a:lnSpc>
                <a:spcPct val="90000"/>
              </a:lnSpc>
            </a:pPr>
            <a:r>
              <a:rPr lang="en-US" sz="2800"/>
              <a:t>A coral reef progresses from a fringing reef, to a barrier reef, then a coral atoll</a:t>
            </a:r>
          </a:p>
        </p:txBody>
      </p:sp>
      <p:grpSp>
        <p:nvGrpSpPr>
          <p:cNvPr id="517127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1712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610600" cy="4349750"/>
          </a:xfrm>
        </p:spPr>
        <p:txBody>
          <a:bodyPr/>
          <a:lstStyle/>
          <a:p>
            <a:r>
              <a:rPr lang="en-US" sz="2800"/>
              <a:t>Unicellular algae live within the tissues of the corals and form a mutualistic relationship that provides the corals with organic molecules</a:t>
            </a:r>
          </a:p>
          <a:p>
            <a:r>
              <a:rPr lang="en-US" sz="2800"/>
              <a:t>Fish and invertebrate diversity is exceptionally high</a:t>
            </a:r>
          </a:p>
          <a:p>
            <a:r>
              <a:rPr lang="en-US" sz="2800"/>
              <a:t>Global warming and pollution may be contributing to large-scale coral death</a:t>
            </a:r>
          </a:p>
          <a:p>
            <a:r>
              <a:rPr lang="en-US" sz="2800"/>
              <a:t>Collecting of coral skeletons and overfishing have reduced populations of corals and reef fishes</a:t>
            </a:r>
            <a:endParaRPr lang="en-US" sz="3000"/>
          </a:p>
        </p:txBody>
      </p:sp>
      <p:grpSp>
        <p:nvGrpSpPr>
          <p:cNvPr id="64409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410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4410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4103" name="Picture 7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133975"/>
            <a:ext cx="1190625" cy="657225"/>
          </a:xfrm>
          <a:prstGeom prst="rect">
            <a:avLst/>
          </a:prstGeom>
          <a:noFill/>
        </p:spPr>
      </p:pic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3289300" y="5270500"/>
            <a:ext cx="2425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Video: Coral Reef</a:t>
            </a:r>
          </a:p>
        </p:txBody>
      </p:sp>
      <p:pic>
        <p:nvPicPr>
          <p:cNvPr id="644105" name="Picture 9" descr="Campbell Play Button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700" y="5845175"/>
            <a:ext cx="1190625" cy="657225"/>
          </a:xfrm>
          <a:prstGeom prst="rect">
            <a:avLst/>
          </a:prstGeom>
          <a:noFill/>
        </p:spPr>
      </p:pic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3276600" y="5981700"/>
            <a:ext cx="4102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Video: Clownfish and Anemone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52.16g</a:t>
            </a:r>
          </a:p>
        </p:txBody>
      </p:sp>
      <p:pic>
        <p:nvPicPr>
          <p:cNvPr id="678915" name="Picture 6" descr="52_16gCoralReef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606425"/>
            <a:ext cx="741997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8916" name="Text Box 4"/>
          <p:cNvSpPr txBox="1">
            <a:spLocks noChangeArrowheads="1"/>
          </p:cNvSpPr>
          <p:nvPr/>
        </p:nvSpPr>
        <p:spPr bwMode="auto">
          <a:xfrm>
            <a:off x="914400" y="5854700"/>
            <a:ext cx="3082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A coral reef in the Red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81534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84" charset="0"/>
              <a:buNone/>
            </a:pPr>
            <a:r>
              <a:rPr lang="en-US" sz="3000" b="1"/>
              <a:t>Marine Benthic Zone</a:t>
            </a:r>
            <a:endParaRPr lang="en-US" sz="3000"/>
          </a:p>
          <a:p>
            <a:pPr>
              <a:lnSpc>
                <a:spcPct val="90000"/>
              </a:lnSpc>
            </a:pPr>
            <a:r>
              <a:rPr lang="en-US" sz="2800"/>
              <a:t>The </a:t>
            </a:r>
            <a:r>
              <a:rPr lang="en-US" sz="2800" b="1"/>
              <a:t>marine benthic zone </a:t>
            </a:r>
            <a:r>
              <a:rPr lang="en-US" sz="2800"/>
              <a:t>consists of the seafloor below the surface waters of the coastal, or </a:t>
            </a:r>
            <a:r>
              <a:rPr lang="en-US" sz="2800" b="1"/>
              <a:t>neritic, </a:t>
            </a:r>
            <a:r>
              <a:rPr lang="en-US" sz="2800"/>
              <a:t>zone and the offshore pelagic zone</a:t>
            </a:r>
          </a:p>
          <a:p>
            <a:pPr>
              <a:lnSpc>
                <a:spcPct val="90000"/>
              </a:lnSpc>
            </a:pPr>
            <a:r>
              <a:rPr lang="en-US" sz="2800"/>
              <a:t>Organisms in the very deep benthic (abyssal) zone are adapted to continuous cold and extremely high water pressure</a:t>
            </a:r>
          </a:p>
          <a:p>
            <a:pPr>
              <a:lnSpc>
                <a:spcPct val="90000"/>
              </a:lnSpc>
            </a:pPr>
            <a:r>
              <a:rPr lang="en-US" sz="2800"/>
              <a:t>Substrate is mainly soft sediments; some areas are rocky</a:t>
            </a:r>
            <a:endParaRPr lang="en-US" sz="3400"/>
          </a:p>
        </p:txBody>
      </p:sp>
      <p:grpSp>
        <p:nvGrpSpPr>
          <p:cNvPr id="52121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122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8610600" cy="4044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Shallow areas contain seaweeds and filamentous algae</a:t>
            </a:r>
          </a:p>
          <a:p>
            <a:pPr>
              <a:lnSpc>
                <a:spcPct val="90000"/>
              </a:lnSpc>
            </a:pPr>
            <a:r>
              <a:rPr lang="en-US" sz="2800"/>
              <a:t>Deep-sea hydrothermal vents of volcanic origin on mid-oceanic ridges are surrounded by unique chemoautotrophic prokaryotes, as well as echinoderms and arthropods</a:t>
            </a:r>
          </a:p>
          <a:p>
            <a:pPr>
              <a:lnSpc>
                <a:spcPct val="90000"/>
              </a:lnSpc>
            </a:pPr>
            <a:r>
              <a:rPr lang="en-US" sz="2800"/>
              <a:t>Neritic benthic communities include invertebrates and fishes</a:t>
            </a:r>
          </a:p>
          <a:p>
            <a:pPr>
              <a:lnSpc>
                <a:spcPct val="90000"/>
              </a:lnSpc>
            </a:pPr>
            <a:r>
              <a:rPr lang="en-US" sz="2800"/>
              <a:t>Overfishing and dumping of waste have depleted fish populations</a:t>
            </a:r>
            <a:endParaRPr lang="en-US" sz="3400"/>
          </a:p>
        </p:txBody>
      </p:sp>
      <p:grpSp>
        <p:nvGrpSpPr>
          <p:cNvPr id="523271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327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3274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23275" name="Picture 11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832475"/>
            <a:ext cx="1190625" cy="657225"/>
          </a:xfrm>
          <a:prstGeom prst="rect">
            <a:avLst/>
          </a:prstGeom>
          <a:noFill/>
        </p:spPr>
      </p:pic>
      <p:sp>
        <p:nvSpPr>
          <p:cNvPr id="523276" name="Text Box 12"/>
          <p:cNvSpPr txBox="1">
            <a:spLocks noChangeArrowheads="1"/>
          </p:cNvSpPr>
          <p:nvPr/>
        </p:nvSpPr>
        <p:spPr bwMode="auto">
          <a:xfrm>
            <a:off x="1460500" y="5969000"/>
            <a:ext cx="37830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Video: Hydrothermal Vent</a:t>
            </a:r>
          </a:p>
        </p:txBody>
      </p:sp>
      <p:pic>
        <p:nvPicPr>
          <p:cNvPr id="523277" name="Picture 13" descr="Campbell Play Button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832475"/>
            <a:ext cx="1190625" cy="657225"/>
          </a:xfrm>
          <a:prstGeom prst="rect">
            <a:avLst/>
          </a:prstGeom>
          <a:noFill/>
        </p:spPr>
      </p:pic>
      <p:sp>
        <p:nvSpPr>
          <p:cNvPr id="523278" name="Text Box 14"/>
          <p:cNvSpPr txBox="1">
            <a:spLocks noChangeArrowheads="1"/>
          </p:cNvSpPr>
          <p:nvPr/>
        </p:nvSpPr>
        <p:spPr bwMode="auto">
          <a:xfrm>
            <a:off x="6413500" y="5969000"/>
            <a:ext cx="2514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  <a:ea typeface="ＭＳ Ｐゴシック" pitchFamily="84" charset="-128"/>
              </a:rPr>
              <a:t>Video: Tubeworms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52.16h</a:t>
            </a:r>
          </a:p>
        </p:txBody>
      </p:sp>
      <p:pic>
        <p:nvPicPr>
          <p:cNvPr id="719875" name="Picture 6" descr="52_16hMarineBenthicZo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1203325"/>
            <a:ext cx="764063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800100" y="5207000"/>
            <a:ext cx="4657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lang="en-US" sz="1800" b="1"/>
              <a:t>A deep-sea hydrothermal vent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33350" y="762000"/>
            <a:ext cx="8839200" cy="381000"/>
          </a:xfrm>
          <a:prstGeom prst="rect">
            <a:avLst/>
          </a:prstGeom>
          <a:solidFill>
            <a:schemeClr val="bg1"/>
          </a:solidFill>
          <a:ln w="349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668338"/>
            <a:ext cx="8686800" cy="1325562"/>
          </a:xfrm>
        </p:spPr>
        <p:txBody>
          <a:bodyPr/>
          <a:lstStyle/>
          <a:p>
            <a:r>
              <a:rPr lang="en-US"/>
              <a:t>Concept 52.4: Interactions between organisms and the environment limit the distribution of species</a:t>
            </a:r>
            <a:endParaRPr lang="en-US" sz="3400"/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3429000"/>
          </a:xfrm>
        </p:spPr>
        <p:txBody>
          <a:bodyPr/>
          <a:lstStyle/>
          <a:p>
            <a:pPr marL="350838" indent="-350838"/>
            <a:r>
              <a:rPr lang="en-US" sz="2800" dirty="0"/>
              <a:t>Species distributions are the result of ecological and evolutionary interactions through time</a:t>
            </a:r>
          </a:p>
          <a:p>
            <a:pPr marL="350838" indent="-350838"/>
            <a:r>
              <a:rPr lang="en-US" sz="2800" dirty="0"/>
              <a:t>Ecological time in the minute-to-minute time frame of interactions between organisms and the environment</a:t>
            </a:r>
          </a:p>
          <a:p>
            <a:pPr marL="350838" indent="-350838"/>
            <a:r>
              <a:rPr lang="en-US" sz="2800" dirty="0"/>
              <a:t>Evolutionary time spans many generations and captures adaptation through natural selection</a:t>
            </a:r>
          </a:p>
        </p:txBody>
      </p:sp>
      <p:grpSp>
        <p:nvGrpSpPr>
          <p:cNvPr id="52736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736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2667000"/>
          </a:xfrm>
        </p:spPr>
        <p:txBody>
          <a:bodyPr/>
          <a:lstStyle/>
          <a:p>
            <a:pPr marL="350838" indent="-350838">
              <a:buFont typeface="Times" pitchFamily="84" charset="0"/>
              <a:buNone/>
            </a:pPr>
            <a:r>
              <a:rPr lang="en-US" sz="3000"/>
              <a:t>Community Ecology	</a:t>
            </a:r>
          </a:p>
          <a:p>
            <a:pPr marL="350838" indent="-350838"/>
            <a:r>
              <a:rPr lang="en-US" sz="2800"/>
              <a:t>A </a:t>
            </a:r>
            <a:r>
              <a:rPr lang="en-US" sz="2800" b="1"/>
              <a:t>community</a:t>
            </a:r>
            <a:r>
              <a:rPr lang="en-US" sz="2800"/>
              <a:t> is a group of populations of different species in an area</a:t>
            </a:r>
          </a:p>
          <a:p>
            <a:pPr marL="350838" indent="-350838"/>
            <a:r>
              <a:rPr lang="en-US" sz="2800" b="1"/>
              <a:t>Community ecology</a:t>
            </a:r>
            <a:r>
              <a:rPr lang="en-US" sz="2800"/>
              <a:t> deals with the whole array of interacting species in a community</a:t>
            </a:r>
          </a:p>
        </p:txBody>
      </p:sp>
      <p:grpSp>
        <p:nvGrpSpPr>
          <p:cNvPr id="347139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714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38163"/>
            <a:ext cx="8534400" cy="503237"/>
          </a:xfrm>
        </p:spPr>
        <p:txBody>
          <a:bodyPr/>
          <a:lstStyle/>
          <a:p>
            <a:r>
              <a:rPr lang="en-US"/>
              <a:t>Dispersal and Distribution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2330450"/>
          </a:xfrm>
        </p:spPr>
        <p:txBody>
          <a:bodyPr/>
          <a:lstStyle/>
          <a:p>
            <a:r>
              <a:rPr lang="en-US" sz="2800" b="1" dirty="0"/>
              <a:t>Dispersal </a:t>
            </a:r>
            <a:r>
              <a:rPr lang="en-US" sz="2800" dirty="0"/>
              <a:t>is movement of individuals away from centers of high population density or from their area of origin</a:t>
            </a:r>
          </a:p>
          <a:p>
            <a:r>
              <a:rPr lang="en-US" sz="2800" dirty="0"/>
              <a:t>Dispersal contributes to global distribution of </a:t>
            </a:r>
            <a:r>
              <a:rPr lang="en-US" sz="2800" dirty="0" smtClean="0"/>
              <a:t>organisms (18)</a:t>
            </a:r>
            <a:endParaRPr lang="en-US" sz="2800" dirty="0"/>
          </a:p>
        </p:txBody>
      </p:sp>
      <p:grpSp>
        <p:nvGrpSpPr>
          <p:cNvPr id="37786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78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52.18</a:t>
            </a:r>
          </a:p>
        </p:txBody>
      </p:sp>
      <p:pic>
        <p:nvPicPr>
          <p:cNvPr id="748547" name="Picture 24" descr="52_18GeoDistFlowchar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54100"/>
            <a:ext cx="8548687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48" name="Text Box 3"/>
          <p:cNvSpPr txBox="1">
            <a:spLocks noChangeArrowheads="1"/>
          </p:cNvSpPr>
          <p:nvPr/>
        </p:nvSpPr>
        <p:spPr bwMode="auto">
          <a:xfrm>
            <a:off x="225425" y="1092200"/>
            <a:ext cx="15335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Why is species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X absent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from an area?</a:t>
            </a:r>
          </a:p>
        </p:txBody>
      </p:sp>
      <p:sp>
        <p:nvSpPr>
          <p:cNvPr id="748549" name="Text Box 5"/>
          <p:cNvSpPr txBox="1">
            <a:spLocks noChangeArrowheads="1"/>
          </p:cNvSpPr>
          <p:nvPr/>
        </p:nvSpPr>
        <p:spPr bwMode="auto">
          <a:xfrm>
            <a:off x="327025" y="2273300"/>
            <a:ext cx="12795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Does dispersal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limit its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distribution?</a:t>
            </a:r>
          </a:p>
        </p:txBody>
      </p:sp>
      <p:sp>
        <p:nvSpPr>
          <p:cNvPr id="748550" name="Text Box 7"/>
          <p:cNvSpPr txBox="1">
            <a:spLocks noChangeArrowheads="1"/>
          </p:cNvSpPr>
          <p:nvPr/>
        </p:nvSpPr>
        <p:spPr bwMode="auto">
          <a:xfrm>
            <a:off x="1698625" y="2705100"/>
            <a:ext cx="415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No</a:t>
            </a:r>
          </a:p>
        </p:txBody>
      </p:sp>
      <p:sp>
        <p:nvSpPr>
          <p:cNvPr id="748551" name="Text Box 8"/>
          <p:cNvSpPr txBox="1">
            <a:spLocks noChangeArrowheads="1"/>
          </p:cNvSpPr>
          <p:nvPr/>
        </p:nvSpPr>
        <p:spPr bwMode="auto">
          <a:xfrm>
            <a:off x="1698625" y="1828800"/>
            <a:ext cx="415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Yes</a:t>
            </a:r>
          </a:p>
        </p:txBody>
      </p:sp>
      <p:sp>
        <p:nvSpPr>
          <p:cNvPr id="748552" name="Text Box 9"/>
          <p:cNvSpPr txBox="1">
            <a:spLocks noChangeArrowheads="1"/>
          </p:cNvSpPr>
          <p:nvPr/>
        </p:nvSpPr>
        <p:spPr bwMode="auto">
          <a:xfrm>
            <a:off x="3756025" y="2120900"/>
            <a:ext cx="415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Yes</a:t>
            </a:r>
          </a:p>
        </p:txBody>
      </p:sp>
      <p:sp>
        <p:nvSpPr>
          <p:cNvPr id="748553" name="Text Box 10"/>
          <p:cNvSpPr txBox="1">
            <a:spLocks noChangeArrowheads="1"/>
          </p:cNvSpPr>
          <p:nvPr/>
        </p:nvSpPr>
        <p:spPr bwMode="auto">
          <a:xfrm>
            <a:off x="6003925" y="2425700"/>
            <a:ext cx="415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Yes</a:t>
            </a:r>
          </a:p>
        </p:txBody>
      </p:sp>
      <p:sp>
        <p:nvSpPr>
          <p:cNvPr id="748554" name="Text Box 12"/>
          <p:cNvSpPr txBox="1">
            <a:spLocks noChangeArrowheads="1"/>
          </p:cNvSpPr>
          <p:nvPr/>
        </p:nvSpPr>
        <p:spPr bwMode="auto">
          <a:xfrm>
            <a:off x="6003925" y="3302000"/>
            <a:ext cx="415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No</a:t>
            </a:r>
          </a:p>
        </p:txBody>
      </p:sp>
      <p:sp>
        <p:nvSpPr>
          <p:cNvPr id="748555" name="Text Box 13"/>
          <p:cNvSpPr txBox="1">
            <a:spLocks noChangeArrowheads="1"/>
          </p:cNvSpPr>
          <p:nvPr/>
        </p:nvSpPr>
        <p:spPr bwMode="auto">
          <a:xfrm>
            <a:off x="3756025" y="2997200"/>
            <a:ext cx="4159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No</a:t>
            </a:r>
          </a:p>
        </p:txBody>
      </p:sp>
      <p:sp>
        <p:nvSpPr>
          <p:cNvPr id="748556" name="Text Box 14"/>
          <p:cNvSpPr txBox="1">
            <a:spLocks noChangeArrowheads="1"/>
          </p:cNvSpPr>
          <p:nvPr/>
        </p:nvSpPr>
        <p:spPr bwMode="auto">
          <a:xfrm>
            <a:off x="2384425" y="2565400"/>
            <a:ext cx="12795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Does behavior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limit its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distribution?</a:t>
            </a:r>
          </a:p>
        </p:txBody>
      </p:sp>
      <p:sp>
        <p:nvSpPr>
          <p:cNvPr id="748557" name="Text Box 15"/>
          <p:cNvSpPr txBox="1">
            <a:spLocks noChangeArrowheads="1"/>
          </p:cNvSpPr>
          <p:nvPr/>
        </p:nvSpPr>
        <p:spPr bwMode="auto">
          <a:xfrm>
            <a:off x="4518025" y="2755900"/>
            <a:ext cx="135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Do biotic factors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(other species)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limit its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distribution?</a:t>
            </a:r>
          </a:p>
        </p:txBody>
      </p:sp>
      <p:sp>
        <p:nvSpPr>
          <p:cNvPr id="748558" name="Text Box 16"/>
          <p:cNvSpPr txBox="1">
            <a:spLocks noChangeArrowheads="1"/>
          </p:cNvSpPr>
          <p:nvPr/>
        </p:nvSpPr>
        <p:spPr bwMode="auto">
          <a:xfrm>
            <a:off x="6689725" y="3149600"/>
            <a:ext cx="1292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Do abiotic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factors limit its</a:t>
            </a:r>
          </a:p>
          <a:p>
            <a:pPr algn="ctr">
              <a:lnSpc>
                <a:spcPct val="90000"/>
              </a:lnSpc>
            </a:pPr>
            <a:r>
              <a:rPr lang="en-US" sz="1300" b="1"/>
              <a:t>distribution?</a:t>
            </a:r>
          </a:p>
        </p:txBody>
      </p:sp>
      <p:sp>
        <p:nvSpPr>
          <p:cNvPr id="748559" name="Text Box 17"/>
          <p:cNvSpPr txBox="1">
            <a:spLocks noChangeArrowheads="1"/>
          </p:cNvSpPr>
          <p:nvPr/>
        </p:nvSpPr>
        <p:spPr bwMode="auto">
          <a:xfrm>
            <a:off x="4238625" y="2260600"/>
            <a:ext cx="1419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Habitat selection</a:t>
            </a:r>
          </a:p>
        </p:txBody>
      </p:sp>
      <p:sp>
        <p:nvSpPr>
          <p:cNvPr id="748560" name="Text Box 18"/>
          <p:cNvSpPr txBox="1">
            <a:spLocks noChangeArrowheads="1"/>
          </p:cNvSpPr>
          <p:nvPr/>
        </p:nvSpPr>
        <p:spPr bwMode="auto">
          <a:xfrm>
            <a:off x="2181225" y="1866900"/>
            <a:ext cx="1609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Area inaccessible</a:t>
            </a:r>
          </a:p>
          <a:p>
            <a:pPr>
              <a:lnSpc>
                <a:spcPct val="90000"/>
              </a:lnSpc>
            </a:pPr>
            <a:r>
              <a:rPr lang="en-US" sz="1300" b="1"/>
              <a:t>or insufficient time</a:t>
            </a:r>
          </a:p>
        </p:txBody>
      </p:sp>
      <p:sp>
        <p:nvSpPr>
          <p:cNvPr id="748561" name="Text Box 19"/>
          <p:cNvSpPr txBox="1">
            <a:spLocks noChangeArrowheads="1"/>
          </p:cNvSpPr>
          <p:nvPr/>
        </p:nvSpPr>
        <p:spPr bwMode="auto">
          <a:xfrm>
            <a:off x="6511925" y="2108200"/>
            <a:ext cx="10636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Predation,</a:t>
            </a:r>
          </a:p>
          <a:p>
            <a:pPr>
              <a:lnSpc>
                <a:spcPct val="90000"/>
              </a:lnSpc>
            </a:pPr>
            <a:r>
              <a:rPr lang="en-US" sz="1300" b="1"/>
              <a:t>parasitism,</a:t>
            </a:r>
          </a:p>
          <a:p>
            <a:pPr>
              <a:lnSpc>
                <a:spcPct val="90000"/>
              </a:lnSpc>
            </a:pPr>
            <a:r>
              <a:rPr lang="en-US" sz="1300" b="1"/>
              <a:t>competition,</a:t>
            </a:r>
          </a:p>
          <a:p>
            <a:pPr>
              <a:lnSpc>
                <a:spcPct val="90000"/>
              </a:lnSpc>
            </a:pPr>
            <a:r>
              <a:rPr lang="en-US" sz="1300" b="1"/>
              <a:t>disease</a:t>
            </a:r>
          </a:p>
        </p:txBody>
      </p:sp>
      <p:sp>
        <p:nvSpPr>
          <p:cNvPr id="748562" name="Text Box 20"/>
          <p:cNvSpPr txBox="1">
            <a:spLocks noChangeArrowheads="1"/>
          </p:cNvSpPr>
          <p:nvPr/>
        </p:nvSpPr>
        <p:spPr bwMode="auto">
          <a:xfrm>
            <a:off x="7731125" y="4559300"/>
            <a:ext cx="11398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Water</a:t>
            </a:r>
          </a:p>
          <a:p>
            <a:pPr>
              <a:lnSpc>
                <a:spcPct val="90000"/>
              </a:lnSpc>
            </a:pPr>
            <a:r>
              <a:rPr lang="en-US" sz="1300" b="1"/>
              <a:t>Oxygen</a:t>
            </a:r>
          </a:p>
          <a:p>
            <a:pPr>
              <a:lnSpc>
                <a:spcPct val="90000"/>
              </a:lnSpc>
            </a:pPr>
            <a:r>
              <a:rPr lang="en-US" sz="1300" b="1"/>
              <a:t>Salinity</a:t>
            </a:r>
          </a:p>
          <a:p>
            <a:pPr>
              <a:lnSpc>
                <a:spcPct val="90000"/>
              </a:lnSpc>
            </a:pPr>
            <a:r>
              <a:rPr lang="en-US" sz="1300" b="1"/>
              <a:t>pH</a:t>
            </a:r>
          </a:p>
          <a:p>
            <a:pPr>
              <a:lnSpc>
                <a:spcPct val="90000"/>
              </a:lnSpc>
            </a:pPr>
            <a:r>
              <a:rPr lang="en-US" sz="1300" b="1"/>
              <a:t>Soil nutrients,</a:t>
            </a:r>
          </a:p>
          <a:p>
            <a:pPr>
              <a:lnSpc>
                <a:spcPct val="90000"/>
              </a:lnSpc>
            </a:pPr>
            <a:r>
              <a:rPr lang="en-US" sz="1300" b="1"/>
              <a:t>etc.</a:t>
            </a:r>
          </a:p>
        </p:txBody>
      </p:sp>
      <p:sp>
        <p:nvSpPr>
          <p:cNvPr id="748563" name="Text Box 21"/>
          <p:cNvSpPr txBox="1">
            <a:spLocks noChangeArrowheads="1"/>
          </p:cNvSpPr>
          <p:nvPr/>
        </p:nvSpPr>
        <p:spPr bwMode="auto">
          <a:xfrm>
            <a:off x="5953125" y="3873500"/>
            <a:ext cx="758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Physical</a:t>
            </a:r>
          </a:p>
          <a:p>
            <a:pPr>
              <a:lnSpc>
                <a:spcPct val="90000"/>
              </a:lnSpc>
            </a:pPr>
            <a:r>
              <a:rPr lang="en-US" sz="1300" b="1"/>
              <a:t>factors</a:t>
            </a:r>
          </a:p>
        </p:txBody>
      </p:sp>
      <p:sp>
        <p:nvSpPr>
          <p:cNvPr id="748564" name="Text Box 22"/>
          <p:cNvSpPr txBox="1">
            <a:spLocks noChangeArrowheads="1"/>
          </p:cNvSpPr>
          <p:nvPr/>
        </p:nvSpPr>
        <p:spPr bwMode="auto">
          <a:xfrm>
            <a:off x="8074025" y="3873500"/>
            <a:ext cx="796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Chemical</a:t>
            </a:r>
          </a:p>
          <a:p>
            <a:pPr>
              <a:lnSpc>
                <a:spcPct val="90000"/>
              </a:lnSpc>
            </a:pPr>
            <a:r>
              <a:rPr lang="en-US" sz="1300" b="1"/>
              <a:t>factors</a:t>
            </a:r>
          </a:p>
        </p:txBody>
      </p:sp>
      <p:sp>
        <p:nvSpPr>
          <p:cNvPr id="748565" name="Text Box 23"/>
          <p:cNvSpPr txBox="1">
            <a:spLocks noChangeArrowheads="1"/>
          </p:cNvSpPr>
          <p:nvPr/>
        </p:nvSpPr>
        <p:spPr bwMode="auto">
          <a:xfrm>
            <a:off x="6169025" y="4559300"/>
            <a:ext cx="1127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Temperature</a:t>
            </a:r>
          </a:p>
          <a:p>
            <a:pPr>
              <a:lnSpc>
                <a:spcPct val="90000"/>
              </a:lnSpc>
            </a:pPr>
            <a:r>
              <a:rPr lang="en-US" sz="1300" b="1"/>
              <a:t>Light</a:t>
            </a:r>
          </a:p>
          <a:p>
            <a:pPr>
              <a:lnSpc>
                <a:spcPct val="90000"/>
              </a:lnSpc>
            </a:pPr>
            <a:r>
              <a:rPr lang="en-US" sz="1300" b="1"/>
              <a:t>Soil structure</a:t>
            </a:r>
          </a:p>
          <a:p>
            <a:pPr>
              <a:lnSpc>
                <a:spcPct val="90000"/>
              </a:lnSpc>
            </a:pPr>
            <a:r>
              <a:rPr lang="en-US" sz="1300" b="1"/>
              <a:t>Fire</a:t>
            </a:r>
          </a:p>
          <a:p>
            <a:pPr>
              <a:lnSpc>
                <a:spcPct val="90000"/>
              </a:lnSpc>
            </a:pPr>
            <a:r>
              <a:rPr lang="en-US" sz="1300" b="1"/>
              <a:t>Moisture,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r>
              <a:rPr lang="en-US"/>
              <a:t>Biotic Factors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3429000"/>
          </a:xfrm>
        </p:spPr>
        <p:txBody>
          <a:bodyPr/>
          <a:lstStyle/>
          <a:p>
            <a:r>
              <a:rPr lang="en-US" sz="2800"/>
              <a:t>Biotic factors that affect the distribution of organisms may include</a:t>
            </a:r>
          </a:p>
          <a:p>
            <a:pPr marL="971550" lvl="1"/>
            <a:r>
              <a:rPr lang="en-US" sz="2600"/>
              <a:t>Predation</a:t>
            </a:r>
          </a:p>
          <a:p>
            <a:pPr marL="971550" lvl="1"/>
            <a:r>
              <a:rPr lang="en-US" sz="2600"/>
              <a:t>Herbivory</a:t>
            </a:r>
          </a:p>
          <a:p>
            <a:pPr marL="1314450" lvl="2">
              <a:buClr>
                <a:srgbClr val="D1300D"/>
              </a:buClr>
              <a:buFont typeface="Times" pitchFamily="84" charset="0"/>
              <a:buChar char="•"/>
            </a:pPr>
            <a:r>
              <a:rPr lang="en-US"/>
              <a:t>For example, sea urchins can limit the distribution of seaweeds</a:t>
            </a:r>
            <a:endParaRPr lang="en-US" sz="2200"/>
          </a:p>
          <a:p>
            <a:pPr marL="971550" lvl="1"/>
            <a:r>
              <a:rPr lang="en-US" sz="2600"/>
              <a:t>Competition</a:t>
            </a:r>
          </a:p>
        </p:txBody>
      </p:sp>
      <p:grpSp>
        <p:nvGrpSpPr>
          <p:cNvPr id="3881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810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r>
              <a:rPr lang="en-US"/>
              <a:t>Abiotic Factors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7313"/>
            <a:ext cx="8229600" cy="4243387"/>
          </a:xfrm>
        </p:spPr>
        <p:txBody>
          <a:bodyPr/>
          <a:lstStyle/>
          <a:p>
            <a:r>
              <a:rPr lang="en-US" sz="2800"/>
              <a:t>Abiotic factors affecting distribution of organisms include</a:t>
            </a:r>
          </a:p>
          <a:p>
            <a:pPr marL="971550" lvl="1"/>
            <a:r>
              <a:rPr lang="en-US" sz="2600"/>
              <a:t>Temperature</a:t>
            </a:r>
          </a:p>
          <a:p>
            <a:pPr marL="971550" lvl="1"/>
            <a:r>
              <a:rPr lang="en-US" sz="2600"/>
              <a:t>Water</a:t>
            </a:r>
          </a:p>
          <a:p>
            <a:pPr marL="971550" lvl="1"/>
            <a:r>
              <a:rPr lang="en-US" sz="2600"/>
              <a:t>Sunlight</a:t>
            </a:r>
          </a:p>
          <a:p>
            <a:pPr marL="971550" lvl="1"/>
            <a:r>
              <a:rPr lang="en-US" sz="2600"/>
              <a:t>Wind</a:t>
            </a:r>
          </a:p>
          <a:p>
            <a:pPr marL="971550" lvl="1"/>
            <a:r>
              <a:rPr lang="en-US" sz="2600"/>
              <a:t>Rocks and soil</a:t>
            </a:r>
          </a:p>
          <a:p>
            <a:r>
              <a:rPr lang="en-US" sz="2800"/>
              <a:t>Most abiotic factors vary in space and time</a:t>
            </a:r>
          </a:p>
        </p:txBody>
      </p:sp>
      <p:grpSp>
        <p:nvGrpSpPr>
          <p:cNvPr id="3921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219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4003</Words>
  <Application>Microsoft Office PowerPoint</Application>
  <PresentationFormat>On-screen Show (4:3)</PresentationFormat>
  <Paragraphs>713</Paragraphs>
  <Slides>93</Slides>
  <Notes>92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Blank Presentation</vt:lpstr>
      <vt:lpstr>PowerPoint Presentation</vt:lpstr>
      <vt:lpstr>Overview: Discovering Ecology</vt:lpstr>
      <vt:lpstr>PowerPoint Presentation</vt:lpstr>
      <vt:lpstr>Figure 52.2a</vt:lpstr>
      <vt:lpstr>PowerPoint Presentation</vt:lpstr>
      <vt:lpstr>Figure 52.2b</vt:lpstr>
      <vt:lpstr>PowerPoint Presentation</vt:lpstr>
      <vt:lpstr>Figure 52.2c</vt:lpstr>
      <vt:lpstr>PowerPoint Presentation</vt:lpstr>
      <vt:lpstr>Figure 52.2d</vt:lpstr>
      <vt:lpstr>PowerPoint Presentation</vt:lpstr>
      <vt:lpstr>Figure 52.2e</vt:lpstr>
      <vt:lpstr>PowerPoint Presentation</vt:lpstr>
      <vt:lpstr>Figure 52.2f</vt:lpstr>
      <vt:lpstr>Figure 52.2</vt:lpstr>
      <vt:lpstr>Concept 52.1: Earth’s climate varies by latitude and season and is changing rapidly</vt:lpstr>
      <vt:lpstr>Figure 52.3a</vt:lpstr>
      <vt:lpstr>Seasonality</vt:lpstr>
      <vt:lpstr>Figure 52.4</vt:lpstr>
      <vt:lpstr>PowerPoint Presentation</vt:lpstr>
      <vt:lpstr>Figure 52.3b</vt:lpstr>
      <vt:lpstr>Figure 52.5</vt:lpstr>
      <vt:lpstr>Figure 52.6</vt:lpstr>
      <vt:lpstr>Mountains</vt:lpstr>
      <vt:lpstr>Microclimate</vt:lpstr>
      <vt:lpstr>Global Climate Change</vt:lpstr>
      <vt:lpstr>Figure 52.7</vt:lpstr>
      <vt:lpstr>Concept 52.2: The structure and distribution of terrestrial biomes are controlled by climate and disturbance</vt:lpstr>
      <vt:lpstr>PowerPoint Presentation</vt:lpstr>
      <vt:lpstr>Figure 52.10</vt:lpstr>
      <vt:lpstr>Figure 52.9</vt:lpstr>
      <vt:lpstr>PowerPoint Presentation</vt:lpstr>
      <vt:lpstr>PowerPoint Presentation</vt:lpstr>
      <vt:lpstr>Figure 52.12a</vt:lpstr>
      <vt:lpstr>PowerPoint Presentation</vt:lpstr>
      <vt:lpstr>PowerPoint Presentation</vt:lpstr>
      <vt:lpstr>PowerPoint Presentation</vt:lpstr>
      <vt:lpstr>Figure 52.12b</vt:lpstr>
      <vt:lpstr>PowerPoint Presentation</vt:lpstr>
      <vt:lpstr>PowerPoint Presentation</vt:lpstr>
      <vt:lpstr>Figure 52.12c</vt:lpstr>
      <vt:lpstr>Figure 52.12ca</vt:lpstr>
      <vt:lpstr>PowerPoint Presentation</vt:lpstr>
      <vt:lpstr>PowerPoint Presentation</vt:lpstr>
      <vt:lpstr>Figure 52.12d</vt:lpstr>
      <vt:lpstr>PowerPoint Presentation</vt:lpstr>
      <vt:lpstr>PowerPoint Presentation</vt:lpstr>
      <vt:lpstr>Figure 52.12e</vt:lpstr>
      <vt:lpstr>PowerPoint Presentation</vt:lpstr>
      <vt:lpstr>PowerPoint Presentation</vt:lpstr>
      <vt:lpstr>Figure 52.12f</vt:lpstr>
      <vt:lpstr>PowerPoint Presentation</vt:lpstr>
      <vt:lpstr>PowerPoint Presentation</vt:lpstr>
      <vt:lpstr>Figure 52.12g</vt:lpstr>
      <vt:lpstr>Figure 52.12ga</vt:lpstr>
      <vt:lpstr>PowerPoint Presentation</vt:lpstr>
      <vt:lpstr>PowerPoint Presentation</vt:lpstr>
      <vt:lpstr>Figure 52.12h</vt:lpstr>
      <vt:lpstr>Concept 52.3: Aquatic biomes are diverse and dynamic systems that cover most of Earth</vt:lpstr>
      <vt:lpstr>Zonation in Aquatic Biomes</vt:lpstr>
      <vt:lpstr>PowerPoint Presentation</vt:lpstr>
      <vt:lpstr>Figure 52.13</vt:lpstr>
      <vt:lpstr>Figure 52.15</vt:lpstr>
      <vt:lpstr>PowerPoint Presentation</vt:lpstr>
      <vt:lpstr>PowerPoint Presentation</vt:lpstr>
      <vt:lpstr>PowerPoint Presentation</vt:lpstr>
      <vt:lpstr>Figure 52.16a</vt:lpstr>
      <vt:lpstr>PowerPoint Presentation</vt:lpstr>
      <vt:lpstr>PowerPoint Presentation</vt:lpstr>
      <vt:lpstr>Figure 52.16b</vt:lpstr>
      <vt:lpstr>PowerPoint Presentation</vt:lpstr>
      <vt:lpstr>PowerPoint Presentation</vt:lpstr>
      <vt:lpstr>Figure 52.16c</vt:lpstr>
      <vt:lpstr>PowerPoint Presentation</vt:lpstr>
      <vt:lpstr>PowerPoint Presentation</vt:lpstr>
      <vt:lpstr>Figure 52.16d</vt:lpstr>
      <vt:lpstr>PowerPoint Presentation</vt:lpstr>
      <vt:lpstr>PowerPoint Presentation</vt:lpstr>
      <vt:lpstr>Figure 52.16e</vt:lpstr>
      <vt:lpstr>PowerPoint Presentation</vt:lpstr>
      <vt:lpstr>PowerPoint Presentation</vt:lpstr>
      <vt:lpstr>Figure 52.16f</vt:lpstr>
      <vt:lpstr>PowerPoint Presentation</vt:lpstr>
      <vt:lpstr>PowerPoint Presentation</vt:lpstr>
      <vt:lpstr>Figure 52.16g</vt:lpstr>
      <vt:lpstr>PowerPoint Presentation</vt:lpstr>
      <vt:lpstr>PowerPoint Presentation</vt:lpstr>
      <vt:lpstr>Figure 52.16h</vt:lpstr>
      <vt:lpstr>Concept 52.4: Interactions between organisms and the environment limit the distribution of species</vt:lpstr>
      <vt:lpstr>Dispersal and Distribution</vt:lpstr>
      <vt:lpstr>Figure 52.18</vt:lpstr>
      <vt:lpstr>Biotic Factors</vt:lpstr>
      <vt:lpstr>Abiotic Factors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McQuade</cp:lastModifiedBy>
  <cp:revision>64</cp:revision>
  <dcterms:created xsi:type="dcterms:W3CDTF">2010-08-06T18:35:02Z</dcterms:created>
  <dcterms:modified xsi:type="dcterms:W3CDTF">2013-05-01T13:57:59Z</dcterms:modified>
</cp:coreProperties>
</file>