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sldIdLst>
    <p:sldId id="256" r:id="rId2"/>
    <p:sldId id="392" r:id="rId3"/>
    <p:sldId id="394" r:id="rId4"/>
    <p:sldId id="395" r:id="rId5"/>
    <p:sldId id="396" r:id="rId6"/>
    <p:sldId id="398" r:id="rId7"/>
    <p:sldId id="399" r:id="rId8"/>
    <p:sldId id="400" r:id="rId9"/>
    <p:sldId id="426" r:id="rId10"/>
    <p:sldId id="259" r:id="rId11"/>
    <p:sldId id="262" r:id="rId12"/>
    <p:sldId id="341" r:id="rId13"/>
    <p:sldId id="264" r:id="rId14"/>
    <p:sldId id="266" r:id="rId15"/>
    <p:sldId id="342" r:id="rId16"/>
    <p:sldId id="410" r:id="rId17"/>
    <p:sldId id="411" r:id="rId18"/>
    <p:sldId id="268" r:id="rId19"/>
    <p:sldId id="269" r:id="rId20"/>
    <p:sldId id="270" r:id="rId21"/>
    <p:sldId id="343" r:id="rId22"/>
    <p:sldId id="273" r:id="rId23"/>
    <p:sldId id="366" r:id="rId24"/>
    <p:sldId id="368" r:id="rId25"/>
    <p:sldId id="280" r:id="rId26"/>
    <p:sldId id="285" r:id="rId27"/>
    <p:sldId id="287" r:id="rId28"/>
    <p:sldId id="401" r:id="rId29"/>
    <p:sldId id="292" r:id="rId30"/>
    <p:sldId id="347" r:id="rId31"/>
    <p:sldId id="294" r:id="rId32"/>
    <p:sldId id="348" r:id="rId33"/>
    <p:sldId id="296" r:id="rId34"/>
    <p:sldId id="359" r:id="rId35"/>
    <p:sldId id="299" r:id="rId36"/>
    <p:sldId id="302" r:id="rId37"/>
    <p:sldId id="306" r:id="rId38"/>
    <p:sldId id="308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29" r:id="rId47"/>
    <p:sldId id="427" r:id="rId48"/>
    <p:sldId id="428" r:id="rId49"/>
    <p:sldId id="317" r:id="rId50"/>
    <p:sldId id="391" r:id="rId51"/>
    <p:sldId id="419" r:id="rId52"/>
    <p:sldId id="326" r:id="rId53"/>
    <p:sldId id="349" r:id="rId54"/>
    <p:sldId id="329" r:id="rId55"/>
    <p:sldId id="333" r:id="rId56"/>
    <p:sldId id="336" r:id="rId57"/>
    <p:sldId id="420" r:id="rId58"/>
    <p:sldId id="421" r:id="rId59"/>
    <p:sldId id="422" r:id="rId60"/>
    <p:sldId id="423" r:id="rId61"/>
    <p:sldId id="424" r:id="rId62"/>
    <p:sldId id="425" r:id="rId63"/>
    <p:sldId id="334" r:id="rId64"/>
    <p:sldId id="356" r:id="rId65"/>
    <p:sldId id="338" r:id="rId66"/>
    <p:sldId id="339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orient="horz" pos="1440">
          <p15:clr>
            <a:srgbClr val="A4A3A4"/>
          </p15:clr>
        </p15:guide>
        <p15:guide id="4" orient="horz" pos="1776">
          <p15:clr>
            <a:srgbClr val="A4A3A4"/>
          </p15:clr>
        </p15:guide>
        <p15:guide id="5" pos="144">
          <p15:clr>
            <a:srgbClr val="A4A3A4"/>
          </p15:clr>
        </p15:guide>
        <p15:guide id="6" pos="392">
          <p15:clr>
            <a:srgbClr val="A4A3A4"/>
          </p15:clr>
        </p15:guide>
        <p15:guide id="7" pos="816">
          <p15:clr>
            <a:srgbClr val="A4A3A4"/>
          </p15:clr>
        </p15:guide>
        <p15:guide id="8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6" autoAdjust="0"/>
    <p:restoredTop sz="96033" autoAdjust="0"/>
  </p:normalViewPr>
  <p:slideViewPr>
    <p:cSldViewPr>
      <p:cViewPr varScale="1">
        <p:scale>
          <a:sx n="87" d="100"/>
          <a:sy n="87" d="100"/>
        </p:scale>
        <p:origin x="1266" y="78"/>
      </p:cViewPr>
      <p:guideLst>
        <p:guide orient="horz" pos="144"/>
        <p:guide orient="horz" pos="1104"/>
        <p:guide orient="horz" pos="1440"/>
        <p:guide orient="horz" pos="1776"/>
        <p:guide pos="144"/>
        <p:guide pos="392"/>
        <p:guide pos="816"/>
        <p:guide pos="1008"/>
      </p:guideLst>
    </p:cSldViewPr>
  </p:slideViewPr>
  <p:outlineViewPr>
    <p:cViewPr>
      <p:scale>
        <a:sx n="33" d="100"/>
        <a:sy n="33" d="100"/>
      </p:scale>
      <p:origin x="0" y="30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24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82B7E2-9C6A-44D5-B034-5F1D0E4E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3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A2FAB-4BD2-4300-87D6-AB99BBEADA8D}" type="slidenum">
              <a:rPr lang="en-US"/>
              <a:pPr/>
              <a:t>1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FB41A-FA69-4A8F-9075-F6FF3ACC948B}" type="slidenum">
              <a:rPr lang="en-US"/>
              <a:pPr/>
              <a:t>20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F772D-F170-4D85-B681-16B999382B00}" type="slidenum">
              <a:rPr lang="en-US"/>
              <a:pPr/>
              <a:t>21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22.4 Acquired traits cannot be inherited.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5FE25-C129-4474-87C7-C44C6329CD1B}" type="slidenum">
              <a:rPr lang="en-US"/>
              <a:pPr/>
              <a:t>22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4E28A-C8ED-45E9-8C01-93F82A59B1A4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22.5 The voyage of HMS </a:t>
            </a:r>
            <a:r>
              <a:rPr lang="en-US" i="1" smtClean="0"/>
              <a:t>Beagle.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9A5DB-1D3F-4738-9279-6D74D1086AB5}" type="slidenum">
              <a:rPr lang="en-US"/>
              <a:pPr/>
              <a:t>24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22.5 The voyage of HMS </a:t>
            </a:r>
            <a:r>
              <a:rPr lang="en-US" i="1" smtClean="0"/>
              <a:t>Beagle.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270F3-2BB1-4162-80A9-432932BC521F}" type="slidenum">
              <a:rPr lang="en-US"/>
              <a:pPr/>
              <a:t>25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CC7A8-E2BB-499A-AE39-5DEB075AF871}" type="slidenum">
              <a:rPr lang="en-US"/>
              <a:pPr/>
              <a:t>26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ADF47-48A5-4AC6-BCE2-9251B3972673}" type="slidenum">
              <a:rPr lang="en-US"/>
              <a:pPr/>
              <a:t>27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341F9-D03A-4462-B3E3-DD4E009DE557}" type="slidenum">
              <a:rPr lang="en-US"/>
              <a:pPr/>
              <a:t>29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10C4B-0128-45A4-BF87-E9870CCFB266}" type="slidenum">
              <a:rPr lang="en-US"/>
              <a:pPr/>
              <a:t>30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22.9 Artificial selection.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8F5AF-1707-425B-899E-2CFD3080ACD7}" type="slidenum">
              <a:rPr lang="en-US"/>
              <a:pPr/>
              <a:t>10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8F211-3A87-4365-8D63-425EA60B469B}" type="slidenum">
              <a:rPr lang="en-US"/>
              <a:pPr/>
              <a:t>31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3DEEB-5739-44BA-B41D-D9B8C61296B5}" type="slidenum">
              <a:rPr lang="en-US"/>
              <a:pPr/>
              <a:t>32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22.10 Variation in a population.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F0717-8DB8-4B8A-91C5-A3B1E5AC1701}" type="slidenum">
              <a:rPr lang="en-US"/>
              <a:pPr/>
              <a:t>33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59290-F8F6-4A96-A2DF-2BBD56B3A79F}" type="slidenum">
              <a:rPr lang="en-US"/>
              <a:pPr/>
              <a:t>34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22.11 Overproduction of offspring.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5677B-44F9-4E98-A901-1695CD324638}" type="slidenum">
              <a:rPr lang="en-US"/>
              <a:pPr/>
              <a:t>35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532FC-052B-45E9-B65E-675F41A81B2B}" type="slidenum">
              <a:rPr lang="en-US"/>
              <a:pPr/>
              <a:t>36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47427-5761-430F-A6B0-C75D2874A119}" type="slidenum">
              <a:rPr lang="en-US"/>
              <a:pPr/>
              <a:t>37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857F4-5671-47BA-B95B-4A7761328D22}" type="slidenum">
              <a:rPr lang="en-US"/>
              <a:pPr/>
              <a:t>38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67984-2206-4DB1-9BAB-6B4224E82515}" type="slidenum">
              <a:rPr lang="en-US"/>
              <a:pPr/>
              <a:t>46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545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E03F9-FA22-4DBA-914B-9FB6A15E54F9}" type="slidenum">
              <a:rPr lang="en-US"/>
              <a:pPr/>
              <a:t>47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598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F9662-0F33-4036-8602-FD8729D7AE39}" type="slidenum">
              <a:rPr lang="en-US"/>
              <a:pPr/>
              <a:t>11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F4FDF-E396-44AE-BEC1-D2F9DF37B832}" type="slidenum">
              <a:rPr lang="en-US"/>
              <a:pPr/>
              <a:t>48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22.13 Inquiry: Can a change in a population’s food source result in evolution by natural selection?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6575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E1635-976F-495E-84B8-256DBBD14008}" type="slidenum">
              <a:rPr lang="en-US"/>
              <a:pPr/>
              <a:t>49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AC8AA-6E68-45D1-BDE3-51A7353B6168}" type="slidenum">
              <a:rPr lang="en-US"/>
              <a:pPr/>
              <a:t>50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22.UN03 Test Your Understanding, question 7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525B3-7002-4B6E-B43C-F60DCF1871C8}" type="slidenum">
              <a:rPr lang="en-US"/>
              <a:pPr/>
              <a:t>52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0562E-C4A5-47D1-8454-820ACA2E7539}" type="slidenum">
              <a:rPr lang="en-US"/>
              <a:pPr/>
              <a:t>53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22.15 Mammalian forelimbs: homologous structures.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97D8F-AFC1-45C2-ACDC-F53B72F7A30A}" type="slidenum">
              <a:rPr lang="en-US"/>
              <a:pPr/>
              <a:t>54</a:t>
            </a:fld>
            <a:endParaRPr 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25FDF-1C1B-4278-B515-019BB681DC63}" type="slidenum">
              <a:rPr lang="en-US"/>
              <a:pPr/>
              <a:t>55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8F0B3-67DB-4739-9D08-FF61D270856E}" type="slidenum">
              <a:rPr lang="en-US"/>
              <a:pPr/>
              <a:t>56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19730-5611-4420-BCA9-9CD80567D4F7}" type="slidenum">
              <a:rPr lang="en-US"/>
              <a:pPr/>
              <a:t>63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50093-76A2-4F8D-897C-116796548815}" type="slidenum">
              <a:rPr lang="en-US"/>
              <a:pPr/>
              <a:t>64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22.17 Tree thinking: information provided in an evolutionary tree.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AB2A0-87A9-499B-9343-ADB32DC7AE59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22.2 The intellectual context of Darwin’s ideas.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62E67-700F-42B1-A325-66A438C2072F}" type="slidenum">
              <a:rPr lang="en-US"/>
              <a:pPr/>
              <a:t>65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FEB95-D8F8-4FAB-A0D8-E59C006504C2}" type="slidenum">
              <a:rPr lang="en-US"/>
              <a:pPr/>
              <a:t>66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35814-B035-4523-A968-BE1366E0228D}" type="slidenum">
              <a:rPr lang="en-US"/>
              <a:pPr/>
              <a:t>13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6CC91-F9F5-4A6A-9878-F96942E95E37}" type="slidenum">
              <a:rPr lang="en-US"/>
              <a:pPr/>
              <a:t>14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B555E-7F54-4692-886A-4EF8EBD31AE1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22.3 Formation of sedimentary strata with fossils.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27754-AB7A-4CC2-9DF7-598731527CEC}" type="slidenum">
              <a:rPr lang="en-US"/>
              <a:pPr/>
              <a:t>18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693C8-1EB5-497A-922B-432DBFC222BD}" type="slidenum">
              <a:rPr lang="en-US"/>
              <a:pPr/>
              <a:t>19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21068B-E3CC-43FC-A9A9-7C5D4BB5F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77F3-1E08-40CD-AD18-18293964D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22DE-FF10-4A11-AFCB-28CDEE58A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602A4-8FE8-4932-A63B-C9DA934B3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1F44-E970-4234-BE70-1FFBACDE1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D3F42-D92D-4FCC-8925-9C115BD88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ABA3-C8D3-462A-8F53-8EDC4050A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6958-EE0E-4C0A-B3B0-E00A26FD1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E804-0E4B-4297-A269-7E1498E28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1A9C0-3573-4832-AEB1-B5A200A4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8C28-F285-4738-999C-BDEB32000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9A39BF6-EAEE-4ACB-BA1B-2FDF20AD0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22_03GrandCanyon_SV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22_12SeaHorses_SV.m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i183.photobucket.com/albums/x98/pradipananda/hilarious-1.jpg&amp;imgrefurl=http://forum.richarddawkins.net/viewtopic.php?f=46&amp;t=9677&amp;start=225&amp;usg=__hQ9uFuBRcGU3r8bBa-XZJnAwick=&amp;h=500&amp;w=500&amp;sz=53&amp;hl=en&amp;start=2&amp;um=1&amp;tbnid=iIdIEeT8XDp5UM:&amp;tbnh=130&amp;tbnw=130&amp;prev=/images?q=macro+evolution+dogs&amp;hl=e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news.softpedia.com/images/news2/Researchers-discover-how-to-detect-mutations-2.jpg&amp;imgrefurl=http://news.softpedia.com/news/Researchers-discover-how-to-detect-mutations-17153.shtml&amp;usg=__8rjlMRTiWYPdaN3-QAki2XqwlEw=&amp;h=265&amp;w=300&amp;sz=16&amp;hl=en&amp;start=4&amp;tbnid=bJ6YIFaPFF63bM:&amp;tbnh=102&amp;tbnw=116&amp;prev=/images?q=mutations&amp;gbv=2&amp;hl=en&amp;sa=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Descent with Modification: </a:t>
            </a:r>
          </a:p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A Darwinian View of Life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Overview: Endless Forms Most Beautiful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315200" cy="2768600"/>
          </a:xfrm>
        </p:spPr>
        <p:txBody>
          <a:bodyPr/>
          <a:lstStyle/>
          <a:p>
            <a:pPr eaLnBrk="1" hangingPunct="1"/>
            <a:r>
              <a:rPr lang="en-US" dirty="0" smtClean="0"/>
              <a:t>A new era of biology began in 1859 when Charles Darwin published </a:t>
            </a:r>
            <a:r>
              <a:rPr lang="en-US" i="1" dirty="0" smtClean="0"/>
              <a:t>The Origin of Species </a:t>
            </a:r>
          </a:p>
          <a:p>
            <a:pPr eaLnBrk="1" hangingPunct="1"/>
            <a:r>
              <a:rPr lang="en-US" dirty="0" smtClean="0"/>
              <a:t>Darwin noted that current species are descendants of ancestral species</a:t>
            </a:r>
          </a:p>
          <a:p>
            <a:pPr eaLnBrk="1" hangingPunct="1"/>
            <a:r>
              <a:rPr lang="en-US" b="1" dirty="0" smtClean="0"/>
              <a:t>Evolution </a:t>
            </a:r>
            <a:r>
              <a:rPr lang="en-US" dirty="0" smtClean="0"/>
              <a:t>can be broadly defined by Darwin’s phrase </a:t>
            </a:r>
            <a:r>
              <a:rPr lang="en-US" i="1" dirty="0" smtClean="0"/>
              <a:t>descent with modification</a:t>
            </a:r>
          </a:p>
          <a:p>
            <a:pPr eaLnBrk="1" hangingPunct="1"/>
            <a:r>
              <a:rPr lang="en-US" dirty="0" smtClean="0"/>
              <a:t>More specifically, evolution is the change in genotypic frequency of a population over time. (1)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432050"/>
            <a:ext cx="8534400" cy="2012950"/>
          </a:xfrm>
        </p:spPr>
        <p:txBody>
          <a:bodyPr/>
          <a:lstStyle/>
          <a:p>
            <a:pPr eaLnBrk="1" hangingPunct="1"/>
            <a:r>
              <a:rPr lang="en-US" smtClean="0"/>
              <a:t>Darwin’s ideas had deep historical roots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838200"/>
            <a:ext cx="868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642938"/>
            <a:ext cx="8686800" cy="1325562"/>
          </a:xfrm>
        </p:spPr>
        <p:txBody>
          <a:bodyPr/>
          <a:lstStyle/>
          <a:p>
            <a:pPr marL="57150" indent="-4763" eaLnBrk="1" hangingPunct="1"/>
            <a:r>
              <a:rPr lang="en-US" smtClean="0"/>
              <a:t>Concept 22.1: The Darwinian revolution challenged traditional views of a young Earth inhabited by unchanging species</a:t>
            </a:r>
            <a:endParaRPr lang="en-US" sz="3200" smtClean="0"/>
          </a:p>
        </p:txBody>
      </p: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75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2_02_DarwinContex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13013" y="142875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1809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614488" y="952500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1798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063875" y="1641475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1812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384300" y="2060575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1795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511675" y="2417763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1830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968375" y="3616325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1790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517775" y="3806825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1809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4278313" y="3795713"/>
            <a:ext cx="8461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1831</a:t>
            </a:r>
            <a:r>
              <a:rPr lang="en-US" sz="1500" b="1">
                <a:sym typeface="Symbol" pitchFamily="84" charset="2"/>
              </a:rPr>
              <a:t>36</a:t>
            </a:r>
            <a:endParaRPr lang="en-US" sz="1500" b="1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648325" y="4518025"/>
            <a:ext cx="8461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1844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6869113" y="3816350"/>
            <a:ext cx="8461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1859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7756525" y="3619500"/>
            <a:ext cx="8461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1870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758825" y="393700"/>
            <a:ext cx="217487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400" b="1"/>
              <a:t>Lamarck publishes his</a:t>
            </a:r>
          </a:p>
          <a:p>
            <a:pPr algn="r"/>
            <a:r>
              <a:rPr lang="en-US" sz="1400" b="1"/>
              <a:t>hypothesis of evolution.</a:t>
            </a:r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23813" y="1165225"/>
            <a:ext cx="201453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400" b="1"/>
              <a:t>Malthus publishes</a:t>
            </a:r>
          </a:p>
          <a:p>
            <a:pPr algn="r"/>
            <a:r>
              <a:rPr lang="en-US" sz="1400" b="1"/>
              <a:t>“Essay on the Principle</a:t>
            </a:r>
          </a:p>
          <a:p>
            <a:pPr algn="r"/>
            <a:r>
              <a:rPr lang="en-US" sz="1400" b="1"/>
              <a:t>of Population.”</a:t>
            </a: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373063" y="22764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400" b="1"/>
              <a:t>Hutton proposes</a:t>
            </a:r>
          </a:p>
          <a:p>
            <a:pPr algn="r"/>
            <a:r>
              <a:rPr lang="en-US" sz="1400" b="1"/>
              <a:t>his principle of</a:t>
            </a:r>
          </a:p>
          <a:p>
            <a:pPr algn="r"/>
            <a:r>
              <a:rPr lang="en-US" sz="1400" b="1"/>
              <a:t>gradualism.</a:t>
            </a: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1471613" y="4046538"/>
            <a:ext cx="14636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400" b="1"/>
              <a:t>Charles Darwin</a:t>
            </a:r>
          </a:p>
          <a:p>
            <a:pPr algn="r"/>
            <a:r>
              <a:rPr lang="en-US" sz="1400" b="1"/>
              <a:t>is born.</a:t>
            </a:r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3082925" y="4064000"/>
            <a:ext cx="19843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400" b="1"/>
              <a:t>Darwin travels around </a:t>
            </a:r>
            <a:br>
              <a:rPr lang="en-US" sz="1400" b="1"/>
            </a:br>
            <a:r>
              <a:rPr lang="en-US" sz="1400" b="1"/>
              <a:t>the world on HMS </a:t>
            </a:r>
            <a:br>
              <a:rPr lang="en-US" sz="1400" b="1"/>
            </a:br>
            <a:r>
              <a:rPr lang="en-US" sz="1400" b="1" i="1"/>
              <a:t>Beagle.</a:t>
            </a: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2563813" y="6315075"/>
            <a:ext cx="20542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The Gal</a:t>
            </a:r>
            <a:r>
              <a:rPr lang="en-US" altLang="ja-JP" sz="1400" b="1"/>
              <a:t>ápagos Islands</a:t>
            </a:r>
            <a:endParaRPr lang="en-US" sz="1400" b="1" i="1"/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5661025" y="4775200"/>
            <a:ext cx="15144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Darwin writes his </a:t>
            </a:r>
            <a:br>
              <a:rPr lang="en-US" sz="1400" b="1"/>
            </a:br>
            <a:r>
              <a:rPr lang="en-US" sz="1400" b="1"/>
              <a:t>essay on descent </a:t>
            </a:r>
            <a:br>
              <a:rPr lang="en-US" sz="1400" b="1"/>
            </a:br>
            <a:r>
              <a:rPr lang="en-US" sz="1400" b="1"/>
              <a:t>with modification.</a:t>
            </a:r>
            <a:endParaRPr lang="en-US" sz="1400" b="1" i="1"/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6889750" y="4076700"/>
            <a:ext cx="18542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 i="1"/>
              <a:t>On the Origin of </a:t>
            </a:r>
            <a:br>
              <a:rPr lang="en-US" sz="1400" b="1" i="1"/>
            </a:br>
            <a:r>
              <a:rPr lang="en-US" sz="1400" b="1" i="1"/>
              <a:t>Species</a:t>
            </a:r>
            <a:r>
              <a:rPr lang="en-US" sz="1400" b="1"/>
              <a:t> is published.</a:t>
            </a:r>
            <a:endParaRPr lang="en-US" sz="1400" b="1" i="1"/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6657975" y="2079625"/>
            <a:ext cx="217328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While studying species </a:t>
            </a:r>
            <a:br>
              <a:rPr lang="en-US" sz="1400" b="1"/>
            </a:br>
            <a:r>
              <a:rPr lang="en-US" sz="1400" b="1"/>
              <a:t>in the Malay Archipelago, </a:t>
            </a:r>
            <a:br>
              <a:rPr lang="en-US" sz="1400" b="1"/>
            </a:br>
            <a:r>
              <a:rPr lang="en-US" sz="1400" b="1"/>
              <a:t>Wallace sends Darwin </a:t>
            </a:r>
            <a:br>
              <a:rPr lang="en-US" sz="1400" b="1"/>
            </a:br>
            <a:r>
              <a:rPr lang="en-US" sz="1400" b="1"/>
              <a:t>his hypothesis of natural </a:t>
            </a:r>
            <a:br>
              <a:rPr lang="en-US" sz="1400" b="1"/>
            </a:br>
            <a:r>
              <a:rPr lang="en-US" sz="1400" b="1"/>
              <a:t>selection.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6653213" y="1827213"/>
            <a:ext cx="546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1858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3068638" y="1897063"/>
            <a:ext cx="2613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Cuvier publishes his extensive </a:t>
            </a:r>
            <a:br>
              <a:rPr lang="en-US" sz="1400" b="1"/>
            </a:br>
            <a:r>
              <a:rPr lang="en-US" sz="1400" b="1"/>
              <a:t>studies of vertebrate fossils.</a:t>
            </a: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4525963" y="2668588"/>
            <a:ext cx="19034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Lyell publishes</a:t>
            </a:r>
          </a:p>
          <a:p>
            <a:r>
              <a:rPr lang="en-US" sz="1400" b="1" i="1"/>
              <a:t>Principles of Geology.</a:t>
            </a:r>
          </a:p>
        </p:txBody>
      </p:sp>
      <p:sp>
        <p:nvSpPr>
          <p:cNvPr id="8218" name="Line 28"/>
          <p:cNvSpPr>
            <a:spLocks noChangeShapeType="1"/>
          </p:cNvSpPr>
          <p:nvPr/>
        </p:nvSpPr>
        <p:spPr bwMode="auto">
          <a:xfrm>
            <a:off x="1328738" y="32623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29"/>
          <p:cNvSpPr>
            <a:spLocks noChangeShapeType="1"/>
          </p:cNvSpPr>
          <p:nvPr/>
        </p:nvSpPr>
        <p:spPr bwMode="auto">
          <a:xfrm>
            <a:off x="1727200" y="2933700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30"/>
          <p:cNvSpPr>
            <a:spLocks noChangeShapeType="1"/>
          </p:cNvSpPr>
          <p:nvPr/>
        </p:nvSpPr>
        <p:spPr bwMode="auto">
          <a:xfrm>
            <a:off x="1968500" y="1835150"/>
            <a:ext cx="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31"/>
          <p:cNvSpPr>
            <a:spLocks noChangeShapeType="1"/>
          </p:cNvSpPr>
          <p:nvPr/>
        </p:nvSpPr>
        <p:spPr bwMode="auto">
          <a:xfrm>
            <a:off x="2870200" y="8255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32"/>
          <p:cNvSpPr>
            <a:spLocks noChangeShapeType="1"/>
          </p:cNvSpPr>
          <p:nvPr/>
        </p:nvSpPr>
        <p:spPr bwMode="auto">
          <a:xfrm>
            <a:off x="2863850" y="3505200"/>
            <a:ext cx="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3"/>
          <p:cNvSpPr>
            <a:spLocks noChangeShapeType="1"/>
          </p:cNvSpPr>
          <p:nvPr/>
        </p:nvSpPr>
        <p:spPr bwMode="auto">
          <a:xfrm>
            <a:off x="3111500" y="2317750"/>
            <a:ext cx="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34"/>
          <p:cNvSpPr>
            <a:spLocks noChangeShapeType="1"/>
          </p:cNvSpPr>
          <p:nvPr/>
        </p:nvSpPr>
        <p:spPr bwMode="auto">
          <a:xfrm>
            <a:off x="4584700" y="3086100"/>
            <a:ext cx="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35"/>
          <p:cNvSpPr>
            <a:spLocks noChangeShapeType="1"/>
          </p:cNvSpPr>
          <p:nvPr/>
        </p:nvSpPr>
        <p:spPr bwMode="auto">
          <a:xfrm flipV="1">
            <a:off x="4883150" y="365125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6"/>
          <p:cNvSpPr>
            <a:spLocks noChangeShapeType="1"/>
          </p:cNvSpPr>
          <p:nvPr/>
        </p:nvSpPr>
        <p:spPr bwMode="auto">
          <a:xfrm>
            <a:off x="5721350" y="3505200"/>
            <a:ext cx="0" cy="1022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37"/>
          <p:cNvSpPr>
            <a:spLocks noChangeShapeType="1"/>
          </p:cNvSpPr>
          <p:nvPr/>
        </p:nvSpPr>
        <p:spPr bwMode="auto">
          <a:xfrm flipV="1">
            <a:off x="6858000" y="3138488"/>
            <a:ext cx="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Line 38"/>
          <p:cNvSpPr>
            <a:spLocks noChangeShapeType="1"/>
          </p:cNvSpPr>
          <p:nvPr/>
        </p:nvSpPr>
        <p:spPr bwMode="auto">
          <a:xfrm>
            <a:off x="6934200" y="350520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Line 39"/>
          <p:cNvSpPr>
            <a:spLocks noChangeShapeType="1"/>
          </p:cNvSpPr>
          <p:nvPr/>
        </p:nvSpPr>
        <p:spPr bwMode="auto">
          <a:xfrm>
            <a:off x="7823200" y="3257550"/>
            <a:ext cx="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AutoShape 40"/>
          <p:cNvSpPr>
            <a:spLocks/>
          </p:cNvSpPr>
          <p:nvPr/>
        </p:nvSpPr>
        <p:spPr bwMode="auto">
          <a:xfrm rot="-5400000">
            <a:off x="4838700" y="3378200"/>
            <a:ext cx="95250" cy="463550"/>
          </a:xfrm>
          <a:prstGeom prst="leftBrace">
            <a:avLst>
              <a:gd name="adj1" fmla="val 40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22.2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Scala Naturae</a:t>
            </a:r>
            <a:r>
              <a:rPr lang="en-US" smtClean="0"/>
              <a:t> and Classification of Species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59700" cy="3225800"/>
          </a:xfrm>
        </p:spPr>
        <p:txBody>
          <a:bodyPr/>
          <a:lstStyle/>
          <a:p>
            <a:pPr marL="350838" indent="-350838" eaLnBrk="1" hangingPunct="1"/>
            <a:r>
              <a:rPr lang="en-US" sz="2400" dirty="0" smtClean="0"/>
              <a:t>The Greek philosopher Aristotle viewed species as fixed and arranged them on a </a:t>
            </a:r>
            <a:r>
              <a:rPr lang="en-US" sz="2400" i="1" dirty="0" err="1" smtClean="0"/>
              <a:t>scala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naturae</a:t>
            </a:r>
            <a:endParaRPr lang="en-US" sz="2400" i="1" dirty="0" smtClean="0"/>
          </a:p>
          <a:p>
            <a:pPr marL="350838" indent="-350838" eaLnBrk="1" hangingPunct="1"/>
            <a:r>
              <a:rPr lang="en-US" sz="2400" dirty="0" smtClean="0"/>
              <a:t>The Old Testament holds that species were individually designed by God</a:t>
            </a:r>
          </a:p>
          <a:p>
            <a:pPr marL="350838" indent="-350838" eaLnBrk="1" hangingPunct="1"/>
            <a:r>
              <a:rPr lang="en-US" sz="2400" dirty="0" err="1" smtClean="0"/>
              <a:t>Carolus</a:t>
            </a:r>
            <a:r>
              <a:rPr lang="en-US" sz="2400" dirty="0" smtClean="0"/>
              <a:t> Linnaeus interpreted </a:t>
            </a:r>
            <a:r>
              <a:rPr lang="en-US" sz="2400" dirty="0" err="1" smtClean="0"/>
              <a:t>organismal</a:t>
            </a:r>
            <a:r>
              <a:rPr lang="en-US" sz="2400" dirty="0" smtClean="0"/>
              <a:t> adaptations as evidence that the Creator had designed each species for a specific purpose</a:t>
            </a:r>
          </a:p>
          <a:p>
            <a:pPr marL="350838" indent="-350838" eaLnBrk="1" hangingPunct="1"/>
            <a:r>
              <a:rPr lang="en-US" sz="2400" dirty="0" smtClean="0"/>
              <a:t>Linnaeus was the founder of taxonomy, the branch of biology concerned with classifying organisms</a:t>
            </a:r>
          </a:p>
          <a:p>
            <a:pPr marL="350838" indent="-350838" eaLnBrk="1" hangingPunct="1"/>
            <a:r>
              <a:rPr lang="en-US" sz="2400" dirty="0" smtClean="0"/>
              <a:t>He developed the binomial nomenclature, the format for naming species (for example, </a:t>
            </a:r>
            <a:r>
              <a:rPr lang="en-US" sz="2400" i="1" dirty="0" smtClean="0"/>
              <a:t>Homo sapiens</a:t>
            </a:r>
            <a:r>
              <a:rPr lang="en-US" sz="2400" dirty="0" smtClean="0"/>
              <a:t>) (2)</a:t>
            </a:r>
          </a:p>
          <a:p>
            <a:pPr marL="350838" indent="-350838" eaLnBrk="1" hangingPunct="1"/>
            <a:endParaRPr lang="en-US" sz="2400" dirty="0" smtClean="0"/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Ideas About Change over Time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371600"/>
            <a:ext cx="792480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b="1" dirty="0"/>
              <a:t>Fossils</a:t>
            </a:r>
            <a:r>
              <a:rPr lang="en-US" sz="2800" dirty="0"/>
              <a:t> also provide evidence for evolution.  Fossils are the remains of once-living things that are preserved in Earth’s rocks.</a:t>
            </a:r>
            <a:endParaRPr lang="en-US" sz="2800" dirty="0">
              <a:solidFill>
                <a:schemeClr val="accent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study of </a:t>
            </a:r>
            <a:r>
              <a:rPr lang="en-US" sz="2800" b="1" dirty="0"/>
              <a:t>fossils </a:t>
            </a:r>
            <a:r>
              <a:rPr lang="en-US" sz="2800" dirty="0"/>
              <a:t>helped to lay the groundwork for Darwin’s ideas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/>
              <a:t>Fossils are remains or traces of organisms from the past, usually found in sedimentary rock, which appears in layers or </a:t>
            </a:r>
            <a:r>
              <a:rPr lang="en-US" sz="2800" b="1" dirty="0" smtClean="0"/>
              <a:t>strata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/>
              <a:t>They are a partial “snapshot” into life at that time. (3)</a:t>
            </a:r>
            <a:endParaRPr lang="en-US" sz="2800" dirty="0"/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8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17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3708400" y="5956300"/>
            <a:ext cx="398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tx2"/>
                </a:solidFill>
              </a:rPr>
              <a:t>Video: Grand Canyon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387" name="Picture 4" descr="22_03SedimentaryStrat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250825"/>
            <a:ext cx="85121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762625" y="1930400"/>
            <a:ext cx="22701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Sedimentary rock</a:t>
            </a:r>
          </a:p>
          <a:p>
            <a:r>
              <a:rPr lang="en-US" sz="2100" b="1"/>
              <a:t>layers (strata)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39725" y="4546600"/>
            <a:ext cx="2206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Younger stratum</a:t>
            </a:r>
          </a:p>
          <a:p>
            <a:pPr>
              <a:lnSpc>
                <a:spcPct val="90000"/>
              </a:lnSpc>
            </a:pPr>
            <a:r>
              <a:rPr lang="en-US" sz="2100" b="1"/>
              <a:t>with more recent</a:t>
            </a:r>
          </a:p>
          <a:p>
            <a:pPr>
              <a:lnSpc>
                <a:spcPct val="90000"/>
              </a:lnSpc>
            </a:pPr>
            <a:r>
              <a:rPr lang="en-US" sz="2100" b="1"/>
              <a:t>fossils</a:t>
            </a:r>
          </a:p>
        </p:txBody>
      </p:sp>
      <p:sp>
        <p:nvSpPr>
          <p:cNvPr id="16390" name="AutoShape 7"/>
          <p:cNvSpPr>
            <a:spLocks/>
          </p:cNvSpPr>
          <p:nvPr/>
        </p:nvSpPr>
        <p:spPr bwMode="auto">
          <a:xfrm>
            <a:off x="5524500" y="1841500"/>
            <a:ext cx="139700" cy="901700"/>
          </a:xfrm>
          <a:prstGeom prst="rightBrace">
            <a:avLst>
              <a:gd name="adj1" fmla="val 5378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65125" y="5803900"/>
            <a:ext cx="22193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Older stratum</a:t>
            </a:r>
          </a:p>
          <a:p>
            <a:pPr>
              <a:lnSpc>
                <a:spcPct val="90000"/>
              </a:lnSpc>
            </a:pPr>
            <a:r>
              <a:rPr lang="en-US" sz="2100" b="1"/>
              <a:t>with older fossils</a:t>
            </a:r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3670300" y="4610100"/>
            <a:ext cx="18034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3683000" y="5207000"/>
            <a:ext cx="173990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Evidence for Evolution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Fossils</a:t>
            </a:r>
            <a:r>
              <a:rPr lang="en-US" dirty="0" smtClean="0"/>
              <a:t> have found that many simpler life forms exist early in Earth’s history.</a:t>
            </a:r>
          </a:p>
          <a:p>
            <a:pPr eaLnBrk="1" hangingPunct="1"/>
            <a:r>
              <a:rPr lang="en-US" dirty="0" smtClean="0"/>
              <a:t>The oldest fossils found are </a:t>
            </a:r>
            <a:r>
              <a:rPr lang="en-US" b="1" dirty="0" smtClean="0"/>
              <a:t>bacteria</a:t>
            </a:r>
            <a:r>
              <a:rPr lang="en-US" dirty="0" smtClean="0"/>
              <a:t> that lived 3.8 billion years ago.</a:t>
            </a:r>
          </a:p>
        </p:txBody>
      </p:sp>
      <p:pic>
        <p:nvPicPr>
          <p:cNvPr id="32772" name="Picture 5" descr="3L95-20_SM-anticl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b="25449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Types of Fossils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Trace Fossil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indirect evidence left by an animal, like a footprint, trail, or burrow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when minerals in rock fill a space left by a decayed organism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When organism buried in sediment decays and leaves a space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Petrified or Premineralized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when minerals fill in an organism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Amber or ice preserved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when an entire organism is trapped in amber or ice</a:t>
            </a:r>
          </a:p>
        </p:txBody>
      </p:sp>
    </p:spTree>
    <p:extLst>
      <p:ext uri="{BB962C8B-B14F-4D97-AF65-F5344CB8AC3E}">
        <p14:creationId xmlns:p14="http://schemas.microsoft.com/office/powerpoint/2010/main" val="26552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768600"/>
          </a:xfrm>
        </p:spPr>
        <p:txBody>
          <a:bodyPr/>
          <a:lstStyle/>
          <a:p>
            <a:pPr marL="350838" indent="-350838" eaLnBrk="1" hangingPunct="1"/>
            <a:r>
              <a:rPr lang="en-US" b="1" dirty="0" smtClean="0"/>
              <a:t>Paleontology</a:t>
            </a:r>
            <a:r>
              <a:rPr lang="en-US" dirty="0" smtClean="0"/>
              <a:t>, the study of fossils, was largely developed by French scientist Georges Cuvier</a:t>
            </a:r>
          </a:p>
          <a:p>
            <a:pPr marL="350838" indent="-350838" eaLnBrk="1" hangingPunct="1"/>
            <a:r>
              <a:rPr lang="en-US" dirty="0" smtClean="0"/>
              <a:t>Cuvier advocated </a:t>
            </a:r>
            <a:r>
              <a:rPr lang="en-US" b="1" dirty="0" err="1" smtClean="0"/>
              <a:t>catastrophism</a:t>
            </a:r>
            <a:r>
              <a:rPr lang="en-US" dirty="0" smtClean="0"/>
              <a:t>, speculating that each boundary between strata represents a catastrophe</a:t>
            </a:r>
          </a:p>
          <a:p>
            <a:pPr marL="350838" indent="-350838" eaLnBrk="1" hangingPunct="1"/>
            <a:r>
              <a:rPr lang="en-US" dirty="0" smtClean="0"/>
              <a:t>This goes well with the idea of </a:t>
            </a:r>
            <a:r>
              <a:rPr lang="en-US" b="1" dirty="0" smtClean="0"/>
              <a:t>punctuated equilibrium</a:t>
            </a:r>
            <a:r>
              <a:rPr lang="en-US" dirty="0" smtClean="0"/>
              <a:t>; there can be long periods of no change followed by rapid bursts of evolution and adaptation. (4)</a:t>
            </a:r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4438650"/>
          </a:xfrm>
        </p:spPr>
        <p:txBody>
          <a:bodyPr/>
          <a:lstStyle/>
          <a:p>
            <a:pPr eaLnBrk="1" hangingPunct="1"/>
            <a:r>
              <a:rPr lang="en-US" dirty="0" smtClean="0"/>
              <a:t>Geologists James Hutton and Charles Lyell perceived that changes in Earth’s surface can result from slow continuous actions still operating today</a:t>
            </a:r>
          </a:p>
          <a:p>
            <a:pPr eaLnBrk="1" hangingPunct="1"/>
            <a:r>
              <a:rPr lang="en-US" dirty="0" smtClean="0"/>
              <a:t>Lyell’s principle of </a:t>
            </a:r>
            <a:r>
              <a:rPr lang="en-US" b="1" dirty="0" err="1" smtClean="0"/>
              <a:t>uniformitarianism</a:t>
            </a:r>
            <a:r>
              <a:rPr lang="en-US" b="1" dirty="0" smtClean="0"/>
              <a:t> </a:t>
            </a:r>
            <a:r>
              <a:rPr lang="en-US" dirty="0" smtClean="0"/>
              <a:t>states that the mechanisms of change are constant over time. Hutton agreed and an almost synonymous term of </a:t>
            </a:r>
            <a:r>
              <a:rPr lang="en-US" b="1" dirty="0" smtClean="0"/>
              <a:t>gradualism</a:t>
            </a:r>
            <a:r>
              <a:rPr lang="en-US" dirty="0" smtClean="0"/>
              <a:t> was applied.</a:t>
            </a:r>
          </a:p>
          <a:p>
            <a:pPr eaLnBrk="1" hangingPunct="1"/>
            <a:r>
              <a:rPr lang="en-US" dirty="0" smtClean="0"/>
              <a:t>This view strongly influenced Darwin’s thinking  and demonstrated that small incremental changes can add up to something big over time.(5-6)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Evolution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November 24</a:t>
            </a:r>
            <a:r>
              <a:rPr lang="en-US" baseline="30000" dirty="0" smtClean="0"/>
              <a:t>th</a:t>
            </a:r>
            <a:r>
              <a:rPr lang="en-US" dirty="0" smtClean="0"/>
              <a:t> 1859 forever changed the course of Biology.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Charles Darwin published On the Origin of Species by Means of Natural Selection.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has lead to what we know call the theory of evolution.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Evolution is a controversial topic in today’s society that brings about many different images…….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73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Lamarck’s Hypothesis of Evolution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768600"/>
          </a:xfrm>
        </p:spPr>
        <p:txBody>
          <a:bodyPr/>
          <a:lstStyle/>
          <a:p>
            <a:pPr eaLnBrk="1" hangingPunct="1"/>
            <a:r>
              <a:rPr lang="en-US" dirty="0" smtClean="0"/>
              <a:t>Lamarck hypothesized that species evolve through use and disuse of body parts and the inheritance of acquired characteristics</a:t>
            </a:r>
          </a:p>
          <a:p>
            <a:pPr eaLnBrk="1" hangingPunct="1"/>
            <a:r>
              <a:rPr lang="en-US" dirty="0" smtClean="0"/>
              <a:t>The mechanisms he proposed are unsupported by evidence, but he did propose a mechanism for evolution. (7-8)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1600" y="4191000"/>
            <a:ext cx="184150" cy="5334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endParaRPr kumimoji="1" lang="en-US" sz="2900">
              <a:sym typeface="Symbol" pitchFamily="84" charset="2"/>
            </a:endParaRPr>
          </a:p>
        </p:txBody>
      </p: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9463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endParaRPr lang="en-US" sz="12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483" name="Picture 4" descr="22_04AcquiredTraitsBonsai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43" y="914400"/>
            <a:ext cx="86712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/>
              <a:t>Figure 22.4 Acquired traits cannot be inherited.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Darwin’s Research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01000" cy="4438650"/>
          </a:xfrm>
        </p:spPr>
        <p:txBody>
          <a:bodyPr/>
          <a:lstStyle/>
          <a:p>
            <a:pPr eaLnBrk="1" hangingPunct="1"/>
            <a:r>
              <a:rPr lang="en-US" smtClean="0"/>
              <a:t>As a boy and into adulthood, Charles Darwin had a consuming interest in nature</a:t>
            </a:r>
          </a:p>
          <a:p>
            <a:pPr eaLnBrk="1" hangingPunct="1"/>
            <a:r>
              <a:rPr lang="en-US" smtClean="0"/>
              <a:t>Darwin first studied medicine (unsuccessfully), and then theology at Cambridge University</a:t>
            </a:r>
          </a:p>
          <a:p>
            <a:pPr eaLnBrk="1" hangingPunct="1"/>
            <a:r>
              <a:rPr lang="en-US" smtClean="0"/>
              <a:t>After graduating, he took an unpaid position as naturalist and companion to Captain Robert FitzRoy for a 5-year around the world voyage on the </a:t>
            </a:r>
            <a:r>
              <a:rPr lang="en-US" i="1" smtClean="0"/>
              <a:t>Beagle</a:t>
            </a:r>
            <a:endParaRPr lang="en-US" smtClean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22.5a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627" name="Picture 60" descr="22_05aBeagleVoyag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41400"/>
            <a:ext cx="8548687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1"/>
          <p:cNvSpPr txBox="1">
            <a:spLocks noChangeArrowheads="1"/>
          </p:cNvSpPr>
          <p:nvPr/>
        </p:nvSpPr>
        <p:spPr bwMode="auto">
          <a:xfrm>
            <a:off x="690563" y="2752725"/>
            <a:ext cx="8524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The</a:t>
            </a:r>
          </a:p>
          <a:p>
            <a:pPr>
              <a:lnSpc>
                <a:spcPct val="90000"/>
              </a:lnSpc>
            </a:pPr>
            <a:r>
              <a:rPr lang="en-US" sz="1300" b="1"/>
              <a:t>Gal</a:t>
            </a:r>
            <a:r>
              <a:rPr lang="en-US" altLang="ja-JP" sz="1300" b="1"/>
              <a:t>ápagos</a:t>
            </a:r>
          </a:p>
          <a:p>
            <a:pPr>
              <a:lnSpc>
                <a:spcPct val="90000"/>
              </a:lnSpc>
            </a:pPr>
            <a:r>
              <a:rPr lang="en-US" altLang="ja-JP" sz="1300" b="1"/>
              <a:t>Islands</a:t>
            </a:r>
            <a:endParaRPr lang="en-US" sz="1300" b="1"/>
          </a:p>
        </p:txBody>
      </p:sp>
      <p:sp>
        <p:nvSpPr>
          <p:cNvPr id="26629" name="Text Box 62"/>
          <p:cNvSpPr txBox="1">
            <a:spLocks noChangeArrowheads="1"/>
          </p:cNvSpPr>
          <p:nvPr/>
        </p:nvSpPr>
        <p:spPr bwMode="auto">
          <a:xfrm>
            <a:off x="1231900" y="1966913"/>
            <a:ext cx="852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NORTH</a:t>
            </a:r>
          </a:p>
          <a:p>
            <a:pPr>
              <a:lnSpc>
                <a:spcPct val="90000"/>
              </a:lnSpc>
            </a:pPr>
            <a:r>
              <a:rPr lang="en-US" sz="1300" b="1"/>
              <a:t>AMERICA</a:t>
            </a:r>
          </a:p>
        </p:txBody>
      </p:sp>
      <p:sp>
        <p:nvSpPr>
          <p:cNvPr id="26630" name="Text Box 63"/>
          <p:cNvSpPr txBox="1">
            <a:spLocks noChangeArrowheads="1"/>
          </p:cNvSpPr>
          <p:nvPr/>
        </p:nvSpPr>
        <p:spPr bwMode="auto">
          <a:xfrm>
            <a:off x="2535238" y="2386013"/>
            <a:ext cx="88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 i="1">
                <a:solidFill>
                  <a:srgbClr val="0072CA"/>
                </a:solidFill>
              </a:rPr>
              <a:t>ATLANTIC</a:t>
            </a:r>
          </a:p>
          <a:p>
            <a:pPr>
              <a:lnSpc>
                <a:spcPct val="90000"/>
              </a:lnSpc>
            </a:pPr>
            <a:r>
              <a:rPr lang="en-US" sz="1300" b="1" i="1">
                <a:solidFill>
                  <a:srgbClr val="0072CA"/>
                </a:solidFill>
              </a:rPr>
              <a:t>OCEAN</a:t>
            </a:r>
          </a:p>
        </p:txBody>
      </p:sp>
      <p:sp>
        <p:nvSpPr>
          <p:cNvPr id="26631" name="Text Box 64"/>
          <p:cNvSpPr txBox="1">
            <a:spLocks noChangeArrowheads="1"/>
          </p:cNvSpPr>
          <p:nvPr/>
        </p:nvSpPr>
        <p:spPr bwMode="auto">
          <a:xfrm>
            <a:off x="1493838" y="3975100"/>
            <a:ext cx="585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Chile</a:t>
            </a:r>
          </a:p>
        </p:txBody>
      </p:sp>
      <p:sp>
        <p:nvSpPr>
          <p:cNvPr id="26632" name="Text Box 65"/>
          <p:cNvSpPr txBox="1">
            <a:spLocks noChangeArrowheads="1"/>
          </p:cNvSpPr>
          <p:nvPr/>
        </p:nvSpPr>
        <p:spPr bwMode="auto">
          <a:xfrm>
            <a:off x="2108200" y="3532188"/>
            <a:ext cx="7635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SOUTH</a:t>
            </a:r>
          </a:p>
          <a:p>
            <a:pPr>
              <a:lnSpc>
                <a:spcPct val="90000"/>
              </a:lnSpc>
            </a:pPr>
            <a:r>
              <a:rPr lang="en-US" sz="1300" b="1"/>
              <a:t>AMERICA</a:t>
            </a:r>
          </a:p>
        </p:txBody>
      </p:sp>
      <p:sp>
        <p:nvSpPr>
          <p:cNvPr id="26633" name="Text Box 66"/>
          <p:cNvSpPr txBox="1">
            <a:spLocks noChangeArrowheads="1"/>
          </p:cNvSpPr>
          <p:nvPr/>
        </p:nvSpPr>
        <p:spPr bwMode="auto">
          <a:xfrm>
            <a:off x="4329113" y="2871788"/>
            <a:ext cx="6540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AFRICA</a:t>
            </a:r>
          </a:p>
        </p:txBody>
      </p:sp>
      <p:sp>
        <p:nvSpPr>
          <p:cNvPr id="26634" name="Text Box 67"/>
          <p:cNvSpPr txBox="1">
            <a:spLocks noChangeArrowheads="1"/>
          </p:cNvSpPr>
          <p:nvPr/>
        </p:nvSpPr>
        <p:spPr bwMode="auto">
          <a:xfrm>
            <a:off x="4397375" y="1731963"/>
            <a:ext cx="730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EUROPE</a:t>
            </a:r>
          </a:p>
        </p:txBody>
      </p:sp>
      <p:sp>
        <p:nvSpPr>
          <p:cNvPr id="26635" name="Text Box 68"/>
          <p:cNvSpPr txBox="1">
            <a:spLocks noChangeArrowheads="1"/>
          </p:cNvSpPr>
          <p:nvPr/>
        </p:nvSpPr>
        <p:spPr bwMode="auto">
          <a:xfrm>
            <a:off x="3440113" y="1512888"/>
            <a:ext cx="400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Great</a:t>
            </a:r>
          </a:p>
          <a:p>
            <a:pPr>
              <a:lnSpc>
                <a:spcPct val="90000"/>
              </a:lnSpc>
            </a:pPr>
            <a:r>
              <a:rPr lang="en-US" sz="1300" b="1"/>
              <a:t>Britain</a:t>
            </a:r>
          </a:p>
        </p:txBody>
      </p:sp>
      <p:sp>
        <p:nvSpPr>
          <p:cNvPr id="26636" name="Text Box 69"/>
          <p:cNvSpPr txBox="1">
            <a:spLocks noChangeArrowheads="1"/>
          </p:cNvSpPr>
          <p:nvPr/>
        </p:nvSpPr>
        <p:spPr bwMode="auto">
          <a:xfrm>
            <a:off x="5648325" y="3359150"/>
            <a:ext cx="5143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Equator</a:t>
            </a:r>
          </a:p>
        </p:txBody>
      </p:sp>
      <p:sp>
        <p:nvSpPr>
          <p:cNvPr id="26637" name="Text Box 70"/>
          <p:cNvSpPr txBox="1">
            <a:spLocks noChangeArrowheads="1"/>
          </p:cNvSpPr>
          <p:nvPr/>
        </p:nvSpPr>
        <p:spPr bwMode="auto">
          <a:xfrm>
            <a:off x="917575" y="4224338"/>
            <a:ext cx="6238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 i="1">
                <a:solidFill>
                  <a:srgbClr val="0072CA"/>
                </a:solidFill>
              </a:rPr>
              <a:t>PACIFIC</a:t>
            </a:r>
          </a:p>
          <a:p>
            <a:pPr>
              <a:lnSpc>
                <a:spcPct val="90000"/>
              </a:lnSpc>
            </a:pPr>
            <a:r>
              <a:rPr lang="en-US" sz="1300" b="1" i="1">
                <a:solidFill>
                  <a:srgbClr val="0072CA"/>
                </a:solidFill>
              </a:rPr>
              <a:t>OCEAN</a:t>
            </a:r>
          </a:p>
        </p:txBody>
      </p:sp>
      <p:sp>
        <p:nvSpPr>
          <p:cNvPr id="26638" name="Text Box 71"/>
          <p:cNvSpPr txBox="1">
            <a:spLocks noChangeArrowheads="1"/>
          </p:cNvSpPr>
          <p:nvPr/>
        </p:nvSpPr>
        <p:spPr bwMode="auto">
          <a:xfrm>
            <a:off x="6488113" y="3463925"/>
            <a:ext cx="1473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Malay Archipelago</a:t>
            </a:r>
          </a:p>
        </p:txBody>
      </p:sp>
      <p:sp>
        <p:nvSpPr>
          <p:cNvPr id="26639" name="Text Box 72"/>
          <p:cNvSpPr txBox="1">
            <a:spLocks noChangeArrowheads="1"/>
          </p:cNvSpPr>
          <p:nvPr/>
        </p:nvSpPr>
        <p:spPr bwMode="auto">
          <a:xfrm>
            <a:off x="7215188" y="4060825"/>
            <a:ext cx="9731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AUSTRALIA</a:t>
            </a:r>
          </a:p>
        </p:txBody>
      </p:sp>
      <p:sp>
        <p:nvSpPr>
          <p:cNvPr id="26640" name="Text Box 73"/>
          <p:cNvSpPr txBox="1">
            <a:spLocks noChangeArrowheads="1"/>
          </p:cNvSpPr>
          <p:nvPr/>
        </p:nvSpPr>
        <p:spPr bwMode="auto">
          <a:xfrm>
            <a:off x="7451725" y="4899025"/>
            <a:ext cx="6350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Tasmania</a:t>
            </a:r>
          </a:p>
        </p:txBody>
      </p:sp>
      <p:sp>
        <p:nvSpPr>
          <p:cNvPr id="26641" name="Text Box 74"/>
          <p:cNvSpPr txBox="1">
            <a:spLocks noChangeArrowheads="1"/>
          </p:cNvSpPr>
          <p:nvPr/>
        </p:nvSpPr>
        <p:spPr bwMode="auto">
          <a:xfrm>
            <a:off x="8151813" y="5135563"/>
            <a:ext cx="6318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New</a:t>
            </a:r>
          </a:p>
          <a:p>
            <a:pPr>
              <a:lnSpc>
                <a:spcPct val="90000"/>
              </a:lnSpc>
            </a:pPr>
            <a:r>
              <a:rPr lang="en-US" sz="1300" b="1"/>
              <a:t>Zealand</a:t>
            </a:r>
          </a:p>
        </p:txBody>
      </p:sp>
      <p:sp>
        <p:nvSpPr>
          <p:cNvPr id="26642" name="Text Box 75"/>
          <p:cNvSpPr txBox="1">
            <a:spLocks noChangeArrowheads="1"/>
          </p:cNvSpPr>
          <p:nvPr/>
        </p:nvSpPr>
        <p:spPr bwMode="auto">
          <a:xfrm>
            <a:off x="3232150" y="3924300"/>
            <a:ext cx="4968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Brazil</a:t>
            </a:r>
          </a:p>
        </p:txBody>
      </p:sp>
      <p:sp>
        <p:nvSpPr>
          <p:cNvPr id="26643" name="Text Box 76"/>
          <p:cNvSpPr txBox="1">
            <a:spLocks noChangeArrowheads="1"/>
          </p:cNvSpPr>
          <p:nvPr/>
        </p:nvSpPr>
        <p:spPr bwMode="auto">
          <a:xfrm>
            <a:off x="2830513" y="4662488"/>
            <a:ext cx="6207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Argentina</a:t>
            </a:r>
          </a:p>
        </p:txBody>
      </p:sp>
      <p:sp>
        <p:nvSpPr>
          <p:cNvPr id="26644" name="Text Box 77"/>
          <p:cNvSpPr txBox="1">
            <a:spLocks noChangeArrowheads="1"/>
          </p:cNvSpPr>
          <p:nvPr/>
        </p:nvSpPr>
        <p:spPr bwMode="auto">
          <a:xfrm>
            <a:off x="2801938" y="5119688"/>
            <a:ext cx="7000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Cape Horn</a:t>
            </a:r>
          </a:p>
        </p:txBody>
      </p:sp>
      <p:sp>
        <p:nvSpPr>
          <p:cNvPr id="26645" name="Text Box 78"/>
          <p:cNvSpPr txBox="1">
            <a:spLocks noChangeArrowheads="1"/>
          </p:cNvSpPr>
          <p:nvPr/>
        </p:nvSpPr>
        <p:spPr bwMode="auto">
          <a:xfrm rot="-5400000">
            <a:off x="1805781" y="4341019"/>
            <a:ext cx="9636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Andes Mtns.</a:t>
            </a:r>
          </a:p>
        </p:txBody>
      </p:sp>
      <p:sp>
        <p:nvSpPr>
          <p:cNvPr id="26646" name="Text Box 79"/>
          <p:cNvSpPr txBox="1">
            <a:spLocks noChangeArrowheads="1"/>
          </p:cNvSpPr>
          <p:nvPr/>
        </p:nvSpPr>
        <p:spPr bwMode="auto">
          <a:xfrm>
            <a:off x="3717925" y="4424363"/>
            <a:ext cx="7064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Cape of</a:t>
            </a:r>
          </a:p>
          <a:p>
            <a:pPr>
              <a:lnSpc>
                <a:spcPct val="90000"/>
              </a:lnSpc>
            </a:pPr>
            <a:r>
              <a:rPr lang="en-US" sz="1300" b="1"/>
              <a:t>Good Hope</a:t>
            </a:r>
          </a:p>
        </p:txBody>
      </p:sp>
      <p:sp>
        <p:nvSpPr>
          <p:cNvPr id="26647" name="Line 80"/>
          <p:cNvSpPr>
            <a:spLocks noChangeShapeType="1"/>
          </p:cNvSpPr>
          <p:nvPr/>
        </p:nvSpPr>
        <p:spPr bwMode="auto">
          <a:xfrm>
            <a:off x="1917700" y="4076700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81"/>
          <p:cNvSpPr>
            <a:spLocks noChangeShapeType="1"/>
          </p:cNvSpPr>
          <p:nvPr/>
        </p:nvSpPr>
        <p:spPr bwMode="auto">
          <a:xfrm>
            <a:off x="2387600" y="4630738"/>
            <a:ext cx="42703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82"/>
          <p:cNvSpPr>
            <a:spLocks noChangeShapeType="1"/>
          </p:cNvSpPr>
          <p:nvPr/>
        </p:nvSpPr>
        <p:spPr bwMode="auto">
          <a:xfrm>
            <a:off x="2522538" y="5194300"/>
            <a:ext cx="246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83"/>
          <p:cNvSpPr>
            <a:spLocks noChangeShapeType="1"/>
          </p:cNvSpPr>
          <p:nvPr/>
        </p:nvSpPr>
        <p:spPr bwMode="auto">
          <a:xfrm>
            <a:off x="1287463" y="3238500"/>
            <a:ext cx="160337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Line 84"/>
          <p:cNvSpPr>
            <a:spLocks noChangeShapeType="1"/>
          </p:cNvSpPr>
          <p:nvPr/>
        </p:nvSpPr>
        <p:spPr bwMode="auto">
          <a:xfrm>
            <a:off x="2963863" y="3738563"/>
            <a:ext cx="236537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85"/>
          <p:cNvSpPr>
            <a:spLocks noChangeShapeType="1"/>
          </p:cNvSpPr>
          <p:nvPr/>
        </p:nvSpPr>
        <p:spPr bwMode="auto">
          <a:xfrm flipH="1">
            <a:off x="4360863" y="4491038"/>
            <a:ext cx="261937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86"/>
          <p:cNvSpPr txBox="1">
            <a:spLocks noChangeArrowheads="1"/>
          </p:cNvSpPr>
          <p:nvPr/>
        </p:nvSpPr>
        <p:spPr bwMode="auto">
          <a:xfrm>
            <a:off x="8169275" y="3621088"/>
            <a:ext cx="6238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 i="1">
                <a:solidFill>
                  <a:srgbClr val="0072CA"/>
                </a:solidFill>
              </a:rPr>
              <a:t>PACIFIC</a:t>
            </a:r>
          </a:p>
          <a:p>
            <a:pPr>
              <a:lnSpc>
                <a:spcPct val="90000"/>
              </a:lnSpc>
            </a:pPr>
            <a:r>
              <a:rPr lang="en-US" sz="1300" b="1" i="1">
                <a:solidFill>
                  <a:srgbClr val="0072CA"/>
                </a:solidFill>
              </a:rPr>
              <a:t>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22.5c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675" name="Picture 4" descr="22_05cBeagleVoyag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263" y="376238"/>
            <a:ext cx="6213475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611313" y="479425"/>
            <a:ext cx="19700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800" b="1"/>
              <a:t>The</a:t>
            </a:r>
          </a:p>
          <a:p>
            <a:pPr>
              <a:lnSpc>
                <a:spcPct val="90000"/>
              </a:lnSpc>
            </a:pPr>
            <a:r>
              <a:rPr lang="en-US" sz="2800" b="1"/>
              <a:t>Gal</a:t>
            </a:r>
            <a:r>
              <a:rPr lang="en-US" altLang="ja-JP" sz="2800" b="1"/>
              <a:t>ápagos</a:t>
            </a:r>
          </a:p>
          <a:p>
            <a:pPr>
              <a:lnSpc>
                <a:spcPct val="90000"/>
              </a:lnSpc>
            </a:pPr>
            <a:r>
              <a:rPr lang="en-US" altLang="ja-JP" sz="2800" b="1"/>
              <a:t>Islands</a:t>
            </a:r>
            <a:endParaRPr lang="en-US" sz="2800" b="1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296025" y="790575"/>
            <a:ext cx="12858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b="1" i="1">
                <a:solidFill>
                  <a:srgbClr val="0072CA"/>
                </a:solidFill>
              </a:rPr>
              <a:t>PACIFIC</a:t>
            </a:r>
          </a:p>
          <a:p>
            <a:pPr algn="ctr">
              <a:lnSpc>
                <a:spcPct val="90000"/>
              </a:lnSpc>
            </a:pPr>
            <a:r>
              <a:rPr lang="en-US" b="1" i="1">
                <a:solidFill>
                  <a:srgbClr val="0072CA"/>
                </a:solidFill>
              </a:rPr>
              <a:t>OCEAN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4176713" y="1082675"/>
            <a:ext cx="8937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 i="1"/>
              <a:t>Pinta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989388" y="2008188"/>
            <a:ext cx="14303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 i="1"/>
              <a:t>Marchena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929313" y="1658938"/>
            <a:ext cx="1600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 i="1"/>
              <a:t>Genovesa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6149975" y="2122488"/>
            <a:ext cx="15287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800" b="1"/>
              <a:t>Equator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3975100" y="2576513"/>
            <a:ext cx="13192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 i="1"/>
              <a:t>Santiago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5718175" y="2787650"/>
            <a:ext cx="10874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 i="1"/>
              <a:t>Daphne</a:t>
            </a:r>
          </a:p>
          <a:p>
            <a:pPr>
              <a:lnSpc>
                <a:spcPct val="90000"/>
              </a:lnSpc>
            </a:pPr>
            <a:r>
              <a:rPr lang="en-US" sz="2300" b="1" i="1"/>
              <a:t>Islands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1573213" y="3606800"/>
            <a:ext cx="1666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 i="1"/>
              <a:t>Fernandina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2628900" y="4183063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 i="1"/>
              <a:t>Isabela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4192588" y="4246563"/>
            <a:ext cx="8651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300" b="1" i="1"/>
              <a:t>Santa</a:t>
            </a:r>
          </a:p>
          <a:p>
            <a:pPr algn="ctr">
              <a:lnSpc>
                <a:spcPct val="90000"/>
              </a:lnSpc>
            </a:pPr>
            <a:r>
              <a:rPr lang="en-US" sz="2300" b="1" i="1"/>
              <a:t>Cruz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5248275" y="4368800"/>
            <a:ext cx="695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300" b="1" i="1"/>
              <a:t>Santa</a:t>
            </a:r>
          </a:p>
          <a:p>
            <a:pPr algn="ctr">
              <a:lnSpc>
                <a:spcPct val="90000"/>
              </a:lnSpc>
            </a:pPr>
            <a:r>
              <a:rPr lang="en-US" sz="2300" b="1" i="1"/>
              <a:t>Fe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170613" y="4664075"/>
            <a:ext cx="11763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300" b="1" i="1"/>
              <a:t>San</a:t>
            </a:r>
          </a:p>
          <a:p>
            <a:pPr algn="ctr">
              <a:lnSpc>
                <a:spcPct val="90000"/>
              </a:lnSpc>
            </a:pPr>
            <a:r>
              <a:rPr lang="en-US" sz="2300" b="1" i="1"/>
              <a:t>Cristobal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5686425" y="5648325"/>
            <a:ext cx="15319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300" b="1" i="1"/>
              <a:t>Espa</a:t>
            </a:r>
            <a:r>
              <a:rPr lang="en-US" altLang="ja-JP" sz="2300" b="1" i="1"/>
              <a:t>ñola</a:t>
            </a:r>
            <a:endParaRPr lang="en-US" sz="2300" b="1" i="1"/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1725613" y="5876925"/>
            <a:ext cx="1371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Kilometers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1641475" y="5376863"/>
            <a:ext cx="1905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0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2155825" y="5389563"/>
            <a:ext cx="35083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20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2771775" y="5400675"/>
            <a:ext cx="3254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40</a:t>
            </a:r>
          </a:p>
        </p:txBody>
      </p:sp>
      <p:grpSp>
        <p:nvGrpSpPr>
          <p:cNvPr id="28694" name="Group 23"/>
          <p:cNvGrpSpPr>
            <a:grpSpLocks/>
          </p:cNvGrpSpPr>
          <p:nvPr/>
        </p:nvGrpSpPr>
        <p:grpSpPr bwMode="auto">
          <a:xfrm>
            <a:off x="1704975" y="5692775"/>
            <a:ext cx="1235075" cy="138113"/>
            <a:chOff x="1074" y="3586"/>
            <a:chExt cx="778" cy="87"/>
          </a:xfrm>
        </p:grpSpPr>
        <p:sp>
          <p:nvSpPr>
            <p:cNvPr id="28699" name="Line 24"/>
            <p:cNvSpPr>
              <a:spLocks noChangeShapeType="1"/>
            </p:cNvSpPr>
            <p:nvPr/>
          </p:nvSpPr>
          <p:spPr bwMode="auto">
            <a:xfrm>
              <a:off x="1074" y="3667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Line 25"/>
            <p:cNvSpPr>
              <a:spLocks noChangeShapeType="1"/>
            </p:cNvSpPr>
            <p:nvPr/>
          </p:nvSpPr>
          <p:spPr bwMode="auto">
            <a:xfrm>
              <a:off x="1077" y="3590"/>
              <a:ext cx="0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Line 26"/>
            <p:cNvSpPr>
              <a:spLocks noChangeShapeType="1"/>
            </p:cNvSpPr>
            <p:nvPr/>
          </p:nvSpPr>
          <p:spPr bwMode="auto">
            <a:xfrm>
              <a:off x="1469" y="3588"/>
              <a:ext cx="0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27"/>
            <p:cNvSpPr>
              <a:spLocks noChangeShapeType="1"/>
            </p:cNvSpPr>
            <p:nvPr/>
          </p:nvSpPr>
          <p:spPr bwMode="auto">
            <a:xfrm>
              <a:off x="1850" y="3586"/>
              <a:ext cx="0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5" name="Text Box 28"/>
          <p:cNvSpPr txBox="1">
            <a:spLocks noChangeArrowheads="1"/>
          </p:cNvSpPr>
          <p:nvPr/>
        </p:nvSpPr>
        <p:spPr bwMode="auto">
          <a:xfrm>
            <a:off x="4014788" y="5519738"/>
            <a:ext cx="1328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300" b="1" i="1"/>
              <a:t>Florenza</a:t>
            </a:r>
          </a:p>
        </p:txBody>
      </p:sp>
      <p:sp>
        <p:nvSpPr>
          <p:cNvPr id="28696" name="Text Box 29"/>
          <p:cNvSpPr txBox="1">
            <a:spLocks noChangeArrowheads="1"/>
          </p:cNvSpPr>
          <p:nvPr/>
        </p:nvSpPr>
        <p:spPr bwMode="auto">
          <a:xfrm>
            <a:off x="3727450" y="3484563"/>
            <a:ext cx="10033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300" b="1" i="1"/>
              <a:t>Pinz</a:t>
            </a:r>
            <a:r>
              <a:rPr lang="en-US" altLang="ja-JP" sz="2300" b="1" i="1"/>
              <a:t>ón</a:t>
            </a:r>
            <a:endParaRPr lang="en-US" sz="2300" b="1" i="1"/>
          </a:p>
        </p:txBody>
      </p:sp>
      <p:sp>
        <p:nvSpPr>
          <p:cNvPr id="28697" name="Line 30"/>
          <p:cNvSpPr>
            <a:spLocks noChangeShapeType="1"/>
          </p:cNvSpPr>
          <p:nvPr/>
        </p:nvSpPr>
        <p:spPr bwMode="auto">
          <a:xfrm flipH="1">
            <a:off x="4927600" y="2938463"/>
            <a:ext cx="6858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31"/>
          <p:cNvSpPr>
            <a:spLocks noChangeShapeType="1"/>
          </p:cNvSpPr>
          <p:nvPr/>
        </p:nvSpPr>
        <p:spPr bwMode="auto">
          <a:xfrm flipV="1">
            <a:off x="4953000" y="2928938"/>
            <a:ext cx="668338" cy="500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Darwin’s Focus on Adaptation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140200"/>
          </a:xfrm>
        </p:spPr>
        <p:txBody>
          <a:bodyPr/>
          <a:lstStyle/>
          <a:p>
            <a:pPr eaLnBrk="1" hangingPunct="1"/>
            <a:r>
              <a:rPr lang="en-US" dirty="0" smtClean="0"/>
              <a:t>In reassessing his observations, Darwin perceived </a:t>
            </a:r>
            <a:r>
              <a:rPr lang="en-US" b="1" dirty="0" smtClean="0"/>
              <a:t>adaptation </a:t>
            </a:r>
            <a:r>
              <a:rPr lang="en-US" dirty="0" smtClean="0"/>
              <a:t>to the environment and the origin of new species as closely related processes</a:t>
            </a:r>
          </a:p>
          <a:p>
            <a:pPr eaLnBrk="1" hangingPunct="1"/>
            <a:r>
              <a:rPr lang="en-US" dirty="0" smtClean="0"/>
              <a:t>Adaptation:  A form or structure modification to fit a changed environment</a:t>
            </a:r>
          </a:p>
          <a:p>
            <a:pPr eaLnBrk="1" hangingPunct="1"/>
            <a:r>
              <a:rPr lang="en-US" dirty="0" smtClean="0"/>
              <a:t>Finches</a:t>
            </a:r>
          </a:p>
          <a:p>
            <a:pPr eaLnBrk="1" hangingPunct="1"/>
            <a:r>
              <a:rPr lang="en-US" dirty="0" smtClean="0"/>
              <a:t>From studies made years after Darwin’s voyage, biologists have concluded that this is what happened to the Galápagos finches</a:t>
            </a:r>
          </a:p>
        </p:txBody>
      </p:sp>
      <p:grpSp>
        <p:nvGrpSpPr>
          <p:cNvPr id="3174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75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534400" cy="5353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1844, Darwin wrote an essay on </a:t>
            </a:r>
            <a:r>
              <a:rPr lang="en-US" b="1" dirty="0" smtClean="0"/>
              <a:t>natural selection </a:t>
            </a:r>
            <a:r>
              <a:rPr lang="en-US" dirty="0" smtClean="0"/>
              <a:t>as the mechanism of descent with modification,</a:t>
            </a:r>
            <a:r>
              <a:rPr lang="en-US" b="1" dirty="0" smtClean="0"/>
              <a:t> </a:t>
            </a:r>
            <a:r>
              <a:rPr lang="en-US" dirty="0" smtClean="0"/>
              <a:t>but did not introduce his theory publicly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Natural selection is a process in which individuals with favorable inherited traits are more likely to survive and reproduce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June 1858, Darwin received a manuscript from Alfred Russell Wallace, who had developed a theory of natural selection similar to Darwin’s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Darwin quickly finished </a:t>
            </a:r>
            <a:r>
              <a:rPr lang="en-US" i="1" dirty="0" smtClean="0"/>
              <a:t>The Origin of Species</a:t>
            </a:r>
            <a:r>
              <a:rPr lang="en-US" dirty="0" smtClean="0"/>
              <a:t> and published it the next year (10</a:t>
            </a:r>
          </a:p>
        </p:txBody>
      </p: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6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Descent with Modification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848600" cy="4438650"/>
          </a:xfrm>
        </p:spPr>
        <p:txBody>
          <a:bodyPr/>
          <a:lstStyle/>
          <a:p>
            <a:pPr eaLnBrk="1" hangingPunct="1"/>
            <a:r>
              <a:rPr lang="en-US" smtClean="0"/>
              <a:t>Darwin never used the word </a:t>
            </a:r>
            <a:r>
              <a:rPr lang="en-US" i="1" smtClean="0"/>
              <a:t>evolution</a:t>
            </a:r>
            <a:r>
              <a:rPr lang="en-US" smtClean="0"/>
              <a:t> in the first edition of </a:t>
            </a:r>
            <a:r>
              <a:rPr lang="en-US" i="1" smtClean="0"/>
              <a:t>The Origin of Species</a:t>
            </a:r>
          </a:p>
          <a:p>
            <a:pPr eaLnBrk="1" hangingPunct="1"/>
            <a:r>
              <a:rPr lang="en-US" smtClean="0"/>
              <a:t>The phrase </a:t>
            </a:r>
            <a:r>
              <a:rPr lang="en-US" i="1" smtClean="0"/>
              <a:t>descent with modification</a:t>
            </a:r>
            <a:r>
              <a:rPr lang="en-US" smtClean="0"/>
              <a:t> summarized Darwin’s perception of the unity of life</a:t>
            </a:r>
          </a:p>
          <a:p>
            <a:pPr eaLnBrk="1" hangingPunct="1"/>
            <a:r>
              <a:rPr lang="en-US" smtClean="0"/>
              <a:t>The phrase refers to the view that all organisms are related through descent from an ancestor that lived in the remote past</a:t>
            </a:r>
          </a:p>
        </p:txBody>
      </p:sp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Theory of Evolution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30725"/>
          </a:xfrm>
        </p:spPr>
        <p:txBody>
          <a:bodyPr/>
          <a:lstStyle/>
          <a:p>
            <a:pPr eaLnBrk="1" hangingPunct="1"/>
            <a:r>
              <a:rPr lang="en-US" b="1" i="1" u="sng" dirty="0" smtClean="0"/>
              <a:t>On the Origin of Species</a:t>
            </a:r>
            <a:r>
              <a:rPr lang="en-US" dirty="0" smtClean="0"/>
              <a:t> made two major points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1.  Many species living on Earth have descended from ancestral species that are different from the modern ones around today.  (descent with modification)</a:t>
            </a:r>
          </a:p>
          <a:p>
            <a:pPr lvl="1" eaLnBrk="1" hangingPunct="1"/>
            <a:r>
              <a:rPr lang="en-US" dirty="0" smtClean="0"/>
              <a:t>2.  The mechanism for these changes is natural selection.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5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584200"/>
            <a:ext cx="8534400" cy="914400"/>
          </a:xfrm>
        </p:spPr>
        <p:txBody>
          <a:bodyPr/>
          <a:lstStyle/>
          <a:p>
            <a:pPr marL="57150" indent="-4763" eaLnBrk="1" hangingPunct="1"/>
            <a:r>
              <a:rPr lang="en-US" i="1" smtClean="0"/>
              <a:t>Artificial Selection, Natural Selection, and Adaptation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620000" cy="3225800"/>
          </a:xfrm>
        </p:spPr>
        <p:txBody>
          <a:bodyPr/>
          <a:lstStyle/>
          <a:p>
            <a:pPr eaLnBrk="1" hangingPunct="1"/>
            <a:r>
              <a:rPr lang="en-US" dirty="0" smtClean="0"/>
              <a:t>Darwin noted that humans have modified other species by selecting and breeding individuals with desired traits, a process called </a:t>
            </a:r>
            <a:r>
              <a:rPr lang="en-US" b="1" dirty="0" smtClean="0"/>
              <a:t>artificial selection</a:t>
            </a:r>
          </a:p>
          <a:p>
            <a:pPr eaLnBrk="1" hangingPunct="1"/>
            <a:r>
              <a:rPr lang="en-US" dirty="0" smtClean="0"/>
              <a:t>Darwin drew two inferences from four observations (11 and 12 on next few slides)</a:t>
            </a:r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5" descr="Image:IMG013biglittledogFX w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810220"/>
            <a:ext cx="24765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fat_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9248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22.9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6083" name="Picture 4" descr="22_09_ArtificialSelec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527050"/>
            <a:ext cx="8548687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958850" y="3184525"/>
            <a:ext cx="9874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Brussels</a:t>
            </a:r>
          </a:p>
          <a:p>
            <a:pPr algn="ctr"/>
            <a:r>
              <a:rPr lang="en-US" sz="1800" b="1"/>
              <a:t>sprouts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28650" y="5915025"/>
            <a:ext cx="758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Kale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2038350" y="5267325"/>
            <a:ext cx="12033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Selection </a:t>
            </a:r>
            <a:br>
              <a:rPr lang="en-US" sz="1800" b="1"/>
            </a:br>
            <a:r>
              <a:rPr lang="en-US" sz="1800" b="1"/>
              <a:t>for leaves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2139950" y="3425825"/>
            <a:ext cx="15335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Selection for </a:t>
            </a:r>
            <a:br>
              <a:rPr lang="en-US" sz="1800" b="1"/>
            </a:br>
            <a:r>
              <a:rPr lang="en-US" sz="1800" b="1"/>
              <a:t>axillary (side) </a:t>
            </a:r>
            <a:br>
              <a:rPr lang="en-US" sz="1800" b="1"/>
            </a:br>
            <a:r>
              <a:rPr lang="en-US" sz="1800" b="1"/>
              <a:t>buds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2914650" y="2460625"/>
            <a:ext cx="173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Selection for </a:t>
            </a:r>
            <a:br>
              <a:rPr lang="en-US" sz="1800" b="1"/>
            </a:br>
            <a:r>
              <a:rPr lang="en-US" sz="1800" b="1"/>
              <a:t>apical (tip) bud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4514850" y="2079625"/>
            <a:ext cx="13430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Cabbage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6851650" y="3438525"/>
            <a:ext cx="13430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Broccoli</a:t>
            </a: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7524750" y="5915025"/>
            <a:ext cx="13430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Kohlrabi</a:t>
            </a: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3905250" y="5927725"/>
            <a:ext cx="13430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Wild mustard</a:t>
            </a:r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6165850" y="4619625"/>
            <a:ext cx="1089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Selection </a:t>
            </a:r>
            <a:br>
              <a:rPr lang="en-US" sz="1800" b="1"/>
            </a:br>
            <a:r>
              <a:rPr lang="en-US" sz="1800" b="1"/>
              <a:t>for stems</a:t>
            </a:r>
          </a:p>
        </p:txBody>
      </p:sp>
      <p:sp>
        <p:nvSpPr>
          <p:cNvPr id="46094" name="Text Box 15"/>
          <p:cNvSpPr txBox="1">
            <a:spLocks noChangeArrowheads="1"/>
          </p:cNvSpPr>
          <p:nvPr/>
        </p:nvSpPr>
        <p:spPr bwMode="auto">
          <a:xfrm>
            <a:off x="5911850" y="3565525"/>
            <a:ext cx="1254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Selection </a:t>
            </a:r>
            <a:br>
              <a:rPr lang="en-US" sz="1800" b="1"/>
            </a:br>
            <a:r>
              <a:rPr lang="en-US" sz="1800" b="1"/>
              <a:t>for flowers </a:t>
            </a:r>
            <a:br>
              <a:rPr lang="en-US" sz="1800" b="1"/>
            </a:br>
            <a:r>
              <a:rPr lang="en-US" sz="1800" b="1"/>
              <a:t>and 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1098550"/>
          </a:xfrm>
        </p:spPr>
        <p:txBody>
          <a:bodyPr/>
          <a:lstStyle/>
          <a:p>
            <a:pPr eaLnBrk="1" hangingPunct="1"/>
            <a:r>
              <a:rPr lang="en-US" dirty="0" smtClean="0"/>
              <a:t>Observation #1: Members of a population often vary in their inherited traits</a:t>
            </a:r>
          </a:p>
          <a:p>
            <a:pPr eaLnBrk="1" hangingPunct="1"/>
            <a:r>
              <a:rPr lang="en-US" dirty="0" err="1" smtClean="0"/>
              <a:t>Obersvation</a:t>
            </a:r>
            <a:r>
              <a:rPr lang="en-US" dirty="0" smtClean="0"/>
              <a:t> #2  These variations are heritable</a:t>
            </a:r>
          </a:p>
        </p:txBody>
      </p:sp>
      <p:grpSp>
        <p:nvGrpSpPr>
          <p:cNvPr id="5325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25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325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22.10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4275" name="Picture 4" descr="22_10LadybirdBeetles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404938"/>
            <a:ext cx="66278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768600"/>
          </a:xfrm>
        </p:spPr>
        <p:txBody>
          <a:bodyPr/>
          <a:lstStyle/>
          <a:p>
            <a:pPr eaLnBrk="1" hangingPunct="1"/>
            <a:r>
              <a:rPr lang="en-US" dirty="0" smtClean="0"/>
              <a:t>Observation #3: All species can produce more offspring than the environment can support, </a:t>
            </a:r>
          </a:p>
          <a:p>
            <a:pPr eaLnBrk="1" hangingPunct="1"/>
            <a:r>
              <a:rPr lang="en-US" dirty="0" smtClean="0"/>
              <a:t>Observation #4  Competition for limited resources; and many offspring fail to survive and reproduce</a:t>
            </a:r>
          </a:p>
        </p:txBody>
      </p:sp>
      <p:grpSp>
        <p:nvGrpSpPr>
          <p:cNvPr id="5529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22.11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6323" name="Picture 4" descr="22_11OffspringOverpro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465138"/>
            <a:ext cx="4511675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4873625" y="1498600"/>
            <a:ext cx="8223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Spore</a:t>
            </a:r>
          </a:p>
          <a:p>
            <a:r>
              <a:rPr lang="en-US" sz="2000" b="1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3881438" y="1654175"/>
            <a:ext cx="9318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2914650"/>
          </a:xfrm>
        </p:spPr>
        <p:txBody>
          <a:bodyPr/>
          <a:lstStyle/>
          <a:p>
            <a:pPr eaLnBrk="1" hangingPunct="1"/>
            <a:r>
              <a:rPr lang="en-US" dirty="0" smtClean="0"/>
              <a:t>Inference #1: Individuals whose inherited traits give them a higher probability of surviving and reproducing in a given environment tend to leave more offspring than other </a:t>
            </a:r>
            <a:r>
              <a:rPr lang="en-US" dirty="0" smtClean="0"/>
              <a:t>individuals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Inference #2: This unequal ability of individuals to survive and reproduce will lead to the accumulation of favorable traits in the population over generations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5734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Natural Selection: </a:t>
            </a:r>
            <a:r>
              <a:rPr lang="en-US" smtClean="0"/>
              <a:t>A Summary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4438650"/>
          </a:xfrm>
        </p:spPr>
        <p:txBody>
          <a:bodyPr/>
          <a:lstStyle/>
          <a:p>
            <a:pPr eaLnBrk="1" hangingPunct="1"/>
            <a:r>
              <a:rPr lang="en-US" dirty="0" smtClean="0"/>
              <a:t>Individuals with certain heritable characteristics survive and reproduce at a higher rate than other individuals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Natural selection increases the adaptation of organisms to their environment over time</a:t>
            </a:r>
          </a:p>
          <a:p>
            <a:pPr eaLnBrk="1" hangingPunct="1"/>
            <a:r>
              <a:rPr lang="en-US" dirty="0" smtClean="0"/>
              <a:t>If an environment changes over time, natural selection may result in adaptation to these new conditions and may give rise to new species (13)</a:t>
            </a:r>
          </a:p>
        </p:txBody>
      </p:sp>
      <p:grpSp>
        <p:nvGrpSpPr>
          <p:cNvPr id="60420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0424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0421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2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58451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14"/>
          <p:cNvSpPr txBox="1">
            <a:spLocks noChangeArrowheads="1"/>
          </p:cNvSpPr>
          <p:nvPr/>
        </p:nvSpPr>
        <p:spPr bwMode="auto">
          <a:xfrm>
            <a:off x="3403600" y="5981700"/>
            <a:ext cx="5511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Video: Seahorse Camouflage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848600" cy="3067050"/>
          </a:xfrm>
        </p:spPr>
        <p:txBody>
          <a:bodyPr/>
          <a:lstStyle/>
          <a:p>
            <a:pPr eaLnBrk="1" hangingPunct="1"/>
            <a:r>
              <a:rPr lang="en-US" dirty="0" smtClean="0"/>
              <a:t>Note that individuals do not evolve; populations evolve over 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Natural selection can only increase or decrease heritable traits that vary in a population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Adaptations vary with different environments (14)</a:t>
            </a:r>
          </a:p>
        </p:txBody>
      </p:sp>
      <p:grpSp>
        <p:nvGrpSpPr>
          <p:cNvPr id="6451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51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508000"/>
            <a:ext cx="8993187" cy="503238"/>
          </a:xfrm>
        </p:spPr>
        <p:txBody>
          <a:bodyPr/>
          <a:lstStyle/>
          <a:p>
            <a:pPr eaLnBrk="1" hangingPunct="1"/>
            <a:r>
              <a:rPr lang="en-US" smtClean="0"/>
              <a:t>Direct Observations of Evolutionary Change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543800" cy="2012950"/>
          </a:xfrm>
        </p:spPr>
        <p:txBody>
          <a:bodyPr/>
          <a:lstStyle/>
          <a:p>
            <a:pPr eaLnBrk="1" hangingPunct="1"/>
            <a:r>
              <a:rPr lang="en-US" smtClean="0"/>
              <a:t>Two examples provide evidence for natural selection: natural selection in response to introduced plant species, and the evolution of drug-resistant bacteria</a:t>
            </a:r>
          </a:p>
        </p:txBody>
      </p:sp>
      <p:grpSp>
        <p:nvGrpSpPr>
          <p:cNvPr id="665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65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Let’s See an Example of Natural Selection in Action……….</a:t>
            </a:r>
          </a:p>
        </p:txBody>
      </p:sp>
    </p:spTree>
    <p:extLst>
      <p:ext uri="{BB962C8B-B14F-4D97-AF65-F5344CB8AC3E}">
        <p14:creationId xmlns:p14="http://schemas.microsoft.com/office/powerpoint/2010/main" val="17874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7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Verdana" pitchFamily="34" charset="0"/>
              </a:rPr>
              <a:t>Imagine that there are </a:t>
            </a:r>
            <a:r>
              <a:rPr lang="en-US" sz="3800" b="1" smtClean="0">
                <a:solidFill>
                  <a:schemeClr val="tx1"/>
                </a:solidFill>
                <a:latin typeface="Verdana" pitchFamily="34" charset="0"/>
              </a:rPr>
              <a:t>10</a:t>
            </a:r>
            <a:r>
              <a:rPr lang="en-US" sz="3800" smtClean="0">
                <a:latin typeface="Verdana" pitchFamily="34" charset="0"/>
              </a:rPr>
              <a:t> </a:t>
            </a:r>
            <a:r>
              <a:rPr lang="en-US" sz="3800" b="1" smtClean="0">
                <a:solidFill>
                  <a:schemeClr val="tx1"/>
                </a:solidFill>
                <a:latin typeface="Verdana" pitchFamily="34" charset="0"/>
              </a:rPr>
              <a:t>bacteria</a:t>
            </a:r>
            <a:r>
              <a:rPr lang="en-US" sz="3800" smtClean="0">
                <a:latin typeface="Verdana" pitchFamily="34" charset="0"/>
              </a:rPr>
              <a:t> growing on your hand.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133600" y="1828800"/>
            <a:ext cx="5181600" cy="4343400"/>
            <a:chOff x="1344" y="1056"/>
            <a:chExt cx="3264" cy="2736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1344" y="1056"/>
              <a:ext cx="3264" cy="2736"/>
            </a:xfrm>
            <a:prstGeom prst="ellipse">
              <a:avLst/>
            </a:prstGeom>
            <a:solidFill>
              <a:schemeClr val="bg2"/>
            </a:solidFill>
            <a:ln w="762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2016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2976" y="1584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2688" y="2352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2112" y="264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2976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3600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2352" y="144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3792" y="168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2448" y="3072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65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Verdana" pitchFamily="34" charset="0"/>
              </a:rPr>
              <a:t>You use Germ-x to clean your hand </a:t>
            </a:r>
            <a:r>
              <a:rPr lang="en-US" sz="3800" b="1" smtClean="0">
                <a:latin typeface="Verdana" pitchFamily="34" charset="0"/>
              </a:rPr>
              <a:t>everyday</a:t>
            </a:r>
            <a:r>
              <a:rPr lang="en-US" sz="3800" smtClean="0">
                <a:latin typeface="Verdana" pitchFamily="34" charset="0"/>
              </a:rPr>
              <a:t>.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133600" y="1828800"/>
            <a:ext cx="5181600" cy="4343400"/>
            <a:chOff x="1344" y="1056"/>
            <a:chExt cx="3264" cy="2736"/>
          </a:xfrm>
        </p:grpSpPr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1344" y="1056"/>
              <a:ext cx="3264" cy="2736"/>
            </a:xfrm>
            <a:prstGeom prst="ellipse">
              <a:avLst/>
            </a:prstGeom>
            <a:solidFill>
              <a:schemeClr val="bg2"/>
            </a:solidFill>
            <a:ln w="762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>
              <a:off x="2016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2976" y="1584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2688" y="2352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8"/>
            <p:cNvSpPr>
              <a:spLocks noChangeArrowheads="1"/>
            </p:cNvSpPr>
            <p:nvPr/>
          </p:nvSpPr>
          <p:spPr bwMode="auto">
            <a:xfrm>
              <a:off x="2112" y="264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2976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11"/>
            <p:cNvSpPr>
              <a:spLocks noChangeArrowheads="1"/>
            </p:cNvSpPr>
            <p:nvPr/>
          </p:nvSpPr>
          <p:spPr bwMode="auto">
            <a:xfrm>
              <a:off x="3600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12"/>
            <p:cNvSpPr>
              <a:spLocks noChangeArrowheads="1"/>
            </p:cNvSpPr>
            <p:nvPr/>
          </p:nvSpPr>
          <p:spPr bwMode="auto">
            <a:xfrm>
              <a:off x="2352" y="144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13"/>
            <p:cNvSpPr>
              <a:spLocks noChangeArrowheads="1"/>
            </p:cNvSpPr>
            <p:nvPr/>
          </p:nvSpPr>
          <p:spPr bwMode="auto">
            <a:xfrm>
              <a:off x="3792" y="1680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14"/>
            <p:cNvSpPr>
              <a:spLocks noChangeArrowheads="1"/>
            </p:cNvSpPr>
            <p:nvPr/>
          </p:nvSpPr>
          <p:spPr bwMode="auto">
            <a:xfrm>
              <a:off x="2448" y="3072"/>
              <a:ext cx="144" cy="144"/>
            </a:xfrm>
            <a:prstGeom prst="ellipse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08" name="Picture 15" descr="MCj02399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1732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6" descr="MCj02399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1295400"/>
            <a:ext cx="1325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Verdana" pitchFamily="34" charset="0"/>
              </a:rPr>
              <a:t>After 4 days, there are still 3 bacteria on your hands that have </a:t>
            </a:r>
            <a:r>
              <a:rPr lang="en-US" sz="3400" b="1" smtClean="0">
                <a:solidFill>
                  <a:schemeClr val="tx1"/>
                </a:solidFill>
                <a:latin typeface="Verdana" pitchFamily="34" charset="0"/>
              </a:rPr>
              <a:t>survived</a:t>
            </a:r>
            <a:r>
              <a:rPr lang="en-US" sz="3400" smtClean="0">
                <a:latin typeface="Verdana" pitchFamily="34" charset="0"/>
              </a:rPr>
              <a:t>.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2133600" y="1828800"/>
            <a:ext cx="5181600" cy="43434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352800" y="4343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33800" y="2438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019800" y="2819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5" name="Picture 7" descr="MCj02399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1732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MCj02399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1295400"/>
            <a:ext cx="1325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5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</a:rPr>
              <a:t>Is there anything special about these bacteria?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Well </a:t>
            </a:r>
            <a:r>
              <a:rPr lang="en-US" dirty="0">
                <a:latin typeface="Verdana" pitchFamily="34" charset="0"/>
              </a:rPr>
              <a:t>only to the point that their DNA had some differences that allowed them to survive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r>
              <a:rPr lang="en-US" dirty="0" smtClean="0">
                <a:latin typeface="Verdana" pitchFamily="34" charset="0"/>
              </a:rPr>
              <a:t>** </a:t>
            </a:r>
            <a:r>
              <a:rPr lang="en-US" dirty="0">
                <a:latin typeface="Verdana" pitchFamily="34" charset="0"/>
              </a:rPr>
              <a:t>Key Point  The bacteria did not instantly evolve new DNA, rather some rare DNA combination was suddenly favored.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Verdana" pitchFamily="34" charset="0"/>
              </a:rPr>
              <a:t>Those 3 that are “resistant” will undergo asexual reproduction.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2133600" y="1828800"/>
            <a:ext cx="5181600" cy="43434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3352800" y="4343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733800" y="2438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019800" y="2819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267200" y="2362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6248400" y="3276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657600" y="4648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398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dirty="0" smtClean="0">
                <a:latin typeface="Verdana" pitchFamily="34" charset="0"/>
              </a:rPr>
              <a:t>And after a short period of time, your hands will be covered with tons of bacteria that are </a:t>
            </a:r>
            <a:r>
              <a:rPr lang="en-US" sz="3400" b="1" dirty="0" smtClean="0">
                <a:solidFill>
                  <a:srgbClr val="FFFFFF"/>
                </a:solidFill>
                <a:latin typeface="Verdana" pitchFamily="34" charset="0"/>
              </a:rPr>
              <a:t>ALL</a:t>
            </a:r>
            <a:r>
              <a:rPr lang="en-US" sz="3400" dirty="0" smtClean="0">
                <a:latin typeface="Verdana" pitchFamily="34" charset="0"/>
              </a:rPr>
              <a:t> resistant to Germ-X. </a:t>
            </a:r>
            <a:r>
              <a:rPr lang="en-US" sz="3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en-US" sz="3400" dirty="0" smtClean="0">
              <a:latin typeface="Verdana" pitchFamily="34" charset="0"/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133600" y="1828800"/>
            <a:ext cx="5181600" cy="4343400"/>
          </a:xfrm>
          <a:prstGeom prst="ellipse">
            <a:avLst/>
          </a:prstGeom>
          <a:solidFill>
            <a:schemeClr val="bg2"/>
          </a:solidFill>
          <a:ln w="762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352800" y="4343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733800" y="2438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019800" y="2819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267200" y="2362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6248400" y="3276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657600" y="4648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4343400" y="2743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4876800" y="26670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3276600" y="2971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3810000" y="2895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648200" y="3124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5181600" y="30480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486400" y="30480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5791200" y="3352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4572000" y="3886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4724400" y="3581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4419600" y="4419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4953000" y="4343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562600" y="4648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3962400" y="49530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4495800" y="4876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5715000" y="38100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6248400" y="3733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6324600" y="4114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6858000" y="4038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5791200" y="4267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2743200" y="3200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2514600" y="3657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2590800" y="4114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3657600" y="3200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2971800" y="4724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3886200" y="4114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3505200" y="3733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343400" y="5257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4876800" y="5181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4953000" y="5562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486400" y="5486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4419600" y="57150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4648200" y="2209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5181600" y="2133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5791200" y="2438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5943600" y="48768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4114800" y="34290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429000" y="5410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5257800" y="3657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4191000" y="38862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3048000" y="2514600"/>
            <a:ext cx="228600" cy="228600"/>
          </a:xfrm>
          <a:prstGeom prst="ellipse">
            <a:avLst/>
          </a:prstGeom>
          <a:solidFill>
            <a:schemeClr val="bg1"/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AutoShape 56"/>
          <p:cNvSpPr>
            <a:spLocks noChangeArrowheads="1"/>
          </p:cNvSpPr>
          <p:nvPr/>
        </p:nvSpPr>
        <p:spPr bwMode="auto">
          <a:xfrm>
            <a:off x="3886200" y="5486400"/>
            <a:ext cx="304800" cy="3048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The Evolution of Drug-Resistant Bacteria</a:t>
            </a:r>
            <a:endParaRPr lang="en-US" b="0" i="1" smtClean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737100"/>
          </a:xfrm>
        </p:spPr>
        <p:txBody>
          <a:bodyPr/>
          <a:lstStyle/>
          <a:p>
            <a:pPr eaLnBrk="1" hangingPunct="1"/>
            <a:r>
              <a:rPr lang="en-US" dirty="0" smtClean="0"/>
              <a:t>The bacterium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dirty="0" smtClean="0"/>
              <a:t> is commonly found on people</a:t>
            </a:r>
          </a:p>
          <a:p>
            <a:pPr eaLnBrk="1" hangingPunct="1"/>
            <a:r>
              <a:rPr lang="en-US" dirty="0" smtClean="0"/>
              <a:t>One strain, </a:t>
            </a:r>
            <a:r>
              <a:rPr lang="en-US" dirty="0" err="1" smtClean="0"/>
              <a:t>methicillin</a:t>
            </a:r>
            <a:r>
              <a:rPr lang="en-US" dirty="0" smtClean="0"/>
              <a:t>-resistant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 (MRSA) is a dangerous pathogen (16)</a:t>
            </a:r>
          </a:p>
          <a:p>
            <a:pPr eaLnBrk="1" hangingPunct="1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 became resistant to penicillin in 1945, two years after it was first widely used</a:t>
            </a:r>
          </a:p>
          <a:p>
            <a:pPr eaLnBrk="1" hangingPunct="1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 became resistant to </a:t>
            </a:r>
            <a:r>
              <a:rPr lang="en-US" dirty="0" err="1" smtClean="0"/>
              <a:t>methicillin</a:t>
            </a:r>
            <a:r>
              <a:rPr lang="en-US" dirty="0" smtClean="0"/>
              <a:t> in 1961, two years after it was first widely used </a:t>
            </a:r>
          </a:p>
          <a:p>
            <a:pPr eaLnBrk="1" hangingPunct="1"/>
            <a:r>
              <a:rPr lang="en-US" dirty="0" smtClean="0"/>
              <a:t>It also gained adaptations for increased disease and colonization on human tissue(17).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7168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68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991600" cy="914400"/>
          </a:xfrm>
        </p:spPr>
        <p:txBody>
          <a:bodyPr/>
          <a:lstStyle/>
          <a:p>
            <a:pPr eaLnBrk="1" hangingPunct="1"/>
            <a:r>
              <a:rPr lang="en-US" i="1" smtClean="0"/>
              <a:t>Natural Selection in Response to Introduced Plant Species 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Soapberry bugs use their “beak” to feed on seeds within fruits</a:t>
            </a:r>
          </a:p>
          <a:p>
            <a:pPr eaLnBrk="1" hangingPunct="1"/>
            <a:r>
              <a:rPr lang="en-US" dirty="0" smtClean="0"/>
              <a:t>In southern Florida soapberry bugs feed on balloon vine with larger fruit; they have longer beaks</a:t>
            </a:r>
          </a:p>
          <a:p>
            <a:pPr eaLnBrk="1" hangingPunct="1"/>
            <a:r>
              <a:rPr lang="en-US" dirty="0" smtClean="0"/>
              <a:t>In central Florida they feed on </a:t>
            </a:r>
            <a:r>
              <a:rPr lang="en-US" dirty="0" err="1" smtClean="0"/>
              <a:t>goldenrain</a:t>
            </a:r>
            <a:r>
              <a:rPr lang="en-US" dirty="0" smtClean="0"/>
              <a:t> tree with smaller fruit; they have shorter beaks</a:t>
            </a:r>
          </a:p>
          <a:p>
            <a:pPr eaLnBrk="1" hangingPunct="1"/>
            <a:r>
              <a:rPr lang="en-US" dirty="0" smtClean="0"/>
              <a:t>Correlation between fruit size and beak size has also been observed in Louisiana, Oklahoma, and Australia (15)</a:t>
            </a:r>
          </a:p>
        </p:txBody>
      </p:sp>
      <p:grpSp>
        <p:nvGrpSpPr>
          <p:cNvPr id="6758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759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758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22.13b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0659" name="Picture 4" descr="22_13bFoodSourceChang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3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1387475" y="1066800"/>
            <a:ext cx="1838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On native species, </a:t>
            </a:r>
            <a:br>
              <a:rPr lang="en-US" sz="1700" b="1"/>
            </a:br>
            <a:r>
              <a:rPr lang="en-US" sz="1700" b="1"/>
              <a:t>southern Florida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492375" y="3416300"/>
            <a:ext cx="333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Museum-specimen average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2835275" y="4171950"/>
            <a:ext cx="2409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On introduced species, </a:t>
            </a:r>
            <a:br>
              <a:rPr lang="en-US" sz="1700" b="1"/>
            </a:br>
            <a:r>
              <a:rPr lang="en-US" sz="1700" b="1"/>
              <a:t>central Florida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 rot="-5400000">
            <a:off x="-574675" y="3282951"/>
            <a:ext cx="2276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Number of individuals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809625" y="102235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10</a:t>
            </a:r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923925" y="140335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8</a:t>
            </a:r>
          </a:p>
        </p:txBody>
      </p:sp>
      <p:sp>
        <p:nvSpPr>
          <p:cNvPr id="70666" name="Text Box 11"/>
          <p:cNvSpPr txBox="1">
            <a:spLocks noChangeArrowheads="1"/>
          </p:cNvSpPr>
          <p:nvPr/>
        </p:nvSpPr>
        <p:spPr bwMode="auto">
          <a:xfrm>
            <a:off x="923925" y="179070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6</a:t>
            </a:r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923925" y="215900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4</a:t>
            </a:r>
          </a:p>
        </p:txBody>
      </p:sp>
      <p:sp>
        <p:nvSpPr>
          <p:cNvPr id="70668" name="Text Box 13"/>
          <p:cNvSpPr txBox="1">
            <a:spLocks noChangeArrowheads="1"/>
          </p:cNvSpPr>
          <p:nvPr/>
        </p:nvSpPr>
        <p:spPr bwMode="auto">
          <a:xfrm>
            <a:off x="923925" y="254635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2</a:t>
            </a:r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923925" y="295910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0</a:t>
            </a:r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809625" y="382905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10</a:t>
            </a:r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923925" y="421005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8</a:t>
            </a:r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923925" y="459740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6</a:t>
            </a:r>
          </a:p>
        </p:txBody>
      </p:sp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923925" y="496570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4</a:t>
            </a:r>
          </a:p>
        </p:txBody>
      </p:sp>
      <p:sp>
        <p:nvSpPr>
          <p:cNvPr id="70674" name="Text Box 19"/>
          <p:cNvSpPr txBox="1">
            <a:spLocks noChangeArrowheads="1"/>
          </p:cNvSpPr>
          <p:nvPr/>
        </p:nvSpPr>
        <p:spPr bwMode="auto">
          <a:xfrm>
            <a:off x="923925" y="535305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2</a:t>
            </a:r>
          </a:p>
        </p:txBody>
      </p:sp>
      <p:sp>
        <p:nvSpPr>
          <p:cNvPr id="70675" name="Text Box 20"/>
          <p:cNvSpPr txBox="1">
            <a:spLocks noChangeArrowheads="1"/>
          </p:cNvSpPr>
          <p:nvPr/>
        </p:nvSpPr>
        <p:spPr bwMode="auto">
          <a:xfrm>
            <a:off x="923925" y="576580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0</a:t>
            </a:r>
          </a:p>
        </p:txBody>
      </p:sp>
      <p:sp>
        <p:nvSpPr>
          <p:cNvPr id="70676" name="Text Box 21"/>
          <p:cNvSpPr txBox="1">
            <a:spLocks noChangeArrowheads="1"/>
          </p:cNvSpPr>
          <p:nvPr/>
        </p:nvSpPr>
        <p:spPr bwMode="auto">
          <a:xfrm>
            <a:off x="6943725" y="660400"/>
            <a:ext cx="1400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Beak</a:t>
            </a:r>
          </a:p>
        </p:txBody>
      </p:sp>
      <p:sp>
        <p:nvSpPr>
          <p:cNvPr id="70677" name="Text Box 22"/>
          <p:cNvSpPr txBox="1">
            <a:spLocks noChangeArrowheads="1"/>
          </p:cNvSpPr>
          <p:nvPr/>
        </p:nvSpPr>
        <p:spPr bwMode="auto">
          <a:xfrm>
            <a:off x="3286125" y="6286500"/>
            <a:ext cx="2339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Beak length (mm)</a:t>
            </a:r>
          </a:p>
        </p:txBody>
      </p:sp>
      <p:sp>
        <p:nvSpPr>
          <p:cNvPr id="70678" name="Text Box 23"/>
          <p:cNvSpPr txBox="1">
            <a:spLocks noChangeArrowheads="1"/>
          </p:cNvSpPr>
          <p:nvPr/>
        </p:nvSpPr>
        <p:spPr bwMode="auto">
          <a:xfrm>
            <a:off x="1254125" y="598170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6</a:t>
            </a:r>
          </a:p>
        </p:txBody>
      </p:sp>
      <p:sp>
        <p:nvSpPr>
          <p:cNvPr id="70679" name="Text Box 24"/>
          <p:cNvSpPr txBox="1">
            <a:spLocks noChangeArrowheads="1"/>
          </p:cNvSpPr>
          <p:nvPr/>
        </p:nvSpPr>
        <p:spPr bwMode="auto">
          <a:xfrm>
            <a:off x="2320925" y="5981700"/>
            <a:ext cx="193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7</a:t>
            </a:r>
          </a:p>
        </p:txBody>
      </p:sp>
      <p:sp>
        <p:nvSpPr>
          <p:cNvPr id="70680" name="Text Box 25"/>
          <p:cNvSpPr txBox="1">
            <a:spLocks noChangeArrowheads="1"/>
          </p:cNvSpPr>
          <p:nvPr/>
        </p:nvSpPr>
        <p:spPr bwMode="auto">
          <a:xfrm>
            <a:off x="3373438" y="5981700"/>
            <a:ext cx="193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8</a:t>
            </a:r>
          </a:p>
        </p:txBody>
      </p:sp>
      <p:sp>
        <p:nvSpPr>
          <p:cNvPr id="70681" name="Text Box 26"/>
          <p:cNvSpPr txBox="1">
            <a:spLocks noChangeArrowheads="1"/>
          </p:cNvSpPr>
          <p:nvPr/>
        </p:nvSpPr>
        <p:spPr bwMode="auto">
          <a:xfrm>
            <a:off x="5411788" y="5984875"/>
            <a:ext cx="2778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10</a:t>
            </a:r>
          </a:p>
        </p:txBody>
      </p:sp>
      <p:sp>
        <p:nvSpPr>
          <p:cNvPr id="70682" name="Line 27"/>
          <p:cNvSpPr>
            <a:spLocks noChangeShapeType="1"/>
          </p:cNvSpPr>
          <p:nvPr/>
        </p:nvSpPr>
        <p:spPr bwMode="auto">
          <a:xfrm flipV="1">
            <a:off x="4079875" y="5886450"/>
            <a:ext cx="0" cy="381000"/>
          </a:xfrm>
          <a:prstGeom prst="line">
            <a:avLst/>
          </a:prstGeom>
          <a:noFill/>
          <a:ln w="12700">
            <a:solidFill>
              <a:srgbClr val="DC1B3A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Text Box 28"/>
          <p:cNvSpPr txBox="1">
            <a:spLocks noChangeArrowheads="1"/>
          </p:cNvSpPr>
          <p:nvPr/>
        </p:nvSpPr>
        <p:spPr bwMode="auto">
          <a:xfrm>
            <a:off x="6469063" y="5984875"/>
            <a:ext cx="2778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11</a:t>
            </a:r>
          </a:p>
        </p:txBody>
      </p:sp>
      <p:sp>
        <p:nvSpPr>
          <p:cNvPr id="70684" name="Text Box 29"/>
          <p:cNvSpPr txBox="1">
            <a:spLocks noChangeArrowheads="1"/>
          </p:cNvSpPr>
          <p:nvPr/>
        </p:nvSpPr>
        <p:spPr bwMode="auto">
          <a:xfrm>
            <a:off x="323850" y="269875"/>
            <a:ext cx="10445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olidFill>
                  <a:srgbClr val="DC1B3A"/>
                </a:solidFill>
              </a:rPr>
              <a:t>RESULTS</a:t>
            </a:r>
          </a:p>
        </p:txBody>
      </p:sp>
      <p:sp>
        <p:nvSpPr>
          <p:cNvPr id="70685" name="Text Box 30"/>
          <p:cNvSpPr txBox="1">
            <a:spLocks noChangeArrowheads="1"/>
          </p:cNvSpPr>
          <p:nvPr/>
        </p:nvSpPr>
        <p:spPr bwMode="auto">
          <a:xfrm>
            <a:off x="4435475" y="5981700"/>
            <a:ext cx="193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9</a:t>
            </a:r>
          </a:p>
        </p:txBody>
      </p:sp>
      <p:sp>
        <p:nvSpPr>
          <p:cNvPr id="70686" name="Line 31"/>
          <p:cNvSpPr>
            <a:spLocks noChangeShapeType="1"/>
          </p:cNvSpPr>
          <p:nvPr/>
        </p:nvSpPr>
        <p:spPr bwMode="auto">
          <a:xfrm flipV="1">
            <a:off x="4211638" y="3079750"/>
            <a:ext cx="0" cy="381000"/>
          </a:xfrm>
          <a:prstGeom prst="line">
            <a:avLst/>
          </a:prstGeom>
          <a:noFill/>
          <a:ln w="12700">
            <a:solidFill>
              <a:srgbClr val="DC1B3A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225800"/>
          </a:xfrm>
        </p:spPr>
        <p:txBody>
          <a:bodyPr/>
          <a:lstStyle/>
          <a:p>
            <a:pPr eaLnBrk="1" hangingPunct="1"/>
            <a:r>
              <a:rPr lang="en-US" dirty="0" smtClean="0"/>
              <a:t>Natural selection does not create new traits, but edits or selects for traits already present in the population</a:t>
            </a:r>
          </a:p>
          <a:p>
            <a:pPr eaLnBrk="1" hangingPunct="1"/>
            <a:r>
              <a:rPr lang="en-US" dirty="0" smtClean="0"/>
              <a:t>The local environment determines which traits will be selected for or selected against in any specific population</a:t>
            </a:r>
          </a:p>
          <a:p>
            <a:pPr eaLnBrk="1" hangingPunct="1"/>
            <a:r>
              <a:rPr lang="en-US" dirty="0" smtClean="0"/>
              <a:t>It “selects” for pre-existing variants; this is an important concept. (18 skip 19)</a:t>
            </a:r>
          </a:p>
        </p:txBody>
      </p:sp>
      <p:grpSp>
        <p:nvGrpSpPr>
          <p:cNvPr id="7475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475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475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5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" y="0"/>
            <a:ext cx="89998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22.UN03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03" name="Picture 4" descr="22_UN03Test_Q7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66800"/>
            <a:ext cx="8548687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Evidence for Evolution 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living things contain similar </a:t>
            </a:r>
            <a:r>
              <a:rPr lang="en-US" b="1" dirty="0" smtClean="0"/>
              <a:t>DNA</a:t>
            </a:r>
            <a:r>
              <a:rPr lang="en-US" dirty="0" smtClean="0"/>
              <a:t>, </a:t>
            </a:r>
            <a:r>
              <a:rPr lang="en-US" b="1" dirty="0" smtClean="0"/>
              <a:t>RNA</a:t>
            </a:r>
            <a:r>
              <a:rPr lang="en-US" dirty="0" smtClean="0"/>
              <a:t>, and </a:t>
            </a:r>
            <a:r>
              <a:rPr lang="en-US" b="1" dirty="0" smtClean="0"/>
              <a:t>proteins</a:t>
            </a:r>
            <a:r>
              <a:rPr lang="en-US" dirty="0" smtClean="0"/>
              <a:t>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comparing </a:t>
            </a:r>
            <a:r>
              <a:rPr lang="en-US" b="1" dirty="0" smtClean="0"/>
              <a:t>DNA sequences</a:t>
            </a:r>
            <a:r>
              <a:rPr lang="en-US" dirty="0" smtClean="0"/>
              <a:t> of two organisms, scientists can determine whether or not the organisms are closely related.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relationship can then be used to construct </a:t>
            </a:r>
            <a:r>
              <a:rPr lang="en-US" b="1" dirty="0" smtClean="0"/>
              <a:t>evolutionary pathways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2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Homology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1098550"/>
          </a:xfrm>
        </p:spPr>
        <p:txBody>
          <a:bodyPr/>
          <a:lstStyle/>
          <a:p>
            <a:pPr eaLnBrk="1" hangingPunct="1"/>
            <a:r>
              <a:rPr lang="en-US" b="1" dirty="0" smtClean="0"/>
              <a:t>Homology </a:t>
            </a:r>
            <a:r>
              <a:rPr lang="en-US" dirty="0" smtClean="0"/>
              <a:t>is similarity resulting from common ancestry</a:t>
            </a:r>
          </a:p>
          <a:p>
            <a:pPr eaLnBrk="1" hangingPunct="1"/>
            <a:r>
              <a:rPr lang="en-US" dirty="0" smtClean="0"/>
              <a:t>The fossil record shows homology; organisms in the fossil record are “similar” to their modern day species, but yet distinctly different in some features. (20)</a:t>
            </a:r>
          </a:p>
        </p:txBody>
      </p: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57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22.15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6863" y="1925637"/>
            <a:ext cx="8548687" cy="4703763"/>
            <a:chOff x="296863" y="1143000"/>
            <a:chExt cx="8548687" cy="4703763"/>
          </a:xfrm>
        </p:grpSpPr>
        <p:pic>
          <p:nvPicPr>
            <p:cNvPr id="77827" name="Picture 4" descr="22_15HomologousForelimbs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863" y="1143000"/>
              <a:ext cx="8548687" cy="453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28" name="Text Box 5"/>
            <p:cNvSpPr txBox="1">
              <a:spLocks noChangeArrowheads="1"/>
            </p:cNvSpPr>
            <p:nvPr/>
          </p:nvSpPr>
          <p:spPr bwMode="auto">
            <a:xfrm>
              <a:off x="331788" y="2101850"/>
              <a:ext cx="8477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Humerus</a:t>
              </a:r>
            </a:p>
          </p:txBody>
        </p:sp>
        <p:sp>
          <p:nvSpPr>
            <p:cNvPr id="77829" name="Line 6"/>
            <p:cNvSpPr>
              <a:spLocks noChangeShapeType="1"/>
            </p:cNvSpPr>
            <p:nvPr/>
          </p:nvSpPr>
          <p:spPr bwMode="auto">
            <a:xfrm>
              <a:off x="1265238" y="2230438"/>
              <a:ext cx="860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Text Box 7"/>
            <p:cNvSpPr txBox="1">
              <a:spLocks noChangeArrowheads="1"/>
            </p:cNvSpPr>
            <p:nvPr/>
          </p:nvSpPr>
          <p:spPr bwMode="auto">
            <a:xfrm>
              <a:off x="330200" y="3286125"/>
              <a:ext cx="6905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Radius</a:t>
              </a:r>
            </a:p>
          </p:txBody>
        </p:sp>
        <p:sp>
          <p:nvSpPr>
            <p:cNvPr id="77831" name="Line 8"/>
            <p:cNvSpPr>
              <a:spLocks noChangeShapeType="1"/>
            </p:cNvSpPr>
            <p:nvPr/>
          </p:nvSpPr>
          <p:spPr bwMode="auto">
            <a:xfrm>
              <a:off x="1049338" y="3416300"/>
              <a:ext cx="11731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2" name="Line 9"/>
            <p:cNvSpPr>
              <a:spLocks noChangeShapeType="1"/>
            </p:cNvSpPr>
            <p:nvPr/>
          </p:nvSpPr>
          <p:spPr bwMode="auto">
            <a:xfrm>
              <a:off x="842963" y="3690938"/>
              <a:ext cx="1412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Line 10"/>
            <p:cNvSpPr>
              <a:spLocks noChangeShapeType="1"/>
            </p:cNvSpPr>
            <p:nvPr/>
          </p:nvSpPr>
          <p:spPr bwMode="auto">
            <a:xfrm>
              <a:off x="1112838" y="4148138"/>
              <a:ext cx="822325" cy="7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Line 11"/>
            <p:cNvSpPr>
              <a:spLocks noChangeShapeType="1"/>
            </p:cNvSpPr>
            <p:nvPr/>
          </p:nvSpPr>
          <p:spPr bwMode="auto">
            <a:xfrm flipH="1" flipV="1">
              <a:off x="1112838" y="4152900"/>
              <a:ext cx="842962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Line 12"/>
            <p:cNvSpPr>
              <a:spLocks noChangeShapeType="1"/>
            </p:cNvSpPr>
            <p:nvPr/>
          </p:nvSpPr>
          <p:spPr bwMode="auto">
            <a:xfrm flipV="1">
              <a:off x="1557338" y="4432300"/>
              <a:ext cx="215900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6" name="Line 13"/>
            <p:cNvSpPr>
              <a:spLocks noChangeShapeType="1"/>
            </p:cNvSpPr>
            <p:nvPr/>
          </p:nvSpPr>
          <p:spPr bwMode="auto">
            <a:xfrm flipH="1" flipV="1">
              <a:off x="1554163" y="4440238"/>
              <a:ext cx="338137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7" name="Text Box 14"/>
            <p:cNvSpPr txBox="1">
              <a:spLocks noChangeArrowheads="1"/>
            </p:cNvSpPr>
            <p:nvPr/>
          </p:nvSpPr>
          <p:spPr bwMode="auto">
            <a:xfrm>
              <a:off x="334963" y="3573463"/>
              <a:ext cx="457200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Ulna</a:t>
              </a:r>
            </a:p>
          </p:txBody>
        </p:sp>
        <p:sp>
          <p:nvSpPr>
            <p:cNvPr id="77838" name="Text Box 15"/>
            <p:cNvSpPr txBox="1">
              <a:spLocks noChangeArrowheads="1"/>
            </p:cNvSpPr>
            <p:nvPr/>
          </p:nvSpPr>
          <p:spPr bwMode="auto">
            <a:xfrm>
              <a:off x="334963" y="4008438"/>
              <a:ext cx="74612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Carpals</a:t>
              </a:r>
            </a:p>
          </p:txBody>
        </p:sp>
        <p:sp>
          <p:nvSpPr>
            <p:cNvPr id="77839" name="Line 16"/>
            <p:cNvSpPr>
              <a:spLocks noChangeShapeType="1"/>
            </p:cNvSpPr>
            <p:nvPr/>
          </p:nvSpPr>
          <p:spPr bwMode="auto">
            <a:xfrm flipH="1" flipV="1">
              <a:off x="1109663" y="4148138"/>
              <a:ext cx="820737" cy="68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0" name="Line 17"/>
            <p:cNvSpPr>
              <a:spLocks noChangeShapeType="1"/>
            </p:cNvSpPr>
            <p:nvPr/>
          </p:nvSpPr>
          <p:spPr bwMode="auto">
            <a:xfrm flipH="1" flipV="1">
              <a:off x="1104900" y="4148138"/>
              <a:ext cx="846138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Line 18"/>
            <p:cNvSpPr>
              <a:spLocks noChangeShapeType="1"/>
            </p:cNvSpPr>
            <p:nvPr/>
          </p:nvSpPr>
          <p:spPr bwMode="auto">
            <a:xfrm flipH="1">
              <a:off x="1544638" y="4432300"/>
              <a:ext cx="220662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2" name="Line 19"/>
            <p:cNvSpPr>
              <a:spLocks noChangeShapeType="1"/>
            </p:cNvSpPr>
            <p:nvPr/>
          </p:nvSpPr>
          <p:spPr bwMode="auto">
            <a:xfrm flipH="1" flipV="1">
              <a:off x="1541463" y="4440238"/>
              <a:ext cx="350837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Line 20"/>
            <p:cNvSpPr>
              <a:spLocks noChangeShapeType="1"/>
            </p:cNvSpPr>
            <p:nvPr/>
          </p:nvSpPr>
          <p:spPr bwMode="auto">
            <a:xfrm flipH="1" flipV="1">
              <a:off x="1392238" y="4741863"/>
              <a:ext cx="504825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Line 21"/>
            <p:cNvSpPr>
              <a:spLocks noChangeShapeType="1"/>
            </p:cNvSpPr>
            <p:nvPr/>
          </p:nvSpPr>
          <p:spPr bwMode="auto">
            <a:xfrm flipH="1" flipV="1">
              <a:off x="1379538" y="4741863"/>
              <a:ext cx="546100" cy="28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Text Box 22"/>
            <p:cNvSpPr txBox="1">
              <a:spLocks noChangeArrowheads="1"/>
            </p:cNvSpPr>
            <p:nvPr/>
          </p:nvSpPr>
          <p:spPr bwMode="auto">
            <a:xfrm>
              <a:off x="341313" y="4308475"/>
              <a:ext cx="12033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Metacarpals</a:t>
              </a:r>
            </a:p>
          </p:txBody>
        </p:sp>
        <p:sp>
          <p:nvSpPr>
            <p:cNvPr id="77846" name="Text Box 23"/>
            <p:cNvSpPr txBox="1">
              <a:spLocks noChangeArrowheads="1"/>
            </p:cNvSpPr>
            <p:nvPr/>
          </p:nvSpPr>
          <p:spPr bwMode="auto">
            <a:xfrm>
              <a:off x="330200" y="4589463"/>
              <a:ext cx="101282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Phalanges</a:t>
              </a:r>
            </a:p>
          </p:txBody>
        </p:sp>
        <p:sp>
          <p:nvSpPr>
            <p:cNvPr id="77847" name="Text Box 24"/>
            <p:cNvSpPr txBox="1">
              <a:spLocks noChangeArrowheads="1"/>
            </p:cNvSpPr>
            <p:nvPr/>
          </p:nvSpPr>
          <p:spPr bwMode="auto">
            <a:xfrm>
              <a:off x="1881188" y="5313363"/>
              <a:ext cx="690562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Human</a:t>
              </a:r>
            </a:p>
          </p:txBody>
        </p:sp>
        <p:sp>
          <p:nvSpPr>
            <p:cNvPr id="77848" name="Text Box 25"/>
            <p:cNvSpPr txBox="1">
              <a:spLocks noChangeArrowheads="1"/>
            </p:cNvSpPr>
            <p:nvPr/>
          </p:nvSpPr>
          <p:spPr bwMode="auto">
            <a:xfrm>
              <a:off x="3400425" y="5311775"/>
              <a:ext cx="690563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Cat</a:t>
              </a:r>
            </a:p>
          </p:txBody>
        </p:sp>
        <p:sp>
          <p:nvSpPr>
            <p:cNvPr id="77849" name="Text Box 26"/>
            <p:cNvSpPr txBox="1">
              <a:spLocks noChangeArrowheads="1"/>
            </p:cNvSpPr>
            <p:nvPr/>
          </p:nvSpPr>
          <p:spPr bwMode="auto">
            <a:xfrm>
              <a:off x="5581650" y="5307013"/>
              <a:ext cx="690563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Whale</a:t>
              </a:r>
            </a:p>
          </p:txBody>
        </p:sp>
        <p:sp>
          <p:nvSpPr>
            <p:cNvPr id="77850" name="Rectangle 27"/>
            <p:cNvSpPr>
              <a:spLocks noChangeArrowheads="1"/>
            </p:cNvSpPr>
            <p:nvPr/>
          </p:nvSpPr>
          <p:spPr bwMode="auto">
            <a:xfrm>
              <a:off x="5872163" y="5389563"/>
              <a:ext cx="184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7851" name="Text Box 28"/>
            <p:cNvSpPr txBox="1">
              <a:spLocks noChangeArrowheads="1"/>
            </p:cNvSpPr>
            <p:nvPr/>
          </p:nvSpPr>
          <p:spPr bwMode="auto">
            <a:xfrm>
              <a:off x="8054975" y="5302250"/>
              <a:ext cx="3683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Bat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53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Homologous structures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anatomical resemblances that represent variations on a structural theme present in a common ancestor (21 partial and 22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inference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534400" cy="1098550"/>
          </a:xfrm>
        </p:spPr>
        <p:txBody>
          <a:bodyPr/>
          <a:lstStyle/>
          <a:p>
            <a:pPr marL="350838" indent="-350838" eaLnBrk="1" hangingPunct="1"/>
            <a:r>
              <a:rPr lang="en-US" dirty="0" smtClean="0"/>
              <a:t>Comparative embryology reveals anatomical homologies not visible in adult organisms</a:t>
            </a:r>
          </a:p>
        </p:txBody>
      </p:sp>
      <p:grpSp>
        <p:nvGrpSpPr>
          <p:cNvPr id="7885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885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885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19200" y="1898650"/>
            <a:ext cx="6565900" cy="3968750"/>
            <a:chOff x="1289050" y="1444625"/>
            <a:chExt cx="6565900" cy="3968750"/>
          </a:xfrm>
        </p:grpSpPr>
        <p:pic>
          <p:nvPicPr>
            <p:cNvPr id="8" name="Picture 4" descr="22_16_HomologousEmbryos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9050" y="1444625"/>
              <a:ext cx="6565900" cy="396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527425" y="2413000"/>
              <a:ext cx="1254125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/>
                <a:t>Pharyngeal</a:t>
              </a:r>
              <a:br>
                <a:rPr lang="en-US" sz="1800" b="1"/>
              </a:br>
              <a:r>
                <a:rPr lang="en-US" sz="1800" b="1"/>
                <a:t>pouches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527425" y="3886200"/>
              <a:ext cx="1254125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/>
                <a:t>Post-anal</a:t>
              </a:r>
              <a:br>
                <a:rPr lang="en-US" sz="1800" b="1"/>
              </a:br>
              <a:r>
                <a:rPr lang="en-US" sz="1800" b="1"/>
                <a:t>tail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330325" y="4953000"/>
              <a:ext cx="206692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/>
                <a:t>Chick embryo (LM)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064125" y="4965700"/>
              <a:ext cx="16986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/>
                <a:t>Human embryo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362200" y="2062163"/>
              <a:ext cx="1096963" cy="465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166938" y="2197100"/>
              <a:ext cx="1295400" cy="338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2284413" y="4010025"/>
              <a:ext cx="1163637" cy="528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4567238" y="3014663"/>
              <a:ext cx="2112962" cy="9937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4783138" y="2366963"/>
              <a:ext cx="1604962" cy="16033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783138" y="2527300"/>
              <a:ext cx="1787525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4567238" y="3014663"/>
              <a:ext cx="2112962" cy="993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4783138" y="2366963"/>
              <a:ext cx="1604962" cy="160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4783138" y="2527300"/>
              <a:ext cx="178752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01000" cy="3981450"/>
          </a:xfrm>
        </p:spPr>
        <p:txBody>
          <a:bodyPr/>
          <a:lstStyle/>
          <a:p>
            <a:pPr marL="350838" indent="-350838" eaLnBrk="1" hangingPunct="1"/>
            <a:r>
              <a:rPr lang="en-US" b="1" dirty="0" smtClean="0"/>
              <a:t>Vestigial structures </a:t>
            </a:r>
            <a:r>
              <a:rPr lang="en-US" dirty="0" smtClean="0"/>
              <a:t>are remnants of features that served important functions in the organism’s ancestors</a:t>
            </a:r>
          </a:p>
          <a:p>
            <a:pPr marL="350838" indent="-350838" eaLnBrk="1" hangingPunct="1"/>
            <a:endParaRPr lang="en-US" dirty="0" smtClean="0"/>
          </a:p>
          <a:p>
            <a:pPr marL="350838" indent="-350838" eaLnBrk="1" hangingPunct="1"/>
            <a:r>
              <a:rPr lang="en-US" dirty="0" smtClean="0"/>
              <a:t>Examples of homologies at the molecular level are genes shared among organisms inherited from a common ancestor (21 partial)</a:t>
            </a:r>
          </a:p>
          <a:p>
            <a:pPr marL="350838" indent="-350838" eaLnBrk="1" hangingPunct="1"/>
            <a:endParaRPr lang="en-US" dirty="0" smtClean="0"/>
          </a:p>
        </p:txBody>
      </p:sp>
      <p:grpSp>
        <p:nvGrpSpPr>
          <p:cNvPr id="8294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294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294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A Different Cause of  Resemblance: Convergent Evolution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7772400" cy="4438650"/>
          </a:xfrm>
        </p:spPr>
        <p:txBody>
          <a:bodyPr/>
          <a:lstStyle/>
          <a:p>
            <a:pPr eaLnBrk="1" hangingPunct="1"/>
            <a:r>
              <a:rPr lang="en-US" b="1" dirty="0" smtClean="0"/>
              <a:t>Convergent evolution </a:t>
            </a:r>
            <a:r>
              <a:rPr lang="en-US" dirty="0" smtClean="0"/>
              <a:t>is the evolution of similar, or </a:t>
            </a:r>
            <a:r>
              <a:rPr lang="en-US" b="1" dirty="0" smtClean="0"/>
              <a:t>analogous structures/</a:t>
            </a:r>
            <a:r>
              <a:rPr lang="en-US" dirty="0" smtClean="0"/>
              <a:t>features in distantly related groups</a:t>
            </a:r>
          </a:p>
          <a:p>
            <a:pPr eaLnBrk="1" hangingPunct="1"/>
            <a:r>
              <a:rPr lang="en-US" dirty="0" smtClean="0"/>
              <a:t>Analogous traits arise when groups independently adapt to similar environments in similar ways</a:t>
            </a:r>
          </a:p>
          <a:p>
            <a:pPr eaLnBrk="1" hangingPunct="1"/>
            <a:r>
              <a:rPr lang="en-US" dirty="0" smtClean="0"/>
              <a:t>Convergent evolution does not provide information about ancestry (21 and 28)</a:t>
            </a:r>
          </a:p>
        </p:txBody>
      </p:sp>
      <p:grpSp>
        <p:nvGrpSpPr>
          <p:cNvPr id="860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60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37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Anatomical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140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</a:t>
            </a:r>
            <a:r>
              <a:rPr lang="en-US" b="1" dirty="0" smtClean="0"/>
              <a:t>logous structures </a:t>
            </a:r>
            <a:r>
              <a:rPr lang="en-US" dirty="0" smtClean="0"/>
              <a:t>have body parts that are similar in function but </a:t>
            </a:r>
            <a:r>
              <a:rPr lang="en-US" i="1" dirty="0" smtClean="0"/>
              <a:t>different </a:t>
            </a:r>
            <a:r>
              <a:rPr lang="en-US" dirty="0" smtClean="0"/>
              <a:t>in structure.  These indicate that the organisms had different yet related ancestors.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4" descr="22_18_ConvergentEvolu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7049"/>
            <a:ext cx="8906301" cy="39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2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Anatomical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adaptations involve changes in the structure of body parts: </a:t>
            </a:r>
            <a:r>
              <a:rPr lang="en-US" b="1" dirty="0" smtClean="0"/>
              <a:t>mimicry</a:t>
            </a:r>
            <a:r>
              <a:rPr lang="en-US" dirty="0" smtClean="0"/>
              <a:t> and </a:t>
            </a:r>
            <a:r>
              <a:rPr lang="en-US" b="1" dirty="0" smtClean="0"/>
              <a:t>camouflage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b="1" dirty="0" smtClean="0"/>
              <a:t>Mimicry</a:t>
            </a:r>
            <a:r>
              <a:rPr lang="en-US" dirty="0" smtClean="0"/>
              <a:t> enables an organism to copy the </a:t>
            </a:r>
            <a:r>
              <a:rPr lang="en-US" b="1" dirty="0" smtClean="0"/>
              <a:t>appearance of another species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3012" name="Picture 6" descr="istockphoto_856913_mimic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61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MIMICRY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4036" name="Picture 5" descr="T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1863"/>
            <a:ext cx="80010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theory of Evolution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tabLst>
                <a:tab pos="7832725" algn="l"/>
              </a:tabLst>
            </a:pPr>
            <a:r>
              <a:rPr lang="en-US" b="1" dirty="0" smtClean="0"/>
              <a:t>Evolution</a:t>
            </a:r>
            <a:r>
              <a:rPr lang="en-US" dirty="0" smtClean="0"/>
              <a:t> is known as the gradual change in the genotypic frequency of a species over time.</a:t>
            </a:r>
          </a:p>
          <a:p>
            <a:pPr eaLnBrk="1" hangingPunct="1">
              <a:tabLst>
                <a:tab pos="7832725" algn="l"/>
              </a:tabLst>
            </a:pPr>
            <a:r>
              <a:rPr lang="en-US" dirty="0" smtClean="0"/>
              <a:t>A </a:t>
            </a:r>
            <a:r>
              <a:rPr lang="en-US" b="1" dirty="0" smtClean="0"/>
              <a:t>species</a:t>
            </a:r>
            <a:r>
              <a:rPr lang="en-US" dirty="0" smtClean="0"/>
              <a:t> being a group of organisms whose members look alike and successfully reproduce among themselves.</a:t>
            </a:r>
          </a:p>
        </p:txBody>
      </p:sp>
      <p:pic>
        <p:nvPicPr>
          <p:cNvPr id="11268" name="Picture 5" descr="species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14670"/>
            <a:ext cx="4716439" cy="334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hoto of a Coral Sn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0292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Photo of a Kingsn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5577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0" y="4191000"/>
            <a:ext cx="3019425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Coral Snake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6124575" y="1676400"/>
            <a:ext cx="3019425" cy="14573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Milk Snake</a:t>
            </a:r>
          </a:p>
        </p:txBody>
      </p:sp>
    </p:spTree>
    <p:extLst>
      <p:ext uri="{BB962C8B-B14F-4D97-AF65-F5344CB8AC3E}">
        <p14:creationId xmlns:p14="http://schemas.microsoft.com/office/powerpoint/2010/main" val="2379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Anatomical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adaptations involve changes in the structure of body parts: mimicry and camouflage. </a:t>
            </a:r>
          </a:p>
          <a:p>
            <a:pPr lvl="1" eaLnBrk="1" hangingPunct="1">
              <a:defRPr/>
            </a:pPr>
            <a:r>
              <a:rPr lang="en-US" dirty="0" smtClean="0"/>
              <a:t>Camouflage is a structural adaptation that enables an organism to blend in with its surroundings.</a:t>
            </a:r>
          </a:p>
        </p:txBody>
      </p:sp>
      <p:pic>
        <p:nvPicPr>
          <p:cNvPr id="46084" name="Picture 6" descr="animal-camouflag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CAMOUFLAGE</a:t>
            </a:r>
          </a:p>
        </p:txBody>
      </p:sp>
      <p:pic>
        <p:nvPicPr>
          <p:cNvPr id="47107" name="Picture 5" descr="cuttlefish-721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437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276600" y="2667000"/>
            <a:ext cx="1981200" cy="3429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4" name="Picture 8" descr="basiccut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8"/>
          <a:stretch>
            <a:fillRect/>
          </a:stretch>
        </p:blipFill>
        <p:spPr bwMode="auto">
          <a:xfrm>
            <a:off x="5715000" y="228600"/>
            <a:ext cx="3124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Homologies and “Tree Thinking”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01000" cy="3981450"/>
          </a:xfrm>
        </p:spPr>
        <p:txBody>
          <a:bodyPr/>
          <a:lstStyle/>
          <a:p>
            <a:pPr eaLnBrk="1" hangingPunct="1"/>
            <a:r>
              <a:rPr lang="en-US" b="1" dirty="0" smtClean="0"/>
              <a:t>Evolutionary trees</a:t>
            </a:r>
            <a:r>
              <a:rPr lang="en-US" dirty="0" smtClean="0"/>
              <a:t> are hypotheses about the relationships among different groups</a:t>
            </a:r>
          </a:p>
          <a:p>
            <a:pPr eaLnBrk="1" hangingPunct="1"/>
            <a:r>
              <a:rPr lang="en-US" dirty="0" smtClean="0"/>
              <a:t>Homologies form nested patterns in evolutionary trees</a:t>
            </a:r>
            <a:r>
              <a:rPr lang="en-US" b="1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Evolutionary trees can be made using different types of data, for example, anatomical and DNA sequence data (23)</a:t>
            </a:r>
          </a:p>
        </p:txBody>
      </p:sp>
      <p:grpSp>
        <p:nvGrpSpPr>
          <p:cNvPr id="839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39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39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772400" cy="2794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22.17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4995" name="Picture 4" descr="22_17TreeThinkingInf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06425"/>
            <a:ext cx="854868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400050" y="595313"/>
            <a:ext cx="162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Branch point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5329238" y="877888"/>
            <a:ext cx="12112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Lungfishes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5329238" y="1662113"/>
            <a:ext cx="12112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Amphibians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5326063" y="2459038"/>
            <a:ext cx="12112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Mammals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5338763" y="3246438"/>
            <a:ext cx="13001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Lizards</a:t>
            </a:r>
            <a:br>
              <a:rPr lang="en-US" sz="1800" b="1"/>
            </a:br>
            <a:r>
              <a:rPr lang="en-US" sz="1800" b="1"/>
              <a:t>and snakes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5326063" y="4021138"/>
            <a:ext cx="12366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Crocodiles</a:t>
            </a: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5338763" y="4821238"/>
            <a:ext cx="12366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Ostriches</a:t>
            </a:r>
          </a:p>
        </p:txBody>
      </p:sp>
      <p:sp>
        <p:nvSpPr>
          <p:cNvPr id="85003" name="Text Box 12"/>
          <p:cNvSpPr txBox="1">
            <a:spLocks noChangeArrowheads="1"/>
          </p:cNvSpPr>
          <p:nvPr/>
        </p:nvSpPr>
        <p:spPr bwMode="auto">
          <a:xfrm>
            <a:off x="5326063" y="5570538"/>
            <a:ext cx="1274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Hawks and</a:t>
            </a:r>
            <a:br>
              <a:rPr lang="en-US" sz="1800" b="1"/>
            </a:br>
            <a:r>
              <a:rPr lang="en-US" sz="1800" b="1"/>
              <a:t>other birds</a:t>
            </a: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3408363" y="5532438"/>
            <a:ext cx="12366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Feathers</a:t>
            </a:r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auto">
          <a:xfrm>
            <a:off x="1147763" y="3449638"/>
            <a:ext cx="12366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Amnion</a:t>
            </a:r>
          </a:p>
        </p:txBody>
      </p:sp>
      <p:sp>
        <p:nvSpPr>
          <p:cNvPr id="85006" name="Text Box 15"/>
          <p:cNvSpPr txBox="1">
            <a:spLocks noChangeArrowheads="1"/>
          </p:cNvSpPr>
          <p:nvPr/>
        </p:nvSpPr>
        <p:spPr bwMode="auto">
          <a:xfrm>
            <a:off x="449263" y="2598738"/>
            <a:ext cx="8302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Digit-</a:t>
            </a:r>
            <a:br>
              <a:rPr lang="en-US" sz="1800" b="1"/>
            </a:br>
            <a:r>
              <a:rPr lang="en-US" sz="1800" b="1"/>
              <a:t>bearing</a:t>
            </a:r>
          </a:p>
          <a:p>
            <a:r>
              <a:rPr lang="en-US" sz="1800" b="1"/>
              <a:t>limbs</a:t>
            </a:r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1084263" y="4275138"/>
            <a:ext cx="15287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Homologous</a:t>
            </a:r>
            <a:br>
              <a:rPr lang="en-US" sz="1800" b="1"/>
            </a:br>
            <a:r>
              <a:rPr lang="en-US" sz="1800" b="1"/>
              <a:t>characteristic</a:t>
            </a: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 rot="5400000">
            <a:off x="8058150" y="2212975"/>
            <a:ext cx="12112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Tetrapods</a:t>
            </a:r>
          </a:p>
        </p:txBody>
      </p:sp>
      <p:sp>
        <p:nvSpPr>
          <p:cNvPr id="85009" name="Text Box 18"/>
          <p:cNvSpPr txBox="1">
            <a:spLocks noChangeArrowheads="1"/>
          </p:cNvSpPr>
          <p:nvPr/>
        </p:nvSpPr>
        <p:spPr bwMode="auto">
          <a:xfrm rot="5400000">
            <a:off x="7661276" y="2970212"/>
            <a:ext cx="12112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Amniotes</a:t>
            </a:r>
          </a:p>
        </p:txBody>
      </p:sp>
      <p:sp>
        <p:nvSpPr>
          <p:cNvPr id="85010" name="Text Box 19"/>
          <p:cNvSpPr txBox="1">
            <a:spLocks noChangeArrowheads="1"/>
          </p:cNvSpPr>
          <p:nvPr/>
        </p:nvSpPr>
        <p:spPr bwMode="auto">
          <a:xfrm rot="5400000">
            <a:off x="7305676" y="5357812"/>
            <a:ext cx="12112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Birds</a:t>
            </a:r>
          </a:p>
        </p:txBody>
      </p:sp>
      <p:sp>
        <p:nvSpPr>
          <p:cNvPr id="85011" name="Line 20"/>
          <p:cNvSpPr>
            <a:spLocks noChangeShapeType="1"/>
          </p:cNvSpPr>
          <p:nvPr/>
        </p:nvSpPr>
        <p:spPr bwMode="auto">
          <a:xfrm>
            <a:off x="817563" y="858838"/>
            <a:ext cx="127000" cy="855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21"/>
          <p:cNvSpPr>
            <a:spLocks noChangeShapeType="1"/>
          </p:cNvSpPr>
          <p:nvPr/>
        </p:nvSpPr>
        <p:spPr bwMode="auto">
          <a:xfrm flipH="1">
            <a:off x="2011363" y="3598863"/>
            <a:ext cx="84137" cy="70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13" name="Group 22"/>
          <p:cNvGrpSpPr>
            <a:grpSpLocks/>
          </p:cNvGrpSpPr>
          <p:nvPr/>
        </p:nvGrpSpPr>
        <p:grpSpPr bwMode="auto">
          <a:xfrm>
            <a:off x="901700" y="1722438"/>
            <a:ext cx="271463" cy="263525"/>
            <a:chOff x="781" y="936"/>
            <a:chExt cx="171" cy="166"/>
          </a:xfrm>
        </p:grpSpPr>
        <p:sp>
          <p:nvSpPr>
            <p:cNvPr id="85029" name="Oval 23"/>
            <p:cNvSpPr>
              <a:spLocks noChangeArrowheads="1"/>
            </p:cNvSpPr>
            <p:nvPr/>
          </p:nvSpPr>
          <p:spPr bwMode="auto">
            <a:xfrm>
              <a:off x="781" y="942"/>
              <a:ext cx="171" cy="160"/>
            </a:xfrm>
            <a:prstGeom prst="ellipse">
              <a:avLst/>
            </a:prstGeom>
            <a:solidFill>
              <a:srgbClr val="0072CA"/>
            </a:solidFill>
            <a:ln w="12700">
              <a:solidFill>
                <a:srgbClr val="0072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Text Box 24"/>
            <p:cNvSpPr txBox="1">
              <a:spLocks noChangeArrowheads="1"/>
            </p:cNvSpPr>
            <p:nvPr/>
          </p:nvSpPr>
          <p:spPr bwMode="auto">
            <a:xfrm>
              <a:off x="824" y="936"/>
              <a:ext cx="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5014" name="Group 25"/>
          <p:cNvGrpSpPr>
            <a:grpSpLocks/>
          </p:cNvGrpSpPr>
          <p:nvPr/>
        </p:nvGrpSpPr>
        <p:grpSpPr bwMode="auto">
          <a:xfrm>
            <a:off x="1592263" y="2492375"/>
            <a:ext cx="271462" cy="268288"/>
            <a:chOff x="867" y="1029"/>
            <a:chExt cx="171" cy="169"/>
          </a:xfrm>
        </p:grpSpPr>
        <p:sp>
          <p:nvSpPr>
            <p:cNvPr id="85027" name="Oval 26"/>
            <p:cNvSpPr>
              <a:spLocks noChangeArrowheads="1"/>
            </p:cNvSpPr>
            <p:nvPr/>
          </p:nvSpPr>
          <p:spPr bwMode="auto">
            <a:xfrm>
              <a:off x="867" y="1038"/>
              <a:ext cx="171" cy="160"/>
            </a:xfrm>
            <a:prstGeom prst="ellipse">
              <a:avLst/>
            </a:prstGeom>
            <a:solidFill>
              <a:srgbClr val="0072CA"/>
            </a:solidFill>
            <a:ln w="12700">
              <a:solidFill>
                <a:srgbClr val="0072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Text Box 27"/>
            <p:cNvSpPr txBox="1">
              <a:spLocks noChangeArrowheads="1"/>
            </p:cNvSpPr>
            <p:nvPr/>
          </p:nvSpPr>
          <p:spPr bwMode="auto">
            <a:xfrm>
              <a:off x="915" y="1029"/>
              <a:ext cx="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5015" name="Group 28"/>
          <p:cNvGrpSpPr>
            <a:grpSpLocks/>
          </p:cNvGrpSpPr>
          <p:nvPr/>
        </p:nvGrpSpPr>
        <p:grpSpPr bwMode="auto">
          <a:xfrm>
            <a:off x="2295525" y="3292475"/>
            <a:ext cx="271463" cy="268288"/>
            <a:chOff x="867" y="1029"/>
            <a:chExt cx="171" cy="169"/>
          </a:xfrm>
        </p:grpSpPr>
        <p:sp>
          <p:nvSpPr>
            <p:cNvPr id="85025" name="Oval 29"/>
            <p:cNvSpPr>
              <a:spLocks noChangeArrowheads="1"/>
            </p:cNvSpPr>
            <p:nvPr/>
          </p:nvSpPr>
          <p:spPr bwMode="auto">
            <a:xfrm>
              <a:off x="867" y="1038"/>
              <a:ext cx="171" cy="160"/>
            </a:xfrm>
            <a:prstGeom prst="ellipse">
              <a:avLst/>
            </a:prstGeom>
            <a:solidFill>
              <a:srgbClr val="0072CA"/>
            </a:solidFill>
            <a:ln w="12700">
              <a:solidFill>
                <a:srgbClr val="0072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Text Box 30"/>
            <p:cNvSpPr txBox="1">
              <a:spLocks noChangeArrowheads="1"/>
            </p:cNvSpPr>
            <p:nvPr/>
          </p:nvSpPr>
          <p:spPr bwMode="auto">
            <a:xfrm>
              <a:off x="915" y="1029"/>
              <a:ext cx="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5016" name="Group 31"/>
          <p:cNvGrpSpPr>
            <a:grpSpLocks/>
          </p:cNvGrpSpPr>
          <p:nvPr/>
        </p:nvGrpSpPr>
        <p:grpSpPr bwMode="auto">
          <a:xfrm>
            <a:off x="2989263" y="3986213"/>
            <a:ext cx="271462" cy="273050"/>
            <a:chOff x="1883" y="2511"/>
            <a:chExt cx="171" cy="172"/>
          </a:xfrm>
        </p:grpSpPr>
        <p:sp>
          <p:nvSpPr>
            <p:cNvPr id="85023" name="Oval 32"/>
            <p:cNvSpPr>
              <a:spLocks noChangeArrowheads="1"/>
            </p:cNvSpPr>
            <p:nvPr/>
          </p:nvSpPr>
          <p:spPr bwMode="auto">
            <a:xfrm>
              <a:off x="1883" y="2523"/>
              <a:ext cx="171" cy="160"/>
            </a:xfrm>
            <a:prstGeom prst="ellipse">
              <a:avLst/>
            </a:prstGeom>
            <a:solidFill>
              <a:srgbClr val="0072CA"/>
            </a:solidFill>
            <a:ln w="12700">
              <a:solidFill>
                <a:srgbClr val="0072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Text Box 33"/>
            <p:cNvSpPr txBox="1">
              <a:spLocks noChangeArrowheads="1"/>
            </p:cNvSpPr>
            <p:nvPr/>
          </p:nvSpPr>
          <p:spPr bwMode="auto">
            <a:xfrm>
              <a:off x="1925" y="2511"/>
              <a:ext cx="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5017" name="Group 34"/>
          <p:cNvGrpSpPr>
            <a:grpSpLocks/>
          </p:cNvGrpSpPr>
          <p:nvPr/>
        </p:nvGrpSpPr>
        <p:grpSpPr bwMode="auto">
          <a:xfrm>
            <a:off x="3684588" y="4699000"/>
            <a:ext cx="271462" cy="268288"/>
            <a:chOff x="867" y="1029"/>
            <a:chExt cx="171" cy="169"/>
          </a:xfrm>
        </p:grpSpPr>
        <p:sp>
          <p:nvSpPr>
            <p:cNvPr id="85021" name="Oval 35"/>
            <p:cNvSpPr>
              <a:spLocks noChangeArrowheads="1"/>
            </p:cNvSpPr>
            <p:nvPr/>
          </p:nvSpPr>
          <p:spPr bwMode="auto">
            <a:xfrm>
              <a:off x="867" y="1038"/>
              <a:ext cx="171" cy="160"/>
            </a:xfrm>
            <a:prstGeom prst="ellipse">
              <a:avLst/>
            </a:prstGeom>
            <a:solidFill>
              <a:srgbClr val="0072CA"/>
            </a:solidFill>
            <a:ln w="12700">
              <a:solidFill>
                <a:srgbClr val="0072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Text Box 36"/>
            <p:cNvSpPr txBox="1">
              <a:spLocks noChangeArrowheads="1"/>
            </p:cNvSpPr>
            <p:nvPr/>
          </p:nvSpPr>
          <p:spPr bwMode="auto">
            <a:xfrm>
              <a:off x="915" y="1029"/>
              <a:ext cx="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5018" name="Group 37"/>
          <p:cNvGrpSpPr>
            <a:grpSpLocks/>
          </p:cNvGrpSpPr>
          <p:nvPr/>
        </p:nvGrpSpPr>
        <p:grpSpPr bwMode="auto">
          <a:xfrm>
            <a:off x="4394200" y="5256213"/>
            <a:ext cx="271463" cy="263525"/>
            <a:chOff x="2768" y="3311"/>
            <a:chExt cx="171" cy="166"/>
          </a:xfrm>
        </p:grpSpPr>
        <p:sp>
          <p:nvSpPr>
            <p:cNvPr id="85019" name="Oval 38"/>
            <p:cNvSpPr>
              <a:spLocks noChangeArrowheads="1"/>
            </p:cNvSpPr>
            <p:nvPr/>
          </p:nvSpPr>
          <p:spPr bwMode="auto">
            <a:xfrm>
              <a:off x="2768" y="3317"/>
              <a:ext cx="171" cy="160"/>
            </a:xfrm>
            <a:prstGeom prst="ellipse">
              <a:avLst/>
            </a:prstGeom>
            <a:solidFill>
              <a:srgbClr val="0072CA"/>
            </a:solidFill>
            <a:ln w="12700">
              <a:solidFill>
                <a:srgbClr val="0072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39"/>
            <p:cNvSpPr txBox="1">
              <a:spLocks noChangeArrowheads="1"/>
            </p:cNvSpPr>
            <p:nvPr/>
          </p:nvSpPr>
          <p:spPr bwMode="auto">
            <a:xfrm>
              <a:off x="2813" y="3311"/>
              <a:ext cx="6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3622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(24-27)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Biogeography</a:t>
            </a:r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eaLnBrk="1" hangingPunct="1"/>
            <a:r>
              <a:rPr lang="en-US" b="1" dirty="0" smtClean="0"/>
              <a:t>Biogeography</a:t>
            </a:r>
            <a:r>
              <a:rPr lang="en-US" dirty="0" smtClean="0"/>
              <a:t>, the geographic distribution of species, provides evidence of evolution</a:t>
            </a:r>
          </a:p>
          <a:p>
            <a:pPr eaLnBrk="1" hangingPunct="1"/>
            <a:r>
              <a:rPr lang="en-US" dirty="0" smtClean="0"/>
              <a:t>Earth’s continents were formerly united in a single large continent called </a:t>
            </a:r>
            <a:r>
              <a:rPr lang="en-US" b="1" dirty="0" smtClean="0"/>
              <a:t>Pangaea</a:t>
            </a:r>
            <a:r>
              <a:rPr lang="en-US" dirty="0" smtClean="0"/>
              <a:t>, but have since separated by continental drift</a:t>
            </a:r>
          </a:p>
          <a:p>
            <a:pPr eaLnBrk="1" hangingPunct="1"/>
            <a:r>
              <a:rPr lang="en-US" dirty="0" smtClean="0"/>
              <a:t>An understanding of continent movement and modern distribution of species allows us to predict when and where different groups evolved (30 here and on </a:t>
            </a:r>
            <a:r>
              <a:rPr lang="en-US" smtClean="0"/>
              <a:t>next slide)</a:t>
            </a:r>
            <a:endParaRPr lang="en-US" dirty="0" smtClean="0"/>
          </a:p>
        </p:txBody>
      </p:sp>
      <p:grpSp>
        <p:nvGrpSpPr>
          <p:cNvPr id="9830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1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830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3683000"/>
          </a:xfrm>
        </p:spPr>
        <p:txBody>
          <a:bodyPr/>
          <a:lstStyle/>
          <a:p>
            <a:pPr eaLnBrk="1" hangingPunct="1"/>
            <a:r>
              <a:rPr lang="en-US" b="1" smtClean="0"/>
              <a:t>Endemic</a:t>
            </a:r>
            <a:r>
              <a:rPr lang="en-US" smtClean="0"/>
              <a:t> species are species that are not found anywhere else in the world</a:t>
            </a:r>
            <a:endParaRPr lang="en-US" b="1" smtClean="0"/>
          </a:p>
          <a:p>
            <a:pPr eaLnBrk="1" hangingPunct="1"/>
            <a:r>
              <a:rPr lang="en-US" smtClean="0"/>
              <a:t>Islands have many endemic species that are often closely related to species on the nearest mainland or island</a:t>
            </a:r>
          </a:p>
          <a:p>
            <a:pPr eaLnBrk="1" hangingPunct="1"/>
            <a:r>
              <a:rPr lang="en-US" smtClean="0"/>
              <a:t>Darwin explained that species on islands gave rise to new species as they adapted to new environments</a:t>
            </a:r>
          </a:p>
        </p:txBody>
      </p:sp>
      <p:grpSp>
        <p:nvGrpSpPr>
          <p:cNvPr id="9933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933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933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Main Types of 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Micro-Changes in DNA that occur within a species that leads to differences but </a:t>
            </a:r>
            <a:r>
              <a:rPr lang="en-US" u="sng" smtClean="0"/>
              <a:t>not</a:t>
            </a:r>
            <a:r>
              <a:rPr lang="en-US" smtClean="0"/>
              <a:t> new species.</a:t>
            </a:r>
          </a:p>
        </p:txBody>
      </p:sp>
      <p:pic>
        <p:nvPicPr>
          <p:cNvPr id="12292" name="Picture 4" descr="dog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6150"/>
            <a:ext cx="8458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Main Types of Evolution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Macro Evolution-Changes in DNA of a population so dramatic that it leads to the formation of new species.</a:t>
            </a:r>
          </a:p>
        </p:txBody>
      </p:sp>
      <p:pic>
        <p:nvPicPr>
          <p:cNvPr id="13316" name="Picture 5" descr="hilarious-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Researchers-discover-how-to-detect-mutations-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209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181600" y="57150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Alaskan Wolf Bird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Louisianna Swamp Duck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048000" y="3633716"/>
            <a:ext cx="213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Much more rarely documented, but few examples…</a:t>
            </a:r>
          </a:p>
        </p:txBody>
      </p:sp>
    </p:spTree>
    <p:extLst>
      <p:ext uri="{BB962C8B-B14F-4D97-AF65-F5344CB8AC3E}">
        <p14:creationId xmlns:p14="http://schemas.microsoft.com/office/powerpoint/2010/main" val="9838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mcquade\AppData\Local\Microsoft\Windows\Temporary Internet Files\Low\Content.IE5\AWC8VHE4\photo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r="23328"/>
          <a:stretch/>
        </p:blipFill>
        <p:spPr bwMode="auto">
          <a:xfrm rot="5400000">
            <a:off x="1225964" y="-1225964"/>
            <a:ext cx="6768272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240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2682</Words>
  <Application>Microsoft Office PowerPoint</Application>
  <PresentationFormat>On-screen Show (4:3)</PresentationFormat>
  <Paragraphs>441</Paragraphs>
  <Slides>66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Arial Black</vt:lpstr>
      <vt:lpstr>Symbol</vt:lpstr>
      <vt:lpstr>Times</vt:lpstr>
      <vt:lpstr>Times New Roman</vt:lpstr>
      <vt:lpstr>Verdana</vt:lpstr>
      <vt:lpstr>Wingdings</vt:lpstr>
      <vt:lpstr>ヒラギノ角ゴ Pro W3</vt:lpstr>
      <vt:lpstr>Blank Presentation</vt:lpstr>
      <vt:lpstr>PowerPoint Presentation</vt:lpstr>
      <vt:lpstr>History of Evolution</vt:lpstr>
      <vt:lpstr>PowerPoint Presentation</vt:lpstr>
      <vt:lpstr>PowerPoint Presentation</vt:lpstr>
      <vt:lpstr>PowerPoint Presentation</vt:lpstr>
      <vt:lpstr>The theory of Evolution</vt:lpstr>
      <vt:lpstr>2 Main Types of Evolution</vt:lpstr>
      <vt:lpstr>2 Main Types of Evolution (Cont.)</vt:lpstr>
      <vt:lpstr>PowerPoint Presentation</vt:lpstr>
      <vt:lpstr>Overview: Endless Forms Most Beautiful</vt:lpstr>
      <vt:lpstr>Concept 22.1: The Darwinian revolution challenged traditional views of a young Earth inhabited by unchanging species</vt:lpstr>
      <vt:lpstr>Figure 22.2</vt:lpstr>
      <vt:lpstr>Scala Naturae and Classification of Species</vt:lpstr>
      <vt:lpstr>Ideas About Change over Time</vt:lpstr>
      <vt:lpstr>Figure 22.3</vt:lpstr>
      <vt:lpstr>Evidence for Evolution</vt:lpstr>
      <vt:lpstr>Types of Fossils</vt:lpstr>
      <vt:lpstr>PowerPoint Presentation</vt:lpstr>
      <vt:lpstr>PowerPoint Presentation</vt:lpstr>
      <vt:lpstr>Lamarck’s Hypothesis of Evolution</vt:lpstr>
      <vt:lpstr>PowerPoint Presentation</vt:lpstr>
      <vt:lpstr>Darwin’s Research</vt:lpstr>
      <vt:lpstr>Figure 22.5a</vt:lpstr>
      <vt:lpstr>Figure 22.5c</vt:lpstr>
      <vt:lpstr>Darwin’s Focus on Adaptation</vt:lpstr>
      <vt:lpstr>PowerPoint Presentation</vt:lpstr>
      <vt:lpstr>Descent with Modification</vt:lpstr>
      <vt:lpstr>The Theory of Evolution</vt:lpstr>
      <vt:lpstr>Artificial Selection, Natural Selection, and Adaptation</vt:lpstr>
      <vt:lpstr>Figure 22.9</vt:lpstr>
      <vt:lpstr>PowerPoint Presentation</vt:lpstr>
      <vt:lpstr>Figure 22.10</vt:lpstr>
      <vt:lpstr>PowerPoint Presentation</vt:lpstr>
      <vt:lpstr>Figure 22.11</vt:lpstr>
      <vt:lpstr>PowerPoint Presentation</vt:lpstr>
      <vt:lpstr>Natural Selection: A Summary</vt:lpstr>
      <vt:lpstr>PowerPoint Presentation</vt:lpstr>
      <vt:lpstr>Direct Observations of Evolutionary Change</vt:lpstr>
      <vt:lpstr>PowerPoint Presentation</vt:lpstr>
      <vt:lpstr>Imagine that there are 10 bacteria growing on your hand.</vt:lpstr>
      <vt:lpstr>You use Germ-x to clean your hand everyday.</vt:lpstr>
      <vt:lpstr>After 4 days, there are still 3 bacteria on your hands that have survived.</vt:lpstr>
      <vt:lpstr>Is there anything special about these bacteria?</vt:lpstr>
      <vt:lpstr>Those 3 that are “resistant” will undergo asexual reproduction.</vt:lpstr>
      <vt:lpstr>And after a short period of time, your hands will be covered with tons of bacteria that are ALL resistant to Germ-X. </vt:lpstr>
      <vt:lpstr>The Evolution of Drug-Resistant Bacteria</vt:lpstr>
      <vt:lpstr>Natural Selection in Response to Introduced Plant Species </vt:lpstr>
      <vt:lpstr>Figure 22.13b</vt:lpstr>
      <vt:lpstr>PowerPoint Presentation</vt:lpstr>
      <vt:lpstr>Figure 22.UN03</vt:lpstr>
      <vt:lpstr>Evidence for Evolution   </vt:lpstr>
      <vt:lpstr>Homology</vt:lpstr>
      <vt:lpstr>Figure 22.15</vt:lpstr>
      <vt:lpstr>PowerPoint Presentation</vt:lpstr>
      <vt:lpstr>PowerPoint Presentation</vt:lpstr>
      <vt:lpstr>A Different Cause of  Resemblance: Convergent Evolution</vt:lpstr>
      <vt:lpstr>Anatomical </vt:lpstr>
      <vt:lpstr>Anatomical </vt:lpstr>
      <vt:lpstr>MIMICRY</vt:lpstr>
      <vt:lpstr>PowerPoint Presentation</vt:lpstr>
      <vt:lpstr>Anatomical </vt:lpstr>
      <vt:lpstr>CAMOUFLAGE</vt:lpstr>
      <vt:lpstr>Homologies and “Tree Thinking”</vt:lpstr>
      <vt:lpstr>Figure 22.17</vt:lpstr>
      <vt:lpstr>Biogeography</vt:lpstr>
      <vt:lpstr>PowerPoint Presentation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32</cp:revision>
  <dcterms:created xsi:type="dcterms:W3CDTF">2010-08-06T18:35:02Z</dcterms:created>
  <dcterms:modified xsi:type="dcterms:W3CDTF">2018-02-27T17:19:00Z</dcterms:modified>
</cp:coreProperties>
</file>