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256" r:id="rId2"/>
    <p:sldId id="407" r:id="rId3"/>
    <p:sldId id="261" r:id="rId4"/>
    <p:sldId id="266" r:id="rId5"/>
    <p:sldId id="408" r:id="rId6"/>
    <p:sldId id="267" r:id="rId7"/>
    <p:sldId id="418" r:id="rId8"/>
    <p:sldId id="419" r:id="rId9"/>
    <p:sldId id="269" r:id="rId10"/>
    <p:sldId id="270" r:id="rId11"/>
    <p:sldId id="409" r:id="rId12"/>
    <p:sldId id="340" r:id="rId13"/>
    <p:sldId id="371" r:id="rId14"/>
    <p:sldId id="410" r:id="rId15"/>
    <p:sldId id="272" r:id="rId16"/>
    <p:sldId id="273" r:id="rId17"/>
    <p:sldId id="344" r:id="rId18"/>
    <p:sldId id="411" r:id="rId19"/>
    <p:sldId id="277" r:id="rId20"/>
    <p:sldId id="283" r:id="rId21"/>
    <p:sldId id="372" r:id="rId22"/>
    <p:sldId id="373" r:id="rId23"/>
    <p:sldId id="352" r:id="rId24"/>
    <p:sldId id="347" r:id="rId25"/>
    <p:sldId id="285" r:id="rId26"/>
    <p:sldId id="287" r:id="rId27"/>
    <p:sldId id="291" r:id="rId28"/>
    <p:sldId id="412" r:id="rId29"/>
    <p:sldId id="292" r:id="rId30"/>
    <p:sldId id="348" r:id="rId31"/>
    <p:sldId id="303" r:id="rId32"/>
    <p:sldId id="397" r:id="rId33"/>
    <p:sldId id="312" r:id="rId34"/>
    <p:sldId id="315" r:id="rId35"/>
    <p:sldId id="350" r:id="rId36"/>
    <p:sldId id="406" r:id="rId37"/>
    <p:sldId id="354" r:id="rId38"/>
    <p:sldId id="317" r:id="rId39"/>
    <p:sldId id="319" r:id="rId40"/>
    <p:sldId id="356" r:id="rId41"/>
    <p:sldId id="324" r:id="rId42"/>
    <p:sldId id="357" r:id="rId43"/>
    <p:sldId id="326" r:id="rId44"/>
    <p:sldId id="413" r:id="rId45"/>
    <p:sldId id="329" r:id="rId46"/>
    <p:sldId id="330" r:id="rId47"/>
    <p:sldId id="414" r:id="rId48"/>
    <p:sldId id="415" r:id="rId49"/>
    <p:sldId id="416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6">
          <p15:clr>
            <a:srgbClr val="A4A3A4"/>
          </p15:clr>
        </p15:guide>
        <p15:guide id="2" orient="horz" pos="592">
          <p15:clr>
            <a:srgbClr val="A4A3A4"/>
          </p15:clr>
        </p15:guide>
        <p15:guide id="3" orient="horz" pos="1440">
          <p15:clr>
            <a:srgbClr val="A4A3A4"/>
          </p15:clr>
        </p15:guide>
        <p15:guide id="4" orient="horz" pos="1640">
          <p15:clr>
            <a:srgbClr val="A4A3A4"/>
          </p15:clr>
        </p15:guide>
        <p15:guide id="5" orient="horz" pos="144">
          <p15:clr>
            <a:srgbClr val="A4A3A4"/>
          </p15:clr>
        </p15:guide>
        <p15:guide id="6" orient="horz" pos="3944">
          <p15:clr>
            <a:srgbClr val="A4A3A4"/>
          </p15:clr>
        </p15:guide>
        <p15:guide id="7" pos="2880">
          <p15:clr>
            <a:srgbClr val="A4A3A4"/>
          </p15:clr>
        </p15:guide>
        <p15:guide id="8" pos="144">
          <p15:clr>
            <a:srgbClr val="A4A3A4"/>
          </p15:clr>
        </p15:guide>
        <p15:guide id="9" pos="384">
          <p15:clr>
            <a:srgbClr val="A4A3A4"/>
          </p15:clr>
        </p15:guide>
        <p15:guide id="10" pos="1008">
          <p15:clr>
            <a:srgbClr val="A4A3A4"/>
          </p15:clr>
        </p15:guide>
        <p15:guide id="11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711" autoAdjust="0"/>
  </p:normalViewPr>
  <p:slideViewPr>
    <p:cSldViewPr>
      <p:cViewPr varScale="1">
        <p:scale>
          <a:sx n="86" d="100"/>
          <a:sy n="86" d="100"/>
        </p:scale>
        <p:origin x="1122" y="114"/>
      </p:cViewPr>
      <p:guideLst>
        <p:guide orient="horz" pos="1096"/>
        <p:guide orient="horz" pos="592"/>
        <p:guide orient="horz" pos="1440"/>
        <p:guide orient="horz" pos="1640"/>
        <p:guide orient="horz" pos="144"/>
        <p:guide orient="horz" pos="3944"/>
        <p:guide pos="2880"/>
        <p:guide pos="144"/>
        <p:guide pos="384"/>
        <p:guide pos="1008"/>
        <p:guide pos="816"/>
      </p:guideLst>
    </p:cSldViewPr>
  </p:slideViewPr>
  <p:outlineViewPr>
    <p:cViewPr>
      <p:scale>
        <a:sx n="33" d="100"/>
        <a:sy n="33" d="100"/>
      </p:scale>
      <p:origin x="0" y="26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F976CDD-BC0E-419E-BD34-F3D7402B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1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941D5-5FFD-4522-8FA4-41B7FD8EBBC0}" type="slidenum">
              <a:rPr lang="en-US"/>
              <a:pPr/>
              <a:t>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5941C-112E-45A0-B5D8-D6D3FDBC2464}" type="slidenum">
              <a:rPr lang="en-US"/>
              <a:pPr/>
              <a:t>16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3FB18-5AB6-4162-81C1-8D8DEB175E40}" type="slidenum">
              <a:rPr lang="en-US"/>
              <a:pPr/>
              <a:t>17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12.6 The cell cycle.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C4E1B-006B-4E8E-AA2C-FEF50357B17C}" type="slidenum">
              <a:rPr lang="en-US"/>
              <a:pPr/>
              <a:t>19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Myosin and Cytokinesis, go to Animation and Video Files.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EAED-2FD7-443C-85E8-73BA5DD85C0D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Spindle Formation During Mitosis,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31BC9-52BF-42C3-B347-51F0D73CD0D0}" type="slidenum">
              <a:rPr lang="en-US"/>
              <a:pPr/>
              <a:t>21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12.7 Exploring: Mitosis in an Animal Cell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602B8-DBE3-4101-B119-F7DDAD4A9A52}" type="slidenum">
              <a:rPr lang="en-US"/>
              <a:pPr/>
              <a:t>22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12.7 Exploring: Mitosis in an Animal Cell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BA99D-999A-4599-9016-CD7B63961819}" type="slidenum">
              <a:rPr lang="en-US"/>
              <a:pPr/>
              <a:t>23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12.8 The mitotic spindle at metaphase.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A9BA4-E147-4EA1-BB91-2B3875AF0C99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12.7 Exploring: Mitosis in an Animal Cell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992F0-12BD-4F9D-8515-209A2FCB1FFA}" type="slidenum">
              <a:rPr lang="en-US"/>
              <a:pPr/>
              <a:t>25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F9AE4-FBD1-4A2B-9817-6E666A741C8E}" type="slidenum">
              <a:rPr lang="en-US"/>
              <a:pPr/>
              <a:t>26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Microtubules in Anaphase,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CBD76-2114-48AF-ACE7-95D8F7CBA90B}" type="slidenum">
              <a:rPr lang="en-US"/>
              <a:pPr/>
              <a:t>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5F247-2605-4042-91E1-49A8BCCE5EFD}" type="slidenum">
              <a:rPr lang="en-US"/>
              <a:pPr/>
              <a:t>27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Microtubules in Cell Division,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D530C-E20B-4C43-862C-CF677E85A73B}" type="slidenum">
              <a:rPr lang="en-US"/>
              <a:pPr/>
              <a:t>29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E2D1B-C61E-4BE4-B6D6-C5D6B496C7B1}" type="slidenum">
              <a:rPr lang="en-US"/>
              <a:pPr/>
              <a:t>30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12.10 Cytokinesis in animal and plant cells.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107-6894-493A-80EE-8B4AFAEF2CBA}" type="slidenum">
              <a:rPr lang="en-US"/>
              <a:pPr/>
              <a:t>31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ADC19-4780-444A-830D-6E5851AA6705}" type="slidenum">
              <a:rPr lang="en-US"/>
              <a:pPr/>
              <a:t>32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12.12 Bacterial cell division by binary fission.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183E6-4907-40A8-9998-D0457BCEC9CC}" type="slidenum">
              <a:rPr lang="en-US"/>
              <a:pPr/>
              <a:t>33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73D57-03FF-461B-BCEA-2F4EFC7825AE}" type="slidenum">
              <a:rPr lang="en-US"/>
              <a:pPr/>
              <a:t>34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CC77D-CA33-47D7-8ED8-7AC864C24DC6}" type="slidenum">
              <a:rPr lang="en-US"/>
              <a:pPr/>
              <a:t>35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12.15 Mechanical analogy for the cell cycle control system.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76CDD-BC0E-419E-BD34-F3D7402BCCF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C5E88-E25F-42DD-86DC-ABC34FF7598A}" type="slidenum">
              <a:rPr lang="en-US"/>
              <a:pPr/>
              <a:t>37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12.16 The G</a:t>
            </a:r>
            <a:r>
              <a:rPr lang="en-US" baseline="-25000" smtClean="0"/>
              <a:t>1</a:t>
            </a:r>
            <a:r>
              <a:rPr lang="en-US" smtClean="0"/>
              <a:t> checkpoint.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2D11C-C803-4116-ACF6-5D6F8F7F92E8}" type="slidenum">
              <a:rPr lang="en-US"/>
              <a:pPr/>
              <a:t>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B248D-75E4-46C6-9ECB-DB0C402B0C78}" type="slidenum">
              <a:rPr lang="en-US"/>
              <a:pPr/>
              <a:t>38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34B38-9970-456E-A1C4-76AC16033160}" type="slidenum">
              <a:rPr lang="en-US"/>
              <a:pPr/>
              <a:t>39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CCFBF-388C-4130-A2D1-2D93443B5AED}" type="slidenum">
              <a:rPr lang="en-US"/>
              <a:pPr/>
              <a:t>40</a:t>
            </a:fld>
            <a:endParaRPr 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12.17 Molecular control of the cell cycle at the G</a:t>
            </a:r>
            <a:r>
              <a:rPr lang="en-US" baseline="-25000" smtClean="0"/>
              <a:t>2</a:t>
            </a:r>
            <a:r>
              <a:rPr lang="en-US" smtClean="0"/>
              <a:t> checkpoint.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30A00-7016-46F7-89C8-2A4B35E6202C}" type="slidenum">
              <a:rPr lang="en-US"/>
              <a:pPr/>
              <a:t>41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089DA-1A3E-4C3B-ADD5-3A3FF86B2114}" type="slidenum">
              <a:rPr lang="en-US"/>
              <a:pPr/>
              <a:t>42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12.18 The effect of platelet-derived growth factor (PDGF) on cell division.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E8417-B3AE-4D26-BFF3-4E3F16440B52}" type="slidenum">
              <a:rPr lang="en-US"/>
              <a:pPr/>
              <a:t>43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7708A-75F1-47FF-9B15-D75E1DE7AA85}" type="slidenum">
              <a:rPr lang="en-US"/>
              <a:pPr/>
              <a:t>45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C36C6-CCE4-4137-BFFB-F22BAE4E9F6A}" type="slidenum">
              <a:rPr lang="en-US"/>
              <a:pPr/>
              <a:t>46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C2830-31B7-4E03-87CD-7CD2F2E58A6E}" type="slidenum">
              <a:rPr lang="en-US"/>
              <a:pPr/>
              <a:t>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1F387-40F0-45EB-9450-D5D7F41974DB}" type="slidenum">
              <a:rPr lang="en-US"/>
              <a:pPr/>
              <a:t>9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2A333-5889-4705-86B1-BEE88146E353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A74D0-EE91-4B45-B027-310FED49687B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5212D-E9B1-4801-BEC4-974E55799E5B}" type="slidenum">
              <a:rPr lang="en-US"/>
              <a:pPr/>
              <a:t>13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12.5 Chromosome duplication and distribution during cell division.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FDC81-8838-4CFC-8ED1-9EA804588781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0DE11-5E97-4295-BDEB-32099DAB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2107-7535-471F-9836-5578F19B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49D07-0700-41BF-8934-D4447970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1A43-9BEF-45D4-9B26-9F4C3F8AE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443C-DD3F-4FB6-B11E-8FABF19B7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68E1-12F3-46C2-8E33-066100B9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BF54-C028-4A70-BD57-310C06ADF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0B38-1E23-44A8-9164-DA2FAE920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43F3-D375-4EE7-AA3B-ED563C7B9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AE15A-13C7-473D-9A88-BB8B0D06F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15C4-3DA4-4358-B785-55935A5BC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3F16BA7-9EF5-4017-9E83-3BA932357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whitehouse.gov/omb/budget/fy2005/images/values-2.jpg&amp;imgrefurl=http://www.whitehouse.gov/omb/budget/fy2005/values.html&amp;h=480&amp;w=320&amp;sz=18&amp;hl=en&amp;start=15&amp;um=1&amp;tbnid=ZCUrszw642yTwM:&amp;tbnh=129&amp;tbnw=86&amp;prev=/images?q=africa+american+students&amp;svnum=10&amp;um=1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12_06Mitosis.m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37316/student_view0/chapter11/animation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37316/student_view0/chapter11/animation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hhmi.org/biointeractive/cancer/angiogenesis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quest.org/cancer-biology-animation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12</a:t>
            </a:r>
          </a:p>
        </p:txBody>
      </p:sp>
      <p:pic>
        <p:nvPicPr>
          <p:cNvPr id="4" name="Picture 6" descr="12-00-Mitosis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75"/>
            <a:ext cx="9144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Cell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/>
              <a:t>Distribution of Chromosomes During Eukaryotic Cell Division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In preparation for cell division, DNA is replicated and the chromosomes condense</a:t>
            </a:r>
          </a:p>
          <a:p>
            <a:pPr eaLnBrk="1" hangingPunct="1"/>
            <a:r>
              <a:rPr lang="en-US" dirty="0" smtClean="0"/>
              <a:t>Each duplicated chromosome has two </a:t>
            </a:r>
            <a:r>
              <a:rPr lang="en-US" b="1" dirty="0" smtClean="0"/>
              <a:t>sister </a:t>
            </a:r>
            <a:r>
              <a:rPr lang="en-US" b="1" dirty="0" err="1" smtClean="0"/>
              <a:t>chromatids</a:t>
            </a:r>
            <a:r>
              <a:rPr lang="en-US" dirty="0" smtClean="0"/>
              <a:t> (joined copies of the original chromosome), which separate during cell division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err="1" smtClean="0"/>
              <a:t>centromere</a:t>
            </a:r>
            <a:r>
              <a:rPr lang="en-US" b="1" dirty="0" smtClean="0"/>
              <a:t> </a:t>
            </a:r>
            <a:r>
              <a:rPr lang="en-US" dirty="0" smtClean="0"/>
              <a:t>is the narrow “waist” of the duplicated chromosome, where the two </a:t>
            </a:r>
            <a:r>
              <a:rPr lang="en-US" dirty="0" err="1" smtClean="0"/>
              <a:t>chromatids</a:t>
            </a:r>
            <a:r>
              <a:rPr lang="en-US" dirty="0" smtClean="0"/>
              <a:t> are most closely attached (part of 11)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1028" descr="12-03-ChromosomeDup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346575"/>
          </a:xfrm>
        </p:spPr>
        <p:txBody>
          <a:bodyPr/>
          <a:lstStyle/>
          <a:p>
            <a:pPr eaLnBrk="1" hangingPunct="1"/>
            <a:r>
              <a:rPr lang="en-US" smtClean="0"/>
              <a:t>During cell division, the two sister chromatids of each duplicated chromosome separate and move into two nuclei</a:t>
            </a:r>
          </a:p>
          <a:p>
            <a:pPr eaLnBrk="1" hangingPunct="1"/>
            <a:r>
              <a:rPr lang="en-US" smtClean="0"/>
              <a:t>Once separate, the chromatids are called chromosomes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12.5-3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484" name="Picture 4" descr="12_05ChromoDupliDist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136525"/>
            <a:ext cx="5737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70275" y="361950"/>
            <a:ext cx="14716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Chromosomes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765800" y="146050"/>
            <a:ext cx="1498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Chromosomal</a:t>
            </a:r>
            <a:br>
              <a:rPr lang="en-US" sz="1600" b="1"/>
            </a:br>
            <a:r>
              <a:rPr lang="en-US" sz="1600" b="1"/>
              <a:t>DNA molecules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00575" y="712788"/>
            <a:ext cx="12334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Centromere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14863" y="1638300"/>
            <a:ext cx="1338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Chromosome</a:t>
            </a:r>
            <a:br>
              <a:rPr lang="en-US" sz="1600" b="1"/>
            </a:br>
            <a:r>
              <a:rPr lang="en-US" sz="1600" b="1"/>
              <a:t>arm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257675" y="2247900"/>
            <a:ext cx="27289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Chromosome duplication</a:t>
            </a:r>
            <a:br>
              <a:rPr lang="en-US" sz="1600" b="1"/>
            </a:br>
            <a:r>
              <a:rPr lang="en-US" sz="1600" b="1"/>
              <a:t>(including DNA replication)</a:t>
            </a:r>
            <a:br>
              <a:rPr lang="en-US" sz="1600" b="1"/>
            </a:br>
            <a:r>
              <a:rPr lang="en-US" sz="1600" b="1"/>
              <a:t>and condensation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00575" y="3994150"/>
            <a:ext cx="1127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Sister</a:t>
            </a:r>
            <a:br>
              <a:rPr lang="en-US" sz="1600" b="1"/>
            </a:br>
            <a:r>
              <a:rPr lang="en-US" sz="1600" b="1"/>
              <a:t>chromatids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84725" y="4587875"/>
            <a:ext cx="2185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Separation of sister</a:t>
            </a:r>
            <a:br>
              <a:rPr lang="en-US" sz="1600" b="1"/>
            </a:br>
            <a:r>
              <a:rPr lang="en-US" sz="1600" b="1"/>
              <a:t>chromatids into</a:t>
            </a:r>
            <a:br>
              <a:rPr lang="en-US" sz="1600" b="1"/>
            </a:br>
            <a:r>
              <a:rPr lang="en-US" sz="1600" b="1"/>
              <a:t>two chromosomes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4179888" y="833438"/>
            <a:ext cx="396875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62450" y="1374775"/>
            <a:ext cx="227013" cy="319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4100513" y="3902075"/>
            <a:ext cx="46355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192588" y="3862388"/>
            <a:ext cx="37147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AutoShape 16"/>
          <p:cNvSpPr>
            <a:spLocks/>
          </p:cNvSpPr>
          <p:nvPr/>
        </p:nvSpPr>
        <p:spPr bwMode="auto">
          <a:xfrm>
            <a:off x="4233863" y="1163638"/>
            <a:ext cx="139700" cy="450850"/>
          </a:xfrm>
          <a:prstGeom prst="rightBrace">
            <a:avLst>
              <a:gd name="adj1" fmla="val 268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065338" y="714375"/>
            <a:ext cx="239712" cy="227013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114550" y="727075"/>
            <a:ext cx="1889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046288" y="3036888"/>
            <a:ext cx="239712" cy="227012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120900" y="3049588"/>
            <a:ext cx="1889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2044700" y="5365750"/>
            <a:ext cx="239713" cy="227013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119313" y="5378450"/>
            <a:ext cx="1889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990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Different Organisms Have Different Amounts of Chromosomes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have 46 chromosomes</a:t>
            </a:r>
          </a:p>
          <a:p>
            <a:pPr lvl="1"/>
            <a:r>
              <a:rPr lang="en-US" dirty="0" smtClean="0"/>
              <a:t>That’s 23 pairs</a:t>
            </a:r>
          </a:p>
          <a:p>
            <a:r>
              <a:rPr lang="en-US" dirty="0" smtClean="0"/>
              <a:t>Fruit </a:t>
            </a:r>
            <a:r>
              <a:rPr lang="en-US" dirty="0" smtClean="0"/>
              <a:t>flies </a:t>
            </a:r>
            <a:r>
              <a:rPr lang="en-US" dirty="0" smtClean="0"/>
              <a:t>have 8 chromosomes</a:t>
            </a:r>
          </a:p>
          <a:p>
            <a:pPr lvl="1"/>
            <a:r>
              <a:rPr lang="en-US" dirty="0" smtClean="0"/>
              <a:t>That’s only 4 pairs</a:t>
            </a:r>
          </a:p>
        </p:txBody>
      </p:sp>
      <p:pic>
        <p:nvPicPr>
          <p:cNvPr id="17412" name="Picture 4" descr="values-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90600"/>
            <a:ext cx="8191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ho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8000"/>
          <a:stretch>
            <a:fillRect/>
          </a:stretch>
        </p:blipFill>
        <p:spPr bwMode="auto">
          <a:xfrm>
            <a:off x="5867400" y="4876800"/>
            <a:ext cx="27432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kary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238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610100"/>
          </a:xfrm>
        </p:spPr>
        <p:txBody>
          <a:bodyPr/>
          <a:lstStyle/>
          <a:p>
            <a:pPr eaLnBrk="1" hangingPunct="1"/>
            <a:r>
              <a:rPr lang="en-US" dirty="0" smtClean="0"/>
              <a:t>Eukaryotic cell division consists of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Mitosis</a:t>
            </a:r>
            <a:r>
              <a:rPr lang="en-US" dirty="0" smtClean="0"/>
              <a:t>, the division of the genetic material in the nucleus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err="1" smtClean="0"/>
              <a:t>Cytokinesis</a:t>
            </a:r>
            <a:r>
              <a:rPr lang="en-US" dirty="0" smtClean="0"/>
              <a:t>, the division of the cytoplasm</a:t>
            </a:r>
          </a:p>
          <a:p>
            <a:pPr eaLnBrk="1" hangingPunct="1"/>
            <a:r>
              <a:rPr lang="en-US" dirty="0" smtClean="0"/>
              <a:t>Gametes are produced by a variation of cell division called </a:t>
            </a:r>
            <a:r>
              <a:rPr lang="en-US" b="1" dirty="0" smtClean="0"/>
              <a:t>meiosis</a:t>
            </a:r>
          </a:p>
          <a:p>
            <a:pPr eaLnBrk="1" hangingPunct="1"/>
            <a:r>
              <a:rPr lang="en-US" dirty="0" smtClean="0"/>
              <a:t>Meiosis yields </a:t>
            </a:r>
            <a:r>
              <a:rPr lang="en-US" dirty="0" err="1" smtClean="0"/>
              <a:t>nonidentical</a:t>
            </a:r>
            <a:r>
              <a:rPr lang="en-US" dirty="0" smtClean="0"/>
              <a:t> daughter cells that have only one set of chromosomes, half as many as the parent cell (13-16)</a:t>
            </a:r>
          </a:p>
        </p:txBody>
      </p:sp>
      <p:grpSp>
        <p:nvGrpSpPr>
          <p:cNvPr id="2150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150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534400" cy="914400"/>
          </a:xfrm>
        </p:spPr>
        <p:txBody>
          <a:bodyPr/>
          <a:lstStyle/>
          <a:p>
            <a:pPr marL="50800" indent="-50800" eaLnBrk="1" hangingPunct="1">
              <a:tabLst>
                <a:tab pos="50800" algn="l"/>
                <a:tab pos="115888" algn="l"/>
              </a:tabLst>
            </a:pPr>
            <a:r>
              <a:rPr lang="en-US" dirty="0" smtClean="0"/>
              <a:t>Concept </a:t>
            </a:r>
            <a:r>
              <a:rPr lang="en-US" dirty="0" smtClean="0"/>
              <a:t>2</a:t>
            </a:r>
            <a:r>
              <a:rPr lang="en-US" dirty="0" smtClean="0"/>
              <a:t>: The mitotic phase alternates with interphase in the cell cycle</a:t>
            </a:r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cell cycle consists of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Mitotic (M) phase </a:t>
            </a:r>
            <a:r>
              <a:rPr lang="en-US" dirty="0" smtClean="0"/>
              <a:t>(mitosis and </a:t>
            </a:r>
            <a:r>
              <a:rPr lang="en-US" dirty="0" err="1" smtClean="0"/>
              <a:t>cytokinesis</a:t>
            </a:r>
            <a:r>
              <a:rPr lang="en-US" dirty="0" smtClean="0"/>
              <a:t>)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Interphase </a:t>
            </a:r>
            <a:r>
              <a:rPr lang="en-US" dirty="0" smtClean="0"/>
              <a:t>(cell growth and copying of chromosomes in preparation for cell division)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3243262"/>
            <a:ext cx="85344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Interphase (about 90% of the cell cycle) can be divided into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subphases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</a:t>
            </a:r>
            <a:r>
              <a:rPr kumimoji="0" lang="en-US" sz="2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phase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(“first gap”)</a:t>
            </a: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 phase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(“synthesis”)</a:t>
            </a: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</a:t>
            </a:r>
            <a:r>
              <a:rPr kumimoji="0" lang="en-US" sz="2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phase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(“second gap”)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cell grows during all three phases, but chromosomes are duplicated only during 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(17)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5604" name="Picture 4" descr="12_06CellCycl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55613"/>
            <a:ext cx="8548687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00475" y="585788"/>
            <a:ext cx="18684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INTERPHASE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11488" y="2127250"/>
            <a:ext cx="3873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1</a:t>
            </a:r>
            <a:endParaRPr lang="en-US" sz="2200" b="1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99063" y="3762375"/>
            <a:ext cx="3873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2</a:t>
            </a:r>
            <a:endParaRPr lang="en-US" sz="2200" b="1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067300" y="1962150"/>
            <a:ext cx="234473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200" b="1"/>
              <a:t>S</a:t>
            </a:r>
            <a:br>
              <a:rPr lang="en-US" sz="2200" b="1"/>
            </a:br>
            <a:r>
              <a:rPr lang="en-US" sz="2200" b="1"/>
              <a:t>(DNA synthesis)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 rot="1099073">
            <a:off x="1741488" y="4332288"/>
            <a:ext cx="15382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2000" b="1"/>
              <a:t>MITOTIC</a:t>
            </a:r>
            <a:br>
              <a:rPr lang="en-US" sz="2000" b="1"/>
            </a:br>
            <a:r>
              <a:rPr lang="en-US" sz="2000" b="1"/>
              <a:t>(M) PHASE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 rot="-2161288">
            <a:off x="2565400" y="3649663"/>
            <a:ext cx="160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Cytokinesis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 rot="-3232927">
            <a:off x="2863056" y="3904457"/>
            <a:ext cx="1190625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Mitosis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Mitosis - Purpose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divide the 2 copies of the DNA equally.</a:t>
            </a:r>
          </a:p>
          <a:p>
            <a:r>
              <a:rPr lang="en-US" dirty="0" smtClean="0"/>
              <a:t>To separate the sister chromatids into separate cells.</a:t>
            </a:r>
          </a:p>
        </p:txBody>
      </p:sp>
    </p:spTree>
    <p:extLst>
      <p:ext uri="{BB962C8B-B14F-4D97-AF65-F5344CB8AC3E}">
        <p14:creationId xmlns:p14="http://schemas.microsoft.com/office/powerpoint/2010/main" val="13441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3663"/>
            <a:ext cx="8534400" cy="4643437"/>
          </a:xfrm>
        </p:spPr>
        <p:txBody>
          <a:bodyPr/>
          <a:lstStyle/>
          <a:p>
            <a:pPr eaLnBrk="1" hangingPunct="1"/>
            <a:r>
              <a:rPr lang="en-US" dirty="0" smtClean="0"/>
              <a:t>Mitosis is conventionally divided into 4/5 phases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Prophase</a:t>
            </a:r>
          </a:p>
          <a:p>
            <a:pPr marL="1835150" lvl="3" indent="-304800" eaLnBrk="1" hangingPunct="1">
              <a:spcBef>
                <a:spcPct val="18000"/>
              </a:spcBef>
            </a:pPr>
            <a:r>
              <a:rPr lang="en-US" b="1" dirty="0" err="1" smtClean="0"/>
              <a:t>Prometaphase</a:t>
            </a:r>
            <a:endParaRPr lang="en-US" b="1" dirty="0" smtClean="0"/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Metaphase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Anaphase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err="1" smtClean="0"/>
              <a:t>Telophase</a:t>
            </a:r>
            <a:endParaRPr lang="en-US" b="1" dirty="0" smtClean="0"/>
          </a:p>
          <a:p>
            <a:pPr eaLnBrk="1" hangingPunct="1"/>
            <a:r>
              <a:rPr lang="en-US" dirty="0" err="1" smtClean="0"/>
              <a:t>Cytokinesis</a:t>
            </a:r>
            <a:r>
              <a:rPr lang="en-US" dirty="0" smtClean="0"/>
              <a:t> overlaps the latter stages of mitosis</a:t>
            </a:r>
          </a:p>
        </p:txBody>
      </p: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12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4089400" y="5956300"/>
            <a:ext cx="208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BioFlix: 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Review Over 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Cell Theory</a:t>
            </a:r>
          </a:p>
          <a:p>
            <a:pPr lvl="1"/>
            <a:r>
              <a:rPr lang="en-US" sz="3200" smtClean="0"/>
              <a:t>All living things are made up of one or more cells.</a:t>
            </a:r>
          </a:p>
          <a:p>
            <a:pPr lvl="1"/>
            <a:r>
              <a:rPr lang="en-US" sz="3200" smtClean="0"/>
              <a:t>The cell is the most basic unit of structure and function for an organism.</a:t>
            </a:r>
          </a:p>
          <a:p>
            <a:pPr lvl="1"/>
            <a:r>
              <a:rPr lang="en-US" sz="3200" smtClean="0"/>
              <a:t>Cells come from prexisting cells.</a:t>
            </a:r>
          </a:p>
        </p:txBody>
      </p:sp>
    </p:spTree>
    <p:extLst>
      <p:ext uri="{BB962C8B-B14F-4D97-AF65-F5344CB8AC3E}">
        <p14:creationId xmlns:p14="http://schemas.microsoft.com/office/powerpoint/2010/main" val="112606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Mitotic Spindle: </a:t>
            </a:r>
            <a:r>
              <a:rPr lang="en-US" i="1" smtClean="0"/>
              <a:t>A Closer Look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5260975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mitotic spindle </a:t>
            </a:r>
            <a:r>
              <a:rPr lang="en-US" dirty="0" smtClean="0"/>
              <a:t>is a structure made of microtubules that controls chromosome movement during mitosis</a:t>
            </a:r>
          </a:p>
          <a:p>
            <a:pPr eaLnBrk="1" hangingPunct="1"/>
            <a:r>
              <a:rPr lang="en-US" dirty="0" smtClean="0"/>
              <a:t>In animal cells, assembly of spindle microtubules begins in the </a:t>
            </a:r>
            <a:r>
              <a:rPr lang="en-US" b="1" dirty="0" err="1" smtClean="0"/>
              <a:t>centrosome</a:t>
            </a:r>
            <a:r>
              <a:rPr lang="en-US" dirty="0" smtClean="0"/>
              <a:t>, the microtubule organizing center</a:t>
            </a:r>
          </a:p>
          <a:p>
            <a:pPr eaLnBrk="1" hangingPunct="1"/>
            <a:r>
              <a:rPr lang="en-US" dirty="0" smtClean="0"/>
              <a:t>The centrosome replicates during interphase, forming two centrosomes that migrate to opposite ends of the cell during prophase and </a:t>
            </a:r>
            <a:r>
              <a:rPr lang="en-US" dirty="0" err="1" smtClean="0"/>
              <a:t>prometaphase</a:t>
            </a:r>
            <a:endParaRPr lang="en-US" dirty="0" smtClean="0"/>
          </a:p>
        </p:txBody>
      </p:sp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9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12.7a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8676" name="Picture 4" descr="12_07aMitosisAnimal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44588"/>
            <a:ext cx="8548687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87413" y="1241425"/>
            <a:ext cx="184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G</a:t>
            </a:r>
            <a:r>
              <a:rPr lang="en-US" sz="1800" b="1" baseline="-25000">
                <a:solidFill>
                  <a:schemeClr val="bg1"/>
                </a:solidFill>
              </a:rPr>
              <a:t>2</a:t>
            </a:r>
            <a:r>
              <a:rPr lang="en-US" sz="1800" b="1">
                <a:solidFill>
                  <a:schemeClr val="bg1"/>
                </a:solidFill>
              </a:rPr>
              <a:t> of Interphase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037013" y="1252538"/>
            <a:ext cx="1165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Prophase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545263" y="1239838"/>
            <a:ext cx="15605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Prometaphase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0375" y="1722438"/>
            <a:ext cx="12985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Centrosomes</a:t>
            </a:r>
            <a:br>
              <a:rPr lang="en-US" sz="1400" b="1"/>
            </a:br>
            <a:r>
              <a:rPr lang="en-US" sz="1400" b="1"/>
              <a:t>(with centriole </a:t>
            </a:r>
            <a:br>
              <a:rPr lang="en-US" sz="1400" b="1"/>
            </a:br>
            <a:r>
              <a:rPr lang="en-US" sz="1400" b="1"/>
              <a:t>pairs)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97075" y="1868488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400" b="1"/>
              <a:t>Chromatin</a:t>
            </a:r>
            <a:br>
              <a:rPr lang="en-US" sz="1400" b="1"/>
            </a:br>
            <a:r>
              <a:rPr lang="en-US" sz="1400" b="1"/>
              <a:t>(duplicated)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81013" y="4738688"/>
            <a:ext cx="8588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Nucleolus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39863" y="4962525"/>
            <a:ext cx="812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Nuclear</a:t>
            </a:r>
            <a:br>
              <a:rPr lang="en-US" sz="1400" b="1"/>
            </a:br>
            <a:r>
              <a:rPr lang="en-US" sz="1400" b="1"/>
              <a:t>envelope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324100" y="4511675"/>
            <a:ext cx="911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Plasma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221038" y="1866900"/>
            <a:ext cx="1127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Early mitotic</a:t>
            </a:r>
            <a:br>
              <a:rPr lang="en-US" sz="1400" b="1"/>
            </a:br>
            <a:r>
              <a:rPr lang="en-US" sz="1400" b="1"/>
              <a:t>spindle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484688" y="1889125"/>
            <a:ext cx="549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Aster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914900" y="2147888"/>
            <a:ext cx="9953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Centromere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471863" y="4803775"/>
            <a:ext cx="2127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Chromosome, consisting</a:t>
            </a:r>
            <a:br>
              <a:rPr lang="en-US" sz="1400" b="1"/>
            </a:br>
            <a:r>
              <a:rPr lang="en-US" sz="1400" b="1"/>
              <a:t>of two sister chromatids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22975" y="1690688"/>
            <a:ext cx="984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Fragments </a:t>
            </a:r>
            <a:br>
              <a:rPr lang="en-US" sz="1400" b="1"/>
            </a:br>
            <a:r>
              <a:rPr lang="en-US" sz="1400" b="1"/>
              <a:t>of nuclear</a:t>
            </a:r>
            <a:br>
              <a:rPr lang="en-US" sz="1400" b="1"/>
            </a:br>
            <a:r>
              <a:rPr lang="en-US" sz="1400" b="1"/>
              <a:t>envelope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7256463" y="1866900"/>
            <a:ext cx="1320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400" b="1"/>
              <a:t>Nonkinetochore</a:t>
            </a:r>
            <a:br>
              <a:rPr lang="en-US" sz="1400" b="1"/>
            </a:br>
            <a:r>
              <a:rPr lang="en-US" sz="1400" b="1"/>
              <a:t>microtubules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072188" y="4710113"/>
            <a:ext cx="11858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Kinetochore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615238" y="4741863"/>
            <a:ext cx="11382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Kinetochore</a:t>
            </a:r>
            <a:br>
              <a:rPr lang="en-US" sz="1400" b="1"/>
            </a:br>
            <a:r>
              <a:rPr lang="en-US" sz="1400" b="1"/>
              <a:t>microtubule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992188" y="3465513"/>
            <a:ext cx="503237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H="1">
            <a:off x="1641475" y="4205288"/>
            <a:ext cx="25400" cy="715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2155825" y="4418013"/>
            <a:ext cx="104775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822700" y="2249488"/>
            <a:ext cx="290513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4576763" y="2046288"/>
            <a:ext cx="12700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H="1">
            <a:off x="4826000" y="2314575"/>
            <a:ext cx="46355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375400" y="2262188"/>
            <a:ext cx="277813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375400" y="2262188"/>
            <a:ext cx="674688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H="1">
            <a:off x="6588125" y="3505200"/>
            <a:ext cx="198438" cy="117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7513638" y="3756025"/>
            <a:ext cx="422275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H="1">
            <a:off x="7989888" y="2235200"/>
            <a:ext cx="39687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8029575" y="2235200"/>
            <a:ext cx="131763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AutoShape 33"/>
          <p:cNvSpPr>
            <a:spLocks/>
          </p:cNvSpPr>
          <p:nvPr/>
        </p:nvSpPr>
        <p:spPr bwMode="auto">
          <a:xfrm rot="5400000">
            <a:off x="4504531" y="2147094"/>
            <a:ext cx="138113" cy="384175"/>
          </a:xfrm>
          <a:prstGeom prst="leftBrace">
            <a:avLst>
              <a:gd name="adj1" fmla="val 29876"/>
              <a:gd name="adj2" fmla="val 4875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1455738" y="2103438"/>
            <a:ext cx="92075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1455738" y="2103438"/>
            <a:ext cx="317500" cy="51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H="1">
            <a:off x="2103438" y="2274888"/>
            <a:ext cx="384175" cy="820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4167188" y="3730625"/>
            <a:ext cx="223837" cy="1058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4298950" y="3797300"/>
            <a:ext cx="92075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12.7b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700" name="Picture 4" descr="12_07bMitosisAnimal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52550"/>
            <a:ext cx="8548687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12875" y="1427163"/>
            <a:ext cx="13303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Metaphase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3438" y="1903413"/>
            <a:ext cx="9985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400" b="1"/>
              <a:t>Metaphase </a:t>
            </a:r>
            <a:br>
              <a:rPr lang="en-US" sz="1400" b="1"/>
            </a:br>
            <a:r>
              <a:rPr lang="en-US" sz="1400" b="1"/>
              <a:t>plate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90975" y="1427163"/>
            <a:ext cx="12239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Anaphase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991225" y="1443038"/>
            <a:ext cx="29686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Telophase and Cytokinesis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01675" y="4751388"/>
            <a:ext cx="6651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Spindle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892300" y="4752975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Centrosome at</a:t>
            </a:r>
            <a:br>
              <a:rPr lang="en-US" sz="1400" b="1"/>
            </a:br>
            <a:r>
              <a:rPr lang="en-US" sz="1400" b="1"/>
              <a:t>one spindle pole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05213" y="4752975"/>
            <a:ext cx="1335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Daughter</a:t>
            </a:r>
            <a:br>
              <a:rPr lang="en-US" sz="1400" b="1"/>
            </a:br>
            <a:r>
              <a:rPr lang="en-US" sz="1400" b="1"/>
              <a:t>chromosomes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159500" y="1905000"/>
            <a:ext cx="8159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Cleavage</a:t>
            </a:r>
            <a:br>
              <a:rPr lang="en-US" sz="1400" b="1"/>
            </a:br>
            <a:r>
              <a:rPr lang="en-US" sz="1400" b="1"/>
              <a:t>furrow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812088" y="1901825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Nucleolus</a:t>
            </a:r>
            <a:br>
              <a:rPr lang="en-US" sz="1400" b="1"/>
            </a:br>
            <a:r>
              <a:rPr lang="en-US" sz="1400" b="1"/>
              <a:t>forming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959475" y="4618038"/>
            <a:ext cx="81121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Nuclear</a:t>
            </a:r>
            <a:br>
              <a:rPr lang="en-US" sz="1400" b="1"/>
            </a:br>
            <a:r>
              <a:rPr lang="en-US" sz="1400" b="1"/>
              <a:t>envelope</a:t>
            </a:r>
            <a:br>
              <a:rPr lang="en-US" sz="1400" b="1"/>
            </a:br>
            <a:r>
              <a:rPr lang="en-US" sz="1400" b="1"/>
              <a:t>forming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808038" y="3565525"/>
            <a:ext cx="19050" cy="1103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857500" y="2236788"/>
            <a:ext cx="285750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2208213" y="4314825"/>
            <a:ext cx="160337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3849688" y="3055938"/>
            <a:ext cx="14287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3862388" y="3598863"/>
            <a:ext cx="74612" cy="1093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6494463" y="2274888"/>
            <a:ext cx="284162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7513638" y="2276475"/>
            <a:ext cx="608012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6692900" y="4127500"/>
            <a:ext cx="196850" cy="547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6692900" y="4325938"/>
            <a:ext cx="396875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AutoShape 24"/>
          <p:cNvSpPr>
            <a:spLocks/>
          </p:cNvSpPr>
          <p:nvPr/>
        </p:nvSpPr>
        <p:spPr bwMode="auto">
          <a:xfrm rot="-448892">
            <a:off x="804863" y="2403475"/>
            <a:ext cx="176212" cy="2309813"/>
          </a:xfrm>
          <a:prstGeom prst="leftBrace">
            <a:avLst>
              <a:gd name="adj1" fmla="val 10923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12.8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988" name="Picture 4" descr="12_08_MitoticSpindl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06425"/>
            <a:ext cx="854868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61950" y="1206500"/>
            <a:ext cx="12588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Sister</a:t>
            </a:r>
            <a:br>
              <a:rPr lang="en-US" sz="1800" b="1"/>
            </a:br>
            <a:r>
              <a:rPr lang="en-US" sz="1800" b="1"/>
              <a:t>chromatids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97050" y="804863"/>
            <a:ext cx="6778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Aster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330575" y="606425"/>
            <a:ext cx="1377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Centrosome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938588" y="1016000"/>
            <a:ext cx="12715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Metaphase</a:t>
            </a:r>
            <a:br>
              <a:rPr lang="en-US" sz="1800" b="1"/>
            </a:br>
            <a:r>
              <a:rPr lang="en-US" sz="1800" b="1"/>
              <a:t>plate</a:t>
            </a:r>
            <a:br>
              <a:rPr lang="en-US" sz="1800" b="1"/>
            </a:br>
            <a:r>
              <a:rPr lang="en-US" sz="1800" b="1"/>
              <a:t>(imaginary)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137025" y="3024188"/>
            <a:ext cx="9271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Kineto-</a:t>
            </a:r>
            <a:br>
              <a:rPr lang="en-US" sz="1800" b="1"/>
            </a:br>
            <a:r>
              <a:rPr lang="en-US" sz="1800" b="1"/>
              <a:t>chores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15913" y="4110038"/>
            <a:ext cx="17224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Overlapping</a:t>
            </a:r>
            <a:br>
              <a:rPr lang="en-US" sz="1800" b="1"/>
            </a:br>
            <a:r>
              <a:rPr lang="en-US" sz="1800" b="1"/>
              <a:t>nonkinetochore</a:t>
            </a:r>
            <a:br>
              <a:rPr lang="en-US" sz="1800" b="1"/>
            </a:br>
            <a:r>
              <a:rPr lang="en-US" sz="1800" b="1"/>
              <a:t>microtubules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139950" y="4705350"/>
            <a:ext cx="14843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Kinetochore</a:t>
            </a:r>
            <a:br>
              <a:rPr lang="en-US" sz="1800" b="1"/>
            </a:br>
            <a:r>
              <a:rPr lang="en-US" sz="1800" b="1"/>
              <a:t>microtubules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607050" y="1492250"/>
            <a:ext cx="14573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Microtubules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245350" y="2681288"/>
            <a:ext cx="16684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Chromosomes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258050" y="3171825"/>
            <a:ext cx="13636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Centrosome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978275" y="5870575"/>
            <a:ext cx="7826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0.5 </a:t>
            </a:r>
            <a:r>
              <a:rPr lang="en-US" sz="1600" b="1">
                <a:sym typeface="Symbol" pitchFamily="18" charset="2"/>
              </a:rPr>
              <a:t></a:t>
            </a:r>
            <a:r>
              <a:rPr lang="en-US" sz="1600" b="1"/>
              <a:t>m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319963" y="3602038"/>
            <a:ext cx="51911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 </a:t>
            </a:r>
            <a:r>
              <a:rPr lang="en-US" sz="1600" b="1">
                <a:sym typeface="Symbol" pitchFamily="18" charset="2"/>
              </a:rPr>
              <a:t></a:t>
            </a:r>
            <a:r>
              <a:rPr lang="en-US" sz="1600" b="1"/>
              <a:t>m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2393950" y="766763"/>
            <a:ext cx="887413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1019175" y="1719263"/>
            <a:ext cx="409575" cy="127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1019175" y="1719263"/>
            <a:ext cx="581025" cy="128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1230313" y="3241675"/>
            <a:ext cx="357187" cy="873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H="1">
            <a:off x="1230313" y="3267075"/>
            <a:ext cx="409575" cy="860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989263" y="4273550"/>
            <a:ext cx="900112" cy="382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4087813" y="3532188"/>
            <a:ext cx="184150" cy="885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4100513" y="1758950"/>
            <a:ext cx="0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3254375" y="2738438"/>
            <a:ext cx="846138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780088" y="1733550"/>
            <a:ext cx="0" cy="5683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6759575" y="2195513"/>
            <a:ext cx="449263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7010400" y="2805113"/>
            <a:ext cx="1984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 flipV="1">
            <a:off x="6270625" y="3306763"/>
            <a:ext cx="938213" cy="2524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H="1" flipV="1">
            <a:off x="5786438" y="1736725"/>
            <a:ext cx="179387" cy="4333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4073525" y="57419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4549775" y="57419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4073525" y="5781675"/>
            <a:ext cx="47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7223125" y="3557588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7223125" y="382270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7262813" y="355282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AutoShape 37"/>
          <p:cNvSpPr>
            <a:spLocks/>
          </p:cNvSpPr>
          <p:nvPr/>
        </p:nvSpPr>
        <p:spPr bwMode="auto">
          <a:xfrm rot="4455905">
            <a:off x="2072481" y="550070"/>
            <a:ext cx="142875" cy="1147762"/>
          </a:xfrm>
          <a:prstGeom prst="leftBrace">
            <a:avLst>
              <a:gd name="adj1" fmla="val 66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5780088" y="1733550"/>
            <a:ext cx="0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6759575" y="2195513"/>
            <a:ext cx="452438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7010400" y="2805113"/>
            <a:ext cx="198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 flipV="1">
            <a:off x="6270625" y="3306763"/>
            <a:ext cx="938213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 flipH="1" flipV="1">
            <a:off x="5786438" y="1736725"/>
            <a:ext cx="179387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 flipH="1">
            <a:off x="2989263" y="4273550"/>
            <a:ext cx="900112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 flipV="1">
            <a:off x="4087813" y="3532188"/>
            <a:ext cx="184150" cy="885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 flipH="1">
            <a:off x="2989263" y="3254375"/>
            <a:ext cx="185737" cy="140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781800" y="304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7652" name="Picture 4" descr="12_07_MitosisAnimal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746250"/>
            <a:ext cx="85486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77875" y="2967038"/>
            <a:ext cx="80168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G</a:t>
            </a:r>
            <a:r>
              <a:rPr lang="en-US" sz="800" b="1" baseline="-25000">
                <a:solidFill>
                  <a:schemeClr val="bg1"/>
                </a:solidFill>
              </a:rPr>
              <a:t>2</a:t>
            </a:r>
            <a:r>
              <a:rPr lang="en-US" sz="800" b="1">
                <a:solidFill>
                  <a:schemeClr val="bg1"/>
                </a:solidFill>
              </a:rPr>
              <a:t> of Interphase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301875" y="2967038"/>
            <a:ext cx="4905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Prophase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27425" y="2967038"/>
            <a:ext cx="7127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Prometaphase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09575" y="3157538"/>
            <a:ext cx="7826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Centrosomes</a:t>
            </a:r>
            <a:br>
              <a:rPr lang="en-US" sz="600" b="1"/>
            </a:br>
            <a:r>
              <a:rPr lang="en-US" sz="600" b="1"/>
              <a:t>(with centriole pairs)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330325" y="3157538"/>
            <a:ext cx="4397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600" b="1"/>
              <a:t>Chromatin</a:t>
            </a:r>
            <a:br>
              <a:rPr lang="en-US" sz="600" b="1"/>
            </a:br>
            <a:r>
              <a:rPr lang="en-US" sz="600" b="1"/>
              <a:t>(duplicated)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55625" y="4554538"/>
            <a:ext cx="3698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Nucleolus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031875" y="4535488"/>
            <a:ext cx="3635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Nuclear</a:t>
            </a:r>
            <a:br>
              <a:rPr lang="en-US" sz="600" b="1"/>
            </a:br>
            <a:r>
              <a:rPr lang="en-US" sz="600" b="1"/>
              <a:t>envelope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470025" y="4446588"/>
            <a:ext cx="4079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Plasma</a:t>
            </a:r>
            <a:br>
              <a:rPr lang="en-US" sz="600" b="1"/>
            </a:br>
            <a:r>
              <a:rPr lang="en-US" sz="600" b="1"/>
              <a:t>membrane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920875" y="3201988"/>
            <a:ext cx="46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Early mitotic</a:t>
            </a:r>
            <a:br>
              <a:rPr lang="en-US" sz="600" b="1"/>
            </a:br>
            <a:r>
              <a:rPr lang="en-US" sz="600" b="1"/>
              <a:t>spindle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498725" y="3221038"/>
            <a:ext cx="2174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Aster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740025" y="3303588"/>
            <a:ext cx="4397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Centromere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054225" y="4535488"/>
            <a:ext cx="9350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600" b="1"/>
              <a:t>Chromosome, consisting</a:t>
            </a:r>
            <a:br>
              <a:rPr lang="en-US" sz="600" b="1"/>
            </a:br>
            <a:r>
              <a:rPr lang="en-US" sz="600" b="1"/>
              <a:t>of two sister chromatids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279775" y="3157538"/>
            <a:ext cx="4143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Fragments </a:t>
            </a:r>
            <a:br>
              <a:rPr lang="en-US" sz="600" b="1"/>
            </a:br>
            <a:r>
              <a:rPr lang="en-US" sz="600" b="1"/>
              <a:t>of nuclear</a:t>
            </a:r>
            <a:br>
              <a:rPr lang="en-US" sz="600" b="1"/>
            </a:br>
            <a:r>
              <a:rPr lang="en-US" sz="600" b="1"/>
              <a:t>envelope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857625" y="3163888"/>
            <a:ext cx="592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600" b="1"/>
              <a:t>Nonkinetochore</a:t>
            </a:r>
            <a:br>
              <a:rPr lang="en-US" sz="600" b="1"/>
            </a:br>
            <a:r>
              <a:rPr lang="en-US" sz="600" b="1"/>
              <a:t>microtubules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311525" y="4535488"/>
            <a:ext cx="4841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Kinetochore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048125" y="4541838"/>
            <a:ext cx="465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Kinetochore</a:t>
            </a:r>
            <a:br>
              <a:rPr lang="en-US" sz="600" b="1"/>
            </a:br>
            <a:r>
              <a:rPr lang="en-US" sz="600" b="1"/>
              <a:t>microtubule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1079500" y="3314700"/>
            <a:ext cx="1905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1098550" y="3314700"/>
            <a:ext cx="8890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1339850" y="3314700"/>
            <a:ext cx="2095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825500" y="3905250"/>
            <a:ext cx="241300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136650" y="42862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1390650" y="4400550"/>
            <a:ext cx="508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2159000" y="3346450"/>
            <a:ext cx="17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362200" y="4070350"/>
            <a:ext cx="9525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2406650" y="4057650"/>
            <a:ext cx="508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H="1">
            <a:off x="2546350" y="3289300"/>
            <a:ext cx="5715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H="1">
            <a:off x="2686050" y="3371850"/>
            <a:ext cx="2095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AutoShape 32"/>
          <p:cNvSpPr>
            <a:spLocks/>
          </p:cNvSpPr>
          <p:nvPr/>
        </p:nvSpPr>
        <p:spPr bwMode="auto">
          <a:xfrm rot="5400000">
            <a:off x="2508250" y="3282950"/>
            <a:ext cx="82550" cy="196850"/>
          </a:xfrm>
          <a:prstGeom prst="leftBrace">
            <a:avLst>
              <a:gd name="adj1" fmla="val 198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48050" y="3403600"/>
            <a:ext cx="12700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3448050" y="3403600"/>
            <a:ext cx="29210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 flipH="1">
            <a:off x="3517900" y="3937000"/>
            <a:ext cx="101600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4184650" y="3327400"/>
            <a:ext cx="444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4229100" y="3327400"/>
            <a:ext cx="4445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3975100" y="4076700"/>
            <a:ext cx="19050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4975225" y="2967038"/>
            <a:ext cx="53498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Metaphase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5330825" y="3221038"/>
            <a:ext cx="452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600" b="1"/>
              <a:t>Metaphase </a:t>
            </a:r>
            <a:br>
              <a:rPr lang="en-US" sz="600" b="1"/>
            </a:br>
            <a:r>
              <a:rPr lang="en-US" sz="600" b="1"/>
              <a:t>plate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6264275" y="2967038"/>
            <a:ext cx="53498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Anaphase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7267575" y="2967038"/>
            <a:ext cx="13414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Telophase and Cytokinesis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619625" y="4630738"/>
            <a:ext cx="3000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Spindle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5184775" y="4624388"/>
            <a:ext cx="6238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Centrosome at</a:t>
            </a:r>
            <a:br>
              <a:rPr lang="en-US" sz="600" b="1"/>
            </a:br>
            <a:r>
              <a:rPr lang="en-US" sz="600" b="1"/>
              <a:t>one spindle pole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6073775" y="4611688"/>
            <a:ext cx="541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Daughter</a:t>
            </a:r>
            <a:br>
              <a:rPr lang="en-US" sz="600" b="1"/>
            </a:br>
            <a:r>
              <a:rPr lang="en-US" sz="600" b="1"/>
              <a:t>chromosomes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7381875" y="3227388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Cleavage</a:t>
            </a:r>
            <a:br>
              <a:rPr lang="en-US" sz="600" b="1"/>
            </a:br>
            <a:r>
              <a:rPr lang="en-US" sz="600" b="1"/>
              <a:t>furrow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8251825" y="3233738"/>
            <a:ext cx="3762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Nucleolus</a:t>
            </a:r>
            <a:br>
              <a:rPr lang="en-US" sz="600" b="1"/>
            </a:br>
            <a:r>
              <a:rPr lang="en-US" sz="600" b="1"/>
              <a:t>forming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7362825" y="4560888"/>
            <a:ext cx="350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Nuclear</a:t>
            </a:r>
            <a:br>
              <a:rPr lang="en-US" sz="600" b="1"/>
            </a:br>
            <a:r>
              <a:rPr lang="en-US" sz="600" b="1"/>
              <a:t>envelope</a:t>
            </a:r>
            <a:br>
              <a:rPr lang="en-US" sz="600" b="1"/>
            </a:br>
            <a:r>
              <a:rPr lang="en-US" sz="600" b="1"/>
              <a:t>forming</a:t>
            </a:r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5676900" y="3371850"/>
            <a:ext cx="14605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 flipH="1">
            <a:off x="4654550" y="4025900"/>
            <a:ext cx="635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>
            <a:off x="5346700" y="4419600"/>
            <a:ext cx="635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6172200" y="3771900"/>
            <a:ext cx="6350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auto">
          <a:xfrm flipH="1">
            <a:off x="6178550" y="4057650"/>
            <a:ext cx="444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>
            <a:off x="7512050" y="3378200"/>
            <a:ext cx="1270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 flipH="1">
            <a:off x="8026400" y="3390900"/>
            <a:ext cx="31115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 flipH="1">
            <a:off x="7664450" y="4330700"/>
            <a:ext cx="508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 flipH="1">
            <a:off x="7664450" y="4413250"/>
            <a:ext cx="139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AutoShape 58"/>
          <p:cNvSpPr>
            <a:spLocks/>
          </p:cNvSpPr>
          <p:nvPr/>
        </p:nvSpPr>
        <p:spPr bwMode="auto">
          <a:xfrm rot="-452261">
            <a:off x="4649788" y="3494088"/>
            <a:ext cx="87312" cy="1058862"/>
          </a:xfrm>
          <a:prstGeom prst="leftBrace">
            <a:avLst>
              <a:gd name="adj1" fmla="val 1010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Text Box 59"/>
          <p:cNvSpPr txBox="1">
            <a:spLocks noChangeArrowheads="1"/>
          </p:cNvSpPr>
          <p:nvPr/>
        </p:nvSpPr>
        <p:spPr bwMode="auto">
          <a:xfrm rot="-5400000">
            <a:off x="8500269" y="2705894"/>
            <a:ext cx="2238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10 </a:t>
            </a:r>
            <a:r>
              <a:rPr lang="en-US" sz="600" b="1">
                <a:sym typeface="Symbol" pitchFamily="18" charset="2"/>
              </a:rPr>
              <a:t></a:t>
            </a:r>
            <a:r>
              <a:rPr lang="en-US" sz="600" b="1"/>
              <a:t>m</a:t>
            </a:r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8509000" y="2578100"/>
            <a:ext cx="5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 flipV="1">
            <a:off x="8509000" y="2882900"/>
            <a:ext cx="5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>
            <a:off x="8534400" y="2571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4211637"/>
          </a:xfrm>
        </p:spPr>
        <p:txBody>
          <a:bodyPr/>
          <a:lstStyle/>
          <a:p>
            <a:pPr eaLnBrk="1" hangingPunct="1"/>
            <a:r>
              <a:rPr lang="en-US" dirty="0" smtClean="0"/>
              <a:t>During </a:t>
            </a:r>
            <a:r>
              <a:rPr lang="en-US" dirty="0" err="1" smtClean="0"/>
              <a:t>prometaphase</a:t>
            </a:r>
            <a:r>
              <a:rPr lang="en-US" dirty="0" smtClean="0"/>
              <a:t>, some spindle microtubules attach to the </a:t>
            </a:r>
            <a:r>
              <a:rPr lang="en-US" dirty="0" err="1" smtClean="0"/>
              <a:t>kinetochores</a:t>
            </a:r>
            <a:r>
              <a:rPr lang="en-US" b="1" dirty="0" smtClean="0"/>
              <a:t> </a:t>
            </a:r>
            <a:r>
              <a:rPr lang="en-US" dirty="0" smtClean="0"/>
              <a:t>of chromosomes and begin to move the chromosomes </a:t>
            </a:r>
          </a:p>
          <a:p>
            <a:pPr eaLnBrk="1" hangingPunct="1"/>
            <a:r>
              <a:rPr lang="en-US" b="1" dirty="0" err="1" smtClean="0"/>
              <a:t>Kinetochores</a:t>
            </a:r>
            <a:r>
              <a:rPr lang="en-US" dirty="0" smtClean="0"/>
              <a:t> are protein complexes associated with </a:t>
            </a:r>
            <a:r>
              <a:rPr lang="en-US" dirty="0" err="1" smtClean="0"/>
              <a:t>centromeres</a:t>
            </a:r>
            <a:endParaRPr lang="en-US" dirty="0" smtClean="0"/>
          </a:p>
          <a:p>
            <a:pPr eaLnBrk="1" hangingPunct="1"/>
            <a:r>
              <a:rPr lang="en-US" dirty="0" smtClean="0"/>
              <a:t>At metaphase, the chromosomes are all lined up at the </a:t>
            </a:r>
            <a:r>
              <a:rPr lang="en-US" b="1" dirty="0" smtClean="0"/>
              <a:t>metaphase plate</a:t>
            </a:r>
            <a:r>
              <a:rPr lang="en-US" dirty="0" smtClean="0"/>
              <a:t>, an imaginary structure at the midway point between the spindle’s two poles</a:t>
            </a:r>
            <a:endParaRPr lang="en-US" b="1" dirty="0" smtClean="0"/>
          </a:p>
          <a:p>
            <a:pPr eaLnBrk="1" hangingPunct="1"/>
            <a:r>
              <a:rPr lang="en-US" dirty="0" err="1" smtClean="0"/>
              <a:t>Nonkinetochore</a:t>
            </a:r>
            <a:r>
              <a:rPr lang="en-US" dirty="0" smtClean="0"/>
              <a:t> microtubules from opposite poles overlap and push against each other, elongating the </a:t>
            </a:r>
            <a:r>
              <a:rPr lang="en-US" dirty="0" smtClean="0"/>
              <a:t>cell</a:t>
            </a:r>
            <a:endParaRPr lang="en-US" sz="2000" dirty="0" smtClean="0"/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432175"/>
          </a:xfrm>
        </p:spPr>
        <p:txBody>
          <a:bodyPr/>
          <a:lstStyle/>
          <a:p>
            <a:pPr eaLnBrk="1" hangingPunct="1"/>
            <a:r>
              <a:rPr lang="en-US" smtClean="0"/>
              <a:t>In anaphase, sister chromatids separate and move along the kinetochore microtubules toward opposite ends of the cell</a:t>
            </a:r>
          </a:p>
          <a:p>
            <a:pPr eaLnBrk="1" hangingPunct="1"/>
            <a:r>
              <a:rPr lang="en-US" smtClean="0"/>
              <a:t>The microtubules shorten by depolymerizing at their kinetochore ends</a:t>
            </a:r>
          </a:p>
          <a:p>
            <a:pPr eaLnBrk="1" hangingPunct="1">
              <a:buFont typeface="Times" pitchFamily="84" charset="0"/>
              <a:buNone/>
            </a:pPr>
            <a:endParaRPr lang="en-US" smtClean="0"/>
          </a:p>
        </p:txBody>
      </p:sp>
      <p:grpSp>
        <p:nvGrpSpPr>
          <p:cNvPr id="4505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06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506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4416425"/>
          </a:xfrm>
        </p:spPr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dirty="0" err="1" smtClean="0"/>
              <a:t>telophase</a:t>
            </a:r>
            <a:r>
              <a:rPr lang="en-US" dirty="0" smtClean="0"/>
              <a:t>, genetically identical daughter nuclei form at opposite ends of the cell</a:t>
            </a:r>
          </a:p>
          <a:p>
            <a:pPr eaLnBrk="1" hangingPunct="1"/>
            <a:r>
              <a:rPr lang="en-US" dirty="0" smtClean="0"/>
              <a:t>Cytokinesis begins during anaphase or </a:t>
            </a:r>
            <a:r>
              <a:rPr lang="en-US" dirty="0" err="1" smtClean="0"/>
              <a:t>telophase</a:t>
            </a:r>
            <a:r>
              <a:rPr lang="en-US" dirty="0" smtClean="0"/>
              <a:t> and the spindle eventually disassembles</a:t>
            </a:r>
          </a:p>
          <a:p>
            <a:pPr eaLnBrk="1" hangingPunct="1"/>
            <a:r>
              <a:rPr lang="en-US" dirty="0">
                <a:hlinkClick r:id="rId3"/>
              </a:rPr>
              <a:t>mitosis &amp; cytokinesis animation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grpSp>
        <p:nvGrpSpPr>
          <p:cNvPr id="4915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915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Cell Division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4" descr="12-05-MitosisPhoto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85750"/>
            <a:ext cx="8801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59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Cytokinesis: </a:t>
            </a:r>
            <a:r>
              <a:rPr lang="en-US" i="1" smtClean="0"/>
              <a:t>A Closer Look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2676525"/>
          </a:xfrm>
        </p:spPr>
        <p:txBody>
          <a:bodyPr/>
          <a:lstStyle/>
          <a:p>
            <a:pPr eaLnBrk="1" hangingPunct="1"/>
            <a:r>
              <a:rPr lang="en-US" dirty="0" smtClean="0"/>
              <a:t>In animal cells, </a:t>
            </a:r>
            <a:r>
              <a:rPr lang="en-US" dirty="0" err="1" smtClean="0"/>
              <a:t>cytokinesis</a:t>
            </a:r>
            <a:r>
              <a:rPr lang="en-US" dirty="0" smtClean="0"/>
              <a:t> occurs by a process known as </a:t>
            </a:r>
            <a:r>
              <a:rPr lang="en-US" b="1" dirty="0" smtClean="0"/>
              <a:t>cleavage</a:t>
            </a:r>
            <a:r>
              <a:rPr lang="en-US" dirty="0" smtClean="0"/>
              <a:t>, forming a </a:t>
            </a:r>
            <a:r>
              <a:rPr lang="en-US" b="1" dirty="0" smtClean="0"/>
              <a:t>cleavage furrow</a:t>
            </a:r>
          </a:p>
          <a:p>
            <a:pPr eaLnBrk="1" hangingPunct="1"/>
            <a:r>
              <a:rPr lang="en-US" dirty="0" smtClean="0"/>
              <a:t>In plant cells, a </a:t>
            </a:r>
            <a:r>
              <a:rPr lang="en-US" b="1" dirty="0" smtClean="0"/>
              <a:t>cell plate </a:t>
            </a:r>
            <a:r>
              <a:rPr lang="en-US" dirty="0" smtClean="0"/>
              <a:t>forms during </a:t>
            </a:r>
            <a:r>
              <a:rPr lang="en-US" dirty="0" err="1" smtClean="0"/>
              <a:t>cytokinesis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This cell plate forms from the combining of cell wall and plasma membrane components carried in Golgi derived </a:t>
            </a:r>
            <a:r>
              <a:rPr lang="en-US" dirty="0" err="1" smtClean="0"/>
              <a:t>endosomal</a:t>
            </a:r>
            <a:r>
              <a:rPr lang="en-US" dirty="0" smtClean="0"/>
              <a:t> vesicles.</a:t>
            </a:r>
          </a:p>
          <a:p>
            <a:pPr lvl="1" eaLnBrk="1" hangingPunct="1"/>
            <a:r>
              <a:rPr lang="en-US" dirty="0"/>
              <a:t>New cell wall developed around the cell plate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Cytokinesis is the dividing of the cytoplasm and its contents. </a:t>
            </a:r>
          </a:p>
        </p:txBody>
      </p:sp>
      <p:grpSp>
        <p:nvGrpSpPr>
          <p:cNvPr id="50180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184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5303838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 smtClean="0"/>
              <a:t>In unicellular organisms, division of one cell reproduces the entire organism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dirty="0" err="1" smtClean="0"/>
              <a:t>Multicellular</a:t>
            </a:r>
            <a:r>
              <a:rPr lang="en-US" dirty="0" smtClean="0"/>
              <a:t> organisms depend on cell division for</a:t>
            </a:r>
          </a:p>
          <a:p>
            <a:pPr marL="977900" lvl="1" indent="-304800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dirty="0" smtClean="0"/>
              <a:t>Development from a fertilized cell</a:t>
            </a:r>
          </a:p>
          <a:p>
            <a:pPr marL="977900" lvl="1" indent="-304800" eaLnBrk="1" hangingPunct="1">
              <a:spcBef>
                <a:spcPct val="8000"/>
              </a:spcBef>
            </a:pPr>
            <a:r>
              <a:rPr lang="en-US" dirty="0" smtClean="0"/>
              <a:t>Growth</a:t>
            </a:r>
          </a:p>
          <a:p>
            <a:pPr marL="977900" lvl="1" indent="-304800" eaLnBrk="1" hangingPunct="1">
              <a:spcBef>
                <a:spcPct val="8000"/>
              </a:spcBef>
              <a:spcAft>
                <a:spcPct val="10000"/>
              </a:spcAft>
            </a:pPr>
            <a:r>
              <a:rPr lang="en-US" dirty="0" smtClean="0"/>
              <a:t>Repair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Cell division is an integral part of the </a:t>
            </a:r>
            <a:r>
              <a:rPr lang="en-US" b="1" dirty="0" smtClean="0"/>
              <a:t>cell cycle</a:t>
            </a:r>
            <a:r>
              <a:rPr lang="en-US" dirty="0" smtClean="0"/>
              <a:t>, the life of a cell from formation to its own </a:t>
            </a:r>
            <a:r>
              <a:rPr lang="en-US" dirty="0" smtClean="0"/>
              <a:t>division</a:t>
            </a:r>
            <a:endParaRPr lang="en-US" dirty="0" smtClean="0"/>
          </a:p>
        </p:txBody>
      </p:sp>
      <p:grpSp>
        <p:nvGrpSpPr>
          <p:cNvPr id="614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4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12.10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2228" name="Picture 4" descr="12_10_Cytokine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90563"/>
            <a:ext cx="8548687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33388" y="795338"/>
            <a:ext cx="293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(a) Cleavage of an animal cell (SEM)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897438" y="812800"/>
            <a:ext cx="3454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(b) Cell plate formation in a plant cell (TEM)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71500" y="3540125"/>
            <a:ext cx="136366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Cleavage furrow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71500" y="5273675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Contractile ring of</a:t>
            </a:r>
            <a:br>
              <a:rPr lang="en-US" sz="1300" b="1"/>
            </a:br>
            <a:r>
              <a:rPr lang="en-US" sz="1300" b="1"/>
              <a:t>microfilaments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765425" y="5259388"/>
            <a:ext cx="12192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Daughter cells</a:t>
            </a: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925513" y="2500313"/>
            <a:ext cx="1125537" cy="1031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944563" y="2479675"/>
            <a:ext cx="112553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939800" y="3717925"/>
            <a:ext cx="342900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>
            <a:off x="635000" y="4537075"/>
            <a:ext cx="555625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897188" y="4775200"/>
            <a:ext cx="409575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3306763" y="4775200"/>
            <a:ext cx="357187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3135313" y="326866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3544888" y="3267075"/>
            <a:ext cx="0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3135313" y="3306763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4875213" y="3519488"/>
            <a:ext cx="74136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Vesicles</a:t>
            </a:r>
            <a:br>
              <a:rPr lang="en-US" sz="1300" b="1"/>
            </a:br>
            <a:r>
              <a:rPr lang="en-US" sz="1300" b="1"/>
              <a:t>forming</a:t>
            </a:r>
            <a:br>
              <a:rPr lang="en-US" sz="1300" b="1"/>
            </a:br>
            <a:r>
              <a:rPr lang="en-US" sz="1300" b="1"/>
              <a:t>cell plate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789613" y="3573463"/>
            <a:ext cx="14557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Wall of parent cell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6503988" y="3890963"/>
            <a:ext cx="755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Cell plate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589838" y="3889375"/>
            <a:ext cx="1073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New cell wall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7534275" y="5716588"/>
            <a:ext cx="12192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Daughter cells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3022600" y="3375025"/>
            <a:ext cx="5984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100 </a:t>
            </a:r>
            <a:r>
              <a:rPr lang="en-US" sz="1300" b="1">
                <a:sym typeface="Symbol" pitchFamily="18" charset="2"/>
              </a:rPr>
              <a:t></a:t>
            </a:r>
            <a:r>
              <a:rPr lang="en-US" sz="1300" b="1"/>
              <a:t>m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158163" y="3619500"/>
            <a:ext cx="5984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1 </a:t>
            </a:r>
            <a:r>
              <a:rPr lang="en-US" sz="1300" b="1">
                <a:sym typeface="Symbol" pitchFamily="18" charset="2"/>
              </a:rPr>
              <a:t></a:t>
            </a:r>
            <a:r>
              <a:rPr lang="en-US" sz="1300" b="1"/>
              <a:t>m</a:t>
            </a: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H="1">
            <a:off x="5092700" y="2222500"/>
            <a:ext cx="1535113" cy="127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 flipH="1">
            <a:off x="5092700" y="2989263"/>
            <a:ext cx="1587500" cy="506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>
            <a:off x="6151563" y="3267075"/>
            <a:ext cx="357187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6137275" y="3757613"/>
            <a:ext cx="396875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5105400" y="4075113"/>
            <a:ext cx="436563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5105400" y="4075113"/>
            <a:ext cx="436563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6799263" y="4087813"/>
            <a:ext cx="39687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7962900" y="4087813"/>
            <a:ext cx="169863" cy="423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7858125" y="5251450"/>
            <a:ext cx="238125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H="1">
            <a:off x="8096250" y="5265738"/>
            <a:ext cx="144463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8148638" y="3513138"/>
            <a:ext cx="0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8564563" y="3511550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>
            <a:off x="8154988" y="3557588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Binary Fission in Bacteria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4111625"/>
          </a:xfrm>
        </p:spPr>
        <p:txBody>
          <a:bodyPr/>
          <a:lstStyle/>
          <a:p>
            <a:pPr eaLnBrk="1" hangingPunct="1"/>
            <a:r>
              <a:rPr lang="en-US" dirty="0" smtClean="0"/>
              <a:t>Prokaryotes (bacteria and archaea) reproduce by a type of cell division called </a:t>
            </a:r>
            <a:r>
              <a:rPr lang="en-US" b="1" dirty="0" smtClean="0"/>
              <a:t>binary </a:t>
            </a:r>
            <a:r>
              <a:rPr lang="en-US" b="1" dirty="0" smtClean="0"/>
              <a:t>fission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 smtClean="0"/>
              <a:t>In binary fission, the chromosome replicates (beginning at the </a:t>
            </a:r>
            <a:r>
              <a:rPr lang="en-US" b="1" dirty="0" smtClean="0"/>
              <a:t>origin of replication</a:t>
            </a:r>
            <a:r>
              <a:rPr lang="en-US" dirty="0" smtClean="0"/>
              <a:t>), and the two daughter chromosomes actively move apart</a:t>
            </a:r>
          </a:p>
          <a:p>
            <a:pPr eaLnBrk="1" hangingPunct="1"/>
            <a:r>
              <a:rPr lang="en-US" dirty="0" smtClean="0"/>
              <a:t>The plasma membrane pinches inward, dividing the cell into </a:t>
            </a:r>
            <a:r>
              <a:rPr lang="en-US" dirty="0" smtClean="0"/>
              <a:t>two</a:t>
            </a:r>
            <a:endParaRPr lang="en-US" sz="2400" dirty="0" smtClean="0"/>
          </a:p>
        </p:txBody>
      </p: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4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34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12_12BinaryFission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36525"/>
            <a:ext cx="85550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Oval 5"/>
          <p:cNvSpPr>
            <a:spLocks noChangeArrowheads="1"/>
          </p:cNvSpPr>
          <p:nvPr/>
        </p:nvSpPr>
        <p:spPr bwMode="auto">
          <a:xfrm>
            <a:off x="323850" y="1489075"/>
            <a:ext cx="277813" cy="2921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388938" y="1511300"/>
            <a:ext cx="2238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3040063" y="165100"/>
            <a:ext cx="14144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Origin of</a:t>
            </a:r>
            <a:br>
              <a:rPr lang="en-US" sz="2100" b="1"/>
            </a:br>
            <a:r>
              <a:rPr lang="en-US" sz="2100" b="1"/>
              <a:t>replication</a:t>
            </a: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3957638" y="1004888"/>
            <a:ext cx="13620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/>
              <a:t>E. coli</a:t>
            </a:r>
            <a:r>
              <a:rPr lang="en-US" sz="2100" b="1"/>
              <a:t> cell</a:t>
            </a:r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3071813" y="1560513"/>
            <a:ext cx="15732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Two copies </a:t>
            </a:r>
            <a:br>
              <a:rPr lang="en-US" sz="2100" b="1"/>
            </a:br>
            <a:r>
              <a:rPr lang="en-US" sz="2100" b="1"/>
              <a:t>of origin</a:t>
            </a:r>
          </a:p>
        </p:txBody>
      </p:sp>
      <p:sp>
        <p:nvSpPr>
          <p:cNvPr id="67592" name="Text Box 10"/>
          <p:cNvSpPr txBox="1">
            <a:spLocks noChangeArrowheads="1"/>
          </p:cNvSpPr>
          <p:nvPr/>
        </p:nvSpPr>
        <p:spPr bwMode="auto">
          <a:xfrm>
            <a:off x="6246813" y="157163"/>
            <a:ext cx="1149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Cell wall</a:t>
            </a:r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6407150" y="501650"/>
            <a:ext cx="2392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Plasma membrane</a:t>
            </a:r>
          </a:p>
        </p:txBody>
      </p:sp>
      <p:sp>
        <p:nvSpPr>
          <p:cNvPr id="67594" name="Text Box 12"/>
          <p:cNvSpPr txBox="1">
            <a:spLocks noChangeArrowheads="1"/>
          </p:cNvSpPr>
          <p:nvPr/>
        </p:nvSpPr>
        <p:spPr bwMode="auto">
          <a:xfrm>
            <a:off x="5784850" y="1160463"/>
            <a:ext cx="29638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Bacterial chromosome</a:t>
            </a:r>
          </a:p>
        </p:txBody>
      </p:sp>
      <p:sp>
        <p:nvSpPr>
          <p:cNvPr id="67595" name="Text Box 13"/>
          <p:cNvSpPr txBox="1">
            <a:spLocks noChangeArrowheads="1"/>
          </p:cNvSpPr>
          <p:nvPr/>
        </p:nvSpPr>
        <p:spPr bwMode="auto">
          <a:xfrm>
            <a:off x="3640138" y="2855913"/>
            <a:ext cx="7540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Origin</a:t>
            </a:r>
          </a:p>
        </p:txBody>
      </p:sp>
      <p:sp>
        <p:nvSpPr>
          <p:cNvPr id="67596" name="Text Box 14"/>
          <p:cNvSpPr txBox="1">
            <a:spLocks noChangeArrowheads="1"/>
          </p:cNvSpPr>
          <p:nvPr/>
        </p:nvSpPr>
        <p:spPr bwMode="auto">
          <a:xfrm>
            <a:off x="6365875" y="2855913"/>
            <a:ext cx="7540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Origin</a:t>
            </a:r>
          </a:p>
        </p:txBody>
      </p:sp>
      <p:sp>
        <p:nvSpPr>
          <p:cNvPr id="67597" name="Text Box 15"/>
          <p:cNvSpPr txBox="1">
            <a:spLocks noChangeArrowheads="1"/>
          </p:cNvSpPr>
          <p:nvPr/>
        </p:nvSpPr>
        <p:spPr bwMode="auto">
          <a:xfrm>
            <a:off x="704850" y="1519238"/>
            <a:ext cx="17970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Chromosome</a:t>
            </a:r>
            <a:br>
              <a:rPr lang="en-US" sz="2100" b="1"/>
            </a:br>
            <a:r>
              <a:rPr lang="en-US" sz="2100" b="1"/>
              <a:t>replication</a:t>
            </a:r>
            <a:br>
              <a:rPr lang="en-US" sz="2100" b="1"/>
            </a:br>
            <a:r>
              <a:rPr lang="en-US" sz="2100" b="1"/>
              <a:t>begins.</a:t>
            </a:r>
          </a:p>
        </p:txBody>
      </p:sp>
      <p:sp>
        <p:nvSpPr>
          <p:cNvPr id="67598" name="Text Box 16"/>
          <p:cNvSpPr txBox="1">
            <a:spLocks noChangeArrowheads="1"/>
          </p:cNvSpPr>
          <p:nvPr/>
        </p:nvSpPr>
        <p:spPr bwMode="auto">
          <a:xfrm>
            <a:off x="708025" y="2862263"/>
            <a:ext cx="14795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Replication</a:t>
            </a:r>
            <a:br>
              <a:rPr lang="en-US" sz="2100" b="1"/>
            </a:br>
            <a:r>
              <a:rPr lang="en-US" sz="2100" b="1"/>
              <a:t>continues.</a:t>
            </a:r>
          </a:p>
        </p:txBody>
      </p:sp>
      <p:sp>
        <p:nvSpPr>
          <p:cNvPr id="67599" name="Text Box 17"/>
          <p:cNvSpPr txBox="1">
            <a:spLocks noChangeArrowheads="1"/>
          </p:cNvSpPr>
          <p:nvPr/>
        </p:nvSpPr>
        <p:spPr bwMode="auto">
          <a:xfrm>
            <a:off x="723900" y="4395788"/>
            <a:ext cx="1611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Replication</a:t>
            </a:r>
            <a:br>
              <a:rPr lang="en-US" sz="2100" b="1"/>
            </a:br>
            <a:r>
              <a:rPr lang="en-US" sz="2100" b="1"/>
              <a:t>finishes.</a:t>
            </a:r>
          </a:p>
        </p:txBody>
      </p:sp>
      <p:sp>
        <p:nvSpPr>
          <p:cNvPr id="67600" name="Text Box 18"/>
          <p:cNvSpPr txBox="1">
            <a:spLocks noChangeArrowheads="1"/>
          </p:cNvSpPr>
          <p:nvPr/>
        </p:nvSpPr>
        <p:spPr bwMode="auto">
          <a:xfrm>
            <a:off x="671513" y="5824538"/>
            <a:ext cx="1758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Two daughter</a:t>
            </a:r>
            <a:br>
              <a:rPr lang="en-US" sz="2100" b="1"/>
            </a:br>
            <a:r>
              <a:rPr lang="en-US" sz="2100" b="1"/>
              <a:t>cells result.</a:t>
            </a:r>
          </a:p>
        </p:txBody>
      </p:sp>
      <p:sp>
        <p:nvSpPr>
          <p:cNvPr id="67601" name="Oval 19"/>
          <p:cNvSpPr>
            <a:spLocks noChangeArrowheads="1"/>
          </p:cNvSpPr>
          <p:nvPr/>
        </p:nvSpPr>
        <p:spPr bwMode="auto">
          <a:xfrm>
            <a:off x="331788" y="2832100"/>
            <a:ext cx="277812" cy="2921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Text Box 20"/>
          <p:cNvSpPr txBox="1">
            <a:spLocks noChangeArrowheads="1"/>
          </p:cNvSpPr>
          <p:nvPr/>
        </p:nvSpPr>
        <p:spPr bwMode="auto">
          <a:xfrm>
            <a:off x="396875" y="2841625"/>
            <a:ext cx="2238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7603" name="Oval 21"/>
          <p:cNvSpPr>
            <a:spLocks noChangeArrowheads="1"/>
          </p:cNvSpPr>
          <p:nvPr/>
        </p:nvSpPr>
        <p:spPr bwMode="auto">
          <a:xfrm>
            <a:off x="317500" y="4365625"/>
            <a:ext cx="277813" cy="2921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Text Box 22"/>
          <p:cNvSpPr txBox="1">
            <a:spLocks noChangeArrowheads="1"/>
          </p:cNvSpPr>
          <p:nvPr/>
        </p:nvSpPr>
        <p:spPr bwMode="auto">
          <a:xfrm>
            <a:off x="382588" y="4375150"/>
            <a:ext cx="2238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7605" name="Oval 23"/>
          <p:cNvSpPr>
            <a:spLocks noChangeArrowheads="1"/>
          </p:cNvSpPr>
          <p:nvPr/>
        </p:nvSpPr>
        <p:spPr bwMode="auto">
          <a:xfrm>
            <a:off x="336550" y="5815013"/>
            <a:ext cx="277813" cy="2921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Text Box 24"/>
          <p:cNvSpPr txBox="1">
            <a:spLocks noChangeArrowheads="1"/>
          </p:cNvSpPr>
          <p:nvPr/>
        </p:nvSpPr>
        <p:spPr bwMode="auto">
          <a:xfrm>
            <a:off x="401638" y="5824538"/>
            <a:ext cx="2238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7607" name="Line 25"/>
          <p:cNvSpPr>
            <a:spLocks noChangeShapeType="1"/>
          </p:cNvSpPr>
          <p:nvPr/>
        </p:nvSpPr>
        <p:spPr bwMode="auto">
          <a:xfrm>
            <a:off x="4246563" y="277813"/>
            <a:ext cx="674687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Line 26"/>
          <p:cNvSpPr>
            <a:spLocks noChangeShapeType="1"/>
          </p:cNvSpPr>
          <p:nvPr/>
        </p:nvSpPr>
        <p:spPr bwMode="auto">
          <a:xfrm>
            <a:off x="5846763" y="29051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27"/>
          <p:cNvSpPr>
            <a:spLocks noChangeShapeType="1"/>
          </p:cNvSpPr>
          <p:nvPr/>
        </p:nvSpPr>
        <p:spPr bwMode="auto">
          <a:xfrm flipV="1">
            <a:off x="6111875" y="622300"/>
            <a:ext cx="211138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Line 28"/>
          <p:cNvSpPr>
            <a:spLocks noChangeShapeType="1"/>
          </p:cNvSpPr>
          <p:nvPr/>
        </p:nvSpPr>
        <p:spPr bwMode="auto">
          <a:xfrm>
            <a:off x="5727700" y="766763"/>
            <a:ext cx="119063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Line 29"/>
          <p:cNvSpPr>
            <a:spLocks noChangeShapeType="1"/>
          </p:cNvSpPr>
          <p:nvPr/>
        </p:nvSpPr>
        <p:spPr bwMode="auto">
          <a:xfrm>
            <a:off x="4537075" y="1733550"/>
            <a:ext cx="277813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Line 30"/>
          <p:cNvSpPr>
            <a:spLocks noChangeShapeType="1"/>
          </p:cNvSpPr>
          <p:nvPr/>
        </p:nvSpPr>
        <p:spPr bwMode="auto">
          <a:xfrm>
            <a:off x="4537075" y="1733550"/>
            <a:ext cx="2778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Line 31"/>
          <p:cNvSpPr>
            <a:spLocks noChangeShapeType="1"/>
          </p:cNvSpPr>
          <p:nvPr/>
        </p:nvSpPr>
        <p:spPr bwMode="auto">
          <a:xfrm>
            <a:off x="4418013" y="3122613"/>
            <a:ext cx="357187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4" name="Line 32"/>
          <p:cNvSpPr>
            <a:spLocks noChangeShapeType="1"/>
          </p:cNvSpPr>
          <p:nvPr/>
        </p:nvSpPr>
        <p:spPr bwMode="auto">
          <a:xfrm flipH="1">
            <a:off x="6084888" y="3122613"/>
            <a:ext cx="265112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12.12-4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616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534400" cy="914400"/>
          </a:xfrm>
        </p:spPr>
        <p:txBody>
          <a:bodyPr/>
          <a:lstStyle/>
          <a:p>
            <a:pPr marL="50800" indent="-50800" eaLnBrk="1" hangingPunct="1"/>
            <a:r>
              <a:rPr lang="en-US" dirty="0" smtClean="0"/>
              <a:t>Concept 3</a:t>
            </a:r>
            <a:r>
              <a:rPr lang="en-US" dirty="0" smtClean="0"/>
              <a:t>: The eukaryotic cell cycle is regulated by a molecular control system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8175"/>
            <a:ext cx="8534400" cy="3349625"/>
          </a:xfrm>
        </p:spPr>
        <p:txBody>
          <a:bodyPr/>
          <a:lstStyle/>
          <a:p>
            <a:pPr eaLnBrk="1" hangingPunct="1"/>
            <a:r>
              <a:rPr lang="en-US" smtClean="0"/>
              <a:t>The frequency of cell division varies with the type of cell</a:t>
            </a:r>
          </a:p>
          <a:p>
            <a:pPr eaLnBrk="1" hangingPunct="1"/>
            <a:r>
              <a:rPr lang="en-US" smtClean="0"/>
              <a:t>These differences result from regulation at the molecular level</a:t>
            </a:r>
          </a:p>
          <a:p>
            <a:pPr eaLnBrk="1" hangingPunct="1"/>
            <a:r>
              <a:rPr lang="en-US" smtClean="0"/>
              <a:t>Cancer cells manage to escape the usual controls on the cell cycle </a:t>
            </a:r>
          </a:p>
        </p:txBody>
      </p:sp>
      <p:grpSp>
        <p:nvGrpSpPr>
          <p:cNvPr id="7270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271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Cell Cycle Control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The sequential events of the cell cycle are directed by a distinct </a:t>
            </a:r>
            <a:r>
              <a:rPr lang="en-US" b="1" dirty="0" smtClean="0"/>
              <a:t>cell cycle control system</a:t>
            </a:r>
            <a:r>
              <a:rPr lang="en-US" dirty="0" smtClean="0"/>
              <a:t>, which is similar to a clock</a:t>
            </a:r>
          </a:p>
          <a:p>
            <a:pPr eaLnBrk="1" hangingPunct="1"/>
            <a:r>
              <a:rPr lang="en-US" dirty="0" smtClean="0"/>
              <a:t>The cell cycle control system is regulated by both internal and external controls</a:t>
            </a:r>
          </a:p>
          <a:p>
            <a:pPr eaLnBrk="1" hangingPunct="1"/>
            <a:r>
              <a:rPr lang="en-US" dirty="0" smtClean="0"/>
              <a:t>The clock has specific </a:t>
            </a:r>
            <a:r>
              <a:rPr lang="en-US" b="1" dirty="0" smtClean="0"/>
              <a:t>checkpoints </a:t>
            </a:r>
            <a:r>
              <a:rPr lang="en-US" dirty="0" smtClean="0"/>
              <a:t>where the cell cycle stops until a go-ahead signal is </a:t>
            </a:r>
            <a:r>
              <a:rPr lang="en-US" dirty="0" smtClean="0"/>
              <a:t>received</a:t>
            </a:r>
            <a:endParaRPr lang="en-US" sz="2500" dirty="0" smtClean="0"/>
          </a:p>
        </p:txBody>
      </p:sp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57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57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12_15MechAnalogyCellCy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838199"/>
            <a:ext cx="690164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3352800" y="304800"/>
            <a:ext cx="21526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dirty="0"/>
              <a:t>G</a:t>
            </a:r>
            <a:r>
              <a:rPr lang="en-US" b="1" baseline="-25000" dirty="0"/>
              <a:t>1</a:t>
            </a:r>
            <a:r>
              <a:rPr lang="en-US" b="1" dirty="0"/>
              <a:t> checkpoint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2884488" y="2746375"/>
            <a:ext cx="446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G</a:t>
            </a:r>
            <a:r>
              <a:rPr lang="en-US" b="1" baseline="-25000"/>
              <a:t>1</a:t>
            </a:r>
            <a:endParaRPr lang="en-US" b="1"/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4887913" y="3917950"/>
            <a:ext cx="446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G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3268663" y="6159500"/>
            <a:ext cx="2152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G</a:t>
            </a:r>
            <a:r>
              <a:rPr lang="en-US" b="1" baseline="-25000"/>
              <a:t>2</a:t>
            </a:r>
            <a:r>
              <a:rPr lang="en-US" b="1"/>
              <a:t> checkpoint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728663" y="5816600"/>
            <a:ext cx="2152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 checkpoint</a:t>
            </a:r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>
            <a:off x="3592513" y="4022725"/>
            <a:ext cx="339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</a:t>
            </a:r>
          </a:p>
        </p:txBody>
      </p: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6030913" y="2547938"/>
            <a:ext cx="339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S</a:t>
            </a: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4114800" y="2282825"/>
            <a:ext cx="11604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Control</a:t>
            </a:r>
            <a:br>
              <a:rPr lang="en-US" b="1"/>
            </a:br>
            <a:r>
              <a:rPr lang="en-US" b="1"/>
              <a:t>system</a:t>
            </a:r>
          </a:p>
        </p:txBody>
      </p:sp>
      <p:sp>
        <p:nvSpPr>
          <p:cNvPr id="76811" name="Line 13"/>
          <p:cNvSpPr>
            <a:spLocks noChangeShapeType="1"/>
          </p:cNvSpPr>
          <p:nvPr/>
        </p:nvSpPr>
        <p:spPr bwMode="auto">
          <a:xfrm flipH="1">
            <a:off x="2971800" y="762000"/>
            <a:ext cx="4492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4"/>
          <p:cNvSpPr>
            <a:spLocks noChangeShapeType="1"/>
          </p:cNvSpPr>
          <p:nvPr/>
        </p:nvSpPr>
        <p:spPr bwMode="auto">
          <a:xfrm flipH="1">
            <a:off x="2051050" y="5172075"/>
            <a:ext cx="422275" cy="636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5"/>
          <p:cNvSpPr>
            <a:spLocks noChangeShapeType="1"/>
          </p:cNvSpPr>
          <p:nvPr/>
        </p:nvSpPr>
        <p:spPr bwMode="auto">
          <a:xfrm>
            <a:off x="3201988" y="5410200"/>
            <a:ext cx="303212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12.15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15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143000"/>
          </a:xfrm>
        </p:spPr>
        <p:txBody>
          <a:bodyPr/>
          <a:lstStyle/>
          <a:p>
            <a:r>
              <a:rPr lang="en-US" dirty="0"/>
              <a:t>Checkpoints: </a:t>
            </a:r>
            <a:r>
              <a:rPr lang="en-US" sz="2000" i="1" dirty="0"/>
              <a:t>In checkpoints the standard or default signal is stop</a:t>
            </a:r>
            <a:r>
              <a:rPr lang="en-US" sz="2400" dirty="0"/>
              <a:t>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Signal transduction pathways </a:t>
            </a:r>
            <a:r>
              <a:rPr lang="en-US" dirty="0" smtClean="0"/>
              <a:t>are </a:t>
            </a:r>
            <a:r>
              <a:rPr lang="en-US" dirty="0"/>
              <a:t>used to create proteins that say “go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G1-Cell determines whether it will go to G0 or move to S phase.  </a:t>
            </a:r>
          </a:p>
          <a:p>
            <a:pPr lvl="1"/>
            <a:r>
              <a:rPr lang="en-US" dirty="0" smtClean="0"/>
              <a:t>Controlled by multiple </a:t>
            </a:r>
            <a:r>
              <a:rPr lang="en-US" dirty="0" err="1" smtClean="0"/>
              <a:t>cyclins</a:t>
            </a:r>
            <a:r>
              <a:rPr lang="en-US" dirty="0" smtClean="0"/>
              <a:t> and </a:t>
            </a:r>
            <a:r>
              <a:rPr lang="en-US" dirty="0" err="1" smtClean="0"/>
              <a:t>CDks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G2-Cell decides whether or not to enter mitosis.  </a:t>
            </a:r>
          </a:p>
          <a:p>
            <a:pPr lvl="1"/>
            <a:r>
              <a:rPr lang="en-US" dirty="0" smtClean="0"/>
              <a:t>Controlled by presence of MPF.</a:t>
            </a:r>
          </a:p>
          <a:p>
            <a:r>
              <a:rPr lang="en-US" dirty="0" smtClean="0"/>
              <a:t>M-Initiate anaphase (chromosome separation).  Controlled by all </a:t>
            </a:r>
            <a:r>
              <a:rPr lang="en-US" dirty="0" err="1" smtClean="0"/>
              <a:t>kinetochores</a:t>
            </a:r>
            <a:r>
              <a:rPr lang="en-US" dirty="0" smtClean="0"/>
              <a:t> being “bound” to chromosomes. 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8852" name="Picture 4" descr="12_16G1Checkpoi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77913"/>
            <a:ext cx="8548687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11150" y="2024063"/>
            <a:ext cx="21526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1</a:t>
            </a:r>
            <a:r>
              <a:rPr lang="en-US" sz="2200" b="1"/>
              <a:t> checkpoint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868613" y="4279900"/>
            <a:ext cx="3921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1</a:t>
            </a:r>
            <a:endParaRPr lang="en-US" sz="2200" b="1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307263" y="4286250"/>
            <a:ext cx="3921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1</a:t>
            </a:r>
            <a:endParaRPr lang="en-US" sz="2200" b="1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102350" y="1574800"/>
            <a:ext cx="3921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0</a:t>
            </a:r>
            <a:endParaRPr lang="en-US" sz="2200" b="1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06413" y="4987925"/>
            <a:ext cx="37258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(a) Cell receives a go-ahead</a:t>
            </a:r>
            <a:br>
              <a:rPr lang="en-US" sz="2200" b="1"/>
            </a:br>
            <a:r>
              <a:rPr lang="en-US" sz="2200" b="1"/>
              <a:t>      signal.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891088" y="4994275"/>
            <a:ext cx="35941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(b) Cell does not receive a</a:t>
            </a:r>
            <a:br>
              <a:rPr lang="en-US" sz="2200" b="1"/>
            </a:br>
            <a:r>
              <a:rPr lang="en-US" sz="2200" b="1"/>
              <a:t>      go-ahead signal.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222500" y="2249488"/>
            <a:ext cx="900113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For many cells, the G</a:t>
            </a:r>
            <a:r>
              <a:rPr lang="en-US" baseline="-25000" dirty="0" smtClean="0"/>
              <a:t>1</a:t>
            </a:r>
            <a:r>
              <a:rPr lang="en-US" dirty="0" smtClean="0"/>
              <a:t> checkpoint seems to be the most important </a:t>
            </a:r>
          </a:p>
          <a:p>
            <a:pPr eaLnBrk="1" hangingPunct="1"/>
            <a:r>
              <a:rPr lang="en-US" b="1" dirty="0" smtClean="0"/>
              <a:t>If a cell receives a go-ahead signal at the G</a:t>
            </a:r>
            <a:r>
              <a:rPr lang="en-US" b="1" baseline="-25000" dirty="0" smtClean="0"/>
              <a:t>1</a:t>
            </a:r>
            <a:r>
              <a:rPr lang="en-US" b="1" dirty="0" smtClean="0"/>
              <a:t> checkpoint, it will usually complete the S, G</a:t>
            </a:r>
            <a:r>
              <a:rPr lang="en-US" b="1" baseline="-25000" dirty="0" smtClean="0"/>
              <a:t>2</a:t>
            </a:r>
            <a:r>
              <a:rPr lang="en-US" b="1" dirty="0" smtClean="0"/>
              <a:t>, and M phases and divide</a:t>
            </a:r>
          </a:p>
          <a:p>
            <a:pPr eaLnBrk="1" hangingPunct="1"/>
            <a:r>
              <a:rPr lang="en-US" dirty="0" smtClean="0"/>
              <a:t>If the cell does not receive the go-ahead signal, it will exit the cycle, switching into a </a:t>
            </a:r>
            <a:r>
              <a:rPr lang="en-US" dirty="0" err="1" smtClean="0"/>
              <a:t>nondividing</a:t>
            </a:r>
            <a:r>
              <a:rPr lang="en-US" dirty="0" smtClean="0"/>
              <a:t> state called the </a:t>
            </a:r>
            <a:r>
              <a:rPr lang="en-US" b="1" dirty="0" smtClean="0"/>
              <a:t>G</a:t>
            </a:r>
            <a:r>
              <a:rPr lang="en-US" b="1" baseline="-25000" dirty="0" smtClean="0"/>
              <a:t>0</a:t>
            </a:r>
            <a:r>
              <a:rPr lang="en-US" b="1" dirty="0" smtClean="0"/>
              <a:t> phase </a:t>
            </a:r>
          </a:p>
        </p:txBody>
      </p:sp>
      <p:grpSp>
        <p:nvGrpSpPr>
          <p:cNvPr id="7782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782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782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609600"/>
            <a:ext cx="9017000" cy="914400"/>
          </a:xfrm>
        </p:spPr>
        <p:txBody>
          <a:bodyPr/>
          <a:lstStyle/>
          <a:p>
            <a:pPr eaLnBrk="1" hangingPunct="1"/>
            <a:r>
              <a:rPr lang="en-US" i="1" smtClean="0"/>
              <a:t>The Cell Cycle Clock: Cyclins and Cyclin-Dependent Kinases</a:t>
            </a:r>
            <a:endParaRPr lang="en-US" b="0" i="1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4651375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Two types of regulatory proteins are involved in cell cycle control: </a:t>
            </a:r>
            <a:r>
              <a:rPr kumimoji="1" lang="en-US" b="1" dirty="0" err="1" smtClean="0"/>
              <a:t>cyclins</a:t>
            </a:r>
            <a:r>
              <a:rPr kumimoji="1" lang="en-US" b="1" dirty="0" smtClean="0"/>
              <a:t> </a:t>
            </a:r>
            <a:r>
              <a:rPr kumimoji="1" lang="en-US" dirty="0" smtClean="0"/>
              <a:t>and </a:t>
            </a:r>
            <a:r>
              <a:rPr kumimoji="1" lang="en-US" b="1" dirty="0" err="1" smtClean="0"/>
              <a:t>cyclin</a:t>
            </a:r>
            <a:r>
              <a:rPr kumimoji="1" lang="en-US" b="1" dirty="0" smtClean="0"/>
              <a:t>-dependent kinases (</a:t>
            </a:r>
            <a:r>
              <a:rPr kumimoji="1" lang="en-US" b="1" dirty="0" err="1" smtClean="0"/>
              <a:t>Cdks</a:t>
            </a:r>
            <a:r>
              <a:rPr kumimoji="1" lang="en-US" b="1" dirty="0" smtClean="0"/>
              <a:t>)</a:t>
            </a:r>
          </a:p>
          <a:p>
            <a:pPr eaLnBrk="1" hangingPunct="1"/>
            <a:r>
              <a:rPr lang="en-US" dirty="0" err="1" smtClean="0"/>
              <a:t>Cdks</a:t>
            </a:r>
            <a:r>
              <a:rPr lang="en-US" dirty="0" smtClean="0"/>
              <a:t> activity fluctuates during the cell cycle because it is </a:t>
            </a:r>
            <a:r>
              <a:rPr lang="en-US" dirty="0" err="1" smtClean="0"/>
              <a:t>controled</a:t>
            </a:r>
            <a:r>
              <a:rPr lang="en-US" dirty="0" smtClean="0"/>
              <a:t> by </a:t>
            </a:r>
            <a:r>
              <a:rPr lang="en-US" dirty="0" err="1" smtClean="0"/>
              <a:t>cyclins</a:t>
            </a:r>
            <a:r>
              <a:rPr lang="en-US" dirty="0" smtClean="0"/>
              <a:t>, so named because their concentrations vary with the cell cycle</a:t>
            </a:r>
          </a:p>
          <a:p>
            <a:pPr eaLnBrk="1" hangingPunct="1"/>
            <a:r>
              <a:rPr lang="en-US" b="1" dirty="0" smtClean="0"/>
              <a:t>MPF</a:t>
            </a:r>
            <a:r>
              <a:rPr lang="en-US" dirty="0" smtClean="0"/>
              <a:t> (maturation-promoting factor) is a </a:t>
            </a:r>
            <a:r>
              <a:rPr lang="en-US" dirty="0" err="1" smtClean="0"/>
              <a:t>cyclin-Cdk</a:t>
            </a:r>
            <a:r>
              <a:rPr lang="en-US" dirty="0" smtClean="0"/>
              <a:t> complex that triggers a cell’s passage past the G</a:t>
            </a:r>
            <a:r>
              <a:rPr lang="en-US" baseline="-25000" dirty="0" smtClean="0"/>
              <a:t>2</a:t>
            </a:r>
            <a:r>
              <a:rPr lang="en-US" dirty="0" smtClean="0"/>
              <a:t> checkpoint into the M phase</a:t>
            </a:r>
          </a:p>
          <a:p>
            <a:pPr eaLnBrk="1" hangingPunct="1"/>
            <a:r>
              <a:rPr lang="en-US" sz="1200" dirty="0">
                <a:hlinkClick r:id="rId3"/>
              </a:rPr>
              <a:t>http://highered.mcgraw-hill.com/sites/0072437316/student_view0/chapter11/animations.html#</a:t>
            </a:r>
            <a:endParaRPr lang="en-US" sz="1200" dirty="0"/>
          </a:p>
          <a:p>
            <a:pPr eaLnBrk="1" hangingPunct="1"/>
            <a:endParaRPr lang="en-US" dirty="0" smtClean="0"/>
          </a:p>
        </p:txBody>
      </p:sp>
      <p:sp>
        <p:nvSpPr>
          <p:cNvPr id="7987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Concept </a:t>
            </a:r>
            <a:r>
              <a:rPr lang="en-US" dirty="0" smtClean="0"/>
              <a:t>1</a:t>
            </a:r>
            <a:r>
              <a:rPr lang="en-US" dirty="0" smtClean="0"/>
              <a:t>: Most cell division results in genetically </a:t>
            </a:r>
            <a:r>
              <a:rPr lang="en-US" sz="900" dirty="0" smtClean="0"/>
              <a:t> </a:t>
            </a:r>
            <a:r>
              <a:rPr lang="en-US" dirty="0" smtClean="0"/>
              <a:t>identical daughter cells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8175"/>
            <a:ext cx="8534400" cy="3044825"/>
          </a:xfrm>
        </p:spPr>
        <p:txBody>
          <a:bodyPr/>
          <a:lstStyle/>
          <a:p>
            <a:pPr eaLnBrk="1" hangingPunct="1"/>
            <a:r>
              <a:rPr lang="en-US" dirty="0" smtClean="0"/>
              <a:t>Most cell division results in daughter cells with identical genetic information, DNA</a:t>
            </a:r>
          </a:p>
          <a:p>
            <a:pPr lvl="1"/>
            <a:r>
              <a:rPr lang="en-US" dirty="0"/>
              <a:t>Somatic Cells (Body cells)</a:t>
            </a:r>
          </a:p>
          <a:p>
            <a:pPr lvl="2"/>
            <a:r>
              <a:rPr lang="en-US" dirty="0"/>
              <a:t>Most Numerous</a:t>
            </a:r>
          </a:p>
          <a:p>
            <a:pPr lvl="2"/>
            <a:r>
              <a:rPr lang="en-US" dirty="0"/>
              <a:t>Can be highly </a:t>
            </a:r>
            <a:r>
              <a:rPr lang="en-US" dirty="0" smtClean="0"/>
              <a:t>specialized</a:t>
            </a:r>
          </a:p>
          <a:p>
            <a:pPr eaLnBrk="1" hangingPunct="1"/>
            <a:r>
              <a:rPr lang="en-US" dirty="0" smtClean="0"/>
              <a:t>The exception is meiosis, a special type of division that can produce sperm and egg cells</a:t>
            </a:r>
          </a:p>
          <a:p>
            <a:pPr lvl="1"/>
            <a:r>
              <a:rPr lang="en-US" dirty="0"/>
              <a:t>Sex Cells</a:t>
            </a:r>
          </a:p>
          <a:p>
            <a:pPr lvl="2"/>
            <a:r>
              <a:rPr lang="en-US" dirty="0"/>
              <a:t>Gametes</a:t>
            </a:r>
          </a:p>
          <a:p>
            <a:pPr lvl="2"/>
            <a:r>
              <a:rPr lang="en-US" dirty="0"/>
              <a:t>Sperm </a:t>
            </a:r>
            <a:r>
              <a:rPr lang="en-US" dirty="0" err="1"/>
              <a:t>andEgg</a:t>
            </a:r>
            <a:endParaRPr lang="en-US" dirty="0"/>
          </a:p>
          <a:p>
            <a:pPr lvl="2"/>
            <a:r>
              <a:rPr lang="en-US" dirty="0"/>
              <a:t>Pollen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0900" name="Picture 4" descr="12_17_G2Checkpoi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4388" y="136525"/>
            <a:ext cx="4975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 rot="5627957">
            <a:off x="5184775" y="4402138"/>
            <a:ext cx="1600200" cy="20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dist"/>
            <a:r>
              <a:rPr lang="en-US" sz="1400" kern="10" spc="1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Cyclin accumulation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109788" y="2193925"/>
            <a:ext cx="48910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 Fluctuation of MPF activity and cyclin concentration </a:t>
            </a:r>
            <a:br>
              <a:rPr lang="en-US" sz="1400" b="1"/>
            </a:br>
            <a:r>
              <a:rPr lang="en-US" sz="1400" b="1"/>
              <a:t>     during the cell cycle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116138" y="6342063"/>
            <a:ext cx="49958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(b) Molecular mechanisms that help regulate the cell cycle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763838" y="585788"/>
            <a:ext cx="1068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MPF activity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757488" y="833438"/>
            <a:ext cx="10953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Cyclin</a:t>
            </a:r>
            <a:br>
              <a:rPr lang="en-US" sz="1400" b="1"/>
            </a:br>
            <a:r>
              <a:rPr lang="en-US" sz="1400" b="1"/>
              <a:t>concentration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756025" y="1965325"/>
            <a:ext cx="4476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Time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406650" y="284163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971925" y="290513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5508625" y="292100"/>
            <a:ext cx="2222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3271838" y="290513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4799013" y="284163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881313" y="28733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3562350" y="26828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460875" y="28098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5110163" y="26828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6008688" y="28098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3125788" y="4314825"/>
            <a:ext cx="3413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Cdk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173288" y="4727575"/>
            <a:ext cx="8969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Degraded</a:t>
            </a:r>
            <a:br>
              <a:rPr lang="en-US" sz="1400" b="1"/>
            </a:br>
            <a:r>
              <a:rPr lang="en-US" sz="1400" b="1"/>
              <a:t>cyclin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2522538" y="5237163"/>
            <a:ext cx="8969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 err="1"/>
              <a:t>Cyclin</a:t>
            </a:r>
            <a:r>
              <a:rPr lang="en-US" sz="1400" b="1" dirty="0"/>
              <a:t> is</a:t>
            </a:r>
            <a:br>
              <a:rPr lang="en-US" sz="1400" b="1" dirty="0"/>
            </a:br>
            <a:r>
              <a:rPr lang="en-US" sz="1400" b="1" dirty="0"/>
              <a:t>degraded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871913" y="5740400"/>
            <a:ext cx="4079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MPF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4057650" y="4986338"/>
            <a:ext cx="9763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G</a:t>
            </a:r>
            <a:r>
              <a:rPr lang="en-US" sz="1400" b="1" baseline="-25000"/>
              <a:t>2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checkpoint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5089525" y="5022850"/>
            <a:ext cx="3413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Cdk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5130800" y="5645150"/>
            <a:ext cx="5540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Cyclin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 rot="2232284">
            <a:off x="3919538" y="466883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 rot="3875157">
            <a:off x="4668044" y="4013994"/>
            <a:ext cx="2222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 rot="-3894939">
            <a:off x="3833019" y="3947319"/>
            <a:ext cx="2222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 rot="-2839498">
            <a:off x="4507707" y="4682331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 flipH="1">
            <a:off x="2671763" y="727075"/>
            <a:ext cx="539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 flipH="1">
            <a:off x="2592388" y="939800"/>
            <a:ext cx="13335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>
            <a:off x="4338638" y="4894263"/>
            <a:ext cx="66675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914400"/>
          </a:xfrm>
        </p:spPr>
        <p:txBody>
          <a:bodyPr/>
          <a:lstStyle/>
          <a:p>
            <a:pPr eaLnBrk="1" hangingPunct="1"/>
            <a:r>
              <a:rPr lang="en-US" i="1" smtClean="0"/>
              <a:t>Stop and Go Signs: Internal and External Signals at the Checkpoints</a:t>
            </a:r>
            <a:endParaRPr lang="en-US" b="0" i="1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8534400" cy="4575175"/>
          </a:xfrm>
        </p:spPr>
        <p:txBody>
          <a:bodyPr/>
          <a:lstStyle/>
          <a:p>
            <a:pPr eaLnBrk="1" hangingPunct="1"/>
            <a:r>
              <a:rPr lang="en-US" dirty="0" smtClean="0"/>
              <a:t>An example of an internal signal is that </a:t>
            </a:r>
            <a:r>
              <a:rPr lang="en-US" dirty="0" err="1" smtClean="0"/>
              <a:t>kinetochores</a:t>
            </a:r>
            <a:r>
              <a:rPr lang="en-US" dirty="0" smtClean="0"/>
              <a:t> not attached to spindle microtubules send a molecular signal that delays anaphase</a:t>
            </a:r>
          </a:p>
          <a:p>
            <a:pPr eaLnBrk="1" hangingPunct="1"/>
            <a:r>
              <a:rPr lang="en-US" dirty="0" smtClean="0"/>
              <a:t>Some external signals are </a:t>
            </a:r>
            <a:r>
              <a:rPr lang="en-US" b="1" dirty="0" smtClean="0"/>
              <a:t>growth factors</a:t>
            </a:r>
            <a:r>
              <a:rPr lang="en-US" dirty="0" smtClean="0"/>
              <a:t>, proteins released by certain cells that stimulate other cells to divide</a:t>
            </a:r>
          </a:p>
          <a:p>
            <a:pPr eaLnBrk="1" hangingPunct="1"/>
            <a:r>
              <a:rPr lang="en-US" dirty="0" smtClean="0"/>
              <a:t>For example, platelet-derived growth factor (PDGF) stimulates the division of human fibroblast cells in culture </a:t>
            </a:r>
            <a:endParaRPr lang="en-US" sz="2400" dirty="0" smtClean="0"/>
          </a:p>
        </p:txBody>
      </p:sp>
      <p:grpSp>
        <p:nvGrpSpPr>
          <p:cNvPr id="8397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397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397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12.18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4996" name="Picture 4" descr="12_18_PDGF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30250"/>
            <a:ext cx="8548687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79450" y="773113"/>
            <a:ext cx="24399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A sample of human</a:t>
            </a:r>
            <a:br>
              <a:rPr lang="en-US" sz="1900" b="1"/>
            </a:br>
            <a:r>
              <a:rPr lang="en-US" sz="1900" b="1"/>
              <a:t>connective tissue is</a:t>
            </a:r>
            <a:br>
              <a:rPr lang="en-US" sz="1900" b="1"/>
            </a:br>
            <a:r>
              <a:rPr lang="en-US" sz="1900" b="1"/>
              <a:t>cut up into small</a:t>
            </a:r>
            <a:br>
              <a:rPr lang="en-US" sz="1900" b="1"/>
            </a:br>
            <a:r>
              <a:rPr lang="en-US" sz="1900" b="1"/>
              <a:t>pieces.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85800" y="2551113"/>
            <a:ext cx="21494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Enzymes digest</a:t>
            </a:r>
            <a:br>
              <a:rPr lang="en-US" sz="1900" b="1"/>
            </a:br>
            <a:r>
              <a:rPr lang="en-US" sz="1900" b="1"/>
              <a:t>the extracellular</a:t>
            </a:r>
            <a:br>
              <a:rPr lang="en-US" sz="1900" b="1"/>
            </a:br>
            <a:r>
              <a:rPr lang="en-US" sz="1900" b="1"/>
              <a:t>matrix, resulting in</a:t>
            </a:r>
            <a:br>
              <a:rPr lang="en-US" sz="1900" b="1"/>
            </a:br>
            <a:r>
              <a:rPr lang="en-US" sz="1900" b="1"/>
              <a:t>a suspension of</a:t>
            </a:r>
            <a:br>
              <a:rPr lang="en-US" sz="1900" b="1"/>
            </a:br>
            <a:r>
              <a:rPr lang="en-US" sz="1900" b="1"/>
              <a:t>free fibroblasts.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84213" y="4246563"/>
            <a:ext cx="266541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Cells are transferred to</a:t>
            </a:r>
            <a:br>
              <a:rPr lang="en-US" sz="1900" b="1"/>
            </a:br>
            <a:r>
              <a:rPr lang="en-US" sz="1900" b="1"/>
              <a:t>culture vessels.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635375" y="754063"/>
            <a:ext cx="10763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Scalpels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974975" y="2011363"/>
            <a:ext cx="574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Petri</a:t>
            </a:r>
            <a:br>
              <a:rPr lang="en-US" sz="1900" b="1"/>
            </a:br>
            <a:r>
              <a:rPr lang="en-US" sz="1900" b="1"/>
              <a:t>dish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600575" y="3902075"/>
            <a:ext cx="1752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PDGF is added</a:t>
            </a:r>
            <a:br>
              <a:rPr lang="en-US" sz="1900" b="1"/>
            </a:br>
            <a:r>
              <a:rPr lang="en-US" sz="1900" b="1"/>
              <a:t>to half the</a:t>
            </a:r>
            <a:br>
              <a:rPr lang="en-US" sz="1900" b="1"/>
            </a:br>
            <a:r>
              <a:rPr lang="en-US" sz="1900" b="1"/>
              <a:t>vessels.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060575" y="5727700"/>
            <a:ext cx="1673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Without PDGF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433888" y="5721350"/>
            <a:ext cx="1328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With PDGF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8099425" y="3841750"/>
            <a:ext cx="708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10 </a:t>
            </a:r>
            <a:r>
              <a:rPr lang="en-US" sz="1900" b="1">
                <a:sym typeface="Symbol" pitchFamily="18" charset="2"/>
              </a:rPr>
              <a:t></a:t>
            </a:r>
            <a:r>
              <a:rPr lang="en-US" sz="1900" b="1"/>
              <a:t>m</a:t>
            </a: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H="1">
            <a:off x="3849688" y="1031875"/>
            <a:ext cx="250825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4100513" y="1031875"/>
            <a:ext cx="23812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V="1">
            <a:off x="3519488" y="2063750"/>
            <a:ext cx="196850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8280400" y="4087813"/>
            <a:ext cx="0" cy="106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677275" y="4087813"/>
            <a:ext cx="0" cy="106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8280400" y="4140200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304800" y="739775"/>
            <a:ext cx="279400" cy="2794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374650" y="760413"/>
            <a:ext cx="230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5014" name="Oval 22"/>
          <p:cNvSpPr>
            <a:spLocks noChangeArrowheads="1"/>
          </p:cNvSpPr>
          <p:nvPr/>
        </p:nvSpPr>
        <p:spPr bwMode="auto">
          <a:xfrm>
            <a:off x="298450" y="2506663"/>
            <a:ext cx="279400" cy="2794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368300" y="2527300"/>
            <a:ext cx="230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298450" y="4198938"/>
            <a:ext cx="279400" cy="2794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368300" y="4219575"/>
            <a:ext cx="230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5018" name="Oval 26"/>
          <p:cNvSpPr>
            <a:spLocks noChangeArrowheads="1"/>
          </p:cNvSpPr>
          <p:nvPr/>
        </p:nvSpPr>
        <p:spPr bwMode="auto">
          <a:xfrm>
            <a:off x="4227513" y="3854450"/>
            <a:ext cx="279400" cy="2794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4297363" y="3875088"/>
            <a:ext cx="2301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00" y="9144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PDGF is a </a:t>
            </a:r>
            <a:r>
              <a:rPr lang="en-US" dirty="0" err="1" smtClean="0"/>
              <a:t>ligand</a:t>
            </a:r>
            <a:r>
              <a:rPr lang="en-US" dirty="0" smtClean="0"/>
              <a:t> for RTKs and results in division …wounds secrete this to stimulate division/healing (41)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3883025"/>
          </a:xfrm>
        </p:spPr>
        <p:txBody>
          <a:bodyPr/>
          <a:lstStyle/>
          <a:p>
            <a:pPr eaLnBrk="1" hangingPunct="1"/>
            <a:r>
              <a:rPr lang="en-US" dirty="0" smtClean="0"/>
              <a:t>A clear example of external signals is </a:t>
            </a:r>
            <a:r>
              <a:rPr lang="en-US" b="1" dirty="0" smtClean="0"/>
              <a:t>density-dependent inhibition</a:t>
            </a:r>
            <a:r>
              <a:rPr lang="en-US" dirty="0" smtClean="0"/>
              <a:t>, in which crowded cells stop </a:t>
            </a:r>
            <a:r>
              <a:rPr lang="en-US" dirty="0" smtClean="0"/>
              <a:t>dividing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Most animal cells also exhibit </a:t>
            </a:r>
            <a:r>
              <a:rPr lang="en-US" b="1" dirty="0" smtClean="0"/>
              <a:t>anchorage dependence</a:t>
            </a:r>
            <a:r>
              <a:rPr lang="en-US" dirty="0" smtClean="0"/>
              <a:t>, in which they must be attached to a substratum in order to </a:t>
            </a:r>
            <a:r>
              <a:rPr lang="en-US" dirty="0" smtClean="0"/>
              <a:t>divide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Cancer cells exhibit neither density-dependent inhibition nor anchorage </a:t>
            </a:r>
            <a:r>
              <a:rPr lang="en-US" dirty="0" smtClean="0"/>
              <a:t>dependence</a:t>
            </a:r>
            <a:endParaRPr lang="en-US" dirty="0" smtClean="0"/>
          </a:p>
        </p:txBody>
      </p:sp>
      <p:grpSp>
        <p:nvGrpSpPr>
          <p:cNvPr id="8704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2" name="Picture 4" descr="12-16-CellDivInhibition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3400"/>
            <a:ext cx="8991600" cy="503238"/>
          </a:xfrm>
        </p:spPr>
        <p:txBody>
          <a:bodyPr/>
          <a:lstStyle/>
          <a:p>
            <a:pPr eaLnBrk="1" hangingPunct="1"/>
            <a:r>
              <a:rPr lang="en-US" smtClean="0"/>
              <a:t>Loss of Cell Cycle Controls in Cancer Cells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846638"/>
          </a:xfrm>
        </p:spPr>
        <p:txBody>
          <a:bodyPr/>
          <a:lstStyle/>
          <a:p>
            <a:pPr eaLnBrk="1" hangingPunct="1"/>
            <a:r>
              <a:rPr lang="en-US" dirty="0" smtClean="0"/>
              <a:t>Cancer cells do not respond normally to the body’s control mechanisms</a:t>
            </a:r>
          </a:p>
          <a:p>
            <a:pPr eaLnBrk="1" hangingPunct="1"/>
            <a:r>
              <a:rPr lang="en-US" dirty="0" smtClean="0"/>
              <a:t>Cancer cells may not need growth factors to grow and divide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dirty="0" smtClean="0"/>
              <a:t>They may make their own growth factor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dirty="0" smtClean="0"/>
              <a:t>They may convey a growth factor’s signal without the presence of the growth factor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dirty="0" smtClean="0"/>
              <a:t>They may have an abnormal cell cycle control </a:t>
            </a:r>
            <a:r>
              <a:rPr lang="en-US" dirty="0" smtClean="0"/>
              <a:t>system</a:t>
            </a:r>
            <a:endParaRPr lang="en-US" dirty="0" smtClean="0"/>
          </a:p>
        </p:txBody>
      </p:sp>
      <p:grpSp>
        <p:nvGrpSpPr>
          <p:cNvPr id="9114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114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114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2005"/>
            <a:ext cx="8534400" cy="544195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 smtClean="0"/>
              <a:t>A normal cell is converted to a cancerous cell by a process called </a:t>
            </a:r>
            <a:r>
              <a:rPr lang="en-US" b="1" dirty="0" smtClean="0"/>
              <a:t>transformation</a:t>
            </a:r>
            <a:endParaRPr lang="en-US" b="1" dirty="0" smtClean="0"/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Cancer cells that are not eliminated by the immune system, form tumors, masses of abnormal cells within otherwise normal tissue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If abnormal cells remain at the original site, the lump is called a </a:t>
            </a:r>
            <a:r>
              <a:rPr lang="en-US" b="1" dirty="0" smtClean="0"/>
              <a:t>benign tumor</a:t>
            </a:r>
          </a:p>
          <a:p>
            <a:pPr eaLnBrk="1" hangingPunct="1">
              <a:spcBef>
                <a:spcPct val="30000"/>
              </a:spcBef>
            </a:pPr>
            <a:r>
              <a:rPr lang="en-US" b="1" dirty="0" smtClean="0"/>
              <a:t>Malignant tumors </a:t>
            </a:r>
            <a:r>
              <a:rPr lang="en-US" dirty="0" smtClean="0"/>
              <a:t>invade surrounding tissues and can </a:t>
            </a:r>
            <a:r>
              <a:rPr lang="en-US" b="1" dirty="0" smtClean="0"/>
              <a:t>metastasize</a:t>
            </a:r>
            <a:r>
              <a:rPr lang="en-US" dirty="0" smtClean="0"/>
              <a:t>, exporting cancer cells to other parts of the body, where they may form additional </a:t>
            </a:r>
            <a:r>
              <a:rPr lang="en-US" dirty="0" smtClean="0"/>
              <a:t>tumors</a:t>
            </a:r>
            <a:endParaRPr lang="en-US" dirty="0" smtClean="0"/>
          </a:p>
        </p:txBody>
      </p:sp>
      <p:grpSp>
        <p:nvGrpSpPr>
          <p:cNvPr id="9216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16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216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satMod val="150000"/>
                  </a:schemeClr>
                </a:solidFill>
                <a:hlinkClick r:id="rId2"/>
              </a:rPr>
              <a:t>http://www.hhmi.org/biointeractive/cancer/angiogenesis.html</a:t>
            </a:r>
            <a:endParaRPr lang="en-US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4" descr="12-17-MalignantTumor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1163"/>
            <a:ext cx="868680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419600"/>
          </a:xfrm>
        </p:spPr>
        <p:txBody>
          <a:bodyPr/>
          <a:lstStyle/>
          <a:p>
            <a:r>
              <a:rPr lang="en-US" smtClean="0"/>
              <a:t>Regulation of cell division is a balance between: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   </a:t>
            </a:r>
            <a:r>
              <a:rPr lang="en-US" smtClean="0">
                <a:solidFill>
                  <a:schemeClr val="hlink"/>
                </a:solidFill>
              </a:rPr>
              <a:t>Mitosis</a:t>
            </a:r>
            <a:r>
              <a:rPr lang="en-US" smtClean="0"/>
              <a:t> - making new cells.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   </a:t>
            </a:r>
            <a:r>
              <a:rPr lang="en-US" smtClean="0">
                <a:solidFill>
                  <a:schemeClr val="hlink"/>
                </a:solidFill>
              </a:rPr>
              <a:t>Apoptosis</a:t>
            </a:r>
            <a:r>
              <a:rPr lang="en-US" smtClean="0"/>
              <a:t> - cell suicide or death</a:t>
            </a:r>
          </a:p>
          <a:p>
            <a:r>
              <a:rPr lang="en-US" smtClean="0"/>
              <a:t>Cancer can result if </a:t>
            </a:r>
            <a:r>
              <a:rPr lang="en-US" u="sng" smtClean="0"/>
              <a:t>either</a:t>
            </a:r>
            <a:r>
              <a:rPr lang="en-US" smtClean="0"/>
              <a:t> process doesn’t work.</a:t>
            </a:r>
          </a:p>
        </p:txBody>
      </p:sp>
    </p:spTree>
    <p:extLst>
      <p:ext uri="{BB962C8B-B14F-4D97-AF65-F5344CB8AC3E}">
        <p14:creationId xmlns:p14="http://schemas.microsoft.com/office/powerpoint/2010/main" val="19610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Causes of Cancer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Genetic and environmental factors are involved in causing cancer</a:t>
            </a:r>
          </a:p>
          <a:p>
            <a:r>
              <a:rPr lang="en-US" dirty="0" smtClean="0"/>
              <a:t>Cigarettes, air &amp; water pollution, &amp; exposure to UV rays from the sun are all known to damage genes which control the cell cycle</a:t>
            </a:r>
          </a:p>
          <a:p>
            <a:r>
              <a:rPr lang="en-US" dirty="0" smtClean="0"/>
              <a:t>Cancer may also be caused by viral infections like HPV</a:t>
            </a:r>
          </a:p>
          <a:p>
            <a:r>
              <a:rPr lang="en-US" sz="2000" dirty="0" smtClean="0">
                <a:hlinkClick r:id="rId2"/>
              </a:rPr>
              <a:t>http://www.cancerquest.org/cancer-biology-animations.html#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98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What Process Do Our Cells Use to Divide?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Somatic Cells</a:t>
            </a:r>
          </a:p>
          <a:p>
            <a:pPr lvl="1"/>
            <a:r>
              <a:rPr lang="en-US" smtClean="0"/>
              <a:t>Mitosis</a:t>
            </a:r>
          </a:p>
          <a:p>
            <a:pPr lvl="1"/>
            <a:r>
              <a:rPr lang="en-US" smtClean="0"/>
              <a:t>Asexual Reproduction</a:t>
            </a:r>
          </a:p>
          <a:p>
            <a:r>
              <a:rPr lang="en-US" smtClean="0"/>
              <a:t>Sex Cells</a:t>
            </a:r>
          </a:p>
          <a:p>
            <a:pPr lvl="1"/>
            <a:r>
              <a:rPr lang="en-US" smtClean="0"/>
              <a:t>Meiosis</a:t>
            </a:r>
          </a:p>
          <a:p>
            <a:pPr lvl="1"/>
            <a:r>
              <a:rPr lang="en-US" smtClean="0"/>
              <a:t>Sexual Reproduction</a:t>
            </a:r>
          </a:p>
          <a:p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83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95300"/>
            <a:ext cx="9004300" cy="1143000"/>
          </a:xfrm>
        </p:spPr>
        <p:txBody>
          <a:bodyPr/>
          <a:lstStyle/>
          <a:p>
            <a:pPr eaLnBrk="1" hangingPunct="1"/>
            <a:r>
              <a:rPr lang="en-US" smtClean="0"/>
              <a:t>Cellular Organization of the Genetic Material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All the DNA in a cell constitutes the cell’s </a:t>
            </a:r>
            <a:r>
              <a:rPr lang="en-US" b="1" dirty="0" smtClean="0"/>
              <a:t>genome</a:t>
            </a:r>
          </a:p>
          <a:p>
            <a:pPr eaLnBrk="1" hangingPunct="1"/>
            <a:r>
              <a:rPr lang="en-US" dirty="0" smtClean="0"/>
              <a:t>A genome can consist of a single DNA molecule (common in prokaryotic cells) or a number of DNA molecules (common in eukaryotic cells)</a:t>
            </a:r>
          </a:p>
          <a:p>
            <a:pPr eaLnBrk="1" hangingPunct="1"/>
            <a:r>
              <a:rPr lang="en-US" dirty="0" smtClean="0"/>
              <a:t>DNA molecules in a cell are packaged into </a:t>
            </a:r>
            <a:r>
              <a:rPr lang="en-US" b="1" dirty="0" smtClean="0"/>
              <a:t>chromosomes</a:t>
            </a:r>
          </a:p>
          <a:p>
            <a:pPr eaLnBrk="1" hangingPunct="1"/>
            <a:r>
              <a:rPr lang="en-US" dirty="0" smtClean="0"/>
              <a:t>Segments of DNA that code for a single protein are called a </a:t>
            </a:r>
            <a:r>
              <a:rPr lang="en-US" b="1" dirty="0" smtClean="0"/>
              <a:t>gene</a:t>
            </a:r>
            <a:r>
              <a:rPr lang="en-US" dirty="0" smtClean="0"/>
              <a:t>. </a:t>
            </a:r>
            <a:endParaRPr lang="en-US" b="1" dirty="0" smtClean="0"/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2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r>
              <a:rPr lang="en-US" sz="2400" dirty="0"/>
              <a:t>Because mitosis is the division of the nucleus, we must talk about what in the nucleus is </a:t>
            </a:r>
            <a:r>
              <a:rPr lang="en-US" sz="2400" dirty="0" smtClean="0"/>
              <a:t>divided</a:t>
            </a:r>
          </a:p>
          <a:p>
            <a:r>
              <a:rPr lang="en-US" sz="2400" dirty="0" smtClean="0"/>
              <a:t>. </a:t>
            </a:r>
            <a:r>
              <a:rPr lang="en-US" sz="2400" dirty="0"/>
              <a:t>DNA is wrapped around special proteins called histones.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strand of DNA wraps twice around each histone protein, followed by a space of DNA, and another histone.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forms a structure that resembles beads on a string.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further condense and coil forming what we know as a chromosome</a:t>
            </a:r>
          </a:p>
        </p:txBody>
      </p:sp>
    </p:spTree>
    <p:extLst>
      <p:ext uri="{BB962C8B-B14F-4D97-AF65-F5344CB8AC3E}">
        <p14:creationId xmlns:p14="http://schemas.microsoft.com/office/powerpoint/2010/main" val="36254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7366?display=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868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70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534400" cy="5216525"/>
          </a:xfrm>
        </p:spPr>
        <p:txBody>
          <a:bodyPr/>
          <a:lstStyle/>
          <a:p>
            <a:pPr eaLnBrk="1" hangingPunct="1"/>
            <a:r>
              <a:rPr lang="en-US" dirty="0" smtClean="0"/>
              <a:t>Eukaryotic chromosomes consist of </a:t>
            </a:r>
            <a:r>
              <a:rPr lang="en-US" b="1" dirty="0" smtClean="0"/>
              <a:t>chromatin</a:t>
            </a:r>
            <a:r>
              <a:rPr lang="en-US" dirty="0" smtClean="0"/>
              <a:t>, a complex of DNA and protein that condenses during cell division to form visible chromosomes.</a:t>
            </a:r>
          </a:p>
          <a:p>
            <a:pPr eaLnBrk="1" hangingPunct="1"/>
            <a:r>
              <a:rPr lang="en-US" dirty="0" smtClean="0"/>
              <a:t>Every eukaryotic species has a characteristic number of chromosomes in each cell nucleus</a:t>
            </a:r>
          </a:p>
          <a:p>
            <a:pPr eaLnBrk="1" hangingPunct="1"/>
            <a:r>
              <a:rPr lang="en-US" dirty="0" smtClean="0"/>
              <a:t>Humans have 23 pairs of chromosomes.</a:t>
            </a:r>
          </a:p>
          <a:p>
            <a:pPr eaLnBrk="1" hangingPunct="1"/>
            <a:r>
              <a:rPr lang="en-US" b="1" dirty="0" smtClean="0"/>
              <a:t>Somatic cells </a:t>
            </a:r>
            <a:r>
              <a:rPr lang="en-US" dirty="0" smtClean="0"/>
              <a:t>(</a:t>
            </a:r>
            <a:r>
              <a:rPr lang="en-US" dirty="0" err="1" smtClean="0"/>
              <a:t>nonreproductive</a:t>
            </a:r>
            <a:r>
              <a:rPr lang="en-US" dirty="0" smtClean="0"/>
              <a:t> </a:t>
            </a:r>
            <a:r>
              <a:rPr lang="en-US" dirty="0" smtClean="0"/>
              <a:t>body cells</a:t>
            </a:r>
            <a:r>
              <a:rPr lang="en-US" dirty="0" smtClean="0"/>
              <a:t>) have two sets of chromosomes (diploid)</a:t>
            </a:r>
          </a:p>
          <a:p>
            <a:pPr eaLnBrk="1" hangingPunct="1"/>
            <a:r>
              <a:rPr lang="en-US" b="1" dirty="0" smtClean="0"/>
              <a:t>Gametes </a:t>
            </a:r>
            <a:r>
              <a:rPr lang="en-US" dirty="0" smtClean="0"/>
              <a:t>(reproductive cells: sperm and eggs) have half as many chromosomes as somatic cells</a:t>
            </a:r>
          </a:p>
          <a:p>
            <a:pPr eaLnBrk="1" hangingPunct="1"/>
            <a:r>
              <a:rPr lang="en-US" dirty="0" smtClean="0"/>
              <a:t>(haploid</a:t>
            </a:r>
            <a:r>
              <a:rPr lang="en-US" dirty="0" smtClean="0"/>
              <a:t>)</a:t>
            </a:r>
            <a:endParaRPr lang="en-US" dirty="0" smtClean="0"/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2340</Words>
  <Application>Microsoft Office PowerPoint</Application>
  <PresentationFormat>On-screen Show (4:3)</PresentationFormat>
  <Paragraphs>415</Paragraphs>
  <Slides>49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Monotype Sorts</vt:lpstr>
      <vt:lpstr>Symbol</vt:lpstr>
      <vt:lpstr>Times</vt:lpstr>
      <vt:lpstr>Times New Roman</vt:lpstr>
      <vt:lpstr>ヒラギノ角ゴ Pro W3</vt:lpstr>
      <vt:lpstr>Blank Presentation</vt:lpstr>
      <vt:lpstr>PowerPoint Presentation</vt:lpstr>
      <vt:lpstr>Review Over Cells</vt:lpstr>
      <vt:lpstr>PowerPoint Presentation</vt:lpstr>
      <vt:lpstr>Concept 1: Most cell division results in genetically  identical daughter cells</vt:lpstr>
      <vt:lpstr>What Process Do Our Cells Use to Divide?</vt:lpstr>
      <vt:lpstr>Cellular Organization of the Genetic Material</vt:lpstr>
      <vt:lpstr>DNA Packaging</vt:lpstr>
      <vt:lpstr>PowerPoint Presentation</vt:lpstr>
      <vt:lpstr>PowerPoint Presentation</vt:lpstr>
      <vt:lpstr>Distribution of Chromosomes During Eukaryotic Cell Division</vt:lpstr>
      <vt:lpstr>PowerPoint Presentation</vt:lpstr>
      <vt:lpstr>PowerPoint Presentation</vt:lpstr>
      <vt:lpstr>Figure 12.5-3</vt:lpstr>
      <vt:lpstr>Different Organisms Have Different Amounts of Chromosomes</vt:lpstr>
      <vt:lpstr>PowerPoint Presentation</vt:lpstr>
      <vt:lpstr>Concept 2: The mitotic phase alternates with interphase in the cell cycle</vt:lpstr>
      <vt:lpstr>Figure 12.6</vt:lpstr>
      <vt:lpstr>Mitosis - Purpose</vt:lpstr>
      <vt:lpstr>PowerPoint Presentation</vt:lpstr>
      <vt:lpstr>The Mitotic Spindle: A Closer Look</vt:lpstr>
      <vt:lpstr>Figure 12.7a</vt:lpstr>
      <vt:lpstr>Figure 12.7b</vt:lpstr>
      <vt:lpstr>Figure 12.8</vt:lpstr>
      <vt:lpstr>Figure 12.7</vt:lpstr>
      <vt:lpstr>PowerPoint Presentation</vt:lpstr>
      <vt:lpstr>PowerPoint Presentation</vt:lpstr>
      <vt:lpstr>PowerPoint Presentation</vt:lpstr>
      <vt:lpstr>Cell Division</vt:lpstr>
      <vt:lpstr>Cytokinesis: A Closer Look</vt:lpstr>
      <vt:lpstr>Figure 12.10</vt:lpstr>
      <vt:lpstr>Binary Fission in Bacteria</vt:lpstr>
      <vt:lpstr>Figure 12.12-4</vt:lpstr>
      <vt:lpstr>Concept 3: The eukaryotic cell cycle is regulated by a molecular control system</vt:lpstr>
      <vt:lpstr>The Cell Cycle Control System</vt:lpstr>
      <vt:lpstr>Figure 12.15</vt:lpstr>
      <vt:lpstr>Checkpoints: In checkpoints the standard or default signal is stop.  </vt:lpstr>
      <vt:lpstr>Figure 12.16</vt:lpstr>
      <vt:lpstr>PowerPoint Presentation</vt:lpstr>
      <vt:lpstr>The Cell Cycle Clock: Cyclins and Cyclin-Dependent Kinases</vt:lpstr>
      <vt:lpstr>Figure 12.17</vt:lpstr>
      <vt:lpstr>Stop and Go Signs: Internal and External Signals at the Checkpoints</vt:lpstr>
      <vt:lpstr>Figure 12.18</vt:lpstr>
      <vt:lpstr>PowerPoint Presentation</vt:lpstr>
      <vt:lpstr>PowerPoint Presentation</vt:lpstr>
      <vt:lpstr>Loss of Cell Cycle Controls in Cancer Cells</vt:lpstr>
      <vt:lpstr>PowerPoint Presentation</vt:lpstr>
      <vt:lpstr>http://www.hhmi.org/biointeractive/cancer/angiogenesis.html</vt:lpstr>
      <vt:lpstr>Comment</vt:lpstr>
      <vt:lpstr>Causes of Cancer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Lynn McQuade</cp:lastModifiedBy>
  <cp:revision>40</cp:revision>
  <dcterms:created xsi:type="dcterms:W3CDTF">2010-08-06T18:35:02Z</dcterms:created>
  <dcterms:modified xsi:type="dcterms:W3CDTF">2018-06-13T19:39:33Z</dcterms:modified>
</cp:coreProperties>
</file>