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6"/>
  </p:notesMasterIdLst>
  <p:sldIdLst>
    <p:sldId id="256" r:id="rId2"/>
    <p:sldId id="394" r:id="rId3"/>
    <p:sldId id="395" r:id="rId4"/>
    <p:sldId id="258" r:id="rId5"/>
    <p:sldId id="342" r:id="rId6"/>
    <p:sldId id="346" r:id="rId7"/>
    <p:sldId id="392" r:id="rId8"/>
    <p:sldId id="273" r:id="rId9"/>
    <p:sldId id="280" r:id="rId10"/>
    <p:sldId id="288" r:id="rId11"/>
    <p:sldId id="358" r:id="rId12"/>
    <p:sldId id="292" r:id="rId13"/>
    <p:sldId id="301" r:id="rId14"/>
    <p:sldId id="302" r:id="rId15"/>
    <p:sldId id="308" r:id="rId16"/>
    <p:sldId id="309" r:id="rId17"/>
    <p:sldId id="310" r:id="rId18"/>
    <p:sldId id="312" r:id="rId19"/>
    <p:sldId id="372" r:id="rId20"/>
    <p:sldId id="373" r:id="rId21"/>
    <p:sldId id="315" r:id="rId22"/>
    <p:sldId id="319" r:id="rId23"/>
    <p:sldId id="318" r:id="rId24"/>
    <p:sldId id="328" r:id="rId25"/>
    <p:sldId id="381" r:id="rId26"/>
    <p:sldId id="393" r:id="rId27"/>
    <p:sldId id="332" r:id="rId28"/>
    <p:sldId id="334" r:id="rId29"/>
    <p:sldId id="336" r:id="rId30"/>
    <p:sldId id="396" r:id="rId31"/>
    <p:sldId id="397" r:id="rId32"/>
    <p:sldId id="398" r:id="rId33"/>
    <p:sldId id="399" r:id="rId34"/>
    <p:sldId id="401" r:id="rId35"/>
    <p:sldId id="402" r:id="rId36"/>
    <p:sldId id="403" r:id="rId37"/>
    <p:sldId id="404" r:id="rId38"/>
    <p:sldId id="406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8" r:id="rId49"/>
    <p:sldId id="421" r:id="rId50"/>
    <p:sldId id="420" r:id="rId51"/>
    <p:sldId id="422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30" r:id="rId60"/>
    <p:sldId id="431" r:id="rId61"/>
    <p:sldId id="432" r:id="rId62"/>
    <p:sldId id="434" r:id="rId63"/>
    <p:sldId id="437" r:id="rId64"/>
    <p:sldId id="439" r:id="rId65"/>
    <p:sldId id="448" r:id="rId66"/>
    <p:sldId id="451" r:id="rId67"/>
    <p:sldId id="452" r:id="rId68"/>
    <p:sldId id="453" r:id="rId69"/>
    <p:sldId id="454" r:id="rId70"/>
    <p:sldId id="455" r:id="rId71"/>
    <p:sldId id="456" r:id="rId72"/>
    <p:sldId id="457" r:id="rId73"/>
    <p:sldId id="458" r:id="rId74"/>
    <p:sldId id="459" r:id="rId75"/>
    <p:sldId id="460" r:id="rId76"/>
    <p:sldId id="461" r:id="rId77"/>
    <p:sldId id="462" r:id="rId78"/>
    <p:sldId id="465" r:id="rId79"/>
    <p:sldId id="466" r:id="rId80"/>
    <p:sldId id="467" r:id="rId81"/>
    <p:sldId id="468" r:id="rId82"/>
    <p:sldId id="470" r:id="rId83"/>
    <p:sldId id="476" r:id="rId84"/>
    <p:sldId id="477" r:id="rId85"/>
    <p:sldId id="478" r:id="rId86"/>
    <p:sldId id="479" r:id="rId87"/>
    <p:sldId id="480" r:id="rId88"/>
    <p:sldId id="481" r:id="rId89"/>
    <p:sldId id="482" r:id="rId90"/>
    <p:sldId id="483" r:id="rId91"/>
    <p:sldId id="485" r:id="rId92"/>
    <p:sldId id="487" r:id="rId93"/>
    <p:sldId id="488" r:id="rId94"/>
    <p:sldId id="490" r:id="rId95"/>
    <p:sldId id="491" r:id="rId96"/>
    <p:sldId id="492" r:id="rId97"/>
    <p:sldId id="493" r:id="rId98"/>
    <p:sldId id="495" r:id="rId99"/>
    <p:sldId id="496" r:id="rId100"/>
    <p:sldId id="497" r:id="rId101"/>
    <p:sldId id="498" r:id="rId102"/>
    <p:sldId id="499" r:id="rId103"/>
    <p:sldId id="501" r:id="rId104"/>
    <p:sldId id="502" r:id="rId105"/>
    <p:sldId id="503" r:id="rId106"/>
    <p:sldId id="504" r:id="rId107"/>
    <p:sldId id="505" r:id="rId108"/>
    <p:sldId id="506" r:id="rId109"/>
    <p:sldId id="507" r:id="rId110"/>
    <p:sldId id="508" r:id="rId111"/>
    <p:sldId id="509" r:id="rId112"/>
    <p:sldId id="510" r:id="rId113"/>
    <p:sldId id="511" r:id="rId114"/>
    <p:sldId id="512" r:id="rId115"/>
    <p:sldId id="513" r:id="rId116"/>
    <p:sldId id="514" r:id="rId117"/>
    <p:sldId id="515" r:id="rId118"/>
    <p:sldId id="516" r:id="rId119"/>
    <p:sldId id="517" r:id="rId120"/>
    <p:sldId id="518" r:id="rId121"/>
    <p:sldId id="519" r:id="rId122"/>
    <p:sldId id="520" r:id="rId123"/>
    <p:sldId id="521" r:id="rId124"/>
    <p:sldId id="523" r:id="rId1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orient="horz" pos="1776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104">
          <p15:clr>
            <a:srgbClr val="A4A3A4"/>
          </p15:clr>
        </p15:guide>
        <p15:guide id="5" orient="horz" pos="912">
          <p15:clr>
            <a:srgbClr val="A4A3A4"/>
          </p15:clr>
        </p15:guide>
        <p15:guide id="6" orient="horz" pos="1440">
          <p15:clr>
            <a:srgbClr val="A4A3A4"/>
          </p15:clr>
        </p15:guide>
        <p15:guide id="7" pos="144">
          <p15:clr>
            <a:srgbClr val="A4A3A4"/>
          </p15:clr>
        </p15:guide>
        <p15:guide id="8" pos="384">
          <p15:clr>
            <a:srgbClr val="A4A3A4"/>
          </p15:clr>
        </p15:guide>
        <p15:guide id="9" pos="4384">
          <p15:clr>
            <a:srgbClr val="A4A3A4"/>
          </p15:clr>
        </p15:guide>
        <p15:guide id="10" pos="2880">
          <p15:clr>
            <a:srgbClr val="A4A3A4"/>
          </p15:clr>
        </p15:guide>
        <p15:guide id="11" pos="1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5702" autoAdjust="0"/>
  </p:normalViewPr>
  <p:slideViewPr>
    <p:cSldViewPr>
      <p:cViewPr>
        <p:scale>
          <a:sx n="80" d="100"/>
          <a:sy n="80" d="100"/>
        </p:scale>
        <p:origin x="610" y="48"/>
      </p:cViewPr>
      <p:guideLst>
        <p:guide orient="horz" pos="576"/>
        <p:guide orient="horz" pos="1776"/>
        <p:guide orient="horz" pos="3888"/>
        <p:guide orient="horz" pos="1104"/>
        <p:guide orient="horz" pos="912"/>
        <p:guide orient="horz" pos="1440"/>
        <p:guide pos="144"/>
        <p:guide pos="384"/>
        <p:guide pos="4384"/>
        <p:guide pos="2880"/>
        <p:guide pos="1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FB6E6-E4FC-4D3F-9978-3EFABF01A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609148-7CC5-4419-888A-F920E3F4982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EBE93C-01BE-4928-9A6C-53DE88BBE5D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85F75-B820-4ABE-9A28-CD6662B67F94}" type="slidenum">
              <a:rPr lang="en-US">
                <a:latin typeface="Arial" pitchFamily="34" charset="0"/>
              </a:rPr>
              <a:pPr/>
              <a:t>106</a:t>
            </a:fld>
            <a:endParaRPr lang="en-US">
              <a:latin typeface="Arial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For the Cell Biology Video An Idealized Alpha Helix: No Sidechains, go to Animation and Video Files.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For the Cell Biology Video An Idealized Alpha Helix, go to Animation and Video Files.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For the Cell Biology Video An Idealized Beta Pleated Sheet Cartoon, go to Animation and Video Files.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For the Cell Biology Video An Idealized Beta Pleated Sheet, go to Animation and Video Files.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3313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5BC39-0C57-4BB0-8971-C471A211C977}" type="slidenum">
              <a:rPr lang="en-US">
                <a:latin typeface="Arial" pitchFamily="34" charset="0"/>
              </a:rPr>
              <a:pPr/>
              <a:t>107</a:t>
            </a:fld>
            <a:endParaRPr lang="en-US">
              <a:latin typeface="Arial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9100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90D47-A49F-486B-B846-7581299A9555}" type="slidenum">
              <a:rPr lang="en-US">
                <a:latin typeface="Arial" pitchFamily="34" charset="0"/>
              </a:rPr>
              <a:pPr/>
              <a:t>108</a:t>
            </a:fld>
            <a:endParaRPr lang="en-US">
              <a:latin typeface="Arial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5.20 Exploring: Levels of 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9342987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CA1D5-D803-4305-BA86-3016A142497A}" type="slidenum">
              <a:rPr lang="en-US">
                <a:latin typeface="Arial" pitchFamily="34" charset="0"/>
              </a:rPr>
              <a:pPr/>
              <a:t>109</a:t>
            </a:fld>
            <a:endParaRPr lang="en-US">
              <a:latin typeface="Arial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2327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4E2A4-3B59-46A9-A9C2-79347A52AB4E}" type="slidenum">
              <a:rPr lang="en-US">
                <a:latin typeface="Arial" pitchFamily="34" charset="0"/>
              </a:rPr>
              <a:pPr/>
              <a:t>110</a:t>
            </a:fld>
            <a:endParaRPr lang="en-US">
              <a:latin typeface="Arial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1705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1140A-F3A9-4555-B1E2-DD37D40212ED}" type="slidenum">
              <a:rPr lang="en-US">
                <a:latin typeface="Arial" pitchFamily="34" charset="0"/>
              </a:rPr>
              <a:pPr/>
              <a:t>111</a:t>
            </a:fld>
            <a:endParaRPr lang="en-US">
              <a:latin typeface="Arial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5.21 A single amino acid substitution in a protein causes sickle-cell disease.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0730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CD228-C7F9-4FB3-A35A-B121AD47C701}" type="slidenum">
              <a:rPr lang="en-US">
                <a:latin typeface="Arial" pitchFamily="34" charset="0"/>
              </a:rPr>
              <a:pPr/>
              <a:t>112</a:t>
            </a:fld>
            <a:endParaRPr lang="en-US">
              <a:latin typeface="Arial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653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A52EB-9BED-4D5A-9122-FBE2932BE351}" type="slidenum">
              <a:rPr lang="en-US">
                <a:latin typeface="Arial" pitchFamily="34" charset="0"/>
              </a:rPr>
              <a:pPr/>
              <a:t>113</a:t>
            </a:fld>
            <a:endParaRPr lang="en-US">
              <a:latin typeface="Arial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5.22 Denaturation and renaturation of a protein.</a:t>
            </a:r>
          </a:p>
        </p:txBody>
      </p:sp>
    </p:spTree>
    <p:extLst>
      <p:ext uri="{BB962C8B-B14F-4D97-AF65-F5344CB8AC3E}">
        <p14:creationId xmlns:p14="http://schemas.microsoft.com/office/powerpoint/2010/main" val="100569424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60187-2504-45C2-986C-65B9313B1DA7}" type="slidenum">
              <a:rPr lang="en-US">
                <a:latin typeface="Arial" pitchFamily="34" charset="0"/>
              </a:rPr>
              <a:pPr/>
              <a:t>114</a:t>
            </a:fld>
            <a:endParaRPr lang="en-US">
              <a:latin typeface="Arial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5621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30311-D02B-45E1-AFE6-DB023B203B62}" type="slidenum">
              <a:rPr lang="en-US">
                <a:latin typeface="Arial" pitchFamily="34" charset="0"/>
              </a:rPr>
              <a:pPr/>
              <a:t>115</a:t>
            </a:fld>
            <a:endParaRPr lang="en-US">
              <a:latin typeface="Arial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5.23 A chaperonin in action.</a:t>
            </a:r>
          </a:p>
        </p:txBody>
      </p:sp>
    </p:spTree>
    <p:extLst>
      <p:ext uri="{BB962C8B-B14F-4D97-AF65-F5344CB8AC3E}">
        <p14:creationId xmlns:p14="http://schemas.microsoft.com/office/powerpoint/2010/main" val="1660257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D65A7E-AA66-4274-8882-BFE32B9B0A7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21508-D637-4170-982A-93676888B40D}" type="slidenum">
              <a:rPr lang="en-US">
                <a:latin typeface="Arial" pitchFamily="34" charset="0"/>
              </a:rPr>
              <a:pPr/>
              <a:t>116</a:t>
            </a:fld>
            <a:endParaRPr lang="en-US">
              <a:latin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800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76A98-4954-4F29-BBDC-A2FD8A6D65E7}" type="slidenum">
              <a:rPr lang="en-US">
                <a:latin typeface="Arial" pitchFamily="34" charset="0"/>
              </a:rPr>
              <a:pPr/>
              <a:t>117</a:t>
            </a:fld>
            <a:endParaRPr lang="en-US">
              <a:latin typeface="Arial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5.25 DNA → RNA → protein.</a:t>
            </a:r>
          </a:p>
        </p:txBody>
      </p:sp>
    </p:spTree>
    <p:extLst>
      <p:ext uri="{BB962C8B-B14F-4D97-AF65-F5344CB8AC3E}">
        <p14:creationId xmlns:p14="http://schemas.microsoft.com/office/powerpoint/2010/main" val="23259101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820E2-2817-4A17-9C50-FF5AB9687BC5}" type="slidenum">
              <a:rPr lang="en-US">
                <a:latin typeface="Arial" pitchFamily="34" charset="0"/>
              </a:rPr>
              <a:pPr/>
              <a:t>118</a:t>
            </a:fld>
            <a:endParaRPr lang="en-US">
              <a:latin typeface="Arial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295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D07B9-42A0-4C79-96C2-61AC6B3D12FE}" type="slidenum">
              <a:rPr lang="en-US">
                <a:latin typeface="Arial" pitchFamily="34" charset="0"/>
              </a:rPr>
              <a:pPr/>
              <a:t>119</a:t>
            </a:fld>
            <a:endParaRPr lang="en-US">
              <a:latin typeface="Arial" pitchFamily="3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5.26 Components of nucleic acids.</a:t>
            </a:r>
          </a:p>
        </p:txBody>
      </p:sp>
    </p:spTree>
    <p:extLst>
      <p:ext uri="{BB962C8B-B14F-4D97-AF65-F5344CB8AC3E}">
        <p14:creationId xmlns:p14="http://schemas.microsoft.com/office/powerpoint/2010/main" val="76514181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62014-1B73-48B9-BA9C-4E8AE15ED6E7}" type="slidenum">
              <a:rPr lang="en-US">
                <a:latin typeface="Arial" pitchFamily="34" charset="0"/>
              </a:rPr>
              <a:pPr/>
              <a:t>120</a:t>
            </a:fld>
            <a:endParaRPr lang="en-US">
              <a:latin typeface="Arial" pitchFamily="34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9760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0C98A-70A7-40CE-8D45-941D0D6FB5FC}" type="slidenum">
              <a:rPr lang="en-US">
                <a:latin typeface="Arial" pitchFamily="34" charset="0"/>
              </a:rPr>
              <a:pPr/>
              <a:t>121</a:t>
            </a:fld>
            <a:endParaRPr lang="en-US">
              <a:latin typeface="Arial" pitchFamily="34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2046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7C83E-3507-40F9-A979-1341E4915F7A}" type="slidenum">
              <a:rPr lang="en-US">
                <a:latin typeface="Arial" pitchFamily="34" charset="0"/>
              </a:rPr>
              <a:pPr/>
              <a:t>122</a:t>
            </a:fld>
            <a:endParaRPr lang="en-US">
              <a:latin typeface="Arial" pitchFamily="34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5171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378A8-98FB-4408-9295-579A93B4B25F}" type="slidenum">
              <a:rPr lang="en-US">
                <a:latin typeface="Arial" pitchFamily="34" charset="0"/>
              </a:rPr>
              <a:pPr/>
              <a:t>123</a:t>
            </a:fld>
            <a:endParaRPr lang="en-US">
              <a:latin typeface="Arial" pitchFamily="34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5.27 The structures of DNA and tRNA molecules.</a:t>
            </a:r>
          </a:p>
        </p:txBody>
      </p:sp>
    </p:spTree>
    <p:extLst>
      <p:ext uri="{BB962C8B-B14F-4D97-AF65-F5344CB8AC3E}">
        <p14:creationId xmlns:p14="http://schemas.microsoft.com/office/powerpoint/2010/main" val="335483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F3B7ED-91E6-4929-AB22-741235B03FC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40DBA1-73B1-442B-A70B-B8862374D6E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A9249B-287C-4675-B039-DA23D4E81A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95B813-3E4A-478F-BEE4-D8435D3012A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3AAF0B-373D-4B34-B2DA-202370DFAFB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781758-AAD4-4395-B502-44BBF71A00C5}" type="slidenum">
              <a:rPr lang="en-US" sz="1200">
                <a:latin typeface="Times" pitchFamily="84" charset="0"/>
              </a:rPr>
              <a:pPr algn="r"/>
              <a:t>19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2.14 Electron transfer and ionic bonding.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F7C70E-5A04-46B9-A261-0B2E956ACACA}" type="slidenum">
              <a:rPr lang="en-US" sz="1200">
                <a:latin typeface="Times" pitchFamily="84" charset="0"/>
              </a:rPr>
              <a:pPr algn="r"/>
              <a:t>20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2.14 Electron transfer and ionic bonding.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A3020F-B324-4E44-B380-9187149AE82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C5BDCA-035A-47C4-B18E-FBF4E07502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BC9409-9368-4CAF-9339-6ED3FA875C5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6238C2-EB3E-43BD-8F3E-37737A5026C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A63FFB-13FE-4D4B-BEB3-EBF27D07763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1FF326-B7AB-491F-BE33-CF64577D96D7}" type="slidenum">
              <a:rPr lang="en-US" sz="1200">
                <a:latin typeface="Times" pitchFamily="84" charset="0"/>
              </a:rPr>
              <a:pPr algn="r"/>
              <a:t>25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2.18 A molecular mimic.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76BDC3-ACE3-486F-8A08-95D598940F9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1784A7-173A-416E-8371-F05991B287A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BEC1F7-4440-4538-AF58-50AACA905A5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422433-1ED5-4A4D-BB8E-E6CE5C7128D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0185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4EEF78-AC06-43AC-A724-3E097226D37F}" type="slidenum">
              <a:rPr lang="en-US" sz="1200">
                <a:latin typeface="Times" pitchFamily="84" charset="0"/>
              </a:rPr>
              <a:pPr algn="r"/>
              <a:t>31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Figure 3.1 How does the habitat of a polar bear depend on the chemistry of water?</a:t>
            </a:r>
          </a:p>
        </p:txBody>
      </p:sp>
    </p:spTree>
    <p:extLst>
      <p:ext uri="{BB962C8B-B14F-4D97-AF65-F5344CB8AC3E}">
        <p14:creationId xmlns:p14="http://schemas.microsoft.com/office/powerpoint/2010/main" val="286982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6A00FB-BF1C-4639-8F6C-95414D87F2B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578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FF78AB-7892-4530-AE17-7875A53C35E8}" type="slidenum">
              <a:rPr lang="en-US" sz="1200">
                <a:latin typeface="Times" pitchFamily="84" charset="0"/>
              </a:rPr>
              <a:pPr algn="r"/>
              <a:t>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2.3 The emergent properties of a compound.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B8A93D-8E72-4E05-BDEC-BD6461FF0FD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7766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A703CF-9302-477E-AE8B-89D40C88D25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24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B3710F-3281-47CE-AF35-8F74A87845D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132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48E495-6A60-4ECE-BE29-07D1EFE2EAA3}" type="slidenum">
              <a:rPr lang="en-US" sz="1200">
                <a:latin typeface="Times" pitchFamily="84" charset="0"/>
              </a:rPr>
              <a:pPr algn="r"/>
              <a:t>36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3.3 Water transport in plants.</a:t>
            </a:r>
          </a:p>
        </p:txBody>
      </p:sp>
    </p:spTree>
    <p:extLst>
      <p:ext uri="{BB962C8B-B14F-4D97-AF65-F5344CB8AC3E}">
        <p14:creationId xmlns:p14="http://schemas.microsoft.com/office/powerpoint/2010/main" val="3325881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595026-D75E-44A9-9C25-D76C2990E94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4760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F5C0A5-049C-472E-8198-AA19FEFA460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4321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2B092A-D00B-4132-A43E-3DA0C31BEC8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2595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B986F0-64D3-42B6-98C8-48DD7A7D4C0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1309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5D1025-93DC-4CDB-83AD-092BAFB0CE1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9783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1D0E8D-C7A8-4278-8768-3ADE14C5599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137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7ABCC7-F5F9-4CDE-BF7F-CF66D78B819E}" type="slidenum">
              <a:rPr lang="en-US" sz="1200">
                <a:latin typeface="Times" pitchFamily="84" charset="0"/>
              </a:rPr>
              <a:pPr algn="r"/>
              <a:t>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Table 2.1 Elements in the Human Body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4272D7-1025-4700-8350-79C79B6928EC}" type="slidenum">
              <a:rPr lang="en-US" sz="1200">
                <a:latin typeface="Times" pitchFamily="84" charset="0"/>
              </a:rPr>
              <a:pPr algn="r"/>
              <a:t>43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Figure 3.6 Ice: crystalline structure and floating barrier.</a:t>
            </a:r>
          </a:p>
        </p:txBody>
      </p:sp>
    </p:spTree>
    <p:extLst>
      <p:ext uri="{BB962C8B-B14F-4D97-AF65-F5344CB8AC3E}">
        <p14:creationId xmlns:p14="http://schemas.microsoft.com/office/powerpoint/2010/main" val="1297831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D77BC7-F836-4B3D-9A16-DD3A23C252F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05295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A7BF33-4B3E-465D-992A-37FCD5AEDB0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1054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3C262E-1B00-43DC-AB6C-6C0F50F9BE8F}" type="slidenum">
              <a:rPr lang="en-US" sz="1200">
                <a:latin typeface="Times" pitchFamily="84" charset="0"/>
              </a:rPr>
              <a:pPr algn="r"/>
              <a:t>46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3.7 Table salt dissolving in water.</a:t>
            </a:r>
          </a:p>
        </p:txBody>
      </p:sp>
    </p:spTree>
    <p:extLst>
      <p:ext uri="{BB962C8B-B14F-4D97-AF65-F5344CB8AC3E}">
        <p14:creationId xmlns:p14="http://schemas.microsoft.com/office/powerpoint/2010/main" val="196494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850DC0-4B7A-4CC3-AD5C-4AEDCC8A48C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42723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A0F9BC-B2EC-4FB2-9ED1-EC61B7A6FFF1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0651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D5356A-2064-4CDF-A04A-1297FE46122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02731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A98B23-FC1F-42C2-903F-F38A2375CA0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10481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534A1F-42B2-418B-BAA0-5F4A89886A5D}" type="slidenum">
              <a:rPr lang="en-US" sz="1200">
                <a:latin typeface="Times" pitchFamily="84" charset="0"/>
              </a:rPr>
              <a:pPr algn="r"/>
              <a:t>51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3.UN05 Summary figure, Concept 3.3 </a:t>
            </a:r>
          </a:p>
        </p:txBody>
      </p:sp>
    </p:spTree>
    <p:extLst>
      <p:ext uri="{BB962C8B-B14F-4D97-AF65-F5344CB8AC3E}">
        <p14:creationId xmlns:p14="http://schemas.microsoft.com/office/powerpoint/2010/main" val="25678949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8F5C3B-7EF8-4037-91B0-87CF8168FCDB}" type="slidenum">
              <a:rPr lang="en-US" sz="1200">
                <a:latin typeface="Times" pitchFamily="84" charset="0"/>
              </a:rPr>
              <a:pPr algn="r"/>
              <a:t>52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Figure 3.10 The pH scale and pH values of some aqueous solutions.</a:t>
            </a:r>
          </a:p>
        </p:txBody>
      </p:sp>
    </p:spTree>
    <p:extLst>
      <p:ext uri="{BB962C8B-B14F-4D97-AF65-F5344CB8AC3E}">
        <p14:creationId xmlns:p14="http://schemas.microsoft.com/office/powerpoint/2010/main" val="411504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E7CED-4889-4182-A717-14765362286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DFD9F0-488F-4D13-9EF2-9A24171F2A5C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11883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83702D-429E-4B86-8721-967354CE339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6709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A1699A-0377-43C5-8F3B-02F8BC428733}" type="slidenum">
              <a:rPr lang="en-US" sz="1200">
                <a:latin typeface="Times" pitchFamily="84" charset="0"/>
              </a:rPr>
              <a:pPr algn="r"/>
              <a:t>55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Figure 3.11 Atmospheric CO</a:t>
            </a:r>
            <a:r>
              <a:rPr lang="en-US" baseline="-25000" smtClean="0"/>
              <a:t>2</a:t>
            </a:r>
            <a:r>
              <a:rPr lang="en-US" smtClean="0"/>
              <a:t> from human activities and its fate in the ocean.</a:t>
            </a:r>
          </a:p>
        </p:txBody>
      </p:sp>
    </p:spTree>
    <p:extLst>
      <p:ext uri="{BB962C8B-B14F-4D97-AF65-F5344CB8AC3E}">
        <p14:creationId xmlns:p14="http://schemas.microsoft.com/office/powerpoint/2010/main" val="17619605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F12DD5-42BB-471B-91BA-35CFED892CDF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99067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C641A-2666-45BF-BCD4-0958465968F6}" type="slidenum">
              <a:rPr lang="en-US"/>
              <a:pPr/>
              <a:t>57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372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DDE30-78F8-440F-B13C-F280E602B9D0}" type="slidenum">
              <a:rPr lang="en-US"/>
              <a:pPr/>
              <a:t>60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06718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63A6D-5373-4138-AE2C-8186893D86B9}" type="slidenum">
              <a:rPr lang="en-US"/>
              <a:pPr/>
              <a:t>61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38340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1F0D2-D446-44F1-968C-71088D21A093}" type="slidenum">
              <a:rPr lang="en-US"/>
              <a:pPr/>
              <a:t>62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91232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DA9E7-F50C-4F0B-AADD-9DA59FC4C0B0}" type="slidenum">
              <a:rPr lang="en-US"/>
              <a:pPr/>
              <a:t>63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89154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F940C-9BA1-416C-99F3-A2C376861B58}" type="slidenum">
              <a:rPr lang="en-US"/>
              <a:pPr/>
              <a:t>64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4236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799017-A1C5-44DD-8D7A-39A21421E41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A56B3-30C2-4347-8038-915EC59FD2A6}" type="slidenum">
              <a:rPr lang="en-US"/>
              <a:pPr/>
              <a:t>65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91540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A179E-7B66-4164-8E8A-9F161BBBA6AA}" type="slidenum">
              <a:rPr lang="en-US"/>
              <a:pPr/>
              <a:t>66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4.9 Exploring: Some Biologically Important Chemical Groups</a:t>
            </a:r>
          </a:p>
        </p:txBody>
      </p:sp>
    </p:spTree>
    <p:extLst>
      <p:ext uri="{BB962C8B-B14F-4D97-AF65-F5344CB8AC3E}">
        <p14:creationId xmlns:p14="http://schemas.microsoft.com/office/powerpoint/2010/main" val="12152374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D40AA-CDE9-48C9-A6AC-6CE28C48E52A}" type="slidenum">
              <a:rPr lang="en-US"/>
              <a:pPr/>
              <a:t>67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4.9 Exploring: Some Biologically Important Chemical Groups</a:t>
            </a:r>
          </a:p>
        </p:txBody>
      </p:sp>
    </p:spTree>
    <p:extLst>
      <p:ext uri="{BB962C8B-B14F-4D97-AF65-F5344CB8AC3E}">
        <p14:creationId xmlns:p14="http://schemas.microsoft.com/office/powerpoint/2010/main" val="37022746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852AE-0A49-4906-8A92-6BE995372042}" type="slidenum">
              <a:rPr lang="en-US"/>
              <a:pPr/>
              <a:t>69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68437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EF7CF-F058-46B1-910F-0510EA44B677}" type="slidenum">
              <a:rPr lang="en-US"/>
              <a:pPr/>
              <a:t>70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4.UN05 In-text figure, p. 66 </a:t>
            </a:r>
          </a:p>
        </p:txBody>
      </p:sp>
    </p:spTree>
    <p:extLst>
      <p:ext uri="{BB962C8B-B14F-4D97-AF65-F5344CB8AC3E}">
        <p14:creationId xmlns:p14="http://schemas.microsoft.com/office/powerpoint/2010/main" val="196631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BF662-1C54-4789-B341-D9A006DAE3F8}" type="slidenum">
              <a:rPr lang="en-US">
                <a:latin typeface="Arial" pitchFamily="34" charset="0"/>
              </a:rPr>
              <a:pPr/>
              <a:t>71</a:t>
            </a:fld>
            <a:endParaRPr lang="en-US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986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C5A4B-6AD2-480C-A7F8-F483DCDA89BD}" type="slidenum">
              <a:rPr lang="en-US">
                <a:latin typeface="Arial" pitchFamily="34" charset="0"/>
              </a:rPr>
              <a:pPr/>
              <a:t>72</a:t>
            </a:fld>
            <a:endParaRPr lang="en-US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289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B059E-E5F0-4E56-9C04-A2FB1A71CE0E}" type="slidenum">
              <a:rPr lang="en-US">
                <a:latin typeface="Arial" pitchFamily="34" charset="0"/>
              </a:rPr>
              <a:pPr/>
              <a:t>73</a:t>
            </a:fld>
            <a:endParaRPr lang="en-US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512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724FB-1F84-4A7B-97E9-5A92E7865E11}" type="slidenum">
              <a:rPr lang="en-US">
                <a:latin typeface="Arial" pitchFamily="34" charset="0"/>
              </a:rPr>
              <a:pPr/>
              <a:t>74</a:t>
            </a:fld>
            <a:endParaRPr lang="en-US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479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EED95-3F39-4DA8-B84E-3FBB389F4D0B}" type="slidenum">
              <a:rPr lang="en-US">
                <a:latin typeface="Arial" pitchFamily="34" charset="0"/>
              </a:rPr>
              <a:pPr/>
              <a:t>75</a:t>
            </a:fld>
            <a:endParaRPr lang="en-US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5.2 The synthesis and breakdown of polymers.</a:t>
            </a:r>
          </a:p>
        </p:txBody>
      </p:sp>
    </p:spTree>
    <p:extLst>
      <p:ext uri="{BB962C8B-B14F-4D97-AF65-F5344CB8AC3E}">
        <p14:creationId xmlns:p14="http://schemas.microsoft.com/office/powerpoint/2010/main" val="373050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BFC46E-D2E6-4C69-A00D-3FD1BED746B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A73BD-5869-4ED1-842A-627356B49B1E}" type="slidenum">
              <a:rPr lang="en-US">
                <a:latin typeface="Arial" pitchFamily="34" charset="0"/>
              </a:rPr>
              <a:pPr/>
              <a:t>76</a:t>
            </a:fld>
            <a:endParaRPr lang="en-US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617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33C95-4B47-4CEC-BFF1-D4BE4C24BA29}" type="slidenum">
              <a:rPr lang="en-US">
                <a:latin typeface="Arial" pitchFamily="34" charset="0"/>
              </a:rPr>
              <a:pPr/>
              <a:t>77</a:t>
            </a:fld>
            <a:endParaRPr lang="en-US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140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7EBDC-CFDB-49F3-8B40-E0E9FDB90760}" type="slidenum">
              <a:rPr lang="en-US">
                <a:latin typeface="Arial" pitchFamily="34" charset="0"/>
              </a:rPr>
              <a:pPr/>
              <a:t>78</a:t>
            </a:fld>
            <a:endParaRPr lang="en-US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Figure 5.5 Examples of disaccharide synthesis.</a:t>
            </a:r>
          </a:p>
        </p:txBody>
      </p:sp>
    </p:spTree>
    <p:extLst>
      <p:ext uri="{BB962C8B-B14F-4D97-AF65-F5344CB8AC3E}">
        <p14:creationId xmlns:p14="http://schemas.microsoft.com/office/powerpoint/2010/main" val="95912525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24AD5-4E9B-4EFC-A893-6856C70BB538}" type="slidenum">
              <a:rPr lang="en-US">
                <a:latin typeface="Arial" pitchFamily="34" charset="0"/>
              </a:rPr>
              <a:pPr/>
              <a:t>79</a:t>
            </a:fld>
            <a:endParaRPr lang="en-US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63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5E61E-3F4C-485F-BF0A-4223A4C23D72}" type="slidenum">
              <a:rPr lang="en-US">
                <a:latin typeface="Arial" pitchFamily="34" charset="0"/>
              </a:rPr>
              <a:pPr/>
              <a:t>80</a:t>
            </a:fld>
            <a:endParaRPr lang="en-US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3683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81661-72F9-4E00-95F4-E71B9AACFC8D}" type="slidenum">
              <a:rPr lang="en-US">
                <a:latin typeface="Arial" pitchFamily="34" charset="0"/>
              </a:rPr>
              <a:pPr/>
              <a:t>81</a:t>
            </a:fld>
            <a:endParaRPr lang="en-US">
              <a:latin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5.6 Storage polysaccharides of plants and animals.</a:t>
            </a:r>
          </a:p>
        </p:txBody>
      </p:sp>
    </p:spTree>
    <p:extLst>
      <p:ext uri="{BB962C8B-B14F-4D97-AF65-F5344CB8AC3E}">
        <p14:creationId xmlns:p14="http://schemas.microsoft.com/office/powerpoint/2010/main" val="144572104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AE0CC-0439-4637-8DF4-FCA26275AE3D}" type="slidenum">
              <a:rPr lang="en-US">
                <a:latin typeface="Arial" pitchFamily="34" charset="0"/>
              </a:rPr>
              <a:pPr/>
              <a:t>82</a:t>
            </a:fld>
            <a:endParaRPr lang="en-US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92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DB1A2-4DF9-4D47-884C-7291096935B1}" type="slidenum">
              <a:rPr lang="en-US">
                <a:latin typeface="Arial" pitchFamily="34" charset="0"/>
              </a:rPr>
              <a:pPr/>
              <a:t>83</a:t>
            </a:fld>
            <a:endParaRPr lang="en-US">
              <a:latin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8399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58945-8862-4F1C-849E-748840EF078B}" type="slidenum">
              <a:rPr lang="en-US">
                <a:latin typeface="Arial" pitchFamily="34" charset="0"/>
              </a:rPr>
              <a:pPr/>
              <a:t>84</a:t>
            </a:fld>
            <a:endParaRPr lang="en-US"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523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92575-C681-4710-8B7C-D33169603AE8}" type="slidenum">
              <a:rPr lang="en-US">
                <a:latin typeface="Arial" pitchFamily="34" charset="0"/>
              </a:rPr>
              <a:pPr/>
              <a:t>85</a:t>
            </a:fld>
            <a:endParaRPr lang="en-US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5.10 The synthesis and structure of a fat, or triacylglycerol.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55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907A69-9618-4E22-AFC1-05FE19704EF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EEF23-F0C9-43B3-9993-8849A4DD15C1}" type="slidenum">
              <a:rPr lang="en-US">
                <a:latin typeface="Arial" pitchFamily="34" charset="0"/>
              </a:rPr>
              <a:pPr/>
              <a:t>86</a:t>
            </a:fld>
            <a:endParaRPr lang="en-US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638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1546C-528F-4E15-8ADC-0730AC36988D}" type="slidenum">
              <a:rPr lang="en-US">
                <a:latin typeface="Arial" pitchFamily="34" charset="0"/>
              </a:rPr>
              <a:pPr/>
              <a:t>87</a:t>
            </a:fld>
            <a:endParaRPr lang="en-US">
              <a:latin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5.11 Saturated and unsaturated fats and fatty acids.</a:t>
            </a:r>
          </a:p>
        </p:txBody>
      </p:sp>
    </p:spTree>
    <p:extLst>
      <p:ext uri="{BB962C8B-B14F-4D97-AF65-F5344CB8AC3E}">
        <p14:creationId xmlns:p14="http://schemas.microsoft.com/office/powerpoint/2010/main" val="73975300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73CB0-5045-4D24-851C-6E3579337A49}" type="slidenum">
              <a:rPr lang="en-US">
                <a:latin typeface="Arial" pitchFamily="34" charset="0"/>
              </a:rPr>
              <a:pPr/>
              <a:t>88</a:t>
            </a:fld>
            <a:endParaRPr lang="en-US">
              <a:latin typeface="Arial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366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D5297-CB99-4BC3-8A88-887C44A63C32}" type="slidenum">
              <a:rPr lang="en-US">
                <a:latin typeface="Arial" pitchFamily="34" charset="0"/>
              </a:rPr>
              <a:pPr/>
              <a:t>89</a:t>
            </a:fld>
            <a:endParaRPr lang="en-US">
              <a:latin typeface="Arial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412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251EF-58C8-4AF7-B3F2-A2BD76BA23F4}" type="slidenum">
              <a:rPr lang="en-US">
                <a:latin typeface="Arial" pitchFamily="34" charset="0"/>
              </a:rPr>
              <a:pPr/>
              <a:t>90</a:t>
            </a:fld>
            <a:endParaRPr lang="en-US">
              <a:latin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530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33201-92E0-4251-9266-AC9E7F2B0AD0}" type="slidenum">
              <a:rPr lang="en-US">
                <a:latin typeface="Arial" pitchFamily="34" charset="0"/>
              </a:rPr>
              <a:pPr/>
              <a:t>91</a:t>
            </a:fld>
            <a:endParaRPr lang="en-US">
              <a:latin typeface="Arial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kern="0" dirty="0" smtClean="0"/>
              <a:t>The two fatty acid tails are hydrophobic, but the phosphate group and its attachments form a hydrophilic head</a:t>
            </a:r>
            <a:endParaRPr lang="en-US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120996162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E9798-4D87-42EA-ABC9-67976AE4DA10}" type="slidenum">
              <a:rPr lang="en-US">
                <a:latin typeface="Arial" pitchFamily="34" charset="0"/>
              </a:rPr>
              <a:pPr/>
              <a:t>92</a:t>
            </a:fld>
            <a:endParaRPr lang="en-US">
              <a:latin typeface="Arial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5.13 Bilayer structure formed by self-assembly of phospholipids in an aqueous environment.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4194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9DA85-FF6D-413E-BBF4-970694A36D57}" type="slidenum">
              <a:rPr lang="en-US">
                <a:latin typeface="Arial" pitchFamily="34" charset="0"/>
              </a:rPr>
              <a:pPr/>
              <a:t>93</a:t>
            </a:fld>
            <a:endParaRPr lang="en-US">
              <a:latin typeface="Arial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For the Cell Biology Video Space Filling Model of Cholesterol, go to Animation and Video Files.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For the Cell Biology Video Stick Model of Cholesterol, go to Animation and Video Files.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1225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31435-AE65-48AB-A7A1-978AEC72C0EC}" type="slidenum">
              <a:rPr lang="en-US">
                <a:latin typeface="Arial" pitchFamily="34" charset="0"/>
              </a:rPr>
              <a:pPr/>
              <a:t>94</a:t>
            </a:fld>
            <a:endParaRPr lang="en-US">
              <a:latin typeface="Arial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2764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B4B7D-7A19-41E4-8418-D84137D06584}" type="slidenum">
              <a:rPr lang="en-US">
                <a:latin typeface="Arial" pitchFamily="34" charset="0"/>
              </a:rPr>
              <a:pPr/>
              <a:t>95</a:t>
            </a:fld>
            <a:endParaRPr lang="en-US">
              <a:latin typeface="Arial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5.15 An overview of protein functions.</a:t>
            </a:r>
          </a:p>
        </p:txBody>
      </p:sp>
    </p:spTree>
    <p:extLst>
      <p:ext uri="{BB962C8B-B14F-4D97-AF65-F5344CB8AC3E}">
        <p14:creationId xmlns:p14="http://schemas.microsoft.com/office/powerpoint/2010/main" val="294000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440337-A9B3-4110-8460-F95B34C1C3E5}" type="slidenum">
              <a:rPr lang="en-US" sz="1200">
                <a:latin typeface="Times" pitchFamily="84" charset="0"/>
              </a:rPr>
              <a:pPr algn="r"/>
              <a:t>11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Figure 2.9 Electron distribution diagrams for the first 18 elements in the periodic table.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BDB51-8EFD-4F95-B53B-300F84AD0475}" type="slidenum">
              <a:rPr lang="en-US">
                <a:latin typeface="Arial" pitchFamily="34" charset="0"/>
              </a:rPr>
              <a:pPr/>
              <a:t>96</a:t>
            </a:fld>
            <a:endParaRPr lang="en-US">
              <a:latin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645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F7F74-5C02-4AD7-AA0B-FA04649BD72C}" type="slidenum">
              <a:rPr lang="en-US">
                <a:latin typeface="Arial" pitchFamily="34" charset="0"/>
              </a:rPr>
              <a:pPr/>
              <a:t>97</a:t>
            </a:fld>
            <a:endParaRPr lang="en-US">
              <a:latin typeface="Arial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5.15 An overview of protein functions.</a:t>
            </a:r>
          </a:p>
        </p:txBody>
      </p:sp>
    </p:spTree>
    <p:extLst>
      <p:ext uri="{BB962C8B-B14F-4D97-AF65-F5344CB8AC3E}">
        <p14:creationId xmlns:p14="http://schemas.microsoft.com/office/powerpoint/2010/main" val="152978621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CF9B2-F8D8-4173-8CC0-27104914E7D0}" type="slidenum">
              <a:rPr lang="en-US">
                <a:latin typeface="Arial" pitchFamily="34" charset="0"/>
              </a:rPr>
              <a:pPr/>
              <a:t>98</a:t>
            </a:fld>
            <a:endParaRPr lang="en-US">
              <a:latin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4791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1DD89-9795-4B74-BEE9-9BCA01FD2132}" type="slidenum">
              <a:rPr lang="en-US">
                <a:latin typeface="Arial" pitchFamily="34" charset="0"/>
              </a:rPr>
              <a:pPr/>
              <a:t>99</a:t>
            </a:fld>
            <a:endParaRPr lang="en-US"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5.UN01 In-text figure, p. 78 </a:t>
            </a:r>
          </a:p>
        </p:txBody>
      </p:sp>
    </p:spTree>
    <p:extLst>
      <p:ext uri="{BB962C8B-B14F-4D97-AF65-F5344CB8AC3E}">
        <p14:creationId xmlns:p14="http://schemas.microsoft.com/office/powerpoint/2010/main" val="98682054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58E71-3AAA-4E65-8EE4-05C1EB888AE2}" type="slidenum">
              <a:rPr lang="en-US">
                <a:latin typeface="Arial" pitchFamily="34" charset="0"/>
              </a:rPr>
              <a:pPr/>
              <a:t>100</a:t>
            </a:fld>
            <a:endParaRPr lang="en-US">
              <a:latin typeface="Arial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5.16 The 20 amino acids of proteins.</a:t>
            </a:r>
          </a:p>
        </p:txBody>
      </p:sp>
    </p:spTree>
    <p:extLst>
      <p:ext uri="{BB962C8B-B14F-4D97-AF65-F5344CB8AC3E}">
        <p14:creationId xmlns:p14="http://schemas.microsoft.com/office/powerpoint/2010/main" val="337730802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253BE-9D05-498A-A736-4AFDF6FB2CA7}" type="slidenum">
              <a:rPr lang="en-US">
                <a:latin typeface="Arial" pitchFamily="34" charset="0"/>
              </a:rPr>
              <a:pPr/>
              <a:t>101</a:t>
            </a:fld>
            <a:endParaRPr lang="en-US">
              <a:latin typeface="Arial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3790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2B85B-5CD7-4E18-8420-397C119463FE}" type="slidenum">
              <a:rPr lang="en-US">
                <a:latin typeface="Arial" pitchFamily="34" charset="0"/>
              </a:rPr>
              <a:pPr/>
              <a:t>102</a:t>
            </a:fld>
            <a:endParaRPr lang="en-US">
              <a:latin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5.17 Making a polypeptide chain.</a:t>
            </a:r>
          </a:p>
        </p:txBody>
      </p:sp>
    </p:spTree>
    <p:extLst>
      <p:ext uri="{BB962C8B-B14F-4D97-AF65-F5344CB8AC3E}">
        <p14:creationId xmlns:p14="http://schemas.microsoft.com/office/powerpoint/2010/main" val="32721534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3C19D-4183-4A44-A8C8-F032DAA25E7F}" type="slidenum">
              <a:rPr lang="en-US">
                <a:latin typeface="Arial" pitchFamily="34" charset="0"/>
              </a:rPr>
              <a:pPr/>
              <a:t>103</a:t>
            </a:fld>
            <a:endParaRPr lang="en-US">
              <a:latin typeface="Arial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functional protein consists of one or more polypeptides precisely twisted, folded, and coiled into a unique shape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2781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B2D3D-49F9-4915-BF08-910D8FA76F54}" type="slidenum">
              <a:rPr lang="en-US">
                <a:latin typeface="Arial" pitchFamily="34" charset="0"/>
              </a:rPr>
              <a:pPr/>
              <a:t>104</a:t>
            </a:fld>
            <a:endParaRPr lang="en-US">
              <a:latin typeface="Arial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5.20 Exploring: Levels of 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107462208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940B7-CC19-4D30-AECE-5C1CA6F93A6E}" type="slidenum">
              <a:rPr lang="en-US">
                <a:latin typeface="Arial" pitchFamily="34" charset="0"/>
              </a:rPr>
              <a:pPr/>
              <a:t>105</a:t>
            </a:fld>
            <a:endParaRPr lang="en-US">
              <a:latin typeface="Arial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5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0"/>
            <a:ext cx="9145588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>
                <a:latin typeface="Times New Roman" pitchFamily="84" charset="0"/>
              </a:rPr>
              <a:t>LECTURE PRESENTATIONS</a:t>
            </a:r>
            <a:endParaRPr lang="en-US" sz="1600">
              <a:latin typeface="Times New Roman" pitchFamily="84" charset="0"/>
            </a:endParaRPr>
          </a:p>
          <a:p>
            <a:pPr algn="ctr">
              <a:defRPr/>
            </a:pPr>
            <a:r>
              <a:rPr lang="en-US" sz="1600">
                <a:latin typeface="Times New Roman" pitchFamily="84" charset="0"/>
              </a:rPr>
              <a:t>For CAMPBELL BIOLOGY, NINTH EDITION</a:t>
            </a:r>
            <a:endParaRPr lang="en-US" sz="1600" b="1" i="1">
              <a:latin typeface="Times New Roman" pitchFamily="84" charset="0"/>
            </a:endParaRPr>
          </a:p>
          <a:p>
            <a:pPr algn="ctr">
              <a:defRPr/>
            </a:pPr>
            <a:r>
              <a:rPr lang="en-US" sz="1200">
                <a:latin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91F2-C337-45A8-9809-B0A6DB5CA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C69C-C328-4040-B3E8-F3247DF1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7EE9-040C-43B6-8335-85E0A20E1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205A-C2E9-4BC4-9D4A-1A2705C83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52CA-A3D4-4B80-A4D9-489761C6A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80F2-D19E-449E-A119-44877788D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47581-B579-4991-BD6F-8DF1A8D6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A1FD-7FFA-46B0-A670-209BD011B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3952-1725-41F1-90ED-7E1022458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E04-50E8-4DF4-9CB0-C9C838AAC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3DEC5-44AE-474F-8C4A-454959DAE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BD388E-4F48-49E8-A1DA-3454EFC01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opics.co.uk/as/aminocon.html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05_21IntroProteinStruct_A.html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05_21aPrimaryStructure_A.html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05_21bSecondaryStruc_A.html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05_21cTertiaryStructure_A.html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05_21dQuaternaryStruc_A.html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http://bcs.whfreeman.com/thelifewire8e/content/cat_040/030400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02_14IonicBonds_A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03_03WaterTransport_A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youtube.com/watch?v=45yabrnryXk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04_05CarbonSkeletons_A.html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cengage.com/biology/discipline_content/animations/reaction_types.html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05T_01Enzymes_A.html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F7F7F7"/>
                </a:solidFill>
                <a:latin typeface="Times New Roman" pitchFamily="84" charset="0"/>
                <a:cs typeface="Arial" charset="0"/>
              </a:rPr>
              <a:t>The Chemical Context of Life</a:t>
            </a:r>
            <a:endParaRPr lang="en-US" sz="4800" b="1">
              <a:solidFill>
                <a:srgbClr val="F7F7F7"/>
              </a:solidFill>
              <a:latin typeface="Times New Roman" pitchFamily="84" charset="0"/>
              <a:cs typeface="Times New Roman" pitchFamily="84" charset="0"/>
            </a:endParaRPr>
          </a:p>
          <a:p>
            <a:pPr eaLnBrk="1" hangingPunct="1"/>
            <a:endParaRPr lang="en-US" sz="1800">
              <a:solidFill>
                <a:srgbClr val="F7F7F7"/>
              </a:solidFill>
              <a:latin typeface="Calibri" pitchFamily="84" charset="0"/>
              <a:cs typeface="Times New Roman" pitchFamily="8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3500" y="838200"/>
            <a:ext cx="2769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2.1</a:t>
            </a:r>
            <a:endParaRPr lang="en-US" sz="4000" b="1" dirty="0">
              <a:solidFill>
                <a:schemeClr val="bg1"/>
              </a:solidFill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21272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" pitchFamily="84" charset="0"/>
              </a:rPr>
              <a:t>The Energy Levels of Electrons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381125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b="1" dirty="0" smtClean="0"/>
              <a:t>Energy</a:t>
            </a:r>
            <a:r>
              <a:rPr lang="en-US" sz="2800" dirty="0" smtClean="0"/>
              <a:t> is the capacity to cause change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b="1" dirty="0" smtClean="0"/>
              <a:t>Potential energy </a:t>
            </a:r>
            <a:r>
              <a:rPr lang="en-US" sz="2800" dirty="0" smtClean="0"/>
              <a:t>is the energy that matter has because of its location or structure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The electrons of an atom differ in their amounts of potential energy</a:t>
            </a:r>
          </a:p>
          <a:p>
            <a:pPr marL="377825" indent="-377825" eaLnBrk="1" hangingPunct="1">
              <a:buClr>
                <a:srgbClr val="D1300D"/>
              </a:buClr>
            </a:pPr>
            <a:r>
              <a:rPr lang="en-US" sz="2800" dirty="0"/>
              <a:t>The chemical behavior of an atom is determined by the distribution of electrons in electron shells</a:t>
            </a:r>
          </a:p>
          <a:p>
            <a:pPr marL="377825" indent="-377825" eaLnBrk="1" hangingPunct="1">
              <a:buClr>
                <a:srgbClr val="D1300D"/>
              </a:buClr>
            </a:pPr>
            <a:endParaRPr lang="en-US" sz="2800" dirty="0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5.16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82947" name="Picture 3" descr="05_16_AminoAcid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136525"/>
            <a:ext cx="57610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801813" y="268288"/>
            <a:ext cx="1970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Nonpolar side chains; hydrophobic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808163" y="46037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Side chain</a:t>
            </a:r>
            <a:br>
              <a:rPr lang="en-US" sz="900" b="1"/>
            </a:br>
            <a:r>
              <a:rPr lang="en-US" sz="900" b="1"/>
              <a:t>(R group)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211388" y="123507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Glycine</a:t>
            </a:r>
            <a:br>
              <a:rPr lang="en-US" sz="900" b="1"/>
            </a:br>
            <a:r>
              <a:rPr lang="en-US" sz="900" b="1"/>
              <a:t>(Gly or G)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276600" y="124142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Alanine</a:t>
            </a:r>
            <a:br>
              <a:rPr lang="en-US" sz="900" b="1"/>
            </a:br>
            <a:r>
              <a:rPr lang="en-US" sz="900" b="1"/>
              <a:t>(Ala or A)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283075" y="124142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Valine</a:t>
            </a:r>
            <a:br>
              <a:rPr lang="en-US" sz="900" b="1"/>
            </a:br>
            <a:r>
              <a:rPr lang="en-US" sz="900" b="1"/>
              <a:t>(Val or V)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334000" y="123507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Leucine</a:t>
            </a:r>
            <a:br>
              <a:rPr lang="en-US" sz="900" b="1"/>
            </a:br>
            <a:r>
              <a:rPr lang="en-US" sz="900" b="1"/>
              <a:t>(Leu or L)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389688" y="1228725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Isoleucine</a:t>
            </a:r>
            <a:br>
              <a:rPr lang="en-US" sz="900" b="1"/>
            </a:br>
            <a:r>
              <a:rPr lang="en-US" sz="900" b="1"/>
              <a:t> (</a:t>
            </a:r>
            <a:r>
              <a:rPr lang="en-US" sz="900" b="1">
                <a:latin typeface="Times New Roman" pitchFamily="18" charset="0"/>
              </a:rPr>
              <a:t>I</a:t>
            </a:r>
            <a:r>
              <a:rPr lang="en-US" sz="900" b="1"/>
              <a:t>le or </a:t>
            </a:r>
            <a:r>
              <a:rPr lang="en-US" sz="900" b="1">
                <a:latin typeface="Times New Roman" pitchFamily="18" charset="0"/>
              </a:rPr>
              <a:t>I</a:t>
            </a:r>
            <a:r>
              <a:rPr lang="en-US" sz="900" b="1"/>
              <a:t>)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2303463" y="262413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Methionine</a:t>
            </a:r>
            <a:br>
              <a:rPr lang="en-US" sz="900" b="1"/>
            </a:br>
            <a:r>
              <a:rPr lang="en-US" sz="900" b="1"/>
              <a:t>(Met or M)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481388" y="2624138"/>
            <a:ext cx="8064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Phenylalanine</a:t>
            </a:r>
            <a:br>
              <a:rPr lang="en-US" sz="900" b="1"/>
            </a:br>
            <a:r>
              <a:rPr lang="en-US" sz="900" b="1"/>
              <a:t>(Phe or F)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4897438" y="262413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Tryptophan</a:t>
            </a:r>
            <a:br>
              <a:rPr lang="en-US" sz="900" b="1"/>
            </a:br>
            <a:r>
              <a:rPr lang="en-US" sz="900" b="1"/>
              <a:t>(Trp or W)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196013" y="262413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Proline</a:t>
            </a:r>
            <a:br>
              <a:rPr lang="en-US" sz="900" b="1"/>
            </a:br>
            <a:r>
              <a:rPr lang="en-US" sz="900" b="1"/>
              <a:t>(Pro or P)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1806575" y="3040063"/>
            <a:ext cx="1970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Polar side chains; hydrophilic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928813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Serine</a:t>
            </a:r>
            <a:br>
              <a:rPr lang="en-US" sz="900" b="1"/>
            </a:br>
            <a:r>
              <a:rPr lang="en-US" sz="900" b="1"/>
              <a:t>(Ser or S)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2867025" y="4203700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Threonine</a:t>
            </a:r>
            <a:br>
              <a:rPr lang="en-US" sz="900" b="1"/>
            </a:br>
            <a:r>
              <a:rPr lang="en-US" sz="900" b="1"/>
              <a:t>(Thr or T)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3792538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Cysteine</a:t>
            </a:r>
            <a:br>
              <a:rPr lang="en-US" sz="900" b="1"/>
            </a:br>
            <a:r>
              <a:rPr lang="en-US" sz="900" b="1"/>
              <a:t>(Cys or C)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4705350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Tyrosine</a:t>
            </a:r>
            <a:br>
              <a:rPr lang="en-US" sz="900" b="1"/>
            </a:br>
            <a:r>
              <a:rPr lang="en-US" sz="900" b="1"/>
              <a:t>(Tyr or Y)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5630863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Asparagine</a:t>
            </a:r>
            <a:br>
              <a:rPr lang="en-US" sz="900" b="1"/>
            </a:br>
            <a:r>
              <a:rPr lang="en-US" sz="900" b="1"/>
              <a:t>(Asn or N)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6570663" y="42052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Glutamine</a:t>
            </a:r>
            <a:br>
              <a:rPr lang="en-US" sz="900" b="1"/>
            </a:br>
            <a:r>
              <a:rPr lang="en-US" sz="900" b="1"/>
              <a:t>(Gln or Q)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1812925" y="4606925"/>
            <a:ext cx="24987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Electrically charged side chains; hydrophilic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2366963" y="4951413"/>
            <a:ext cx="15208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Acidic (negatively charged)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4840288" y="4633913"/>
            <a:ext cx="1441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Basic (positively charged)</a:t>
            </a: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2225675" y="6237288"/>
            <a:ext cx="7254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Aspartic acid</a:t>
            </a:r>
            <a:br>
              <a:rPr lang="en-US" sz="900" b="1"/>
            </a:br>
            <a:r>
              <a:rPr lang="en-US" sz="900" b="1"/>
              <a:t>(Asp or D)</a:t>
            </a:r>
          </a:p>
        </p:txBody>
      </p:sp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3151188" y="6248400"/>
            <a:ext cx="7143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Glutamic acid</a:t>
            </a:r>
            <a:br>
              <a:rPr lang="en-US" sz="900" b="1"/>
            </a:br>
            <a:r>
              <a:rPr lang="en-US" sz="900" b="1"/>
              <a:t>(Glu or E)</a:t>
            </a: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4303713" y="62499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Lysine</a:t>
            </a:r>
            <a:br>
              <a:rPr lang="en-US" sz="900" b="1"/>
            </a:br>
            <a:r>
              <a:rPr lang="en-US" sz="900" b="1"/>
              <a:t>(Lys or K)</a:t>
            </a:r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5218113" y="6249988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Arginine</a:t>
            </a:r>
            <a:br>
              <a:rPr lang="en-US" sz="900" b="1"/>
            </a:br>
            <a:r>
              <a:rPr lang="en-US" sz="900" b="1"/>
              <a:t>(Arg or R)</a:t>
            </a:r>
          </a:p>
        </p:txBody>
      </p:sp>
      <p:sp>
        <p:nvSpPr>
          <p:cNvPr id="82973" name="Text Box 29"/>
          <p:cNvSpPr txBox="1">
            <a:spLocks noChangeArrowheads="1"/>
          </p:cNvSpPr>
          <p:nvPr/>
        </p:nvSpPr>
        <p:spPr bwMode="auto">
          <a:xfrm>
            <a:off x="6154738" y="6248400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Histidine</a:t>
            </a:r>
            <a:br>
              <a:rPr lang="en-US" sz="900" b="1"/>
            </a:br>
            <a:r>
              <a:rPr lang="en-US" sz="900" b="1"/>
              <a:t>(His or H)</a:t>
            </a:r>
          </a:p>
        </p:txBody>
      </p:sp>
      <p:sp>
        <p:nvSpPr>
          <p:cNvPr id="82974" name="AutoShape 30"/>
          <p:cNvSpPr>
            <a:spLocks/>
          </p:cNvSpPr>
          <p:nvPr/>
        </p:nvSpPr>
        <p:spPr bwMode="auto">
          <a:xfrm rot="5400000">
            <a:off x="3042444" y="4233069"/>
            <a:ext cx="100012" cy="1733550"/>
          </a:xfrm>
          <a:prstGeom prst="leftBrace">
            <a:avLst>
              <a:gd name="adj1" fmla="val 1444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5" name="AutoShape 31"/>
          <p:cNvSpPr>
            <a:spLocks/>
          </p:cNvSpPr>
          <p:nvPr/>
        </p:nvSpPr>
        <p:spPr bwMode="auto">
          <a:xfrm rot="5400000">
            <a:off x="5482431" y="3378994"/>
            <a:ext cx="87313" cy="2778125"/>
          </a:xfrm>
          <a:prstGeom prst="leftBrace">
            <a:avLst>
              <a:gd name="adj1" fmla="val 2651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Line 32"/>
          <p:cNvSpPr>
            <a:spLocks noChangeShapeType="1"/>
          </p:cNvSpPr>
          <p:nvPr/>
        </p:nvSpPr>
        <p:spPr bwMode="auto">
          <a:xfrm>
            <a:off x="2328863" y="582613"/>
            <a:ext cx="79375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Amino Acid Polymers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3822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Amino acids are linked by </a:t>
            </a:r>
            <a:r>
              <a:rPr lang="en-US" sz="2800" b="1" dirty="0" smtClean="0"/>
              <a:t>peptide bonds</a:t>
            </a:r>
          </a:p>
          <a:p>
            <a:pPr eaLnBrk="1" hangingPunct="1"/>
            <a:r>
              <a:rPr lang="en-US" sz="2800" dirty="0" smtClean="0"/>
              <a:t>A polypeptide is a polymer of amino acids</a:t>
            </a:r>
          </a:p>
          <a:p>
            <a:pPr eaLnBrk="1" hangingPunct="1"/>
            <a:r>
              <a:rPr lang="en-US" sz="2800" dirty="0" smtClean="0"/>
              <a:t>Polypeptides range in length from a few to more than a thousand monomers </a:t>
            </a:r>
          </a:p>
          <a:p>
            <a:pPr eaLnBrk="1" hangingPunct="1"/>
            <a:r>
              <a:rPr lang="en-US" sz="2800" dirty="0" smtClean="0"/>
              <a:t>Each polypeptide has a unique linear sequence of amino acids, with a carboxyl end (C-terminus) and an amino end (N-terminus)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704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704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24475"/>
            <a:ext cx="1146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324475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Peptide Bond Formation via condensation reaction (aka Dehydration Synthesis)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5.17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88067" name="Picture 3" descr="05_17PolypeptideChai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225" y="136525"/>
            <a:ext cx="50355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040063" y="2713038"/>
            <a:ext cx="1216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Peptide bond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281613" y="3367088"/>
            <a:ext cx="11636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New peptide</a:t>
            </a:r>
            <a:br>
              <a:rPr lang="en-US" sz="1400" b="1"/>
            </a:br>
            <a:r>
              <a:rPr lang="en-US" sz="1400" b="1"/>
              <a:t>bond forming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093913" y="4030663"/>
            <a:ext cx="5540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Side</a:t>
            </a:r>
          </a:p>
          <a:p>
            <a:pPr>
              <a:lnSpc>
                <a:spcPct val="90000"/>
              </a:lnSpc>
            </a:pPr>
            <a:r>
              <a:rPr lang="en-US" sz="1400" b="1"/>
              <a:t>chains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225675" y="5127625"/>
            <a:ext cx="52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Back-</a:t>
            </a:r>
            <a:br>
              <a:rPr lang="en-US" sz="1400" b="1"/>
            </a:br>
            <a:r>
              <a:rPr lang="en-US" sz="1400" b="1"/>
              <a:t>bone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741613" y="6146800"/>
            <a:ext cx="11096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Amino end</a:t>
            </a:r>
            <a:br>
              <a:rPr lang="en-US" sz="1400" b="1"/>
            </a:br>
            <a:r>
              <a:rPr lang="en-US" sz="1400" b="1"/>
              <a:t>(N-terminus)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694238" y="6088063"/>
            <a:ext cx="898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Peptide</a:t>
            </a:r>
            <a:br>
              <a:rPr lang="en-US" sz="1400" b="1"/>
            </a:br>
            <a:r>
              <a:rPr lang="en-US" sz="1400" b="1"/>
              <a:t>bond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5753100" y="6142038"/>
            <a:ext cx="1228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Carboxyl end</a:t>
            </a:r>
            <a:br>
              <a:rPr lang="en-US" sz="1400" b="1"/>
            </a:br>
            <a:r>
              <a:rPr lang="en-US" sz="1400" b="1"/>
              <a:t>(C-terminus)</a:t>
            </a: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V="1">
            <a:off x="3598863" y="2195513"/>
            <a:ext cx="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 flipV="1">
            <a:off x="3262313" y="5921375"/>
            <a:ext cx="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 flipV="1">
            <a:off x="5981700" y="5915025"/>
            <a:ext cx="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 flipV="1">
            <a:off x="5159375" y="5438775"/>
            <a:ext cx="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AutoShape 15"/>
          <p:cNvSpPr>
            <a:spLocks/>
          </p:cNvSpPr>
          <p:nvPr/>
        </p:nvSpPr>
        <p:spPr bwMode="auto">
          <a:xfrm>
            <a:off x="2671763" y="3783013"/>
            <a:ext cx="165100" cy="1085850"/>
          </a:xfrm>
          <a:prstGeom prst="leftBrace">
            <a:avLst>
              <a:gd name="adj1" fmla="val 5480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AutoShape 16"/>
          <p:cNvSpPr>
            <a:spLocks/>
          </p:cNvSpPr>
          <p:nvPr/>
        </p:nvSpPr>
        <p:spPr bwMode="auto">
          <a:xfrm>
            <a:off x="2665413" y="4968875"/>
            <a:ext cx="192087" cy="900113"/>
          </a:xfrm>
          <a:prstGeom prst="leftBrace">
            <a:avLst>
              <a:gd name="adj1" fmla="val 390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Four Levels of Protein Structure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918075"/>
          </a:xfrm>
        </p:spPr>
        <p:txBody>
          <a:bodyPr/>
          <a:lstStyle/>
          <a:p>
            <a:pPr marL="350838" indent="-350838" eaLnBrk="1" hangingPunct="1">
              <a:spcBef>
                <a:spcPct val="25000"/>
              </a:spcBef>
            </a:pPr>
            <a:r>
              <a:rPr lang="en-US" sz="2800" smtClean="0"/>
              <a:t>The primary structure of a protein is its unique sequence of amino acids</a:t>
            </a:r>
          </a:p>
          <a:p>
            <a:pPr marL="350838" indent="-350838" eaLnBrk="1" hangingPunct="1">
              <a:spcBef>
                <a:spcPct val="25000"/>
              </a:spcBef>
            </a:pPr>
            <a:r>
              <a:rPr lang="en-US" sz="2800" smtClean="0"/>
              <a:t>Secondary structure, found in most proteins, consists of coils and folds in the polypeptide chain</a:t>
            </a:r>
          </a:p>
          <a:p>
            <a:pPr marL="350838" indent="-350838" eaLnBrk="1" hangingPunct="1">
              <a:spcBef>
                <a:spcPct val="25000"/>
              </a:spcBef>
            </a:pPr>
            <a:r>
              <a:rPr lang="en-US" sz="2800" smtClean="0"/>
              <a:t>Tertiary structure is determined by interactions among various side chains (R groups)</a:t>
            </a:r>
          </a:p>
          <a:p>
            <a:pPr marL="350838" indent="-350838" eaLnBrk="1" hangingPunct="1">
              <a:spcBef>
                <a:spcPct val="25000"/>
              </a:spcBef>
            </a:pPr>
            <a:r>
              <a:rPr lang="en-US" sz="2800" smtClean="0"/>
              <a:t>Quaternary structure results when a protein consists of multiple polypeptide chains</a:t>
            </a:r>
          </a:p>
        </p:txBody>
      </p:sp>
      <p:grpSp>
        <p:nvGrpSpPr>
          <p:cNvPr id="9523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5240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523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5238" name="Picture 10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883275"/>
            <a:ext cx="11461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11"/>
          <p:cNvSpPr txBox="1">
            <a:spLocks noChangeArrowheads="1"/>
          </p:cNvSpPr>
          <p:nvPr/>
        </p:nvSpPr>
        <p:spPr bwMode="auto">
          <a:xfrm>
            <a:off x="2733675" y="5991225"/>
            <a:ext cx="543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Protein Structure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5886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5.20a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6259" name="Picture 3" descr="05_20aProtein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136525"/>
            <a:ext cx="43164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917950" y="161925"/>
            <a:ext cx="1533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Primary structure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455863" y="631825"/>
            <a:ext cx="5667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Amino</a:t>
            </a:r>
            <a:br>
              <a:rPr lang="en-US" sz="1400" b="1"/>
            </a:br>
            <a:r>
              <a:rPr lang="en-US" sz="1400" b="1"/>
              <a:t>acids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527425" y="1874838"/>
            <a:ext cx="965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Amino end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260975" y="6269038"/>
            <a:ext cx="11763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Carboxyl end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327400" y="3541713"/>
            <a:ext cx="29352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Primary structure of transthyretin</a:t>
            </a:r>
          </a:p>
        </p:txBody>
      </p:sp>
    </p:spTree>
    <p:extLst>
      <p:ext uri="{BB962C8B-B14F-4D97-AF65-F5344CB8AC3E}">
        <p14:creationId xmlns:p14="http://schemas.microsoft.com/office/powerpoint/2010/main" val="32547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543800" cy="2768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Primary structure</a:t>
            </a:r>
            <a:r>
              <a:rPr lang="en-US" sz="2800" dirty="0" smtClean="0"/>
              <a:t>, the sequence of amino acids in a protein, is like the order of letters in a long word </a:t>
            </a:r>
          </a:p>
          <a:p>
            <a:pPr eaLnBrk="1" hangingPunct="1"/>
            <a:r>
              <a:rPr lang="en-US" sz="2800" dirty="0" smtClean="0"/>
              <a:t>Primary structure is determined by inherited genetic information</a:t>
            </a:r>
          </a:p>
        </p:txBody>
      </p:sp>
      <p:grpSp>
        <p:nvGrpSpPr>
          <p:cNvPr id="97283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7287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728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7285" name="Picture 9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883275"/>
            <a:ext cx="11461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 Box 10"/>
          <p:cNvSpPr txBox="1">
            <a:spLocks noChangeArrowheads="1"/>
          </p:cNvSpPr>
          <p:nvPr/>
        </p:nvSpPr>
        <p:spPr bwMode="auto">
          <a:xfrm>
            <a:off x="3114675" y="5991225"/>
            <a:ext cx="4940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Primary 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34132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3038475"/>
          </a:xfrm>
        </p:spPr>
        <p:txBody>
          <a:bodyPr/>
          <a:lstStyle/>
          <a:p>
            <a:pPr eaLnBrk="1" hangingPunct="1"/>
            <a:r>
              <a:rPr lang="en-US" sz="2800" smtClean="0"/>
              <a:t>The coils and folds of </a:t>
            </a:r>
            <a:r>
              <a:rPr lang="en-US" sz="2800" b="1" smtClean="0"/>
              <a:t>secondary structure </a:t>
            </a:r>
            <a:r>
              <a:rPr lang="en-US" sz="2800" smtClean="0"/>
              <a:t>result from hydrogen bonds between repeating constituents of the polypeptide backbone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smtClean="0"/>
              <a:t>Typical secondary structures are a coil called an </a:t>
            </a:r>
            <a:r>
              <a:rPr lang="en-US" sz="2800" b="1" smtClean="0">
                <a:sym typeface="Symbol" pitchFamily="18" charset="2"/>
              </a:rPr>
              <a:t></a:t>
            </a:r>
            <a:r>
              <a:rPr lang="en-US" sz="2800" b="1" smtClean="0"/>
              <a:t> helix </a:t>
            </a:r>
            <a:r>
              <a:rPr lang="en-US" sz="2800" smtClean="0"/>
              <a:t>and a folded structure called a </a:t>
            </a:r>
            <a:r>
              <a:rPr lang="en-US" sz="2800" b="1" smtClean="0">
                <a:sym typeface="Symbol" pitchFamily="18" charset="2"/>
              </a:rPr>
              <a:t></a:t>
            </a:r>
            <a:r>
              <a:rPr lang="en-US" sz="2800" b="1" smtClean="0"/>
              <a:t> pleated sheet</a:t>
            </a:r>
          </a:p>
        </p:txBody>
      </p:sp>
      <p:grpSp>
        <p:nvGrpSpPr>
          <p:cNvPr id="9933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9335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9332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9333" name="Picture 9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870575"/>
            <a:ext cx="11461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10"/>
          <p:cNvSpPr txBox="1">
            <a:spLocks noChangeArrowheads="1"/>
          </p:cNvSpPr>
          <p:nvPr/>
        </p:nvSpPr>
        <p:spPr bwMode="auto">
          <a:xfrm>
            <a:off x="2962275" y="5978525"/>
            <a:ext cx="5130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Secondary 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35399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01000" cy="4438650"/>
          </a:xfrm>
        </p:spPr>
        <p:txBody>
          <a:bodyPr/>
          <a:lstStyle/>
          <a:p>
            <a:pPr marL="350838" indent="-350838" eaLnBrk="1" hangingPunct="1"/>
            <a:r>
              <a:rPr lang="en-US" sz="2800" b="1" smtClean="0"/>
              <a:t>Tertiary structure </a:t>
            </a:r>
            <a:r>
              <a:rPr lang="en-US" sz="2800" smtClean="0"/>
              <a:t>is determined by interactions between R groups, rather than interactions between backbone constituents</a:t>
            </a:r>
          </a:p>
          <a:p>
            <a:pPr marL="350838" indent="-350838" eaLnBrk="1" hangingPunct="1"/>
            <a:r>
              <a:rPr lang="en-US" sz="2800" smtClean="0"/>
              <a:t>These interactions between R groups include hydrogen bonds, ionic bonds, </a:t>
            </a:r>
            <a:r>
              <a:rPr lang="en-US" sz="2800" b="1" smtClean="0"/>
              <a:t>hydrophobic interactions</a:t>
            </a:r>
            <a:r>
              <a:rPr lang="en-US" sz="2800" smtClean="0"/>
              <a:t>, and van der Waals interactions</a:t>
            </a:r>
          </a:p>
          <a:p>
            <a:pPr marL="350838" indent="-350838" eaLnBrk="1" hangingPunct="1"/>
            <a:r>
              <a:rPr lang="en-US" sz="2800" smtClean="0"/>
              <a:t>Strong covalent bonds called </a:t>
            </a:r>
            <a:r>
              <a:rPr lang="en-US" sz="2800" b="1" smtClean="0"/>
              <a:t>disulfide bridges </a:t>
            </a:r>
            <a:r>
              <a:rPr lang="en-US" sz="2800" smtClean="0"/>
              <a:t>may reinforce the protein’s structure</a:t>
            </a:r>
          </a:p>
        </p:txBody>
      </p:sp>
      <p:grpSp>
        <p:nvGrpSpPr>
          <p:cNvPr id="102403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2407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240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05" name="Picture 9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880100"/>
            <a:ext cx="11461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10"/>
          <p:cNvSpPr txBox="1">
            <a:spLocks noChangeArrowheads="1"/>
          </p:cNvSpPr>
          <p:nvPr/>
        </p:nvSpPr>
        <p:spPr bwMode="auto">
          <a:xfrm>
            <a:off x="2962275" y="5988050"/>
            <a:ext cx="4940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Tertiary 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38189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5.20b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8307" name="Picture 3" descr="05_20bProtein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38225"/>
            <a:ext cx="8548687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947863" y="1049338"/>
            <a:ext cx="1228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Secondary</a:t>
            </a:r>
            <a:br>
              <a:rPr lang="en-US" sz="1800" b="1"/>
            </a:br>
            <a:r>
              <a:rPr lang="en-US" sz="1800" b="1"/>
              <a:t>structure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038725" y="1042988"/>
            <a:ext cx="1228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Tertiary</a:t>
            </a:r>
            <a:br>
              <a:rPr lang="en-US" sz="1800" b="1"/>
            </a:br>
            <a:r>
              <a:rPr lang="en-US" sz="1800" b="1"/>
              <a:t>structure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7443788" y="1042988"/>
            <a:ext cx="1228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Quaternary</a:t>
            </a:r>
            <a:br>
              <a:rPr lang="en-US" sz="1800" b="1"/>
            </a:br>
            <a:r>
              <a:rPr lang="en-US" sz="1800" b="1"/>
              <a:t>structure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271713" y="3382963"/>
            <a:ext cx="17446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Hydrogen bond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66725" y="2755900"/>
            <a:ext cx="779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ym typeface="Symbol" pitchFamily="18" charset="2"/>
              </a:rPr>
              <a:t></a:t>
            </a:r>
            <a:r>
              <a:rPr lang="en-US" sz="1800" b="1"/>
              <a:t> helix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85775" y="3702050"/>
            <a:ext cx="17049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ym typeface="Symbol" pitchFamily="18" charset="2"/>
              </a:rPr>
              <a:t></a:t>
            </a:r>
            <a:r>
              <a:rPr lang="en-US" sz="1800" b="1"/>
              <a:t> pleated sheet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3295650" y="4027488"/>
            <a:ext cx="911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ym typeface="Symbol" pitchFamily="18" charset="2"/>
              </a:rPr>
              <a:t></a:t>
            </a:r>
            <a:r>
              <a:rPr lang="en-US" sz="1800" b="1"/>
              <a:t> strand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3151188" y="4579938"/>
            <a:ext cx="10842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Hydrogen</a:t>
            </a:r>
            <a:br>
              <a:rPr lang="en-US" sz="1800" b="1"/>
            </a:br>
            <a:r>
              <a:rPr lang="en-US" sz="1800" b="1"/>
              <a:t>bond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5037138" y="4613275"/>
            <a:ext cx="152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Transthyretin</a:t>
            </a:r>
            <a:br>
              <a:rPr lang="en-US" sz="1800" b="1"/>
            </a:br>
            <a:r>
              <a:rPr lang="en-US" sz="1800" b="1"/>
              <a:t>polypeptide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7307263" y="4302125"/>
            <a:ext cx="152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Transthyretin</a:t>
            </a:r>
            <a:br>
              <a:rPr lang="en-US" sz="1800" b="1"/>
            </a:br>
            <a:r>
              <a:rPr lang="en-US" sz="1800" b="1"/>
              <a:t>protein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2909888" y="415448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711450" y="4987925"/>
            <a:ext cx="384175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3122613" y="3095625"/>
            <a:ext cx="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346575"/>
          </a:xfrm>
        </p:spPr>
        <p:txBody>
          <a:bodyPr/>
          <a:lstStyle/>
          <a:p>
            <a:pPr eaLnBrk="1" hangingPunct="1"/>
            <a:r>
              <a:rPr lang="en-US" sz="2800" b="1" smtClean="0"/>
              <a:t>Quaternary structure </a:t>
            </a:r>
            <a:r>
              <a:rPr lang="en-US" sz="2800" smtClean="0"/>
              <a:t>results when two or more polypeptide chains form one macromolecule</a:t>
            </a:r>
          </a:p>
          <a:p>
            <a:pPr eaLnBrk="1" hangingPunct="1"/>
            <a:r>
              <a:rPr lang="en-US" sz="2800" smtClean="0"/>
              <a:t>Collagen is a fibrous protein consisting of three polypeptides coiled like a rope</a:t>
            </a:r>
          </a:p>
          <a:p>
            <a:pPr eaLnBrk="1" hangingPunct="1"/>
            <a:r>
              <a:rPr lang="en-US" sz="2800" smtClean="0"/>
              <a:t>Hemoglobin is a globular protein consisting of four polypeptides: two alpha and two beta chains</a:t>
            </a:r>
          </a:p>
        </p:txBody>
      </p:sp>
      <p:grpSp>
        <p:nvGrpSpPr>
          <p:cNvPr id="10957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9575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9572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9573" name="Picture 9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870575"/>
            <a:ext cx="11461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 Box 10"/>
          <p:cNvSpPr txBox="1">
            <a:spLocks noChangeArrowheads="1"/>
          </p:cNvSpPr>
          <p:nvPr/>
        </p:nvSpPr>
        <p:spPr bwMode="auto">
          <a:xfrm>
            <a:off x="3038475" y="5978525"/>
            <a:ext cx="520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Quaternary 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9808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4" descr="\\Ps3\CS1-Vol.07\50523_campbell_irdvd\final_jpeg_files%0\chap002\02_09ElectronDiagrams-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1065213"/>
            <a:ext cx="85471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algn="l" eaLnBrk="1" hangingPunct="1"/>
            <a:r>
              <a:rPr lang="en-US" sz="1200" smtClean="0"/>
              <a:t>Figure 2.9</a:t>
            </a:r>
          </a:p>
        </p:txBody>
      </p:sp>
      <p:sp>
        <p:nvSpPr>
          <p:cNvPr id="252932" name="Text Box 31"/>
          <p:cNvSpPr txBox="1">
            <a:spLocks noChangeArrowheads="1"/>
          </p:cNvSpPr>
          <p:nvPr/>
        </p:nvSpPr>
        <p:spPr bwMode="auto">
          <a:xfrm>
            <a:off x="320675" y="1646238"/>
            <a:ext cx="7143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First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shell</a:t>
            </a:r>
          </a:p>
        </p:txBody>
      </p:sp>
      <p:sp>
        <p:nvSpPr>
          <p:cNvPr id="252933" name="Text Box 31"/>
          <p:cNvSpPr txBox="1">
            <a:spLocks noChangeArrowheads="1"/>
          </p:cNvSpPr>
          <p:nvPr/>
        </p:nvSpPr>
        <p:spPr bwMode="auto">
          <a:xfrm>
            <a:off x="330200" y="3133725"/>
            <a:ext cx="7159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Second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shell</a:t>
            </a:r>
          </a:p>
        </p:txBody>
      </p:sp>
      <p:sp>
        <p:nvSpPr>
          <p:cNvPr id="252934" name="Text Box 31"/>
          <p:cNvSpPr txBox="1">
            <a:spLocks noChangeArrowheads="1"/>
          </p:cNvSpPr>
          <p:nvPr/>
        </p:nvSpPr>
        <p:spPr bwMode="auto">
          <a:xfrm>
            <a:off x="330200" y="4621213"/>
            <a:ext cx="7159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Third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shell</a:t>
            </a:r>
          </a:p>
        </p:txBody>
      </p:sp>
      <p:sp>
        <p:nvSpPr>
          <p:cNvPr id="252935" name="Text Box 31"/>
          <p:cNvSpPr txBox="1">
            <a:spLocks noChangeArrowheads="1"/>
          </p:cNvSpPr>
          <p:nvPr/>
        </p:nvSpPr>
        <p:spPr bwMode="auto">
          <a:xfrm>
            <a:off x="1077913" y="1147763"/>
            <a:ext cx="8239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Hydrogen</a:t>
            </a:r>
          </a:p>
          <a:p>
            <a:pPr algn="ctr"/>
            <a:r>
              <a:rPr lang="en-US" sz="1400" b="1" baseline="-25000"/>
              <a:t>1</a:t>
            </a:r>
            <a:r>
              <a:rPr lang="en-US" sz="1400" b="1"/>
              <a:t>H</a:t>
            </a:r>
          </a:p>
        </p:txBody>
      </p:sp>
      <p:sp>
        <p:nvSpPr>
          <p:cNvPr id="252936" name="Text Box 31"/>
          <p:cNvSpPr txBox="1">
            <a:spLocks noChangeArrowheads="1"/>
          </p:cNvSpPr>
          <p:nvPr/>
        </p:nvSpPr>
        <p:spPr bwMode="auto">
          <a:xfrm>
            <a:off x="1143000" y="2628900"/>
            <a:ext cx="7159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Lithium</a:t>
            </a:r>
          </a:p>
          <a:p>
            <a:pPr algn="ctr"/>
            <a:r>
              <a:rPr lang="en-US" sz="1400" b="1" baseline="-25000"/>
              <a:t>3</a:t>
            </a:r>
            <a:r>
              <a:rPr lang="en-US" sz="1400" b="1"/>
              <a:t>Li</a:t>
            </a:r>
          </a:p>
        </p:txBody>
      </p:sp>
      <p:sp>
        <p:nvSpPr>
          <p:cNvPr id="252937" name="Text Box 31"/>
          <p:cNvSpPr txBox="1">
            <a:spLocks noChangeArrowheads="1"/>
          </p:cNvSpPr>
          <p:nvPr/>
        </p:nvSpPr>
        <p:spPr bwMode="auto">
          <a:xfrm>
            <a:off x="1143000" y="4121150"/>
            <a:ext cx="7159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Sodium</a:t>
            </a:r>
          </a:p>
          <a:p>
            <a:pPr algn="ctr"/>
            <a:r>
              <a:rPr lang="en-US" sz="1400" b="1" baseline="-25000"/>
              <a:t>11</a:t>
            </a:r>
            <a:r>
              <a:rPr lang="en-US" sz="1400" b="1"/>
              <a:t>Na</a:t>
            </a:r>
          </a:p>
        </p:txBody>
      </p:sp>
      <p:sp>
        <p:nvSpPr>
          <p:cNvPr id="252938" name="Text Box 31"/>
          <p:cNvSpPr txBox="1">
            <a:spLocks noChangeArrowheads="1"/>
          </p:cNvSpPr>
          <p:nvPr/>
        </p:nvSpPr>
        <p:spPr bwMode="auto">
          <a:xfrm>
            <a:off x="2062163" y="2628900"/>
            <a:ext cx="800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Beryllium</a:t>
            </a:r>
          </a:p>
          <a:p>
            <a:pPr algn="ctr"/>
            <a:r>
              <a:rPr lang="en-US" sz="1400" b="1" baseline="-25000"/>
              <a:t>4</a:t>
            </a:r>
            <a:r>
              <a:rPr lang="en-US" sz="1400" b="1"/>
              <a:t>Be</a:t>
            </a:r>
          </a:p>
        </p:txBody>
      </p:sp>
      <p:sp>
        <p:nvSpPr>
          <p:cNvPr id="252939" name="Text Box 31"/>
          <p:cNvSpPr txBox="1">
            <a:spLocks noChangeArrowheads="1"/>
          </p:cNvSpPr>
          <p:nvPr/>
        </p:nvSpPr>
        <p:spPr bwMode="auto">
          <a:xfrm>
            <a:off x="1995488" y="4121150"/>
            <a:ext cx="9556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Magnesium</a:t>
            </a:r>
          </a:p>
          <a:p>
            <a:pPr algn="ctr"/>
            <a:r>
              <a:rPr lang="en-US" sz="1400" b="1" baseline="-25000"/>
              <a:t>12</a:t>
            </a:r>
            <a:r>
              <a:rPr lang="en-US" sz="1400" b="1"/>
              <a:t>Mg</a:t>
            </a:r>
          </a:p>
        </p:txBody>
      </p:sp>
      <p:sp>
        <p:nvSpPr>
          <p:cNvPr id="252940" name="Text Box 31"/>
          <p:cNvSpPr txBox="1">
            <a:spLocks noChangeArrowheads="1"/>
          </p:cNvSpPr>
          <p:nvPr/>
        </p:nvSpPr>
        <p:spPr bwMode="auto">
          <a:xfrm>
            <a:off x="3071813" y="2628900"/>
            <a:ext cx="7143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Boron</a:t>
            </a:r>
          </a:p>
          <a:p>
            <a:pPr algn="ctr"/>
            <a:r>
              <a:rPr lang="en-US" sz="1400" b="1" baseline="-25000"/>
              <a:t>5</a:t>
            </a:r>
            <a:r>
              <a:rPr lang="en-US" sz="1400" b="1"/>
              <a:t>B</a:t>
            </a:r>
          </a:p>
        </p:txBody>
      </p:sp>
      <p:sp>
        <p:nvSpPr>
          <p:cNvPr id="252941" name="Text Box 31"/>
          <p:cNvSpPr txBox="1">
            <a:spLocks noChangeArrowheads="1"/>
          </p:cNvSpPr>
          <p:nvPr/>
        </p:nvSpPr>
        <p:spPr bwMode="auto">
          <a:xfrm>
            <a:off x="2951163" y="4121150"/>
            <a:ext cx="946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Aluminum</a:t>
            </a:r>
          </a:p>
          <a:p>
            <a:pPr algn="ctr"/>
            <a:r>
              <a:rPr lang="en-US" sz="1400" b="1" baseline="-25000"/>
              <a:t>13</a:t>
            </a:r>
            <a:r>
              <a:rPr lang="en-US" sz="1400" b="1"/>
              <a:t>Al</a:t>
            </a:r>
          </a:p>
        </p:txBody>
      </p:sp>
      <p:sp>
        <p:nvSpPr>
          <p:cNvPr id="252942" name="Text Box 31"/>
          <p:cNvSpPr txBox="1">
            <a:spLocks noChangeArrowheads="1"/>
          </p:cNvSpPr>
          <p:nvPr/>
        </p:nvSpPr>
        <p:spPr bwMode="auto">
          <a:xfrm>
            <a:off x="4051300" y="2638425"/>
            <a:ext cx="7159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Carbon</a:t>
            </a:r>
          </a:p>
          <a:p>
            <a:pPr algn="ctr"/>
            <a:r>
              <a:rPr lang="en-US" sz="1400" b="1" baseline="-25000"/>
              <a:t>6</a:t>
            </a:r>
            <a:r>
              <a:rPr lang="en-US" sz="1400" b="1"/>
              <a:t>C</a:t>
            </a:r>
          </a:p>
        </p:txBody>
      </p:sp>
      <p:sp>
        <p:nvSpPr>
          <p:cNvPr id="252943" name="Text Box 31"/>
          <p:cNvSpPr txBox="1">
            <a:spLocks noChangeArrowheads="1"/>
          </p:cNvSpPr>
          <p:nvPr/>
        </p:nvSpPr>
        <p:spPr bwMode="auto">
          <a:xfrm>
            <a:off x="4030663" y="4124325"/>
            <a:ext cx="7143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Silicon</a:t>
            </a:r>
          </a:p>
          <a:p>
            <a:pPr algn="ctr"/>
            <a:r>
              <a:rPr lang="en-US" sz="1400" b="1" baseline="-25000"/>
              <a:t>14</a:t>
            </a:r>
            <a:r>
              <a:rPr lang="en-US" sz="1400" b="1"/>
              <a:t>Si</a:t>
            </a:r>
          </a:p>
        </p:txBody>
      </p:sp>
      <p:sp>
        <p:nvSpPr>
          <p:cNvPr id="252944" name="Text Box 31"/>
          <p:cNvSpPr txBox="1">
            <a:spLocks noChangeArrowheads="1"/>
          </p:cNvSpPr>
          <p:nvPr/>
        </p:nvSpPr>
        <p:spPr bwMode="auto">
          <a:xfrm>
            <a:off x="5019675" y="2628900"/>
            <a:ext cx="7937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Nitrogen</a:t>
            </a:r>
          </a:p>
          <a:p>
            <a:pPr algn="ctr"/>
            <a:r>
              <a:rPr lang="en-US" sz="1400" b="1" baseline="-25000"/>
              <a:t>7</a:t>
            </a:r>
            <a:r>
              <a:rPr lang="en-US" sz="1400" b="1"/>
              <a:t>N</a:t>
            </a:r>
          </a:p>
        </p:txBody>
      </p:sp>
      <p:sp>
        <p:nvSpPr>
          <p:cNvPr id="252945" name="Text Box 31"/>
          <p:cNvSpPr txBox="1">
            <a:spLocks noChangeArrowheads="1"/>
          </p:cNvSpPr>
          <p:nvPr/>
        </p:nvSpPr>
        <p:spPr bwMode="auto">
          <a:xfrm>
            <a:off x="4867275" y="4132263"/>
            <a:ext cx="10747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300" b="1"/>
              <a:t>Phosphorus</a:t>
            </a:r>
          </a:p>
          <a:p>
            <a:pPr algn="ctr"/>
            <a:r>
              <a:rPr lang="en-US" sz="1300" b="1" baseline="-25000"/>
              <a:t>15</a:t>
            </a:r>
            <a:r>
              <a:rPr lang="en-US" sz="1300" b="1"/>
              <a:t>P</a:t>
            </a:r>
          </a:p>
        </p:txBody>
      </p:sp>
      <p:sp>
        <p:nvSpPr>
          <p:cNvPr id="252946" name="Text Box 31"/>
          <p:cNvSpPr txBox="1">
            <a:spLocks noChangeArrowheads="1"/>
          </p:cNvSpPr>
          <p:nvPr/>
        </p:nvSpPr>
        <p:spPr bwMode="auto">
          <a:xfrm>
            <a:off x="6021388" y="2635250"/>
            <a:ext cx="7159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Oxygen</a:t>
            </a:r>
          </a:p>
          <a:p>
            <a:pPr algn="ctr"/>
            <a:r>
              <a:rPr lang="en-US" sz="1400" b="1" baseline="-25000"/>
              <a:t>8</a:t>
            </a:r>
            <a:r>
              <a:rPr lang="en-US" sz="1400" b="1"/>
              <a:t>O</a:t>
            </a:r>
          </a:p>
        </p:txBody>
      </p:sp>
      <p:sp>
        <p:nvSpPr>
          <p:cNvPr id="252947" name="Text Box 31"/>
          <p:cNvSpPr txBox="1">
            <a:spLocks noChangeArrowheads="1"/>
          </p:cNvSpPr>
          <p:nvPr/>
        </p:nvSpPr>
        <p:spPr bwMode="auto">
          <a:xfrm>
            <a:off x="5997575" y="4121150"/>
            <a:ext cx="7143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Sulfur</a:t>
            </a:r>
          </a:p>
          <a:p>
            <a:pPr algn="ctr"/>
            <a:r>
              <a:rPr lang="en-US" sz="1400" b="1" baseline="-25000"/>
              <a:t>16</a:t>
            </a:r>
            <a:r>
              <a:rPr lang="en-US" sz="1400" b="1"/>
              <a:t>S</a:t>
            </a:r>
          </a:p>
        </p:txBody>
      </p:sp>
      <p:sp>
        <p:nvSpPr>
          <p:cNvPr id="252948" name="Text Box 31"/>
          <p:cNvSpPr txBox="1">
            <a:spLocks noChangeArrowheads="1"/>
          </p:cNvSpPr>
          <p:nvPr/>
        </p:nvSpPr>
        <p:spPr bwMode="auto">
          <a:xfrm>
            <a:off x="6991350" y="2628900"/>
            <a:ext cx="7143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Fluorine</a:t>
            </a:r>
          </a:p>
          <a:p>
            <a:pPr algn="ctr"/>
            <a:r>
              <a:rPr lang="en-US" sz="1400" b="1" baseline="-25000"/>
              <a:t>9</a:t>
            </a:r>
            <a:r>
              <a:rPr lang="en-US" sz="1400" b="1"/>
              <a:t>F</a:t>
            </a:r>
          </a:p>
        </p:txBody>
      </p:sp>
      <p:sp>
        <p:nvSpPr>
          <p:cNvPr id="252949" name="Text Box 31"/>
          <p:cNvSpPr txBox="1">
            <a:spLocks noChangeArrowheads="1"/>
          </p:cNvSpPr>
          <p:nvPr/>
        </p:nvSpPr>
        <p:spPr bwMode="auto">
          <a:xfrm>
            <a:off x="6991350" y="4129088"/>
            <a:ext cx="7143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Chlorine</a:t>
            </a:r>
          </a:p>
          <a:p>
            <a:pPr algn="ctr"/>
            <a:r>
              <a:rPr lang="en-US" sz="1400" b="1" baseline="-25000"/>
              <a:t>17</a:t>
            </a:r>
            <a:r>
              <a:rPr lang="en-US" sz="1400" b="1"/>
              <a:t>Cl</a:t>
            </a:r>
          </a:p>
        </p:txBody>
      </p:sp>
      <p:sp>
        <p:nvSpPr>
          <p:cNvPr id="252950" name="Text Box 31"/>
          <p:cNvSpPr txBox="1">
            <a:spLocks noChangeArrowheads="1"/>
          </p:cNvSpPr>
          <p:nvPr/>
        </p:nvSpPr>
        <p:spPr bwMode="auto">
          <a:xfrm>
            <a:off x="7940675" y="2638425"/>
            <a:ext cx="7159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Neon</a:t>
            </a:r>
          </a:p>
          <a:p>
            <a:pPr algn="ctr"/>
            <a:r>
              <a:rPr lang="en-US" sz="1400" b="1" baseline="-25000"/>
              <a:t>10</a:t>
            </a:r>
            <a:r>
              <a:rPr lang="en-US" sz="1400" b="1"/>
              <a:t>Ne</a:t>
            </a:r>
          </a:p>
        </p:txBody>
      </p:sp>
      <p:sp>
        <p:nvSpPr>
          <p:cNvPr id="252951" name="Text Box 31"/>
          <p:cNvSpPr txBox="1">
            <a:spLocks noChangeArrowheads="1"/>
          </p:cNvSpPr>
          <p:nvPr/>
        </p:nvSpPr>
        <p:spPr bwMode="auto">
          <a:xfrm>
            <a:off x="7932738" y="4121150"/>
            <a:ext cx="7143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Argon</a:t>
            </a:r>
          </a:p>
          <a:p>
            <a:pPr algn="ctr"/>
            <a:r>
              <a:rPr lang="en-US" sz="1400" b="1" baseline="-25000"/>
              <a:t>18</a:t>
            </a:r>
            <a:r>
              <a:rPr lang="en-US" sz="1400" b="1"/>
              <a:t>Ar</a:t>
            </a:r>
          </a:p>
        </p:txBody>
      </p:sp>
      <p:sp>
        <p:nvSpPr>
          <p:cNvPr id="252952" name="Text Box 31"/>
          <p:cNvSpPr txBox="1">
            <a:spLocks noChangeArrowheads="1"/>
          </p:cNvSpPr>
          <p:nvPr/>
        </p:nvSpPr>
        <p:spPr bwMode="auto">
          <a:xfrm>
            <a:off x="7932738" y="1114425"/>
            <a:ext cx="7143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Helium</a:t>
            </a:r>
          </a:p>
          <a:p>
            <a:pPr algn="ctr"/>
            <a:r>
              <a:rPr lang="en-US" sz="1400" b="1" baseline="-25000"/>
              <a:t>2</a:t>
            </a:r>
            <a:r>
              <a:rPr lang="en-US" sz="1400" b="1"/>
              <a:t>He</a:t>
            </a:r>
          </a:p>
        </p:txBody>
      </p:sp>
      <p:sp>
        <p:nvSpPr>
          <p:cNvPr id="252953" name="Text Box 31"/>
          <p:cNvSpPr txBox="1">
            <a:spLocks noChangeArrowheads="1"/>
          </p:cNvSpPr>
          <p:nvPr/>
        </p:nvSpPr>
        <p:spPr bwMode="auto">
          <a:xfrm>
            <a:off x="5437188" y="1158875"/>
            <a:ext cx="715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2</a:t>
            </a:r>
          </a:p>
          <a:p>
            <a:pPr algn="ctr"/>
            <a:r>
              <a:rPr lang="en-US" sz="1400" b="1"/>
              <a:t>He</a:t>
            </a:r>
          </a:p>
          <a:p>
            <a:pPr algn="ctr"/>
            <a:r>
              <a:rPr lang="en-US" sz="1400" b="1"/>
              <a:t>4.00</a:t>
            </a:r>
          </a:p>
        </p:txBody>
      </p:sp>
      <p:sp>
        <p:nvSpPr>
          <p:cNvPr id="252954" name="Text Box 31"/>
          <p:cNvSpPr txBox="1">
            <a:spLocks noChangeArrowheads="1"/>
          </p:cNvSpPr>
          <p:nvPr/>
        </p:nvSpPr>
        <p:spPr bwMode="auto">
          <a:xfrm>
            <a:off x="3800475" y="1538288"/>
            <a:ext cx="13033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Mass number</a:t>
            </a:r>
          </a:p>
        </p:txBody>
      </p:sp>
      <p:sp>
        <p:nvSpPr>
          <p:cNvPr id="252955" name="Text Box 31"/>
          <p:cNvSpPr txBox="1">
            <a:spLocks noChangeArrowheads="1"/>
          </p:cNvSpPr>
          <p:nvPr/>
        </p:nvSpPr>
        <p:spPr bwMode="auto">
          <a:xfrm>
            <a:off x="6261100" y="1146175"/>
            <a:ext cx="1417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Atomic number</a:t>
            </a:r>
          </a:p>
        </p:txBody>
      </p:sp>
      <p:sp>
        <p:nvSpPr>
          <p:cNvPr id="252956" name="Text Box 31"/>
          <p:cNvSpPr txBox="1">
            <a:spLocks noChangeArrowheads="1"/>
          </p:cNvSpPr>
          <p:nvPr/>
        </p:nvSpPr>
        <p:spPr bwMode="auto">
          <a:xfrm>
            <a:off x="6153150" y="1592263"/>
            <a:ext cx="16113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Element symbol</a:t>
            </a:r>
          </a:p>
        </p:txBody>
      </p:sp>
      <p:sp>
        <p:nvSpPr>
          <p:cNvPr id="252957" name="Text Box 31"/>
          <p:cNvSpPr txBox="1">
            <a:spLocks noChangeArrowheads="1"/>
          </p:cNvSpPr>
          <p:nvPr/>
        </p:nvSpPr>
        <p:spPr bwMode="auto">
          <a:xfrm>
            <a:off x="6611938" y="1890713"/>
            <a:ext cx="1063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Electron</a:t>
            </a:r>
          </a:p>
          <a:p>
            <a:r>
              <a:rPr lang="en-US" sz="1400" b="1"/>
              <a:t>distribution</a:t>
            </a:r>
          </a:p>
          <a:p>
            <a:r>
              <a:rPr lang="en-US" sz="1400" b="1"/>
              <a:t>diagram</a:t>
            </a:r>
          </a:p>
        </p:txBody>
      </p:sp>
      <p:cxnSp>
        <p:nvCxnSpPr>
          <p:cNvPr id="252958" name="Straight Connector 2"/>
          <p:cNvCxnSpPr>
            <a:cxnSpLocks noChangeShapeType="1"/>
          </p:cNvCxnSpPr>
          <p:nvPr/>
        </p:nvCxnSpPr>
        <p:spPr bwMode="auto">
          <a:xfrm flipV="1">
            <a:off x="5060950" y="1684338"/>
            <a:ext cx="5445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2959" name="Straight Connector 4"/>
          <p:cNvCxnSpPr>
            <a:cxnSpLocks noChangeShapeType="1"/>
          </p:cNvCxnSpPr>
          <p:nvPr/>
        </p:nvCxnSpPr>
        <p:spPr bwMode="auto">
          <a:xfrm>
            <a:off x="5865813" y="1277938"/>
            <a:ext cx="438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2960" name="Straight Connector 6"/>
          <p:cNvCxnSpPr>
            <a:cxnSpLocks noChangeShapeType="1"/>
          </p:cNvCxnSpPr>
          <p:nvPr/>
        </p:nvCxnSpPr>
        <p:spPr bwMode="auto">
          <a:xfrm>
            <a:off x="5942013" y="1493838"/>
            <a:ext cx="319087" cy="174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2961" name="Straight Connector 30720"/>
          <p:cNvCxnSpPr>
            <a:cxnSpLocks noChangeShapeType="1"/>
          </p:cNvCxnSpPr>
          <p:nvPr/>
        </p:nvCxnSpPr>
        <p:spPr bwMode="auto">
          <a:xfrm>
            <a:off x="7327900" y="2014538"/>
            <a:ext cx="6842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2962" name="Straight Connector 30724"/>
          <p:cNvCxnSpPr>
            <a:cxnSpLocks noChangeShapeType="1"/>
          </p:cNvCxnSpPr>
          <p:nvPr/>
        </p:nvCxnSpPr>
        <p:spPr bwMode="auto">
          <a:xfrm>
            <a:off x="7645400" y="1298575"/>
            <a:ext cx="485775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2963" name="Straight Connector 30727"/>
          <p:cNvCxnSpPr>
            <a:cxnSpLocks noChangeShapeType="1"/>
          </p:cNvCxnSpPr>
          <p:nvPr/>
        </p:nvCxnSpPr>
        <p:spPr bwMode="auto">
          <a:xfrm flipV="1">
            <a:off x="7678738" y="1597025"/>
            <a:ext cx="639762" cy="1079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2964" name="Right Brace 30729"/>
          <p:cNvSpPr>
            <a:spLocks/>
          </p:cNvSpPr>
          <p:nvPr/>
        </p:nvSpPr>
        <p:spPr bwMode="auto">
          <a:xfrm rot="5400000">
            <a:off x="8282782" y="1443831"/>
            <a:ext cx="90488" cy="212725"/>
          </a:xfrm>
          <a:prstGeom prst="rightBrace">
            <a:avLst>
              <a:gd name="adj1" fmla="val 147016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96900"/>
            <a:ext cx="8991600" cy="914400"/>
          </a:xfrm>
        </p:spPr>
        <p:txBody>
          <a:bodyPr/>
          <a:lstStyle/>
          <a:p>
            <a:pPr eaLnBrk="1" hangingPunct="1"/>
            <a:r>
              <a:rPr lang="en-US" i="1" smtClean="0"/>
              <a:t>Sickle-Cell Disease: A Change in Primary Structure</a:t>
            </a:r>
            <a:endParaRPr lang="en-US" b="0" smtClean="0">
              <a:solidFill>
                <a:srgbClr val="034694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2768600"/>
          </a:xfrm>
        </p:spPr>
        <p:txBody>
          <a:bodyPr/>
          <a:lstStyle/>
          <a:p>
            <a:pPr eaLnBrk="1" hangingPunct="1"/>
            <a:r>
              <a:rPr lang="en-US" sz="2800" smtClean="0"/>
              <a:t>A slight change in primary structure can affect a protein’s structure and ability to function </a:t>
            </a:r>
          </a:p>
          <a:p>
            <a:pPr eaLnBrk="1" hangingPunct="1"/>
            <a:r>
              <a:rPr lang="en-US" sz="2800" b="1" smtClean="0"/>
              <a:t>Sickle-cell disease</a:t>
            </a:r>
            <a:r>
              <a:rPr lang="en-US" sz="2800" smtClean="0"/>
              <a:t>, an inherited blood disorder, results from a single amino acid substitution in the protein hemoglobin</a:t>
            </a:r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059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059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5.21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11619" name="Picture 3" descr="05_21_SickleCellDiseas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47650"/>
            <a:ext cx="8548687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744538" y="482600"/>
            <a:ext cx="9509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Primary</a:t>
            </a:r>
            <a:br>
              <a:rPr lang="en-US" sz="1600" b="1"/>
            </a:br>
            <a:r>
              <a:rPr lang="en-US" sz="1600" b="1"/>
              <a:t>Structure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849438" y="384175"/>
            <a:ext cx="13081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Secondary</a:t>
            </a:r>
            <a:br>
              <a:rPr lang="en-US" sz="1600" b="1"/>
            </a:br>
            <a:r>
              <a:rPr lang="en-US" sz="1600" b="1"/>
              <a:t>and Tertiary</a:t>
            </a:r>
            <a:br>
              <a:rPr lang="en-US" sz="1600" b="1"/>
            </a:br>
            <a:r>
              <a:rPr lang="en-US" sz="1600" b="1"/>
              <a:t>Structures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606800" y="476250"/>
            <a:ext cx="10699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Quaternary</a:t>
            </a:r>
            <a:br>
              <a:rPr lang="en-US" sz="1600" b="1"/>
            </a:br>
            <a:r>
              <a:rPr lang="en-US" sz="1600" b="1"/>
              <a:t>Structure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684838" y="582613"/>
            <a:ext cx="965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Function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7510463" y="476250"/>
            <a:ext cx="103028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Red Blood</a:t>
            </a:r>
            <a:br>
              <a:rPr lang="en-US" sz="1600" b="1"/>
            </a:br>
            <a:r>
              <a:rPr lang="en-US" sz="1600" b="1"/>
              <a:t>Cell Shape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912938" y="2528888"/>
            <a:ext cx="990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</a:t>
            </a:r>
            <a:r>
              <a:rPr lang="en-US" sz="1600" b="1"/>
              <a:t> subunit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1917700" y="5565775"/>
            <a:ext cx="990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</a:t>
            </a:r>
            <a:r>
              <a:rPr lang="en-US" sz="1600" b="1"/>
              <a:t> subunit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4767263" y="5334000"/>
            <a:ext cx="1841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</a:t>
            </a:r>
            <a:endParaRPr lang="en-US" sz="1600" b="1"/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3451225" y="5978525"/>
            <a:ext cx="1841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</a:t>
            </a:r>
            <a:endParaRPr lang="en-US" sz="1600" b="1"/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3497263" y="5129213"/>
            <a:ext cx="22383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</a:t>
            </a:r>
            <a:endParaRPr lang="en-US" sz="1600" b="1"/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4759325" y="5745163"/>
            <a:ext cx="22383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</a:t>
            </a:r>
            <a:endParaRPr lang="en-US" sz="1600" b="1"/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1919288" y="3843338"/>
            <a:ext cx="13477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Exposed</a:t>
            </a:r>
            <a:br>
              <a:rPr lang="en-US" sz="1600" b="1"/>
            </a:br>
            <a:r>
              <a:rPr lang="en-US" sz="1600" b="1"/>
              <a:t>hydrophobic</a:t>
            </a:r>
            <a:br>
              <a:rPr lang="en-US" sz="1600" b="1"/>
            </a:br>
            <a:r>
              <a:rPr lang="en-US" sz="1600" b="1"/>
              <a:t>region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5111750" y="1150938"/>
            <a:ext cx="21145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Molecules do not</a:t>
            </a:r>
            <a:br>
              <a:rPr lang="en-US" sz="1600" b="1"/>
            </a:br>
            <a:r>
              <a:rPr lang="en-US" sz="1600" b="1"/>
              <a:t>associate with one</a:t>
            </a:r>
            <a:br>
              <a:rPr lang="en-US" sz="1600" b="1"/>
            </a:br>
            <a:r>
              <a:rPr lang="en-US" sz="1600" b="1"/>
              <a:t>another; each carries</a:t>
            </a:r>
            <a:br>
              <a:rPr lang="en-US" sz="1600" b="1"/>
            </a:br>
            <a:r>
              <a:rPr lang="en-US" sz="1600" b="1"/>
              <a:t>oxygen.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5103813" y="3843338"/>
            <a:ext cx="21145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Molecules crystallize</a:t>
            </a:r>
            <a:br>
              <a:rPr lang="en-US" sz="1600" b="1"/>
            </a:br>
            <a:r>
              <a:rPr lang="en-US" sz="1600" b="1"/>
              <a:t>into a fiber; capacity</a:t>
            </a:r>
            <a:br>
              <a:rPr lang="en-US" sz="1600" b="1"/>
            </a:br>
            <a:r>
              <a:rPr lang="en-US" sz="1600" b="1"/>
              <a:t>to carry oxygen is</a:t>
            </a:r>
            <a:br>
              <a:rPr lang="en-US" sz="1600" b="1"/>
            </a:br>
            <a:r>
              <a:rPr lang="en-US" sz="1600" b="1"/>
              <a:t>reduced.</a:t>
            </a: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3559175" y="3843338"/>
            <a:ext cx="1149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Sickle-cell</a:t>
            </a:r>
            <a:br>
              <a:rPr lang="en-US" sz="1600" b="1"/>
            </a:br>
            <a:r>
              <a:rPr lang="en-US" sz="1600" b="1"/>
              <a:t>hemoglobin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3535363" y="1157288"/>
            <a:ext cx="12144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Normal</a:t>
            </a:r>
            <a:br>
              <a:rPr lang="en-US" sz="1600" b="1"/>
            </a:br>
            <a:r>
              <a:rPr lang="en-US" sz="1600" b="1"/>
              <a:t>hemoglobin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7918450" y="2566988"/>
            <a:ext cx="606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10 </a:t>
            </a:r>
            <a:r>
              <a:rPr lang="en-US" sz="1600" b="1">
                <a:sym typeface="Symbol" pitchFamily="18" charset="2"/>
              </a:rPr>
              <a:t></a:t>
            </a:r>
            <a:r>
              <a:rPr lang="en-US" sz="1600" b="1"/>
              <a:t>m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7951788" y="5299075"/>
            <a:ext cx="606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10 </a:t>
            </a:r>
            <a:r>
              <a:rPr lang="en-US" sz="1600" b="1">
                <a:sym typeface="Symbol" pitchFamily="18" charset="2"/>
              </a:rPr>
              <a:t></a:t>
            </a:r>
            <a:r>
              <a:rPr lang="en-US" sz="1600" b="1"/>
              <a:t>m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 rot="-5400000">
            <a:off x="-591343" y="5058569"/>
            <a:ext cx="22606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Sickle-cell hemoglobin</a:t>
            </a:r>
            <a:endParaRPr lang="en-US" sz="1600" b="1"/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 rot="-5400000">
            <a:off x="-433387" y="2335213"/>
            <a:ext cx="19573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Normal hemoglobin</a:t>
            </a:r>
            <a:endParaRPr lang="en-US" sz="1600" b="1"/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933450" y="123348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</a:t>
            </a: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936625" y="151923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2</a:t>
            </a: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939800" y="179546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</a:t>
            </a:r>
          </a:p>
        </p:txBody>
      </p:sp>
      <p:sp>
        <p:nvSpPr>
          <p:cNvPr id="111643" name="Text Box 27"/>
          <p:cNvSpPr txBox="1">
            <a:spLocks noChangeArrowheads="1"/>
          </p:cNvSpPr>
          <p:nvPr/>
        </p:nvSpPr>
        <p:spPr bwMode="auto">
          <a:xfrm>
            <a:off x="939800" y="208756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4</a:t>
            </a:r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939800" y="2365375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5</a:t>
            </a: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938213" y="264318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6</a:t>
            </a: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938213" y="2933700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7</a:t>
            </a:r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925513" y="394176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</a:t>
            </a:r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928688" y="422751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2</a:t>
            </a:r>
          </a:p>
        </p:txBody>
      </p:sp>
      <p:sp>
        <p:nvSpPr>
          <p:cNvPr id="111649" name="Text Box 33"/>
          <p:cNvSpPr txBox="1">
            <a:spLocks noChangeArrowheads="1"/>
          </p:cNvSpPr>
          <p:nvPr/>
        </p:nvSpPr>
        <p:spPr bwMode="auto">
          <a:xfrm>
            <a:off x="931863" y="450373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</a:t>
            </a:r>
          </a:p>
        </p:txBody>
      </p:sp>
      <p:sp>
        <p:nvSpPr>
          <p:cNvPr id="111650" name="Text Box 34"/>
          <p:cNvSpPr txBox="1">
            <a:spLocks noChangeArrowheads="1"/>
          </p:cNvSpPr>
          <p:nvPr/>
        </p:nvSpPr>
        <p:spPr bwMode="auto">
          <a:xfrm>
            <a:off x="931863" y="4795838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4</a:t>
            </a:r>
          </a:p>
        </p:txBody>
      </p:sp>
      <p:sp>
        <p:nvSpPr>
          <p:cNvPr id="111651" name="Text Box 35"/>
          <p:cNvSpPr txBox="1">
            <a:spLocks noChangeArrowheads="1"/>
          </p:cNvSpPr>
          <p:nvPr/>
        </p:nvSpPr>
        <p:spPr bwMode="auto">
          <a:xfrm>
            <a:off x="931863" y="5073650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5</a:t>
            </a:r>
          </a:p>
        </p:txBody>
      </p:sp>
      <p:sp>
        <p:nvSpPr>
          <p:cNvPr id="111652" name="Text Box 36"/>
          <p:cNvSpPr txBox="1">
            <a:spLocks noChangeArrowheads="1"/>
          </p:cNvSpPr>
          <p:nvPr/>
        </p:nvSpPr>
        <p:spPr bwMode="auto">
          <a:xfrm>
            <a:off x="930275" y="5351463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EF1A23"/>
                </a:solidFill>
              </a:rPr>
              <a:t>6</a:t>
            </a:r>
          </a:p>
        </p:txBody>
      </p:sp>
      <p:sp>
        <p:nvSpPr>
          <p:cNvPr id="111653" name="Text Box 37"/>
          <p:cNvSpPr txBox="1">
            <a:spLocks noChangeArrowheads="1"/>
          </p:cNvSpPr>
          <p:nvPr/>
        </p:nvSpPr>
        <p:spPr bwMode="auto">
          <a:xfrm>
            <a:off x="930275" y="5641975"/>
            <a:ext cx="2222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7</a:t>
            </a:r>
          </a:p>
        </p:txBody>
      </p:sp>
      <p:sp>
        <p:nvSpPr>
          <p:cNvPr id="111654" name="Line 38"/>
          <p:cNvSpPr>
            <a:spLocks noChangeShapeType="1"/>
          </p:cNvSpPr>
          <p:nvPr/>
        </p:nvSpPr>
        <p:spPr bwMode="auto">
          <a:xfrm>
            <a:off x="2420938" y="4492625"/>
            <a:ext cx="92075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5" name="Line 39"/>
          <p:cNvSpPr>
            <a:spLocks noChangeShapeType="1"/>
          </p:cNvSpPr>
          <p:nvPr/>
        </p:nvSpPr>
        <p:spPr bwMode="auto">
          <a:xfrm>
            <a:off x="7864475" y="2468563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6" name="Line 40"/>
          <p:cNvSpPr>
            <a:spLocks noChangeShapeType="1"/>
          </p:cNvSpPr>
          <p:nvPr/>
        </p:nvSpPr>
        <p:spPr bwMode="auto">
          <a:xfrm>
            <a:off x="8631238" y="2482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7" name="Line 41"/>
          <p:cNvSpPr>
            <a:spLocks noChangeShapeType="1"/>
          </p:cNvSpPr>
          <p:nvPr/>
        </p:nvSpPr>
        <p:spPr bwMode="auto">
          <a:xfrm>
            <a:off x="7870825" y="2522538"/>
            <a:ext cx="766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8" name="Line 42"/>
          <p:cNvSpPr>
            <a:spLocks noChangeShapeType="1"/>
          </p:cNvSpPr>
          <p:nvPr/>
        </p:nvSpPr>
        <p:spPr bwMode="auto">
          <a:xfrm>
            <a:off x="7858125" y="5200650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9" name="Line 43"/>
          <p:cNvSpPr>
            <a:spLocks noChangeShapeType="1"/>
          </p:cNvSpPr>
          <p:nvPr/>
        </p:nvSpPr>
        <p:spPr bwMode="auto">
          <a:xfrm>
            <a:off x="8624888" y="52149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0" name="Line 44"/>
          <p:cNvSpPr>
            <a:spLocks noChangeShapeType="1"/>
          </p:cNvSpPr>
          <p:nvPr/>
        </p:nvSpPr>
        <p:spPr bwMode="auto">
          <a:xfrm>
            <a:off x="7864475" y="5254625"/>
            <a:ext cx="766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1" name="Text Box 45"/>
          <p:cNvSpPr txBox="1">
            <a:spLocks noChangeArrowheads="1"/>
          </p:cNvSpPr>
          <p:nvPr/>
        </p:nvSpPr>
        <p:spPr bwMode="auto">
          <a:xfrm>
            <a:off x="3438525" y="3317875"/>
            <a:ext cx="1841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</a:t>
            </a:r>
            <a:endParaRPr lang="en-US" sz="1600" b="1"/>
          </a:p>
        </p:txBody>
      </p:sp>
      <p:sp>
        <p:nvSpPr>
          <p:cNvPr id="111662" name="Text Box 46"/>
          <p:cNvSpPr txBox="1">
            <a:spLocks noChangeArrowheads="1"/>
          </p:cNvSpPr>
          <p:nvPr/>
        </p:nvSpPr>
        <p:spPr bwMode="auto">
          <a:xfrm>
            <a:off x="4692650" y="2563813"/>
            <a:ext cx="1841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</a:t>
            </a:r>
            <a:endParaRPr lang="en-US" sz="1600" b="1"/>
          </a:p>
        </p:txBody>
      </p:sp>
      <p:sp>
        <p:nvSpPr>
          <p:cNvPr id="111663" name="Text Box 47"/>
          <p:cNvSpPr txBox="1">
            <a:spLocks noChangeArrowheads="1"/>
          </p:cNvSpPr>
          <p:nvPr/>
        </p:nvSpPr>
        <p:spPr bwMode="auto">
          <a:xfrm>
            <a:off x="3359150" y="2384425"/>
            <a:ext cx="2238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</a:t>
            </a:r>
            <a:endParaRPr lang="en-US" sz="1600" b="1"/>
          </a:p>
        </p:txBody>
      </p:sp>
      <p:sp>
        <p:nvSpPr>
          <p:cNvPr id="111664" name="Text Box 48"/>
          <p:cNvSpPr txBox="1">
            <a:spLocks noChangeArrowheads="1"/>
          </p:cNvSpPr>
          <p:nvPr/>
        </p:nvSpPr>
        <p:spPr bwMode="auto">
          <a:xfrm>
            <a:off x="4679950" y="3046413"/>
            <a:ext cx="22383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ym typeface="Symbol" pitchFamily="18" charset="2"/>
              </a:rPr>
              <a:t>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6729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What Determines Protein Structure?</a:t>
            </a:r>
            <a:endParaRPr lang="en-US" b="0" smtClean="0">
              <a:solidFill>
                <a:srgbClr val="034694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4737100"/>
          </a:xfrm>
        </p:spPr>
        <p:txBody>
          <a:bodyPr/>
          <a:lstStyle/>
          <a:p>
            <a:pPr eaLnBrk="1" hangingPunct="1"/>
            <a:r>
              <a:rPr lang="en-US" sz="2800" smtClean="0"/>
              <a:t>In addition to primary structure, physical and chemical conditions can affect structure</a:t>
            </a:r>
          </a:p>
          <a:p>
            <a:pPr eaLnBrk="1" hangingPunct="1"/>
            <a:r>
              <a:rPr lang="en-US" sz="2800" smtClean="0"/>
              <a:t>Alterations in pH, salt concentration, temperature, or other environmental factors can cause a protein to unravel</a:t>
            </a:r>
          </a:p>
          <a:p>
            <a:pPr eaLnBrk="1" hangingPunct="1"/>
            <a:r>
              <a:rPr lang="en-US" sz="2800" smtClean="0"/>
              <a:t>This loss of a protein’s native structure is called </a:t>
            </a:r>
            <a:r>
              <a:rPr lang="en-US" sz="2800" b="1" smtClean="0"/>
              <a:t>denaturation</a:t>
            </a:r>
          </a:p>
          <a:p>
            <a:pPr eaLnBrk="1" hangingPunct="1"/>
            <a:r>
              <a:rPr lang="en-US" sz="2800" smtClean="0"/>
              <a:t>A denatured protein is biologically inactive</a:t>
            </a: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469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5.22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15715" name="Picture 3" descr="05_22ProteinDenatur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11288"/>
            <a:ext cx="85486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66738" y="4635500"/>
            <a:ext cx="21145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Normal protein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5943600" y="4629150"/>
            <a:ext cx="24320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Denatured protein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 rot="-1642201">
            <a:off x="3224213" y="1733550"/>
            <a:ext cx="39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De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 rot="-835041">
            <a:off x="3571875" y="1655763"/>
            <a:ext cx="19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n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914775" y="1612900"/>
            <a:ext cx="261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tu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 rot="287785">
            <a:off x="4178300" y="1620838"/>
            <a:ext cx="12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 rot="799353">
            <a:off x="4454525" y="1663700"/>
            <a:ext cx="109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t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 rot="1738355">
            <a:off x="4616450" y="1778000"/>
            <a:ext cx="395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on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 rot="1887931">
            <a:off x="3287713" y="4651375"/>
            <a:ext cx="357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 rot="907700">
            <a:off x="3603625" y="4756150"/>
            <a:ext cx="17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n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 rot="412468">
            <a:off x="3906838" y="4810125"/>
            <a:ext cx="96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t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 rot="-229869">
            <a:off x="4151313" y="4816475"/>
            <a:ext cx="125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 rot="-831193">
            <a:off x="4398963" y="4781550"/>
            <a:ext cx="107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t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 rot="-1770725">
            <a:off x="4535488" y="4679950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on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 rot="-577561">
            <a:off x="3740150" y="1625600"/>
            <a:ext cx="179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 rot="667941">
            <a:off x="4292600" y="1633538"/>
            <a:ext cx="166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 rot="1080986">
            <a:off x="4562475" y="1687513"/>
            <a:ext cx="96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i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 rot="559153">
            <a:off x="3756025" y="4786313"/>
            <a:ext cx="16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 rot="11576">
            <a:off x="3994150" y="4824413"/>
            <a:ext cx="166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 rot="-438651">
            <a:off x="4249738" y="4773613"/>
            <a:ext cx="15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>
                <a:ea typeface="ＭＳ Ｐゴシック" pitchFamily="84" charset="-128"/>
              </a:rPr>
              <a:t>a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 rot="-1092384">
            <a:off x="4491038" y="4757738"/>
            <a:ext cx="8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073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Protein Folding in the Cell</a:t>
            </a:r>
            <a:endParaRPr lang="en-US" b="0" smtClean="0">
              <a:solidFill>
                <a:srgbClr val="034694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267200"/>
          </a:xfrm>
        </p:spPr>
        <p:txBody>
          <a:bodyPr/>
          <a:lstStyle/>
          <a:p>
            <a:pPr eaLnBrk="1" hangingPunct="1"/>
            <a:r>
              <a:rPr lang="en-US" sz="2800" smtClean="0"/>
              <a:t>It is hard to predict a protein’s structure from its primary structure</a:t>
            </a:r>
          </a:p>
          <a:p>
            <a:pPr eaLnBrk="1" hangingPunct="1"/>
            <a:r>
              <a:rPr lang="en-US" sz="2800" smtClean="0"/>
              <a:t>Most proteins probably go through several stages on their way to a stable structure</a:t>
            </a:r>
          </a:p>
          <a:p>
            <a:pPr eaLnBrk="1" hangingPunct="1"/>
            <a:r>
              <a:rPr lang="en-US" sz="2800" b="1" smtClean="0"/>
              <a:t>Chaperonins </a:t>
            </a:r>
            <a:r>
              <a:rPr lang="en-US" sz="2800" smtClean="0"/>
              <a:t>are protein molecules that assist the proper folding of other proteins</a:t>
            </a:r>
          </a:p>
          <a:p>
            <a:pPr eaLnBrk="1" hangingPunct="1"/>
            <a:r>
              <a:rPr lang="en-US" sz="2800" smtClean="0"/>
              <a:t>Diseases such as Alzheimer’s, Parkinson’s, and mad cow disease are associated with misfolded proteins</a:t>
            </a: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674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674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5.23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17763" name="Picture 3" descr="05_23_Chaperoni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31925"/>
            <a:ext cx="854868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906963" y="4089400"/>
            <a:ext cx="2339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The cap attaches, causing</a:t>
            </a:r>
            <a:br>
              <a:rPr lang="en-US" sz="1400" b="1"/>
            </a:br>
            <a:r>
              <a:rPr lang="en-US" sz="1400" b="1"/>
              <a:t>the cylinder to change</a:t>
            </a:r>
            <a:br>
              <a:rPr lang="en-US" sz="1400" b="1"/>
            </a:br>
            <a:r>
              <a:rPr lang="en-US" sz="1400" b="1"/>
              <a:t>shape in such a way that</a:t>
            </a:r>
            <a:br>
              <a:rPr lang="en-US" sz="1400" b="1"/>
            </a:br>
            <a:r>
              <a:rPr lang="en-US" sz="1400" b="1"/>
              <a:t>it creates a hydrophilic</a:t>
            </a:r>
            <a:br>
              <a:rPr lang="en-US" sz="1400" b="1"/>
            </a:br>
            <a:r>
              <a:rPr lang="en-US" sz="1400" b="1"/>
              <a:t>environment for the</a:t>
            </a:r>
            <a:br>
              <a:rPr lang="en-US" sz="1400" b="1"/>
            </a:br>
            <a:r>
              <a:rPr lang="en-US" sz="1400" b="1"/>
              <a:t>folding of the polypeptide.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022350" y="2220913"/>
            <a:ext cx="381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Cap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708400" y="1982788"/>
            <a:ext cx="1057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Polypeptide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054850" y="1454150"/>
            <a:ext cx="792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Correctly</a:t>
            </a:r>
            <a:br>
              <a:rPr lang="en-US" sz="1400" b="1"/>
            </a:br>
            <a:r>
              <a:rPr lang="en-US" sz="1400" b="1"/>
              <a:t>folded</a:t>
            </a:r>
            <a:br>
              <a:rPr lang="en-US" sz="1400" b="1"/>
            </a:br>
            <a:r>
              <a:rPr lang="en-US" sz="1400" b="1"/>
              <a:t>protein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035050" y="4086225"/>
            <a:ext cx="15319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Chaperonin</a:t>
            </a:r>
            <a:br>
              <a:rPr lang="en-US" sz="1400" b="1"/>
            </a:br>
            <a:r>
              <a:rPr lang="en-US" sz="1400" b="1"/>
              <a:t>(fully assembled)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2741613" y="4046538"/>
            <a:ext cx="175736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072CA"/>
                </a:solidFill>
              </a:rPr>
              <a:t>Steps of Chaperonin</a:t>
            </a:r>
            <a:br>
              <a:rPr lang="en-US" sz="1400" b="1">
                <a:solidFill>
                  <a:srgbClr val="0072CA"/>
                </a:solidFill>
              </a:rPr>
            </a:br>
            <a:r>
              <a:rPr lang="en-US" sz="1400" b="1">
                <a:solidFill>
                  <a:srgbClr val="0072CA"/>
                </a:solidFill>
              </a:rPr>
              <a:t>Action: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2957513" y="4479925"/>
            <a:ext cx="1598612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 unfolded poly-</a:t>
            </a:r>
            <a:br>
              <a:rPr lang="en-US" sz="1400" b="1"/>
            </a:br>
            <a:r>
              <a:rPr lang="en-US" sz="1400" b="1"/>
              <a:t>peptide enters the</a:t>
            </a:r>
            <a:br>
              <a:rPr lang="en-US" sz="1400" b="1"/>
            </a:br>
            <a:r>
              <a:rPr lang="en-US" sz="1400" b="1"/>
              <a:t>cylinder from</a:t>
            </a:r>
            <a:br>
              <a:rPr lang="en-US" sz="1400" b="1"/>
            </a:br>
            <a:r>
              <a:rPr lang="en-US" sz="1400" b="1"/>
              <a:t>one end.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39725" y="3087688"/>
            <a:ext cx="7397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Hollow</a:t>
            </a:r>
            <a:br>
              <a:rPr lang="en-US" sz="1400" b="1"/>
            </a:br>
            <a:r>
              <a:rPr lang="en-US" sz="1400" b="1"/>
              <a:t>cylinder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7499350" y="4089400"/>
            <a:ext cx="134778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The cap comes</a:t>
            </a:r>
            <a:br>
              <a:rPr lang="en-US" sz="1400" b="1"/>
            </a:br>
            <a:r>
              <a:rPr lang="en-US" sz="1400" b="1"/>
              <a:t>off, and the</a:t>
            </a:r>
            <a:br>
              <a:rPr lang="en-US" sz="1400" b="1"/>
            </a:br>
            <a:r>
              <a:rPr lang="en-US" sz="1400" b="1"/>
              <a:t>properly folded</a:t>
            </a:r>
            <a:br>
              <a:rPr lang="en-US" sz="1400" b="1"/>
            </a:br>
            <a:r>
              <a:rPr lang="en-US" sz="1400" b="1"/>
              <a:t>protein is</a:t>
            </a:r>
            <a:br>
              <a:rPr lang="en-US" sz="1400" b="1"/>
            </a:br>
            <a:r>
              <a:rPr lang="en-US" sz="1400" b="1"/>
              <a:t>released.</a:t>
            </a:r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3532188" y="207645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7831138" y="1654175"/>
            <a:ext cx="595312" cy="44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AutoShape 15"/>
          <p:cNvSpPr>
            <a:spLocks/>
          </p:cNvSpPr>
          <p:nvPr/>
        </p:nvSpPr>
        <p:spPr bwMode="auto">
          <a:xfrm>
            <a:off x="992188" y="2540000"/>
            <a:ext cx="152400" cy="1430338"/>
          </a:xfrm>
          <a:prstGeom prst="leftBrace">
            <a:avLst>
              <a:gd name="adj1" fmla="val 782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776" name="Group 16"/>
          <p:cNvGrpSpPr>
            <a:grpSpLocks/>
          </p:cNvGrpSpPr>
          <p:nvPr/>
        </p:nvGrpSpPr>
        <p:grpSpPr bwMode="auto">
          <a:xfrm>
            <a:off x="2698750" y="4468813"/>
            <a:ext cx="233363" cy="227012"/>
            <a:chOff x="1700" y="2815"/>
            <a:chExt cx="147" cy="143"/>
          </a:xfrm>
        </p:grpSpPr>
        <p:sp>
          <p:nvSpPr>
            <p:cNvPr id="117783" name="Oval 17"/>
            <p:cNvSpPr>
              <a:spLocks noChangeArrowheads="1"/>
            </p:cNvSpPr>
            <p:nvPr/>
          </p:nvSpPr>
          <p:spPr bwMode="auto">
            <a:xfrm>
              <a:off x="1700" y="2815"/>
              <a:ext cx="126" cy="11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72CA"/>
                </a:solidFill>
                <a:latin typeface="Times" pitchFamily="84" charset="0"/>
              </a:endParaRPr>
            </a:p>
          </p:txBody>
        </p:sp>
        <p:sp>
          <p:nvSpPr>
            <p:cNvPr id="117784" name="Text Box 18"/>
            <p:cNvSpPr txBox="1">
              <a:spLocks noChangeArrowheads="1"/>
            </p:cNvSpPr>
            <p:nvPr/>
          </p:nvSpPr>
          <p:spPr bwMode="auto">
            <a:xfrm>
              <a:off x="1732" y="2821"/>
              <a:ext cx="11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7777" name="Group 19"/>
          <p:cNvGrpSpPr>
            <a:grpSpLocks/>
          </p:cNvGrpSpPr>
          <p:nvPr/>
        </p:nvGrpSpPr>
        <p:grpSpPr bwMode="auto">
          <a:xfrm>
            <a:off x="4637088" y="4065588"/>
            <a:ext cx="233362" cy="227012"/>
            <a:chOff x="2921" y="2561"/>
            <a:chExt cx="147" cy="143"/>
          </a:xfrm>
        </p:grpSpPr>
        <p:sp>
          <p:nvSpPr>
            <p:cNvPr id="117781" name="Oval 20"/>
            <p:cNvSpPr>
              <a:spLocks noChangeArrowheads="1"/>
            </p:cNvSpPr>
            <p:nvPr/>
          </p:nvSpPr>
          <p:spPr bwMode="auto">
            <a:xfrm>
              <a:off x="2921" y="2561"/>
              <a:ext cx="126" cy="11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72CA"/>
                </a:solidFill>
                <a:latin typeface="Times" pitchFamily="84" charset="0"/>
              </a:endParaRPr>
            </a:p>
          </p:txBody>
        </p:sp>
        <p:sp>
          <p:nvSpPr>
            <p:cNvPr id="117782" name="Text Box 21"/>
            <p:cNvSpPr txBox="1">
              <a:spLocks noChangeArrowheads="1"/>
            </p:cNvSpPr>
            <p:nvPr/>
          </p:nvSpPr>
          <p:spPr bwMode="auto">
            <a:xfrm>
              <a:off x="2953" y="2567"/>
              <a:ext cx="11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7778" name="Group 22"/>
          <p:cNvGrpSpPr>
            <a:grpSpLocks/>
          </p:cNvGrpSpPr>
          <p:nvPr/>
        </p:nvGrpSpPr>
        <p:grpSpPr bwMode="auto">
          <a:xfrm>
            <a:off x="7216775" y="4078288"/>
            <a:ext cx="233363" cy="227012"/>
            <a:chOff x="4546" y="2569"/>
            <a:chExt cx="147" cy="143"/>
          </a:xfrm>
        </p:grpSpPr>
        <p:sp>
          <p:nvSpPr>
            <p:cNvPr id="117779" name="Oval 23"/>
            <p:cNvSpPr>
              <a:spLocks noChangeArrowheads="1"/>
            </p:cNvSpPr>
            <p:nvPr/>
          </p:nvSpPr>
          <p:spPr bwMode="auto">
            <a:xfrm>
              <a:off x="4546" y="2569"/>
              <a:ext cx="126" cy="11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72CA"/>
                </a:solidFill>
                <a:latin typeface="Times" pitchFamily="84" charset="0"/>
              </a:endParaRPr>
            </a:p>
          </p:txBody>
        </p:sp>
        <p:sp>
          <p:nvSpPr>
            <p:cNvPr id="117780" name="Text Box 24"/>
            <p:cNvSpPr txBox="1">
              <a:spLocks noChangeArrowheads="1"/>
            </p:cNvSpPr>
            <p:nvPr/>
          </p:nvSpPr>
          <p:spPr bwMode="auto">
            <a:xfrm>
              <a:off x="4578" y="2575"/>
              <a:ext cx="11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0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96900"/>
            <a:ext cx="9067800" cy="914400"/>
          </a:xfrm>
        </p:spPr>
        <p:txBody>
          <a:bodyPr/>
          <a:lstStyle/>
          <a:p>
            <a:pPr marL="57150" eaLnBrk="1" hangingPunct="1"/>
            <a:r>
              <a:rPr lang="en-US" dirty="0" smtClean="0"/>
              <a:t>Nucleic </a:t>
            </a:r>
            <a:r>
              <a:rPr lang="en-US" dirty="0" smtClean="0"/>
              <a:t>acids store, transmit, and help express hereditary information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848600" cy="2311400"/>
          </a:xfrm>
        </p:spPr>
        <p:txBody>
          <a:bodyPr/>
          <a:lstStyle/>
          <a:p>
            <a:pPr marL="350838" indent="-350838" eaLnBrk="1" hangingPunct="1"/>
            <a:r>
              <a:rPr lang="en-US" sz="2800" smtClean="0"/>
              <a:t>The amino acid sequence of a polypeptide is programmed by a unit of inheritance called a </a:t>
            </a:r>
            <a:r>
              <a:rPr lang="en-US" sz="2800" b="1" smtClean="0"/>
              <a:t>gene</a:t>
            </a:r>
          </a:p>
          <a:p>
            <a:pPr marL="350838" indent="-350838" eaLnBrk="1" hangingPunct="1"/>
            <a:r>
              <a:rPr lang="en-US" sz="2800" smtClean="0"/>
              <a:t>Genes are made of DNA, a </a:t>
            </a:r>
            <a:r>
              <a:rPr lang="en-US" sz="2800" b="1" smtClean="0"/>
              <a:t>nucleic acid </a:t>
            </a:r>
            <a:r>
              <a:rPr lang="en-US" sz="2800" smtClean="0"/>
              <a:t>made of monomers called nucleotides</a:t>
            </a:r>
          </a:p>
        </p:txBody>
      </p:sp>
      <p:grpSp>
        <p:nvGrpSpPr>
          <p:cNvPr id="12493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493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5.25-3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9027" name="Picture 3" descr="05_25DNARNAProtein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136525"/>
            <a:ext cx="58896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20913" y="1273175"/>
            <a:ext cx="145891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Synthesis of</a:t>
            </a:r>
            <a:br>
              <a:rPr lang="en-US" sz="1800" b="1"/>
            </a:br>
            <a:r>
              <a:rPr lang="en-US" sz="1800" b="1"/>
              <a:t>mRNA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316413" y="1703388"/>
            <a:ext cx="7858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302125" y="222250"/>
            <a:ext cx="5476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DNA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2225675" y="2722563"/>
            <a:ext cx="1143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NUCLEUS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5811838" y="3000375"/>
            <a:ext cx="14589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CYTOPLASM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4953000" y="3608388"/>
            <a:ext cx="7715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5600700" y="4176713"/>
            <a:ext cx="11287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Ribosome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5797550" y="6042025"/>
            <a:ext cx="7588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Amino</a:t>
            </a:r>
            <a:br>
              <a:rPr lang="en-US" sz="1800" b="1"/>
            </a:br>
            <a:r>
              <a:rPr lang="en-US" sz="1800" b="1"/>
              <a:t>acids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2317750" y="6227763"/>
            <a:ext cx="1325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Polypeptide</a:t>
            </a: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2219325" y="3917950"/>
            <a:ext cx="14732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Movement of</a:t>
            </a:r>
            <a:br>
              <a:rPr lang="en-US" sz="1800" b="1"/>
            </a:br>
            <a:r>
              <a:rPr lang="en-US" sz="1800" b="1"/>
              <a:t>mRNA into</a:t>
            </a:r>
            <a:br>
              <a:rPr lang="en-US" sz="1800" b="1"/>
            </a:br>
            <a:r>
              <a:rPr lang="en-US" sz="1800" b="1"/>
              <a:t>cytoplasm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2224088" y="5010150"/>
            <a:ext cx="11033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Synthesis</a:t>
            </a:r>
            <a:br>
              <a:rPr lang="en-US" sz="1800" b="1"/>
            </a:br>
            <a:r>
              <a:rPr lang="en-US" sz="1800" b="1"/>
              <a:t>of protein</a:t>
            </a:r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 flipH="1">
            <a:off x="3954463" y="449263"/>
            <a:ext cx="411162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 flipH="1">
            <a:off x="4325938" y="1919288"/>
            <a:ext cx="1190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H="1">
            <a:off x="4629150" y="3743325"/>
            <a:ext cx="30480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 flipH="1">
            <a:off x="5199063" y="4313238"/>
            <a:ext cx="342900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>
            <a:off x="5529263" y="5913438"/>
            <a:ext cx="22542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Line 20"/>
          <p:cNvSpPr>
            <a:spLocks noChangeShapeType="1"/>
          </p:cNvSpPr>
          <p:nvPr/>
        </p:nvSpPr>
        <p:spPr bwMode="auto">
          <a:xfrm>
            <a:off x="5343525" y="6086475"/>
            <a:ext cx="411163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Line 21"/>
          <p:cNvSpPr>
            <a:spLocks noChangeShapeType="1"/>
          </p:cNvSpPr>
          <p:nvPr/>
        </p:nvSpPr>
        <p:spPr bwMode="auto">
          <a:xfrm flipH="1">
            <a:off x="3598863" y="6072188"/>
            <a:ext cx="23653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046" name="Group 22"/>
          <p:cNvGrpSpPr>
            <a:grpSpLocks/>
          </p:cNvGrpSpPr>
          <p:nvPr/>
        </p:nvGrpSpPr>
        <p:grpSpPr bwMode="auto">
          <a:xfrm>
            <a:off x="1885950" y="1228725"/>
            <a:ext cx="285750" cy="279400"/>
            <a:chOff x="1188" y="774"/>
            <a:chExt cx="180" cy="176"/>
          </a:xfrm>
        </p:grpSpPr>
        <p:sp>
          <p:nvSpPr>
            <p:cNvPr id="129053" name="Oval 23"/>
            <p:cNvSpPr>
              <a:spLocks noChangeArrowheads="1"/>
            </p:cNvSpPr>
            <p:nvPr/>
          </p:nvSpPr>
          <p:spPr bwMode="auto">
            <a:xfrm>
              <a:off x="1188" y="774"/>
              <a:ext cx="168" cy="176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Text Box 24"/>
            <p:cNvSpPr txBox="1">
              <a:spLocks noChangeArrowheads="1"/>
            </p:cNvSpPr>
            <p:nvPr/>
          </p:nvSpPr>
          <p:spPr bwMode="auto">
            <a:xfrm>
              <a:off x="1231" y="787"/>
              <a:ext cx="13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29047" name="Group 25"/>
          <p:cNvGrpSpPr>
            <a:grpSpLocks/>
          </p:cNvGrpSpPr>
          <p:nvPr/>
        </p:nvGrpSpPr>
        <p:grpSpPr bwMode="auto">
          <a:xfrm>
            <a:off x="1879600" y="3868738"/>
            <a:ext cx="285750" cy="279400"/>
            <a:chOff x="1184" y="2437"/>
            <a:chExt cx="180" cy="176"/>
          </a:xfrm>
        </p:grpSpPr>
        <p:sp>
          <p:nvSpPr>
            <p:cNvPr id="129051" name="Oval 26"/>
            <p:cNvSpPr>
              <a:spLocks noChangeArrowheads="1"/>
            </p:cNvSpPr>
            <p:nvPr/>
          </p:nvSpPr>
          <p:spPr bwMode="auto">
            <a:xfrm>
              <a:off x="1184" y="2437"/>
              <a:ext cx="168" cy="176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2" name="Text Box 27"/>
            <p:cNvSpPr txBox="1">
              <a:spLocks noChangeArrowheads="1"/>
            </p:cNvSpPr>
            <p:nvPr/>
          </p:nvSpPr>
          <p:spPr bwMode="auto">
            <a:xfrm>
              <a:off x="1227" y="2450"/>
              <a:ext cx="13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9048" name="Group 28"/>
          <p:cNvGrpSpPr>
            <a:grpSpLocks/>
          </p:cNvGrpSpPr>
          <p:nvPr/>
        </p:nvGrpSpPr>
        <p:grpSpPr bwMode="auto">
          <a:xfrm>
            <a:off x="1879600" y="4967288"/>
            <a:ext cx="285750" cy="279400"/>
            <a:chOff x="1184" y="3129"/>
            <a:chExt cx="180" cy="176"/>
          </a:xfrm>
        </p:grpSpPr>
        <p:sp>
          <p:nvSpPr>
            <p:cNvPr id="129049" name="Oval 29"/>
            <p:cNvSpPr>
              <a:spLocks noChangeArrowheads="1"/>
            </p:cNvSpPr>
            <p:nvPr/>
          </p:nvSpPr>
          <p:spPr bwMode="auto">
            <a:xfrm>
              <a:off x="1184" y="3129"/>
              <a:ext cx="168" cy="176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Text Box 30"/>
            <p:cNvSpPr txBox="1">
              <a:spLocks noChangeArrowheads="1"/>
            </p:cNvSpPr>
            <p:nvPr/>
          </p:nvSpPr>
          <p:spPr bwMode="auto">
            <a:xfrm>
              <a:off x="1227" y="3142"/>
              <a:ext cx="13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9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The Components of Nucleic Acids</a:t>
            </a:r>
            <a:endParaRPr lang="en-US" b="0" smtClean="0">
              <a:solidFill>
                <a:srgbClr val="034694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4737100"/>
          </a:xfrm>
        </p:spPr>
        <p:txBody>
          <a:bodyPr/>
          <a:lstStyle/>
          <a:p>
            <a:pPr eaLnBrk="1" hangingPunct="1"/>
            <a:r>
              <a:rPr lang="en-US" sz="2800" smtClean="0"/>
              <a:t>Nucleic acids are polymers called </a:t>
            </a:r>
            <a:r>
              <a:rPr lang="en-US" sz="2800" b="1" smtClean="0"/>
              <a:t>polynucleotides</a:t>
            </a:r>
          </a:p>
          <a:p>
            <a:pPr eaLnBrk="1" hangingPunct="1"/>
            <a:r>
              <a:rPr lang="en-US" sz="2800" smtClean="0"/>
              <a:t>Each polynucleotide is made of monomers called </a:t>
            </a:r>
            <a:r>
              <a:rPr lang="en-US" sz="2800" b="1" smtClean="0"/>
              <a:t>nucleotides</a:t>
            </a:r>
          </a:p>
          <a:p>
            <a:pPr eaLnBrk="1" hangingPunct="1"/>
            <a:r>
              <a:rPr lang="en-US" sz="2800" smtClean="0"/>
              <a:t>Each nucleotide consists of a nitrogenous base, a pentose sugar, and one or more phosphate groups</a:t>
            </a:r>
          </a:p>
          <a:p>
            <a:pPr eaLnBrk="1" hangingPunct="1"/>
            <a:r>
              <a:rPr lang="en-US" sz="2800" smtClean="0"/>
              <a:t>The portion of a nucleotide without the phosphate group is called a nucleoside</a:t>
            </a:r>
            <a:endParaRPr lang="en-US" sz="2800" i="1" smtClean="0"/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005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005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5.26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1075" name="Picture 3" descr="05_26_NucleicAcidComp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04813"/>
            <a:ext cx="8548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239838" y="439738"/>
            <a:ext cx="1935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Sugar-phosphate backbone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19113" y="563563"/>
            <a:ext cx="4413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5</a:t>
            </a:r>
            <a:r>
              <a:rPr lang="en-US" sz="1100" b="1">
                <a:sym typeface="Symbol" pitchFamily="18" charset="2"/>
              </a:rPr>
              <a:t></a:t>
            </a:r>
            <a:r>
              <a:rPr lang="en-US" sz="1100" b="1"/>
              <a:t> end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58788" y="1020763"/>
            <a:ext cx="2698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5</a:t>
            </a:r>
            <a:r>
              <a:rPr lang="en-US" sz="1100" b="1">
                <a:sym typeface="Symbol" pitchFamily="18" charset="2"/>
              </a:rPr>
              <a:t>C</a:t>
            </a:r>
            <a:endParaRPr lang="en-US" sz="1100" b="1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411163" y="1398588"/>
            <a:ext cx="2698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3</a:t>
            </a:r>
            <a:r>
              <a:rPr lang="en-US" sz="1100" b="1">
                <a:sym typeface="Symbol" pitchFamily="18" charset="2"/>
              </a:rPr>
              <a:t>C</a:t>
            </a:r>
            <a:endParaRPr lang="en-US" sz="1100" b="1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477838" y="3633788"/>
            <a:ext cx="2698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5</a:t>
            </a:r>
            <a:r>
              <a:rPr lang="en-US" sz="1100" b="1">
                <a:sym typeface="Symbol" pitchFamily="18" charset="2"/>
              </a:rPr>
              <a:t>C</a:t>
            </a:r>
            <a:endParaRPr lang="en-US" sz="1100" b="1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425450" y="4017963"/>
            <a:ext cx="2698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sym typeface="Symbol" pitchFamily="18" charset="2"/>
              </a:rPr>
              <a:t>3C</a:t>
            </a:r>
            <a:endParaRPr lang="en-US" sz="1100" b="1"/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473075" y="4525963"/>
            <a:ext cx="4413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3</a:t>
            </a:r>
            <a:r>
              <a:rPr lang="en-US" sz="1100" b="1">
                <a:sym typeface="Symbol" pitchFamily="18" charset="2"/>
              </a:rPr>
              <a:t></a:t>
            </a:r>
            <a:r>
              <a:rPr lang="en-US" sz="1100" b="1"/>
              <a:t> end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27025" y="4778375"/>
            <a:ext cx="2333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(a) Polynucleotide, or nucleic acid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2409825" y="4084638"/>
            <a:ext cx="9969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(b) Nucleotide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2528888" y="3394075"/>
            <a:ext cx="746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100" b="1"/>
              <a:t>Phosphate</a:t>
            </a:r>
            <a:br>
              <a:rPr lang="en-US" sz="1100" b="1"/>
            </a:br>
            <a:r>
              <a:rPr lang="en-US" sz="1100" b="1"/>
              <a:t>group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3654425" y="3581400"/>
            <a:ext cx="6937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100" b="1"/>
              <a:t>Sugar</a:t>
            </a:r>
            <a:br>
              <a:rPr lang="en-US" sz="1100" b="1"/>
            </a:br>
            <a:r>
              <a:rPr lang="en-US" sz="1100" b="1"/>
              <a:t>(pentose)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3851275" y="1741488"/>
            <a:ext cx="7604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Nucleoside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3911600" y="2051050"/>
            <a:ext cx="8397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100" b="1"/>
              <a:t>Nitrogenous</a:t>
            </a:r>
            <a:br>
              <a:rPr lang="en-US" sz="1100" b="1"/>
            </a:br>
            <a:r>
              <a:rPr lang="en-US" sz="1100" b="1"/>
              <a:t>base</a:t>
            </a:r>
          </a:p>
        </p:txBody>
      </p:sp>
      <p:sp>
        <p:nvSpPr>
          <p:cNvPr id="131089" name="Text Box 17"/>
          <p:cNvSpPr txBox="1">
            <a:spLocks noChangeArrowheads="1"/>
          </p:cNvSpPr>
          <p:nvPr/>
        </p:nvSpPr>
        <p:spPr bwMode="auto">
          <a:xfrm>
            <a:off x="3441700" y="2693988"/>
            <a:ext cx="2698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5</a:t>
            </a:r>
            <a:r>
              <a:rPr lang="en-US" sz="1100" b="1">
                <a:sym typeface="Symbol" pitchFamily="18" charset="2"/>
              </a:rPr>
              <a:t>C</a:t>
            </a:r>
            <a:endParaRPr lang="en-US" sz="1100" b="1"/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455988" y="3460750"/>
            <a:ext cx="2698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3</a:t>
            </a:r>
            <a:r>
              <a:rPr lang="en-US" sz="1100" b="1">
                <a:sym typeface="Symbol" pitchFamily="18" charset="2"/>
              </a:rPr>
              <a:t>C</a:t>
            </a:r>
            <a:endParaRPr lang="en-US" sz="1100" b="1"/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4511675" y="3197225"/>
            <a:ext cx="2698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1</a:t>
            </a:r>
            <a:r>
              <a:rPr lang="en-US" sz="1100" b="1">
                <a:sym typeface="Symbol" pitchFamily="18" charset="2"/>
              </a:rPr>
              <a:t>C</a:t>
            </a:r>
            <a:endParaRPr lang="en-US" sz="1100" b="1"/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 flipV="1">
            <a:off x="714375" y="1031875"/>
            <a:ext cx="106363" cy="2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 flipV="1">
            <a:off x="655638" y="1408113"/>
            <a:ext cx="106362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 flipV="1">
            <a:off x="735013" y="3633788"/>
            <a:ext cx="106362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 flipV="1">
            <a:off x="655638" y="4029075"/>
            <a:ext cx="106362" cy="2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>
            <a:off x="3505200" y="2816225"/>
            <a:ext cx="93663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>
            <a:off x="3703638" y="3519488"/>
            <a:ext cx="119062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Line 26"/>
          <p:cNvSpPr>
            <a:spLocks noChangeShapeType="1"/>
          </p:cNvSpPr>
          <p:nvPr/>
        </p:nvSpPr>
        <p:spPr bwMode="auto">
          <a:xfrm flipH="1">
            <a:off x="4352925" y="3267075"/>
            <a:ext cx="157163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Text Box 27"/>
          <p:cNvSpPr txBox="1">
            <a:spLocks noChangeArrowheads="1"/>
          </p:cNvSpPr>
          <p:nvPr/>
        </p:nvSpPr>
        <p:spPr bwMode="auto">
          <a:xfrm>
            <a:off x="6356350" y="584200"/>
            <a:ext cx="1289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Nitrogenous bases</a:t>
            </a:r>
          </a:p>
        </p:txBody>
      </p:sp>
      <p:sp>
        <p:nvSpPr>
          <p:cNvPr id="131100" name="Text Box 28"/>
          <p:cNvSpPr txBox="1">
            <a:spLocks noChangeArrowheads="1"/>
          </p:cNvSpPr>
          <p:nvPr/>
        </p:nvSpPr>
        <p:spPr bwMode="auto">
          <a:xfrm>
            <a:off x="5326063" y="2159000"/>
            <a:ext cx="8667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Cytosine (C)</a:t>
            </a:r>
          </a:p>
        </p:txBody>
      </p:sp>
      <p:sp>
        <p:nvSpPr>
          <p:cNvPr id="131101" name="Text Box 29"/>
          <p:cNvSpPr txBox="1">
            <a:spLocks noChangeArrowheads="1"/>
          </p:cNvSpPr>
          <p:nvPr/>
        </p:nvSpPr>
        <p:spPr bwMode="auto">
          <a:xfrm>
            <a:off x="6211888" y="2159000"/>
            <a:ext cx="13827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Thymine </a:t>
            </a:r>
            <a:r>
              <a:rPr lang="en-US" sz="1100" b="1">
                <a:solidFill>
                  <a:srgbClr val="0072CA"/>
                </a:solidFill>
              </a:rPr>
              <a:t>(T, in DNA)</a:t>
            </a:r>
            <a:endParaRPr lang="en-US" sz="1100" b="1"/>
          </a:p>
        </p:txBody>
      </p:sp>
      <p:sp>
        <p:nvSpPr>
          <p:cNvPr id="131102" name="Text Box 30"/>
          <p:cNvSpPr txBox="1">
            <a:spLocks noChangeArrowheads="1"/>
          </p:cNvSpPr>
          <p:nvPr/>
        </p:nvSpPr>
        <p:spPr bwMode="auto">
          <a:xfrm>
            <a:off x="7615238" y="2157413"/>
            <a:ext cx="12239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Uracil </a:t>
            </a:r>
            <a:r>
              <a:rPr lang="en-US" sz="1100" b="1">
                <a:solidFill>
                  <a:srgbClr val="EF1A23"/>
                </a:solidFill>
              </a:rPr>
              <a:t>(U, in RNA)</a:t>
            </a:r>
            <a:endParaRPr lang="en-US" sz="1100" b="1"/>
          </a:p>
        </p:txBody>
      </p:sp>
      <p:sp>
        <p:nvSpPr>
          <p:cNvPr id="131103" name="Text Box 31"/>
          <p:cNvSpPr txBox="1">
            <a:spLocks noChangeArrowheads="1"/>
          </p:cNvSpPr>
          <p:nvPr/>
        </p:nvSpPr>
        <p:spPr bwMode="auto">
          <a:xfrm>
            <a:off x="5794375" y="3913188"/>
            <a:ext cx="8667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Adenine (A)</a:t>
            </a:r>
          </a:p>
        </p:txBody>
      </p:sp>
      <p:sp>
        <p:nvSpPr>
          <p:cNvPr id="131104" name="Text Box 32"/>
          <p:cNvSpPr txBox="1">
            <a:spLocks noChangeArrowheads="1"/>
          </p:cNvSpPr>
          <p:nvPr/>
        </p:nvSpPr>
        <p:spPr bwMode="auto">
          <a:xfrm>
            <a:off x="7275513" y="3911600"/>
            <a:ext cx="8667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Guanine (G)</a:t>
            </a:r>
          </a:p>
        </p:txBody>
      </p:sp>
      <p:sp>
        <p:nvSpPr>
          <p:cNvPr id="131105" name="Text Box 33"/>
          <p:cNvSpPr txBox="1">
            <a:spLocks noChangeArrowheads="1"/>
          </p:cNvSpPr>
          <p:nvPr/>
        </p:nvSpPr>
        <p:spPr bwMode="auto">
          <a:xfrm>
            <a:off x="6788150" y="4400550"/>
            <a:ext cx="4953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Sugars</a:t>
            </a:r>
          </a:p>
        </p:txBody>
      </p:sp>
      <p:sp>
        <p:nvSpPr>
          <p:cNvPr id="131106" name="Text Box 34"/>
          <p:cNvSpPr txBox="1">
            <a:spLocks noChangeArrowheads="1"/>
          </p:cNvSpPr>
          <p:nvPr/>
        </p:nvSpPr>
        <p:spPr bwMode="auto">
          <a:xfrm>
            <a:off x="5359400" y="5751513"/>
            <a:ext cx="14351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solidFill>
                  <a:srgbClr val="0072CA"/>
                </a:solidFill>
              </a:rPr>
              <a:t>Deoxyribose (in DNA)</a:t>
            </a:r>
            <a:endParaRPr lang="en-US" sz="1100" b="1"/>
          </a:p>
        </p:txBody>
      </p:sp>
      <p:sp>
        <p:nvSpPr>
          <p:cNvPr id="131107" name="Text Box 35"/>
          <p:cNvSpPr txBox="1">
            <a:spLocks noChangeArrowheads="1"/>
          </p:cNvSpPr>
          <p:nvPr/>
        </p:nvSpPr>
        <p:spPr bwMode="auto">
          <a:xfrm>
            <a:off x="7381875" y="5749925"/>
            <a:ext cx="10890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solidFill>
                  <a:srgbClr val="EF1A23"/>
                </a:solidFill>
              </a:rPr>
              <a:t>Ribose (in RNA)</a:t>
            </a:r>
            <a:endParaRPr lang="en-US" sz="1100" b="1"/>
          </a:p>
        </p:txBody>
      </p:sp>
      <p:sp>
        <p:nvSpPr>
          <p:cNvPr id="131108" name="Text Box 36"/>
          <p:cNvSpPr txBox="1">
            <a:spLocks noChangeArrowheads="1"/>
          </p:cNvSpPr>
          <p:nvPr/>
        </p:nvSpPr>
        <p:spPr bwMode="auto">
          <a:xfrm>
            <a:off x="5200650" y="6094413"/>
            <a:ext cx="18843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(c) Nucleoside components</a:t>
            </a:r>
          </a:p>
        </p:txBody>
      </p:sp>
      <p:sp>
        <p:nvSpPr>
          <p:cNvPr id="131109" name="AutoShape 37"/>
          <p:cNvSpPr>
            <a:spLocks/>
          </p:cNvSpPr>
          <p:nvPr/>
        </p:nvSpPr>
        <p:spPr bwMode="auto">
          <a:xfrm rot="5400000">
            <a:off x="4120356" y="1434307"/>
            <a:ext cx="166687" cy="1073150"/>
          </a:xfrm>
          <a:prstGeom prst="leftBrace">
            <a:avLst>
              <a:gd name="adj1" fmla="val 5365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Line 38"/>
          <p:cNvSpPr>
            <a:spLocks noChangeShapeType="1"/>
          </p:cNvSpPr>
          <p:nvPr/>
        </p:nvSpPr>
        <p:spPr bwMode="auto">
          <a:xfrm flipH="1">
            <a:off x="912813" y="503238"/>
            <a:ext cx="277812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111" name="Group 39"/>
          <p:cNvGrpSpPr>
            <a:grpSpLocks/>
          </p:cNvGrpSpPr>
          <p:nvPr/>
        </p:nvGrpSpPr>
        <p:grpSpPr bwMode="auto">
          <a:xfrm>
            <a:off x="6591300" y="796925"/>
            <a:ext cx="830263" cy="155575"/>
            <a:chOff x="4152" y="502"/>
            <a:chExt cx="523" cy="98"/>
          </a:xfrm>
        </p:grpSpPr>
        <p:sp>
          <p:nvSpPr>
            <p:cNvPr id="131115" name="Text Box 40"/>
            <p:cNvSpPr txBox="1">
              <a:spLocks noChangeArrowheads="1"/>
            </p:cNvSpPr>
            <p:nvPr/>
          </p:nvSpPr>
          <p:spPr bwMode="auto">
            <a:xfrm>
              <a:off x="4155" y="502"/>
              <a:ext cx="5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/>
                <a:t>Pyrimidines</a:t>
              </a:r>
            </a:p>
          </p:txBody>
        </p:sp>
        <p:sp>
          <p:nvSpPr>
            <p:cNvPr id="131116" name="Line 41"/>
            <p:cNvSpPr>
              <a:spLocks noChangeShapeType="1"/>
            </p:cNvSpPr>
            <p:nvPr/>
          </p:nvSpPr>
          <p:spPr bwMode="auto">
            <a:xfrm>
              <a:off x="4152" y="600"/>
              <a:ext cx="50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12" name="Group 42"/>
          <p:cNvGrpSpPr>
            <a:grpSpLocks/>
          </p:cNvGrpSpPr>
          <p:nvPr/>
        </p:nvGrpSpPr>
        <p:grpSpPr bwMode="auto">
          <a:xfrm>
            <a:off x="6734175" y="2628900"/>
            <a:ext cx="547688" cy="155575"/>
            <a:chOff x="4242" y="1656"/>
            <a:chExt cx="345" cy="98"/>
          </a:xfrm>
        </p:grpSpPr>
        <p:sp>
          <p:nvSpPr>
            <p:cNvPr id="131113" name="Text Box 43"/>
            <p:cNvSpPr txBox="1">
              <a:spLocks noChangeArrowheads="1"/>
            </p:cNvSpPr>
            <p:nvPr/>
          </p:nvSpPr>
          <p:spPr bwMode="auto">
            <a:xfrm>
              <a:off x="4242" y="1656"/>
              <a:ext cx="34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/>
                <a:t>Purines</a:t>
              </a:r>
            </a:p>
          </p:txBody>
        </p:sp>
        <p:sp>
          <p:nvSpPr>
            <p:cNvPr id="131114" name="Line 44"/>
            <p:cNvSpPr>
              <a:spLocks noChangeShapeType="1"/>
            </p:cNvSpPr>
            <p:nvPr/>
          </p:nvSpPr>
          <p:spPr bwMode="auto">
            <a:xfrm>
              <a:off x="4244" y="1744"/>
              <a:ext cx="3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1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1600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b="1" smtClean="0"/>
              <a:t>Valence electrons </a:t>
            </a:r>
            <a:r>
              <a:rPr lang="en-US" sz="2800" smtClean="0"/>
              <a:t>are those in the outermost shell, or </a:t>
            </a:r>
            <a:r>
              <a:rPr lang="en-US" sz="2800" b="1" smtClean="0"/>
              <a:t>valence shell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The chemical behavior of an atom is mostly determined by the valence electrons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Elements with a full valence shell are chemically inert</a:t>
            </a:r>
            <a:endParaRPr lang="en-US" sz="2800" i="1" smtClean="0"/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3663"/>
            <a:ext cx="8077200" cy="5189537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z="2800" dirty="0" smtClean="0"/>
              <a:t>There </a:t>
            </a:r>
            <a:r>
              <a:rPr lang="en-US" sz="2800" dirty="0" smtClean="0"/>
              <a:t>are two families of nitrogenous bases</a:t>
            </a:r>
          </a:p>
          <a:p>
            <a:pPr marL="977900" lvl="1" indent="-304800" eaLnBrk="1" hangingPunct="1">
              <a:spcBef>
                <a:spcPct val="35000"/>
              </a:spcBef>
            </a:pPr>
            <a:r>
              <a:rPr lang="en-US" sz="2600" b="1" dirty="0" smtClean="0"/>
              <a:t>Pyrimidines </a:t>
            </a:r>
            <a:r>
              <a:rPr lang="en-US" sz="2600" dirty="0" smtClean="0"/>
              <a:t>(cytosine, thymine, and uracil)</a:t>
            </a:r>
            <a:r>
              <a:rPr lang="en-US" sz="2600" b="1" dirty="0" smtClean="0"/>
              <a:t> </a:t>
            </a:r>
            <a:r>
              <a:rPr lang="en-US" sz="2600" dirty="0" smtClean="0"/>
              <a:t>have a single six-membered ring</a:t>
            </a:r>
          </a:p>
          <a:p>
            <a:pPr marL="977900" lvl="1" indent="-304800" eaLnBrk="1" hangingPunct="1">
              <a:spcBef>
                <a:spcPct val="35000"/>
              </a:spcBef>
            </a:pPr>
            <a:r>
              <a:rPr lang="en-US" sz="2600" b="1" dirty="0" smtClean="0"/>
              <a:t>Purines </a:t>
            </a:r>
            <a:r>
              <a:rPr lang="en-US" sz="2600" dirty="0" smtClean="0"/>
              <a:t>(adenine and guanine) have a six-membered ring fused to a five-membered ring</a:t>
            </a:r>
          </a:p>
          <a:p>
            <a:pPr eaLnBrk="1" hangingPunct="1">
              <a:spcBef>
                <a:spcPct val="35000"/>
              </a:spcBef>
            </a:pPr>
            <a:r>
              <a:rPr lang="en-US" sz="2800" dirty="0" smtClean="0"/>
              <a:t>In DNA, the sugar is </a:t>
            </a:r>
            <a:r>
              <a:rPr lang="en-US" sz="2800" b="1" dirty="0" smtClean="0"/>
              <a:t>deoxyribose</a:t>
            </a:r>
            <a:r>
              <a:rPr lang="en-US" sz="2800" dirty="0" smtClean="0"/>
              <a:t>; in RNA, the sugar is </a:t>
            </a:r>
            <a:r>
              <a:rPr lang="en-US" sz="2800" b="1" dirty="0" smtClean="0"/>
              <a:t>ribose</a:t>
            </a:r>
          </a:p>
          <a:p>
            <a:pPr eaLnBrk="1" hangingPunct="1">
              <a:spcBef>
                <a:spcPct val="35000"/>
              </a:spcBef>
            </a:pPr>
            <a:r>
              <a:rPr lang="en-US" sz="2800" dirty="0" smtClean="0"/>
              <a:t>Nucleotide = nucleoside + phosphate group</a:t>
            </a:r>
          </a:p>
        </p:txBody>
      </p:sp>
      <p:grpSp>
        <p:nvGrpSpPr>
          <p:cNvPr id="13414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414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414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Nucleotide Polymers</a:t>
            </a:r>
            <a:endParaRPr lang="en-US" b="0" smtClean="0">
              <a:solidFill>
                <a:srgbClr val="034694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153400" cy="5260975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2800" smtClean="0"/>
              <a:t>Nucleotide polymers are linked together to build a polynucleotide</a:t>
            </a:r>
          </a:p>
          <a:p>
            <a:pPr eaLnBrk="1" hangingPunct="1">
              <a:spcBef>
                <a:spcPct val="15000"/>
              </a:spcBef>
            </a:pPr>
            <a:r>
              <a:rPr lang="en-US" sz="2800" smtClean="0"/>
              <a:t>Adjacent nucleotides are joined by covalent bonds that form between the –OH group on the 3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sz="2800" smtClean="0"/>
              <a:t> carbon of one nucleotide and the phosphate on the 5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sz="2800" smtClean="0"/>
              <a:t> carbon on the next</a:t>
            </a:r>
          </a:p>
          <a:p>
            <a:pPr eaLnBrk="1" hangingPunct="1">
              <a:spcBef>
                <a:spcPct val="15000"/>
              </a:spcBef>
            </a:pPr>
            <a:r>
              <a:rPr lang="en-US" sz="2800" smtClean="0"/>
              <a:t>These links create a backbone of sugar-phosphate units with nitrogenous bases as appendages</a:t>
            </a:r>
          </a:p>
          <a:p>
            <a:pPr eaLnBrk="1" hangingPunct="1">
              <a:spcBef>
                <a:spcPct val="15000"/>
              </a:spcBef>
            </a:pPr>
            <a:r>
              <a:rPr lang="en-US" sz="2800" smtClean="0"/>
              <a:t>The sequence of bases along a DNA or mRNA polymer is unique for each gene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517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517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610395"/>
            <a:ext cx="8991600" cy="503237"/>
          </a:xfrm>
        </p:spPr>
        <p:txBody>
          <a:bodyPr/>
          <a:lstStyle/>
          <a:p>
            <a:pPr eaLnBrk="1" hangingPunct="1"/>
            <a:r>
              <a:rPr lang="en-US" dirty="0" smtClean="0"/>
              <a:t>The Structures of DNA and RNA Molecules</a:t>
            </a:r>
            <a:endParaRPr lang="en-US" b="0" dirty="0" smtClean="0">
              <a:solidFill>
                <a:srgbClr val="034694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854575"/>
          </a:xfrm>
        </p:spPr>
        <p:txBody>
          <a:bodyPr/>
          <a:lstStyle/>
          <a:p>
            <a:pPr eaLnBrk="1" hangingPunct="1"/>
            <a:r>
              <a:rPr lang="en-US" sz="2800" smtClean="0"/>
              <a:t>RNA molecules usually exist as single polypeptide chains </a:t>
            </a:r>
          </a:p>
          <a:p>
            <a:pPr eaLnBrk="1" hangingPunct="1"/>
            <a:r>
              <a:rPr lang="en-US" sz="2800" smtClean="0"/>
              <a:t>DNA molecules have two polynucleotides spiraling around an imaginary axis, forming a </a:t>
            </a:r>
            <a:r>
              <a:rPr lang="en-US" sz="2800" b="1" smtClean="0"/>
              <a:t>double helix</a:t>
            </a:r>
          </a:p>
          <a:p>
            <a:pPr eaLnBrk="1" hangingPunct="1"/>
            <a:r>
              <a:rPr lang="en-US" sz="2800" smtClean="0"/>
              <a:t>In the DNA double helix, the two backbones run in opposite 5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sz="2800" smtClean="0"/>
              <a:t>→ 3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sz="2800" smtClean="0"/>
              <a:t> directions from each other, an arrangement referred to as </a:t>
            </a:r>
            <a:r>
              <a:rPr lang="en-US" sz="2800" b="1" smtClean="0"/>
              <a:t>antiparallel</a:t>
            </a:r>
          </a:p>
          <a:p>
            <a:pPr eaLnBrk="1" hangingPunct="1"/>
            <a:r>
              <a:rPr lang="en-US" sz="2800" smtClean="0"/>
              <a:t>One DNA molecule includes many genes</a:t>
            </a:r>
          </a:p>
        </p:txBody>
      </p:sp>
      <p:grpSp>
        <p:nvGrpSpPr>
          <p:cNvPr id="1361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619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5.27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8243" name="Picture 3" descr="05_27DNAtRNA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819150"/>
            <a:ext cx="854868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017713" y="904875"/>
            <a:ext cx="18446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Sugar-phosphate</a:t>
            </a:r>
            <a:br>
              <a:rPr lang="en-US" sz="1700" b="1"/>
            </a:br>
            <a:r>
              <a:rPr lang="en-US" sz="1700" b="1"/>
              <a:t>backbones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036763" y="1468438"/>
            <a:ext cx="17399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Hydrogen bonds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506538" y="5132388"/>
            <a:ext cx="22145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Base pair joined</a:t>
            </a:r>
            <a:br>
              <a:rPr lang="en-US" sz="1700" b="1"/>
            </a:br>
            <a:r>
              <a:rPr lang="en-US" sz="1700" b="1"/>
              <a:t>by hydrogen bonding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986588" y="2459038"/>
            <a:ext cx="177958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700" b="1"/>
              <a:t>Base pair joined</a:t>
            </a:r>
            <a:br>
              <a:rPr lang="en-US" sz="1700" b="1"/>
            </a:br>
            <a:r>
              <a:rPr lang="en-US" sz="1700" b="1"/>
              <a:t>by hydrogen</a:t>
            </a:r>
            <a:br>
              <a:rPr lang="en-US" sz="1700" b="1"/>
            </a:br>
            <a:r>
              <a:rPr lang="en-US" sz="1700" b="1"/>
              <a:t>bonding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192588" y="5608638"/>
            <a:ext cx="17653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(b) Transfer RNA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30200" y="5610225"/>
            <a:ext cx="83978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(a) DNA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330200" y="844550"/>
            <a:ext cx="2301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5</a:t>
            </a:r>
            <a:r>
              <a:rPr lang="en-US" sz="1700" b="1">
                <a:sym typeface="Symbol" pitchFamily="18" charset="2"/>
              </a:rPr>
              <a:t></a:t>
            </a:r>
            <a:endParaRPr lang="en-US" sz="1700" b="1"/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1023938" y="852488"/>
            <a:ext cx="2301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3</a:t>
            </a:r>
            <a:r>
              <a:rPr lang="en-US" sz="1700" b="1">
                <a:sym typeface="Symbol" pitchFamily="18" charset="2"/>
              </a:rPr>
              <a:t></a:t>
            </a:r>
            <a:endParaRPr lang="en-US" sz="1700" b="1"/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1063625" y="5191125"/>
            <a:ext cx="2301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5</a:t>
            </a:r>
            <a:r>
              <a:rPr lang="en-US" sz="1700" b="1">
                <a:sym typeface="Symbol" pitchFamily="18" charset="2"/>
              </a:rPr>
              <a:t></a:t>
            </a:r>
            <a:endParaRPr lang="en-US" sz="1700" b="1"/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454025" y="5192713"/>
            <a:ext cx="2301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3</a:t>
            </a:r>
            <a:r>
              <a:rPr lang="en-US" sz="1700" b="1">
                <a:sym typeface="Symbol" pitchFamily="18" charset="2"/>
              </a:rPr>
              <a:t></a:t>
            </a:r>
            <a:endParaRPr lang="en-US" sz="1700" b="1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 flipH="1">
            <a:off x="1190625" y="1004888"/>
            <a:ext cx="78105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 flipH="1">
            <a:off x="674688" y="1574800"/>
            <a:ext cx="1296987" cy="819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3875088" y="1004888"/>
            <a:ext cx="808037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>
            <a:off x="3810000" y="1600200"/>
            <a:ext cx="912813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7858125" y="3148013"/>
            <a:ext cx="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2301875" y="4881563"/>
            <a:ext cx="15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435100" y="4583113"/>
            <a:ext cx="1725613" cy="301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endParaRPr lang="en-US" sz="1700" b="1"/>
          </a:p>
        </p:txBody>
      </p:sp>
    </p:spTree>
    <p:extLst>
      <p:ext uri="{BB962C8B-B14F-4D97-AF65-F5344CB8AC3E}">
        <p14:creationId xmlns:p14="http://schemas.microsoft.com/office/powerpoint/2010/main" val="4057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Macromolecules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1600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A </a:t>
            </a:r>
            <a:r>
              <a:rPr lang="en-US" sz="2800" b="1" smtClean="0"/>
              <a:t>molecule </a:t>
            </a:r>
            <a:r>
              <a:rPr lang="en-US" sz="2800" smtClean="0"/>
              <a:t>consists of two or more atoms held together by covalent bonds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A single covalent bond, or </a:t>
            </a:r>
            <a:r>
              <a:rPr lang="en-US" sz="2800" b="1" smtClean="0"/>
              <a:t>single bond</a:t>
            </a:r>
            <a:r>
              <a:rPr lang="en-US" sz="2800" smtClean="0"/>
              <a:t>, is the sharing of one pair of valence electrons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A double covalent bond, or </a:t>
            </a:r>
            <a:r>
              <a:rPr lang="en-US" sz="2800" b="1" smtClean="0"/>
              <a:t>double bond</a:t>
            </a:r>
            <a:r>
              <a:rPr lang="en-US" sz="2800" smtClean="0"/>
              <a:t>, is the sharing of two pairs of valence electrons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3902075" cy="4114800"/>
          </a:xfrm>
        </p:spPr>
        <p:txBody>
          <a:bodyPr/>
          <a:lstStyle/>
          <a:p>
            <a:pPr marL="387350" indent="-387350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The notation used to represent atoms and bonding is called a </a:t>
            </a:r>
            <a:r>
              <a:rPr lang="en-US" sz="2800" b="1" dirty="0" smtClean="0"/>
              <a:t>structural formula</a:t>
            </a:r>
          </a:p>
          <a:p>
            <a:pPr marL="973138" lvl="1" indent="-296863" eaLnBrk="1" hangingPunct="1"/>
            <a:r>
              <a:rPr lang="en-US" dirty="0" smtClean="0"/>
              <a:t>For example, H—H </a:t>
            </a:r>
          </a:p>
          <a:p>
            <a:pPr marL="387350" indent="-387350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This can be abbreviated further with a </a:t>
            </a:r>
            <a:r>
              <a:rPr lang="en-US" sz="2800" b="1" dirty="0" smtClean="0"/>
              <a:t>molecular formula </a:t>
            </a:r>
          </a:p>
          <a:p>
            <a:pPr marL="973138" lvl="1" indent="-296863" eaLnBrk="1" hangingPunct="1"/>
            <a:r>
              <a:rPr lang="en-US" dirty="0" smtClean="0"/>
              <a:t>For example, H</a:t>
            </a:r>
            <a:r>
              <a:rPr lang="en-US" baseline="-25000" dirty="0" smtClean="0"/>
              <a:t>2</a:t>
            </a:r>
          </a:p>
          <a:p>
            <a:pPr marL="387350" indent="-387350" eaLnBrk="1" hangingPunct="1"/>
            <a:endParaRPr lang="en-US" sz="2800" dirty="0" smtClean="0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082" t="21852" r="31251" b="17037"/>
          <a:stretch/>
        </p:blipFill>
        <p:spPr>
          <a:xfrm>
            <a:off x="4238625" y="431800"/>
            <a:ext cx="48768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Gain, Lose, or Share Electrons to Become Stable</a:t>
            </a:r>
            <a:endParaRPr lang="en-US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24075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Covalent bonds can form between atoms of the same element or atoms of different elements 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 compound is a combination of two or more different</a:t>
            </a:r>
            <a:r>
              <a:rPr lang="en-US" sz="2800" i="1" dirty="0" smtClean="0"/>
              <a:t> </a:t>
            </a:r>
            <a:r>
              <a:rPr lang="en-US" sz="2800" dirty="0" smtClean="0"/>
              <a:t>elements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Bonding capacity is called the atom’s </a:t>
            </a:r>
            <a:r>
              <a:rPr lang="en-US" sz="2800" b="1" dirty="0" smtClean="0"/>
              <a:t>valence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1600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Atoms in a molecule attract electrons to varying degrees</a:t>
            </a:r>
            <a:endParaRPr lang="en-US" sz="2800" b="1" smtClean="0"/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b="1" smtClean="0"/>
              <a:t>Electronegativity </a:t>
            </a:r>
            <a:r>
              <a:rPr lang="en-US" sz="2800" smtClean="0"/>
              <a:t>is an atom’s attraction for the electrons in a covalent bond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The more electronegative an atom, the more strongly it pulls shared electrons toward itself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772400" cy="4114800"/>
          </a:xfrm>
        </p:spPr>
        <p:txBody>
          <a:bodyPr/>
          <a:lstStyle/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In a </a:t>
            </a:r>
            <a:r>
              <a:rPr lang="en-US" sz="2800" b="1" smtClean="0"/>
              <a:t>nonpolar covalent bond</a:t>
            </a:r>
            <a:r>
              <a:rPr lang="en-US" sz="2800" smtClean="0"/>
              <a:t>, the atoms share the electron equally</a:t>
            </a:r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In a </a:t>
            </a:r>
            <a:r>
              <a:rPr lang="en-US" sz="2800" b="1" smtClean="0"/>
              <a:t>polar covalent bond</a:t>
            </a:r>
            <a:r>
              <a:rPr lang="en-US" sz="2800" smtClean="0"/>
              <a:t>, one atom is more electronegative, and the atoms do not share the electron equally</a:t>
            </a:r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Unequal sharing of electrons causes a partial positive or negative charge for each atom or molecule</a:t>
            </a:r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Image result for water molecule electronega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2650"/>
            <a:ext cx="3093728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21272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" pitchFamily="84" charset="0"/>
              </a:rPr>
              <a:t>Ionic Bonds</a:t>
            </a: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09700"/>
            <a:ext cx="7772400" cy="4114800"/>
          </a:xfrm>
        </p:spPr>
        <p:txBody>
          <a:bodyPr/>
          <a:lstStyle/>
          <a:p>
            <a:pPr marL="404813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Atoms sometimes strip electrons from their bonding partners</a:t>
            </a:r>
          </a:p>
          <a:p>
            <a:pPr marL="404813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An example is the transfer of an electron from sodium to chlorine</a:t>
            </a:r>
          </a:p>
          <a:p>
            <a:pPr marL="404813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After the transfer of an electron, both atoms have charges</a:t>
            </a:r>
          </a:p>
          <a:p>
            <a:pPr marL="404813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 charged atom (or molecule) is called an </a:t>
            </a:r>
            <a:r>
              <a:rPr lang="en-US" sz="2800" b="1" dirty="0" smtClean="0"/>
              <a:t>ion</a:t>
            </a:r>
          </a:p>
          <a:p>
            <a:pPr marL="404813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b="1" dirty="0" smtClean="0"/>
              <a:t>Ionic bonding</a:t>
            </a:r>
          </a:p>
          <a:p>
            <a:pPr marL="404813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5" descr="\\Ps3\CS1-Vol.07\50523_campbell_irdvd\final_jpeg_files%0\chap002\02_14IonicBond_1-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622425"/>
            <a:ext cx="85471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algn="l" eaLnBrk="1" hangingPunct="1"/>
            <a:r>
              <a:rPr lang="en-US" sz="1200" smtClean="0"/>
              <a:t>Figure 2.14-1</a:t>
            </a:r>
          </a:p>
        </p:txBody>
      </p:sp>
      <p:sp>
        <p:nvSpPr>
          <p:cNvPr id="281604" name="Text Box 31"/>
          <p:cNvSpPr txBox="1">
            <a:spLocks noChangeArrowheads="1"/>
          </p:cNvSpPr>
          <p:nvPr/>
        </p:nvSpPr>
        <p:spPr bwMode="auto">
          <a:xfrm>
            <a:off x="414338" y="3792538"/>
            <a:ext cx="1447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>
                <a:sym typeface="Symbol" pitchFamily="84" charset="2"/>
              </a:rPr>
              <a:t>Na</a:t>
            </a:r>
          </a:p>
          <a:p>
            <a:pPr algn="ctr"/>
            <a:r>
              <a:rPr lang="en-US" sz="1600" b="1">
                <a:sym typeface="Symbol" pitchFamily="84" charset="2"/>
              </a:rPr>
              <a:t>Sodium atom</a:t>
            </a:r>
            <a:endParaRPr lang="en-US" sz="1600" b="1"/>
          </a:p>
        </p:txBody>
      </p:sp>
      <p:sp>
        <p:nvSpPr>
          <p:cNvPr id="281605" name="Text Box 31"/>
          <p:cNvSpPr txBox="1">
            <a:spLocks noChangeArrowheads="1"/>
          </p:cNvSpPr>
          <p:nvPr/>
        </p:nvSpPr>
        <p:spPr bwMode="auto">
          <a:xfrm>
            <a:off x="2568575" y="3792538"/>
            <a:ext cx="1447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>
                <a:sym typeface="Symbol" pitchFamily="84" charset="2"/>
              </a:rPr>
              <a:t>Cl</a:t>
            </a:r>
          </a:p>
          <a:p>
            <a:pPr algn="ctr"/>
            <a:r>
              <a:rPr lang="en-US" sz="1600" b="1">
                <a:sym typeface="Symbol" pitchFamily="84" charset="2"/>
              </a:rPr>
              <a:t>Chlorine atom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49"/>
            <a:ext cx="86868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262626"/>
                </a:solidFill>
                <a:latin typeface="CNN"/>
              </a:rPr>
              <a:t>How dare you ... let our kids play in lead and arsenic soil,' says mom to Indiana </a:t>
            </a:r>
            <a:r>
              <a:rPr lang="en-US" sz="3200" dirty="0" smtClean="0">
                <a:solidFill>
                  <a:srgbClr val="262626"/>
                </a:solidFill>
                <a:latin typeface="CNN"/>
              </a:rPr>
              <a:t>officials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https://www.cnn.com/2016/08/30/health/indiana-lead-contamination/index.html</a:t>
            </a:r>
          </a:p>
        </p:txBody>
      </p:sp>
      <p:pic>
        <p:nvPicPr>
          <p:cNvPr id="1029" name="Picture 5" descr="&amp;quot;They show all the signs of symptoms of having lead poisoning,&amp;quot; Shantell Allen sa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62200"/>
            <a:ext cx="7429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5" descr="\\Ps3\CS1-Vol.07\50523_campbell_irdvd\final_jpeg_files%0\chap002\02_14IonicBond_1-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622425"/>
            <a:ext cx="85471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1" name="Picture 2" descr="\\Ps3\CS1-Vol.07\50523_campbell_irdvd\final_jpeg_files%0\chap002\02_14IonicBond_2-U.jpg"/>
          <p:cNvPicPr>
            <a:picLocks noChangeAspect="1" noChangeArrowheads="1"/>
          </p:cNvPicPr>
          <p:nvPr/>
        </p:nvPicPr>
        <p:blipFill>
          <a:blip r:embed="rId4" cstate="print"/>
          <a:srcRect l="46561"/>
          <a:stretch>
            <a:fillRect/>
          </a:stretch>
        </p:blipFill>
        <p:spPr bwMode="auto">
          <a:xfrm>
            <a:off x="4278313" y="1622425"/>
            <a:ext cx="456723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algn="l" eaLnBrk="1" hangingPunct="1"/>
            <a:r>
              <a:rPr lang="en-US" sz="1200" smtClean="0"/>
              <a:t>Figure 2.14-2</a:t>
            </a:r>
          </a:p>
        </p:txBody>
      </p:sp>
      <p:sp>
        <p:nvSpPr>
          <p:cNvPr id="283653" name="Text Box 31"/>
          <p:cNvSpPr txBox="1">
            <a:spLocks noChangeArrowheads="1"/>
          </p:cNvSpPr>
          <p:nvPr/>
        </p:nvSpPr>
        <p:spPr bwMode="auto">
          <a:xfrm>
            <a:off x="5946775" y="1589088"/>
            <a:ext cx="3492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>
                <a:sym typeface="Symbol" pitchFamily="84" charset="2"/>
              </a:rPr>
              <a:t>+</a:t>
            </a:r>
            <a:endParaRPr lang="en-US" sz="1800" b="1"/>
          </a:p>
        </p:txBody>
      </p:sp>
      <p:sp>
        <p:nvSpPr>
          <p:cNvPr id="283654" name="Text Box 31"/>
          <p:cNvSpPr txBox="1">
            <a:spLocks noChangeArrowheads="1"/>
          </p:cNvSpPr>
          <p:nvPr/>
        </p:nvSpPr>
        <p:spPr bwMode="auto">
          <a:xfrm>
            <a:off x="7751763" y="1577975"/>
            <a:ext cx="3492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>
                <a:sym typeface="Symbol" pitchFamily="84" charset="2"/>
              </a:rPr>
              <a:t>–</a:t>
            </a:r>
            <a:endParaRPr lang="en-US" sz="1600" b="1"/>
          </a:p>
        </p:txBody>
      </p:sp>
      <p:sp>
        <p:nvSpPr>
          <p:cNvPr id="283655" name="Text Box 31"/>
          <p:cNvSpPr txBox="1">
            <a:spLocks noChangeArrowheads="1"/>
          </p:cNvSpPr>
          <p:nvPr/>
        </p:nvSpPr>
        <p:spPr bwMode="auto">
          <a:xfrm>
            <a:off x="414338" y="3792538"/>
            <a:ext cx="1447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>
                <a:sym typeface="Symbol" pitchFamily="84" charset="2"/>
              </a:rPr>
              <a:t>Na</a:t>
            </a:r>
          </a:p>
          <a:p>
            <a:pPr algn="ctr"/>
            <a:r>
              <a:rPr lang="en-US" sz="1600" b="1">
                <a:sym typeface="Symbol" pitchFamily="84" charset="2"/>
              </a:rPr>
              <a:t>Sodium atom</a:t>
            </a:r>
            <a:endParaRPr lang="en-US" sz="1600" b="1"/>
          </a:p>
        </p:txBody>
      </p:sp>
      <p:sp>
        <p:nvSpPr>
          <p:cNvPr id="283656" name="Text Box 31"/>
          <p:cNvSpPr txBox="1">
            <a:spLocks noChangeArrowheads="1"/>
          </p:cNvSpPr>
          <p:nvPr/>
        </p:nvSpPr>
        <p:spPr bwMode="auto">
          <a:xfrm>
            <a:off x="2568575" y="3792538"/>
            <a:ext cx="1447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>
                <a:sym typeface="Symbol" pitchFamily="84" charset="2"/>
              </a:rPr>
              <a:t>Cl</a:t>
            </a:r>
          </a:p>
          <a:p>
            <a:pPr algn="ctr"/>
            <a:r>
              <a:rPr lang="en-US" sz="1600" b="1">
                <a:sym typeface="Symbol" pitchFamily="84" charset="2"/>
              </a:rPr>
              <a:t>Chlorine atom</a:t>
            </a:r>
            <a:endParaRPr lang="en-US" sz="1600" b="1"/>
          </a:p>
        </p:txBody>
      </p:sp>
      <p:sp>
        <p:nvSpPr>
          <p:cNvPr id="283657" name="Text Box 31"/>
          <p:cNvSpPr txBox="1">
            <a:spLocks noChangeArrowheads="1"/>
          </p:cNvSpPr>
          <p:nvPr/>
        </p:nvSpPr>
        <p:spPr bwMode="auto">
          <a:xfrm>
            <a:off x="5399088" y="3786188"/>
            <a:ext cx="14462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>
                <a:sym typeface="Symbol" pitchFamily="84" charset="2"/>
              </a:rPr>
              <a:t>Na</a:t>
            </a:r>
            <a:r>
              <a:rPr lang="en-US" sz="1600" b="1" baseline="30000">
                <a:sym typeface="Symbol" pitchFamily="84" charset="2"/>
              </a:rPr>
              <a:t>+</a:t>
            </a:r>
          </a:p>
          <a:p>
            <a:pPr algn="ctr"/>
            <a:r>
              <a:rPr lang="en-US" sz="1600" b="1">
                <a:sym typeface="Symbol" pitchFamily="84" charset="2"/>
              </a:rPr>
              <a:t>Sodium ion</a:t>
            </a:r>
          </a:p>
          <a:p>
            <a:pPr algn="ctr"/>
            <a:r>
              <a:rPr lang="en-US" sz="1600" b="1">
                <a:sym typeface="Symbol" pitchFamily="84" charset="2"/>
              </a:rPr>
              <a:t>(a cation)</a:t>
            </a:r>
            <a:endParaRPr lang="en-US" sz="1600" b="1"/>
          </a:p>
        </p:txBody>
      </p:sp>
      <p:sp>
        <p:nvSpPr>
          <p:cNvPr id="283658" name="Text Box 31"/>
          <p:cNvSpPr txBox="1">
            <a:spLocks noChangeArrowheads="1"/>
          </p:cNvSpPr>
          <p:nvPr/>
        </p:nvSpPr>
        <p:spPr bwMode="auto">
          <a:xfrm>
            <a:off x="7202488" y="3786188"/>
            <a:ext cx="1447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>
                <a:sym typeface="Symbol" pitchFamily="84" charset="2"/>
              </a:rPr>
              <a:t>Cl</a:t>
            </a:r>
            <a:r>
              <a:rPr lang="en-US" sz="1600" b="1" baseline="30000">
                <a:sym typeface="Symbol" pitchFamily="84" charset="2"/>
              </a:rPr>
              <a:t>–</a:t>
            </a:r>
          </a:p>
          <a:p>
            <a:pPr algn="ctr"/>
            <a:r>
              <a:rPr lang="en-US" sz="1600" b="1">
                <a:sym typeface="Symbol" pitchFamily="84" charset="2"/>
              </a:rPr>
              <a:t>Chloride ion</a:t>
            </a:r>
          </a:p>
          <a:p>
            <a:pPr algn="ctr"/>
            <a:r>
              <a:rPr lang="en-US" sz="1600" b="1">
                <a:sym typeface="Symbol" pitchFamily="84" charset="2"/>
              </a:rPr>
              <a:t>(an anion)</a:t>
            </a:r>
            <a:endParaRPr lang="en-US" sz="1600" b="1"/>
          </a:p>
        </p:txBody>
      </p:sp>
      <p:sp>
        <p:nvSpPr>
          <p:cNvPr id="283659" name="Text Box 31"/>
          <p:cNvSpPr txBox="1">
            <a:spLocks noChangeArrowheads="1"/>
          </p:cNvSpPr>
          <p:nvPr/>
        </p:nvSpPr>
        <p:spPr bwMode="auto">
          <a:xfrm>
            <a:off x="5786438" y="4789488"/>
            <a:ext cx="24971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>
                <a:sym typeface="Symbol" pitchFamily="84" charset="2"/>
              </a:rPr>
              <a:t>Sodium chloride (NaCl)</a:t>
            </a:r>
            <a:endParaRPr lang="en-US" sz="1600" b="1"/>
          </a:p>
        </p:txBody>
      </p:sp>
      <p:sp>
        <p:nvSpPr>
          <p:cNvPr id="283660" name="Right Brace 2"/>
          <p:cNvSpPr>
            <a:spLocks/>
          </p:cNvSpPr>
          <p:nvPr/>
        </p:nvSpPr>
        <p:spPr bwMode="auto">
          <a:xfrm rot="5400000">
            <a:off x="6948488" y="2963863"/>
            <a:ext cx="231775" cy="3330575"/>
          </a:xfrm>
          <a:prstGeom prst="rightBrace">
            <a:avLst>
              <a:gd name="adj1" fmla="val 32133"/>
              <a:gd name="adj2" fmla="val 49903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A </a:t>
            </a:r>
            <a:r>
              <a:rPr lang="en-US" sz="2800" b="1" smtClean="0"/>
              <a:t>cation </a:t>
            </a:r>
            <a:r>
              <a:rPr lang="en-US" sz="2800" smtClean="0"/>
              <a:t>is a positively charged ion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An </a:t>
            </a:r>
            <a:r>
              <a:rPr lang="en-US" sz="2800" b="1" smtClean="0"/>
              <a:t>anion </a:t>
            </a:r>
            <a:r>
              <a:rPr lang="en-US" sz="2800" smtClean="0"/>
              <a:t>is a negatively charged ion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An </a:t>
            </a:r>
            <a:r>
              <a:rPr lang="en-US" sz="2800" b="1" smtClean="0"/>
              <a:t>ionic bond </a:t>
            </a:r>
            <a:r>
              <a:rPr lang="en-US" sz="2800" smtClean="0"/>
              <a:t>is an attraction between an anion and a cation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518" name="Picture 7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0" y="5727700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403600" y="5864225"/>
            <a:ext cx="3721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</a:rPr>
              <a:t>Animation: Ionic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1272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b="1" i="1" smtClean="0">
                <a:latin typeface="Times" pitchFamily="84" charset="0"/>
              </a:rPr>
              <a:t>Hydrogen Bonds</a:t>
            </a:r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46609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 </a:t>
            </a:r>
            <a:r>
              <a:rPr lang="en-US" sz="2800" b="1" dirty="0" smtClean="0"/>
              <a:t>hydrogen bond</a:t>
            </a:r>
            <a:r>
              <a:rPr lang="en-US" sz="2800" dirty="0" smtClean="0"/>
              <a:t> forms when a hydrogen atom covalently bonded to one electronegative atom is also attracted to another electronegative atom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In living cells, the electronegative partners are usually oxygen or nitrogen atoms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Image result for water molecule electronegati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203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" pitchFamily="84" charset="0"/>
              </a:rPr>
              <a:t>Weak Chemical Bonds</a:t>
            </a:r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Most of the strongest bonds in organisms are covalent bonds that form a cell’s molecules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Weak chemical bonds, such as ionic bonds and hydrogen bonds, are also important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Weak chemical bonds reinforce shapes of large molecules and help molecules adhere to each other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84300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Biological molecules recognize and interact with each other with a specificity based on molecular shape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Molecules with similar shapes can have similar biological effects</a:t>
            </a:r>
          </a:p>
          <a:p>
            <a:pPr eaLnBrk="1" hangingPunct="1">
              <a:defRPr/>
            </a:pPr>
            <a:r>
              <a:rPr lang="en-US" dirty="0" smtClean="0"/>
              <a:t>Example: Endorphin</a:t>
            </a:r>
          </a:p>
          <a:p>
            <a:pPr lvl="1" eaLnBrk="1" hangingPunct="1">
              <a:defRPr/>
            </a:pPr>
            <a:r>
              <a:rPr lang="en-US" dirty="0" smtClean="0"/>
              <a:t>Endorphins bind to receptors on the surface of brain cells producing euphoria and relieving pain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3" descr="\\Ps3\CS1-Vol.07\50523_campbell_irdvd\final_jpeg_files%0\chap002\02_18_MolecularMimic-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33350"/>
            <a:ext cx="5138738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algn="l" eaLnBrk="1" hangingPunct="1"/>
            <a:r>
              <a:rPr lang="en-US" sz="1200" smtClean="0"/>
              <a:t>Figure 2.18</a:t>
            </a:r>
          </a:p>
        </p:txBody>
      </p:sp>
      <p:sp>
        <p:nvSpPr>
          <p:cNvPr id="300036" name="Text Box 31"/>
          <p:cNvSpPr txBox="1">
            <a:spLocks noChangeArrowheads="1"/>
          </p:cNvSpPr>
          <p:nvPr/>
        </p:nvSpPr>
        <p:spPr bwMode="auto">
          <a:xfrm>
            <a:off x="1881188" y="638175"/>
            <a:ext cx="18526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Natural endorphin</a:t>
            </a:r>
          </a:p>
        </p:txBody>
      </p:sp>
      <p:sp>
        <p:nvSpPr>
          <p:cNvPr id="300037" name="Text Box 31"/>
          <p:cNvSpPr txBox="1">
            <a:spLocks noChangeArrowheads="1"/>
          </p:cNvSpPr>
          <p:nvPr/>
        </p:nvSpPr>
        <p:spPr bwMode="auto">
          <a:xfrm>
            <a:off x="5505450" y="1125538"/>
            <a:ext cx="12541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Morphine</a:t>
            </a:r>
          </a:p>
        </p:txBody>
      </p:sp>
      <p:sp>
        <p:nvSpPr>
          <p:cNvPr id="300038" name="Text Box 31"/>
          <p:cNvSpPr txBox="1">
            <a:spLocks noChangeArrowheads="1"/>
          </p:cNvSpPr>
          <p:nvPr/>
        </p:nvSpPr>
        <p:spPr bwMode="auto">
          <a:xfrm>
            <a:off x="4852988" y="152400"/>
            <a:ext cx="8397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Carbon</a:t>
            </a:r>
          </a:p>
        </p:txBody>
      </p:sp>
      <p:sp>
        <p:nvSpPr>
          <p:cNvPr id="300039" name="Text Box 31"/>
          <p:cNvSpPr txBox="1">
            <a:spLocks noChangeArrowheads="1"/>
          </p:cNvSpPr>
          <p:nvPr/>
        </p:nvSpPr>
        <p:spPr bwMode="auto">
          <a:xfrm>
            <a:off x="4827588" y="415925"/>
            <a:ext cx="11049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Hydrogen</a:t>
            </a:r>
          </a:p>
        </p:txBody>
      </p:sp>
      <p:sp>
        <p:nvSpPr>
          <p:cNvPr id="300040" name="Text Box 31"/>
          <p:cNvSpPr txBox="1">
            <a:spLocks noChangeArrowheads="1"/>
          </p:cNvSpPr>
          <p:nvPr/>
        </p:nvSpPr>
        <p:spPr bwMode="auto">
          <a:xfrm>
            <a:off x="6278563" y="149225"/>
            <a:ext cx="8413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Nitrogen</a:t>
            </a:r>
          </a:p>
        </p:txBody>
      </p:sp>
      <p:sp>
        <p:nvSpPr>
          <p:cNvPr id="300041" name="Text Box 31"/>
          <p:cNvSpPr txBox="1">
            <a:spLocks noChangeArrowheads="1"/>
          </p:cNvSpPr>
          <p:nvPr/>
        </p:nvSpPr>
        <p:spPr bwMode="auto">
          <a:xfrm>
            <a:off x="6224588" y="407988"/>
            <a:ext cx="7080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Sulfur</a:t>
            </a:r>
          </a:p>
        </p:txBody>
      </p:sp>
      <p:sp>
        <p:nvSpPr>
          <p:cNvPr id="300042" name="Text Box 31"/>
          <p:cNvSpPr txBox="1">
            <a:spLocks noChangeArrowheads="1"/>
          </p:cNvSpPr>
          <p:nvPr/>
        </p:nvSpPr>
        <p:spPr bwMode="auto">
          <a:xfrm>
            <a:off x="6224588" y="660400"/>
            <a:ext cx="8604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Oxygen</a:t>
            </a:r>
          </a:p>
        </p:txBody>
      </p:sp>
      <p:sp>
        <p:nvSpPr>
          <p:cNvPr id="300043" name="Text Box 31"/>
          <p:cNvSpPr txBox="1">
            <a:spLocks noChangeArrowheads="1"/>
          </p:cNvSpPr>
          <p:nvPr/>
        </p:nvSpPr>
        <p:spPr bwMode="auto">
          <a:xfrm>
            <a:off x="1947863" y="3470275"/>
            <a:ext cx="37036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(a) Structures of endorphin and morphine</a:t>
            </a:r>
          </a:p>
        </p:txBody>
      </p:sp>
      <p:sp>
        <p:nvSpPr>
          <p:cNvPr id="300044" name="Text Box 31"/>
          <p:cNvSpPr txBox="1">
            <a:spLocks noChangeArrowheads="1"/>
          </p:cNvSpPr>
          <p:nvPr/>
        </p:nvSpPr>
        <p:spPr bwMode="auto">
          <a:xfrm>
            <a:off x="1947863" y="6324600"/>
            <a:ext cx="31178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(b) Binding to endorphin receptors</a:t>
            </a:r>
          </a:p>
        </p:txBody>
      </p:sp>
      <p:sp>
        <p:nvSpPr>
          <p:cNvPr id="300045" name="Text Box 31"/>
          <p:cNvSpPr txBox="1">
            <a:spLocks noChangeArrowheads="1"/>
          </p:cNvSpPr>
          <p:nvPr/>
        </p:nvSpPr>
        <p:spPr bwMode="auto">
          <a:xfrm>
            <a:off x="2185988" y="5875338"/>
            <a:ext cx="11334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Brain cell</a:t>
            </a:r>
          </a:p>
        </p:txBody>
      </p:sp>
      <p:sp>
        <p:nvSpPr>
          <p:cNvPr id="300046" name="Text Box 31"/>
          <p:cNvSpPr txBox="1">
            <a:spLocks noChangeArrowheads="1"/>
          </p:cNvSpPr>
          <p:nvPr/>
        </p:nvSpPr>
        <p:spPr bwMode="auto">
          <a:xfrm>
            <a:off x="5867400" y="4340225"/>
            <a:ext cx="9255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Morphine</a:t>
            </a:r>
          </a:p>
        </p:txBody>
      </p:sp>
      <p:sp>
        <p:nvSpPr>
          <p:cNvPr id="300047" name="Text Box 31"/>
          <p:cNvSpPr txBox="1">
            <a:spLocks noChangeArrowheads="1"/>
          </p:cNvSpPr>
          <p:nvPr/>
        </p:nvSpPr>
        <p:spPr bwMode="auto">
          <a:xfrm>
            <a:off x="2120900" y="4178300"/>
            <a:ext cx="92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Natural</a:t>
            </a:r>
          </a:p>
          <a:p>
            <a:r>
              <a:rPr lang="en-US" sz="1400" b="1"/>
              <a:t>endorphin</a:t>
            </a:r>
          </a:p>
        </p:txBody>
      </p:sp>
      <p:sp>
        <p:nvSpPr>
          <p:cNvPr id="300048" name="Text Box 31"/>
          <p:cNvSpPr txBox="1">
            <a:spLocks noChangeArrowheads="1"/>
          </p:cNvSpPr>
          <p:nvPr/>
        </p:nvSpPr>
        <p:spPr bwMode="auto">
          <a:xfrm>
            <a:off x="4014788" y="5580063"/>
            <a:ext cx="10906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Endorphin</a:t>
            </a:r>
          </a:p>
          <a:p>
            <a:r>
              <a:rPr lang="en-US" sz="1400" b="1"/>
              <a:t>receptors</a:t>
            </a:r>
          </a:p>
        </p:txBody>
      </p:sp>
      <p:cxnSp>
        <p:nvCxnSpPr>
          <p:cNvPr id="300049" name="Straight Connector 2"/>
          <p:cNvCxnSpPr>
            <a:cxnSpLocks noChangeShapeType="1"/>
          </p:cNvCxnSpPr>
          <p:nvPr/>
        </p:nvCxnSpPr>
        <p:spPr bwMode="auto">
          <a:xfrm>
            <a:off x="3386138" y="5387975"/>
            <a:ext cx="585787" cy="284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0050" name="Straight Connector 5"/>
          <p:cNvCxnSpPr>
            <a:cxnSpLocks noChangeShapeType="1"/>
          </p:cNvCxnSpPr>
          <p:nvPr/>
        </p:nvCxnSpPr>
        <p:spPr bwMode="auto">
          <a:xfrm flipV="1">
            <a:off x="4930775" y="5311775"/>
            <a:ext cx="427038" cy="3778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Morphine, heroine, and other opiates mimic endorphins by binding to endorphin receptors in the brain affecting both pain perception &amp; emotional state</a:t>
            </a:r>
          </a:p>
          <a:p>
            <a:pPr lvl="1" eaLnBrk="1" hangingPunct="1">
              <a:defRPr/>
            </a:pPr>
            <a:r>
              <a:rPr lang="en-US" dirty="0" smtClean="0"/>
              <a:t>It turn out that molecules with similar shapes, structural homology, have similar effects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/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/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482600"/>
            <a:ext cx="86995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" pitchFamily="84" charset="0"/>
              </a:rPr>
              <a:t>Concept 2.4: Chemical reactions make and break chemical bonds</a:t>
            </a: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905000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b="1" smtClean="0"/>
              <a:t>Chemical reactions </a:t>
            </a:r>
            <a:r>
              <a:rPr lang="en-US" sz="2800" smtClean="0"/>
              <a:t>are the making and breaking of chemical bonds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The starting molecules of a chemical reaction are called </a:t>
            </a:r>
            <a:r>
              <a:rPr lang="en-US" sz="2800" b="1" smtClean="0"/>
              <a:t>reactants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The final molecules of a chemical reaction are called </a:t>
            </a:r>
            <a:r>
              <a:rPr lang="en-US" sz="2800" b="1" smtClean="0"/>
              <a:t>products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71600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Photosynthesis is an important chemical reaction 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Sunlight powers the conversion of carbon dioxide and water to glucose and oxygen</a:t>
            </a:r>
            <a:endParaRPr lang="en-US" smtClean="0"/>
          </a:p>
          <a:p>
            <a:pPr marL="784225" lvl="1" indent="-327025" eaLnBrk="1" hangingPunct="1">
              <a:buFontTx/>
              <a:buNone/>
            </a:pPr>
            <a:r>
              <a:rPr lang="en-US" sz="2600" smtClean="0"/>
              <a:t>	6 CO</a:t>
            </a:r>
            <a:r>
              <a:rPr lang="en-US" sz="2600" baseline="-25000" smtClean="0"/>
              <a:t>2</a:t>
            </a:r>
            <a:r>
              <a:rPr lang="en-US" sz="2600" smtClean="0"/>
              <a:t> + 6 H</a:t>
            </a:r>
            <a:r>
              <a:rPr lang="en-US" sz="2600" baseline="-25000" smtClean="0"/>
              <a:t>2</a:t>
            </a:r>
            <a:r>
              <a:rPr lang="en-US" sz="2600" smtClean="0"/>
              <a:t>0 </a:t>
            </a:r>
            <a:r>
              <a:rPr lang="en-US" sz="2600" smtClean="0">
                <a:latin typeface="Times New Roman" pitchFamily="84" charset="0"/>
              </a:rPr>
              <a:t>→</a:t>
            </a:r>
            <a:r>
              <a:rPr lang="en-US" sz="2600" smtClean="0"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600" smtClean="0"/>
              <a:t>C</a:t>
            </a:r>
            <a:r>
              <a:rPr lang="en-US" sz="2600" baseline="-25000" smtClean="0"/>
              <a:t>6</a:t>
            </a:r>
            <a:r>
              <a:rPr lang="en-US" sz="2600" smtClean="0"/>
              <a:t>H</a:t>
            </a:r>
            <a:r>
              <a:rPr lang="en-US" sz="2600" baseline="-25000" smtClean="0"/>
              <a:t>12</a:t>
            </a:r>
            <a:r>
              <a:rPr lang="en-US" sz="2600" smtClean="0"/>
              <a:t>O</a:t>
            </a:r>
            <a:r>
              <a:rPr lang="en-US" sz="2600" baseline="-25000" smtClean="0"/>
              <a:t>6</a:t>
            </a:r>
            <a:r>
              <a:rPr lang="en-US" sz="2600" smtClean="0"/>
              <a:t> + 6 O</a:t>
            </a:r>
            <a:r>
              <a:rPr lang="en-US" sz="2600" baseline="-25000" smtClean="0"/>
              <a:t>2</a:t>
            </a:r>
          </a:p>
          <a:p>
            <a:pPr marL="784225" lvl="1" indent="-327025" eaLnBrk="1" hangingPunct="1">
              <a:buFontTx/>
              <a:buNone/>
            </a:pPr>
            <a:endParaRPr lang="en-US" sz="2600" baseline="-25000" smtClean="0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371600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All chemical reactions are reversible: products of the forward reaction become reactants for the reverse reaction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b="1" dirty="0" smtClean="0"/>
              <a:t>Chemical equilibrium (dynamic) </a:t>
            </a:r>
            <a:r>
              <a:rPr lang="en-US" sz="2800" dirty="0" smtClean="0"/>
              <a:t>is reached when the forward and reverse reaction rates are equal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/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eriodic table l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72400" cy="45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71800" y="304800"/>
            <a:ext cx="4243769" cy="4297048"/>
            <a:chOff x="2971800" y="304800"/>
            <a:chExt cx="4243769" cy="4297048"/>
          </a:xfrm>
        </p:grpSpPr>
        <p:pic>
          <p:nvPicPr>
            <p:cNvPr id="2052" name="Picture 4" descr="Image result for periodic table lea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04800"/>
              <a:ext cx="24003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rved Down Arrow 3"/>
            <p:cNvSpPr/>
            <p:nvPr/>
          </p:nvSpPr>
          <p:spPr bwMode="auto">
            <a:xfrm rot="3744916" flipH="1">
              <a:off x="4677181" y="2063460"/>
              <a:ext cx="3781376" cy="1295400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Water and Life</a:t>
            </a:r>
            <a:endParaRPr lang="en-US" sz="1800">
              <a:solidFill>
                <a:schemeClr val="bg1"/>
              </a:solidFill>
              <a:latin typeface="Calibri" pitchFamily="84" charset="0"/>
              <a:cs typeface="Times New Roman" pitchFamily="8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3500" y="838200"/>
            <a:ext cx="2769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2.2</a:t>
            </a:r>
            <a:endParaRPr lang="en-US" sz="4000" b="1" dirty="0">
              <a:solidFill>
                <a:schemeClr val="bg1"/>
              </a:solidFill>
              <a:latin typeface="Times New Roman" pitchFamily="84" charset="0"/>
              <a:cs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3.1</a:t>
            </a:r>
          </a:p>
        </p:txBody>
      </p:sp>
      <p:pic>
        <p:nvPicPr>
          <p:cNvPr id="5123" name="Picture 4" descr="03_01PolarBear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577850"/>
            <a:ext cx="8145463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 bwMode="auto">
          <a:xfrm>
            <a:off x="4572000" y="1000360"/>
            <a:ext cx="2808115" cy="166969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3265" y="1455730"/>
            <a:ext cx="1973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 think I see a mermaid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9244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How does the habitat of a polar bear depend on the chemistry of water?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2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804863"/>
            <a:ext cx="8547100" cy="503237"/>
          </a:xfrm>
        </p:spPr>
        <p:txBody>
          <a:bodyPr/>
          <a:lstStyle/>
          <a:p>
            <a:pPr eaLnBrk="1" hangingPunct="1"/>
            <a:r>
              <a:rPr lang="en-US" b="1" smtClean="0"/>
              <a:t>Overview: The Molecule That Supports All of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279900"/>
          </a:xfrm>
        </p:spPr>
        <p:txBody>
          <a:bodyPr/>
          <a:lstStyle/>
          <a:p>
            <a:pPr marL="381000" indent="-381000" eaLnBrk="1" hangingPunct="1">
              <a:buFont typeface="Times" pitchFamily="84" charset="0"/>
              <a:buChar char="•"/>
            </a:pPr>
            <a:r>
              <a:rPr lang="en-US" smtClean="0"/>
              <a:t>Water is the biological medium on Earth</a:t>
            </a:r>
          </a:p>
          <a:p>
            <a:pPr marL="381000" indent="-381000" eaLnBrk="1" hangingPunct="1">
              <a:buFont typeface="Times" pitchFamily="84" charset="0"/>
              <a:buChar char="•"/>
            </a:pPr>
            <a:r>
              <a:rPr lang="en-US" smtClean="0"/>
              <a:t>All living organisms require water more than any other substance</a:t>
            </a:r>
          </a:p>
          <a:p>
            <a:pPr marL="381000" indent="-381000" eaLnBrk="1" hangingPunct="1">
              <a:buFont typeface="Times" pitchFamily="84" charset="0"/>
              <a:buChar char="•"/>
            </a:pPr>
            <a:r>
              <a:rPr lang="en-US" smtClean="0"/>
              <a:t>Most cells are surrounded by water, and cells themselves are about 70–95% water</a:t>
            </a:r>
          </a:p>
          <a:p>
            <a:pPr marL="381000" indent="-381000" eaLnBrk="1" hangingPunct="1">
              <a:buFont typeface="Times" pitchFamily="84" charset="0"/>
              <a:buChar char="•"/>
            </a:pPr>
            <a:r>
              <a:rPr lang="en-US" smtClean="0"/>
              <a:t>The abundance of water is the main reason the Earth is habitable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3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68326"/>
            <a:ext cx="9067800" cy="914400"/>
          </a:xfrm>
        </p:spPr>
        <p:txBody>
          <a:bodyPr/>
          <a:lstStyle/>
          <a:p>
            <a:pPr marL="57150" indent="6350" eaLnBrk="1" hangingPunct="1"/>
            <a:r>
              <a:rPr lang="en-US" sz="4000" dirty="0" smtClean="0"/>
              <a:t>Polar </a:t>
            </a:r>
            <a:r>
              <a:rPr lang="en-US" sz="4000" dirty="0" smtClean="0"/>
              <a:t>covalent bonds in water molecules result in hydrogen bonding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991100" cy="2311400"/>
          </a:xfrm>
        </p:spPr>
        <p:txBody>
          <a:bodyPr/>
          <a:lstStyle/>
          <a:p>
            <a:pPr marL="393700" indent="-393700" eaLnBrk="1" hangingPunct="1">
              <a:buFont typeface="Times" pitchFamily="84" charset="0"/>
              <a:buChar char="•"/>
            </a:pPr>
            <a:r>
              <a:rPr lang="en-US" dirty="0" smtClean="0"/>
              <a:t>The water molecule is a </a:t>
            </a:r>
            <a:r>
              <a:rPr lang="en-US" b="1" dirty="0" smtClean="0"/>
              <a:t>polar molecule</a:t>
            </a:r>
            <a:r>
              <a:rPr lang="en-US" dirty="0" smtClean="0"/>
              <a:t>: the opposite ends have opposite </a:t>
            </a:r>
            <a:r>
              <a:rPr lang="en-US" dirty="0" smtClean="0"/>
              <a:t>charges</a:t>
            </a:r>
          </a:p>
          <a:p>
            <a:pPr marL="393700" indent="-393700" eaLnBrk="1" hangingPunct="1">
              <a:buFont typeface="Times" pitchFamily="84" charset="0"/>
              <a:buChar char="•"/>
            </a:pPr>
            <a:endParaRPr lang="en-US" dirty="0" smtClean="0"/>
          </a:p>
          <a:p>
            <a:pPr marL="393700" indent="-393700" eaLnBrk="1" hangingPunct="1"/>
            <a:r>
              <a:rPr lang="en-US" dirty="0" smtClean="0"/>
              <a:t>Polarity allows water molecules to form hydrogen bonds with each other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5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pic>
        <p:nvPicPr>
          <p:cNvPr id="2" name="Picture 2" descr="http://academic.brooklyn.cuny.edu/biology/bio4fv/page/image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2590800"/>
            <a:ext cx="49815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876300"/>
            <a:ext cx="9067800" cy="914400"/>
          </a:xfrm>
        </p:spPr>
        <p:txBody>
          <a:bodyPr/>
          <a:lstStyle/>
          <a:p>
            <a:pPr marL="57150" indent="6350" eaLnBrk="1" hangingPunct="1"/>
            <a:r>
              <a:rPr lang="en-US" b="1" dirty="0" smtClean="0"/>
              <a:t>Four </a:t>
            </a:r>
            <a:r>
              <a:rPr lang="en-US" b="1" dirty="0" smtClean="0"/>
              <a:t>emergent properties of water contribute to Earth’s suitability for life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13000"/>
            <a:ext cx="8534400" cy="34544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Times" pitchFamily="84" charset="0"/>
              <a:buChar char="•"/>
            </a:pPr>
            <a:r>
              <a:rPr lang="en-US" smtClean="0"/>
              <a:t>Four of water’s properties that facilitate an environment for life are</a:t>
            </a:r>
          </a:p>
          <a:p>
            <a:pPr marL="1016000" lvl="1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Cohesive behavior</a:t>
            </a:r>
          </a:p>
          <a:p>
            <a:pPr marL="1016000" lvl="1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Ability to moderate temperature</a:t>
            </a:r>
          </a:p>
          <a:p>
            <a:pPr marL="1016000" lvl="1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Expansion upon freezing</a:t>
            </a:r>
          </a:p>
          <a:p>
            <a:pPr marL="1016000" lvl="1" indent="-3429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smtClean="0"/>
              <a:t>Versatility as a solvent</a:t>
            </a:r>
          </a:p>
          <a:p>
            <a:pPr marL="381000" indent="-381000" eaLnBrk="1" hangingPunct="1">
              <a:lnSpc>
                <a:spcPct val="90000"/>
              </a:lnSpc>
              <a:buFont typeface="Times" pitchFamily="84" charset="0"/>
              <a:buNone/>
            </a:pPr>
            <a:endParaRPr lang="en-US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9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Cohesion of Water Molecules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850900"/>
            <a:ext cx="8242300" cy="5194300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endParaRPr lang="en-US" smtClean="0"/>
          </a:p>
          <a:p>
            <a:pPr marL="381000" indent="-381000" eaLnBrk="1" hangingPunct="1"/>
            <a:r>
              <a:rPr lang="en-US" smtClean="0"/>
              <a:t>Collectively, hydrogen bonds hold water molecules together, a phenomenon called </a:t>
            </a:r>
            <a:r>
              <a:rPr lang="en-US" b="1" smtClean="0"/>
              <a:t>cohesion</a:t>
            </a:r>
          </a:p>
          <a:p>
            <a:pPr marL="381000" indent="-381000" eaLnBrk="1" hangingPunct="1"/>
            <a:r>
              <a:rPr lang="en-US" smtClean="0"/>
              <a:t>Cohesion helps the transport of water against gravity in plants</a:t>
            </a:r>
          </a:p>
          <a:p>
            <a:pPr marL="381000" indent="-381000" eaLnBrk="1" hangingPunct="1"/>
            <a:r>
              <a:rPr lang="en-US" b="1" smtClean="0"/>
              <a:t>Adhesion </a:t>
            </a:r>
            <a:r>
              <a:rPr lang="en-US" smtClean="0"/>
              <a:t>is an attraction between different substances, for example, between water and plant cell walls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pic>
        <p:nvPicPr>
          <p:cNvPr id="10246" name="Picture 8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0" y="5727700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403600" y="5864225"/>
            <a:ext cx="3721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Water Transport</a:t>
            </a:r>
          </a:p>
        </p:txBody>
      </p:sp>
    </p:spTree>
    <p:extLst>
      <p:ext uri="{BB962C8B-B14F-4D97-AF65-F5344CB8AC3E}">
        <p14:creationId xmlns:p14="http://schemas.microsoft.com/office/powerpoint/2010/main" val="23923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3" descr="03_03_WaterTranspor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136525"/>
            <a:ext cx="64817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34"/>
          <p:cNvGrpSpPr>
            <a:grpSpLocks/>
          </p:cNvGrpSpPr>
          <p:nvPr/>
        </p:nvGrpSpPr>
        <p:grpSpPr bwMode="auto">
          <a:xfrm>
            <a:off x="4884738" y="2290763"/>
            <a:ext cx="568325" cy="660400"/>
            <a:chOff x="3077" y="1443"/>
            <a:chExt cx="358" cy="416"/>
          </a:xfrm>
        </p:grpSpPr>
        <p:sp>
          <p:nvSpPr>
            <p:cNvPr id="11283" name="Line 35"/>
            <p:cNvSpPr>
              <a:spLocks noChangeShapeType="1"/>
            </p:cNvSpPr>
            <p:nvPr/>
          </p:nvSpPr>
          <p:spPr bwMode="auto">
            <a:xfrm flipV="1">
              <a:off x="3077" y="1443"/>
              <a:ext cx="267" cy="41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Line 36"/>
            <p:cNvSpPr>
              <a:spLocks noChangeShapeType="1"/>
            </p:cNvSpPr>
            <p:nvPr/>
          </p:nvSpPr>
          <p:spPr bwMode="auto">
            <a:xfrm>
              <a:off x="3344" y="1443"/>
              <a:ext cx="91" cy="33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3.3</a:t>
            </a:r>
          </a:p>
        </p:txBody>
      </p:sp>
      <p:sp>
        <p:nvSpPr>
          <p:cNvPr id="11269" name="Text Box 31"/>
          <p:cNvSpPr txBox="1">
            <a:spLocks noChangeArrowheads="1"/>
          </p:cNvSpPr>
          <p:nvPr/>
        </p:nvSpPr>
        <p:spPr bwMode="auto">
          <a:xfrm>
            <a:off x="6210300" y="946150"/>
            <a:ext cx="100806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Adhesion</a:t>
            </a:r>
          </a:p>
        </p:txBody>
      </p:sp>
      <p:sp>
        <p:nvSpPr>
          <p:cNvPr id="11270" name="Text Box 31"/>
          <p:cNvSpPr txBox="1">
            <a:spLocks noChangeArrowheads="1"/>
          </p:cNvSpPr>
          <p:nvPr/>
        </p:nvSpPr>
        <p:spPr bwMode="auto">
          <a:xfrm>
            <a:off x="4391025" y="1528763"/>
            <a:ext cx="1828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Two types of</a:t>
            </a:r>
          </a:p>
          <a:p>
            <a:pPr algn="ctr"/>
            <a:r>
              <a:rPr lang="en-US" sz="1600" b="1"/>
              <a:t>water-conducting</a:t>
            </a:r>
          </a:p>
          <a:p>
            <a:pPr algn="ctr"/>
            <a:r>
              <a:rPr lang="en-US" sz="1600" b="1"/>
              <a:t>cells</a:t>
            </a:r>
          </a:p>
        </p:txBody>
      </p:sp>
      <p:sp>
        <p:nvSpPr>
          <p:cNvPr id="11271" name="Line 20"/>
          <p:cNvSpPr>
            <a:spLocks noChangeShapeType="1"/>
          </p:cNvSpPr>
          <p:nvPr/>
        </p:nvSpPr>
        <p:spPr bwMode="auto">
          <a:xfrm>
            <a:off x="6748463" y="1193800"/>
            <a:ext cx="673100" cy="906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21"/>
          <p:cNvSpPr>
            <a:spLocks noChangeShapeType="1"/>
          </p:cNvSpPr>
          <p:nvPr/>
        </p:nvSpPr>
        <p:spPr bwMode="auto">
          <a:xfrm>
            <a:off x="7061200" y="2582863"/>
            <a:ext cx="182563" cy="137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3" name="Group 32"/>
          <p:cNvGrpSpPr>
            <a:grpSpLocks/>
          </p:cNvGrpSpPr>
          <p:nvPr/>
        </p:nvGrpSpPr>
        <p:grpSpPr bwMode="auto">
          <a:xfrm>
            <a:off x="4884738" y="2290763"/>
            <a:ext cx="568325" cy="660400"/>
            <a:chOff x="3077" y="1443"/>
            <a:chExt cx="358" cy="416"/>
          </a:xfrm>
        </p:grpSpPr>
        <p:sp>
          <p:nvSpPr>
            <p:cNvPr id="11281" name="Line 22"/>
            <p:cNvSpPr>
              <a:spLocks noChangeShapeType="1"/>
            </p:cNvSpPr>
            <p:nvPr/>
          </p:nvSpPr>
          <p:spPr bwMode="auto">
            <a:xfrm flipV="1">
              <a:off x="3077" y="1443"/>
              <a:ext cx="267" cy="4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23"/>
            <p:cNvSpPr>
              <a:spLocks noChangeShapeType="1"/>
            </p:cNvSpPr>
            <p:nvPr/>
          </p:nvSpPr>
          <p:spPr bwMode="auto">
            <a:xfrm>
              <a:off x="3344" y="1443"/>
              <a:ext cx="91" cy="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Text Box 31"/>
          <p:cNvSpPr txBox="1">
            <a:spLocks noChangeArrowheads="1"/>
          </p:cNvSpPr>
          <p:nvPr/>
        </p:nvSpPr>
        <p:spPr bwMode="auto">
          <a:xfrm>
            <a:off x="6788150" y="3997325"/>
            <a:ext cx="100806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Cohesion</a:t>
            </a:r>
          </a:p>
        </p:txBody>
      </p:sp>
      <p:sp>
        <p:nvSpPr>
          <p:cNvPr id="11275" name="Text Box 31"/>
          <p:cNvSpPr txBox="1">
            <a:spLocks noChangeArrowheads="1"/>
          </p:cNvSpPr>
          <p:nvPr/>
        </p:nvSpPr>
        <p:spPr bwMode="auto">
          <a:xfrm>
            <a:off x="5257800" y="4681538"/>
            <a:ext cx="72866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300 </a:t>
            </a:r>
            <a:r>
              <a:rPr lang="en-US" sz="1600" b="1">
                <a:sym typeface="Symbol" pitchFamily="84" charset="2"/>
              </a:rPr>
              <a:t></a:t>
            </a:r>
            <a:r>
              <a:rPr lang="en-US" sz="1600" b="1"/>
              <a:t>m</a:t>
            </a:r>
          </a:p>
        </p:txBody>
      </p:sp>
      <p:sp>
        <p:nvSpPr>
          <p:cNvPr id="11276" name="Text Box 31"/>
          <p:cNvSpPr txBox="1">
            <a:spLocks noChangeArrowheads="1"/>
          </p:cNvSpPr>
          <p:nvPr/>
        </p:nvSpPr>
        <p:spPr bwMode="auto">
          <a:xfrm>
            <a:off x="1368425" y="4233863"/>
            <a:ext cx="1193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Direction</a:t>
            </a:r>
          </a:p>
          <a:p>
            <a:r>
              <a:rPr lang="en-US" sz="1600" b="1"/>
              <a:t>of water</a:t>
            </a:r>
          </a:p>
          <a:p>
            <a:r>
              <a:rPr lang="en-US" sz="1600" b="1"/>
              <a:t>movement</a:t>
            </a:r>
          </a:p>
        </p:txBody>
      </p:sp>
      <p:grpSp>
        <p:nvGrpSpPr>
          <p:cNvPr id="11277" name="Group 31"/>
          <p:cNvGrpSpPr>
            <a:grpSpLocks/>
          </p:cNvGrpSpPr>
          <p:nvPr/>
        </p:nvGrpSpPr>
        <p:grpSpPr bwMode="auto">
          <a:xfrm>
            <a:off x="5229225" y="4594225"/>
            <a:ext cx="790575" cy="127000"/>
            <a:chOff x="3294" y="2894"/>
            <a:chExt cx="498" cy="80"/>
          </a:xfrm>
        </p:grpSpPr>
        <p:sp>
          <p:nvSpPr>
            <p:cNvPr id="11278" name="Line 28"/>
            <p:cNvSpPr>
              <a:spLocks noChangeShapeType="1"/>
            </p:cNvSpPr>
            <p:nvPr/>
          </p:nvSpPr>
          <p:spPr bwMode="auto">
            <a:xfrm>
              <a:off x="3294" y="2894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9"/>
            <p:cNvSpPr>
              <a:spLocks noChangeShapeType="1"/>
            </p:cNvSpPr>
            <p:nvPr/>
          </p:nvSpPr>
          <p:spPr bwMode="auto">
            <a:xfrm>
              <a:off x="3792" y="2894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Line 30"/>
            <p:cNvSpPr>
              <a:spLocks noChangeShapeType="1"/>
            </p:cNvSpPr>
            <p:nvPr/>
          </p:nvSpPr>
          <p:spPr bwMode="auto">
            <a:xfrm>
              <a:off x="3294" y="2934"/>
              <a:ext cx="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3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1854200"/>
          </a:xfrm>
        </p:spPr>
        <p:txBody>
          <a:bodyPr/>
          <a:lstStyle/>
          <a:p>
            <a:pPr marL="368300" indent="-368300" eaLnBrk="1" hangingPunct="1"/>
            <a:r>
              <a:rPr lang="en-US" b="1" smtClean="0"/>
              <a:t>Surface tension </a:t>
            </a:r>
            <a:r>
              <a:rPr lang="en-US" smtClean="0"/>
              <a:t>is a measure of how hard it is to break the surface of a liquid</a:t>
            </a:r>
          </a:p>
          <a:p>
            <a:pPr marL="368300" indent="-368300" eaLnBrk="1" hangingPunct="1"/>
            <a:r>
              <a:rPr lang="en-US" smtClean="0"/>
              <a:t>Surface tension is related to cohesion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pic>
        <p:nvPicPr>
          <p:cNvPr id="7" name="Picture 5" descr="03_04RaftSpider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38" y="3347151"/>
            <a:ext cx="3341169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alk%20on%20wa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347151"/>
            <a:ext cx="2552700" cy="248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1395"/>
            <a:ext cx="8534400" cy="503237"/>
          </a:xfrm>
        </p:spPr>
        <p:txBody>
          <a:bodyPr/>
          <a:lstStyle/>
          <a:p>
            <a:pPr eaLnBrk="1" hangingPunct="1"/>
            <a:r>
              <a:rPr lang="en-US" b="1" dirty="0" smtClean="0"/>
              <a:t>Moderation of Temperature by Water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25700"/>
            <a:ext cx="8242300" cy="2768600"/>
          </a:xfrm>
        </p:spPr>
        <p:txBody>
          <a:bodyPr/>
          <a:lstStyle/>
          <a:p>
            <a:pPr marL="381000" indent="-381000" eaLnBrk="1" hangingPunct="1"/>
            <a:r>
              <a:rPr lang="en-US" dirty="0" smtClean="0"/>
              <a:t>Water absorbs heat from warmer air and releases stored heat to cooler air</a:t>
            </a:r>
          </a:p>
          <a:p>
            <a:pPr marL="381000" indent="-381000" eaLnBrk="1" hangingPunct="1"/>
            <a:r>
              <a:rPr lang="en-US" dirty="0" smtClean="0"/>
              <a:t>Water can absorb or release a large amount of heat with only a slight change in its own temperature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51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b="1" i="1" smtClean="0"/>
              <a:t>Water’s High Specific Heat</a:t>
            </a:r>
            <a:endParaRPr lang="en-US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3981450"/>
          </a:xfrm>
        </p:spPr>
        <p:txBody>
          <a:bodyPr/>
          <a:lstStyle/>
          <a:p>
            <a:pPr marL="368300" indent="-368300" eaLnBrk="1" hangingPunct="1"/>
            <a:r>
              <a:rPr lang="en-US" smtClean="0"/>
              <a:t>The </a:t>
            </a:r>
            <a:r>
              <a:rPr lang="en-US" b="1" smtClean="0"/>
              <a:t>specific heat </a:t>
            </a:r>
            <a:r>
              <a:rPr lang="en-US" smtClean="0"/>
              <a:t>of a substance is the amount of heat that must be absorbed or lost for 1 g of that substance to change its temperature by 1ºC</a:t>
            </a:r>
          </a:p>
          <a:p>
            <a:pPr marL="368300" indent="-368300" eaLnBrk="1" hangingPunct="1"/>
            <a:r>
              <a:rPr lang="en-US" smtClean="0"/>
              <a:t>The specific heat of water is 1 cal/g/ºC</a:t>
            </a:r>
          </a:p>
          <a:p>
            <a:pPr marL="368300" indent="-368300" eaLnBrk="1" hangingPunct="1"/>
            <a:r>
              <a:rPr lang="en-US" smtClean="0"/>
              <a:t>Water resists changing its temperature because of its high specific heat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2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91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" pitchFamily="84" charset="0"/>
              </a:rPr>
              <a:t>Concept 2.1: Matter consists of chemical elements in pure form and in combinations called compounds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7772400" cy="1676400"/>
          </a:xfrm>
        </p:spPr>
        <p:txBody>
          <a:bodyPr/>
          <a:lstStyle/>
          <a:p>
            <a:pPr marL="369888" indent="-369888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Organisms are composed of </a:t>
            </a:r>
            <a:r>
              <a:rPr lang="en-US" sz="2800" b="1" dirty="0" smtClean="0"/>
              <a:t>matter</a:t>
            </a:r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/>
              <a:t>Matter is made up of elements </a:t>
            </a:r>
          </a:p>
          <a:p>
            <a:pPr marL="777875" lvl="1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400" dirty="0"/>
              <a:t>An </a:t>
            </a:r>
            <a:r>
              <a:rPr lang="en-US" sz="2400" b="1" dirty="0"/>
              <a:t>element</a:t>
            </a:r>
            <a:r>
              <a:rPr lang="en-US" sz="2400" dirty="0"/>
              <a:t> is a substance that cannot be broken down to other substances by chemical reactions</a:t>
            </a:r>
          </a:p>
          <a:p>
            <a:pPr marL="777875" lvl="1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compound</a:t>
            </a:r>
            <a:r>
              <a:rPr lang="en-US" sz="2400" dirty="0"/>
              <a:t> is a substance consisting of two or more elements in a fixed ratio</a:t>
            </a:r>
          </a:p>
          <a:p>
            <a:pPr marL="1177925" lvl="2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000" dirty="0"/>
              <a:t>A compound has characteristics different from those of its elements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933950"/>
          </a:xfrm>
        </p:spPr>
        <p:txBody>
          <a:bodyPr/>
          <a:lstStyle/>
          <a:p>
            <a:pPr marL="368300" indent="-368300" eaLnBrk="1" hangingPunct="1"/>
            <a:r>
              <a:rPr lang="en-US" smtClean="0"/>
              <a:t>Water’s high specific heat can be traced to hydrogen bonding</a:t>
            </a:r>
            <a:endParaRPr lang="en-US" sz="2600" smtClean="0"/>
          </a:p>
          <a:p>
            <a:pPr marL="1003300" lvl="1" indent="-330200" eaLnBrk="1" hangingPunct="1">
              <a:buClr>
                <a:schemeClr val="tx1"/>
              </a:buClr>
            </a:pPr>
            <a:r>
              <a:rPr lang="en-US" smtClean="0"/>
              <a:t>Heat is absorbed when hydrogen bonds break</a:t>
            </a:r>
          </a:p>
          <a:p>
            <a:pPr marL="1003300" lvl="1" indent="-330200" eaLnBrk="1" hangingPunct="1">
              <a:buClr>
                <a:schemeClr val="tx1"/>
              </a:buClr>
            </a:pPr>
            <a:r>
              <a:rPr lang="en-US" smtClean="0"/>
              <a:t>Heat is released when hydrogen bonds form</a:t>
            </a:r>
          </a:p>
          <a:p>
            <a:pPr marL="368300" indent="-368300" eaLnBrk="1" hangingPunct="1"/>
            <a:r>
              <a:rPr lang="en-US" smtClean="0"/>
              <a:t>The high specific heat of water minimizes temperature fluctuations to within limits that permit life</a:t>
            </a:r>
          </a:p>
          <a:p>
            <a:pPr marL="368300" indent="-368300" eaLnBrk="1" hangingPunct="1"/>
            <a:endParaRPr lang="en-US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57702"/>
            <a:ext cx="8534400" cy="503237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Evaporative Cooling</a:t>
            </a:r>
            <a:endParaRPr lang="en-US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6227"/>
            <a:ext cx="8534400" cy="4737100"/>
          </a:xfrm>
        </p:spPr>
        <p:txBody>
          <a:bodyPr/>
          <a:lstStyle/>
          <a:p>
            <a:pPr marL="381000" indent="-381000" eaLnBrk="1" hangingPunct="1"/>
            <a:r>
              <a:rPr lang="en-US" sz="2800" dirty="0" smtClean="0"/>
              <a:t>Evaporation is transformation of a substance from liquid to gas</a:t>
            </a:r>
          </a:p>
          <a:p>
            <a:pPr marL="381000" indent="-381000" eaLnBrk="1" hangingPunct="1"/>
            <a:r>
              <a:rPr lang="en-US" sz="2800" b="1" dirty="0" smtClean="0"/>
              <a:t>Heat of vaporization </a:t>
            </a:r>
            <a:r>
              <a:rPr lang="en-US" sz="2800" dirty="0" smtClean="0"/>
              <a:t>is the heat a liquid must absorb for 1 g to be converted to gas</a:t>
            </a:r>
          </a:p>
          <a:p>
            <a:pPr marL="381000" indent="-381000" eaLnBrk="1" hangingPunct="1"/>
            <a:r>
              <a:rPr lang="en-US" sz="2800" dirty="0" smtClean="0"/>
              <a:t>As a liquid evaporates, its remaining surface cools, a process called </a:t>
            </a:r>
            <a:r>
              <a:rPr lang="en-US" sz="2800" b="1" dirty="0" smtClean="0"/>
              <a:t>evaporative cooling</a:t>
            </a:r>
          </a:p>
          <a:p>
            <a:pPr marL="781050" lvl="1" indent="-381000" eaLnBrk="1" hangingPunct="1"/>
            <a:r>
              <a:rPr lang="en-US" sz="2400" dirty="0" smtClean="0"/>
              <a:t>Evaporative Cooling: the process in which the surface of an object becoming cooler during evaporation</a:t>
            </a:r>
            <a:r>
              <a:rPr lang="en-US" sz="2400" b="1" dirty="0" smtClean="0"/>
              <a:t> </a:t>
            </a:r>
          </a:p>
          <a:p>
            <a:pPr marL="381000" indent="-381000" eaLnBrk="1" hangingPunct="1"/>
            <a:r>
              <a:rPr lang="en-US" sz="2800" dirty="0" smtClean="0"/>
              <a:t>Evaporative cooling of water helps stabilize temperatures in organisms and bodies of water</a:t>
            </a:r>
            <a:endParaRPr lang="en-US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4220" y="0"/>
            <a:ext cx="1839780" cy="14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6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86800" cy="503238"/>
          </a:xfrm>
        </p:spPr>
        <p:txBody>
          <a:bodyPr/>
          <a:lstStyle/>
          <a:p>
            <a:pPr eaLnBrk="1" hangingPunct="1"/>
            <a:r>
              <a:rPr lang="en-US" b="1" smtClean="0"/>
              <a:t>Floating of Ice on Liquid Water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87438"/>
            <a:ext cx="8534400" cy="3524250"/>
          </a:xfrm>
        </p:spPr>
        <p:txBody>
          <a:bodyPr/>
          <a:lstStyle/>
          <a:p>
            <a:pPr marL="381000" indent="-381000" eaLnBrk="1" hangingPunct="1"/>
            <a:r>
              <a:rPr lang="en-US" dirty="0" smtClean="0"/>
              <a:t>Ice floats in liquid water because hydrogen bonds in ice are more “ordered,” making ice less dense</a:t>
            </a:r>
          </a:p>
          <a:p>
            <a:pPr marL="381000" indent="-381000" eaLnBrk="1" hangingPunct="1"/>
            <a:r>
              <a:rPr lang="en-US" dirty="0" smtClean="0"/>
              <a:t>Water reaches its greatest density at 4°C</a:t>
            </a:r>
          </a:p>
          <a:p>
            <a:pPr marL="381000" indent="-381000" eaLnBrk="1" hangingPunct="1"/>
            <a:r>
              <a:rPr lang="en-US" dirty="0" smtClean="0"/>
              <a:t>If ice sank, all bodies of water would eventually freeze solid, making life impossible on Earth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4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pic>
        <p:nvPicPr>
          <p:cNvPr id="8" name="Picture 4" descr="03-06-Kr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052" y="4953000"/>
            <a:ext cx="5299858" cy="190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4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03_06_Ice_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76363"/>
            <a:ext cx="85486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3.6</a:t>
            </a:r>
          </a:p>
        </p:txBody>
      </p:sp>
      <p:sp>
        <p:nvSpPr>
          <p:cNvPr id="23556" name="Text Box 31"/>
          <p:cNvSpPr txBox="1">
            <a:spLocks noChangeArrowheads="1"/>
          </p:cNvSpPr>
          <p:nvPr/>
        </p:nvSpPr>
        <p:spPr bwMode="auto">
          <a:xfrm>
            <a:off x="3065463" y="1382713"/>
            <a:ext cx="17002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Hydrogen bond</a:t>
            </a:r>
          </a:p>
        </p:txBody>
      </p:sp>
      <p:sp>
        <p:nvSpPr>
          <p:cNvPr id="23557" name="Text Box 31"/>
          <p:cNvSpPr txBox="1">
            <a:spLocks noChangeArrowheads="1"/>
          </p:cNvSpPr>
          <p:nvPr/>
        </p:nvSpPr>
        <p:spPr bwMode="auto">
          <a:xfrm>
            <a:off x="801688" y="4541838"/>
            <a:ext cx="20478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Ice: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Hydrogen bonds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are stable</a:t>
            </a:r>
          </a:p>
        </p:txBody>
      </p:sp>
      <p:sp>
        <p:nvSpPr>
          <p:cNvPr id="23558" name="Text Box 31"/>
          <p:cNvSpPr txBox="1">
            <a:spLocks noChangeArrowheads="1"/>
          </p:cNvSpPr>
          <p:nvPr/>
        </p:nvSpPr>
        <p:spPr bwMode="auto">
          <a:xfrm>
            <a:off x="6288088" y="1433513"/>
            <a:ext cx="19256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 Liquid water: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Hydrogen bonds</a:t>
            </a:r>
          </a:p>
          <a:p>
            <a:pPr algn="ctr"/>
            <a:r>
              <a:rPr lang="en-US" sz="1800" b="1"/>
              <a:t> break and re-form</a:t>
            </a: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V="1">
            <a:off x="2692400" y="1524000"/>
            <a:ext cx="338138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Water: The Solvent of Life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8242300" cy="3822700"/>
          </a:xfrm>
        </p:spPr>
        <p:txBody>
          <a:bodyPr/>
          <a:lstStyle/>
          <a:p>
            <a:pPr marL="381000" indent="-381000" eaLnBrk="1" hangingPunct="1"/>
            <a:r>
              <a:rPr lang="en-US" smtClean="0"/>
              <a:t>A </a:t>
            </a:r>
            <a:r>
              <a:rPr lang="en-US" b="1" smtClean="0"/>
              <a:t>solution </a:t>
            </a:r>
            <a:r>
              <a:rPr lang="en-US" smtClean="0"/>
              <a:t>is a liquid that is a homogeneous mixture of substances</a:t>
            </a:r>
          </a:p>
          <a:p>
            <a:pPr marL="381000" indent="-381000" eaLnBrk="1" hangingPunct="1"/>
            <a:r>
              <a:rPr lang="en-US" smtClean="0"/>
              <a:t>A </a:t>
            </a:r>
            <a:r>
              <a:rPr lang="en-US" b="1" smtClean="0"/>
              <a:t>solvent </a:t>
            </a:r>
            <a:r>
              <a:rPr lang="en-US" smtClean="0"/>
              <a:t>is the dissolving agent of a solution</a:t>
            </a:r>
          </a:p>
          <a:p>
            <a:pPr marL="381000" indent="-381000" eaLnBrk="1" hangingPunct="1"/>
            <a:r>
              <a:rPr lang="en-US" smtClean="0"/>
              <a:t>The </a:t>
            </a:r>
            <a:r>
              <a:rPr lang="en-US" b="1" smtClean="0"/>
              <a:t>solute </a:t>
            </a:r>
            <a:r>
              <a:rPr lang="en-US" smtClean="0"/>
              <a:t>is the substance that is dissolved</a:t>
            </a:r>
          </a:p>
          <a:p>
            <a:pPr marL="381000" indent="-381000" eaLnBrk="1" hangingPunct="1"/>
            <a:r>
              <a:rPr lang="en-US" smtClean="0"/>
              <a:t>An </a:t>
            </a:r>
            <a:r>
              <a:rPr lang="en-US" b="1" smtClean="0"/>
              <a:t>aqueous solution </a:t>
            </a:r>
            <a:r>
              <a:rPr lang="en-US" smtClean="0"/>
              <a:t>is one in which water is the solvent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1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8534400" cy="2768600"/>
          </a:xfrm>
        </p:spPr>
        <p:txBody>
          <a:bodyPr/>
          <a:lstStyle/>
          <a:p>
            <a:pPr eaLnBrk="1" hangingPunct="1"/>
            <a:r>
              <a:rPr lang="en-US" smtClean="0"/>
              <a:t>Water is a versatile solvent due to its polarity, which allows it to form hydrogen bonds easily</a:t>
            </a:r>
          </a:p>
          <a:p>
            <a:pPr eaLnBrk="1" hangingPunct="1"/>
            <a:r>
              <a:rPr lang="en-US" smtClean="0"/>
              <a:t>When an ionic compound is dissolved in water, each ion is surrounded by a sphere of water molecules called a </a:t>
            </a:r>
            <a:r>
              <a:rPr lang="en-US" b="1" smtClean="0"/>
              <a:t>hydration shell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0" descr="03_07DissolvingSal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00" y="255588"/>
            <a:ext cx="65786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Figure 3.7</a:t>
            </a:r>
          </a:p>
        </p:txBody>
      </p:sp>
      <p:sp>
        <p:nvSpPr>
          <p:cNvPr id="27652" name="Text Box 31"/>
          <p:cNvSpPr txBox="1">
            <a:spLocks noChangeArrowheads="1"/>
          </p:cNvSpPr>
          <p:nvPr/>
        </p:nvSpPr>
        <p:spPr bwMode="auto">
          <a:xfrm>
            <a:off x="4379913" y="2774950"/>
            <a:ext cx="4460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sz="1600" b="1"/>
              <a:t>Cl</a:t>
            </a:r>
            <a:r>
              <a:rPr lang="en-US" b="1" baseline="30000">
                <a:sym typeface="Symbol" pitchFamily="84" charset="2"/>
              </a:rPr>
              <a:t></a:t>
            </a:r>
            <a:endParaRPr lang="en-US" sz="1500" b="1"/>
          </a:p>
        </p:txBody>
      </p:sp>
      <p:sp>
        <p:nvSpPr>
          <p:cNvPr id="27653" name="Text Box 31"/>
          <p:cNvSpPr txBox="1">
            <a:spLocks noChangeArrowheads="1"/>
          </p:cNvSpPr>
          <p:nvPr/>
        </p:nvSpPr>
        <p:spPr bwMode="auto">
          <a:xfrm>
            <a:off x="6507163" y="2720975"/>
            <a:ext cx="4460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sz="1600" b="1"/>
              <a:t>Cl</a:t>
            </a:r>
            <a:r>
              <a:rPr lang="en-US" b="1" baseline="30000">
                <a:sym typeface="Symbol" pitchFamily="84" charset="2"/>
              </a:rPr>
              <a:t></a:t>
            </a:r>
            <a:endParaRPr lang="en-US" sz="1500" b="1"/>
          </a:p>
        </p:txBody>
      </p:sp>
      <p:sp>
        <p:nvSpPr>
          <p:cNvPr id="27654" name="Text Box 31"/>
          <p:cNvSpPr txBox="1">
            <a:spLocks noChangeArrowheads="1"/>
          </p:cNvSpPr>
          <p:nvPr/>
        </p:nvSpPr>
        <p:spPr bwMode="auto">
          <a:xfrm>
            <a:off x="6469063" y="2044700"/>
            <a:ext cx="4460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sz="1600" b="1"/>
              <a:t>Na</a:t>
            </a:r>
            <a:r>
              <a:rPr lang="en-US" sz="1900" b="1" baseline="30000">
                <a:sym typeface="Symbol" pitchFamily="84" charset="2"/>
              </a:rPr>
              <a:t></a:t>
            </a:r>
            <a:endParaRPr lang="en-US" sz="1500" b="1"/>
          </a:p>
        </p:txBody>
      </p:sp>
      <p:sp>
        <p:nvSpPr>
          <p:cNvPr id="27655" name="Text Box 31"/>
          <p:cNvSpPr txBox="1">
            <a:spLocks noChangeArrowheads="1"/>
          </p:cNvSpPr>
          <p:nvPr/>
        </p:nvSpPr>
        <p:spPr bwMode="auto">
          <a:xfrm>
            <a:off x="6011863" y="1301750"/>
            <a:ext cx="188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 baseline="30000">
                <a:sym typeface="Symbol" pitchFamily="84" charset="2"/>
              </a:rPr>
              <a:t> </a:t>
            </a:r>
          </a:p>
        </p:txBody>
      </p:sp>
      <p:sp>
        <p:nvSpPr>
          <p:cNvPr id="27656" name="Text Box 31"/>
          <p:cNvSpPr txBox="1">
            <a:spLocks noChangeArrowheads="1"/>
          </p:cNvSpPr>
          <p:nvPr/>
        </p:nvSpPr>
        <p:spPr bwMode="auto">
          <a:xfrm>
            <a:off x="6027738" y="1676400"/>
            <a:ext cx="1603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57" name="Text Box 31"/>
          <p:cNvSpPr txBox="1">
            <a:spLocks noChangeArrowheads="1"/>
          </p:cNvSpPr>
          <p:nvPr/>
        </p:nvSpPr>
        <p:spPr bwMode="auto">
          <a:xfrm>
            <a:off x="6611938" y="1289050"/>
            <a:ext cx="1603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58" name="Text Box 31"/>
          <p:cNvSpPr txBox="1">
            <a:spLocks noChangeArrowheads="1"/>
          </p:cNvSpPr>
          <p:nvPr/>
        </p:nvSpPr>
        <p:spPr bwMode="auto">
          <a:xfrm>
            <a:off x="6669088" y="641350"/>
            <a:ext cx="1603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59" name="Text Box 31"/>
          <p:cNvSpPr txBox="1">
            <a:spLocks noChangeArrowheads="1"/>
          </p:cNvSpPr>
          <p:nvPr/>
        </p:nvSpPr>
        <p:spPr bwMode="auto">
          <a:xfrm>
            <a:off x="7348538" y="1165225"/>
            <a:ext cx="1603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60" name="Text Box 31"/>
          <p:cNvSpPr txBox="1">
            <a:spLocks noChangeArrowheads="1"/>
          </p:cNvSpPr>
          <p:nvPr/>
        </p:nvSpPr>
        <p:spPr bwMode="auto">
          <a:xfrm>
            <a:off x="7570788" y="1720850"/>
            <a:ext cx="1603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61" name="Text Box 31"/>
          <p:cNvSpPr txBox="1">
            <a:spLocks noChangeArrowheads="1"/>
          </p:cNvSpPr>
          <p:nvPr/>
        </p:nvSpPr>
        <p:spPr bwMode="auto">
          <a:xfrm>
            <a:off x="7104063" y="2139950"/>
            <a:ext cx="1603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62" name="Text Box 31"/>
          <p:cNvSpPr txBox="1">
            <a:spLocks noChangeArrowheads="1"/>
          </p:cNvSpPr>
          <p:nvPr/>
        </p:nvSpPr>
        <p:spPr bwMode="auto">
          <a:xfrm>
            <a:off x="7507288" y="2854325"/>
            <a:ext cx="1603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63" name="Text Box 31"/>
          <p:cNvSpPr txBox="1">
            <a:spLocks noChangeArrowheads="1"/>
          </p:cNvSpPr>
          <p:nvPr/>
        </p:nvSpPr>
        <p:spPr bwMode="auto">
          <a:xfrm>
            <a:off x="6053138" y="3032125"/>
            <a:ext cx="1603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64" name="Text Box 31"/>
          <p:cNvSpPr txBox="1">
            <a:spLocks noChangeArrowheads="1"/>
          </p:cNvSpPr>
          <p:nvPr/>
        </p:nvSpPr>
        <p:spPr bwMode="auto">
          <a:xfrm>
            <a:off x="7069138" y="3421063"/>
            <a:ext cx="16033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65" name="Text Box 31"/>
          <p:cNvSpPr txBox="1">
            <a:spLocks noChangeArrowheads="1"/>
          </p:cNvSpPr>
          <p:nvPr/>
        </p:nvSpPr>
        <p:spPr bwMode="auto">
          <a:xfrm>
            <a:off x="6529388" y="3868738"/>
            <a:ext cx="16033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66" name="Text Box 31"/>
          <p:cNvSpPr txBox="1">
            <a:spLocks noChangeArrowheads="1"/>
          </p:cNvSpPr>
          <p:nvPr/>
        </p:nvSpPr>
        <p:spPr bwMode="auto">
          <a:xfrm>
            <a:off x="5983288" y="4160838"/>
            <a:ext cx="16033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>
                <a:sym typeface="Symbol" pitchFamily="84" charset="2"/>
              </a:rPr>
              <a:t></a:t>
            </a:r>
            <a:endParaRPr lang="en-US" b="1"/>
          </a:p>
        </p:txBody>
      </p:sp>
      <p:sp>
        <p:nvSpPr>
          <p:cNvPr id="27667" name="Text Box 31"/>
          <p:cNvSpPr txBox="1">
            <a:spLocks noChangeArrowheads="1"/>
          </p:cNvSpPr>
          <p:nvPr/>
        </p:nvSpPr>
        <p:spPr bwMode="auto">
          <a:xfrm>
            <a:off x="7596188" y="2508250"/>
            <a:ext cx="188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 baseline="30000">
                <a:sym typeface="Symbol" pitchFamily="84" charset="2"/>
              </a:rPr>
              <a:t> </a:t>
            </a:r>
          </a:p>
        </p:txBody>
      </p:sp>
      <p:sp>
        <p:nvSpPr>
          <p:cNvPr id="27668" name="Text Box 31"/>
          <p:cNvSpPr txBox="1">
            <a:spLocks noChangeArrowheads="1"/>
          </p:cNvSpPr>
          <p:nvPr/>
        </p:nvSpPr>
        <p:spPr bwMode="auto">
          <a:xfrm>
            <a:off x="7078663" y="1603375"/>
            <a:ext cx="188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 baseline="30000">
                <a:sym typeface="Symbol" pitchFamily="84" charset="2"/>
              </a:rPr>
              <a:t> </a:t>
            </a:r>
          </a:p>
        </p:txBody>
      </p:sp>
      <p:sp>
        <p:nvSpPr>
          <p:cNvPr id="27669" name="Text Box 31"/>
          <p:cNvSpPr txBox="1">
            <a:spLocks noChangeArrowheads="1"/>
          </p:cNvSpPr>
          <p:nvPr/>
        </p:nvSpPr>
        <p:spPr bwMode="auto">
          <a:xfrm>
            <a:off x="7088188" y="1146175"/>
            <a:ext cx="188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 baseline="30000">
                <a:sym typeface="Symbol" pitchFamily="84" charset="2"/>
              </a:rPr>
              <a:t> </a:t>
            </a:r>
          </a:p>
        </p:txBody>
      </p:sp>
      <p:sp>
        <p:nvSpPr>
          <p:cNvPr id="27670" name="Text Box 31"/>
          <p:cNvSpPr txBox="1">
            <a:spLocks noChangeArrowheads="1"/>
          </p:cNvSpPr>
          <p:nvPr/>
        </p:nvSpPr>
        <p:spPr bwMode="auto">
          <a:xfrm>
            <a:off x="6002338" y="2530475"/>
            <a:ext cx="188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 baseline="30000">
                <a:sym typeface="Symbol" pitchFamily="84" charset="2"/>
              </a:rPr>
              <a:t> 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4779963" y="898525"/>
            <a:ext cx="4460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sz="1600" b="1"/>
              <a:t>Na</a:t>
            </a:r>
            <a:r>
              <a:rPr lang="en-US" sz="1900" b="1" baseline="30000">
                <a:sym typeface="Symbol" pitchFamily="84" charset="2"/>
              </a:rPr>
              <a:t></a:t>
            </a:r>
            <a:endParaRPr lang="en-US" sz="1500" b="1"/>
          </a:p>
        </p:txBody>
      </p:sp>
      <p:sp>
        <p:nvSpPr>
          <p:cNvPr id="27672" name="Text Box 31"/>
          <p:cNvSpPr txBox="1">
            <a:spLocks noChangeArrowheads="1"/>
          </p:cNvSpPr>
          <p:nvPr/>
        </p:nvSpPr>
        <p:spPr bwMode="auto">
          <a:xfrm>
            <a:off x="6005513" y="3784600"/>
            <a:ext cx="188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 baseline="30000">
                <a:sym typeface="Symbol" pitchFamily="84" charset="2"/>
              </a:rPr>
              <a:t> </a:t>
            </a:r>
          </a:p>
        </p:txBody>
      </p:sp>
      <p:sp>
        <p:nvSpPr>
          <p:cNvPr id="27673" name="Text Box 31"/>
          <p:cNvSpPr txBox="1">
            <a:spLocks noChangeArrowheads="1"/>
          </p:cNvSpPr>
          <p:nvPr/>
        </p:nvSpPr>
        <p:spPr bwMode="auto">
          <a:xfrm>
            <a:off x="6538913" y="3381375"/>
            <a:ext cx="188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 baseline="30000">
                <a:sym typeface="Symbol" pitchFamily="84" charset="2"/>
              </a:rPr>
              <a:t> </a:t>
            </a:r>
          </a:p>
        </p:txBody>
      </p:sp>
      <p:sp>
        <p:nvSpPr>
          <p:cNvPr id="27674" name="Text Box 31"/>
          <p:cNvSpPr txBox="1">
            <a:spLocks noChangeArrowheads="1"/>
          </p:cNvSpPr>
          <p:nvPr/>
        </p:nvSpPr>
        <p:spPr bwMode="auto">
          <a:xfrm>
            <a:off x="7065963" y="2940050"/>
            <a:ext cx="1889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30000"/>
              </a:lnSpc>
            </a:pPr>
            <a:r>
              <a:rPr lang="en-US" b="1" baseline="30000">
                <a:sym typeface="Symbol" pitchFamily="84" charset="2"/>
              </a:rPr>
              <a:t> </a:t>
            </a:r>
          </a:p>
        </p:txBody>
      </p:sp>
    </p:spTree>
    <p:extLst>
      <p:ext uri="{BB962C8B-B14F-4D97-AF65-F5344CB8AC3E}">
        <p14:creationId xmlns:p14="http://schemas.microsoft.com/office/powerpoint/2010/main" val="3081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b="1" i="1" smtClean="0"/>
              <a:t>Hydrophilic and Hydrophobic Substances</a:t>
            </a:r>
            <a:endParaRPr lang="en-US" b="1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8242300" cy="4737100"/>
          </a:xfrm>
        </p:spPr>
        <p:txBody>
          <a:bodyPr/>
          <a:lstStyle/>
          <a:p>
            <a:pPr marL="381000" indent="-381000" eaLnBrk="1" hangingPunct="1"/>
            <a:r>
              <a:rPr lang="en-US" smtClean="0"/>
              <a:t>A </a:t>
            </a:r>
            <a:r>
              <a:rPr lang="en-US" b="1" smtClean="0"/>
              <a:t>hydrophilic </a:t>
            </a:r>
            <a:r>
              <a:rPr lang="en-US" smtClean="0"/>
              <a:t>substance is one that has an affinity for water</a:t>
            </a:r>
          </a:p>
          <a:p>
            <a:pPr marL="381000" indent="-381000" eaLnBrk="1" hangingPunct="1"/>
            <a:r>
              <a:rPr lang="en-US" smtClean="0"/>
              <a:t>A </a:t>
            </a:r>
            <a:r>
              <a:rPr lang="en-US" b="1" smtClean="0"/>
              <a:t>hydrophobic </a:t>
            </a:r>
            <a:r>
              <a:rPr lang="en-US" smtClean="0"/>
              <a:t>substance is one that does not have an affinity for water</a:t>
            </a:r>
          </a:p>
          <a:p>
            <a:pPr marL="381000" indent="-381000" eaLnBrk="1" hangingPunct="1"/>
            <a:r>
              <a:rPr lang="en-US" smtClean="0"/>
              <a:t>Oil molecules are hydrophobic because they have relatively nonpolar bonds</a:t>
            </a:r>
          </a:p>
          <a:p>
            <a:pPr marL="381000" indent="-381000" eaLnBrk="1" hangingPunct="1"/>
            <a:r>
              <a:rPr lang="en-US" smtClean="0"/>
              <a:t>A </a:t>
            </a:r>
            <a:r>
              <a:rPr lang="en-US" b="1" smtClean="0"/>
              <a:t>colloid </a:t>
            </a:r>
            <a:r>
              <a:rPr lang="en-US" smtClean="0"/>
              <a:t>is a stable suspension of fine particles in a liquid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5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534400" cy="914400"/>
          </a:xfrm>
        </p:spPr>
        <p:txBody>
          <a:bodyPr/>
          <a:lstStyle/>
          <a:p>
            <a:pPr marL="57150" indent="6350" eaLnBrk="1" hangingPunct="1"/>
            <a:r>
              <a:rPr lang="en-US" sz="3600" dirty="0" smtClean="0"/>
              <a:t>Concept </a:t>
            </a:r>
            <a:r>
              <a:rPr lang="en-US" sz="3600" dirty="0" smtClean="0"/>
              <a:t>2.3</a:t>
            </a:r>
            <a:r>
              <a:rPr lang="en-US" sz="3600" dirty="0" smtClean="0"/>
              <a:t>: Acidic and basic conditions affect living organisms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939925"/>
            <a:ext cx="8089900" cy="453707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2800" dirty="0" smtClean="0"/>
              <a:t>A hydrogen atom in a hydrogen bond between two water molecules can shift from one to the other</a:t>
            </a:r>
          </a:p>
          <a:p>
            <a:pPr marL="1016000" lvl="1" indent="-330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The hydrogen atom leaves its electron behind and is transferred as a proton, or </a:t>
            </a:r>
            <a:r>
              <a:rPr lang="en-US" sz="2400" b="1" dirty="0" smtClean="0"/>
              <a:t>hydrogen ion </a:t>
            </a:r>
            <a:r>
              <a:rPr lang="en-US" sz="2400" dirty="0" smtClean="0"/>
              <a:t>(H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</a:t>
            </a:r>
          </a:p>
          <a:p>
            <a:pPr marL="1016000" lvl="1" indent="-330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The molecule with the extra proton is now a </a:t>
            </a:r>
            <a:r>
              <a:rPr lang="en-US" sz="2400" b="1" dirty="0" smtClean="0"/>
              <a:t>hydronium ion </a:t>
            </a:r>
            <a:r>
              <a:rPr lang="en-US" sz="2400" dirty="0" smtClean="0"/>
              <a:t>(H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), though it is often represented as H</a:t>
            </a:r>
            <a:r>
              <a:rPr lang="en-US" sz="2400" baseline="30000" dirty="0" smtClean="0"/>
              <a:t>+</a:t>
            </a:r>
            <a:endParaRPr lang="en-US" sz="2400" dirty="0" smtClean="0"/>
          </a:p>
          <a:p>
            <a:pPr marL="1016000" lvl="1" indent="-330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The molecule that lost the proton is now a </a:t>
            </a:r>
            <a:r>
              <a:rPr lang="en-US" sz="2400" b="1" dirty="0" smtClean="0"/>
              <a:t>hydroxide ion </a:t>
            </a:r>
            <a:r>
              <a:rPr lang="en-US" sz="2400" dirty="0" smtClean="0"/>
              <a:t>(OH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)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1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Acids and Bases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8166100" cy="2311400"/>
          </a:xfrm>
        </p:spPr>
        <p:txBody>
          <a:bodyPr/>
          <a:lstStyle/>
          <a:p>
            <a:pPr marL="381000" indent="-381000" eaLnBrk="1" hangingPunct="1"/>
            <a:r>
              <a:rPr lang="en-US" smtClean="0"/>
              <a:t>An </a:t>
            </a:r>
            <a:r>
              <a:rPr lang="en-US" b="1" smtClean="0"/>
              <a:t>acid </a:t>
            </a:r>
            <a:r>
              <a:rPr lang="en-US" smtClean="0"/>
              <a:t>is any substance that increases the H</a:t>
            </a:r>
            <a:r>
              <a:rPr lang="en-US" baseline="30000" smtClean="0"/>
              <a:t>+</a:t>
            </a:r>
            <a:r>
              <a:rPr lang="en-US" smtClean="0"/>
              <a:t> concentration of a solution</a:t>
            </a:r>
          </a:p>
          <a:p>
            <a:pPr marL="381000" indent="-381000" eaLnBrk="1" hangingPunct="1"/>
            <a:r>
              <a:rPr lang="en-US" smtClean="0"/>
              <a:t>A </a:t>
            </a:r>
            <a:r>
              <a:rPr lang="en-US" b="1" smtClean="0"/>
              <a:t>base </a:t>
            </a:r>
            <a:r>
              <a:rPr lang="en-US" smtClean="0"/>
              <a:t>is any substance that reduces the H</a:t>
            </a:r>
            <a:r>
              <a:rPr lang="en-US" baseline="30000" smtClean="0"/>
              <a:t>+</a:t>
            </a:r>
            <a:r>
              <a:rPr lang="en-US" smtClean="0"/>
              <a:t> concentration of a solution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3" descr="\\Ps3\CS1-Vol.07\50523_campbell_irdvd\final_jpeg_files%0\chap002\02_03_CompoundProperties-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1773238"/>
            <a:ext cx="6248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algn="l" eaLnBrk="1" hangingPunct="1"/>
            <a:r>
              <a:rPr lang="en-US" sz="1200" smtClean="0"/>
              <a:t>Figure 2.3</a:t>
            </a:r>
          </a:p>
        </p:txBody>
      </p:sp>
      <p:sp>
        <p:nvSpPr>
          <p:cNvPr id="220164" name="Text Box 31"/>
          <p:cNvSpPr txBox="1">
            <a:spLocks noChangeArrowheads="1"/>
          </p:cNvSpPr>
          <p:nvPr/>
        </p:nvSpPr>
        <p:spPr bwMode="auto">
          <a:xfrm>
            <a:off x="1882775" y="4625975"/>
            <a:ext cx="1436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000" b="1"/>
              <a:t>Sodium</a:t>
            </a:r>
          </a:p>
        </p:txBody>
      </p:sp>
      <p:sp>
        <p:nvSpPr>
          <p:cNvPr id="220165" name="Text Box 31"/>
          <p:cNvSpPr txBox="1">
            <a:spLocks noChangeArrowheads="1"/>
          </p:cNvSpPr>
          <p:nvPr/>
        </p:nvSpPr>
        <p:spPr bwMode="auto">
          <a:xfrm>
            <a:off x="4038600" y="4614863"/>
            <a:ext cx="14589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000" b="1"/>
              <a:t>Chlorine</a:t>
            </a:r>
          </a:p>
        </p:txBody>
      </p:sp>
      <p:sp>
        <p:nvSpPr>
          <p:cNvPr id="220166" name="Text Box 31"/>
          <p:cNvSpPr txBox="1">
            <a:spLocks noChangeArrowheads="1"/>
          </p:cNvSpPr>
          <p:nvPr/>
        </p:nvSpPr>
        <p:spPr bwMode="auto">
          <a:xfrm>
            <a:off x="5661025" y="4625975"/>
            <a:ext cx="23288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000" b="1"/>
              <a:t>Sodium 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8242300" cy="3981450"/>
          </a:xfrm>
        </p:spPr>
        <p:txBody>
          <a:bodyPr/>
          <a:lstStyle/>
          <a:p>
            <a:pPr marL="381000" indent="-381000" eaLnBrk="1" hangingPunct="1"/>
            <a:r>
              <a:rPr lang="en-US" smtClean="0"/>
              <a:t>Concentrations of H</a:t>
            </a:r>
            <a:r>
              <a:rPr lang="en-US" baseline="30000" smtClean="0"/>
              <a:t>+</a:t>
            </a:r>
            <a:r>
              <a:rPr lang="en-US" smtClean="0"/>
              <a:t> and OH</a:t>
            </a:r>
            <a:r>
              <a:rPr lang="en-US" baseline="30000" smtClean="0"/>
              <a:t>–</a:t>
            </a:r>
            <a:r>
              <a:rPr lang="en-US" smtClean="0"/>
              <a:t> are equal in pure water</a:t>
            </a:r>
          </a:p>
          <a:p>
            <a:pPr marL="381000" indent="-381000" eaLnBrk="1" hangingPunct="1"/>
            <a:r>
              <a:rPr lang="en-US" smtClean="0"/>
              <a:t>Adding certain solutes, called acids and bases, modifies the concentrations of H</a:t>
            </a:r>
            <a:r>
              <a:rPr lang="en-US" baseline="30000" smtClean="0"/>
              <a:t>+</a:t>
            </a:r>
            <a:r>
              <a:rPr lang="en-US" smtClean="0"/>
              <a:t> and OH</a:t>
            </a:r>
            <a:r>
              <a:rPr lang="en-US" baseline="30000" smtClean="0"/>
              <a:t>–</a:t>
            </a:r>
            <a:r>
              <a:rPr lang="en-US" smtClean="0"/>
              <a:t> </a:t>
            </a:r>
          </a:p>
          <a:p>
            <a:pPr marL="381000" indent="-381000" eaLnBrk="1" hangingPunct="1"/>
            <a:r>
              <a:rPr lang="en-US" smtClean="0"/>
              <a:t>Biologists use something called the pH scale to describe whether a solution is acidic or basic (the opposite of acidic)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941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8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3" descr="03_UN05Summary_C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577850"/>
            <a:ext cx="5895975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3.UN05</a:t>
            </a:r>
          </a:p>
        </p:txBody>
      </p:sp>
      <p:sp>
        <p:nvSpPr>
          <p:cNvPr id="60420" name="Text Box 31"/>
          <p:cNvSpPr txBox="1">
            <a:spLocks noChangeArrowheads="1"/>
          </p:cNvSpPr>
          <p:nvPr/>
        </p:nvSpPr>
        <p:spPr bwMode="auto">
          <a:xfrm>
            <a:off x="1901825" y="998538"/>
            <a:ext cx="2052638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b="1"/>
              <a:t>Acidic</a:t>
            </a:r>
          </a:p>
          <a:p>
            <a:pPr algn="ctr">
              <a:lnSpc>
                <a:spcPct val="90000"/>
              </a:lnSpc>
            </a:pPr>
            <a:r>
              <a:rPr lang="en-US" b="1"/>
              <a:t>[H</a:t>
            </a:r>
            <a:r>
              <a:rPr lang="en-US" sz="2800" b="1" baseline="30000"/>
              <a:t>+</a:t>
            </a:r>
            <a:r>
              <a:rPr lang="en-US" b="1"/>
              <a:t>] &gt; [OH</a:t>
            </a:r>
            <a:r>
              <a:rPr lang="en-US" sz="3200" b="1" baseline="30000">
                <a:sym typeface="Symbol" pitchFamily="84" charset="2"/>
              </a:rPr>
              <a:t></a:t>
            </a:r>
            <a:r>
              <a:rPr lang="en-US" b="1"/>
              <a:t>]</a:t>
            </a:r>
          </a:p>
        </p:txBody>
      </p:sp>
      <p:sp>
        <p:nvSpPr>
          <p:cNvPr id="60421" name="Text Box 31"/>
          <p:cNvSpPr txBox="1">
            <a:spLocks noChangeArrowheads="1"/>
          </p:cNvSpPr>
          <p:nvPr/>
        </p:nvSpPr>
        <p:spPr bwMode="auto">
          <a:xfrm>
            <a:off x="1931988" y="2879725"/>
            <a:ext cx="205263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b="1"/>
              <a:t>Neutral</a:t>
            </a:r>
          </a:p>
          <a:p>
            <a:pPr algn="ctr">
              <a:lnSpc>
                <a:spcPct val="90000"/>
              </a:lnSpc>
            </a:pPr>
            <a:r>
              <a:rPr lang="en-US" b="1"/>
              <a:t>[H</a:t>
            </a:r>
            <a:r>
              <a:rPr lang="en-US" sz="2800" b="1" baseline="30000"/>
              <a:t>+</a:t>
            </a:r>
            <a:r>
              <a:rPr lang="en-US" b="1"/>
              <a:t>] = [OH</a:t>
            </a:r>
            <a:r>
              <a:rPr lang="en-US" sz="3200" b="1" baseline="30000">
                <a:sym typeface="Symbol" pitchFamily="84" charset="2"/>
              </a:rPr>
              <a:t></a:t>
            </a:r>
            <a:r>
              <a:rPr lang="en-US" b="1"/>
              <a:t>]</a:t>
            </a:r>
          </a:p>
        </p:txBody>
      </p:sp>
      <p:sp>
        <p:nvSpPr>
          <p:cNvPr id="60422" name="Text Box 31"/>
          <p:cNvSpPr txBox="1">
            <a:spLocks noChangeArrowheads="1"/>
          </p:cNvSpPr>
          <p:nvPr/>
        </p:nvSpPr>
        <p:spPr bwMode="auto">
          <a:xfrm>
            <a:off x="1965325" y="4862513"/>
            <a:ext cx="2052638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b="1"/>
              <a:t>Basic</a:t>
            </a:r>
          </a:p>
          <a:p>
            <a:pPr algn="ctr">
              <a:lnSpc>
                <a:spcPct val="90000"/>
              </a:lnSpc>
            </a:pPr>
            <a:r>
              <a:rPr lang="en-US" b="1"/>
              <a:t>[H</a:t>
            </a:r>
            <a:r>
              <a:rPr lang="en-US" sz="2800" b="1" baseline="30000"/>
              <a:t>+</a:t>
            </a:r>
            <a:r>
              <a:rPr lang="en-US" b="1"/>
              <a:t>] &lt; [OH</a:t>
            </a:r>
            <a:r>
              <a:rPr lang="en-US" sz="3200" b="1" baseline="30000">
                <a:sym typeface="Symbol" pitchFamily="84" charset="2"/>
              </a:rPr>
              <a:t></a:t>
            </a:r>
            <a:r>
              <a:rPr lang="en-US" b="1"/>
              <a:t>]</a:t>
            </a:r>
          </a:p>
        </p:txBody>
      </p:sp>
      <p:sp>
        <p:nvSpPr>
          <p:cNvPr id="60423" name="Text Box 31"/>
          <p:cNvSpPr txBox="1">
            <a:spLocks noChangeArrowheads="1"/>
          </p:cNvSpPr>
          <p:nvPr/>
        </p:nvSpPr>
        <p:spPr bwMode="auto">
          <a:xfrm>
            <a:off x="4672013" y="4151313"/>
            <a:ext cx="30051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Bases donate OH</a:t>
            </a:r>
            <a:r>
              <a:rPr lang="en-US" sz="3200" b="1" baseline="30000">
                <a:sym typeface="Symbol" pitchFamily="84" charset="2"/>
              </a:rPr>
              <a:t></a:t>
            </a:r>
            <a:endParaRPr lang="en-US" b="1"/>
          </a:p>
          <a:p>
            <a:r>
              <a:rPr lang="en-US" b="1"/>
              <a:t>or accept H</a:t>
            </a:r>
            <a:r>
              <a:rPr lang="en-US" sz="2800" b="1" baseline="30000"/>
              <a:t>+</a:t>
            </a:r>
            <a:r>
              <a:rPr lang="en-US" b="1"/>
              <a:t> in</a:t>
            </a:r>
          </a:p>
          <a:p>
            <a:r>
              <a:rPr lang="en-US" b="1"/>
              <a:t>aqueous solutions</a:t>
            </a:r>
          </a:p>
        </p:txBody>
      </p:sp>
      <p:sp>
        <p:nvSpPr>
          <p:cNvPr id="60424" name="Text Box 31"/>
          <p:cNvSpPr txBox="1">
            <a:spLocks noChangeArrowheads="1"/>
          </p:cNvSpPr>
          <p:nvPr/>
        </p:nvSpPr>
        <p:spPr bwMode="auto">
          <a:xfrm>
            <a:off x="4667250" y="5795963"/>
            <a:ext cx="4095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14</a:t>
            </a:r>
          </a:p>
        </p:txBody>
      </p:sp>
      <p:sp>
        <p:nvSpPr>
          <p:cNvPr id="60425" name="Text Box 31"/>
          <p:cNvSpPr txBox="1">
            <a:spLocks noChangeArrowheads="1"/>
          </p:cNvSpPr>
          <p:nvPr/>
        </p:nvSpPr>
        <p:spPr bwMode="auto">
          <a:xfrm>
            <a:off x="4668838" y="3195638"/>
            <a:ext cx="4095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7</a:t>
            </a:r>
          </a:p>
        </p:txBody>
      </p:sp>
      <p:sp>
        <p:nvSpPr>
          <p:cNvPr id="60426" name="Text Box 31"/>
          <p:cNvSpPr txBox="1">
            <a:spLocks noChangeArrowheads="1"/>
          </p:cNvSpPr>
          <p:nvPr/>
        </p:nvSpPr>
        <p:spPr bwMode="auto">
          <a:xfrm>
            <a:off x="4670425" y="1631950"/>
            <a:ext cx="284003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Acids donate H</a:t>
            </a:r>
            <a:r>
              <a:rPr lang="en-US" sz="2800" b="1" baseline="30000"/>
              <a:t>+ </a:t>
            </a:r>
            <a:r>
              <a:rPr lang="en-US" b="1"/>
              <a:t>in </a:t>
            </a:r>
          </a:p>
          <a:p>
            <a:r>
              <a:rPr lang="en-US" b="1"/>
              <a:t>aqueous solutions.</a:t>
            </a:r>
          </a:p>
        </p:txBody>
      </p:sp>
      <p:sp>
        <p:nvSpPr>
          <p:cNvPr id="60427" name="Text Box 31"/>
          <p:cNvSpPr txBox="1">
            <a:spLocks noChangeArrowheads="1"/>
          </p:cNvSpPr>
          <p:nvPr/>
        </p:nvSpPr>
        <p:spPr bwMode="auto">
          <a:xfrm>
            <a:off x="4668838" y="555625"/>
            <a:ext cx="4095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577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5" descr="03_10_pHScal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2925" y="136525"/>
            <a:ext cx="55181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3.10</a:t>
            </a:r>
          </a:p>
        </p:txBody>
      </p:sp>
      <p:sp>
        <p:nvSpPr>
          <p:cNvPr id="44036" name="Text Box 31"/>
          <p:cNvSpPr txBox="1">
            <a:spLocks noChangeArrowheads="1"/>
          </p:cNvSpPr>
          <p:nvPr/>
        </p:nvSpPr>
        <p:spPr bwMode="auto">
          <a:xfrm>
            <a:off x="3986213" y="150813"/>
            <a:ext cx="7667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pH Scale</a:t>
            </a:r>
          </a:p>
        </p:txBody>
      </p:sp>
      <p:sp>
        <p:nvSpPr>
          <p:cNvPr id="44037" name="Text Box 31"/>
          <p:cNvSpPr txBox="1">
            <a:spLocks noChangeArrowheads="1"/>
          </p:cNvSpPr>
          <p:nvPr/>
        </p:nvSpPr>
        <p:spPr bwMode="auto">
          <a:xfrm>
            <a:off x="4432300" y="871538"/>
            <a:ext cx="9620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Battery acid</a:t>
            </a:r>
          </a:p>
        </p:txBody>
      </p:sp>
      <p:sp>
        <p:nvSpPr>
          <p:cNvPr id="44038" name="Text Box 31"/>
          <p:cNvSpPr txBox="1">
            <a:spLocks noChangeArrowheads="1"/>
          </p:cNvSpPr>
          <p:nvPr/>
        </p:nvSpPr>
        <p:spPr bwMode="auto">
          <a:xfrm>
            <a:off x="4429125" y="1200150"/>
            <a:ext cx="17446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Gastric juice, lemon juice</a:t>
            </a:r>
          </a:p>
        </p:txBody>
      </p:sp>
      <p:sp>
        <p:nvSpPr>
          <p:cNvPr id="44039" name="Text Box 31"/>
          <p:cNvSpPr txBox="1">
            <a:spLocks noChangeArrowheads="1"/>
          </p:cNvSpPr>
          <p:nvPr/>
        </p:nvSpPr>
        <p:spPr bwMode="auto">
          <a:xfrm>
            <a:off x="4430713" y="1606550"/>
            <a:ext cx="931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Vinegar, wine,</a:t>
            </a:r>
          </a:p>
          <a:p>
            <a:r>
              <a:rPr lang="en-US" sz="1100" b="1"/>
              <a:t>cola</a:t>
            </a:r>
          </a:p>
        </p:txBody>
      </p:sp>
      <p:sp>
        <p:nvSpPr>
          <p:cNvPr id="44040" name="Text Box 31"/>
          <p:cNvSpPr txBox="1">
            <a:spLocks noChangeArrowheads="1"/>
          </p:cNvSpPr>
          <p:nvPr/>
        </p:nvSpPr>
        <p:spPr bwMode="auto">
          <a:xfrm>
            <a:off x="4433888" y="2265363"/>
            <a:ext cx="9318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Beer</a:t>
            </a:r>
          </a:p>
        </p:txBody>
      </p:sp>
      <p:sp>
        <p:nvSpPr>
          <p:cNvPr id="44041" name="Text Box 31"/>
          <p:cNvSpPr txBox="1">
            <a:spLocks noChangeArrowheads="1"/>
          </p:cNvSpPr>
          <p:nvPr/>
        </p:nvSpPr>
        <p:spPr bwMode="auto">
          <a:xfrm>
            <a:off x="4429125" y="2108200"/>
            <a:ext cx="93186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Tomato juice</a:t>
            </a:r>
          </a:p>
        </p:txBody>
      </p:sp>
      <p:sp>
        <p:nvSpPr>
          <p:cNvPr id="44042" name="Text Box 31"/>
          <p:cNvSpPr txBox="1">
            <a:spLocks noChangeArrowheads="1"/>
          </p:cNvSpPr>
          <p:nvPr/>
        </p:nvSpPr>
        <p:spPr bwMode="auto">
          <a:xfrm>
            <a:off x="4432300" y="2417763"/>
            <a:ext cx="9318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Black coffee</a:t>
            </a:r>
          </a:p>
        </p:txBody>
      </p:sp>
      <p:sp>
        <p:nvSpPr>
          <p:cNvPr id="44043" name="Text Box 31"/>
          <p:cNvSpPr txBox="1">
            <a:spLocks noChangeArrowheads="1"/>
          </p:cNvSpPr>
          <p:nvPr/>
        </p:nvSpPr>
        <p:spPr bwMode="auto">
          <a:xfrm>
            <a:off x="4433888" y="2730500"/>
            <a:ext cx="93186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Rainwater</a:t>
            </a:r>
          </a:p>
        </p:txBody>
      </p:sp>
      <p:sp>
        <p:nvSpPr>
          <p:cNvPr id="44044" name="Text Box 31"/>
          <p:cNvSpPr txBox="1">
            <a:spLocks noChangeArrowheads="1"/>
          </p:cNvSpPr>
          <p:nvPr/>
        </p:nvSpPr>
        <p:spPr bwMode="auto">
          <a:xfrm>
            <a:off x="4427538" y="2935288"/>
            <a:ext cx="4206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Urine</a:t>
            </a:r>
          </a:p>
        </p:txBody>
      </p:sp>
      <p:sp>
        <p:nvSpPr>
          <p:cNvPr id="44045" name="Text Box 31"/>
          <p:cNvSpPr txBox="1">
            <a:spLocks noChangeArrowheads="1"/>
          </p:cNvSpPr>
          <p:nvPr/>
        </p:nvSpPr>
        <p:spPr bwMode="auto">
          <a:xfrm>
            <a:off x="4432300" y="3179763"/>
            <a:ext cx="420688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Saliva</a:t>
            </a:r>
          </a:p>
        </p:txBody>
      </p:sp>
      <p:sp>
        <p:nvSpPr>
          <p:cNvPr id="44046" name="Text Box 31"/>
          <p:cNvSpPr txBox="1">
            <a:spLocks noChangeArrowheads="1"/>
          </p:cNvSpPr>
          <p:nvPr/>
        </p:nvSpPr>
        <p:spPr bwMode="auto">
          <a:xfrm>
            <a:off x="4432300" y="3362325"/>
            <a:ext cx="72548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Pure water</a:t>
            </a:r>
          </a:p>
        </p:txBody>
      </p:sp>
      <p:sp>
        <p:nvSpPr>
          <p:cNvPr id="44047" name="Text Box 31"/>
          <p:cNvSpPr txBox="1">
            <a:spLocks noChangeArrowheads="1"/>
          </p:cNvSpPr>
          <p:nvPr/>
        </p:nvSpPr>
        <p:spPr bwMode="auto">
          <a:xfrm>
            <a:off x="4433888" y="3557588"/>
            <a:ext cx="128111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Human blood, tears</a:t>
            </a:r>
          </a:p>
        </p:txBody>
      </p:sp>
      <p:sp>
        <p:nvSpPr>
          <p:cNvPr id="44048" name="Text Box 31"/>
          <p:cNvSpPr txBox="1">
            <a:spLocks noChangeArrowheads="1"/>
          </p:cNvSpPr>
          <p:nvPr/>
        </p:nvSpPr>
        <p:spPr bwMode="auto">
          <a:xfrm>
            <a:off x="4427538" y="3794125"/>
            <a:ext cx="128111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Seawater</a:t>
            </a:r>
          </a:p>
        </p:txBody>
      </p:sp>
      <p:sp>
        <p:nvSpPr>
          <p:cNvPr id="44049" name="Text Box 31"/>
          <p:cNvSpPr txBox="1">
            <a:spLocks noChangeArrowheads="1"/>
          </p:cNvSpPr>
          <p:nvPr/>
        </p:nvSpPr>
        <p:spPr bwMode="auto">
          <a:xfrm>
            <a:off x="4433888" y="3998913"/>
            <a:ext cx="159861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Inside of small intestine</a:t>
            </a:r>
          </a:p>
        </p:txBody>
      </p:sp>
      <p:sp>
        <p:nvSpPr>
          <p:cNvPr id="44050" name="Text Box 31"/>
          <p:cNvSpPr txBox="1">
            <a:spLocks noChangeArrowheads="1"/>
          </p:cNvSpPr>
          <p:nvPr/>
        </p:nvSpPr>
        <p:spPr bwMode="auto">
          <a:xfrm>
            <a:off x="4430713" y="4838700"/>
            <a:ext cx="159861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Milk of magnesia</a:t>
            </a:r>
          </a:p>
        </p:txBody>
      </p:sp>
      <p:sp>
        <p:nvSpPr>
          <p:cNvPr id="44051" name="Text Box 31"/>
          <p:cNvSpPr txBox="1">
            <a:spLocks noChangeArrowheads="1"/>
          </p:cNvSpPr>
          <p:nvPr/>
        </p:nvSpPr>
        <p:spPr bwMode="auto">
          <a:xfrm>
            <a:off x="4433888" y="5286375"/>
            <a:ext cx="159861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Household ammonia</a:t>
            </a:r>
          </a:p>
        </p:txBody>
      </p:sp>
      <p:sp>
        <p:nvSpPr>
          <p:cNvPr id="44052" name="Text Box 31"/>
          <p:cNvSpPr txBox="1">
            <a:spLocks noChangeArrowheads="1"/>
          </p:cNvSpPr>
          <p:nvPr/>
        </p:nvSpPr>
        <p:spPr bwMode="auto">
          <a:xfrm>
            <a:off x="4433888" y="5788025"/>
            <a:ext cx="727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Household</a:t>
            </a:r>
          </a:p>
          <a:p>
            <a:r>
              <a:rPr lang="en-US" sz="1100" b="1"/>
              <a:t>bleach</a:t>
            </a:r>
          </a:p>
        </p:txBody>
      </p:sp>
      <p:sp>
        <p:nvSpPr>
          <p:cNvPr id="44053" name="Text Box 31"/>
          <p:cNvSpPr txBox="1">
            <a:spLocks noChangeArrowheads="1"/>
          </p:cNvSpPr>
          <p:nvPr/>
        </p:nvSpPr>
        <p:spPr bwMode="auto">
          <a:xfrm>
            <a:off x="4433888" y="6205538"/>
            <a:ext cx="9286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Oven cleaner</a:t>
            </a:r>
          </a:p>
        </p:txBody>
      </p:sp>
      <p:sp>
        <p:nvSpPr>
          <p:cNvPr id="44054" name="Text Box 31"/>
          <p:cNvSpPr txBox="1">
            <a:spLocks noChangeArrowheads="1"/>
          </p:cNvSpPr>
          <p:nvPr/>
        </p:nvSpPr>
        <p:spPr bwMode="auto">
          <a:xfrm>
            <a:off x="1793875" y="5634038"/>
            <a:ext cx="9286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Basic</a:t>
            </a:r>
          </a:p>
          <a:p>
            <a:pPr algn="ctr">
              <a:lnSpc>
                <a:spcPct val="90000"/>
              </a:lnSpc>
            </a:pPr>
            <a:r>
              <a:rPr lang="en-US" sz="1400" b="1"/>
              <a:t>solution</a:t>
            </a:r>
          </a:p>
        </p:txBody>
      </p:sp>
      <p:sp>
        <p:nvSpPr>
          <p:cNvPr id="44055" name="Text Box 31"/>
          <p:cNvSpPr txBox="1">
            <a:spLocks noChangeArrowheads="1"/>
          </p:cNvSpPr>
          <p:nvPr/>
        </p:nvSpPr>
        <p:spPr bwMode="auto">
          <a:xfrm>
            <a:off x="1814513" y="3868738"/>
            <a:ext cx="9286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Neutral</a:t>
            </a:r>
          </a:p>
          <a:p>
            <a:pPr algn="ctr">
              <a:lnSpc>
                <a:spcPct val="90000"/>
              </a:lnSpc>
            </a:pPr>
            <a:r>
              <a:rPr lang="en-US" sz="1400" b="1"/>
              <a:t>solution</a:t>
            </a:r>
          </a:p>
        </p:txBody>
      </p:sp>
      <p:sp>
        <p:nvSpPr>
          <p:cNvPr id="44056" name="Text Box 31"/>
          <p:cNvSpPr txBox="1">
            <a:spLocks noChangeArrowheads="1"/>
          </p:cNvSpPr>
          <p:nvPr/>
        </p:nvSpPr>
        <p:spPr bwMode="auto">
          <a:xfrm>
            <a:off x="1800225" y="2127250"/>
            <a:ext cx="9286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Acidic</a:t>
            </a:r>
          </a:p>
          <a:p>
            <a:pPr algn="ctr">
              <a:lnSpc>
                <a:spcPct val="90000"/>
              </a:lnSpc>
            </a:pPr>
            <a:r>
              <a:rPr lang="en-US" sz="1400" b="1"/>
              <a:t>solution</a:t>
            </a:r>
          </a:p>
        </p:txBody>
      </p:sp>
      <p:sp>
        <p:nvSpPr>
          <p:cNvPr id="44057" name="Text Box 31"/>
          <p:cNvSpPr txBox="1">
            <a:spLocks noChangeArrowheads="1"/>
          </p:cNvSpPr>
          <p:nvPr/>
        </p:nvSpPr>
        <p:spPr bwMode="auto">
          <a:xfrm>
            <a:off x="4268788" y="352425"/>
            <a:ext cx="203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0</a:t>
            </a:r>
          </a:p>
        </p:txBody>
      </p:sp>
      <p:sp>
        <p:nvSpPr>
          <p:cNvPr id="44058" name="Text Box 31"/>
          <p:cNvSpPr txBox="1">
            <a:spLocks noChangeArrowheads="1"/>
          </p:cNvSpPr>
          <p:nvPr/>
        </p:nvSpPr>
        <p:spPr bwMode="auto">
          <a:xfrm>
            <a:off x="4268788" y="763588"/>
            <a:ext cx="2032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1</a:t>
            </a:r>
          </a:p>
        </p:txBody>
      </p:sp>
      <p:sp>
        <p:nvSpPr>
          <p:cNvPr id="44059" name="Text Box 31"/>
          <p:cNvSpPr txBox="1">
            <a:spLocks noChangeArrowheads="1"/>
          </p:cNvSpPr>
          <p:nvPr/>
        </p:nvSpPr>
        <p:spPr bwMode="auto">
          <a:xfrm>
            <a:off x="4268788" y="1189038"/>
            <a:ext cx="2032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2</a:t>
            </a:r>
          </a:p>
        </p:txBody>
      </p:sp>
      <p:sp>
        <p:nvSpPr>
          <p:cNvPr id="44060" name="Text Box 31"/>
          <p:cNvSpPr txBox="1">
            <a:spLocks noChangeArrowheads="1"/>
          </p:cNvSpPr>
          <p:nvPr/>
        </p:nvSpPr>
        <p:spPr bwMode="auto">
          <a:xfrm>
            <a:off x="4268788" y="1639888"/>
            <a:ext cx="2032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</a:p>
        </p:txBody>
      </p:sp>
      <p:sp>
        <p:nvSpPr>
          <p:cNvPr id="44061" name="Text Box 31"/>
          <p:cNvSpPr txBox="1">
            <a:spLocks noChangeArrowheads="1"/>
          </p:cNvSpPr>
          <p:nvPr/>
        </p:nvSpPr>
        <p:spPr bwMode="auto">
          <a:xfrm>
            <a:off x="4268788" y="2060575"/>
            <a:ext cx="203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4</a:t>
            </a:r>
          </a:p>
        </p:txBody>
      </p:sp>
      <p:sp>
        <p:nvSpPr>
          <p:cNvPr id="44062" name="Text Box 31"/>
          <p:cNvSpPr txBox="1">
            <a:spLocks noChangeArrowheads="1"/>
          </p:cNvSpPr>
          <p:nvPr/>
        </p:nvSpPr>
        <p:spPr bwMode="auto">
          <a:xfrm>
            <a:off x="4268788" y="2493963"/>
            <a:ext cx="2032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268788" y="2921000"/>
            <a:ext cx="203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6</a:t>
            </a:r>
          </a:p>
        </p:txBody>
      </p:sp>
      <p:sp>
        <p:nvSpPr>
          <p:cNvPr id="44064" name="Text Box 31"/>
          <p:cNvSpPr txBox="1">
            <a:spLocks noChangeArrowheads="1"/>
          </p:cNvSpPr>
          <p:nvPr/>
        </p:nvSpPr>
        <p:spPr bwMode="auto">
          <a:xfrm>
            <a:off x="4268788" y="3343275"/>
            <a:ext cx="203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7</a:t>
            </a:r>
          </a:p>
        </p:txBody>
      </p:sp>
      <p:sp>
        <p:nvSpPr>
          <p:cNvPr id="44065" name="Text Box 31"/>
          <p:cNvSpPr txBox="1">
            <a:spLocks noChangeArrowheads="1"/>
          </p:cNvSpPr>
          <p:nvPr/>
        </p:nvSpPr>
        <p:spPr bwMode="auto">
          <a:xfrm>
            <a:off x="4268788" y="3790950"/>
            <a:ext cx="203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8</a:t>
            </a:r>
          </a:p>
        </p:txBody>
      </p:sp>
      <p:sp>
        <p:nvSpPr>
          <p:cNvPr id="44066" name="Text Box 31"/>
          <p:cNvSpPr txBox="1">
            <a:spLocks noChangeArrowheads="1"/>
          </p:cNvSpPr>
          <p:nvPr/>
        </p:nvSpPr>
        <p:spPr bwMode="auto">
          <a:xfrm>
            <a:off x="4268788" y="4213225"/>
            <a:ext cx="203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9</a:t>
            </a:r>
          </a:p>
        </p:txBody>
      </p:sp>
      <p:sp>
        <p:nvSpPr>
          <p:cNvPr id="44067" name="Text Box 31"/>
          <p:cNvSpPr txBox="1">
            <a:spLocks noChangeArrowheads="1"/>
          </p:cNvSpPr>
          <p:nvPr/>
        </p:nvSpPr>
        <p:spPr bwMode="auto">
          <a:xfrm>
            <a:off x="4167188" y="4630738"/>
            <a:ext cx="2032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10</a:t>
            </a:r>
          </a:p>
        </p:txBody>
      </p:sp>
      <p:sp>
        <p:nvSpPr>
          <p:cNvPr id="44068" name="Text Box 31"/>
          <p:cNvSpPr txBox="1">
            <a:spLocks noChangeArrowheads="1"/>
          </p:cNvSpPr>
          <p:nvPr/>
        </p:nvSpPr>
        <p:spPr bwMode="auto">
          <a:xfrm>
            <a:off x="2784475" y="3227388"/>
            <a:ext cx="10334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Neutral</a:t>
            </a:r>
          </a:p>
          <a:p>
            <a:pPr algn="ctr"/>
            <a:r>
              <a:rPr lang="en-US" sz="1400" b="1"/>
              <a:t>[H</a:t>
            </a:r>
            <a:r>
              <a:rPr lang="en-US" sz="1400" b="1" baseline="30000"/>
              <a:t>+</a:t>
            </a:r>
            <a:r>
              <a:rPr lang="en-US" sz="1400" b="1"/>
              <a:t>] = [OH</a:t>
            </a:r>
            <a:r>
              <a:rPr lang="en-US" sz="1800" b="1" baseline="30000">
                <a:sym typeface="Symbol" pitchFamily="84" charset="2"/>
              </a:rPr>
              <a:t></a:t>
            </a:r>
            <a:r>
              <a:rPr lang="en-US" sz="1400" b="1"/>
              <a:t>]</a:t>
            </a:r>
          </a:p>
        </p:txBody>
      </p:sp>
      <p:sp>
        <p:nvSpPr>
          <p:cNvPr id="44069" name="Text Box 31"/>
          <p:cNvSpPr txBox="1">
            <a:spLocks noChangeArrowheads="1"/>
          </p:cNvSpPr>
          <p:nvPr/>
        </p:nvSpPr>
        <p:spPr bwMode="auto">
          <a:xfrm rot="-5400000">
            <a:off x="2590800" y="4754563"/>
            <a:ext cx="1574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Increasingly Basic</a:t>
            </a:r>
          </a:p>
          <a:p>
            <a:pPr algn="ctr"/>
            <a:r>
              <a:rPr lang="en-US" sz="1400" b="1"/>
              <a:t>[H</a:t>
            </a:r>
            <a:r>
              <a:rPr lang="en-US" sz="1400" b="1" baseline="30000"/>
              <a:t>+</a:t>
            </a:r>
            <a:r>
              <a:rPr lang="en-US" sz="1400" b="1"/>
              <a:t>] &lt; [OH</a:t>
            </a:r>
            <a:r>
              <a:rPr lang="en-US" sz="1800" b="1" baseline="30000">
                <a:sym typeface="Symbol" pitchFamily="84" charset="2"/>
              </a:rPr>
              <a:t></a:t>
            </a:r>
            <a:r>
              <a:rPr lang="en-US" sz="1400" b="1"/>
              <a:t>]</a:t>
            </a:r>
          </a:p>
        </p:txBody>
      </p:sp>
      <p:sp>
        <p:nvSpPr>
          <p:cNvPr id="44070" name="Text Box 31"/>
          <p:cNvSpPr txBox="1">
            <a:spLocks noChangeArrowheads="1"/>
          </p:cNvSpPr>
          <p:nvPr/>
        </p:nvSpPr>
        <p:spPr bwMode="auto">
          <a:xfrm rot="-5400000">
            <a:off x="2592387" y="1697038"/>
            <a:ext cx="167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Increasingly Acidic</a:t>
            </a:r>
          </a:p>
          <a:p>
            <a:pPr algn="ctr"/>
            <a:r>
              <a:rPr lang="en-US" sz="1400" b="1"/>
              <a:t>[H</a:t>
            </a:r>
            <a:r>
              <a:rPr lang="en-US" sz="1400" b="1" baseline="30000"/>
              <a:t>+</a:t>
            </a:r>
            <a:r>
              <a:rPr lang="en-US" sz="1400" b="1"/>
              <a:t>] &gt; [OH</a:t>
            </a:r>
            <a:r>
              <a:rPr lang="en-US" sz="1800" b="1" baseline="30000">
                <a:sym typeface="Symbol" pitchFamily="84" charset="2"/>
              </a:rPr>
              <a:t></a:t>
            </a:r>
            <a:r>
              <a:rPr lang="en-US" sz="1400" b="1"/>
              <a:t>]</a:t>
            </a:r>
          </a:p>
        </p:txBody>
      </p:sp>
      <p:sp>
        <p:nvSpPr>
          <p:cNvPr id="44071" name="Text Box 31"/>
          <p:cNvSpPr txBox="1">
            <a:spLocks noChangeArrowheads="1"/>
          </p:cNvSpPr>
          <p:nvPr/>
        </p:nvSpPr>
        <p:spPr bwMode="auto">
          <a:xfrm>
            <a:off x="2047875" y="1479550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72" name="Text Box 31"/>
          <p:cNvSpPr txBox="1">
            <a:spLocks noChangeArrowheads="1"/>
          </p:cNvSpPr>
          <p:nvPr/>
        </p:nvSpPr>
        <p:spPr bwMode="auto">
          <a:xfrm>
            <a:off x="2276475" y="1400175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73" name="Text Box 31"/>
          <p:cNvSpPr txBox="1">
            <a:spLocks noChangeArrowheads="1"/>
          </p:cNvSpPr>
          <p:nvPr/>
        </p:nvSpPr>
        <p:spPr bwMode="auto">
          <a:xfrm>
            <a:off x="2432050" y="1593850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74" name="Text Box 31"/>
          <p:cNvSpPr txBox="1">
            <a:spLocks noChangeArrowheads="1"/>
          </p:cNvSpPr>
          <p:nvPr/>
        </p:nvSpPr>
        <p:spPr bwMode="auto">
          <a:xfrm>
            <a:off x="2463800" y="1790700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75" name="Text Box 31"/>
          <p:cNvSpPr txBox="1">
            <a:spLocks noChangeArrowheads="1"/>
          </p:cNvSpPr>
          <p:nvPr/>
        </p:nvSpPr>
        <p:spPr bwMode="auto">
          <a:xfrm>
            <a:off x="1943100" y="1660525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76" name="Text Box 31"/>
          <p:cNvSpPr txBox="1">
            <a:spLocks noChangeArrowheads="1"/>
          </p:cNvSpPr>
          <p:nvPr/>
        </p:nvSpPr>
        <p:spPr bwMode="auto">
          <a:xfrm>
            <a:off x="2057400" y="1930400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77" name="Text Box 31"/>
          <p:cNvSpPr txBox="1">
            <a:spLocks noChangeArrowheads="1"/>
          </p:cNvSpPr>
          <p:nvPr/>
        </p:nvSpPr>
        <p:spPr bwMode="auto">
          <a:xfrm>
            <a:off x="2254250" y="1774825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78" name="Text Box 31"/>
          <p:cNvSpPr txBox="1">
            <a:spLocks noChangeArrowheads="1"/>
          </p:cNvSpPr>
          <p:nvPr/>
        </p:nvSpPr>
        <p:spPr bwMode="auto">
          <a:xfrm>
            <a:off x="2254250" y="1939925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79" name="Text Box 31"/>
          <p:cNvSpPr txBox="1">
            <a:spLocks noChangeArrowheads="1"/>
          </p:cNvSpPr>
          <p:nvPr/>
        </p:nvSpPr>
        <p:spPr bwMode="auto">
          <a:xfrm>
            <a:off x="2152650" y="1635125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80" name="Text Box 31"/>
          <p:cNvSpPr txBox="1">
            <a:spLocks noChangeArrowheads="1"/>
          </p:cNvSpPr>
          <p:nvPr/>
        </p:nvSpPr>
        <p:spPr bwMode="auto">
          <a:xfrm>
            <a:off x="1962150" y="1790700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81" name="Text Box 31"/>
          <p:cNvSpPr txBox="1">
            <a:spLocks noChangeArrowheads="1"/>
          </p:cNvSpPr>
          <p:nvPr/>
        </p:nvSpPr>
        <p:spPr bwMode="auto">
          <a:xfrm>
            <a:off x="1971675" y="3397250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82" name="Text Box 31"/>
          <p:cNvSpPr txBox="1">
            <a:spLocks noChangeArrowheads="1"/>
          </p:cNvSpPr>
          <p:nvPr/>
        </p:nvSpPr>
        <p:spPr bwMode="auto">
          <a:xfrm>
            <a:off x="2238375" y="3175000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83" name="Text Box 31"/>
          <p:cNvSpPr txBox="1">
            <a:spLocks noChangeArrowheads="1"/>
          </p:cNvSpPr>
          <p:nvPr/>
        </p:nvSpPr>
        <p:spPr bwMode="auto">
          <a:xfrm>
            <a:off x="2200275" y="3403600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84" name="Text Box 31"/>
          <p:cNvSpPr txBox="1">
            <a:spLocks noChangeArrowheads="1"/>
          </p:cNvSpPr>
          <p:nvPr/>
        </p:nvSpPr>
        <p:spPr bwMode="auto">
          <a:xfrm>
            <a:off x="2025650" y="3248025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85" name="Text Box 31"/>
          <p:cNvSpPr txBox="1">
            <a:spLocks noChangeArrowheads="1"/>
          </p:cNvSpPr>
          <p:nvPr/>
        </p:nvSpPr>
        <p:spPr bwMode="auto">
          <a:xfrm>
            <a:off x="2425700" y="3384550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86" name="Text Box 31"/>
          <p:cNvSpPr txBox="1">
            <a:spLocks noChangeArrowheads="1"/>
          </p:cNvSpPr>
          <p:nvPr/>
        </p:nvSpPr>
        <p:spPr bwMode="auto">
          <a:xfrm>
            <a:off x="2266950" y="3524250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87" name="Text Box 31"/>
          <p:cNvSpPr txBox="1">
            <a:spLocks noChangeArrowheads="1"/>
          </p:cNvSpPr>
          <p:nvPr/>
        </p:nvSpPr>
        <p:spPr bwMode="auto">
          <a:xfrm>
            <a:off x="2012950" y="3540125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88" name="Text Box 31"/>
          <p:cNvSpPr txBox="1">
            <a:spLocks noChangeArrowheads="1"/>
          </p:cNvSpPr>
          <p:nvPr/>
        </p:nvSpPr>
        <p:spPr bwMode="auto">
          <a:xfrm>
            <a:off x="1990725" y="3654425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89" name="Text Box 31"/>
          <p:cNvSpPr txBox="1">
            <a:spLocks noChangeArrowheads="1"/>
          </p:cNvSpPr>
          <p:nvPr/>
        </p:nvSpPr>
        <p:spPr bwMode="auto">
          <a:xfrm>
            <a:off x="2244725" y="3705225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90" name="Text Box 31"/>
          <p:cNvSpPr txBox="1">
            <a:spLocks noChangeArrowheads="1"/>
          </p:cNvSpPr>
          <p:nvPr/>
        </p:nvSpPr>
        <p:spPr bwMode="auto">
          <a:xfrm>
            <a:off x="2460625" y="3619500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91" name="Text Box 31"/>
          <p:cNvSpPr txBox="1">
            <a:spLocks noChangeArrowheads="1"/>
          </p:cNvSpPr>
          <p:nvPr/>
        </p:nvSpPr>
        <p:spPr bwMode="auto">
          <a:xfrm>
            <a:off x="2216150" y="5187950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092" name="Text Box 31"/>
          <p:cNvSpPr txBox="1">
            <a:spLocks noChangeArrowheads="1"/>
          </p:cNvSpPr>
          <p:nvPr/>
        </p:nvSpPr>
        <p:spPr bwMode="auto">
          <a:xfrm>
            <a:off x="2282825" y="5026025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93" name="Text Box 31"/>
          <p:cNvSpPr txBox="1">
            <a:spLocks noChangeArrowheads="1"/>
          </p:cNvSpPr>
          <p:nvPr/>
        </p:nvSpPr>
        <p:spPr bwMode="auto">
          <a:xfrm>
            <a:off x="2038350" y="4949825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94" name="Text Box 31"/>
          <p:cNvSpPr txBox="1">
            <a:spLocks noChangeArrowheads="1"/>
          </p:cNvSpPr>
          <p:nvPr/>
        </p:nvSpPr>
        <p:spPr bwMode="auto">
          <a:xfrm>
            <a:off x="1930400" y="5168900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95" name="Text Box 31"/>
          <p:cNvSpPr txBox="1">
            <a:spLocks noChangeArrowheads="1"/>
          </p:cNvSpPr>
          <p:nvPr/>
        </p:nvSpPr>
        <p:spPr bwMode="auto">
          <a:xfrm>
            <a:off x="1946275" y="5353050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96" name="Text Box 31"/>
          <p:cNvSpPr txBox="1">
            <a:spLocks noChangeArrowheads="1"/>
          </p:cNvSpPr>
          <p:nvPr/>
        </p:nvSpPr>
        <p:spPr bwMode="auto">
          <a:xfrm>
            <a:off x="2228850" y="5330825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97" name="Text Box 31"/>
          <p:cNvSpPr txBox="1">
            <a:spLocks noChangeArrowheads="1"/>
          </p:cNvSpPr>
          <p:nvPr/>
        </p:nvSpPr>
        <p:spPr bwMode="auto">
          <a:xfrm>
            <a:off x="2413000" y="5194300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98" name="Text Box 31"/>
          <p:cNvSpPr txBox="1">
            <a:spLocks noChangeArrowheads="1"/>
          </p:cNvSpPr>
          <p:nvPr/>
        </p:nvSpPr>
        <p:spPr bwMode="auto">
          <a:xfrm>
            <a:off x="2384425" y="5422900"/>
            <a:ext cx="2016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OH</a:t>
            </a:r>
            <a:r>
              <a:rPr lang="en-US" sz="1000" b="1" baseline="30000">
                <a:sym typeface="Symbol" pitchFamily="84" charset="2"/>
              </a:rPr>
              <a:t></a:t>
            </a:r>
            <a:endParaRPr lang="en-US" sz="800" b="1"/>
          </a:p>
        </p:txBody>
      </p:sp>
      <p:sp>
        <p:nvSpPr>
          <p:cNvPr id="44099" name="Text Box 31"/>
          <p:cNvSpPr txBox="1">
            <a:spLocks noChangeArrowheads="1"/>
          </p:cNvSpPr>
          <p:nvPr/>
        </p:nvSpPr>
        <p:spPr bwMode="auto">
          <a:xfrm>
            <a:off x="2130425" y="5467350"/>
            <a:ext cx="13493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D42B35"/>
                </a:solidFill>
              </a:rPr>
              <a:t>H</a:t>
            </a:r>
            <a:r>
              <a:rPr lang="en-US" sz="1000" b="1" baseline="30000">
                <a:solidFill>
                  <a:srgbClr val="D42B35"/>
                </a:solidFill>
              </a:rPr>
              <a:t>+</a:t>
            </a:r>
            <a:endParaRPr lang="en-US" sz="800" b="1">
              <a:solidFill>
                <a:srgbClr val="D42B35"/>
              </a:solidFill>
            </a:endParaRPr>
          </a:p>
        </p:txBody>
      </p:sp>
      <p:sp>
        <p:nvSpPr>
          <p:cNvPr id="44100" name="Text Box 31"/>
          <p:cNvSpPr txBox="1">
            <a:spLocks noChangeArrowheads="1"/>
          </p:cNvSpPr>
          <p:nvPr/>
        </p:nvSpPr>
        <p:spPr bwMode="auto">
          <a:xfrm>
            <a:off x="4167188" y="5062538"/>
            <a:ext cx="2032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11</a:t>
            </a:r>
          </a:p>
        </p:txBody>
      </p:sp>
      <p:sp>
        <p:nvSpPr>
          <p:cNvPr id="44101" name="Text Box 31"/>
          <p:cNvSpPr txBox="1">
            <a:spLocks noChangeArrowheads="1"/>
          </p:cNvSpPr>
          <p:nvPr/>
        </p:nvSpPr>
        <p:spPr bwMode="auto">
          <a:xfrm>
            <a:off x="4167188" y="5489575"/>
            <a:ext cx="203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12</a:t>
            </a:r>
          </a:p>
        </p:txBody>
      </p:sp>
      <p:sp>
        <p:nvSpPr>
          <p:cNvPr id="44102" name="Text Box 31"/>
          <p:cNvSpPr txBox="1">
            <a:spLocks noChangeArrowheads="1"/>
          </p:cNvSpPr>
          <p:nvPr/>
        </p:nvSpPr>
        <p:spPr bwMode="auto">
          <a:xfrm>
            <a:off x="4170363" y="5921375"/>
            <a:ext cx="203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13</a:t>
            </a:r>
          </a:p>
        </p:txBody>
      </p:sp>
      <p:sp>
        <p:nvSpPr>
          <p:cNvPr id="44103" name="Text Box 31"/>
          <p:cNvSpPr txBox="1">
            <a:spLocks noChangeArrowheads="1"/>
          </p:cNvSpPr>
          <p:nvPr/>
        </p:nvSpPr>
        <p:spPr bwMode="auto">
          <a:xfrm>
            <a:off x="4165600" y="6350000"/>
            <a:ext cx="2032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565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Buffers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8242300" cy="4279900"/>
          </a:xfrm>
        </p:spPr>
        <p:txBody>
          <a:bodyPr/>
          <a:lstStyle/>
          <a:p>
            <a:pPr marL="381000" indent="-381000" eaLnBrk="1" hangingPunct="1"/>
            <a:r>
              <a:rPr lang="en-US" smtClean="0"/>
              <a:t>The internal pH of most living cells must remain close to pH 7</a:t>
            </a:r>
          </a:p>
          <a:p>
            <a:pPr marL="381000" indent="-381000" eaLnBrk="1" hangingPunct="1"/>
            <a:r>
              <a:rPr lang="en-US" b="1" smtClean="0"/>
              <a:t>Buffers </a:t>
            </a:r>
            <a:r>
              <a:rPr lang="en-US" smtClean="0"/>
              <a:t>are substances that minimize changes in concentrations of H</a:t>
            </a:r>
            <a:r>
              <a:rPr lang="en-US" baseline="30000" smtClean="0"/>
              <a:t>+</a:t>
            </a:r>
            <a:r>
              <a:rPr lang="en-US" smtClean="0"/>
              <a:t> and OH</a:t>
            </a:r>
            <a:r>
              <a:rPr lang="en-US" baseline="30000" smtClean="0"/>
              <a:t>–</a:t>
            </a:r>
            <a:r>
              <a:rPr lang="en-US" smtClean="0"/>
              <a:t> in a solution</a:t>
            </a:r>
          </a:p>
          <a:p>
            <a:pPr marL="381000" indent="-381000" eaLnBrk="1" hangingPunct="1"/>
            <a:r>
              <a:rPr lang="en-US" smtClean="0"/>
              <a:t>Most buffers consist of an acid-base pair that reversibly combines with H</a:t>
            </a:r>
            <a:r>
              <a:rPr lang="en-US" baseline="30000" smtClean="0"/>
              <a:t>+</a:t>
            </a:r>
            <a:endParaRPr lang="en-US" smtClean="0"/>
          </a:p>
          <a:p>
            <a:pPr marL="381000" indent="-381000" eaLnBrk="1" hangingPunct="1"/>
            <a:endParaRPr lang="en-US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1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534400" cy="503237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Acidification: A Threat to Water Quality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676400"/>
            <a:ext cx="8318500" cy="4902200"/>
          </a:xfrm>
        </p:spPr>
        <p:txBody>
          <a:bodyPr/>
          <a:lstStyle/>
          <a:p>
            <a:pPr marL="381000" indent="-381000" eaLnBrk="1" hangingPunct="1"/>
            <a:r>
              <a:rPr lang="en-US" dirty="0" smtClean="0"/>
              <a:t>Human activities such as burning fossil fuels threaten water quality</a:t>
            </a:r>
          </a:p>
          <a:p>
            <a:pPr marL="381000" indent="-381000" eaLnBrk="1" hangingPunct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the main product of fossil fuel combustion</a:t>
            </a:r>
          </a:p>
          <a:p>
            <a:pPr marL="381000" indent="-381000" eaLnBrk="1" hangingPunct="1"/>
            <a:r>
              <a:rPr lang="en-US" dirty="0" smtClean="0"/>
              <a:t>About 25% of human-generated CO</a:t>
            </a:r>
            <a:r>
              <a:rPr lang="en-US" baseline="-25000" dirty="0" smtClean="0"/>
              <a:t>2</a:t>
            </a:r>
            <a:r>
              <a:rPr lang="en-US" dirty="0" smtClean="0"/>
              <a:t> is absorbed by the oceans</a:t>
            </a:r>
          </a:p>
          <a:p>
            <a:pPr marL="381000" indent="-381000" eaLnBrk="1" hangingPunct="1"/>
            <a:r>
              <a:rPr lang="en-US" dirty="0" smtClean="0"/>
              <a:t>CO2 dissolved in sea water forms carbonic acid; this process is called </a:t>
            </a:r>
            <a:r>
              <a:rPr lang="en-US" b="1" dirty="0" smtClean="0"/>
              <a:t>ocean acidification</a:t>
            </a:r>
            <a:endParaRPr lang="en-US" dirty="0" smtClean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3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0" descr="03_11OceanAcidific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788" y="212725"/>
            <a:ext cx="39084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3.11</a:t>
            </a:r>
          </a:p>
        </p:txBody>
      </p:sp>
      <p:sp>
        <p:nvSpPr>
          <p:cNvPr id="51204" name="Text Box 31"/>
          <p:cNvSpPr txBox="1">
            <a:spLocks noChangeArrowheads="1"/>
          </p:cNvSpPr>
          <p:nvPr/>
        </p:nvSpPr>
        <p:spPr bwMode="auto">
          <a:xfrm>
            <a:off x="3892550" y="635000"/>
            <a:ext cx="5064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CO</a:t>
            </a:r>
            <a:r>
              <a:rPr lang="en-US" sz="1800" b="1" baseline="-25000"/>
              <a:t>2</a:t>
            </a:r>
            <a:endParaRPr lang="en-US" sz="1500" b="1"/>
          </a:p>
        </p:txBody>
      </p:sp>
      <p:sp>
        <p:nvSpPr>
          <p:cNvPr id="51205" name="Text Box 31"/>
          <p:cNvSpPr txBox="1">
            <a:spLocks noChangeArrowheads="1"/>
          </p:cNvSpPr>
          <p:nvPr/>
        </p:nvSpPr>
        <p:spPr bwMode="auto">
          <a:xfrm>
            <a:off x="3568700" y="2247900"/>
            <a:ext cx="10033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CO</a:t>
            </a:r>
            <a:r>
              <a:rPr lang="en-US" sz="1800" b="1" baseline="-25000"/>
              <a:t>2 </a:t>
            </a:r>
            <a:r>
              <a:rPr lang="en-US" sz="1500" b="1"/>
              <a:t>+</a:t>
            </a:r>
            <a:r>
              <a:rPr lang="en-US" sz="1400" b="1"/>
              <a:t> </a:t>
            </a:r>
            <a:r>
              <a:rPr lang="en-US" sz="1500" b="1"/>
              <a:t>H</a:t>
            </a:r>
            <a:r>
              <a:rPr lang="en-US" sz="1800" b="1" baseline="-25000"/>
              <a:t>2</a:t>
            </a:r>
            <a:r>
              <a:rPr lang="en-US" sz="1500" b="1"/>
              <a:t>O</a:t>
            </a:r>
          </a:p>
        </p:txBody>
      </p:sp>
      <p:sp>
        <p:nvSpPr>
          <p:cNvPr id="51206" name="Text Box 31"/>
          <p:cNvSpPr txBox="1">
            <a:spLocks noChangeArrowheads="1"/>
          </p:cNvSpPr>
          <p:nvPr/>
        </p:nvSpPr>
        <p:spPr bwMode="auto">
          <a:xfrm>
            <a:off x="5041900" y="2247900"/>
            <a:ext cx="6159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H</a:t>
            </a:r>
            <a:r>
              <a:rPr lang="en-US" sz="1800" b="1" baseline="-25000"/>
              <a:t>2</a:t>
            </a:r>
            <a:r>
              <a:rPr lang="en-US" sz="1500" b="1"/>
              <a:t>CO</a:t>
            </a:r>
            <a:r>
              <a:rPr lang="en-US" sz="1800" b="1" baseline="-25000"/>
              <a:t>3</a:t>
            </a:r>
          </a:p>
        </p:txBody>
      </p:sp>
      <p:sp>
        <p:nvSpPr>
          <p:cNvPr id="51207" name="Text Box 31"/>
          <p:cNvSpPr txBox="1">
            <a:spLocks noChangeArrowheads="1"/>
          </p:cNvSpPr>
          <p:nvPr/>
        </p:nvSpPr>
        <p:spPr bwMode="auto">
          <a:xfrm>
            <a:off x="4711700" y="3003550"/>
            <a:ext cx="115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H</a:t>
            </a:r>
            <a:r>
              <a:rPr lang="en-US" sz="1800" b="1" baseline="30000"/>
              <a:t>+  </a:t>
            </a:r>
            <a:r>
              <a:rPr lang="en-US" sz="1500" b="1"/>
              <a:t>+</a:t>
            </a:r>
            <a:r>
              <a:rPr lang="en-US" sz="1800" b="1" baseline="30000"/>
              <a:t> </a:t>
            </a:r>
            <a:r>
              <a:rPr lang="en-US" sz="1500" b="1"/>
              <a:t>HCO</a:t>
            </a:r>
            <a:r>
              <a:rPr lang="en-US" sz="1800" b="1" baseline="-25000"/>
              <a:t>3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 baseline="30000"/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3625850" y="3770313"/>
            <a:ext cx="1155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H</a:t>
            </a:r>
            <a:r>
              <a:rPr lang="en-US" sz="1800" b="1" baseline="30000"/>
              <a:t>+  </a:t>
            </a:r>
            <a:r>
              <a:rPr lang="en-US" sz="1500" b="1"/>
              <a:t>+</a:t>
            </a:r>
            <a:r>
              <a:rPr lang="en-US" sz="1800" b="1" baseline="30000"/>
              <a:t> </a:t>
            </a:r>
            <a:r>
              <a:rPr lang="en-US" sz="1500" b="1"/>
              <a:t>CO</a:t>
            </a:r>
            <a:r>
              <a:rPr lang="en-US" sz="1800" b="1" baseline="-25000"/>
              <a:t>3</a:t>
            </a:r>
            <a:r>
              <a:rPr lang="en-US" sz="1800" b="1" baseline="30000"/>
              <a:t>2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 baseline="30000"/>
          </a:p>
        </p:txBody>
      </p:sp>
      <p:sp>
        <p:nvSpPr>
          <p:cNvPr id="51209" name="Text Box 31"/>
          <p:cNvSpPr txBox="1">
            <a:spLocks noChangeArrowheads="1"/>
          </p:cNvSpPr>
          <p:nvPr/>
        </p:nvSpPr>
        <p:spPr bwMode="auto">
          <a:xfrm>
            <a:off x="5099050" y="3752850"/>
            <a:ext cx="7159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HCO</a:t>
            </a:r>
            <a:r>
              <a:rPr lang="en-US" sz="1800" b="1" baseline="-25000"/>
              <a:t>3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 baseline="30000"/>
          </a:p>
        </p:txBody>
      </p:sp>
      <p:sp>
        <p:nvSpPr>
          <p:cNvPr id="51210" name="Text Box 31"/>
          <p:cNvSpPr txBox="1">
            <a:spLocks noChangeArrowheads="1"/>
          </p:cNvSpPr>
          <p:nvPr/>
        </p:nvSpPr>
        <p:spPr bwMode="auto">
          <a:xfrm>
            <a:off x="5245100" y="4483100"/>
            <a:ext cx="6667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CaCO</a:t>
            </a:r>
            <a:r>
              <a:rPr lang="en-US" sz="1800" b="1" baseline="-25000"/>
              <a:t>3 </a:t>
            </a:r>
            <a:endParaRPr lang="en-US" sz="1800" b="1" baseline="30000"/>
          </a:p>
        </p:txBody>
      </p:sp>
      <p:sp>
        <p:nvSpPr>
          <p:cNvPr id="51211" name="Text Box 31"/>
          <p:cNvSpPr txBox="1">
            <a:spLocks noChangeArrowheads="1"/>
          </p:cNvSpPr>
          <p:nvPr/>
        </p:nvSpPr>
        <p:spPr bwMode="auto">
          <a:xfrm>
            <a:off x="3562350" y="4476750"/>
            <a:ext cx="762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CO</a:t>
            </a:r>
            <a:r>
              <a:rPr lang="en-US" sz="1800" b="1" baseline="-25000"/>
              <a:t>3</a:t>
            </a:r>
            <a:r>
              <a:rPr lang="en-US" sz="1800" b="1" baseline="30000"/>
              <a:t>2</a:t>
            </a:r>
            <a:r>
              <a:rPr lang="en-US" sz="1800" b="1" baseline="30000">
                <a:sym typeface="Symbol" pitchFamily="84" charset="2"/>
              </a:rPr>
              <a:t> </a:t>
            </a:r>
            <a:r>
              <a:rPr lang="en-US" sz="1500" b="1"/>
              <a:t>+</a:t>
            </a:r>
          </a:p>
        </p:txBody>
      </p:sp>
      <p:sp>
        <p:nvSpPr>
          <p:cNvPr id="51212" name="Text Box 31"/>
          <p:cNvSpPr txBox="1">
            <a:spLocks noChangeArrowheads="1"/>
          </p:cNvSpPr>
          <p:nvPr/>
        </p:nvSpPr>
        <p:spPr bwMode="auto">
          <a:xfrm>
            <a:off x="4375150" y="4483100"/>
            <a:ext cx="5969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Ca</a:t>
            </a:r>
            <a:r>
              <a:rPr lang="en-US" sz="1800" b="1" baseline="30000"/>
              <a:t>2</a:t>
            </a:r>
            <a:r>
              <a:rPr lang="en-US" sz="1800" b="1" baseline="30000">
                <a:sym typeface="Symbol" pitchFamily="84" charset="2"/>
              </a:rPr>
              <a:t>+</a:t>
            </a:r>
            <a:r>
              <a:rPr lang="en-US" sz="1800" b="1" baseline="-25000"/>
              <a:t> </a:t>
            </a:r>
          </a:p>
        </p:txBody>
      </p:sp>
      <p:sp>
        <p:nvSpPr>
          <p:cNvPr id="51213" name="Text Box 31"/>
          <p:cNvSpPr txBox="1">
            <a:spLocks noChangeArrowheads="1"/>
          </p:cNvSpPr>
          <p:nvPr/>
        </p:nvSpPr>
        <p:spPr bwMode="auto">
          <a:xfrm>
            <a:off x="3556000" y="3000375"/>
            <a:ext cx="6223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H</a:t>
            </a:r>
            <a:r>
              <a:rPr lang="en-US" sz="1800" b="1" baseline="-25000"/>
              <a:t>2</a:t>
            </a:r>
            <a:r>
              <a:rPr lang="en-US" sz="1500" b="1"/>
              <a:t>CO</a:t>
            </a:r>
            <a:r>
              <a:rPr lang="en-US" sz="1800" b="1" baseline="-25000"/>
              <a:t>3</a:t>
            </a:r>
          </a:p>
        </p:txBody>
      </p:sp>
      <p:sp>
        <p:nvSpPr>
          <p:cNvPr id="51214" name="Line 16"/>
          <p:cNvSpPr>
            <a:spLocks noChangeShapeType="1"/>
          </p:cNvSpPr>
          <p:nvPr/>
        </p:nvSpPr>
        <p:spPr bwMode="auto">
          <a:xfrm>
            <a:off x="4648200" y="236855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7"/>
          <p:cNvSpPr>
            <a:spLocks noChangeShapeType="1"/>
          </p:cNvSpPr>
          <p:nvPr/>
        </p:nvSpPr>
        <p:spPr bwMode="auto">
          <a:xfrm>
            <a:off x="4305300" y="312420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18"/>
          <p:cNvSpPr>
            <a:spLocks noChangeShapeType="1"/>
          </p:cNvSpPr>
          <p:nvPr/>
        </p:nvSpPr>
        <p:spPr bwMode="auto">
          <a:xfrm>
            <a:off x="4762500" y="387985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19"/>
          <p:cNvSpPr>
            <a:spLocks noChangeShapeType="1"/>
          </p:cNvSpPr>
          <p:nvPr/>
        </p:nvSpPr>
        <p:spPr bwMode="auto">
          <a:xfrm>
            <a:off x="4889500" y="459740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373188"/>
            <a:ext cx="8394700" cy="5002212"/>
          </a:xfrm>
        </p:spPr>
        <p:txBody>
          <a:bodyPr/>
          <a:lstStyle/>
          <a:p>
            <a:pPr marL="381000" indent="-381000" eaLnBrk="1" hangingPunct="1"/>
            <a:r>
              <a:rPr lang="en-US" smtClean="0"/>
              <a:t>The burning of fossil fuels is also a major source of sulfur oxides and nitrogen oxides</a:t>
            </a:r>
          </a:p>
          <a:p>
            <a:pPr marL="381000" indent="-381000" eaLnBrk="1" hangingPunct="1"/>
            <a:r>
              <a:rPr lang="en-US" smtClean="0"/>
              <a:t>These compounds react with water in the air to form strong acids that fall in rain or snow</a:t>
            </a:r>
          </a:p>
          <a:p>
            <a:pPr marL="381000" indent="-381000" eaLnBrk="1" hangingPunct="1"/>
            <a:r>
              <a:rPr lang="en-US" b="1" smtClean="0"/>
              <a:t>Acid precipitation</a:t>
            </a:r>
            <a:r>
              <a:rPr lang="en-US" smtClean="0"/>
              <a:t> is rain, fog, or snow with a ph lower than 5.2</a:t>
            </a:r>
          </a:p>
          <a:p>
            <a:pPr marL="381000" indent="-381000" eaLnBrk="1" hangingPunct="1"/>
            <a:r>
              <a:rPr lang="en-US" smtClean="0"/>
              <a:t>Acid precipitation damages life in lakes and streams and changes soil chemistry on land </a:t>
            </a:r>
            <a:endParaRPr lang="en-US" b="1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0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429000" cy="1143000"/>
          </a:xfrm>
        </p:spPr>
        <p:txBody>
          <a:bodyPr/>
          <a:lstStyle/>
          <a:p>
            <a:r>
              <a:rPr lang="en-US"/>
              <a:t>Acid Rain</a:t>
            </a:r>
          </a:p>
        </p:txBody>
      </p:sp>
      <p:pic>
        <p:nvPicPr>
          <p:cNvPr id="86020" name="Picture 4" descr="03-10x2-Statu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3368675"/>
          </a:xfrm>
          <a:prstGeom prst="rect">
            <a:avLst/>
          </a:prstGeom>
          <a:noFill/>
        </p:spPr>
      </p:pic>
      <p:pic>
        <p:nvPicPr>
          <p:cNvPr id="86021" name="Picture 5" descr="03-10-AcidRai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086100"/>
            <a:ext cx="5715000" cy="37719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676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organisms require a fairly stable pH to maintain homeostasis</a:t>
            </a:r>
          </a:p>
          <a:p>
            <a:r>
              <a:rPr lang="en-US" dirty="0" smtClean="0"/>
              <a:t>Metabolism constantly produces acids and bases as byproducts of the chemical reactions</a:t>
            </a:r>
          </a:p>
          <a:p>
            <a:r>
              <a:rPr lang="en-US" dirty="0" smtClean="0"/>
              <a:t>Additionally, animals often ingest or are exposed to acids and bases from their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body maintains a pH </a:t>
            </a:r>
            <a:r>
              <a:rPr lang="en-US" smtClean="0"/>
              <a:t>range of </a:t>
            </a:r>
            <a:r>
              <a:rPr lang="en-US" dirty="0" smtClean="0"/>
              <a:t>between 7.35-7.45 using buffers</a:t>
            </a:r>
          </a:p>
          <a:p>
            <a:r>
              <a:rPr lang="en-US" dirty="0" smtClean="0"/>
              <a:t>The key buffer in human blood is an acid base pair consisting of carbonic acid and bicarbonate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	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	</a:t>
            </a:r>
            <a:r>
              <a:rPr lang="en-US" dirty="0" smtClean="0"/>
              <a:t> HCO</a:t>
            </a:r>
            <a:r>
              <a:rPr lang="en-US" baseline="-25000" dirty="0" smtClean="0"/>
              <a:t>3 </a:t>
            </a:r>
            <a:r>
              <a:rPr lang="en-US" baseline="30000" dirty="0" smtClean="0"/>
              <a:t>-   </a:t>
            </a:r>
            <a:r>
              <a:rPr lang="en-US" dirty="0" smtClean="0"/>
              <a:t>+ 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	</a:t>
            </a:r>
          </a:p>
          <a:p>
            <a:pPr lvl="6"/>
            <a:r>
              <a:rPr lang="en-US" baseline="-25000" dirty="0" smtClean="0"/>
              <a:t>Carbonic Acid		Bicarbonate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048000" y="4876800"/>
            <a:ext cx="531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800600" y="4883465"/>
            <a:ext cx="531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86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2846388" cy="304800"/>
          </a:xfrm>
          <a:ln/>
        </p:spPr>
        <p:txBody>
          <a:bodyPr/>
          <a:lstStyle/>
          <a:p>
            <a:pPr algn="l" eaLnBrk="1" hangingPunct="1"/>
            <a:r>
              <a:rPr lang="en-US" sz="1200" smtClean="0">
                <a:cs typeface="Arial" charset="0"/>
              </a:rPr>
              <a:t>Table 2.1</a:t>
            </a:r>
            <a:endParaRPr lang="en-US" sz="1200" smtClean="0"/>
          </a:p>
        </p:txBody>
      </p:sp>
      <p:pic>
        <p:nvPicPr>
          <p:cNvPr id="228355" name="Picture 2" descr="\\Ps3\CS1-Vol.07\50523_campbell_irdvd\final_jpeg_files%0\chap002\02_T01ElementsInBody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238125"/>
            <a:ext cx="646112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Carbon and the Molecular Diversity of Life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3500" y="838200"/>
            <a:ext cx="23843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Times New Roman" pitchFamily="84" charset="0"/>
              <a:cs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20700"/>
            <a:ext cx="8534400" cy="503238"/>
          </a:xfrm>
        </p:spPr>
        <p:txBody>
          <a:bodyPr/>
          <a:lstStyle/>
          <a:p>
            <a:pPr marL="57150" indent="11113" algn="l" eaLnBrk="1" hangingPunct="1"/>
            <a:r>
              <a:rPr lang="en-US" sz="3600" b="1" smtClean="0"/>
              <a:t>Overview: Carbon: The Backbone of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7950"/>
            <a:ext cx="8534400" cy="3981450"/>
          </a:xfrm>
        </p:spPr>
        <p:txBody>
          <a:bodyPr/>
          <a:lstStyle/>
          <a:p>
            <a:pPr eaLnBrk="1" hangingPunct="1"/>
            <a:r>
              <a:rPr lang="en-US" sz="2800" smtClean="0"/>
              <a:t>Living organisms consist mostly of carbon-based compounds</a:t>
            </a:r>
          </a:p>
          <a:p>
            <a:pPr eaLnBrk="1" hangingPunct="1"/>
            <a:r>
              <a:rPr lang="en-US" sz="2800" smtClean="0"/>
              <a:t>Carbon is unparalleled in its ability to form large, complex, and diverse molecules</a:t>
            </a:r>
          </a:p>
          <a:p>
            <a:pPr eaLnBrk="1" hangingPunct="1"/>
            <a:r>
              <a:rPr lang="en-US" sz="2800" smtClean="0"/>
              <a:t>Proteins, DNA, carbohydrates, and other molecules that distinguish living matter are all composed of carbon compounds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0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6900"/>
            <a:ext cx="8458200" cy="914400"/>
          </a:xfrm>
        </p:spPr>
        <p:txBody>
          <a:bodyPr/>
          <a:lstStyle/>
          <a:p>
            <a:pPr marL="57150" algn="l" eaLnBrk="1" hangingPunct="1"/>
            <a:r>
              <a:rPr lang="en-US" sz="3600" b="1" dirty="0" smtClean="0"/>
              <a:t>Organic </a:t>
            </a:r>
            <a:r>
              <a:rPr lang="en-US" sz="3600" b="1" dirty="0" smtClean="0"/>
              <a:t>chemistry is the study of carbon compounds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43100"/>
            <a:ext cx="8229600" cy="3248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Organic chemistry</a:t>
            </a:r>
            <a:r>
              <a:rPr lang="en-US" sz="2800" smtClean="0"/>
              <a:t> is the study of compounds that contain carbon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Organic compounds range from simple molecules to colossal ones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Most organic compounds contain hydrogen atoms in addition to carbon atoms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The Formation of Bonds with Carbon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05800" cy="487680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sz="2800" dirty="0" smtClean="0"/>
              <a:t>With four valence electrons, carbon can form four covalent bonds with a variety of atoms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dirty="0" smtClean="0"/>
              <a:t>This ability makes large, complex molecules possible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dirty="0" smtClean="0"/>
              <a:t>In molecules with multiple carbons, each carbon bonded to four other atoms has a tetrahedral shape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dirty="0" smtClean="0"/>
              <a:t>Carbon can form single, double, or triple bonds.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96900"/>
            <a:ext cx="85344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Molecular Diversity Arising from Carbon Skeleton Variation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1854200"/>
          </a:xfrm>
        </p:spPr>
        <p:txBody>
          <a:bodyPr/>
          <a:lstStyle/>
          <a:p>
            <a:pPr eaLnBrk="1" hangingPunct="1"/>
            <a:r>
              <a:rPr kumimoji="1" lang="en-US" sz="2800" smtClean="0"/>
              <a:t>Carbon chains</a:t>
            </a:r>
            <a:r>
              <a:rPr lang="en-US" sz="2800" smtClean="0"/>
              <a:t> form the skeletons of most organic molecules</a:t>
            </a:r>
          </a:p>
          <a:p>
            <a:pPr eaLnBrk="1" hangingPunct="1"/>
            <a:r>
              <a:rPr lang="en-US" sz="2800" smtClean="0"/>
              <a:t>Carbon chains vary in length and shape</a:t>
            </a:r>
          </a:p>
        </p:txBody>
      </p: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10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3479800" y="5956300"/>
            <a:ext cx="383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</a:rPr>
              <a:t>Animation: Carbon Skeletons</a:t>
            </a:r>
          </a:p>
        </p:txBody>
      </p:sp>
      <p:pic>
        <p:nvPicPr>
          <p:cNvPr id="10" name="Picture 5" descr="04_05_CarbonSkeletons-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3566983"/>
            <a:ext cx="8763000" cy="323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9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96900"/>
            <a:ext cx="86868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The Chemical Groups Most Important in the Processes of Life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001000" cy="3981450"/>
          </a:xfrm>
        </p:spPr>
        <p:txBody>
          <a:bodyPr/>
          <a:lstStyle/>
          <a:p>
            <a:pPr eaLnBrk="1" hangingPunct="1"/>
            <a:r>
              <a:rPr kumimoji="1" lang="en-US" sz="2800" b="1" smtClean="0"/>
              <a:t>Functional groups</a:t>
            </a:r>
            <a:r>
              <a:rPr lang="en-US" sz="2800" smtClean="0"/>
              <a:t> a</a:t>
            </a:r>
            <a:r>
              <a:rPr kumimoji="1" lang="en-US" sz="2800" smtClean="0"/>
              <a:t>re the components of organic molecules that are most commonly involved in chemical reactions</a:t>
            </a:r>
          </a:p>
          <a:p>
            <a:pPr eaLnBrk="1" hangingPunct="1"/>
            <a:r>
              <a:rPr kumimoji="1" lang="en-US" sz="2800" smtClean="0"/>
              <a:t>The number and arrangement of functional groups give each molecule its unique properties </a:t>
            </a:r>
          </a:p>
          <a:p>
            <a:pPr eaLnBrk="1" hangingPunct="1">
              <a:buFont typeface="Times" pitchFamily="84" charset="0"/>
              <a:buNone/>
            </a:pPr>
            <a:endParaRPr lang="en-US" sz="2800" smtClean="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525"/>
            <a:ext cx="1752600" cy="273050"/>
          </a:xfrm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Figure 4.9-a</a:t>
            </a:r>
          </a:p>
        </p:txBody>
      </p:sp>
      <p:pic>
        <p:nvPicPr>
          <p:cNvPr id="37891" name="Picture 3" descr="04_09_aChemicalGroup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263525"/>
            <a:ext cx="68659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81100" y="1016000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STRUCTURE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79513" y="303213"/>
            <a:ext cx="5762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CHEMICAL</a:t>
            </a:r>
          </a:p>
          <a:p>
            <a:pPr>
              <a:lnSpc>
                <a:spcPct val="90000"/>
              </a:lnSpc>
            </a:pPr>
            <a:r>
              <a:rPr lang="en-US" sz="800" b="1"/>
              <a:t>GROUP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622550" y="371475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Hydroxyl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179513" y="1708150"/>
            <a:ext cx="6286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NAME OF</a:t>
            </a:r>
          </a:p>
          <a:p>
            <a:r>
              <a:rPr lang="en-US" sz="800" b="1"/>
              <a:t>COMPOUND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184275" y="2552700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EXAMPLE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722563" y="3521075"/>
            <a:ext cx="4460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Ethanol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012950" y="1704975"/>
            <a:ext cx="15684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Alcohols (Their specific names</a:t>
            </a:r>
            <a:br>
              <a:rPr lang="en-US" sz="800" b="1"/>
            </a:br>
            <a:r>
              <a:rPr lang="en-US" sz="800" b="1"/>
              <a:t>usually end in </a:t>
            </a:r>
            <a:r>
              <a:rPr lang="en-US" sz="800" b="1" i="1"/>
              <a:t>-ol.)</a:t>
            </a:r>
            <a:endParaRPr lang="en-US" sz="800" b="1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619375" y="1350963"/>
            <a:ext cx="10604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(may be written HO</a:t>
            </a:r>
            <a:r>
              <a:rPr lang="en-US" sz="800" b="1">
                <a:sym typeface="Symbol" pitchFamily="84" charset="2"/>
              </a:rPr>
              <a:t>—)</a:t>
            </a:r>
            <a:endParaRPr lang="en-US" sz="800" b="1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668838" y="371475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Carbonyl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067175" y="1708150"/>
            <a:ext cx="15605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Ketones if the carbonyl group is</a:t>
            </a:r>
            <a:br>
              <a:rPr lang="en-US" sz="800" b="1"/>
            </a:br>
            <a:r>
              <a:rPr lang="en-US" sz="800" b="1"/>
              <a:t>within a carbon skeleton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073525" y="2070100"/>
            <a:ext cx="17351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Aldehydes if the carbonyl group</a:t>
            </a:r>
            <a:br>
              <a:rPr lang="en-US" sz="800" b="1"/>
            </a:br>
            <a:r>
              <a:rPr lang="en-US" sz="800" b="1"/>
              <a:t>is at the end of the carbon skeleton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726238" y="376238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Carboxyl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683375" y="3519488"/>
            <a:ext cx="5715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Acetic acid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714875" y="3521075"/>
            <a:ext cx="5715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Acetone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705350" y="4438650"/>
            <a:ext cx="5715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Propanal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121400" y="1709738"/>
            <a:ext cx="167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Carboxylic acids, or organic acids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179513" y="4721225"/>
            <a:ext cx="660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FUNCTIONAL</a:t>
            </a:r>
          </a:p>
          <a:p>
            <a:r>
              <a:rPr lang="en-US" sz="800" b="1"/>
              <a:t>PROPERTIES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009775" y="4732338"/>
            <a:ext cx="16843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Is polar as a result of the</a:t>
            </a:r>
            <a:br>
              <a:rPr lang="en-US" sz="800" b="1"/>
            </a:br>
            <a:r>
              <a:rPr lang="en-US" sz="800" b="1"/>
              <a:t>   electrons spending more time</a:t>
            </a:r>
            <a:br>
              <a:rPr lang="en-US" sz="800" b="1"/>
            </a:br>
            <a:r>
              <a:rPr lang="en-US" sz="800" b="1"/>
              <a:t>   near the electronegative oxygen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atom.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012950" y="5246688"/>
            <a:ext cx="1801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Can form hydrogen bonds with</a:t>
            </a:r>
            <a:br>
              <a:rPr lang="en-US" sz="800" b="1"/>
            </a:br>
            <a:r>
              <a:rPr lang="en-US" sz="800" b="1"/>
              <a:t>   water molecules, helping dissolve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organic compounds such as</a:t>
            </a:r>
            <a:br>
              <a:rPr lang="en-US" sz="800" b="1"/>
            </a:br>
            <a:r>
              <a:rPr lang="en-US" sz="800" b="1"/>
              <a:t>   sugars.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4064000" y="4729163"/>
            <a:ext cx="1801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A ketone and an aldehyde may be</a:t>
            </a:r>
            <a:br>
              <a:rPr lang="en-US" sz="800" b="1"/>
            </a:br>
            <a:r>
              <a:rPr lang="en-US" sz="800" b="1"/>
              <a:t>   structural isomers with different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properties, as is the case for</a:t>
            </a:r>
            <a:br>
              <a:rPr lang="en-US" sz="800" b="1"/>
            </a:br>
            <a:r>
              <a:rPr lang="en-US" sz="800" b="1"/>
              <a:t>   acetone and propanal.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4070350" y="5248275"/>
            <a:ext cx="17049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Ketone and aldehyde groups are</a:t>
            </a:r>
            <a:br>
              <a:rPr lang="en-US" sz="800" b="1"/>
            </a:br>
            <a:r>
              <a:rPr lang="en-US" sz="800" b="1"/>
              <a:t>   also found in sugars, giving rise</a:t>
            </a:r>
            <a:br>
              <a:rPr lang="en-US" sz="800" b="1"/>
            </a:br>
            <a:r>
              <a:rPr lang="en-US" sz="800" b="1"/>
              <a:t>   to two major groups of sugars: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ketoses (containing ketone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groups) and aldoses (containing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aldehyde groups).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121400" y="6178550"/>
            <a:ext cx="1717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Found in cells in the ionized form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with a charge of 1</a:t>
            </a:r>
            <a:r>
              <a:rPr lang="en-US" sz="800" b="1">
                <a:sym typeface="Symbol" pitchFamily="84" charset="2"/>
              </a:rPr>
              <a:t> and called a</a:t>
            </a:r>
          </a:p>
          <a:p>
            <a:pPr>
              <a:tabLst>
                <a:tab pos="114300" algn="l"/>
              </a:tabLst>
            </a:pPr>
            <a:r>
              <a:rPr lang="en-US" sz="800" b="1">
                <a:sym typeface="Symbol" pitchFamily="84" charset="2"/>
              </a:rPr>
              <a:t>   carboxylate ion.</a:t>
            </a:r>
            <a:endParaRPr lang="en-US" sz="800" b="1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6302375" y="5878513"/>
            <a:ext cx="5715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Nonionized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7124700" y="5880100"/>
            <a:ext cx="5715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Ionized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6130925" y="4725988"/>
            <a:ext cx="17097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Acts as an acid; can donate an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H</a:t>
            </a:r>
            <a:r>
              <a:rPr lang="en-US" sz="1000" b="1" baseline="20000"/>
              <a:t>+</a:t>
            </a:r>
            <a:r>
              <a:rPr lang="en-US" sz="800" b="1"/>
              <a:t> because the covalent bond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between oxygen and hydrogen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is so polar:</a:t>
            </a:r>
          </a:p>
        </p:txBody>
      </p:sp>
    </p:spTree>
    <p:extLst>
      <p:ext uri="{BB962C8B-B14F-4D97-AF65-F5344CB8AC3E}">
        <p14:creationId xmlns:p14="http://schemas.microsoft.com/office/powerpoint/2010/main" val="26163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525"/>
            <a:ext cx="1752600" cy="273050"/>
          </a:xfrm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Figure 4.9-b</a:t>
            </a:r>
          </a:p>
        </p:txBody>
      </p:sp>
      <p:pic>
        <p:nvPicPr>
          <p:cNvPr id="38915" name="Picture 29" descr="04_09_bChemicalGroup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504825"/>
            <a:ext cx="7018337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30"/>
          <p:cNvSpPr txBox="1">
            <a:spLocks noChangeArrowheads="1"/>
          </p:cNvSpPr>
          <p:nvPr/>
        </p:nvSpPr>
        <p:spPr bwMode="auto">
          <a:xfrm>
            <a:off x="1598613" y="627063"/>
            <a:ext cx="4714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Amino</a:t>
            </a:r>
          </a:p>
        </p:txBody>
      </p:sp>
      <p:sp>
        <p:nvSpPr>
          <p:cNvPr id="38917" name="Text Box 31"/>
          <p:cNvSpPr txBox="1">
            <a:spLocks noChangeArrowheads="1"/>
          </p:cNvSpPr>
          <p:nvPr/>
        </p:nvSpPr>
        <p:spPr bwMode="auto">
          <a:xfrm>
            <a:off x="3108325" y="627063"/>
            <a:ext cx="9159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Sulfhydryl</a:t>
            </a:r>
          </a:p>
        </p:txBody>
      </p:sp>
      <p:sp>
        <p:nvSpPr>
          <p:cNvPr id="38918" name="Text Box 32"/>
          <p:cNvSpPr txBox="1">
            <a:spLocks noChangeArrowheads="1"/>
          </p:cNvSpPr>
          <p:nvPr/>
        </p:nvSpPr>
        <p:spPr bwMode="auto">
          <a:xfrm>
            <a:off x="4978400" y="627063"/>
            <a:ext cx="6207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Phosphate</a:t>
            </a:r>
          </a:p>
        </p:txBody>
      </p:sp>
      <p:sp>
        <p:nvSpPr>
          <p:cNvPr id="38919" name="Text Box 33"/>
          <p:cNvSpPr txBox="1">
            <a:spLocks noChangeArrowheads="1"/>
          </p:cNvSpPr>
          <p:nvPr/>
        </p:nvSpPr>
        <p:spPr bwMode="auto">
          <a:xfrm>
            <a:off x="7024688" y="627063"/>
            <a:ext cx="6207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Methyl</a:t>
            </a:r>
          </a:p>
        </p:txBody>
      </p:sp>
      <p:sp>
        <p:nvSpPr>
          <p:cNvPr id="38920" name="Text Box 34"/>
          <p:cNvSpPr txBox="1">
            <a:spLocks noChangeArrowheads="1"/>
          </p:cNvSpPr>
          <p:nvPr/>
        </p:nvSpPr>
        <p:spPr bwMode="auto">
          <a:xfrm>
            <a:off x="6497638" y="1968500"/>
            <a:ext cx="1146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Methylated compounds</a:t>
            </a:r>
          </a:p>
        </p:txBody>
      </p:sp>
      <p:sp>
        <p:nvSpPr>
          <p:cNvPr id="38921" name="Text Box 35"/>
          <p:cNvSpPr txBox="1">
            <a:spLocks noChangeArrowheads="1"/>
          </p:cNvSpPr>
          <p:nvPr/>
        </p:nvSpPr>
        <p:spPr bwMode="auto">
          <a:xfrm>
            <a:off x="4425950" y="1952625"/>
            <a:ext cx="1146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Organic phosphates</a:t>
            </a:r>
          </a:p>
        </p:txBody>
      </p:sp>
      <p:sp>
        <p:nvSpPr>
          <p:cNvPr id="38922" name="Text Box 36"/>
          <p:cNvSpPr txBox="1">
            <a:spLocks noChangeArrowheads="1"/>
          </p:cNvSpPr>
          <p:nvPr/>
        </p:nvSpPr>
        <p:spPr bwMode="auto">
          <a:xfrm>
            <a:off x="3443288" y="1524000"/>
            <a:ext cx="6921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800" b="1"/>
              <a:t>(may be</a:t>
            </a:r>
            <a:br>
              <a:rPr lang="en-US" sz="800" b="1"/>
            </a:br>
            <a:r>
              <a:rPr lang="en-US" sz="800" b="1"/>
              <a:t>written HS</a:t>
            </a:r>
            <a:r>
              <a:rPr lang="en-US" sz="800" b="1">
                <a:sym typeface="Symbol" pitchFamily="84" charset="2"/>
              </a:rPr>
              <a:t>—)</a:t>
            </a:r>
            <a:endParaRPr lang="en-US" sz="800" b="1"/>
          </a:p>
        </p:txBody>
      </p:sp>
      <p:sp>
        <p:nvSpPr>
          <p:cNvPr id="38923" name="Text Box 37"/>
          <p:cNvSpPr txBox="1">
            <a:spLocks noChangeArrowheads="1"/>
          </p:cNvSpPr>
          <p:nvPr/>
        </p:nvSpPr>
        <p:spPr bwMode="auto">
          <a:xfrm>
            <a:off x="2724150" y="1966913"/>
            <a:ext cx="341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Thiols</a:t>
            </a:r>
          </a:p>
        </p:txBody>
      </p:sp>
      <p:sp>
        <p:nvSpPr>
          <p:cNvPr id="38924" name="Text Box 38"/>
          <p:cNvSpPr txBox="1">
            <a:spLocks noChangeArrowheads="1"/>
          </p:cNvSpPr>
          <p:nvPr/>
        </p:nvSpPr>
        <p:spPr bwMode="auto">
          <a:xfrm>
            <a:off x="1171575" y="1965325"/>
            <a:ext cx="341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Amines</a:t>
            </a:r>
          </a:p>
        </p:txBody>
      </p:sp>
      <p:sp>
        <p:nvSpPr>
          <p:cNvPr id="38925" name="Text Box 39"/>
          <p:cNvSpPr txBox="1">
            <a:spLocks noChangeArrowheads="1"/>
          </p:cNvSpPr>
          <p:nvPr/>
        </p:nvSpPr>
        <p:spPr bwMode="auto">
          <a:xfrm>
            <a:off x="1598613" y="3900488"/>
            <a:ext cx="5476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Glycine</a:t>
            </a:r>
          </a:p>
        </p:txBody>
      </p:sp>
      <p:sp>
        <p:nvSpPr>
          <p:cNvPr id="38926" name="Text Box 40"/>
          <p:cNvSpPr txBox="1">
            <a:spLocks noChangeArrowheads="1"/>
          </p:cNvSpPr>
          <p:nvPr/>
        </p:nvSpPr>
        <p:spPr bwMode="auto">
          <a:xfrm>
            <a:off x="3213100" y="3898900"/>
            <a:ext cx="44926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Cysteine</a:t>
            </a:r>
          </a:p>
        </p:txBody>
      </p:sp>
      <p:sp>
        <p:nvSpPr>
          <p:cNvPr id="38927" name="Text Box 41"/>
          <p:cNvSpPr txBox="1">
            <a:spLocks noChangeArrowheads="1"/>
          </p:cNvSpPr>
          <p:nvPr/>
        </p:nvSpPr>
        <p:spPr bwMode="auto">
          <a:xfrm>
            <a:off x="1181100" y="4130675"/>
            <a:ext cx="121761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Acts as a base; can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pick up an H</a:t>
            </a:r>
            <a:r>
              <a:rPr lang="en-US" sz="1000" b="1" baseline="20000"/>
              <a:t>+ </a:t>
            </a:r>
            <a:r>
              <a:rPr lang="en-US" sz="800" b="1"/>
              <a:t>from the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surrounding solution</a:t>
            </a:r>
            <a:br>
              <a:rPr lang="en-US" sz="800" b="1"/>
            </a:br>
            <a:r>
              <a:rPr lang="en-US" sz="800" b="1"/>
              <a:t>   (water, in living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organisms): </a:t>
            </a:r>
          </a:p>
        </p:txBody>
      </p:sp>
      <p:sp>
        <p:nvSpPr>
          <p:cNvPr id="38928" name="Text Box 42"/>
          <p:cNvSpPr txBox="1">
            <a:spLocks noChangeArrowheads="1"/>
          </p:cNvSpPr>
          <p:nvPr/>
        </p:nvSpPr>
        <p:spPr bwMode="auto">
          <a:xfrm>
            <a:off x="1246188" y="5394325"/>
            <a:ext cx="56515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Nonionized</a:t>
            </a:r>
          </a:p>
        </p:txBody>
      </p:sp>
      <p:sp>
        <p:nvSpPr>
          <p:cNvPr id="38929" name="Text Box 43"/>
          <p:cNvSpPr txBox="1">
            <a:spLocks noChangeArrowheads="1"/>
          </p:cNvSpPr>
          <p:nvPr/>
        </p:nvSpPr>
        <p:spPr bwMode="auto">
          <a:xfrm>
            <a:off x="2071688" y="5394325"/>
            <a:ext cx="56515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Ionized</a:t>
            </a:r>
          </a:p>
        </p:txBody>
      </p:sp>
      <p:sp>
        <p:nvSpPr>
          <p:cNvPr id="38930" name="Text Box 44"/>
          <p:cNvSpPr txBox="1">
            <a:spLocks noChangeArrowheads="1"/>
          </p:cNvSpPr>
          <p:nvPr/>
        </p:nvSpPr>
        <p:spPr bwMode="auto">
          <a:xfrm>
            <a:off x="1181100" y="5703888"/>
            <a:ext cx="10826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Found in cells in the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ionized form with a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charge of 1+.</a:t>
            </a:r>
          </a:p>
        </p:txBody>
      </p:sp>
      <p:sp>
        <p:nvSpPr>
          <p:cNvPr id="38931" name="Text Box 45"/>
          <p:cNvSpPr txBox="1">
            <a:spLocks noChangeArrowheads="1"/>
          </p:cNvSpPr>
          <p:nvPr/>
        </p:nvSpPr>
        <p:spPr bwMode="auto">
          <a:xfrm>
            <a:off x="2695575" y="4130675"/>
            <a:ext cx="144621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Two sulfhydryl groups can</a:t>
            </a:r>
            <a:br>
              <a:rPr lang="en-US" sz="800" b="1"/>
            </a:br>
            <a:r>
              <a:rPr lang="en-US" sz="800" b="1"/>
              <a:t>   react, forming a covalent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bond. This “cross-linking”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helps stabilize protein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structure. </a:t>
            </a:r>
            <a:br>
              <a:rPr lang="en-US" sz="800" b="1"/>
            </a:br>
            <a:endParaRPr lang="en-US" sz="800" b="1"/>
          </a:p>
        </p:txBody>
      </p:sp>
      <p:sp>
        <p:nvSpPr>
          <p:cNvPr id="38932" name="Text Box 46"/>
          <p:cNvSpPr txBox="1">
            <a:spLocks noChangeArrowheads="1"/>
          </p:cNvSpPr>
          <p:nvPr/>
        </p:nvSpPr>
        <p:spPr bwMode="auto">
          <a:xfrm>
            <a:off x="2695575" y="4895850"/>
            <a:ext cx="14795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Cross-linking of cysteines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in hair proteins maintains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the curliness or straightness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of hair. Straight hair can be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“permanently” curled by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shaping it around curlers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and then breaking and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re-forming the cross-linking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bonds.</a:t>
            </a:r>
          </a:p>
        </p:txBody>
      </p:sp>
      <p:sp>
        <p:nvSpPr>
          <p:cNvPr id="38933" name="Text Box 47"/>
          <p:cNvSpPr txBox="1">
            <a:spLocks noChangeArrowheads="1"/>
          </p:cNvSpPr>
          <p:nvPr/>
        </p:nvSpPr>
        <p:spPr bwMode="auto">
          <a:xfrm>
            <a:off x="4422775" y="4127500"/>
            <a:ext cx="1782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Contributes negative charge to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the molecule of which it is a part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(2– when at the end of a molecule,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as above; 1– when located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internally in a chain of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phosphates).</a:t>
            </a:r>
          </a:p>
          <a:p>
            <a:pPr>
              <a:tabLst>
                <a:tab pos="114300" algn="l"/>
              </a:tabLst>
            </a:pPr>
            <a:endParaRPr lang="en-US" sz="800" b="1"/>
          </a:p>
        </p:txBody>
      </p:sp>
      <p:sp>
        <p:nvSpPr>
          <p:cNvPr id="38934" name="Text Box 48"/>
          <p:cNvSpPr txBox="1">
            <a:spLocks noChangeArrowheads="1"/>
          </p:cNvSpPr>
          <p:nvPr/>
        </p:nvSpPr>
        <p:spPr bwMode="auto">
          <a:xfrm>
            <a:off x="4433888" y="4895850"/>
            <a:ext cx="18081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Molecules containing phosphate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groups have the potential to react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with water, releasing energy.</a:t>
            </a:r>
          </a:p>
        </p:txBody>
      </p:sp>
      <p:sp>
        <p:nvSpPr>
          <p:cNvPr id="38935" name="Text Box 49"/>
          <p:cNvSpPr txBox="1">
            <a:spLocks noChangeArrowheads="1"/>
          </p:cNvSpPr>
          <p:nvPr/>
        </p:nvSpPr>
        <p:spPr bwMode="auto">
          <a:xfrm>
            <a:off x="6480175" y="4648200"/>
            <a:ext cx="1435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Arrangement of methyl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groups in male and female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sex hormones affects their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shape and function.</a:t>
            </a:r>
          </a:p>
        </p:txBody>
      </p:sp>
      <p:sp>
        <p:nvSpPr>
          <p:cNvPr id="38936" name="Text Box 50"/>
          <p:cNvSpPr txBox="1">
            <a:spLocks noChangeArrowheads="1"/>
          </p:cNvSpPr>
          <p:nvPr/>
        </p:nvSpPr>
        <p:spPr bwMode="auto">
          <a:xfrm>
            <a:off x="6496050" y="4133850"/>
            <a:ext cx="1435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114300" algn="l"/>
              </a:tabLst>
            </a:pPr>
            <a:r>
              <a:rPr lang="en-US" sz="800" b="1"/>
              <a:t>• Addition of a methyl group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to DNA, or to molecules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bound to DNA, affects the</a:t>
            </a:r>
          </a:p>
          <a:p>
            <a:pPr>
              <a:tabLst>
                <a:tab pos="114300" algn="l"/>
              </a:tabLst>
            </a:pPr>
            <a:r>
              <a:rPr lang="en-US" sz="800" b="1"/>
              <a:t>   expression of genes.</a:t>
            </a:r>
          </a:p>
        </p:txBody>
      </p:sp>
      <p:sp>
        <p:nvSpPr>
          <p:cNvPr id="38937" name="Text Box 51"/>
          <p:cNvSpPr txBox="1">
            <a:spLocks noChangeArrowheads="1"/>
          </p:cNvSpPr>
          <p:nvPr/>
        </p:nvSpPr>
        <p:spPr bwMode="auto">
          <a:xfrm>
            <a:off x="4846638" y="3889375"/>
            <a:ext cx="982662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Glycerol phosphate</a:t>
            </a:r>
          </a:p>
        </p:txBody>
      </p:sp>
      <p:sp>
        <p:nvSpPr>
          <p:cNvPr id="38938" name="Text Box 52"/>
          <p:cNvSpPr txBox="1">
            <a:spLocks noChangeArrowheads="1"/>
          </p:cNvSpPr>
          <p:nvPr/>
        </p:nvSpPr>
        <p:spPr bwMode="auto">
          <a:xfrm>
            <a:off x="6811963" y="3902075"/>
            <a:ext cx="8604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5-Methyl cytidine</a:t>
            </a:r>
          </a:p>
        </p:txBody>
      </p:sp>
    </p:spTree>
    <p:extLst>
      <p:ext uri="{BB962C8B-B14F-4D97-AF65-F5344CB8AC3E}">
        <p14:creationId xmlns:p14="http://schemas.microsoft.com/office/powerpoint/2010/main" val="8648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Functional Groups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 descr="04-08-EstradiolTestoster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96900"/>
            <a:ext cx="8534400" cy="914400"/>
          </a:xfrm>
        </p:spPr>
        <p:txBody>
          <a:bodyPr/>
          <a:lstStyle/>
          <a:p>
            <a:pPr marL="57150" indent="11113" algn="l" eaLnBrk="1" hangingPunct="1">
              <a:tabLst>
                <a:tab pos="461963" algn="l"/>
              </a:tabLst>
            </a:pPr>
            <a:r>
              <a:rPr lang="en-US" sz="3600" b="1" smtClean="0"/>
              <a:t>ATP: An Important Source of Energy for Cellular Processes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3225800"/>
          </a:xfrm>
        </p:spPr>
        <p:txBody>
          <a:bodyPr/>
          <a:lstStyle/>
          <a:p>
            <a:pPr eaLnBrk="1" hangingPunct="1"/>
            <a:r>
              <a:rPr lang="en-US" sz="2800" smtClean="0"/>
              <a:t>One phosphate molecule, </a:t>
            </a:r>
            <a:r>
              <a:rPr lang="en-US" sz="2800" b="1" smtClean="0"/>
              <a:t>adenosine triphosphate</a:t>
            </a:r>
            <a:r>
              <a:rPr lang="en-US" sz="2800" smtClean="0"/>
              <a:t> (</a:t>
            </a:r>
            <a:r>
              <a:rPr lang="en-US" sz="2800" b="1" smtClean="0"/>
              <a:t>ATP</a:t>
            </a:r>
            <a:r>
              <a:rPr lang="en-US" sz="2800" smtClean="0"/>
              <a:t>), is the primary energy-transferring molecule in the cell </a:t>
            </a:r>
          </a:p>
          <a:p>
            <a:pPr eaLnBrk="1" hangingPunct="1"/>
            <a:r>
              <a:rPr lang="en-US" sz="2800" smtClean="0"/>
              <a:t>ATP consists of an organic molecule called adenosine attached to a string of three phosphate groups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565525" y="4902200"/>
            <a:ext cx="184150" cy="4730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kumimoji="1" lang="en-US" sz="2500">
              <a:solidFill>
                <a:srgbClr val="FF0000"/>
              </a:solidFill>
              <a:sym typeface="Symbol" pitchFamily="84" charset="2"/>
            </a:endParaRPr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Effects of Essential Element Deficiencies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257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Goiters are enlarged thyroid glands caused by an iodine deficiency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Plant grown with Nitrogen </a:t>
            </a:r>
          </a:p>
          <a:p>
            <a:pPr eaLnBrk="1" hangingPunct="1">
              <a:buNone/>
              <a:defRPr/>
            </a:pPr>
            <a:r>
              <a:rPr lang="en-US" dirty="0" smtClean="0"/>
              <a:t>Vs. Plant grown without Nitrogen</a:t>
            </a:r>
          </a:p>
        </p:txBody>
      </p:sp>
      <p:pic>
        <p:nvPicPr>
          <p:cNvPr id="8196" name="Picture 4" descr="02-04-Goiter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3871" y="1066800"/>
            <a:ext cx="3750129" cy="4953000"/>
          </a:xfrm>
          <a:noFill/>
        </p:spPr>
      </p:pic>
      <p:pic>
        <p:nvPicPr>
          <p:cNvPr id="5" name="Picture 4" descr="02-03-Deficien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510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rot="2227476">
            <a:off x="2707553" y="3314249"/>
            <a:ext cx="426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525"/>
            <a:ext cx="1752600" cy="273050"/>
          </a:xfrm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Figure 4. UN05</a:t>
            </a:r>
          </a:p>
        </p:txBody>
      </p:sp>
      <p:pic>
        <p:nvPicPr>
          <p:cNvPr id="51203" name="Picture 3" descr="04_UN05ATPRx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474913"/>
            <a:ext cx="85486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994400" y="3106738"/>
            <a:ext cx="13684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Adenosine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616075" y="3114675"/>
            <a:ext cx="1812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Adenosine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01963" y="2490788"/>
            <a:ext cx="1254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Reacts</a:t>
            </a:r>
          </a:p>
          <a:p>
            <a:pPr algn="ctr">
              <a:lnSpc>
                <a:spcPct val="90000"/>
              </a:lnSpc>
            </a:pPr>
            <a:r>
              <a:rPr lang="en-US" sz="2000" b="1"/>
              <a:t>with H</a:t>
            </a:r>
            <a:r>
              <a:rPr lang="en-US" sz="2000" b="1" baseline="-25000"/>
              <a:t>2</a:t>
            </a:r>
            <a:r>
              <a:rPr lang="en-US" sz="2000" b="1"/>
              <a:t>O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856038" y="3619500"/>
            <a:ext cx="1254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Inorganic</a:t>
            </a:r>
          </a:p>
          <a:p>
            <a:pPr>
              <a:lnSpc>
                <a:spcPct val="90000"/>
              </a:lnSpc>
            </a:pPr>
            <a:r>
              <a:rPr lang="en-US" sz="2000" b="1"/>
              <a:t>phosphate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350963" y="3621088"/>
            <a:ext cx="5683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ATP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927725" y="3614738"/>
            <a:ext cx="5683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ADP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912100" y="3090863"/>
            <a:ext cx="885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8672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The Structure and Function of Large Biological Molecules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3500" y="838200"/>
            <a:ext cx="2769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3.2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Overview: The Molecules of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1763"/>
            <a:ext cx="7620000" cy="4999037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800" smtClean="0"/>
              <a:t>All living things are made up of four classes of large biological molecules: carbohydrates, lipids, proteins, and nucleic acids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800" b="1" smtClean="0"/>
              <a:t>Macromolecules </a:t>
            </a:r>
            <a:r>
              <a:rPr lang="en-US" sz="2800" smtClean="0"/>
              <a:t>are large molecules composed of thousands of covalently connected atoms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800" smtClean="0"/>
              <a:t>Molecular structure and function are inseparable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0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596900"/>
            <a:ext cx="8890000" cy="914400"/>
          </a:xfrm>
        </p:spPr>
        <p:txBody>
          <a:bodyPr/>
          <a:lstStyle/>
          <a:p>
            <a:pPr marL="107950" indent="6350" eaLnBrk="1" hangingPunct="1"/>
            <a:r>
              <a:rPr lang="en-US" dirty="0" smtClean="0"/>
              <a:t>Macromolecules </a:t>
            </a:r>
            <a:r>
              <a:rPr lang="en-US" dirty="0" smtClean="0"/>
              <a:t>are polymers, built from monomers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33575"/>
            <a:ext cx="7924800" cy="4314825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A </a:t>
            </a:r>
            <a:r>
              <a:rPr lang="en-US" sz="2800" b="1" dirty="0" smtClean="0"/>
              <a:t>polymer </a:t>
            </a:r>
            <a:r>
              <a:rPr lang="en-US" sz="2800" dirty="0" smtClean="0"/>
              <a:t>is a long molecule consisting of many similar building blocks </a:t>
            </a:r>
          </a:p>
          <a:p>
            <a:pPr marL="350838" indent="-350838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These small building-block molecules are called </a:t>
            </a:r>
            <a:r>
              <a:rPr lang="en-US" sz="2800" b="1" dirty="0" smtClean="0"/>
              <a:t>monomers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534400" cy="48958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</a:t>
            </a:r>
            <a:r>
              <a:rPr lang="en-US" sz="2800" b="1" dirty="0" smtClean="0"/>
              <a:t>dehydration reaction </a:t>
            </a:r>
            <a:r>
              <a:rPr lang="en-US" sz="2800" dirty="0" smtClean="0"/>
              <a:t>occurs when two monomers bond together through the loss of a water molecule</a:t>
            </a:r>
          </a:p>
          <a:p>
            <a:pPr eaLnBrk="1" hangingPunct="1"/>
            <a:r>
              <a:rPr lang="en-US" sz="2800" dirty="0" smtClean="0"/>
              <a:t>Polymers are disassembled to monomers by </a:t>
            </a:r>
            <a:r>
              <a:rPr lang="en-US" sz="2800" b="1" dirty="0" smtClean="0"/>
              <a:t>hydrolysis</a:t>
            </a:r>
            <a:r>
              <a:rPr lang="en-US" sz="2800" dirty="0" smtClean="0"/>
              <a:t>, a reaction that is essentially the reverse of the dehydration reaction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898525"/>
            <a:ext cx="8839200" cy="641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The Synthesis and Breakdown of Polymers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4" name="Picture 10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5100" y="58451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3937000" y="5981700"/>
            <a:ext cx="2768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Polymers</a:t>
            </a:r>
          </a:p>
        </p:txBody>
      </p:sp>
    </p:spTree>
    <p:extLst>
      <p:ext uri="{BB962C8B-B14F-4D97-AF65-F5344CB8AC3E}">
        <p14:creationId xmlns:p14="http://schemas.microsoft.com/office/powerpoint/2010/main" val="37120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5.2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8195" name="Picture 3" descr="05_02_Polymer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188" y="136525"/>
            <a:ext cx="51276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46288" y="168275"/>
            <a:ext cx="42084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(a) Dehydration reaction: synthesizing a polymer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97213" y="1035050"/>
            <a:ext cx="12334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Short polymer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470525" y="1041400"/>
            <a:ext cx="1670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Unlinked monomer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473450" y="1570038"/>
            <a:ext cx="185578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Dehydration removes</a:t>
            </a:r>
            <a:br>
              <a:rPr lang="en-US" sz="1400" b="1"/>
            </a:br>
            <a:r>
              <a:rPr lang="en-US" sz="1400" b="1"/>
              <a:t>a water molecule,</a:t>
            </a:r>
            <a:br>
              <a:rPr lang="en-US" sz="1400" b="1"/>
            </a:br>
            <a:r>
              <a:rPr lang="en-US" sz="1400" b="1"/>
              <a:t>forming a new bond.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76688" y="3197225"/>
            <a:ext cx="14176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Longer polymer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044700" y="3660775"/>
            <a:ext cx="35210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(b) Hydrolysis: breaking down a polymer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36975" y="4903788"/>
            <a:ext cx="15255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Hydrolysis adds</a:t>
            </a:r>
            <a:br>
              <a:rPr lang="en-US" sz="1400" b="1"/>
            </a:br>
            <a:r>
              <a:rPr lang="en-US" sz="1400" b="1"/>
              <a:t>a water molecule,</a:t>
            </a:r>
            <a:br>
              <a:rPr lang="en-US" sz="1400" b="1"/>
            </a:br>
            <a:r>
              <a:rPr lang="en-US" sz="1400" b="1"/>
              <a:t>breaking a bond.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855913" y="6540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1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471863" y="27622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1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471863" y="41656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1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560763" y="6540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2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252913" y="6540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3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183063" y="27686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2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875213" y="27686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3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599113" y="27622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4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176713" y="41592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2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868863" y="41592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3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592763" y="41529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4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843213" y="621030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1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554413" y="62039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2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252913" y="6203950"/>
            <a:ext cx="255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01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96900"/>
            <a:ext cx="8953500" cy="914400"/>
          </a:xfrm>
        </p:spPr>
        <p:txBody>
          <a:bodyPr/>
          <a:lstStyle/>
          <a:p>
            <a:pPr marL="57150" eaLnBrk="1" hangingPunct="1"/>
            <a:r>
              <a:rPr lang="en-US" dirty="0" smtClean="0"/>
              <a:t>Carbohydrates </a:t>
            </a:r>
            <a:r>
              <a:rPr lang="en-US" dirty="0" smtClean="0"/>
              <a:t>serve as fuel and building material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7620000" cy="3981450"/>
          </a:xfrm>
        </p:spPr>
        <p:txBody>
          <a:bodyPr/>
          <a:lstStyle/>
          <a:p>
            <a:pPr eaLnBrk="1" hangingPunct="1"/>
            <a:r>
              <a:rPr lang="en-US" sz="2800" b="1" smtClean="0"/>
              <a:t>Carbohydrates </a:t>
            </a:r>
            <a:r>
              <a:rPr lang="en-US" sz="2800" smtClean="0"/>
              <a:t>include sugars and the polymers of sugars</a:t>
            </a:r>
          </a:p>
          <a:p>
            <a:pPr eaLnBrk="1" hangingPunct="1"/>
            <a:r>
              <a:rPr lang="en-US" sz="2800" smtClean="0"/>
              <a:t>The simplest carbohydrates are monosaccharides, or single sugars</a:t>
            </a:r>
          </a:p>
          <a:p>
            <a:pPr eaLnBrk="1" hangingPunct="1"/>
            <a:r>
              <a:rPr lang="en-US" sz="2800" smtClean="0"/>
              <a:t>Carbohydrate macromolecules are polysaccharides, polymers composed of many sugar building blocks 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Sugars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0013"/>
            <a:ext cx="8153400" cy="4903787"/>
          </a:xfrm>
        </p:spPr>
        <p:txBody>
          <a:bodyPr/>
          <a:lstStyle/>
          <a:p>
            <a:pPr eaLnBrk="1" hangingPunct="1"/>
            <a:r>
              <a:rPr lang="en-US" sz="2800" b="1" dirty="0" err="1" smtClean="0"/>
              <a:t>Monosaccharides</a:t>
            </a:r>
            <a:r>
              <a:rPr lang="en-US" sz="2800" b="1" dirty="0" smtClean="0"/>
              <a:t> </a:t>
            </a:r>
            <a:r>
              <a:rPr lang="en-US" sz="2800" dirty="0" smtClean="0"/>
              <a:t>have molecular formulas that are usually multiples of 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(1:2:1)</a:t>
            </a:r>
          </a:p>
          <a:p>
            <a:pPr eaLnBrk="1" hangingPunct="1"/>
            <a:r>
              <a:rPr lang="en-US" sz="2800" dirty="0" smtClean="0"/>
              <a:t>Glucose (C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) is the most common </a:t>
            </a:r>
            <a:r>
              <a:rPr lang="en-US" sz="2800" dirty="0" smtClean="0"/>
              <a:t>monosaccharide</a:t>
            </a:r>
          </a:p>
          <a:p>
            <a:pPr eaLnBrk="1" hangingPunct="1"/>
            <a:r>
              <a:rPr lang="en-US" sz="2800" dirty="0"/>
              <a:t>A </a:t>
            </a:r>
            <a:r>
              <a:rPr lang="en-US" sz="2800" b="1" dirty="0"/>
              <a:t>disaccharide</a:t>
            </a:r>
            <a:r>
              <a:rPr lang="en-US" sz="2800" dirty="0"/>
              <a:t> is formed when a dehydration reaction joins two monosaccharides </a:t>
            </a:r>
          </a:p>
          <a:p>
            <a:pPr eaLnBrk="1" hangingPunct="1"/>
            <a:r>
              <a:rPr lang="en-US" sz="2800" dirty="0"/>
              <a:t>This covalent bond is called a </a:t>
            </a:r>
            <a:r>
              <a:rPr lang="en-US" sz="2800" b="1" dirty="0" err="1"/>
              <a:t>glycosidic</a:t>
            </a:r>
            <a:r>
              <a:rPr lang="en-US" sz="2800" b="1" dirty="0"/>
              <a:t> linkage</a:t>
            </a:r>
          </a:p>
          <a:p>
            <a:pPr eaLnBrk="1" hangingPunct="1"/>
            <a:endParaRPr lang="en-US" sz="2800" dirty="0" smtClean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5.5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1507" name="Picture 3" descr="05_05DisaccharideSynth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66763"/>
            <a:ext cx="8548687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4488" y="2873375"/>
            <a:ext cx="50403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(a) Dehydration reaction in the synthesis of maltose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36550" y="5672138"/>
            <a:ext cx="50403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(b) Dehydration reaction in the synthesis of sucrose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41350" y="2455863"/>
            <a:ext cx="8477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Glucose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014663" y="2474913"/>
            <a:ext cx="8477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Glucose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47700" y="5278438"/>
            <a:ext cx="8477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Glucose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149975" y="2476500"/>
            <a:ext cx="8477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Maltose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987675" y="5280025"/>
            <a:ext cx="8477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Fructose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137275" y="5267325"/>
            <a:ext cx="8477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Sucrose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30913" y="1030288"/>
            <a:ext cx="9667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300" b="1"/>
              <a:t>1–4</a:t>
            </a:r>
            <a:br>
              <a:rPr lang="en-US" sz="1300" b="1"/>
            </a:br>
            <a:r>
              <a:rPr lang="en-US" sz="1300" b="1"/>
              <a:t>glycosidic</a:t>
            </a:r>
            <a:br>
              <a:rPr lang="en-US" sz="1300" b="1"/>
            </a:br>
            <a:r>
              <a:rPr lang="en-US" sz="1300" b="1"/>
              <a:t>linkage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051550" y="3814763"/>
            <a:ext cx="9667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300" b="1"/>
              <a:t>1–2</a:t>
            </a:r>
            <a:br>
              <a:rPr lang="en-US" sz="1300" b="1"/>
            </a:br>
            <a:r>
              <a:rPr lang="en-US" sz="1300" b="1"/>
              <a:t>glycosidic</a:t>
            </a:r>
            <a:br>
              <a:rPr lang="en-US" sz="1300" b="1"/>
            </a:br>
            <a:r>
              <a:rPr lang="en-US" sz="1300" b="1"/>
              <a:t>linkage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024563" y="1358900"/>
            <a:ext cx="1206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1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996113" y="1366838"/>
            <a:ext cx="1206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4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057900" y="4157663"/>
            <a:ext cx="1206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1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008813" y="4157663"/>
            <a:ext cx="1206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48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Polysaccharides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2768600"/>
          </a:xfrm>
        </p:spPr>
        <p:txBody>
          <a:bodyPr/>
          <a:lstStyle/>
          <a:p>
            <a:pPr eaLnBrk="1" hangingPunct="1"/>
            <a:r>
              <a:rPr lang="en-US" sz="2800" b="1" smtClean="0"/>
              <a:t>Polysaccharides</a:t>
            </a:r>
            <a:r>
              <a:rPr lang="en-US" sz="2800" smtClean="0"/>
              <a:t>, the polymers of sugars, have storage and structural roles</a:t>
            </a:r>
          </a:p>
          <a:p>
            <a:pPr eaLnBrk="1" hangingPunct="1"/>
            <a:r>
              <a:rPr lang="en-US" sz="2800" smtClean="0"/>
              <a:t>The structure and function of a polysaccharide are determined by its sugar monomers and the positions of glycosidic linkages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485775"/>
            <a:ext cx="87757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" pitchFamily="84" charset="0"/>
              </a:rPr>
              <a:t>Concept 2.2: An element’s properties</a:t>
            </a:r>
            <a:br>
              <a:rPr lang="en-US" sz="3600" b="1" smtClean="0">
                <a:latin typeface="Times" pitchFamily="84" charset="0"/>
              </a:rPr>
            </a:br>
            <a:r>
              <a:rPr lang="en-US" sz="3600" b="1" smtClean="0">
                <a:latin typeface="Times" pitchFamily="84" charset="0"/>
              </a:rPr>
              <a:t>depend on the structure of its atoms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901825"/>
            <a:ext cx="7772400" cy="4114800"/>
          </a:xfrm>
        </p:spPr>
        <p:txBody>
          <a:bodyPr/>
          <a:lstStyle/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Each element consists of unique atoms</a:t>
            </a:r>
            <a:endParaRPr lang="en-US" sz="2800" b="1" smtClean="0"/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smtClean="0"/>
              <a:t>An </a:t>
            </a:r>
            <a:r>
              <a:rPr lang="en-US" sz="2800" b="1" smtClean="0"/>
              <a:t>atom</a:t>
            </a:r>
            <a:r>
              <a:rPr lang="en-US" sz="2800" smtClean="0"/>
              <a:t> is the smallest unit of matter that still retains the properties of an element</a:t>
            </a:r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endParaRPr lang="en-US" sz="280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 descr="Image result for atom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6325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19500" y="3429000"/>
            <a:ext cx="5524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kern="0" dirty="0" smtClean="0"/>
              <a:t>Atoms are composed of subatomic particles</a:t>
            </a:r>
            <a:endParaRPr lang="en-US" sz="2800" i="1" kern="0" dirty="0" smtClean="0"/>
          </a:p>
          <a:p>
            <a:pPr marL="377825" indent="-377825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kern="0" dirty="0" smtClean="0"/>
              <a:t>Relevant subatomic particles include</a:t>
            </a:r>
            <a:endParaRPr lang="en-US" kern="0" dirty="0" smtClean="0"/>
          </a:p>
          <a:p>
            <a:pPr marL="973138" lvl="1" indent="-296863" eaLnBrk="1" hangingPunct="1"/>
            <a:r>
              <a:rPr lang="en-US" sz="2400" b="1" kern="0" dirty="0" smtClean="0"/>
              <a:t>Neutrons</a:t>
            </a:r>
            <a:r>
              <a:rPr lang="en-US" sz="2400" kern="0" dirty="0" smtClean="0"/>
              <a:t> (no electrical charge)</a:t>
            </a:r>
          </a:p>
          <a:p>
            <a:pPr marL="973138" lvl="1" indent="-296863" eaLnBrk="1" hangingPunct="1"/>
            <a:r>
              <a:rPr lang="en-US" sz="2400" b="1" kern="0" dirty="0" smtClean="0"/>
              <a:t>Protons</a:t>
            </a:r>
            <a:r>
              <a:rPr lang="en-US" sz="2400" kern="0" dirty="0" smtClean="0"/>
              <a:t> (positive charge)</a:t>
            </a:r>
          </a:p>
          <a:p>
            <a:pPr marL="973138" lvl="1" indent="-296863" eaLnBrk="1" hangingPunct="1"/>
            <a:r>
              <a:rPr lang="en-US" sz="2400" b="1" kern="0" dirty="0" smtClean="0"/>
              <a:t>Electrons</a:t>
            </a:r>
            <a:r>
              <a:rPr lang="en-US" sz="2400" kern="0" dirty="0" smtClean="0"/>
              <a:t> (negative charge)</a:t>
            </a:r>
            <a:endParaRPr lang="en-US" sz="2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Storage Polysaccharides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Plants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Starch</a:t>
            </a:r>
            <a:r>
              <a:rPr lang="en-US" dirty="0"/>
              <a:t>, a storage polysaccharide of plants, consists entirely of glucose monomers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Plants store surplus starch as granules within chloroplasts and other plastids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simplest form of starch is amylose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In Animals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Glycogen </a:t>
            </a:r>
            <a:r>
              <a:rPr lang="en-US" dirty="0"/>
              <a:t>is a storage polysaccharide in animals</a:t>
            </a:r>
          </a:p>
          <a:p>
            <a:pPr eaLnBrk="1" hangingPunct="1"/>
            <a:r>
              <a:rPr lang="en-US" dirty="0"/>
              <a:t>Humans and other vertebrates store glycogen mainly in liver and muscle cells</a:t>
            </a:r>
          </a:p>
          <a:p>
            <a:endParaRPr lang="en-US" dirty="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5.6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4579" name="Picture 3" descr="05_06_StoragePolysacch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41300"/>
            <a:ext cx="7700963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2475" y="2797175"/>
            <a:ext cx="29098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(a) Starch:</a:t>
            </a:r>
            <a:br>
              <a:rPr lang="en-US" sz="1800" b="1"/>
            </a:br>
            <a:r>
              <a:rPr lang="en-US" sz="1800" b="1"/>
              <a:t>      a plant polysaccharide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60413" y="6137275"/>
            <a:ext cx="32543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(b) Glycogen:</a:t>
            </a:r>
            <a:br>
              <a:rPr lang="en-US" sz="1800" b="1"/>
            </a:br>
            <a:r>
              <a:rPr lang="en-US" sz="1800" b="1"/>
              <a:t>      an animal polysaccharide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65175" y="295275"/>
            <a:ext cx="13366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Chloroplast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92350" y="288925"/>
            <a:ext cx="178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Starch granules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57238" y="3660775"/>
            <a:ext cx="14811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Mitochondria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463800" y="3648075"/>
            <a:ext cx="2105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Glycogen granules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837238" y="552450"/>
            <a:ext cx="13366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Amylopectin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89538" y="2405063"/>
            <a:ext cx="9921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Amylose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080250" y="5753100"/>
            <a:ext cx="1071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Glycogen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546475" y="2868613"/>
            <a:ext cx="4778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1 </a:t>
            </a:r>
            <a:r>
              <a:rPr lang="en-US" sz="1400" b="1">
                <a:sym typeface="Symbol" pitchFamily="18" charset="2"/>
              </a:rPr>
              <a:t></a:t>
            </a:r>
            <a:r>
              <a:rPr lang="en-US" sz="1400" b="1"/>
              <a:t>m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354388" y="6210300"/>
            <a:ext cx="650875" cy="19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0.5 </a:t>
            </a:r>
            <a:r>
              <a:rPr lang="en-US" sz="1400" b="1">
                <a:sym typeface="Symbol" pitchFamily="18" charset="2"/>
              </a:rPr>
              <a:t></a:t>
            </a:r>
            <a:r>
              <a:rPr lang="en-US" sz="1400" b="1"/>
              <a:t>m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1282700" y="557213"/>
            <a:ext cx="0" cy="11382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1639888" y="531813"/>
            <a:ext cx="820737" cy="128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2460625" y="531813"/>
            <a:ext cx="528638" cy="687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1071563" y="3890963"/>
            <a:ext cx="119062" cy="12969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1190625" y="3905250"/>
            <a:ext cx="647700" cy="7540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2884488" y="3905250"/>
            <a:ext cx="409575" cy="13096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2884488" y="3917950"/>
            <a:ext cx="687387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3425825" y="2773363"/>
            <a:ext cx="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4087813" y="2779713"/>
            <a:ext cx="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3425825" y="2833688"/>
            <a:ext cx="661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3208338" y="6127750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4087813" y="6127750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3201988" y="6180138"/>
            <a:ext cx="885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1282700" y="557213"/>
            <a:ext cx="0" cy="1138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>
            <a:off x="1639888" y="531813"/>
            <a:ext cx="820737" cy="128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2460625" y="531813"/>
            <a:ext cx="528638" cy="687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1071563" y="3890963"/>
            <a:ext cx="119062" cy="129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1190625" y="3905250"/>
            <a:ext cx="647700" cy="754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2884488" y="3905250"/>
            <a:ext cx="409575" cy="130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2884488" y="3917950"/>
            <a:ext cx="687387" cy="1019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Structural Polysaccharides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	</a:t>
            </a:r>
            <a:r>
              <a:rPr lang="en-US" sz="2800" dirty="0" smtClean="0"/>
              <a:t>In Plants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polysaccharide </a:t>
            </a:r>
            <a:r>
              <a:rPr lang="en-US" b="1" dirty="0"/>
              <a:t>cellulose </a:t>
            </a:r>
            <a:r>
              <a:rPr lang="en-US" dirty="0"/>
              <a:t>is a major component of the tough wall of plant cells</a:t>
            </a:r>
          </a:p>
          <a:p>
            <a:pPr eaLnBrk="1" hangingPunct="1"/>
            <a:r>
              <a:rPr lang="en-US" dirty="0"/>
              <a:t>Like starch, cellulose is a polymer of glucose, but the </a:t>
            </a:r>
            <a:r>
              <a:rPr lang="en-US" dirty="0" err="1"/>
              <a:t>glycosidic</a:t>
            </a:r>
            <a:r>
              <a:rPr lang="en-US" dirty="0"/>
              <a:t> linkages </a:t>
            </a:r>
            <a:r>
              <a:rPr lang="en-US" dirty="0" smtClean="0"/>
              <a:t>differ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 Animals &amp; Fungi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Chitin</a:t>
            </a:r>
            <a:r>
              <a:rPr lang="en-US" dirty="0"/>
              <a:t>, another structural polysaccharide, is found in the exoskeleton of arthropods</a:t>
            </a:r>
          </a:p>
          <a:p>
            <a:pPr eaLnBrk="1" hangingPunct="1"/>
            <a:r>
              <a:rPr lang="en-US" dirty="0"/>
              <a:t>Chitin also provides structural support for the cell walls of many fungi</a:t>
            </a:r>
          </a:p>
          <a:p>
            <a:endParaRPr lang="en-US" b="1" dirty="0"/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6200" y="5412192"/>
            <a:ext cx="8611394" cy="1532642"/>
            <a:chOff x="296863" y="3651936"/>
            <a:chExt cx="8548687" cy="1526489"/>
          </a:xfrm>
        </p:grpSpPr>
        <p:pic>
          <p:nvPicPr>
            <p:cNvPr id="14" name="Picture 3" descr="05_07_StarchCellulose-U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5680" b="9635"/>
            <a:stretch/>
          </p:blipFill>
          <p:spPr bwMode="auto">
            <a:xfrm>
              <a:off x="296863" y="3651936"/>
              <a:ext cx="8548687" cy="1366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09575" y="4930775"/>
              <a:ext cx="37433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300" b="1"/>
                <a:t>(b) Starch: 1–4 linkage of </a:t>
              </a:r>
              <a:r>
                <a:rPr lang="en-US" sz="1300" b="1">
                  <a:sym typeface="Symbol" pitchFamily="18" charset="2"/>
                </a:rPr>
                <a:t></a:t>
              </a:r>
              <a:r>
                <a:rPr lang="en-US" sz="1300" b="1"/>
                <a:t> glucose monomers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741863" y="4910138"/>
              <a:ext cx="3902075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300" b="1" dirty="0"/>
                <a:t>(c) Cellulose: 1–4 linkage of </a:t>
              </a:r>
              <a:r>
                <a:rPr lang="en-US" sz="1300" b="1" dirty="0">
                  <a:sym typeface="Symbol" pitchFamily="18" charset="2"/>
                </a:rPr>
                <a:t></a:t>
              </a:r>
              <a:r>
                <a:rPr lang="en-US" sz="1300" b="1" dirty="0"/>
                <a:t> glucose monomers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34618" y="260350"/>
            <a:ext cx="5462587" cy="6584950"/>
            <a:chOff x="3429000" y="158750"/>
            <a:chExt cx="5462587" cy="6584950"/>
          </a:xfrm>
        </p:grpSpPr>
        <p:pic>
          <p:nvPicPr>
            <p:cNvPr id="21" name="Picture 3" descr="05_09_Chitin-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158750"/>
              <a:ext cx="5462587" cy="658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7558087" y="527051"/>
              <a:ext cx="1176338" cy="604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 dirty="0"/>
                <a:t>The structure</a:t>
              </a:r>
              <a:br>
                <a:rPr lang="en-US" sz="1400" b="1" dirty="0"/>
              </a:br>
              <a:r>
                <a:rPr lang="en-US" sz="1400" b="1" dirty="0"/>
                <a:t>of the chitin</a:t>
              </a:r>
              <a:br>
                <a:rPr lang="en-US" sz="1400" b="1" dirty="0"/>
              </a:br>
              <a:r>
                <a:rPr lang="en-US" sz="1400" b="1" dirty="0"/>
                <a:t>monomer</a:t>
              </a: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008562" y="6151563"/>
              <a:ext cx="3716338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 dirty="0"/>
                <a:t>Chitin is used to make a strong and flexible</a:t>
              </a:r>
              <a:br>
                <a:rPr lang="en-US" sz="1400" b="1" dirty="0"/>
              </a:br>
              <a:r>
                <a:rPr lang="en-US" sz="1400" b="1" dirty="0"/>
                <a:t>surgical thread that decomposes after the</a:t>
              </a:r>
              <a:br>
                <a:rPr lang="en-US" sz="1400" b="1" dirty="0"/>
              </a:br>
              <a:r>
                <a:rPr lang="en-US" sz="1400" b="1" dirty="0"/>
                <a:t>wound or incision heals.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96900"/>
            <a:ext cx="8534400" cy="914400"/>
          </a:xfrm>
        </p:spPr>
        <p:txBody>
          <a:bodyPr/>
          <a:lstStyle/>
          <a:p>
            <a:pPr marL="57150" eaLnBrk="1" hangingPunct="1"/>
            <a:r>
              <a:rPr lang="en-US" dirty="0" smtClean="0"/>
              <a:t>Lipids </a:t>
            </a:r>
            <a:r>
              <a:rPr lang="en-US" dirty="0" smtClean="0"/>
              <a:t>are a diverse group of hydrophobic molecules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924800" cy="4800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Lipids </a:t>
            </a:r>
            <a:r>
              <a:rPr lang="en-US" sz="2800" dirty="0" smtClean="0"/>
              <a:t>are the one class of large biological molecules that do not form polymers</a:t>
            </a:r>
          </a:p>
          <a:p>
            <a:pPr eaLnBrk="1" hangingPunct="1"/>
            <a:r>
              <a:rPr lang="en-US" sz="2800" dirty="0" smtClean="0"/>
              <a:t>The unifying feature of lipids is having little or no affinity for water</a:t>
            </a:r>
          </a:p>
          <a:p>
            <a:pPr eaLnBrk="1" hangingPunct="1"/>
            <a:r>
              <a:rPr lang="en-US" sz="2800" dirty="0" smtClean="0"/>
              <a:t>Lipids are hydrophobic </a:t>
            </a:r>
            <a:r>
              <a:rPr lang="en-US" sz="2800" dirty="0" err="1" smtClean="0"/>
              <a:t>because</a:t>
            </a:r>
            <a:r>
              <a:rPr lang="en-US" sz="2800" dirty="0" err="1" smtClean="0">
                <a:latin typeface="Symbol" pitchFamily="18" charset="2"/>
                <a:sym typeface="Symbol" pitchFamily="18" charset="2"/>
              </a:rPr>
              <a:t></a:t>
            </a:r>
            <a:r>
              <a:rPr lang="en-US" sz="2800" dirty="0" err="1" smtClean="0"/>
              <a:t>they</a:t>
            </a:r>
            <a:r>
              <a:rPr lang="en-US" sz="2800" dirty="0" smtClean="0"/>
              <a:t> consist mostly of hydrocarbons, which form nonpolar covalent bonds</a:t>
            </a:r>
          </a:p>
          <a:p>
            <a:pPr eaLnBrk="1" hangingPunct="1"/>
            <a:r>
              <a:rPr lang="en-US" sz="2800" dirty="0" smtClean="0"/>
              <a:t>The most biologically important lipids are fats, phospholipids, and steroids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01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Fats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3524250"/>
          </a:xfrm>
        </p:spPr>
        <p:txBody>
          <a:bodyPr/>
          <a:lstStyle/>
          <a:p>
            <a:pPr eaLnBrk="1" hangingPunct="1"/>
            <a:r>
              <a:rPr lang="en-US" sz="2800" b="1" smtClean="0"/>
              <a:t>Fats </a:t>
            </a:r>
            <a:r>
              <a:rPr lang="en-US" sz="2800" smtClean="0"/>
              <a:t>are constructed from two types of smaller molecules: glycerol and fatty acids</a:t>
            </a:r>
          </a:p>
          <a:p>
            <a:pPr eaLnBrk="1" hangingPunct="1"/>
            <a:r>
              <a:rPr lang="en-US" sz="2800" smtClean="0"/>
              <a:t>Glycerol is a three-carbon alcohol with a hydroxyl group attached to each carbon</a:t>
            </a:r>
          </a:p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fatty acid </a:t>
            </a:r>
            <a:r>
              <a:rPr lang="en-US" sz="2800" smtClean="0"/>
              <a:t>consists of a carboxyl group attached to a long carbon skeleton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03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05_10_FatSynth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050" y="136525"/>
            <a:ext cx="5803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5.10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716088" y="2452688"/>
            <a:ext cx="60579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(a) One of three dehydration reactions in the synthesis of a fat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36725" y="6324600"/>
            <a:ext cx="29622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(b) Fat molecule (triacylglycerol)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000500" y="1203325"/>
            <a:ext cx="2460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 b="1"/>
              <a:t>Fatty acid</a:t>
            </a:r>
            <a:br>
              <a:rPr lang="en-US" sz="1500" b="1"/>
            </a:br>
            <a:r>
              <a:rPr lang="en-US" sz="1500" b="1"/>
              <a:t>(in this case, palmitic acid)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854200" y="2128838"/>
            <a:ext cx="7667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Glycerol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006600" y="2916238"/>
            <a:ext cx="12176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Ester linkage</a:t>
            </a:r>
          </a:p>
        </p:txBody>
      </p:sp>
      <p:sp>
        <p:nvSpPr>
          <p:cNvPr id="45065" name="AutoShape 9"/>
          <p:cNvSpPr>
            <a:spLocks/>
          </p:cNvSpPr>
          <p:nvPr/>
        </p:nvSpPr>
        <p:spPr bwMode="auto">
          <a:xfrm rot="5400000">
            <a:off x="2513807" y="2951956"/>
            <a:ext cx="152400" cy="490537"/>
          </a:xfrm>
          <a:prstGeom prst="leftBrace">
            <a:avLst>
              <a:gd name="adj1" fmla="val 2682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438650"/>
          </a:xfrm>
        </p:spPr>
        <p:txBody>
          <a:bodyPr/>
          <a:lstStyle/>
          <a:p>
            <a:pPr eaLnBrk="1" hangingPunct="1"/>
            <a:r>
              <a:rPr lang="en-US" sz="2800" smtClean="0"/>
              <a:t>Fatty acids vary in length (number of carbons) and in the number and locations of double bonds</a:t>
            </a:r>
          </a:p>
          <a:p>
            <a:pPr eaLnBrk="1" hangingPunct="1"/>
            <a:r>
              <a:rPr lang="en-US" sz="2800" b="1" smtClean="0"/>
              <a:t>Saturated fatty acids </a:t>
            </a:r>
            <a:r>
              <a:rPr lang="en-US" sz="2800" smtClean="0"/>
              <a:t>have the maximum number of hydrogen atoms possible and no double bonds</a:t>
            </a:r>
          </a:p>
          <a:p>
            <a:pPr eaLnBrk="1" hangingPunct="1"/>
            <a:r>
              <a:rPr lang="en-US" sz="2800" b="1" smtClean="0"/>
              <a:t>Unsaturated fatty acids </a:t>
            </a:r>
            <a:r>
              <a:rPr lang="en-US" sz="2800" smtClean="0"/>
              <a:t>have one or more double bonds</a:t>
            </a:r>
          </a:p>
        </p:txBody>
      </p:sp>
      <p:grpSp>
        <p:nvGrpSpPr>
          <p:cNvPr id="4915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9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5.11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0179" name="Picture 3" descr="05_11_SaturatedUnsatFa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52475"/>
            <a:ext cx="85486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58775" y="963613"/>
            <a:ext cx="1416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(a) Saturated fat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795838" y="850900"/>
            <a:ext cx="16541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(b) Unsaturated fat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49250" y="2559050"/>
            <a:ext cx="10985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Structural</a:t>
            </a:r>
            <a:br>
              <a:rPr lang="en-US" sz="1400" b="1"/>
            </a:br>
            <a:r>
              <a:rPr lang="en-US" sz="1400" b="1"/>
              <a:t>formula of a</a:t>
            </a:r>
            <a:br>
              <a:rPr lang="en-US" sz="1400" b="1"/>
            </a:br>
            <a:r>
              <a:rPr lang="en-US" sz="1400" b="1"/>
              <a:t>saturated fat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42900" y="4021138"/>
            <a:ext cx="14414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Space-filling</a:t>
            </a:r>
            <a:br>
              <a:rPr lang="en-US" sz="1400" b="1"/>
            </a:br>
            <a:r>
              <a:rPr lang="en-US" sz="1400" b="1"/>
              <a:t>model of stearic</a:t>
            </a:r>
            <a:br>
              <a:rPr lang="en-US" sz="1400" b="1"/>
            </a:br>
            <a:r>
              <a:rPr lang="en-US" sz="1400" b="1"/>
              <a:t>acid, a saturated</a:t>
            </a:r>
            <a:br>
              <a:rPr lang="en-US" sz="1400" b="1"/>
            </a:br>
            <a:r>
              <a:rPr lang="en-US" sz="1400" b="1"/>
              <a:t>fatty acid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799013" y="3240088"/>
            <a:ext cx="13239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Structural</a:t>
            </a:r>
            <a:br>
              <a:rPr lang="en-US" sz="1400" b="1"/>
            </a:br>
            <a:r>
              <a:rPr lang="en-US" sz="1400" b="1"/>
              <a:t>formula of an</a:t>
            </a:r>
            <a:br>
              <a:rPr lang="en-US" sz="1400" b="1"/>
            </a:br>
            <a:r>
              <a:rPr lang="en-US" sz="1400" b="1"/>
              <a:t>unsaturated fat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800600" y="4564063"/>
            <a:ext cx="17081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Space-filling model</a:t>
            </a:r>
            <a:br>
              <a:rPr lang="en-US" sz="1400" b="1"/>
            </a:br>
            <a:r>
              <a:rPr lang="en-US" sz="1400" b="1"/>
              <a:t>of oleic acid, an</a:t>
            </a:r>
            <a:br>
              <a:rPr lang="en-US" sz="1400" b="1"/>
            </a:br>
            <a:r>
              <a:rPr lang="en-US" sz="1400" b="1"/>
              <a:t>unsaturated fatty</a:t>
            </a:r>
            <a:br>
              <a:rPr lang="en-US" sz="1400" b="1"/>
            </a:br>
            <a:r>
              <a:rPr lang="en-US" sz="1400" b="1"/>
              <a:t>acid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170613" y="5484813"/>
            <a:ext cx="1417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/>
              <a:t>Cis</a:t>
            </a:r>
            <a:r>
              <a:rPr lang="en-US" sz="1400" b="1"/>
              <a:t> double bond</a:t>
            </a:r>
            <a:br>
              <a:rPr lang="en-US" sz="1400" b="1"/>
            </a:br>
            <a:r>
              <a:rPr lang="en-US" sz="1400" b="1"/>
              <a:t>causes bending.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7073900" y="5118100"/>
            <a:ext cx="511175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4737100"/>
          </a:xfrm>
        </p:spPr>
        <p:txBody>
          <a:bodyPr/>
          <a:lstStyle/>
          <a:p>
            <a:pPr eaLnBrk="1" hangingPunct="1"/>
            <a:r>
              <a:rPr lang="en-US" sz="2800" smtClean="0"/>
              <a:t>Fats made from saturated fatty acids are called saturated fats, and are solid at room temperature</a:t>
            </a:r>
          </a:p>
          <a:p>
            <a:pPr eaLnBrk="1" hangingPunct="1"/>
            <a:r>
              <a:rPr lang="en-US" sz="2800" smtClean="0"/>
              <a:t>Most animal fats are saturated</a:t>
            </a:r>
          </a:p>
          <a:p>
            <a:pPr eaLnBrk="1" hangingPunct="1"/>
            <a:r>
              <a:rPr lang="en-US" sz="2800" smtClean="0"/>
              <a:t>Fats made from unsaturated fatty acids are called unsaturated fats or oils, and are liquid at room temperature</a:t>
            </a:r>
          </a:p>
          <a:p>
            <a:pPr eaLnBrk="1" hangingPunct="1"/>
            <a:r>
              <a:rPr lang="en-US" sz="2800" smtClean="0"/>
              <a:t>Plant fats and fish fats are usually unsaturated</a:t>
            </a: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301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056188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z="2800" smtClean="0"/>
              <a:t>A diet rich in saturated fats may contribute to cardiovascular disease through plaque deposits </a:t>
            </a:r>
          </a:p>
          <a:p>
            <a:pPr eaLnBrk="1" hangingPunct="1">
              <a:spcBef>
                <a:spcPct val="35000"/>
              </a:spcBef>
            </a:pPr>
            <a:r>
              <a:rPr lang="en-US" sz="2800" smtClean="0"/>
              <a:t>Hydrogenation is the process of converting unsaturated fats to saturated fats by adding hydrogen</a:t>
            </a:r>
          </a:p>
          <a:p>
            <a:pPr eaLnBrk="1" hangingPunct="1">
              <a:spcBef>
                <a:spcPct val="35000"/>
              </a:spcBef>
            </a:pPr>
            <a:r>
              <a:rPr lang="en-US" sz="2800" smtClean="0"/>
              <a:t>Hydrogenating vegetable oils also creates unsaturated fats with </a:t>
            </a:r>
            <a:r>
              <a:rPr lang="en-US" sz="2800" i="1" smtClean="0"/>
              <a:t>trans</a:t>
            </a:r>
            <a:r>
              <a:rPr lang="en-US" sz="2800" smtClean="0"/>
              <a:t> double bonds</a:t>
            </a:r>
          </a:p>
          <a:p>
            <a:pPr eaLnBrk="1" hangingPunct="1">
              <a:spcBef>
                <a:spcPct val="35000"/>
              </a:spcBef>
            </a:pPr>
            <a:r>
              <a:rPr lang="en-US" sz="2800" smtClean="0"/>
              <a:t>These </a:t>
            </a:r>
            <a:r>
              <a:rPr lang="en-US" sz="2800" b="1" i="1" smtClean="0"/>
              <a:t>trans </a:t>
            </a:r>
            <a:r>
              <a:rPr lang="en-US" sz="2800" b="1" smtClean="0"/>
              <a:t>fats</a:t>
            </a:r>
            <a:r>
              <a:rPr lang="en-US" sz="2800" smtClean="0"/>
              <a:t> may contribute more than saturated fats to cardiovascular disease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325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21272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" pitchFamily="84" charset="0"/>
              </a:rPr>
              <a:t>Atomic Number and Atomic Mass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422400"/>
            <a:ext cx="7772400" cy="4114800"/>
          </a:xfrm>
        </p:spPr>
        <p:txBody>
          <a:bodyPr/>
          <a:lstStyle/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Atoms of the various elements differ in number of subatomic particles</a:t>
            </a:r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An element’s </a:t>
            </a:r>
            <a:r>
              <a:rPr lang="en-US" sz="2800" b="1" dirty="0" smtClean="0"/>
              <a:t>atomic number </a:t>
            </a:r>
            <a:r>
              <a:rPr lang="en-US" sz="2800" dirty="0" smtClean="0"/>
              <a:t>is the number of protons in its nucleus</a:t>
            </a:r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An element’s </a:t>
            </a:r>
            <a:r>
              <a:rPr lang="en-US" sz="2800" b="1" dirty="0" smtClean="0"/>
              <a:t>mass number </a:t>
            </a:r>
            <a:r>
              <a:rPr lang="en-US" sz="2800" dirty="0" smtClean="0"/>
              <a:t>is the sum of protons plus neutrons in the nucleus </a:t>
            </a:r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b="1" dirty="0" smtClean="0"/>
              <a:t>Atomic mass</a:t>
            </a:r>
            <a:r>
              <a:rPr lang="en-US" sz="2800" dirty="0" smtClean="0"/>
              <a:t>, the atom’s total mass, can be approximated by the mass number</a:t>
            </a:r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An electron’s state of potential energy is called its energy level, or </a:t>
            </a:r>
            <a:r>
              <a:rPr lang="en-US" sz="2800" b="1" dirty="0" smtClean="0"/>
              <a:t>electron shell</a:t>
            </a:r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/>
          </a:p>
          <a:p>
            <a:pPr marL="377825" indent="-377825" eaLnBrk="1" hangingPunct="1">
              <a:lnSpc>
                <a:spcPct val="90000"/>
              </a:lnSpc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3822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major function of fats is energy storage</a:t>
            </a:r>
          </a:p>
          <a:p>
            <a:pPr eaLnBrk="1" hangingPunct="1"/>
            <a:r>
              <a:rPr lang="en-US" sz="2800" dirty="0" smtClean="0"/>
              <a:t>Fat also serves as insulation, vitamin carriers, and hunger suppressors.</a:t>
            </a:r>
          </a:p>
          <a:p>
            <a:pPr eaLnBrk="1" hangingPunct="1"/>
            <a:r>
              <a:rPr lang="en-US" sz="2800" dirty="0" smtClean="0"/>
              <a:t>Humans and other mammals store their fat in adipose cells</a:t>
            </a:r>
          </a:p>
          <a:p>
            <a:pPr eaLnBrk="1" hangingPunct="1"/>
            <a:r>
              <a:rPr lang="en-US" sz="2800" dirty="0" smtClean="0"/>
              <a:t>Adipose tissue also cushions vital organs and insulates the body</a:t>
            </a:r>
          </a:p>
          <a:p>
            <a:pPr eaLnBrk="1" hangingPunct="1"/>
            <a:endParaRPr lang="en-US" sz="2800" dirty="0" smtClean="0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373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5.12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0419" name="Picture 3" descr="05_12_PhospholipidStruc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4" y="990600"/>
            <a:ext cx="817303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35300" y="1050925"/>
            <a:ext cx="6873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Choline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909888" y="1704975"/>
            <a:ext cx="9382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Phosphate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016250" y="2235200"/>
            <a:ext cx="6873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Glycerol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895600" y="3783013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Fatty acids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513638" y="4259263"/>
            <a:ext cx="101758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Hydrophilic</a:t>
            </a:r>
            <a:br>
              <a:rPr lang="en-US" sz="1400" b="1"/>
            </a:br>
            <a:r>
              <a:rPr lang="en-US" sz="1400" b="1"/>
              <a:t>head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512050" y="4960938"/>
            <a:ext cx="11239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Hydrophobic</a:t>
            </a:r>
            <a:br>
              <a:rPr lang="en-US" sz="1400" b="1"/>
            </a:br>
            <a:r>
              <a:rPr lang="en-US" sz="1400" b="1"/>
              <a:t>tails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732588" y="5715000"/>
            <a:ext cx="2101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(c) Phospholipid symbol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841750" y="5708650"/>
            <a:ext cx="2101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(b) Space-filling model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36550" y="5695950"/>
            <a:ext cx="18478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(a) Structural formula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 rot="-5400000">
            <a:off x="-177800" y="1687513"/>
            <a:ext cx="1476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Hydrophilic head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 rot="-5400000">
            <a:off x="-249238" y="3981451"/>
            <a:ext cx="1476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Hydrophobic tails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6970713" y="4338638"/>
            <a:ext cx="515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6970713" y="5040313"/>
            <a:ext cx="47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6826250" y="5040313"/>
            <a:ext cx="620713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08585" y="592139"/>
            <a:ext cx="3890964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smtClean="0"/>
              <a:t>In a </a:t>
            </a:r>
            <a:r>
              <a:rPr lang="en-US" sz="2800" b="1" kern="0" dirty="0" smtClean="0"/>
              <a:t>phospholipid</a:t>
            </a:r>
            <a:r>
              <a:rPr lang="en-US" sz="2800" kern="0" dirty="0" smtClean="0"/>
              <a:t>, two fatty acids and a phosphate group are attached to glycerol </a:t>
            </a:r>
          </a:p>
        </p:txBody>
      </p:sp>
    </p:spTree>
    <p:extLst>
      <p:ext uri="{BB962C8B-B14F-4D97-AF65-F5344CB8AC3E}">
        <p14:creationId xmlns:p14="http://schemas.microsoft.com/office/powerpoint/2010/main" val="33509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4114800"/>
            <a:ext cx="7788275" cy="2266950"/>
            <a:chOff x="1127125" y="1236663"/>
            <a:chExt cx="6889750" cy="4383087"/>
          </a:xfrm>
        </p:grpSpPr>
        <p:pic>
          <p:nvPicPr>
            <p:cNvPr id="63491" name="Picture 3" descr="05_13PhospholipidBilayer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7125" y="1236663"/>
              <a:ext cx="6889750" cy="438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1579563" y="1581150"/>
              <a:ext cx="1281112" cy="50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 dirty="0"/>
                <a:t>Hydrophilic</a:t>
              </a:r>
              <a:br>
                <a:rPr lang="en-US" sz="1800" b="1" dirty="0"/>
              </a:br>
              <a:r>
                <a:rPr lang="en-US" sz="1800" b="1" dirty="0"/>
                <a:t>head</a:t>
              </a:r>
            </a:p>
          </p:txBody>
        </p:sp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1584325" y="4762500"/>
              <a:ext cx="1414463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Hydrophobic</a:t>
              </a:r>
              <a:br>
                <a:rPr lang="en-US" sz="1800" b="1"/>
              </a:br>
              <a:r>
                <a:rPr lang="en-US" sz="1800" b="1"/>
                <a:t>tail</a:t>
              </a:r>
            </a:p>
          </p:txBody>
        </p:sp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4098925" y="1574800"/>
              <a:ext cx="871538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WATER</a:t>
              </a:r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4105275" y="4900613"/>
              <a:ext cx="871538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WATER</a:t>
              </a:r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>
              <a:off x="1825625" y="2076450"/>
              <a:ext cx="661988" cy="688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H="1">
              <a:off x="2222500" y="3254375"/>
              <a:ext cx="344488" cy="1520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420949"/>
            <a:ext cx="80772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smtClean="0"/>
              <a:t>When phospholipids are added to water, they self-assemble into a bilayer, with the hydrophobic tails pointing toward the interior</a:t>
            </a:r>
          </a:p>
          <a:p>
            <a:pPr eaLnBrk="1" hangingPunct="1"/>
            <a:r>
              <a:rPr lang="en-US" sz="2800" kern="0" dirty="0" smtClean="0"/>
              <a:t>The structure of phospholipids results in a bilayer arrangement found in cell membranes</a:t>
            </a:r>
          </a:p>
          <a:p>
            <a:pPr eaLnBrk="1" hangingPunct="1"/>
            <a:r>
              <a:rPr lang="en-US" sz="2800" kern="0" dirty="0" smtClean="0"/>
              <a:t>Phospholipids are the major component of all cell membranes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628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05_14Cholestero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51333"/>
            <a:ext cx="5124450" cy="241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Steroids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3981450"/>
          </a:xfrm>
        </p:spPr>
        <p:txBody>
          <a:bodyPr/>
          <a:lstStyle/>
          <a:p>
            <a:pPr eaLnBrk="1" hangingPunct="1"/>
            <a:r>
              <a:rPr lang="en-US" sz="2800" b="1" smtClean="0"/>
              <a:t>Steroids </a:t>
            </a:r>
            <a:r>
              <a:rPr lang="en-US" sz="2800" smtClean="0"/>
              <a:t>are lipids characterized by a carbon skeleton consisting of four fused rings</a:t>
            </a:r>
          </a:p>
          <a:p>
            <a:pPr eaLnBrk="1" hangingPunct="1"/>
            <a:r>
              <a:rPr lang="en-US" sz="2800" b="1" smtClean="0"/>
              <a:t>Cholesterol</a:t>
            </a:r>
            <a:r>
              <a:rPr lang="en-US" sz="2800" smtClean="0"/>
              <a:t>, an important steroid, is a component in animal cell membranes</a:t>
            </a:r>
          </a:p>
          <a:p>
            <a:pPr eaLnBrk="1" hangingPunct="1"/>
            <a:r>
              <a:rPr lang="en-US" sz="2800" smtClean="0"/>
              <a:t>Although cholesterol is essential in animals, high levels in the blood may contribute to cardiovascular disease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51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850900"/>
            <a:ext cx="9118600" cy="914400"/>
          </a:xfrm>
        </p:spPr>
        <p:txBody>
          <a:bodyPr/>
          <a:lstStyle/>
          <a:p>
            <a:pPr marL="107950" indent="6350" eaLnBrk="1" hangingPunct="1"/>
            <a:r>
              <a:rPr lang="en-US" smtClean="0"/>
              <a:t>Concept 5.4: Proteins include a diversity of structures, resulting in a wide range of functions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305800" cy="3225800"/>
          </a:xfrm>
        </p:spPr>
        <p:txBody>
          <a:bodyPr/>
          <a:lstStyle/>
          <a:p>
            <a:pPr eaLnBrk="1" hangingPunct="1"/>
            <a:r>
              <a:rPr lang="en-US" sz="2800" smtClean="0"/>
              <a:t>Proteins account for more than 50% of the dry mass of most cells</a:t>
            </a:r>
          </a:p>
          <a:p>
            <a:pPr eaLnBrk="1" hangingPunct="1"/>
            <a:r>
              <a:rPr lang="en-US" sz="2800" smtClean="0"/>
              <a:t>Protein functions include structural support, storage, transport, cellular communications, movement, and defense against foreign substances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656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5.15-a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7587" name="Picture 3" descr="05_15_aProteinFunctio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60450"/>
            <a:ext cx="85486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41325" y="1184275"/>
            <a:ext cx="1771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Enzymatic proteins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719638" y="1190625"/>
            <a:ext cx="1652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Defensive proteins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34975" y="3149600"/>
            <a:ext cx="1454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Storage proteins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718050" y="3160713"/>
            <a:ext cx="1771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Transport proteins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016000" y="2619375"/>
            <a:ext cx="620713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Enzyme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805363" y="2665413"/>
            <a:ext cx="36988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Virus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6432550" y="2189163"/>
            <a:ext cx="8048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Antibodies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6537325" y="2665413"/>
            <a:ext cx="8064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Bacterium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185988" y="5180013"/>
            <a:ext cx="8334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Ovalbumin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3284538" y="5178425"/>
            <a:ext cx="9112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Amino acids</a:t>
            </a:r>
            <a:br>
              <a:rPr lang="en-US" sz="1200" b="1"/>
            </a:br>
            <a:r>
              <a:rPr lang="en-US" sz="1200" b="1"/>
              <a:t>for embryo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4924425" y="4584700"/>
            <a:ext cx="7651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Transport</a:t>
            </a:r>
            <a:br>
              <a:rPr lang="en-US" sz="1200" b="1"/>
            </a:br>
            <a:r>
              <a:rPr lang="en-US" sz="1200" b="1"/>
              <a:t>protein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6088063" y="5403850"/>
            <a:ext cx="11493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Cell membrane</a:t>
            </a: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5211763" y="2487613"/>
            <a:ext cx="449262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7262813" y="2262188"/>
            <a:ext cx="60801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V="1">
            <a:off x="7315200" y="2725738"/>
            <a:ext cx="9398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5688013" y="4656138"/>
            <a:ext cx="741362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439738" y="1447800"/>
            <a:ext cx="4086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Function: Selective acceleration of chemical reactions</a:t>
            </a:r>
            <a:br>
              <a:rPr lang="en-US" sz="1200" b="1"/>
            </a:br>
            <a:endParaRPr lang="en-US" sz="1200" b="1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433388" y="1641475"/>
            <a:ext cx="383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Example: Digestive enzymes catalyze the hydrolysis</a:t>
            </a:r>
            <a:br>
              <a:rPr lang="en-US" sz="1200" b="1"/>
            </a:br>
            <a:r>
              <a:rPr lang="en-US" sz="1200" b="1"/>
              <a:t>of bonds in food molecules.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4705350" y="1441450"/>
            <a:ext cx="27384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Function: Protection against disease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4713288" y="1646238"/>
            <a:ext cx="3570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Example: Antibodies inactivate and help destroy</a:t>
            </a:r>
            <a:br>
              <a:rPr lang="en-US" sz="1200" b="1"/>
            </a:br>
            <a:r>
              <a:rPr lang="en-US" sz="1200" b="1"/>
              <a:t>viruses and bacteria.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431800" y="3413125"/>
            <a:ext cx="24463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Function: Storage of amino acids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718050" y="3413125"/>
            <a:ext cx="25257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Function: Transport of substances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439738" y="3630613"/>
            <a:ext cx="3956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Examples: Casein, the protein of milk, is the major</a:t>
            </a:r>
            <a:br>
              <a:rPr lang="en-US" sz="1200" b="1"/>
            </a:br>
            <a:r>
              <a:rPr lang="en-US" sz="1200" b="1"/>
              <a:t>source of amino acids for baby mammals. Plants have</a:t>
            </a:r>
            <a:br>
              <a:rPr lang="en-US" sz="1200" b="1"/>
            </a:br>
            <a:r>
              <a:rPr lang="en-US" sz="1200" b="1"/>
              <a:t>storage proteins in their seeds. Ovalbumin is the</a:t>
            </a:r>
            <a:br>
              <a:rPr lang="en-US" sz="1200" b="1"/>
            </a:br>
            <a:r>
              <a:rPr lang="en-US" sz="1200" b="1"/>
              <a:t>protein of egg white, used as an amino acid source</a:t>
            </a:r>
            <a:br>
              <a:rPr lang="en-US" sz="1200" b="1"/>
            </a:br>
            <a:r>
              <a:rPr lang="en-US" sz="1200" b="1"/>
              <a:t>for the developing embryo.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706938" y="3611563"/>
            <a:ext cx="39703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Examples: Hemoglobin, the iron-containing protein of</a:t>
            </a:r>
            <a:br>
              <a:rPr lang="en-US" sz="1200" b="1"/>
            </a:br>
            <a:r>
              <a:rPr lang="en-US" sz="1200" b="1"/>
              <a:t>vertebrate blood, transports oxygen from the lungs to</a:t>
            </a:r>
            <a:br>
              <a:rPr lang="en-US" sz="1200" b="1"/>
            </a:br>
            <a:r>
              <a:rPr lang="en-US" sz="1200" b="1"/>
              <a:t>other parts of the body. Other proteins transport</a:t>
            </a:r>
            <a:br>
              <a:rPr lang="en-US" sz="1200" b="1"/>
            </a:br>
            <a:r>
              <a:rPr lang="en-US" sz="1200" b="1"/>
              <a:t>molecules across cell membranes.</a:t>
            </a: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V="1">
            <a:off x="6045200" y="2262188"/>
            <a:ext cx="369888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AutoShape 29"/>
          <p:cNvSpPr>
            <a:spLocks/>
          </p:cNvSpPr>
          <p:nvPr/>
        </p:nvSpPr>
        <p:spPr bwMode="auto">
          <a:xfrm rot="-5400000">
            <a:off x="6560344" y="5055394"/>
            <a:ext cx="125413" cy="492125"/>
          </a:xfrm>
          <a:prstGeom prst="leftBrace">
            <a:avLst>
              <a:gd name="adj1" fmla="val 327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2768600"/>
          </a:xfrm>
        </p:spPr>
        <p:txBody>
          <a:bodyPr/>
          <a:lstStyle/>
          <a:p>
            <a:pPr eaLnBrk="1" hangingPunct="1"/>
            <a:r>
              <a:rPr lang="en-US" sz="2800" b="1" smtClean="0"/>
              <a:t>Enzymes</a:t>
            </a:r>
            <a:r>
              <a:rPr lang="en-US" sz="2800" smtClean="0"/>
              <a:t> are a type of protein that acts as a </a:t>
            </a:r>
            <a:r>
              <a:rPr lang="en-US" sz="2800" b="1" smtClean="0"/>
              <a:t>catalyst</a:t>
            </a:r>
            <a:r>
              <a:rPr lang="en-US" sz="2800" smtClean="0"/>
              <a:t> to speed up chemical reactions</a:t>
            </a:r>
          </a:p>
          <a:p>
            <a:pPr eaLnBrk="1" hangingPunct="1"/>
            <a:r>
              <a:rPr lang="en-US" sz="2800" smtClean="0"/>
              <a:t>Enzymes can perform their functions repeatedly, functioning as workhorses that carry out the processes of life</a:t>
            </a:r>
          </a:p>
        </p:txBody>
      </p:sp>
      <p:grpSp>
        <p:nvGrpSpPr>
          <p:cNvPr id="7885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8855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8852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853" name="Picture 10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870575"/>
            <a:ext cx="11461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 Box 11"/>
          <p:cNvSpPr txBox="1">
            <a:spLocks noChangeArrowheads="1"/>
          </p:cNvSpPr>
          <p:nvPr/>
        </p:nvSpPr>
        <p:spPr bwMode="auto">
          <a:xfrm>
            <a:off x="4029075" y="5978525"/>
            <a:ext cx="2844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Enzymes</a:t>
            </a:r>
          </a:p>
        </p:txBody>
      </p:sp>
    </p:spTree>
    <p:extLst>
      <p:ext uri="{BB962C8B-B14F-4D97-AF65-F5344CB8AC3E}">
        <p14:creationId xmlns:p14="http://schemas.microsoft.com/office/powerpoint/2010/main" val="5026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5.15-b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8611" name="Picture 3" descr="05_15_bProteinFunctio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27075"/>
            <a:ext cx="8548687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39738" y="866775"/>
            <a:ext cx="1771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Hormonal proteins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39738" y="1182688"/>
            <a:ext cx="4086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Function: Coordination of an organism’s activities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41325" y="1374775"/>
            <a:ext cx="38084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Example: Insulin, a hormone secreted by the</a:t>
            </a:r>
            <a:br>
              <a:rPr lang="en-US" sz="1200" b="1"/>
            </a:br>
            <a:r>
              <a:rPr lang="en-US" sz="1200" b="1"/>
              <a:t>pancreas, causes other tissues to take up glucose,</a:t>
            </a:r>
            <a:br>
              <a:rPr lang="en-US" sz="1200" b="1"/>
            </a:br>
            <a:r>
              <a:rPr lang="en-US" sz="1200" b="1"/>
              <a:t>thus regulating blood sugar concentration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66763" y="2579688"/>
            <a:ext cx="10302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High</a:t>
            </a:r>
            <a:br>
              <a:rPr lang="en-US" sz="1200" b="1"/>
            </a:br>
            <a:r>
              <a:rPr lang="en-US" sz="1200" b="1"/>
              <a:t>blood sugar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182938" y="2586038"/>
            <a:ext cx="10302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Normal</a:t>
            </a:r>
            <a:br>
              <a:rPr lang="en-US" sz="1200" b="1"/>
            </a:br>
            <a:r>
              <a:rPr lang="en-US" sz="1200" b="1"/>
              <a:t>blood sugar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005013" y="2492375"/>
            <a:ext cx="727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Insulin</a:t>
            </a:r>
            <a:br>
              <a:rPr lang="en-US" sz="1200" b="1"/>
            </a:br>
            <a:r>
              <a:rPr lang="en-US" sz="1200" b="1"/>
              <a:t>secreted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145088" y="2471738"/>
            <a:ext cx="7810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200" b="1"/>
              <a:t>Signaling</a:t>
            </a:r>
            <a:br>
              <a:rPr lang="en-US" sz="1200" b="1"/>
            </a:br>
            <a:r>
              <a:rPr lang="en-US" sz="1200" b="1"/>
              <a:t>molecules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7726363" y="2260600"/>
            <a:ext cx="727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200" b="1"/>
              <a:t>Receptor</a:t>
            </a:r>
            <a:br>
              <a:rPr lang="en-US" sz="1200" b="1"/>
            </a:br>
            <a:r>
              <a:rPr lang="en-US" sz="1200" b="1"/>
              <a:t>protein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436563" y="5581650"/>
            <a:ext cx="10445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200" b="1"/>
              <a:t>Muscle tissue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320925" y="4713288"/>
            <a:ext cx="4635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200" b="1"/>
              <a:t>Actin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114675" y="4714875"/>
            <a:ext cx="55562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200" b="1"/>
              <a:t>Myosin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31950" y="5707063"/>
            <a:ext cx="55562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200" b="1"/>
              <a:t>100 </a:t>
            </a:r>
            <a:r>
              <a:rPr lang="en-US" sz="1200" b="1">
                <a:sym typeface="Symbol" pitchFamily="18" charset="2"/>
              </a:rPr>
              <a:t></a:t>
            </a:r>
            <a:r>
              <a:rPr lang="en-US" sz="1200" b="1"/>
              <a:t>m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5976938" y="5713413"/>
            <a:ext cx="55562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200" b="1"/>
              <a:t>60 </a:t>
            </a:r>
            <a:r>
              <a:rPr lang="en-US" sz="1200" b="1">
                <a:sym typeface="Symbol" pitchFamily="18" charset="2"/>
              </a:rPr>
              <a:t></a:t>
            </a:r>
            <a:r>
              <a:rPr lang="en-US" sz="1200" b="1"/>
              <a:t>m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7497763" y="4959350"/>
            <a:ext cx="766762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200" b="1"/>
              <a:t>Collagen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4721225" y="5595938"/>
            <a:ext cx="9255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200" b="1"/>
              <a:t>Connective</a:t>
            </a:r>
            <a:br>
              <a:rPr lang="en-US" sz="1200" b="1"/>
            </a:br>
            <a:r>
              <a:rPr lang="en-US" sz="1200" b="1"/>
              <a:t>tissue</a:t>
            </a:r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5965825" y="2540000"/>
            <a:ext cx="4762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H="1" flipV="1">
            <a:off x="5965825" y="2711450"/>
            <a:ext cx="568325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H="1">
            <a:off x="7235825" y="2312988"/>
            <a:ext cx="458788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2500313" y="4854575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3373438" y="4854575"/>
            <a:ext cx="12700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1660525" y="5586413"/>
            <a:ext cx="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>
            <a:off x="2100263" y="5586413"/>
            <a:ext cx="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1660525" y="5619750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5989638" y="5583238"/>
            <a:ext cx="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>
            <a:off x="6386513" y="5583238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5989638" y="5622925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4705350" y="873125"/>
            <a:ext cx="1771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Receptor proteins</a:t>
            </a: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4708525" y="1179513"/>
            <a:ext cx="4086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Function: Response of cell to chemical stimuli</a:t>
            </a: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4703763" y="1371600"/>
            <a:ext cx="38084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Example: Receptors built into the membrane of a</a:t>
            </a:r>
            <a:br>
              <a:rPr lang="en-US" sz="1200" b="1"/>
            </a:br>
            <a:r>
              <a:rPr lang="en-US" sz="1200" b="1"/>
              <a:t>nerve cell detect signaling molecules released by</a:t>
            </a:r>
            <a:br>
              <a:rPr lang="en-US" sz="1200" b="1"/>
            </a:br>
            <a:r>
              <a:rPr lang="en-US" sz="1200" b="1"/>
              <a:t>other nerve cells.</a:t>
            </a:r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433388" y="3136900"/>
            <a:ext cx="26447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Contractile and motor proteins</a:t>
            </a:r>
          </a:p>
        </p:txBody>
      </p: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439738" y="3440113"/>
            <a:ext cx="4086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Function: Movement</a:t>
            </a:r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438150" y="3632200"/>
            <a:ext cx="36496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Examples: Motor proteins are responsible for the</a:t>
            </a:r>
            <a:br>
              <a:rPr lang="en-US" sz="1200" b="1"/>
            </a:br>
            <a:r>
              <a:rPr lang="en-US" sz="1200" b="1"/>
              <a:t>undulations of cilia and flagella. Actin and myosin</a:t>
            </a:r>
            <a:br>
              <a:rPr lang="en-US" sz="1200" b="1"/>
            </a:br>
            <a:r>
              <a:rPr lang="en-US" sz="1200" b="1"/>
              <a:t>proteins are responsible for the contraction of</a:t>
            </a:r>
            <a:br>
              <a:rPr lang="en-US" sz="1200" b="1"/>
            </a:br>
            <a:r>
              <a:rPr lang="en-US" sz="1200" b="1"/>
              <a:t>muscles.</a:t>
            </a:r>
          </a:p>
        </p:txBody>
      </p: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4705350" y="3135313"/>
            <a:ext cx="1771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Structural proteins</a:t>
            </a:r>
          </a:p>
        </p:txBody>
      </p:sp>
      <p:sp>
        <p:nvSpPr>
          <p:cNvPr id="68645" name="Text Box 37"/>
          <p:cNvSpPr txBox="1">
            <a:spLocks noChangeArrowheads="1"/>
          </p:cNvSpPr>
          <p:nvPr/>
        </p:nvSpPr>
        <p:spPr bwMode="auto">
          <a:xfrm>
            <a:off x="4708525" y="3438525"/>
            <a:ext cx="4086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Function: Support</a:t>
            </a:r>
          </a:p>
        </p:txBody>
      </p:sp>
      <p:sp>
        <p:nvSpPr>
          <p:cNvPr id="68646" name="Text Box 38"/>
          <p:cNvSpPr txBox="1">
            <a:spLocks noChangeArrowheads="1"/>
          </p:cNvSpPr>
          <p:nvPr/>
        </p:nvSpPr>
        <p:spPr bwMode="auto">
          <a:xfrm>
            <a:off x="4703763" y="3632200"/>
            <a:ext cx="40338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Examples: Keratin is the protein of hair, horns,</a:t>
            </a:r>
            <a:br>
              <a:rPr lang="en-US" sz="1200" b="1"/>
            </a:br>
            <a:r>
              <a:rPr lang="en-US" sz="1200" b="1"/>
              <a:t>feathers, and other skin appendages. Insects and</a:t>
            </a:r>
            <a:br>
              <a:rPr lang="en-US" sz="1200" b="1"/>
            </a:br>
            <a:r>
              <a:rPr lang="en-US" sz="1200" b="1"/>
              <a:t>spiders use silk fibers to make their cocoons and webs,</a:t>
            </a:r>
            <a:br>
              <a:rPr lang="en-US" sz="1200" b="1"/>
            </a:br>
            <a:r>
              <a:rPr lang="en-US" sz="1200" b="1"/>
              <a:t>respectively. Collagen and elastin proteins provide a</a:t>
            </a:r>
            <a:br>
              <a:rPr lang="en-US" sz="1200" b="1"/>
            </a:br>
            <a:r>
              <a:rPr lang="en-US" sz="1200" b="1"/>
              <a:t>fibrous framework in animal connective tissues.</a:t>
            </a:r>
          </a:p>
        </p:txBody>
      </p:sp>
    </p:spTree>
    <p:extLst>
      <p:ext uri="{BB962C8B-B14F-4D97-AF65-F5344CB8AC3E}">
        <p14:creationId xmlns:p14="http://schemas.microsoft.com/office/powerpoint/2010/main" val="863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Amino Acid Monomers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2311400"/>
          </a:xfrm>
        </p:spPr>
        <p:txBody>
          <a:bodyPr/>
          <a:lstStyle/>
          <a:p>
            <a:pPr eaLnBrk="1" hangingPunct="1"/>
            <a:r>
              <a:rPr lang="en-US" sz="2800" b="1" smtClean="0"/>
              <a:t>Amino acids </a:t>
            </a:r>
            <a:r>
              <a:rPr lang="en-US" sz="2800" smtClean="0"/>
              <a:t>are organic molecules with carboxyl and amino groups</a:t>
            </a:r>
          </a:p>
          <a:p>
            <a:pPr eaLnBrk="1" hangingPunct="1"/>
            <a:r>
              <a:rPr lang="en-US" sz="2800" smtClean="0"/>
              <a:t>Amino acids differ in their properties due to differing side chains, called R groups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090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090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1905000" cy="2413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pitchFamily="34" charset="0"/>
              </a:rPr>
              <a:t>Figure 5.UN01</a:t>
            </a: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81923" name="Picture 3" descr="05_UN01AminoAcid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1392238"/>
            <a:ext cx="324961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990850" y="1427163"/>
            <a:ext cx="3074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Side chain (R group)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168650" y="4608513"/>
            <a:ext cx="9969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Amino</a:t>
            </a:r>
            <a:br>
              <a:rPr lang="en-US" b="1"/>
            </a:br>
            <a:r>
              <a:rPr lang="en-US" b="1"/>
              <a:t>group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867275" y="4614863"/>
            <a:ext cx="135413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Carboxyl</a:t>
            </a:r>
            <a:br>
              <a:rPr lang="en-US" b="1"/>
            </a:br>
            <a:r>
              <a:rPr lang="en-US" b="1"/>
              <a:t>group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722813" y="2473325"/>
            <a:ext cx="13541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01596"/>
                </a:solidFill>
                <a:sym typeface="Symbol" pitchFamily="18" charset="2"/>
              </a:rPr>
              <a:t></a:t>
            </a:r>
            <a:r>
              <a:rPr lang="en-US" b="1">
                <a:solidFill>
                  <a:srgbClr val="F01596"/>
                </a:solidFill>
              </a:rPr>
              <a:t> carbon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4643438" y="2765425"/>
            <a:ext cx="727075" cy="647700"/>
          </a:xfrm>
          <a:prstGeom prst="line">
            <a:avLst/>
          </a:prstGeom>
          <a:noFill/>
          <a:ln w="12700">
            <a:solidFill>
              <a:srgbClr val="F0159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6399</Words>
  <Application>Microsoft Office PowerPoint</Application>
  <PresentationFormat>On-screen Show (4:3)</PresentationFormat>
  <Paragraphs>1252</Paragraphs>
  <Slides>124</Slides>
  <Notes>117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3" baseType="lpstr">
      <vt:lpstr>MS PGothic</vt:lpstr>
      <vt:lpstr>Arial</vt:lpstr>
      <vt:lpstr>Calibri</vt:lpstr>
      <vt:lpstr>CNN</vt:lpstr>
      <vt:lpstr>Symbol</vt:lpstr>
      <vt:lpstr>Times</vt:lpstr>
      <vt:lpstr>Times New Roman</vt:lpstr>
      <vt:lpstr>ヒラギノ角ゴ Pro W3</vt:lpstr>
      <vt:lpstr>Blank Presentation</vt:lpstr>
      <vt:lpstr>PowerPoint Presentation</vt:lpstr>
      <vt:lpstr>How dare you ... let our kids play in lead and arsenic soil,' says mom to Indiana officials </vt:lpstr>
      <vt:lpstr>PowerPoint Presentation</vt:lpstr>
      <vt:lpstr>Concept 2.1: Matter consists of chemical elements in pure form and in combinations called compounds</vt:lpstr>
      <vt:lpstr>Figure 2.3</vt:lpstr>
      <vt:lpstr>Table 2.1</vt:lpstr>
      <vt:lpstr>Effects of Essential Element Deficiencies</vt:lpstr>
      <vt:lpstr>Concept 2.2: An element’s properties depend on the structure of its atoms</vt:lpstr>
      <vt:lpstr>Atomic Number and Atomic Mass</vt:lpstr>
      <vt:lpstr>The Energy Levels of Electrons</vt:lpstr>
      <vt:lpstr>Figure 2.9</vt:lpstr>
      <vt:lpstr>PowerPoint Presentation</vt:lpstr>
      <vt:lpstr>PowerPoint Presentation</vt:lpstr>
      <vt:lpstr>PowerPoint Presentation</vt:lpstr>
      <vt:lpstr>Atoms Gain, Lose, or Share Electrons to Become Stable</vt:lpstr>
      <vt:lpstr>PowerPoint Presentation</vt:lpstr>
      <vt:lpstr>PowerPoint Presentation</vt:lpstr>
      <vt:lpstr>Ionic Bonds</vt:lpstr>
      <vt:lpstr>Figure 2.14-1</vt:lpstr>
      <vt:lpstr>Figure 2.14-2</vt:lpstr>
      <vt:lpstr>PowerPoint Presentation</vt:lpstr>
      <vt:lpstr>Hydrogen Bonds</vt:lpstr>
      <vt:lpstr>Weak Chemical Bonds</vt:lpstr>
      <vt:lpstr>PowerPoint Presentation</vt:lpstr>
      <vt:lpstr>Figure 2.18</vt:lpstr>
      <vt:lpstr>Molecular Mimicry</vt:lpstr>
      <vt:lpstr>Concept 2.4: Chemical reactions make and break chemical bonds</vt:lpstr>
      <vt:lpstr>PowerPoint Presentation</vt:lpstr>
      <vt:lpstr>PowerPoint Presentation</vt:lpstr>
      <vt:lpstr>PowerPoint Presentation</vt:lpstr>
      <vt:lpstr>Figure 3.1</vt:lpstr>
      <vt:lpstr>Overview: The Molecule That Supports All of Life</vt:lpstr>
      <vt:lpstr>Polar covalent bonds in water molecules result in hydrogen bonding</vt:lpstr>
      <vt:lpstr>Four emergent properties of water contribute to Earth’s suitability for life</vt:lpstr>
      <vt:lpstr>Cohesion of Water Molecules</vt:lpstr>
      <vt:lpstr>Figure 3.3</vt:lpstr>
      <vt:lpstr>PowerPoint Presentation</vt:lpstr>
      <vt:lpstr>Moderation of Temperature by Water</vt:lpstr>
      <vt:lpstr>Water’s High Specific Heat</vt:lpstr>
      <vt:lpstr>PowerPoint Presentation</vt:lpstr>
      <vt:lpstr>Evaporative Cooling</vt:lpstr>
      <vt:lpstr>Floating of Ice on Liquid Water</vt:lpstr>
      <vt:lpstr>Figure 3.6</vt:lpstr>
      <vt:lpstr>Water: The Solvent of Life</vt:lpstr>
      <vt:lpstr>PowerPoint Presentation</vt:lpstr>
      <vt:lpstr>Figure 3.7</vt:lpstr>
      <vt:lpstr>Hydrophilic and Hydrophobic Substances</vt:lpstr>
      <vt:lpstr>Concept 2.3: Acidic and basic conditions affect living organisms</vt:lpstr>
      <vt:lpstr>Acids and Bases</vt:lpstr>
      <vt:lpstr>PowerPoint Presentation</vt:lpstr>
      <vt:lpstr>Figure 3.UN05</vt:lpstr>
      <vt:lpstr>Figure 3.10</vt:lpstr>
      <vt:lpstr>Buffers</vt:lpstr>
      <vt:lpstr>Acidification: A Threat to Water Quality</vt:lpstr>
      <vt:lpstr>Figure 3.11</vt:lpstr>
      <vt:lpstr>PowerPoint Presentation</vt:lpstr>
      <vt:lpstr>Acid Rain</vt:lpstr>
      <vt:lpstr>Problem</vt:lpstr>
      <vt:lpstr>Blood Buffers</vt:lpstr>
      <vt:lpstr>PowerPoint Presentation</vt:lpstr>
      <vt:lpstr>Overview: Carbon: The Backbone of Life</vt:lpstr>
      <vt:lpstr>Organic chemistry is the study of carbon compounds</vt:lpstr>
      <vt:lpstr>The Formation of Bonds with Carbon</vt:lpstr>
      <vt:lpstr>Molecular Diversity Arising from Carbon Skeleton Variation</vt:lpstr>
      <vt:lpstr>The Chemical Groups Most Important in the Processes of Life</vt:lpstr>
      <vt:lpstr>Figure 4.9-a</vt:lpstr>
      <vt:lpstr>Figure 4.9-b</vt:lpstr>
      <vt:lpstr>Importance of Functional Groups</vt:lpstr>
      <vt:lpstr>ATP: An Important Source of Energy for Cellular Processes</vt:lpstr>
      <vt:lpstr>Figure 4. UN05</vt:lpstr>
      <vt:lpstr>PowerPoint Presentation</vt:lpstr>
      <vt:lpstr>Overview: The Molecules of Life</vt:lpstr>
      <vt:lpstr>Macromolecules are polymers, built from monomers</vt:lpstr>
      <vt:lpstr>The Synthesis and Breakdown of Polymers</vt:lpstr>
      <vt:lpstr>Figure 5.2</vt:lpstr>
      <vt:lpstr>Carbohydrates serve as fuel and building material</vt:lpstr>
      <vt:lpstr>Sugars</vt:lpstr>
      <vt:lpstr>Figure 5.5</vt:lpstr>
      <vt:lpstr>Polysaccharides</vt:lpstr>
      <vt:lpstr>Storage Polysaccharides</vt:lpstr>
      <vt:lpstr>Figure 5.6</vt:lpstr>
      <vt:lpstr>Structural Polysaccharides</vt:lpstr>
      <vt:lpstr>Lipids are a diverse group of hydrophobic molecules</vt:lpstr>
      <vt:lpstr>Fats</vt:lpstr>
      <vt:lpstr>Figure 5.10</vt:lpstr>
      <vt:lpstr>PowerPoint Presentation</vt:lpstr>
      <vt:lpstr>Figure 5.11</vt:lpstr>
      <vt:lpstr>PowerPoint Presentation</vt:lpstr>
      <vt:lpstr>PowerPoint Presentation</vt:lpstr>
      <vt:lpstr>PowerPoint Presentation</vt:lpstr>
      <vt:lpstr>Figure 5.12</vt:lpstr>
      <vt:lpstr>PowerPoint Presentation</vt:lpstr>
      <vt:lpstr>Steroids</vt:lpstr>
      <vt:lpstr>Concept 5.4: Proteins include a diversity of structures, resulting in a wide range of functions</vt:lpstr>
      <vt:lpstr>Figure 5.15-a</vt:lpstr>
      <vt:lpstr>PowerPoint Presentation</vt:lpstr>
      <vt:lpstr>Figure 5.15-b</vt:lpstr>
      <vt:lpstr>Amino Acid Monomers</vt:lpstr>
      <vt:lpstr>Figure 5.UN01</vt:lpstr>
      <vt:lpstr>Figure 5.16</vt:lpstr>
      <vt:lpstr>Amino Acid Polymers</vt:lpstr>
      <vt:lpstr>Figure 5.17</vt:lpstr>
      <vt:lpstr>Four Levels of Protein Structure</vt:lpstr>
      <vt:lpstr>Figure 5.20a</vt:lpstr>
      <vt:lpstr>PowerPoint Presentation</vt:lpstr>
      <vt:lpstr>PowerPoint Presentation</vt:lpstr>
      <vt:lpstr>PowerPoint Presentation</vt:lpstr>
      <vt:lpstr>Figure 5.20b</vt:lpstr>
      <vt:lpstr>PowerPoint Presentation</vt:lpstr>
      <vt:lpstr>Sickle-Cell Disease: A Change in Primary Structure</vt:lpstr>
      <vt:lpstr>Figure 5.21</vt:lpstr>
      <vt:lpstr>What Determines Protein Structure?</vt:lpstr>
      <vt:lpstr>Figure 5.22</vt:lpstr>
      <vt:lpstr>Protein Folding in the Cell</vt:lpstr>
      <vt:lpstr>Figure 5.23</vt:lpstr>
      <vt:lpstr>Nucleic acids store, transmit, and help express hereditary information</vt:lpstr>
      <vt:lpstr>Figure 5.25-3</vt:lpstr>
      <vt:lpstr>The Components of Nucleic Acids</vt:lpstr>
      <vt:lpstr>Figure 5.26</vt:lpstr>
      <vt:lpstr>PowerPoint Presentation</vt:lpstr>
      <vt:lpstr>Nucleotide Polymers</vt:lpstr>
      <vt:lpstr>The Structures of DNA and RNA Molecules</vt:lpstr>
      <vt:lpstr>Figure 5.27</vt:lpstr>
      <vt:lpstr>PowerPoint Presentation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mcquade</cp:lastModifiedBy>
  <cp:revision>60</cp:revision>
  <dcterms:created xsi:type="dcterms:W3CDTF">2010-08-06T18:35:02Z</dcterms:created>
  <dcterms:modified xsi:type="dcterms:W3CDTF">2018-06-03T19:01:50Z</dcterms:modified>
</cp:coreProperties>
</file>