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332"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5" r:id="rId67"/>
    <p:sldId id="333" r:id="rId68"/>
    <p:sldId id="334" r:id="rId69"/>
    <p:sldId id="324" r:id="rId70"/>
    <p:sldId id="335" r:id="rId71"/>
    <p:sldId id="326" r:id="rId72"/>
    <p:sldId id="327" r:id="rId73"/>
    <p:sldId id="328" r:id="rId74"/>
    <p:sldId id="330" r:id="rId75"/>
    <p:sldId id="331" r:id="rId76"/>
  </p:sldIdLst>
  <p:sldSz cx="9144000" cy="6858000" type="screen4x3"/>
  <p:notesSz cx="6858000" cy="9144000"/>
  <p:custDataLst>
    <p:tags r:id="rId78"/>
  </p:custDataLst>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22B"/>
    <a:srgbClr val="AD5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50" autoAdjust="0"/>
    <p:restoredTop sz="94280" autoAdjust="0"/>
  </p:normalViewPr>
  <p:slideViewPr>
    <p:cSldViewPr>
      <p:cViewPr varScale="1">
        <p:scale>
          <a:sx n="83" d="100"/>
          <a:sy n="83" d="100"/>
        </p:scale>
        <p:origin x="1882" y="48"/>
      </p:cViewPr>
      <p:guideLst>
        <p:guide orient="horz" pos="2160"/>
        <p:guide pos="2880"/>
      </p:guideLst>
    </p:cSldViewPr>
  </p:slideViewPr>
  <p:outlineViewPr>
    <p:cViewPr varScale="1">
      <p:scale>
        <a:sx n="33" d="100"/>
        <a:sy n="33" d="100"/>
      </p:scale>
      <p:origin x="0" y="-32268"/>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54" d="100"/>
          <a:sy n="54" d="100"/>
        </p:scale>
        <p:origin x="213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endParaRPr lang="en-US" altLang="en-US" dirty="0"/>
          </a:p>
        </p:txBody>
      </p:sp>
      <p:sp>
        <p:nvSpPr>
          <p:cNvPr id="75779" name="Text Box 2"/>
          <p:cNvSpPr txBox="1">
            <a:spLocks noChangeArrowheads="1"/>
          </p:cNvSpPr>
          <p:nvPr/>
        </p:nvSpPr>
        <p:spPr bwMode="auto">
          <a:xfrm>
            <a:off x="0" y="0"/>
            <a:ext cx="2971800" cy="457200"/>
          </a:xfrm>
          <a:prstGeom prst="rect">
            <a:avLst/>
          </a:prstGeom>
          <a:noFill/>
          <a:ln w="9525">
            <a:noFill/>
            <a:round/>
            <a:headEnd/>
            <a:tailEnd/>
          </a:ln>
          <a:effectLst/>
        </p:spPr>
        <p:txBody>
          <a:bodyPr wrap="none" anchor="ctr"/>
          <a:lstStyle/>
          <a:p>
            <a:endParaRPr lang="en-US" altLang="en-US" dirty="0"/>
          </a:p>
        </p:txBody>
      </p:sp>
      <p:sp>
        <p:nvSpPr>
          <p:cNvPr id="75780" name="Text Box 3"/>
          <p:cNvSpPr txBox="1">
            <a:spLocks noChangeArrowheads="1"/>
          </p:cNvSpPr>
          <p:nvPr/>
        </p:nvSpPr>
        <p:spPr bwMode="auto">
          <a:xfrm>
            <a:off x="3884613" y="0"/>
            <a:ext cx="2971800" cy="457200"/>
          </a:xfrm>
          <a:prstGeom prst="rect">
            <a:avLst/>
          </a:prstGeom>
          <a:noFill/>
          <a:ln w="9525">
            <a:noFill/>
            <a:round/>
            <a:headEnd/>
            <a:tailEnd/>
          </a:ln>
          <a:effectLst/>
        </p:spPr>
        <p:txBody>
          <a:bodyPr wrap="none" anchor="ctr"/>
          <a:lstStyle/>
          <a:p>
            <a:endParaRPr lang="en-US" altLang="en-US" dirty="0"/>
          </a:p>
        </p:txBody>
      </p:sp>
      <p:sp>
        <p:nvSpPr>
          <p:cNvPr id="75781" name="Rectangle 4"/>
          <p:cNvSpPr>
            <a:spLocks noGrp="1" noRot="1" noChangeAspect="1" noChangeArrowheads="1"/>
          </p:cNvSpPr>
          <p:nvPr>
            <p:ph type="sldImg"/>
          </p:nvPr>
        </p:nvSpPr>
        <p:spPr bwMode="auto">
          <a:xfrm>
            <a:off x="1143000" y="685800"/>
            <a:ext cx="4570413" cy="3427413"/>
          </a:xfrm>
          <a:prstGeom prst="rect">
            <a:avLst/>
          </a:prstGeom>
          <a:noFill/>
          <a:ln w="9360">
            <a:solidFill>
              <a:srgbClr val="000000"/>
            </a:solidFill>
            <a:miter lim="800000"/>
            <a:headEnd/>
            <a:tailEnd/>
          </a:ln>
          <a:effec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75783" name="Text Box 6"/>
          <p:cNvSpPr txBox="1">
            <a:spLocks noChangeArrowheads="1"/>
          </p:cNvSpPr>
          <p:nvPr/>
        </p:nvSpPr>
        <p:spPr bwMode="auto">
          <a:xfrm>
            <a:off x="0" y="8685213"/>
            <a:ext cx="2971800" cy="457200"/>
          </a:xfrm>
          <a:prstGeom prst="rect">
            <a:avLst/>
          </a:prstGeom>
          <a:noFill/>
          <a:ln w="9525">
            <a:noFill/>
            <a:round/>
            <a:headEnd/>
            <a:tailEnd/>
          </a:ln>
          <a:effectLst/>
        </p:spPr>
        <p:txBody>
          <a:bodyPr wrap="none" anchor="ctr"/>
          <a:lstStyle/>
          <a:p>
            <a:endParaRPr lang="en-US" altLang="en-US" dirty="0"/>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10C9F39E-CF1F-40FD-9680-4F2638216843}" type="slidenum">
              <a:rPr lang="en-US" altLang="en-US"/>
              <a:pPr>
                <a:defRPr/>
              </a:pPr>
              <a:t>‹#›</a:t>
            </a:fld>
            <a:endParaRPr lang="en-US" altLang="en-US" dirty="0"/>
          </a:p>
        </p:txBody>
      </p:sp>
    </p:spTree>
    <p:extLst>
      <p:ext uri="{BB962C8B-B14F-4D97-AF65-F5344CB8AC3E}">
        <p14:creationId xmlns:p14="http://schemas.microsoft.com/office/powerpoint/2010/main" val="382631507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a:ln>
            <a:round/>
            <a:headEnd/>
            <a:tailEnd/>
          </a:ln>
        </p:spPr>
        <p:txBody>
          <a:bodyPr/>
          <a:lstStyle/>
          <a:p>
            <a:fld id="{CEBFA77A-5D87-427C-901D-9D3D903FAC36}" type="slidenum">
              <a:rPr lang="en-US" altLang="en-US" smtClean="0"/>
              <a:pPr/>
              <a:t>1</a:t>
            </a:fld>
            <a:endParaRPr lang="en-US" altLang="en-US" dirty="0"/>
          </a:p>
        </p:txBody>
      </p:sp>
      <p:sp>
        <p:nvSpPr>
          <p:cNvPr id="76803"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D43234A-6F75-4699-885D-C5C8B4D01BD2}" type="slidenum">
              <a:rPr lang="en-US" alt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en-US" altLang="en-US" sz="1200" dirty="0">
              <a:solidFill>
                <a:srgbClr val="000000"/>
              </a:solidFill>
            </a:endParaRPr>
          </a:p>
        </p:txBody>
      </p:sp>
      <p:sp>
        <p:nvSpPr>
          <p:cNvPr id="7680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76805" name="Rectangle 3"/>
          <p:cNvSpPr>
            <a:spLocks noGrp="1" noChangeArrowheads="1"/>
          </p:cNvSpPr>
          <p:nvPr>
            <p:ph type="body" idx="1"/>
          </p:nvPr>
        </p:nvSpPr>
        <p:spPr>
          <a:xfrm>
            <a:off x="685800" y="4343400"/>
            <a:ext cx="5486400" cy="4114800"/>
          </a:xfrm>
          <a:noFill/>
        </p:spPr>
        <p:txBody>
          <a:bodyPr wrap="none" anchor="t"/>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49032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round/>
            <a:headEnd/>
            <a:tailEnd/>
          </a:ln>
        </p:spPr>
        <p:txBody>
          <a:bodyPr/>
          <a:lstStyle/>
          <a:p>
            <a:fld id="{0692C3CE-CA19-4876-9701-3902E214B7C8}" type="slidenum">
              <a:rPr lang="en-US" altLang="en-US" smtClean="0"/>
              <a:pPr/>
              <a:t>10</a:t>
            </a:fld>
            <a:endParaRPr lang="en-US" altLang="en-US" dirty="0"/>
          </a:p>
        </p:txBody>
      </p:sp>
      <p:sp>
        <p:nvSpPr>
          <p:cNvPr id="849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499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12222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round/>
            <a:headEnd/>
            <a:tailEnd/>
          </a:ln>
        </p:spPr>
        <p:txBody>
          <a:bodyPr/>
          <a:lstStyle/>
          <a:p>
            <a:fld id="{6B294A25-E0E5-4986-93D3-FB5B6710218F}" type="slidenum">
              <a:rPr lang="en-US" altLang="en-US" smtClean="0"/>
              <a:pPr/>
              <a:t>11</a:t>
            </a:fld>
            <a:endParaRPr lang="en-US" altLang="en-US" dirty="0"/>
          </a:p>
        </p:txBody>
      </p:sp>
      <p:sp>
        <p:nvSpPr>
          <p:cNvPr id="860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602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906516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ln>
            <a:round/>
            <a:headEnd/>
            <a:tailEnd/>
          </a:ln>
        </p:spPr>
        <p:txBody>
          <a:bodyPr/>
          <a:lstStyle/>
          <a:p>
            <a:fld id="{8E044B3E-6E25-47EC-A211-4176E5A049F4}" type="slidenum">
              <a:rPr lang="en-US" altLang="en-US" smtClean="0"/>
              <a:pPr/>
              <a:t>12</a:t>
            </a:fld>
            <a:endParaRPr lang="en-US" altLang="en-US" dirty="0"/>
          </a:p>
        </p:txBody>
      </p:sp>
      <p:sp>
        <p:nvSpPr>
          <p:cNvPr id="870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704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4354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ln>
            <a:round/>
            <a:headEnd/>
            <a:tailEnd/>
          </a:ln>
        </p:spPr>
        <p:txBody>
          <a:bodyPr/>
          <a:lstStyle/>
          <a:p>
            <a:fld id="{32A0F8F7-F86A-431A-8655-0EE9AEDFA295}" type="slidenum">
              <a:rPr lang="en-US" altLang="en-US" smtClean="0"/>
              <a:pPr/>
              <a:t>13</a:t>
            </a:fld>
            <a:endParaRPr lang="en-US" altLang="en-US" dirty="0"/>
          </a:p>
        </p:txBody>
      </p:sp>
      <p:sp>
        <p:nvSpPr>
          <p:cNvPr id="890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909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15495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round/>
            <a:headEnd/>
            <a:tailEnd/>
          </a:ln>
        </p:spPr>
        <p:txBody>
          <a:bodyPr/>
          <a:lstStyle/>
          <a:p>
            <a:fld id="{CA0E07A0-F878-4DC8-A75B-ADE29368931A}" type="slidenum">
              <a:rPr lang="en-US" altLang="en-US" smtClean="0"/>
              <a:pPr/>
              <a:t>14</a:t>
            </a:fld>
            <a:endParaRPr lang="en-US" altLang="en-US" dirty="0"/>
          </a:p>
        </p:txBody>
      </p:sp>
      <p:sp>
        <p:nvSpPr>
          <p:cNvPr id="901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011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913596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ln>
            <a:round/>
            <a:headEnd/>
            <a:tailEnd/>
          </a:ln>
        </p:spPr>
        <p:txBody>
          <a:bodyPr/>
          <a:lstStyle/>
          <a:p>
            <a:fld id="{7D2FF0A5-AE31-4CBC-805E-33B3B881DF48}" type="slidenum">
              <a:rPr lang="en-US" altLang="en-US" smtClean="0"/>
              <a:pPr/>
              <a:t>15</a:t>
            </a:fld>
            <a:endParaRPr lang="en-US" altLang="en-US" dirty="0"/>
          </a:p>
        </p:txBody>
      </p:sp>
      <p:sp>
        <p:nvSpPr>
          <p:cNvPr id="91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114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520818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round/>
            <a:headEnd/>
            <a:tailEnd/>
          </a:ln>
        </p:spPr>
        <p:txBody>
          <a:bodyPr/>
          <a:lstStyle/>
          <a:p>
            <a:fld id="{7ABF30A9-4962-4B81-93C2-FFBAAB4F064E}" type="slidenum">
              <a:rPr lang="en-US" altLang="en-US" smtClean="0"/>
              <a:pPr/>
              <a:t>16</a:t>
            </a:fld>
            <a:endParaRPr lang="en-US" altLang="en-US" dirty="0"/>
          </a:p>
        </p:txBody>
      </p:sp>
      <p:sp>
        <p:nvSpPr>
          <p:cNvPr id="92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216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637831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ln>
            <a:round/>
            <a:headEnd/>
            <a:tailEnd/>
          </a:ln>
        </p:spPr>
        <p:txBody>
          <a:bodyPr/>
          <a:lstStyle/>
          <a:p>
            <a:fld id="{792BEB51-B4A3-4869-99E7-95B7B10B781E}" type="slidenum">
              <a:rPr lang="en-US" altLang="en-US" smtClean="0"/>
              <a:pPr/>
              <a:t>17</a:t>
            </a:fld>
            <a:endParaRPr lang="en-US" altLang="en-US" dirty="0"/>
          </a:p>
        </p:txBody>
      </p:sp>
      <p:sp>
        <p:nvSpPr>
          <p:cNvPr id="931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318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9719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ln>
            <a:round/>
            <a:headEnd/>
            <a:tailEnd/>
          </a:ln>
        </p:spPr>
        <p:txBody>
          <a:bodyPr/>
          <a:lstStyle/>
          <a:p>
            <a:fld id="{90747364-8203-44B8-9CF2-C59E1AFD8F99}" type="slidenum">
              <a:rPr lang="en-US" altLang="en-US" smtClean="0"/>
              <a:pPr/>
              <a:t>18</a:t>
            </a:fld>
            <a:endParaRPr lang="en-US" altLang="en-US" dirty="0"/>
          </a:p>
        </p:txBody>
      </p:sp>
      <p:sp>
        <p:nvSpPr>
          <p:cNvPr id="94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421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879391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ln>
            <a:round/>
            <a:headEnd/>
            <a:tailEnd/>
          </a:ln>
        </p:spPr>
        <p:txBody>
          <a:bodyPr/>
          <a:lstStyle/>
          <a:p>
            <a:fld id="{96131CED-D577-49D5-B4C3-1A2A6CC66011}" type="slidenum">
              <a:rPr lang="en-US" altLang="en-US" smtClean="0"/>
              <a:pPr/>
              <a:t>19</a:t>
            </a:fld>
            <a:endParaRPr lang="en-US" altLang="en-US" dirty="0"/>
          </a:p>
        </p:txBody>
      </p:sp>
      <p:sp>
        <p:nvSpPr>
          <p:cNvPr id="952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523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35443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round/>
            <a:headEnd/>
            <a:tailEnd/>
          </a:ln>
        </p:spPr>
        <p:txBody>
          <a:bodyPr/>
          <a:lstStyle/>
          <a:p>
            <a:fld id="{0D007CB4-C4EF-4EA0-B28B-EC827567E24C}" type="slidenum">
              <a:rPr lang="en-US" altLang="en-US" smtClean="0"/>
              <a:pPr/>
              <a:t>2</a:t>
            </a:fld>
            <a:endParaRPr lang="en-US" altLang="en-US" dirty="0"/>
          </a:p>
        </p:txBody>
      </p:sp>
      <p:sp>
        <p:nvSpPr>
          <p:cNvPr id="778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782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712817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ln>
            <a:round/>
            <a:headEnd/>
            <a:tailEnd/>
          </a:ln>
        </p:spPr>
        <p:txBody>
          <a:bodyPr/>
          <a:lstStyle/>
          <a:p>
            <a:fld id="{AEB1F567-8C3B-409F-9B46-2FFD9A2594EA}" type="slidenum">
              <a:rPr lang="en-US" altLang="en-US" smtClean="0"/>
              <a:pPr/>
              <a:t>20</a:t>
            </a:fld>
            <a:endParaRPr lang="en-US" altLang="en-US" dirty="0"/>
          </a:p>
        </p:txBody>
      </p:sp>
      <p:sp>
        <p:nvSpPr>
          <p:cNvPr id="96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626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918273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ln>
            <a:round/>
            <a:headEnd/>
            <a:tailEnd/>
          </a:ln>
        </p:spPr>
        <p:txBody>
          <a:bodyPr/>
          <a:lstStyle/>
          <a:p>
            <a:fld id="{36059F38-ACF3-41C1-9CFF-1E32C835CFC4}" type="slidenum">
              <a:rPr lang="en-US" altLang="en-US" smtClean="0"/>
              <a:pPr/>
              <a:t>21</a:t>
            </a:fld>
            <a:endParaRPr lang="en-US" altLang="en-US" dirty="0"/>
          </a:p>
        </p:txBody>
      </p:sp>
      <p:sp>
        <p:nvSpPr>
          <p:cNvPr id="97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728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42765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round/>
            <a:headEnd/>
            <a:tailEnd/>
          </a:ln>
        </p:spPr>
        <p:txBody>
          <a:bodyPr/>
          <a:lstStyle/>
          <a:p>
            <a:fld id="{4FBC356E-F338-4E04-BA14-E36579086452}" type="slidenum">
              <a:rPr lang="en-US" altLang="en-US" smtClean="0"/>
              <a:pPr/>
              <a:t>22</a:t>
            </a:fld>
            <a:endParaRPr lang="en-US" altLang="en-US" dirty="0"/>
          </a:p>
        </p:txBody>
      </p:sp>
      <p:sp>
        <p:nvSpPr>
          <p:cNvPr id="983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830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955410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ln>
            <a:round/>
            <a:headEnd/>
            <a:tailEnd/>
          </a:ln>
        </p:spPr>
        <p:txBody>
          <a:bodyPr/>
          <a:lstStyle/>
          <a:p>
            <a:fld id="{2C547E2F-B623-4DFA-AD41-36877BA2C393}" type="slidenum">
              <a:rPr lang="en-US" altLang="en-US" smtClean="0"/>
              <a:pPr/>
              <a:t>23</a:t>
            </a:fld>
            <a:endParaRPr lang="en-US" altLang="en-US" dirty="0"/>
          </a:p>
        </p:txBody>
      </p:sp>
      <p:sp>
        <p:nvSpPr>
          <p:cNvPr id="993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933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024353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ln>
            <a:round/>
            <a:headEnd/>
            <a:tailEnd/>
          </a:ln>
        </p:spPr>
        <p:txBody>
          <a:bodyPr/>
          <a:lstStyle/>
          <a:p>
            <a:fld id="{2457F529-2F5A-43E6-9794-52B9CE8AFD33}" type="slidenum">
              <a:rPr lang="en-US" altLang="en-US" smtClean="0"/>
              <a:pPr/>
              <a:t>24</a:t>
            </a:fld>
            <a:endParaRPr lang="en-US" altLang="en-US" dirty="0"/>
          </a:p>
        </p:txBody>
      </p:sp>
      <p:sp>
        <p:nvSpPr>
          <p:cNvPr id="1003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035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36233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ln>
            <a:round/>
            <a:headEnd/>
            <a:tailEnd/>
          </a:ln>
        </p:spPr>
        <p:txBody>
          <a:bodyPr/>
          <a:lstStyle/>
          <a:p>
            <a:fld id="{3E344E82-E185-4119-BA9E-357262393207}" type="slidenum">
              <a:rPr lang="en-US" altLang="en-US" smtClean="0"/>
              <a:pPr/>
              <a:t>25</a:t>
            </a:fld>
            <a:endParaRPr lang="en-US" altLang="en-US" dirty="0"/>
          </a:p>
        </p:txBody>
      </p:sp>
      <p:sp>
        <p:nvSpPr>
          <p:cNvPr id="1013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138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591259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ln>
            <a:round/>
            <a:headEnd/>
            <a:tailEnd/>
          </a:ln>
        </p:spPr>
        <p:txBody>
          <a:bodyPr/>
          <a:lstStyle/>
          <a:p>
            <a:fld id="{C975AF5C-691E-4462-B7DF-59041747DA96}" type="slidenum">
              <a:rPr lang="en-US" altLang="en-US" smtClean="0"/>
              <a:pPr/>
              <a:t>26</a:t>
            </a:fld>
            <a:endParaRPr lang="en-US" altLang="en-US" dirty="0"/>
          </a:p>
        </p:txBody>
      </p:sp>
      <p:sp>
        <p:nvSpPr>
          <p:cNvPr id="1024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813043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ln>
            <a:round/>
            <a:headEnd/>
            <a:tailEnd/>
          </a:ln>
        </p:spPr>
        <p:txBody>
          <a:bodyPr/>
          <a:lstStyle/>
          <a:p>
            <a:fld id="{AEB12556-268A-4EF2-AD66-432EEFB4CCEF}" type="slidenum">
              <a:rPr lang="en-US" altLang="en-US" smtClean="0"/>
              <a:pPr/>
              <a:t>27</a:t>
            </a:fld>
            <a:endParaRPr lang="en-US" altLang="en-US" dirty="0"/>
          </a:p>
        </p:txBody>
      </p:sp>
      <p:sp>
        <p:nvSpPr>
          <p:cNvPr id="1034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342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87898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ln>
            <a:round/>
            <a:headEnd/>
            <a:tailEnd/>
          </a:ln>
        </p:spPr>
        <p:txBody>
          <a:bodyPr/>
          <a:lstStyle/>
          <a:p>
            <a:fld id="{0D119F8C-DB7E-42A8-9379-9AEF91BCB9B4}" type="slidenum">
              <a:rPr lang="en-US" altLang="en-US" smtClean="0"/>
              <a:pPr/>
              <a:t>28</a:t>
            </a:fld>
            <a:endParaRPr lang="en-US" altLang="en-US" dirty="0"/>
          </a:p>
        </p:txBody>
      </p:sp>
      <p:sp>
        <p:nvSpPr>
          <p:cNvPr id="1044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445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633762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ln>
            <a:round/>
            <a:headEnd/>
            <a:tailEnd/>
          </a:ln>
        </p:spPr>
        <p:txBody>
          <a:bodyPr/>
          <a:lstStyle/>
          <a:p>
            <a:fld id="{C7F31A67-4E79-4006-BAE7-947CBA6D50F6}" type="slidenum">
              <a:rPr lang="en-US" altLang="en-US" smtClean="0"/>
              <a:pPr/>
              <a:t>29</a:t>
            </a:fld>
            <a:endParaRPr lang="en-US" altLang="en-US" dirty="0"/>
          </a:p>
        </p:txBody>
      </p:sp>
      <p:sp>
        <p:nvSpPr>
          <p:cNvPr id="105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547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44856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ln>
            <a:round/>
            <a:headEnd/>
            <a:tailEnd/>
          </a:ln>
        </p:spPr>
        <p:txBody>
          <a:bodyPr/>
          <a:lstStyle/>
          <a:p>
            <a:fld id="{067C5128-5FC5-453E-9299-48EB336DAE3B}" type="slidenum">
              <a:rPr lang="en-US" altLang="en-US" smtClean="0"/>
              <a:pPr/>
              <a:t>3</a:t>
            </a:fld>
            <a:endParaRPr lang="en-US" altLang="en-US" dirty="0"/>
          </a:p>
        </p:txBody>
      </p:sp>
      <p:sp>
        <p:nvSpPr>
          <p:cNvPr id="788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885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333462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ln>
            <a:round/>
            <a:headEnd/>
            <a:tailEnd/>
          </a:ln>
        </p:spPr>
        <p:txBody>
          <a:bodyPr/>
          <a:lstStyle/>
          <a:p>
            <a:fld id="{4E556DFE-5F69-41EA-B4F2-33B9B2E628E3}" type="slidenum">
              <a:rPr lang="en-US" altLang="en-US" smtClean="0"/>
              <a:pPr/>
              <a:t>30</a:t>
            </a:fld>
            <a:endParaRPr lang="en-US" altLang="en-US" dirty="0"/>
          </a:p>
        </p:txBody>
      </p:sp>
      <p:sp>
        <p:nvSpPr>
          <p:cNvPr id="1064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650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72412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ln>
            <a:round/>
            <a:headEnd/>
            <a:tailEnd/>
          </a:ln>
        </p:spPr>
        <p:txBody>
          <a:bodyPr/>
          <a:lstStyle/>
          <a:p>
            <a:fld id="{726CB457-16FD-4114-86F6-F6998A52040D}" type="slidenum">
              <a:rPr lang="en-US" altLang="en-US" smtClean="0"/>
              <a:pPr/>
              <a:t>31</a:t>
            </a:fld>
            <a:endParaRPr lang="en-US" altLang="en-US" dirty="0"/>
          </a:p>
        </p:txBody>
      </p:sp>
      <p:sp>
        <p:nvSpPr>
          <p:cNvPr id="107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752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145931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ln>
            <a:round/>
            <a:headEnd/>
            <a:tailEnd/>
          </a:ln>
        </p:spPr>
        <p:txBody>
          <a:bodyPr/>
          <a:lstStyle/>
          <a:p>
            <a:fld id="{4791E484-5753-42FA-A915-7CCBEE8962B7}" type="slidenum">
              <a:rPr lang="en-US" altLang="en-US" smtClean="0"/>
              <a:pPr/>
              <a:t>32</a:t>
            </a:fld>
            <a:endParaRPr lang="en-US" altLang="en-US" dirty="0"/>
          </a:p>
        </p:txBody>
      </p:sp>
      <p:sp>
        <p:nvSpPr>
          <p:cNvPr id="1085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854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74845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ln>
            <a:round/>
            <a:headEnd/>
            <a:tailEnd/>
          </a:ln>
        </p:spPr>
        <p:txBody>
          <a:bodyPr/>
          <a:lstStyle/>
          <a:p>
            <a:fld id="{33824AEC-AEE2-42AA-8CE8-5401931BA66D}" type="slidenum">
              <a:rPr lang="en-US" altLang="en-US" smtClean="0"/>
              <a:pPr/>
              <a:t>33</a:t>
            </a:fld>
            <a:endParaRPr lang="en-US" altLang="en-US" dirty="0"/>
          </a:p>
        </p:txBody>
      </p:sp>
      <p:sp>
        <p:nvSpPr>
          <p:cNvPr id="1095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957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154309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ln>
            <a:round/>
            <a:headEnd/>
            <a:tailEnd/>
          </a:ln>
        </p:spPr>
        <p:txBody>
          <a:bodyPr/>
          <a:lstStyle/>
          <a:p>
            <a:fld id="{A41AF4FF-F192-42C1-AA67-2BC551926FB3}" type="slidenum">
              <a:rPr lang="en-US" altLang="en-US" smtClean="0"/>
              <a:pPr/>
              <a:t>34</a:t>
            </a:fld>
            <a:endParaRPr lang="en-US" altLang="en-US" dirty="0"/>
          </a:p>
        </p:txBody>
      </p:sp>
      <p:sp>
        <p:nvSpPr>
          <p:cNvPr id="1105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059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778416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ln>
            <a:round/>
            <a:headEnd/>
            <a:tailEnd/>
          </a:ln>
        </p:spPr>
        <p:txBody>
          <a:bodyPr/>
          <a:lstStyle/>
          <a:p>
            <a:fld id="{00B57493-79A6-4E51-9ED4-B809D5A12097}" type="slidenum">
              <a:rPr lang="en-US" altLang="en-US" smtClean="0"/>
              <a:pPr/>
              <a:t>35</a:t>
            </a:fld>
            <a:endParaRPr lang="en-US" altLang="en-US" dirty="0"/>
          </a:p>
        </p:txBody>
      </p:sp>
      <p:sp>
        <p:nvSpPr>
          <p:cNvPr id="1116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162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675956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ln>
            <a:round/>
            <a:headEnd/>
            <a:tailEnd/>
          </a:ln>
        </p:spPr>
        <p:txBody>
          <a:bodyPr/>
          <a:lstStyle/>
          <a:p>
            <a:fld id="{B21C1071-03E4-4DFC-8D14-F0171887DD8F}" type="slidenum">
              <a:rPr lang="en-US" altLang="en-US" smtClean="0"/>
              <a:pPr/>
              <a:t>36</a:t>
            </a:fld>
            <a:endParaRPr lang="en-US" altLang="en-US" dirty="0"/>
          </a:p>
        </p:txBody>
      </p:sp>
      <p:sp>
        <p:nvSpPr>
          <p:cNvPr id="1126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264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662814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ln>
            <a:round/>
            <a:headEnd/>
            <a:tailEnd/>
          </a:ln>
        </p:spPr>
        <p:txBody>
          <a:bodyPr/>
          <a:lstStyle/>
          <a:p>
            <a:fld id="{4F0F92DE-0363-4494-91CC-96CE3A76F9FC}" type="slidenum">
              <a:rPr lang="en-US" altLang="en-US" smtClean="0"/>
              <a:pPr/>
              <a:t>37</a:t>
            </a:fld>
            <a:endParaRPr lang="en-US" altLang="en-US" dirty="0"/>
          </a:p>
        </p:txBody>
      </p:sp>
      <p:sp>
        <p:nvSpPr>
          <p:cNvPr id="113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366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88114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ln>
            <a:round/>
            <a:headEnd/>
            <a:tailEnd/>
          </a:ln>
        </p:spPr>
        <p:txBody>
          <a:bodyPr/>
          <a:lstStyle/>
          <a:p>
            <a:fld id="{D0D25612-1617-437D-B635-2AD52AF05916}" type="slidenum">
              <a:rPr lang="en-US" altLang="en-US" smtClean="0"/>
              <a:pPr/>
              <a:t>38</a:t>
            </a:fld>
            <a:endParaRPr lang="en-US" altLang="en-US" dirty="0"/>
          </a:p>
        </p:txBody>
      </p:sp>
      <p:sp>
        <p:nvSpPr>
          <p:cNvPr id="114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469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624527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ln>
            <a:round/>
            <a:headEnd/>
            <a:tailEnd/>
          </a:ln>
        </p:spPr>
        <p:txBody>
          <a:bodyPr/>
          <a:lstStyle/>
          <a:p>
            <a:fld id="{18BA0795-5EBD-4263-B8C8-DE178A9442EF}" type="slidenum">
              <a:rPr lang="en-US" altLang="en-US" smtClean="0"/>
              <a:pPr/>
              <a:t>39</a:t>
            </a:fld>
            <a:endParaRPr lang="en-US" altLang="en-US" dirty="0"/>
          </a:p>
        </p:txBody>
      </p:sp>
      <p:sp>
        <p:nvSpPr>
          <p:cNvPr id="1157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571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784178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round/>
            <a:headEnd/>
            <a:tailEnd/>
          </a:ln>
        </p:spPr>
        <p:txBody>
          <a:bodyPr/>
          <a:lstStyle/>
          <a:p>
            <a:fld id="{4FBF0304-2F3C-4063-8D6D-1569A121DE14}" type="slidenum">
              <a:rPr lang="en-US" altLang="en-US" smtClean="0"/>
              <a:pPr/>
              <a:t>4</a:t>
            </a:fld>
            <a:endParaRPr lang="en-US" altLang="en-US" dirty="0"/>
          </a:p>
        </p:txBody>
      </p:sp>
      <p:sp>
        <p:nvSpPr>
          <p:cNvPr id="798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987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027264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ln>
            <a:round/>
            <a:headEnd/>
            <a:tailEnd/>
          </a:ln>
        </p:spPr>
        <p:txBody>
          <a:bodyPr/>
          <a:lstStyle/>
          <a:p>
            <a:fld id="{B2C8235C-605D-4635-9299-8965B98920CB}" type="slidenum">
              <a:rPr lang="en-US" altLang="en-US" smtClean="0"/>
              <a:pPr/>
              <a:t>40</a:t>
            </a:fld>
            <a:endParaRPr lang="en-US" altLang="en-US" dirty="0"/>
          </a:p>
        </p:txBody>
      </p:sp>
      <p:sp>
        <p:nvSpPr>
          <p:cNvPr id="116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674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82345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ln>
            <a:round/>
            <a:headEnd/>
            <a:tailEnd/>
          </a:ln>
        </p:spPr>
        <p:txBody>
          <a:bodyPr/>
          <a:lstStyle/>
          <a:p>
            <a:fld id="{6CD53B89-D352-41D6-9493-A13442CFDEE9}" type="slidenum">
              <a:rPr lang="en-US" altLang="en-US" smtClean="0"/>
              <a:pPr/>
              <a:t>41</a:t>
            </a:fld>
            <a:endParaRPr lang="en-US" altLang="en-US" dirty="0"/>
          </a:p>
        </p:txBody>
      </p:sp>
      <p:sp>
        <p:nvSpPr>
          <p:cNvPr id="1177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896830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a:round/>
            <a:headEnd/>
            <a:tailEnd/>
          </a:ln>
        </p:spPr>
        <p:txBody>
          <a:bodyPr/>
          <a:lstStyle/>
          <a:p>
            <a:fld id="{2DD73744-22F1-4EB8-8ECE-0EB1E2F12F1B}" type="slidenum">
              <a:rPr lang="en-US" altLang="en-US" smtClean="0"/>
              <a:pPr/>
              <a:t>42</a:t>
            </a:fld>
            <a:endParaRPr lang="en-US" altLang="en-US" dirty="0"/>
          </a:p>
        </p:txBody>
      </p:sp>
      <p:sp>
        <p:nvSpPr>
          <p:cNvPr id="1187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878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667879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a:round/>
            <a:headEnd/>
            <a:tailEnd/>
          </a:ln>
        </p:spPr>
        <p:txBody>
          <a:bodyPr/>
          <a:lstStyle/>
          <a:p>
            <a:fld id="{F82FF3D2-9D0B-4879-8697-A186746D6D7A}" type="slidenum">
              <a:rPr lang="en-US" altLang="en-US" smtClean="0"/>
              <a:pPr/>
              <a:t>43</a:t>
            </a:fld>
            <a:endParaRPr lang="en-US" altLang="en-US" dirty="0"/>
          </a:p>
        </p:txBody>
      </p:sp>
      <p:sp>
        <p:nvSpPr>
          <p:cNvPr id="1198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981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741804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a:round/>
            <a:headEnd/>
            <a:tailEnd/>
          </a:ln>
        </p:spPr>
        <p:txBody>
          <a:bodyPr/>
          <a:lstStyle/>
          <a:p>
            <a:fld id="{EF214E54-2E68-42A8-9374-6944608849CA}" type="slidenum">
              <a:rPr lang="en-US" altLang="en-US" smtClean="0"/>
              <a:pPr/>
              <a:t>44</a:t>
            </a:fld>
            <a:endParaRPr lang="en-US" altLang="en-US" dirty="0"/>
          </a:p>
        </p:txBody>
      </p:sp>
      <p:sp>
        <p:nvSpPr>
          <p:cNvPr id="1208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083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465274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a:round/>
            <a:headEnd/>
            <a:tailEnd/>
          </a:ln>
        </p:spPr>
        <p:txBody>
          <a:bodyPr/>
          <a:lstStyle/>
          <a:p>
            <a:fld id="{0AAD01AA-2182-42D3-A872-EA2DE337B2B9}" type="slidenum">
              <a:rPr lang="en-US" altLang="en-US" smtClean="0"/>
              <a:pPr/>
              <a:t>45</a:t>
            </a:fld>
            <a:endParaRPr lang="en-US" altLang="en-US" dirty="0"/>
          </a:p>
        </p:txBody>
      </p:sp>
      <p:sp>
        <p:nvSpPr>
          <p:cNvPr id="1218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186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788280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ln>
            <a:round/>
            <a:headEnd/>
            <a:tailEnd/>
          </a:ln>
        </p:spPr>
        <p:txBody>
          <a:bodyPr/>
          <a:lstStyle/>
          <a:p>
            <a:fld id="{41D51634-4C70-4AB6-B776-F6470B12FE17}" type="slidenum">
              <a:rPr lang="en-US" altLang="en-US" smtClean="0"/>
              <a:pPr/>
              <a:t>46</a:t>
            </a:fld>
            <a:endParaRPr lang="en-US" altLang="en-US" dirty="0"/>
          </a:p>
        </p:txBody>
      </p:sp>
      <p:sp>
        <p:nvSpPr>
          <p:cNvPr id="1228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288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594262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a:round/>
            <a:headEnd/>
            <a:tailEnd/>
          </a:ln>
        </p:spPr>
        <p:txBody>
          <a:bodyPr/>
          <a:lstStyle/>
          <a:p>
            <a:fld id="{EE31968D-1A31-4FC4-8E88-AC6070779CB1}" type="slidenum">
              <a:rPr lang="en-US" altLang="en-US" smtClean="0"/>
              <a:pPr/>
              <a:t>47</a:t>
            </a:fld>
            <a:endParaRPr lang="en-US" altLang="en-US" dirty="0"/>
          </a:p>
        </p:txBody>
      </p:sp>
      <p:sp>
        <p:nvSpPr>
          <p:cNvPr id="1239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390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048590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a:round/>
            <a:headEnd/>
            <a:tailEnd/>
          </a:ln>
        </p:spPr>
        <p:txBody>
          <a:bodyPr/>
          <a:lstStyle/>
          <a:p>
            <a:fld id="{6AF1B569-87A5-4CF8-8639-9ED2BE9E5E6A}" type="slidenum">
              <a:rPr lang="en-US" altLang="en-US" smtClean="0"/>
              <a:pPr/>
              <a:t>48</a:t>
            </a:fld>
            <a:endParaRPr lang="en-US" altLang="en-US" dirty="0"/>
          </a:p>
        </p:txBody>
      </p:sp>
      <p:sp>
        <p:nvSpPr>
          <p:cNvPr id="124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493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174026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a:round/>
            <a:headEnd/>
            <a:tailEnd/>
          </a:ln>
        </p:spPr>
        <p:txBody>
          <a:bodyPr/>
          <a:lstStyle/>
          <a:p>
            <a:fld id="{6D4530D4-782E-41DA-B53D-CAFAFD536E07}" type="slidenum">
              <a:rPr lang="en-US" altLang="en-US" smtClean="0"/>
              <a:pPr/>
              <a:t>49</a:t>
            </a:fld>
            <a:endParaRPr lang="en-US" altLang="en-US" dirty="0"/>
          </a:p>
        </p:txBody>
      </p:sp>
      <p:sp>
        <p:nvSpPr>
          <p:cNvPr id="1259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595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16068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ln>
            <a:round/>
            <a:headEnd/>
            <a:tailEnd/>
          </a:ln>
        </p:spPr>
        <p:txBody>
          <a:bodyPr/>
          <a:lstStyle/>
          <a:p>
            <a:fld id="{9D4FA8F6-FA89-45DB-BDC4-D65F3F4EEC6B}" type="slidenum">
              <a:rPr lang="en-US" altLang="en-US" smtClean="0"/>
              <a:pPr/>
              <a:t>5</a:t>
            </a:fld>
            <a:endParaRPr lang="en-US" altLang="en-US" dirty="0"/>
          </a:p>
        </p:txBody>
      </p:sp>
      <p:sp>
        <p:nvSpPr>
          <p:cNvPr id="808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090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814400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a:round/>
            <a:headEnd/>
            <a:tailEnd/>
          </a:ln>
        </p:spPr>
        <p:txBody>
          <a:bodyPr/>
          <a:lstStyle/>
          <a:p>
            <a:fld id="{A14D1C2B-EE76-4ECF-8590-1813A9D18D40}" type="slidenum">
              <a:rPr lang="en-US" altLang="en-US" smtClean="0"/>
              <a:pPr/>
              <a:t>50</a:t>
            </a:fld>
            <a:endParaRPr lang="en-US" altLang="en-US" dirty="0"/>
          </a:p>
        </p:txBody>
      </p:sp>
      <p:sp>
        <p:nvSpPr>
          <p:cNvPr id="1269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698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954920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a:round/>
            <a:headEnd/>
            <a:tailEnd/>
          </a:ln>
        </p:spPr>
        <p:txBody>
          <a:bodyPr/>
          <a:lstStyle/>
          <a:p>
            <a:fld id="{FF872674-8064-4AE4-A813-3E6E16EA5ED4}" type="slidenum">
              <a:rPr lang="en-US" altLang="en-US" smtClean="0"/>
              <a:pPr/>
              <a:t>51</a:t>
            </a:fld>
            <a:endParaRPr lang="en-US" altLang="en-US" dirty="0"/>
          </a:p>
        </p:txBody>
      </p:sp>
      <p:sp>
        <p:nvSpPr>
          <p:cNvPr id="1280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800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861519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a:round/>
            <a:headEnd/>
            <a:tailEnd/>
          </a:ln>
        </p:spPr>
        <p:txBody>
          <a:bodyPr/>
          <a:lstStyle/>
          <a:p>
            <a:fld id="{619227AA-EAC8-42B3-AF9A-00941DAF1241}" type="slidenum">
              <a:rPr lang="en-US" altLang="en-US" smtClean="0"/>
              <a:pPr/>
              <a:t>52</a:t>
            </a:fld>
            <a:endParaRPr lang="en-US" altLang="en-US" dirty="0"/>
          </a:p>
        </p:txBody>
      </p:sp>
      <p:sp>
        <p:nvSpPr>
          <p:cNvPr id="1290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902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130229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a:round/>
            <a:headEnd/>
            <a:tailEnd/>
          </a:ln>
        </p:spPr>
        <p:txBody>
          <a:bodyPr/>
          <a:lstStyle/>
          <a:p>
            <a:fld id="{38561837-1AD2-4912-87B3-A6160CF4D027}" type="slidenum">
              <a:rPr lang="en-US" altLang="en-US" smtClean="0"/>
              <a:pPr/>
              <a:t>53</a:t>
            </a:fld>
            <a:endParaRPr lang="en-US" altLang="en-US" dirty="0"/>
          </a:p>
        </p:txBody>
      </p:sp>
      <p:sp>
        <p:nvSpPr>
          <p:cNvPr id="1300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005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006033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ln>
            <a:round/>
            <a:headEnd/>
            <a:tailEnd/>
          </a:ln>
        </p:spPr>
        <p:txBody>
          <a:bodyPr/>
          <a:lstStyle/>
          <a:p>
            <a:fld id="{BA38F113-BD94-4EA9-B30F-66D6276A50BC}" type="slidenum">
              <a:rPr lang="en-US" altLang="en-US" smtClean="0"/>
              <a:pPr/>
              <a:t>54</a:t>
            </a:fld>
            <a:endParaRPr lang="en-US" altLang="en-US" dirty="0"/>
          </a:p>
        </p:txBody>
      </p:sp>
      <p:sp>
        <p:nvSpPr>
          <p:cNvPr id="1310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107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302884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ln>
            <a:round/>
            <a:headEnd/>
            <a:tailEnd/>
          </a:ln>
        </p:spPr>
        <p:txBody>
          <a:bodyPr/>
          <a:lstStyle/>
          <a:p>
            <a:fld id="{AD6FE786-357B-4353-AF14-0B873E41C282}" type="slidenum">
              <a:rPr lang="en-US" altLang="en-US" smtClean="0"/>
              <a:pPr/>
              <a:t>55</a:t>
            </a:fld>
            <a:endParaRPr lang="en-US" altLang="en-US" dirty="0"/>
          </a:p>
        </p:txBody>
      </p:sp>
      <p:sp>
        <p:nvSpPr>
          <p:cNvPr id="1320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210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419259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ln>
            <a:round/>
            <a:headEnd/>
            <a:tailEnd/>
          </a:ln>
        </p:spPr>
        <p:txBody>
          <a:bodyPr/>
          <a:lstStyle/>
          <a:p>
            <a:fld id="{7492A833-FA73-496A-8F07-CA118BF1A013}" type="slidenum">
              <a:rPr lang="en-US" altLang="en-US" smtClean="0"/>
              <a:pPr/>
              <a:t>56</a:t>
            </a:fld>
            <a:endParaRPr lang="en-US" altLang="en-US" dirty="0"/>
          </a:p>
        </p:txBody>
      </p:sp>
      <p:sp>
        <p:nvSpPr>
          <p:cNvPr id="1331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312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654739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ln>
            <a:round/>
            <a:headEnd/>
            <a:tailEnd/>
          </a:ln>
        </p:spPr>
        <p:txBody>
          <a:bodyPr/>
          <a:lstStyle/>
          <a:p>
            <a:fld id="{E493FC53-BCFB-47C4-AA14-53F2A04EFE3A}" type="slidenum">
              <a:rPr lang="en-US" altLang="en-US" smtClean="0"/>
              <a:pPr/>
              <a:t>57</a:t>
            </a:fld>
            <a:endParaRPr lang="en-US" altLang="en-US" dirty="0"/>
          </a:p>
        </p:txBody>
      </p:sp>
      <p:sp>
        <p:nvSpPr>
          <p:cNvPr id="1341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414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548132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round/>
            <a:headEnd/>
            <a:tailEnd/>
          </a:ln>
        </p:spPr>
        <p:txBody>
          <a:bodyPr/>
          <a:lstStyle/>
          <a:p>
            <a:fld id="{6E747DDB-B576-419C-8F25-CAB3B54359F2}" type="slidenum">
              <a:rPr lang="en-US" altLang="en-US" smtClean="0"/>
              <a:pPr/>
              <a:t>58</a:t>
            </a:fld>
            <a:endParaRPr lang="en-US" altLang="en-US" dirty="0"/>
          </a:p>
        </p:txBody>
      </p:sp>
      <p:sp>
        <p:nvSpPr>
          <p:cNvPr id="1351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517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8078891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ln>
            <a:round/>
            <a:headEnd/>
            <a:tailEnd/>
          </a:ln>
        </p:spPr>
        <p:txBody>
          <a:bodyPr/>
          <a:lstStyle/>
          <a:p>
            <a:fld id="{9B72C7F5-2AB3-44A4-95D9-44C617827EF7}" type="slidenum">
              <a:rPr lang="en-US" altLang="en-US" smtClean="0"/>
              <a:pPr/>
              <a:t>59</a:t>
            </a:fld>
            <a:endParaRPr lang="en-US" altLang="en-US" dirty="0"/>
          </a:p>
        </p:txBody>
      </p:sp>
      <p:sp>
        <p:nvSpPr>
          <p:cNvPr id="1361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619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669060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round/>
            <a:headEnd/>
            <a:tailEnd/>
          </a:ln>
        </p:spPr>
        <p:txBody>
          <a:bodyPr/>
          <a:lstStyle/>
          <a:p>
            <a:fld id="{6344B3F7-434A-440B-A1F2-1AA3EC02CE07}" type="slidenum">
              <a:rPr lang="en-US" altLang="en-US" smtClean="0"/>
              <a:pPr/>
              <a:t>6</a:t>
            </a:fld>
            <a:endParaRPr lang="en-US" altLang="en-US" dirty="0"/>
          </a:p>
        </p:txBody>
      </p:sp>
      <p:sp>
        <p:nvSpPr>
          <p:cNvPr id="819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192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604382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ln>
            <a:round/>
            <a:headEnd/>
            <a:tailEnd/>
          </a:ln>
        </p:spPr>
        <p:txBody>
          <a:bodyPr/>
          <a:lstStyle/>
          <a:p>
            <a:fld id="{DD939726-4270-48FC-B6F8-D1A38692DA08}" type="slidenum">
              <a:rPr lang="en-US" altLang="en-US" smtClean="0"/>
              <a:pPr/>
              <a:t>60</a:t>
            </a:fld>
            <a:endParaRPr lang="en-US" altLang="en-US" dirty="0"/>
          </a:p>
        </p:txBody>
      </p:sp>
      <p:sp>
        <p:nvSpPr>
          <p:cNvPr id="1372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722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7684743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round/>
            <a:headEnd/>
            <a:tailEnd/>
          </a:ln>
        </p:spPr>
        <p:txBody>
          <a:bodyPr/>
          <a:lstStyle/>
          <a:p>
            <a:fld id="{728D7FA9-C698-4D55-B258-38F0871C589E}" type="slidenum">
              <a:rPr lang="en-US" altLang="en-US" smtClean="0"/>
              <a:pPr/>
              <a:t>61</a:t>
            </a:fld>
            <a:endParaRPr lang="en-US" altLang="en-US" dirty="0"/>
          </a:p>
        </p:txBody>
      </p:sp>
      <p:sp>
        <p:nvSpPr>
          <p:cNvPr id="1382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824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40454164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round/>
            <a:headEnd/>
            <a:tailEnd/>
          </a:ln>
        </p:spPr>
        <p:txBody>
          <a:bodyPr/>
          <a:lstStyle/>
          <a:p>
            <a:fld id="{97670CE3-4A16-4596-A4CA-2B4EAEBAD4AC}" type="slidenum">
              <a:rPr lang="en-US" altLang="en-US" smtClean="0"/>
              <a:pPr/>
              <a:t>62</a:t>
            </a:fld>
            <a:endParaRPr lang="en-US" altLang="en-US" dirty="0"/>
          </a:p>
        </p:txBody>
      </p:sp>
      <p:sp>
        <p:nvSpPr>
          <p:cNvPr id="1392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926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497076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ln>
            <a:round/>
            <a:headEnd/>
            <a:tailEnd/>
          </a:ln>
        </p:spPr>
        <p:txBody>
          <a:bodyPr/>
          <a:lstStyle/>
          <a:p>
            <a:fld id="{8AD68EF5-80A7-4A76-A236-30AE99F5D44F}" type="slidenum">
              <a:rPr lang="en-US" altLang="en-US" smtClean="0"/>
              <a:pPr/>
              <a:t>63</a:t>
            </a:fld>
            <a:endParaRPr lang="en-US" altLang="en-US" dirty="0"/>
          </a:p>
        </p:txBody>
      </p:sp>
      <p:sp>
        <p:nvSpPr>
          <p:cNvPr id="1402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029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635715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round/>
            <a:headEnd/>
            <a:tailEnd/>
          </a:ln>
        </p:spPr>
        <p:txBody>
          <a:bodyPr/>
          <a:lstStyle/>
          <a:p>
            <a:fld id="{F96FF212-7DE0-47E8-944C-94E29DBDDE0C}" type="slidenum">
              <a:rPr lang="en-US" altLang="en-US" smtClean="0"/>
              <a:pPr/>
              <a:t>64</a:t>
            </a:fld>
            <a:endParaRPr lang="en-US" altLang="en-US" dirty="0"/>
          </a:p>
        </p:txBody>
      </p:sp>
      <p:sp>
        <p:nvSpPr>
          <p:cNvPr id="1413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131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8732264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ln>
            <a:round/>
            <a:headEnd/>
            <a:tailEnd/>
          </a:ln>
        </p:spPr>
        <p:txBody>
          <a:bodyPr/>
          <a:lstStyle/>
          <a:p>
            <a:fld id="{CB7F162D-7D93-4AFF-852A-F4E807650E49}" type="slidenum">
              <a:rPr lang="en-US" altLang="en-US" smtClean="0"/>
              <a:pPr/>
              <a:t>65</a:t>
            </a:fld>
            <a:endParaRPr lang="en-US" altLang="en-US" dirty="0"/>
          </a:p>
        </p:txBody>
      </p:sp>
      <p:sp>
        <p:nvSpPr>
          <p:cNvPr id="1423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234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682558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a:ln>
            <a:round/>
            <a:headEnd/>
            <a:tailEnd/>
          </a:ln>
        </p:spPr>
        <p:txBody>
          <a:bodyPr/>
          <a:lstStyle/>
          <a:p>
            <a:fld id="{CF659E7A-CE4E-45F3-BCDC-96912FAEDC02}" type="slidenum">
              <a:rPr lang="en-US" altLang="en-US" smtClean="0"/>
              <a:pPr/>
              <a:t>66</a:t>
            </a:fld>
            <a:endParaRPr lang="en-US" altLang="en-US" dirty="0"/>
          </a:p>
        </p:txBody>
      </p:sp>
      <p:sp>
        <p:nvSpPr>
          <p:cNvPr id="1443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438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511071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charset="0"/>
            </a:endParaRPr>
          </a:p>
        </p:txBody>
      </p:sp>
      <p:sp>
        <p:nvSpPr>
          <p:cNvPr id="4" name="Slide Number Placeholder 3"/>
          <p:cNvSpPr>
            <a:spLocks noGrp="1"/>
          </p:cNvSpPr>
          <p:nvPr>
            <p:ph type="sldNum" idx="10"/>
          </p:nvPr>
        </p:nvSpPr>
        <p:spPr/>
        <p:txBody>
          <a:bodyPr/>
          <a:lstStyle/>
          <a:p>
            <a:pPr>
              <a:defRPr/>
            </a:pPr>
            <a:fld id="{10C9F39E-CF1F-40FD-9680-4F2638216843}" type="slidenum">
              <a:rPr lang="en-US" altLang="en-US" smtClean="0"/>
              <a:pPr>
                <a:defRPr/>
              </a:pPr>
              <a:t>67</a:t>
            </a:fld>
            <a:endParaRPr lang="en-US" altLang="en-US" dirty="0"/>
          </a:p>
        </p:txBody>
      </p:sp>
    </p:spTree>
    <p:extLst>
      <p:ext uri="{BB962C8B-B14F-4D97-AF65-F5344CB8AC3E}">
        <p14:creationId xmlns:p14="http://schemas.microsoft.com/office/powerpoint/2010/main" val="3822390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10C9F39E-CF1F-40FD-9680-4F2638216843}" type="slidenum">
              <a:rPr lang="en-US" altLang="en-US" smtClean="0"/>
              <a:pPr>
                <a:defRPr/>
              </a:pPr>
              <a:t>68</a:t>
            </a:fld>
            <a:endParaRPr lang="en-US" altLang="en-US" dirty="0"/>
          </a:p>
        </p:txBody>
      </p:sp>
    </p:spTree>
    <p:extLst>
      <p:ext uri="{BB962C8B-B14F-4D97-AF65-F5344CB8AC3E}">
        <p14:creationId xmlns:p14="http://schemas.microsoft.com/office/powerpoint/2010/main" val="3194625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ln>
            <a:round/>
            <a:headEnd/>
            <a:tailEnd/>
          </a:ln>
        </p:spPr>
        <p:txBody>
          <a:bodyPr/>
          <a:lstStyle/>
          <a:p>
            <a:fld id="{D00CF875-33CD-413E-AF04-82E7EF8F135F}" type="slidenum">
              <a:rPr lang="en-US" altLang="en-US" smtClean="0"/>
              <a:pPr/>
              <a:t>69</a:t>
            </a:fld>
            <a:endParaRPr lang="en-US" altLang="en-US" dirty="0"/>
          </a:p>
        </p:txBody>
      </p:sp>
      <p:sp>
        <p:nvSpPr>
          <p:cNvPr id="1433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336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92514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ln>
            <a:round/>
            <a:headEnd/>
            <a:tailEnd/>
          </a:ln>
        </p:spPr>
        <p:txBody>
          <a:bodyPr/>
          <a:lstStyle/>
          <a:p>
            <a:fld id="{70CBFCAF-0A16-4B24-8B0B-12CBBF3032FE}" type="slidenum">
              <a:rPr lang="en-US" altLang="en-US" smtClean="0"/>
              <a:pPr/>
              <a:t>7</a:t>
            </a:fld>
            <a:endParaRPr lang="en-US" altLang="en-US" dirty="0"/>
          </a:p>
        </p:txBody>
      </p:sp>
      <p:sp>
        <p:nvSpPr>
          <p:cNvPr id="829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294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4286871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10C9F39E-CF1F-40FD-9680-4F2638216843}" type="slidenum">
              <a:rPr lang="en-US" altLang="en-US" smtClean="0"/>
              <a:pPr>
                <a:defRPr/>
              </a:pPr>
              <a:t>70</a:t>
            </a:fld>
            <a:endParaRPr lang="en-US" altLang="en-US" dirty="0"/>
          </a:p>
        </p:txBody>
      </p:sp>
    </p:spTree>
    <p:extLst>
      <p:ext uri="{BB962C8B-B14F-4D97-AF65-F5344CB8AC3E}">
        <p14:creationId xmlns:p14="http://schemas.microsoft.com/office/powerpoint/2010/main" val="13317106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a:ln>
            <a:round/>
            <a:headEnd/>
            <a:tailEnd/>
          </a:ln>
        </p:spPr>
        <p:txBody>
          <a:bodyPr/>
          <a:lstStyle/>
          <a:p>
            <a:fld id="{41D5D4E1-CAC7-4710-8290-3E9EE0855F11}" type="slidenum">
              <a:rPr lang="en-US" altLang="en-US" smtClean="0"/>
              <a:pPr/>
              <a:t>71</a:t>
            </a:fld>
            <a:endParaRPr lang="en-US" altLang="en-US" dirty="0"/>
          </a:p>
        </p:txBody>
      </p:sp>
      <p:sp>
        <p:nvSpPr>
          <p:cNvPr id="1454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541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060122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a:ln>
            <a:round/>
            <a:headEnd/>
            <a:tailEnd/>
          </a:ln>
        </p:spPr>
        <p:txBody>
          <a:bodyPr/>
          <a:lstStyle/>
          <a:p>
            <a:fld id="{56C8F810-2D79-4DD7-A75E-140DA175EB83}" type="slidenum">
              <a:rPr lang="en-US" altLang="en-US" smtClean="0"/>
              <a:pPr/>
              <a:t>72</a:t>
            </a:fld>
            <a:endParaRPr lang="en-US" altLang="en-US" dirty="0"/>
          </a:p>
        </p:txBody>
      </p:sp>
      <p:sp>
        <p:nvSpPr>
          <p:cNvPr id="1464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643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039805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ln>
            <a:round/>
            <a:headEnd/>
            <a:tailEnd/>
          </a:ln>
        </p:spPr>
        <p:txBody>
          <a:bodyPr/>
          <a:lstStyle/>
          <a:p>
            <a:fld id="{9C5DAA86-8DCA-4A13-A356-FF5ABEB5FEE9}" type="slidenum">
              <a:rPr lang="en-US" altLang="en-US" smtClean="0"/>
              <a:pPr/>
              <a:t>73</a:t>
            </a:fld>
            <a:endParaRPr lang="en-US" altLang="en-US" dirty="0"/>
          </a:p>
        </p:txBody>
      </p:sp>
      <p:sp>
        <p:nvSpPr>
          <p:cNvPr id="1474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746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9147112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ln>
            <a:round/>
            <a:headEnd/>
            <a:tailEnd/>
          </a:ln>
        </p:spPr>
        <p:txBody>
          <a:bodyPr/>
          <a:lstStyle/>
          <a:p>
            <a:fld id="{0486EB9E-E9F2-4BDD-8EB9-956ED604D362}" type="slidenum">
              <a:rPr lang="en-US" altLang="en-US" smtClean="0"/>
              <a:pPr/>
              <a:t>74</a:t>
            </a:fld>
            <a:endParaRPr lang="en-US" altLang="en-US" dirty="0"/>
          </a:p>
        </p:txBody>
      </p:sp>
      <p:sp>
        <p:nvSpPr>
          <p:cNvPr id="1484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848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94151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ln>
            <a:round/>
            <a:headEnd/>
            <a:tailEnd/>
          </a:ln>
        </p:spPr>
        <p:txBody>
          <a:bodyPr/>
          <a:lstStyle/>
          <a:p>
            <a:fld id="{0F589871-168A-4743-BA35-D68B1DB70806}" type="slidenum">
              <a:rPr lang="en-US" altLang="en-US" smtClean="0"/>
              <a:pPr/>
              <a:t>75</a:t>
            </a:fld>
            <a:endParaRPr lang="en-US" altLang="en-US" dirty="0"/>
          </a:p>
        </p:txBody>
      </p:sp>
      <p:sp>
        <p:nvSpPr>
          <p:cNvPr id="1495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950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71683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charset="0"/>
            </a:endParaRPr>
          </a:p>
        </p:txBody>
      </p:sp>
      <p:sp>
        <p:nvSpPr>
          <p:cNvPr id="4" name="Slide Number Placeholder 3"/>
          <p:cNvSpPr>
            <a:spLocks noGrp="1"/>
          </p:cNvSpPr>
          <p:nvPr>
            <p:ph type="sldNum" idx="10"/>
          </p:nvPr>
        </p:nvSpPr>
        <p:spPr/>
        <p:txBody>
          <a:bodyPr/>
          <a:lstStyle/>
          <a:p>
            <a:pPr>
              <a:defRPr/>
            </a:pPr>
            <a:fld id="{10C9F39E-CF1F-40FD-9680-4F2638216843}" type="slidenum">
              <a:rPr lang="en-US" altLang="en-US" smtClean="0"/>
              <a:pPr>
                <a:defRPr/>
              </a:pPr>
              <a:t>8</a:t>
            </a:fld>
            <a:endParaRPr lang="en-US" altLang="en-US" dirty="0"/>
          </a:p>
        </p:txBody>
      </p:sp>
    </p:spTree>
    <p:extLst>
      <p:ext uri="{BB962C8B-B14F-4D97-AF65-F5344CB8AC3E}">
        <p14:creationId xmlns:p14="http://schemas.microsoft.com/office/powerpoint/2010/main" val="89935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round/>
            <a:headEnd/>
            <a:tailEnd/>
          </a:ln>
        </p:spPr>
        <p:txBody>
          <a:bodyPr/>
          <a:lstStyle/>
          <a:p>
            <a:fld id="{F5BCDCBE-0792-4A9A-9E2B-AEAAB20C9E89}" type="slidenum">
              <a:rPr lang="en-US" altLang="en-US" smtClean="0"/>
              <a:pPr/>
              <a:t>9</a:t>
            </a:fld>
            <a:endParaRPr lang="en-US" altLang="en-US" dirty="0"/>
          </a:p>
        </p:txBody>
      </p:sp>
      <p:sp>
        <p:nvSpPr>
          <p:cNvPr id="839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397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392032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292C3AD1-FE4A-4D06-85B6-DBCE9679BF65}"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15CA4836-67B0-4C40-BF6E-9737CEC98733}"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EBCE939B-0794-43EC-9CA4-73DC8FF05758}"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451B19B0-CB24-4083-874F-B5A6D31579BB}"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8013"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txBox="1">
            <a:spLocks noChangeArrowheads="1"/>
          </p:cNvSpPr>
          <p:nvPr userDrawn="1"/>
        </p:nvSpPr>
        <p:spPr bwMode="auto">
          <a:xfrm>
            <a:off x="437628" y="6520656"/>
            <a:ext cx="8229600" cy="395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b="1" kern="1200">
                <a:solidFill>
                  <a:schemeClr val="tx1"/>
                </a:solidFill>
                <a:latin typeface="Arial" charset="0"/>
                <a:ea typeface="+mn-ea"/>
                <a:cs typeface="+mn-cs"/>
              </a:defRPr>
            </a:lvl1pPr>
            <a:lvl2pPr marL="457200" algn="l" rtl="0" eaLnBrk="0" fontAlgn="base" hangingPunct="0">
              <a:spcBef>
                <a:spcPct val="0"/>
              </a:spcBef>
              <a:spcAft>
                <a:spcPct val="0"/>
              </a:spcAft>
              <a:defRPr b="1" kern="1200">
                <a:solidFill>
                  <a:schemeClr val="tx1"/>
                </a:solidFill>
                <a:latin typeface="Arial" charset="0"/>
                <a:ea typeface="+mn-ea"/>
                <a:cs typeface="+mn-cs"/>
              </a:defRPr>
            </a:lvl2pPr>
            <a:lvl3pPr marL="914400" algn="l" rtl="0" eaLnBrk="0" fontAlgn="base" hangingPunct="0">
              <a:spcBef>
                <a:spcPct val="0"/>
              </a:spcBef>
              <a:spcAft>
                <a:spcPct val="0"/>
              </a:spcAft>
              <a:defRPr b="1" kern="1200">
                <a:solidFill>
                  <a:schemeClr val="tx1"/>
                </a:solidFill>
                <a:latin typeface="Arial" charset="0"/>
                <a:ea typeface="+mn-ea"/>
                <a:cs typeface="+mn-cs"/>
              </a:defRPr>
            </a:lvl3pPr>
            <a:lvl4pPr marL="1371600" algn="l" rtl="0" eaLnBrk="0" fontAlgn="base" hangingPunct="0">
              <a:spcBef>
                <a:spcPct val="0"/>
              </a:spcBef>
              <a:spcAft>
                <a:spcPct val="0"/>
              </a:spcAft>
              <a:defRPr b="1" kern="1200">
                <a:solidFill>
                  <a:schemeClr val="tx1"/>
                </a:solidFill>
                <a:latin typeface="Arial" charset="0"/>
                <a:ea typeface="+mn-ea"/>
                <a:cs typeface="+mn-cs"/>
              </a:defRPr>
            </a:lvl4pPr>
            <a:lvl5pPr marL="1828800" algn="l" rtl="0" eaLnBrk="0" fontAlgn="base" hangingPunct="0">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
                <a:cs typeface=""/>
              </a:rPr>
              <a:t>Copyright © McGraw-Hill Education. All rights reserved. Authorized only for instructor use in the classroom. No reproduction or distribution without the prior written consent of McGraw-Hill Education.</a:t>
            </a:r>
          </a:p>
        </p:txBody>
      </p:sp>
      <p:sp>
        <p:nvSpPr>
          <p:cNvPr id="7" name="Content Placeholder 6"/>
          <p:cNvSpPr>
            <a:spLocks noGrp="1"/>
          </p:cNvSpPr>
          <p:nvPr>
            <p:ph sz="quarter" idx="10"/>
          </p:nvPr>
        </p:nvSpPr>
        <p:spPr>
          <a:xfrm>
            <a:off x="457200" y="2667000"/>
            <a:ext cx="8210550" cy="76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1"/>
          </p:nvPr>
        </p:nvSpPr>
        <p:spPr>
          <a:xfrm>
            <a:off x="457200" y="3505200"/>
            <a:ext cx="8077200" cy="228600"/>
          </a:xfrm>
        </p:spPr>
        <p:txBody>
          <a:bodyPr/>
          <a:lstStyle>
            <a:lvl1pPr marL="0" indent="0">
              <a:buNone/>
              <a:defRPr sz="800"/>
            </a:lvl1pPr>
          </a:lstStyle>
          <a:p>
            <a:pPr lvl="0"/>
            <a:endParaRPr lang="en-GB" dirty="0"/>
          </a:p>
        </p:txBody>
      </p:sp>
      <p:sp>
        <p:nvSpPr>
          <p:cNvPr id="11" name="Table Placeholder 10"/>
          <p:cNvSpPr>
            <a:spLocks noGrp="1"/>
          </p:cNvSpPr>
          <p:nvPr>
            <p:ph type="tbl" sz="quarter" idx="12"/>
          </p:nvPr>
        </p:nvSpPr>
        <p:spPr>
          <a:xfrm>
            <a:off x="762000" y="4114800"/>
            <a:ext cx="3657600" cy="1828800"/>
          </a:xfrm>
        </p:spPr>
        <p:txBody>
          <a:bodyPr/>
          <a:lstStyle/>
          <a:p>
            <a:endParaRPr lang="en-GB"/>
          </a:p>
        </p:txBody>
      </p:sp>
      <p:sp>
        <p:nvSpPr>
          <p:cNvPr id="8" name="Content Placeholder 8">
            <a:extLst>
              <a:ext uri="{FF2B5EF4-FFF2-40B4-BE49-F238E27FC236}">
                <a16:creationId xmlns:a16="http://schemas.microsoft.com/office/drawing/2014/main" id="{BABE3670-DBCE-4619-80BC-278D09BA7F9F}"/>
              </a:ext>
            </a:extLst>
          </p:cNvPr>
          <p:cNvSpPr>
            <a:spLocks noGrp="1"/>
          </p:cNvSpPr>
          <p:nvPr>
            <p:ph sz="quarter" idx="13"/>
          </p:nvPr>
        </p:nvSpPr>
        <p:spPr>
          <a:xfrm>
            <a:off x="590028" y="3891643"/>
            <a:ext cx="8077200" cy="228600"/>
          </a:xfrm>
        </p:spPr>
        <p:txBody>
          <a:bodyPr/>
          <a:lstStyle>
            <a:lvl1pPr marL="0" indent="0">
              <a:buNone/>
              <a:defRPr sz="800"/>
            </a:lvl1pPr>
          </a:lstStyle>
          <a:p>
            <a:pPr lvl="0"/>
            <a:endParaRPr lang="en-GB" dirty="0"/>
          </a:p>
        </p:txBody>
      </p:sp>
      <p:sp>
        <p:nvSpPr>
          <p:cNvPr id="10" name="Content Placeholder 8">
            <a:extLst>
              <a:ext uri="{FF2B5EF4-FFF2-40B4-BE49-F238E27FC236}">
                <a16:creationId xmlns:a16="http://schemas.microsoft.com/office/drawing/2014/main" id="{7AD112FF-7547-4619-9FCA-62B7B784999F}"/>
              </a:ext>
            </a:extLst>
          </p:cNvPr>
          <p:cNvSpPr>
            <a:spLocks noGrp="1"/>
          </p:cNvSpPr>
          <p:nvPr>
            <p:ph sz="quarter" idx="14"/>
          </p:nvPr>
        </p:nvSpPr>
        <p:spPr>
          <a:xfrm>
            <a:off x="725714" y="4256427"/>
            <a:ext cx="8077200" cy="228600"/>
          </a:xfrm>
        </p:spPr>
        <p:txBody>
          <a:bodyPr/>
          <a:lstStyle>
            <a:lvl1pPr marL="0" indent="0">
              <a:buNone/>
              <a:defRPr sz="800"/>
            </a:lvl1pPr>
          </a:lstStyle>
          <a:p>
            <a:pPr lvl="0"/>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FE7B2D23-13DA-4011-B8B8-1778CFCADC55}"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C032599C-7BB5-4FFA-857B-133692280926}" type="slidenum">
              <a:rPr lang="en-US" altLang="en-US"/>
              <a:pPr>
                <a:defRPr/>
              </a:pPr>
              <a:t>‹#›</a:t>
            </a:fld>
            <a:endParaRPr lang="en-US" altLang="en-US" dirty="0"/>
          </a:p>
        </p:txBody>
      </p:sp>
      <p:sp>
        <p:nvSpPr>
          <p:cNvPr id="7" name="Content Placeholder 6"/>
          <p:cNvSpPr>
            <a:spLocks noGrp="1"/>
          </p:cNvSpPr>
          <p:nvPr>
            <p:ph sz="quarter" idx="11"/>
          </p:nvPr>
        </p:nvSpPr>
        <p:spPr>
          <a:xfrm>
            <a:off x="0" y="6265863"/>
            <a:ext cx="5867400" cy="211137"/>
          </a:xfrm>
        </p:spPr>
        <p:txBody>
          <a:bodyPr/>
          <a:lstStyle>
            <a:lvl1pPr marL="0" indent="0">
              <a:buNone/>
              <a:defRPr sz="800"/>
            </a:lvl1pPr>
          </a:lstStyle>
          <a:p>
            <a:pPr lvl="0"/>
            <a:endParaRPr lang="en-GB" dirty="0"/>
          </a:p>
        </p:txBody>
      </p:sp>
      <p:sp>
        <p:nvSpPr>
          <p:cNvPr id="8" name="Content Placeholder 6"/>
          <p:cNvSpPr>
            <a:spLocks noGrp="1"/>
          </p:cNvSpPr>
          <p:nvPr>
            <p:ph sz="quarter" idx="12"/>
          </p:nvPr>
        </p:nvSpPr>
        <p:spPr>
          <a:xfrm>
            <a:off x="304800" y="6477000"/>
            <a:ext cx="5867400" cy="211137"/>
          </a:xfrm>
        </p:spPr>
        <p:txBody>
          <a:bodyPr/>
          <a:lstStyle>
            <a:lvl1pPr marL="0" indent="0">
              <a:buNone/>
              <a:defRPr sz="800"/>
            </a:lvl1pPr>
          </a:lstStyle>
          <a:p>
            <a:pPr lvl="0"/>
            <a:endParaRPr lang="en-GB" dirty="0"/>
          </a:p>
        </p:txBody>
      </p:sp>
      <p:sp>
        <p:nvSpPr>
          <p:cNvPr id="9" name="Content Placeholder 3">
            <a:extLst>
              <a:ext uri="{FF2B5EF4-FFF2-40B4-BE49-F238E27FC236}">
                <a16:creationId xmlns:a16="http://schemas.microsoft.com/office/drawing/2014/main" id="{117E95B0-CD6F-47F2-A79E-514D13AEDC0C}"/>
              </a:ext>
            </a:extLst>
          </p:cNvPr>
          <p:cNvSpPr>
            <a:spLocks noGrp="1"/>
          </p:cNvSpPr>
          <p:nvPr>
            <p:ph sz="half" idx="13"/>
          </p:nvPr>
        </p:nvSpPr>
        <p:spPr>
          <a:xfrm>
            <a:off x="4799013" y="1752601"/>
            <a:ext cx="40386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0" name="Content Placeholder 3">
            <a:extLst>
              <a:ext uri="{FF2B5EF4-FFF2-40B4-BE49-F238E27FC236}">
                <a16:creationId xmlns:a16="http://schemas.microsoft.com/office/drawing/2014/main" id="{FE8A086E-FD5B-4411-BFB7-4C6E609BC161}"/>
              </a:ext>
            </a:extLst>
          </p:cNvPr>
          <p:cNvSpPr>
            <a:spLocks noGrp="1"/>
          </p:cNvSpPr>
          <p:nvPr>
            <p:ph sz="half" idx="14"/>
          </p:nvPr>
        </p:nvSpPr>
        <p:spPr>
          <a:xfrm>
            <a:off x="304800" y="1773237"/>
            <a:ext cx="40386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1" name="Content Placeholder 3">
            <a:extLst>
              <a:ext uri="{FF2B5EF4-FFF2-40B4-BE49-F238E27FC236}">
                <a16:creationId xmlns:a16="http://schemas.microsoft.com/office/drawing/2014/main" id="{085F7D1B-4ABC-4250-89C8-18F709E5C222}"/>
              </a:ext>
            </a:extLst>
          </p:cNvPr>
          <p:cNvSpPr>
            <a:spLocks noGrp="1"/>
          </p:cNvSpPr>
          <p:nvPr>
            <p:ph sz="half" idx="15"/>
          </p:nvPr>
        </p:nvSpPr>
        <p:spPr>
          <a:xfrm>
            <a:off x="4799013" y="3032126"/>
            <a:ext cx="40386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2" name="Content Placeholder 3">
            <a:extLst>
              <a:ext uri="{FF2B5EF4-FFF2-40B4-BE49-F238E27FC236}">
                <a16:creationId xmlns:a16="http://schemas.microsoft.com/office/drawing/2014/main" id="{37C07D8F-F0E6-4322-BBE8-B141E6B07E78}"/>
              </a:ext>
            </a:extLst>
          </p:cNvPr>
          <p:cNvSpPr>
            <a:spLocks noGrp="1"/>
          </p:cNvSpPr>
          <p:nvPr>
            <p:ph sz="half" idx="16"/>
          </p:nvPr>
        </p:nvSpPr>
        <p:spPr>
          <a:xfrm>
            <a:off x="304800" y="3032126"/>
            <a:ext cx="40386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3" name="Content Placeholder 3">
            <a:extLst>
              <a:ext uri="{FF2B5EF4-FFF2-40B4-BE49-F238E27FC236}">
                <a16:creationId xmlns:a16="http://schemas.microsoft.com/office/drawing/2014/main" id="{F2DF7F69-0E49-49C0-9792-BA4E95B521B4}"/>
              </a:ext>
            </a:extLst>
          </p:cNvPr>
          <p:cNvSpPr>
            <a:spLocks noGrp="1"/>
          </p:cNvSpPr>
          <p:nvPr>
            <p:ph sz="half" idx="17"/>
          </p:nvPr>
        </p:nvSpPr>
        <p:spPr>
          <a:xfrm>
            <a:off x="304800" y="4401344"/>
            <a:ext cx="40386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4" name="Rectangle 5">
            <a:extLst>
              <a:ext uri="{FF2B5EF4-FFF2-40B4-BE49-F238E27FC236}">
                <a16:creationId xmlns:a16="http://schemas.microsoft.com/office/drawing/2014/main" id="{C550329A-EDB5-4EA3-87CB-1D594797E8D4}"/>
              </a:ext>
            </a:extLst>
          </p:cNvPr>
          <p:cNvSpPr txBox="1">
            <a:spLocks noChangeArrowheads="1"/>
          </p:cNvSpPr>
          <p:nvPr userDrawn="1"/>
        </p:nvSpPr>
        <p:spPr bwMode="auto">
          <a:xfrm>
            <a:off x="437628" y="6520656"/>
            <a:ext cx="8229600" cy="395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b="1" kern="1200">
                <a:solidFill>
                  <a:schemeClr val="tx1"/>
                </a:solidFill>
                <a:latin typeface="Arial" charset="0"/>
                <a:ea typeface="+mn-ea"/>
                <a:cs typeface="+mn-cs"/>
              </a:defRPr>
            </a:lvl1pPr>
            <a:lvl2pPr marL="457200" algn="l" rtl="0" eaLnBrk="0" fontAlgn="base" hangingPunct="0">
              <a:spcBef>
                <a:spcPct val="0"/>
              </a:spcBef>
              <a:spcAft>
                <a:spcPct val="0"/>
              </a:spcAft>
              <a:defRPr b="1" kern="1200">
                <a:solidFill>
                  <a:schemeClr val="tx1"/>
                </a:solidFill>
                <a:latin typeface="Arial" charset="0"/>
                <a:ea typeface="+mn-ea"/>
                <a:cs typeface="+mn-cs"/>
              </a:defRPr>
            </a:lvl2pPr>
            <a:lvl3pPr marL="914400" algn="l" rtl="0" eaLnBrk="0" fontAlgn="base" hangingPunct="0">
              <a:spcBef>
                <a:spcPct val="0"/>
              </a:spcBef>
              <a:spcAft>
                <a:spcPct val="0"/>
              </a:spcAft>
              <a:defRPr b="1" kern="1200">
                <a:solidFill>
                  <a:schemeClr val="tx1"/>
                </a:solidFill>
                <a:latin typeface="Arial" charset="0"/>
                <a:ea typeface="+mn-ea"/>
                <a:cs typeface="+mn-cs"/>
              </a:defRPr>
            </a:lvl3pPr>
            <a:lvl4pPr marL="1371600" algn="l" rtl="0" eaLnBrk="0" fontAlgn="base" hangingPunct="0">
              <a:spcBef>
                <a:spcPct val="0"/>
              </a:spcBef>
              <a:spcAft>
                <a:spcPct val="0"/>
              </a:spcAft>
              <a:defRPr b="1" kern="1200">
                <a:solidFill>
                  <a:schemeClr val="tx1"/>
                </a:solidFill>
                <a:latin typeface="Arial" charset="0"/>
                <a:ea typeface="+mn-ea"/>
                <a:cs typeface="+mn-cs"/>
              </a:defRPr>
            </a:lvl4pPr>
            <a:lvl5pPr marL="1828800" algn="l" rtl="0" eaLnBrk="0" fontAlgn="base" hangingPunct="0">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
                <a:cs typeface=""/>
              </a:rPr>
              <a:t>Copyright © McGraw-Hill Education. All rights reserved. Authorized only for instructor use in the classroom. No reproduction or distribution without the prior written consent of McGraw-Hill Education.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0838CCAA-3972-4C6B-B9BC-96E3BDF9C347}"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806B91CF-6F97-40AC-A8B5-D9AED5AF82F1}"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7066CF15-18C8-4A27-86CA-1522B12FA603}"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62100"/>
            <a:ext cx="4800600" cy="87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p:cNvSpPr>
            <a:spLocks noGrp="1"/>
          </p:cNvSpPr>
          <p:nvPr>
            <p:ph sz="quarter" idx="11"/>
          </p:nvPr>
        </p:nvSpPr>
        <p:spPr>
          <a:xfrm>
            <a:off x="457200" y="2445026"/>
            <a:ext cx="4800600" cy="87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p:cNvSpPr>
            <a:spLocks noGrp="1"/>
          </p:cNvSpPr>
          <p:nvPr>
            <p:ph sz="quarter" idx="12"/>
          </p:nvPr>
        </p:nvSpPr>
        <p:spPr>
          <a:xfrm>
            <a:off x="457200" y="3354456"/>
            <a:ext cx="4800600" cy="87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4"/>
          <p:cNvSpPr>
            <a:spLocks noGrp="1"/>
          </p:cNvSpPr>
          <p:nvPr>
            <p:ph sz="quarter" idx="13"/>
          </p:nvPr>
        </p:nvSpPr>
        <p:spPr>
          <a:xfrm>
            <a:off x="447261" y="4279623"/>
            <a:ext cx="4800600" cy="87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p:cNvSpPr>
            <a:spLocks noGrp="1"/>
          </p:cNvSpPr>
          <p:nvPr>
            <p:ph sz="quarter" idx="14"/>
          </p:nvPr>
        </p:nvSpPr>
        <p:spPr>
          <a:xfrm>
            <a:off x="447261" y="5203962"/>
            <a:ext cx="4800600" cy="87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950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xfrm>
            <a:off x="6477000" y="5791200"/>
            <a:ext cx="2132013" cy="474663"/>
          </a:xfrm>
          <a:prstGeom prst="rect">
            <a:avLst/>
          </a:prstGeom>
          <a:ln/>
        </p:spPr>
        <p:txBody>
          <a:bodyPr/>
          <a:lstStyle>
            <a:lvl1pPr>
              <a:defRPr/>
            </a:lvl1pPr>
          </a:lstStyle>
          <a:p>
            <a:pPr>
              <a:defRPr/>
            </a:pPr>
            <a:fld id="{CE2564BE-585E-4CF0-8F78-9F5765B23182}"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0000"/>
              </a:buClr>
              <a:buSzTx/>
              <a:buFont typeface="Arial Rounded MT Bold" charset="0"/>
              <a:buChar char="•"/>
              <a:tabLst/>
              <a:defRPr/>
            </a:pPr>
            <a:r>
              <a:rPr kumimoji="0" lang="en-US" altLang="en-US" sz="3200" b="0" i="0" u="none" strike="noStrike" kern="0" cap="none" spc="0" normalizeH="0" baseline="0" noProof="0" dirty="0">
                <a:ln>
                  <a:noFill/>
                </a:ln>
                <a:solidFill>
                  <a:srgbClr val="000000"/>
                </a:solidFill>
                <a:effectLst/>
                <a:uLnTx/>
                <a:uFillTx/>
                <a:latin typeface="+mn-lt"/>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
                <a:srgbClr val="339933"/>
              </a:buClr>
              <a:buSzTx/>
              <a:buFont typeface="Wingdings" charset="2"/>
              <a:buChar char="§"/>
              <a:tabLst/>
              <a:defRPr/>
            </a:pPr>
            <a:r>
              <a:rPr kumimoji="0" lang="en-US" altLang="en-US" sz="2800" b="0" i="0" u="none" strike="noStrike" kern="0" cap="none" spc="0" normalizeH="0" baseline="0" noProof="0" dirty="0">
                <a:ln>
                  <a:noFill/>
                </a:ln>
                <a:solidFill>
                  <a:srgbClr val="000000"/>
                </a:solidFill>
                <a:effectLst/>
                <a:uLnTx/>
                <a:uFillTx/>
                <a:latin typeface="+mn-lt"/>
              </a:rPr>
              <a:t>Second level</a:t>
            </a:r>
          </a:p>
          <a:p>
            <a:pPr marL="1143000" marR="0" lvl="2" indent="-2286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mn-lt"/>
              </a:rPr>
              <a:t>Third level</a:t>
            </a:r>
          </a:p>
          <a:p>
            <a:pPr marL="1600200" marR="0" lvl="3" indent="-228600" algn="l" defTabSz="914400" rtl="0" eaLnBrk="0" fontAlgn="base" latinLnBrk="0" hangingPunct="0">
              <a:lnSpc>
                <a:spcPct val="100000"/>
              </a:lnSpc>
              <a:spcBef>
                <a:spcPct val="20000"/>
              </a:spcBef>
              <a:spcAft>
                <a:spcPct val="0"/>
              </a:spcAft>
              <a:buClr>
                <a:srgbClr val="CC3300"/>
              </a:buClr>
              <a:buSzTx/>
              <a:buFont typeface="Wingdings" charset="2"/>
              <a:buChar char="§"/>
              <a:tabLst/>
              <a:defRPr/>
            </a:pPr>
            <a:r>
              <a:rPr kumimoji="0" lang="en-US" altLang="en-US" sz="2000" b="0" i="0" u="none" strike="noStrike" kern="0" cap="none" spc="0" normalizeH="0" baseline="0" noProof="0" dirty="0">
                <a:ln>
                  <a:noFill/>
                </a:ln>
                <a:solidFill>
                  <a:srgbClr val="000000"/>
                </a:solidFill>
                <a:effectLst/>
                <a:uLnTx/>
                <a:uFillTx/>
                <a:latin typeface="+mn-lt"/>
              </a:rPr>
              <a:t>Fourth level</a:t>
            </a:r>
          </a:p>
          <a:p>
            <a:pPr marL="2057400" marR="0" lvl="4" indent="-2286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en-US" sz="2000" b="0" i="0" u="none" strike="noStrike" kern="0" cap="none" spc="0" normalizeH="0" baseline="0" noProof="0" dirty="0">
                <a:ln>
                  <a:noFill/>
                </a:ln>
                <a:solidFill>
                  <a:srgbClr val="000000"/>
                </a:solidFill>
                <a:effectLst/>
                <a:uLnTx/>
                <a:uFillTx/>
                <a:latin typeface="+mn-lt"/>
              </a:rPr>
              <a:t>Fifth level</a:t>
            </a:r>
          </a:p>
        </p:txBody>
      </p:sp>
      <p:sp>
        <p:nvSpPr>
          <p:cNvPr id="1028" name="Text Box 3"/>
          <p:cNvSpPr txBox="1">
            <a:spLocks noChangeArrowheads="1"/>
          </p:cNvSpPr>
          <p:nvPr/>
        </p:nvSpPr>
        <p:spPr bwMode="auto">
          <a:xfrm>
            <a:off x="457200" y="6245225"/>
            <a:ext cx="2133600" cy="476250"/>
          </a:xfrm>
          <a:prstGeom prst="rect">
            <a:avLst/>
          </a:prstGeom>
          <a:noFill/>
          <a:ln w="9525">
            <a:noFill/>
            <a:round/>
            <a:headEnd/>
            <a:tailEnd/>
          </a:ln>
          <a:effectLst/>
        </p:spPr>
        <p:txBody>
          <a:bodyPr wrap="none" anchor="ctr"/>
          <a:lstStyle/>
          <a:p>
            <a:endParaRPr lang="en-US" altLang="en-US" dirty="0"/>
          </a:p>
        </p:txBody>
      </p:sp>
      <p:sp>
        <p:nvSpPr>
          <p:cNvPr id="1029" name="Text Box 4"/>
          <p:cNvSpPr txBox="1">
            <a:spLocks noChangeArrowheads="1"/>
          </p:cNvSpPr>
          <p:nvPr/>
        </p:nvSpPr>
        <p:spPr bwMode="auto">
          <a:xfrm>
            <a:off x="3124200" y="6245225"/>
            <a:ext cx="2895600" cy="476250"/>
          </a:xfrm>
          <a:prstGeom prst="rect">
            <a:avLst/>
          </a:prstGeom>
          <a:noFill/>
          <a:ln w="9525">
            <a:noFill/>
            <a:round/>
            <a:headEnd/>
            <a:tailEnd/>
          </a:ln>
          <a:effectLst/>
        </p:spPr>
        <p:txBody>
          <a:bodyPr wrap="none" anchor="ctr"/>
          <a:lstStyle/>
          <a:p>
            <a:endParaRPr lang="en-US" altLang="en-US" dirty="0"/>
          </a:p>
        </p:txBody>
      </p:sp>
      <p:sp>
        <p:nvSpPr>
          <p:cNvPr id="8" name="Rectangle 5"/>
          <p:cNvSpPr txBox="1">
            <a:spLocks noChangeArrowheads="1"/>
          </p:cNvSpPr>
          <p:nvPr userDrawn="1"/>
        </p:nvSpPr>
        <p:spPr bwMode="auto">
          <a:xfrm>
            <a:off x="6553200" y="6245225"/>
            <a:ext cx="2130425" cy="473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defPPr>
              <a:defRPr lang="en-GB"/>
            </a:defPPr>
            <a:lvl1pPr algn="r" defTabSz="457200" rtl="0" eaLnBrk="1" fontAlgn="base" hangingPunct="1">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kern="1200">
                <a:solidFill>
                  <a:srgbClr val="000000"/>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r>
              <a:rPr lang="en-US" altLang="en-US" dirty="0"/>
              <a:t>31-</a:t>
            </a:r>
            <a:fld id="{6EDD941E-E1EE-41F2-9A67-B8992FA037E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3600" b="1">
          <a:solidFill>
            <a:srgbClr val="0000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9pPr>
    </p:titleStyle>
    <p:bodyStyle>
      <a:lvl1pPr marL="342900" marR="0" indent="-342900" algn="l" defTabSz="914400" rtl="0" eaLnBrk="0" fontAlgn="base" latinLnBrk="0" hangingPunct="0">
        <a:lnSpc>
          <a:spcPct val="100000"/>
        </a:lnSpc>
        <a:spcBef>
          <a:spcPct val="20000"/>
        </a:spcBef>
        <a:spcAft>
          <a:spcPct val="0"/>
        </a:spcAft>
        <a:buClr>
          <a:srgbClr val="000000"/>
        </a:buClr>
        <a:buSzTx/>
        <a:buFont typeface="Arial Rounded MT Bold" charset="0"/>
        <a:buChar char="•"/>
        <a:tabLst/>
        <a:defRPr sz="3200">
          <a:solidFill>
            <a:srgbClr val="000000"/>
          </a:solidFill>
          <a:latin typeface="+mn-lt"/>
          <a:ea typeface="+mn-ea"/>
          <a:cs typeface="+mn-cs"/>
        </a:defRPr>
      </a:lvl1pPr>
      <a:lvl2pPr marL="742950" marR="0" indent="-285750" algn="l" defTabSz="914400" rtl="0" eaLnBrk="0" fontAlgn="base" latinLnBrk="0" hangingPunct="0">
        <a:lnSpc>
          <a:spcPct val="100000"/>
        </a:lnSpc>
        <a:spcBef>
          <a:spcPct val="20000"/>
        </a:spcBef>
        <a:spcAft>
          <a:spcPct val="0"/>
        </a:spcAft>
        <a:buClr>
          <a:srgbClr val="339933"/>
        </a:buClr>
        <a:buSzTx/>
        <a:buFont typeface="Wingdings" charset="2"/>
        <a:buChar char="§"/>
        <a:tabLst/>
        <a:defRPr sz="2800">
          <a:solidFill>
            <a:srgbClr val="000000"/>
          </a:solidFill>
          <a:latin typeface="+mn-lt"/>
        </a:defRPr>
      </a:lvl2pPr>
      <a:lvl3pPr marL="1143000" marR="0" indent="-228600" algn="l" defTabSz="914400" rtl="0" eaLnBrk="0" fontAlgn="base" latinLnBrk="0" hangingPunct="0">
        <a:lnSpc>
          <a:spcPct val="100000"/>
        </a:lnSpc>
        <a:spcBef>
          <a:spcPct val="20000"/>
        </a:spcBef>
        <a:spcAft>
          <a:spcPct val="0"/>
        </a:spcAft>
        <a:buClr>
          <a:srgbClr val="000066"/>
        </a:buClr>
        <a:buSzTx/>
        <a:buFontTx/>
        <a:buChar char="•"/>
        <a:tabLst/>
        <a:defRPr sz="2400">
          <a:solidFill>
            <a:srgbClr val="000000"/>
          </a:solidFill>
          <a:latin typeface="+mn-lt"/>
        </a:defRPr>
      </a:lvl3pPr>
      <a:lvl4pPr marL="1600200" marR="0" indent="-228600" algn="l" defTabSz="914400" rtl="0" eaLnBrk="0" fontAlgn="base" latinLnBrk="0" hangingPunct="0">
        <a:lnSpc>
          <a:spcPct val="100000"/>
        </a:lnSpc>
        <a:spcBef>
          <a:spcPct val="20000"/>
        </a:spcBef>
        <a:spcAft>
          <a:spcPct val="0"/>
        </a:spcAft>
        <a:buClr>
          <a:srgbClr val="CC3300"/>
        </a:buClr>
        <a:buSzTx/>
        <a:buFont typeface="Wingdings" charset="2"/>
        <a:buChar char="§"/>
        <a:tabLst/>
        <a:defRPr sz="2000">
          <a:solidFill>
            <a:srgbClr val="000000"/>
          </a:solidFill>
          <a:latin typeface="+mn-lt"/>
        </a:defRPr>
      </a:lvl4pPr>
      <a:lvl5pPr marL="2057400" marR="0" indent="-228600" algn="l" defTabSz="914400" rtl="0" eaLnBrk="0" fontAlgn="base" latinLnBrk="0" hangingPunct="0">
        <a:lnSpc>
          <a:spcPct val="100000"/>
        </a:lnSpc>
        <a:spcBef>
          <a:spcPct val="20000"/>
        </a:spcBef>
        <a:spcAft>
          <a:spcPct val="0"/>
        </a:spcAft>
        <a:buClrTx/>
        <a:buSzTx/>
        <a:buFont typeface="Arial" charset="0"/>
        <a:buChar char="•"/>
        <a:tabLst/>
        <a:defRPr sz="2000">
          <a:solidFill>
            <a:srgbClr val="000000"/>
          </a:solidFill>
          <a:latin typeface="+mn-lt"/>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615" y="760597"/>
            <a:ext cx="3446928" cy="1433512"/>
          </a:xfrm>
        </p:spPr>
        <p:txBody>
          <a:bodyPr/>
          <a:lstStyle/>
          <a:p>
            <a:r>
              <a:rPr lang="en-US" altLang="en-US" sz="4000" i="1" kern="1200" dirty="0">
                <a:solidFill>
                  <a:srgbClr val="AD5700"/>
                </a:solidFill>
                <a:latin typeface="Arial" charset="0"/>
              </a:rPr>
              <a:t>Essentials of Biology</a:t>
            </a:r>
            <a:endParaRPr lang="en-GB" dirty="0">
              <a:solidFill>
                <a:srgbClr val="AD5700"/>
              </a:solidFill>
            </a:endParaRPr>
          </a:p>
        </p:txBody>
      </p:sp>
      <p:sp>
        <p:nvSpPr>
          <p:cNvPr id="3" name="Content Placeholder 2"/>
          <p:cNvSpPr>
            <a:spLocks noGrp="1"/>
          </p:cNvSpPr>
          <p:nvPr>
            <p:ph sz="quarter" idx="10"/>
          </p:nvPr>
        </p:nvSpPr>
        <p:spPr>
          <a:xfrm>
            <a:off x="5807893" y="2324120"/>
            <a:ext cx="2709814" cy="632009"/>
          </a:xfrm>
        </p:spPr>
        <p:txBody>
          <a:bodyPr/>
          <a:lstStyle/>
          <a:p>
            <a:pPr marL="0" indent="0" algn="ctr">
              <a:buNone/>
            </a:pPr>
            <a:r>
              <a:rPr lang="en-US" altLang="en-US" sz="1800" b="1" kern="1200" dirty="0">
                <a:solidFill>
                  <a:srgbClr val="2B822B"/>
                </a:solidFill>
                <a:latin typeface="Arial" charset="0"/>
              </a:rPr>
              <a:t>Sylvia S. </a:t>
            </a:r>
            <a:r>
              <a:rPr lang="en-US" altLang="en-US" sz="1800" b="1" kern="1200" dirty="0" err="1">
                <a:solidFill>
                  <a:srgbClr val="2B822B"/>
                </a:solidFill>
                <a:latin typeface="Arial" charset="0"/>
              </a:rPr>
              <a:t>Mader</a:t>
            </a:r>
            <a:r>
              <a:rPr lang="en-US" altLang="en-US" sz="1800" b="1" i="1" kern="1200" dirty="0">
                <a:solidFill>
                  <a:srgbClr val="2B822B"/>
                </a:solidFill>
                <a:latin typeface="Arial" charset="0"/>
              </a:rPr>
              <a:t/>
            </a:r>
            <a:br>
              <a:rPr lang="en-US" altLang="en-US" sz="1800" b="1" i="1" kern="1200" dirty="0">
                <a:solidFill>
                  <a:srgbClr val="2B822B"/>
                </a:solidFill>
                <a:latin typeface="Arial" charset="0"/>
              </a:rPr>
            </a:br>
            <a:r>
              <a:rPr lang="en-US" altLang="en-US" sz="1800" b="1" kern="1200" dirty="0">
                <a:solidFill>
                  <a:srgbClr val="2B822B"/>
                </a:solidFill>
                <a:latin typeface="Arial" charset="0"/>
              </a:rPr>
              <a:t>Michael </a:t>
            </a:r>
            <a:r>
              <a:rPr lang="en-US" altLang="en-US" sz="1800" b="1" kern="1200" dirty="0" err="1">
                <a:solidFill>
                  <a:srgbClr val="2B822B"/>
                </a:solidFill>
                <a:latin typeface="Arial" charset="0"/>
              </a:rPr>
              <a:t>Windelspecht</a:t>
            </a:r>
            <a:endParaRPr lang="en-GB" dirty="0">
              <a:solidFill>
                <a:srgbClr val="2B822B"/>
              </a:solidFill>
            </a:endParaRPr>
          </a:p>
        </p:txBody>
      </p:sp>
      <p:sp>
        <p:nvSpPr>
          <p:cNvPr id="4" name="Content Placeholder 3"/>
          <p:cNvSpPr>
            <a:spLocks noGrp="1"/>
          </p:cNvSpPr>
          <p:nvPr>
            <p:ph sz="quarter" idx="11"/>
          </p:nvPr>
        </p:nvSpPr>
        <p:spPr>
          <a:xfrm>
            <a:off x="5701547" y="3198057"/>
            <a:ext cx="3083861" cy="1081565"/>
          </a:xfrm>
        </p:spPr>
        <p:txBody>
          <a:bodyPr/>
          <a:lstStyle/>
          <a:p>
            <a:pPr marL="0" lvl="0" indent="0" algn="ctr" defTabSz="457200" eaLnBrk="1" hangingPunct="1">
              <a:lnSpc>
                <a:spcPct val="80000"/>
              </a:lnSpc>
              <a:spcBef>
                <a:spcPts val="700"/>
              </a:spcBef>
              <a:buClrTx/>
              <a:buSzPct val="10000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kern="1200" dirty="0">
                <a:latin typeface="Arial" charset="0"/>
              </a:rPr>
              <a:t>Chapter 31 </a:t>
            </a:r>
          </a:p>
          <a:p>
            <a:pPr marL="0" lvl="0" indent="0" algn="ctr" defTabSz="457200" eaLnBrk="1" hangingPunct="1">
              <a:lnSpc>
                <a:spcPct val="80000"/>
              </a:lnSpc>
              <a:spcBef>
                <a:spcPts val="700"/>
              </a:spcBef>
              <a:buClrTx/>
              <a:buSzPct val="10000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kern="1200" dirty="0">
                <a:latin typeface="Arial" charset="0"/>
              </a:rPr>
              <a:t>Communities and Ecosystems</a:t>
            </a:r>
          </a:p>
        </p:txBody>
      </p:sp>
      <p:sp>
        <p:nvSpPr>
          <p:cNvPr id="5" name="Content Placeholder 4"/>
          <p:cNvSpPr>
            <a:spLocks noGrp="1"/>
          </p:cNvSpPr>
          <p:nvPr>
            <p:ph sz="quarter" idx="12"/>
          </p:nvPr>
        </p:nvSpPr>
        <p:spPr>
          <a:xfrm>
            <a:off x="6007266" y="4391680"/>
            <a:ext cx="2463467" cy="455544"/>
          </a:xfrm>
        </p:spPr>
        <p:txBody>
          <a:bodyPr/>
          <a:lstStyle/>
          <a:p>
            <a:pPr marL="0" lvl="0" indent="0" algn="ctr" defTabSz="457200" eaLnBrk="1" hangingPunct="1">
              <a:lnSpc>
                <a:spcPct val="80000"/>
              </a:lnSpc>
              <a:spcBef>
                <a:spcPts val="700"/>
              </a:spcBef>
              <a:buClrTx/>
              <a:buSzPct val="10000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400" b="1" kern="1200" dirty="0">
                <a:latin typeface="Arial" charset="0"/>
              </a:rPr>
              <a:t>Lecture Outline</a:t>
            </a:r>
          </a:p>
        </p:txBody>
      </p:sp>
      <p:sp>
        <p:nvSpPr>
          <p:cNvPr id="6" name="Content Placeholder 5"/>
          <p:cNvSpPr>
            <a:spLocks noGrp="1"/>
          </p:cNvSpPr>
          <p:nvPr>
            <p:ph sz="quarter" idx="13"/>
          </p:nvPr>
        </p:nvSpPr>
        <p:spPr>
          <a:xfrm>
            <a:off x="5250589" y="5105400"/>
            <a:ext cx="3743739" cy="749577"/>
          </a:xfrm>
        </p:spPr>
        <p:txBody>
          <a:bodyPr/>
          <a:lstStyle/>
          <a:p>
            <a:pPr marL="0" lvl="0" indent="0" algn="ctr" defTabSz="457200" eaLnBrk="1" hangingPunct="1">
              <a:spcBef>
                <a:spcPts val="875"/>
              </a:spcBef>
              <a:buClrTx/>
              <a:buSzPct val="10000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b="1" kern="1200" dirty="0">
                <a:latin typeface="Arial" charset="0"/>
              </a:rPr>
              <a:t>See separate </a:t>
            </a:r>
            <a:r>
              <a:rPr lang="en-US" altLang="en-US" sz="1400" b="1" i="1" kern="1200" dirty="0" err="1">
                <a:latin typeface="Arial" charset="0"/>
              </a:rPr>
              <a:t>FlexArt</a:t>
            </a:r>
            <a:r>
              <a:rPr lang="en-US" altLang="en-US" sz="1400" b="1" i="1" kern="1200" dirty="0">
                <a:latin typeface="Arial" charset="0"/>
              </a:rPr>
              <a:t> PowerPoint</a:t>
            </a:r>
            <a:r>
              <a:rPr lang="en-US" altLang="en-US" sz="1400" b="1" kern="1200" dirty="0">
                <a:latin typeface="Arial" charset="0"/>
              </a:rPr>
              <a:t> slides for all figures and tables pre-inserted into PowerPoint without notes.</a:t>
            </a:r>
          </a:p>
        </p:txBody>
      </p:sp>
      <p:pic>
        <p:nvPicPr>
          <p:cNvPr id="9" name="Picture 8"/>
          <p:cNvPicPr>
            <a:picLocks noChangeAspect="1"/>
          </p:cNvPicPr>
          <p:nvPr/>
        </p:nvPicPr>
        <p:blipFill>
          <a:blip r:embed="rId3" cstate="print"/>
          <a:srcRect/>
          <a:stretch>
            <a:fillRect/>
          </a:stretch>
        </p:blipFill>
        <p:spPr bwMode="auto">
          <a:xfrm>
            <a:off x="457200" y="914400"/>
            <a:ext cx="4554537" cy="5153025"/>
          </a:xfrm>
          <a:prstGeom prst="rect">
            <a:avLst/>
          </a:prstGeom>
          <a:noFill/>
          <a:ln w="9525">
            <a:noFill/>
            <a:miter lim="800000"/>
            <a:headEnd/>
            <a:tailEnd/>
          </a:ln>
        </p:spPr>
      </p:pic>
      <p:pic>
        <p:nvPicPr>
          <p:cNvPr id="2056" name="Picture 1"/>
          <p:cNvPicPr>
            <a:picLocks noChangeAspect="1"/>
          </p:cNvPicPr>
          <p:nvPr/>
        </p:nvPicPr>
        <p:blipFill>
          <a:blip r:embed="rId4" cstate="print"/>
          <a:srcRect/>
          <a:stretch>
            <a:fillRect/>
          </a:stretch>
        </p:blipFill>
        <p:spPr bwMode="auto">
          <a:xfrm>
            <a:off x="95250" y="84138"/>
            <a:ext cx="762000" cy="762000"/>
          </a:xfrm>
          <a:prstGeom prst="rect">
            <a:avLst/>
          </a:prstGeom>
          <a:noFill/>
          <a:ln w="9525">
            <a:noFill/>
            <a:miter lim="800000"/>
            <a:headEnd/>
            <a:tailEnd/>
          </a:ln>
        </p:spPr>
      </p:pic>
      <p:sp>
        <p:nvSpPr>
          <p:cNvPr id="7" name="Content Placeholder 6"/>
          <p:cNvSpPr>
            <a:spLocks noGrp="1"/>
          </p:cNvSpPr>
          <p:nvPr>
            <p:ph sz="quarter" idx="14"/>
          </p:nvPr>
        </p:nvSpPr>
        <p:spPr>
          <a:xfrm>
            <a:off x="546650" y="6519481"/>
            <a:ext cx="8004048" cy="338520"/>
          </a:xfrm>
        </p:spPr>
        <p:txBody>
          <a:bodyPr/>
          <a:lstStyle/>
          <a:p>
            <a:pPr marL="0" lvl="0" indent="0" algn="ctr" eaLnBrk="1" hangingPunct="1">
              <a:spcBef>
                <a:spcPct val="0"/>
              </a:spcBef>
              <a:buClrTx/>
              <a:buNone/>
              <a:defRPr/>
            </a:pPr>
            <a:r>
              <a:rPr lang="en-US" sz="900" kern="1200" dirty="0">
                <a:latin typeface="Arial" charset="0"/>
              </a:rPr>
              <a:t>Copyright © McGraw-Hill Education. All rights reserved. Authorized only for instructor use in the classroom. No reproduction or distribution without the prior written consent of McGraw-Hill Education.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1284" y="80668"/>
            <a:ext cx="5619844" cy="841416"/>
          </a:xfrm>
        </p:spPr>
        <p:txBody>
          <a:bodyPr/>
          <a:lstStyle/>
          <a:p>
            <a:r>
              <a:rPr lang="en-US" altLang="en-US" dirty="0"/>
              <a:t>Ecological Succession</a:t>
            </a:r>
            <a:endParaRPr lang="en-US" dirty="0"/>
          </a:p>
        </p:txBody>
      </p:sp>
      <p:sp>
        <p:nvSpPr>
          <p:cNvPr id="5" name="Content Placeholder 4"/>
          <p:cNvSpPr>
            <a:spLocks noGrp="1"/>
          </p:cNvSpPr>
          <p:nvPr>
            <p:ph idx="1"/>
          </p:nvPr>
        </p:nvSpPr>
        <p:spPr>
          <a:xfrm>
            <a:off x="457201" y="784415"/>
            <a:ext cx="8001000" cy="5692585"/>
          </a:xfrm>
        </p:spPr>
        <p:txBody>
          <a:bodyPr/>
          <a:lstStyle/>
          <a:p>
            <a:pPr marL="0" indent="0">
              <a:spcAft>
                <a:spcPts val="1500"/>
              </a:spcAft>
              <a:buNone/>
            </a:pPr>
            <a:r>
              <a:rPr lang="en-US" altLang="en-US" sz="2800" dirty="0"/>
              <a:t>Community species composition and diversity do change over time.</a:t>
            </a:r>
          </a:p>
          <a:p>
            <a:pPr marL="0" indent="0">
              <a:spcAft>
                <a:spcPts val="1500"/>
              </a:spcAft>
              <a:buNone/>
            </a:pPr>
            <a:r>
              <a:rPr lang="en-US" altLang="en-US" sz="2800" dirty="0"/>
              <a:t>Change is slow so may not be noticeable for few decades.</a:t>
            </a:r>
          </a:p>
          <a:p>
            <a:pPr marL="0" indent="0">
              <a:spcAft>
                <a:spcPts val="1500"/>
              </a:spcAft>
              <a:buNone/>
            </a:pPr>
            <a:r>
              <a:rPr lang="en-US" altLang="en-US" sz="2800" dirty="0"/>
              <a:t>Natural forces (glaciers, volcanic eruptions, fires, hurricanes, and floods) are disturbances that can change the community.</a:t>
            </a:r>
          </a:p>
          <a:p>
            <a:pPr marL="0" indent="0">
              <a:spcAft>
                <a:spcPts val="1500"/>
              </a:spcAft>
              <a:buNone/>
            </a:pPr>
            <a:r>
              <a:rPr lang="en-US" altLang="en-US" sz="2800" dirty="0"/>
              <a:t>Ecological succession—more or less orderly process of community change</a:t>
            </a:r>
          </a:p>
          <a:p>
            <a:pPr marL="342900" lvl="1" indent="-342900">
              <a:buClr>
                <a:srgbClr val="2B822B"/>
              </a:buClr>
              <a:buFont typeface="Arial" panose="020B0604020202020204" pitchFamily="34" charset="0"/>
              <a:buChar char="•"/>
            </a:pPr>
            <a:r>
              <a:rPr lang="en-US" altLang="en-US" sz="2400" dirty="0"/>
              <a:t>Ecologists have model to explain why succession occurs and predict patterns.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732" y="510972"/>
            <a:ext cx="5108949" cy="668744"/>
          </a:xfrm>
        </p:spPr>
        <p:txBody>
          <a:bodyPr/>
          <a:lstStyle/>
          <a:p>
            <a:r>
              <a:rPr lang="en-US" altLang="en-US" dirty="0"/>
              <a:t>Climax-Pattern Model</a:t>
            </a:r>
            <a:endParaRPr lang="en-US" dirty="0"/>
          </a:p>
        </p:txBody>
      </p:sp>
      <p:sp>
        <p:nvSpPr>
          <p:cNvPr id="5" name="Content Placeholder 4"/>
          <p:cNvSpPr>
            <a:spLocks noGrp="1"/>
          </p:cNvSpPr>
          <p:nvPr>
            <p:ph idx="1"/>
          </p:nvPr>
        </p:nvSpPr>
        <p:spPr>
          <a:xfrm>
            <a:off x="457201" y="1600201"/>
            <a:ext cx="7696200" cy="2209800"/>
          </a:xfrm>
        </p:spPr>
        <p:txBody>
          <a:bodyPr/>
          <a:lstStyle/>
          <a:p>
            <a:pPr marL="0" indent="0">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Climate of an area always leads to the same stable climax community.</a:t>
            </a:r>
          </a:p>
          <a:p>
            <a:pPr marL="0" indent="0">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Specific assemblage of bacterial, fungal, plant, and animal species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594126"/>
            <a:ext cx="7480012" cy="502437"/>
          </a:xfrm>
        </p:spPr>
        <p:txBody>
          <a:bodyPr/>
          <a:lstStyle/>
          <a:p>
            <a:r>
              <a:rPr lang="en-US" altLang="en-US" dirty="0"/>
              <a:t>Figure 31.3 Climax Communities</a:t>
            </a:r>
            <a:endParaRPr lang="en-US" dirty="0"/>
          </a:p>
        </p:txBody>
      </p:sp>
      <p:sp>
        <p:nvSpPr>
          <p:cNvPr id="4" name="Content Placeholder 3"/>
          <p:cNvSpPr>
            <a:spLocks noGrp="1"/>
          </p:cNvSpPr>
          <p:nvPr>
            <p:ph sz="half" idx="2"/>
          </p:nvPr>
        </p:nvSpPr>
        <p:spPr>
          <a:xfrm>
            <a:off x="381000" y="4953000"/>
            <a:ext cx="8458200" cy="1066800"/>
          </a:xfrm>
        </p:spPr>
        <p:txBody>
          <a:bodyPr/>
          <a:lstStyle/>
          <a:p>
            <a:r>
              <a:rPr lang="en-US" altLang="en-US" sz="2000" dirty="0"/>
              <a:t>Temperate forest occurs where there is adequate rainfall. Deserts occur where rainfall is minimal. Assemblages of organisms are dependent on migration and communities will vary.</a:t>
            </a:r>
          </a:p>
        </p:txBody>
      </p:sp>
      <p:pic>
        <p:nvPicPr>
          <p:cNvPr id="7" name="Picture 2" descr="Climax communities vary based on chance migration."/>
          <p:cNvPicPr>
            <a:picLocks noChangeAspect="1" noChangeArrowheads="1"/>
          </p:cNvPicPr>
          <p:nvPr/>
        </p:nvPicPr>
        <p:blipFill rotWithShape="1">
          <a:blip r:embed="rId3" cstate="print"/>
          <a:srcRect t="2803" b="2971"/>
          <a:stretch/>
        </p:blipFill>
        <p:spPr bwMode="auto">
          <a:xfrm>
            <a:off x="2859730" y="1235242"/>
            <a:ext cx="3370566" cy="3604126"/>
          </a:xfrm>
          <a:prstGeom prst="rect">
            <a:avLst/>
          </a:prstGeom>
          <a:noFill/>
        </p:spPr>
      </p:pic>
      <p:sp>
        <p:nvSpPr>
          <p:cNvPr id="6" name="Content Placeholder 6"/>
          <p:cNvSpPr>
            <a:spLocks noGrp="1"/>
          </p:cNvSpPr>
          <p:nvPr>
            <p:ph sz="quarter" idx="12"/>
          </p:nvPr>
        </p:nvSpPr>
        <p:spPr>
          <a:xfrm>
            <a:off x="3473828" y="4785440"/>
            <a:ext cx="2301874" cy="137060"/>
          </a:xfrm>
        </p:spPr>
        <p:txBody>
          <a:bodyPr/>
          <a:lstStyle>
            <a:lvl1pPr marL="0" indent="0">
              <a:buNone/>
              <a:defRPr sz="800"/>
            </a:lvl1pPr>
          </a:lstStyle>
          <a:p>
            <a:pPr lvl="0"/>
            <a:r>
              <a:rPr lang="en-US" sz="700" dirty="0"/>
              <a:t>a: © Corbis RF; b: © Anton </a:t>
            </a:r>
            <a:r>
              <a:rPr lang="en-US" sz="700" dirty="0" err="1"/>
              <a:t>Foltin</a:t>
            </a:r>
            <a:r>
              <a:rPr lang="en-US" sz="700" dirty="0"/>
              <a:t>/</a:t>
            </a:r>
            <a:r>
              <a:rPr lang="en-US" sz="700" dirty="0" err="1"/>
              <a:t>Shutterstock</a:t>
            </a:r>
            <a:r>
              <a:rPr lang="en-US" sz="700" dirty="0"/>
              <a:t> RF</a:t>
            </a:r>
            <a:endParaRPr lang="en-GB" sz="7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0292" y="541370"/>
            <a:ext cx="6181828" cy="607949"/>
          </a:xfrm>
        </p:spPr>
        <p:txBody>
          <a:bodyPr/>
          <a:lstStyle/>
          <a:p>
            <a:r>
              <a:rPr lang="en-US" altLang="en-US" dirty="0"/>
              <a:t>Two Types of Succession</a:t>
            </a:r>
            <a:endParaRPr lang="en-US" dirty="0"/>
          </a:p>
        </p:txBody>
      </p:sp>
      <p:sp>
        <p:nvSpPr>
          <p:cNvPr id="5" name="Content Placeholder 4"/>
          <p:cNvSpPr>
            <a:spLocks noGrp="1"/>
          </p:cNvSpPr>
          <p:nvPr>
            <p:ph idx="1"/>
          </p:nvPr>
        </p:nvSpPr>
        <p:spPr>
          <a:xfrm>
            <a:off x="457201" y="1210238"/>
            <a:ext cx="7772400" cy="2142562"/>
          </a:xfrm>
        </p:spPr>
        <p:txBody>
          <a:bodyPr/>
          <a:lstStyle/>
          <a:p>
            <a:pPr marL="0" indent="0">
              <a:spcAft>
                <a:spcPts val="1500"/>
              </a:spcAft>
              <a:buNone/>
            </a:pPr>
            <a:r>
              <a:rPr lang="en-US" altLang="en-US" dirty="0"/>
              <a:t>Primary succession</a:t>
            </a:r>
          </a:p>
          <a:p>
            <a:pPr marL="285750" lvl="1">
              <a:buClr>
                <a:srgbClr val="2B822B"/>
              </a:buClr>
              <a:buFont typeface="Arial" panose="020B0604020202020204" pitchFamily="34" charset="0"/>
              <a:buChar char="•"/>
            </a:pPr>
            <a:r>
              <a:rPr lang="en-US" altLang="en-US" dirty="0"/>
              <a:t>Occurs where soil has not yet formed</a:t>
            </a:r>
          </a:p>
          <a:p>
            <a:pPr marL="285750" lvl="1">
              <a:spcAft>
                <a:spcPts val="1500"/>
              </a:spcAft>
              <a:buClr>
                <a:srgbClr val="2B822B"/>
              </a:buClr>
              <a:buFont typeface="Arial" panose="020B0604020202020204" pitchFamily="34" charset="0"/>
              <a:buChar char="•"/>
            </a:pPr>
            <a:r>
              <a:rPr lang="en-US" altLang="en-US" dirty="0"/>
              <a:t>On hardened lava flows or bedrock scraped by glaciers</a:t>
            </a:r>
          </a:p>
        </p:txBody>
      </p:sp>
      <p:sp>
        <p:nvSpPr>
          <p:cNvPr id="6" name="Content Placeholder 6"/>
          <p:cNvSpPr>
            <a:spLocks noGrp="1"/>
          </p:cNvSpPr>
          <p:nvPr>
            <p:ph sz="quarter" idx="10"/>
          </p:nvPr>
        </p:nvSpPr>
        <p:spPr>
          <a:xfrm>
            <a:off x="461216" y="3630706"/>
            <a:ext cx="7755904" cy="1779494"/>
          </a:xfrm>
        </p:spPr>
        <p:txBody>
          <a:bodyPr/>
          <a:lstStyle/>
          <a:p>
            <a:pPr marL="0" lvl="0" indent="0">
              <a:spcAft>
                <a:spcPts val="1500"/>
              </a:spcAft>
              <a:buNone/>
            </a:pPr>
            <a:r>
              <a:rPr lang="en-US" altLang="en-US" dirty="0"/>
              <a:t>Secondary succession</a:t>
            </a:r>
          </a:p>
          <a:p>
            <a:pPr marL="285750" lvl="1">
              <a:spcAft>
                <a:spcPts val="1500"/>
              </a:spcAft>
              <a:buClr>
                <a:srgbClr val="2B822B"/>
              </a:buClr>
              <a:buFont typeface="Arial" panose="020B0604020202020204" pitchFamily="34" charset="0"/>
              <a:buChar char="•"/>
            </a:pPr>
            <a:r>
              <a:rPr lang="en-US" altLang="en-US" dirty="0"/>
              <a:t>For example, begins in a cultivated field that is no longer farmed (soil already present)</a:t>
            </a:r>
          </a:p>
        </p:txBody>
      </p:sp>
      <p:sp>
        <p:nvSpPr>
          <p:cNvPr id="7" name="Content Placeholder 6">
            <a:extLst>
              <a:ext uri="{FF2B5EF4-FFF2-40B4-BE49-F238E27FC236}">
                <a16:creationId xmlns:a16="http://schemas.microsoft.com/office/drawing/2014/main" id="{BCE8A442-3FA4-40DC-898B-420F1208A060}"/>
              </a:ext>
            </a:extLst>
          </p:cNvPr>
          <p:cNvSpPr>
            <a:spLocks noGrp="1"/>
          </p:cNvSpPr>
          <p:nvPr>
            <p:ph sz="quarter" idx="10"/>
          </p:nvPr>
        </p:nvSpPr>
        <p:spPr>
          <a:xfrm>
            <a:off x="459183" y="5529942"/>
            <a:ext cx="7755904" cy="1034142"/>
          </a:xfrm>
        </p:spPr>
        <p:txBody>
          <a:bodyPr/>
          <a:lstStyle/>
          <a:p>
            <a:pPr marL="0" lvl="0" indent="0">
              <a:buNone/>
            </a:pPr>
            <a:r>
              <a:rPr lang="en-US" altLang="en-US" dirty="0"/>
              <a:t>Both types have a progression of species over time.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5790"/>
            <a:ext cx="8228013" cy="979108"/>
          </a:xfrm>
        </p:spPr>
        <p:txBody>
          <a:bodyPr/>
          <a:lstStyle/>
          <a:p>
            <a:r>
              <a:rPr lang="en-US" altLang="en-US" dirty="0"/>
              <a:t>Figure 31.4 Primary and Secondary Succession</a:t>
            </a:r>
            <a:endParaRPr lang="en-US" dirty="0"/>
          </a:p>
        </p:txBody>
      </p:sp>
      <p:pic>
        <p:nvPicPr>
          <p:cNvPr id="5" name="Picture 2" descr="Primary succession begins in areas of bare rock; secondary succession begins where soil is present."/>
          <p:cNvPicPr>
            <a:picLocks noChangeAspect="1" noChangeArrowheads="1"/>
          </p:cNvPicPr>
          <p:nvPr/>
        </p:nvPicPr>
        <p:blipFill rotWithShape="1">
          <a:blip r:embed="rId3" cstate="print"/>
          <a:srcRect t="4000"/>
          <a:stretch/>
        </p:blipFill>
        <p:spPr bwMode="auto">
          <a:xfrm>
            <a:off x="287599" y="1676400"/>
            <a:ext cx="8568802" cy="36576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0292" y="252984"/>
            <a:ext cx="6181828" cy="1184721"/>
          </a:xfrm>
        </p:spPr>
        <p:txBody>
          <a:bodyPr/>
          <a:lstStyle/>
          <a:p>
            <a:r>
              <a:rPr lang="en-US" altLang="en-US" dirty="0"/>
              <a:t>Opportunistic Pioneer and Equilibrium Species</a:t>
            </a:r>
            <a:endParaRPr lang="en-US" dirty="0"/>
          </a:p>
        </p:txBody>
      </p:sp>
      <p:sp>
        <p:nvSpPr>
          <p:cNvPr id="5" name="Content Placeholder 4"/>
          <p:cNvSpPr>
            <a:spLocks noGrp="1"/>
          </p:cNvSpPr>
          <p:nvPr>
            <p:ph idx="1"/>
          </p:nvPr>
        </p:nvSpPr>
        <p:spPr>
          <a:xfrm>
            <a:off x="457201" y="1600200"/>
            <a:ext cx="7696199" cy="3657600"/>
          </a:xfrm>
        </p:spPr>
        <p:txBody>
          <a:bodyPr/>
          <a:lstStyle/>
          <a:p>
            <a:pPr marL="0" indent="0">
              <a:lnSpc>
                <a:spcPct val="90000"/>
              </a:lnSpc>
              <a:spcAft>
                <a:spcPts val="1500"/>
              </a:spcAft>
              <a:buNone/>
            </a:pPr>
            <a:r>
              <a:rPr lang="en-US" altLang="en-US" sz="2600" dirty="0"/>
              <a:t>First species in an area undergoing primary or secondary succession are called opportunistic pioneer species.</a:t>
            </a:r>
          </a:p>
          <a:p>
            <a:pPr marL="342900" lvl="1" indent="-342900">
              <a:lnSpc>
                <a:spcPct val="90000"/>
              </a:lnSpc>
              <a:buClr>
                <a:srgbClr val="2B822B"/>
              </a:buClr>
              <a:buFont typeface="Arial" panose="020B0604020202020204" pitchFamily="34" charset="0"/>
              <a:buChar char="•"/>
            </a:pPr>
            <a:r>
              <a:rPr lang="en-US" altLang="en-US" sz="2200" dirty="0"/>
              <a:t>Small in stature, short-lived, quick to mature, and produce numerous offspring per reproductive event</a:t>
            </a:r>
          </a:p>
          <a:p>
            <a:pPr marL="342900" lvl="1" indent="-342900">
              <a:lnSpc>
                <a:spcPct val="90000"/>
              </a:lnSpc>
              <a:buClr>
                <a:srgbClr val="2B822B"/>
              </a:buClr>
              <a:buFont typeface="Arial" panose="020B0604020202020204" pitchFamily="34" charset="0"/>
              <a:buChar char="•"/>
            </a:pPr>
            <a:r>
              <a:rPr lang="en-US" altLang="en-US" sz="2200" dirty="0"/>
              <a:t>First pioneer species are photosynthetic organisms like lichens or mosses.</a:t>
            </a:r>
          </a:p>
          <a:p>
            <a:pPr marL="511175" lvl="2">
              <a:lnSpc>
                <a:spcPct val="90000"/>
              </a:lnSpc>
            </a:pPr>
            <a:r>
              <a:rPr lang="en-US" altLang="en-US" sz="2000" dirty="0"/>
              <a:t>Lichens are two organisms (fungal and algal partners) living as one organism.</a:t>
            </a:r>
          </a:p>
          <a:p>
            <a:pPr marL="342900" lvl="1" indent="-342900">
              <a:lnSpc>
                <a:spcPct val="90000"/>
              </a:lnSpc>
              <a:buClr>
                <a:srgbClr val="2B822B"/>
              </a:buClr>
              <a:buFont typeface="Arial" panose="020B0604020202020204" pitchFamily="34" charset="0"/>
              <a:buChar char="•"/>
            </a:pPr>
            <a:r>
              <a:rPr lang="en-US" altLang="en-US" sz="2200" dirty="0"/>
              <a:t>Pioneer herbivores and the carnivores follow.</a:t>
            </a:r>
          </a:p>
        </p:txBody>
      </p:sp>
      <p:sp>
        <p:nvSpPr>
          <p:cNvPr id="6" name="Content Placeholder 6"/>
          <p:cNvSpPr>
            <a:spLocks noGrp="1"/>
          </p:cNvSpPr>
          <p:nvPr>
            <p:ph sz="quarter" idx="10"/>
          </p:nvPr>
        </p:nvSpPr>
        <p:spPr>
          <a:xfrm>
            <a:off x="439271" y="5398168"/>
            <a:ext cx="8210550" cy="1187825"/>
          </a:xfrm>
        </p:spPr>
        <p:txBody>
          <a:bodyPr/>
          <a:lstStyle/>
          <a:p>
            <a:pPr marL="0" lvl="0" indent="0">
              <a:lnSpc>
                <a:spcPct val="90000"/>
              </a:lnSpc>
              <a:buNone/>
            </a:pPr>
            <a:r>
              <a:rPr lang="en-US" altLang="en-US" sz="2600" dirty="0"/>
              <a:t>Equilibrium species come later—larger in size, long-lived, slow to mature, and produce few offspring per reproductive event.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69004"/>
            <a:ext cx="8228013" cy="552681"/>
          </a:xfrm>
        </p:spPr>
        <p:txBody>
          <a:bodyPr/>
          <a:lstStyle/>
          <a:p>
            <a:r>
              <a:rPr lang="en-US" altLang="en-US" dirty="0"/>
              <a:t>Figure 31.5 Secondary Succession</a:t>
            </a:r>
            <a:endParaRPr lang="en-US" dirty="0"/>
          </a:p>
        </p:txBody>
      </p:sp>
      <p:sp>
        <p:nvSpPr>
          <p:cNvPr id="4" name="Content Placeholder 3"/>
          <p:cNvSpPr>
            <a:spLocks noGrp="1"/>
          </p:cNvSpPr>
          <p:nvPr>
            <p:ph sz="half" idx="2"/>
          </p:nvPr>
        </p:nvSpPr>
        <p:spPr>
          <a:xfrm>
            <a:off x="304800" y="5562600"/>
            <a:ext cx="8686800" cy="685800"/>
          </a:xfrm>
        </p:spPr>
        <p:txBody>
          <a:bodyPr/>
          <a:lstStyle/>
          <a:p>
            <a:r>
              <a:rPr lang="en-US" altLang="en-US" sz="2000" dirty="0"/>
              <a:t>The progression of secondary succession changes in a western Pennsylvania field over 20 years.</a:t>
            </a:r>
          </a:p>
        </p:txBody>
      </p:sp>
      <p:sp>
        <p:nvSpPr>
          <p:cNvPr id="8" name="Content Placeholder 6"/>
          <p:cNvSpPr>
            <a:spLocks noGrp="1"/>
          </p:cNvSpPr>
          <p:nvPr>
            <p:ph sz="quarter" idx="11"/>
          </p:nvPr>
        </p:nvSpPr>
        <p:spPr>
          <a:xfrm>
            <a:off x="1320523" y="3012972"/>
            <a:ext cx="1808555" cy="251639"/>
          </a:xfrm>
        </p:spPr>
        <p:txBody>
          <a:bodyPr/>
          <a:lstStyle>
            <a:lvl1pPr marL="0" indent="0">
              <a:buNone/>
              <a:defRPr sz="800"/>
            </a:lvl1pPr>
          </a:lstStyle>
          <a:p>
            <a:pPr lvl="0">
              <a:buFont typeface="+mj-lt"/>
              <a:buAutoNum type="alphaLcPeriod"/>
            </a:pPr>
            <a:r>
              <a:rPr lang="en-US" sz="750" dirty="0"/>
              <a:t> </a:t>
            </a:r>
            <a:r>
              <a:rPr lang="en-US" sz="720" dirty="0"/>
              <a:t>Glacier/lichen stage</a:t>
            </a:r>
            <a:endParaRPr lang="en-GB" sz="720" dirty="0"/>
          </a:p>
        </p:txBody>
      </p:sp>
      <p:pic>
        <p:nvPicPr>
          <p:cNvPr id="14" name="Picture 2" descr="Y:\08VOL4\Graphics\Powerpoint\MH_DCM\MH_DCM-TEXTEDIT PROJECTS\MADER-5e\Final files\chapt31\ch31_labeled_jpgs\mad60265_31_05.jpg">
            <a:extLst>
              <a:ext uri="{FF2B5EF4-FFF2-40B4-BE49-F238E27FC236}">
                <a16:creationId xmlns:a16="http://schemas.microsoft.com/office/drawing/2014/main" id="{35286282-4C71-456C-B634-EE274AC08082}"/>
              </a:ext>
            </a:extLst>
          </p:cNvPr>
          <p:cNvPicPr>
            <a:picLocks noChangeAspect="1" noChangeArrowheads="1"/>
          </p:cNvPicPr>
          <p:nvPr/>
        </p:nvPicPr>
        <p:blipFill rotWithShape="1">
          <a:blip r:embed="rId3" cstate="print"/>
          <a:srcRect t="2888" r="50000" b="56242"/>
          <a:stretch/>
        </p:blipFill>
        <p:spPr bwMode="auto">
          <a:xfrm>
            <a:off x="1295402" y="1295400"/>
            <a:ext cx="3276598" cy="1765300"/>
          </a:xfrm>
          <a:prstGeom prst="rect">
            <a:avLst/>
          </a:prstGeom>
          <a:noFill/>
        </p:spPr>
      </p:pic>
      <p:sp>
        <p:nvSpPr>
          <p:cNvPr id="9" name="Content Placeholder 6"/>
          <p:cNvSpPr>
            <a:spLocks noGrp="1"/>
          </p:cNvSpPr>
          <p:nvPr>
            <p:ph sz="quarter" idx="12"/>
          </p:nvPr>
        </p:nvSpPr>
        <p:spPr>
          <a:xfrm>
            <a:off x="4617720" y="3019769"/>
            <a:ext cx="812835" cy="189531"/>
          </a:xfrm>
        </p:spPr>
        <p:txBody>
          <a:bodyPr/>
          <a:lstStyle>
            <a:lvl1pPr marL="0" indent="0">
              <a:buNone/>
              <a:defRPr sz="800"/>
            </a:lvl1pPr>
          </a:lstStyle>
          <a:p>
            <a:pPr lvl="0">
              <a:buFont typeface="+mj-lt"/>
              <a:buAutoNum type="alphaLcPeriod" startAt="2"/>
            </a:pPr>
            <a:r>
              <a:rPr lang="en-US" sz="720" dirty="0"/>
              <a:t> Shrub stage</a:t>
            </a:r>
            <a:endParaRPr lang="en-GB" sz="720" dirty="0"/>
          </a:p>
        </p:txBody>
      </p:sp>
      <p:pic>
        <p:nvPicPr>
          <p:cNvPr id="16" name="Picture 2" descr="Y:\08VOL4\Graphics\Powerpoint\MH_DCM\MH_DCM-TEXTEDIT PROJECTS\MADER-5e\Final files\chapt31\ch31_labeled_jpgs\mad60265_31_05.jpg">
            <a:extLst>
              <a:ext uri="{FF2B5EF4-FFF2-40B4-BE49-F238E27FC236}">
                <a16:creationId xmlns:a16="http://schemas.microsoft.com/office/drawing/2014/main" id="{2242BB69-7C19-4DAD-885E-7430A30E53BD}"/>
              </a:ext>
            </a:extLst>
          </p:cNvPr>
          <p:cNvPicPr>
            <a:picLocks noChangeAspect="1" noChangeArrowheads="1"/>
          </p:cNvPicPr>
          <p:nvPr/>
        </p:nvPicPr>
        <p:blipFill rotWithShape="1">
          <a:blip r:embed="rId3" cstate="print"/>
          <a:srcRect l="51163" t="2888" b="56242"/>
          <a:stretch/>
        </p:blipFill>
        <p:spPr bwMode="auto">
          <a:xfrm>
            <a:off x="4648200" y="1295400"/>
            <a:ext cx="3200400" cy="1765300"/>
          </a:xfrm>
          <a:prstGeom prst="rect">
            <a:avLst/>
          </a:prstGeom>
          <a:noFill/>
        </p:spPr>
      </p:pic>
      <p:sp>
        <p:nvSpPr>
          <p:cNvPr id="10" name="Content Placeholder 6"/>
          <p:cNvSpPr>
            <a:spLocks noGrp="1"/>
          </p:cNvSpPr>
          <p:nvPr>
            <p:ph sz="quarter" idx="11"/>
          </p:nvPr>
        </p:nvSpPr>
        <p:spPr>
          <a:xfrm>
            <a:off x="1322296" y="5105400"/>
            <a:ext cx="887504" cy="152400"/>
          </a:xfrm>
        </p:spPr>
        <p:txBody>
          <a:bodyPr/>
          <a:lstStyle>
            <a:lvl1pPr marL="0" indent="0">
              <a:buNone/>
              <a:defRPr sz="800"/>
            </a:lvl1pPr>
          </a:lstStyle>
          <a:p>
            <a:pPr lvl="0">
              <a:buFont typeface="+mj-lt"/>
              <a:buAutoNum type="alphaLcPeriod" startAt="3"/>
            </a:pPr>
            <a:r>
              <a:rPr lang="en-US" sz="720" dirty="0"/>
              <a:t> Low tree stage</a:t>
            </a:r>
            <a:endParaRPr lang="en-GB" sz="720" dirty="0"/>
          </a:p>
        </p:txBody>
      </p:sp>
      <p:pic>
        <p:nvPicPr>
          <p:cNvPr id="17" name="Picture 2" descr="Y:\08VOL4\Graphics\Powerpoint\MH_DCM\MH_DCM-TEXTEDIT PROJECTS\MADER-5e\Final files\chapt31\ch31_labeled_jpgs\mad60265_31_05.jpg">
            <a:extLst>
              <a:ext uri="{FF2B5EF4-FFF2-40B4-BE49-F238E27FC236}">
                <a16:creationId xmlns:a16="http://schemas.microsoft.com/office/drawing/2014/main" id="{05FEEE94-3532-48DB-ABFB-7B5BFEEC6E07}"/>
              </a:ext>
            </a:extLst>
          </p:cNvPr>
          <p:cNvPicPr>
            <a:picLocks noChangeAspect="1" noChangeArrowheads="1"/>
          </p:cNvPicPr>
          <p:nvPr/>
        </p:nvPicPr>
        <p:blipFill rotWithShape="1">
          <a:blip r:embed="rId3" cstate="print"/>
          <a:srcRect t="47580" r="56977" b="7432"/>
          <a:stretch/>
        </p:blipFill>
        <p:spPr bwMode="auto">
          <a:xfrm>
            <a:off x="1295402" y="3225800"/>
            <a:ext cx="2819398" cy="1943100"/>
          </a:xfrm>
          <a:prstGeom prst="rect">
            <a:avLst/>
          </a:prstGeom>
          <a:noFill/>
        </p:spPr>
      </p:pic>
      <p:sp>
        <p:nvSpPr>
          <p:cNvPr id="11" name="Content Placeholder 6"/>
          <p:cNvSpPr>
            <a:spLocks noGrp="1"/>
          </p:cNvSpPr>
          <p:nvPr>
            <p:ph sz="quarter" idx="12"/>
          </p:nvPr>
        </p:nvSpPr>
        <p:spPr>
          <a:xfrm>
            <a:off x="4686300" y="5105400"/>
            <a:ext cx="960166" cy="152400"/>
          </a:xfrm>
        </p:spPr>
        <p:txBody>
          <a:bodyPr/>
          <a:lstStyle>
            <a:lvl1pPr marL="0" indent="0">
              <a:buNone/>
              <a:defRPr sz="800"/>
            </a:lvl1pPr>
          </a:lstStyle>
          <a:p>
            <a:pPr lvl="0">
              <a:buFont typeface="+mj-lt"/>
              <a:buAutoNum type="alphaLcPeriod" startAt="4"/>
            </a:pPr>
            <a:r>
              <a:rPr lang="en-US" sz="720" dirty="0"/>
              <a:t> High tree stage</a:t>
            </a:r>
            <a:endParaRPr lang="en-GB" sz="720" dirty="0"/>
          </a:p>
        </p:txBody>
      </p:sp>
      <p:pic>
        <p:nvPicPr>
          <p:cNvPr id="18" name="Picture 2" descr="Y:\08VOL4\Graphics\Powerpoint\MH_DCM\MH_DCM-TEXTEDIT PROJECTS\MADER-5e\Final files\chapt31\ch31_labeled_jpgs\mad60265_31_05.jpg">
            <a:extLst>
              <a:ext uri="{FF2B5EF4-FFF2-40B4-BE49-F238E27FC236}">
                <a16:creationId xmlns:a16="http://schemas.microsoft.com/office/drawing/2014/main" id="{E8BEC10D-EE1C-4F1F-9CAF-23B8263D74B6}"/>
              </a:ext>
            </a:extLst>
          </p:cNvPr>
          <p:cNvPicPr>
            <a:picLocks noChangeAspect="1" noChangeArrowheads="1"/>
          </p:cNvPicPr>
          <p:nvPr/>
        </p:nvPicPr>
        <p:blipFill rotWithShape="1">
          <a:blip r:embed="rId3" cstate="print"/>
          <a:srcRect l="48837" t="47580" b="7432"/>
          <a:stretch/>
        </p:blipFill>
        <p:spPr bwMode="auto">
          <a:xfrm>
            <a:off x="4495800" y="3225800"/>
            <a:ext cx="3352800" cy="1943100"/>
          </a:xfrm>
          <a:prstGeom prst="rect">
            <a:avLst/>
          </a:prstGeom>
          <a:noFill/>
        </p:spPr>
      </p:pic>
      <p:sp>
        <p:nvSpPr>
          <p:cNvPr id="6" name="Content Placeholder 6"/>
          <p:cNvSpPr>
            <a:spLocks noGrp="1"/>
          </p:cNvSpPr>
          <p:nvPr>
            <p:ph sz="quarter" idx="12"/>
          </p:nvPr>
        </p:nvSpPr>
        <p:spPr>
          <a:xfrm>
            <a:off x="1122755" y="5278414"/>
            <a:ext cx="7012255" cy="264635"/>
          </a:xfrm>
        </p:spPr>
        <p:txBody>
          <a:bodyPr/>
          <a:lstStyle>
            <a:lvl1pPr marL="0" indent="0">
              <a:buNone/>
              <a:defRPr sz="800"/>
            </a:lvl1pPr>
          </a:lstStyle>
          <a:p>
            <a:pPr lvl="0" algn="ctr"/>
            <a:r>
              <a:rPr lang="en-US" sz="750" dirty="0"/>
              <a:t>a: (glacier): © Kevin Smith/Design Pics; a: (lichen): © Background Abstracts/Getty RF; b: (shrub stage): © Don Paulson/</a:t>
            </a:r>
            <a:r>
              <a:rPr lang="en-US" sz="750" dirty="0" err="1"/>
              <a:t>Alamy</a:t>
            </a:r>
            <a:r>
              <a:rPr lang="en-US" sz="750" dirty="0"/>
              <a:t> RF; b: (Dryas plant): © Martin Fowler/Shutterstock RF; c: © Bruce Heinemann/Getty RF; d: © Don Paulson/Alamy RF</a:t>
            </a:r>
            <a:endParaRPr lang="en-GB" sz="7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201" y="151407"/>
            <a:ext cx="6800011" cy="607949"/>
          </a:xfrm>
        </p:spPr>
        <p:txBody>
          <a:bodyPr/>
          <a:lstStyle/>
          <a:p>
            <a:r>
              <a:rPr lang="en-US" altLang="en-US" dirty="0"/>
              <a:t>Interactions in Communities</a:t>
            </a:r>
            <a:endParaRPr lang="en-US" dirty="0"/>
          </a:p>
        </p:txBody>
      </p:sp>
      <p:sp>
        <p:nvSpPr>
          <p:cNvPr id="5" name="Content Placeholder 4"/>
          <p:cNvSpPr>
            <a:spLocks noGrp="1"/>
          </p:cNvSpPr>
          <p:nvPr>
            <p:ph idx="1"/>
          </p:nvPr>
        </p:nvSpPr>
        <p:spPr>
          <a:xfrm>
            <a:off x="457200" y="729213"/>
            <a:ext cx="8228013" cy="1331256"/>
          </a:xfrm>
        </p:spPr>
        <p:txBody>
          <a:bodyPr/>
          <a:lstStyle/>
          <a:p>
            <a:pPr marL="0" indent="0">
              <a:spcAft>
                <a:spcPts val="1500"/>
              </a:spcAft>
              <a:buNone/>
            </a:pPr>
            <a:r>
              <a:rPr lang="en-US" altLang="en-US" sz="2600" dirty="0"/>
              <a:t>Competition</a:t>
            </a:r>
          </a:p>
          <a:p>
            <a:pPr marL="285750" lvl="1">
              <a:buClr>
                <a:srgbClr val="2B822B"/>
              </a:buClr>
              <a:buFont typeface="Arial" panose="020B0604020202020204" pitchFamily="34" charset="0"/>
              <a:buChar char="•"/>
            </a:pPr>
            <a:r>
              <a:rPr lang="en-US" altLang="en-US" sz="2200" dirty="0"/>
              <a:t>Between two species for limited resources has a negative effect on the abundance of both species</a:t>
            </a:r>
          </a:p>
        </p:txBody>
      </p:sp>
      <p:sp>
        <p:nvSpPr>
          <p:cNvPr id="6" name="Content Placeholder 2"/>
          <p:cNvSpPr>
            <a:spLocks noGrp="1"/>
          </p:cNvSpPr>
          <p:nvPr>
            <p:ph idx="1"/>
          </p:nvPr>
        </p:nvSpPr>
        <p:spPr>
          <a:xfrm>
            <a:off x="457200" y="2185556"/>
            <a:ext cx="8228013" cy="1066800"/>
          </a:xfrm>
        </p:spPr>
        <p:txBody>
          <a:bodyPr/>
          <a:lstStyle/>
          <a:p>
            <a:pPr marL="0" lvl="0" indent="0">
              <a:spcAft>
                <a:spcPts val="1500"/>
              </a:spcAft>
              <a:buNone/>
            </a:pPr>
            <a:r>
              <a:rPr lang="en-US" altLang="en-US" sz="2600" dirty="0"/>
              <a:t>Predation</a:t>
            </a:r>
          </a:p>
          <a:p>
            <a:pPr marL="285750" lvl="1">
              <a:buClr>
                <a:srgbClr val="2B822B"/>
              </a:buClr>
              <a:buFont typeface="Arial" panose="020B0604020202020204" pitchFamily="34" charset="0"/>
              <a:buChar char="•"/>
            </a:pPr>
            <a:r>
              <a:rPr lang="en-US" altLang="en-US" sz="2200" dirty="0"/>
              <a:t>Predator feeds on prey.</a:t>
            </a:r>
          </a:p>
        </p:txBody>
      </p:sp>
      <p:sp>
        <p:nvSpPr>
          <p:cNvPr id="7" name="Content Placeholder 6"/>
          <p:cNvSpPr>
            <a:spLocks noGrp="1"/>
          </p:cNvSpPr>
          <p:nvPr>
            <p:ph sz="quarter" idx="10"/>
          </p:nvPr>
        </p:nvSpPr>
        <p:spPr>
          <a:xfrm>
            <a:off x="456734" y="3307612"/>
            <a:ext cx="8210550" cy="1059669"/>
          </a:xfrm>
        </p:spPr>
        <p:txBody>
          <a:bodyPr/>
          <a:lstStyle/>
          <a:p>
            <a:pPr marL="0" lvl="0" indent="0">
              <a:spcAft>
                <a:spcPts val="1500"/>
              </a:spcAft>
              <a:buNone/>
            </a:pPr>
            <a:r>
              <a:rPr lang="en-US" altLang="en-US" sz="2600" dirty="0"/>
              <a:t>Parasitism</a:t>
            </a:r>
          </a:p>
          <a:p>
            <a:pPr marL="285750" lvl="1">
              <a:buClr>
                <a:srgbClr val="2B822B"/>
              </a:buClr>
              <a:buFont typeface="Arial" panose="020B0604020202020204" pitchFamily="34" charset="0"/>
              <a:buChar char="•"/>
            </a:pPr>
            <a:r>
              <a:rPr lang="en-US" altLang="en-US" sz="2200" dirty="0"/>
              <a:t>Parasite obtains nutrients from host but does not kill host.</a:t>
            </a:r>
          </a:p>
        </p:txBody>
      </p:sp>
      <p:sp>
        <p:nvSpPr>
          <p:cNvPr id="8" name="Content Placeholder 2"/>
          <p:cNvSpPr>
            <a:spLocks noGrp="1"/>
          </p:cNvSpPr>
          <p:nvPr>
            <p:ph idx="1"/>
          </p:nvPr>
        </p:nvSpPr>
        <p:spPr>
          <a:xfrm>
            <a:off x="457200" y="4394121"/>
            <a:ext cx="8228013" cy="1066800"/>
          </a:xfrm>
        </p:spPr>
        <p:txBody>
          <a:bodyPr/>
          <a:lstStyle/>
          <a:p>
            <a:pPr marL="0" lvl="0" indent="0">
              <a:spcAft>
                <a:spcPts val="1500"/>
              </a:spcAft>
              <a:buNone/>
            </a:pPr>
            <a:r>
              <a:rPr lang="en-US" altLang="en-US" sz="2600" dirty="0"/>
              <a:t>Commensalism</a:t>
            </a:r>
          </a:p>
          <a:p>
            <a:pPr marL="285750" lvl="1">
              <a:buClr>
                <a:srgbClr val="2B822B"/>
              </a:buClr>
              <a:buFont typeface="Arial" panose="020B0604020202020204" pitchFamily="34" charset="0"/>
              <a:buChar char="•"/>
            </a:pPr>
            <a:r>
              <a:rPr lang="en-US" altLang="en-US" sz="2200" dirty="0">
                <a:ea typeface="+mn-ea"/>
                <a:cs typeface="+mn-cs"/>
              </a:rPr>
              <a:t>One</a:t>
            </a:r>
            <a:r>
              <a:rPr lang="en-US" altLang="en-US" sz="2200" dirty="0"/>
              <a:t> species benefits while the other is not harmed.</a:t>
            </a:r>
          </a:p>
        </p:txBody>
      </p:sp>
      <p:sp>
        <p:nvSpPr>
          <p:cNvPr id="9" name="Content Placeholder 6"/>
          <p:cNvSpPr>
            <a:spLocks noGrp="1"/>
          </p:cNvSpPr>
          <p:nvPr>
            <p:ph sz="quarter" idx="10"/>
          </p:nvPr>
        </p:nvSpPr>
        <p:spPr>
          <a:xfrm>
            <a:off x="461216" y="5493004"/>
            <a:ext cx="8210550" cy="1077597"/>
          </a:xfrm>
        </p:spPr>
        <p:txBody>
          <a:bodyPr/>
          <a:lstStyle/>
          <a:p>
            <a:pPr marL="0" lvl="0" indent="0">
              <a:spcAft>
                <a:spcPts val="1500"/>
              </a:spcAft>
              <a:buNone/>
            </a:pPr>
            <a:r>
              <a:rPr lang="en-US" altLang="en-US" sz="2600" dirty="0"/>
              <a:t>Mutualism</a:t>
            </a:r>
          </a:p>
          <a:p>
            <a:pPr marL="285750" lvl="1">
              <a:buClr>
                <a:srgbClr val="2B822B"/>
              </a:buClr>
              <a:buFont typeface="Arial" panose="020B0604020202020204" pitchFamily="34" charset="0"/>
              <a:buChar char="•"/>
            </a:pPr>
            <a:r>
              <a:rPr lang="en-US" altLang="en-US" sz="2200" dirty="0"/>
              <a:t>Two species interact so that they both benefit.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201" y="569004"/>
            <a:ext cx="6800011" cy="552681"/>
          </a:xfrm>
        </p:spPr>
        <p:txBody>
          <a:bodyPr/>
          <a:lstStyle/>
          <a:p>
            <a:r>
              <a:rPr lang="en-US" dirty="0"/>
              <a:t>Table 31.1 Species Interaction</a:t>
            </a:r>
          </a:p>
        </p:txBody>
      </p:sp>
      <p:sp>
        <p:nvSpPr>
          <p:cNvPr id="8" name="Content Placeholder 6"/>
          <p:cNvSpPr>
            <a:spLocks noGrp="1"/>
          </p:cNvSpPr>
          <p:nvPr>
            <p:ph sz="quarter" idx="10"/>
          </p:nvPr>
        </p:nvSpPr>
        <p:spPr>
          <a:xfrm>
            <a:off x="1066800" y="1362634"/>
            <a:ext cx="6932613" cy="439271"/>
          </a:xfrm>
        </p:spPr>
        <p:txBody>
          <a:bodyPr/>
          <a:lstStyle/>
          <a:p>
            <a:pPr marL="0" lvl="0" indent="0">
              <a:buNone/>
            </a:pPr>
            <a:r>
              <a:rPr lang="en-US" sz="2400" dirty="0"/>
              <a:t>Table 31.1 Species Interactions</a:t>
            </a:r>
            <a:endParaRPr lang="en-GB" sz="2400" dirty="0"/>
          </a:p>
        </p:txBody>
      </p:sp>
      <p:graphicFrame>
        <p:nvGraphicFramePr>
          <p:cNvPr id="2" name="Table Placeholder 1"/>
          <p:cNvGraphicFramePr>
            <a:graphicFrameLocks noGrp="1"/>
          </p:cNvGraphicFramePr>
          <p:nvPr>
            <p:ph type="tbl" sz="quarter" idx="12"/>
            <p:extLst>
              <p:ext uri="{D42A27DB-BD31-4B8C-83A1-F6EECF244321}">
                <p14:modId xmlns:p14="http://schemas.microsoft.com/office/powerpoint/2010/main" val="2973630152"/>
              </p:ext>
            </p:extLst>
          </p:nvPr>
        </p:nvGraphicFramePr>
        <p:xfrm>
          <a:off x="1187824" y="1828801"/>
          <a:ext cx="6783388" cy="4421053"/>
        </p:xfrm>
        <a:graphic>
          <a:graphicData uri="http://schemas.openxmlformats.org/drawingml/2006/table">
            <a:tbl>
              <a:tblPr firstRow="1" bandRow="1">
                <a:tableStyleId>{2D5ABB26-0587-4C30-8999-92F81FD0307C}</a:tableStyleId>
              </a:tblPr>
              <a:tblGrid>
                <a:gridCol w="2774576">
                  <a:extLst>
                    <a:ext uri="{9D8B030D-6E8A-4147-A177-3AD203B41FA5}">
                      <a16:colId xmlns:a16="http://schemas.microsoft.com/office/drawing/2014/main" val="20000"/>
                    </a:ext>
                  </a:extLst>
                </a:gridCol>
                <a:gridCol w="4008812">
                  <a:extLst>
                    <a:ext uri="{9D8B030D-6E8A-4147-A177-3AD203B41FA5}">
                      <a16:colId xmlns:a16="http://schemas.microsoft.com/office/drawing/2014/main" val="20001"/>
                    </a:ext>
                  </a:extLst>
                </a:gridCol>
              </a:tblGrid>
              <a:tr h="533399">
                <a:tc>
                  <a:txBody>
                    <a:bodyPr/>
                    <a:lstStyle/>
                    <a:p>
                      <a:pPr algn="l"/>
                      <a:r>
                        <a:rPr lang="en-US" b="1" dirty="0"/>
                        <a:t>Interaction</a:t>
                      </a:r>
                      <a:endParaRPr lang="en-GB"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t>Expected Outcome</a:t>
                      </a:r>
                      <a:endParaRPr lang="en-GB"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3454">
                <a:tc>
                  <a:txBody>
                    <a:bodyPr/>
                    <a:lstStyle/>
                    <a:p>
                      <a:r>
                        <a:rPr lang="en-US" dirty="0"/>
                        <a:t>Competition (-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Abundance of both species decreases.</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3454">
                <a:tc>
                  <a:txBody>
                    <a:bodyPr/>
                    <a:lstStyle/>
                    <a:p>
                      <a:r>
                        <a:rPr lang="en-US" dirty="0"/>
                        <a:t>Predation (</a:t>
                      </a:r>
                      <a:r>
                        <a:rPr lang="en-US" baseline="0" dirty="0"/>
                        <a:t>+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Abundance of predator increases, and abundance of prey</a:t>
                      </a:r>
                      <a:r>
                        <a:rPr lang="en-US" baseline="0" dirty="0"/>
                        <a:t> decreases.</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3454">
                <a:tc>
                  <a:txBody>
                    <a:bodyPr/>
                    <a:lstStyle/>
                    <a:p>
                      <a:r>
                        <a:rPr lang="en-US" dirty="0"/>
                        <a:t>Parasitism (+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Abundance of parasite increases, and abundance of host decreases.</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3838">
                <a:tc>
                  <a:txBody>
                    <a:bodyPr/>
                    <a:lstStyle/>
                    <a:p>
                      <a:r>
                        <a:rPr lang="en-US" dirty="0"/>
                        <a:t>Commensalism (+ 0)</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Abundance of one species increases, and the other is not affected.</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3454">
                <a:tc>
                  <a:txBody>
                    <a:bodyPr/>
                    <a:lstStyle/>
                    <a:p>
                      <a:r>
                        <a:rPr lang="en-US" dirty="0"/>
                        <a:t>Mutualism (+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Abundance of both</a:t>
                      </a:r>
                      <a:r>
                        <a:rPr lang="en-US" baseline="0" dirty="0"/>
                        <a:t> species increases.</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1992" y="272430"/>
            <a:ext cx="3838429" cy="607949"/>
          </a:xfrm>
        </p:spPr>
        <p:txBody>
          <a:bodyPr/>
          <a:lstStyle/>
          <a:p>
            <a:r>
              <a:rPr lang="en-US" altLang="en-US" dirty="0"/>
              <a:t>Ecological Niche</a:t>
            </a:r>
            <a:endParaRPr lang="en-US" dirty="0"/>
          </a:p>
        </p:txBody>
      </p:sp>
      <p:sp>
        <p:nvSpPr>
          <p:cNvPr id="5" name="Content Placeholder 4"/>
          <p:cNvSpPr>
            <a:spLocks noGrp="1"/>
          </p:cNvSpPr>
          <p:nvPr>
            <p:ph idx="1"/>
          </p:nvPr>
        </p:nvSpPr>
        <p:spPr>
          <a:xfrm>
            <a:off x="457200" y="924649"/>
            <a:ext cx="7848600" cy="5508809"/>
          </a:xfrm>
        </p:spPr>
        <p:txBody>
          <a:bodyPr/>
          <a:lstStyle/>
          <a:p>
            <a:pPr marL="0" indent="0">
              <a:spcAft>
                <a:spcPts val="1500"/>
              </a:spcAft>
              <a:buNone/>
            </a:pPr>
            <a:r>
              <a:rPr lang="en-US" altLang="en-US" sz="2400" dirty="0"/>
              <a:t>Each species occupies a particular position in the community, both in a spatial and a functional sense.</a:t>
            </a:r>
          </a:p>
          <a:p>
            <a:pPr marL="0" indent="0">
              <a:spcAft>
                <a:spcPts val="1500"/>
              </a:spcAft>
              <a:buNone/>
            </a:pPr>
            <a:r>
              <a:rPr lang="en-US" altLang="en-US" sz="2400" dirty="0"/>
              <a:t>Habitat—spatially, species live in a particular area of the community, such as underground, in the trees, or in shallow water.</a:t>
            </a:r>
          </a:p>
          <a:p>
            <a:pPr marL="0" indent="0">
              <a:spcAft>
                <a:spcPts val="1500"/>
              </a:spcAft>
              <a:buNone/>
            </a:pPr>
            <a:r>
              <a:rPr lang="en-US" altLang="en-US" sz="2400" dirty="0"/>
              <a:t>Functionally, each species plays a role, such as whether it is a photosynthesizer, predator, prey, or parasite.</a:t>
            </a:r>
          </a:p>
          <a:p>
            <a:pPr marL="0" indent="0">
              <a:spcAft>
                <a:spcPts val="1500"/>
              </a:spcAft>
              <a:buNone/>
            </a:pPr>
            <a:r>
              <a:rPr lang="en-US" altLang="en-US" sz="2400" dirty="0"/>
              <a:t>Ecological niche of a species</a:t>
            </a:r>
          </a:p>
          <a:p>
            <a:pPr marL="285750" lvl="1">
              <a:buClr>
                <a:srgbClr val="2B822B"/>
              </a:buClr>
              <a:buFont typeface="Arial" panose="020B0604020202020204" pitchFamily="34" charset="0"/>
              <a:buChar char="•"/>
            </a:pPr>
            <a:r>
              <a:rPr lang="en-US" altLang="en-US" sz="2000" dirty="0"/>
              <a:t>Incorporates the role the species plays in its community, its habitat, and its interactions with other species</a:t>
            </a:r>
          </a:p>
          <a:p>
            <a:pPr marL="285750" lvl="1">
              <a:buClr>
                <a:srgbClr val="2B822B"/>
              </a:buClr>
              <a:buFont typeface="Arial" panose="020B0604020202020204" pitchFamily="34" charset="0"/>
              <a:buChar char="•"/>
            </a:pPr>
            <a:r>
              <a:rPr lang="en-US" altLang="en-US" sz="2000" dirty="0"/>
              <a:t>Includes the living and nonliving resources that individuals in the population need to meet their energy, nutrient, and survival demands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77535"/>
            <a:ext cx="8228013" cy="735618"/>
          </a:xfrm>
        </p:spPr>
        <p:txBody>
          <a:bodyPr/>
          <a:lstStyle/>
          <a:p>
            <a:r>
              <a:rPr lang="en-US" altLang="en-US" dirty="0"/>
              <a:t>31.1 Ecology of Communities</a:t>
            </a:r>
            <a:endParaRPr lang="en-US" dirty="0"/>
          </a:p>
        </p:txBody>
      </p:sp>
      <p:sp>
        <p:nvSpPr>
          <p:cNvPr id="7" name="Content Placeholder 6"/>
          <p:cNvSpPr>
            <a:spLocks noGrp="1"/>
          </p:cNvSpPr>
          <p:nvPr>
            <p:ph idx="1"/>
          </p:nvPr>
        </p:nvSpPr>
        <p:spPr>
          <a:xfrm>
            <a:off x="457201" y="1408678"/>
            <a:ext cx="7924800" cy="5068322"/>
          </a:xfrm>
        </p:spPr>
        <p:txBody>
          <a:bodyPr/>
          <a:lstStyle/>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Community—assemblages of populations of multiple species interacting with one another within a single environment</a:t>
            </a:r>
          </a:p>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Communities come in different sizes.</a:t>
            </a:r>
          </a:p>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Relationships and interactions between species form over time.</a:t>
            </a:r>
          </a:p>
          <a:p>
            <a:pPr marL="285750" lvl="1">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Coevolution—evolutionary change in one species results in an evolutionary change in another.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16964"/>
            <a:ext cx="8228013" cy="456761"/>
          </a:xfrm>
        </p:spPr>
        <p:txBody>
          <a:bodyPr/>
          <a:lstStyle/>
          <a:p>
            <a:r>
              <a:rPr lang="en-US" altLang="en-US" dirty="0"/>
              <a:t>Figure 31.6 Niche of a Backswimmer</a:t>
            </a:r>
            <a:endParaRPr lang="en-US" dirty="0"/>
          </a:p>
        </p:txBody>
      </p:sp>
      <p:sp>
        <p:nvSpPr>
          <p:cNvPr id="7" name="Content Placeholder 6"/>
          <p:cNvSpPr>
            <a:spLocks noGrp="1"/>
          </p:cNvSpPr>
          <p:nvPr>
            <p:ph idx="1"/>
          </p:nvPr>
        </p:nvSpPr>
        <p:spPr>
          <a:xfrm>
            <a:off x="457201" y="3334864"/>
            <a:ext cx="7776881" cy="3142136"/>
          </a:xfrm>
        </p:spPr>
        <p:txBody>
          <a:bodyPr/>
          <a:lstStyle/>
          <a:p>
            <a:pPr mar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Backswimmer (insect)</a:t>
            </a:r>
          </a:p>
          <a:p>
            <a:pPr marL="285750" lvl="1">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Habitat is a pond or lake, where it eats other insects</a:t>
            </a:r>
          </a:p>
          <a:p>
            <a:pPr marL="285750" lvl="1">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Pond or lake must contain vegetation where the backswimmer can hide from its predators, including fish and birds.</a:t>
            </a:r>
          </a:p>
          <a:p>
            <a:pPr marL="285750" lvl="1">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Pond water must be clear enough for the backswimmer to see its prey and warm enough for it to maintain a good metabolic rate.</a:t>
            </a:r>
            <a:r>
              <a:rPr lang="en-US" dirty="0">
                <a:solidFill>
                  <a:srgbClr val="FF0000"/>
                </a:solidFill>
              </a:rPr>
              <a:t> </a:t>
            </a:r>
          </a:p>
        </p:txBody>
      </p:sp>
      <p:pic>
        <p:nvPicPr>
          <p:cNvPr id="11" name="Picture 2" descr="A niche is the position both spatially and functionally that a species occupies within a community."/>
          <p:cNvPicPr>
            <a:picLocks noChangeAspect="1" noChangeArrowheads="1"/>
          </p:cNvPicPr>
          <p:nvPr/>
        </p:nvPicPr>
        <p:blipFill rotWithShape="1">
          <a:blip r:embed="rId3" cstate="print"/>
          <a:srcRect t="3505" b="4084"/>
          <a:stretch/>
        </p:blipFill>
        <p:spPr bwMode="auto">
          <a:xfrm>
            <a:off x="4571999" y="1219200"/>
            <a:ext cx="3755067" cy="2481179"/>
          </a:xfrm>
          <a:prstGeom prst="rect">
            <a:avLst/>
          </a:prstGeom>
          <a:noFill/>
        </p:spPr>
      </p:pic>
      <p:sp>
        <p:nvSpPr>
          <p:cNvPr id="10" name="Content Placeholder 8"/>
          <p:cNvSpPr>
            <a:spLocks noGrp="1"/>
          </p:cNvSpPr>
          <p:nvPr>
            <p:ph sz="quarter" idx="11"/>
          </p:nvPr>
        </p:nvSpPr>
        <p:spPr>
          <a:xfrm>
            <a:off x="5969923" y="3651738"/>
            <a:ext cx="1493770" cy="203951"/>
          </a:xfrm>
        </p:spPr>
        <p:txBody>
          <a:bodyPr/>
          <a:lstStyle>
            <a:lvl1pPr marL="0" indent="0">
              <a:buNone/>
              <a:defRPr sz="800"/>
            </a:lvl1pPr>
          </a:lstStyle>
          <a:p>
            <a:pPr lvl="0"/>
            <a:r>
              <a:rPr lang="en-US" sz="630" dirty="0"/>
              <a:t>© Steve Austin/</a:t>
            </a:r>
            <a:r>
              <a:rPr lang="en-US" sz="630" dirty="0" err="1"/>
              <a:t>Papilio</a:t>
            </a:r>
            <a:r>
              <a:rPr lang="en-US" sz="630" dirty="0"/>
              <a:t>/Corbis</a:t>
            </a:r>
            <a:endParaRPr lang="en-GB" sz="63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306835"/>
            <a:ext cx="7480012" cy="1077019"/>
          </a:xfrm>
        </p:spPr>
        <p:txBody>
          <a:bodyPr/>
          <a:lstStyle/>
          <a:p>
            <a:r>
              <a:rPr lang="en-US" altLang="en-US" dirty="0"/>
              <a:t>Figure 31.7 Feeding Niches for Wading Birds</a:t>
            </a:r>
            <a:endParaRPr lang="en-US" dirty="0"/>
          </a:p>
        </p:txBody>
      </p:sp>
      <p:sp>
        <p:nvSpPr>
          <p:cNvPr id="4" name="Content Placeholder 3"/>
          <p:cNvSpPr>
            <a:spLocks noGrp="1"/>
          </p:cNvSpPr>
          <p:nvPr>
            <p:ph sz="half" idx="2"/>
          </p:nvPr>
        </p:nvSpPr>
        <p:spPr>
          <a:xfrm>
            <a:off x="533400" y="5029200"/>
            <a:ext cx="8229600" cy="1295400"/>
          </a:xfrm>
        </p:spPr>
        <p:txBody>
          <a:bodyPr/>
          <a:lstStyle/>
          <a:p>
            <a:pPr marL="0" indent="0">
              <a:buNone/>
            </a:pPr>
            <a:r>
              <a:rPr lang="en-US" altLang="en-US" sz="2400" dirty="0"/>
              <a:t>Since it is difficult to describe and measure the total niche of a species in a community, ecologists often focus on a certain aspect of a species’ niche.</a:t>
            </a:r>
          </a:p>
        </p:txBody>
      </p:sp>
      <p:pic>
        <p:nvPicPr>
          <p:cNvPr id="14" name="Picture 13" descr="Different species may occupy specific niches within a close community.">
            <a:extLst>
              <a:ext uri="{FF2B5EF4-FFF2-40B4-BE49-F238E27FC236}">
                <a16:creationId xmlns:a16="http://schemas.microsoft.com/office/drawing/2014/main" id="{C37D9468-D381-4B83-BD29-B3DE5553EA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57" y="1636482"/>
            <a:ext cx="8146144" cy="3450283"/>
          </a:xfrm>
          <a:prstGeom prst="rect">
            <a:avLst/>
          </a:prstGeom>
        </p:spPr>
      </p:pic>
      <p:sp>
        <p:nvSpPr>
          <p:cNvPr id="8" name="Content Placeholder 3">
            <a:extLst>
              <a:ext uri="{FF2B5EF4-FFF2-40B4-BE49-F238E27FC236}">
                <a16:creationId xmlns:a16="http://schemas.microsoft.com/office/drawing/2014/main" id="{62873EE1-51B5-472B-9832-D410AE9D1FF1}"/>
              </a:ext>
            </a:extLst>
          </p:cNvPr>
          <p:cNvSpPr>
            <a:spLocks noGrp="1"/>
          </p:cNvSpPr>
          <p:nvPr>
            <p:ph sz="half" idx="13"/>
          </p:nvPr>
        </p:nvSpPr>
        <p:spPr>
          <a:xfrm>
            <a:off x="889000" y="4362450"/>
            <a:ext cx="1676400" cy="6593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buNone/>
            </a:pPr>
            <a:r>
              <a:rPr lang="en-US" sz="750" dirty="0"/>
              <a:t>Flamingos feed on small molluscs, crustaceans, and vegetable matter strained from mud pumped through their bills by their powerful tongues.</a:t>
            </a:r>
          </a:p>
        </p:txBody>
      </p:sp>
      <p:sp>
        <p:nvSpPr>
          <p:cNvPr id="9" name="Content Placeholder 3">
            <a:extLst>
              <a:ext uri="{FF2B5EF4-FFF2-40B4-BE49-F238E27FC236}">
                <a16:creationId xmlns:a16="http://schemas.microsoft.com/office/drawing/2014/main" id="{21AC6E0E-B140-49A2-822C-F65B6D133110}"/>
              </a:ext>
            </a:extLst>
          </p:cNvPr>
          <p:cNvSpPr>
            <a:spLocks noGrp="1"/>
          </p:cNvSpPr>
          <p:nvPr>
            <p:ph sz="half" idx="13"/>
          </p:nvPr>
        </p:nvSpPr>
        <p:spPr>
          <a:xfrm>
            <a:off x="2863849" y="4240761"/>
            <a:ext cx="1144587" cy="685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buNone/>
            </a:pPr>
            <a:r>
              <a:rPr lang="en-US" sz="750" dirty="0"/>
              <a:t>Dabbling ducks feed by tipping, tail up, to reach aquatic plants, seeds, snails, and insects.</a:t>
            </a:r>
          </a:p>
        </p:txBody>
      </p:sp>
      <p:sp>
        <p:nvSpPr>
          <p:cNvPr id="10" name="Content Placeholder 3">
            <a:extLst>
              <a:ext uri="{FF2B5EF4-FFF2-40B4-BE49-F238E27FC236}">
                <a16:creationId xmlns:a16="http://schemas.microsoft.com/office/drawing/2014/main" id="{C63B4A13-2654-4005-92E6-E45F4461A0C9}"/>
              </a:ext>
            </a:extLst>
          </p:cNvPr>
          <p:cNvSpPr>
            <a:spLocks noGrp="1"/>
          </p:cNvSpPr>
          <p:nvPr>
            <p:ph sz="half" idx="13"/>
          </p:nvPr>
        </p:nvSpPr>
        <p:spPr>
          <a:xfrm>
            <a:off x="4048125" y="3812598"/>
            <a:ext cx="1373187" cy="623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buNone/>
            </a:pPr>
            <a:r>
              <a:rPr lang="en-US" sz="750" dirty="0"/>
              <a:t>Avocets feed on insects, small marine invertebrates, and seeds by sweeping their bills from side to side in shallow water.</a:t>
            </a:r>
          </a:p>
        </p:txBody>
      </p:sp>
      <p:sp>
        <p:nvSpPr>
          <p:cNvPr id="11" name="Content Placeholder 3">
            <a:extLst>
              <a:ext uri="{FF2B5EF4-FFF2-40B4-BE49-F238E27FC236}">
                <a16:creationId xmlns:a16="http://schemas.microsoft.com/office/drawing/2014/main" id="{0B18EF7E-A5AA-4311-A49D-40413296DA5B}"/>
              </a:ext>
            </a:extLst>
          </p:cNvPr>
          <p:cNvSpPr>
            <a:spLocks noGrp="1"/>
          </p:cNvSpPr>
          <p:nvPr>
            <p:ph sz="half" idx="13"/>
          </p:nvPr>
        </p:nvSpPr>
        <p:spPr>
          <a:xfrm>
            <a:off x="5715000" y="3126799"/>
            <a:ext cx="1144587" cy="623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buNone/>
            </a:pPr>
            <a:r>
              <a:rPr lang="en-US" sz="750" dirty="0"/>
              <a:t>Oystercatchers pry open bivalve shells with their knifelike bills and probe sand for worms and crabs.</a:t>
            </a:r>
          </a:p>
        </p:txBody>
      </p:sp>
      <p:sp>
        <p:nvSpPr>
          <p:cNvPr id="12" name="Content Placeholder 3">
            <a:extLst>
              <a:ext uri="{FF2B5EF4-FFF2-40B4-BE49-F238E27FC236}">
                <a16:creationId xmlns:a16="http://schemas.microsoft.com/office/drawing/2014/main" id="{CB9ED3A0-F876-4646-8867-1B49CDF73A82}"/>
              </a:ext>
            </a:extLst>
          </p:cNvPr>
          <p:cNvSpPr>
            <a:spLocks noGrp="1"/>
          </p:cNvSpPr>
          <p:nvPr>
            <p:ph sz="half" idx="13"/>
          </p:nvPr>
        </p:nvSpPr>
        <p:spPr>
          <a:xfrm>
            <a:off x="7059615" y="3146587"/>
            <a:ext cx="1220787" cy="595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buNone/>
            </a:pPr>
            <a:r>
              <a:rPr lang="en-US" sz="750" dirty="0"/>
              <a:t>Plovers dart around on beaches and grasslands, hunting for insects and small invertebrates.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9272" y="541370"/>
            <a:ext cx="2883868" cy="607949"/>
          </a:xfrm>
        </p:spPr>
        <p:txBody>
          <a:bodyPr/>
          <a:lstStyle/>
          <a:p>
            <a:r>
              <a:rPr lang="en-US" altLang="en-US" dirty="0"/>
              <a:t>Competition</a:t>
            </a:r>
            <a:endParaRPr lang="en-US" dirty="0"/>
          </a:p>
        </p:txBody>
      </p:sp>
      <p:sp>
        <p:nvSpPr>
          <p:cNvPr id="5" name="Content Placeholder 4"/>
          <p:cNvSpPr>
            <a:spLocks noGrp="1"/>
          </p:cNvSpPr>
          <p:nvPr>
            <p:ph idx="1"/>
          </p:nvPr>
        </p:nvSpPr>
        <p:spPr>
          <a:xfrm>
            <a:off x="457201" y="1133184"/>
            <a:ext cx="7848600" cy="5420016"/>
          </a:xfrm>
        </p:spPr>
        <p:txBody>
          <a:bodyPr/>
          <a:lstStyle/>
          <a:p>
            <a:pPr marL="0" indent="0">
              <a:lnSpc>
                <a:spcPct val="90000"/>
              </a:lnSpc>
              <a:spcAft>
                <a:spcPts val="1500"/>
              </a:spcAft>
              <a:buNone/>
            </a:pPr>
            <a:r>
              <a:rPr lang="en-US" altLang="en-US" sz="2600" dirty="0"/>
              <a:t>Competition for resources contributes to the niche of each species and structures the community.</a:t>
            </a:r>
          </a:p>
          <a:p>
            <a:pPr marL="0" indent="0">
              <a:lnSpc>
                <a:spcPct val="90000"/>
              </a:lnSpc>
              <a:spcAft>
                <a:spcPts val="1500"/>
              </a:spcAft>
              <a:buNone/>
            </a:pPr>
            <a:r>
              <a:rPr lang="en-US" altLang="en-US" sz="2600" dirty="0"/>
              <a:t>Competitive exclusion principle</a:t>
            </a:r>
          </a:p>
          <a:p>
            <a:pPr marL="285750" lvl="1">
              <a:lnSpc>
                <a:spcPct val="90000"/>
              </a:lnSpc>
              <a:buClr>
                <a:srgbClr val="2B822B"/>
              </a:buClr>
              <a:buFont typeface="Arial" panose="020B0604020202020204" pitchFamily="34" charset="0"/>
              <a:buChar char="•"/>
            </a:pPr>
            <a:r>
              <a:rPr lang="en-US" altLang="en-US" sz="2400" dirty="0"/>
              <a:t>No two species can occupy same niche at same time.</a:t>
            </a:r>
          </a:p>
          <a:p>
            <a:pPr marL="285750" lvl="1">
              <a:lnSpc>
                <a:spcPct val="90000"/>
              </a:lnSpc>
              <a:buClr>
                <a:srgbClr val="2B822B"/>
              </a:buClr>
              <a:buFont typeface="Arial" panose="020B0604020202020204" pitchFamily="34" charset="0"/>
              <a:buChar char="•"/>
            </a:pPr>
            <a:r>
              <a:rPr lang="en-US" altLang="en-US" sz="2400" dirty="0"/>
              <a:t>1930s experiments on two species of </a:t>
            </a:r>
            <a:r>
              <a:rPr lang="en-US" altLang="en-US" sz="2400" i="1" dirty="0"/>
              <a:t>Paramecium</a:t>
            </a:r>
            <a:r>
              <a:rPr lang="en-US" altLang="en-US" sz="2400" dirty="0"/>
              <a:t> in a test tube containing a fixed amount of food</a:t>
            </a:r>
          </a:p>
          <a:p>
            <a:pPr marL="511175" lvl="2">
              <a:lnSpc>
                <a:spcPct val="90000"/>
              </a:lnSpc>
            </a:pPr>
            <a:r>
              <a:rPr lang="en-US" altLang="en-US" sz="2000" dirty="0"/>
              <a:t>Although populations of each species survived when grown in separate test tubes, only one species, </a:t>
            </a:r>
            <a:r>
              <a:rPr lang="en-US" altLang="en-US" sz="2000" i="1" dirty="0"/>
              <a:t>Paramecium aurelia</a:t>
            </a:r>
            <a:r>
              <a:rPr lang="en-US" altLang="en-US" sz="2000" dirty="0"/>
              <a:t>, survived when the two species were grown together.</a:t>
            </a:r>
          </a:p>
          <a:p>
            <a:pPr marL="511175" lvl="2">
              <a:lnSpc>
                <a:spcPct val="90000"/>
              </a:lnSpc>
            </a:pPr>
            <a:r>
              <a:rPr lang="en-US" altLang="en-US" sz="2000" i="1" dirty="0"/>
              <a:t>P. aurelia </a:t>
            </a:r>
            <a:r>
              <a:rPr lang="en-US" altLang="en-US" sz="2000" dirty="0"/>
              <a:t>acquired more of the food resource and had a higher population growth rate than did </a:t>
            </a:r>
            <a:r>
              <a:rPr lang="en-US" altLang="en-US" sz="2000" i="1" dirty="0"/>
              <a:t>P. caudatum</a:t>
            </a:r>
            <a:r>
              <a:rPr lang="en-US" altLang="en-US" sz="2000" dirty="0"/>
              <a:t>.</a:t>
            </a:r>
          </a:p>
          <a:p>
            <a:pPr marL="511175" lvl="2">
              <a:lnSpc>
                <a:spcPct val="90000"/>
              </a:lnSpc>
            </a:pPr>
            <a:r>
              <a:rPr lang="en-US" altLang="en-US" sz="2000" dirty="0"/>
              <a:t>Eventually, as the </a:t>
            </a:r>
            <a:r>
              <a:rPr lang="en-US" altLang="en-US" sz="2000" i="1" dirty="0"/>
              <a:t>P. aurelia </a:t>
            </a:r>
            <a:r>
              <a:rPr lang="en-US" altLang="en-US" sz="2000" dirty="0"/>
              <a:t>population grew and obtained an increasingly greater proportion of the food resource, the number of </a:t>
            </a:r>
            <a:r>
              <a:rPr lang="en-US" altLang="en-US" sz="2000" i="1" dirty="0"/>
              <a:t>P. caudatum </a:t>
            </a:r>
            <a:r>
              <a:rPr lang="en-US" altLang="en-US" sz="2000" dirty="0"/>
              <a:t>individuals decreased, and the population died out.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28588"/>
            <a:ext cx="8763000" cy="1433512"/>
          </a:xfrm>
        </p:spPr>
        <p:txBody>
          <a:bodyPr/>
          <a:lstStyle/>
          <a:p>
            <a:r>
              <a:rPr lang="en-US" altLang="en-US" dirty="0"/>
              <a:t>Figure 31.8 Competitive Exclusion Principle Demonstrated by </a:t>
            </a:r>
            <a:r>
              <a:rPr lang="en-US" altLang="en-US" i="1" dirty="0"/>
              <a:t>Paramecium</a:t>
            </a:r>
            <a:endParaRPr lang="en-US" dirty="0"/>
          </a:p>
        </p:txBody>
      </p:sp>
      <p:pic>
        <p:nvPicPr>
          <p:cNvPr id="5" name="Picture 2"/>
          <p:cNvPicPr>
            <a:picLocks noChangeAspect="1" noChangeArrowheads="1"/>
          </p:cNvPicPr>
          <p:nvPr/>
        </p:nvPicPr>
        <p:blipFill rotWithShape="1">
          <a:blip r:embed="rId3" cstate="print"/>
          <a:srcRect t="3228"/>
          <a:stretch/>
        </p:blipFill>
        <p:spPr bwMode="auto">
          <a:xfrm>
            <a:off x="1828800" y="1905000"/>
            <a:ext cx="5486400" cy="44958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201" y="541370"/>
            <a:ext cx="6800011" cy="607949"/>
          </a:xfrm>
        </p:spPr>
        <p:txBody>
          <a:bodyPr/>
          <a:lstStyle/>
          <a:p>
            <a:r>
              <a:rPr lang="en-US" altLang="en-US" dirty="0"/>
              <a:t>Niche Specialization, 1</a:t>
            </a:r>
            <a:endParaRPr lang="en-US" dirty="0"/>
          </a:p>
        </p:txBody>
      </p:sp>
      <p:sp>
        <p:nvSpPr>
          <p:cNvPr id="5" name="Content Placeholder 4"/>
          <p:cNvSpPr>
            <a:spLocks noGrp="1"/>
          </p:cNvSpPr>
          <p:nvPr>
            <p:ph idx="1"/>
          </p:nvPr>
        </p:nvSpPr>
        <p:spPr>
          <a:xfrm>
            <a:off x="457201" y="1600200"/>
            <a:ext cx="8077200" cy="3200399"/>
          </a:xfrm>
        </p:spPr>
        <p:txBody>
          <a:bodyPr/>
          <a:lstStyle/>
          <a:p>
            <a:pPr marL="0" indent="0">
              <a:buNone/>
            </a:pPr>
            <a:r>
              <a:rPr lang="en-US" altLang="en-US" dirty="0"/>
              <a:t>Competition for resources does not always lead to localized extinction of a species.</a:t>
            </a:r>
          </a:p>
          <a:p>
            <a:pPr marL="0" indent="0">
              <a:buNone/>
            </a:pPr>
            <a:r>
              <a:rPr lang="en-US" altLang="en-US" dirty="0"/>
              <a:t>Multiple species can coexist by partitioning resources.</a:t>
            </a:r>
          </a:p>
          <a:p>
            <a:pPr marL="0" indent="0">
              <a:buNone/>
            </a:pPr>
            <a:r>
              <a:rPr lang="en-US" altLang="en-US" dirty="0"/>
              <a:t>Resource partitioning decreases competition between the species.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200" y="569004"/>
            <a:ext cx="7480012" cy="552681"/>
          </a:xfrm>
        </p:spPr>
        <p:txBody>
          <a:bodyPr/>
          <a:lstStyle/>
          <a:p>
            <a:r>
              <a:rPr lang="en-US" altLang="en-US" dirty="0"/>
              <a:t>Niche Specialization, 2</a:t>
            </a:r>
            <a:endParaRPr lang="en-US" dirty="0"/>
          </a:p>
        </p:txBody>
      </p:sp>
      <p:sp>
        <p:nvSpPr>
          <p:cNvPr id="6" name="Content Placeholder 5"/>
          <p:cNvSpPr>
            <a:spLocks noGrp="1"/>
          </p:cNvSpPr>
          <p:nvPr>
            <p:ph idx="1"/>
          </p:nvPr>
        </p:nvSpPr>
        <p:spPr>
          <a:xfrm>
            <a:off x="457201" y="1600200"/>
            <a:ext cx="7854012" cy="4952999"/>
          </a:xfrm>
        </p:spPr>
        <p:txBody>
          <a:bodyPr/>
          <a:lstStyle/>
          <a:p>
            <a:pPr marL="0" indent="0">
              <a:buNone/>
            </a:pPr>
            <a:r>
              <a:rPr lang="en-US" altLang="en-US" sz="2800" dirty="0"/>
              <a:t>When three species of ground finches of the Galápagos Islands live on the same islands, their beak sizes differ, and each feeds on a different-sized seed.</a:t>
            </a:r>
          </a:p>
          <a:p>
            <a:pPr marL="0" indent="0">
              <a:buNone/>
            </a:pPr>
            <a:r>
              <a:rPr lang="en-US" altLang="en-US" sz="2800" dirty="0"/>
              <a:t>When the finches live on separate islands, their beaks tend to be the same intermediate size, enabling each to feed on a wider range of seeds.</a:t>
            </a:r>
          </a:p>
          <a:p>
            <a:pPr marL="0" indent="0">
              <a:buNone/>
            </a:pPr>
            <a:r>
              <a:rPr lang="en-US" altLang="en-US" sz="2800" dirty="0"/>
              <a:t>Character displacement often is viewed as evidence that competition and resource partitioning have taken place.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6835"/>
            <a:ext cx="8228013" cy="1077019"/>
          </a:xfrm>
        </p:spPr>
        <p:txBody>
          <a:bodyPr/>
          <a:lstStyle/>
          <a:p>
            <a:r>
              <a:rPr lang="en-US" altLang="en-US" dirty="0"/>
              <a:t>Figure 31.9 Character Displacement in Finches on the Galápagos Islands</a:t>
            </a:r>
            <a:endParaRPr lang="en-US" dirty="0"/>
          </a:p>
        </p:txBody>
      </p:sp>
      <p:pic>
        <p:nvPicPr>
          <p:cNvPr id="11" name="Picture 10">
            <a:extLst>
              <a:ext uri="{FF2B5EF4-FFF2-40B4-BE49-F238E27FC236}">
                <a16:creationId xmlns:a16="http://schemas.microsoft.com/office/drawing/2014/main" id="{4F0C7350-17AB-4F00-ABE2-21633F504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082" y="1530925"/>
            <a:ext cx="5554902" cy="4920904"/>
          </a:xfrm>
          <a:prstGeom prst="rect">
            <a:avLst/>
          </a:prstGeom>
        </p:spPr>
      </p:pic>
      <p:sp>
        <p:nvSpPr>
          <p:cNvPr id="7" name="Content Placeholder 8">
            <a:extLst>
              <a:ext uri="{FF2B5EF4-FFF2-40B4-BE49-F238E27FC236}">
                <a16:creationId xmlns:a16="http://schemas.microsoft.com/office/drawing/2014/main" id="{4B379D1E-F168-4C0E-A098-5E29E4E590C0}"/>
              </a:ext>
            </a:extLst>
          </p:cNvPr>
          <p:cNvSpPr>
            <a:spLocks noGrp="1"/>
          </p:cNvSpPr>
          <p:nvPr>
            <p:ph sz="quarter" idx="11"/>
          </p:nvPr>
        </p:nvSpPr>
        <p:spPr>
          <a:xfrm>
            <a:off x="2430780" y="3535680"/>
            <a:ext cx="3200400" cy="228600"/>
          </a:xfrm>
        </p:spPr>
        <p:txBody>
          <a:bodyPr/>
          <a:lstStyle>
            <a:lvl1pPr marL="0" indent="0">
              <a:buNone/>
              <a:defRPr sz="800"/>
            </a:lvl1pPr>
          </a:lstStyle>
          <a:p>
            <a:pPr lvl="0"/>
            <a:r>
              <a:rPr lang="en-GB" sz="1300" dirty="0"/>
              <a:t>Abingdon, Bindloe, James, Jervis Islands</a:t>
            </a:r>
          </a:p>
        </p:txBody>
      </p:sp>
      <p:sp>
        <p:nvSpPr>
          <p:cNvPr id="8" name="Content Placeholder 8">
            <a:extLst>
              <a:ext uri="{FF2B5EF4-FFF2-40B4-BE49-F238E27FC236}">
                <a16:creationId xmlns:a16="http://schemas.microsoft.com/office/drawing/2014/main" id="{9D5C2E13-B763-40D1-80A2-B1A7BF594E29}"/>
              </a:ext>
            </a:extLst>
          </p:cNvPr>
          <p:cNvSpPr>
            <a:spLocks noGrp="1"/>
          </p:cNvSpPr>
          <p:nvPr>
            <p:ph sz="quarter" idx="11"/>
          </p:nvPr>
        </p:nvSpPr>
        <p:spPr>
          <a:xfrm>
            <a:off x="2430780" y="4716779"/>
            <a:ext cx="1600200" cy="228600"/>
          </a:xfrm>
        </p:spPr>
        <p:txBody>
          <a:bodyPr/>
          <a:lstStyle>
            <a:lvl1pPr marL="0" indent="0">
              <a:buNone/>
              <a:defRPr sz="800"/>
            </a:lvl1pPr>
          </a:lstStyle>
          <a:p>
            <a:pPr lvl="0"/>
            <a:r>
              <a:rPr lang="en-GB" sz="1300" dirty="0"/>
              <a:t>Daphne Island</a:t>
            </a:r>
          </a:p>
        </p:txBody>
      </p:sp>
      <p:sp>
        <p:nvSpPr>
          <p:cNvPr id="9" name="Content Placeholder 8">
            <a:extLst>
              <a:ext uri="{FF2B5EF4-FFF2-40B4-BE49-F238E27FC236}">
                <a16:creationId xmlns:a16="http://schemas.microsoft.com/office/drawing/2014/main" id="{A8DFD082-92EE-45BC-A0DD-C943CADA7F0C}"/>
              </a:ext>
            </a:extLst>
          </p:cNvPr>
          <p:cNvSpPr>
            <a:spLocks noGrp="1"/>
          </p:cNvSpPr>
          <p:nvPr>
            <p:ph sz="quarter" idx="11"/>
          </p:nvPr>
        </p:nvSpPr>
        <p:spPr>
          <a:xfrm>
            <a:off x="2430780" y="5897878"/>
            <a:ext cx="1600200" cy="228600"/>
          </a:xfrm>
        </p:spPr>
        <p:txBody>
          <a:bodyPr/>
          <a:lstStyle>
            <a:lvl1pPr marL="0" indent="0">
              <a:buNone/>
              <a:defRPr sz="800"/>
            </a:lvl1pPr>
          </a:lstStyle>
          <a:p>
            <a:pPr lvl="0"/>
            <a:r>
              <a:rPr lang="en-GB" sz="1300" dirty="0"/>
              <a:t>Crossman Island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0070" y="569004"/>
            <a:ext cx="4222272" cy="552681"/>
          </a:xfrm>
        </p:spPr>
        <p:txBody>
          <a:bodyPr/>
          <a:lstStyle/>
          <a:p>
            <a:r>
              <a:rPr lang="en-US" altLang="en-US" dirty="0"/>
              <a:t>Mutualism, 1</a:t>
            </a:r>
            <a:endParaRPr lang="en-US" dirty="0"/>
          </a:p>
        </p:txBody>
      </p:sp>
      <p:sp>
        <p:nvSpPr>
          <p:cNvPr id="5" name="Content Placeholder 4"/>
          <p:cNvSpPr>
            <a:spLocks noGrp="1"/>
          </p:cNvSpPr>
          <p:nvPr>
            <p:ph idx="1"/>
          </p:nvPr>
        </p:nvSpPr>
        <p:spPr>
          <a:xfrm>
            <a:off x="457201" y="1219200"/>
            <a:ext cx="8001000" cy="5199529"/>
          </a:xfrm>
        </p:spPr>
        <p:txBody>
          <a:bodyPr/>
          <a:lstStyle/>
          <a:p>
            <a:pPr marL="0" indent="0">
              <a:spcAft>
                <a:spcPts val="1500"/>
              </a:spcAft>
              <a:buNone/>
            </a:pPr>
            <a:r>
              <a:rPr lang="en-US" altLang="en-US" sz="2800" dirty="0"/>
              <a:t>Symbiotic relationship in which both members benefit</a:t>
            </a:r>
          </a:p>
          <a:p>
            <a:pPr marL="0" indent="0">
              <a:spcAft>
                <a:spcPts val="1500"/>
              </a:spcAft>
              <a:buNone/>
            </a:pPr>
            <a:r>
              <a:rPr lang="en-US" altLang="en-US" sz="2800" dirty="0"/>
              <a:t>Recognized to be at least as important as competition in shaping community structure</a:t>
            </a:r>
          </a:p>
          <a:p>
            <a:pPr marL="0" indent="0">
              <a:spcAft>
                <a:spcPts val="1500"/>
              </a:spcAft>
              <a:buNone/>
            </a:pPr>
            <a:r>
              <a:rPr lang="en-US" altLang="en-US" sz="2800" dirty="0"/>
              <a:t>Relationship between plants and pollinators</a:t>
            </a:r>
          </a:p>
          <a:p>
            <a:pPr marL="0" indent="0">
              <a:spcAft>
                <a:spcPts val="1500"/>
              </a:spcAft>
              <a:buNone/>
            </a:pPr>
            <a:r>
              <a:rPr lang="en-US" altLang="en-US" sz="2800" dirty="0"/>
              <a:t>Lichens—fungal and algal partners living together</a:t>
            </a:r>
          </a:p>
          <a:p>
            <a:pPr marL="342900" lvl="1" indent="-342900">
              <a:buClr>
                <a:srgbClr val="2B822B"/>
              </a:buClr>
              <a:buFont typeface="Arial" panose="020B0604020202020204" pitchFamily="34" charset="0"/>
              <a:buChar char="•"/>
            </a:pPr>
            <a:r>
              <a:rPr lang="en-US" altLang="en-US" sz="2400" dirty="0"/>
              <a:t>Can live on rocks since fungal partner leaches minerals valuable to algal partner and algal partner photosynthesizes to provide food for both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284" y="594126"/>
            <a:ext cx="5619844" cy="502437"/>
          </a:xfrm>
        </p:spPr>
        <p:txBody>
          <a:bodyPr/>
          <a:lstStyle/>
          <a:p>
            <a:r>
              <a:rPr lang="en-US" altLang="en-US" dirty="0"/>
              <a:t>Figure 31.10 Mutualism</a:t>
            </a:r>
            <a:endParaRPr lang="en-US" dirty="0"/>
          </a:p>
        </p:txBody>
      </p:sp>
      <p:sp>
        <p:nvSpPr>
          <p:cNvPr id="4" name="Content Placeholder 3"/>
          <p:cNvSpPr>
            <a:spLocks noGrp="1"/>
          </p:cNvSpPr>
          <p:nvPr>
            <p:ph sz="half" idx="2"/>
          </p:nvPr>
        </p:nvSpPr>
        <p:spPr>
          <a:xfrm>
            <a:off x="381000" y="1752600"/>
            <a:ext cx="4267200" cy="4524375"/>
          </a:xfrm>
        </p:spPr>
        <p:txBody>
          <a:bodyPr/>
          <a:lstStyle/>
          <a:p>
            <a:pPr marL="0" indent="0">
              <a:lnSpc>
                <a:spcPct val="90000"/>
              </a:lnSpc>
              <a:spcBef>
                <a:spcPts val="700"/>
              </a:spcBef>
              <a:spcAft>
                <a:spcPts val="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Bullhorn acacia tree provides homes for </a:t>
            </a:r>
            <a:r>
              <a:rPr lang="en-US" altLang="en-US" sz="2600" i="1" dirty="0"/>
              <a:t>Pseudomyrmex ferruginea</a:t>
            </a:r>
            <a:r>
              <a:rPr lang="en-US" altLang="en-US" sz="2600" dirty="0"/>
              <a:t> (ants).</a:t>
            </a:r>
          </a:p>
          <a:p>
            <a:pPr marL="0" indent="0">
              <a:lnSpc>
                <a:spcPct val="90000"/>
              </a:lnSpc>
              <a:spcBef>
                <a:spcPts val="700"/>
              </a:spcBef>
              <a:spcAft>
                <a:spcPts val="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Swollen thorns have hollow interior where ants live.</a:t>
            </a:r>
          </a:p>
          <a:p>
            <a:pPr marL="0" indent="0">
              <a:lnSpc>
                <a:spcPct val="90000"/>
              </a:lnSpc>
              <a:spcBef>
                <a:spcPts val="700"/>
              </a:spcBef>
              <a:spcAft>
                <a:spcPts val="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Acacias also have nectaries and Beltian bodies to feed ants.</a:t>
            </a:r>
          </a:p>
          <a:p>
            <a:pPr marL="0" indent="0">
              <a:lnSpc>
                <a:spcPct val="9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In return, ants protect trees from herbivores.</a:t>
            </a:r>
          </a:p>
        </p:txBody>
      </p:sp>
      <p:pic>
        <p:nvPicPr>
          <p:cNvPr id="8" name="Picture 2" descr="Mutualism is a symbiotic relationship where both members benefit."/>
          <p:cNvPicPr>
            <a:picLocks noChangeAspect="1" noChangeArrowheads="1"/>
          </p:cNvPicPr>
          <p:nvPr/>
        </p:nvPicPr>
        <p:blipFill rotWithShape="1">
          <a:blip r:embed="rId3" cstate="print"/>
          <a:srcRect t="2261" b="3704"/>
          <a:stretch/>
        </p:blipFill>
        <p:spPr bwMode="auto">
          <a:xfrm>
            <a:off x="4857758" y="1333686"/>
            <a:ext cx="3295642" cy="4762314"/>
          </a:xfrm>
          <a:prstGeom prst="rect">
            <a:avLst/>
          </a:prstGeom>
          <a:noFill/>
        </p:spPr>
      </p:pic>
      <p:sp>
        <p:nvSpPr>
          <p:cNvPr id="7" name="Content Placeholder 6"/>
          <p:cNvSpPr>
            <a:spLocks noGrp="1"/>
          </p:cNvSpPr>
          <p:nvPr>
            <p:ph sz="quarter" idx="12"/>
          </p:nvPr>
        </p:nvSpPr>
        <p:spPr>
          <a:xfrm>
            <a:off x="4857758" y="6046070"/>
            <a:ext cx="3295642" cy="283969"/>
          </a:xfrm>
        </p:spPr>
        <p:txBody>
          <a:bodyPr/>
          <a:lstStyle>
            <a:lvl1pPr marL="0" indent="0">
              <a:buNone/>
              <a:defRPr sz="800"/>
            </a:lvl1pPr>
          </a:lstStyle>
          <a:p>
            <a:pPr lvl="0" algn="ctr"/>
            <a:r>
              <a:rPr lang="en-US" sz="630" dirty="0"/>
              <a:t>a: © WILDLIFE GmBh/Alamy; b: © Carol Farneti-Foster/Oxford Scientific/Getty Images; c: © </a:t>
            </a:r>
            <a:r>
              <a:rPr lang="en-US" sz="630" dirty="0" err="1"/>
              <a:t>Bazzano</a:t>
            </a:r>
            <a:r>
              <a:rPr lang="en-US" sz="630" dirty="0"/>
              <a:t> Photography/Alamy </a:t>
            </a:r>
            <a:endParaRPr lang="en-GB" sz="63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732" y="541370"/>
            <a:ext cx="5108949" cy="607949"/>
          </a:xfrm>
        </p:spPr>
        <p:txBody>
          <a:bodyPr/>
          <a:lstStyle/>
          <a:p>
            <a:r>
              <a:rPr lang="en-US" altLang="en-US" dirty="0"/>
              <a:t>Mutualism, 2</a:t>
            </a:r>
            <a:endParaRPr lang="en-US" dirty="0"/>
          </a:p>
        </p:txBody>
      </p:sp>
      <p:sp>
        <p:nvSpPr>
          <p:cNvPr id="5" name="Content Placeholder 4"/>
          <p:cNvSpPr>
            <a:spLocks noGrp="1"/>
          </p:cNvSpPr>
          <p:nvPr>
            <p:ph idx="1"/>
          </p:nvPr>
        </p:nvSpPr>
        <p:spPr>
          <a:xfrm>
            <a:off x="457200" y="1247274"/>
            <a:ext cx="7924800" cy="3083858"/>
          </a:xfrm>
        </p:spPr>
        <p:txBody>
          <a:bodyPr/>
          <a:lstStyle/>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In western United States, branches and cones of </a:t>
            </a:r>
            <a:r>
              <a:rPr lang="en-US" altLang="en-US" sz="2800" dirty="0" err="1"/>
              <a:t>whitebark</a:t>
            </a:r>
            <a:r>
              <a:rPr lang="en-US" altLang="en-US" sz="2800" dirty="0"/>
              <a:t> pine are tuned upward (seeds do not fall to the ground when cone opens).</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Clark’s nutcrackers eat the </a:t>
            </a:r>
            <a:r>
              <a:rPr lang="en-US" altLang="en-US" sz="2200" dirty="0" err="1"/>
              <a:t>whitebark</a:t>
            </a:r>
            <a:r>
              <a:rPr lang="en-US" altLang="en-US" sz="2200" dirty="0"/>
              <a:t> pine seeds and store them in the ground.</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Birds are critical seed dispersers for the tree.</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Grizzly bears find seed stores and eat them.</a:t>
            </a:r>
          </a:p>
        </p:txBody>
      </p:sp>
      <p:sp>
        <p:nvSpPr>
          <p:cNvPr id="6" name="Content Placeholder 6"/>
          <p:cNvSpPr>
            <a:spLocks noGrp="1"/>
          </p:cNvSpPr>
          <p:nvPr>
            <p:ph sz="quarter" idx="10"/>
          </p:nvPr>
        </p:nvSpPr>
        <p:spPr>
          <a:xfrm>
            <a:off x="452717" y="4531659"/>
            <a:ext cx="8081683" cy="1869141"/>
          </a:xfrm>
        </p:spPr>
        <p:txBody>
          <a:bodyPr/>
          <a:lstStyle/>
          <a:p>
            <a:pPr marL="0" lv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Whitebark pine seeds do not germinate unless exposed to fire.</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Without fire, the </a:t>
            </a:r>
            <a:r>
              <a:rPr lang="en-US" altLang="en-US" sz="2200" dirty="0" err="1"/>
              <a:t>whitebark</a:t>
            </a:r>
            <a:r>
              <a:rPr lang="en-US" altLang="en-US" sz="2200" dirty="0"/>
              <a:t> pine population decreases along with Clark’s nutcracker and grizzly bear populations.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1201" y="306835"/>
            <a:ext cx="6800011" cy="1077019"/>
          </a:xfrm>
        </p:spPr>
        <p:txBody>
          <a:bodyPr/>
          <a:lstStyle/>
          <a:p>
            <a:r>
              <a:rPr lang="en-US" altLang="en-US" dirty="0"/>
              <a:t>Figure 31.1a Coevolution, Hummingbirds and Flowers</a:t>
            </a:r>
            <a:endParaRPr lang="en-US" dirty="0"/>
          </a:p>
        </p:txBody>
      </p:sp>
      <p:sp>
        <p:nvSpPr>
          <p:cNvPr id="4" name="Content Placeholder 3"/>
          <p:cNvSpPr>
            <a:spLocks noGrp="1"/>
          </p:cNvSpPr>
          <p:nvPr>
            <p:ph sz="half" idx="2"/>
          </p:nvPr>
        </p:nvSpPr>
        <p:spPr>
          <a:xfrm>
            <a:off x="228600" y="5105400"/>
            <a:ext cx="8763000" cy="990600"/>
          </a:xfrm>
        </p:spPr>
        <p:txBody>
          <a:bodyPr/>
          <a:lstStyle/>
          <a:p>
            <a:pPr marL="341313" indent="-341313">
              <a:spcBef>
                <a:spcPts val="600"/>
              </a:spcBef>
              <a:buFont typeface="Arial Rounded MT Bold"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Hummingbird-pollinated flowers are usually red, a color that these birds can see, and the petals are recurved to allow the stamens to dust the birds’ heads. </a:t>
            </a:r>
          </a:p>
        </p:txBody>
      </p:sp>
      <p:pic>
        <p:nvPicPr>
          <p:cNvPr id="7" name="Picture 2" descr="Hummingbirds can see red, a color often displayed in the flowers they pollinate."/>
          <p:cNvPicPr>
            <a:picLocks noChangeAspect="1" noChangeArrowheads="1"/>
          </p:cNvPicPr>
          <p:nvPr/>
        </p:nvPicPr>
        <p:blipFill rotWithShape="1">
          <a:blip r:embed="rId3" cstate="print"/>
          <a:srcRect t="4792" b="4835"/>
          <a:stretch/>
        </p:blipFill>
        <p:spPr bwMode="auto">
          <a:xfrm>
            <a:off x="2209800" y="1638795"/>
            <a:ext cx="4724400" cy="3218213"/>
          </a:xfrm>
          <a:prstGeom prst="rect">
            <a:avLst/>
          </a:prstGeom>
          <a:noFill/>
        </p:spPr>
      </p:pic>
      <p:sp>
        <p:nvSpPr>
          <p:cNvPr id="6" name="Content Placeholder 6"/>
          <p:cNvSpPr>
            <a:spLocks noGrp="1"/>
          </p:cNvSpPr>
          <p:nvPr>
            <p:ph sz="quarter" idx="12"/>
          </p:nvPr>
        </p:nvSpPr>
        <p:spPr>
          <a:xfrm>
            <a:off x="3444159" y="4817643"/>
            <a:ext cx="2347042" cy="211557"/>
          </a:xfrm>
        </p:spPr>
        <p:txBody>
          <a:bodyPr/>
          <a:lstStyle>
            <a:lvl1pPr marL="0" indent="0">
              <a:buNone/>
              <a:defRPr sz="800"/>
            </a:lvl1pPr>
          </a:lstStyle>
          <a:p>
            <a:pPr lvl="0"/>
            <a:r>
              <a:rPr lang="en-US" sz="980" dirty="0"/>
              <a:t>a: © </a:t>
            </a:r>
            <a:r>
              <a:rPr lang="en-US" sz="980" dirty="0" err="1"/>
              <a:t>Ondrej</a:t>
            </a:r>
            <a:r>
              <a:rPr lang="en-US" sz="980" dirty="0"/>
              <a:t> </a:t>
            </a:r>
            <a:r>
              <a:rPr lang="en-US" sz="980" dirty="0" err="1"/>
              <a:t>Prosicky</a:t>
            </a:r>
            <a:r>
              <a:rPr lang="en-US" sz="980" dirty="0"/>
              <a:t>/</a:t>
            </a:r>
            <a:r>
              <a:rPr lang="en-US" sz="980" dirty="0" err="1"/>
              <a:t>Shutterstock</a:t>
            </a:r>
            <a:r>
              <a:rPr lang="en-US" sz="980" dirty="0"/>
              <a:t> RF</a:t>
            </a:r>
            <a:endParaRPr lang="en-GB" sz="98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6835"/>
            <a:ext cx="8228013" cy="1077019"/>
          </a:xfrm>
        </p:spPr>
        <p:txBody>
          <a:bodyPr/>
          <a:lstStyle/>
          <a:p>
            <a:r>
              <a:rPr lang="en-US" altLang="en-US" dirty="0"/>
              <a:t>Figure 31.11 Interdependence of Species</a:t>
            </a:r>
            <a:endParaRPr lang="en-US" dirty="0"/>
          </a:p>
        </p:txBody>
      </p:sp>
      <p:pic>
        <p:nvPicPr>
          <p:cNvPr id="7" name="Picture 2"/>
          <p:cNvPicPr>
            <a:picLocks noChangeAspect="1" noChangeArrowheads="1"/>
          </p:cNvPicPr>
          <p:nvPr/>
        </p:nvPicPr>
        <p:blipFill rotWithShape="1">
          <a:blip r:embed="rId3" cstate="print"/>
          <a:srcRect t="2924" b="3168"/>
          <a:stretch/>
        </p:blipFill>
        <p:spPr bwMode="auto">
          <a:xfrm>
            <a:off x="1676400" y="1600200"/>
            <a:ext cx="5791200" cy="4669971"/>
          </a:xfrm>
          <a:prstGeom prst="rect">
            <a:avLst/>
          </a:prstGeom>
          <a:noFill/>
        </p:spPr>
      </p:pic>
      <p:sp>
        <p:nvSpPr>
          <p:cNvPr id="6" name="Content Placeholder 8"/>
          <p:cNvSpPr>
            <a:spLocks noGrp="1"/>
          </p:cNvSpPr>
          <p:nvPr>
            <p:ph sz="quarter" idx="11"/>
          </p:nvPr>
        </p:nvSpPr>
        <p:spPr>
          <a:xfrm>
            <a:off x="3221788" y="6228493"/>
            <a:ext cx="3200400" cy="321200"/>
          </a:xfrm>
        </p:spPr>
        <p:txBody>
          <a:bodyPr/>
          <a:lstStyle>
            <a:lvl1pPr marL="0" indent="0">
              <a:buNone/>
              <a:defRPr sz="800"/>
            </a:lvl1pPr>
          </a:lstStyle>
          <a:p>
            <a:pPr lvl="0"/>
            <a:r>
              <a:rPr lang="en-US" sz="850" dirty="0"/>
              <a:t>a: © Peter Chadwick/Alamy; b: © ArCaLu/Shutterstock RF</a:t>
            </a:r>
            <a:endParaRPr lang="en-GB" sz="8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201" y="510972"/>
            <a:ext cx="6800011" cy="668744"/>
          </a:xfrm>
        </p:spPr>
        <p:txBody>
          <a:bodyPr/>
          <a:lstStyle/>
          <a:p>
            <a:r>
              <a:rPr lang="en-US" altLang="en-US" dirty="0"/>
              <a:t>Community Stability, 1</a:t>
            </a:r>
            <a:endParaRPr lang="en-US" dirty="0"/>
          </a:p>
        </p:txBody>
      </p:sp>
      <p:sp>
        <p:nvSpPr>
          <p:cNvPr id="5" name="Content Placeholder 4"/>
          <p:cNvSpPr>
            <a:spLocks noGrp="1"/>
          </p:cNvSpPr>
          <p:nvPr>
            <p:ph idx="1"/>
          </p:nvPr>
        </p:nvSpPr>
        <p:spPr>
          <a:xfrm>
            <a:off x="457201" y="1093696"/>
            <a:ext cx="7924800" cy="5383304"/>
          </a:xfrm>
        </p:spPr>
        <p:txBody>
          <a:bodyPr/>
          <a:lstStyle/>
          <a:p>
            <a:pPr marL="0" indent="0">
              <a:lnSpc>
                <a:spcPct val="90000"/>
              </a:lnSpc>
              <a:spcAft>
                <a:spcPts val="1500"/>
              </a:spcAft>
              <a:buNone/>
            </a:pPr>
            <a:r>
              <a:rPr lang="en-US" altLang="en-US" sz="2800" dirty="0"/>
              <a:t>Fragile web of interdependencies</a:t>
            </a:r>
          </a:p>
          <a:p>
            <a:pPr marL="0" indent="0">
              <a:lnSpc>
                <a:spcPct val="90000"/>
              </a:lnSpc>
              <a:spcAft>
                <a:spcPts val="1500"/>
              </a:spcAft>
              <a:buNone/>
            </a:pPr>
            <a:r>
              <a:rPr lang="en-US" altLang="en-US" sz="2800" dirty="0"/>
              <a:t>Keystone species—some communities have one species that stabilizes the community and holds the web together.</a:t>
            </a:r>
          </a:p>
          <a:p>
            <a:pPr marL="342900" lvl="1" indent="-342900">
              <a:lnSpc>
                <a:spcPct val="90000"/>
              </a:lnSpc>
              <a:buClr>
                <a:srgbClr val="2B822B"/>
              </a:buClr>
              <a:buFont typeface="Arial" panose="020B0604020202020204" pitchFamily="34" charset="0"/>
              <a:buChar char="•"/>
            </a:pPr>
            <a:r>
              <a:rPr lang="en-US" altLang="en-US" sz="2400" dirty="0"/>
              <a:t>Not always the most numerous organism</a:t>
            </a:r>
          </a:p>
          <a:p>
            <a:pPr marL="342900" lvl="1" indent="-342900">
              <a:lnSpc>
                <a:spcPct val="90000"/>
              </a:lnSpc>
              <a:buClr>
                <a:srgbClr val="2B822B"/>
              </a:buClr>
              <a:buFont typeface="Arial" panose="020B0604020202020204" pitchFamily="34" charset="0"/>
              <a:buChar char="•"/>
            </a:pPr>
            <a:r>
              <a:rPr lang="en-US" altLang="en-US" sz="2400" dirty="0"/>
              <a:t>Loss of keystone species can lead to extinction of other species.</a:t>
            </a:r>
          </a:p>
          <a:p>
            <a:pPr marL="342900" lvl="1" indent="-342900">
              <a:lnSpc>
                <a:spcPct val="90000"/>
              </a:lnSpc>
              <a:buClr>
                <a:srgbClr val="2B822B"/>
              </a:buClr>
              <a:buFont typeface="Arial" panose="020B0604020202020204" pitchFamily="34" charset="0"/>
              <a:buChar char="•"/>
            </a:pPr>
            <a:r>
              <a:rPr lang="en-US" altLang="en-US" sz="2400" dirty="0"/>
              <a:t>Bats are keystone species in tropical rainforests.</a:t>
            </a:r>
          </a:p>
          <a:p>
            <a:pPr marL="566738" lvl="2" indent="-219075">
              <a:lnSpc>
                <a:spcPct val="90000"/>
              </a:lnSpc>
            </a:pPr>
            <a:r>
              <a:rPr lang="en-US" altLang="en-US" sz="2000" dirty="0"/>
              <a:t>Pollinators and dispersers of seeds</a:t>
            </a:r>
          </a:p>
          <a:p>
            <a:pPr marL="566738" lvl="2" indent="-219075">
              <a:lnSpc>
                <a:spcPct val="90000"/>
              </a:lnSpc>
            </a:pPr>
            <a:r>
              <a:rPr lang="en-US" altLang="en-US" sz="2000" dirty="0"/>
              <a:t>When bats are killed off, trees fail to reproduce.</a:t>
            </a:r>
          </a:p>
          <a:p>
            <a:pPr marL="342900" lvl="1" indent="-342900">
              <a:lnSpc>
                <a:spcPct val="90000"/>
              </a:lnSpc>
              <a:buClr>
                <a:srgbClr val="2B822B"/>
              </a:buClr>
              <a:buFont typeface="Arial" panose="020B0604020202020204" pitchFamily="34" charset="0"/>
              <a:buChar char="•"/>
            </a:pPr>
            <a:r>
              <a:rPr lang="en-US" altLang="en-US" sz="2400" dirty="0"/>
              <a:t>Grizzly bears in the northwestern United States</a:t>
            </a:r>
          </a:p>
          <a:p>
            <a:pPr marL="566738" lvl="2" indent="-219075">
              <a:lnSpc>
                <a:spcPct val="90000"/>
              </a:lnSpc>
            </a:pPr>
            <a:r>
              <a:rPr lang="en-US" altLang="en-US" sz="2000" dirty="0"/>
              <a:t>Disperse thousands of berry seeds in one dung pile</a:t>
            </a:r>
          </a:p>
          <a:p>
            <a:pPr marL="566738" lvl="2" indent="-219075">
              <a:lnSpc>
                <a:spcPct val="90000"/>
              </a:lnSpc>
            </a:pPr>
            <a:r>
              <a:rPr lang="en-US" altLang="en-US" sz="2000" dirty="0"/>
              <a:t>Keep herbivore populations under control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200" y="541370"/>
            <a:ext cx="7480012" cy="607949"/>
          </a:xfrm>
        </p:spPr>
        <p:txBody>
          <a:bodyPr/>
          <a:lstStyle/>
          <a:p>
            <a:r>
              <a:rPr lang="en-US" altLang="en-US" dirty="0"/>
              <a:t>Community stability, 2</a:t>
            </a:r>
            <a:endParaRPr lang="en-US" dirty="0"/>
          </a:p>
        </p:txBody>
      </p:sp>
      <p:sp>
        <p:nvSpPr>
          <p:cNvPr id="6" name="Content Placeholder 5"/>
          <p:cNvSpPr>
            <a:spLocks noGrp="1"/>
          </p:cNvSpPr>
          <p:nvPr>
            <p:ph idx="1"/>
          </p:nvPr>
        </p:nvSpPr>
        <p:spPr>
          <a:xfrm>
            <a:off x="457201" y="1600200"/>
            <a:ext cx="7854012" cy="4876799"/>
          </a:xfrm>
        </p:spPr>
        <p:txBody>
          <a:bodyPr/>
          <a:lstStyle/>
          <a:p>
            <a:pPr marL="0" indent="0">
              <a:lnSpc>
                <a:spcPct val="90000"/>
              </a:lnSpc>
              <a:spcAft>
                <a:spcPts val="1500"/>
              </a:spcAft>
              <a:buNone/>
            </a:pPr>
            <a:r>
              <a:rPr lang="en-US" altLang="en-US" sz="2800" dirty="0"/>
              <a:t>Native versus exotic species</a:t>
            </a:r>
          </a:p>
          <a:p>
            <a:pPr marL="342900" lvl="1" indent="-342900">
              <a:lnSpc>
                <a:spcPct val="90000"/>
              </a:lnSpc>
              <a:buClr>
                <a:srgbClr val="2B822B"/>
              </a:buClr>
              <a:buFont typeface="Arial" panose="020B0604020202020204" pitchFamily="34" charset="0"/>
              <a:buChar char="•"/>
            </a:pPr>
            <a:r>
              <a:rPr lang="en-US" altLang="en-US" sz="2400" dirty="0"/>
              <a:t>Native species—indigenous to an area and have evolved in that particular community</a:t>
            </a:r>
          </a:p>
          <a:p>
            <a:pPr marL="342900" lvl="1" indent="-342900">
              <a:lnSpc>
                <a:spcPct val="90000"/>
              </a:lnSpc>
              <a:buClr>
                <a:srgbClr val="2B822B"/>
              </a:buClr>
              <a:buFont typeface="Arial" panose="020B0604020202020204" pitchFamily="34" charset="0"/>
              <a:buChar char="•"/>
            </a:pPr>
            <a:r>
              <a:rPr lang="en-US" altLang="en-US" sz="2400" dirty="0"/>
              <a:t>Exotic species—nonnative species, intentionally or accidentally introduced to an area by humans</a:t>
            </a:r>
          </a:p>
          <a:p>
            <a:pPr marL="511175" lvl="2">
              <a:lnSpc>
                <a:spcPct val="90000"/>
              </a:lnSpc>
            </a:pPr>
            <a:r>
              <a:rPr lang="en-US" altLang="en-US" sz="2000" dirty="0"/>
              <a:t>Introduction disrupts community</a:t>
            </a:r>
          </a:p>
          <a:p>
            <a:pPr marL="342900" lvl="1" indent="-342900">
              <a:lnSpc>
                <a:spcPct val="90000"/>
              </a:lnSpc>
              <a:buClr>
                <a:srgbClr val="2B822B"/>
              </a:buClr>
              <a:buFont typeface="Arial" panose="020B0604020202020204" pitchFamily="34" charset="0"/>
              <a:buChar char="•"/>
            </a:pPr>
            <a:r>
              <a:rPr lang="en-US" altLang="en-US" sz="2400" dirty="0"/>
              <a:t>Exotic species populations may grow exponentially if they are better competitors or lack a natural predator or disease.</a:t>
            </a:r>
          </a:p>
          <a:p>
            <a:pPr marL="342900" lvl="1" indent="-342900">
              <a:lnSpc>
                <a:spcPct val="90000"/>
              </a:lnSpc>
              <a:buClr>
                <a:srgbClr val="2B822B"/>
              </a:buClr>
              <a:buFont typeface="Arial" panose="020B0604020202020204" pitchFamily="34" charset="0"/>
              <a:buChar char="•"/>
            </a:pPr>
            <a:r>
              <a:rPr lang="en-US" altLang="en-US" sz="2400" dirty="0"/>
              <a:t>Myrtle tree was introduced to Hawaii from Canary Islands.</a:t>
            </a:r>
          </a:p>
          <a:p>
            <a:pPr marL="511175" lvl="2">
              <a:lnSpc>
                <a:spcPct val="90000"/>
              </a:lnSpc>
            </a:pPr>
            <a:r>
              <a:rPr lang="en-US" altLang="en-US" sz="2000" dirty="0"/>
              <a:t>Myrtle tree has mutualistic bacteria that fixes nitrogen so it outcompetes native vegetation.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1201" y="569004"/>
            <a:ext cx="6800011" cy="552681"/>
          </a:xfrm>
        </p:spPr>
        <p:txBody>
          <a:bodyPr/>
          <a:lstStyle/>
          <a:p>
            <a:r>
              <a:rPr lang="en-US" altLang="en-US" dirty="0"/>
              <a:t>Figure 31.12 Exotic Species</a:t>
            </a:r>
            <a:endParaRPr lang="en-US" dirty="0"/>
          </a:p>
        </p:txBody>
      </p:sp>
      <p:pic>
        <p:nvPicPr>
          <p:cNvPr id="6" name="Picture 2"/>
          <p:cNvPicPr>
            <a:picLocks noChangeAspect="1" noChangeArrowheads="1"/>
          </p:cNvPicPr>
          <p:nvPr/>
        </p:nvPicPr>
        <p:blipFill rotWithShape="1">
          <a:blip r:embed="rId3" cstate="print"/>
          <a:srcRect t="3739" b="3713"/>
          <a:stretch/>
        </p:blipFill>
        <p:spPr bwMode="auto">
          <a:xfrm>
            <a:off x="533400" y="1524000"/>
            <a:ext cx="8077200" cy="4249366"/>
          </a:xfrm>
          <a:prstGeom prst="rect">
            <a:avLst/>
          </a:prstGeom>
          <a:noFill/>
        </p:spPr>
      </p:pic>
      <p:sp>
        <p:nvSpPr>
          <p:cNvPr id="5" name="Content Placeholder 8"/>
          <p:cNvSpPr>
            <a:spLocks noGrp="1"/>
          </p:cNvSpPr>
          <p:nvPr>
            <p:ph sz="quarter" idx="11"/>
          </p:nvPr>
        </p:nvSpPr>
        <p:spPr>
          <a:xfrm>
            <a:off x="2432222" y="5731114"/>
            <a:ext cx="5257800" cy="243589"/>
          </a:xfrm>
        </p:spPr>
        <p:txBody>
          <a:bodyPr/>
          <a:lstStyle>
            <a:lvl1pPr marL="0" indent="0">
              <a:buNone/>
              <a:defRPr sz="800"/>
            </a:lvl1pPr>
          </a:lstStyle>
          <a:p>
            <a:pPr lvl="0"/>
            <a:r>
              <a:rPr lang="en-US" sz="930" dirty="0"/>
              <a:t>a: © Jason Lindsey/Alamy; (b-1): © J. D. Pooley/AP Images; (b-2): Stephen Ausmus/USDA</a:t>
            </a:r>
            <a:endParaRPr lang="en-GB" sz="93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71201" y="541370"/>
            <a:ext cx="6800011" cy="607949"/>
          </a:xfrm>
        </p:spPr>
        <p:txBody>
          <a:bodyPr/>
          <a:lstStyle/>
          <a:p>
            <a:r>
              <a:rPr lang="en-US" altLang="en-US" dirty="0"/>
              <a:t>31.2 Ecology of Ecosystems</a:t>
            </a:r>
            <a:endParaRPr lang="en-US" dirty="0"/>
          </a:p>
        </p:txBody>
      </p:sp>
      <p:sp>
        <p:nvSpPr>
          <p:cNvPr id="7" name="Content Placeholder 6"/>
          <p:cNvSpPr>
            <a:spLocks noGrp="1"/>
          </p:cNvSpPr>
          <p:nvPr>
            <p:ph idx="1"/>
          </p:nvPr>
        </p:nvSpPr>
        <p:spPr>
          <a:xfrm>
            <a:off x="457201" y="1600200"/>
            <a:ext cx="7620000" cy="2209800"/>
          </a:xfrm>
        </p:spPr>
        <p:txBody>
          <a:bodyPr/>
          <a:lstStyle/>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Ecosystem more inclusive than a community</a:t>
            </a:r>
          </a:p>
          <a:p>
            <a:pPr marL="457200" lvl="1" indent="-457200">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Includes interactions with physical environment</a:t>
            </a:r>
          </a:p>
        </p:txBody>
      </p:sp>
      <p:sp>
        <p:nvSpPr>
          <p:cNvPr id="4" name="Content Placeholder 6"/>
          <p:cNvSpPr>
            <a:spLocks noGrp="1"/>
          </p:cNvSpPr>
          <p:nvPr>
            <p:ph sz="quarter" idx="10"/>
          </p:nvPr>
        </p:nvSpPr>
        <p:spPr>
          <a:xfrm>
            <a:off x="461216" y="3893328"/>
            <a:ext cx="8210550" cy="1821672"/>
          </a:xfrm>
        </p:spPr>
        <p:txBody>
          <a:bodyPr/>
          <a:lstStyle/>
          <a:p>
            <a:pPr marL="0" lv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How an organism acquires food</a:t>
            </a:r>
          </a:p>
          <a:p>
            <a:pPr marL="457200" lvl="1" indent="-457200">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Autotroph</a:t>
            </a:r>
          </a:p>
          <a:p>
            <a:pPr marL="457200" lvl="1" indent="-457200">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Heterotroph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9272" y="541370"/>
            <a:ext cx="2883868" cy="607949"/>
          </a:xfrm>
        </p:spPr>
        <p:txBody>
          <a:bodyPr/>
          <a:lstStyle/>
          <a:p>
            <a:r>
              <a:rPr lang="en-US" altLang="en-US" dirty="0"/>
              <a:t>Autotrophs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57201" y="1600200"/>
                <a:ext cx="7772400" cy="4419600"/>
              </a:xfrm>
            </p:spPr>
            <p:txBody>
              <a:bodyPr/>
              <a:lstStyle/>
              <a:p>
                <a:pPr marL="0" indent="0">
                  <a:spcAft>
                    <a:spcPts val="1500"/>
                  </a:spcAft>
                  <a:buNone/>
                </a:pPr>
                <a:r>
                  <a:rPr lang="en-US" altLang="en-US" sz="2800" dirty="0"/>
                  <a:t>Take in only inorganic nutrients (</a:t>
                </a:r>
                <a14:m>
                  <m:oMath xmlns:m="http://schemas.openxmlformats.org/officeDocument/2006/math">
                    <m:sSub>
                      <m:sSubPr>
                        <m:ctrlPr>
                          <a:rPr lang="en-US" altLang="en-US" sz="2800" i="1" dirty="0" smtClean="0">
                            <a:latin typeface="Cambria Math" panose="02040503050406030204" pitchFamily="18" charset="0"/>
                          </a:rPr>
                        </m:ctrlPr>
                      </m:sSubPr>
                      <m:e>
                        <m:r>
                          <m:rPr>
                            <m:sty m:val="p"/>
                          </m:rPr>
                          <a:rPr lang="en-US" altLang="en-US" sz="2800" b="0" i="0" dirty="0" smtClean="0">
                            <a:latin typeface="Cambria Math" panose="02040503050406030204" pitchFamily="18" charset="0"/>
                          </a:rPr>
                          <m:t>CO</m:t>
                        </m:r>
                      </m:e>
                      <m:sub>
                        <m:r>
                          <a:rPr lang="en-US" altLang="en-US" sz="2800" b="0" i="0" dirty="0" smtClean="0">
                            <a:latin typeface="Cambria Math" panose="02040503050406030204" pitchFamily="18" charset="0"/>
                          </a:rPr>
                          <m:t>2</m:t>
                        </m:r>
                      </m:sub>
                    </m:sSub>
                    <m:r>
                      <a:rPr lang="en-US" altLang="en-US" sz="2800" i="1" dirty="0" smtClean="0">
                        <a:latin typeface="Cambria Math" panose="02040503050406030204" pitchFamily="18" charset="0"/>
                      </a:rPr>
                      <m:t> </m:t>
                    </m:r>
                  </m:oMath>
                </a14:m>
                <a:r>
                  <a:rPr lang="en-US" altLang="en-US" sz="2800" dirty="0"/>
                  <a:t>and minerals) and an outside energy source to produce organic nutrients</a:t>
                </a:r>
              </a:p>
              <a:p>
                <a:pPr marL="0" indent="0">
                  <a:spcAft>
                    <a:spcPts val="1500"/>
                  </a:spcAft>
                  <a:buNone/>
                </a:pPr>
                <a:r>
                  <a:rPr lang="en-US" altLang="en-US" sz="2800" dirty="0"/>
                  <a:t>Called producers because they produce food</a:t>
                </a:r>
              </a:p>
              <a:p>
                <a:pPr marL="0" indent="0">
                  <a:spcAft>
                    <a:spcPts val="1500"/>
                  </a:spcAft>
                  <a:buNone/>
                </a:pPr>
                <a:r>
                  <a:rPr lang="en-US" altLang="en-US" sz="2800" dirty="0"/>
                  <a:t>Photoautotrophs are photosynthesizers.</a:t>
                </a:r>
              </a:p>
              <a:p>
                <a:pPr marL="347663" lvl="1" indent="-347663">
                  <a:buClr>
                    <a:srgbClr val="2B822B"/>
                  </a:buClr>
                  <a:buFont typeface="Arial" panose="020B0604020202020204" pitchFamily="34" charset="0"/>
                  <a:buChar char="•"/>
                </a:pPr>
                <a:r>
                  <a:rPr lang="en-US" altLang="en-US" sz="2600" dirty="0"/>
                  <a:t>Use energy of the sun</a:t>
                </a:r>
              </a:p>
              <a:p>
                <a:pPr marL="347663" lvl="1" indent="-347663">
                  <a:buClr>
                    <a:srgbClr val="2B822B"/>
                  </a:buClr>
                  <a:buFont typeface="Arial" panose="020B0604020202020204" pitchFamily="34" charset="0"/>
                  <a:buChar char="•"/>
                </a:pPr>
                <a:r>
                  <a:rPr lang="en-US" altLang="en-US" sz="2600" dirty="0"/>
                  <a:t>Algae and green plants</a:t>
                </a:r>
              </a:p>
              <a:p>
                <a:pPr marL="347663" lvl="1" indent="-347663">
                  <a:buClr>
                    <a:srgbClr val="2B822B"/>
                  </a:buClr>
                  <a:buFont typeface="Arial" panose="020B0604020202020204" pitchFamily="34" charset="0"/>
                  <a:buChar char="•"/>
                </a:pPr>
                <a:r>
                  <a:rPr lang="en-US" altLang="en-US" sz="2600" dirty="0"/>
                  <a:t>Release </a:t>
                </a:r>
                <a14:m>
                  <m:oMath xmlns:m="http://schemas.openxmlformats.org/officeDocument/2006/math">
                    <m:sSub>
                      <m:sSubPr>
                        <m:ctrlPr>
                          <a:rPr lang="en-US" altLang="en-US" sz="2600" i="1" dirty="0" smtClean="0">
                            <a:latin typeface="Cambria Math" panose="02040503050406030204" pitchFamily="18" charset="0"/>
                          </a:rPr>
                        </m:ctrlPr>
                      </m:sSubPr>
                      <m:e>
                        <m:r>
                          <m:rPr>
                            <m:sty m:val="p"/>
                          </m:rPr>
                          <a:rPr lang="en-US" altLang="en-US" sz="2600" b="0" i="0" dirty="0" smtClean="0">
                            <a:latin typeface="Cambria Math" panose="02040503050406030204" pitchFamily="18" charset="0"/>
                          </a:rPr>
                          <m:t>O</m:t>
                        </m:r>
                      </m:e>
                      <m:sub>
                        <m:r>
                          <a:rPr lang="en-US" altLang="en-US" sz="2600" b="0" i="0" dirty="0" smtClean="0">
                            <a:latin typeface="Cambria Math" panose="02040503050406030204" pitchFamily="18" charset="0"/>
                          </a:rPr>
                          <m:t>2</m:t>
                        </m:r>
                      </m:sub>
                    </m:sSub>
                  </m:oMath>
                </a14:m>
                <a:r>
                  <a:rPr lang="en-US" altLang="en-US" sz="2600" dirty="0"/>
                  <a:t> to atmosphere as by-product</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57201" y="1600200"/>
                <a:ext cx="7772400" cy="4419600"/>
              </a:xfrm>
              <a:blipFill>
                <a:blip r:embed="rId3"/>
                <a:stretch>
                  <a:fillRect l="-1647" t="-1517" b="-2759"/>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284" y="569004"/>
            <a:ext cx="5619844" cy="552681"/>
          </a:xfrm>
        </p:spPr>
        <p:txBody>
          <a:bodyPr/>
          <a:lstStyle/>
          <a:p>
            <a:r>
              <a:rPr lang="en-US" altLang="en-US" dirty="0"/>
              <a:t>Figure 31.13 Producers</a:t>
            </a:r>
            <a:endParaRPr lang="en-US" dirty="0"/>
          </a:p>
        </p:txBody>
      </p:sp>
      <p:pic>
        <p:nvPicPr>
          <p:cNvPr id="6" name="Picture 2"/>
          <p:cNvPicPr>
            <a:picLocks noChangeAspect="1" noChangeArrowheads="1"/>
          </p:cNvPicPr>
          <p:nvPr/>
        </p:nvPicPr>
        <p:blipFill rotWithShape="1">
          <a:blip r:embed="rId3" cstate="print"/>
          <a:srcRect t="3765" b="3423"/>
          <a:stretch/>
        </p:blipFill>
        <p:spPr bwMode="auto">
          <a:xfrm>
            <a:off x="1219202" y="1466491"/>
            <a:ext cx="6705598" cy="4704271"/>
          </a:xfrm>
          <a:prstGeom prst="rect">
            <a:avLst/>
          </a:prstGeom>
          <a:noFill/>
        </p:spPr>
      </p:pic>
      <p:sp>
        <p:nvSpPr>
          <p:cNvPr id="5" name="Content Placeholder 8"/>
          <p:cNvSpPr>
            <a:spLocks noGrp="1"/>
          </p:cNvSpPr>
          <p:nvPr>
            <p:ph sz="quarter" idx="11"/>
          </p:nvPr>
        </p:nvSpPr>
        <p:spPr>
          <a:xfrm>
            <a:off x="2555900" y="6116833"/>
            <a:ext cx="4495800" cy="206982"/>
          </a:xfrm>
        </p:spPr>
        <p:txBody>
          <a:bodyPr/>
          <a:lstStyle>
            <a:lvl1pPr marL="0" indent="0">
              <a:buNone/>
              <a:defRPr sz="800"/>
            </a:lvl1pPr>
          </a:lstStyle>
          <a:p>
            <a:pPr lvl="0"/>
            <a:r>
              <a:rPr lang="en-US" sz="1150" dirty="0"/>
              <a:t>(tree): © Authors Image/PunchStock RF; (diatoms): © Ed </a:t>
            </a:r>
            <a:r>
              <a:rPr lang="en-US" sz="1150" dirty="0" err="1"/>
              <a:t>Reschke</a:t>
            </a:r>
            <a:endParaRPr lang="en-GB" sz="11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0070" y="569004"/>
            <a:ext cx="4222272" cy="552681"/>
          </a:xfrm>
        </p:spPr>
        <p:txBody>
          <a:bodyPr/>
          <a:lstStyle/>
          <a:p>
            <a:pPr lvl="1"/>
            <a:r>
              <a:rPr lang="en-US" altLang="en-US" sz="3600" dirty="0"/>
              <a:t>Chemoautotrophs</a:t>
            </a:r>
            <a:endParaRPr lang="en-US" sz="3600" dirty="0"/>
          </a:p>
        </p:txBody>
      </p:sp>
      <p:sp>
        <p:nvSpPr>
          <p:cNvPr id="5" name="Content Placeholder 4"/>
          <p:cNvSpPr>
            <a:spLocks noGrp="1"/>
          </p:cNvSpPr>
          <p:nvPr>
            <p:ph idx="1"/>
          </p:nvPr>
        </p:nvSpPr>
        <p:spPr>
          <a:xfrm>
            <a:off x="457200" y="1600200"/>
            <a:ext cx="8228013" cy="3733799"/>
          </a:xfrm>
        </p:spPr>
        <p:txBody>
          <a:bodyPr/>
          <a:lstStyle/>
          <a:p>
            <a:pPr marL="0" indent="0">
              <a:buNone/>
            </a:pPr>
            <a:r>
              <a:rPr lang="en-US" altLang="en-US" dirty="0"/>
              <a:t>Some bacteria obtain energy by oxidizing inorganic compounds such as ammonia, nitrites, and sulfides.</a:t>
            </a:r>
          </a:p>
          <a:p>
            <a:pPr marL="0" indent="0">
              <a:buNone/>
            </a:pPr>
            <a:r>
              <a:rPr lang="en-US" altLang="en-US" dirty="0"/>
              <a:t>Energy source to synthesize organic compounds</a:t>
            </a:r>
          </a:p>
          <a:p>
            <a:pPr marL="0" indent="0">
              <a:buNone/>
            </a:pPr>
            <a:r>
              <a:rPr lang="en-US" altLang="en-US" dirty="0"/>
              <a:t>Found in caves and hydrothermal vents along deep sea oceanic ridges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5079" y="258983"/>
            <a:ext cx="3172255" cy="607949"/>
          </a:xfrm>
        </p:spPr>
        <p:txBody>
          <a:bodyPr/>
          <a:lstStyle/>
          <a:p>
            <a:r>
              <a:rPr lang="en-US" altLang="en-US" dirty="0"/>
              <a:t>Heterotrophs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57200" y="863209"/>
                <a:ext cx="8228013" cy="3052478"/>
              </a:xfrm>
            </p:spPr>
            <p:txBody>
              <a:bodyPr/>
              <a:lstStyle/>
              <a:p>
                <a:pPr marL="0" indent="0">
                  <a:spcBef>
                    <a:spcPts val="0"/>
                  </a:spcBef>
                  <a:spcAft>
                    <a:spcPts val="1500"/>
                  </a:spcAft>
                  <a:buNone/>
                </a:pPr>
                <a:r>
                  <a:rPr lang="en-US" altLang="en-US" sz="2800" dirty="0"/>
                  <a:t>Need a source of preformed organic nutrients</a:t>
                </a:r>
              </a:p>
              <a:p>
                <a:pPr marL="0" indent="0">
                  <a:spcBef>
                    <a:spcPts val="0"/>
                  </a:spcBef>
                  <a:spcAft>
                    <a:spcPts val="1500"/>
                  </a:spcAft>
                  <a:buNone/>
                </a:pPr>
                <a:r>
                  <a:rPr lang="en-US" altLang="en-US" sz="2800" dirty="0"/>
                  <a:t>Release </a:t>
                </a:r>
                <a14:m>
                  <m:oMath xmlns:m="http://schemas.openxmlformats.org/officeDocument/2006/math">
                    <m:sSub>
                      <m:sSubPr>
                        <m:ctrlPr>
                          <a:rPr lang="en-US" altLang="en-US" sz="2800" i="1" dirty="0" smtClean="0">
                            <a:latin typeface="Cambria Math" panose="02040503050406030204" pitchFamily="18" charset="0"/>
                          </a:rPr>
                        </m:ctrlPr>
                      </m:sSubPr>
                      <m:e>
                        <m:r>
                          <m:rPr>
                            <m:sty m:val="p"/>
                          </m:rPr>
                          <a:rPr lang="en-US" altLang="en-US" sz="2800" b="0" i="0" dirty="0" smtClean="0">
                            <a:latin typeface="Cambria Math" panose="02040503050406030204" pitchFamily="18" charset="0"/>
                          </a:rPr>
                          <m:t>CO</m:t>
                        </m:r>
                      </m:e>
                      <m:sub>
                        <m:r>
                          <a:rPr lang="en-US" altLang="en-US" sz="2800" b="0" i="0" dirty="0" smtClean="0">
                            <a:latin typeface="Cambria Math" panose="02040503050406030204" pitchFamily="18" charset="0"/>
                          </a:rPr>
                          <m:t>2</m:t>
                        </m:r>
                      </m:sub>
                    </m:sSub>
                  </m:oMath>
                </a14:m>
                <a:r>
                  <a:rPr lang="en-US" altLang="en-US" sz="2800" dirty="0"/>
                  <a:t> to atmosphere</a:t>
                </a:r>
              </a:p>
              <a:p>
                <a:pPr marL="0" indent="0">
                  <a:spcBef>
                    <a:spcPts val="0"/>
                  </a:spcBef>
                  <a:spcAft>
                    <a:spcPts val="1500"/>
                  </a:spcAft>
                  <a:buNone/>
                </a:pPr>
                <a:r>
                  <a:rPr lang="en-US" altLang="en-US" sz="2800" dirty="0"/>
                  <a:t>Called consumers because they consume food</a:t>
                </a:r>
              </a:p>
              <a:p>
                <a:pPr marL="0" indent="0">
                  <a:spcBef>
                    <a:spcPts val="0"/>
                  </a:spcBef>
                  <a:buNone/>
                </a:pPr>
                <a:r>
                  <a:rPr lang="en-US" altLang="en-US" sz="2800" dirty="0"/>
                  <a:t>Herbivores graze on algae or plants.</a:t>
                </a:r>
              </a:p>
              <a:p>
                <a:pPr marL="342900" lvl="1" indent="-342900">
                  <a:buClr>
                    <a:srgbClr val="2B822B"/>
                  </a:buClr>
                  <a:buFont typeface="Arial" panose="020B0604020202020204" pitchFamily="34" charset="0"/>
                  <a:buChar char="•"/>
                </a:pPr>
                <a:r>
                  <a:rPr lang="en-US" altLang="en-US" sz="2400" dirty="0"/>
                  <a:t>Zooplankton, caterpillars, giraffes</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57200" y="863209"/>
                <a:ext cx="8228013" cy="3052478"/>
              </a:xfrm>
              <a:blipFill>
                <a:blip r:embed="rId3"/>
                <a:stretch>
                  <a:fillRect l="-1556" t="-2200"/>
                </a:stretch>
              </a:blipFill>
            </p:spPr>
            <p:txBody>
              <a:bodyPr/>
              <a:lstStyle/>
              <a:p>
                <a:r>
                  <a:rPr lang="en-US">
                    <a:noFill/>
                  </a:rPr>
                  <a:t> </a:t>
                </a:r>
              </a:p>
            </p:txBody>
          </p:sp>
        </mc:Fallback>
      </mc:AlternateContent>
      <p:sp>
        <p:nvSpPr>
          <p:cNvPr id="6" name="Content Placeholder 6"/>
          <p:cNvSpPr>
            <a:spLocks noGrp="1"/>
          </p:cNvSpPr>
          <p:nvPr>
            <p:ph sz="quarter" idx="10"/>
          </p:nvPr>
        </p:nvSpPr>
        <p:spPr>
          <a:xfrm>
            <a:off x="461683" y="3811886"/>
            <a:ext cx="8210550" cy="1528483"/>
          </a:xfrm>
        </p:spPr>
        <p:txBody>
          <a:bodyPr/>
          <a:lstStyle/>
          <a:p>
            <a:pPr marL="0" lvl="0" indent="0">
              <a:spcAft>
                <a:spcPts val="1500"/>
              </a:spcAft>
              <a:buNone/>
            </a:pPr>
            <a:r>
              <a:rPr lang="en-US" altLang="en-US" sz="2800" dirty="0"/>
              <a:t>Carnivores eat other animals.</a:t>
            </a:r>
          </a:p>
          <a:p>
            <a:pPr marL="342900" lvl="1" indent="-342900">
              <a:spcBef>
                <a:spcPts val="0"/>
              </a:spcBef>
              <a:buClr>
                <a:srgbClr val="2B822B"/>
              </a:buClr>
              <a:buFont typeface="Arial" panose="020B0604020202020204" pitchFamily="34" charset="0"/>
              <a:buChar char="•"/>
            </a:pPr>
            <a:r>
              <a:rPr lang="en-US" altLang="en-US" sz="2400" dirty="0"/>
              <a:t>Primary, secondary, and tertiary consumers </a:t>
            </a:r>
          </a:p>
          <a:p>
            <a:pPr marL="342900" lvl="1" indent="-342900">
              <a:buClr>
                <a:srgbClr val="2B822B"/>
              </a:buClr>
              <a:buFont typeface="Arial" panose="020B0604020202020204" pitchFamily="34" charset="0"/>
              <a:buChar char="•"/>
            </a:pPr>
            <a:r>
              <a:rPr lang="en-US" altLang="en-US" sz="2400" dirty="0"/>
              <a:t>Tertiary consumers are top predators.</a:t>
            </a:r>
          </a:p>
        </p:txBody>
      </p:sp>
      <p:sp>
        <p:nvSpPr>
          <p:cNvPr id="7" name="Content Placeholder 6"/>
          <p:cNvSpPr>
            <a:spLocks noGrp="1"/>
          </p:cNvSpPr>
          <p:nvPr>
            <p:ph sz="quarter" idx="10"/>
          </p:nvPr>
        </p:nvSpPr>
        <p:spPr>
          <a:xfrm>
            <a:off x="462150" y="5388495"/>
            <a:ext cx="8210550" cy="1044389"/>
          </a:xfrm>
        </p:spPr>
        <p:txBody>
          <a:bodyPr/>
          <a:lstStyle/>
          <a:p>
            <a:pPr marL="0" lvl="0" indent="0">
              <a:spcAft>
                <a:spcPts val="1500"/>
              </a:spcAft>
              <a:buNone/>
            </a:pPr>
            <a:r>
              <a:rPr lang="en-US" altLang="en-US" sz="2800" dirty="0"/>
              <a:t>Omnivores eat both plants and animals.</a:t>
            </a:r>
          </a:p>
          <a:p>
            <a:pPr marL="342900" lvl="1" indent="-342900">
              <a:spcBef>
                <a:spcPts val="0"/>
              </a:spcBef>
              <a:buClr>
                <a:srgbClr val="2B822B"/>
              </a:buClr>
              <a:buFont typeface="Arial" panose="020B0604020202020204" pitchFamily="34" charset="0"/>
              <a:buChar char="•"/>
            </a:pPr>
            <a:r>
              <a:rPr lang="en-US" altLang="en-US" sz="2400" dirty="0"/>
              <a:t>Humans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284" y="594126"/>
            <a:ext cx="5619844" cy="502437"/>
          </a:xfrm>
        </p:spPr>
        <p:txBody>
          <a:bodyPr/>
          <a:lstStyle/>
          <a:p>
            <a:r>
              <a:rPr lang="en-US" altLang="en-US" dirty="0"/>
              <a:t>Figure 31.14 Consumers</a:t>
            </a:r>
            <a:endParaRPr lang="en-US" dirty="0"/>
          </a:p>
        </p:txBody>
      </p:sp>
      <p:sp>
        <p:nvSpPr>
          <p:cNvPr id="7" name="Content Placeholder 6"/>
          <p:cNvSpPr>
            <a:spLocks noGrp="1"/>
          </p:cNvSpPr>
          <p:nvPr>
            <p:ph sz="half" idx="1"/>
          </p:nvPr>
        </p:nvSpPr>
        <p:spPr>
          <a:xfrm>
            <a:off x="381001" y="1676401"/>
            <a:ext cx="3581399" cy="3048000"/>
          </a:xfrm>
        </p:spPr>
        <p:txBody>
          <a:bodyPr/>
          <a:lstStyle/>
          <a:p>
            <a:pPr marL="0" indent="0">
              <a:lnSpc>
                <a:spcPct val="9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dirty="0"/>
              <a:t>Consumers</a:t>
            </a:r>
          </a:p>
          <a:p>
            <a:pPr marL="285750" lvl="1">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Primary consumer—caterpillar or giraffe</a:t>
            </a:r>
          </a:p>
          <a:p>
            <a:pPr marL="285750" lvl="1">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Secondary consumer—praying mantis</a:t>
            </a:r>
          </a:p>
          <a:p>
            <a:pPr marL="285750" lvl="1">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Tertiary consumer—osprey</a:t>
            </a:r>
          </a:p>
        </p:txBody>
      </p:sp>
      <p:pic>
        <p:nvPicPr>
          <p:cNvPr id="13" name="Picture 12" descr="Consumers consume preformed organic nutrients.">
            <a:extLst>
              <a:ext uri="{FF2B5EF4-FFF2-40B4-BE49-F238E27FC236}">
                <a16:creationId xmlns:a16="http://schemas.microsoft.com/office/drawing/2014/main" id="{9ABCA0E6-2908-4DE6-9E98-B35307A0C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077" y="1156797"/>
            <a:ext cx="4283068" cy="5100146"/>
          </a:xfrm>
          <a:prstGeom prst="rect">
            <a:avLst/>
          </a:prstGeom>
        </p:spPr>
      </p:pic>
      <p:sp>
        <p:nvSpPr>
          <p:cNvPr id="9" name="Content Placeholder 6"/>
          <p:cNvSpPr>
            <a:spLocks noGrp="1"/>
          </p:cNvSpPr>
          <p:nvPr>
            <p:ph sz="quarter" idx="11"/>
          </p:nvPr>
        </p:nvSpPr>
        <p:spPr>
          <a:xfrm>
            <a:off x="4190881" y="3375909"/>
            <a:ext cx="921648" cy="205491"/>
          </a:xfrm>
        </p:spPr>
        <p:txBody>
          <a:bodyPr/>
          <a:lstStyle>
            <a:lvl1pPr marL="0" indent="0">
              <a:buNone/>
              <a:defRPr sz="800"/>
            </a:lvl1pPr>
          </a:lstStyle>
          <a:p>
            <a:pPr marL="114300" lvl="0" indent="-114300">
              <a:buFont typeface="+mj-lt"/>
              <a:buAutoNum type="alphaLcPeriod"/>
            </a:pPr>
            <a:r>
              <a:rPr lang="en-US" sz="1000" dirty="0"/>
              <a:t>Herbivores</a:t>
            </a:r>
            <a:endParaRPr lang="en-GB" sz="1000" dirty="0"/>
          </a:p>
        </p:txBody>
      </p:sp>
      <p:sp>
        <p:nvSpPr>
          <p:cNvPr id="10" name="Content Placeholder 6"/>
          <p:cNvSpPr>
            <a:spLocks noGrp="1"/>
          </p:cNvSpPr>
          <p:nvPr>
            <p:ph sz="quarter" idx="12"/>
          </p:nvPr>
        </p:nvSpPr>
        <p:spPr>
          <a:xfrm>
            <a:off x="4199084" y="5663831"/>
            <a:ext cx="935095" cy="224112"/>
          </a:xfrm>
        </p:spPr>
        <p:txBody>
          <a:bodyPr/>
          <a:lstStyle>
            <a:lvl1pPr marL="0" indent="0">
              <a:buNone/>
              <a:defRPr sz="800"/>
            </a:lvl1pPr>
          </a:lstStyle>
          <a:p>
            <a:pPr marL="58738" lvl="0" indent="-58738">
              <a:buFont typeface="+mj-lt"/>
              <a:buAutoNum type="alphaLcPeriod" startAt="2"/>
            </a:pPr>
            <a:r>
              <a:rPr lang="en-US" sz="900" dirty="0"/>
              <a:t> Carnivores</a:t>
            </a:r>
            <a:endParaRPr lang="en-GB" sz="900" dirty="0"/>
          </a:p>
        </p:txBody>
      </p:sp>
      <p:sp>
        <p:nvSpPr>
          <p:cNvPr id="6" name="Content Placeholder 6"/>
          <p:cNvSpPr>
            <a:spLocks noGrp="1"/>
          </p:cNvSpPr>
          <p:nvPr>
            <p:ph sz="quarter" idx="12"/>
          </p:nvPr>
        </p:nvSpPr>
        <p:spPr>
          <a:xfrm>
            <a:off x="4139078" y="5905425"/>
            <a:ext cx="4395322" cy="316371"/>
          </a:xfrm>
        </p:spPr>
        <p:txBody>
          <a:bodyPr/>
          <a:lstStyle>
            <a:lvl1pPr marL="0" indent="0">
              <a:buNone/>
              <a:defRPr sz="800"/>
            </a:lvl1pPr>
          </a:lstStyle>
          <a:p>
            <a:pPr lvl="0" algn="ctr"/>
            <a:r>
              <a:rPr lang="en-US" dirty="0"/>
              <a:t>a: (caterpillar): © Corbis RF; (giraffes): © George W. Cox; b: (mantis): © Kristina Postnikova/ Shutterstock RF; (lion): © Sue Green/Shutterstock RF </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400295"/>
            <a:ext cx="7480012" cy="890098"/>
          </a:xfrm>
        </p:spPr>
        <p:txBody>
          <a:bodyPr/>
          <a:lstStyle/>
          <a:p>
            <a:r>
              <a:rPr lang="en-US" altLang="en-US" dirty="0"/>
              <a:t>Figure 31.1b Coevolution, Wasps and Orchids</a:t>
            </a:r>
            <a:endParaRPr lang="en-US" dirty="0"/>
          </a:p>
        </p:txBody>
      </p:sp>
      <p:sp>
        <p:nvSpPr>
          <p:cNvPr id="4" name="Content Placeholder 3"/>
          <p:cNvSpPr>
            <a:spLocks noGrp="1"/>
          </p:cNvSpPr>
          <p:nvPr>
            <p:ph sz="half" idx="2"/>
          </p:nvPr>
        </p:nvSpPr>
        <p:spPr>
          <a:xfrm>
            <a:off x="228600" y="5114750"/>
            <a:ext cx="8610600" cy="1057450"/>
          </a:xfrm>
        </p:spPr>
        <p:txBody>
          <a:bodyPr/>
          <a:lstStyle/>
          <a:p>
            <a:r>
              <a:rPr lang="en-US" altLang="en-US" sz="2000" dirty="0"/>
              <a:t>The reward offered by the flower is not always food. This orchid looks and smells like the female of this wasp’s species. The male tries to copulate with flower after flower and in the process transfers pollen.</a:t>
            </a:r>
          </a:p>
        </p:txBody>
      </p:sp>
      <p:pic>
        <p:nvPicPr>
          <p:cNvPr id="7" name="Picture 2" descr="Wasps inadvertentaly spread pollen from orchids that look and smell like females."/>
          <p:cNvPicPr>
            <a:picLocks noChangeAspect="1" noChangeArrowheads="1"/>
          </p:cNvPicPr>
          <p:nvPr/>
        </p:nvPicPr>
        <p:blipFill rotWithShape="1">
          <a:blip r:embed="rId3" cstate="print"/>
          <a:srcRect t="2650" b="2268"/>
          <a:stretch/>
        </p:blipFill>
        <p:spPr bwMode="auto">
          <a:xfrm>
            <a:off x="3382963" y="1483468"/>
            <a:ext cx="2378075" cy="3521414"/>
          </a:xfrm>
          <a:prstGeom prst="rect">
            <a:avLst/>
          </a:prstGeom>
          <a:noFill/>
        </p:spPr>
      </p:pic>
      <p:sp>
        <p:nvSpPr>
          <p:cNvPr id="6" name="Content Placeholder 6"/>
          <p:cNvSpPr>
            <a:spLocks noGrp="1"/>
          </p:cNvSpPr>
          <p:nvPr>
            <p:ph sz="quarter" idx="12"/>
          </p:nvPr>
        </p:nvSpPr>
        <p:spPr>
          <a:xfrm>
            <a:off x="3896265" y="4952461"/>
            <a:ext cx="1361535" cy="162289"/>
          </a:xfrm>
        </p:spPr>
        <p:txBody>
          <a:bodyPr/>
          <a:lstStyle>
            <a:lvl1pPr marL="0" indent="0">
              <a:buNone/>
              <a:defRPr sz="800"/>
            </a:lvl1pPr>
          </a:lstStyle>
          <a:p>
            <a:pPr lvl="0"/>
            <a:r>
              <a:rPr lang="en-US" sz="500" dirty="0"/>
              <a:t>b: © Perennou Nuridsany/Science Source</a:t>
            </a:r>
            <a:endParaRPr lang="en-GB" sz="5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0292" y="594126"/>
            <a:ext cx="6181828" cy="502437"/>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t>Figure 31.15 Decomposers</a:t>
            </a:r>
          </a:p>
        </p:txBody>
      </p:sp>
      <p:sp>
        <p:nvSpPr>
          <p:cNvPr id="7" name="Content Placeholder 6"/>
          <p:cNvSpPr>
            <a:spLocks noGrp="1"/>
          </p:cNvSpPr>
          <p:nvPr>
            <p:ph idx="1"/>
          </p:nvPr>
        </p:nvSpPr>
        <p:spPr>
          <a:xfrm>
            <a:off x="457200" y="4090500"/>
            <a:ext cx="8001000" cy="2478742"/>
          </a:xfrm>
        </p:spPr>
        <p:txBody>
          <a:bodyPr/>
          <a:lstStyle/>
          <a:p>
            <a:pPr marL="0" indent="0">
              <a:lnSpc>
                <a:spcPct val="90000"/>
              </a:lnSpc>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t>Decomposers</a:t>
            </a:r>
          </a:p>
          <a:p>
            <a:pPr marL="285750" lvl="1">
              <a:lnSpc>
                <a:spcPct val="90000"/>
              </a:lnSpc>
              <a:spcBef>
                <a:spcPts val="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Heterotrophic bacteria and fungi</a:t>
            </a:r>
          </a:p>
          <a:p>
            <a:pPr marL="285750" lvl="1">
              <a:lnSpc>
                <a:spcPct val="90000"/>
              </a:lnSpc>
              <a:spcBef>
                <a:spcPts val="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Break down organic matter including animal waste</a:t>
            </a:r>
          </a:p>
          <a:p>
            <a:pPr marL="285750" lvl="1">
              <a:lnSpc>
                <a:spcPct val="90000"/>
              </a:lnSpc>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Very valuable service</a:t>
            </a:r>
          </a:p>
          <a:p>
            <a:pPr marL="285750" lvl="1">
              <a:lnSpc>
                <a:spcPct val="90000"/>
              </a:lnSpc>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Release inorganic nutrients that are taken up by plants once more</a:t>
            </a:r>
          </a:p>
          <a:p>
            <a:pPr marL="285750" lvl="1">
              <a:lnSpc>
                <a:spcPct val="90000"/>
              </a:lnSpc>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Detritus—remains of dead organisms plus bacteria and fungi aiding in decay</a:t>
            </a:r>
          </a:p>
        </p:txBody>
      </p:sp>
      <p:pic>
        <p:nvPicPr>
          <p:cNvPr id="10" name="Picture 2" descr="Decomposers are Earth's recyclers breaking down organic matter into forms roots can use to feed plants."/>
          <p:cNvPicPr>
            <a:picLocks noChangeAspect="1" noChangeArrowheads="1"/>
          </p:cNvPicPr>
          <p:nvPr/>
        </p:nvPicPr>
        <p:blipFill rotWithShape="1">
          <a:blip r:embed="rId3" cstate="print"/>
          <a:srcRect t="4625" b="3723"/>
          <a:stretch/>
        </p:blipFill>
        <p:spPr bwMode="auto">
          <a:xfrm>
            <a:off x="2653507" y="1267326"/>
            <a:ext cx="3836986" cy="2759242"/>
          </a:xfrm>
          <a:prstGeom prst="rect">
            <a:avLst/>
          </a:prstGeom>
          <a:noFill/>
        </p:spPr>
      </p:pic>
      <p:sp>
        <p:nvSpPr>
          <p:cNvPr id="9" name="Content Placeholder 8"/>
          <p:cNvSpPr>
            <a:spLocks noGrp="1"/>
          </p:cNvSpPr>
          <p:nvPr>
            <p:ph sz="quarter" idx="11"/>
          </p:nvPr>
        </p:nvSpPr>
        <p:spPr>
          <a:xfrm>
            <a:off x="2820116" y="3971097"/>
            <a:ext cx="3617259" cy="183778"/>
          </a:xfrm>
        </p:spPr>
        <p:txBody>
          <a:bodyPr/>
          <a:lstStyle>
            <a:lvl1pPr marL="0" indent="0">
              <a:buNone/>
              <a:defRPr sz="800"/>
            </a:lvl1pPr>
          </a:lstStyle>
          <a:p>
            <a:pPr lvl="0"/>
            <a:r>
              <a:rPr lang="en-US" sz="730" dirty="0"/>
              <a:t>(mushrooms): © BadZTuA/Getty RF; (bacteria): © Science Photo Library/Alamy RF</a:t>
            </a:r>
            <a:endParaRPr lang="en-GB" sz="73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9" y="569004"/>
            <a:ext cx="9050814" cy="552681"/>
          </a:xfrm>
        </p:spPr>
        <p:txBody>
          <a:bodyPr/>
          <a:lstStyle/>
          <a:p>
            <a:r>
              <a:rPr lang="en-US" altLang="en-US" dirty="0"/>
              <a:t>Energy Flow and Chemical Cycling, 1</a:t>
            </a:r>
            <a:endParaRPr lang="en-US" dirty="0"/>
          </a:p>
        </p:txBody>
      </p:sp>
      <p:sp>
        <p:nvSpPr>
          <p:cNvPr id="5" name="Content Placeholder 4"/>
          <p:cNvSpPr>
            <a:spLocks noGrp="1"/>
          </p:cNvSpPr>
          <p:nvPr>
            <p:ph idx="1"/>
          </p:nvPr>
        </p:nvSpPr>
        <p:spPr>
          <a:xfrm>
            <a:off x="457200" y="1573306"/>
            <a:ext cx="8228013" cy="4903694"/>
          </a:xfrm>
        </p:spPr>
        <p:txBody>
          <a:bodyPr/>
          <a:lstStyle/>
          <a:p>
            <a:pPr marL="0" indent="0">
              <a:lnSpc>
                <a:spcPct val="90000"/>
              </a:lnSpc>
              <a:buNone/>
            </a:pPr>
            <a:r>
              <a:rPr lang="en-US" altLang="en-US" sz="2300" dirty="0"/>
              <a:t>Living components of ecosystems process energy and chemicals.</a:t>
            </a:r>
          </a:p>
          <a:p>
            <a:pPr marL="0" indent="0">
              <a:lnSpc>
                <a:spcPct val="90000"/>
              </a:lnSpc>
              <a:buNone/>
            </a:pPr>
            <a:r>
              <a:rPr lang="en-US" altLang="en-US" sz="2300" dirty="0"/>
              <a:t>Energy flow through an ecosystem begins when producers absorb solar energy.</a:t>
            </a:r>
          </a:p>
          <a:p>
            <a:pPr marL="0" indent="0">
              <a:lnSpc>
                <a:spcPct val="90000"/>
              </a:lnSpc>
              <a:buNone/>
            </a:pPr>
            <a:r>
              <a:rPr lang="en-US" altLang="en-US" sz="2300" dirty="0"/>
              <a:t>Chemical cycling begins when producers take in inorganic nutrients from the physical environment.</a:t>
            </a:r>
          </a:p>
          <a:p>
            <a:pPr marL="0" indent="0">
              <a:lnSpc>
                <a:spcPct val="90000"/>
              </a:lnSpc>
              <a:buNone/>
            </a:pPr>
            <a:r>
              <a:rPr lang="en-US" altLang="en-US" sz="2300" dirty="0"/>
              <a:t>Producers convert solar energy and inorganic nutrients into chemical energy in the form of organic nutrients.</a:t>
            </a:r>
          </a:p>
          <a:p>
            <a:pPr marL="0" indent="0">
              <a:lnSpc>
                <a:spcPct val="90000"/>
              </a:lnSpc>
              <a:buNone/>
            </a:pPr>
            <a:r>
              <a:rPr lang="en-US" altLang="en-US" sz="2300" dirty="0"/>
              <a:t>Energy flows through the ecosystem because organic nutrients pass from one component of the ecosystem to another.</a:t>
            </a:r>
          </a:p>
          <a:p>
            <a:pPr marL="0" indent="0">
              <a:lnSpc>
                <a:spcPct val="90000"/>
              </a:lnSpc>
              <a:buNone/>
            </a:pPr>
            <a:r>
              <a:rPr lang="en-US" altLang="en-US" sz="2300" dirty="0"/>
              <a:t>Eventually energy dissipates into the environment as heat.</a:t>
            </a:r>
          </a:p>
          <a:p>
            <a:pPr marL="0" indent="0">
              <a:lnSpc>
                <a:spcPct val="90000"/>
              </a:lnSpc>
              <a:buNone/>
            </a:pPr>
            <a:r>
              <a:rPr lang="en-US" altLang="en-US" sz="2300" dirty="0"/>
              <a:t>The vast majority of ecosystems cannot exist without a continual supply of solar energy.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6835"/>
            <a:ext cx="8228013" cy="1077019"/>
          </a:xfrm>
        </p:spPr>
        <p:txBody>
          <a:bodyPr/>
          <a:lstStyle/>
          <a:p>
            <a:r>
              <a:rPr lang="en-US" altLang="en-US" dirty="0"/>
              <a:t>Figure 31.16 Chemical Cycling and Energy Flow</a:t>
            </a:r>
            <a:endParaRPr lang="en-US" dirty="0"/>
          </a:p>
        </p:txBody>
      </p:sp>
      <p:pic>
        <p:nvPicPr>
          <p:cNvPr id="5" name="Picture 2"/>
          <p:cNvPicPr>
            <a:picLocks noChangeAspect="1" noChangeArrowheads="1"/>
          </p:cNvPicPr>
          <p:nvPr/>
        </p:nvPicPr>
        <p:blipFill rotWithShape="1">
          <a:blip r:embed="rId3" cstate="print"/>
          <a:srcRect t="3531"/>
          <a:stretch/>
        </p:blipFill>
        <p:spPr bwMode="auto">
          <a:xfrm>
            <a:off x="1981200" y="1676399"/>
            <a:ext cx="5181600" cy="4642775"/>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99" y="167532"/>
            <a:ext cx="9050814" cy="979108"/>
          </a:xfrm>
          <a:noFill/>
          <a:ln w="9525">
            <a:noFill/>
            <a:round/>
            <a:headEnd/>
            <a:tailEnd/>
          </a:ln>
          <a:effectLst/>
        </p:spPr>
        <p:txBody>
          <a:bodyPr vert="horz" wrap="square" lIns="90000" tIns="46800" rIns="90000" bIns="46800" numCol="1" anchor="ctr" anchorCtr="0" compatLnSpc="1">
            <a:prstTxWarp prst="textNoShape">
              <a:avLst/>
            </a:prstTxWarp>
          </a:bodyPr>
          <a:lstStyle/>
          <a:p>
            <a:r>
              <a:rPr lang="en-US" altLang="en-US" dirty="0"/>
              <a:t>Energy Flow and Chemical Cycling, 2</a:t>
            </a:r>
            <a:endParaRPr lang="en-US" dirty="0"/>
          </a:p>
        </p:txBody>
      </p:sp>
      <p:sp>
        <p:nvSpPr>
          <p:cNvPr id="6" name="Content Placeholder 5"/>
          <p:cNvSpPr>
            <a:spLocks noGrp="1"/>
          </p:cNvSpPr>
          <p:nvPr>
            <p:ph idx="1"/>
          </p:nvPr>
        </p:nvSpPr>
        <p:spPr>
          <a:xfrm>
            <a:off x="457200" y="1129555"/>
            <a:ext cx="8228013" cy="1789609"/>
          </a:xfrm>
        </p:spPr>
        <p:txBody>
          <a:bodyPr/>
          <a:lstStyle/>
          <a:p>
            <a:pPr mar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Only a portion of the organic nutrients made by producers is passed on to consumers.</a:t>
            </a:r>
          </a:p>
          <a:p>
            <a:pPr marL="342900" lvl="1" indent="-342900">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Plants use organic molecules to fuel their own cellular respiration.</a:t>
            </a:r>
          </a:p>
        </p:txBody>
      </p:sp>
      <p:sp>
        <p:nvSpPr>
          <p:cNvPr id="4" name="Content Placeholder 6"/>
          <p:cNvSpPr>
            <a:spLocks noGrp="1"/>
          </p:cNvSpPr>
          <p:nvPr>
            <p:ph sz="quarter" idx="10"/>
          </p:nvPr>
        </p:nvSpPr>
        <p:spPr>
          <a:xfrm>
            <a:off x="457200" y="2797834"/>
            <a:ext cx="8210550" cy="3755366"/>
          </a:xfrm>
        </p:spPr>
        <p:txBody>
          <a:bodyPr/>
          <a:lstStyle/>
          <a:p>
            <a:pPr marL="0" lv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Only a portion of nutrients consumed by lower-level consumers (herbivores) is available to higher-level consumers (predators).</a:t>
            </a:r>
          </a:p>
          <a:p>
            <a:pPr marL="0" lv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600" dirty="0"/>
              <a:t>Elimination of feces and urine or death of organisms does not mean organic nutrients are lost from an ecosystem.</a:t>
            </a:r>
          </a:p>
          <a:p>
            <a:pPr marL="342900" lvl="1" indent="-342900">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Nutrients available to decomposers</a:t>
            </a:r>
          </a:p>
          <a:p>
            <a:pPr marL="342900" lvl="1" indent="-342900">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Convert organic nutrients back into inorganic nutrients for release into soil or atmosphere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9" y="355790"/>
            <a:ext cx="9050814" cy="979108"/>
          </a:xfrm>
        </p:spPr>
        <p:txBody>
          <a:bodyPr/>
          <a:lstStyle/>
          <a:p>
            <a:r>
              <a:rPr lang="en-US" altLang="en-US" dirty="0"/>
              <a:t>Energy Flow and Chemical Cycling, 3</a:t>
            </a:r>
            <a:endParaRPr lang="en-US" dirty="0"/>
          </a:p>
        </p:txBody>
      </p:sp>
      <p:sp>
        <p:nvSpPr>
          <p:cNvPr id="5" name="Content Placeholder 4"/>
          <p:cNvSpPr>
            <a:spLocks noGrp="1"/>
          </p:cNvSpPr>
          <p:nvPr>
            <p:ph idx="1"/>
          </p:nvPr>
        </p:nvSpPr>
        <p:spPr>
          <a:xfrm>
            <a:off x="457201" y="1600200"/>
            <a:ext cx="8001000" cy="3962400"/>
          </a:xfrm>
        </p:spPr>
        <p:txBody>
          <a:bodyPr/>
          <a:lstStyle/>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Of the food eaten by an herbivore,</a:t>
            </a:r>
          </a:p>
          <a:p>
            <a:pPr marL="457200" lvl="1" indent="-457200">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Some is never digested and eliminated as feces</a:t>
            </a:r>
          </a:p>
          <a:p>
            <a:pPr marL="457200" lvl="1" indent="-457200">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Of the assimilated energy, a large proportion is used for the production of ATP.</a:t>
            </a:r>
          </a:p>
          <a:p>
            <a:pPr marL="685800" lvl="2">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Which also produces heat</a:t>
            </a:r>
          </a:p>
          <a:p>
            <a:pPr marL="457200" lvl="1" indent="-457200">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Only energy converted into body weight or additional offspring is available to carnivores.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1201" y="569004"/>
            <a:ext cx="6800011" cy="552681"/>
          </a:xfrm>
        </p:spPr>
        <p:txBody>
          <a:bodyPr/>
          <a:lstStyle/>
          <a:p>
            <a:r>
              <a:rPr lang="en-US" altLang="en-US" dirty="0"/>
              <a:t>Figure 31.17 Energy Balances</a:t>
            </a:r>
            <a:endParaRPr lang="en-US" dirty="0"/>
          </a:p>
        </p:txBody>
      </p:sp>
      <p:sp>
        <p:nvSpPr>
          <p:cNvPr id="5" name="Content Placeholder 6"/>
          <p:cNvSpPr>
            <a:spLocks noGrp="1"/>
          </p:cNvSpPr>
          <p:nvPr>
            <p:ph sz="quarter" idx="10"/>
          </p:nvPr>
        </p:nvSpPr>
        <p:spPr>
          <a:xfrm>
            <a:off x="156882" y="5104311"/>
            <a:ext cx="8377518" cy="990600"/>
          </a:xfrm>
        </p:spPr>
        <p:txBody>
          <a:bodyPr/>
          <a:lstStyle/>
          <a:p>
            <a:pPr marL="0" lvl="0" indent="0" defTabSz="457200" eaLnBrk="1" hangingPunct="1">
              <a:spcBef>
                <a:spcPct val="0"/>
              </a:spcBef>
              <a:buSzPct val="100000"/>
              <a:buNone/>
            </a:pPr>
            <a:r>
              <a:rPr lang="en-US" altLang="en-US" sz="2000" kern="1200" dirty="0">
                <a:latin typeface="Arial" charset="0"/>
              </a:rPr>
              <a:t>Only about 10% of the nutrients and energy taken in by an herbivore is passed on to carnivores. A large portion goes to detritus feeders. Another large portion is used for cellular respiration. </a:t>
            </a:r>
          </a:p>
        </p:txBody>
      </p:sp>
      <p:pic>
        <p:nvPicPr>
          <p:cNvPr id="8" name="Picture 2" descr="Only about 10% of the nutrients and energy taken in by an herbivore is passed on to carnivores. "/>
          <p:cNvPicPr>
            <a:picLocks noChangeAspect="1" noChangeArrowheads="1"/>
          </p:cNvPicPr>
          <p:nvPr/>
        </p:nvPicPr>
        <p:blipFill rotWithShape="1">
          <a:blip r:embed="rId3" cstate="print"/>
          <a:srcRect t="4138" b="3053"/>
          <a:stretch/>
        </p:blipFill>
        <p:spPr bwMode="auto">
          <a:xfrm>
            <a:off x="1143000" y="1524000"/>
            <a:ext cx="6858000" cy="3386051"/>
          </a:xfrm>
          <a:prstGeom prst="rect">
            <a:avLst/>
          </a:prstGeom>
          <a:noFill/>
        </p:spPr>
      </p:pic>
      <p:sp>
        <p:nvSpPr>
          <p:cNvPr id="7" name="Content Placeholder 8"/>
          <p:cNvSpPr>
            <a:spLocks noGrp="1"/>
          </p:cNvSpPr>
          <p:nvPr>
            <p:ph sz="quarter" idx="11"/>
          </p:nvPr>
        </p:nvSpPr>
        <p:spPr>
          <a:xfrm>
            <a:off x="3652253" y="4866320"/>
            <a:ext cx="1839494" cy="251375"/>
          </a:xfrm>
        </p:spPr>
        <p:txBody>
          <a:bodyPr/>
          <a:lstStyle>
            <a:lvl1pPr marL="0" indent="0">
              <a:buNone/>
              <a:defRPr sz="800"/>
            </a:lvl1pPr>
          </a:lstStyle>
          <a:p>
            <a:pPr lvl="0"/>
            <a:r>
              <a:rPr lang="en-US" sz="830" dirty="0"/>
              <a:t>© Brand X Pictures/PunchStock RF</a:t>
            </a:r>
            <a:endParaRPr lang="en-GB" sz="83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5079" y="309267"/>
            <a:ext cx="3172255" cy="668744"/>
          </a:xfrm>
        </p:spPr>
        <p:txBody>
          <a:bodyPr/>
          <a:lstStyle/>
          <a:p>
            <a:r>
              <a:rPr lang="en-US" altLang="en-US" dirty="0"/>
              <a:t>Energy Flow</a:t>
            </a:r>
            <a:endParaRPr lang="en-US" dirty="0"/>
          </a:p>
        </p:txBody>
      </p:sp>
      <p:sp>
        <p:nvSpPr>
          <p:cNvPr id="5" name="Content Placeholder 4"/>
          <p:cNvSpPr>
            <a:spLocks noGrp="1"/>
          </p:cNvSpPr>
          <p:nvPr>
            <p:ph idx="1"/>
          </p:nvPr>
        </p:nvSpPr>
        <p:spPr>
          <a:xfrm>
            <a:off x="457201" y="990600"/>
            <a:ext cx="7848600" cy="3724834"/>
          </a:xfrm>
        </p:spPr>
        <p:txBody>
          <a:bodyPr/>
          <a:lstStyle/>
          <a:p>
            <a:pPr marL="0" indent="0">
              <a:spcAft>
                <a:spcPts val="1500"/>
              </a:spcAft>
              <a:buNone/>
            </a:pPr>
            <a:r>
              <a:rPr lang="en-US" altLang="en-US" sz="2400" dirty="0"/>
              <a:t>Food web—interconnecting paths of energy flow between components of an ecosystem</a:t>
            </a:r>
          </a:p>
          <a:p>
            <a:pPr marL="0" indent="0">
              <a:spcAft>
                <a:spcPts val="1500"/>
              </a:spcAft>
              <a:buNone/>
            </a:pPr>
            <a:r>
              <a:rPr lang="en-US" altLang="en-US" sz="2400" dirty="0"/>
              <a:t>Grazing food web—begins with plants</a:t>
            </a:r>
          </a:p>
          <a:p>
            <a:pPr marL="285750" lvl="1">
              <a:buClr>
                <a:srgbClr val="2B822B"/>
              </a:buClr>
              <a:buFont typeface="Arial" panose="020B0604020202020204" pitchFamily="34" charset="0"/>
              <a:buChar char="•"/>
            </a:pPr>
            <a:r>
              <a:rPr lang="en-US" altLang="en-US" sz="2000" dirty="0"/>
              <a:t>Caterpillars and other herbivorous insects feed on the leaves of trees.</a:t>
            </a:r>
          </a:p>
          <a:p>
            <a:pPr marL="285750" lvl="1">
              <a:buClr>
                <a:srgbClr val="2B822B"/>
              </a:buClr>
              <a:buFont typeface="Arial" panose="020B0604020202020204" pitchFamily="34" charset="0"/>
              <a:buChar char="•"/>
            </a:pPr>
            <a:r>
              <a:rPr lang="en-US" altLang="en-US" sz="2000" dirty="0"/>
              <a:t>Other herbivores (mice, rabbits, deer) also feed on leaves.</a:t>
            </a:r>
          </a:p>
          <a:p>
            <a:pPr marL="285750" lvl="1">
              <a:buClr>
                <a:srgbClr val="2B822B"/>
              </a:buClr>
              <a:buFont typeface="Arial" panose="020B0604020202020204" pitchFamily="34" charset="0"/>
              <a:buChar char="•"/>
            </a:pPr>
            <a:r>
              <a:rPr lang="en-US" altLang="en-US" sz="2000" dirty="0"/>
              <a:t>Birds, chipmunks, and mice feed on fruits and nuts of trees.</a:t>
            </a:r>
          </a:p>
          <a:p>
            <a:pPr marL="508000" lvl="2"/>
            <a:r>
              <a:rPr lang="en-US" altLang="en-US" sz="1800" dirty="0"/>
              <a:t>Omnivores because they also eat caterpillars and insects</a:t>
            </a:r>
          </a:p>
          <a:p>
            <a:pPr marL="285750" lvl="1">
              <a:buClr>
                <a:srgbClr val="2B822B"/>
              </a:buClr>
              <a:buFont typeface="Arial" panose="020B0604020202020204" pitchFamily="34" charset="0"/>
              <a:buChar char="•"/>
            </a:pPr>
            <a:r>
              <a:rPr lang="en-US" altLang="en-US" sz="2000" dirty="0"/>
              <a:t>All provide food for carnivores</a:t>
            </a:r>
          </a:p>
        </p:txBody>
      </p:sp>
      <p:sp>
        <p:nvSpPr>
          <p:cNvPr id="6" name="Content Placeholder 6"/>
          <p:cNvSpPr>
            <a:spLocks noGrp="1"/>
          </p:cNvSpPr>
          <p:nvPr>
            <p:ph sz="quarter" idx="10"/>
          </p:nvPr>
        </p:nvSpPr>
        <p:spPr>
          <a:xfrm>
            <a:off x="461215" y="4814048"/>
            <a:ext cx="7996985" cy="1662952"/>
          </a:xfrm>
        </p:spPr>
        <p:txBody>
          <a:bodyPr/>
          <a:lstStyle/>
          <a:p>
            <a:pPr marL="0" lvl="0" indent="0">
              <a:spcAft>
                <a:spcPts val="1500"/>
              </a:spcAft>
              <a:buNone/>
            </a:pPr>
            <a:r>
              <a:rPr lang="en-US" altLang="en-US" sz="2400" dirty="0"/>
              <a:t>Detrital food web—begins with bacteria and fungi</a:t>
            </a:r>
          </a:p>
          <a:p>
            <a:pPr marL="285750" lvl="1">
              <a:buClr>
                <a:srgbClr val="2B822B"/>
              </a:buClr>
              <a:buFont typeface="Arial" panose="020B0604020202020204" pitchFamily="34" charset="0"/>
              <a:buChar char="•"/>
            </a:pPr>
            <a:r>
              <a:rPr lang="en-US" altLang="en-US" sz="2000" dirty="0"/>
              <a:t>Detritus is food for larger organisms.</a:t>
            </a:r>
          </a:p>
          <a:p>
            <a:pPr marL="285750" lvl="1">
              <a:buClr>
                <a:srgbClr val="2B822B"/>
              </a:buClr>
              <a:buFont typeface="Arial" panose="020B0604020202020204" pitchFamily="34" charset="0"/>
              <a:buChar char="•"/>
            </a:pPr>
            <a:r>
              <a:rPr lang="en-US" altLang="en-US" sz="2000" dirty="0"/>
              <a:t>Shrews and salamanders can become food for aboveground animals linking the detrital and grazing food webs.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284" y="616964"/>
            <a:ext cx="5619844" cy="456761"/>
          </a:xfrm>
        </p:spPr>
        <p:txBody>
          <a:bodyPr/>
          <a:lstStyle/>
          <a:p>
            <a:r>
              <a:rPr lang="en-US" altLang="en-US" dirty="0"/>
              <a:t>Figure 31.18 Food Webs</a:t>
            </a:r>
            <a:endParaRPr lang="en-US" dirty="0"/>
          </a:p>
        </p:txBody>
      </p:sp>
      <p:pic>
        <p:nvPicPr>
          <p:cNvPr id="5" name="Picture 2"/>
          <p:cNvPicPr>
            <a:picLocks noChangeAspect="1" noChangeArrowheads="1"/>
          </p:cNvPicPr>
          <p:nvPr/>
        </p:nvPicPr>
        <p:blipFill rotWithShape="1">
          <a:blip r:embed="rId3" cstate="print"/>
          <a:srcRect t="1861"/>
          <a:stretch/>
        </p:blipFill>
        <p:spPr bwMode="auto">
          <a:xfrm>
            <a:off x="1954213" y="1219200"/>
            <a:ext cx="5235574" cy="52578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201" y="306835"/>
            <a:ext cx="6800011" cy="1077019"/>
          </a:xfrm>
        </p:spPr>
        <p:txBody>
          <a:bodyPr/>
          <a:lstStyle/>
          <a:p>
            <a:r>
              <a:rPr lang="en-US" altLang="en-US" dirty="0"/>
              <a:t>Trophic Levels and Ecological Pyramids</a:t>
            </a:r>
            <a:endParaRPr lang="en-US" dirty="0"/>
          </a:p>
        </p:txBody>
      </p:sp>
      <p:sp>
        <p:nvSpPr>
          <p:cNvPr id="5" name="Content Placeholder 4"/>
          <p:cNvSpPr>
            <a:spLocks noGrp="1"/>
          </p:cNvSpPr>
          <p:nvPr>
            <p:ph idx="1"/>
          </p:nvPr>
        </p:nvSpPr>
        <p:spPr>
          <a:xfrm>
            <a:off x="457201" y="1600200"/>
            <a:ext cx="8001000" cy="4190999"/>
          </a:xfrm>
        </p:spPr>
        <p:txBody>
          <a:bodyPr/>
          <a:lstStyle/>
          <a:p>
            <a:pPr marL="0" indent="0">
              <a:spcAft>
                <a:spcPts val="1500"/>
              </a:spcAft>
              <a:buNone/>
            </a:pPr>
            <a:r>
              <a:rPr lang="en-US" altLang="en-US" dirty="0"/>
              <a:t>Food chain—diagrams that show a single path of energy flow in an ecosystem</a:t>
            </a:r>
          </a:p>
          <a:p>
            <a:pPr marL="0" indent="0">
              <a:spcAft>
                <a:spcPts val="1500"/>
              </a:spcAft>
              <a:buNone/>
            </a:pPr>
            <a:r>
              <a:rPr lang="en-US" altLang="en-US" dirty="0"/>
              <a:t>Trophic level—level of nourishment within a food web or chain</a:t>
            </a:r>
          </a:p>
          <a:p>
            <a:pPr marL="285750" lvl="1">
              <a:buClr>
                <a:srgbClr val="2B822B"/>
              </a:buClr>
              <a:buFont typeface="Arial" panose="020B0604020202020204" pitchFamily="34" charset="0"/>
              <a:buChar char="•"/>
            </a:pPr>
            <a:r>
              <a:rPr lang="en-US" altLang="en-US" dirty="0"/>
              <a:t>First level—producers</a:t>
            </a:r>
          </a:p>
          <a:p>
            <a:pPr marL="285750" lvl="1">
              <a:buClr>
                <a:srgbClr val="2B822B"/>
              </a:buClr>
              <a:buFont typeface="Arial" panose="020B0604020202020204" pitchFamily="34" charset="0"/>
              <a:buChar char="•"/>
            </a:pPr>
            <a:r>
              <a:rPr lang="en-US" altLang="en-US" dirty="0"/>
              <a:t>Second level—herbivores</a:t>
            </a:r>
          </a:p>
          <a:p>
            <a:pPr marL="285750" lvl="1">
              <a:buClr>
                <a:srgbClr val="2B822B"/>
              </a:buClr>
              <a:buFont typeface="Arial" panose="020B0604020202020204" pitchFamily="34" charset="0"/>
              <a:buChar char="•"/>
            </a:pPr>
            <a:r>
              <a:rPr lang="en-US" altLang="en-US" dirty="0"/>
              <a:t>Third (and fourth) level—carnivores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1284" y="569004"/>
            <a:ext cx="5619844" cy="552681"/>
          </a:xfrm>
        </p:spPr>
        <p:txBody>
          <a:bodyPr/>
          <a:lstStyle/>
          <a:p>
            <a:r>
              <a:rPr lang="en-US" altLang="en-US" dirty="0"/>
              <a:t>Figure 31.19 Food Chain</a:t>
            </a:r>
            <a:endParaRPr lang="en-US" dirty="0"/>
          </a:p>
        </p:txBody>
      </p:sp>
      <p:pic>
        <p:nvPicPr>
          <p:cNvPr id="6" name="Picture 2"/>
          <p:cNvPicPr>
            <a:picLocks noChangeAspect="1" noChangeArrowheads="1"/>
          </p:cNvPicPr>
          <p:nvPr/>
        </p:nvPicPr>
        <p:blipFill rotWithShape="1">
          <a:blip r:embed="rId3" cstate="print"/>
          <a:srcRect t="6009"/>
          <a:stretch/>
        </p:blipFill>
        <p:spPr bwMode="auto">
          <a:xfrm>
            <a:off x="439394" y="1855694"/>
            <a:ext cx="8265212" cy="3325906"/>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00295"/>
            <a:ext cx="8228013" cy="890098"/>
          </a:xfrm>
        </p:spPr>
        <p:txBody>
          <a:bodyPr/>
          <a:lstStyle/>
          <a:p>
            <a:r>
              <a:rPr lang="en-US" altLang="en-US" dirty="0"/>
              <a:t>Figure 31.1c Coevolution, Bats and Cacti Flowers</a:t>
            </a:r>
            <a:endParaRPr lang="en-US" dirty="0"/>
          </a:p>
        </p:txBody>
      </p:sp>
      <p:sp>
        <p:nvSpPr>
          <p:cNvPr id="4" name="Content Placeholder 3"/>
          <p:cNvSpPr>
            <a:spLocks noGrp="1"/>
          </p:cNvSpPr>
          <p:nvPr>
            <p:ph sz="half" idx="2"/>
          </p:nvPr>
        </p:nvSpPr>
        <p:spPr>
          <a:xfrm>
            <a:off x="304800" y="4953000"/>
            <a:ext cx="8534400" cy="1295400"/>
          </a:xfrm>
        </p:spPr>
        <p:txBody>
          <a:bodyPr/>
          <a:lstStyle/>
          <a:p>
            <a:r>
              <a:rPr lang="en-US" altLang="en-US" sz="2000" dirty="0"/>
              <a:t>Bats are nocturnal, and the flowers they pollinate are white or light-colored, making them visible in moonlight. The flowers smell like bats and are large and sturdy, enabling them to withstand insertion of the bat’s head as it uses its long, bristly tongue to lap up nectar and pollen.</a:t>
            </a:r>
          </a:p>
        </p:txBody>
      </p:sp>
      <p:pic>
        <p:nvPicPr>
          <p:cNvPr id="7" name="Picture 2" descr="Flowers pollintate primarily by bats often lack color yet smell like bats; these flowers are primarily pollinated at night."/>
          <p:cNvPicPr>
            <a:picLocks noChangeAspect="1" noChangeArrowheads="1"/>
          </p:cNvPicPr>
          <p:nvPr/>
        </p:nvPicPr>
        <p:blipFill rotWithShape="1">
          <a:blip r:embed="rId3" cstate="print"/>
          <a:srcRect l="-90" t="4237" r="90" b="3560"/>
          <a:stretch/>
        </p:blipFill>
        <p:spPr bwMode="auto">
          <a:xfrm>
            <a:off x="2358231" y="1524000"/>
            <a:ext cx="4427538" cy="3316637"/>
          </a:xfrm>
          <a:prstGeom prst="rect">
            <a:avLst/>
          </a:prstGeom>
          <a:noFill/>
        </p:spPr>
      </p:pic>
      <p:sp>
        <p:nvSpPr>
          <p:cNvPr id="6" name="Content Placeholder 6"/>
          <p:cNvSpPr>
            <a:spLocks noGrp="1"/>
          </p:cNvSpPr>
          <p:nvPr>
            <p:ph sz="quarter" idx="12"/>
          </p:nvPr>
        </p:nvSpPr>
        <p:spPr>
          <a:xfrm>
            <a:off x="2646828" y="4788670"/>
            <a:ext cx="3906372" cy="251741"/>
          </a:xfrm>
        </p:spPr>
        <p:txBody>
          <a:bodyPr/>
          <a:lstStyle>
            <a:lvl1pPr marL="0" indent="0">
              <a:buNone/>
              <a:defRPr sz="800"/>
            </a:lvl1pPr>
          </a:lstStyle>
          <a:p>
            <a:pPr lvl="0"/>
            <a:r>
              <a:rPr lang="en-US" sz="920" dirty="0"/>
              <a:t>c: © Dr. Merlin D. Tuttle/Bat Conservation International/Science Source</a:t>
            </a:r>
            <a:endParaRPr lang="en-GB" sz="92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5079" y="594126"/>
            <a:ext cx="3172255" cy="502437"/>
          </a:xfrm>
        </p:spPr>
        <p:txBody>
          <a:bodyPr/>
          <a:lstStyle/>
          <a:p>
            <a:r>
              <a:rPr lang="en-US" dirty="0"/>
              <a:t>Food Chains</a:t>
            </a:r>
          </a:p>
        </p:txBody>
      </p:sp>
      <p:sp>
        <p:nvSpPr>
          <p:cNvPr id="5" name="Content Placeholder 4"/>
          <p:cNvSpPr>
            <a:spLocks noGrp="1"/>
          </p:cNvSpPr>
          <p:nvPr>
            <p:ph idx="1"/>
          </p:nvPr>
        </p:nvSpPr>
        <p:spPr>
          <a:xfrm>
            <a:off x="457201" y="1600200"/>
            <a:ext cx="7772399" cy="4038599"/>
          </a:xfrm>
        </p:spPr>
        <p:txBody>
          <a:bodyPr/>
          <a:lstStyle/>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Food chains are short, because energy is lost between trophic levels</a:t>
            </a:r>
          </a:p>
          <a:p>
            <a:pPr marL="285750" lvl="1">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In general, only about 10% of the energy of one trophic level is available to the next level.</a:t>
            </a:r>
          </a:p>
          <a:p>
            <a:pPr marL="285750" lvl="1">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Explains why few carnivores can be supported in a food chain</a:t>
            </a:r>
          </a:p>
          <a:p>
            <a:pPr marL="285750" lvl="1">
              <a:spcBef>
                <a:spcPts val="7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Ecological pyramid depicts energy losses between tropic levels.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569004"/>
            <a:ext cx="7480012" cy="552681"/>
          </a:xfrm>
        </p:spPr>
        <p:txBody>
          <a:bodyPr/>
          <a:lstStyle/>
          <a:p>
            <a:r>
              <a:rPr lang="en-US" altLang="en-US" dirty="0"/>
              <a:t>Figure 31.20 Ecological Pyramid</a:t>
            </a:r>
            <a:endParaRPr lang="en-US" dirty="0"/>
          </a:p>
        </p:txBody>
      </p:sp>
      <p:pic>
        <p:nvPicPr>
          <p:cNvPr id="5" name="Picture 2"/>
          <p:cNvPicPr>
            <a:picLocks noChangeAspect="1" noChangeArrowheads="1"/>
          </p:cNvPicPr>
          <p:nvPr/>
        </p:nvPicPr>
        <p:blipFill rotWithShape="1">
          <a:blip r:embed="rId3" cstate="print"/>
          <a:srcRect t="2730" b="1"/>
          <a:stretch/>
        </p:blipFill>
        <p:spPr bwMode="auto">
          <a:xfrm>
            <a:off x="2312987" y="1398494"/>
            <a:ext cx="4518026" cy="4959046"/>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0070" y="232089"/>
            <a:ext cx="4222272" cy="607949"/>
          </a:xfrm>
        </p:spPr>
        <p:txBody>
          <a:bodyPr/>
          <a:lstStyle/>
          <a:p>
            <a:r>
              <a:rPr lang="en-US" altLang="en-US" dirty="0"/>
              <a:t>Chemical Cycling</a:t>
            </a:r>
            <a:endParaRPr lang="en-US" dirty="0"/>
          </a:p>
        </p:txBody>
      </p:sp>
      <p:sp>
        <p:nvSpPr>
          <p:cNvPr id="5" name="Content Placeholder 4"/>
          <p:cNvSpPr>
            <a:spLocks noGrp="1"/>
          </p:cNvSpPr>
          <p:nvPr>
            <p:ph idx="1"/>
          </p:nvPr>
        </p:nvSpPr>
        <p:spPr>
          <a:xfrm>
            <a:off x="457200" y="1082842"/>
            <a:ext cx="8228013" cy="2250139"/>
          </a:xfrm>
        </p:spPr>
        <p:txBody>
          <a:bodyPr/>
          <a:lstStyle/>
          <a:p>
            <a:pPr marL="0" indent="0">
              <a:spcAft>
                <a:spcPts val="1500"/>
              </a:spcAft>
              <a:buNone/>
            </a:pPr>
            <a:r>
              <a:rPr lang="en-US" altLang="en-US" sz="2800" dirty="0"/>
              <a:t>Biogeochemical cycles—pathways by which chemicals cycle within ecosystems</a:t>
            </a:r>
          </a:p>
          <a:p>
            <a:pPr marL="285750" lvl="1">
              <a:buClr>
                <a:srgbClr val="2B822B"/>
              </a:buClr>
              <a:buFont typeface="Arial" panose="020B0604020202020204" pitchFamily="34" charset="0"/>
              <a:buChar char="•"/>
            </a:pPr>
            <a:r>
              <a:rPr lang="en-US" altLang="en-US" sz="2400" dirty="0"/>
              <a:t>Involves both living (producers, decomposers, consumers) and nonliving (inorganic nutrients, atmosphere) components</a:t>
            </a:r>
          </a:p>
        </p:txBody>
      </p:sp>
      <p:sp>
        <p:nvSpPr>
          <p:cNvPr id="6" name="Content Placeholder 6"/>
          <p:cNvSpPr>
            <a:spLocks noGrp="1"/>
          </p:cNvSpPr>
          <p:nvPr>
            <p:ph sz="quarter" idx="10"/>
          </p:nvPr>
        </p:nvSpPr>
        <p:spPr>
          <a:xfrm>
            <a:off x="461216" y="3495166"/>
            <a:ext cx="7692184" cy="3022174"/>
          </a:xfrm>
        </p:spPr>
        <p:txBody>
          <a:bodyPr/>
          <a:lstStyle/>
          <a:p>
            <a:pPr marL="0" lvl="0" indent="0">
              <a:spcAft>
                <a:spcPts val="1500"/>
              </a:spcAft>
              <a:buNone/>
            </a:pPr>
            <a:r>
              <a:rPr lang="en-US" altLang="en-US" sz="2800" dirty="0"/>
              <a:t>Two types of cycles</a:t>
            </a:r>
          </a:p>
          <a:p>
            <a:pPr marL="285750" lvl="1">
              <a:buClr>
                <a:srgbClr val="2B822B"/>
              </a:buClr>
              <a:buFont typeface="Arial" panose="020B0604020202020204" pitchFamily="34" charset="0"/>
              <a:buChar char="•"/>
            </a:pPr>
            <a:r>
              <a:rPr lang="en-US" altLang="en-US" sz="2400" dirty="0"/>
              <a:t>Sedimentary—chemical is absorbed from the sediment by plant roots, passed through the food chain, and eventually returned to the soil by decomposers.</a:t>
            </a:r>
          </a:p>
          <a:p>
            <a:pPr marL="285750" lvl="1">
              <a:buClr>
                <a:srgbClr val="2B822B"/>
              </a:buClr>
              <a:buFont typeface="Arial" panose="020B0604020202020204" pitchFamily="34" charset="0"/>
              <a:buChar char="•"/>
            </a:pPr>
            <a:r>
              <a:rPr lang="en-US" altLang="en-US" sz="2400" dirty="0"/>
              <a:t>Gaseous—element returns to and is withdrawn from the atmosphere as a gas.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8957" y="569004"/>
            <a:ext cx="4644499" cy="552681"/>
          </a:xfrm>
        </p:spPr>
        <p:txBody>
          <a:bodyPr/>
          <a:lstStyle/>
          <a:p>
            <a:r>
              <a:rPr lang="en-US" altLang="en-US" dirty="0"/>
              <a:t>Cycles May Involve</a:t>
            </a:r>
            <a:endParaRPr lang="en-US" dirty="0"/>
          </a:p>
        </p:txBody>
      </p:sp>
      <p:sp>
        <p:nvSpPr>
          <p:cNvPr id="5" name="Content Placeholder 4"/>
          <p:cNvSpPr>
            <a:spLocks noGrp="1"/>
          </p:cNvSpPr>
          <p:nvPr>
            <p:ph idx="1"/>
          </p:nvPr>
        </p:nvSpPr>
        <p:spPr>
          <a:xfrm>
            <a:off x="457201" y="1600200"/>
            <a:ext cx="7772399" cy="3809999"/>
          </a:xfrm>
        </p:spPr>
        <p:txBody>
          <a:bodyPr/>
          <a:lstStyle/>
          <a:p>
            <a:pPr marL="0" indent="0">
              <a:buNone/>
            </a:pPr>
            <a:r>
              <a:rPr lang="en-US" altLang="en-US" dirty="0"/>
              <a:t>Reservoirs—source normally unavailable to organisms</a:t>
            </a:r>
          </a:p>
          <a:p>
            <a:pPr marL="0" indent="0">
              <a:buNone/>
            </a:pPr>
            <a:r>
              <a:rPr lang="en-US" altLang="en-US" dirty="0"/>
              <a:t>Exchange pool—source from which organisms generally take elements</a:t>
            </a:r>
          </a:p>
          <a:p>
            <a:pPr marL="0" indent="0">
              <a:buNone/>
            </a:pPr>
            <a:r>
              <a:rPr lang="en-US" altLang="en-US" dirty="0"/>
              <a:t>Biotic community—consists of autotrophic and heterotrophic species of an ecosystem that feed on each other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306835"/>
            <a:ext cx="7480012" cy="1077019"/>
          </a:xfrm>
        </p:spPr>
        <p:txBody>
          <a:bodyPr/>
          <a:lstStyle/>
          <a:p>
            <a:r>
              <a:rPr lang="en-US" altLang="en-US" dirty="0"/>
              <a:t>Figure 31.21 Model for Chemical Cycling</a:t>
            </a:r>
            <a:endParaRPr lang="en-US" dirty="0"/>
          </a:p>
        </p:txBody>
      </p:sp>
      <p:pic>
        <p:nvPicPr>
          <p:cNvPr id="5" name="Picture 2"/>
          <p:cNvPicPr>
            <a:picLocks noChangeAspect="1" noChangeArrowheads="1"/>
          </p:cNvPicPr>
          <p:nvPr/>
        </p:nvPicPr>
        <p:blipFill rotWithShape="1">
          <a:blip r:embed="rId3" cstate="print"/>
          <a:srcRect t="3329"/>
          <a:stretch/>
        </p:blipFill>
        <p:spPr bwMode="auto">
          <a:xfrm>
            <a:off x="276226" y="1676399"/>
            <a:ext cx="8562974" cy="4422683"/>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0070" y="510972"/>
            <a:ext cx="4222272" cy="668744"/>
          </a:xfrm>
        </p:spPr>
        <p:txBody>
          <a:bodyPr/>
          <a:lstStyle/>
          <a:p>
            <a:r>
              <a:rPr lang="en-US" altLang="en-US" dirty="0"/>
              <a:t>Phosphorus Cycle</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57200" y="1223684"/>
                <a:ext cx="8228013" cy="1595715"/>
              </a:xfrm>
            </p:spPr>
            <p:txBody>
              <a:bodyPr/>
              <a:lstStyle/>
              <a:p>
                <a:pPr marL="5715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On land, slow weathering of rocks adds phosphates (</a:t>
                </a:r>
                <a14:m>
                  <m:oMath xmlns:m="http://schemas.openxmlformats.org/officeDocument/2006/math">
                    <m:sSubSup>
                      <m:sSubSupPr>
                        <m:ctrlPr>
                          <a:rPr lang="en-US" altLang="en-US" sz="2800" i="1" dirty="0" smtClean="0">
                            <a:latin typeface="Cambria Math" panose="02040503050406030204" pitchFamily="18" charset="0"/>
                          </a:rPr>
                        </m:ctrlPr>
                      </m:sSubSupPr>
                      <m:e>
                        <m:r>
                          <m:rPr>
                            <m:sty m:val="p"/>
                          </m:rPr>
                          <a:rPr lang="en-US" altLang="en-US" sz="2800" b="0" i="0" dirty="0" smtClean="0">
                            <a:latin typeface="Cambria Math" panose="02040503050406030204" pitchFamily="18" charset="0"/>
                          </a:rPr>
                          <m:t>PO</m:t>
                        </m:r>
                      </m:e>
                      <m:sub>
                        <m:r>
                          <a:rPr lang="en-US" altLang="en-US" sz="2800" b="0" i="0" dirty="0" smtClean="0">
                            <a:latin typeface="Cambria Math" panose="02040503050406030204" pitchFamily="18" charset="0"/>
                          </a:rPr>
                          <m:t>4</m:t>
                        </m:r>
                      </m:sub>
                      <m:sup>
                        <m:r>
                          <a:rPr lang="en-US" altLang="en-US" sz="2800" b="0" i="0" dirty="0" smtClean="0">
                            <a:latin typeface="Cambria Math" panose="02040503050406030204" pitchFamily="18" charset="0"/>
                          </a:rPr>
                          <m:t>2−</m:t>
                        </m:r>
                      </m:sup>
                    </m:sSubSup>
                  </m:oMath>
                </a14:m>
                <a:r>
                  <a:rPr lang="en-US" altLang="en-US" sz="2800" dirty="0"/>
                  <a:t> and </a:t>
                </a:r>
                <a14:m>
                  <m:oMath xmlns:m="http://schemas.openxmlformats.org/officeDocument/2006/math">
                    <m:sSubSup>
                      <m:sSubSupPr>
                        <m:ctrlPr>
                          <a:rPr lang="en-US" altLang="en-US" sz="2800" i="1" dirty="0" smtClean="0">
                            <a:latin typeface="Cambria Math" panose="02040503050406030204" pitchFamily="18" charset="0"/>
                          </a:rPr>
                        </m:ctrlPr>
                      </m:sSubSupPr>
                      <m:e>
                        <m:r>
                          <m:rPr>
                            <m:sty m:val="p"/>
                          </m:rPr>
                          <a:rPr lang="en-US" altLang="en-US" sz="2800" b="0" i="0" dirty="0" smtClean="0">
                            <a:latin typeface="Cambria Math" panose="02040503050406030204" pitchFamily="18" charset="0"/>
                          </a:rPr>
                          <m:t>HPO</m:t>
                        </m:r>
                      </m:e>
                      <m:sub>
                        <m:r>
                          <a:rPr lang="en-US" altLang="en-US" sz="2800" b="0" i="0" dirty="0" smtClean="0">
                            <a:latin typeface="Cambria Math" panose="02040503050406030204" pitchFamily="18" charset="0"/>
                          </a:rPr>
                          <m:t>4</m:t>
                        </m:r>
                      </m:sub>
                      <m:sup>
                        <m:r>
                          <a:rPr lang="en-US" altLang="en-US" sz="2800" b="0" i="0" dirty="0" smtClean="0">
                            <a:latin typeface="Cambria Math" panose="02040503050406030204" pitchFamily="18" charset="0"/>
                          </a:rPr>
                          <m:t>2−</m:t>
                        </m:r>
                      </m:sup>
                    </m:sSubSup>
                  </m:oMath>
                </a14:m>
                <a:r>
                  <a:rPr lang="en-US" altLang="en-US" sz="2800" dirty="0"/>
                  <a:t>) to the soil.</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Also runs off into aquatic systems</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57200" y="1223684"/>
                <a:ext cx="8228013" cy="1595715"/>
              </a:xfrm>
              <a:blipFill>
                <a:blip r:embed="rId3"/>
                <a:stretch>
                  <a:fillRect l="-1037" t="-4215" b="-8429"/>
                </a:stretch>
              </a:blipFill>
            </p:spPr>
            <p:txBody>
              <a:bodyPr/>
              <a:lstStyle/>
              <a:p>
                <a:r>
                  <a:rPr lang="en-US">
                    <a:noFill/>
                  </a:rPr>
                  <a:t> </a:t>
                </a:r>
              </a:p>
            </p:txBody>
          </p:sp>
        </mc:Fallback>
      </mc:AlternateContent>
      <p:sp>
        <p:nvSpPr>
          <p:cNvPr id="6" name="Content Placeholder 2"/>
          <p:cNvSpPr>
            <a:spLocks noGrp="1"/>
          </p:cNvSpPr>
          <p:nvPr>
            <p:ph idx="1"/>
          </p:nvPr>
        </p:nvSpPr>
        <p:spPr>
          <a:xfrm>
            <a:off x="457200" y="2866111"/>
            <a:ext cx="8228013" cy="1934988"/>
          </a:xfrm>
        </p:spPr>
        <p:txBody>
          <a:bodyPr/>
          <a:lstStyle/>
          <a:p>
            <a:pPr marL="57150" lv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Producers use phosphates in a variety of molecules—phospholipids, ATP, nucleotides.</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Decomposition of plant and animal materials makes phosphates available.</a:t>
            </a:r>
          </a:p>
        </p:txBody>
      </p:sp>
      <p:sp>
        <p:nvSpPr>
          <p:cNvPr id="7" name="Content Placeholder 6"/>
          <p:cNvSpPr>
            <a:spLocks noGrp="1"/>
          </p:cNvSpPr>
          <p:nvPr>
            <p:ph sz="quarter" idx="10"/>
          </p:nvPr>
        </p:nvSpPr>
        <p:spPr>
          <a:xfrm>
            <a:off x="461216" y="4893341"/>
            <a:ext cx="7920784" cy="1583659"/>
          </a:xfrm>
        </p:spPr>
        <p:txBody>
          <a:bodyPr/>
          <a:lstStyle/>
          <a:p>
            <a:pPr marL="57150" lv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Phosphates usually a limiting inorganic nutrient in ecosystems</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Limits plant growth and primary productivity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69004"/>
            <a:ext cx="8228013" cy="552681"/>
          </a:xfrm>
        </p:spPr>
        <p:txBody>
          <a:bodyPr/>
          <a:lstStyle/>
          <a:p>
            <a:r>
              <a:rPr lang="en-US" altLang="en-US" dirty="0"/>
              <a:t>Figure 31.22 The Phosphorus Cycle</a:t>
            </a:r>
            <a:endParaRPr lang="en-US" dirty="0"/>
          </a:p>
        </p:txBody>
      </p:sp>
      <p:pic>
        <p:nvPicPr>
          <p:cNvPr id="5" name="Picture 2"/>
          <p:cNvPicPr>
            <a:picLocks noChangeAspect="1" noChangeArrowheads="1"/>
          </p:cNvPicPr>
          <p:nvPr/>
        </p:nvPicPr>
        <p:blipFill rotWithShape="1">
          <a:blip r:embed="rId3" cstate="print"/>
          <a:srcRect t="2869"/>
          <a:stretch/>
        </p:blipFill>
        <p:spPr bwMode="auto">
          <a:xfrm>
            <a:off x="1890712" y="1332963"/>
            <a:ext cx="5362576" cy="512445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284" y="637726"/>
            <a:ext cx="5619844" cy="415237"/>
          </a:xfrm>
        </p:spPr>
        <p:txBody>
          <a:bodyPr/>
          <a:lstStyle/>
          <a:p>
            <a:r>
              <a:rPr lang="en-US" altLang="en-US" dirty="0"/>
              <a:t>Figure 31.23 Lemmings</a:t>
            </a:r>
            <a:endParaRPr lang="en-US" dirty="0"/>
          </a:p>
        </p:txBody>
      </p:sp>
      <p:sp>
        <p:nvSpPr>
          <p:cNvPr id="7" name="Content Placeholder 6"/>
          <p:cNvSpPr>
            <a:spLocks noGrp="1"/>
          </p:cNvSpPr>
          <p:nvPr>
            <p:ph idx="1"/>
          </p:nvPr>
        </p:nvSpPr>
        <p:spPr>
          <a:xfrm>
            <a:off x="762000" y="2729748"/>
            <a:ext cx="7772400" cy="3810005"/>
          </a:xfrm>
        </p:spPr>
        <p:txBody>
          <a:bodyPr/>
          <a:lstStyle/>
          <a:p>
            <a:pPr marL="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Lemmings illustrate the importance of phosphates and calcium to population growth.</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Every four years or so, grasses and sedges of tundra become rich in minerals and lemming population explodes.</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Grasses and sedges then decline due to overabundance of lemmings.</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Now lemming population crashes.</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Takes about four years before animals decompose and return minerals to producers</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Cycle starts again.</a:t>
            </a:r>
            <a:r>
              <a:rPr lang="en-US" dirty="0">
                <a:solidFill>
                  <a:srgbClr val="FF0000"/>
                </a:solidFill>
              </a:rPr>
              <a:t> </a:t>
            </a:r>
          </a:p>
        </p:txBody>
      </p:sp>
      <p:pic>
        <p:nvPicPr>
          <p:cNvPr id="10" name="Picture 2"/>
          <p:cNvPicPr>
            <a:picLocks noChangeAspect="1" noChangeArrowheads="1"/>
          </p:cNvPicPr>
          <p:nvPr/>
        </p:nvPicPr>
        <p:blipFill rotWithShape="1">
          <a:blip r:embed="rId3" cstate="print"/>
          <a:srcRect t="3634" b="4060"/>
          <a:stretch/>
        </p:blipFill>
        <p:spPr bwMode="auto">
          <a:xfrm>
            <a:off x="3429000" y="1164730"/>
            <a:ext cx="2286000" cy="1599331"/>
          </a:xfrm>
          <a:prstGeom prst="rect">
            <a:avLst/>
          </a:prstGeom>
          <a:noFill/>
        </p:spPr>
      </p:pic>
      <p:sp>
        <p:nvSpPr>
          <p:cNvPr id="9" name="Content Placeholder 8"/>
          <p:cNvSpPr>
            <a:spLocks noGrp="1"/>
          </p:cNvSpPr>
          <p:nvPr>
            <p:ph sz="quarter" idx="11"/>
          </p:nvPr>
        </p:nvSpPr>
        <p:spPr>
          <a:xfrm>
            <a:off x="4174144" y="2729747"/>
            <a:ext cx="931256" cy="102643"/>
          </a:xfrm>
        </p:spPr>
        <p:txBody>
          <a:bodyPr/>
          <a:lstStyle>
            <a:lvl1pPr marL="0" indent="0">
              <a:buNone/>
              <a:defRPr sz="800"/>
            </a:lvl1pPr>
          </a:lstStyle>
          <a:p>
            <a:pPr lvl="0"/>
            <a:r>
              <a:rPr lang="en-US" sz="380" dirty="0"/>
              <a:t>© Tom McHugh/Science Source</a:t>
            </a:r>
            <a:endParaRPr lang="en-GB" sz="38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5079" y="569004"/>
            <a:ext cx="3172255" cy="552681"/>
          </a:xfrm>
        </p:spPr>
        <p:txBody>
          <a:bodyPr/>
          <a:lstStyle/>
          <a:p>
            <a:r>
              <a:rPr lang="en-US" altLang="en-US" dirty="0"/>
              <a:t>Transfer Rate</a:t>
            </a:r>
            <a:endParaRPr lang="en-US" dirty="0"/>
          </a:p>
        </p:txBody>
      </p:sp>
      <p:sp>
        <p:nvSpPr>
          <p:cNvPr id="5" name="Content Placeholder 4"/>
          <p:cNvSpPr>
            <a:spLocks noGrp="1"/>
          </p:cNvSpPr>
          <p:nvPr>
            <p:ph idx="1"/>
          </p:nvPr>
        </p:nvSpPr>
        <p:spPr>
          <a:xfrm>
            <a:off x="457201" y="1200496"/>
            <a:ext cx="7924799" cy="5276504"/>
          </a:xfrm>
        </p:spPr>
        <p:txBody>
          <a:bodyPr/>
          <a:lstStyle/>
          <a:p>
            <a:pPr marL="0" indent="0">
              <a:lnSpc>
                <a:spcPct val="90000"/>
              </a:lnSpc>
              <a:buNone/>
            </a:pPr>
            <a:r>
              <a:rPr lang="en-US" altLang="en-US" sz="2400" dirty="0"/>
              <a:t>Amount of nutrient that moves from one component of the environment to another within a specified amount of time</a:t>
            </a:r>
          </a:p>
          <a:p>
            <a:pPr marL="0" indent="0">
              <a:lnSpc>
                <a:spcPct val="90000"/>
              </a:lnSpc>
              <a:spcAft>
                <a:spcPts val="1500"/>
              </a:spcAft>
              <a:buNone/>
            </a:pPr>
            <a:r>
              <a:rPr lang="en-US" altLang="en-US" sz="2400" dirty="0"/>
              <a:t>Human activities change transfer rates.</a:t>
            </a:r>
          </a:p>
          <a:p>
            <a:pPr marL="0" indent="0">
              <a:lnSpc>
                <a:spcPct val="90000"/>
              </a:lnSpc>
              <a:spcAft>
                <a:spcPts val="1500"/>
              </a:spcAft>
              <a:buNone/>
            </a:pPr>
            <a:r>
              <a:rPr lang="en-US" altLang="en-US" sz="2400" dirty="0"/>
              <a:t>Humans mine phosphate ores and use them for fertilizer, animal feed supplement, and detergents.</a:t>
            </a:r>
          </a:p>
          <a:p>
            <a:pPr marL="0" indent="0">
              <a:lnSpc>
                <a:spcPct val="90000"/>
              </a:lnSpc>
              <a:spcAft>
                <a:spcPts val="1500"/>
              </a:spcAft>
              <a:buNone/>
            </a:pPr>
            <a:r>
              <a:rPr lang="en-US" altLang="en-US" sz="2400" dirty="0"/>
              <a:t>Animal wastes from livestock, lawn fertilizer, and sewage discharge from cities adds excess phosphates to nearby waters.</a:t>
            </a:r>
          </a:p>
          <a:p>
            <a:pPr marL="0" indent="0">
              <a:lnSpc>
                <a:spcPct val="90000"/>
              </a:lnSpc>
              <a:spcAft>
                <a:spcPts val="1500"/>
              </a:spcAft>
              <a:buNone/>
            </a:pPr>
            <a:r>
              <a:rPr lang="en-US" altLang="en-US" sz="2400" dirty="0"/>
              <a:t>Eutrophication—overenrichment of a body of water causing an algal bloom</a:t>
            </a:r>
          </a:p>
          <a:p>
            <a:pPr marL="285750" lvl="1">
              <a:lnSpc>
                <a:spcPct val="90000"/>
              </a:lnSpc>
              <a:buClr>
                <a:srgbClr val="2B822B"/>
              </a:buClr>
              <a:buFont typeface="Arial" panose="020B0604020202020204" pitchFamily="34" charset="0"/>
              <a:buChar char="•"/>
            </a:pPr>
            <a:r>
              <a:rPr lang="en-US" altLang="en-US" sz="2000" dirty="0"/>
              <a:t>When algae die and decay, oxygen is consumed, causing fish kills.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6466" y="299324"/>
            <a:ext cx="3489481" cy="607949"/>
          </a:xfrm>
        </p:spPr>
        <p:txBody>
          <a:bodyPr/>
          <a:lstStyle/>
          <a:p>
            <a:r>
              <a:rPr lang="en-US" altLang="en-US" dirty="0"/>
              <a:t>Nitrogen Cycle</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57200" y="990600"/>
                <a:ext cx="8228013" cy="2120712"/>
              </a:xfrm>
            </p:spPr>
            <p:txBody>
              <a:bodyPr/>
              <a:lstStyle/>
              <a:p>
                <a:pPr mar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Nitrogen gas (</a:t>
                </a:r>
                <a14:m>
                  <m:oMath xmlns:m="http://schemas.openxmlformats.org/officeDocument/2006/math">
                    <m:sSub>
                      <m:sSubPr>
                        <m:ctrlPr>
                          <a:rPr lang="en-US" altLang="en-US" sz="2800" i="1" dirty="0" smtClean="0">
                            <a:latin typeface="Cambria Math" panose="02040503050406030204" pitchFamily="18" charset="0"/>
                          </a:rPr>
                        </m:ctrlPr>
                      </m:sSubPr>
                      <m:e>
                        <m:r>
                          <m:rPr>
                            <m:sty m:val="p"/>
                          </m:rPr>
                          <a:rPr lang="en-US" altLang="en-US" sz="2800" b="0" i="0" dirty="0" smtClean="0">
                            <a:latin typeface="Cambria Math" panose="02040503050406030204" pitchFamily="18" charset="0"/>
                          </a:rPr>
                          <m:t>N</m:t>
                        </m:r>
                      </m:e>
                      <m:sub>
                        <m:r>
                          <a:rPr lang="en-US" altLang="en-US" sz="2800" b="0" i="0" dirty="0" smtClean="0">
                            <a:latin typeface="Cambria Math" panose="02040503050406030204" pitchFamily="18" charset="0"/>
                          </a:rPr>
                          <m:t>2</m:t>
                        </m:r>
                      </m:sub>
                    </m:sSub>
                  </m:oMath>
                </a14:m>
                <a:r>
                  <a:rPr lang="en-US" altLang="en-US" sz="2800" dirty="0"/>
                  <a:t>) comprises 78% of the atmosphere by volume.</a:t>
                </a:r>
              </a:p>
              <a:p>
                <a:pPr marL="342900" lvl="1" indent="-342900">
                  <a:lnSpc>
                    <a:spcPct val="90000"/>
                  </a:lnSpc>
                  <a:spcBef>
                    <a:spcPts val="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Plants cannot take up nitrogen gas.</a:t>
                </a:r>
              </a:p>
              <a:p>
                <a:pPr marL="342900" lvl="1" indent="-342900">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Plants rely on various bacteria to make nitrogen available.</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57200" y="990600"/>
                <a:ext cx="8228013" cy="2120712"/>
              </a:xfrm>
              <a:blipFill>
                <a:blip r:embed="rId3"/>
                <a:stretch>
                  <a:fillRect l="-1556" t="-5187" b="-6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457201" y="3183464"/>
                <a:ext cx="7848600" cy="1451847"/>
              </a:xfrm>
            </p:spPr>
            <p:txBody>
              <a:bodyPr/>
              <a:lstStyle/>
              <a:p>
                <a:pPr marL="0" lv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Plants take up ammonium (</a:t>
                </a:r>
                <a14:m>
                  <m:oMath xmlns:m="http://schemas.openxmlformats.org/officeDocument/2006/math">
                    <m:sSubSup>
                      <m:sSubSupPr>
                        <m:ctrlPr>
                          <a:rPr lang="en-US" altLang="en-US" sz="2800" i="1" dirty="0">
                            <a:latin typeface="Cambria Math" panose="02040503050406030204" pitchFamily="18" charset="0"/>
                          </a:rPr>
                        </m:ctrlPr>
                      </m:sSubSupPr>
                      <m:e>
                        <m:r>
                          <m:rPr>
                            <m:sty m:val="p"/>
                          </m:rPr>
                          <a:rPr lang="en-US" altLang="en-US" sz="2800" dirty="0">
                            <a:latin typeface="Cambria Math" panose="02040503050406030204" pitchFamily="18" charset="0"/>
                          </a:rPr>
                          <m:t>NH</m:t>
                        </m:r>
                      </m:e>
                      <m:sub>
                        <m:r>
                          <a:rPr lang="en-US" altLang="en-US" sz="2800" dirty="0">
                            <a:latin typeface="Cambria Math" panose="02040503050406030204" pitchFamily="18" charset="0"/>
                          </a:rPr>
                          <m:t>4</m:t>
                        </m:r>
                      </m:sub>
                      <m:sup>
                        <m:r>
                          <a:rPr lang="en-US" altLang="en-US" sz="2800" dirty="0">
                            <a:latin typeface="Cambria Math" panose="02040503050406030204" pitchFamily="18" charset="0"/>
                          </a:rPr>
                          <m:t>+</m:t>
                        </m:r>
                      </m:sup>
                    </m:sSubSup>
                  </m:oMath>
                </a14:m>
                <a:r>
                  <a:rPr lang="en-US" altLang="en-US" sz="2800" dirty="0"/>
                  <a:t>) and nitrate (</a:t>
                </a:r>
                <a14:m>
                  <m:oMath xmlns:m="http://schemas.openxmlformats.org/officeDocument/2006/math">
                    <m:sSubSup>
                      <m:sSubSupPr>
                        <m:ctrlPr>
                          <a:rPr lang="en-US" altLang="en-US" sz="2800" i="1" dirty="0">
                            <a:latin typeface="Cambria Math" panose="02040503050406030204" pitchFamily="18" charset="0"/>
                          </a:rPr>
                        </m:ctrlPr>
                      </m:sSubSupPr>
                      <m:e>
                        <m:r>
                          <m:rPr>
                            <m:sty m:val="p"/>
                          </m:rPr>
                          <a:rPr lang="en-US" altLang="en-US" sz="2800" dirty="0">
                            <a:latin typeface="Cambria Math" panose="02040503050406030204" pitchFamily="18" charset="0"/>
                          </a:rPr>
                          <m:t>NO</m:t>
                        </m:r>
                      </m:e>
                      <m:sub>
                        <m:r>
                          <a:rPr lang="en-US" altLang="en-US" sz="2800" dirty="0">
                            <a:latin typeface="Cambria Math" panose="02040503050406030204" pitchFamily="18" charset="0"/>
                          </a:rPr>
                          <m:t>3</m:t>
                        </m:r>
                      </m:sub>
                      <m:sup>
                        <m:r>
                          <a:rPr lang="en-US" altLang="en-US" sz="2800" dirty="0">
                            <a:latin typeface="Cambria Math" panose="02040503050406030204" pitchFamily="18" charset="0"/>
                          </a:rPr>
                          <m:t>−</m:t>
                        </m:r>
                      </m:sup>
                    </m:sSubSup>
                  </m:oMath>
                </a14:m>
                <a:r>
                  <a:rPr lang="en-US" altLang="en-US" sz="2800" dirty="0"/>
                  <a:t>) from the soil.</a:t>
                </a:r>
              </a:p>
              <a:p>
                <a:pPr marL="342900" lvl="1" indent="-342900">
                  <a:lnSpc>
                    <a:spcPct val="9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Incorporate it into amino acids and nucleic acids</a:t>
                </a: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457201" y="3183464"/>
                <a:ext cx="7848600" cy="1451847"/>
              </a:xfrm>
              <a:blipFill>
                <a:blip r:embed="rId4"/>
                <a:stretch>
                  <a:fillRect l="-1630" t="-7143" b="-10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sz="quarter" idx="10"/>
              </p:nvPr>
            </p:nvSpPr>
            <p:spPr>
              <a:xfrm>
                <a:off x="461682" y="4724834"/>
                <a:ext cx="8210550" cy="1752166"/>
              </a:xfrm>
            </p:spPr>
            <p:txBody>
              <a:bodyPr/>
              <a:lstStyle/>
              <a:p>
                <a:pPr marL="0" lv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Nitrogen fixation changes </a:t>
                </a:r>
                <a14:m>
                  <m:oMath xmlns:m="http://schemas.openxmlformats.org/officeDocument/2006/math">
                    <m:sSub>
                      <m:sSubPr>
                        <m:ctrlPr>
                          <a:rPr lang="en-US" altLang="en-US" sz="2800" i="1" dirty="0">
                            <a:latin typeface="Cambria Math" panose="02040503050406030204" pitchFamily="18" charset="0"/>
                          </a:rPr>
                        </m:ctrlPr>
                      </m:sSubPr>
                      <m:e>
                        <m:r>
                          <m:rPr>
                            <m:sty m:val="p"/>
                          </m:rPr>
                          <a:rPr lang="en-US" altLang="en-US" sz="2800" dirty="0">
                            <a:latin typeface="Cambria Math" panose="02040503050406030204" pitchFamily="18" charset="0"/>
                          </a:rPr>
                          <m:t>N</m:t>
                        </m:r>
                      </m:e>
                      <m:sub>
                        <m:r>
                          <a:rPr lang="en-US" altLang="en-US" sz="2800" dirty="0">
                            <a:latin typeface="Cambria Math" panose="02040503050406030204" pitchFamily="18" charset="0"/>
                          </a:rPr>
                          <m:t>2</m:t>
                        </m:r>
                      </m:sub>
                    </m:sSub>
                  </m:oMath>
                </a14:m>
                <a:r>
                  <a:rPr lang="en-US" altLang="en-US" sz="2800" dirty="0"/>
                  <a:t> to ammonium.</a:t>
                </a:r>
              </a:p>
              <a:p>
                <a:pPr marL="0" lvl="0" indent="0">
                  <a:lnSpc>
                    <a:spcPct val="9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Nitrification produces nitrates.</a:t>
                </a:r>
              </a:p>
              <a:p>
                <a:pPr marL="0" lvl="0" indent="0">
                  <a:lnSpc>
                    <a:spcPct val="90000"/>
                  </a:lnSpc>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Denitrification converts nitrates to </a:t>
                </a:r>
                <a14:m>
                  <m:oMath xmlns:m="http://schemas.openxmlformats.org/officeDocument/2006/math">
                    <m:sSub>
                      <m:sSubPr>
                        <m:ctrlPr>
                          <a:rPr lang="en-US" altLang="en-US" sz="2800" i="1" dirty="0">
                            <a:latin typeface="Cambria Math" panose="02040503050406030204" pitchFamily="18" charset="0"/>
                          </a:rPr>
                        </m:ctrlPr>
                      </m:sSubPr>
                      <m:e>
                        <m:r>
                          <m:rPr>
                            <m:sty m:val="p"/>
                          </m:rPr>
                          <a:rPr lang="en-US" altLang="en-US" sz="2800" dirty="0">
                            <a:latin typeface="Cambria Math" panose="02040503050406030204" pitchFamily="18" charset="0"/>
                          </a:rPr>
                          <m:t>N</m:t>
                        </m:r>
                      </m:e>
                      <m:sub>
                        <m:r>
                          <a:rPr lang="en-US" altLang="en-US" sz="2800" dirty="0">
                            <a:latin typeface="Cambria Math" panose="02040503050406030204" pitchFamily="18" charset="0"/>
                          </a:rPr>
                          <m:t>2</m:t>
                        </m:r>
                      </m:sub>
                    </m:sSub>
                  </m:oMath>
                </a14:m>
                <a:r>
                  <a:rPr lang="en-US" altLang="en-US" sz="2800" dirty="0"/>
                  <a:t>.</a:t>
                </a:r>
              </a:p>
            </p:txBody>
          </p:sp>
        </mc:Choice>
        <mc:Fallback xmlns="">
          <p:sp>
            <p:nvSpPr>
              <p:cNvPr id="7" name="Content Placeholder 6"/>
              <p:cNvSpPr>
                <a:spLocks noGrp="1" noRot="1" noChangeAspect="1" noMove="1" noResize="1" noEditPoints="1" noAdjustHandles="1" noChangeArrowheads="1" noChangeShapeType="1" noTextEdit="1"/>
              </p:cNvSpPr>
              <p:nvPr>
                <p:ph sz="quarter" idx="10"/>
              </p:nvPr>
            </p:nvSpPr>
            <p:spPr>
              <a:xfrm>
                <a:off x="461682" y="4724834"/>
                <a:ext cx="8210550" cy="1752166"/>
              </a:xfrm>
              <a:blipFill>
                <a:blip r:embed="rId5"/>
                <a:stretch>
                  <a:fillRect l="-1559" t="-5903" b="-12153"/>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1370"/>
            <a:ext cx="8228013" cy="607949"/>
          </a:xfrm>
        </p:spPr>
        <p:txBody>
          <a:bodyPr/>
          <a:lstStyle/>
          <a:p>
            <a:r>
              <a:rPr lang="en-US" altLang="en-US" dirty="0"/>
              <a:t>Ecology of Communities</a:t>
            </a:r>
            <a:endParaRPr lang="en-US" dirty="0"/>
          </a:p>
        </p:txBody>
      </p:sp>
      <p:sp>
        <p:nvSpPr>
          <p:cNvPr id="5" name="Content Placeholder 4"/>
          <p:cNvSpPr>
            <a:spLocks noGrp="1"/>
          </p:cNvSpPr>
          <p:nvPr>
            <p:ph idx="1"/>
          </p:nvPr>
        </p:nvSpPr>
        <p:spPr>
          <a:xfrm>
            <a:off x="457200" y="1600200"/>
            <a:ext cx="8228013" cy="4524375"/>
          </a:xfrm>
        </p:spPr>
        <p:txBody>
          <a:bodyPr/>
          <a:lstStyle/>
          <a:p>
            <a:pPr marL="0" indent="0">
              <a:buNone/>
            </a:pPr>
            <a:r>
              <a:rPr lang="en-US" altLang="en-US" sz="2800" dirty="0"/>
              <a:t>All species in a community possess adaptations suitable to the conditions of their particular physical environment.</a:t>
            </a:r>
          </a:p>
          <a:p>
            <a:pPr marL="0" indent="0">
              <a:buNone/>
            </a:pPr>
            <a:r>
              <a:rPr lang="en-US" altLang="en-US" sz="2800" dirty="0"/>
              <a:t>Ecosystem—species interacting with each other and the physical environment</a:t>
            </a:r>
          </a:p>
          <a:p>
            <a:pPr marL="0" indent="0">
              <a:buNone/>
            </a:pPr>
            <a:r>
              <a:rPr lang="en-US" altLang="en-US" sz="2800" dirty="0"/>
              <a:t>If the physical environment changes, corresponding changes will occur in species and their relationships with each other.</a:t>
            </a:r>
          </a:p>
          <a:p>
            <a:pPr marL="0" indent="0">
              <a:buNone/>
            </a:pPr>
            <a:r>
              <a:rPr lang="en-US" altLang="en-US" sz="2800" dirty="0"/>
              <a:t>Extinction can occur when change is too rapid for suitable adaptations to occur.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594126"/>
            <a:ext cx="7480012" cy="502437"/>
          </a:xfrm>
        </p:spPr>
        <p:txBody>
          <a:bodyPr/>
          <a:lstStyle/>
          <a:p>
            <a:r>
              <a:rPr lang="en-US" altLang="en-US" dirty="0"/>
              <a:t>Figure 31.24 The Nitrogen Cycle</a:t>
            </a:r>
            <a:endParaRPr lang="en-US" dirty="0"/>
          </a:p>
        </p:txBody>
      </p:sp>
      <p:pic>
        <p:nvPicPr>
          <p:cNvPr id="6" name="Picture 2"/>
          <p:cNvPicPr>
            <a:picLocks noChangeAspect="1" noChangeArrowheads="1"/>
          </p:cNvPicPr>
          <p:nvPr/>
        </p:nvPicPr>
        <p:blipFill rotWithShape="1">
          <a:blip r:embed="rId3" cstate="print"/>
          <a:srcRect t="2783" b="3039"/>
          <a:stretch/>
        </p:blipFill>
        <p:spPr bwMode="auto">
          <a:xfrm>
            <a:off x="1890712" y="1447800"/>
            <a:ext cx="5362576" cy="4724400"/>
          </a:xfrm>
          <a:prstGeom prst="rect">
            <a:avLst/>
          </a:prstGeom>
          <a:noFill/>
        </p:spPr>
      </p:pic>
      <p:sp>
        <p:nvSpPr>
          <p:cNvPr id="5" name="Content Placeholder 8"/>
          <p:cNvSpPr>
            <a:spLocks noGrp="1"/>
          </p:cNvSpPr>
          <p:nvPr>
            <p:ph sz="quarter" idx="11"/>
          </p:nvPr>
        </p:nvSpPr>
        <p:spPr>
          <a:xfrm>
            <a:off x="3244334" y="6149811"/>
            <a:ext cx="2699265" cy="228600"/>
          </a:xfrm>
        </p:spPr>
        <p:txBody>
          <a:bodyPr/>
          <a:lstStyle>
            <a:lvl1pPr marL="0" indent="0">
              <a:buNone/>
              <a:defRPr sz="800"/>
            </a:lvl1pPr>
          </a:lstStyle>
          <a:p>
            <a:pPr lvl="0"/>
            <a:r>
              <a:rPr lang="en-US" sz="770" dirty="0"/>
              <a:t>(bacteria inset): © Perennou Nuridsany/Science Source</a:t>
            </a:r>
            <a:endParaRPr lang="en-GB" sz="77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1370"/>
            <a:ext cx="8228013" cy="607949"/>
          </a:xfrm>
        </p:spPr>
        <p:txBody>
          <a:bodyPr/>
          <a:lstStyle/>
          <a:p>
            <a:r>
              <a:rPr lang="en-US" altLang="en-US" dirty="0"/>
              <a:t>Human Activity and Nitrogen Cycle</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57200" y="1600200"/>
                <a:ext cx="7924799" cy="4267199"/>
              </a:xfrm>
            </p:spPr>
            <p:txBody>
              <a:bodyPr/>
              <a:lstStyle/>
              <a:p>
                <a:pPr marL="0" indent="0">
                  <a:buNone/>
                </a:pPr>
                <a:r>
                  <a:rPr lang="en-US" altLang="en-US" dirty="0"/>
                  <a:t>Human activities alter transfer rates by producing fertilizers from </a:t>
                </a:r>
                <a14:m>
                  <m:oMath xmlns:m="http://schemas.openxmlformats.org/officeDocument/2006/math">
                    <m:sSub>
                      <m:sSubPr>
                        <m:ctrlPr>
                          <a:rPr lang="en-US" altLang="en-US" i="1" dirty="0" smtClean="0">
                            <a:latin typeface="Cambria Math" panose="02040503050406030204" pitchFamily="18" charset="0"/>
                          </a:rPr>
                        </m:ctrlPr>
                      </m:sSubPr>
                      <m:e>
                        <m:r>
                          <m:rPr>
                            <m:sty m:val="p"/>
                          </m:rPr>
                          <a:rPr lang="en-US" altLang="en-US" b="0" i="0" dirty="0" smtClean="0">
                            <a:latin typeface="Cambria Math" panose="02040503050406030204" pitchFamily="18" charset="0"/>
                          </a:rPr>
                          <m:t>N</m:t>
                        </m:r>
                      </m:e>
                      <m:sub>
                        <m:r>
                          <a:rPr lang="en-US" altLang="en-US" b="0" i="0" dirty="0" smtClean="0">
                            <a:latin typeface="Cambria Math" panose="02040503050406030204" pitchFamily="18" charset="0"/>
                          </a:rPr>
                          <m:t>2</m:t>
                        </m:r>
                      </m:sub>
                    </m:sSub>
                  </m:oMath>
                </a14:m>
                <a:r>
                  <a:rPr lang="en-US" altLang="en-US" dirty="0"/>
                  <a:t>.</a:t>
                </a:r>
              </a:p>
              <a:p>
                <a:pPr marL="0" indent="0">
                  <a:buNone/>
                </a:pPr>
                <a:r>
                  <a:rPr lang="en-US" altLang="en-US" dirty="0"/>
                  <a:t>Nitrate leaching can lead to eutrophication.</a:t>
                </a:r>
              </a:p>
              <a:p>
                <a:pPr marL="0" indent="0">
                  <a:buNone/>
                </a:pPr>
                <a:r>
                  <a:rPr lang="en-US" altLang="en-US" dirty="0"/>
                  <a:t>To cut back on fertilizer rates, it may be possible to engineer soil bacteria with increased nitrogen fixation rates or farmers could grow legumes that increase the soil nitrogen content.</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57200" y="1600200"/>
                <a:ext cx="7924799" cy="4267199"/>
              </a:xfrm>
              <a:blipFill>
                <a:blip r:embed="rId3"/>
                <a:stretch>
                  <a:fillRect l="-2000" t="-1860" r="-2923" b="-3004"/>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0292" y="569004"/>
            <a:ext cx="6181828" cy="552681"/>
          </a:xfrm>
        </p:spPr>
        <p:txBody>
          <a:bodyPr/>
          <a:lstStyle/>
          <a:p>
            <a:r>
              <a:rPr lang="en-US" altLang="en-US" dirty="0"/>
              <a:t>Figure 31.25 Root Nodules</a:t>
            </a:r>
            <a:endParaRPr lang="en-US" dirty="0"/>
          </a:p>
        </p:txBody>
      </p:sp>
      <p:pic>
        <p:nvPicPr>
          <p:cNvPr id="6" name="Picture 2"/>
          <p:cNvPicPr>
            <a:picLocks noChangeAspect="1" noChangeArrowheads="1"/>
          </p:cNvPicPr>
          <p:nvPr/>
        </p:nvPicPr>
        <p:blipFill rotWithShape="1">
          <a:blip r:embed="rId3" cstate="print"/>
          <a:srcRect t="6353" b="5758"/>
          <a:stretch/>
        </p:blipFill>
        <p:spPr bwMode="auto">
          <a:xfrm>
            <a:off x="257900" y="1851852"/>
            <a:ext cx="8628200" cy="3196558"/>
          </a:xfrm>
          <a:prstGeom prst="rect">
            <a:avLst/>
          </a:prstGeom>
          <a:noFill/>
        </p:spPr>
      </p:pic>
      <p:sp>
        <p:nvSpPr>
          <p:cNvPr id="5" name="Content Placeholder 8"/>
          <p:cNvSpPr>
            <a:spLocks noGrp="1"/>
          </p:cNvSpPr>
          <p:nvPr>
            <p:ph sz="quarter" idx="11"/>
          </p:nvPr>
        </p:nvSpPr>
        <p:spPr>
          <a:xfrm>
            <a:off x="2902324" y="4975412"/>
            <a:ext cx="3505200" cy="275664"/>
          </a:xfrm>
        </p:spPr>
        <p:txBody>
          <a:bodyPr/>
          <a:lstStyle>
            <a:lvl1pPr marL="0" indent="0">
              <a:buNone/>
              <a:defRPr sz="800"/>
            </a:lvl1pPr>
          </a:lstStyle>
          <a:p>
            <a:pPr lvl="0"/>
            <a:r>
              <a:rPr lang="en-US" sz="1400" dirty="0"/>
              <a:t>© </a:t>
            </a:r>
            <a:r>
              <a:rPr lang="en-US" sz="1400" dirty="0" err="1"/>
              <a:t>Biophoto</a:t>
            </a:r>
            <a:r>
              <a:rPr lang="en-US" sz="1400" dirty="0"/>
              <a:t> Associates/Science Source</a:t>
            </a:r>
            <a:endParaRPr lang="en-GB" sz="1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8957" y="526953"/>
            <a:ext cx="4644499" cy="627335"/>
          </a:xfrm>
        </p:spPr>
        <p:txBody>
          <a:bodyPr/>
          <a:lstStyle/>
          <a:p>
            <a:r>
              <a:rPr lang="en-US" altLang="en-US" dirty="0"/>
              <a:t>Carbon Cycle, 1</a:t>
            </a:r>
            <a:endParaRPr lang="en-US" dirty="0"/>
          </a:p>
        </p:txBody>
      </p:sp>
      <p:sp>
        <p:nvSpPr>
          <p:cNvPr id="5" name="Content Placeholder 4"/>
          <p:cNvSpPr>
            <a:spLocks noGrp="1"/>
          </p:cNvSpPr>
          <p:nvPr>
            <p:ph idx="1"/>
          </p:nvPr>
        </p:nvSpPr>
        <p:spPr>
          <a:xfrm>
            <a:off x="457200" y="1295400"/>
            <a:ext cx="8305800" cy="2335305"/>
          </a:xfrm>
        </p:spPr>
        <p:txBody>
          <a:bodyPr/>
          <a:lstStyle/>
          <a:p>
            <a:pPr marL="5715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Organisms in both terrestrial and aquatic ecosystems exchange carbon dioxide with the atmosphere.</a:t>
            </a:r>
          </a:p>
          <a:p>
            <a:pPr marL="5715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On land, plants take up carbon dioxide from the air and incorporate it into organic nutrients.</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Aerobic organisms release carbon dioxide as a waste product.</a:t>
            </a:r>
          </a:p>
        </p:txBody>
      </p:sp>
      <mc:AlternateContent xmlns:mc="http://schemas.openxmlformats.org/markup-compatibility/2006" xmlns:a14="http://schemas.microsoft.com/office/drawing/2010/main">
        <mc:Choice Requires="a14">
          <p:sp>
            <p:nvSpPr>
              <p:cNvPr id="6" name="Content Placeholder 6"/>
              <p:cNvSpPr>
                <a:spLocks noGrp="1"/>
              </p:cNvSpPr>
              <p:nvPr>
                <p:ph sz="quarter" idx="10"/>
              </p:nvPr>
            </p:nvSpPr>
            <p:spPr>
              <a:xfrm>
                <a:off x="457200" y="3756660"/>
                <a:ext cx="8077200" cy="2644140"/>
              </a:xfrm>
            </p:spPr>
            <p:txBody>
              <a:bodyPr/>
              <a:lstStyle/>
              <a:p>
                <a:pPr marL="57150" lvl="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In aquatic ecosystems, exchange of carbon dioxide with the atmosphere is indirect.</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Carbon dioxide combines with water to form bicarbonate ion (</a:t>
                </a:r>
                <a14:m>
                  <m:oMath xmlns:m="http://schemas.openxmlformats.org/officeDocument/2006/math">
                    <m:sSubSup>
                      <m:sSubSupPr>
                        <m:ctrlPr>
                          <a:rPr lang="en-US" altLang="en-US" sz="2000" i="1" dirty="0">
                            <a:latin typeface="Cambria Math" panose="02040503050406030204" pitchFamily="18" charset="0"/>
                          </a:rPr>
                        </m:ctrlPr>
                      </m:sSubSupPr>
                      <m:e>
                        <m:r>
                          <m:rPr>
                            <m:sty m:val="p"/>
                          </m:rPr>
                          <a:rPr lang="en-US" altLang="en-US" sz="2000" dirty="0">
                            <a:latin typeface="Cambria Math" panose="02040503050406030204" pitchFamily="18" charset="0"/>
                          </a:rPr>
                          <m:t>HCO</m:t>
                        </m:r>
                      </m:e>
                      <m:sub>
                        <m:r>
                          <a:rPr lang="en-US" altLang="en-US" sz="2000" dirty="0">
                            <a:latin typeface="Cambria Math" panose="02040503050406030204" pitchFamily="18" charset="0"/>
                          </a:rPr>
                          <m:t>3</m:t>
                        </m:r>
                      </m:sub>
                      <m:sup>
                        <m:r>
                          <a:rPr lang="en-US" altLang="en-US" sz="2000" dirty="0">
                            <a:latin typeface="Cambria Math" panose="02040503050406030204" pitchFamily="18" charset="0"/>
                          </a:rPr>
                          <m:t>−</m:t>
                        </m:r>
                      </m:sup>
                    </m:sSubSup>
                  </m:oMath>
                </a14:m>
                <a:r>
                  <a:rPr lang="en-US" altLang="en-US" sz="2000" dirty="0"/>
                  <a:t>).</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Algae incorporate it into organic nutrients.</a:t>
                </a:r>
              </a:p>
              <a:p>
                <a:pPr marL="285750" lvl="1">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Respiration also releases carbon dioxide (that becomes bicarbonate ion in water).</a:t>
                </a:r>
              </a:p>
            </p:txBody>
          </p:sp>
        </mc:Choice>
        <mc:Fallback xmlns="">
          <p:sp>
            <p:nvSpPr>
              <p:cNvPr id="6" name="Content Placeholder 6"/>
              <p:cNvSpPr>
                <a:spLocks noGrp="1" noRot="1" noChangeAspect="1" noMove="1" noResize="1" noEditPoints="1" noAdjustHandles="1" noChangeArrowheads="1" noChangeShapeType="1" noTextEdit="1"/>
              </p:cNvSpPr>
              <p:nvPr>
                <p:ph sz="quarter" idx="10"/>
              </p:nvPr>
            </p:nvSpPr>
            <p:spPr>
              <a:xfrm>
                <a:off x="457200" y="3756660"/>
                <a:ext cx="8077200" cy="2644140"/>
              </a:xfrm>
              <a:blipFill>
                <a:blip r:embed="rId3"/>
                <a:stretch>
                  <a:fillRect l="-679" t="-1613" b="-7373"/>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1284" y="557661"/>
            <a:ext cx="5619844" cy="552681"/>
          </a:xfrm>
        </p:spPr>
        <p:txBody>
          <a:bodyPr/>
          <a:lstStyle/>
          <a:p>
            <a:r>
              <a:rPr lang="en-US" dirty="0"/>
              <a:t>Carbon Cycle, 2</a:t>
            </a:r>
          </a:p>
        </p:txBody>
      </p:sp>
      <p:sp>
        <p:nvSpPr>
          <p:cNvPr id="5" name="Content Placeholder 4"/>
          <p:cNvSpPr>
            <a:spLocks noGrp="1"/>
          </p:cNvSpPr>
          <p:nvPr>
            <p:ph idx="1"/>
          </p:nvPr>
        </p:nvSpPr>
        <p:spPr>
          <a:xfrm>
            <a:off x="457201" y="1344708"/>
            <a:ext cx="7543800" cy="2465292"/>
          </a:xfrm>
        </p:spPr>
        <p:txBody>
          <a:bodyPr/>
          <a:lstStyle/>
          <a:p>
            <a:pPr marL="0" indent="0">
              <a:lnSpc>
                <a:spcPct val="8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Living and dead organisms contain organic carbon.</a:t>
            </a:r>
          </a:p>
          <a:p>
            <a:pPr marL="285750" lvl="1">
              <a:lnSpc>
                <a:spcPct val="8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Reservoir for carbon cycle</a:t>
            </a:r>
          </a:p>
          <a:p>
            <a:pPr marL="285750" lvl="1">
              <a:lnSpc>
                <a:spcPct val="8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If dead plant and animal materials fail to decompose they may be transformed in fossil fuels.</a:t>
            </a:r>
          </a:p>
          <a:p>
            <a:pPr marL="508000" lvl="2">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Most fossil fuels formed during Carboniferous period 286–360 million years ago.</a:t>
            </a:r>
          </a:p>
        </p:txBody>
      </p:sp>
      <p:sp>
        <p:nvSpPr>
          <p:cNvPr id="6" name="Content Placeholder 6"/>
          <p:cNvSpPr>
            <a:spLocks noGrp="1"/>
          </p:cNvSpPr>
          <p:nvPr>
            <p:ph sz="quarter" idx="10"/>
          </p:nvPr>
        </p:nvSpPr>
        <p:spPr>
          <a:xfrm>
            <a:off x="452718" y="3880622"/>
            <a:ext cx="7776882" cy="2596378"/>
          </a:xfrm>
        </p:spPr>
        <p:txBody>
          <a:bodyPr/>
          <a:lstStyle/>
          <a:p>
            <a:pPr marL="0" lvl="0" indent="0">
              <a:lnSpc>
                <a:spcPct val="80000"/>
              </a:lnSpc>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Human activities</a:t>
            </a:r>
          </a:p>
          <a:p>
            <a:pPr marL="285750" lvl="1">
              <a:lnSpc>
                <a:spcPct val="8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Transfer rates of carbon dioxide due to photosynthesis and respiration should be about even.</a:t>
            </a:r>
          </a:p>
          <a:p>
            <a:pPr marL="285750" lvl="1">
              <a:lnSpc>
                <a:spcPct val="8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Humans burning fossil fuels and destroying forests are adding more carbon dioxide to the atmosphere.</a:t>
            </a:r>
          </a:p>
          <a:p>
            <a:pPr marL="285750" lvl="1">
              <a:lnSpc>
                <a:spcPct val="80000"/>
              </a:lnSpc>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Greenhouse effect—response to greenhouse gases absorbing and reradiating heat back to the Earth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00" y="616964"/>
            <a:ext cx="7480012" cy="456761"/>
          </a:xfrm>
        </p:spPr>
        <p:txBody>
          <a:bodyPr/>
          <a:lstStyle/>
          <a:p>
            <a:r>
              <a:rPr lang="en-US" altLang="en-US" dirty="0"/>
              <a:t>Figure 31.26 The Carbon Cycle</a:t>
            </a:r>
            <a:endParaRPr lang="en-US" dirty="0"/>
          </a:p>
        </p:txBody>
      </p:sp>
      <p:pic>
        <p:nvPicPr>
          <p:cNvPr id="5" name="Picture 2"/>
          <p:cNvPicPr>
            <a:picLocks noChangeAspect="1" noChangeArrowheads="1"/>
          </p:cNvPicPr>
          <p:nvPr/>
        </p:nvPicPr>
        <p:blipFill rotWithShape="1">
          <a:blip r:embed="rId3" cstate="print"/>
          <a:srcRect t="2373"/>
          <a:stretch/>
        </p:blipFill>
        <p:spPr bwMode="auto">
          <a:xfrm>
            <a:off x="2133601" y="1240728"/>
            <a:ext cx="4876800" cy="5225883"/>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1201" y="569004"/>
            <a:ext cx="6800011" cy="552681"/>
          </a:xfrm>
        </p:spPr>
        <p:txBody>
          <a:bodyPr/>
          <a:lstStyle/>
          <a:p>
            <a:r>
              <a:rPr lang="en-US" altLang="en-US" dirty="0"/>
              <a:t>Figure 31.27 Global Warming</a:t>
            </a:r>
            <a:endParaRPr lang="en-US" dirty="0"/>
          </a:p>
        </p:txBody>
      </p:sp>
      <p:pic>
        <p:nvPicPr>
          <p:cNvPr id="5" name="Picture 2"/>
          <p:cNvPicPr>
            <a:picLocks noChangeAspect="1" noChangeArrowheads="1"/>
          </p:cNvPicPr>
          <p:nvPr/>
        </p:nvPicPr>
        <p:blipFill rotWithShape="1">
          <a:blip r:embed="rId3" cstate="print"/>
          <a:srcRect t="2941"/>
          <a:stretch/>
        </p:blipFill>
        <p:spPr bwMode="auto">
          <a:xfrm>
            <a:off x="1981202" y="1371599"/>
            <a:ext cx="5181598" cy="5073741"/>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992" y="510972"/>
            <a:ext cx="3838429" cy="668744"/>
          </a:xfrm>
        </p:spPr>
        <p:txBody>
          <a:bodyPr/>
          <a:lstStyle/>
          <a:p>
            <a:r>
              <a:rPr lang="en-US" dirty="0"/>
              <a:t>Global Warming</a:t>
            </a:r>
          </a:p>
        </p:txBody>
      </p:sp>
      <p:sp>
        <p:nvSpPr>
          <p:cNvPr id="3" name="Content Placeholder 2"/>
          <p:cNvSpPr>
            <a:spLocks noGrp="1"/>
          </p:cNvSpPr>
          <p:nvPr>
            <p:ph idx="1"/>
          </p:nvPr>
        </p:nvSpPr>
        <p:spPr>
          <a:xfrm>
            <a:off x="457201" y="1600200"/>
            <a:ext cx="7924800" cy="4495799"/>
          </a:xfrm>
        </p:spPr>
        <p:txBody>
          <a:bodyPr/>
          <a:lstStyle/>
          <a:p>
            <a:pPr marL="0" indent="0">
              <a:buNone/>
            </a:pPr>
            <a:r>
              <a:rPr lang="en-US" altLang="en-US" sz="2600" dirty="0"/>
              <a:t>Mean global temperatures are forecasted to continue rising due to increase of greenhouse gases in atmosphere.</a:t>
            </a:r>
          </a:p>
          <a:p>
            <a:pPr marL="0" indent="0">
              <a:buNone/>
            </a:pPr>
            <a:r>
              <a:rPr lang="en-US" altLang="en-US" sz="2600" dirty="0"/>
              <a:t>Climate patterns are changing resulting in drought, loss of polar ice, and flooding in coastal areas.</a:t>
            </a:r>
          </a:p>
          <a:p>
            <a:pPr marL="0" indent="0">
              <a:buNone/>
            </a:pPr>
            <a:r>
              <a:rPr lang="en-US" altLang="en-US" sz="2600" dirty="0"/>
              <a:t>Increased range of mosquitos increases disease.</a:t>
            </a:r>
          </a:p>
          <a:p>
            <a:pPr marL="0" indent="0">
              <a:buNone/>
            </a:pPr>
            <a:r>
              <a:rPr lang="en-US" altLang="en-US" sz="2600" dirty="0"/>
              <a:t>Economic as well as quality of life issues are consequences of global warming.</a:t>
            </a:r>
          </a:p>
          <a:p>
            <a:pPr marL="0" indent="0">
              <a:buNone/>
            </a:pPr>
            <a:r>
              <a:rPr lang="en-US" altLang="en-US" sz="2600" dirty="0"/>
              <a:t>Humans are the only species that can reduce climate change through local and global activism.</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835"/>
            <a:ext cx="8228013" cy="1077019"/>
          </a:xfrm>
        </p:spPr>
        <p:txBody>
          <a:bodyPr/>
          <a:lstStyle/>
          <a:p>
            <a:r>
              <a:rPr lang="en-US" dirty="0"/>
              <a:t>Figure 31.28 Climate Change in the United States</a:t>
            </a:r>
          </a:p>
        </p:txBody>
      </p:sp>
      <p:pic>
        <p:nvPicPr>
          <p:cNvPr id="5" name="Picture 2"/>
          <p:cNvPicPr>
            <a:picLocks noChangeAspect="1" noChangeArrowheads="1"/>
          </p:cNvPicPr>
          <p:nvPr/>
        </p:nvPicPr>
        <p:blipFill rotWithShape="1">
          <a:blip r:embed="rId3" cstate="print"/>
          <a:srcRect t="3988"/>
          <a:stretch/>
        </p:blipFill>
        <p:spPr bwMode="auto">
          <a:xfrm>
            <a:off x="990600" y="1734588"/>
            <a:ext cx="7162800" cy="4476397"/>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004"/>
            <a:ext cx="8228013" cy="552681"/>
          </a:xfrm>
        </p:spPr>
        <p:txBody>
          <a:bodyPr/>
          <a:lstStyle/>
          <a:p>
            <a:r>
              <a:rPr lang="en-US" altLang="en-US" dirty="0"/>
              <a:t>31.3 Ecology of Major Ecosystems</a:t>
            </a:r>
            <a:endParaRPr lang="en-US" dirty="0"/>
          </a:p>
        </p:txBody>
      </p:sp>
      <p:sp>
        <p:nvSpPr>
          <p:cNvPr id="7" name="Content Placeholder 6"/>
          <p:cNvSpPr>
            <a:spLocks noGrp="1"/>
          </p:cNvSpPr>
          <p:nvPr>
            <p:ph idx="1"/>
          </p:nvPr>
        </p:nvSpPr>
        <p:spPr>
          <a:xfrm>
            <a:off x="457201" y="1600200"/>
            <a:ext cx="8077200" cy="4495800"/>
          </a:xfrm>
        </p:spPr>
        <p:txBody>
          <a:bodyPr/>
          <a:lstStyle/>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Biosphere—encompasses all the ecosystems on planet Earth and final level of biological organization</a:t>
            </a:r>
          </a:p>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Aquatic ecosystems</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Freshwater ecosystems</a:t>
            </a:r>
          </a:p>
          <a:p>
            <a:pPr marL="566738" lvl="2">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Standing water—lakes and ponds</a:t>
            </a:r>
          </a:p>
          <a:p>
            <a:pPr marL="566738" lvl="2">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Running water—rivers and streams</a:t>
            </a:r>
          </a:p>
          <a:p>
            <a:pPr marL="342900" lvl="1" indent="-342900">
              <a:spcBef>
                <a:spcPts val="6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Saltwater (marine) ecosystems</a:t>
            </a:r>
          </a:p>
          <a:p>
            <a:pPr marL="566738" lvl="2">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t>Ocean is a marine ecosystem that covers 70% of Earth’s surface.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201" y="355790"/>
            <a:ext cx="6800011" cy="979108"/>
          </a:xfrm>
        </p:spPr>
        <p:txBody>
          <a:bodyPr/>
          <a:lstStyle/>
          <a:p>
            <a:r>
              <a:rPr lang="en-US" altLang="en-US" dirty="0"/>
              <a:t>Community Composition and Diversity</a:t>
            </a:r>
            <a:endParaRPr lang="en-US" dirty="0"/>
          </a:p>
        </p:txBody>
      </p:sp>
      <p:sp>
        <p:nvSpPr>
          <p:cNvPr id="5" name="Content Placeholder 4"/>
          <p:cNvSpPr>
            <a:spLocks noGrp="1"/>
          </p:cNvSpPr>
          <p:nvPr>
            <p:ph idx="1"/>
          </p:nvPr>
        </p:nvSpPr>
        <p:spPr>
          <a:xfrm>
            <a:off x="457200" y="1398495"/>
            <a:ext cx="8228013" cy="5114364"/>
          </a:xfrm>
        </p:spPr>
        <p:txBody>
          <a:bodyPr/>
          <a:lstStyle/>
          <a:p>
            <a:pPr marL="0" indent="0">
              <a:spcAft>
                <a:spcPts val="1500"/>
              </a:spcAft>
              <a:buNone/>
            </a:pPr>
            <a:r>
              <a:rPr lang="en-US" altLang="en-US" sz="2800" dirty="0"/>
              <a:t>Can compare communities based on these</a:t>
            </a:r>
          </a:p>
          <a:p>
            <a:pPr marL="0" indent="0">
              <a:spcAft>
                <a:spcPts val="1500"/>
              </a:spcAft>
              <a:buNone/>
            </a:pPr>
            <a:r>
              <a:rPr lang="en-US" altLang="en-US" sz="2800" dirty="0"/>
              <a:t>Species richness—species composition of a community</a:t>
            </a:r>
          </a:p>
          <a:p>
            <a:pPr marL="342900" lvl="1" indent="-342900">
              <a:buClr>
                <a:srgbClr val="2B822B"/>
              </a:buClr>
              <a:buFont typeface="Arial" panose="020B0604020202020204" pitchFamily="34" charset="0"/>
              <a:buChar char="•"/>
            </a:pPr>
            <a:r>
              <a:rPr lang="en-US" altLang="en-US" sz="2400" dirty="0"/>
              <a:t>Simply a listing of various species in that community</a:t>
            </a:r>
          </a:p>
          <a:p>
            <a:pPr marL="342900" lvl="1" indent="-342900">
              <a:buClr>
                <a:srgbClr val="2B822B"/>
              </a:buClr>
              <a:buFont typeface="Arial" panose="020B0604020202020204" pitchFamily="34" charset="0"/>
              <a:buChar char="•"/>
            </a:pPr>
            <a:r>
              <a:rPr lang="en-US" altLang="en-US" sz="2400" dirty="0"/>
              <a:t>Coniferous forest has a different species composition than a tropical rain forest.</a:t>
            </a:r>
          </a:p>
          <a:p>
            <a:pPr marL="342900" lvl="1" indent="-342900">
              <a:buClr>
                <a:srgbClr val="2B822B"/>
              </a:buClr>
              <a:buFont typeface="Arial" panose="020B0604020202020204" pitchFamily="34" charset="0"/>
              <a:buChar char="•"/>
            </a:pPr>
            <a:r>
              <a:rPr lang="en-US" altLang="en-US" sz="2400" dirty="0"/>
              <a:t>Types and number of plants and animals also differ between the two.</a:t>
            </a:r>
          </a:p>
          <a:p>
            <a:pPr marL="342900" lvl="1" indent="-342900">
              <a:buClr>
                <a:srgbClr val="2B822B"/>
              </a:buClr>
              <a:buFont typeface="Arial" panose="020B0604020202020204" pitchFamily="34" charset="0"/>
              <a:buChar char="•"/>
            </a:pPr>
            <a:r>
              <a:rPr lang="en-US" altLang="en-US" sz="2400" dirty="0"/>
              <a:t>Two communities differ in species composition and tropical rain forest supports more species (higher species richness).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00" y="306835"/>
            <a:ext cx="7480012" cy="1077019"/>
          </a:xfrm>
        </p:spPr>
        <p:txBody>
          <a:bodyPr/>
          <a:lstStyle/>
          <a:p>
            <a:r>
              <a:rPr lang="en-US" dirty="0"/>
              <a:t>Figure 31.29 The Major Aquatic Ecosystems</a:t>
            </a:r>
          </a:p>
        </p:txBody>
      </p:sp>
      <p:pic>
        <p:nvPicPr>
          <p:cNvPr id="6" name="Picture 2"/>
          <p:cNvPicPr>
            <a:picLocks noChangeAspect="1" noChangeArrowheads="1"/>
          </p:cNvPicPr>
          <p:nvPr/>
        </p:nvPicPr>
        <p:blipFill rotWithShape="1">
          <a:blip r:embed="rId3" cstate="print"/>
          <a:srcRect t="3522" b="3213"/>
          <a:stretch/>
        </p:blipFill>
        <p:spPr bwMode="auto">
          <a:xfrm>
            <a:off x="1008022" y="1687606"/>
            <a:ext cx="7127956" cy="4332194"/>
          </a:xfrm>
          <a:prstGeom prst="rect">
            <a:avLst/>
          </a:prstGeom>
          <a:noFill/>
        </p:spPr>
      </p:pic>
      <p:sp>
        <p:nvSpPr>
          <p:cNvPr id="5" name="Content Placeholder 8"/>
          <p:cNvSpPr>
            <a:spLocks noGrp="1"/>
          </p:cNvSpPr>
          <p:nvPr>
            <p:ph sz="quarter" idx="11"/>
          </p:nvPr>
        </p:nvSpPr>
        <p:spPr>
          <a:xfrm>
            <a:off x="1974156" y="6015344"/>
            <a:ext cx="5798244" cy="198504"/>
          </a:xfrm>
        </p:spPr>
        <p:txBody>
          <a:bodyPr/>
          <a:lstStyle>
            <a:lvl1pPr marL="0" indent="0">
              <a:buNone/>
              <a:defRPr sz="800"/>
            </a:lvl1pPr>
          </a:lstStyle>
          <a:p>
            <a:pPr lvl="0"/>
            <a:r>
              <a:rPr lang="en-US" sz="750" dirty="0"/>
              <a:t>a: © </a:t>
            </a:r>
            <a:r>
              <a:rPr lang="en-US" sz="750" dirty="0" err="1"/>
              <a:t>Spondylolithesis</a:t>
            </a:r>
            <a:r>
              <a:rPr lang="en-US" sz="750" dirty="0"/>
              <a:t>/Getty RF; b: © </a:t>
            </a:r>
            <a:r>
              <a:rPr lang="en-US" sz="750" dirty="0" err="1"/>
              <a:t>Creatas</a:t>
            </a:r>
            <a:r>
              <a:rPr lang="en-US" sz="750" dirty="0"/>
              <a:t> RF/</a:t>
            </a:r>
            <a:r>
              <a:rPr lang="en-US" sz="750" dirty="0" err="1"/>
              <a:t>Punchstock</a:t>
            </a:r>
            <a:r>
              <a:rPr lang="en-US" sz="750" dirty="0"/>
              <a:t> RF; c: © Olga </a:t>
            </a:r>
            <a:r>
              <a:rPr lang="en-US" sz="750" dirty="0" err="1"/>
              <a:t>Khoroshunova</a:t>
            </a:r>
            <a:r>
              <a:rPr lang="en-US" sz="750" dirty="0"/>
              <a:t>/</a:t>
            </a:r>
            <a:r>
              <a:rPr lang="en-US" sz="750" dirty="0" err="1"/>
              <a:t>Shutterstovck</a:t>
            </a:r>
            <a:r>
              <a:rPr lang="en-US" sz="750" dirty="0"/>
              <a:t> RF; d: © Corbis RF</a:t>
            </a:r>
            <a:endParaRPr lang="en-GB" sz="75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200" y="569004"/>
            <a:ext cx="7480012" cy="552681"/>
          </a:xfrm>
        </p:spPr>
        <p:txBody>
          <a:bodyPr/>
          <a:lstStyle/>
          <a:p>
            <a:r>
              <a:rPr lang="en-US" altLang="en-US" dirty="0"/>
              <a:t>Terrestrial Ecosystems (Biomes)</a:t>
            </a:r>
            <a:endParaRPr lang="en-US" dirty="0"/>
          </a:p>
        </p:txBody>
      </p:sp>
      <p:sp>
        <p:nvSpPr>
          <p:cNvPr id="5" name="Content Placeholder 4"/>
          <p:cNvSpPr>
            <a:spLocks noGrp="1"/>
          </p:cNvSpPr>
          <p:nvPr>
            <p:ph idx="1"/>
          </p:nvPr>
        </p:nvSpPr>
        <p:spPr>
          <a:xfrm>
            <a:off x="457200" y="1600200"/>
            <a:ext cx="8228013" cy="1676399"/>
          </a:xfrm>
        </p:spPr>
        <p:txBody>
          <a:bodyPr/>
          <a:lstStyle/>
          <a:p>
            <a:pPr marL="0" indent="0">
              <a:buNone/>
            </a:pPr>
            <a:r>
              <a:rPr lang="en-US" altLang="en-US" dirty="0"/>
              <a:t>Temperature and rainfall define the biome.</a:t>
            </a:r>
          </a:p>
          <a:p>
            <a:pPr marL="0" indent="0">
              <a:buNone/>
            </a:pPr>
            <a:r>
              <a:rPr lang="en-US" altLang="en-US" dirty="0"/>
              <a:t>Contains communities adapted to regional climate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5790"/>
            <a:ext cx="8228013" cy="979108"/>
          </a:xfrm>
        </p:spPr>
        <p:txBody>
          <a:bodyPr/>
          <a:lstStyle/>
          <a:p>
            <a:r>
              <a:rPr lang="en-US" altLang="en-US" dirty="0"/>
              <a:t>Figure 31.30 The Major Terrestrial Ecosystems</a:t>
            </a:r>
            <a:endParaRPr lang="en-US" dirty="0"/>
          </a:p>
        </p:txBody>
      </p:sp>
      <p:pic>
        <p:nvPicPr>
          <p:cNvPr id="6" name="Picture 2"/>
          <p:cNvPicPr>
            <a:picLocks noChangeAspect="1" noChangeArrowheads="1"/>
          </p:cNvPicPr>
          <p:nvPr/>
        </p:nvPicPr>
        <p:blipFill rotWithShape="1">
          <a:blip r:embed="rId3" cstate="print"/>
          <a:srcRect t="4001" b="6522"/>
          <a:stretch/>
        </p:blipFill>
        <p:spPr bwMode="auto">
          <a:xfrm>
            <a:off x="312300" y="1777285"/>
            <a:ext cx="8519400" cy="3960253"/>
          </a:xfrm>
          <a:prstGeom prst="rect">
            <a:avLst/>
          </a:prstGeom>
          <a:noFill/>
        </p:spPr>
      </p:pic>
      <p:sp>
        <p:nvSpPr>
          <p:cNvPr id="5" name="Content Placeholder 8"/>
          <p:cNvSpPr>
            <a:spLocks noGrp="1"/>
          </p:cNvSpPr>
          <p:nvPr>
            <p:ph sz="quarter" idx="11"/>
          </p:nvPr>
        </p:nvSpPr>
        <p:spPr>
          <a:xfrm>
            <a:off x="394448" y="5689974"/>
            <a:ext cx="8290766" cy="376518"/>
          </a:xfrm>
        </p:spPr>
        <p:txBody>
          <a:bodyPr/>
          <a:lstStyle>
            <a:lvl1pPr marL="0" indent="0">
              <a:buNone/>
              <a:defRPr sz="800"/>
            </a:lvl1pPr>
          </a:lstStyle>
          <a:p>
            <a:pPr lvl="0" algn="ctr"/>
            <a:r>
              <a:rPr lang="en-US" sz="900" dirty="0"/>
              <a:t>(taiga): © John E. Marriott/All Canada Photos/Getty Images; (temperate deciduous forest): © David </a:t>
            </a:r>
            <a:r>
              <a:rPr lang="en-US" sz="900" dirty="0" err="1"/>
              <a:t>Sucsy</a:t>
            </a:r>
            <a:r>
              <a:rPr lang="en-US" sz="900" dirty="0"/>
              <a:t>/E+/Getty RF; (tundra): © </a:t>
            </a:r>
            <a:r>
              <a:rPr lang="en-US" sz="900" dirty="0" err="1"/>
              <a:t>Stockbyte</a:t>
            </a:r>
            <a:r>
              <a:rPr lang="en-US" sz="900" dirty="0"/>
              <a:t>/Getty RF; (tropical rain forest): © Digital Vision/Getty RF</a:t>
            </a:r>
            <a:endParaRPr lang="en-GB" sz="9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01" y="0"/>
            <a:ext cx="6800011" cy="552681"/>
          </a:xfrm>
        </p:spPr>
        <p:txBody>
          <a:bodyPr/>
          <a:lstStyle/>
          <a:p>
            <a:r>
              <a:rPr lang="en-US" altLang="en-US" dirty="0"/>
              <a:t>Terrestrial Biomes</a:t>
            </a:r>
            <a:endParaRPr lang="en-US" dirty="0"/>
          </a:p>
        </p:txBody>
      </p:sp>
      <p:sp>
        <p:nvSpPr>
          <p:cNvPr id="4" name="Content Placeholder 3"/>
          <p:cNvSpPr>
            <a:spLocks noGrp="1"/>
          </p:cNvSpPr>
          <p:nvPr>
            <p:ph idx="1"/>
          </p:nvPr>
        </p:nvSpPr>
        <p:spPr>
          <a:xfrm>
            <a:off x="457201" y="508004"/>
            <a:ext cx="7391400" cy="1308847"/>
          </a:xfrm>
        </p:spPr>
        <p:txBody>
          <a:bodyPr/>
          <a:lstStyle/>
          <a:p>
            <a:pPr marL="0" indent="0">
              <a:lnSpc>
                <a:spcPct val="80000"/>
              </a:lnSpc>
              <a:spcBef>
                <a:spcPts val="600"/>
              </a:spcBef>
              <a:spcAft>
                <a:spcPts val="1500"/>
              </a:spcAft>
              <a:buNone/>
              <a:defRPr/>
            </a:pPr>
            <a:r>
              <a:rPr lang="en-US" altLang="en-US" sz="2000" dirty="0"/>
              <a:t>Tundra</a:t>
            </a:r>
          </a:p>
          <a:p>
            <a:pPr marL="285750" lvl="1">
              <a:lnSpc>
                <a:spcPct val="80000"/>
              </a:lnSpc>
              <a:spcBef>
                <a:spcPts val="0"/>
              </a:spcBef>
              <a:buClr>
                <a:srgbClr val="2B822B"/>
              </a:buClr>
              <a:buFont typeface="Arial" panose="020B0604020202020204" pitchFamily="34" charset="0"/>
              <a:buChar char="•"/>
              <a:defRPr/>
            </a:pPr>
            <a:r>
              <a:rPr lang="en-US" altLang="en-US" sz="1800" dirty="0"/>
              <a:t>Northernmost biome</a:t>
            </a:r>
          </a:p>
          <a:p>
            <a:pPr marL="285750" lvl="1">
              <a:lnSpc>
                <a:spcPct val="80000"/>
              </a:lnSpc>
              <a:spcBef>
                <a:spcPts val="500"/>
              </a:spcBef>
              <a:buClr>
                <a:srgbClr val="2B822B"/>
              </a:buClr>
              <a:buFont typeface="Arial" panose="020B0604020202020204" pitchFamily="34" charset="0"/>
              <a:buChar char="•"/>
              <a:defRPr/>
            </a:pPr>
            <a:r>
              <a:rPr lang="en-US" altLang="en-US" sz="1800" dirty="0"/>
              <a:t>Permafrost persists even during summer in tundra; prevents large plants from becoming established.</a:t>
            </a:r>
          </a:p>
        </p:txBody>
      </p:sp>
      <p:sp>
        <p:nvSpPr>
          <p:cNvPr id="5" name="Content Placeholder 2"/>
          <p:cNvSpPr>
            <a:spLocks noGrp="1"/>
          </p:cNvSpPr>
          <p:nvPr>
            <p:ph idx="1"/>
          </p:nvPr>
        </p:nvSpPr>
        <p:spPr>
          <a:xfrm>
            <a:off x="457200" y="1794224"/>
            <a:ext cx="8228013" cy="770963"/>
          </a:xfrm>
        </p:spPr>
        <p:txBody>
          <a:bodyPr/>
          <a:lstStyle/>
          <a:p>
            <a:pPr marL="0" lvl="0" indent="0">
              <a:lnSpc>
                <a:spcPct val="80000"/>
              </a:lnSpc>
              <a:spcBef>
                <a:spcPts val="600"/>
              </a:spcBef>
              <a:spcAft>
                <a:spcPts val="1500"/>
              </a:spcAft>
              <a:buNone/>
              <a:defRPr/>
            </a:pPr>
            <a:r>
              <a:rPr lang="en-US" altLang="en-US" sz="2000" dirty="0"/>
              <a:t>Taiga</a:t>
            </a:r>
          </a:p>
          <a:p>
            <a:pPr marL="285750" lvl="1">
              <a:lnSpc>
                <a:spcPct val="80000"/>
              </a:lnSpc>
              <a:spcBef>
                <a:spcPts val="0"/>
              </a:spcBef>
              <a:buClr>
                <a:srgbClr val="2B822B"/>
              </a:buClr>
              <a:buFont typeface="Arial" panose="020B0604020202020204" pitchFamily="34" charset="0"/>
              <a:buChar char="•"/>
              <a:defRPr/>
            </a:pPr>
            <a:r>
              <a:rPr lang="en-US" altLang="en-US" sz="1800" dirty="0"/>
              <a:t>Very cold northern coniferous forest</a:t>
            </a:r>
          </a:p>
        </p:txBody>
      </p:sp>
      <p:sp>
        <p:nvSpPr>
          <p:cNvPr id="6" name="Content Placeholder 6"/>
          <p:cNvSpPr>
            <a:spLocks noGrp="1"/>
          </p:cNvSpPr>
          <p:nvPr>
            <p:ph sz="quarter" idx="10"/>
          </p:nvPr>
        </p:nvSpPr>
        <p:spPr>
          <a:xfrm>
            <a:off x="457200" y="2554942"/>
            <a:ext cx="7772400" cy="977151"/>
          </a:xfrm>
        </p:spPr>
        <p:txBody>
          <a:bodyPr/>
          <a:lstStyle/>
          <a:p>
            <a:pPr marL="0" lvl="0" indent="0">
              <a:lnSpc>
                <a:spcPct val="80000"/>
              </a:lnSpc>
              <a:spcBef>
                <a:spcPts val="600"/>
              </a:spcBef>
              <a:spcAft>
                <a:spcPts val="1500"/>
              </a:spcAft>
              <a:buNone/>
              <a:defRPr/>
            </a:pPr>
            <a:r>
              <a:rPr lang="en-US" altLang="en-US" sz="2000" dirty="0"/>
              <a:t>Temperate grasslands</a:t>
            </a:r>
          </a:p>
          <a:p>
            <a:pPr marL="285750" lvl="1">
              <a:lnSpc>
                <a:spcPct val="80000"/>
              </a:lnSpc>
              <a:spcBef>
                <a:spcPts val="0"/>
              </a:spcBef>
              <a:buClr>
                <a:srgbClr val="2B822B"/>
              </a:buClr>
              <a:buFont typeface="Arial" panose="020B0604020202020204" pitchFamily="34" charset="0"/>
              <a:buChar char="•"/>
              <a:defRPr/>
            </a:pPr>
            <a:r>
              <a:rPr lang="en-US" altLang="en-US" sz="1800" dirty="0"/>
              <a:t>Receive less rainfall than temperate forests (in which trees lose their leaves during the winter) and more water than deserts, which lack trees</a:t>
            </a:r>
          </a:p>
        </p:txBody>
      </p:sp>
      <p:sp>
        <p:nvSpPr>
          <p:cNvPr id="7" name="Content Placeholder 2"/>
          <p:cNvSpPr>
            <a:spLocks noGrp="1"/>
          </p:cNvSpPr>
          <p:nvPr>
            <p:ph idx="1"/>
          </p:nvPr>
        </p:nvSpPr>
        <p:spPr>
          <a:xfrm>
            <a:off x="453184" y="3564323"/>
            <a:ext cx="8228013" cy="1402976"/>
          </a:xfrm>
        </p:spPr>
        <p:txBody>
          <a:bodyPr/>
          <a:lstStyle/>
          <a:p>
            <a:pPr marL="0" lvl="0" indent="0">
              <a:lnSpc>
                <a:spcPct val="80000"/>
              </a:lnSpc>
              <a:spcBef>
                <a:spcPts val="600"/>
              </a:spcBef>
              <a:buNone/>
              <a:defRPr/>
            </a:pPr>
            <a:r>
              <a:rPr lang="en-US" altLang="en-US" sz="2000" dirty="0"/>
              <a:t>Temperate forests</a:t>
            </a:r>
          </a:p>
          <a:p>
            <a:pPr marL="0" lvl="0" indent="0">
              <a:lnSpc>
                <a:spcPct val="80000"/>
              </a:lnSpc>
              <a:spcBef>
                <a:spcPts val="600"/>
              </a:spcBef>
              <a:buNone/>
              <a:defRPr/>
            </a:pPr>
            <a:r>
              <a:rPr lang="en-US" altLang="en-US" sz="2000" dirty="0"/>
              <a:t>Deserts</a:t>
            </a:r>
          </a:p>
          <a:p>
            <a:pPr marL="0" lvl="0" indent="0">
              <a:lnSpc>
                <a:spcPct val="80000"/>
              </a:lnSpc>
              <a:spcBef>
                <a:spcPts val="600"/>
              </a:spcBef>
              <a:spcAft>
                <a:spcPts val="1500"/>
              </a:spcAft>
              <a:buNone/>
              <a:defRPr/>
            </a:pPr>
            <a:r>
              <a:rPr lang="en-US" altLang="en-US" sz="2000" dirty="0"/>
              <a:t>Savanna</a:t>
            </a:r>
          </a:p>
          <a:p>
            <a:pPr marL="285750" lvl="1">
              <a:lnSpc>
                <a:spcPct val="80000"/>
              </a:lnSpc>
              <a:spcBef>
                <a:spcPts val="0"/>
              </a:spcBef>
              <a:buClr>
                <a:srgbClr val="2B822B"/>
              </a:buClr>
              <a:buFont typeface="Arial" panose="020B0604020202020204" pitchFamily="34" charset="0"/>
              <a:buChar char="•"/>
              <a:defRPr/>
            </a:pPr>
            <a:r>
              <a:rPr lang="en-US" altLang="en-US" sz="1800" dirty="0"/>
              <a:t>Tropical grassland with alternating wet and dry seasons</a:t>
            </a:r>
          </a:p>
        </p:txBody>
      </p:sp>
      <p:sp>
        <p:nvSpPr>
          <p:cNvPr id="8" name="Content Placeholder 6"/>
          <p:cNvSpPr>
            <a:spLocks noGrp="1"/>
          </p:cNvSpPr>
          <p:nvPr>
            <p:ph sz="quarter" idx="10"/>
          </p:nvPr>
        </p:nvSpPr>
        <p:spPr>
          <a:xfrm>
            <a:off x="457200" y="5017673"/>
            <a:ext cx="8210550" cy="1546411"/>
          </a:xfrm>
        </p:spPr>
        <p:txBody>
          <a:bodyPr/>
          <a:lstStyle/>
          <a:p>
            <a:pPr marL="0" lvl="0" indent="0">
              <a:lnSpc>
                <a:spcPct val="80000"/>
              </a:lnSpc>
              <a:spcBef>
                <a:spcPts val="600"/>
              </a:spcBef>
              <a:spcAft>
                <a:spcPts val="1500"/>
              </a:spcAft>
              <a:buNone/>
              <a:defRPr/>
            </a:pPr>
            <a:r>
              <a:rPr lang="en-US" altLang="en-US" sz="2000" dirty="0"/>
              <a:t>Tropical rain forests</a:t>
            </a:r>
          </a:p>
          <a:p>
            <a:pPr marL="285750" lvl="1">
              <a:lnSpc>
                <a:spcPct val="80000"/>
              </a:lnSpc>
              <a:spcBef>
                <a:spcPts val="500"/>
              </a:spcBef>
              <a:buClr>
                <a:srgbClr val="2B822B"/>
              </a:buClr>
              <a:buFont typeface="Arial" panose="020B0604020202020204" pitchFamily="34" charset="0"/>
              <a:buChar char="•"/>
              <a:defRPr/>
            </a:pPr>
            <a:r>
              <a:rPr lang="en-US" altLang="en-US" sz="1800" dirty="0"/>
              <a:t>Occur at the equator</a:t>
            </a:r>
          </a:p>
          <a:p>
            <a:pPr marL="285750" lvl="1">
              <a:lnSpc>
                <a:spcPct val="80000"/>
              </a:lnSpc>
              <a:spcBef>
                <a:spcPts val="500"/>
              </a:spcBef>
              <a:buClr>
                <a:srgbClr val="2B822B"/>
              </a:buClr>
              <a:buFont typeface="Arial" panose="020B0604020202020204" pitchFamily="34" charset="0"/>
              <a:buChar char="•"/>
              <a:defRPr/>
            </a:pPr>
            <a:r>
              <a:rPr lang="en-US" altLang="en-US" sz="1800" dirty="0"/>
              <a:t>Have a high average temperature and greatest amount of rainfall of all biomes</a:t>
            </a:r>
          </a:p>
          <a:p>
            <a:pPr marL="285750" lvl="1">
              <a:lnSpc>
                <a:spcPct val="80000"/>
              </a:lnSpc>
              <a:spcBef>
                <a:spcPts val="500"/>
              </a:spcBef>
              <a:buClr>
                <a:srgbClr val="2B822B"/>
              </a:buClr>
              <a:buFont typeface="Arial" panose="020B0604020202020204" pitchFamily="34" charset="0"/>
              <a:buChar char="•"/>
              <a:defRPr/>
            </a:pPr>
            <a:r>
              <a:rPr lang="en-US" altLang="en-US" sz="1800" dirty="0"/>
              <a:t>Dominated by large evergreen, broad-leaved trees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732" y="205935"/>
            <a:ext cx="5108949" cy="552681"/>
          </a:xfrm>
        </p:spPr>
        <p:txBody>
          <a:bodyPr/>
          <a:lstStyle/>
          <a:p>
            <a:r>
              <a:rPr lang="en-US" altLang="en-US" dirty="0"/>
              <a:t>Primary Productivity</a:t>
            </a:r>
            <a:endParaRPr lang="en-US" dirty="0"/>
          </a:p>
        </p:txBody>
      </p:sp>
      <p:sp>
        <p:nvSpPr>
          <p:cNvPr id="5" name="Content Placeholder 4"/>
          <p:cNvSpPr>
            <a:spLocks noGrp="1"/>
          </p:cNvSpPr>
          <p:nvPr>
            <p:ph idx="1"/>
          </p:nvPr>
        </p:nvSpPr>
        <p:spPr>
          <a:xfrm>
            <a:off x="457200" y="887509"/>
            <a:ext cx="8228013" cy="3151091"/>
          </a:xfrm>
        </p:spPr>
        <p:txBody>
          <a:bodyPr/>
          <a:lstStyle/>
          <a:p>
            <a:pPr marL="0" indent="0">
              <a:spcBef>
                <a:spcPts val="0"/>
              </a:spcBef>
              <a:spcAft>
                <a:spcPts val="1500"/>
              </a:spcAft>
              <a:buNone/>
            </a:pPr>
            <a:r>
              <a:rPr lang="en-US" altLang="en-US" sz="2400" dirty="0"/>
              <a:t>Rate at which producers capture and store energy as organic nutrients over a certain length of time</a:t>
            </a:r>
          </a:p>
          <a:p>
            <a:pPr marL="0" indent="0">
              <a:spcBef>
                <a:spcPts val="0"/>
              </a:spcBef>
              <a:spcAft>
                <a:spcPts val="1500"/>
              </a:spcAft>
              <a:buNone/>
            </a:pPr>
            <a:r>
              <a:rPr lang="en-US" altLang="en-US" sz="2400" dirty="0"/>
              <a:t>One way to compare ecosystems</a:t>
            </a:r>
          </a:p>
          <a:p>
            <a:pPr marL="0" indent="0">
              <a:spcBef>
                <a:spcPts val="0"/>
              </a:spcBef>
              <a:spcAft>
                <a:spcPts val="1500"/>
              </a:spcAft>
              <a:buNone/>
            </a:pPr>
            <a:r>
              <a:rPr lang="en-US" altLang="en-US" sz="2400" dirty="0"/>
              <a:t>Influenced by temperature, moisture, and nature of soil</a:t>
            </a:r>
          </a:p>
          <a:p>
            <a:pPr marL="0" indent="0">
              <a:spcBef>
                <a:spcPts val="0"/>
              </a:spcBef>
              <a:buNone/>
            </a:pPr>
            <a:r>
              <a:rPr lang="en-US" altLang="en-US" sz="2400" dirty="0"/>
              <a:t>In terrestrial ecosystems</a:t>
            </a:r>
          </a:p>
          <a:p>
            <a:pPr marL="285750" lvl="1">
              <a:buClr>
                <a:srgbClr val="2B822B"/>
              </a:buClr>
              <a:buFont typeface="Arial" panose="020B0604020202020204" pitchFamily="34" charset="0"/>
              <a:buChar char="•"/>
            </a:pPr>
            <a:r>
              <a:rPr lang="en-US" altLang="en-US" sz="2000" dirty="0"/>
              <a:t>Lowest in high-latitude tundra and desert</a:t>
            </a:r>
          </a:p>
          <a:p>
            <a:pPr marL="285750" lvl="1">
              <a:buClr>
                <a:srgbClr val="2B822B"/>
              </a:buClr>
              <a:buFont typeface="Arial" panose="020B0604020202020204" pitchFamily="34" charset="0"/>
              <a:buChar char="•"/>
            </a:pPr>
            <a:r>
              <a:rPr lang="en-US" altLang="en-US" sz="2000" dirty="0"/>
              <a:t>Highest at equator—tropical rain forests</a:t>
            </a:r>
          </a:p>
        </p:txBody>
      </p:sp>
      <p:sp>
        <p:nvSpPr>
          <p:cNvPr id="6" name="Content Placeholder 6"/>
          <p:cNvSpPr>
            <a:spLocks noGrp="1"/>
          </p:cNvSpPr>
          <p:nvPr>
            <p:ph sz="quarter" idx="10"/>
          </p:nvPr>
        </p:nvSpPr>
        <p:spPr>
          <a:xfrm>
            <a:off x="457200" y="4307540"/>
            <a:ext cx="8210550" cy="2093259"/>
          </a:xfrm>
        </p:spPr>
        <p:txBody>
          <a:bodyPr/>
          <a:lstStyle/>
          <a:p>
            <a:pPr marL="0" lvl="0" indent="0">
              <a:spcAft>
                <a:spcPts val="1500"/>
              </a:spcAft>
              <a:buNone/>
            </a:pPr>
            <a:r>
              <a:rPr lang="en-US" altLang="en-US" sz="2400" dirty="0"/>
              <a:t>In aquatic communities</a:t>
            </a:r>
          </a:p>
          <a:p>
            <a:pPr marL="285750" lvl="1">
              <a:spcBef>
                <a:spcPts val="0"/>
              </a:spcBef>
              <a:buClr>
                <a:srgbClr val="2B822B"/>
              </a:buClr>
              <a:buFont typeface="Arial" panose="020B0604020202020204" pitchFamily="34" charset="0"/>
              <a:buChar char="•"/>
            </a:pPr>
            <a:r>
              <a:rPr lang="en-US" altLang="en-US" sz="2000" dirty="0"/>
              <a:t>Largely dependent on availability of inorganic nutrients</a:t>
            </a:r>
          </a:p>
          <a:p>
            <a:pPr marL="285750" lvl="1">
              <a:buClr>
                <a:srgbClr val="2B822B"/>
              </a:buClr>
              <a:buFont typeface="Arial" panose="020B0604020202020204" pitchFamily="34" charset="0"/>
              <a:buChar char="•"/>
            </a:pPr>
            <a:r>
              <a:rPr lang="en-US" altLang="en-US" sz="2000" dirty="0"/>
              <a:t>High in estuaries, swamps, and marshes</a:t>
            </a:r>
          </a:p>
          <a:p>
            <a:pPr marL="285750" lvl="1">
              <a:buClr>
                <a:srgbClr val="2B822B"/>
              </a:buClr>
              <a:buFont typeface="Arial" panose="020B0604020202020204" pitchFamily="34" charset="0"/>
              <a:buChar char="•"/>
            </a:pPr>
            <a:r>
              <a:rPr lang="en-US" altLang="en-US" sz="2000" dirty="0"/>
              <a:t>Open ocean between desert and tundra</a:t>
            </a:r>
          </a:p>
          <a:p>
            <a:pPr marL="285750" lvl="1">
              <a:buClr>
                <a:srgbClr val="2B822B"/>
              </a:buClr>
              <a:buFont typeface="Arial" panose="020B0604020202020204" pitchFamily="34" charset="0"/>
              <a:buChar char="•"/>
            </a:pPr>
            <a:r>
              <a:rPr lang="en-US" altLang="en-US" sz="2000" dirty="0"/>
              <a:t>Coral reefs equivalent to tropical rain forests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200" y="569004"/>
            <a:ext cx="7480012" cy="552681"/>
          </a:xfrm>
        </p:spPr>
        <p:txBody>
          <a:bodyPr/>
          <a:lstStyle/>
          <a:p>
            <a:r>
              <a:rPr lang="en-US" altLang="en-US" dirty="0"/>
              <a:t>Figure 31.31 Primary Productivity</a:t>
            </a:r>
            <a:endParaRPr lang="en-US" dirty="0"/>
          </a:p>
        </p:txBody>
      </p:sp>
      <mc:AlternateContent xmlns:mc="http://schemas.openxmlformats.org/markup-compatibility/2006" xmlns:a14="http://schemas.microsoft.com/office/drawing/2010/main">
        <mc:Choice Requires="a14">
          <p:sp>
            <p:nvSpPr>
              <p:cNvPr id="7" name="Content Placeholder 8">
                <a:extLst>
                  <a:ext uri="{FF2B5EF4-FFF2-40B4-BE49-F238E27FC236}">
                    <a16:creationId xmlns:a16="http://schemas.microsoft.com/office/drawing/2014/main" id="{12665205-F3E2-43F2-9F1D-8CAF7970D82B}"/>
                  </a:ext>
                </a:extLst>
              </p:cNvPr>
              <p:cNvSpPr>
                <a:spLocks noGrp="1"/>
              </p:cNvSpPr>
              <p:nvPr>
                <p:ph sz="quarter" idx="11"/>
              </p:nvPr>
            </p:nvSpPr>
            <p:spPr>
              <a:xfrm>
                <a:off x="3705225" y="5977075"/>
                <a:ext cx="3768073" cy="228600"/>
              </a:xfrm>
            </p:spPr>
            <p:txBody>
              <a:bodyPr/>
              <a:lstStyle>
                <a:lvl1pPr marL="0" indent="0">
                  <a:buNone/>
                  <a:defRPr sz="800"/>
                </a:lvl1pPr>
              </a:lstStyle>
              <a:p>
                <a:pPr lvl="0"/>
                <a:r>
                  <a:rPr lang="en-GB" sz="1100" b="1" dirty="0"/>
                  <a:t>Average Net Primary Productivity (kcal/</a:t>
                </a:r>
                <a14:m>
                  <m:oMath xmlns:m="http://schemas.openxmlformats.org/officeDocument/2006/math">
                    <m:sSup>
                      <m:sSupPr>
                        <m:ctrlPr>
                          <a:rPr lang="en-GB" sz="1100" b="1" i="1" smtClean="0">
                            <a:latin typeface="Cambria Math" panose="02040503050406030204" pitchFamily="18" charset="0"/>
                          </a:rPr>
                        </m:ctrlPr>
                      </m:sSupPr>
                      <m:e>
                        <m:r>
                          <a:rPr lang="en-US" sz="1100" b="1" i="0" smtClean="0">
                            <a:latin typeface="Cambria Math" panose="02040503050406030204" pitchFamily="18" charset="0"/>
                          </a:rPr>
                          <m:t>𝐦</m:t>
                        </m:r>
                      </m:e>
                      <m:sup>
                        <m:r>
                          <a:rPr lang="en-US" sz="1100" b="1" i="0" smtClean="0">
                            <a:latin typeface="Cambria Math" panose="02040503050406030204" pitchFamily="18" charset="0"/>
                          </a:rPr>
                          <m:t>𝟐</m:t>
                        </m:r>
                      </m:sup>
                    </m:sSup>
                  </m:oMath>
                </a14:m>
                <a:r>
                  <a:rPr lang="en-GB" sz="1100" b="1" dirty="0"/>
                  <a:t>/yr)</a:t>
                </a:r>
              </a:p>
            </p:txBody>
          </p:sp>
        </mc:Choice>
        <mc:Fallback xmlns="">
          <p:sp>
            <p:nvSpPr>
              <p:cNvPr id="7" name="Content Placeholder 8">
                <a:extLst>
                  <a:ext uri="{FF2B5EF4-FFF2-40B4-BE49-F238E27FC236}">
                    <a16:creationId xmlns:a16="http://schemas.microsoft.com/office/drawing/2014/main" id="{12665205-F3E2-43F2-9F1D-8CAF7970D82B}"/>
                  </a:ext>
                </a:extLst>
              </p:cNvPr>
              <p:cNvSpPr>
                <a:spLocks noGrp="1" noRot="1" noChangeAspect="1" noMove="1" noResize="1" noEditPoints="1" noAdjustHandles="1" noChangeArrowheads="1" noChangeShapeType="1" noTextEdit="1"/>
              </p:cNvSpPr>
              <p:nvPr>
                <p:ph sz="quarter" idx="11"/>
              </p:nvPr>
            </p:nvSpPr>
            <p:spPr>
              <a:xfrm>
                <a:off x="3705225" y="5977075"/>
                <a:ext cx="3768073" cy="228600"/>
              </a:xfrm>
              <a:blipFill>
                <a:blip r:embed="rId3"/>
                <a:stretch>
                  <a:fillRect b="-34211"/>
                </a:stretch>
              </a:blipFill>
            </p:spPr>
            <p:txBody>
              <a:bodyPr/>
              <a:lstStyle/>
              <a:p>
                <a:r>
                  <a:rPr lang="en-US">
                    <a:noFill/>
                  </a:rPr>
                  <a:t> </a:t>
                </a:r>
              </a:p>
            </p:txBody>
          </p:sp>
        </mc:Fallback>
      </mc:AlternateContent>
      <p:pic>
        <p:nvPicPr>
          <p:cNvPr id="8" name="Picture 2">
            <a:extLst>
              <a:ext uri="{FF2B5EF4-FFF2-40B4-BE49-F238E27FC236}">
                <a16:creationId xmlns:a16="http://schemas.microsoft.com/office/drawing/2014/main" id="{6578676D-20E7-4EBF-B5FC-ED00BF8BB2BC}"/>
              </a:ext>
            </a:extLst>
          </p:cNvPr>
          <p:cNvPicPr>
            <a:picLocks noChangeAspect="1" noChangeArrowheads="1"/>
          </p:cNvPicPr>
          <p:nvPr/>
        </p:nvPicPr>
        <p:blipFill rotWithShape="1">
          <a:blip r:embed="rId4" cstate="print"/>
          <a:srcRect t="3242" b="3594"/>
          <a:stretch/>
        </p:blipFill>
        <p:spPr bwMode="auto">
          <a:xfrm>
            <a:off x="838202" y="1447800"/>
            <a:ext cx="7467598" cy="45720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00" y="306835"/>
            <a:ext cx="7480012" cy="1077019"/>
          </a:xfrm>
        </p:spPr>
        <p:txBody>
          <a:bodyPr/>
          <a:lstStyle/>
          <a:p>
            <a:r>
              <a:rPr lang="en-US" dirty="0"/>
              <a:t>Figure 31.2 Community Species Composition</a:t>
            </a:r>
          </a:p>
        </p:txBody>
      </p:sp>
      <p:pic>
        <p:nvPicPr>
          <p:cNvPr id="3" name="Picture 2">
            <a:extLst>
              <a:ext uri="{FF2B5EF4-FFF2-40B4-BE49-F238E27FC236}">
                <a16:creationId xmlns:a16="http://schemas.microsoft.com/office/drawing/2014/main" id="{6FB99758-286A-4139-9E06-0E6C72DDF444}"/>
              </a:ext>
            </a:extLst>
          </p:cNvPr>
          <p:cNvPicPr>
            <a:picLocks noChangeAspect="1"/>
          </p:cNvPicPr>
          <p:nvPr/>
        </p:nvPicPr>
        <p:blipFill>
          <a:blip r:embed="rId3"/>
          <a:stretch>
            <a:fillRect/>
          </a:stretch>
        </p:blipFill>
        <p:spPr>
          <a:xfrm>
            <a:off x="976745" y="1704110"/>
            <a:ext cx="7180338" cy="4505310"/>
          </a:xfrm>
          <a:prstGeom prst="rect">
            <a:avLst/>
          </a:prstGeom>
        </p:spPr>
      </p:pic>
      <p:sp>
        <p:nvSpPr>
          <p:cNvPr id="5" name="Content Placeholder 6"/>
          <p:cNvSpPr>
            <a:spLocks noGrp="1"/>
          </p:cNvSpPr>
          <p:nvPr>
            <p:ph sz="quarter" idx="4294967295"/>
          </p:nvPr>
        </p:nvSpPr>
        <p:spPr>
          <a:xfrm>
            <a:off x="2241502" y="6078487"/>
            <a:ext cx="4902764" cy="198511"/>
          </a:xfrm>
          <a:prstGeom prst="rect">
            <a:avLst/>
          </a:prstGeom>
        </p:spPr>
        <p:txBody>
          <a:bodyPr/>
          <a:lstStyle>
            <a:lvl1pPr marL="0" indent="0">
              <a:buNone/>
              <a:defRPr sz="800"/>
            </a:lvl1pPr>
          </a:lstStyle>
          <a:p>
            <a:pPr lvl="0"/>
            <a:r>
              <a:rPr lang="en-US" sz="1000" dirty="0"/>
              <a:t>a: © Yi Jiang Photography/Flickr Open/Getty RF; b: © Nejron Photo/Shutterstock RF</a:t>
            </a:r>
            <a:endParaRPr lang="en-GB"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7860" y="541370"/>
            <a:ext cx="2166693" cy="607949"/>
          </a:xfrm>
        </p:spPr>
        <p:txBody>
          <a:bodyPr/>
          <a:lstStyle/>
          <a:p>
            <a:r>
              <a:rPr lang="en-US" dirty="0"/>
              <a:t>Diversity</a:t>
            </a:r>
          </a:p>
        </p:txBody>
      </p:sp>
      <p:sp>
        <p:nvSpPr>
          <p:cNvPr id="5" name="Content Placeholder 4"/>
          <p:cNvSpPr>
            <a:spLocks noGrp="1"/>
          </p:cNvSpPr>
          <p:nvPr>
            <p:ph idx="1"/>
          </p:nvPr>
        </p:nvSpPr>
        <p:spPr>
          <a:xfrm>
            <a:off x="457200" y="1600200"/>
            <a:ext cx="7772399" cy="4648199"/>
          </a:xfrm>
        </p:spPr>
        <p:txBody>
          <a:bodyPr/>
          <a:lstStyle/>
          <a:p>
            <a:pPr marL="0" indent="0">
              <a:spcAft>
                <a:spcPts val="1500"/>
              </a:spcAft>
              <a:buNone/>
            </a:pPr>
            <a:r>
              <a:rPr lang="en-US" altLang="en-US" dirty="0"/>
              <a:t>Diversity—goes beyond species richness to include species distribution and relative abundance</a:t>
            </a:r>
          </a:p>
          <a:p>
            <a:pPr marL="288925" lvl="1" indent="-288925">
              <a:buClr>
                <a:srgbClr val="2B822B"/>
              </a:buClr>
              <a:buFont typeface="Arial" panose="020B0604020202020204" pitchFamily="34" charset="0"/>
              <a:buChar char="•"/>
            </a:pPr>
            <a:r>
              <a:rPr lang="en-US" altLang="en-US" dirty="0"/>
              <a:t>If a forest has 77 trees</a:t>
            </a:r>
          </a:p>
          <a:p>
            <a:pPr marL="511175" lvl="2"/>
            <a:r>
              <a:rPr lang="en-US" altLang="en-US" dirty="0"/>
              <a:t>76 poplar trees and one American elm—less diverse </a:t>
            </a:r>
          </a:p>
          <a:p>
            <a:pPr marL="511175" lvl="2"/>
            <a:r>
              <a:rPr lang="en-US" altLang="en-US" dirty="0"/>
              <a:t>36 poplar trees and 41 American elms—more diverse</a:t>
            </a:r>
          </a:p>
          <a:p>
            <a:pPr marL="511175" lvl="2"/>
            <a:r>
              <a:rPr lang="en-US" altLang="en-US" dirty="0"/>
              <a:t>Same species richness—two species</a:t>
            </a:r>
          </a:p>
          <a:p>
            <a:pPr marL="511175" lvl="2"/>
            <a:r>
              <a:rPr lang="en-US" altLang="en-US" dirty="0"/>
              <a:t>Higher diversity value in second example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6.0&quot;&gt;&lt;object type=&quot;1&quot; unique_id=&quot;10001&quot;&gt;&lt;property id=&quot;20222&quot; value=&quot;G:\Graphics\Powerpoint\MH_DCM-TEXTEDIT PROJECTS\MADER-ESS_3e\Incoming\Animation files\ch31\Biomes\&quot;/&gt;&lt;object type=&quot;8&quot; unique_id=&quot;151746&quot;&gt;&lt;/object&gt;&lt;object type=&quot;2&quot; unique_id=&quot;151747&quot;&gt;&lt;object type=&quot;3&quot; unique_id=&quot;151748&quot;&gt;&lt;property id=&quot;20148&quot; value=&quot;5&quot;/&gt;&lt;property id=&quot;20300&quot; value=&quot;Slide 1&quot;/&gt;&lt;property id=&quot;20307&quot; value=&quot;256&quot;/&gt;&lt;/object&gt;&lt;object type=&quot;3&quot; unique_id=&quot;151749&quot;&gt;&lt;property id=&quot;20148&quot; value=&quot;5&quot;/&gt;&lt;property id=&quot;20300&quot; value=&quot;Slide 2 - &amp;quot;31.1 Ecology of Communities&amp;quot;&quot;/&gt;&lt;property id=&quot;20307&quot; value=&quot;257&quot;/&gt;&lt;/object&gt;&lt;object type=&quot;3&quot; unique_id=&quot;151750&quot;&gt;&lt;property id=&quot;20148&quot; value=&quot;5&quot;/&gt;&lt;property id=&quot;20300&quot; value=&quot;Slide 3 - &amp;quot;Figure 31.1a Coevolution, Hummingbirds and Flowers&amp;quot;&quot;/&gt;&lt;property id=&quot;20307&quot; value=&quot;258&quot;/&gt;&lt;/object&gt;&lt;object type=&quot;3&quot; unique_id=&quot;151751&quot;&gt;&lt;property id=&quot;20148&quot; value=&quot;5&quot;/&gt;&lt;property id=&quot;20300&quot; value=&quot;Slide 4 - &amp;quot;Figure 31.1b Coevolution, Wasps and Orchids&amp;quot;&quot;/&gt;&lt;property id=&quot;20307&quot; value=&quot;259&quot;/&gt;&lt;/object&gt;&lt;object type=&quot;3&quot; unique_id=&quot;151752&quot;&gt;&lt;property id=&quot;20148&quot; value=&quot;5&quot;/&gt;&lt;property id=&quot;20300&quot; value=&quot;Slide 5 - &amp;quot;Figure 31.1c Coevolution, Bats and Cacti Flowers&amp;quot;&quot;/&gt;&lt;property id=&quot;20307&quot; value=&quot;260&quot;/&gt;&lt;/object&gt;&lt;object type=&quot;3&quot; unique_id=&quot;151753&quot;&gt;&lt;property id=&quot;20148&quot; value=&quot;5&quot;/&gt;&lt;property id=&quot;20300&quot; value=&quot;Slide 6 - &amp;quot;Ecology of Communities, continued&amp;quot;&quot;/&gt;&lt;property id=&quot;20307&quot; value=&quot;261&quot;/&gt;&lt;/object&gt;&lt;object type=&quot;3&quot; unique_id=&quot;151754&quot;&gt;&lt;property id=&quot;20148&quot; value=&quot;5&quot;/&gt;&lt;property id=&quot;20300&quot; value=&quot;Slide 7 - &amp;quot;Community Composition and Diversity&amp;quot;&quot;/&gt;&lt;property id=&quot;20307&quot; value=&quot;262&quot;/&gt;&lt;/object&gt;&lt;object type=&quot;3&quot; unique_id=&quot;151757&quot;&gt;&lt;property id=&quot;20148&quot; value=&quot;5&quot;/&gt;&lt;property id=&quot;20300&quot; value=&quot;Slide 9 - &amp;quot;Diversity&amp;quot;&quot;/&gt;&lt;property id=&quot;20307&quot; value=&quot;265&quot;/&gt;&lt;/object&gt;&lt;object type=&quot;3&quot; unique_id=&quot;151758&quot;&gt;&lt;property id=&quot;20148&quot; value=&quot;5&quot;/&gt;&lt;property id=&quot;20300&quot; value=&quot;Slide 10 - &amp;quot;Ecological Succession&amp;quot;&quot;/&gt;&lt;property id=&quot;20307&quot; value=&quot;266&quot;/&gt;&lt;/object&gt;&lt;object type=&quot;3&quot; unique_id=&quot;151759&quot;&gt;&lt;property id=&quot;20148&quot; value=&quot;5&quot;/&gt;&lt;property id=&quot;20300&quot; value=&quot;Slide 11 - &amp;quot;Climax-Pattern Model&amp;quot;&quot;/&gt;&lt;property id=&quot;20307&quot; value=&quot;267&quot;/&gt;&lt;/object&gt;&lt;object type=&quot;3&quot; unique_id=&quot;151760&quot;&gt;&lt;property id=&quot;20148&quot; value=&quot;5&quot;/&gt;&lt;property id=&quot;20300&quot; value=&quot;Slide 12 - &amp;quot;Figure 31.3 Climax Communities&amp;quot;&quot;/&gt;&lt;property id=&quot;20307&quot; value=&quot;268&quot;/&gt;&lt;/object&gt;&lt;object type=&quot;3&quot; unique_id=&quot;151762&quot;&gt;&lt;property id=&quot;20148&quot; value=&quot;5&quot;/&gt;&lt;property id=&quot;20300&quot; value=&quot;Slide 13 - &amp;quot;Two Types of Succession&amp;quot;&quot;/&gt;&lt;property id=&quot;20307&quot; value=&quot;270&quot;/&gt;&lt;/object&gt;&lt;object type=&quot;3&quot; unique_id=&quot;151763&quot;&gt;&lt;property id=&quot;20148&quot; value=&quot;5&quot;/&gt;&lt;property id=&quot;20300&quot; value=&quot;Slide 14 - &amp;quot;Figure 31.4 Primary and Secondary Succession&amp;quot;&quot;/&gt;&lt;property id=&quot;20307&quot; value=&quot;271&quot;/&gt;&lt;/object&gt;&lt;object type=&quot;3&quot; unique_id=&quot;151764&quot;&gt;&lt;property id=&quot;20148&quot; value=&quot;5&quot;/&gt;&lt;property id=&quot;20300&quot; value=&quot;Slide 15 - &amp;quot;Opportunistic Pioneer and Equilibrium Species&amp;quot;&quot;/&gt;&lt;property id=&quot;20307&quot; value=&quot;272&quot;/&gt;&lt;/object&gt;&lt;object type=&quot;3&quot; unique_id=&quot;151765&quot;&gt;&lt;property id=&quot;20148&quot; value=&quot;5&quot;/&gt;&lt;property id=&quot;20300&quot; value=&quot;Slide 16 - &amp;quot;Figure 31.5 Secondary Succession&amp;quot;&quot;/&gt;&lt;property id=&quot;20307&quot; value=&quot;273&quot;/&gt;&lt;/object&gt;&lt;object type=&quot;3&quot; unique_id=&quot;151766&quot;&gt;&lt;property id=&quot;20148&quot; value=&quot;5&quot;/&gt;&lt;property id=&quot;20300&quot; value=&quot;Slide 17 - &amp;quot;Interactions in Communities&amp;quot;&quot;/&gt;&lt;property id=&quot;20307&quot; value=&quot;274&quot;/&gt;&lt;/object&gt;&lt;object type=&quot;3&quot; unique_id=&quot;151767&quot;&gt;&lt;property id=&quot;20148&quot; value=&quot;5&quot;/&gt;&lt;property id=&quot;20300&quot; value=&quot;Slide 18 - &amp;quot;Table 31.1 Species Interaction&amp;quot;&quot;/&gt;&lt;property id=&quot;20307&quot; value=&quot;275&quot;/&gt;&lt;/object&gt;&lt;object type=&quot;3&quot; unique_id=&quot;151768&quot;&gt;&lt;property id=&quot;20148&quot; value=&quot;5&quot;/&gt;&lt;property id=&quot;20300&quot; value=&quot;Slide 19 - &amp;quot;Ecological Niche&amp;quot;&quot;/&gt;&lt;property id=&quot;20307&quot; value=&quot;276&quot;/&gt;&lt;/object&gt;&lt;object type=&quot;3&quot; unique_id=&quot;151769&quot;&gt;&lt;property id=&quot;20148&quot; value=&quot;5&quot;/&gt;&lt;property id=&quot;20300&quot; value=&quot;Slide 20 - &amp;quot;Figure 31.6 Niche of a Backswimmer&amp;quot;&quot;/&gt;&lt;property id=&quot;20307&quot; value=&quot;277&quot;/&gt;&lt;/object&gt;&lt;object type=&quot;3&quot; unique_id=&quot;151770&quot;&gt;&lt;property id=&quot;20148&quot; value=&quot;5&quot;/&gt;&lt;property id=&quot;20300&quot; value=&quot;Slide 21 - &amp;quot;Figure 31.7 Feeding Niches for Wading Birds&amp;quot;&quot;/&gt;&lt;property id=&quot;20307&quot; value=&quot;278&quot;/&gt;&lt;/object&gt;&lt;object type=&quot;3&quot; unique_id=&quot;151771&quot;&gt;&lt;property id=&quot;20148&quot; value=&quot;5&quot;/&gt;&lt;property id=&quot;20300&quot; value=&quot;Slide 22 - &amp;quot;Competition&amp;quot;&quot;/&gt;&lt;property id=&quot;20307&quot; value=&quot;279&quot;/&gt;&lt;/object&gt;&lt;object type=&quot;3&quot; unique_id=&quot;151773&quot;&gt;&lt;property id=&quot;20148&quot; value=&quot;5&quot;/&gt;&lt;property id=&quot;20300&quot; value=&quot;Slide 23 - &amp;quot;Figure 31.8 Competitive Exclusion Principle Demonstrated by Paramecium&amp;quot;&quot;/&gt;&lt;property id=&quot;20307&quot; value=&quot;281&quot;/&gt;&lt;/object&gt;&lt;object type=&quot;3&quot; unique_id=&quot;151774&quot;&gt;&lt;property id=&quot;20148&quot; value=&quot;5&quot;/&gt;&lt;property id=&quot;20300&quot; value=&quot;Slide 24 - &amp;quot;Niche Specialization&amp;quot;&quot;/&gt;&lt;property id=&quot;20307&quot; value=&quot;282&quot;/&gt;&lt;/object&gt;&lt;object type=&quot;3&quot; unique_id=&quot;151775&quot;&gt;&lt;property id=&quot;20148&quot; value=&quot;5&quot;/&gt;&lt;property id=&quot;20300&quot; value=&quot;Slide 25 - &amp;quot;Niche Specialization, continued&amp;quot;&quot;/&gt;&lt;property id=&quot;20307&quot; value=&quot;283&quot;/&gt;&lt;/object&gt;&lt;object type=&quot;3&quot; unique_id=&quot;151776&quot;&gt;&lt;property id=&quot;20148&quot; value=&quot;5&quot;/&gt;&lt;property id=&quot;20300&quot; value=&quot;Slide 26 - &amp;quot;Figure 31.9 Character Displacement in Finches on the Galápagos Islands&amp;quot;&quot;/&gt;&lt;property id=&quot;20307&quot; value=&quot;284&quot;/&gt;&lt;/object&gt;&lt;object type=&quot;3&quot; unique_id=&quot;151777&quot;&gt;&lt;property id=&quot;20148&quot; value=&quot;5&quot;/&gt;&lt;property id=&quot;20300&quot; value=&quot;Slide 27 - &amp;quot;Mutualism&amp;quot;&quot;/&gt;&lt;property id=&quot;20307&quot; value=&quot;285&quot;/&gt;&lt;/object&gt;&lt;object type=&quot;3&quot; unique_id=&quot;151778&quot;&gt;&lt;property id=&quot;20148&quot; value=&quot;5&quot;/&gt;&lt;property id=&quot;20300&quot; value=&quot;Slide 28 - &amp;quot;Figure 31.10 Mutualism&amp;quot;&quot;/&gt;&lt;property id=&quot;20307&quot; value=&quot;286&quot;/&gt;&lt;/object&gt;&lt;object type=&quot;3&quot; unique_id=&quot;151779&quot;&gt;&lt;property id=&quot;20148&quot; value=&quot;5&quot;/&gt;&lt;property id=&quot;20300&quot; value=&quot;Slide 29 - &amp;quot;Mutualism, continued&amp;quot;&quot;/&gt;&lt;property id=&quot;20307&quot; value=&quot;287&quot;/&gt;&lt;/object&gt;&lt;object type=&quot;3&quot; unique_id=&quot;151780&quot;&gt;&lt;property id=&quot;20148&quot; value=&quot;5&quot;/&gt;&lt;property id=&quot;20300&quot; value=&quot;Slide 30 - &amp;quot;Figure 31.11 Interdependence of Species&amp;quot;&quot;/&gt;&lt;property id=&quot;20307&quot; value=&quot;288&quot;/&gt;&lt;/object&gt;&lt;object type=&quot;3&quot; unique_id=&quot;151781&quot;&gt;&lt;property id=&quot;20148&quot; value=&quot;5&quot;/&gt;&lt;property id=&quot;20300&quot; value=&quot;Slide 31 - &amp;quot;Community Stability&amp;quot;&quot;/&gt;&lt;property id=&quot;20307&quot; value=&quot;289&quot;/&gt;&lt;/object&gt;&lt;object type=&quot;3&quot; unique_id=&quot;151782&quot;&gt;&lt;property id=&quot;20148&quot; value=&quot;5&quot;/&gt;&lt;property id=&quot;20300&quot; value=&quot;Slide 32 - &amp;quot;Community stability, continued&amp;quot;&quot;/&gt;&lt;property id=&quot;20307&quot; value=&quot;290&quot;/&gt;&lt;/object&gt;&lt;object type=&quot;3&quot; unique_id=&quot;151783&quot;&gt;&lt;property id=&quot;20148&quot; value=&quot;5&quot;/&gt;&lt;property id=&quot;20300&quot; value=&quot;Slide 33 - &amp;quot;Figure 31.12 Exotic Species&amp;quot;&quot;/&gt;&lt;property id=&quot;20307&quot; value=&quot;291&quot;/&gt;&lt;/object&gt;&lt;object type=&quot;3&quot; unique_id=&quot;151784&quot;&gt;&lt;property id=&quot;20148&quot; value=&quot;5&quot;/&gt;&lt;property id=&quot;20300&quot; value=&quot;Slide 34 - &amp;quot;31.2 Ecology of Ecosystems&amp;quot;&quot;/&gt;&lt;property id=&quot;20307&quot; value=&quot;292&quot;/&gt;&lt;/object&gt;&lt;object type=&quot;3&quot; unique_id=&quot;151785&quot;&gt;&lt;property id=&quot;20148&quot; value=&quot;5&quot;/&gt;&lt;property id=&quot;20300&quot; value=&quot;Slide 35 - &amp;quot;Autotrophs&amp;quot;&quot;/&gt;&lt;property id=&quot;20307&quot; value=&quot;293&quot;/&gt;&lt;/object&gt;&lt;object type=&quot;3&quot; unique_id=&quot;151786&quot;&gt;&lt;property id=&quot;20148&quot; value=&quot;5&quot;/&gt;&lt;property id=&quot;20300&quot; value=&quot;Slide 36 - &amp;quot;Figure 31.13 Producers&amp;quot;&quot;/&gt;&lt;property id=&quot;20307&quot; value=&quot;294&quot;/&gt;&lt;/object&gt;&lt;object type=&quot;3&quot; unique_id=&quot;151787&quot;&gt;&lt;property id=&quot;20148&quot; value=&quot;5&quot;/&gt;&lt;property id=&quot;20300&quot; value=&quot;Slide 37 - &amp;quot;Chemoautotrophs&amp;quot;&quot;/&gt;&lt;property id=&quot;20307&quot; value=&quot;295&quot;/&gt;&lt;/object&gt;&lt;object type=&quot;3&quot; unique_id=&quot;151788&quot;&gt;&lt;property id=&quot;20148&quot; value=&quot;5&quot;/&gt;&lt;property id=&quot;20300&quot; value=&quot;Slide 38 - &amp;quot;Heterotrophs&amp;quot;&quot;/&gt;&lt;property id=&quot;20307&quot; value=&quot;296&quot;/&gt;&lt;/object&gt;&lt;object type=&quot;3&quot; unique_id=&quot;151789&quot;&gt;&lt;property id=&quot;20148&quot; value=&quot;5&quot;/&gt;&lt;property id=&quot;20300&quot; value=&quot;Slide 39 - &amp;quot;Figure 31.14 Consumers&amp;quot;&quot;/&gt;&lt;property id=&quot;20307&quot; value=&quot;297&quot;/&gt;&lt;/object&gt;&lt;object type=&quot;3&quot; unique_id=&quot;151790&quot;&gt;&lt;property id=&quot;20148&quot; value=&quot;5&quot;/&gt;&lt;property id=&quot;20300&quot; value=&quot;Slide 40 - &amp;quot;Figure 31.15 Decomposers&amp;quot;&quot;/&gt;&lt;property id=&quot;20307&quot; value=&quot;298&quot;/&gt;&lt;/object&gt;&lt;object type=&quot;3&quot; unique_id=&quot;151791&quot;&gt;&lt;property id=&quot;20148&quot; value=&quot;5&quot;/&gt;&lt;property id=&quot;20300&quot; value=&quot;Slide 41 - &amp;quot;Energy Flow and Chemical Cycling&amp;quot;&quot;/&gt;&lt;property id=&quot;20307&quot; value=&quot;299&quot;/&gt;&lt;/object&gt;&lt;object type=&quot;3&quot; unique_id=&quot;151792&quot;&gt;&lt;property id=&quot;20148&quot; value=&quot;5&quot;/&gt;&lt;property id=&quot;20300&quot; value=&quot;Slide 42 - &amp;quot;Figure 31.16 Chemical Cycling and Energy Flow&amp;quot;&quot;/&gt;&lt;property id=&quot;20307&quot; value=&quot;300&quot;/&gt;&lt;/object&gt;&lt;object type=&quot;3&quot; unique_id=&quot;151793&quot;&gt;&lt;property id=&quot;20148&quot; value=&quot;5&quot;/&gt;&lt;property id=&quot;20300&quot; value=&quot;Slide 43 - &amp;quot;Energy Flow and Chemical Cycling, continued&amp;quot;&quot;/&gt;&lt;property id=&quot;20307&quot; value=&quot;301&quot;/&gt;&lt;/object&gt;&lt;object type=&quot;3&quot; unique_id=&quot;151794&quot;&gt;&lt;property id=&quot;20148&quot; value=&quot;5&quot;/&gt;&lt;property id=&quot;20300&quot; value=&quot;Slide 44 - &amp;quot;Energy Flow and Chemical Cycling, continued II&amp;quot;&quot;/&gt;&lt;property id=&quot;20307&quot; value=&quot;302&quot;/&gt;&lt;/object&gt;&lt;object type=&quot;3&quot; unique_id=&quot;151795&quot;&gt;&lt;property id=&quot;20148&quot; value=&quot;5&quot;/&gt;&lt;property id=&quot;20300&quot; value=&quot;Slide 45 - &amp;quot;Figure 31.17 Energy Balances&amp;quot;&quot;/&gt;&lt;property id=&quot;20307&quot; value=&quot;303&quot;/&gt;&lt;/object&gt;&lt;object type=&quot;3&quot; unique_id=&quot;151796&quot;&gt;&lt;property id=&quot;20148&quot; value=&quot;5&quot;/&gt;&lt;property id=&quot;20300&quot; value=&quot;Slide 46 - &amp;quot;Energy Flow&amp;quot;&quot;/&gt;&lt;property id=&quot;20307&quot; value=&quot;304&quot;/&gt;&lt;/object&gt;&lt;object type=&quot;3&quot; unique_id=&quot;151797&quot;&gt;&lt;property id=&quot;20148&quot; value=&quot;5&quot;/&gt;&lt;property id=&quot;20300&quot; value=&quot;Slide 47 - &amp;quot;Figure 31.18 Food Webs&amp;quot;&quot;/&gt;&lt;property id=&quot;20307&quot; value=&quot;305&quot;/&gt;&lt;/object&gt;&lt;object type=&quot;3&quot; unique_id=&quot;151798&quot;&gt;&lt;property id=&quot;20148&quot; value=&quot;5&quot;/&gt;&lt;property id=&quot;20300&quot; value=&quot;Slide 48 - &amp;quot;Trophic Levels and Ecological Pyramids&amp;quot;&quot;/&gt;&lt;property id=&quot;20307&quot; value=&quot;306&quot;/&gt;&lt;/object&gt;&lt;object type=&quot;3&quot; unique_id=&quot;151799&quot;&gt;&lt;property id=&quot;20148&quot; value=&quot;5&quot;/&gt;&lt;property id=&quot;20300&quot; value=&quot;Slide 49 - &amp;quot;Figure 31.19 Food Chain&amp;quot;&quot;/&gt;&lt;property id=&quot;20307&quot; value=&quot;307&quot;/&gt;&lt;/object&gt;&lt;object type=&quot;3&quot; unique_id=&quot;151800&quot;&gt;&lt;property id=&quot;20148&quot; value=&quot;5&quot;/&gt;&lt;property id=&quot;20300&quot; value=&quot;Slide 50 - &amp;quot;Food Chains&amp;quot;&quot;/&gt;&lt;property id=&quot;20307&quot; value=&quot;308&quot;/&gt;&lt;/object&gt;&lt;object type=&quot;3&quot; unique_id=&quot;151801&quot;&gt;&lt;property id=&quot;20148&quot; value=&quot;5&quot;/&gt;&lt;property id=&quot;20300&quot; value=&quot;Slide 51 - &amp;quot;Figure 31.20 Ecological Pyramid&amp;quot;&quot;/&gt;&lt;property id=&quot;20307&quot; value=&quot;309&quot;/&gt;&lt;/object&gt;&lt;object type=&quot;3&quot; unique_id=&quot;151802&quot;&gt;&lt;property id=&quot;20148&quot; value=&quot;5&quot;/&gt;&lt;property id=&quot;20300&quot; value=&quot;Slide 52 - &amp;quot;Chemical Cycling&amp;quot;&quot;/&gt;&lt;property id=&quot;20307&quot; value=&quot;310&quot;/&gt;&lt;/object&gt;&lt;object type=&quot;3&quot; unique_id=&quot;151803&quot;&gt;&lt;property id=&quot;20148&quot; value=&quot;5&quot;/&gt;&lt;property id=&quot;20300&quot; value=&quot;Slide 53 - &amp;quot;Cycles May Involve&amp;quot;&quot;/&gt;&lt;property id=&quot;20307&quot; value=&quot;311&quot;/&gt;&lt;/object&gt;&lt;object type=&quot;3&quot; unique_id=&quot;151804&quot;&gt;&lt;property id=&quot;20148&quot; value=&quot;5&quot;/&gt;&lt;property id=&quot;20300&quot; value=&quot;Slide 54 - &amp;quot;Figure 31.21 Model for Chemical Cycling&amp;quot;&quot;/&gt;&lt;property id=&quot;20307&quot; value=&quot;312&quot;/&gt;&lt;/object&gt;&lt;object type=&quot;3&quot; unique_id=&quot;151805&quot;&gt;&lt;property id=&quot;20148&quot; value=&quot;5&quot;/&gt;&lt;property id=&quot;20300&quot; value=&quot;Slide 55 - &amp;quot;Phosphorus Cycle&amp;quot;&quot;/&gt;&lt;property id=&quot;20307&quot; value=&quot;313&quot;/&gt;&lt;/object&gt;&lt;object type=&quot;3&quot; unique_id=&quot;151806&quot;&gt;&lt;property id=&quot;20148&quot; value=&quot;5&quot;/&gt;&lt;property id=&quot;20300&quot; value=&quot;Slide 56 - &amp;quot;Figure 31.22 The Phosphorus Cycle&amp;quot;&quot;/&gt;&lt;property id=&quot;20307&quot; value=&quot;314&quot;/&gt;&lt;/object&gt;&lt;object type=&quot;3&quot; unique_id=&quot;151807&quot;&gt;&lt;property id=&quot;20148&quot; value=&quot;5&quot;/&gt;&lt;property id=&quot;20300&quot; value=&quot;Slide 57 - &amp;quot;Figure 31.23 Lemmings&amp;quot;&quot;/&gt;&lt;property id=&quot;20307&quot; value=&quot;315&quot;/&gt;&lt;/object&gt;&lt;object type=&quot;3&quot; unique_id=&quot;151808&quot;&gt;&lt;property id=&quot;20148&quot; value=&quot;5&quot;/&gt;&lt;property id=&quot;20300&quot; value=&quot;Slide 58 - &amp;quot;Transfer Rate&amp;quot;&quot;/&gt;&lt;property id=&quot;20307&quot; value=&quot;316&quot;/&gt;&lt;/object&gt;&lt;object type=&quot;3&quot; unique_id=&quot;151809&quot;&gt;&lt;property id=&quot;20148&quot; value=&quot;5&quot;/&gt;&lt;property id=&quot;20300&quot; value=&quot;Slide 59 - &amp;quot;Nitrogen Cycle&amp;quot;&quot;/&gt;&lt;property id=&quot;20307&quot; value=&quot;317&quot;/&gt;&lt;/object&gt;&lt;object type=&quot;3&quot; unique_id=&quot;151810&quot;&gt;&lt;property id=&quot;20148&quot; value=&quot;5&quot;/&gt;&lt;property id=&quot;20300&quot; value=&quot;Slide 60 - &amp;quot;Figure 31.24 The Nitrogen Cycle&amp;quot;&quot;/&gt;&lt;property id=&quot;20307&quot; value=&quot;318&quot;/&gt;&lt;/object&gt;&lt;object type=&quot;3&quot; unique_id=&quot;151811&quot;&gt;&lt;property id=&quot;20148&quot; value=&quot;5&quot;/&gt;&lt;property id=&quot;20300&quot; value=&quot;Slide 61 - &amp;quot;Human Activity and Nitrogen Cycle&amp;quot;&quot;/&gt;&lt;property id=&quot;20307&quot; value=&quot;319&quot;/&gt;&lt;/object&gt;&lt;object type=&quot;3&quot; unique_id=&quot;151812&quot;&gt;&lt;property id=&quot;20148&quot; value=&quot;5&quot;/&gt;&lt;property id=&quot;20300&quot; value=&quot;Slide 62 - &amp;quot;Figure 31.25 Root Nodules&amp;quot;&quot;/&gt;&lt;property id=&quot;20307&quot; value=&quot;320&quot;/&gt;&lt;/object&gt;&lt;object type=&quot;3&quot; unique_id=&quot;151813&quot;&gt;&lt;property id=&quot;20148&quot; value=&quot;5&quot;/&gt;&lt;property id=&quot;20300&quot; value=&quot;Slide 63 - &amp;quot;Carbon Cycle&amp;quot;&quot;/&gt;&lt;property id=&quot;20307&quot; value=&quot;321&quot;/&gt;&lt;/object&gt;&lt;object type=&quot;3&quot; unique_id=&quot;151814&quot;&gt;&lt;property id=&quot;20148&quot; value=&quot;5&quot;/&gt;&lt;property id=&quot;20300&quot; value=&quot;Slide 64 - &amp;quot;Carbon Cycle, continued&amp;quot;&quot;/&gt;&lt;property id=&quot;20307&quot; value=&quot;322&quot;/&gt;&lt;/object&gt;&lt;object type=&quot;3&quot; unique_id=&quot;151815&quot;&gt;&lt;property id=&quot;20148&quot; value=&quot;5&quot;/&gt;&lt;property id=&quot;20300&quot; value=&quot;Slide 65 - &amp;quot;Figure 31.26 The Carbon Cycle&amp;quot;&quot;/&gt;&lt;property id=&quot;20307&quot; value=&quot;323&quot;/&gt;&lt;/object&gt;&lt;object type=&quot;3&quot; unique_id=&quot;151816&quot;&gt;&lt;property id=&quot;20148&quot; value=&quot;5&quot;/&gt;&lt;property id=&quot;20300&quot; value=&quot;Slide 69 - &amp;quot;31.3 Ecology of Major Ecosystems&amp;quot;&quot;/&gt;&lt;property id=&quot;20307&quot; value=&quot;324&quot;/&gt;&lt;/object&gt;&lt;object type=&quot;3&quot; unique_id=&quot;151817&quot;&gt;&lt;property id=&quot;20148&quot; value=&quot;5&quot;/&gt;&lt;property id=&quot;20300&quot; value=&quot;Slide 66 - &amp;quot;Figure 31.27 Global Warming&amp;quot;&quot;/&gt;&lt;property id=&quot;20307&quot; value=&quot;325&quot;/&gt;&lt;/object&gt;&lt;object type=&quot;3&quot; unique_id=&quot;151818&quot;&gt;&lt;property id=&quot;20148&quot; value=&quot;5&quot;/&gt;&lt;property id=&quot;20300&quot; value=&quot;Slide 71 - &amp;quot;Terrestrial Ecosystems (Biomes)&amp;quot;&quot;/&gt;&lt;property id=&quot;20307&quot; value=&quot;326&quot;/&gt;&lt;/object&gt;&lt;object type=&quot;3&quot; unique_id=&quot;151819&quot;&gt;&lt;property id=&quot;20148&quot; value=&quot;5&quot;/&gt;&lt;property id=&quot;20300&quot; value=&quot;Slide 72 - &amp;quot;Figure 31.30 The Major Terrestrial Ecosystems&amp;quot;&quot;/&gt;&lt;property id=&quot;20307&quot; value=&quot;327&quot;/&gt;&lt;/object&gt;&lt;object type=&quot;3&quot; unique_id=&quot;151820&quot;&gt;&lt;property id=&quot;20148&quot; value=&quot;5&quot;/&gt;&lt;property id=&quot;20300&quot; value=&quot;Slide 73 - &amp;quot;Terrestrial Biomes, continued&amp;quot;&quot;/&gt;&lt;property id=&quot;20307&quot; value=&quot;328&quot;/&gt;&lt;/object&gt;&lt;object type=&quot;3&quot; unique_id=&quot;151822&quot;&gt;&lt;property id=&quot;20148&quot; value=&quot;5&quot;/&gt;&lt;property id=&quot;20300&quot; value=&quot;Slide 74 - &amp;quot;Primary Productivity&amp;quot;&quot;/&gt;&lt;property id=&quot;20307&quot; value=&quot;330&quot;/&gt;&lt;/object&gt;&lt;object type=&quot;3&quot; unique_id=&quot;151823&quot;&gt;&lt;property id=&quot;20148&quot; value=&quot;5&quot;/&gt;&lt;property id=&quot;20300&quot; value=&quot;Slide 75 - &amp;quot;Figure 31.31 Primary Productivity&amp;quot;&quot;/&gt;&lt;property id=&quot;20307&quot; value=&quot;331&quot;/&gt;&lt;/object&gt;&lt;object type=&quot;3&quot; unique_id=&quot;151824&quot;&gt;&lt;property id=&quot;20148&quot; value=&quot;5&quot;/&gt;&lt;property id=&quot;20300&quot; value=&quot;Slide 8 - &amp;quot;Figure 31.2 Community Species Composition&amp;quot;&quot;/&gt;&lt;property id=&quot;20307&quot; value=&quot;332&quot;/&gt;&lt;/object&gt;&lt;object type=&quot;3&quot; unique_id=&quot;151825&quot;&gt;&lt;property id=&quot;20148&quot; value=&quot;5&quot;/&gt;&lt;property id=&quot;20300&quot; value=&quot;Slide 67 - &amp;quot;Global Warming&amp;quot;&quot;/&gt;&lt;property id=&quot;20307&quot; value=&quot;333&quot;/&gt;&lt;/object&gt;&lt;object type=&quot;3&quot; unique_id=&quot;151826&quot;&gt;&lt;property id=&quot;20148&quot; value=&quot;5&quot;/&gt;&lt;property id=&quot;20300&quot; value=&quot;Slide 68 - &amp;quot;Figure 31.28 Climate Change in the United States&amp;quot;&quot;/&gt;&lt;property id=&quot;20307&quot; value=&quot;334&quot;/&gt;&lt;/object&gt;&lt;object type=&quot;3&quot; unique_id=&quot;151827&quot;&gt;&lt;property id=&quot;20148&quot; value=&quot;5&quot;/&gt;&lt;property id=&quot;20300&quot; value=&quot;Slide 70 - &amp;quot;Figure 31.29 The Major Aquatic Ecosystems&amp;quot;&quot;/&gt;&lt;property id=&quot;20307&quot; value=&quot;335&quot;/&gt;&lt;/object&gt;&lt;/object&gt;&lt;/object&gt;&lt;/database&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3147</TotalTime>
  <Words>3709</Words>
  <Application>Microsoft Office PowerPoint</Application>
  <PresentationFormat>On-screen Show (4:3)</PresentationFormat>
  <Paragraphs>478</Paragraphs>
  <Slides>75</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Arial Rounded MT Bold</vt:lpstr>
      <vt:lpstr>Cambria Math</vt:lpstr>
      <vt:lpstr>Times New Roman</vt:lpstr>
      <vt:lpstr>Wingdings</vt:lpstr>
      <vt:lpstr>Default Design</vt:lpstr>
      <vt:lpstr>Essentials of Biology</vt:lpstr>
      <vt:lpstr>31.1 Ecology of Communities</vt:lpstr>
      <vt:lpstr>Figure 31.1a Coevolution, Hummingbirds and Flowers</vt:lpstr>
      <vt:lpstr>Figure 31.1b Coevolution, Wasps and Orchids</vt:lpstr>
      <vt:lpstr>Figure 31.1c Coevolution, Bats and Cacti Flowers</vt:lpstr>
      <vt:lpstr>Ecology of Communities</vt:lpstr>
      <vt:lpstr>Community Composition and Diversity</vt:lpstr>
      <vt:lpstr>Figure 31.2 Community Species Composition</vt:lpstr>
      <vt:lpstr>Diversity</vt:lpstr>
      <vt:lpstr>Ecological Succession</vt:lpstr>
      <vt:lpstr>Climax-Pattern Model</vt:lpstr>
      <vt:lpstr>Figure 31.3 Climax Communities</vt:lpstr>
      <vt:lpstr>Two Types of Succession</vt:lpstr>
      <vt:lpstr>Figure 31.4 Primary and Secondary Succession</vt:lpstr>
      <vt:lpstr>Opportunistic Pioneer and Equilibrium Species</vt:lpstr>
      <vt:lpstr>Figure 31.5 Secondary Succession</vt:lpstr>
      <vt:lpstr>Interactions in Communities</vt:lpstr>
      <vt:lpstr>Table 31.1 Species Interaction</vt:lpstr>
      <vt:lpstr>Ecological Niche</vt:lpstr>
      <vt:lpstr>Figure 31.6 Niche of a Backswimmer</vt:lpstr>
      <vt:lpstr>Figure 31.7 Feeding Niches for Wading Birds</vt:lpstr>
      <vt:lpstr>Competition</vt:lpstr>
      <vt:lpstr>Figure 31.8 Competitive Exclusion Principle Demonstrated by Paramecium</vt:lpstr>
      <vt:lpstr>Niche Specialization, 1</vt:lpstr>
      <vt:lpstr>Niche Specialization, 2</vt:lpstr>
      <vt:lpstr>Figure 31.9 Character Displacement in Finches on the Galápagos Islands</vt:lpstr>
      <vt:lpstr>Mutualism, 1</vt:lpstr>
      <vt:lpstr>Figure 31.10 Mutualism</vt:lpstr>
      <vt:lpstr>Mutualism, 2</vt:lpstr>
      <vt:lpstr>Figure 31.11 Interdependence of Species</vt:lpstr>
      <vt:lpstr>Community Stability, 1</vt:lpstr>
      <vt:lpstr>Community stability, 2</vt:lpstr>
      <vt:lpstr>Figure 31.12 Exotic Species</vt:lpstr>
      <vt:lpstr>31.2 Ecology of Ecosystems</vt:lpstr>
      <vt:lpstr>Autotrophs</vt:lpstr>
      <vt:lpstr>Figure 31.13 Producers</vt:lpstr>
      <vt:lpstr>Chemoautotrophs</vt:lpstr>
      <vt:lpstr>Heterotrophs</vt:lpstr>
      <vt:lpstr>Figure 31.14 Consumers</vt:lpstr>
      <vt:lpstr>Figure 31.15 Decomposers</vt:lpstr>
      <vt:lpstr>Energy Flow and Chemical Cycling, 1</vt:lpstr>
      <vt:lpstr>Figure 31.16 Chemical Cycling and Energy Flow</vt:lpstr>
      <vt:lpstr>Energy Flow and Chemical Cycling, 2</vt:lpstr>
      <vt:lpstr>Energy Flow and Chemical Cycling, 3</vt:lpstr>
      <vt:lpstr>Figure 31.17 Energy Balances</vt:lpstr>
      <vt:lpstr>Energy Flow</vt:lpstr>
      <vt:lpstr>Figure 31.18 Food Webs</vt:lpstr>
      <vt:lpstr>Trophic Levels and Ecological Pyramids</vt:lpstr>
      <vt:lpstr>Figure 31.19 Food Chain</vt:lpstr>
      <vt:lpstr>Food Chains</vt:lpstr>
      <vt:lpstr>Figure 31.20 Ecological Pyramid</vt:lpstr>
      <vt:lpstr>Chemical Cycling</vt:lpstr>
      <vt:lpstr>Cycles May Involve</vt:lpstr>
      <vt:lpstr>Figure 31.21 Model for Chemical Cycling</vt:lpstr>
      <vt:lpstr>Phosphorus Cycle</vt:lpstr>
      <vt:lpstr>Figure 31.22 The Phosphorus Cycle</vt:lpstr>
      <vt:lpstr>Figure 31.23 Lemmings</vt:lpstr>
      <vt:lpstr>Transfer Rate</vt:lpstr>
      <vt:lpstr>Nitrogen Cycle</vt:lpstr>
      <vt:lpstr>Figure 31.24 The Nitrogen Cycle</vt:lpstr>
      <vt:lpstr>Human Activity and Nitrogen Cycle</vt:lpstr>
      <vt:lpstr>Figure 31.25 Root Nodules</vt:lpstr>
      <vt:lpstr>Carbon Cycle, 1</vt:lpstr>
      <vt:lpstr>Carbon Cycle, 2</vt:lpstr>
      <vt:lpstr>Figure 31.26 The Carbon Cycle</vt:lpstr>
      <vt:lpstr>Figure 31.27 Global Warming</vt:lpstr>
      <vt:lpstr>Global Warming</vt:lpstr>
      <vt:lpstr>Figure 31.28 Climate Change in the United States</vt:lpstr>
      <vt:lpstr>31.3 Ecology of Major Ecosystems</vt:lpstr>
      <vt:lpstr>Figure 31.29 The Major Aquatic Ecosystems</vt:lpstr>
      <vt:lpstr>Terrestrial Ecosystems (Biomes)</vt:lpstr>
      <vt:lpstr>Figure 31.30 The Major Terrestrial Ecosystems</vt:lpstr>
      <vt:lpstr>Terrestrial Biomes</vt:lpstr>
      <vt:lpstr>Primary Productivity</vt:lpstr>
      <vt:lpstr>Figure 31.31 Primary Productivity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31</dc:title>
  <dc:creator>Stephen D. Ebbs</dc:creator>
  <cp:lastModifiedBy>jennifer mcquade</cp:lastModifiedBy>
  <cp:revision>450</cp:revision>
  <cp:lastPrinted>1601-01-01T00:00:00Z</cp:lastPrinted>
  <dcterms:created xsi:type="dcterms:W3CDTF">2005-07-09T15:53:30Z</dcterms:created>
  <dcterms:modified xsi:type="dcterms:W3CDTF">2018-07-16T15:08:55Z</dcterms:modified>
</cp:coreProperties>
</file>