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3" r:id="rId2"/>
  </p:sldMasterIdLst>
  <p:notesMasterIdLst>
    <p:notesMasterId r:id="rId61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6" r:id="rId27"/>
    <p:sldId id="287" r:id="rId28"/>
    <p:sldId id="288" r:id="rId29"/>
    <p:sldId id="322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9" r:id="rId59"/>
    <p:sldId id="321" r:id="rId60"/>
  </p:sldIdLst>
  <p:sldSz cx="9144000" cy="6858000" type="screen4x3"/>
  <p:notesSz cx="6858000" cy="9144000"/>
  <p:custDataLst>
    <p:tags r:id="rId62"/>
  </p:custData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D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74" autoAdjust="0"/>
    <p:restoredTop sz="94280" autoAdjust="0"/>
  </p:normalViewPr>
  <p:slideViewPr>
    <p:cSldViewPr>
      <p:cViewPr varScale="1">
        <p:scale>
          <a:sx n="88" d="100"/>
          <a:sy n="88" d="100"/>
        </p:scale>
        <p:origin x="1790" y="48"/>
      </p:cViewPr>
      <p:guideLst>
        <p:guide orient="horz" pos="2160"/>
        <p:guide pos="2880"/>
      </p:guideLst>
    </p:cSldViewPr>
  </p:slideViewPr>
  <p:outlineViewPr>
    <p:cViewPr varScale="1">
      <p:scale>
        <a:sx n="33" d="100"/>
        <a:sy n="33" d="100"/>
      </p:scale>
      <p:origin x="0" y="-477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15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4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70474D52-153C-E745-8CFD-DA5F281981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85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FACFCD4-C4F8-CA41-B40F-385F60559A82}" type="slidenum">
              <a:rPr lang="en-US" smtClean="0">
                <a:latin typeface="Arial" charset="0"/>
              </a:rPr>
              <a:pPr>
                <a:defRPr/>
              </a:pPr>
              <a:t>1</a:t>
            </a:fld>
            <a:endParaRPr lang="en-US" dirty="0">
              <a:latin typeface="Arial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0EFB2416-3A3E-A24F-B5C9-0BE448057E6D}" type="slidenum">
              <a:rPr lang="en-US" smtClean="0">
                <a:latin typeface="Arial" charset="0"/>
                <a:cs typeface="+mn-cs"/>
              </a:rPr>
              <a:pPr algn="r">
                <a:buClrTx/>
                <a:buFontTx/>
                <a:buNone/>
                <a:defRPr/>
              </a:pPr>
              <a:t>1</a:t>
            </a:fld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t"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38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8F9B3C44-1178-B747-92A3-71426FDC556A}" type="slidenum">
              <a:rPr lang="en-US" smtClean="0">
                <a:latin typeface="Arial" charset="0"/>
              </a:rPr>
              <a:pPr>
                <a:defRPr/>
              </a:pPr>
              <a:t>10</a:t>
            </a:fld>
            <a:endParaRPr lang="en-US" dirty="0">
              <a:latin typeface="Arial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93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CF4CE4B-7535-C443-A327-D653955B0B32}" type="slidenum">
              <a:rPr lang="en-US" smtClean="0">
                <a:latin typeface="Arial" charset="0"/>
              </a:rPr>
              <a:pPr>
                <a:defRPr/>
              </a:pPr>
              <a:t>11</a:t>
            </a:fld>
            <a:endParaRPr lang="en-US" dirty="0">
              <a:latin typeface="Arial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4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0D4EC19-E818-8943-BC39-69C907F6F987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 dirty="0">
              <a:latin typeface="Arial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11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6C91DD03-1CAB-DE41-B2D7-462384AFC67C}" type="slidenum">
              <a:rPr lang="en-US" smtClean="0">
                <a:latin typeface="Arial" charset="0"/>
              </a:rPr>
              <a:pPr>
                <a:defRPr/>
              </a:pPr>
              <a:t>13</a:t>
            </a:fld>
            <a:endParaRPr lang="en-US" dirty="0">
              <a:latin typeface="Arial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8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C8541EF-069C-9248-9058-05859A82ABF5}" type="slidenum">
              <a:rPr lang="en-US" smtClean="0">
                <a:latin typeface="Arial" charset="0"/>
              </a:rPr>
              <a:pPr>
                <a:defRPr/>
              </a:pPr>
              <a:t>14</a:t>
            </a:fld>
            <a:endParaRPr lang="en-US" dirty="0">
              <a:latin typeface="Arial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8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83B637E-2162-B44E-AEC2-8E574D18D609}" type="slidenum">
              <a:rPr lang="en-US" smtClean="0">
                <a:latin typeface="Arial" charset="0"/>
              </a:rPr>
              <a:pPr>
                <a:defRPr/>
              </a:pPr>
              <a:t>15</a:t>
            </a:fld>
            <a:endParaRPr lang="en-US" dirty="0">
              <a:latin typeface="Arial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0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DC3F5A0-5C91-9843-A7F1-102C873801DE}" type="slidenum">
              <a:rPr lang="en-US" smtClean="0">
                <a:latin typeface="Arial" charset="0"/>
              </a:rPr>
              <a:pPr>
                <a:defRPr/>
              </a:pPr>
              <a:t>16</a:t>
            </a:fld>
            <a:endParaRPr lang="en-US" dirty="0">
              <a:latin typeface="Arial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9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5D611CC-687D-0B4B-849B-8DF8352C9AD9}" type="slidenum">
              <a:rPr lang="en-US" smtClean="0">
                <a:latin typeface="Arial" charset="0"/>
              </a:rPr>
              <a:pPr>
                <a:defRPr/>
              </a:pPr>
              <a:t>17</a:t>
            </a:fld>
            <a:endParaRPr lang="en-US" dirty="0">
              <a:latin typeface="Arial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86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CBB5F5E-FFEE-4542-A7FB-AA8FF1162259}" type="slidenum">
              <a:rPr lang="en-US" smtClean="0">
                <a:latin typeface="Arial" charset="0"/>
              </a:rPr>
              <a:pPr>
                <a:defRPr/>
              </a:pPr>
              <a:t>18</a:t>
            </a:fld>
            <a:endParaRPr lang="en-US" dirty="0">
              <a:latin typeface="Arial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4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E83CB35-1EE3-3D4F-BEB5-711B5EACD152}" type="slidenum">
              <a:rPr lang="en-US" smtClean="0">
                <a:latin typeface="Arial" charset="0"/>
              </a:rPr>
              <a:pPr>
                <a:defRPr/>
              </a:pPr>
              <a:t>19</a:t>
            </a:fld>
            <a:endParaRPr lang="en-US" dirty="0">
              <a:latin typeface="Arial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7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216FF30-BE05-8641-B9DE-27CE4CF3E65D}" type="slidenum">
              <a:rPr lang="en-US" smtClean="0">
                <a:latin typeface="Arial" charset="0"/>
              </a:rPr>
              <a:pPr>
                <a:defRPr/>
              </a:pPr>
              <a:t>2</a:t>
            </a:fld>
            <a:endParaRPr lang="en-US" dirty="0">
              <a:latin typeface="Arial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94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30307AA-DB9E-8C43-8B47-FE11CE2110C0}" type="slidenum">
              <a:rPr lang="en-US" smtClean="0">
                <a:latin typeface="Arial" charset="0"/>
              </a:rPr>
              <a:pPr>
                <a:defRPr/>
              </a:pPr>
              <a:t>20</a:t>
            </a:fld>
            <a:endParaRPr lang="en-US" dirty="0">
              <a:latin typeface="Arial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64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E78601C-9A08-6148-8332-79CCEE76EBD0}" type="slidenum">
              <a:rPr lang="en-US" smtClean="0">
                <a:latin typeface="Arial" charset="0"/>
              </a:rPr>
              <a:pPr>
                <a:defRPr/>
              </a:pPr>
              <a:t>21</a:t>
            </a:fld>
            <a:endParaRPr lang="en-US" dirty="0">
              <a:latin typeface="Arial" charset="0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04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471FB11A-74CD-D64E-91AC-088B132BCFF6}" type="slidenum">
              <a:rPr lang="en-US" smtClean="0">
                <a:latin typeface="Arial" charset="0"/>
              </a:rPr>
              <a:pPr>
                <a:defRPr/>
              </a:pPr>
              <a:t>22</a:t>
            </a:fld>
            <a:endParaRPr lang="en-US" dirty="0">
              <a:latin typeface="Arial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71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174C90A9-DE0B-1D4B-936E-A57568141767}" type="slidenum">
              <a:rPr lang="en-US" smtClean="0">
                <a:latin typeface="Arial" charset="0"/>
              </a:rPr>
              <a:pPr>
                <a:defRPr/>
              </a:pPr>
              <a:t>23</a:t>
            </a:fld>
            <a:endParaRPr lang="en-US" dirty="0">
              <a:latin typeface="Arial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8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095F042-F608-964E-80D6-BEFB8FC1C6D4}" type="slidenum">
              <a:rPr lang="en-US" smtClean="0">
                <a:latin typeface="Arial" charset="0"/>
              </a:rPr>
              <a:pPr>
                <a:defRPr/>
              </a:pPr>
              <a:t>24</a:t>
            </a:fld>
            <a:endParaRPr lang="en-US" dirty="0">
              <a:latin typeface="Arial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66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C17E634-5CE8-E641-A7EF-1EBD3D486982}" type="slidenum">
              <a:rPr lang="en-US" smtClean="0">
                <a:latin typeface="Arial" charset="0"/>
              </a:rPr>
              <a:pPr>
                <a:defRPr/>
              </a:pPr>
              <a:t>25</a:t>
            </a:fld>
            <a:endParaRPr lang="en-US" dirty="0">
              <a:latin typeface="Arial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41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41C735A1-DC9C-3943-8F1D-F6890F7661F8}" type="slidenum">
              <a:rPr lang="en-US" smtClean="0">
                <a:latin typeface="Arial" charset="0"/>
              </a:rPr>
              <a:pPr>
                <a:defRPr/>
              </a:pPr>
              <a:t>26</a:t>
            </a:fld>
            <a:endParaRPr lang="en-US" dirty="0">
              <a:latin typeface="Arial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16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996F554-A9AD-0142-96D3-B1993E23819B}" type="slidenum">
              <a:rPr lang="en-US" smtClean="0">
                <a:latin typeface="Arial" charset="0"/>
              </a:rPr>
              <a:pPr>
                <a:defRPr/>
              </a:pPr>
              <a:t>27</a:t>
            </a:fld>
            <a:endParaRPr lang="en-US" dirty="0">
              <a:latin typeface="Arial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60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0337B1A-18B2-A440-9CC5-43629E7E757A}" type="slidenum">
              <a:rPr lang="en-US" smtClean="0">
                <a:latin typeface="Arial" charset="0"/>
              </a:rPr>
              <a:pPr>
                <a:defRPr/>
              </a:pPr>
              <a:t>28</a:t>
            </a:fld>
            <a:endParaRPr lang="en-US" dirty="0">
              <a:latin typeface="Arial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73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19A802A-D877-BD46-8FC8-94F64B0636DB}" type="slidenum">
              <a:rPr lang="en-US" smtClean="0">
                <a:latin typeface="Arial" charset="0"/>
              </a:rPr>
              <a:pPr>
                <a:defRPr/>
              </a:pPr>
              <a:t>29</a:t>
            </a:fld>
            <a:endParaRPr lang="en-US" dirty="0">
              <a:latin typeface="Arial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8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5488B26-88A6-F049-8C98-36886773DEC6}" type="slidenum">
              <a:rPr lang="en-US" smtClean="0">
                <a:latin typeface="Arial" charset="0"/>
              </a:rPr>
              <a:pPr>
                <a:defRPr/>
              </a:pPr>
              <a:t>3</a:t>
            </a:fld>
            <a:endParaRPr lang="en-US" dirty="0">
              <a:latin typeface="Arial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46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DE1B69-5BD3-9248-A586-011805B20575}" type="slidenum">
              <a:rPr lang="en-US" smtClean="0">
                <a:latin typeface="Arial" charset="0"/>
              </a:rPr>
              <a:pPr>
                <a:defRPr/>
              </a:pPr>
              <a:t>30</a:t>
            </a:fld>
            <a:endParaRPr lang="en-US" dirty="0">
              <a:latin typeface="Arial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07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CDC5384-740D-6B4B-AD09-B08FEE1EFAD5}" type="slidenum">
              <a:rPr lang="en-US" smtClean="0">
                <a:latin typeface="Arial" charset="0"/>
              </a:rPr>
              <a:pPr>
                <a:defRPr/>
              </a:pPr>
              <a:t>31</a:t>
            </a:fld>
            <a:endParaRPr lang="en-US" dirty="0">
              <a:latin typeface="Arial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64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8F8F7677-A42E-E047-86CD-972AD4B584A8}" type="slidenum">
              <a:rPr lang="en-US" smtClean="0">
                <a:latin typeface="Arial" charset="0"/>
              </a:rPr>
              <a:pPr>
                <a:defRPr/>
              </a:pPr>
              <a:t>32</a:t>
            </a:fld>
            <a:endParaRPr lang="en-US" dirty="0">
              <a:latin typeface="Arial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15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643E093-AF42-104E-9E9A-95138E7D68D9}" type="slidenum">
              <a:rPr lang="en-US" smtClean="0">
                <a:latin typeface="Arial" charset="0"/>
              </a:rPr>
              <a:pPr>
                <a:defRPr/>
              </a:pPr>
              <a:t>33</a:t>
            </a:fld>
            <a:endParaRPr lang="en-US" dirty="0">
              <a:latin typeface="Arial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24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BBE1C244-B538-5745-B858-36AD3BCFE523}" type="slidenum">
              <a:rPr lang="en-US" smtClean="0">
                <a:latin typeface="Arial" charset="0"/>
              </a:rPr>
              <a:pPr>
                <a:defRPr/>
              </a:pPr>
              <a:t>34</a:t>
            </a:fld>
            <a:endParaRPr lang="en-US" dirty="0">
              <a:latin typeface="Arial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430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40BDDE6F-77B7-0A45-B76C-F4A6E4AB4BC6}" type="slidenum">
              <a:rPr lang="en-US" smtClean="0">
                <a:latin typeface="Arial" charset="0"/>
              </a:rPr>
              <a:pPr>
                <a:defRPr/>
              </a:pPr>
              <a:t>35</a:t>
            </a:fld>
            <a:endParaRPr lang="en-US" dirty="0">
              <a:latin typeface="Arial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14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145F881-5E2F-6E4C-A414-5F90B57E5F95}" type="slidenum">
              <a:rPr lang="en-US" smtClean="0">
                <a:latin typeface="Arial" charset="0"/>
              </a:rPr>
              <a:pPr>
                <a:defRPr/>
              </a:pPr>
              <a:t>36</a:t>
            </a:fld>
            <a:endParaRPr lang="en-US" dirty="0">
              <a:latin typeface="Arial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802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69A8A904-A265-E243-8789-99631B84F1D5}" type="slidenum">
              <a:rPr lang="en-US" smtClean="0">
                <a:latin typeface="Arial" charset="0"/>
              </a:rPr>
              <a:pPr>
                <a:defRPr/>
              </a:pPr>
              <a:t>37</a:t>
            </a:fld>
            <a:endParaRPr lang="en-US" dirty="0">
              <a:latin typeface="Arial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37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043E51F8-BBD5-8446-A287-CCE00FDA7DB5}" type="slidenum">
              <a:rPr lang="en-US" smtClean="0">
                <a:latin typeface="Arial" charset="0"/>
              </a:rPr>
              <a:pPr>
                <a:defRPr/>
              </a:pPr>
              <a:t>38</a:t>
            </a:fld>
            <a:endParaRPr lang="en-US" dirty="0">
              <a:latin typeface="Arial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082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CE0E360-E83F-9F4C-B43C-0DA0EED3F968}" type="slidenum">
              <a:rPr lang="en-US" smtClean="0">
                <a:latin typeface="Arial" charset="0"/>
              </a:rPr>
              <a:pPr>
                <a:defRPr/>
              </a:pPr>
              <a:t>39</a:t>
            </a:fld>
            <a:endParaRPr lang="en-US" dirty="0">
              <a:latin typeface="Arial" charset="0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7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D8F40A9-B84E-374F-A6B7-C4C655191854}" type="slidenum">
              <a:rPr lang="en-US" smtClean="0">
                <a:latin typeface="Arial" charset="0"/>
              </a:rPr>
              <a:pPr>
                <a:defRPr/>
              </a:pPr>
              <a:t>4</a:t>
            </a:fld>
            <a:endParaRPr lang="en-US" dirty="0">
              <a:latin typeface="Arial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07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730A8D6-AD82-7647-9E43-1884D2CC8BFA}" type="slidenum">
              <a:rPr lang="en-US" smtClean="0">
                <a:latin typeface="Arial" charset="0"/>
              </a:rPr>
              <a:pPr>
                <a:defRPr/>
              </a:pPr>
              <a:t>40</a:t>
            </a:fld>
            <a:endParaRPr lang="en-US" dirty="0">
              <a:latin typeface="Arial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566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11BA0E51-8267-3947-B87D-749CDF375018}" type="slidenum">
              <a:rPr lang="en-US" smtClean="0">
                <a:latin typeface="Arial" charset="0"/>
              </a:rPr>
              <a:pPr>
                <a:defRPr/>
              </a:pPr>
              <a:t>41</a:t>
            </a:fld>
            <a:endParaRPr lang="en-US" dirty="0">
              <a:latin typeface="Arial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71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9E44FB0-299F-404A-B373-6A64D2C2246C}" type="slidenum">
              <a:rPr lang="en-US" smtClean="0">
                <a:latin typeface="Arial" charset="0"/>
              </a:rPr>
              <a:pPr>
                <a:defRPr/>
              </a:pPr>
              <a:t>42</a:t>
            </a:fld>
            <a:endParaRPr lang="en-US" dirty="0">
              <a:latin typeface="Arial" charset="0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7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4DF76EF-420C-D346-B42D-6AC13F4287AD}" type="slidenum">
              <a:rPr lang="en-US" smtClean="0">
                <a:latin typeface="Arial" charset="0"/>
              </a:rPr>
              <a:pPr>
                <a:defRPr/>
              </a:pPr>
              <a:t>43</a:t>
            </a:fld>
            <a:endParaRPr lang="en-US" dirty="0">
              <a:latin typeface="Arial" charset="0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62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5E8B532-3A61-3D4A-951A-4CEC489810D3}" type="slidenum">
              <a:rPr lang="en-US" smtClean="0">
                <a:latin typeface="Arial" charset="0"/>
              </a:rPr>
              <a:pPr>
                <a:defRPr/>
              </a:pPr>
              <a:t>44</a:t>
            </a:fld>
            <a:endParaRPr lang="en-US" dirty="0">
              <a:latin typeface="Arial" charset="0"/>
            </a:endParaRPr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04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36C638D-8EC9-EB49-AAD0-CDD30DB9B172}" type="slidenum">
              <a:rPr lang="en-US" smtClean="0">
                <a:latin typeface="Arial" charset="0"/>
              </a:rPr>
              <a:pPr>
                <a:defRPr/>
              </a:pPr>
              <a:t>45</a:t>
            </a:fld>
            <a:endParaRPr lang="en-US" dirty="0">
              <a:latin typeface="Arial" charset="0"/>
            </a:endParaRPr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37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6F6248E6-74FD-7747-B651-7131915C33EB}" type="slidenum">
              <a:rPr lang="en-US" smtClean="0">
                <a:latin typeface="Arial" charset="0"/>
              </a:rPr>
              <a:pPr>
                <a:defRPr/>
              </a:pPr>
              <a:t>46</a:t>
            </a:fld>
            <a:endParaRPr lang="en-US" dirty="0">
              <a:latin typeface="Arial" charset="0"/>
            </a:endParaRPr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67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8D7C027E-75FD-2245-818C-A6FB44F6810B}" type="slidenum">
              <a:rPr lang="en-US" smtClean="0">
                <a:latin typeface="Arial" charset="0"/>
              </a:rPr>
              <a:pPr>
                <a:defRPr/>
              </a:pPr>
              <a:t>47</a:t>
            </a:fld>
            <a:endParaRPr lang="en-US" dirty="0">
              <a:latin typeface="Arial" charset="0"/>
            </a:endParaRPr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156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3217FA86-F3F6-3F45-BB2F-C4C4EE99F7D3}" type="slidenum">
              <a:rPr lang="en-US" smtClean="0">
                <a:latin typeface="Arial" charset="0"/>
              </a:rPr>
              <a:pPr>
                <a:defRPr/>
              </a:pPr>
              <a:t>48</a:t>
            </a:fld>
            <a:endParaRPr lang="en-US" dirty="0">
              <a:latin typeface="Arial" charset="0"/>
            </a:endParaRPr>
          </a:p>
        </p:txBody>
      </p:sp>
      <p:sp>
        <p:nvSpPr>
          <p:cNvPr id="1116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04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88AD6F3-821F-F148-AF36-4994EE9F8937}" type="slidenum">
              <a:rPr lang="en-US" smtClean="0">
                <a:latin typeface="Arial" charset="0"/>
              </a:rPr>
              <a:pPr>
                <a:defRPr/>
              </a:pPr>
              <a:t>49</a:t>
            </a:fld>
            <a:endParaRPr lang="en-US" dirty="0">
              <a:latin typeface="Arial" charset="0"/>
            </a:endParaRPr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0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E9AADEA-C0AC-A34B-9E72-C5D027C61C01}" type="slidenum">
              <a:rPr lang="en-US" smtClean="0">
                <a:latin typeface="Arial" charset="0"/>
              </a:rPr>
              <a:pPr>
                <a:defRPr/>
              </a:pPr>
              <a:t>5</a:t>
            </a:fld>
            <a:endParaRPr lang="en-US" dirty="0">
              <a:latin typeface="Arial" charset="0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323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B957514-E7FD-CE4C-890C-C85B244FF1BF}" type="slidenum">
              <a:rPr lang="en-US" smtClean="0">
                <a:latin typeface="Arial" charset="0"/>
              </a:rPr>
              <a:pPr>
                <a:defRPr/>
              </a:pPr>
              <a:t>50</a:t>
            </a:fld>
            <a:endParaRPr lang="en-US" dirty="0">
              <a:latin typeface="Arial" charset="0"/>
            </a:endParaRPr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742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7E981958-20CA-7B43-BD78-6603987C88D0}" type="slidenum">
              <a:rPr lang="en-US" smtClean="0">
                <a:latin typeface="Arial" charset="0"/>
              </a:rPr>
              <a:pPr>
                <a:defRPr/>
              </a:pPr>
              <a:t>51</a:t>
            </a:fld>
            <a:endParaRPr lang="en-US" dirty="0">
              <a:latin typeface="Arial" charset="0"/>
            </a:endParaRPr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268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9CD64C4E-4E7F-1B49-913A-E7F1A6133477}" type="slidenum">
              <a:rPr lang="en-US" smtClean="0">
                <a:latin typeface="Arial" charset="0"/>
              </a:rPr>
              <a:pPr>
                <a:defRPr/>
              </a:pPr>
              <a:t>52</a:t>
            </a:fld>
            <a:endParaRPr lang="en-US" dirty="0">
              <a:latin typeface="Arial" charset="0"/>
            </a:endParaRPr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40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122426E-597F-854E-B4DC-C3BF4B48EDC4}" type="slidenum">
              <a:rPr lang="en-US" smtClean="0">
                <a:latin typeface="Arial" charset="0"/>
              </a:rPr>
              <a:pPr>
                <a:defRPr/>
              </a:pPr>
              <a:t>53</a:t>
            </a:fld>
            <a:endParaRPr lang="en-US" dirty="0">
              <a:latin typeface="Arial" charset="0"/>
            </a:endParaRPr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026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173AB351-92C0-8443-841C-8BE73B0AB71D}" type="slidenum">
              <a:rPr lang="en-US" smtClean="0">
                <a:latin typeface="Arial" charset="0"/>
              </a:rPr>
              <a:pPr>
                <a:defRPr/>
              </a:pPr>
              <a:t>54</a:t>
            </a:fld>
            <a:endParaRPr lang="en-US" dirty="0">
              <a:latin typeface="Arial" charset="0"/>
            </a:endParaRPr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238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2CEC9C59-52C5-8841-B9FF-1BC2C58379F2}" type="slidenum">
              <a:rPr lang="en-US" smtClean="0">
                <a:latin typeface="Arial" charset="0"/>
              </a:rPr>
              <a:pPr>
                <a:defRPr/>
              </a:pPr>
              <a:t>55</a:t>
            </a:fld>
            <a:endParaRPr lang="en-US" dirty="0">
              <a:latin typeface="Arial" charset="0"/>
            </a:endParaRPr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2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1B8158B-C6E2-7C4C-8707-2F1D6AEB8CD8}" type="slidenum">
              <a:rPr lang="en-US" smtClean="0">
                <a:latin typeface="Arial" charset="0"/>
              </a:rPr>
              <a:pPr>
                <a:defRPr/>
              </a:pPr>
              <a:t>56</a:t>
            </a:fld>
            <a:endParaRPr lang="en-US" dirty="0">
              <a:latin typeface="Arial" charset="0"/>
            </a:endParaRPr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39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132B990F-72B7-1F42-93EB-0A2308B9F346}" type="slidenum">
              <a:rPr lang="en-US" smtClean="0">
                <a:latin typeface="Arial" charset="0"/>
              </a:rPr>
              <a:pPr>
                <a:defRPr/>
              </a:pPr>
              <a:t>57</a:t>
            </a:fld>
            <a:endParaRPr lang="en-US" dirty="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162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E5A555-9049-294D-A47A-95C2026D40FA}" type="slidenum">
              <a:rPr lang="en-US" smtClean="0">
                <a:latin typeface="Arial" charset="0"/>
              </a:rPr>
              <a:pPr>
                <a:defRPr/>
              </a:pPr>
              <a:t>58</a:t>
            </a:fld>
            <a:endParaRPr lang="en-US" dirty="0">
              <a:latin typeface="Arial" charset="0"/>
            </a:endParaRPr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4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C7CBF5C-926B-384D-8074-DCF3BAA82A97}" type="slidenum">
              <a:rPr lang="en-US" smtClean="0">
                <a:latin typeface="Arial" charset="0"/>
              </a:rPr>
              <a:pPr>
                <a:defRPr/>
              </a:pPr>
              <a:t>6</a:t>
            </a:fld>
            <a:endParaRPr lang="en-US" dirty="0">
              <a:latin typeface="Arial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5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A122B7E5-0D63-CF47-965B-4E0CA42E1999}" type="slidenum">
              <a:rPr lang="en-US" smtClean="0">
                <a:latin typeface="Arial" charset="0"/>
              </a:rPr>
              <a:pPr>
                <a:defRPr/>
              </a:pPr>
              <a:t>7</a:t>
            </a:fld>
            <a:endParaRPr lang="en-US" dirty="0">
              <a:latin typeface="Arial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03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30A0357-51E0-0643-ACB3-45722EB6F72D}" type="slidenum">
              <a:rPr lang="en-US" smtClean="0">
                <a:latin typeface="Arial" charset="0"/>
              </a:rPr>
              <a:pPr>
                <a:defRPr/>
              </a:pPr>
              <a:t>8</a:t>
            </a:fld>
            <a:endParaRPr lang="en-US" dirty="0">
              <a:latin typeface="Arial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8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61B29A81-CA67-0B49-B16B-690039FC355D}" type="slidenum">
              <a:rPr lang="en-US" smtClean="0">
                <a:latin typeface="Arial" charset="0"/>
              </a:rPr>
              <a:pPr>
                <a:defRPr/>
              </a:pPr>
              <a:t>9</a:t>
            </a:fld>
            <a:endParaRPr lang="en-US" dirty="0">
              <a:latin typeface="Arial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12E44-F296-0D4E-A2CC-DB4FA10F6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8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66800" y="2438400"/>
            <a:ext cx="2819400" cy="2057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48200" y="2590800"/>
            <a:ext cx="27432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1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B4861-10BF-1F4C-96BD-926ABD1C5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82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0CA67-6F54-DF4E-9F92-24CD7F0493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5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2323C-1208-A54E-A9EA-CE029F4AF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38717-317E-4310-A2D5-566EB80E36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3400" y="2057400"/>
            <a:ext cx="4800600" cy="99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4BCD09-62F1-489F-9A65-C82AAC5F6B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3505200"/>
            <a:ext cx="5029200" cy="83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9F8E834-82C2-4577-86E4-0C50B9172F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3909786"/>
            <a:ext cx="5029200" cy="838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C1B94E7-CA32-4145-A924-704CC6BD89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1100" y="2057400"/>
            <a:ext cx="3124200" cy="83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2D93C73-B0E7-42A0-AAD2-DAF8109EAFF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1543" y="2933700"/>
            <a:ext cx="5029200" cy="838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6F18BC-C46A-42F2-A782-C6619E45D31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352143" y="2209800"/>
            <a:ext cx="2590800" cy="83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04A5FED-1D1E-4DA8-9CAC-4CDD2CF1B53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421086" y="2914650"/>
            <a:ext cx="266700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002BA41-5A0F-4A05-9159-F1A433740BF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52143" y="3313112"/>
            <a:ext cx="266700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3C075CE-DB75-4D50-9116-17B48B647C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86615" y="3810000"/>
            <a:ext cx="266700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C08DEB7-6961-4A4C-BECA-E935C07CF53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421086" y="4151312"/>
            <a:ext cx="266700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7AAC854-3617-4930-ABB0-7C0138391A8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03851" y="4416424"/>
            <a:ext cx="2667000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45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1905000" cy="304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2133600"/>
            <a:ext cx="19050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2971800"/>
            <a:ext cx="1905000" cy="609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7200" y="3657600"/>
            <a:ext cx="19050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457200" y="4419600"/>
            <a:ext cx="1905000" cy="609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6"/>
          </p:nvPr>
        </p:nvSpPr>
        <p:spPr>
          <a:xfrm>
            <a:off x="457200" y="5105400"/>
            <a:ext cx="1905000" cy="609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7"/>
          </p:nvPr>
        </p:nvSpPr>
        <p:spPr>
          <a:xfrm>
            <a:off x="457200" y="5791200"/>
            <a:ext cx="1905000" cy="609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57200" y="6477000"/>
            <a:ext cx="1905000" cy="381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9"/>
          </p:nvPr>
        </p:nvSpPr>
        <p:spPr>
          <a:xfrm>
            <a:off x="2667000" y="1619250"/>
            <a:ext cx="2057400" cy="381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0"/>
          </p:nvPr>
        </p:nvSpPr>
        <p:spPr>
          <a:xfrm>
            <a:off x="381000" y="1219200"/>
            <a:ext cx="1828800" cy="34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2667000" y="2095500"/>
            <a:ext cx="2057400" cy="5905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2"/>
          </p:nvPr>
        </p:nvSpPr>
        <p:spPr>
          <a:xfrm>
            <a:off x="2667000" y="2819400"/>
            <a:ext cx="2057400" cy="762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3"/>
          </p:nvPr>
        </p:nvSpPr>
        <p:spPr>
          <a:xfrm>
            <a:off x="2667000" y="3657600"/>
            <a:ext cx="20574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4"/>
          </p:nvPr>
        </p:nvSpPr>
        <p:spPr>
          <a:xfrm>
            <a:off x="2667000" y="4495800"/>
            <a:ext cx="21336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25"/>
          </p:nvPr>
        </p:nvSpPr>
        <p:spPr>
          <a:xfrm>
            <a:off x="2667000" y="5257800"/>
            <a:ext cx="21336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26"/>
          </p:nvPr>
        </p:nvSpPr>
        <p:spPr>
          <a:xfrm>
            <a:off x="2667000" y="6076950"/>
            <a:ext cx="2133600" cy="4000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7" name="Content Placeholder 36"/>
          <p:cNvSpPr>
            <a:spLocks noGrp="1"/>
          </p:cNvSpPr>
          <p:nvPr>
            <p:ph sz="quarter" idx="27"/>
          </p:nvPr>
        </p:nvSpPr>
        <p:spPr>
          <a:xfrm>
            <a:off x="2667000" y="6667500"/>
            <a:ext cx="2286000" cy="1905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39" name="Content Placeholder 38"/>
          <p:cNvSpPr>
            <a:spLocks noGrp="1"/>
          </p:cNvSpPr>
          <p:nvPr>
            <p:ph sz="quarter" idx="28"/>
          </p:nvPr>
        </p:nvSpPr>
        <p:spPr>
          <a:xfrm>
            <a:off x="5562600" y="1619250"/>
            <a:ext cx="2055813" cy="381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1" name="Content Placeholder 40"/>
          <p:cNvSpPr>
            <a:spLocks noGrp="1"/>
          </p:cNvSpPr>
          <p:nvPr>
            <p:ph sz="quarter" idx="29"/>
          </p:nvPr>
        </p:nvSpPr>
        <p:spPr>
          <a:xfrm>
            <a:off x="5562600" y="2095500"/>
            <a:ext cx="2209800" cy="4953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3" name="Content Placeholder 42"/>
          <p:cNvSpPr>
            <a:spLocks noGrp="1"/>
          </p:cNvSpPr>
          <p:nvPr>
            <p:ph sz="quarter" idx="30"/>
          </p:nvPr>
        </p:nvSpPr>
        <p:spPr>
          <a:xfrm>
            <a:off x="5562600" y="2686050"/>
            <a:ext cx="2209800" cy="5143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5" name="Content Placeholder 44"/>
          <p:cNvSpPr>
            <a:spLocks noGrp="1"/>
          </p:cNvSpPr>
          <p:nvPr>
            <p:ph sz="quarter" idx="31"/>
          </p:nvPr>
        </p:nvSpPr>
        <p:spPr>
          <a:xfrm>
            <a:off x="5562600" y="3276600"/>
            <a:ext cx="2362200" cy="58102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7" name="Content Placeholder 46"/>
          <p:cNvSpPr>
            <a:spLocks noGrp="1"/>
          </p:cNvSpPr>
          <p:nvPr>
            <p:ph sz="quarter" idx="32"/>
          </p:nvPr>
        </p:nvSpPr>
        <p:spPr>
          <a:xfrm>
            <a:off x="5562600" y="4000500"/>
            <a:ext cx="2286000" cy="60642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9" name="Content Placeholder 48"/>
          <p:cNvSpPr>
            <a:spLocks noGrp="1"/>
          </p:cNvSpPr>
          <p:nvPr>
            <p:ph sz="quarter" idx="33"/>
          </p:nvPr>
        </p:nvSpPr>
        <p:spPr>
          <a:xfrm>
            <a:off x="5562600" y="4748213"/>
            <a:ext cx="2362200" cy="82391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1" name="Content Placeholder 50"/>
          <p:cNvSpPr>
            <a:spLocks noGrp="1"/>
          </p:cNvSpPr>
          <p:nvPr>
            <p:ph sz="quarter" idx="34"/>
          </p:nvPr>
        </p:nvSpPr>
        <p:spPr>
          <a:xfrm>
            <a:off x="5562600" y="5715000"/>
            <a:ext cx="25146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3" name="Content Placeholder 52"/>
          <p:cNvSpPr>
            <a:spLocks noGrp="1"/>
          </p:cNvSpPr>
          <p:nvPr>
            <p:ph sz="quarter" idx="35"/>
          </p:nvPr>
        </p:nvSpPr>
        <p:spPr>
          <a:xfrm>
            <a:off x="8077200" y="2152650"/>
            <a:ext cx="838200" cy="59055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9089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80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905000"/>
            <a:ext cx="32766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962400" y="3810000"/>
            <a:ext cx="3657600" cy="1600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4731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905000"/>
            <a:ext cx="45720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10200" y="2057400"/>
            <a:ext cx="3048000" cy="2362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2663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3276600" cy="1981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495800" y="1752600"/>
            <a:ext cx="3124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323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43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85800" y="1981200"/>
            <a:ext cx="33528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922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2590800" cy="1371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810000" y="1828800"/>
            <a:ext cx="2743200" cy="1524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62000" y="3962400"/>
            <a:ext cx="25908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7978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3124200" cy="2590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191000" y="1752600"/>
            <a:ext cx="25908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3962400"/>
            <a:ext cx="3048000" cy="1371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7887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981200"/>
            <a:ext cx="3733800" cy="2438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724400" y="1981200"/>
            <a:ext cx="3276600" cy="2362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1560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981200"/>
            <a:ext cx="4495800" cy="2590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181600" y="2057400"/>
            <a:ext cx="3200400" cy="2743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3002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2133600"/>
            <a:ext cx="4648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538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2057400"/>
            <a:ext cx="6324600" cy="2438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4800600"/>
            <a:ext cx="59436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8421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62000" y="2057400"/>
            <a:ext cx="5486400" cy="3352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5609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828800"/>
            <a:ext cx="39624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905000" y="3657600"/>
            <a:ext cx="37338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791200" y="2438400"/>
            <a:ext cx="2743200" cy="17526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6784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905000"/>
            <a:ext cx="6096000" cy="2819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49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048000"/>
            <a:ext cx="5715000" cy="2743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1083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62000" y="2133600"/>
            <a:ext cx="5791200" cy="2667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1880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3810000" cy="2286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800600" y="1828800"/>
            <a:ext cx="28194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602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81000" y="2514600"/>
            <a:ext cx="5105400" cy="2667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29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4560-EE19-374C-BC1F-F70499F57B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39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D5E2-C973-C14C-AB73-8686BDC52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70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2FCF-4640-4843-A1D2-2AE75EFDD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49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01205-00A4-8049-87DD-F3D87D0BB3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58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B56B-DDCF-0B4C-8511-61E096D96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8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14400" y="609600"/>
            <a:ext cx="16764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990600" y="3733800"/>
            <a:ext cx="1828800" cy="1371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200400" y="3733800"/>
            <a:ext cx="21336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5715000" y="3733800"/>
            <a:ext cx="2133600" cy="1524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2819400" y="609600"/>
            <a:ext cx="20574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2456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4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8200" y="3581400"/>
            <a:ext cx="54102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8934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048000"/>
            <a:ext cx="5715000" cy="2743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0236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8200" y="3581400"/>
            <a:ext cx="54102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695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8200" y="2743200"/>
            <a:ext cx="6096000" cy="3048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1231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048000"/>
            <a:ext cx="50292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0" y="2590800"/>
            <a:ext cx="2514600" cy="2438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2127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90600" y="3657600"/>
            <a:ext cx="57150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9531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2000" y="3276600"/>
            <a:ext cx="60198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4693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295400" y="3276600"/>
            <a:ext cx="5791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054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66800" y="2438400"/>
            <a:ext cx="2819400" cy="2057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48200" y="2590800"/>
            <a:ext cx="27432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307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B4861-10BF-1F4C-96BD-926ABD1C5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0CA67-6F54-DF4E-9F92-24CD7F0493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4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8200" y="2743200"/>
            <a:ext cx="6096000" cy="3048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1328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2323C-1208-A54E-A9EA-CE029F4AF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01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03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905000"/>
            <a:ext cx="45720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10200" y="2057400"/>
            <a:ext cx="3048000" cy="2362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12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3276600" cy="1981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495800" y="1752600"/>
            <a:ext cx="3124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2802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85800" y="1981200"/>
            <a:ext cx="3352800" cy="2057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1866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2590800" cy="1371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810000" y="1828800"/>
            <a:ext cx="2743200" cy="1524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62000" y="3962400"/>
            <a:ext cx="25908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7935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752600"/>
            <a:ext cx="3124200" cy="2590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191000" y="1752600"/>
            <a:ext cx="25908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3962400"/>
            <a:ext cx="3048000" cy="1371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6557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981200"/>
            <a:ext cx="3733800" cy="2438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724400" y="1981200"/>
            <a:ext cx="3276600" cy="2362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2612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981200"/>
            <a:ext cx="4495800" cy="2590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181600" y="2057400"/>
            <a:ext cx="3200400" cy="2743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2138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2133600"/>
            <a:ext cx="4648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270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048000"/>
            <a:ext cx="50292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0" y="2590800"/>
            <a:ext cx="2514600" cy="2438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772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2057400"/>
            <a:ext cx="6324600" cy="2438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4800600"/>
            <a:ext cx="59436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2768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62000" y="2057400"/>
            <a:ext cx="5486400" cy="3352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8588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828800"/>
            <a:ext cx="39624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905000" y="3657600"/>
            <a:ext cx="37338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791200" y="2438400"/>
            <a:ext cx="2743200" cy="17526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5866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905000"/>
            <a:ext cx="6096000" cy="2819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3906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62000" y="2133600"/>
            <a:ext cx="5791200" cy="2667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0787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3810000" cy="2286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800600" y="1828800"/>
            <a:ext cx="28194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7709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A8C3-FC66-E34F-9AD9-44CACB0A0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81000" y="2514600"/>
            <a:ext cx="5105400" cy="2667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3911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4560-EE19-374C-BC1F-F70499F57B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1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D5E2-C973-C14C-AB73-8686BDC52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46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2FCF-4640-4843-A1D2-2AE75EFDD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1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90600" y="3657600"/>
            <a:ext cx="57150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2867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01205-00A4-8049-87DD-F3D87D0BB3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95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B56B-DDCF-0B4C-8511-61E096D96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2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2000" y="3276600"/>
            <a:ext cx="60198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12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4A34-4121-6245-BC63-0C9C0A1BA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295400" y="3276600"/>
            <a:ext cx="5791200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325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 Rounded MT Bold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dirty="0"/>
              <a:t>30-</a:t>
            </a:r>
            <a:fld id="{6EDD941E-E1EE-41F2-9A67-B8992FA037E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Copyright © McGraw-Hill Education. All rights reserved. Authorized only for instructor use in the classroom. No reproduction or distribution without the prior written consent of McGraw-Hill Education.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3" r:id="rId4"/>
    <p:sldLayoutId id="2147483669" r:id="rId5"/>
    <p:sldLayoutId id="2147483668" r:id="rId6"/>
    <p:sldLayoutId id="2147483667" r:id="rId7"/>
    <p:sldLayoutId id="2147483664" r:id="rId8"/>
    <p:sldLayoutId id="2147483662" r:id="rId9"/>
    <p:sldLayoutId id="2147483661" r:id="rId10"/>
    <p:sldLayoutId id="2147483651" r:id="rId11"/>
    <p:sldLayoutId id="2147483652" r:id="rId12"/>
    <p:sldLayoutId id="2147483653" r:id="rId13"/>
    <p:sldLayoutId id="2147483654" r:id="rId14"/>
    <p:sldLayoutId id="2147483720" r:id="rId15"/>
    <p:sldLayoutId id="2147483719" r:id="rId16"/>
    <p:sldLayoutId id="2147483718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2" r:id="rId26"/>
    <p:sldLayoutId id="2147483671" r:id="rId27"/>
    <p:sldLayoutId id="2147483670" r:id="rId28"/>
    <p:sldLayoutId id="2147483666" r:id="rId29"/>
    <p:sldLayoutId id="2147483665" r:id="rId30"/>
    <p:sldLayoutId id="2147483663" r:id="rId31"/>
    <p:sldLayoutId id="2147483660" r:id="rId32"/>
    <p:sldLayoutId id="2147483655" r:id="rId33"/>
    <p:sldLayoutId id="2147483656" r:id="rId34"/>
    <p:sldLayoutId id="2147483657" r:id="rId35"/>
    <p:sldLayoutId id="2147483658" r:id="rId36"/>
    <p:sldLayoutId id="2147483659" r:id="rId3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000066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Tx/>
        <a:buFont typeface="Arial Rounded MT Bold" charset="0"/>
        <a:buChar char="•"/>
        <a:tabLst/>
        <a:defRPr kumimoji="0" lang="en-US" altLang="en-US" sz="3200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ＭＳ Ｐゴシック" charset="0"/>
          <a:cs typeface="ＭＳ Ｐゴシック" charset="0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9933"/>
        </a:buClr>
        <a:buSzTx/>
        <a:buFont typeface="Wingdings" charset="2"/>
        <a:buChar char="§"/>
        <a:tabLst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66"/>
        </a:buClr>
        <a:buSzTx/>
        <a:buFontTx/>
        <a:buChar char="•"/>
        <a:tabLst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3300"/>
        </a:buClr>
        <a:buSzTx/>
        <a:buFont typeface="Wingdings" charset="2"/>
        <a:buChar char="§"/>
        <a:tabLst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 Rounded MT Bold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dirty="0"/>
              <a:t>30-</a:t>
            </a:r>
            <a:fld id="{6EDD941E-E1EE-41F2-9A67-B8992FA037E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607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000066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00006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Tx/>
        <a:buFont typeface="Arial Rounded MT Bold" charset="0"/>
        <a:buChar char="•"/>
        <a:tabLst/>
        <a:defRPr kumimoji="0" lang="en-US" altLang="en-US" sz="3200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ＭＳ Ｐゴシック" charset="0"/>
          <a:cs typeface="ＭＳ Ｐゴシック" charset="0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9933"/>
        </a:buClr>
        <a:buSzTx/>
        <a:buFont typeface="Wingdings" charset="2"/>
        <a:buChar char="§"/>
        <a:tabLst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66"/>
        </a:buClr>
        <a:buSzTx/>
        <a:buFontTx/>
        <a:buChar char="•"/>
        <a:tabLst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3300"/>
        </a:buClr>
        <a:buSzTx/>
        <a:buFont typeface="Wingdings" charset="2"/>
        <a:buChar char="§"/>
        <a:tabLst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kff.org/global-health-policy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4800" y="746125"/>
            <a:ext cx="3530600" cy="1470025"/>
          </a:xfrm>
        </p:spPr>
        <p:txBody>
          <a:bodyPr/>
          <a:lstStyle/>
          <a:p>
            <a:r>
              <a:rPr lang="en-US" sz="4000" i="1" dirty="0">
                <a:solidFill>
                  <a:srgbClr val="AD5700"/>
                </a:solidFill>
              </a:rPr>
              <a:t>Essentials of Biology</a:t>
            </a:r>
            <a:endParaRPr lang="en-IN" sz="4000" dirty="0">
              <a:solidFill>
                <a:srgbClr val="AD57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5867400" y="2317750"/>
            <a:ext cx="25908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kern="1200" dirty="0">
                <a:solidFill>
                  <a:srgbClr val="008000"/>
                </a:solidFill>
                <a:latin typeface="Arial" charset="0"/>
                <a:cs typeface="+mn-cs"/>
              </a:rPr>
              <a:t>Sylvia S. </a:t>
            </a:r>
            <a:r>
              <a:rPr lang="en-US" sz="1800" b="1" kern="1200" dirty="0" err="1">
                <a:solidFill>
                  <a:srgbClr val="008000"/>
                </a:solidFill>
                <a:latin typeface="Arial" charset="0"/>
                <a:cs typeface="+mn-cs"/>
              </a:rPr>
              <a:t>Mader</a:t>
            </a:r>
            <a:r>
              <a:rPr lang="en-US" sz="1800" b="1" i="1" kern="1200" dirty="0">
                <a:solidFill>
                  <a:srgbClr val="FFFFFF"/>
                </a:solidFill>
                <a:latin typeface="Arial" charset="0"/>
                <a:cs typeface="+mn-cs"/>
              </a:rPr>
              <a:t/>
            </a:r>
            <a:br>
              <a:rPr lang="en-US" sz="1800" b="1" i="1" kern="1200" dirty="0">
                <a:solidFill>
                  <a:srgbClr val="FFFFFF"/>
                </a:solidFill>
                <a:latin typeface="Arial" charset="0"/>
                <a:cs typeface="+mn-cs"/>
              </a:rPr>
            </a:br>
            <a:r>
              <a:rPr lang="en-US" sz="1800" b="1" kern="1200" dirty="0">
                <a:solidFill>
                  <a:srgbClr val="008000"/>
                </a:solidFill>
                <a:latin typeface="Arial" charset="0"/>
                <a:cs typeface="+mn-cs"/>
              </a:rPr>
              <a:t>Michael </a:t>
            </a:r>
            <a:r>
              <a:rPr lang="en-US" sz="1800" b="1" kern="1200" dirty="0" err="1">
                <a:solidFill>
                  <a:srgbClr val="008000"/>
                </a:solidFill>
                <a:latin typeface="Arial" charset="0"/>
                <a:cs typeface="+mn-cs"/>
              </a:rPr>
              <a:t>Windelspecht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905500" y="3200400"/>
            <a:ext cx="2362200" cy="1149350"/>
          </a:xfrm>
        </p:spPr>
        <p:txBody>
          <a:bodyPr/>
          <a:lstStyle/>
          <a:p>
            <a:pPr marL="0" lvl="0" indent="0" algn="ctr" defTabSz="457200" eaLnBrk="1" hangingPunct="1">
              <a:lnSpc>
                <a:spcPct val="80000"/>
              </a:lnSpc>
              <a:spcBef>
                <a:spcPts val="700"/>
              </a:spcBef>
              <a:buClrTx/>
              <a:buSzPct val="100000"/>
              <a:buNone/>
              <a:defRPr/>
            </a:pPr>
            <a:r>
              <a:rPr lang="en-US" sz="2800" b="1" kern="1200" dirty="0">
                <a:solidFill>
                  <a:schemeClr val="tx1"/>
                </a:solidFill>
                <a:latin typeface="Arial" charset="0"/>
                <a:cs typeface="+mn-cs"/>
              </a:rPr>
              <a:t>Chapter 30 </a:t>
            </a:r>
          </a:p>
          <a:p>
            <a:pPr marL="0" lvl="0" indent="0" algn="ctr" defTabSz="457200" eaLnBrk="1" hangingPunct="1">
              <a:lnSpc>
                <a:spcPct val="80000"/>
              </a:lnSpc>
              <a:spcBef>
                <a:spcPts val="700"/>
              </a:spcBef>
              <a:buClrTx/>
              <a:buSzPct val="100000"/>
              <a:buNone/>
              <a:defRPr/>
            </a:pPr>
            <a:r>
              <a:rPr lang="en-US" sz="2800" b="1" kern="1200" dirty="0">
                <a:solidFill>
                  <a:schemeClr val="tx1"/>
                </a:solidFill>
                <a:latin typeface="Arial" charset="0"/>
                <a:cs typeface="+mn-cs"/>
              </a:rPr>
              <a:t>Ecology and Populations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829300" y="4402137"/>
            <a:ext cx="2514600" cy="392113"/>
          </a:xfrm>
        </p:spPr>
        <p:txBody>
          <a:bodyPr/>
          <a:lstStyle/>
          <a:p>
            <a:pPr marL="0" lvl="0" indent="0" algn="ctr" defTabSz="457200" eaLnBrk="1" hangingPunct="1">
              <a:lnSpc>
                <a:spcPct val="80000"/>
              </a:lnSpc>
              <a:spcBef>
                <a:spcPts val="700"/>
              </a:spcBef>
              <a:buClrTx/>
              <a:buSzPct val="100000"/>
              <a:buNone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Arial" charset="0"/>
                <a:cs typeface="+mn-cs"/>
              </a:rPr>
              <a:t>Lecture Outline</a:t>
            </a:r>
            <a:endParaRPr lang="en-US" sz="1400" kern="1200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270500" y="5419725"/>
            <a:ext cx="3695700" cy="750888"/>
          </a:xfrm>
        </p:spPr>
        <p:txBody>
          <a:bodyPr/>
          <a:lstStyle/>
          <a:p>
            <a:pPr marL="0" lvl="0" indent="0" algn="ctr" defTabSz="457200" eaLnBrk="1" hangingPunct="1">
              <a:spcBef>
                <a:spcPts val="875"/>
              </a:spcBef>
              <a:buClrTx/>
              <a:buSzPct val="100000"/>
              <a:buNone/>
              <a:defRPr/>
            </a:pPr>
            <a:r>
              <a:rPr lang="en-US" sz="1400" b="1" kern="1200" dirty="0">
                <a:solidFill>
                  <a:schemeClr val="tx1"/>
                </a:solidFill>
                <a:latin typeface="Arial" charset="0"/>
                <a:cs typeface="+mn-cs"/>
              </a:rPr>
              <a:t>See separate </a:t>
            </a:r>
            <a:r>
              <a:rPr lang="en-US" sz="1400" b="1" i="1" kern="1200" dirty="0">
                <a:solidFill>
                  <a:schemeClr val="tx1"/>
                </a:solidFill>
                <a:latin typeface="Arial" charset="0"/>
                <a:cs typeface="+mn-cs"/>
              </a:rPr>
              <a:t>FlexArt PowerPoint</a:t>
            </a:r>
            <a:r>
              <a:rPr lang="en-US" sz="1400" b="1" kern="1200" dirty="0">
                <a:solidFill>
                  <a:schemeClr val="tx1"/>
                </a:solidFill>
                <a:latin typeface="Arial" charset="0"/>
                <a:cs typeface="+mn-cs"/>
              </a:rPr>
              <a:t> slides for all figures and tables pre-inserted into PowerPoint without notes.</a:t>
            </a:r>
            <a:endParaRPr lang="en-US" sz="700" kern="1200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pic>
        <p:nvPicPr>
          <p:cNvPr id="14343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8768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88"/>
            <a:ext cx="8112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08000" y="6516688"/>
            <a:ext cx="8102600" cy="341312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ClrTx/>
              <a:buNone/>
              <a:defRPr/>
            </a:pPr>
            <a:r>
              <a:rPr lang="en-US" sz="900" kern="1200" dirty="0">
                <a:latin typeface="Arial" charset="0"/>
                <a:ea typeface=""/>
                <a:cs typeface=""/>
              </a:rPr>
              <a:t>Copyright © McGraw-Hill Education. All rights reserved. Authorized only for instructor use in the classroom. No reproduction or distribution without the prior written consent of McGraw-Hill Education.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433512"/>
          </a:xfrm>
        </p:spPr>
        <p:txBody>
          <a:bodyPr/>
          <a:lstStyle/>
          <a:p>
            <a:pPr algn="l"/>
            <a:r>
              <a:rPr lang="en-US" dirty="0"/>
              <a:t>Figure 30.3 Human Population Growth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613"/>
          <a:stretch/>
        </p:blipFill>
        <p:spPr bwMode="auto">
          <a:xfrm>
            <a:off x="790350" y="1490748"/>
            <a:ext cx="7515450" cy="465370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Human Population Growth,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57201" y="1600200"/>
                <a:ext cx="7924800" cy="4800600"/>
              </a:xfrm>
            </p:spPr>
            <p:txBody>
              <a:bodyPr/>
              <a:lstStyle/>
              <a:p>
                <a:pPr marL="0" indent="0">
                  <a:spcBef>
                    <a:spcPts val="800"/>
                  </a:spcBef>
                  <a:spcAft>
                    <a:spcPts val="1500"/>
                  </a:spcAft>
                  <a:buNone/>
                  <a:defRPr/>
                </a:pPr>
                <a:r>
                  <a:rPr lang="en-US" altLang="en-US" dirty="0"/>
                  <a:t>Growth rate of population is the difference between the number of people born and the number of people who die each year.</a:t>
                </a:r>
              </a:p>
              <a:p>
                <a:pPr marL="285750" lvl="1">
                  <a:spcBef>
                    <a:spcPts val="700"/>
                  </a:spcBef>
                  <a:buClr>
                    <a:srgbClr val="2B822B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Current global birthrate is 18.7 per 1,000 per year</a:t>
                </a:r>
              </a:p>
              <a:p>
                <a:pPr marL="285750" lvl="1">
                  <a:spcBef>
                    <a:spcPts val="700"/>
                  </a:spcBef>
                  <a:buClr>
                    <a:srgbClr val="2B822B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Current global death rate is 7.9 per 1,000 per year</a:t>
                </a:r>
              </a:p>
              <a:p>
                <a:pPr marL="285750" lvl="1">
                  <a:spcBef>
                    <a:spcPts val="700"/>
                  </a:spcBef>
                  <a:buClr>
                    <a:srgbClr val="2B822B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Current annual growth rate is</a:t>
                </a:r>
              </a:p>
              <a:p>
                <a:pPr marL="285750" lvl="1">
                  <a:spcBef>
                    <a:spcPts val="700"/>
                  </a:spcBef>
                  <a:buClrTx/>
                  <a:buFontTx/>
                  <a:buNone/>
                  <a:defRPr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(18.7−7.9)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1,000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(10.8)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1,000=1.08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600200"/>
                <a:ext cx="7924800" cy="4800600"/>
              </a:xfrm>
              <a:blipFill>
                <a:blip r:embed="rId3"/>
                <a:stretch>
                  <a:fillRect l="-2000" t="-1652" r="-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Human Population Growth,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9530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800" dirty="0"/>
              <a:t>Future population growth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Doubling time for human population is currently about 67 years</a:t>
            </a:r>
          </a:p>
          <a:p>
            <a:pPr marL="533400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Doubling time—length of time it takes a population to double in size. Already there are areas across the globe where people have inadequate access to fresh water, food, and shelter.</a:t>
            </a:r>
          </a:p>
          <a:p>
            <a:pPr marL="533400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In 67 years, we need to double the amount of food, water, energy, and other resources to maintain the present standard of living.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Rapid growth usually begins to decline when resources become scarce.</a:t>
            </a:r>
          </a:p>
          <a:p>
            <a:pPr marL="512763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Population levels off at carrying capacity of the environment.</a:t>
            </a:r>
          </a:p>
          <a:p>
            <a:pPr marL="512763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Earth’s carrying capacity for humans has not been determined.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Not all countries have the same growth rate.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30.4 Global Population Growth Rates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565400" y="1649168"/>
            <a:ext cx="4876800" cy="254000"/>
          </a:xfrm>
        </p:spPr>
        <p:txBody>
          <a:bodyPr/>
          <a:lstStyle/>
          <a:p>
            <a:pPr marL="0" indent="0">
              <a:buNone/>
            </a:pPr>
            <a:r>
              <a:rPr lang="en-US" sz="1000" b="1" dirty="0"/>
              <a:t>Projected Annual Growth Rate of Country Populations, 2010-2050</a:t>
            </a:r>
            <a:endParaRPr lang="en-IN" sz="1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132" b="3145"/>
          <a:stretch/>
        </p:blipFill>
        <p:spPr bwMode="auto">
          <a:xfrm>
            <a:off x="493714" y="1861074"/>
            <a:ext cx="8116886" cy="410404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920207" y="5893044"/>
            <a:ext cx="3328193" cy="241056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/>
              <a:t>Source: </a:t>
            </a:r>
            <a:r>
              <a:rPr lang="en-US" sz="1050" dirty="0">
                <a:hlinkClick r:id="rId4"/>
              </a:rPr>
              <a:t>GlobalHealthFacts.org</a:t>
            </a:r>
            <a:r>
              <a:rPr lang="en-US" sz="1050" dirty="0"/>
              <a:t>. Based on 2012 data.</a:t>
            </a:r>
            <a:endParaRPr lang="en-IN" sz="10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More- vs. Less-Developed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8006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More-developed versus less-developed countries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More-developed countries (MDCs)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North America and Europe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Population growth is modest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People enjoy a fairly good standard of living.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Less-developed countries (LDCs)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Latin America, Asia, and Africa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Population growth dramatic</a:t>
            </a:r>
          </a:p>
          <a:p>
            <a:pPr marL="512763" lvl="2">
              <a:buFont typeface="Arial" panose="020B0604020202020204" pitchFamily="34" charset="0"/>
              <a:buChar char="•"/>
            </a:pPr>
            <a:r>
              <a:rPr lang="en-US" altLang="en-US" dirty="0"/>
              <a:t>Majority of people live in poverty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More-Developed Countries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8013" cy="205740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1500"/>
              </a:spcAft>
              <a:buNone/>
            </a:pPr>
            <a:r>
              <a:rPr lang="en-US" sz="2600" dirty="0"/>
              <a:t>Did not always have a low growth rate</a:t>
            </a:r>
          </a:p>
          <a:p>
            <a:pPr marL="285750" lvl="1">
              <a:lnSpc>
                <a:spcPct val="90000"/>
              </a:lnSpc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Between 1850 and 1950 their populations doubled.</a:t>
            </a:r>
          </a:p>
          <a:p>
            <a:pPr marL="533400" lvl="2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n-US" sz="2000" dirty="0"/>
              <a:t>Largely because of decline in death rate</a:t>
            </a:r>
          </a:p>
          <a:p>
            <a:pPr marL="285750" lvl="1">
              <a:lnSpc>
                <a:spcPct val="90000"/>
              </a:lnSpc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Followed by decline in birthrate</a:t>
            </a:r>
          </a:p>
          <a:p>
            <a:pPr marL="285750" lvl="1">
              <a:lnSpc>
                <a:spcPct val="90000"/>
              </a:lnSpc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Only modest growth since 1950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3654137"/>
            <a:ext cx="8001000" cy="2857498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US" altLang="en-US" sz="2600" dirty="0"/>
              <a:t>Demographic transition—sequence of events like this decline in death rate followed by decline in birthrate</a:t>
            </a:r>
          </a:p>
          <a:p>
            <a:pPr marL="0" lv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US" altLang="en-US" sz="2600" dirty="0"/>
              <a:t>Overall growth rate is 0.1</a:t>
            </a:r>
            <a:r>
              <a:rPr lang="en-US" sz="2800" dirty="0"/>
              <a:t>%</a:t>
            </a:r>
            <a:r>
              <a:rPr lang="en-US" altLang="en-US" sz="2600" dirty="0"/>
              <a:t>, but some countries are not growing at all or decreasing in size</a:t>
            </a:r>
          </a:p>
          <a:p>
            <a:pPr marL="285750" lvl="1">
              <a:lnSpc>
                <a:spcPct val="90000"/>
              </a:lnSpc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Higher growth rate of United States (0.78%) due to immigration and large number of women of reproductive 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09612"/>
          </a:xfrm>
        </p:spPr>
        <p:txBody>
          <a:bodyPr/>
          <a:lstStyle/>
          <a:p>
            <a:r>
              <a:rPr lang="en-US" altLang="en-US" dirty="0"/>
              <a:t>Less-Developed Countries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105"/>
            <a:ext cx="8305800" cy="5631656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Death rates began to decline rapidly in LDCs after WWII (introduction of modern medicine)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Birthrate remained high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Collective growth rate of LDCs peaked at 2.5 </a:t>
            </a:r>
            <a:r>
              <a:rPr lang="en-US" sz="2800" dirty="0"/>
              <a:t>% </a:t>
            </a:r>
            <a:r>
              <a:rPr lang="en-US" sz="2600" dirty="0"/>
              <a:t>between </a:t>
            </a:r>
            <a:r>
              <a:rPr lang="en-US" sz="2600"/>
              <a:t>1960 and 1965</a:t>
            </a:r>
            <a:endParaRPr lang="en-US" sz="26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Rate has declined to 1.5</a:t>
            </a:r>
            <a:r>
              <a:rPr lang="en-US" sz="2800" dirty="0"/>
              <a:t>%</a:t>
            </a:r>
            <a:endParaRPr lang="en-US" sz="26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Growth rates in majority of countries have not declined.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600" dirty="0"/>
              <a:t>Population of LDCs is expected to jump to 8 billion by 2050.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majority of growth will be in Asia.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Africa has a high death rate due to AIDS.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Age-Structure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2133599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Age-structure diagram divided into three groups: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Prereproductive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Reproductive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 err="1"/>
              <a:t>Postreproductive</a:t>
            </a:r>
            <a:endParaRPr lang="en-US" sz="2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57201" y="3962400"/>
            <a:ext cx="8075612" cy="2438400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Many MDCs have a stable age structure—number in each category about the same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If replacement reproduction occurs (each couple has two children), then population remains the same.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8013" cy="709612"/>
          </a:xfrm>
        </p:spPr>
        <p:txBody>
          <a:bodyPr/>
          <a:lstStyle/>
          <a:p>
            <a:r>
              <a:rPr lang="en-US" sz="3200" dirty="0"/>
              <a:t>Figure 30.6b Age-Structure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22600" y="6197600"/>
            <a:ext cx="3378200" cy="330200"/>
          </a:xfrm>
        </p:spPr>
        <p:txBody>
          <a:bodyPr/>
          <a:lstStyle/>
          <a:p>
            <a:pPr marL="177800" indent="-177800">
              <a:buFont typeface="+mj-lt"/>
              <a:buAutoNum type="alphaLcPeriod" startAt="2"/>
            </a:pPr>
            <a:r>
              <a:rPr lang="en-US" sz="1400" dirty="0"/>
              <a:t>More-developed countries (MDCs)</a:t>
            </a:r>
            <a:endParaRPr lang="en-IN" sz="1400" dirty="0"/>
          </a:p>
        </p:txBody>
      </p:sp>
      <p:pic>
        <p:nvPicPr>
          <p:cNvPr id="5122" name="Picture 2" descr="Chart showing MDC population approaching stabilization."/>
          <p:cNvPicPr>
            <a:picLocks noChangeAspect="1" noChangeArrowheads="1"/>
          </p:cNvPicPr>
          <p:nvPr/>
        </p:nvPicPr>
        <p:blipFill rotWithShape="1">
          <a:blip r:embed="rId3" cstate="print"/>
          <a:srcRect t="2622" b="3579"/>
          <a:stretch/>
        </p:blipFill>
        <p:spPr bwMode="auto">
          <a:xfrm>
            <a:off x="2743200" y="945894"/>
            <a:ext cx="3657600" cy="531387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LDC Pyramid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Most LDCs have a pyramid-shaped age structure.</a:t>
            </a:r>
          </a:p>
          <a:p>
            <a:pPr marL="0" indent="0">
              <a:spcBef>
                <a:spcPts val="700"/>
              </a:spcBef>
              <a:buNone/>
              <a:defRPr/>
            </a:pPr>
            <a:r>
              <a:rPr lang="en-US" altLang="en-US" dirty="0"/>
              <a:t>LDC population will continue to expand, even after replacement reproduction attained, as more young women reach reproductive age.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30.1 The Scope of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7924800" cy="3505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Ecology—scientific study of the interactions of organisms with each other and with their physical environment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Offers information key to the survival of all species, present and future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Helps us make informed decisions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8013" cy="862012"/>
          </a:xfrm>
        </p:spPr>
        <p:txBody>
          <a:bodyPr/>
          <a:lstStyle/>
          <a:p>
            <a:r>
              <a:rPr lang="en-US" sz="3200" dirty="0"/>
              <a:t>Figure 30.6a Age-Structure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231900" y="5978115"/>
            <a:ext cx="2895600" cy="282985"/>
          </a:xfrm>
        </p:spPr>
        <p:txBody>
          <a:bodyPr/>
          <a:lstStyle/>
          <a:p>
            <a:pPr marL="88900" indent="-88900">
              <a:buFont typeface="+mj-lt"/>
              <a:buAutoNum type="alphaLcPeriod"/>
            </a:pPr>
            <a:r>
              <a:rPr lang="en-US" sz="1300" dirty="0"/>
              <a:t> Less-developed countries (LDCs)</a:t>
            </a:r>
            <a:endParaRPr lang="en-IN" sz="1300" dirty="0"/>
          </a:p>
        </p:txBody>
      </p:sp>
      <p:pic>
        <p:nvPicPr>
          <p:cNvPr id="6146" name="Picture 2" descr="Graph showing LDC population will expand rapidly due to their age distributions."/>
          <p:cNvPicPr>
            <a:picLocks noChangeAspect="1" noChangeArrowheads="1"/>
          </p:cNvPicPr>
          <p:nvPr/>
        </p:nvPicPr>
        <p:blipFill rotWithShape="1">
          <a:blip r:embed="rId3" cstate="print"/>
          <a:srcRect t="2852" b="3782"/>
          <a:stretch/>
        </p:blipFill>
        <p:spPr bwMode="auto">
          <a:xfrm>
            <a:off x="1219200" y="1109932"/>
            <a:ext cx="6705600" cy="49228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Population Growth and Environmental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75506"/>
            <a:ext cx="7924800" cy="3124199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dirty="0"/>
              <a:t>Increasing LDC populations might seem to be the main cause of future environmental degradation.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800" dirty="0"/>
              <a:t>MDCs, however, consume a much larger percentage of the Earth’s resources.</a:t>
            </a:r>
          </a:p>
          <a:p>
            <a:pPr marL="285750" lvl="1">
              <a:spcAft>
                <a:spcPts val="10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Consumption leads to degradation.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457200" y="4724400"/>
                <a:ext cx="7772400" cy="1828800"/>
              </a:xfrm>
            </p:spPr>
            <p:txBody>
              <a:bodyPr/>
              <a:lstStyle/>
              <a:p>
                <a:pPr marL="0" lvl="0" indent="0">
                  <a:spcAft>
                    <a:spcPts val="1500"/>
                  </a:spcAft>
                  <a:buNone/>
                </a:pPr>
                <a:r>
                  <a:rPr lang="en-US" altLang="en-US" sz="2800" dirty="0"/>
                  <a:t>Environmental impact (E.</a:t>
                </a:r>
                <a:r>
                  <a:rPr lang="en-US" altLang="en-US" sz="2800" dirty="0">
                    <a:latin typeface="Baskerville Old Face" charset="0"/>
                  </a:rPr>
                  <a:t>I</a:t>
                </a:r>
                <a:r>
                  <a:rPr lang="en-US" altLang="en-US" sz="2800" dirty="0"/>
                  <a:t>.)</a:t>
                </a:r>
              </a:p>
              <a:p>
                <a:pPr marL="285750" lvl="1">
                  <a:buClr>
                    <a:srgbClr val="2B822B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population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size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resource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consumption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per</m:t>
                    </m:r>
                    <m:r>
                      <a:rPr lang="en-US" sz="22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latin typeface="Cambria Math" panose="02040503050406030204" pitchFamily="18" charset="0"/>
                      </a:rPr>
                      <m:t>capita</m:t>
                    </m:r>
                  </m:oMath>
                </a14:m>
                <a:endParaRPr lang="en-US" sz="2200" dirty="0"/>
              </a:p>
              <a:p>
                <a:pPr marL="803275" lvl="2" indent="-65088">
                  <a:buNone/>
                </a:pPr>
                <a:r>
                  <a:rPr lang="en-US" sz="2200" dirty="0"/>
                  <a:t>= pollution per unit of resources used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457200" y="4724400"/>
                <a:ext cx="7772400" cy="1828800"/>
              </a:xfrm>
              <a:blipFill>
                <a:blip r:embed="rId3"/>
                <a:stretch>
                  <a:fillRect l="-1647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 Possible Causes of Environmental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8013" cy="1066799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000"/>
              </a:spcAft>
              <a:buNone/>
              <a:defRPr/>
            </a:pPr>
            <a:r>
              <a:rPr lang="en-US" altLang="en-US" sz="2800" dirty="0"/>
              <a:t>Overpopulation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More obvious in LDCs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2572083"/>
            <a:ext cx="7848600" cy="1143000"/>
          </a:xfrm>
        </p:spPr>
        <p:txBody>
          <a:bodyPr/>
          <a:lstStyle/>
          <a:p>
            <a:pPr marL="0" lvl="0" indent="0">
              <a:spcBef>
                <a:spcPts val="700"/>
              </a:spcBef>
              <a:spcAft>
                <a:spcPts val="1000"/>
              </a:spcAft>
              <a:buNone/>
              <a:defRPr/>
            </a:pPr>
            <a:r>
              <a:rPr lang="en-US" altLang="en-US" sz="2800" dirty="0"/>
              <a:t>Resource consumption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More obvious in MDCs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57200" y="3716480"/>
            <a:ext cx="7823200" cy="2781300"/>
          </a:xfrm>
        </p:spPr>
        <p:txBody>
          <a:bodyPr/>
          <a:lstStyle/>
          <a:p>
            <a:pPr marL="0" lvl="0" indent="0">
              <a:spcBef>
                <a:spcPts val="700"/>
              </a:spcBef>
              <a:spcAft>
                <a:spcPts val="1000"/>
              </a:spcAft>
              <a:buNone/>
              <a:defRPr/>
            </a:pPr>
            <a:r>
              <a:rPr lang="en-US" altLang="en-US" sz="2800" dirty="0"/>
              <a:t>An average American family is the equivalent of 20 people in India in terms of per capita resource consumption and water requirements.</a:t>
            </a:r>
          </a:p>
          <a:p>
            <a:pPr marL="0" lvl="0" indent="0">
              <a:spcBef>
                <a:spcPts val="700"/>
              </a:spcBef>
              <a:spcAft>
                <a:spcPts val="1000"/>
              </a:spcAft>
              <a:buNone/>
              <a:defRPr/>
            </a:pPr>
            <a:r>
              <a:rPr lang="en-US" altLang="en-US" sz="2800" dirty="0"/>
              <a:t>MDCs account for only 22</a:t>
            </a:r>
            <a:r>
              <a:rPr lang="en-US" sz="2800" dirty="0"/>
              <a:t>% </a:t>
            </a:r>
            <a:r>
              <a:rPr lang="en-US" altLang="en-US" sz="2800" dirty="0"/>
              <a:t>of world population but account for 90</a:t>
            </a:r>
            <a:r>
              <a:rPr lang="en-US" sz="2800" dirty="0"/>
              <a:t>% </a:t>
            </a:r>
            <a:r>
              <a:rPr lang="en-US" altLang="en-US" sz="2800" dirty="0"/>
              <a:t>of hazardous waste production.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014412"/>
          </a:xfrm>
        </p:spPr>
        <p:txBody>
          <a:bodyPr/>
          <a:lstStyle/>
          <a:p>
            <a:r>
              <a:rPr lang="en-US" sz="3200" dirty="0"/>
              <a:t>Figure 30.7a, b Environmental Impacts</a:t>
            </a:r>
          </a:p>
        </p:txBody>
      </p:sp>
      <p:pic>
        <p:nvPicPr>
          <p:cNvPr id="7170" name="Picture 2" descr="Pie chart shows world population: 78% LDCs and 22% MDCs.&#10;Pie chart shows that MDCs produce most of the world’s hazardous wastes—90% for MDCs compared with 10% for LDCs."/>
          <p:cNvPicPr>
            <a:picLocks noChangeAspect="1" noChangeArrowheads="1"/>
          </p:cNvPicPr>
          <p:nvPr/>
        </p:nvPicPr>
        <p:blipFill rotWithShape="1">
          <a:blip r:embed="rId3" cstate="print"/>
          <a:srcRect t="4067"/>
          <a:stretch/>
        </p:blipFill>
        <p:spPr bwMode="auto">
          <a:xfrm>
            <a:off x="914400" y="1099226"/>
            <a:ext cx="7315200" cy="51855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938212"/>
          </a:xfrm>
        </p:spPr>
        <p:txBody>
          <a:bodyPr/>
          <a:lstStyle/>
          <a:p>
            <a:r>
              <a:rPr lang="en-US" sz="3200" dirty="0"/>
              <a:t>Figure 30.7c Environmental Impacts</a:t>
            </a:r>
          </a:p>
        </p:txBody>
      </p:sp>
      <p:pic>
        <p:nvPicPr>
          <p:cNvPr id="8194" name="Picture 2" descr="Pie charts show LDCs consume 40% of fossil fuels, 20% of metals, and 25% of paper; MDCs consume 60% of fossil fuels, 80% of metals, 75% paper."/>
          <p:cNvPicPr>
            <a:picLocks noChangeAspect="1" noChangeArrowheads="1"/>
          </p:cNvPicPr>
          <p:nvPr/>
        </p:nvPicPr>
        <p:blipFill rotWithShape="1">
          <a:blip r:embed="rId3" cstate="print"/>
          <a:srcRect t="3605" b="-2"/>
          <a:stretch/>
        </p:blipFill>
        <p:spPr bwMode="auto">
          <a:xfrm>
            <a:off x="1122362" y="1039906"/>
            <a:ext cx="6899276" cy="539500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30.3 Characteristics of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500"/>
              </a:spcAft>
              <a:buNone/>
            </a:pPr>
            <a:r>
              <a:rPr lang="en-US" altLang="en-US" dirty="0"/>
              <a:t>Various characteristics of populations change over time.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altLang="en-US" dirty="0"/>
              <a:t>Periodically subject to environmental instability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altLang="en-US" dirty="0"/>
              <a:t>Individuals then under the pressure of natural selection</a:t>
            </a:r>
          </a:p>
          <a:p>
            <a:pPr marL="0" indent="0">
              <a:buNone/>
            </a:pPr>
            <a:r>
              <a:rPr lang="en-US" altLang="en-US" dirty="0"/>
              <a:t>Better-adapted individuals leave behind more offspring than less-adapted individuals.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and Density,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57300"/>
            <a:ext cx="7848599" cy="52959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800" dirty="0"/>
              <a:t>Distribution and density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Resources—components of an environment that support its organisms</a:t>
            </a:r>
          </a:p>
          <a:p>
            <a:pPr marL="533400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Light, water, space, mates, and food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Availability of resources influences the spatial distribution of individuals	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Three spatial patterns—clumped, random, uniform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On a larger scale, members of a population are clumped within a range (portion of globe where species found) because they are located in areas suitable for their growth.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Population density—number of individuals per unit area or volume</a:t>
            </a:r>
          </a:p>
          <a:p>
            <a:pPr marL="533400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Higher in areas with plentiful resources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and Density,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848599" cy="3200399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Three spatial patterns 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Found that distribution of desert shrubs changes as the plants matured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Competition for belowground resources caused the distribution pattern to become uniform.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787" y="142443"/>
            <a:ext cx="3273426" cy="2995612"/>
          </a:xfrm>
        </p:spPr>
        <p:txBody>
          <a:bodyPr/>
          <a:lstStyle/>
          <a:p>
            <a:pPr algn="l"/>
            <a:r>
              <a:rPr lang="en-US" dirty="0"/>
              <a:t>Figure 30.8 Patterns of Distribution Within a Population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5723D-1DE1-447A-8B49-49C92F777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2204"/>
            <a:ext cx="4487732" cy="6118153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DB4D6BC2-AC3F-4259-B3D5-B39A0D4EE6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550" y="2414358"/>
            <a:ext cx="1293814" cy="228600"/>
          </a:xfrm>
        </p:spPr>
        <p:txBody>
          <a:bodyPr/>
          <a:lstStyle/>
          <a:p>
            <a:pPr marL="115888" indent="-115888">
              <a:buFont typeface="+mj-lt"/>
              <a:buAutoNum type="alphaLcPeriod"/>
            </a:pPr>
            <a:r>
              <a:rPr lang="en-US" sz="800" dirty="0"/>
              <a:t>Mature desert shrubs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4F04FD6-3E90-4330-8D5D-E41BF6DE094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82253" y="3314698"/>
            <a:ext cx="758827" cy="183989"/>
          </a:xfrm>
        </p:spPr>
        <p:txBody>
          <a:bodyPr/>
          <a:lstStyle/>
          <a:p>
            <a:pPr marL="115888" indent="-115888">
              <a:buFont typeface="+mj-lt"/>
              <a:buAutoNum type="alphaLcPeriod" startAt="2"/>
            </a:pPr>
            <a:r>
              <a:rPr lang="en-US" sz="800" dirty="0"/>
              <a:t>Clumped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C7ECAF4-30E9-42C5-9E02-9219B5E7BD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95970" y="1831044"/>
            <a:ext cx="850105" cy="366942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Young, small shrubs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E66CC60-7B33-482F-A4C3-FF67B72BA3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71550" y="4551252"/>
            <a:ext cx="855664" cy="130718"/>
          </a:xfrm>
        </p:spPr>
        <p:txBody>
          <a:bodyPr/>
          <a:lstStyle/>
          <a:p>
            <a:pPr marL="115888" indent="-115888">
              <a:buFont typeface="+mj-lt"/>
              <a:buAutoNum type="alphaLcPeriod" startAt="3"/>
            </a:pPr>
            <a:r>
              <a:rPr lang="en-US" sz="800" dirty="0"/>
              <a:t>Random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DDC991-4619-4A33-9FF1-957639DDB0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85605" y="3387642"/>
            <a:ext cx="609600" cy="342472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Medium shrubs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366CBCF-C404-45F9-8C52-30CAB857D65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57879" y="5878825"/>
            <a:ext cx="819150" cy="155034"/>
          </a:xfrm>
        </p:spPr>
        <p:txBody>
          <a:bodyPr/>
          <a:lstStyle/>
          <a:p>
            <a:pPr marL="114300" indent="-114300">
              <a:buFont typeface="+mj-lt"/>
              <a:buAutoNum type="alphaLcPeriod" startAt="4"/>
            </a:pPr>
            <a:r>
              <a:rPr lang="en-US" sz="800" dirty="0"/>
              <a:t>Uniform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156D81B6-8671-4FE4-9B87-E1735E6335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17011" y="4757305"/>
            <a:ext cx="609600" cy="364964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Large shrubs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BB2D0-EB61-4636-B748-3CDB7CB62F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62175" y="6231982"/>
            <a:ext cx="1676400" cy="22860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a: © Evelyn Jo Johnson</a:t>
            </a:r>
          </a:p>
        </p:txBody>
      </p:sp>
    </p:spTree>
    <p:extLst>
      <p:ext uri="{BB962C8B-B14F-4D97-AF65-F5344CB8AC3E}">
        <p14:creationId xmlns:p14="http://schemas.microsoft.com/office/powerpoint/2010/main" val="508995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3158"/>
            <a:ext cx="7772399" cy="3200399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000"/>
              </a:spcAft>
              <a:buNone/>
              <a:defRPr/>
            </a:pPr>
            <a:r>
              <a:rPr lang="en-US" altLang="en-US" dirty="0"/>
              <a:t>Population growth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Growth rate dependent on number of individuals born and number of individuals that die each year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Population grows when births exceed deaths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Population shrinks when deaths exceed births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4397785"/>
            <a:ext cx="7467600" cy="2146298"/>
          </a:xfrm>
        </p:spPr>
        <p:txBody>
          <a:bodyPr/>
          <a:lstStyle/>
          <a:p>
            <a:pPr marL="0" lvl="0" indent="0">
              <a:spcBef>
                <a:spcPts val="800"/>
              </a:spcBef>
              <a:spcAft>
                <a:spcPts val="1000"/>
              </a:spcAft>
              <a:buNone/>
              <a:defRPr/>
            </a:pPr>
            <a:r>
              <a:rPr lang="en-US" altLang="en-US" dirty="0"/>
              <a:t>Demographics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Characteristics of a population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Availability of resources and demographics influence growth rate of population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90612"/>
          </a:xfrm>
        </p:spPr>
        <p:txBody>
          <a:bodyPr/>
          <a:lstStyle/>
          <a:p>
            <a:r>
              <a:rPr lang="en-US" dirty="0"/>
              <a:t>Ecological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79500"/>
            <a:ext cx="7772400" cy="5473700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800" dirty="0"/>
              <a:t>Ecology involves the study of several levels of biological organization.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Organisms: focus on adaptations to an environment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Populations: describe changes in population over time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Community: all the various populations at a particular locale—study interactions between populations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Ecosystem: living organisms and their physical environment—presence of suspended particles affecting photosynthesis in algae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Biosphere: portion of Earth’s surface where living things exist—understand how various ecosystems contribute to biodiversity and dynamics of biosphere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Age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86345"/>
            <a:ext cx="7772399" cy="49530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Age structure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Demographic characteristic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Births exceed death rate when prereproductive and reproductive individuals outnumber postreproductive.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If postreproductive individuals exceed the number of reproductive and/or prereproductive individuals, the population will decrease over time—deaths exceed births.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 stable population has approximately equal birth and death rates.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30.9 Age-Structure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01980" y="4533900"/>
            <a:ext cx="1828800" cy="533400"/>
          </a:xfrm>
        </p:spPr>
        <p:txBody>
          <a:bodyPr/>
          <a:lstStyle/>
          <a:p>
            <a:pPr marL="723900" indent="-723900" algn="ctr">
              <a:buFont typeface="+mj-lt"/>
              <a:buAutoNum type="alphaLcPeriod"/>
            </a:pPr>
            <a:r>
              <a:rPr lang="en-US" sz="1300" dirty="0"/>
              <a:t>Increasing population</a:t>
            </a:r>
            <a:endParaRPr lang="en-IN" sz="13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774406" y="4521200"/>
            <a:ext cx="1397794" cy="533400"/>
          </a:xfrm>
        </p:spPr>
        <p:txBody>
          <a:bodyPr/>
          <a:lstStyle/>
          <a:p>
            <a:pPr marL="266700" indent="-266700" algn="ctr">
              <a:buFont typeface="+mj-lt"/>
              <a:buAutoNum type="alphaLcPeriod" startAt="2"/>
            </a:pPr>
            <a:r>
              <a:rPr lang="en-US" sz="1300" dirty="0"/>
              <a:t>Decreasing population</a:t>
            </a:r>
            <a:endParaRPr lang="en-IN" sz="13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38370" y="4533900"/>
            <a:ext cx="1420503" cy="533400"/>
          </a:xfrm>
        </p:spPr>
        <p:txBody>
          <a:bodyPr/>
          <a:lstStyle/>
          <a:p>
            <a:pPr marL="444500" indent="-444500" algn="ctr">
              <a:buFont typeface="+mj-lt"/>
              <a:buAutoNum type="alphaLcPeriod" startAt="3"/>
            </a:pPr>
            <a:r>
              <a:rPr lang="en-US" sz="1300" dirty="0"/>
              <a:t>Stable population</a:t>
            </a:r>
            <a:endParaRPr lang="en-IN" sz="13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138" b="12083"/>
          <a:stretch/>
        </p:blipFill>
        <p:spPr bwMode="auto">
          <a:xfrm>
            <a:off x="318603" y="2061633"/>
            <a:ext cx="8506796" cy="252306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Figure 30.10a Life Table and Survivorship Curves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0" y="1346200"/>
            <a:ext cx="3886200" cy="5207000"/>
          </a:xfrm>
        </p:spPr>
        <p:txBody>
          <a:bodyPr/>
          <a:lstStyle/>
          <a:p>
            <a:pPr marL="0" lvl="0" indent="0" defTabSz="457200" eaLnBrk="1" hangingPunct="1">
              <a:spcBef>
                <a:spcPts val="800"/>
              </a:spcBef>
              <a:spcAft>
                <a:spcPts val="1500"/>
              </a:spcAft>
              <a:buSzPct val="100000"/>
              <a:buNone/>
              <a:defRPr/>
            </a:pPr>
            <a:r>
              <a:rPr lang="en-US" sz="2800" kern="1200" dirty="0">
                <a:solidFill>
                  <a:schemeClr val="tx1"/>
                </a:solidFill>
                <a:latin typeface="Arial" charset="0"/>
                <a:cs typeface="+mn-cs"/>
              </a:rPr>
              <a:t>Survivorship</a:t>
            </a:r>
          </a:p>
          <a:p>
            <a:pPr marL="457200" lvl="1" indent="-457200" defTabSz="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charset="0"/>
                <a:cs typeface="+mn-cs"/>
              </a:rPr>
              <a:t>How the age at death influences population size</a:t>
            </a:r>
          </a:p>
          <a:p>
            <a:pPr marL="457200" lvl="1" indent="-457200" defTabSz="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charset="0"/>
                <a:cs typeface="+mn-cs"/>
              </a:rPr>
              <a:t>Life table—number of individuals that live or die at each age</a:t>
            </a:r>
          </a:p>
          <a:p>
            <a:pPr marL="457200" lvl="1" indent="-457200" defTabSz="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600" kern="1200" dirty="0" err="1">
                <a:solidFill>
                  <a:schemeClr val="tx1"/>
                </a:solidFill>
                <a:latin typeface="Arial" charset="0"/>
                <a:cs typeface="+mn-cs"/>
              </a:rPr>
              <a:t>Dall</a:t>
            </a:r>
            <a:r>
              <a:rPr lang="en-US" sz="2600" kern="1200" dirty="0">
                <a:solidFill>
                  <a:schemeClr val="tx1"/>
                </a:solidFill>
                <a:latin typeface="Arial" charset="0"/>
                <a:cs typeface="+mn-cs"/>
              </a:rPr>
              <a:t> sheep example</a:t>
            </a:r>
          </a:p>
          <a:p>
            <a:pPr marL="812800" lvl="2" indent="-342900" defTabSz="457200" eaLnBrk="1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812800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1200" dirty="0">
                <a:solidFill>
                  <a:schemeClr val="tx1"/>
                </a:solidFill>
                <a:latin typeface="Arial" charset="0"/>
                <a:cs typeface="+mn-cs"/>
              </a:rPr>
              <a:t>Constructed using growth rings on horns to estimate time at death</a:t>
            </a:r>
          </a:p>
        </p:txBody>
      </p:sp>
      <p:pic>
        <p:nvPicPr>
          <p:cNvPr id="11266" name="Picture 2" descr="A life table for Dall sheep is shown."/>
          <p:cNvPicPr>
            <a:picLocks noChangeAspect="1" noChangeArrowheads="1"/>
          </p:cNvPicPr>
          <p:nvPr/>
        </p:nvPicPr>
        <p:blipFill rotWithShape="1">
          <a:blip r:embed="rId3" cstate="print"/>
          <a:srcRect t="2967"/>
          <a:stretch/>
        </p:blipFill>
        <p:spPr bwMode="auto">
          <a:xfrm>
            <a:off x="4267200" y="1444598"/>
            <a:ext cx="4709672" cy="48800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14412"/>
          </a:xfrm>
        </p:spPr>
        <p:txBody>
          <a:bodyPr/>
          <a:lstStyle/>
          <a:p>
            <a:r>
              <a:rPr lang="en-US" sz="3200" dirty="0"/>
              <a:t>Figure 30.10b Life Table and Survivorship Curves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996616"/>
            <a:ext cx="3276600" cy="5715000"/>
          </a:xfrm>
        </p:spPr>
        <p:txBody>
          <a:bodyPr/>
          <a:lstStyle/>
          <a:p>
            <a:pPr marL="0" lvl="0" indent="0" defTabSz="457200" eaLnBrk="1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SzPct val="100000"/>
              <a:buNone/>
              <a:defRPr/>
            </a:pPr>
            <a:r>
              <a:rPr lang="en-US" sz="2800" kern="1200" dirty="0">
                <a:solidFill>
                  <a:schemeClr val="tx1"/>
                </a:solidFill>
                <a:latin typeface="Arial" charset="0"/>
                <a:cs typeface="+mn-cs"/>
              </a:rPr>
              <a:t>Survivorship curve</a:t>
            </a:r>
          </a:p>
          <a:p>
            <a:pPr marL="342900" lvl="1" indent="-342900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Plots number of survivors per 1,000 births against age</a:t>
            </a:r>
          </a:p>
          <a:p>
            <a:pPr marL="342900" lvl="1" indent="-342900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Type I</a:t>
            </a:r>
          </a:p>
          <a:p>
            <a:pPr marL="723900" lvl="2" indent="-342900" defTabSz="4572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charset="0"/>
                <a:cs typeface="+mn-cs"/>
              </a:rPr>
              <a:t>Survival high until old age</a:t>
            </a:r>
          </a:p>
          <a:p>
            <a:pPr marL="342900" lvl="1" indent="-342900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Type II</a:t>
            </a:r>
          </a:p>
          <a:p>
            <a:pPr marL="723900" lvl="2" indent="-342900" defTabSz="4572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charset="0"/>
                <a:cs typeface="+mn-cs"/>
              </a:rPr>
              <a:t>Possibility of death equally likely at any age</a:t>
            </a:r>
          </a:p>
          <a:p>
            <a:pPr marL="342900" lvl="1" indent="-342900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Type III</a:t>
            </a:r>
          </a:p>
          <a:p>
            <a:pPr marL="723900" lvl="2" indent="-342900" defTabSz="4572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charset="0"/>
                <a:cs typeface="+mn-cs"/>
              </a:rPr>
              <a:t>Death is likely among the young with few individuals reaching old age</a:t>
            </a:r>
          </a:p>
        </p:txBody>
      </p:sp>
      <p:pic>
        <p:nvPicPr>
          <p:cNvPr id="6" name="Picture 2" descr="Three typical survivorship curves are shown.">
            <a:extLst>
              <a:ext uri="{FF2B5EF4-FFF2-40B4-BE49-F238E27FC236}">
                <a16:creationId xmlns:a16="http://schemas.microsoft.com/office/drawing/2014/main" id="{59599AFA-471E-4BAF-B2D1-5C35E3EB1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906" b="1"/>
          <a:stretch/>
        </p:blipFill>
        <p:spPr bwMode="auto">
          <a:xfrm>
            <a:off x="4038599" y="1333500"/>
            <a:ext cx="4950118" cy="46863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8588"/>
            <a:ext cx="8304213" cy="1433512"/>
          </a:xfrm>
        </p:spPr>
        <p:txBody>
          <a:bodyPr/>
          <a:lstStyle/>
          <a:p>
            <a:r>
              <a:rPr lang="en-US" dirty="0"/>
              <a:t>Biotic Potential and Demographics,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8768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Biotic potential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Highest potential rate of increase for a population when resources are unlimited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Whether potential is high or low depends on demographic characteristics of a population: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Availability of resources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Number of offspring per reproduction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Chances for survival until age of reproduction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How often each individual reproduces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Age at which reproduction begins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8588"/>
            <a:ext cx="8382000" cy="1433512"/>
          </a:xfrm>
        </p:spPr>
        <p:txBody>
          <a:bodyPr/>
          <a:lstStyle/>
          <a:p>
            <a:r>
              <a:rPr lang="en-US" dirty="0"/>
              <a:t>Biotic Potential and Demographics,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2285999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Biotic potential</a:t>
            </a:r>
          </a:p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Mice—high </a:t>
            </a:r>
          </a:p>
          <a:p>
            <a:pPr marL="285750" lvl="1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Produce many offspring that reach maturity quickly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4057650"/>
            <a:ext cx="7772400" cy="1828800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Rhinos—low</a:t>
            </a:r>
          </a:p>
          <a:p>
            <a:pPr marL="285750" lvl="1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Only one or two offspring per infrequent reproductive event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Patterns of Population Growth,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222250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dirty="0"/>
              <a:t>Dependent on 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Biotic potential of species and other demographics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Availability of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3933542"/>
            <a:ext cx="6934200" cy="2019298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dirty="0"/>
              <a:t>Two fundamental patterns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Exponential growth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Logistic growth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Patterns of Population Growth,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848600" cy="45243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Exponential growth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J-shaped curve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Like compound interest at a bank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Phases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Lag phase—growth slow due to few individuals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Exponential growth phase—growth accelerating</a:t>
            </a:r>
          </a:p>
          <a:p>
            <a:pPr marL="812800" lvl="3">
              <a:buFont typeface="Arial" panose="020B0604020202020204" pitchFamily="34" charset="0"/>
              <a:buChar char="•"/>
            </a:pPr>
            <a:r>
              <a:rPr lang="en-US" dirty="0"/>
              <a:t>Can continue only as long as resources are unlimited</a:t>
            </a:r>
          </a:p>
          <a:p>
            <a:pPr marL="812800" lvl="3">
              <a:buFont typeface="Arial" panose="020B0604020202020204" pitchFamily="34" charset="0"/>
              <a:buChar char="•"/>
            </a:pPr>
            <a:r>
              <a:rPr lang="en-US" dirty="0"/>
              <a:t>Competition increases as population approaches number that can be supported by available resources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090612"/>
          </a:xfrm>
        </p:spPr>
        <p:txBody>
          <a:bodyPr/>
          <a:lstStyle/>
          <a:p>
            <a:r>
              <a:rPr lang="en-US" dirty="0"/>
              <a:t>Figure 30.12 Exponential Growth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070" b="1"/>
          <a:stretch/>
        </p:blipFill>
        <p:spPr bwMode="auto">
          <a:xfrm>
            <a:off x="1127826" y="1086195"/>
            <a:ext cx="6888348" cy="542255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014412"/>
          </a:xfrm>
        </p:spPr>
        <p:txBody>
          <a:bodyPr/>
          <a:lstStyle/>
          <a:p>
            <a:r>
              <a:rPr lang="en-US" dirty="0"/>
              <a:t>Patterns of Population Growth,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8013" cy="52578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Logistic growth</a:t>
            </a:r>
          </a:p>
          <a:p>
            <a:pPr marL="285750" lvl="1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Results in an S-shaped growth curve</a:t>
            </a:r>
          </a:p>
          <a:p>
            <a:pPr marL="285750" lvl="1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Phases</a:t>
            </a:r>
          </a:p>
          <a:p>
            <a:pPr marL="533400" lvl="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Lag phase—growth slow with few individuals</a:t>
            </a:r>
          </a:p>
          <a:p>
            <a:pPr marL="533400" lvl="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Exponential growth phase—growth accelerating</a:t>
            </a:r>
          </a:p>
          <a:p>
            <a:pPr marL="533400" lvl="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Deceleration phase—rate of population growth slows due to competition for resources</a:t>
            </a:r>
          </a:p>
          <a:p>
            <a:pPr marL="533400" lvl="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Stable equilibrium phase—births and deaths about equal</a:t>
            </a:r>
          </a:p>
          <a:p>
            <a:pPr marL="285750" lvl="1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Carrying capacity—total number of individuals that the resources can support</a:t>
            </a:r>
          </a:p>
          <a:p>
            <a:pPr marL="533400" lvl="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Number not constant and varies with circumstances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540544"/>
            <a:ext cx="3579813" cy="1631156"/>
          </a:xfrm>
        </p:spPr>
        <p:txBody>
          <a:bodyPr/>
          <a:lstStyle/>
          <a:p>
            <a:pPr algn="l"/>
            <a:r>
              <a:rPr lang="en-US" dirty="0"/>
              <a:t>Figure 30.1 Levels of Organization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480" b="1416"/>
          <a:stretch/>
        </p:blipFill>
        <p:spPr bwMode="auto">
          <a:xfrm>
            <a:off x="1508989" y="247135"/>
            <a:ext cx="3176456" cy="621544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398717" y="6405032"/>
            <a:ext cx="1411283" cy="165100"/>
          </a:xfrm>
        </p:spPr>
        <p:txBody>
          <a:bodyPr/>
          <a:lstStyle/>
          <a:p>
            <a:pPr marL="0" indent="0">
              <a:buNone/>
            </a:pPr>
            <a:r>
              <a:rPr lang="en-IN" sz="650" dirty="0"/>
              <a:t>© Frank &amp; Joyce </a:t>
            </a:r>
            <a:r>
              <a:rPr lang="en-IN" sz="650" dirty="0" err="1"/>
              <a:t>Burek</a:t>
            </a:r>
            <a:r>
              <a:rPr lang="en-IN" sz="650" dirty="0"/>
              <a:t>/Getty RF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66812"/>
          </a:xfrm>
        </p:spPr>
        <p:txBody>
          <a:bodyPr/>
          <a:lstStyle/>
          <a:p>
            <a:r>
              <a:rPr lang="en-US" dirty="0"/>
              <a:t>Figure 30.13 Logistic Growth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604"/>
          <a:stretch/>
        </p:blipFill>
        <p:spPr bwMode="auto">
          <a:xfrm>
            <a:off x="838201" y="1308370"/>
            <a:ext cx="7467598" cy="48990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696200" cy="48006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Applications of logistic growth knowledge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If humans using a fish population as a food source want to maintain fish population in exponential growth rate phase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Overfishing may push population into lag phase that takes years to recover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If people are trying to reduce the number of pests, it is best to reduce carrying capacity rather than reduce population size (encourages exponential growth).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"/>
            <a:ext cx="8851900" cy="609600"/>
          </a:xfrm>
        </p:spPr>
        <p:txBody>
          <a:bodyPr/>
          <a:lstStyle/>
          <a:p>
            <a:r>
              <a:rPr lang="en-US" sz="3200" dirty="0"/>
              <a:t>Figure 30.14 Sustainable Population Density</a:t>
            </a:r>
          </a:p>
        </p:txBody>
      </p:sp>
      <p:pic>
        <p:nvPicPr>
          <p:cNvPr id="5" name="Picture 2" descr="Y:\08VOL4\Graphics\Powerpoint\MH_DCM\MH_DCM-TEXTEDIT PROJECTS\MADER-5e\Final files\chapt30\ch30_labeled_jpgs\mad60265_30_14.jpg">
            <a:extLst>
              <a:ext uri="{FF2B5EF4-FFF2-40B4-BE49-F238E27FC236}">
                <a16:creationId xmlns:a16="http://schemas.microsoft.com/office/drawing/2014/main" id="{6B19E90A-D198-4744-BAA8-B03DEB3C9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192"/>
          <a:stretch/>
        </p:blipFill>
        <p:spPr bwMode="auto">
          <a:xfrm>
            <a:off x="963957" y="789708"/>
            <a:ext cx="7216086" cy="546345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Population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85900"/>
            <a:ext cx="7543799" cy="5029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Factors that regulate population growth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Both biotic (living) and abiotic (nonliving) components regulate population size.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Density-independent factors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12763" algn="l"/>
              </a:tabLst>
              <a:defRPr/>
            </a:pPr>
            <a:r>
              <a:rPr lang="en-US" dirty="0"/>
              <a:t>Abiotic factors, such as weather or natural disasters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12763" algn="l"/>
              </a:tabLst>
              <a:defRPr/>
            </a:pPr>
            <a:r>
              <a:rPr lang="en-US" dirty="0"/>
              <a:t>Can cause sudden and catastrophic reductions in population size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12763" algn="l"/>
              </a:tabLst>
              <a:defRPr/>
            </a:pPr>
            <a:r>
              <a:rPr lang="en-US" dirty="0"/>
              <a:t>Cannot in and of itself regulate population size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12763" algn="l"/>
              </a:tabLst>
              <a:defRPr/>
            </a:pPr>
            <a:r>
              <a:rPr lang="en-US" dirty="0"/>
              <a:t>Intensity of effect does not increase with increased population size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30.15a Density-Independent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1" y="1562100"/>
            <a:ext cx="3505200" cy="4000500"/>
          </a:xfrm>
        </p:spPr>
        <p:txBody>
          <a:bodyPr/>
          <a:lstStyle/>
          <a:p>
            <a:pPr marL="0" lvl="0" indent="0" defTabSz="457200" eaLnBrk="1" hangingPunct="1">
              <a:spcBef>
                <a:spcPts val="700"/>
              </a:spcBef>
              <a:spcAft>
                <a:spcPts val="1500"/>
              </a:spcAft>
              <a:buSzPct val="100000"/>
              <a:buNone/>
              <a:defRPr/>
            </a:pPr>
            <a:r>
              <a:rPr lang="en-US" sz="2800" kern="1200" dirty="0">
                <a:solidFill>
                  <a:schemeClr val="tx1"/>
                </a:solidFill>
                <a:latin typeface="Arial" charset="0"/>
                <a:cs typeface="+mn-cs"/>
              </a:rPr>
              <a:t>Density-independent factors</a:t>
            </a:r>
          </a:p>
          <a:p>
            <a:pPr marL="285750" lvl="1" defTabSz="4572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Two populations of field mice are in the path of a flash flood</a:t>
            </a:r>
          </a:p>
          <a:p>
            <a:pPr marL="285750" lvl="1" defTabSz="4572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schemeClr val="tx1"/>
                </a:solidFill>
                <a:latin typeface="Arial" charset="0"/>
                <a:cs typeface="+mn-cs"/>
              </a:rPr>
              <a:t>Low-density population has 3 out of 5 mice drown = 60% death rate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102100" y="5803900"/>
            <a:ext cx="2146300" cy="342900"/>
          </a:xfrm>
        </p:spPr>
        <p:txBody>
          <a:bodyPr/>
          <a:lstStyle/>
          <a:p>
            <a:pPr marL="177800" indent="-177800">
              <a:buFont typeface="+mj-lt"/>
              <a:buAutoNum type="alphaLcPeriod"/>
            </a:pPr>
            <a:r>
              <a:rPr lang="en-US" sz="1400" dirty="0"/>
              <a:t> Low density of mice</a:t>
            </a:r>
            <a:endParaRPr lang="en-IN" sz="1400" dirty="0"/>
          </a:p>
        </p:txBody>
      </p:sp>
      <p:pic>
        <p:nvPicPr>
          <p:cNvPr id="16386" name="Picture 2" descr="Low-density population of mice is shown."/>
          <p:cNvPicPr>
            <a:picLocks noChangeAspect="1" noChangeArrowheads="1"/>
          </p:cNvPicPr>
          <p:nvPr/>
        </p:nvPicPr>
        <p:blipFill rotWithShape="1">
          <a:blip r:embed="rId3" cstate="print"/>
          <a:srcRect t="3364" b="4552"/>
          <a:stretch/>
        </p:blipFill>
        <p:spPr bwMode="auto">
          <a:xfrm>
            <a:off x="3972447" y="1841673"/>
            <a:ext cx="5058839" cy="399947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30.15b Density-Independent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52400" y="1816100"/>
            <a:ext cx="3962400" cy="3479800"/>
          </a:xfrm>
        </p:spPr>
        <p:txBody>
          <a:bodyPr/>
          <a:lstStyle/>
          <a:p>
            <a:pPr marL="457200" lvl="1" indent="-457200" defTabSz="457200" eaLnBrk="1" hangingPunct="1">
              <a:spcBef>
                <a:spcPts val="700"/>
              </a:spcBef>
              <a:buClrTx/>
              <a:buSzPct val="100000"/>
              <a:buFont typeface="Arial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US" kern="1200" dirty="0">
                <a:latin typeface="Arial" charset="0"/>
                <a:cs typeface="+mn-cs"/>
              </a:rPr>
              <a:t>High-density population has 12 out of 20 mice drown = 60% death rate</a:t>
            </a:r>
          </a:p>
          <a:p>
            <a:pPr marL="457200" lvl="1" indent="-457200" defTabSz="457200" eaLnBrk="1" hangingPunct="1">
              <a:spcBef>
                <a:spcPts val="700"/>
              </a:spcBef>
              <a:buClrTx/>
              <a:buSzPct val="100000"/>
              <a:buFont typeface="Arial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US" kern="1200" dirty="0">
                <a:latin typeface="Arial" charset="0"/>
                <a:cs typeface="+mn-cs"/>
              </a:rPr>
              <a:t>Size of population did not change death rate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114800" y="5880100"/>
            <a:ext cx="2057400" cy="304800"/>
          </a:xfrm>
        </p:spPr>
        <p:txBody>
          <a:bodyPr/>
          <a:lstStyle/>
          <a:p>
            <a:pPr marL="88900" indent="-88900">
              <a:buFont typeface="+mj-lt"/>
              <a:buAutoNum type="alphaLcPeriod" startAt="2"/>
            </a:pPr>
            <a:r>
              <a:rPr lang="en-US" sz="1400" dirty="0"/>
              <a:t> High density of mice</a:t>
            </a:r>
            <a:endParaRPr lang="en-IN" sz="1400" dirty="0"/>
          </a:p>
        </p:txBody>
      </p:sp>
      <p:pic>
        <p:nvPicPr>
          <p:cNvPr id="17410" name="Picture 2" descr="High-density population of mice is shown."/>
          <p:cNvPicPr>
            <a:picLocks noChangeAspect="1" noChangeArrowheads="1"/>
          </p:cNvPicPr>
          <p:nvPr/>
        </p:nvPicPr>
        <p:blipFill rotWithShape="1">
          <a:blip r:embed="rId3" cstate="print"/>
          <a:srcRect t="3265" b="5062"/>
          <a:stretch/>
        </p:blipFill>
        <p:spPr bwMode="auto">
          <a:xfrm>
            <a:off x="4028988" y="1936809"/>
            <a:ext cx="5029369" cy="397173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Density-Dependent Factors,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0"/>
            <a:ext cx="7696199" cy="50292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dirty="0"/>
              <a:t>Density-dependent factors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Biotic factors—competition, predation, parasitism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Percentage of population affected does increase as population density increases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Intensity of effect increases as density increases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Competition</a:t>
            </a:r>
          </a:p>
          <a:p>
            <a:pPr marL="568325" lvl="2" indent="-277813">
              <a:buFont typeface="Arial" panose="020B0604020202020204" pitchFamily="34" charset="0"/>
              <a:buChar char="•"/>
              <a:tabLst>
                <a:tab pos="512763" algn="l"/>
              </a:tabLst>
            </a:pPr>
            <a:r>
              <a:rPr lang="en-US" dirty="0"/>
              <a:t>Members of a species compete to utilize resources—light, food, or space—that are in limited supply and necessary for survival.</a:t>
            </a:r>
          </a:p>
          <a:p>
            <a:pPr marL="568325" lvl="2" indent="-277813">
              <a:buFont typeface="Arial" panose="020B0604020202020204" pitchFamily="34" charset="0"/>
              <a:buChar char="•"/>
              <a:tabLst>
                <a:tab pos="512763" algn="l"/>
              </a:tabLst>
            </a:pPr>
            <a:r>
              <a:rPr lang="en-US" dirty="0"/>
              <a:t>Not all members can have access to a necessary degree.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Figure 30.16 Density-Dependent Effects—Competition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12008" y="1371600"/>
            <a:ext cx="3278187" cy="51673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600" dirty="0"/>
              <a:t>Competition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Woodpeckers compete for nesting sites.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Each pair requires a tree hole to raise offspring.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If there are more holes than pairs, every pair gets a hole.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If there are fewer holes than pairs, some pairs do not get a hole and do not reproduce.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499194" y="3914274"/>
            <a:ext cx="1263306" cy="279400"/>
          </a:xfrm>
        </p:spPr>
        <p:txBody>
          <a:bodyPr/>
          <a:lstStyle/>
          <a:p>
            <a:pPr marL="88900" indent="-88900">
              <a:buFont typeface="+mj-lt"/>
              <a:buAutoNum type="alphaLcPeriod"/>
            </a:pPr>
            <a:r>
              <a:rPr lang="en-US" sz="850" dirty="0"/>
              <a:t> Low density of birds</a:t>
            </a:r>
            <a:endParaRPr lang="en-IN" sz="850" dirty="0"/>
          </a:p>
        </p:txBody>
      </p:sp>
      <p:pic>
        <p:nvPicPr>
          <p:cNvPr id="8" name="Picture 2" descr="Y:\08VOL4\Graphics\Powerpoint\MH_DCM\MH_DCM-TEXTEDIT PROJECTS\MADER-5e\Final files\chapt30\ch30_labeled_jpgs\mad60265_30_16.jpg">
            <a:extLst>
              <a:ext uri="{FF2B5EF4-FFF2-40B4-BE49-F238E27FC236}">
                <a16:creationId xmlns:a16="http://schemas.microsoft.com/office/drawing/2014/main" id="{995729B3-5BFC-4F37-88D6-AA8D3EBBD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987" r="50294" b="4212"/>
          <a:stretch/>
        </p:blipFill>
        <p:spPr bwMode="auto">
          <a:xfrm>
            <a:off x="3537294" y="1676400"/>
            <a:ext cx="2711106" cy="22860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02547" y="3926974"/>
            <a:ext cx="1304753" cy="266700"/>
          </a:xfrm>
        </p:spPr>
        <p:txBody>
          <a:bodyPr/>
          <a:lstStyle/>
          <a:p>
            <a:pPr marL="88900" indent="-88900">
              <a:buFont typeface="+mj-lt"/>
              <a:buAutoNum type="alphaLcPeriod" startAt="2"/>
            </a:pPr>
            <a:r>
              <a:rPr lang="en-US" sz="850" dirty="0"/>
              <a:t> High density of birds</a:t>
            </a:r>
          </a:p>
        </p:txBody>
      </p:sp>
      <p:pic>
        <p:nvPicPr>
          <p:cNvPr id="9" name="Picture 2" descr="Y:\08VOL4\Graphics\Powerpoint\MH_DCM\MH_DCM-TEXTEDIT PROJECTS\MADER-5e\Final files\chapt30\ch30_labeled_jpgs\mad60265_30_16.jpg">
            <a:extLst>
              <a:ext uri="{FF2B5EF4-FFF2-40B4-BE49-F238E27FC236}">
                <a16:creationId xmlns:a16="http://schemas.microsoft.com/office/drawing/2014/main" id="{A9442EC4-2600-437A-B46D-DE2EA3A7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706" t="5987" b="4212"/>
          <a:stretch/>
        </p:blipFill>
        <p:spPr bwMode="auto">
          <a:xfrm>
            <a:off x="6248400" y="1676400"/>
            <a:ext cx="2743200" cy="2286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Density-Dependent Factors,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848600" cy="45243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Density-dependent factors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Predation—predator eats prey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Lions kill zebras, blue whales strain krill, and deer eat leaves.</a:t>
            </a:r>
          </a:p>
          <a:p>
            <a:pPr marL="533400" lvl="2">
              <a:buFont typeface="Arial" panose="020B0604020202020204" pitchFamily="34" charset="0"/>
              <a:buChar char="•"/>
            </a:pPr>
            <a:r>
              <a:rPr lang="en-US" dirty="0"/>
              <a:t>Effect of predation increases as prey population density increases</a:t>
            </a:r>
          </a:p>
          <a:p>
            <a:pPr marL="812800" lvl="3">
              <a:buFont typeface="Arial" panose="020B0604020202020204" pitchFamily="34" charset="0"/>
              <a:buChar char="•"/>
            </a:pPr>
            <a:r>
              <a:rPr lang="en-US" dirty="0"/>
              <a:t>Prey easier to find when hiding places are limited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3"/>
            <a:ext cx="8228013" cy="1433512"/>
          </a:xfrm>
        </p:spPr>
        <p:txBody>
          <a:bodyPr/>
          <a:lstStyle/>
          <a:p>
            <a:r>
              <a:rPr lang="en-US" sz="3200" dirty="0"/>
              <a:t>Figure 30.17 Density-Dependent Effects—Predation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417780"/>
            <a:ext cx="4343400" cy="5067300"/>
          </a:xfrm>
        </p:spPr>
        <p:txBody>
          <a:bodyPr/>
          <a:lstStyle/>
          <a:p>
            <a:pPr marL="0" lvl="0" indent="0" defTabSz="457200" eaLnBrk="1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SzPct val="100000"/>
              <a:buNone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charset="0"/>
                <a:cs typeface="+mn-cs"/>
              </a:rPr>
              <a:t>Predation</a:t>
            </a:r>
          </a:p>
          <a:p>
            <a:pPr marL="285750" lvl="1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solidFill>
                  <a:schemeClr val="tx1"/>
                </a:solidFill>
                <a:latin typeface="Arial" charset="0"/>
                <a:cs typeface="+mn-cs"/>
              </a:rPr>
              <a:t>Mice must have a hole to hide in to avoid being eaten.</a:t>
            </a:r>
          </a:p>
          <a:p>
            <a:pPr marL="285750" lvl="1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solidFill>
                  <a:schemeClr val="tx1"/>
                </a:solidFill>
                <a:latin typeface="Arial" charset="0"/>
                <a:cs typeface="+mn-cs"/>
              </a:rPr>
              <a:t>If there are 102 mice but only 100 holes, 2 mice are in the open—if neither is eaten the predation rate is 0%.</a:t>
            </a:r>
          </a:p>
          <a:p>
            <a:pPr marL="285750" lvl="1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solidFill>
                  <a:schemeClr val="tx1"/>
                </a:solidFill>
                <a:latin typeface="Arial" charset="0"/>
                <a:cs typeface="+mn-cs"/>
              </a:rPr>
              <a:t>If there are 200 mice and 100 holes, and if only half of the 100 mice without holes are eaten, the predation rate is 50/100 or 50</a:t>
            </a:r>
            <a:r>
              <a:rPr lang="en-US" sz="2200" kern="1200" dirty="0">
                <a:solidFill>
                  <a:schemeClr val="tx1"/>
                </a:solidFill>
                <a:latin typeface="Arial" charset="0"/>
              </a:rPr>
              <a:t>%</a:t>
            </a:r>
            <a:r>
              <a:rPr lang="en-US" sz="2200" kern="1200" dirty="0">
                <a:solidFill>
                  <a:schemeClr val="tx1"/>
                </a:solidFill>
                <a:latin typeface="Arial" charset="0"/>
                <a:cs typeface="+mn-cs"/>
              </a:rPr>
              <a:t>.</a:t>
            </a:r>
          </a:p>
          <a:p>
            <a:pPr marL="285750" lvl="1" defTabSz="457200" eaLnBrk="1" hangingPunct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solidFill>
                  <a:schemeClr val="tx1"/>
                </a:solidFill>
                <a:latin typeface="Arial" charset="0"/>
                <a:cs typeface="+mn-cs"/>
              </a:rPr>
              <a:t>Increasing the density of prey has increased the proportion preyed upon.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964870" y="3671937"/>
            <a:ext cx="1828800" cy="196648"/>
          </a:xfrm>
        </p:spPr>
        <p:txBody>
          <a:bodyPr/>
          <a:lstStyle/>
          <a:p>
            <a:pPr marL="87313" lvl="0" indent="-87313" defTabSz="457200" eaLnBrk="1" hangingPunct="1">
              <a:spcBef>
                <a:spcPct val="0"/>
              </a:spcBef>
              <a:buSzPct val="100000"/>
              <a:buFont typeface="+mj-lt"/>
              <a:buAutoNum type="alphaLcPeriod"/>
            </a:pPr>
            <a:r>
              <a:rPr lang="en-IN" sz="800" kern="1200" dirty="0">
                <a:solidFill>
                  <a:schemeClr val="tx1"/>
                </a:solidFill>
                <a:latin typeface="Arial" charset="0"/>
              </a:rPr>
              <a:t> Field with a low-density of mice.</a:t>
            </a:r>
          </a:p>
        </p:txBody>
      </p:sp>
      <p:pic>
        <p:nvPicPr>
          <p:cNvPr id="12" name="Picture 2" descr="C:\Users\lw-dlf\Desktop\Mader\mad60265_30_17.jpg"/>
          <p:cNvPicPr>
            <a:picLocks noChangeAspect="1" noChangeArrowheads="1"/>
          </p:cNvPicPr>
          <p:nvPr/>
        </p:nvPicPr>
        <p:blipFill rotWithShape="1">
          <a:blip r:embed="rId3" cstate="print"/>
          <a:srcRect t="2148" b="51698"/>
          <a:stretch/>
        </p:blipFill>
        <p:spPr bwMode="auto">
          <a:xfrm>
            <a:off x="4876800" y="1375298"/>
            <a:ext cx="3429000" cy="2329927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992440" y="6152806"/>
            <a:ext cx="1789360" cy="188258"/>
          </a:xfrm>
        </p:spPr>
        <p:txBody>
          <a:bodyPr/>
          <a:lstStyle/>
          <a:p>
            <a:pPr marL="87313" lvl="0" indent="-87313" defTabSz="457200" eaLnBrk="1" hangingPunct="1">
              <a:spcBef>
                <a:spcPct val="0"/>
              </a:spcBef>
              <a:buSzPct val="100000"/>
              <a:buFont typeface="+mj-lt"/>
              <a:buAutoNum type="alphaLcPeriod" startAt="2"/>
            </a:pPr>
            <a:r>
              <a:rPr lang="en-IN" sz="800" kern="1200" dirty="0">
                <a:solidFill>
                  <a:schemeClr val="tx1"/>
                </a:solidFill>
                <a:latin typeface="Arial" charset="0"/>
              </a:rPr>
              <a:t> Field with a high-density of mice.</a:t>
            </a:r>
          </a:p>
        </p:txBody>
      </p:sp>
      <p:pic>
        <p:nvPicPr>
          <p:cNvPr id="13" name="Picture 2" descr="C:\Users\lw-dlf\Desktop\Mader\mad60265_30_17.jpg"/>
          <p:cNvPicPr>
            <a:picLocks noChangeAspect="1" noChangeArrowheads="1"/>
          </p:cNvPicPr>
          <p:nvPr/>
        </p:nvPicPr>
        <p:blipFill rotWithShape="1">
          <a:blip r:embed="rId3" cstate="print"/>
          <a:srcRect t="51320" b="2596"/>
          <a:stretch/>
        </p:blipFill>
        <p:spPr bwMode="auto">
          <a:xfrm>
            <a:off x="4876800" y="3857625"/>
            <a:ext cx="3429000" cy="232634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1000" cy="49530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Ecology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Began as a part of natural history—observing and describing organisms in their environment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Now an experimental science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Central goal is to develop models that explain and predict distribution and abundance of populations based on their interactions within an ecosystem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Achieving such a goal involves testing hypotheses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Predator-Prey Population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24000"/>
            <a:ext cx="7772400" cy="50292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Predator-prey population cycles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Some predator and prey populations increase and then decrease in population size.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Famous example of snowshoe hare and Canada lynx</a:t>
            </a:r>
          </a:p>
          <a:p>
            <a:pPr marL="508000" lvl="2">
              <a:buFont typeface="Arial" panose="020B0604020202020204" pitchFamily="34" charset="0"/>
              <a:buChar char="•"/>
            </a:pPr>
            <a:r>
              <a:rPr lang="en-US" sz="2200" dirty="0"/>
              <a:t>Snowshoe hare is an herbivore that feeds on twigs of shrubs and small trees</a:t>
            </a:r>
          </a:p>
          <a:p>
            <a:pPr marL="508000" lvl="2">
              <a:buFont typeface="Arial" panose="020B0604020202020204" pitchFamily="34" charset="0"/>
              <a:buChar char="•"/>
            </a:pPr>
            <a:r>
              <a:rPr lang="en-US" sz="2200" dirty="0"/>
              <a:t>Assumed lynx decreased hare population</a:t>
            </a:r>
          </a:p>
          <a:p>
            <a:pPr marL="508000" lvl="2">
              <a:buFont typeface="Arial" panose="020B0604020202020204" pitchFamily="34" charset="0"/>
              <a:buChar char="•"/>
            </a:pPr>
            <a:r>
              <a:rPr lang="en-US" sz="2200" dirty="0"/>
              <a:t>Study found if lynx denied access to hares, cycling of hare population continued based on food availability</a:t>
            </a:r>
          </a:p>
          <a:p>
            <a:pPr marL="508000" lvl="2">
              <a:buFont typeface="Arial" panose="020B0604020202020204" pitchFamily="34" charset="0"/>
              <a:buChar char="•"/>
            </a:pPr>
            <a:r>
              <a:rPr lang="en-US" sz="2200" dirty="0"/>
              <a:t>Observed pattern based on both hare-food cycle and lynx-hare cycle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30.18 Predator-Prey Cycling of a Lynx and a Snowshoe Hare, 1</a:t>
            </a:r>
          </a:p>
        </p:txBody>
      </p:sp>
      <p:pic>
        <p:nvPicPr>
          <p:cNvPr id="6" name="Picture 2" descr="Drawing of a lynx chasing a hare is shown."/>
          <p:cNvPicPr>
            <a:picLocks noChangeAspect="1" noChangeArrowheads="1"/>
          </p:cNvPicPr>
          <p:nvPr/>
        </p:nvPicPr>
        <p:blipFill rotWithShape="1">
          <a:blip r:embed="rId3" cstate="print"/>
          <a:srcRect t="3978" b="4048"/>
          <a:stretch/>
        </p:blipFill>
        <p:spPr bwMode="auto">
          <a:xfrm>
            <a:off x="354807" y="2157506"/>
            <a:ext cx="8434387" cy="253471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810000" y="4624203"/>
            <a:ext cx="1600200" cy="225426"/>
          </a:xfrm>
        </p:spPr>
        <p:txBody>
          <a:bodyPr/>
          <a:lstStyle/>
          <a:p>
            <a:pPr marL="0" indent="0">
              <a:buNone/>
            </a:pPr>
            <a:r>
              <a:rPr lang="en-IN" sz="800" dirty="0"/>
              <a:t>© Alan Carey/Science Source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Figure 30.18 Predatory-Prey Cycling of a Lynx and a Snowshoe Hare,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04800" y="4800600"/>
            <a:ext cx="8445500" cy="1663700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altLang="en-US" sz="2400" dirty="0"/>
              <a:t>Number of pelts received by the Hudson Bay Company for 100 years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altLang="en-US" sz="2400" dirty="0"/>
              <a:t>Shows pattern of 10-year cycles in population densities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altLang="en-US" sz="2400" dirty="0"/>
              <a:t>Snowshoe hare population reaches peak a year or more before lynx population</a:t>
            </a:r>
          </a:p>
        </p:txBody>
      </p:sp>
      <p:pic>
        <p:nvPicPr>
          <p:cNvPr id="5" name="Picture 4" descr="Graph shows cycling of lynx and hare population dynamics.">
            <a:extLst>
              <a:ext uri="{FF2B5EF4-FFF2-40B4-BE49-F238E27FC236}">
                <a16:creationId xmlns:a16="http://schemas.microsoft.com/office/drawing/2014/main" id="{5A979AF7-F573-4657-A248-8BC0B2B86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86" y="1545462"/>
            <a:ext cx="4431919" cy="31194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438400" y="4450258"/>
            <a:ext cx="1219200" cy="274142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Source: Krebs 2010</a:t>
            </a:r>
            <a:endParaRPr lang="en-IN" sz="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292" y="128588"/>
            <a:ext cx="6181828" cy="1433512"/>
          </a:xfrm>
        </p:spPr>
        <p:txBody>
          <a:bodyPr/>
          <a:lstStyle/>
          <a:p>
            <a:r>
              <a:rPr lang="en-US" dirty="0"/>
              <a:t>30.4 Life History Patterns and Extinction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85686"/>
            <a:ext cx="8001000" cy="49530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Two patterns of life history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Opportunistic life history pattern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Tends to exhibit exponential growth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Members of population are small in size, mature early, have short life span, and provide limited parental care for a large number of offspring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Tend to be regulated by density-independent effects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Population has high dispersal capacity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Examples—insects and weeds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72"/>
            <a:ext cx="8228013" cy="714340"/>
          </a:xfrm>
        </p:spPr>
        <p:txBody>
          <a:bodyPr/>
          <a:lstStyle/>
          <a:p>
            <a:r>
              <a:rPr lang="en-US" sz="3200" dirty="0"/>
              <a:t>Figure 30.19a Life History Patterns</a:t>
            </a:r>
          </a:p>
        </p:txBody>
      </p:sp>
      <p:pic>
        <p:nvPicPr>
          <p:cNvPr id="8" name="Picture 7" descr="Image of field of dandelions; weeds are opportunistic species.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 b="3954"/>
          <a:stretch/>
        </p:blipFill>
        <p:spPr>
          <a:xfrm>
            <a:off x="1295400" y="1003300"/>
            <a:ext cx="6553200" cy="52197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077370" y="1193800"/>
            <a:ext cx="2180430" cy="1676400"/>
          </a:xfrm>
        </p:spPr>
        <p:txBody>
          <a:bodyPr/>
          <a:lstStyle/>
          <a:p>
            <a:pPr marL="0" indent="177800">
              <a:spcAft>
                <a:spcPts val="1000"/>
              </a:spcAft>
              <a:buNone/>
            </a:pPr>
            <a:r>
              <a:rPr lang="en-US" sz="1200" b="1" dirty="0"/>
              <a:t>Opportunistic Pattern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Small individuals</a:t>
            </a:r>
          </a:p>
          <a:p>
            <a:pPr marL="0" indent="0">
              <a:buNone/>
            </a:pPr>
            <a:r>
              <a:rPr lang="en-US" sz="1200" dirty="0"/>
              <a:t>Short life span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200" dirty="0"/>
              <a:t>Fast to mature</a:t>
            </a:r>
          </a:p>
          <a:p>
            <a:pPr marL="0" indent="0">
              <a:buNone/>
            </a:pPr>
            <a:r>
              <a:rPr lang="en-US" sz="1200" dirty="0"/>
              <a:t>Many offspring</a:t>
            </a:r>
          </a:p>
          <a:p>
            <a:pPr marL="0" indent="0">
              <a:buNone/>
            </a:pPr>
            <a:r>
              <a:rPr lang="en-US" sz="1200" dirty="0"/>
              <a:t>Little or no care of offspring</a:t>
            </a:r>
            <a:endParaRPr lang="en-IN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352800" y="6203365"/>
            <a:ext cx="2819400" cy="34687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a: © Elena Elisseeva/</a:t>
            </a:r>
            <a:r>
              <a:rPr lang="en-US" sz="1200" dirty="0" err="1"/>
              <a:t>Alamy</a:t>
            </a:r>
            <a:r>
              <a:rPr lang="en-US" sz="1200" dirty="0"/>
              <a:t> RF</a:t>
            </a:r>
            <a:endParaRPr lang="en-IN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Life History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924800" cy="4524375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800" dirty="0"/>
              <a:t>Equilibrium life history pattern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Exhibit logistic population growth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Size of population remains close to or at carrying capacity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Members of the population are large, slow to mature, and have fairly long life spans.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Growth regulated by density-dependent effects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Examples—birds and mammals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212"/>
            <a:ext cx="8228013" cy="700264"/>
          </a:xfrm>
        </p:spPr>
        <p:txBody>
          <a:bodyPr/>
          <a:lstStyle/>
          <a:p>
            <a:r>
              <a:rPr lang="en-US" dirty="0"/>
              <a:t>Figure 30.19b Life History Patterns</a:t>
            </a:r>
          </a:p>
        </p:txBody>
      </p:sp>
      <p:pic>
        <p:nvPicPr>
          <p:cNvPr id="5" name="Picture 4" descr="Image shows bear and cub; bears are an equilibrium species.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3720"/>
          <a:stretch/>
        </p:blipFill>
        <p:spPr>
          <a:xfrm>
            <a:off x="1444752" y="1479177"/>
            <a:ext cx="6254496" cy="465940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340893" y="3927144"/>
            <a:ext cx="1981200" cy="1266967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1000" b="1" dirty="0"/>
              <a:t>Equilibrium Pattern</a:t>
            </a:r>
          </a:p>
          <a:p>
            <a:pPr marL="0" indent="273050">
              <a:buNone/>
            </a:pPr>
            <a:r>
              <a:rPr lang="en-US" sz="1100" dirty="0"/>
              <a:t>Large individuals</a:t>
            </a:r>
          </a:p>
          <a:p>
            <a:pPr marL="0" indent="273050">
              <a:buNone/>
            </a:pPr>
            <a:r>
              <a:rPr lang="en-US" sz="1100" dirty="0"/>
              <a:t>Long life span</a:t>
            </a:r>
          </a:p>
          <a:p>
            <a:pPr marL="0" indent="273050">
              <a:buNone/>
            </a:pPr>
            <a:r>
              <a:rPr lang="en-US" sz="1100" dirty="0"/>
              <a:t>Slow to mature</a:t>
            </a:r>
          </a:p>
          <a:p>
            <a:pPr marL="0" indent="273050">
              <a:buNone/>
            </a:pPr>
            <a:r>
              <a:rPr lang="en-US" sz="1100" dirty="0"/>
              <a:t>Few offspring</a:t>
            </a:r>
          </a:p>
          <a:p>
            <a:pPr marL="0" indent="273050">
              <a:buNone/>
            </a:pPr>
            <a:r>
              <a:rPr lang="en-US" sz="1100" dirty="0"/>
              <a:t>Much care of offspring</a:t>
            </a:r>
            <a:endParaRPr lang="en-IN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2312" y="6079780"/>
            <a:ext cx="3497240" cy="247936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/>
              <a:t>b: © Barrett Hedges/National Geographic/Getty RF</a:t>
            </a:r>
            <a:endParaRPr lang="en-IN" sz="10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Extinctions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848599" cy="45243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Extinction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Total disappearance of a species or higher group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Equilibrium species more apt to go extinct</a:t>
            </a:r>
          </a:p>
          <a:p>
            <a:pPr marL="533400" lvl="2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dirty="0"/>
              <a:t>Size of geographic range, degree of habitat tolerance, and size of local population can help determine danger of extinction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023"/>
            <a:ext cx="8228013" cy="646682"/>
          </a:xfrm>
        </p:spPr>
        <p:txBody>
          <a:bodyPr/>
          <a:lstStyle/>
          <a:p>
            <a:r>
              <a:rPr lang="en-US" sz="3200" dirty="0"/>
              <a:t>Figure 30.20 Vulnerability to Extinction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1753689" y="1019856"/>
            <a:ext cx="914400" cy="30480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Most common</a:t>
            </a:r>
            <a:endParaRPr lang="en-IN" sz="8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6BC6E84-9F99-400D-A81E-6277E176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09" y="1216866"/>
            <a:ext cx="2187638" cy="49880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422763" y="1315840"/>
            <a:ext cx="1905000" cy="64770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Restricted geographic range</a:t>
            </a:r>
          </a:p>
          <a:p>
            <a:pPr marL="0" indent="0">
              <a:buNone/>
            </a:pPr>
            <a:r>
              <a:rPr lang="en-US" sz="800" dirty="0"/>
              <a:t>Broad habitat tolerance</a:t>
            </a:r>
          </a:p>
          <a:p>
            <a:pPr marL="0" indent="0">
              <a:buNone/>
            </a:pPr>
            <a:r>
              <a:rPr lang="en-US" sz="800" dirty="0"/>
              <a:t>Large local population</a:t>
            </a:r>
            <a:endParaRPr lang="en-IN" sz="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>
          <a:xfrm>
            <a:off x="5181056" y="1020037"/>
            <a:ext cx="673281" cy="186436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Species</a:t>
            </a:r>
            <a:endParaRPr lang="en-IN" sz="8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1"/>
          </p:nvPr>
        </p:nvSpPr>
        <p:spPr>
          <a:xfrm>
            <a:off x="5009606" y="1324656"/>
            <a:ext cx="844731" cy="415968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Galapagos medium ground finch</a:t>
            </a:r>
            <a:endParaRPr lang="en-IN" sz="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118C205-1B94-41CF-81AC-F06C38AD8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23" y="1245894"/>
            <a:ext cx="714804" cy="582906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28"/>
          </p:nvPr>
        </p:nvSpPr>
        <p:spPr>
          <a:xfrm>
            <a:off x="7190015" y="1328008"/>
            <a:ext cx="787037" cy="309125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Monterey pine</a:t>
            </a:r>
            <a:endParaRPr lang="en-IN" sz="8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7125BE1-38F9-437D-B8B3-E465AB5F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577" y="1022153"/>
            <a:ext cx="1224153" cy="9217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422763" y="1918908"/>
            <a:ext cx="1600200" cy="536733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Extensive geographic range</a:t>
            </a:r>
          </a:p>
          <a:p>
            <a:pPr marL="0" indent="0">
              <a:buNone/>
            </a:pPr>
            <a:r>
              <a:rPr lang="en-US" sz="800" dirty="0"/>
              <a:t>Narrow habitat tolerance</a:t>
            </a:r>
          </a:p>
          <a:p>
            <a:pPr marL="0" indent="0">
              <a:buNone/>
            </a:pPr>
            <a:r>
              <a:rPr lang="en-US" sz="800" dirty="0"/>
              <a:t>Large local population</a:t>
            </a:r>
            <a:endParaRPr lang="en-IN" sz="80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2"/>
          </p:nvPr>
        </p:nvSpPr>
        <p:spPr>
          <a:xfrm>
            <a:off x="5010694" y="2032942"/>
            <a:ext cx="717369" cy="428141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California grey whale</a:t>
            </a:r>
            <a:endParaRPr lang="en-IN" sz="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D27DB5E-77F9-4CB0-9CF0-AA9BE78CD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729" y="1820542"/>
            <a:ext cx="1379010" cy="702619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quarter" idx="29"/>
          </p:nvPr>
        </p:nvSpPr>
        <p:spPr>
          <a:xfrm>
            <a:off x="7180217" y="2030643"/>
            <a:ext cx="796835" cy="348876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Fremont cottonwood</a:t>
            </a:r>
            <a:endParaRPr lang="en-IN" sz="8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F681DA-4018-4591-A48C-A9B022AE8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96" y="1947142"/>
            <a:ext cx="837916" cy="78760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22763" y="2558985"/>
            <a:ext cx="1472837" cy="53383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Extensive geographic range</a:t>
            </a:r>
          </a:p>
          <a:p>
            <a:pPr marL="0" indent="0">
              <a:buNone/>
            </a:pPr>
            <a:r>
              <a:rPr lang="en-US" sz="800" dirty="0"/>
              <a:t>Broad habitat tolerance</a:t>
            </a:r>
          </a:p>
          <a:p>
            <a:pPr marL="0" indent="0">
              <a:buNone/>
            </a:pPr>
            <a:r>
              <a:rPr lang="en-US" sz="800" dirty="0"/>
              <a:t>Small local population</a:t>
            </a:r>
            <a:endParaRPr lang="en-IN" sz="8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3"/>
          </p:nvPr>
        </p:nvSpPr>
        <p:spPr>
          <a:xfrm>
            <a:off x="5000897" y="2729060"/>
            <a:ext cx="561703" cy="371382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Tiger</a:t>
            </a:r>
            <a:endParaRPr lang="en-IN" sz="8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CE2B20E-E321-409A-AB8A-10D2C877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367" y="2557098"/>
            <a:ext cx="1498716" cy="764819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sz="quarter" idx="30"/>
          </p:nvPr>
        </p:nvSpPr>
        <p:spPr>
          <a:xfrm>
            <a:off x="7181306" y="2739311"/>
            <a:ext cx="856706" cy="23630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Grass fern</a:t>
            </a:r>
            <a:endParaRPr lang="en-IN" sz="8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310EF7A-742B-4899-9580-2B2D0AE94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527" y="2469288"/>
            <a:ext cx="768527" cy="8587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422763" y="3231723"/>
            <a:ext cx="1498962" cy="48306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Restricted geographic range</a:t>
            </a:r>
          </a:p>
          <a:p>
            <a:pPr marL="0" indent="0">
              <a:buNone/>
            </a:pPr>
            <a:r>
              <a:rPr lang="en-US" sz="800" dirty="0"/>
              <a:t>Narrow habitat tolerance</a:t>
            </a:r>
          </a:p>
          <a:p>
            <a:pPr marL="0" indent="0">
              <a:buNone/>
            </a:pPr>
            <a:r>
              <a:rPr lang="en-US" sz="800" dirty="0"/>
              <a:t>Large local population</a:t>
            </a:r>
            <a:endParaRPr lang="en-IN" sz="80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4"/>
          </p:nvPr>
        </p:nvSpPr>
        <p:spPr>
          <a:xfrm>
            <a:off x="4992188" y="3409984"/>
            <a:ext cx="838200" cy="228112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Fish crow</a:t>
            </a:r>
            <a:endParaRPr lang="en-IN" sz="8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C34BF2-AC71-4F68-B7D6-6DEECF624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121" y="3246088"/>
            <a:ext cx="462226" cy="537719"/>
          </a:xfrm>
          <a:prstGeom prst="rect">
            <a:avLst/>
          </a:prstGeom>
        </p:spPr>
      </p:pic>
      <p:sp>
        <p:nvSpPr>
          <p:cNvPr id="23" name="Content Placeholder 22"/>
          <p:cNvSpPr>
            <a:spLocks noGrp="1"/>
          </p:cNvSpPr>
          <p:nvPr>
            <p:ph sz="quarter" idx="31"/>
          </p:nvPr>
        </p:nvSpPr>
        <p:spPr>
          <a:xfrm>
            <a:off x="7188926" y="3409983"/>
            <a:ext cx="788126" cy="312419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Haleakala silversword</a:t>
            </a:r>
            <a:endParaRPr lang="en-IN" sz="8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D752244-AC7A-4470-BB3A-BE5D52304B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9602" y="3330474"/>
            <a:ext cx="819452" cy="65681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422763" y="3845675"/>
            <a:ext cx="1472837" cy="514831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Restricted geographic range</a:t>
            </a:r>
          </a:p>
          <a:p>
            <a:pPr marL="0" indent="0">
              <a:buNone/>
            </a:pPr>
            <a:r>
              <a:rPr lang="en-US" sz="800" dirty="0"/>
              <a:t>Broad habitat tolerance</a:t>
            </a:r>
          </a:p>
          <a:p>
            <a:pPr marL="0" indent="0">
              <a:buNone/>
            </a:pPr>
            <a:r>
              <a:rPr lang="en-US" sz="800" dirty="0"/>
              <a:t>Small local population</a:t>
            </a:r>
            <a:endParaRPr lang="en-IN" sz="80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5"/>
          </p:nvPr>
        </p:nvSpPr>
        <p:spPr>
          <a:xfrm>
            <a:off x="4990556" y="4006727"/>
            <a:ext cx="842011" cy="321178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Tasmanian devil</a:t>
            </a:r>
            <a:endParaRPr lang="en-IN" sz="8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5DA646-F22D-4712-8399-CF411003B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7384" y="3753820"/>
            <a:ext cx="532728" cy="718977"/>
          </a:xfrm>
          <a:prstGeom prst="rect">
            <a:avLst/>
          </a:prstGeom>
        </p:spPr>
      </p:pic>
      <p:sp>
        <p:nvSpPr>
          <p:cNvPr id="24" name="Content Placeholder 23"/>
          <p:cNvSpPr>
            <a:spLocks noGrp="1"/>
          </p:cNvSpPr>
          <p:nvPr>
            <p:ph sz="quarter" idx="32"/>
          </p:nvPr>
        </p:nvSpPr>
        <p:spPr>
          <a:xfrm>
            <a:off x="7188927" y="4011489"/>
            <a:ext cx="788126" cy="294819"/>
          </a:xfrm>
        </p:spPr>
        <p:txBody>
          <a:bodyPr/>
          <a:lstStyle/>
          <a:p>
            <a:pPr marL="0" indent="0">
              <a:buNone/>
            </a:pPr>
            <a:r>
              <a:rPr lang="en-US" sz="800" i="1" dirty="0"/>
              <a:t>Welwitschia</a:t>
            </a:r>
            <a:endParaRPr lang="en-IN" sz="800" i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FFE56D2-C888-4BB4-AC6C-70F6D7BA41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6020" y="3989483"/>
            <a:ext cx="1080250" cy="46728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416231" y="4457665"/>
            <a:ext cx="1479369" cy="568322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Extensive geographic range</a:t>
            </a:r>
          </a:p>
          <a:p>
            <a:pPr marL="0" indent="0">
              <a:buNone/>
            </a:pPr>
            <a:r>
              <a:rPr lang="en-US" sz="800" dirty="0"/>
              <a:t>Narrow habitat tolerance</a:t>
            </a:r>
          </a:p>
          <a:p>
            <a:pPr marL="0" indent="0">
              <a:buNone/>
            </a:pPr>
            <a:r>
              <a:rPr lang="en-US" sz="800" dirty="0"/>
              <a:t>Small local population</a:t>
            </a:r>
            <a:endParaRPr lang="en-IN" sz="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6"/>
          </p:nvPr>
        </p:nvSpPr>
        <p:spPr>
          <a:xfrm>
            <a:off x="5011239" y="4628031"/>
            <a:ext cx="858338" cy="404124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Northern spotted owl</a:t>
            </a:r>
            <a:endParaRPr lang="en-IN" sz="8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708E4F7-F1DE-4E1F-94DF-662922F7BB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9295" y="4462035"/>
            <a:ext cx="656512" cy="683038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33"/>
          </p:nvPr>
        </p:nvSpPr>
        <p:spPr>
          <a:xfrm>
            <a:off x="7188926" y="4634107"/>
            <a:ext cx="683623" cy="33248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Pacific yew</a:t>
            </a:r>
            <a:endParaRPr lang="en-IN" sz="8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3298D0F-CDCA-4987-BDF9-A874806781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9854" y="4424647"/>
            <a:ext cx="742307" cy="86669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1919152" y="6138688"/>
            <a:ext cx="685800" cy="19050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Rarest</a:t>
            </a:r>
            <a:endParaRPr lang="en-IN" sz="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1422763" y="5150153"/>
            <a:ext cx="1472837" cy="574273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Restricted geographic range</a:t>
            </a:r>
          </a:p>
          <a:p>
            <a:pPr marL="0" indent="0">
              <a:buNone/>
            </a:pPr>
            <a:r>
              <a:rPr lang="en-US" sz="800" dirty="0"/>
              <a:t>Narrow habitat tolerance</a:t>
            </a:r>
          </a:p>
          <a:p>
            <a:pPr marL="0" indent="0">
              <a:buNone/>
            </a:pPr>
            <a:r>
              <a:rPr lang="en-US" sz="800" dirty="0"/>
              <a:t>Small local population</a:t>
            </a:r>
            <a:endParaRPr lang="en-IN" sz="800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7"/>
          </p:nvPr>
        </p:nvSpPr>
        <p:spPr>
          <a:xfrm>
            <a:off x="5010697" y="5294393"/>
            <a:ext cx="734785" cy="353094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Mountain gorilla</a:t>
            </a:r>
            <a:endParaRPr lang="en-IN" sz="8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345089-7108-492E-A7E8-90C1C6C1BD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7008" y="5062127"/>
            <a:ext cx="804024" cy="817626"/>
          </a:xfrm>
          <a:prstGeom prst="rect">
            <a:avLst/>
          </a:prstGeom>
        </p:spPr>
      </p:pic>
      <p:sp>
        <p:nvSpPr>
          <p:cNvPr id="26" name="Content Placeholder 25"/>
          <p:cNvSpPr>
            <a:spLocks noGrp="1"/>
          </p:cNvSpPr>
          <p:nvPr>
            <p:ph sz="quarter" idx="34"/>
          </p:nvPr>
        </p:nvSpPr>
        <p:spPr>
          <a:xfrm>
            <a:off x="7181309" y="5294393"/>
            <a:ext cx="795743" cy="353094"/>
          </a:xfrm>
        </p:spPr>
        <p:txBody>
          <a:bodyPr/>
          <a:lstStyle/>
          <a:p>
            <a:pPr marL="0" indent="0">
              <a:buNone/>
            </a:pPr>
            <a:r>
              <a:rPr lang="en-US" sz="800" i="1" dirty="0"/>
              <a:t>Pritchardia kaalae</a:t>
            </a:r>
            <a:endParaRPr lang="en-IN" sz="800" i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181729F-D015-4295-95E3-D48121A0C9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4644" y="5129890"/>
            <a:ext cx="776536" cy="11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3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Ecologists Study,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1646237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  <a:defRPr/>
            </a:pPr>
            <a:r>
              <a:rPr lang="en-US" altLang="en-US" sz="2400" dirty="0"/>
              <a:t>Ecologists might formulate and test hypotheses about the role fire plays in maintaining a lodgepole pine forest.</a:t>
            </a:r>
          </a:p>
          <a:p>
            <a:pPr marL="0" indent="0">
              <a:spcBef>
                <a:spcPts val="700"/>
              </a:spcBef>
              <a:buNone/>
              <a:defRPr/>
            </a:pPr>
            <a:r>
              <a:rPr lang="en-US" altLang="en-US" sz="2400" dirty="0"/>
              <a:t>Could compare characteristics of a community before and after a prescribed burn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828800" y="3246437"/>
            <a:ext cx="5562600" cy="457200"/>
          </a:xfrm>
        </p:spPr>
        <p:txBody>
          <a:bodyPr/>
          <a:lstStyle/>
          <a:p>
            <a:pPr marL="0" lvl="0" indent="0" defTabSz="457200" eaLnBrk="1" hangingPunct="1">
              <a:spcBef>
                <a:spcPct val="0"/>
              </a:spcBef>
              <a:buClrTx/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200" b="1" kern="1200" dirty="0">
                <a:solidFill>
                  <a:srgbClr val="000066"/>
                </a:solidFill>
                <a:latin typeface="Arial" charset="0"/>
                <a:cs typeface="+mn-cs"/>
              </a:rPr>
              <a:t>Figure 30.2 Studying the effects of fire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536" b="3893"/>
          <a:stretch/>
        </p:blipFill>
        <p:spPr bwMode="auto">
          <a:xfrm>
            <a:off x="984250" y="3822357"/>
            <a:ext cx="7175500" cy="255709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098800" y="6317229"/>
            <a:ext cx="3276600" cy="211931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a: © Dennis MacDonald/Age </a:t>
            </a:r>
            <a:r>
              <a:rPr lang="en-US" sz="800" dirty="0" err="1"/>
              <a:t>fotostock</a:t>
            </a:r>
            <a:r>
              <a:rPr lang="en-US" sz="800" dirty="0"/>
              <a:t>/</a:t>
            </a:r>
            <a:r>
              <a:rPr lang="en-US" sz="800" dirty="0" err="1"/>
              <a:t>Superstock</a:t>
            </a:r>
            <a:r>
              <a:rPr lang="en-US" sz="800" dirty="0"/>
              <a:t>; b: © TMI/</a:t>
            </a:r>
            <a:r>
              <a:rPr lang="en-US" sz="800" dirty="0" err="1"/>
              <a:t>Alamy</a:t>
            </a:r>
            <a:endParaRPr lang="en-IN" sz="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Ecologists Study,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543799" cy="45243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Ecology and environmental science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Environmental science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22300" algn="l"/>
              </a:tabLst>
              <a:defRPr/>
            </a:pPr>
            <a:r>
              <a:rPr lang="en-US" dirty="0"/>
              <a:t>Applies ecological principles to practical human concerns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Conservation biology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New discipline that studies all aspects of biodiversity</a:t>
            </a:r>
          </a:p>
          <a:p>
            <a:pPr marL="512763"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Goal of conserving natural resources including wildlife for benefit of future generations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30.2 The Human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Human population has a clumped distribution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59% of the world’s people live in Asia, and most live in China and India.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Mongolia has a population density of 0.25 persons per square kilometer.</a:t>
            </a:r>
          </a:p>
          <a:p>
            <a:pPr marL="0" indent="0">
              <a:buNone/>
            </a:pPr>
            <a:r>
              <a:rPr lang="en-US" altLang="en-US" dirty="0"/>
              <a:t>Bangladesh has a density of over 1,000 persons per square kilometer.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Population Growth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7924800" cy="33528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defRPr/>
            </a:pPr>
            <a:r>
              <a:rPr lang="en-US" altLang="en-US" dirty="0"/>
              <a:t>Present population growth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Growth of human population has been relatively slow.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Industrial Revolution brought an increase in production of food and jobs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Population began to increase steeply.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property id=&quot;20222&quot; value=&quot;G:\Graphics\Powerpoint\MH_DCM-TEXTEDIT PROJECTS\MADER-ESS_3e\Incoming\Animation files\ch30\R and K Strategies\&quot;/&gt;&lt;object type=&quot;8&quot; unique_id=&quot;69867&quot;&gt;&lt;/object&gt;&lt;object type=&quot;2&quot; unique_id=&quot;69868&quot;&gt;&lt;object type=&quot;3&quot; unique_id=&quot;69869&quot;&gt;&lt;property id=&quot;20148&quot; value=&quot;5&quot;/&gt;&lt;property id=&quot;20300&quot; value=&quot;Slide 1&quot;/&gt;&lt;property id=&quot;20307&quot; value=&quot;256&quot;/&gt;&lt;/object&gt;&lt;object type=&quot;3&quot; unique_id=&quot;69870&quot;&gt;&lt;property id=&quot;20148&quot; value=&quot;5&quot;/&gt;&lt;property id=&quot;20300&quot; value=&quot;Slide 2 - &amp;quot;30.1 The Scope of Ecology&amp;quot;&quot;/&gt;&lt;property id=&quot;20307&quot; value=&quot;257&quot;/&gt;&lt;/object&gt;&lt;object type=&quot;3&quot; unique_id=&quot;69871&quot;&gt;&lt;property id=&quot;20148&quot; value=&quot;5&quot;/&gt;&lt;property id=&quot;20300&quot; value=&quot;Slide 3 - &amp;quot;Ecological Terms&amp;quot;&quot;/&gt;&lt;property id=&quot;20307&quot; value=&quot;258&quot;/&gt;&lt;/object&gt;&lt;object type=&quot;3&quot; unique_id=&quot;69872&quot;&gt;&lt;property id=&quot;20148&quot; value=&quot;5&quot;/&gt;&lt;property id=&quot;20300&quot; value=&quot;Slide 4 - &amp;quot;Figure 30.1 Levels of Organization&amp;quot;&quot;/&gt;&lt;property id=&quot;20307&quot; value=&quot;259&quot;/&gt;&lt;/object&gt;&lt;object type=&quot;3&quot; unique_id=&quot;69873&quot;&gt;&lt;property id=&quot;20148&quot; value=&quot;5&quot;/&gt;&lt;property id=&quot;20300&quot; value=&quot;Slide 5 - &amp;quot;History of Ecology&amp;quot;&quot;/&gt;&lt;property id=&quot;20307&quot; value=&quot;260&quot;/&gt;&lt;/object&gt;&lt;object type=&quot;3&quot; unique_id=&quot;69874&quot;&gt;&lt;property id=&quot;20148&quot; value=&quot;5&quot;/&gt;&lt;property id=&quot;20300&quot; value=&quot;Slide 6 - &amp;quot;What Ecologists Study, I&amp;quot;&quot;/&gt;&lt;property id=&quot;20307&quot; value=&quot;261&quot;/&gt;&lt;/object&gt;&lt;object type=&quot;3&quot; unique_id=&quot;69876&quot;&gt;&lt;property id=&quot;20148&quot; value=&quot;5&quot;/&gt;&lt;property id=&quot;20300&quot; value=&quot;Slide 7 - &amp;quot;What Ecologists Study, II &amp;quot;&quot;/&gt;&lt;property id=&quot;20307&quot; value=&quot;263&quot;/&gt;&lt;/object&gt;&lt;object type=&quot;3&quot; unique_id=&quot;69877&quot;&gt;&lt;property id=&quot;20148&quot; value=&quot;5&quot;/&gt;&lt;property id=&quot;20300&quot; value=&quot;Slide 8 - &amp;quot;30.2 The Human Population&amp;quot;&quot;/&gt;&lt;property id=&quot;20307&quot; value=&quot;264&quot;/&gt;&lt;/object&gt;&lt;object type=&quot;3&quot; unique_id=&quot;69878&quot;&gt;&lt;property id=&quot;20148&quot; value=&quot;5&quot;/&gt;&lt;property id=&quot;20300&quot; value=&quot;Slide 9 - &amp;quot;Human Population Growth Trends&amp;quot;&quot;/&gt;&lt;property id=&quot;20307&quot; value=&quot;265&quot;/&gt;&lt;/object&gt;&lt;object type=&quot;3&quot; unique_id=&quot;69879&quot;&gt;&lt;property id=&quot;20148&quot; value=&quot;5&quot;/&gt;&lt;property id=&quot;20300&quot; value=&quot;Slide 10 - &amp;quot;Figure 30.3 Human Population Growth&amp;quot;&quot;/&gt;&lt;property id=&quot;20307&quot; value=&quot;266&quot;/&gt;&lt;/object&gt;&lt;object type=&quot;3&quot; unique_id=&quot;69880&quot;&gt;&lt;property id=&quot;20148&quot; value=&quot;5&quot;/&gt;&lt;property id=&quot;20300&quot; value=&quot;Slide 11 - &amp;quot;Rate of Human Population Growth, I&amp;quot;&quot;/&gt;&lt;property id=&quot;20307&quot; value=&quot;267&quot;/&gt;&lt;/object&gt;&lt;object type=&quot;3&quot; unique_id=&quot;69881&quot;&gt;&lt;property id=&quot;20148&quot; value=&quot;5&quot;/&gt;&lt;property id=&quot;20300&quot; value=&quot;Slide 12 - &amp;quot;Rate of Human Population Growth, II&amp;quot;&quot;/&gt;&lt;property id=&quot;20307&quot; value=&quot;268&quot;/&gt;&lt;/object&gt;&lt;object type=&quot;3&quot; unique_id=&quot;69882&quot;&gt;&lt;property id=&quot;20148&quot; value=&quot;5&quot;/&gt;&lt;property id=&quot;20300&quot; value=&quot;Slide 13 - &amp;quot;Figure 30.4 Global Population Growth Rates&amp;quot;&quot;/&gt;&lt;property id=&quot;20307&quot; value=&quot;269&quot;/&gt;&lt;/object&gt;&lt;object type=&quot;3&quot; unique_id=&quot;69884&quot;&gt;&lt;property id=&quot;20148&quot; value=&quot;5&quot;/&gt;&lt;property id=&quot;20300&quot; value=&quot;Slide 14 - &amp;quot;More- vs. Less-Developed Countries&amp;quot;&quot;/&gt;&lt;property id=&quot;20307&quot; value=&quot;271&quot;/&gt;&lt;/object&gt;&lt;object type=&quot;3&quot; unique_id=&quot;69886&quot;&gt;&lt;property id=&quot;20148&quot; value=&quot;5&quot;/&gt;&lt;property id=&quot;20300&quot; value=&quot;Slide 15 - &amp;quot;More-Developed Countries&amp;quot;&quot;/&gt;&lt;property id=&quot;20307&quot; value=&quot;273&quot;/&gt;&lt;/object&gt;&lt;object type=&quot;3&quot; unique_id=&quot;69887&quot;&gt;&lt;property id=&quot;20148&quot; value=&quot;5&quot;/&gt;&lt;property id=&quot;20300&quot; value=&quot;Slide 16 - &amp;quot;Less-Developed Countries&amp;quot;&quot;/&gt;&lt;property id=&quot;20307&quot; value=&quot;274&quot;/&gt;&lt;/object&gt;&lt;object type=&quot;3&quot; unique_id=&quot;69888&quot;&gt;&lt;property id=&quot;20148&quot; value=&quot;5&quot;/&gt;&lt;property id=&quot;20300&quot; value=&quot;Slide 17 - &amp;quot;Age-Structure Diagrams&amp;quot;&quot;/&gt;&lt;property id=&quot;20307&quot; value=&quot;275&quot;/&gt;&lt;/object&gt;&lt;object type=&quot;3&quot; unique_id=&quot;69889&quot;&gt;&lt;property id=&quot;20148&quot; value=&quot;5&quot;/&gt;&lt;property id=&quot;20300&quot; value=&quot;Slide 18 - &amp;quot;Figure 30.6b Age-Structure Diagrams&amp;quot;&quot;/&gt;&lt;property id=&quot;20307&quot; value=&quot;276&quot;/&gt;&lt;/object&gt;&lt;object type=&quot;3&quot; unique_id=&quot;69890&quot;&gt;&lt;property id=&quot;20148&quot; value=&quot;5&quot;/&gt;&lt;property id=&quot;20300&quot; value=&quot;Slide 19 - &amp;quot;LDC Pyramid Shape&amp;quot;&quot;/&gt;&lt;property id=&quot;20307&quot; value=&quot;277&quot;/&gt;&lt;/object&gt;&lt;object type=&quot;3&quot; unique_id=&quot;69891&quot;&gt;&lt;property id=&quot;20148&quot; value=&quot;5&quot;/&gt;&lt;property id=&quot;20300&quot; value=&quot;Slide 20 - &amp;quot;Figure 30.6a Age-Structure Diagrams&amp;quot;&quot;/&gt;&lt;property id=&quot;20307&quot; value=&quot;278&quot;/&gt;&lt;/object&gt;&lt;object type=&quot;3&quot; unique_id=&quot;69892&quot;&gt;&lt;property id=&quot;20148&quot; value=&quot;5&quot;/&gt;&lt;property id=&quot;20300&quot; value=&quot;Slide 21 - &amp;quot;Population Growth and Environmental Impact&amp;quot;&quot;/&gt;&lt;property id=&quot;20307&quot; value=&quot;279&quot;/&gt;&lt;/object&gt;&lt;object type=&quot;3&quot; unique_id=&quot;69893&quot;&gt;&lt;property id=&quot;20148&quot; value=&quot;5&quot;/&gt;&lt;property id=&quot;20300&quot; value=&quot;Slide 22 - &amp;quot;Two Possible Causes of Environmental Impact&amp;quot;&quot;/&gt;&lt;property id=&quot;20307&quot; value=&quot;280&quot;/&gt;&lt;/object&gt;&lt;object type=&quot;3&quot; unique_id=&quot;69894&quot;&gt;&lt;property id=&quot;20148&quot; value=&quot;5&quot;/&gt;&lt;property id=&quot;20300&quot; value=&quot;Slide 23 - &amp;quot;Figure 30.7a, b Environmental Impacts&amp;quot;&quot;/&gt;&lt;property id=&quot;20307&quot; value=&quot;281&quot;/&gt;&lt;/object&gt;&lt;object type=&quot;3&quot; unique_id=&quot;69895&quot;&gt;&lt;property id=&quot;20148&quot; value=&quot;5&quot;/&gt;&lt;property id=&quot;20300&quot; value=&quot;Slide 24 - &amp;quot;Figure 30.7c Environmental Impacts&amp;quot;&quot;/&gt;&lt;property id=&quot;20307&quot; value=&quot;282&quot;/&gt;&lt;/object&gt;&lt;object type=&quot;3&quot; unique_id=&quot;69899&quot;&gt;&lt;property id=&quot;20148&quot; value=&quot;5&quot;/&gt;&lt;property id=&quot;20300&quot; value=&quot;Slide 25 - &amp;quot;30.3 Characteristics of Populations&amp;quot;&quot;/&gt;&lt;property id=&quot;20307&quot; value=&quot;286&quot;/&gt;&lt;/object&gt;&lt;object type=&quot;3&quot; unique_id=&quot;69900&quot;&gt;&lt;property id=&quot;20148&quot; value=&quot;5&quot;/&gt;&lt;property id=&quot;20300&quot; value=&quot;Slide 26 - &amp;quot;Distribution and Density, I&amp;quot;&quot;/&gt;&lt;property id=&quot;20307&quot; value=&quot;287&quot;/&gt;&lt;/object&gt;&lt;object type=&quot;3&quot; unique_id=&quot;69901&quot;&gt;&lt;property id=&quot;20148&quot; value=&quot;5&quot;/&gt;&lt;property id=&quot;20300&quot; value=&quot;Slide 27 - &amp;quot;Distribution and Density, II&amp;quot;&quot;/&gt;&lt;property id=&quot;20307&quot; value=&quot;288&quot;/&gt;&lt;/object&gt;&lt;object type=&quot;3&quot; unique_id=&quot;69902&quot;&gt;&lt;property id=&quot;20148&quot; value=&quot;5&quot;/&gt;&lt;property id=&quot;20300&quot; value=&quot;Slide 28 - &amp;quot;Figure 30.8 Patterns of Distribution Within a Population&amp;quot;&quot;/&gt;&lt;property id=&quot;20307&quot; value=&quot;289&quot;/&gt;&lt;/object&gt;&lt;object type=&quot;3&quot; unique_id=&quot;69903&quot;&gt;&lt;property id=&quot;20148&quot; value=&quot;5&quot;/&gt;&lt;property id=&quot;20300&quot; value=&quot;Slide 29 - &amp;quot;Population Growth&amp;quot;&quot;/&gt;&lt;property id=&quot;20307&quot; value=&quot;290&quot;/&gt;&lt;/object&gt;&lt;object type=&quot;3&quot; unique_id=&quot;69904&quot;&gt;&lt;property id=&quot;20148&quot; value=&quot;5&quot;/&gt;&lt;property id=&quot;20300&quot; value=&quot;Slide 30 - &amp;quot;Population Age Structure&amp;quot;&quot;/&gt;&lt;property id=&quot;20307&quot; value=&quot;291&quot;/&gt;&lt;/object&gt;&lt;object type=&quot;3&quot; unique_id=&quot;69905&quot;&gt;&lt;property id=&quot;20148&quot; value=&quot;5&quot;/&gt;&lt;property id=&quot;20300&quot; value=&quot;Slide 31 - &amp;quot;Figure 30.9 Age-Structure Diagrams&amp;quot;&quot;/&gt;&lt;property id=&quot;20307&quot; value=&quot;292&quot;/&gt;&lt;/object&gt;&lt;object type=&quot;3&quot; unique_id=&quot;69906&quot;&gt;&lt;property id=&quot;20148&quot; value=&quot;5&quot;/&gt;&lt;property id=&quot;20300&quot; value=&quot;Slide 32 - &amp;quot;Figure 30.10a Life Table and Survivorship Curves&amp;quot;&quot;/&gt;&lt;property id=&quot;20307&quot; value=&quot;293&quot;/&gt;&lt;/object&gt;&lt;object type=&quot;3&quot; unique_id=&quot;69907&quot;&gt;&lt;property id=&quot;20148&quot; value=&quot;5&quot;/&gt;&lt;property id=&quot;20300&quot; value=&quot;Slide 33 - &amp;quot;Figure 30.10b Life Table and Survivorship Curves&amp;quot;&quot;/&gt;&lt;property id=&quot;20307&quot; value=&quot;294&quot;/&gt;&lt;/object&gt;&lt;object type=&quot;3&quot; unique_id=&quot;69908&quot;&gt;&lt;property id=&quot;20148&quot; value=&quot;5&quot;/&gt;&lt;property id=&quot;20300&quot; value=&quot;Slide 34 - &amp;quot;Biotic Potential and Demographics, I&amp;quot;&quot;/&gt;&lt;property id=&quot;20307&quot; value=&quot;295&quot;/&gt;&lt;/object&gt;&lt;object type=&quot;3&quot; unique_id=&quot;69909&quot;&gt;&lt;property id=&quot;20148&quot; value=&quot;5&quot;/&gt;&lt;property id=&quot;20300&quot; value=&quot;Slide 35 - &amp;quot;Biotic Potential and Demographics, II&amp;quot;&quot;/&gt;&lt;property id=&quot;20307&quot; value=&quot;296&quot;/&gt;&lt;/object&gt;&lt;object type=&quot;3&quot; unique_id=&quot;69910&quot;&gt;&lt;property id=&quot;20148&quot; value=&quot;5&quot;/&gt;&lt;property id=&quot;20300&quot; value=&quot;Slide 36 - &amp;quot;Patterns of Population Growth, I&amp;quot;&quot;/&gt;&lt;property id=&quot;20307&quot; value=&quot;297&quot;/&gt;&lt;/object&gt;&lt;object type=&quot;3&quot; unique_id=&quot;69911&quot;&gt;&lt;property id=&quot;20148&quot; value=&quot;5&quot;/&gt;&lt;property id=&quot;20300&quot; value=&quot;Slide 37 - &amp;quot; Patterns of Population Growth, II&amp;quot;&quot;/&gt;&lt;property id=&quot;20307&quot; value=&quot;298&quot;/&gt;&lt;/object&gt;&lt;object type=&quot;3&quot; unique_id=&quot;69912&quot;&gt;&lt;property id=&quot;20148&quot; value=&quot;5&quot;/&gt;&lt;property id=&quot;20300&quot; value=&quot;Slide 38 - &amp;quot;Figure 30.12 Exponential Growth&amp;quot;&quot;/&gt;&lt;property id=&quot;20307&quot; value=&quot;299&quot;/&gt;&lt;/object&gt;&lt;object type=&quot;3&quot; unique_id=&quot;69913&quot;&gt;&lt;property id=&quot;20148&quot; value=&quot;5&quot;/&gt;&lt;property id=&quot;20300&quot; value=&quot;Slide 39 - &amp;quot;Patterns of Population Growth, III&amp;quot;&quot;/&gt;&lt;property id=&quot;20307&quot; value=&quot;300&quot;/&gt;&lt;/object&gt;&lt;object type=&quot;3&quot; unique_id=&quot;69914&quot;&gt;&lt;property id=&quot;20148&quot; value=&quot;5&quot;/&gt;&lt;property id=&quot;20300&quot; value=&quot;Slide 40 - &amp;quot;Figure 30.13 Logistic Growth&amp;quot;&quot;/&gt;&lt;property id=&quot;20307&quot; value=&quot;301&quot;/&gt;&lt;/object&gt;&lt;object type=&quot;3&quot; unique_id=&quot;69915&quot;&gt;&lt;property id=&quot;20148&quot; value=&quot;5&quot;/&gt;&lt;property id=&quot;20300&quot; value=&quot;Slide 41 - &amp;quot;Logistic Growth&amp;quot;&quot;/&gt;&lt;property id=&quot;20307&quot; value=&quot;302&quot;/&gt;&lt;/object&gt;&lt;object type=&quot;3&quot; unique_id=&quot;69916&quot;&gt;&lt;property id=&quot;20148&quot; value=&quot;5&quot;/&gt;&lt;property id=&quot;20300&quot; value=&quot;Slide 42 - &amp;quot;Figure 30.14 Sustainable Population Density&amp;quot;&quot;/&gt;&lt;property id=&quot;20307&quot; value=&quot;303&quot;/&gt;&lt;/object&gt;&lt;object type=&quot;3&quot; unique_id=&quot;69917&quot;&gt;&lt;property id=&quot;20148&quot; value=&quot;5&quot;/&gt;&lt;property id=&quot;20300&quot; value=&quot;Slide 43 - &amp;quot;Regulating Population Growth&amp;quot;&quot;/&gt;&lt;property id=&quot;20307&quot; value=&quot;304&quot;/&gt;&lt;/object&gt;&lt;object type=&quot;3&quot; unique_id=&quot;69918&quot;&gt;&lt;property id=&quot;20148&quot; value=&quot;5&quot;/&gt;&lt;property id=&quot;20300&quot; value=&quot;Slide 44 - &amp;quot;Figure 30.15a Density-Independent Effects&amp;quot;&quot;/&gt;&lt;property id=&quot;20307&quot; value=&quot;305&quot;/&gt;&lt;/object&gt;&lt;object type=&quot;3&quot; unique_id=&quot;69919&quot;&gt;&lt;property id=&quot;20148&quot; value=&quot;5&quot;/&gt;&lt;property id=&quot;20300&quot; value=&quot;Slide 45 - &amp;quot;Figure 30.15b Density-Independent Effects&amp;quot;&quot;/&gt;&lt;property id=&quot;20307&quot; value=&quot;306&quot;/&gt;&lt;/object&gt;&lt;object type=&quot;3&quot; unique_id=&quot;69920&quot;&gt;&lt;property id=&quot;20148&quot; value=&quot;5&quot;/&gt;&lt;property id=&quot;20300&quot; value=&quot;Slide 46 - &amp;quot;Density-Dependent Factors, I&amp;quot;&quot;/&gt;&lt;property id=&quot;20307&quot; value=&quot;307&quot;/&gt;&lt;/object&gt;&lt;object type=&quot;3&quot; unique_id=&quot;69921&quot;&gt;&lt;property id=&quot;20148&quot; value=&quot;5&quot;/&gt;&lt;property id=&quot;20300&quot; value=&quot;Slide 47 - &amp;quot;Figure 30.16 Density-Dependent Effects—Competition&amp;quot;&quot;/&gt;&lt;property id=&quot;20307&quot; value=&quot;308&quot;/&gt;&lt;/object&gt;&lt;object type=&quot;3&quot; unique_id=&quot;69922&quot;&gt;&lt;property id=&quot;20148&quot; value=&quot;5&quot;/&gt;&lt;property id=&quot;20300&quot; value=&quot;Slide 48 - &amp;quot;Density-Dependent Factors, II&amp;quot;&quot;/&gt;&lt;property id=&quot;20307&quot; value=&quot;309&quot;/&gt;&lt;/object&gt;&lt;object type=&quot;3&quot; unique_id=&quot;69923&quot;&gt;&lt;property id=&quot;20148&quot; value=&quot;5&quot;/&gt;&lt;property id=&quot;20300&quot; value=&quot;Slide 49 - &amp;quot;Figure 30.17 Density-Dependent Effects—Predation&amp;quot;&quot;/&gt;&lt;property id=&quot;20307&quot; value=&quot;310&quot;/&gt;&lt;/object&gt;&lt;object type=&quot;3&quot; unique_id=&quot;69924&quot;&gt;&lt;property id=&quot;20148&quot; value=&quot;5&quot;/&gt;&lt;property id=&quot;20300&quot; value=&quot;Slide 50 - &amp;quot;Predator-Prey Population Cycles&amp;quot;&quot;/&gt;&lt;property id=&quot;20307&quot; value=&quot;311&quot;/&gt;&lt;/object&gt;&lt;object type=&quot;3&quot; unique_id=&quot;69925&quot;&gt;&lt;property id=&quot;20148&quot; value=&quot;5&quot;/&gt;&lt;property id=&quot;20300&quot; value=&quot;Slide 51 - &amp;quot;Figure 30.18 Predator-Prey Cycling of a Lynx and a Snowshoe Hare&amp;quot;&quot;/&gt;&lt;property id=&quot;20307&quot; value=&quot;312&quot;/&gt;&lt;/object&gt;&lt;object type=&quot;3&quot; unique_id=&quot;69926&quot;&gt;&lt;property id=&quot;20148&quot; value=&quot;5&quot;/&gt;&lt;property id=&quot;20300&quot; value=&quot;Slide 52 - &amp;quot;Figure 30.18 Predatory-Prey Cycling of a Lynx and a Snowshoe Hare, continued&amp;quot;&quot;/&gt;&lt;property id=&quot;20307&quot; value=&quot;313&quot;/&gt;&lt;/object&gt;&lt;object type=&quot;3&quot; unique_id=&quot;69927&quot;&gt;&lt;property id=&quot;20148&quot; value=&quot;5&quot;/&gt;&lt;property id=&quot;20300&quot; value=&quot;Slide 53 - &amp;quot;30.4 Life History Patterns &amp;#x0D;&amp;#x0A;and Extinction&amp;quot;&quot;/&gt;&lt;property id=&quot;20307&quot; value=&quot;314&quot;/&gt;&lt;/object&gt;&lt;object type=&quot;3&quot; unique_id=&quot;69928&quot;&gt;&lt;property id=&quot;20148&quot; value=&quot;5&quot;/&gt;&lt;property id=&quot;20300&quot; value=&quot;Slide 54 - &amp;quot;Figure 30.19a Life History Patterns&amp;quot;&quot;/&gt;&lt;property id=&quot;20307&quot; value=&quot;315&quot;/&gt;&lt;/object&gt;&lt;object type=&quot;3&quot; unique_id=&quot;69929&quot;&gt;&lt;property id=&quot;20148&quot; value=&quot;5&quot;/&gt;&lt;property id=&quot;20300&quot; value=&quot;Slide 55 - &amp;quot;Equilibrium Life History Pattern&amp;quot;&quot;/&gt;&lt;property id=&quot;20307&quot; value=&quot;316&quot;/&gt;&lt;/object&gt;&lt;object type=&quot;3&quot; unique_id=&quot;69930&quot;&gt;&lt;property id=&quot;20148&quot; value=&quot;5&quot;/&gt;&lt;property id=&quot;20300&quot; value=&quot;Slide 56 - &amp;quot;Figure 30.19b Life History Patterns&amp;quot;&quot;/&gt;&lt;property id=&quot;20307&quot; value=&quot;317&quot;/&gt;&lt;/object&gt;&lt;object type=&quot;3&quot; unique_id=&quot;69932&quot;&gt;&lt;property id=&quot;20148&quot; value=&quot;5&quot;/&gt;&lt;property id=&quot;20300&quot; value=&quot;Slide 57 - &amp;quot;Species Extinctions&amp;quot;&quot;/&gt;&lt;property id=&quot;20307&quot; value=&quot;319&quot;/&gt;&lt;/object&gt;&lt;object type=&quot;3&quot; unique_id=&quot;69933&quot;&gt;&lt;property id=&quot;20148&quot; value=&quot;5&quot;/&gt;&lt;property id=&quot;20300&quot; value=&quot;Slide 58 - &amp;quot;Figure 30.20 Vulnerability to Extinction&amp;quot;&quot;/&gt;&lt;property id=&quot;20307&quot; value=&quot;320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6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D6D6D"/>
      </a:hlink>
      <a:folHlink>
        <a:srgbClr val="6D6D6D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2598</Words>
  <Application>Microsoft Office PowerPoint</Application>
  <PresentationFormat>On-screen Show (4:3)</PresentationFormat>
  <Paragraphs>430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Arial Rounded MT Bold</vt:lpstr>
      <vt:lpstr>Baskerville Old Face</vt:lpstr>
      <vt:lpstr>Cambria Math</vt:lpstr>
      <vt:lpstr>Times New Roman</vt:lpstr>
      <vt:lpstr>Wingdings</vt:lpstr>
      <vt:lpstr>Default Design</vt:lpstr>
      <vt:lpstr>1_Default Design</vt:lpstr>
      <vt:lpstr>Essentials of Biology</vt:lpstr>
      <vt:lpstr>30.1 The Scope of Ecology</vt:lpstr>
      <vt:lpstr>Ecological Terms</vt:lpstr>
      <vt:lpstr>Figure 30.1 Levels of Organization</vt:lpstr>
      <vt:lpstr>History of Ecology</vt:lpstr>
      <vt:lpstr>What Ecologists Study, 1</vt:lpstr>
      <vt:lpstr>What Ecologists Study, 2 </vt:lpstr>
      <vt:lpstr>30.2 The Human Population</vt:lpstr>
      <vt:lpstr>Human Population Growth Trends</vt:lpstr>
      <vt:lpstr>Figure 30.3 Human Population Growth</vt:lpstr>
      <vt:lpstr>Rate of Human Population Growth, 1</vt:lpstr>
      <vt:lpstr>Rate of Human Population Growth, 2</vt:lpstr>
      <vt:lpstr>Figure 30.4 Global Population Growth Rates</vt:lpstr>
      <vt:lpstr>More- vs. Less-Developed Countries</vt:lpstr>
      <vt:lpstr>More-Developed Countries</vt:lpstr>
      <vt:lpstr>Less-Developed Countries</vt:lpstr>
      <vt:lpstr>Age-Structure Diagrams</vt:lpstr>
      <vt:lpstr>Figure 30.6b Age-Structure Diagrams</vt:lpstr>
      <vt:lpstr>LDC Pyramid Shape</vt:lpstr>
      <vt:lpstr>Figure 30.6a Age-Structure Diagrams</vt:lpstr>
      <vt:lpstr>Population Growth and Environmental Impact</vt:lpstr>
      <vt:lpstr>Two Possible Causes of Environmental Impact</vt:lpstr>
      <vt:lpstr>Figure 30.7a, b Environmental Impacts</vt:lpstr>
      <vt:lpstr>Figure 30.7c Environmental Impacts</vt:lpstr>
      <vt:lpstr>30.3 Characteristics of Populations</vt:lpstr>
      <vt:lpstr>Distribution and Density, 1</vt:lpstr>
      <vt:lpstr>Distribution and Density, 2</vt:lpstr>
      <vt:lpstr>Figure 30.8 Patterns of Distribution Within a Population</vt:lpstr>
      <vt:lpstr>Population Growth</vt:lpstr>
      <vt:lpstr>Population Age Structure</vt:lpstr>
      <vt:lpstr>Figure 30.9 Age-Structure Diagrams</vt:lpstr>
      <vt:lpstr>Figure 30.10a Life Table and Survivorship Curves</vt:lpstr>
      <vt:lpstr>Figure 30.10b Life Table and Survivorship Curves</vt:lpstr>
      <vt:lpstr>Biotic Potential and Demographics, 1</vt:lpstr>
      <vt:lpstr>Biotic Potential and Demographics, 2</vt:lpstr>
      <vt:lpstr>Patterns of Population Growth, 1</vt:lpstr>
      <vt:lpstr> Patterns of Population Growth, 2</vt:lpstr>
      <vt:lpstr>Figure 30.12 Exponential Growth</vt:lpstr>
      <vt:lpstr>Patterns of Population Growth, 3</vt:lpstr>
      <vt:lpstr>Figure 30.13 Logistic Growth</vt:lpstr>
      <vt:lpstr>Logistic Growth</vt:lpstr>
      <vt:lpstr>Figure 30.14 Sustainable Population Density</vt:lpstr>
      <vt:lpstr>Regulating Population Growth</vt:lpstr>
      <vt:lpstr>Figure 30.15a Density-Independent Effects</vt:lpstr>
      <vt:lpstr>Figure 30.15b Density-Independent Effects</vt:lpstr>
      <vt:lpstr>Density-Dependent Factors, 1</vt:lpstr>
      <vt:lpstr>Figure 30.16 Density-Dependent Effects—Competition</vt:lpstr>
      <vt:lpstr>Density-Dependent Factors, 2</vt:lpstr>
      <vt:lpstr>Figure 30.17 Density-Dependent Effects—Predation</vt:lpstr>
      <vt:lpstr>Predator-Prey Population Cycles</vt:lpstr>
      <vt:lpstr>Figure 30.18 Predator-Prey Cycling of a Lynx and a Snowshoe Hare, 1</vt:lpstr>
      <vt:lpstr>Figure 30.18 Predatory-Prey Cycling of a Lynx and a Snowshoe Hare, 2</vt:lpstr>
      <vt:lpstr>30.4 Life History Patterns and Extinction</vt:lpstr>
      <vt:lpstr>Figure 30.19a Life History Patterns</vt:lpstr>
      <vt:lpstr>Equilibrium Life History Pattern</vt:lpstr>
      <vt:lpstr>Figure 30.19b Life History Patterns</vt:lpstr>
      <vt:lpstr>Species Extinctions</vt:lpstr>
      <vt:lpstr>Figure 30.20 Vulnerability to Extinction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30</dc:title>
  <dc:creator>Stephen D. Ebbs</dc:creator>
  <cp:lastModifiedBy>jennifer mcquade</cp:lastModifiedBy>
  <cp:revision>383</cp:revision>
  <cp:lastPrinted>1601-01-01T00:00:00Z</cp:lastPrinted>
  <dcterms:created xsi:type="dcterms:W3CDTF">2005-07-09T15:53:30Z</dcterms:created>
  <dcterms:modified xsi:type="dcterms:W3CDTF">2018-07-16T15:07:35Z</dcterms:modified>
</cp:coreProperties>
</file>