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209"/>
  </p:notesMasterIdLst>
  <p:handoutMasterIdLst>
    <p:handoutMasterId r:id="rId210"/>
  </p:handoutMasterIdLst>
  <p:sldIdLst>
    <p:sldId id="256" r:id="rId3"/>
    <p:sldId id="392" r:id="rId4"/>
    <p:sldId id="398" r:id="rId5"/>
    <p:sldId id="399" r:id="rId6"/>
    <p:sldId id="400" r:id="rId7"/>
    <p:sldId id="259" r:id="rId8"/>
    <p:sldId id="262" r:id="rId9"/>
    <p:sldId id="341" r:id="rId10"/>
    <p:sldId id="264" r:id="rId11"/>
    <p:sldId id="266" r:id="rId12"/>
    <p:sldId id="342" r:id="rId13"/>
    <p:sldId id="410" r:id="rId14"/>
    <p:sldId id="411" r:id="rId15"/>
    <p:sldId id="268" r:id="rId16"/>
    <p:sldId id="269" r:id="rId17"/>
    <p:sldId id="270" r:id="rId18"/>
    <p:sldId id="273" r:id="rId19"/>
    <p:sldId id="366" r:id="rId20"/>
    <p:sldId id="368" r:id="rId21"/>
    <p:sldId id="280" r:id="rId22"/>
    <p:sldId id="285" r:id="rId23"/>
    <p:sldId id="287" r:id="rId24"/>
    <p:sldId id="401" r:id="rId25"/>
    <p:sldId id="292" r:id="rId26"/>
    <p:sldId id="347" r:id="rId27"/>
    <p:sldId id="294" r:id="rId28"/>
    <p:sldId id="296" r:id="rId29"/>
    <p:sldId id="299" r:id="rId30"/>
    <p:sldId id="302" r:id="rId31"/>
    <p:sldId id="306" r:id="rId32"/>
    <p:sldId id="308" r:id="rId33"/>
    <p:sldId id="413" r:id="rId34"/>
    <p:sldId id="414" r:id="rId35"/>
    <p:sldId id="415" r:id="rId36"/>
    <p:sldId id="416" r:id="rId37"/>
    <p:sldId id="417" r:id="rId38"/>
    <p:sldId id="418" r:id="rId39"/>
    <p:sldId id="429" r:id="rId40"/>
    <p:sldId id="427" r:id="rId41"/>
    <p:sldId id="428" r:id="rId42"/>
    <p:sldId id="317" r:id="rId43"/>
    <p:sldId id="391" r:id="rId44"/>
    <p:sldId id="419" r:id="rId45"/>
    <p:sldId id="326" r:id="rId46"/>
    <p:sldId id="349" r:id="rId47"/>
    <p:sldId id="329" r:id="rId48"/>
    <p:sldId id="333" r:id="rId49"/>
    <p:sldId id="336" r:id="rId50"/>
    <p:sldId id="420" r:id="rId51"/>
    <p:sldId id="421" r:id="rId52"/>
    <p:sldId id="422" r:id="rId53"/>
    <p:sldId id="423" r:id="rId54"/>
    <p:sldId id="424" r:id="rId55"/>
    <p:sldId id="425" r:id="rId56"/>
    <p:sldId id="334" r:id="rId57"/>
    <p:sldId id="356" r:id="rId58"/>
    <p:sldId id="338" r:id="rId59"/>
    <p:sldId id="33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70" r:id="rId100"/>
    <p:sldId id="471" r:id="rId101"/>
    <p:sldId id="472" r:id="rId102"/>
    <p:sldId id="473" r:id="rId103"/>
    <p:sldId id="474" r:id="rId104"/>
    <p:sldId id="475" r:id="rId105"/>
    <p:sldId id="476" r:id="rId106"/>
    <p:sldId id="477" r:id="rId107"/>
    <p:sldId id="478" r:id="rId108"/>
    <p:sldId id="479" r:id="rId109"/>
    <p:sldId id="480" r:id="rId110"/>
    <p:sldId id="481" r:id="rId111"/>
    <p:sldId id="482" r:id="rId112"/>
    <p:sldId id="483" r:id="rId113"/>
    <p:sldId id="484" r:id="rId114"/>
    <p:sldId id="485" r:id="rId115"/>
    <p:sldId id="488" r:id="rId116"/>
    <p:sldId id="489" r:id="rId117"/>
    <p:sldId id="490" r:id="rId118"/>
    <p:sldId id="491" r:id="rId119"/>
    <p:sldId id="493" r:id="rId120"/>
    <p:sldId id="494" r:id="rId121"/>
    <p:sldId id="495" r:id="rId122"/>
    <p:sldId id="499" r:id="rId123"/>
    <p:sldId id="500" r:id="rId124"/>
    <p:sldId id="501" r:id="rId125"/>
    <p:sldId id="502" r:id="rId126"/>
    <p:sldId id="503" r:id="rId127"/>
    <p:sldId id="504" r:id="rId128"/>
    <p:sldId id="505" r:id="rId129"/>
    <p:sldId id="506" r:id="rId130"/>
    <p:sldId id="507" r:id="rId131"/>
    <p:sldId id="508" r:id="rId132"/>
    <p:sldId id="509" r:id="rId133"/>
    <p:sldId id="510" r:id="rId134"/>
    <p:sldId id="511" r:id="rId135"/>
    <p:sldId id="512" r:id="rId136"/>
    <p:sldId id="513" r:id="rId137"/>
    <p:sldId id="514" r:id="rId138"/>
    <p:sldId id="515" r:id="rId139"/>
    <p:sldId id="516" r:id="rId140"/>
    <p:sldId id="517" r:id="rId141"/>
    <p:sldId id="518" r:id="rId142"/>
    <p:sldId id="519" r:id="rId143"/>
    <p:sldId id="520" r:id="rId144"/>
    <p:sldId id="521" r:id="rId145"/>
    <p:sldId id="522" r:id="rId146"/>
    <p:sldId id="523" r:id="rId147"/>
    <p:sldId id="524" r:id="rId148"/>
    <p:sldId id="525" r:id="rId149"/>
    <p:sldId id="526" r:id="rId150"/>
    <p:sldId id="527" r:id="rId151"/>
    <p:sldId id="528" r:id="rId152"/>
    <p:sldId id="529" r:id="rId153"/>
    <p:sldId id="530" r:id="rId154"/>
    <p:sldId id="531" r:id="rId155"/>
    <p:sldId id="532" r:id="rId156"/>
    <p:sldId id="533" r:id="rId157"/>
    <p:sldId id="534" r:id="rId158"/>
    <p:sldId id="535" r:id="rId159"/>
    <p:sldId id="536" r:id="rId160"/>
    <p:sldId id="537" r:id="rId161"/>
    <p:sldId id="538" r:id="rId162"/>
    <p:sldId id="539" r:id="rId163"/>
    <p:sldId id="540" r:id="rId164"/>
    <p:sldId id="541" r:id="rId165"/>
    <p:sldId id="542" r:id="rId166"/>
    <p:sldId id="543" r:id="rId167"/>
    <p:sldId id="544" r:id="rId168"/>
    <p:sldId id="545" r:id="rId169"/>
    <p:sldId id="546" r:id="rId170"/>
    <p:sldId id="547" r:id="rId171"/>
    <p:sldId id="548" r:id="rId172"/>
    <p:sldId id="549" r:id="rId173"/>
    <p:sldId id="550" r:id="rId174"/>
    <p:sldId id="551" r:id="rId175"/>
    <p:sldId id="552" r:id="rId176"/>
    <p:sldId id="555" r:id="rId177"/>
    <p:sldId id="558" r:id="rId178"/>
    <p:sldId id="560" r:id="rId179"/>
    <p:sldId id="561" r:id="rId180"/>
    <p:sldId id="563" r:id="rId181"/>
    <p:sldId id="564" r:id="rId182"/>
    <p:sldId id="566" r:id="rId183"/>
    <p:sldId id="570" r:id="rId184"/>
    <p:sldId id="574" r:id="rId185"/>
    <p:sldId id="575" r:id="rId186"/>
    <p:sldId id="576" r:id="rId187"/>
    <p:sldId id="577" r:id="rId188"/>
    <p:sldId id="578" r:id="rId189"/>
    <p:sldId id="580" r:id="rId190"/>
    <p:sldId id="581" r:id="rId191"/>
    <p:sldId id="584" r:id="rId192"/>
    <p:sldId id="587" r:id="rId193"/>
    <p:sldId id="588" r:id="rId194"/>
    <p:sldId id="590" r:id="rId195"/>
    <p:sldId id="592" r:id="rId196"/>
    <p:sldId id="594" r:id="rId197"/>
    <p:sldId id="595" r:id="rId198"/>
    <p:sldId id="596" r:id="rId199"/>
    <p:sldId id="597" r:id="rId200"/>
    <p:sldId id="598" r:id="rId201"/>
    <p:sldId id="599" r:id="rId202"/>
    <p:sldId id="600" r:id="rId203"/>
    <p:sldId id="601" r:id="rId204"/>
    <p:sldId id="602" r:id="rId205"/>
    <p:sldId id="603" r:id="rId206"/>
    <p:sldId id="604" r:id="rId207"/>
    <p:sldId id="605" r:id="rId208"/>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extLst>
    <p:ext uri="{EFAFB233-063F-42B5-8137-9DF3F51BA10A}">
      <p15:sldGuideLst xmlns:p15="http://schemas.microsoft.com/office/powerpoint/2012/main">
        <p15:guide id="1" orient="horz" pos="144">
          <p15:clr>
            <a:srgbClr val="A4A3A4"/>
          </p15:clr>
        </p15:guide>
        <p15:guide id="2" orient="horz" pos="1104">
          <p15:clr>
            <a:srgbClr val="A4A3A4"/>
          </p15:clr>
        </p15:guide>
        <p15:guide id="3" orient="horz" pos="1440">
          <p15:clr>
            <a:srgbClr val="A4A3A4"/>
          </p15:clr>
        </p15:guide>
        <p15:guide id="4" orient="horz" pos="1776">
          <p15:clr>
            <a:srgbClr val="A4A3A4"/>
          </p15:clr>
        </p15:guide>
        <p15:guide id="5" pos="144">
          <p15:clr>
            <a:srgbClr val="A4A3A4"/>
          </p15:clr>
        </p15:guide>
        <p15:guide id="6" pos="392">
          <p15:clr>
            <a:srgbClr val="A4A3A4"/>
          </p15:clr>
        </p15:guide>
        <p15:guide id="7" pos="816">
          <p15:clr>
            <a:srgbClr val="A4A3A4"/>
          </p15:clr>
        </p15:guide>
        <p15:guide id="8" pos="100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8" autoAdjust="0"/>
    <p:restoredTop sz="96033" autoAdjust="0"/>
  </p:normalViewPr>
  <p:slideViewPr>
    <p:cSldViewPr>
      <p:cViewPr varScale="1">
        <p:scale>
          <a:sx n="87" d="100"/>
          <a:sy n="87" d="100"/>
        </p:scale>
        <p:origin x="1284" y="78"/>
      </p:cViewPr>
      <p:guideLst>
        <p:guide orient="horz" pos="144"/>
        <p:guide orient="horz" pos="1104"/>
        <p:guide orient="horz" pos="1440"/>
        <p:guide orient="horz" pos="1776"/>
        <p:guide pos="144"/>
        <p:guide pos="392"/>
        <p:guide pos="816"/>
        <p:guide pos="1008"/>
      </p:guideLst>
    </p:cSldViewPr>
  </p:slideViewPr>
  <p:outlineViewPr>
    <p:cViewPr>
      <p:scale>
        <a:sx n="33" d="100"/>
        <a:sy n="33" d="100"/>
      </p:scale>
      <p:origin x="0" y="3044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12" d="100"/>
          <a:sy n="112" d="100"/>
        </p:scale>
        <p:origin x="-242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notesMaster" Target="notesMasters/notesMaster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handoutMaster" Target="handoutMasters/handout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069D1CD-1D6E-4E6D-AF2D-C98283F3F3F9}" type="datetimeFigureOut">
              <a:rPr lang="en-US" smtClean="0"/>
              <a:t>7/2/2018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4B0A53C-33AD-45A6-AB3A-F17FA58C8E80}" type="slidenum">
              <a:rPr lang="en-US" smtClean="0"/>
              <a:t>‹#›</a:t>
            </a:fld>
            <a:endParaRPr lang="en-US"/>
          </a:p>
        </p:txBody>
      </p:sp>
    </p:spTree>
    <p:extLst>
      <p:ext uri="{BB962C8B-B14F-4D97-AF65-F5344CB8AC3E}">
        <p14:creationId xmlns:p14="http://schemas.microsoft.com/office/powerpoint/2010/main" val="343065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smtClean="0"/>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smtClean="0"/>
            </a:lvl1pPr>
          </a:lstStyle>
          <a:p>
            <a:pPr>
              <a:defRPr/>
            </a:pPr>
            <a:fld id="{5782B7E2-9C6A-44D5-B034-5F1D0E4E3E5F}" type="slidenum">
              <a:rPr lang="en-US"/>
              <a:pPr>
                <a:defRPr/>
              </a:pPr>
              <a:t>‹#›</a:t>
            </a:fld>
            <a:endParaRPr lang="en-US"/>
          </a:p>
        </p:txBody>
      </p:sp>
    </p:spTree>
    <p:extLst>
      <p:ext uri="{BB962C8B-B14F-4D97-AF65-F5344CB8AC3E}">
        <p14:creationId xmlns:p14="http://schemas.microsoft.com/office/powerpoint/2010/main" val="1557234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05A2FAB-4BD2-4300-87D6-AB99BBEADA8D}" type="slidenum">
              <a:rPr lang="en-US"/>
              <a:pPr/>
              <a:t>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30FB41A-FA69-4A8F-9075-F6FF3ACC948B}" type="slidenum">
              <a:rPr lang="en-US"/>
              <a:pPr/>
              <a:t>16</a:t>
            </a:fld>
            <a:endParaRPr lang="en-US"/>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681E789-4933-49FA-8F76-24DA38C7CEFE}" type="slidenum">
              <a:rPr lang="en-US" altLang="en-US" sz="1200">
                <a:solidFill>
                  <a:schemeClr val="tx1"/>
                </a:solidFill>
              </a:rPr>
              <a:pPr eaLnBrk="1" hangingPunct="1"/>
              <a:t>134</a:t>
            </a:fld>
            <a:endParaRPr lang="en-US" altLang="en-US" sz="1200">
              <a:solidFill>
                <a:schemeClr val="tx1"/>
              </a:solidFill>
            </a:endParaRPr>
          </a:p>
        </p:txBody>
      </p:sp>
    </p:spTree>
    <p:extLst>
      <p:ext uri="{BB962C8B-B14F-4D97-AF65-F5344CB8AC3E}">
        <p14:creationId xmlns:p14="http://schemas.microsoft.com/office/powerpoint/2010/main" val="12322902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B9BD487E-B8E7-41E5-85AC-D15BB4C2CFE8}" type="slidenum">
              <a:rPr lang="en-US" altLang="en-US" sz="1200">
                <a:solidFill>
                  <a:schemeClr val="tx1"/>
                </a:solidFill>
              </a:rPr>
              <a:pPr eaLnBrk="1" hangingPunct="1"/>
              <a:t>135</a:t>
            </a:fld>
            <a:endParaRPr lang="en-US" altLang="en-US" sz="1200">
              <a:solidFill>
                <a:schemeClr val="tx1"/>
              </a:solidFill>
            </a:endParaRPr>
          </a:p>
        </p:txBody>
      </p:sp>
    </p:spTree>
    <p:extLst>
      <p:ext uri="{BB962C8B-B14F-4D97-AF65-F5344CB8AC3E}">
        <p14:creationId xmlns:p14="http://schemas.microsoft.com/office/powerpoint/2010/main" val="27512845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A8A80B6-8A67-45EE-82EE-BF815307EC64}" type="slidenum">
              <a:rPr lang="en-US" altLang="en-US" sz="1200">
                <a:solidFill>
                  <a:schemeClr val="tx1"/>
                </a:solidFill>
              </a:rPr>
              <a:pPr eaLnBrk="1" hangingPunct="1"/>
              <a:t>136</a:t>
            </a:fld>
            <a:endParaRPr lang="en-US" altLang="en-US" sz="1200">
              <a:solidFill>
                <a:schemeClr val="tx1"/>
              </a:solidFill>
            </a:endParaRPr>
          </a:p>
        </p:txBody>
      </p:sp>
    </p:spTree>
    <p:extLst>
      <p:ext uri="{BB962C8B-B14F-4D97-AF65-F5344CB8AC3E}">
        <p14:creationId xmlns:p14="http://schemas.microsoft.com/office/powerpoint/2010/main" val="27176928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B9C3D7FA-A736-4A15-A6B2-CAA6CD6D64A0}" type="slidenum">
              <a:rPr lang="en-US" altLang="en-US" sz="1200">
                <a:solidFill>
                  <a:schemeClr val="tx1"/>
                </a:solidFill>
              </a:rPr>
              <a:pPr eaLnBrk="1" hangingPunct="1"/>
              <a:t>137</a:t>
            </a:fld>
            <a:endParaRPr lang="en-US" altLang="en-US" sz="1200">
              <a:solidFill>
                <a:schemeClr val="tx1"/>
              </a:solidFill>
            </a:endParaRPr>
          </a:p>
        </p:txBody>
      </p:sp>
    </p:spTree>
    <p:extLst>
      <p:ext uri="{BB962C8B-B14F-4D97-AF65-F5344CB8AC3E}">
        <p14:creationId xmlns:p14="http://schemas.microsoft.com/office/powerpoint/2010/main" val="34074064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AA32D96A-2CC4-4326-8461-F3DBE9E65FA3}" type="slidenum">
              <a:rPr lang="en-US" altLang="en-US" sz="1200">
                <a:solidFill>
                  <a:schemeClr val="tx1"/>
                </a:solidFill>
              </a:rPr>
              <a:pPr eaLnBrk="1" hangingPunct="1"/>
              <a:t>138</a:t>
            </a:fld>
            <a:endParaRPr lang="en-US" altLang="en-US" sz="1200">
              <a:solidFill>
                <a:schemeClr val="tx1"/>
              </a:solidFill>
            </a:endParaRPr>
          </a:p>
        </p:txBody>
      </p:sp>
    </p:spTree>
    <p:extLst>
      <p:ext uri="{BB962C8B-B14F-4D97-AF65-F5344CB8AC3E}">
        <p14:creationId xmlns:p14="http://schemas.microsoft.com/office/powerpoint/2010/main" val="8794774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83C65208-61DE-4733-8AD6-420DD01165DD}" type="slidenum">
              <a:rPr lang="en-US" altLang="en-US" sz="1200">
                <a:solidFill>
                  <a:schemeClr val="tx1"/>
                </a:solidFill>
              </a:rPr>
              <a:pPr eaLnBrk="1" hangingPunct="1"/>
              <a:t>139</a:t>
            </a:fld>
            <a:endParaRPr lang="en-US" altLang="en-US" sz="1200">
              <a:solidFill>
                <a:schemeClr val="tx1"/>
              </a:solidFill>
            </a:endParaRPr>
          </a:p>
        </p:txBody>
      </p:sp>
    </p:spTree>
    <p:extLst>
      <p:ext uri="{BB962C8B-B14F-4D97-AF65-F5344CB8AC3E}">
        <p14:creationId xmlns:p14="http://schemas.microsoft.com/office/powerpoint/2010/main" val="8724536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CAB96F28-5C5B-41B8-8395-C782499CB6F9}" type="slidenum">
              <a:rPr lang="en-US" altLang="en-US" sz="1200">
                <a:solidFill>
                  <a:schemeClr val="tx1"/>
                </a:solidFill>
              </a:rPr>
              <a:pPr eaLnBrk="1" hangingPunct="1"/>
              <a:t>140</a:t>
            </a:fld>
            <a:endParaRPr lang="en-US" altLang="en-US" sz="1200">
              <a:solidFill>
                <a:schemeClr val="tx1"/>
              </a:solidFill>
            </a:endParaRPr>
          </a:p>
        </p:txBody>
      </p:sp>
    </p:spTree>
    <p:extLst>
      <p:ext uri="{BB962C8B-B14F-4D97-AF65-F5344CB8AC3E}">
        <p14:creationId xmlns:p14="http://schemas.microsoft.com/office/powerpoint/2010/main" val="23203963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9A9E95B8-C108-4F58-934F-CC169C05838D}" type="slidenum">
              <a:rPr lang="en-US" altLang="en-US" sz="1200">
                <a:solidFill>
                  <a:schemeClr val="tx1"/>
                </a:solidFill>
              </a:rPr>
              <a:pPr eaLnBrk="1" hangingPunct="1"/>
              <a:t>141</a:t>
            </a:fld>
            <a:endParaRPr lang="en-US" altLang="en-US" sz="1200">
              <a:solidFill>
                <a:schemeClr val="tx1"/>
              </a:solidFill>
            </a:endParaRPr>
          </a:p>
        </p:txBody>
      </p:sp>
    </p:spTree>
    <p:extLst>
      <p:ext uri="{BB962C8B-B14F-4D97-AF65-F5344CB8AC3E}">
        <p14:creationId xmlns:p14="http://schemas.microsoft.com/office/powerpoint/2010/main" val="12021684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FB45D00-469D-4DE9-9598-82EBBD3F0E28}" type="slidenum">
              <a:rPr lang="en-US" altLang="en-US" sz="1200">
                <a:solidFill>
                  <a:schemeClr val="tx1"/>
                </a:solidFill>
              </a:rPr>
              <a:pPr eaLnBrk="1" hangingPunct="1"/>
              <a:t>142</a:t>
            </a:fld>
            <a:endParaRPr lang="en-US" altLang="en-US" sz="1200">
              <a:solidFill>
                <a:schemeClr val="tx1"/>
              </a:solidFill>
            </a:endParaRPr>
          </a:p>
        </p:txBody>
      </p:sp>
    </p:spTree>
    <p:extLst>
      <p:ext uri="{BB962C8B-B14F-4D97-AF65-F5344CB8AC3E}">
        <p14:creationId xmlns:p14="http://schemas.microsoft.com/office/powerpoint/2010/main" val="26400410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73328EED-AB01-43DD-88FE-00F85071E389}" type="slidenum">
              <a:rPr lang="en-US" altLang="en-US" sz="1200">
                <a:solidFill>
                  <a:schemeClr val="tx1"/>
                </a:solidFill>
              </a:rPr>
              <a:pPr eaLnBrk="1" hangingPunct="1"/>
              <a:t>143</a:t>
            </a:fld>
            <a:endParaRPr lang="en-US" altLang="en-US" sz="1200">
              <a:solidFill>
                <a:schemeClr val="tx1"/>
              </a:solidFill>
            </a:endParaRPr>
          </a:p>
        </p:txBody>
      </p:sp>
    </p:spTree>
    <p:extLst>
      <p:ext uri="{BB962C8B-B14F-4D97-AF65-F5344CB8AC3E}">
        <p14:creationId xmlns:p14="http://schemas.microsoft.com/office/powerpoint/2010/main" val="133886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475FE25-C129-4474-87C7-C44C6329CD1B}" type="slidenum">
              <a:rPr lang="en-US"/>
              <a:pPr/>
              <a:t>17</a:t>
            </a:fld>
            <a:endParaRPr lang="en-US"/>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0C22B13-1722-4DA3-AD84-03A93F8CC08D}" type="slidenum">
              <a:rPr lang="en-US" altLang="en-US" sz="1200">
                <a:solidFill>
                  <a:schemeClr val="tx1"/>
                </a:solidFill>
              </a:rPr>
              <a:pPr eaLnBrk="1" hangingPunct="1"/>
              <a:t>144</a:t>
            </a:fld>
            <a:endParaRPr lang="en-US" altLang="en-US" sz="1200">
              <a:solidFill>
                <a:schemeClr val="tx1"/>
              </a:solidFill>
            </a:endParaRPr>
          </a:p>
        </p:txBody>
      </p:sp>
    </p:spTree>
    <p:extLst>
      <p:ext uri="{BB962C8B-B14F-4D97-AF65-F5344CB8AC3E}">
        <p14:creationId xmlns:p14="http://schemas.microsoft.com/office/powerpoint/2010/main" val="1594491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62E1722A-F2D4-4B79-B8A7-78A0F7E6B9D4}" type="slidenum">
              <a:rPr lang="en-US" altLang="en-US" sz="1200">
                <a:solidFill>
                  <a:schemeClr val="tx1"/>
                </a:solidFill>
              </a:rPr>
              <a:pPr eaLnBrk="1" hangingPunct="1"/>
              <a:t>145</a:t>
            </a:fld>
            <a:endParaRPr lang="en-US" altLang="en-US" sz="1200">
              <a:solidFill>
                <a:schemeClr val="tx1"/>
              </a:solidFill>
            </a:endParaRPr>
          </a:p>
        </p:txBody>
      </p:sp>
    </p:spTree>
    <p:extLst>
      <p:ext uri="{BB962C8B-B14F-4D97-AF65-F5344CB8AC3E}">
        <p14:creationId xmlns:p14="http://schemas.microsoft.com/office/powerpoint/2010/main" val="6769846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26156BC-2436-4A61-AB9A-2B2B0041585A}" type="slidenum">
              <a:rPr lang="en-US" altLang="en-US" sz="1200">
                <a:solidFill>
                  <a:schemeClr val="tx1"/>
                </a:solidFill>
              </a:rPr>
              <a:pPr eaLnBrk="1" hangingPunct="1"/>
              <a:t>146</a:t>
            </a:fld>
            <a:endParaRPr lang="en-US" altLang="en-US" sz="1200">
              <a:solidFill>
                <a:schemeClr val="tx1"/>
              </a:solidFill>
            </a:endParaRPr>
          </a:p>
        </p:txBody>
      </p:sp>
    </p:spTree>
    <p:extLst>
      <p:ext uri="{BB962C8B-B14F-4D97-AF65-F5344CB8AC3E}">
        <p14:creationId xmlns:p14="http://schemas.microsoft.com/office/powerpoint/2010/main" val="174214807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4B15E13E-C96A-404D-956B-EC563891603C}" type="slidenum">
              <a:rPr lang="en-US" altLang="en-US" sz="1200">
                <a:solidFill>
                  <a:schemeClr val="tx1"/>
                </a:solidFill>
              </a:rPr>
              <a:pPr eaLnBrk="1" hangingPunct="1"/>
              <a:t>147</a:t>
            </a:fld>
            <a:endParaRPr lang="en-US" altLang="en-US" sz="1200">
              <a:solidFill>
                <a:schemeClr val="tx1"/>
              </a:solidFill>
            </a:endParaRPr>
          </a:p>
        </p:txBody>
      </p:sp>
    </p:spTree>
    <p:extLst>
      <p:ext uri="{BB962C8B-B14F-4D97-AF65-F5344CB8AC3E}">
        <p14:creationId xmlns:p14="http://schemas.microsoft.com/office/powerpoint/2010/main" val="41229838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425A7CD-9EE7-4909-BBA6-0F7EDA295678}" type="slidenum">
              <a:rPr lang="en-US" altLang="en-US" sz="1200">
                <a:solidFill>
                  <a:schemeClr val="tx1"/>
                </a:solidFill>
              </a:rPr>
              <a:pPr eaLnBrk="1" hangingPunct="1"/>
              <a:t>148</a:t>
            </a:fld>
            <a:endParaRPr lang="en-US" altLang="en-US" sz="1200">
              <a:solidFill>
                <a:schemeClr val="tx1"/>
              </a:solidFill>
            </a:endParaRPr>
          </a:p>
        </p:txBody>
      </p:sp>
    </p:spTree>
    <p:extLst>
      <p:ext uri="{BB962C8B-B14F-4D97-AF65-F5344CB8AC3E}">
        <p14:creationId xmlns:p14="http://schemas.microsoft.com/office/powerpoint/2010/main" val="120754379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B004F7BD-DEE4-4922-868A-CC84FF7397C0}" type="slidenum">
              <a:rPr lang="en-US" altLang="en-US" sz="1200">
                <a:solidFill>
                  <a:schemeClr val="tx1"/>
                </a:solidFill>
              </a:rPr>
              <a:pPr eaLnBrk="1" hangingPunct="1"/>
              <a:t>149</a:t>
            </a:fld>
            <a:endParaRPr lang="en-US" altLang="en-US" sz="1200">
              <a:solidFill>
                <a:schemeClr val="tx1"/>
              </a:solidFill>
            </a:endParaRPr>
          </a:p>
        </p:txBody>
      </p:sp>
    </p:spTree>
    <p:extLst>
      <p:ext uri="{BB962C8B-B14F-4D97-AF65-F5344CB8AC3E}">
        <p14:creationId xmlns:p14="http://schemas.microsoft.com/office/powerpoint/2010/main" val="39789219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4AB3A27E-9A27-4C64-8D33-669B169B31B0}" type="slidenum">
              <a:rPr lang="en-US" altLang="en-US" sz="1200">
                <a:solidFill>
                  <a:schemeClr val="tx1"/>
                </a:solidFill>
              </a:rPr>
              <a:pPr eaLnBrk="1" hangingPunct="1"/>
              <a:t>150</a:t>
            </a:fld>
            <a:endParaRPr lang="en-US" altLang="en-US" sz="1200">
              <a:solidFill>
                <a:schemeClr val="tx1"/>
              </a:solidFill>
            </a:endParaRPr>
          </a:p>
        </p:txBody>
      </p:sp>
    </p:spTree>
    <p:extLst>
      <p:ext uri="{BB962C8B-B14F-4D97-AF65-F5344CB8AC3E}">
        <p14:creationId xmlns:p14="http://schemas.microsoft.com/office/powerpoint/2010/main" val="33500799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9D07A498-6D36-48CB-A5A1-85F480401464}" type="slidenum">
              <a:rPr lang="en-US" altLang="en-US" sz="1200">
                <a:solidFill>
                  <a:schemeClr val="tx1"/>
                </a:solidFill>
              </a:rPr>
              <a:pPr eaLnBrk="1" hangingPunct="1"/>
              <a:t>151</a:t>
            </a:fld>
            <a:endParaRPr lang="en-US" altLang="en-US" sz="1200">
              <a:solidFill>
                <a:schemeClr val="tx1"/>
              </a:solidFill>
            </a:endParaRPr>
          </a:p>
        </p:txBody>
      </p:sp>
    </p:spTree>
    <p:extLst>
      <p:ext uri="{BB962C8B-B14F-4D97-AF65-F5344CB8AC3E}">
        <p14:creationId xmlns:p14="http://schemas.microsoft.com/office/powerpoint/2010/main" val="2799836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8B4E75CF-35CE-4CAC-84CB-8B5D6657C56E}" type="slidenum">
              <a:rPr lang="en-US" altLang="en-US" sz="1200">
                <a:solidFill>
                  <a:schemeClr val="tx1"/>
                </a:solidFill>
              </a:rPr>
              <a:pPr eaLnBrk="1" hangingPunct="1"/>
              <a:t>152</a:t>
            </a:fld>
            <a:endParaRPr lang="en-US" altLang="en-US" sz="1200">
              <a:solidFill>
                <a:schemeClr val="tx1"/>
              </a:solidFill>
            </a:endParaRPr>
          </a:p>
        </p:txBody>
      </p:sp>
    </p:spTree>
    <p:extLst>
      <p:ext uri="{BB962C8B-B14F-4D97-AF65-F5344CB8AC3E}">
        <p14:creationId xmlns:p14="http://schemas.microsoft.com/office/powerpoint/2010/main" val="31101259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529567E6-6644-424A-A516-C975FD5F5F23}" type="slidenum">
              <a:rPr lang="en-US" altLang="en-US" sz="1200">
                <a:solidFill>
                  <a:schemeClr val="tx1"/>
                </a:solidFill>
              </a:rPr>
              <a:pPr eaLnBrk="1" hangingPunct="1"/>
              <a:t>153</a:t>
            </a:fld>
            <a:endParaRPr lang="en-US" altLang="en-US" sz="1200">
              <a:solidFill>
                <a:schemeClr val="tx1"/>
              </a:solidFill>
            </a:endParaRPr>
          </a:p>
        </p:txBody>
      </p:sp>
    </p:spTree>
    <p:extLst>
      <p:ext uri="{BB962C8B-B14F-4D97-AF65-F5344CB8AC3E}">
        <p14:creationId xmlns:p14="http://schemas.microsoft.com/office/powerpoint/2010/main" val="243877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DB4E28A-C8ED-45E9-8C01-93F82A59B1A4}" type="slidenum">
              <a:rPr lang="en-US"/>
              <a:pPr/>
              <a:t>18</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Figure 22.5 The voyage of HMS </a:t>
            </a:r>
            <a:r>
              <a:rPr lang="en-US" i="1" smtClean="0"/>
              <a:t>Beagle.</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6C0D4711-4C86-44BC-AA97-7A5C1642DA4E}" type="slidenum">
              <a:rPr lang="en-US" altLang="en-US" sz="1200">
                <a:solidFill>
                  <a:schemeClr val="tx1"/>
                </a:solidFill>
              </a:rPr>
              <a:pPr eaLnBrk="1" hangingPunct="1"/>
              <a:t>154</a:t>
            </a:fld>
            <a:endParaRPr lang="en-US" altLang="en-US" sz="1200">
              <a:solidFill>
                <a:schemeClr val="tx1"/>
              </a:solidFill>
            </a:endParaRPr>
          </a:p>
        </p:txBody>
      </p:sp>
    </p:spTree>
    <p:extLst>
      <p:ext uri="{BB962C8B-B14F-4D97-AF65-F5344CB8AC3E}">
        <p14:creationId xmlns:p14="http://schemas.microsoft.com/office/powerpoint/2010/main" val="26003925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FAB65D50-CDFD-4B67-B2A1-D1BD103A23AC}" type="slidenum">
              <a:rPr lang="en-US" altLang="en-US" sz="1200">
                <a:solidFill>
                  <a:schemeClr val="tx1"/>
                </a:solidFill>
              </a:rPr>
              <a:pPr eaLnBrk="1" hangingPunct="1"/>
              <a:t>155</a:t>
            </a:fld>
            <a:endParaRPr lang="en-US" altLang="en-US" sz="1200">
              <a:solidFill>
                <a:schemeClr val="tx1"/>
              </a:solidFill>
            </a:endParaRPr>
          </a:p>
        </p:txBody>
      </p:sp>
    </p:spTree>
    <p:extLst>
      <p:ext uri="{BB962C8B-B14F-4D97-AF65-F5344CB8AC3E}">
        <p14:creationId xmlns:p14="http://schemas.microsoft.com/office/powerpoint/2010/main" val="28914644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E1668136-E4D1-4D08-B764-D58BFB57647C}" type="slidenum">
              <a:rPr lang="en-US" altLang="en-US" sz="1200">
                <a:solidFill>
                  <a:schemeClr val="tx1"/>
                </a:solidFill>
              </a:rPr>
              <a:pPr eaLnBrk="1" hangingPunct="1"/>
              <a:t>156</a:t>
            </a:fld>
            <a:endParaRPr lang="en-US" altLang="en-US" sz="1200">
              <a:solidFill>
                <a:schemeClr val="tx1"/>
              </a:solidFill>
            </a:endParaRPr>
          </a:p>
        </p:txBody>
      </p:sp>
    </p:spTree>
    <p:extLst>
      <p:ext uri="{BB962C8B-B14F-4D97-AF65-F5344CB8AC3E}">
        <p14:creationId xmlns:p14="http://schemas.microsoft.com/office/powerpoint/2010/main" val="4064038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644B839C-F941-4C4C-9C72-FC6F72948B5E}" type="slidenum">
              <a:rPr lang="en-US" altLang="en-US" sz="1200">
                <a:solidFill>
                  <a:schemeClr val="tx1"/>
                </a:solidFill>
              </a:rPr>
              <a:pPr eaLnBrk="1" hangingPunct="1"/>
              <a:t>157</a:t>
            </a:fld>
            <a:endParaRPr lang="en-US" altLang="en-US" sz="1200">
              <a:solidFill>
                <a:schemeClr val="tx1"/>
              </a:solidFill>
            </a:endParaRPr>
          </a:p>
        </p:txBody>
      </p:sp>
    </p:spTree>
    <p:extLst>
      <p:ext uri="{BB962C8B-B14F-4D97-AF65-F5344CB8AC3E}">
        <p14:creationId xmlns:p14="http://schemas.microsoft.com/office/powerpoint/2010/main" val="30010408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6407687-039B-40AF-BF49-3A6E63F6AC2F}" type="slidenum">
              <a:rPr lang="en-US" altLang="en-US" sz="1200">
                <a:solidFill>
                  <a:schemeClr val="tx1"/>
                </a:solidFill>
              </a:rPr>
              <a:pPr eaLnBrk="1" hangingPunct="1"/>
              <a:t>158</a:t>
            </a:fld>
            <a:endParaRPr lang="en-US" altLang="en-US" sz="1200">
              <a:solidFill>
                <a:schemeClr val="tx1"/>
              </a:solidFill>
            </a:endParaRPr>
          </a:p>
        </p:txBody>
      </p:sp>
    </p:spTree>
    <p:extLst>
      <p:ext uri="{BB962C8B-B14F-4D97-AF65-F5344CB8AC3E}">
        <p14:creationId xmlns:p14="http://schemas.microsoft.com/office/powerpoint/2010/main" val="320168615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3B63ECF-4983-4F04-82AC-B94CCE5CAE4F}" type="slidenum">
              <a:rPr lang="en-US" altLang="en-US" sz="1200">
                <a:solidFill>
                  <a:schemeClr val="tx1"/>
                </a:solidFill>
              </a:rPr>
              <a:pPr eaLnBrk="1" hangingPunct="1"/>
              <a:t>159</a:t>
            </a:fld>
            <a:endParaRPr lang="en-US" altLang="en-US" sz="1200">
              <a:solidFill>
                <a:schemeClr val="tx1"/>
              </a:solidFill>
            </a:endParaRPr>
          </a:p>
        </p:txBody>
      </p:sp>
    </p:spTree>
    <p:extLst>
      <p:ext uri="{BB962C8B-B14F-4D97-AF65-F5344CB8AC3E}">
        <p14:creationId xmlns:p14="http://schemas.microsoft.com/office/powerpoint/2010/main" val="15954798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046AFFE-450A-4011-ABD4-2B268EAB9338}" type="slidenum">
              <a:rPr lang="en-US" altLang="en-US" sz="1200">
                <a:solidFill>
                  <a:schemeClr val="tx1"/>
                </a:solidFill>
              </a:rPr>
              <a:pPr eaLnBrk="1" hangingPunct="1"/>
              <a:t>160</a:t>
            </a:fld>
            <a:endParaRPr lang="en-US" altLang="en-US" sz="1200">
              <a:solidFill>
                <a:schemeClr val="tx1"/>
              </a:solidFill>
            </a:endParaRPr>
          </a:p>
        </p:txBody>
      </p:sp>
    </p:spTree>
    <p:extLst>
      <p:ext uri="{BB962C8B-B14F-4D97-AF65-F5344CB8AC3E}">
        <p14:creationId xmlns:p14="http://schemas.microsoft.com/office/powerpoint/2010/main" val="23669165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0E786091-89AF-4615-A7D3-7AD9F1E6F17C}" type="slidenum">
              <a:rPr lang="en-US" altLang="en-US" sz="1200">
                <a:solidFill>
                  <a:schemeClr val="tx1"/>
                </a:solidFill>
              </a:rPr>
              <a:pPr eaLnBrk="1" hangingPunct="1"/>
              <a:t>161</a:t>
            </a:fld>
            <a:endParaRPr lang="en-US" altLang="en-US" sz="1200">
              <a:solidFill>
                <a:schemeClr val="tx1"/>
              </a:solidFill>
            </a:endParaRPr>
          </a:p>
        </p:txBody>
      </p:sp>
    </p:spTree>
    <p:extLst>
      <p:ext uri="{BB962C8B-B14F-4D97-AF65-F5344CB8AC3E}">
        <p14:creationId xmlns:p14="http://schemas.microsoft.com/office/powerpoint/2010/main" val="16916274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44B5D97B-55D2-4F1C-8210-64E238CA5BE9}" type="slidenum">
              <a:rPr lang="en-US" altLang="en-US" sz="1200">
                <a:solidFill>
                  <a:schemeClr val="tx1"/>
                </a:solidFill>
              </a:rPr>
              <a:pPr eaLnBrk="1" hangingPunct="1"/>
              <a:t>162</a:t>
            </a:fld>
            <a:endParaRPr lang="en-US" altLang="en-US" sz="1200">
              <a:solidFill>
                <a:schemeClr val="tx1"/>
              </a:solidFill>
            </a:endParaRPr>
          </a:p>
        </p:txBody>
      </p:sp>
    </p:spTree>
    <p:extLst>
      <p:ext uri="{BB962C8B-B14F-4D97-AF65-F5344CB8AC3E}">
        <p14:creationId xmlns:p14="http://schemas.microsoft.com/office/powerpoint/2010/main" val="38619050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E8AA0A2D-D9F2-442B-80DB-C2FF24B652E0}" type="slidenum">
              <a:rPr lang="en-US" altLang="en-US" sz="1200">
                <a:solidFill>
                  <a:schemeClr val="tx1"/>
                </a:solidFill>
              </a:rPr>
              <a:pPr eaLnBrk="1" hangingPunct="1"/>
              <a:t>163</a:t>
            </a:fld>
            <a:endParaRPr lang="en-US" altLang="en-US" sz="1200">
              <a:solidFill>
                <a:schemeClr val="tx1"/>
              </a:solidFill>
            </a:endParaRPr>
          </a:p>
        </p:txBody>
      </p:sp>
    </p:spTree>
    <p:extLst>
      <p:ext uri="{BB962C8B-B14F-4D97-AF65-F5344CB8AC3E}">
        <p14:creationId xmlns:p14="http://schemas.microsoft.com/office/powerpoint/2010/main" val="92362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209A5DB-1D3F-4738-9279-6D74D1086AB5}" type="slidenum">
              <a:rPr lang="en-US"/>
              <a:pPr/>
              <a:t>19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Figure 22.5 The voyage of HMS </a:t>
            </a:r>
            <a:r>
              <a:rPr lang="en-US" i="1" smtClean="0"/>
              <a:t>Beagle.</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C80CF645-AC5C-4336-8E93-6A7EB5E6D305}" type="slidenum">
              <a:rPr lang="en-US" altLang="en-US" sz="1200">
                <a:solidFill>
                  <a:schemeClr val="tx1"/>
                </a:solidFill>
              </a:rPr>
              <a:pPr eaLnBrk="1" hangingPunct="1"/>
              <a:t>164</a:t>
            </a:fld>
            <a:endParaRPr lang="en-US" altLang="en-US" sz="1200">
              <a:solidFill>
                <a:schemeClr val="tx1"/>
              </a:solidFill>
            </a:endParaRPr>
          </a:p>
        </p:txBody>
      </p:sp>
    </p:spTree>
    <p:extLst>
      <p:ext uri="{BB962C8B-B14F-4D97-AF65-F5344CB8AC3E}">
        <p14:creationId xmlns:p14="http://schemas.microsoft.com/office/powerpoint/2010/main" val="18738200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4CA78782-8D03-421B-99FA-4A8DE25DF5B1}" type="slidenum">
              <a:rPr lang="en-US" altLang="en-US" sz="1200">
                <a:solidFill>
                  <a:schemeClr val="tx1"/>
                </a:solidFill>
              </a:rPr>
              <a:pPr eaLnBrk="1" hangingPunct="1"/>
              <a:t>165</a:t>
            </a:fld>
            <a:endParaRPr lang="en-US" altLang="en-US" sz="1200">
              <a:solidFill>
                <a:schemeClr val="tx1"/>
              </a:solidFill>
            </a:endParaRPr>
          </a:p>
        </p:txBody>
      </p:sp>
    </p:spTree>
    <p:extLst>
      <p:ext uri="{BB962C8B-B14F-4D97-AF65-F5344CB8AC3E}">
        <p14:creationId xmlns:p14="http://schemas.microsoft.com/office/powerpoint/2010/main" val="32225349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B33AC1B-2754-495C-9A3B-1A270EF3AED5}" type="slidenum">
              <a:rPr lang="en-US" altLang="en-US" sz="1200">
                <a:solidFill>
                  <a:schemeClr val="tx1"/>
                </a:solidFill>
              </a:rPr>
              <a:pPr eaLnBrk="1" hangingPunct="1"/>
              <a:t>166</a:t>
            </a:fld>
            <a:endParaRPr lang="en-US" altLang="en-US" sz="1200">
              <a:solidFill>
                <a:schemeClr val="tx1"/>
              </a:solidFill>
            </a:endParaRPr>
          </a:p>
        </p:txBody>
      </p:sp>
    </p:spTree>
    <p:extLst>
      <p:ext uri="{BB962C8B-B14F-4D97-AF65-F5344CB8AC3E}">
        <p14:creationId xmlns:p14="http://schemas.microsoft.com/office/powerpoint/2010/main" val="4336682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8D9535A-F94D-4912-8CD8-EBAAB383EDC1}" type="slidenum">
              <a:rPr lang="en-US" altLang="en-US" sz="1200">
                <a:solidFill>
                  <a:schemeClr val="tx1"/>
                </a:solidFill>
              </a:rPr>
              <a:pPr eaLnBrk="1" hangingPunct="1"/>
              <a:t>167</a:t>
            </a:fld>
            <a:endParaRPr lang="en-US" altLang="en-US" sz="1200">
              <a:solidFill>
                <a:schemeClr val="tx1"/>
              </a:solidFill>
            </a:endParaRPr>
          </a:p>
        </p:txBody>
      </p:sp>
    </p:spTree>
    <p:extLst>
      <p:ext uri="{BB962C8B-B14F-4D97-AF65-F5344CB8AC3E}">
        <p14:creationId xmlns:p14="http://schemas.microsoft.com/office/powerpoint/2010/main" val="41276167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6EBB6A69-D271-45FB-AD7C-761FE4743920}" type="slidenum">
              <a:rPr lang="en-US" altLang="en-US" sz="1200">
                <a:solidFill>
                  <a:schemeClr val="tx1"/>
                </a:solidFill>
              </a:rPr>
              <a:pPr eaLnBrk="1" hangingPunct="1"/>
              <a:t>168</a:t>
            </a:fld>
            <a:endParaRPr lang="en-US" altLang="en-US" sz="1200">
              <a:solidFill>
                <a:schemeClr val="tx1"/>
              </a:solidFill>
            </a:endParaRPr>
          </a:p>
        </p:txBody>
      </p:sp>
    </p:spTree>
    <p:extLst>
      <p:ext uri="{BB962C8B-B14F-4D97-AF65-F5344CB8AC3E}">
        <p14:creationId xmlns:p14="http://schemas.microsoft.com/office/powerpoint/2010/main" val="268384265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C41AA6FA-394C-4508-9D2C-401340A8B305}" type="slidenum">
              <a:rPr lang="en-US" altLang="en-US" sz="1200">
                <a:solidFill>
                  <a:schemeClr val="tx1"/>
                </a:solidFill>
              </a:rPr>
              <a:pPr eaLnBrk="1" hangingPunct="1"/>
              <a:t>169</a:t>
            </a:fld>
            <a:endParaRPr lang="en-US" altLang="en-US" sz="1200">
              <a:solidFill>
                <a:schemeClr val="tx1"/>
              </a:solidFill>
            </a:endParaRPr>
          </a:p>
        </p:txBody>
      </p:sp>
    </p:spTree>
    <p:extLst>
      <p:ext uri="{BB962C8B-B14F-4D97-AF65-F5344CB8AC3E}">
        <p14:creationId xmlns:p14="http://schemas.microsoft.com/office/powerpoint/2010/main" val="46188054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9D9478B-7B0E-4036-9ADB-0A16483113CB}" type="slidenum">
              <a:rPr lang="en-US" altLang="en-US" sz="1200">
                <a:solidFill>
                  <a:schemeClr val="tx1"/>
                </a:solidFill>
              </a:rPr>
              <a:pPr eaLnBrk="1" hangingPunct="1"/>
              <a:t>170</a:t>
            </a:fld>
            <a:endParaRPr lang="en-US" altLang="en-US" sz="1200">
              <a:solidFill>
                <a:schemeClr val="tx1"/>
              </a:solidFill>
            </a:endParaRPr>
          </a:p>
        </p:txBody>
      </p:sp>
    </p:spTree>
    <p:extLst>
      <p:ext uri="{BB962C8B-B14F-4D97-AF65-F5344CB8AC3E}">
        <p14:creationId xmlns:p14="http://schemas.microsoft.com/office/powerpoint/2010/main" val="6198956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1789E947-17E6-4B2C-BB63-EA62C4033533}" type="slidenum">
              <a:rPr lang="en-US" altLang="en-US" sz="1200">
                <a:solidFill>
                  <a:schemeClr val="tx1"/>
                </a:solidFill>
              </a:rPr>
              <a:pPr eaLnBrk="1" hangingPunct="1"/>
              <a:t>171</a:t>
            </a:fld>
            <a:endParaRPr lang="en-US" altLang="en-US" sz="1200">
              <a:solidFill>
                <a:schemeClr val="tx1"/>
              </a:solidFill>
            </a:endParaRPr>
          </a:p>
        </p:txBody>
      </p:sp>
    </p:spTree>
    <p:extLst>
      <p:ext uri="{BB962C8B-B14F-4D97-AF65-F5344CB8AC3E}">
        <p14:creationId xmlns:p14="http://schemas.microsoft.com/office/powerpoint/2010/main" val="399979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EF270F3-2BB1-4162-80A9-432932BC521F}" type="slidenum">
              <a:rPr lang="en-US"/>
              <a:pPr/>
              <a:t>20</a:t>
            </a:fld>
            <a:endParaRPr lang="en-US"/>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F2CC7A8-E2BB-499A-AE39-5DEB075AF871}" type="slidenum">
              <a:rPr lang="en-US"/>
              <a:pPr/>
              <a:t>21</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B9ADF47-48A5-4AC6-BCE2-9251B3972673}" type="slidenum">
              <a:rPr lang="en-US"/>
              <a:pPr/>
              <a:t>22</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A1341F9-D03A-4462-B3E3-DD4E009DE557}" type="slidenum">
              <a:rPr lang="en-US"/>
              <a:pPr/>
              <a:t>24</a:t>
            </a:fld>
            <a:endParaRPr lang="en-US"/>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7710C4B-0128-45A4-BF87-E9870CCFB266}" type="slidenum">
              <a:rPr lang="en-US"/>
              <a:pPr/>
              <a:t>25</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Figure 22.9 Artificial selection.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378F211-3A87-4365-8D63-425EA60B469B}" type="slidenum">
              <a:rPr lang="en-US"/>
              <a:pPr/>
              <a:t>26</a:t>
            </a:fld>
            <a:endParaRPr lang="en-US"/>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7E8F5AF-1707-425B-899E-2CFD3080ACD7}" type="slidenum">
              <a:rPr lang="en-US"/>
              <a:pPr/>
              <a:t>6</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4FF0717-8DB8-4B8A-91C5-A3B1E5AC1701}" type="slidenum">
              <a:rPr lang="en-US"/>
              <a:pPr/>
              <a:t>27</a:t>
            </a:fld>
            <a:endParaRPr lang="en-US"/>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015677B-44F9-4E98-A901-1695CD324638}" type="slidenum">
              <a:rPr lang="en-US"/>
              <a:pPr/>
              <a:t>28</a:t>
            </a:fld>
            <a:endParaRPr lang="en-US"/>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683532FC-052B-45E9-B65E-675F41A81B2B}" type="slidenum">
              <a:rPr lang="en-US"/>
              <a:pPr/>
              <a:t>29</a:t>
            </a:fld>
            <a:endParaRPr lang="en-US"/>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95547427-5761-430F-A6B0-C75D2874A119}" type="slidenum">
              <a:rPr lang="en-US"/>
              <a:pPr/>
              <a:t>30</a:t>
            </a:fld>
            <a:endParaRPr lang="en-US"/>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E49857F4-5671-47BA-B95B-4A7761328D22}" type="slidenum">
              <a:rPr lang="en-US"/>
              <a:pPr/>
              <a:t>31</a:t>
            </a:fld>
            <a:endParaRPr lang="en-US"/>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F7C67984-2206-4DB1-9BAB-6B4224E82515}" type="slidenum">
              <a:rPr lang="en-US"/>
              <a:pPr/>
              <a:t>38</a:t>
            </a:fld>
            <a:endParaRPr lang="en-US"/>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7754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EEE03F9-FA22-4DBA-914B-9FB6A15E54F9}" type="slidenum">
              <a:rPr lang="en-US"/>
              <a:pPr/>
              <a:t>39</a:t>
            </a:fld>
            <a:endParaRPr lang="en-US"/>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45984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EEF4FDF-E396-44AE-BEC1-D2F9DF37B832}" type="slidenum">
              <a:rPr lang="en-US"/>
              <a:pPr/>
              <a:t>40</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Figure 22.13 Inquiry: Can a change in a population’s food source result in evolution by natural selection?</a:t>
            </a:r>
          </a:p>
          <a:p>
            <a:pPr eaLnBrk="1" hangingPunct="1"/>
            <a:endParaRPr lang="en-US" smtClean="0"/>
          </a:p>
        </p:txBody>
      </p:sp>
    </p:spTree>
    <p:extLst>
      <p:ext uri="{BB962C8B-B14F-4D97-AF65-F5344CB8AC3E}">
        <p14:creationId xmlns:p14="http://schemas.microsoft.com/office/powerpoint/2010/main" val="2986575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CBE1635-976F-495E-84B8-256DBBD14008}" type="slidenum">
              <a:rPr lang="en-US"/>
              <a:pPr/>
              <a:t>41</a:t>
            </a:fld>
            <a:endParaRPr lang="en-US"/>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1D2AC8AA-6E68-45D1-BDE3-51A7353B6168}" type="slidenum">
              <a:rPr lang="en-US"/>
              <a:pPr/>
              <a:t>42</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t>Figure 22.UN03 Test Your Understanding, question 7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9EF9662-0F33-4036-8602-FD8729D7AE39}" type="slidenum">
              <a:rPr lang="en-US"/>
              <a:pPr/>
              <a:t>7</a:t>
            </a:fld>
            <a:endParaRPr lang="en-US"/>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4E9525B3-7002-4B6E-B43C-F60DCF1871C8}" type="slidenum">
              <a:rPr lang="en-US"/>
              <a:pPr/>
              <a:t>44</a:t>
            </a:fld>
            <a:endParaRPr lang="en-US"/>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650562E-C4A5-47D1-8454-820ACA2E7539}" type="slidenum">
              <a:rPr lang="en-US"/>
              <a:pPr/>
              <a:t>45</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Figure 22.15 Mammalian forelimbs: homologous structures.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1597D8F-AFC1-45C2-ACDC-F53B72F7A30A}" type="slidenum">
              <a:rPr lang="en-US"/>
              <a:pPr/>
              <a:t>46</a:t>
            </a:fld>
            <a:endParaRPr lang="en-US"/>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CC25FDF-1C1B-4278-B515-019BB681DC63}" type="slidenum">
              <a:rPr lang="en-US"/>
              <a:pPr/>
              <a:t>47</a:t>
            </a:fld>
            <a:endParaRPr lang="en-US"/>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F68F0B3-67DB-4739-9D08-FF61D270856E}" type="slidenum">
              <a:rPr lang="en-US"/>
              <a:pPr/>
              <a:t>48</a:t>
            </a:fld>
            <a:endParaRPr lang="en-US"/>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E6B19730-5611-4420-BCA9-9CD80567D4F7}" type="slidenum">
              <a:rPr lang="en-US"/>
              <a:pPr/>
              <a:t>55</a:t>
            </a:fld>
            <a:endParaRPr lang="en-US"/>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AF50093-76A2-4F8D-897C-116796548815}" type="slidenum">
              <a:rPr lang="en-US"/>
              <a:pPr/>
              <a:t>56</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Figure 22.17 Tree thinking: information provided in an evolutionary tree.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12662E67-700F-42B1-A325-66A438C2072F}" type="slidenum">
              <a:rPr lang="en-US"/>
              <a:pPr/>
              <a:t>57</a:t>
            </a:fld>
            <a:endParaRPr lang="en-US"/>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F37FEB95-D8F8-4FAB-A0D8-E59C006504C2}" type="slidenum">
              <a:rPr lang="en-US"/>
              <a:pPr/>
              <a:t>58</a:t>
            </a:fld>
            <a:endParaRPr lang="en-US"/>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4650FA5-2C8B-4E98-BD8A-EC5BC77057C1}" type="slidenum">
              <a:rPr lang="en-US"/>
              <a:pPr/>
              <a:t>59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827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C8AB2A0-87A9-499B-9343-ADB32DC7AE59}" type="slidenum">
              <a:rPr lang="en-US"/>
              <a:pPr/>
              <a:t>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Figure 22.2 The intellectual context of Darwin’s ideas.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B0AA985-190C-41CB-82CE-FAE5D14A7025}" type="slidenum">
              <a:rPr lang="en-US"/>
              <a:pPr/>
              <a:t>67</a:t>
            </a:fld>
            <a:endParaRPr lang="en-US"/>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49153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D62D45E-0136-44AA-AA3A-371ABD150105}" type="slidenum">
              <a:rPr lang="en-US"/>
              <a:pPr/>
              <a:t>68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Figure 23.1 Is this finch evolving?</a:t>
            </a:r>
          </a:p>
        </p:txBody>
      </p:sp>
    </p:spTree>
    <p:extLst>
      <p:ext uri="{BB962C8B-B14F-4D97-AF65-F5344CB8AC3E}">
        <p14:creationId xmlns:p14="http://schemas.microsoft.com/office/powerpoint/2010/main" val="3645755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899B363-2592-4956-AA08-AB496CF90A3E}" type="slidenum">
              <a:rPr lang="en-US"/>
              <a:pPr/>
              <a:t>69</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Figure 23.2 Evidence of selection by food source.</a:t>
            </a:r>
          </a:p>
        </p:txBody>
      </p:sp>
    </p:spTree>
    <p:extLst>
      <p:ext uri="{BB962C8B-B14F-4D97-AF65-F5344CB8AC3E}">
        <p14:creationId xmlns:p14="http://schemas.microsoft.com/office/powerpoint/2010/main" val="90974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DCC4F60-96FB-4101-B79E-28B9059115F9}" type="slidenum">
              <a:rPr lang="en-US"/>
              <a:pPr/>
              <a:t>70</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07497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1EA0D36-93AE-4901-B182-1976465AC753}" type="slidenum">
              <a:rPr lang="en-US"/>
              <a:pPr/>
              <a:t>71</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01884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0B3E568-FD5A-4287-B8A2-D56BC2105908}" type="slidenum">
              <a:rPr lang="en-US"/>
              <a:pPr/>
              <a:t>72</a:t>
            </a:fld>
            <a:endParaRPr lang="en-US"/>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144316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9C4AEA-61AE-401D-8C79-F55BB7990705}" type="slidenum">
              <a:rPr lang="en-US"/>
              <a:pPr/>
              <a:t>73</a:t>
            </a:fld>
            <a:endParaRPr lang="en-US"/>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87929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A1DDEC1-C6AE-4630-976A-B4977BDD8B8E}" type="slidenum">
              <a:rPr lang="en-US"/>
              <a:pPr/>
              <a:t>74</a:t>
            </a:fld>
            <a:endParaRPr lang="en-US"/>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76912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71A7672-4E13-4CFA-ABD8-F298B394C59E}" type="slidenum">
              <a:rPr lang="en-US"/>
              <a:pPr/>
              <a:t>75</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dirty="0" smtClean="0"/>
              <a:t>Figure 23.5 A cline determined by temperature.</a:t>
            </a:r>
          </a:p>
        </p:txBody>
      </p:sp>
    </p:spTree>
    <p:extLst>
      <p:ext uri="{BB962C8B-B14F-4D97-AF65-F5344CB8AC3E}">
        <p14:creationId xmlns:p14="http://schemas.microsoft.com/office/powerpoint/2010/main" val="3081988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8FEF493-DCD7-4A70-A920-B10403B02CA4}" type="slidenum">
              <a:rPr lang="en-US"/>
              <a:pPr/>
              <a:t>76</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84631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2435814-B035-4523-A968-BE1366E0228D}" type="slidenum">
              <a:rPr lang="en-US"/>
              <a:pPr/>
              <a:t>9</a:t>
            </a:fld>
            <a:endParaRPr lang="en-US"/>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3A9B8CB-5BB8-4338-B6E9-28D58CAC1F1C}" type="slidenum">
              <a:rPr lang="en-US"/>
              <a:pPr/>
              <a:t>77</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05352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52F9D7D-957B-4ABC-AF8E-ADB14B6D4D71}" type="slidenum">
              <a:rPr lang="en-US"/>
              <a:pPr/>
              <a:t>78</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929614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16B29EE-5FF7-40CC-8FBC-ABD1E7D16539}" type="slidenum">
              <a:rPr lang="en-US"/>
              <a:pPr/>
              <a:t>79</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51290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CE4F70C-1F79-4F7C-A225-8A8408F223E6}" type="slidenum">
              <a:rPr lang="en-US"/>
              <a:pPr/>
              <a:t>80</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Figure 23.6 One species, two populations.</a:t>
            </a:r>
          </a:p>
        </p:txBody>
      </p:sp>
    </p:spTree>
    <p:extLst>
      <p:ext uri="{BB962C8B-B14F-4D97-AF65-F5344CB8AC3E}">
        <p14:creationId xmlns:p14="http://schemas.microsoft.com/office/powerpoint/2010/main" val="935796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0DE3D35-1859-4093-809D-5CB52DBC26F7}" type="slidenum">
              <a:rPr lang="en-US"/>
              <a:pPr/>
              <a:t>81</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22775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C02D593F-9AA3-481E-AB56-1DDB98B70A80}" type="slidenum">
              <a:rPr lang="en-US"/>
              <a:pPr/>
              <a:t>82</a:t>
            </a:fld>
            <a:endParaRPr lang="en-US"/>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994760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73A8CF9-EABF-468D-9A9B-62DD17C315CC}" type="slidenum">
              <a:rPr lang="en-US"/>
              <a:pPr/>
              <a:t>83</a:t>
            </a:fld>
            <a:endParaRPr lang="en-US"/>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26442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E12ED89-E2AC-4F28-9B51-91AFDD63AD24}" type="slidenum">
              <a:rPr lang="en-US"/>
              <a:pPr/>
              <a:t>84</a:t>
            </a:fld>
            <a:endParaRPr lang="en-US"/>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3719013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CFC3AD2-4D37-4334-B6FE-B9E7AE83DF09}" type="slidenum">
              <a:rPr lang="en-US"/>
              <a:pPr/>
              <a:t>85</a:t>
            </a:fld>
            <a:endParaRPr lang="en-US"/>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089567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FE2D49C-6DAC-436B-B4A8-8189D7D7CB7B}" type="slidenum">
              <a:rPr lang="en-US"/>
              <a:pPr/>
              <a:t>86</a:t>
            </a:fld>
            <a:endParaRPr lang="en-US"/>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848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886CC91-F9F5-4A6A-9878-F96942E95E37}" type="slidenum">
              <a:rPr lang="en-US"/>
              <a:pPr/>
              <a:t>10</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A3E928C-5A83-4364-8EF6-7FF51EF0097B}" type="slidenum">
              <a:rPr lang="en-US"/>
              <a:pPr/>
              <a:t>87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Figure 23.8 The Hardy-Weinberg principle.</a:t>
            </a:r>
          </a:p>
        </p:txBody>
      </p:sp>
    </p:spTree>
    <p:extLst>
      <p:ext uri="{BB962C8B-B14F-4D97-AF65-F5344CB8AC3E}">
        <p14:creationId xmlns:p14="http://schemas.microsoft.com/office/powerpoint/2010/main" val="37332860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683F3D2-620B-4C40-8B8F-A29376D9F120}" type="slidenum">
              <a:rPr lang="en-US"/>
              <a:pPr/>
              <a:t>88</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Figure 23.9 Genetic drift.</a:t>
            </a:r>
          </a:p>
        </p:txBody>
      </p:sp>
    </p:spTree>
    <p:extLst>
      <p:ext uri="{BB962C8B-B14F-4D97-AF65-F5344CB8AC3E}">
        <p14:creationId xmlns:p14="http://schemas.microsoft.com/office/powerpoint/2010/main" val="3324753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4966985-BC86-4DAC-A52D-6A14A6897BF7}" type="slidenum">
              <a:rPr lang="en-US"/>
              <a:pPr/>
              <a:t>89</a:t>
            </a:fld>
            <a:endParaRPr lang="en-US"/>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97915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2C2BFBC-1367-46BA-9965-6BD1610624F3}" type="slidenum">
              <a:rPr lang="en-US"/>
              <a:pPr/>
              <a:t>90</a:t>
            </a:fld>
            <a:endParaRPr lang="en-US"/>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69833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83B6746-24A6-4A83-A3FB-D9A132E61414}" type="slidenum">
              <a:rPr lang="en-US"/>
              <a:pPr/>
              <a:t>91</a:t>
            </a:fld>
            <a:endParaRPr lang="en-US"/>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03026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110433D-9C7B-4B4B-9F8B-F9E8B073D2F9}" type="slidenum">
              <a:rPr lang="en-US"/>
              <a:pPr/>
              <a:t>92</a:t>
            </a:fld>
            <a:endParaRPr lang="en-US"/>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79277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8EFDBCA-8A35-4476-90E7-88CF24553C42}" type="slidenum">
              <a:rPr lang="en-US"/>
              <a:pPr/>
              <a:t>93</a:t>
            </a:fld>
            <a:endParaRPr lang="en-US"/>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430240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0B4B84E3-4077-4300-AE34-F3747EE50A55}" type="slidenum">
              <a:rPr lang="en-US"/>
              <a:pPr/>
              <a:t>94</a:t>
            </a:fld>
            <a:endParaRPr lang="en-US"/>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50933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0D1E751-012A-43AA-BE34-4A83B900679B}" type="slidenum">
              <a:rPr lang="en-US"/>
              <a:pPr/>
              <a:t>95</a:t>
            </a:fld>
            <a:endParaRPr lang="en-US"/>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55989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48C7F1D0-55E2-4C51-BF84-1FFF4AA88468}" type="slidenum">
              <a:rPr lang="en-US"/>
              <a:pPr/>
              <a:t>97</a:t>
            </a:fld>
            <a:endParaRPr lang="en-US"/>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5792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5BB555E-7F54-4692-886A-4EF8EBD31AE1}" type="slidenum">
              <a:rPr lang="en-US"/>
              <a:pPr/>
              <a:t>11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Figure 22.3 Formation of sedimentary strata with fossils.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FB61A23-7148-44FA-BF68-8B0BC990F784}" type="slidenum">
              <a:rPr lang="en-US"/>
              <a:pPr/>
              <a:t>98</a:t>
            </a:fld>
            <a:endParaRPr lang="en-US"/>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45827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860E558-56DB-4A39-9123-37BA36BBF5C7}" type="slidenum">
              <a:rPr lang="en-US"/>
              <a:pPr/>
              <a:t>99</a:t>
            </a:fld>
            <a:endParaRPr lang="en-US"/>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881475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C4A9391-771F-47B6-87CF-8FDE92DB47C8}" type="slidenum">
              <a:rPr lang="en-US"/>
              <a:pPr/>
              <a:t>100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Figure 23.10 The bottleneck effect.</a:t>
            </a:r>
          </a:p>
        </p:txBody>
      </p:sp>
    </p:spTree>
    <p:extLst>
      <p:ext uri="{BB962C8B-B14F-4D97-AF65-F5344CB8AC3E}">
        <p14:creationId xmlns:p14="http://schemas.microsoft.com/office/powerpoint/2010/main" val="3574119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BEEE618-74F2-4067-8541-602BFF3F296B}" type="slidenum">
              <a:rPr lang="en-US"/>
              <a:pPr/>
              <a:t>101</a:t>
            </a:fld>
            <a:endParaRPr lang="en-US"/>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0410092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6A72E7C-8582-426D-B302-EE080D886FA6}" type="slidenum">
              <a:rPr lang="en-US"/>
              <a:pPr/>
              <a:t>102</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Figure 23.11 Genetic drift and loss of genetic variation.</a:t>
            </a:r>
          </a:p>
        </p:txBody>
      </p:sp>
    </p:spTree>
    <p:extLst>
      <p:ext uri="{BB962C8B-B14F-4D97-AF65-F5344CB8AC3E}">
        <p14:creationId xmlns:p14="http://schemas.microsoft.com/office/powerpoint/2010/main" val="11452772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86B2AE8-D91D-41CB-A70C-C5F12F5B1A48}" type="slidenum">
              <a:rPr lang="en-US"/>
              <a:pPr/>
              <a:t>103</a:t>
            </a:fld>
            <a:endParaRPr lang="en-US"/>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1910685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5F63AA2-141D-42A5-9B70-BD190DE864B8}" type="slidenum">
              <a:rPr lang="en-US"/>
              <a:pPr/>
              <a:t>104</a:t>
            </a:fld>
            <a:endParaRPr lang="en-US"/>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358763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0A713072-7AAF-41EF-8DB2-B49D63392F52}" type="slidenum">
              <a:rPr lang="en-US"/>
              <a:pPr/>
              <a:t>105</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mtClean="0"/>
              <a:t>Figure 23.13 Modes of selection.</a:t>
            </a:r>
          </a:p>
        </p:txBody>
      </p:sp>
    </p:spTree>
    <p:extLst>
      <p:ext uri="{BB962C8B-B14F-4D97-AF65-F5344CB8AC3E}">
        <p14:creationId xmlns:p14="http://schemas.microsoft.com/office/powerpoint/2010/main" val="24294263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3602311-2111-40FE-A3C3-97B9DA35D12B}" type="slidenum">
              <a:rPr lang="en-US"/>
              <a:pPr/>
              <a:t>106</a:t>
            </a:fld>
            <a:endParaRPr lang="en-US"/>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1448922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69F58FF-B3C2-469F-870F-F8D44A76134D}" type="slidenum">
              <a:rPr lang="en-US"/>
              <a:pPr/>
              <a:t>111</a:t>
            </a:fld>
            <a:endParaRPr lang="en-US"/>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05664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EB27754-AB7A-4CC2-9DF7-598731527CEC}" type="slidenum">
              <a:rPr lang="en-US"/>
              <a:pPr/>
              <a:t>14</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0F1114AD-297A-423B-8203-887C0ADF6BC7}" type="slidenum">
              <a:rPr lang="en-US"/>
              <a:pPr/>
              <a:t>112</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Figure 23.15 Sexual dimorphism and sexual selection.</a:t>
            </a:r>
          </a:p>
        </p:txBody>
      </p:sp>
    </p:spTree>
    <p:extLst>
      <p:ext uri="{BB962C8B-B14F-4D97-AF65-F5344CB8AC3E}">
        <p14:creationId xmlns:p14="http://schemas.microsoft.com/office/powerpoint/2010/main" val="32232750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184778C0-EAAE-461B-9071-EF2B07D2AB6F}" type="slidenum">
              <a:rPr lang="en-US"/>
              <a:pPr/>
              <a:t>113</a:t>
            </a:fld>
            <a:endParaRPr lang="en-US"/>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0309463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2BB78F2-2183-4333-95A8-8D3F15DFF77D}" type="slidenum">
              <a:rPr lang="en-US"/>
              <a:pPr/>
              <a:t>114</a:t>
            </a:fld>
            <a:endParaRPr lang="en-US"/>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0034946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8E513AD7-602C-470A-9F38-3502C48446C8}" type="slidenum">
              <a:rPr lang="en-US"/>
              <a:pPr/>
              <a:t>115</a:t>
            </a:fld>
            <a:endParaRPr lang="en-US"/>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723651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D9315DB8-ACDA-4205-B9DF-8C74DFABBCE6}" type="slidenum">
              <a:rPr lang="en-US"/>
              <a:pPr/>
              <a:t>116</a:t>
            </a:fld>
            <a:endParaRPr 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Figure 23.17 Mapping malaria and the sickle-cell allele.</a:t>
            </a:r>
          </a:p>
          <a:p>
            <a:pPr eaLnBrk="1" hangingPunct="1"/>
            <a:endParaRPr lang="en-US" smtClean="0"/>
          </a:p>
        </p:txBody>
      </p:sp>
    </p:spTree>
    <p:extLst>
      <p:ext uri="{BB962C8B-B14F-4D97-AF65-F5344CB8AC3E}">
        <p14:creationId xmlns:p14="http://schemas.microsoft.com/office/powerpoint/2010/main" val="3615833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6B52AA0C-44E8-420F-A57D-75B52FEDAD36}" type="slidenum">
              <a:rPr lang="en-US"/>
              <a:pPr/>
              <a:t>117</a:t>
            </a:fld>
            <a:endParaRPr lang="en-US"/>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1238564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4446252-543E-4FC6-93ED-84382821F76C}" type="slidenum">
              <a:rPr lang="en-US" altLang="en-US" sz="1200">
                <a:solidFill>
                  <a:schemeClr val="tx1"/>
                </a:solidFill>
              </a:rPr>
              <a:pPr eaLnBrk="1" hangingPunct="1"/>
              <a:t>118</a:t>
            </a:fld>
            <a:endParaRPr lang="en-US" altLang="en-US" sz="1200">
              <a:solidFill>
                <a:schemeClr val="tx1"/>
              </a:solidFill>
            </a:endParaRPr>
          </a:p>
        </p:txBody>
      </p:sp>
    </p:spTree>
    <p:extLst>
      <p:ext uri="{BB962C8B-B14F-4D97-AF65-F5344CB8AC3E}">
        <p14:creationId xmlns:p14="http://schemas.microsoft.com/office/powerpoint/2010/main" val="34830668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0A12BDE-CDBF-4392-B898-D7580FEC7E56}" type="slidenum">
              <a:rPr lang="en-US" altLang="en-US" sz="1200">
                <a:solidFill>
                  <a:schemeClr val="tx1"/>
                </a:solidFill>
              </a:rPr>
              <a:pPr eaLnBrk="1" hangingPunct="1"/>
              <a:t>119</a:t>
            </a:fld>
            <a:endParaRPr lang="en-US" altLang="en-US" sz="1200">
              <a:solidFill>
                <a:schemeClr val="tx1"/>
              </a:solidFill>
            </a:endParaRPr>
          </a:p>
        </p:txBody>
      </p:sp>
    </p:spTree>
    <p:extLst>
      <p:ext uri="{BB962C8B-B14F-4D97-AF65-F5344CB8AC3E}">
        <p14:creationId xmlns:p14="http://schemas.microsoft.com/office/powerpoint/2010/main" val="3580269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85786E6-A903-41F4-A211-2EF7F872927C}" type="slidenum">
              <a:rPr lang="en-US" altLang="en-US" sz="1200">
                <a:solidFill>
                  <a:schemeClr val="tx1"/>
                </a:solidFill>
              </a:rPr>
              <a:pPr eaLnBrk="1" hangingPunct="1"/>
              <a:t>120</a:t>
            </a:fld>
            <a:endParaRPr lang="en-US" altLang="en-US" sz="1200">
              <a:solidFill>
                <a:schemeClr val="tx1"/>
              </a:solidFill>
            </a:endParaRPr>
          </a:p>
        </p:txBody>
      </p:sp>
    </p:spTree>
    <p:extLst>
      <p:ext uri="{BB962C8B-B14F-4D97-AF65-F5344CB8AC3E}">
        <p14:creationId xmlns:p14="http://schemas.microsoft.com/office/powerpoint/2010/main" val="17176321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3A524E87-B935-416B-97CC-4B568E5FC774}" type="slidenum">
              <a:rPr lang="en-US" altLang="en-US" sz="1200">
                <a:solidFill>
                  <a:schemeClr val="tx1"/>
                </a:solidFill>
              </a:rPr>
              <a:pPr eaLnBrk="1" hangingPunct="1"/>
              <a:t>121</a:t>
            </a:fld>
            <a:endParaRPr lang="en-US" altLang="en-US" sz="1200">
              <a:solidFill>
                <a:schemeClr val="tx1"/>
              </a:solidFill>
            </a:endParaRPr>
          </a:p>
        </p:txBody>
      </p:sp>
    </p:spTree>
    <p:extLst>
      <p:ext uri="{BB962C8B-B14F-4D97-AF65-F5344CB8AC3E}">
        <p14:creationId xmlns:p14="http://schemas.microsoft.com/office/powerpoint/2010/main" val="175132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0D693C8-1EB5-497A-922B-432DBFC222BD}" type="slidenum">
              <a:rPr lang="en-US"/>
              <a:pPr/>
              <a:t>15</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20DD61B-1E3D-40E4-B708-03525EEF9717}" type="slidenum">
              <a:rPr lang="en-US" altLang="en-US" sz="1200">
                <a:solidFill>
                  <a:schemeClr val="tx1"/>
                </a:solidFill>
              </a:rPr>
              <a:pPr eaLnBrk="1" hangingPunct="1"/>
              <a:t>122</a:t>
            </a:fld>
            <a:endParaRPr lang="en-US" altLang="en-US" sz="1200">
              <a:solidFill>
                <a:schemeClr val="tx1"/>
              </a:solidFill>
            </a:endParaRPr>
          </a:p>
        </p:txBody>
      </p:sp>
    </p:spTree>
    <p:extLst>
      <p:ext uri="{BB962C8B-B14F-4D97-AF65-F5344CB8AC3E}">
        <p14:creationId xmlns:p14="http://schemas.microsoft.com/office/powerpoint/2010/main" val="5764218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FF48C133-AE87-4421-ADF9-BF3296446B9C}" type="slidenum">
              <a:rPr lang="en-US" altLang="en-US" sz="1200">
                <a:solidFill>
                  <a:schemeClr val="tx1"/>
                </a:solidFill>
              </a:rPr>
              <a:pPr eaLnBrk="1" hangingPunct="1"/>
              <a:t>123</a:t>
            </a:fld>
            <a:endParaRPr lang="en-US" altLang="en-US" sz="1200">
              <a:solidFill>
                <a:schemeClr val="tx1"/>
              </a:solidFill>
            </a:endParaRPr>
          </a:p>
        </p:txBody>
      </p:sp>
    </p:spTree>
    <p:extLst>
      <p:ext uri="{BB962C8B-B14F-4D97-AF65-F5344CB8AC3E}">
        <p14:creationId xmlns:p14="http://schemas.microsoft.com/office/powerpoint/2010/main" val="39032446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4811B6DF-8EED-4D72-990B-10E8E7EDCA2E}" type="slidenum">
              <a:rPr lang="en-US" altLang="en-US" sz="1200">
                <a:solidFill>
                  <a:schemeClr val="tx1"/>
                </a:solidFill>
              </a:rPr>
              <a:pPr eaLnBrk="1" hangingPunct="1"/>
              <a:t>126</a:t>
            </a:fld>
            <a:endParaRPr lang="en-US" altLang="en-US" sz="1200">
              <a:solidFill>
                <a:schemeClr val="tx1"/>
              </a:solidFill>
            </a:endParaRPr>
          </a:p>
        </p:txBody>
      </p:sp>
    </p:spTree>
    <p:extLst>
      <p:ext uri="{BB962C8B-B14F-4D97-AF65-F5344CB8AC3E}">
        <p14:creationId xmlns:p14="http://schemas.microsoft.com/office/powerpoint/2010/main" val="30102245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8549E211-0DA8-4AC0-9CAA-FA514F347F32}" type="slidenum">
              <a:rPr lang="en-US" altLang="en-US" sz="1200">
                <a:solidFill>
                  <a:schemeClr val="tx1"/>
                </a:solidFill>
              </a:rPr>
              <a:pPr eaLnBrk="1" hangingPunct="1"/>
              <a:t>127</a:t>
            </a:fld>
            <a:endParaRPr lang="en-US" altLang="en-US" sz="1200">
              <a:solidFill>
                <a:schemeClr val="tx1"/>
              </a:solidFill>
            </a:endParaRPr>
          </a:p>
        </p:txBody>
      </p:sp>
    </p:spTree>
    <p:extLst>
      <p:ext uri="{BB962C8B-B14F-4D97-AF65-F5344CB8AC3E}">
        <p14:creationId xmlns:p14="http://schemas.microsoft.com/office/powerpoint/2010/main" val="20208953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FE96E5E5-F76B-4C1A-87CB-3748A46858FC}" type="slidenum">
              <a:rPr lang="en-US" altLang="en-US" sz="1200">
                <a:solidFill>
                  <a:schemeClr val="tx1"/>
                </a:solidFill>
              </a:rPr>
              <a:pPr eaLnBrk="1" hangingPunct="1"/>
              <a:t>128</a:t>
            </a:fld>
            <a:endParaRPr lang="en-US" altLang="en-US" sz="1200">
              <a:solidFill>
                <a:schemeClr val="tx1"/>
              </a:solidFill>
            </a:endParaRPr>
          </a:p>
        </p:txBody>
      </p:sp>
    </p:spTree>
    <p:extLst>
      <p:ext uri="{BB962C8B-B14F-4D97-AF65-F5344CB8AC3E}">
        <p14:creationId xmlns:p14="http://schemas.microsoft.com/office/powerpoint/2010/main" val="25081909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A10C0451-2425-444E-937B-FC8EBC24E505}" type="slidenum">
              <a:rPr lang="en-US" altLang="en-US" sz="1200">
                <a:solidFill>
                  <a:schemeClr val="tx1"/>
                </a:solidFill>
              </a:rPr>
              <a:pPr eaLnBrk="1" hangingPunct="1"/>
              <a:t>129</a:t>
            </a:fld>
            <a:endParaRPr lang="en-US" altLang="en-US" sz="1200">
              <a:solidFill>
                <a:schemeClr val="tx1"/>
              </a:solidFill>
            </a:endParaRPr>
          </a:p>
        </p:txBody>
      </p:sp>
    </p:spTree>
    <p:extLst>
      <p:ext uri="{BB962C8B-B14F-4D97-AF65-F5344CB8AC3E}">
        <p14:creationId xmlns:p14="http://schemas.microsoft.com/office/powerpoint/2010/main" val="12748650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26F5F71C-CE1C-432C-9E66-E1B2ED24C18A}" type="slidenum">
              <a:rPr lang="en-US" altLang="en-US" sz="1200">
                <a:solidFill>
                  <a:schemeClr val="tx1"/>
                </a:solidFill>
              </a:rPr>
              <a:pPr eaLnBrk="1" hangingPunct="1"/>
              <a:t>130</a:t>
            </a:fld>
            <a:endParaRPr lang="en-US" altLang="en-US" sz="1200">
              <a:solidFill>
                <a:schemeClr val="tx1"/>
              </a:solidFill>
            </a:endParaRPr>
          </a:p>
        </p:txBody>
      </p:sp>
    </p:spTree>
    <p:extLst>
      <p:ext uri="{BB962C8B-B14F-4D97-AF65-F5344CB8AC3E}">
        <p14:creationId xmlns:p14="http://schemas.microsoft.com/office/powerpoint/2010/main" val="39009253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D00DF901-2366-40AC-B8C7-3B2A3B866647}" type="slidenum">
              <a:rPr lang="en-US" altLang="en-US" sz="1200">
                <a:solidFill>
                  <a:schemeClr val="tx1"/>
                </a:solidFill>
              </a:rPr>
              <a:pPr eaLnBrk="1" hangingPunct="1"/>
              <a:t>131</a:t>
            </a:fld>
            <a:endParaRPr lang="en-US" altLang="en-US" sz="1200">
              <a:solidFill>
                <a:schemeClr val="tx1"/>
              </a:solidFill>
            </a:endParaRPr>
          </a:p>
        </p:txBody>
      </p:sp>
    </p:spTree>
    <p:extLst>
      <p:ext uri="{BB962C8B-B14F-4D97-AF65-F5344CB8AC3E}">
        <p14:creationId xmlns:p14="http://schemas.microsoft.com/office/powerpoint/2010/main" val="22901329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9C16C0A0-7996-4E9B-AD59-E006257D1560}" type="slidenum">
              <a:rPr lang="en-US" altLang="en-US" sz="1200">
                <a:solidFill>
                  <a:schemeClr val="tx1"/>
                </a:solidFill>
              </a:rPr>
              <a:pPr eaLnBrk="1" hangingPunct="1"/>
              <a:t>132</a:t>
            </a:fld>
            <a:endParaRPr lang="en-US" altLang="en-US" sz="1200">
              <a:solidFill>
                <a:schemeClr val="tx1"/>
              </a:solidFill>
            </a:endParaRPr>
          </a:p>
        </p:txBody>
      </p:sp>
    </p:spTree>
    <p:extLst>
      <p:ext uri="{BB962C8B-B14F-4D97-AF65-F5344CB8AC3E}">
        <p14:creationId xmlns:p14="http://schemas.microsoft.com/office/powerpoint/2010/main" val="13839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rgbClr val="FA2828"/>
                </a:solidFill>
                <a:latin typeface="Arial" panose="020B0604020202020204" pitchFamily="34" charset="0"/>
              </a:defRPr>
            </a:lvl1pPr>
            <a:lvl2pPr marL="758255" indent="-291636" eaLnBrk="0" hangingPunct="0">
              <a:defRPr sz="2900">
                <a:solidFill>
                  <a:srgbClr val="FA2828"/>
                </a:solidFill>
                <a:latin typeface="Arial" panose="020B0604020202020204" pitchFamily="34" charset="0"/>
              </a:defRPr>
            </a:lvl2pPr>
            <a:lvl3pPr marL="1166546" indent="-233309" eaLnBrk="0" hangingPunct="0">
              <a:defRPr sz="2900">
                <a:solidFill>
                  <a:srgbClr val="FA2828"/>
                </a:solidFill>
                <a:latin typeface="Arial" panose="020B0604020202020204" pitchFamily="34" charset="0"/>
              </a:defRPr>
            </a:lvl3pPr>
            <a:lvl4pPr marL="1633164" indent="-233309" eaLnBrk="0" hangingPunct="0">
              <a:defRPr sz="2900">
                <a:solidFill>
                  <a:srgbClr val="FA2828"/>
                </a:solidFill>
                <a:latin typeface="Arial" panose="020B0604020202020204" pitchFamily="34" charset="0"/>
              </a:defRPr>
            </a:lvl4pPr>
            <a:lvl5pPr marL="2099782" indent="-233309" eaLnBrk="0" hangingPunct="0">
              <a:defRPr sz="2900">
                <a:solidFill>
                  <a:srgbClr val="FA2828"/>
                </a:solidFill>
                <a:latin typeface="Arial" panose="020B0604020202020204" pitchFamily="34" charset="0"/>
              </a:defRPr>
            </a:lvl5pPr>
            <a:lvl6pPr marL="2566401"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6pPr>
            <a:lvl7pPr marL="3033019"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7pPr>
            <a:lvl8pPr marL="3499637"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8pPr>
            <a:lvl9pPr marL="3966256" indent="-233309" eaLnBrk="0" fontAlgn="base" hangingPunct="0">
              <a:lnSpc>
                <a:spcPct val="90000"/>
              </a:lnSpc>
              <a:spcBef>
                <a:spcPct val="20000"/>
              </a:spcBef>
              <a:spcAft>
                <a:spcPct val="20000"/>
              </a:spcAft>
              <a:defRPr sz="2900">
                <a:solidFill>
                  <a:srgbClr val="FA2828"/>
                </a:solidFill>
                <a:latin typeface="Arial" panose="020B0604020202020204" pitchFamily="34" charset="0"/>
              </a:defRPr>
            </a:lvl9pPr>
          </a:lstStyle>
          <a:p>
            <a:pPr eaLnBrk="1" hangingPunct="1"/>
            <a:fld id="{B0EBF1FB-87DE-42F8-B6B3-D951C11C067D}" type="slidenum">
              <a:rPr lang="en-US" altLang="en-US" sz="1200">
                <a:solidFill>
                  <a:schemeClr val="tx1"/>
                </a:solidFill>
              </a:rPr>
              <a:pPr eaLnBrk="1" hangingPunct="1"/>
              <a:t>133</a:t>
            </a:fld>
            <a:endParaRPr lang="en-US" altLang="en-US" sz="1200">
              <a:solidFill>
                <a:schemeClr val="tx1"/>
              </a:solidFill>
            </a:endParaRPr>
          </a:p>
        </p:txBody>
      </p:sp>
    </p:spTree>
    <p:extLst>
      <p:ext uri="{BB962C8B-B14F-4D97-AF65-F5344CB8AC3E}">
        <p14:creationId xmlns:p14="http://schemas.microsoft.com/office/powerpoint/2010/main" val="100797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TextBox 6"/>
          <p:cNvSpPr txBox="1">
            <a:spLocks noChangeArrowheads="1"/>
          </p:cNvSpPr>
          <p:nvPr userDrawn="1"/>
        </p:nvSpPr>
        <p:spPr bwMode="auto">
          <a:xfrm>
            <a:off x="1588" y="0"/>
            <a:ext cx="9145587" cy="763588"/>
          </a:xfrm>
          <a:prstGeom prst="rect">
            <a:avLst/>
          </a:prstGeom>
          <a:solidFill>
            <a:srgbClr val="BABABA"/>
          </a:solidFill>
          <a:ln w="9525">
            <a:noFill/>
            <a:miter lim="800000"/>
            <a:headEnd/>
            <a:tailEnd/>
          </a:ln>
        </p:spPr>
        <p:txBody>
          <a:bodyPr>
            <a:spAutoFit/>
          </a:bodyPr>
          <a:lstStyle/>
          <a:p>
            <a:pPr algn="ctr" eaLnBrk="1" hangingPunct="1">
              <a:defRPr/>
            </a:pPr>
            <a:r>
              <a:rPr lang="en-US" sz="1600" b="1">
                <a:latin typeface="Times New Roman" pitchFamily="84" charset="0"/>
                <a:cs typeface="Times New Roman" pitchFamily="84" charset="0"/>
              </a:rPr>
              <a:t>LECTURE PRESENTATIONS</a:t>
            </a:r>
            <a:endParaRPr lang="en-US" sz="1600">
              <a:latin typeface="Times New Roman" pitchFamily="84" charset="0"/>
              <a:cs typeface="Times New Roman" pitchFamily="84" charset="0"/>
            </a:endParaRPr>
          </a:p>
          <a:p>
            <a:pPr algn="ctr" eaLnBrk="1" hangingPunct="1">
              <a:defRPr/>
            </a:pPr>
            <a:r>
              <a:rPr lang="en-US" sz="1600">
                <a:latin typeface="Times New Roman" pitchFamily="84" charset="0"/>
                <a:cs typeface="Times New Roman" pitchFamily="84" charset="0"/>
              </a:rPr>
              <a:t>For CAMPBELL BIOLOGY, NINTH EDITION</a:t>
            </a:r>
            <a:endParaRPr lang="en-US" sz="1600" b="1" i="1">
              <a:latin typeface="Times New Roman" pitchFamily="84" charset="0"/>
              <a:cs typeface="Times New Roman" pitchFamily="84" charset="0"/>
            </a:endParaRPr>
          </a:p>
          <a:p>
            <a:pPr algn="ctr" eaLnBrk="1" hangingPunct="1">
              <a:defRPr/>
            </a:pPr>
            <a:r>
              <a:rPr lang="en-US" sz="1200">
                <a:latin typeface="Times New Roman" pitchFamily="84" charset="0"/>
                <a:cs typeface="Times New Roman" pitchFamily="84"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84" charset="0"/>
                <a:cs typeface="Times New Roman" pitchFamily="84"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84" charset="0"/>
              </a:rPr>
              <a:t>Lectures by</a:t>
            </a:r>
          </a:p>
          <a:p>
            <a:pPr algn="r">
              <a:defRPr/>
            </a:pPr>
            <a:r>
              <a:rPr lang="en-US" sz="1600" b="1">
                <a:solidFill>
                  <a:schemeClr val="bg1"/>
                </a:solidFill>
                <a:latin typeface="Times New Roman" pitchFamily="84" charset="0"/>
              </a:rPr>
              <a:t>Erin Barley</a:t>
            </a:r>
          </a:p>
          <a:p>
            <a:pPr algn="r">
              <a:defRPr/>
            </a:pPr>
            <a:r>
              <a:rPr lang="en-US" sz="1600" b="1">
                <a:solidFill>
                  <a:schemeClr val="bg1"/>
                </a:solidFill>
                <a:latin typeface="Times New Roman" pitchFamily="84"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r>
              <a:rPr lang="en-US"/>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smtClean="0"/>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smtClean="0"/>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smtClean="0"/>
            </a:lvl1pPr>
          </a:lstStyle>
          <a:p>
            <a:pPr>
              <a:defRPr/>
            </a:pPr>
            <a:fld id="{CE21068B-E3CC-43FC-A9A9-7C5D4BB5FF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677F3-1E08-40CD-AD18-18293964D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722DE-FF10-4A11-AFCB-28CDEE58AC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1068B-E3CC-43FC-A9A9-7C5D4BB5FFD0}" type="slidenum">
              <a:rPr lang="en-US" smtClean="0"/>
              <a:pPr>
                <a:defRPr/>
              </a:pPr>
              <a:t>‹#›</a:t>
            </a:fld>
            <a:endParaRPr lang="en-US"/>
          </a:p>
        </p:txBody>
      </p:sp>
      <p:sp>
        <p:nvSpPr>
          <p:cNvPr id="7"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8"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9"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10" name="TextBox 9"/>
          <p:cNvSpPr txBox="1">
            <a:spLocks noChangeArrowheads="1"/>
          </p:cNvSpPr>
          <p:nvPr userDrawn="1"/>
        </p:nvSpPr>
        <p:spPr bwMode="auto">
          <a:xfrm>
            <a:off x="1588" y="0"/>
            <a:ext cx="9145587" cy="763588"/>
          </a:xfrm>
          <a:prstGeom prst="rect">
            <a:avLst/>
          </a:prstGeom>
          <a:solidFill>
            <a:srgbClr val="BABABA"/>
          </a:solidFill>
          <a:ln w="9525">
            <a:noFill/>
            <a:miter lim="800000"/>
            <a:headEnd/>
            <a:tailEnd/>
          </a:ln>
        </p:spPr>
        <p:txBody>
          <a:bodyPr>
            <a:spAutoFit/>
          </a:bodyPr>
          <a:lstStyle/>
          <a:p>
            <a:pPr algn="ctr" eaLnBrk="1" hangingPunct="1">
              <a:defRPr/>
            </a:pPr>
            <a:r>
              <a:rPr lang="en-US" sz="1600" b="1">
                <a:latin typeface="Times New Roman" pitchFamily="84" charset="0"/>
                <a:cs typeface="Times New Roman" pitchFamily="84" charset="0"/>
              </a:rPr>
              <a:t>LECTURE PRESENTATIONS</a:t>
            </a:r>
            <a:endParaRPr lang="en-US" sz="1600">
              <a:latin typeface="Times New Roman" pitchFamily="84" charset="0"/>
              <a:cs typeface="Times New Roman" pitchFamily="84" charset="0"/>
            </a:endParaRPr>
          </a:p>
          <a:p>
            <a:pPr algn="ctr" eaLnBrk="1" hangingPunct="1">
              <a:defRPr/>
            </a:pPr>
            <a:r>
              <a:rPr lang="en-US" sz="1600">
                <a:latin typeface="Times New Roman" pitchFamily="84" charset="0"/>
                <a:cs typeface="Times New Roman" pitchFamily="84" charset="0"/>
              </a:rPr>
              <a:t>For CAMPBELL BIOLOGY, NINTH EDITION</a:t>
            </a:r>
            <a:endParaRPr lang="en-US" sz="1600" b="1" i="1">
              <a:latin typeface="Times New Roman" pitchFamily="84" charset="0"/>
              <a:cs typeface="Times New Roman" pitchFamily="84" charset="0"/>
            </a:endParaRPr>
          </a:p>
          <a:p>
            <a:pPr algn="ctr" eaLnBrk="1" hangingPunct="1">
              <a:defRPr/>
            </a:pPr>
            <a:r>
              <a:rPr lang="en-US" sz="1200">
                <a:latin typeface="Times New Roman" pitchFamily="84" charset="0"/>
                <a:cs typeface="Times New Roman" pitchFamily="84" charset="0"/>
              </a:rPr>
              <a:t>Jane B. Reece, Lisa A. Urry, Michael L. Cain, Steven A. Wasserman, Peter V. Minorsky, Robert B. Jackson</a:t>
            </a:r>
          </a:p>
        </p:txBody>
      </p:sp>
      <p:sp>
        <p:nvSpPr>
          <p:cNvPr id="11"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84" charset="0"/>
              </a:rPr>
              <a:t>Lectures by</a:t>
            </a:r>
          </a:p>
          <a:p>
            <a:pPr algn="r">
              <a:defRPr/>
            </a:pPr>
            <a:r>
              <a:rPr lang="en-US" sz="1600" b="1">
                <a:solidFill>
                  <a:schemeClr val="bg1"/>
                </a:solidFill>
                <a:latin typeface="Times New Roman" pitchFamily="84" charset="0"/>
              </a:rPr>
              <a:t>Erin Barley</a:t>
            </a:r>
          </a:p>
          <a:p>
            <a:pPr algn="r">
              <a:defRPr/>
            </a:pPr>
            <a:r>
              <a:rPr lang="en-US" sz="1600" b="1">
                <a:solidFill>
                  <a:schemeClr val="bg1"/>
                </a:solidFill>
                <a:latin typeface="Times New Roman" pitchFamily="84" charset="0"/>
              </a:rPr>
              <a:t>Kathleen Fitzpatrick</a:t>
            </a:r>
          </a:p>
        </p:txBody>
      </p:sp>
    </p:spTree>
    <p:extLst>
      <p:ext uri="{BB962C8B-B14F-4D97-AF65-F5344CB8AC3E}">
        <p14:creationId xmlns:p14="http://schemas.microsoft.com/office/powerpoint/2010/main" val="401253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9602A4-8FE8-4932-A63B-C9DA934B3118}" type="slidenum">
              <a:rPr lang="en-US" smtClean="0"/>
              <a:pPr>
                <a:defRPr/>
              </a:pPr>
              <a:t>‹#›</a:t>
            </a:fld>
            <a:endParaRPr lang="en-US"/>
          </a:p>
        </p:txBody>
      </p:sp>
    </p:spTree>
    <p:extLst>
      <p:ext uri="{BB962C8B-B14F-4D97-AF65-F5344CB8AC3E}">
        <p14:creationId xmlns:p14="http://schemas.microsoft.com/office/powerpoint/2010/main" val="407699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D01F44-E970-4234-BE70-1FFBACDE1632}" type="slidenum">
              <a:rPr lang="en-US" smtClean="0"/>
              <a:pPr>
                <a:defRPr/>
              </a:pPr>
              <a:t>‹#›</a:t>
            </a:fld>
            <a:endParaRPr lang="en-US"/>
          </a:p>
        </p:txBody>
      </p:sp>
    </p:spTree>
    <p:extLst>
      <p:ext uri="{BB962C8B-B14F-4D97-AF65-F5344CB8AC3E}">
        <p14:creationId xmlns:p14="http://schemas.microsoft.com/office/powerpoint/2010/main" val="1262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6D3F42-D92D-4FCC-8925-9C115BD88610}" type="slidenum">
              <a:rPr lang="en-US" smtClean="0"/>
              <a:pPr>
                <a:defRPr/>
              </a:pPr>
              <a:t>‹#›</a:t>
            </a:fld>
            <a:endParaRPr lang="en-US"/>
          </a:p>
        </p:txBody>
      </p:sp>
    </p:spTree>
    <p:extLst>
      <p:ext uri="{BB962C8B-B14F-4D97-AF65-F5344CB8AC3E}">
        <p14:creationId xmlns:p14="http://schemas.microsoft.com/office/powerpoint/2010/main" val="397280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C3ABA3-C8D3-462A-8F53-8EDC4050A5C8}" type="slidenum">
              <a:rPr lang="en-US" smtClean="0"/>
              <a:pPr>
                <a:defRPr/>
              </a:pPr>
              <a:t>‹#›</a:t>
            </a:fld>
            <a:endParaRPr lang="en-US"/>
          </a:p>
        </p:txBody>
      </p:sp>
    </p:spTree>
    <p:extLst>
      <p:ext uri="{BB962C8B-B14F-4D97-AF65-F5344CB8AC3E}">
        <p14:creationId xmlns:p14="http://schemas.microsoft.com/office/powerpoint/2010/main" val="67164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F96958-EE0E-4C0A-B3B0-E00A26FD18AD}" type="slidenum">
              <a:rPr lang="en-US" smtClean="0"/>
              <a:pPr>
                <a:defRPr/>
              </a:pPr>
              <a:t>‹#›</a:t>
            </a:fld>
            <a:endParaRPr lang="en-US"/>
          </a:p>
        </p:txBody>
      </p:sp>
    </p:spTree>
    <p:extLst>
      <p:ext uri="{BB962C8B-B14F-4D97-AF65-F5344CB8AC3E}">
        <p14:creationId xmlns:p14="http://schemas.microsoft.com/office/powerpoint/2010/main" val="187448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176E804-0E4B-4297-A269-7E1498E28E93}" type="slidenum">
              <a:rPr lang="en-US" smtClean="0"/>
              <a:pPr>
                <a:defRPr/>
              </a:pPr>
              <a:t>‹#›</a:t>
            </a:fld>
            <a:endParaRPr lang="en-US"/>
          </a:p>
        </p:txBody>
      </p:sp>
    </p:spTree>
    <p:extLst>
      <p:ext uri="{BB962C8B-B14F-4D97-AF65-F5344CB8AC3E}">
        <p14:creationId xmlns:p14="http://schemas.microsoft.com/office/powerpoint/2010/main" val="3533860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C1A9C0-3573-4832-AEB1-B5A200A4C49B}" type="slidenum">
              <a:rPr lang="en-US" smtClean="0"/>
              <a:pPr>
                <a:defRPr/>
              </a:pPr>
              <a:t>‹#›</a:t>
            </a:fld>
            <a:endParaRPr lang="en-US"/>
          </a:p>
        </p:txBody>
      </p:sp>
    </p:spTree>
    <p:extLst>
      <p:ext uri="{BB962C8B-B14F-4D97-AF65-F5344CB8AC3E}">
        <p14:creationId xmlns:p14="http://schemas.microsoft.com/office/powerpoint/2010/main" val="278814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9602A4-8FE8-4932-A63B-C9DA934B311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128C28-F285-4738-999C-BDEB32000702}" type="slidenum">
              <a:rPr lang="en-US" smtClean="0"/>
              <a:pPr>
                <a:defRPr/>
              </a:pPr>
              <a:t>‹#›</a:t>
            </a:fld>
            <a:endParaRPr lang="en-US"/>
          </a:p>
        </p:txBody>
      </p:sp>
    </p:spTree>
    <p:extLst>
      <p:ext uri="{BB962C8B-B14F-4D97-AF65-F5344CB8AC3E}">
        <p14:creationId xmlns:p14="http://schemas.microsoft.com/office/powerpoint/2010/main" val="353908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3677F3-1E08-40CD-AD18-18293964D731}" type="slidenum">
              <a:rPr lang="en-US" smtClean="0"/>
              <a:pPr>
                <a:defRPr/>
              </a:pPr>
              <a:t>‹#›</a:t>
            </a:fld>
            <a:endParaRPr lang="en-US"/>
          </a:p>
        </p:txBody>
      </p:sp>
    </p:spTree>
    <p:extLst>
      <p:ext uri="{BB962C8B-B14F-4D97-AF65-F5344CB8AC3E}">
        <p14:creationId xmlns:p14="http://schemas.microsoft.com/office/powerpoint/2010/main" val="1896286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B722DE-FF10-4A11-AFCB-28CDEE58ACC8}" type="slidenum">
              <a:rPr lang="en-US" smtClean="0"/>
              <a:pPr>
                <a:defRPr/>
              </a:pPr>
              <a:t>‹#›</a:t>
            </a:fld>
            <a:endParaRPr lang="en-US"/>
          </a:p>
        </p:txBody>
      </p:sp>
    </p:spTree>
    <p:extLst>
      <p:ext uri="{BB962C8B-B14F-4D97-AF65-F5344CB8AC3E}">
        <p14:creationId xmlns:p14="http://schemas.microsoft.com/office/powerpoint/2010/main" val="20628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01F44-E970-4234-BE70-1FFBACDE16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D3F42-D92D-4FCC-8925-9C115BD886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C3ABA3-C8D3-462A-8F53-8EDC4050A5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F96958-EE0E-4C0A-B3B0-E00A26FD18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76E804-0E4B-4297-A269-7E1498E28E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1A9C0-3573-4832-AEB1-B5A200A4C4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128C28-F285-4738-999C-BDEB320007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29A39BF6-EAEE-4ACB-BA1B-2FDF20AD00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84"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84"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84"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84"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8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9A39BF6-EAEE-4ACB-BA1B-2FDF20AD0039}" type="slidenum">
              <a:rPr lang="en-US" smtClean="0"/>
              <a:pPr>
                <a:defRPr/>
              </a:pPr>
              <a:t>‹#›</a:t>
            </a:fld>
            <a:endParaRPr lang="en-US"/>
          </a:p>
        </p:txBody>
      </p:sp>
    </p:spTree>
    <p:extLst>
      <p:ext uri="{BB962C8B-B14F-4D97-AF65-F5344CB8AC3E}">
        <p14:creationId xmlns:p14="http://schemas.microsoft.com/office/powerpoint/2010/main" val="60350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Genetic_diversity" TargetMode="External"/><Relationship Id="rId2" Type="http://schemas.openxmlformats.org/officeDocument/2006/relationships/hyperlink" Target="http://en.wikipedia.org/wiki/Natural_selection" TargetMode="External"/><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hyperlink" Target="http://en.wikipedia.org/wiki/Trait_(biological)" TargetMode="External"/><Relationship Id="rId4" Type="http://schemas.openxmlformats.org/officeDocument/2006/relationships/hyperlink" Target="http://en.wikipedia.org/wiki/Population"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3.xml"/><Relationship Id="rId1" Type="http://schemas.openxmlformats.org/officeDocument/2006/relationships/slideLayout" Target="../slideLayouts/slideLayout17.xml"/><Relationship Id="rId4" Type="http://schemas.openxmlformats.org/officeDocument/2006/relationships/image" Target="../media/image52.jpeg"/></Relationships>
</file>

<file path=ppt/slides/_rels/slide1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4.xml"/><Relationship Id="rId1" Type="http://schemas.openxmlformats.org/officeDocument/2006/relationships/slideLayout" Target="../slideLayouts/slideLayout17.xml"/><Relationship Id="rId4" Type="http://schemas.openxmlformats.org/officeDocument/2006/relationships/image" Target="../media/image53.jpeg"/></Relationships>
</file>

<file path=ppt/slides/_rels/slide1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5.xml"/><Relationship Id="rId1" Type="http://schemas.openxmlformats.org/officeDocument/2006/relationships/slideLayout" Target="../slideLayouts/slideLayout17.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9.xml"/><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1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4.xml"/><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1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0.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audio" Target="../media/audio1.wav"/><Relationship Id="rId4" Type="http://schemas.openxmlformats.org/officeDocument/2006/relationships/image" Target="../media/image49.jpeg"/></Relationships>
</file>

<file path=ppt/slides/_rels/slide1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0.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7.xml"/><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65.jpeg"/></Relationships>
</file>

<file path=ppt/slides/_rels/slide1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9.xml"/><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1.xml"/><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jpeg"/></Relationships>
</file>

<file path=ppt/slides/_rels/slide1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3.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4.xml"/><Relationship Id="rId1" Type="http://schemas.openxmlformats.org/officeDocument/2006/relationships/slideLayout" Target="../slideLayouts/slideLayout13.xml"/><Relationship Id="rId5" Type="http://schemas.openxmlformats.org/officeDocument/2006/relationships/image" Target="../media/image70.jpeg"/><Relationship Id="rId4" Type="http://schemas.openxmlformats.org/officeDocument/2006/relationships/image" Target="../media/image69.jpeg"/></Relationships>
</file>

<file path=ppt/slides/_rels/slide1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6.xml"/><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7.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1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22_12SeaHorses_SV.m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sumanasinc.com/webcontent/animations/content/independentassortmentnm.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highered.mcgraw-hill.com/sites/9834092339/student_view0/chapter20/animation_-_mechanisms_of_evolution.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answers.com/topic/allele" TargetMode="External"/><Relationship Id="rId2" Type="http://schemas.openxmlformats.org/officeDocument/2006/relationships/hyperlink" Target="http://www.answers.com/topic/bottleneck" TargetMode="Externa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9688" y="1917700"/>
            <a:ext cx="8278812" cy="1431925"/>
          </a:xfrm>
          <a:prstGeom prst="rect">
            <a:avLst/>
          </a:prstGeom>
          <a:noFill/>
          <a:ln w="9525">
            <a:noFill/>
            <a:miter lim="800000"/>
            <a:headEnd/>
            <a:tailEnd/>
          </a:ln>
        </p:spPr>
        <p:txBody>
          <a:bodyPr>
            <a:spAutoFit/>
          </a:bodyPr>
          <a:lstStyle/>
          <a:p>
            <a:pPr eaLnBrk="1" hangingPunct="1"/>
            <a:r>
              <a:rPr lang="en-US" sz="4400" b="1">
                <a:solidFill>
                  <a:schemeClr val="bg1"/>
                </a:solidFill>
                <a:latin typeface="Times New Roman" pitchFamily="84" charset="0"/>
              </a:rPr>
              <a:t>Descent with Modification: </a:t>
            </a:r>
          </a:p>
          <a:p>
            <a:pPr eaLnBrk="1" hangingPunct="1"/>
            <a:r>
              <a:rPr lang="en-US" sz="4400" b="1">
                <a:solidFill>
                  <a:schemeClr val="bg1"/>
                </a:solidFill>
                <a:latin typeface="Times New Roman" pitchFamily="84" charset="0"/>
              </a:rPr>
              <a:t>A Darwinian View of Life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512763"/>
            <a:ext cx="8534400" cy="503237"/>
          </a:xfrm>
        </p:spPr>
        <p:txBody>
          <a:bodyPr/>
          <a:lstStyle/>
          <a:p>
            <a:pPr eaLnBrk="1" hangingPunct="1"/>
            <a:r>
              <a:rPr lang="en-US" smtClean="0"/>
              <a:t>Ideas About Change over Time</a:t>
            </a:r>
          </a:p>
        </p:txBody>
      </p:sp>
      <p:sp>
        <p:nvSpPr>
          <p:cNvPr id="15363" name="Rectangle 3"/>
          <p:cNvSpPr>
            <a:spLocks noChangeArrowheads="1"/>
          </p:cNvSpPr>
          <p:nvPr/>
        </p:nvSpPr>
        <p:spPr bwMode="auto">
          <a:xfrm>
            <a:off x="533400" y="1360063"/>
            <a:ext cx="7924800" cy="4659737"/>
          </a:xfrm>
          <a:prstGeom prst="rect">
            <a:avLst/>
          </a:prstGeom>
          <a:noFill/>
          <a:ln w="9525">
            <a:noFill/>
            <a:miter lim="800000"/>
            <a:headEnd/>
            <a:tailEnd/>
          </a:ln>
        </p:spPr>
        <p:txBody>
          <a:bodyPr>
            <a:spAutoFit/>
          </a:bodyPr>
          <a:lstStyle/>
          <a:p>
            <a:pPr marL="342900" indent="-342900" eaLnBrk="1" hangingPunct="1">
              <a:spcBef>
                <a:spcPct val="20000"/>
              </a:spcBef>
              <a:buClr>
                <a:srgbClr val="D1300D"/>
              </a:buClr>
              <a:buFont typeface="Times" pitchFamily="84" charset="0"/>
              <a:buChar char="•"/>
            </a:pPr>
            <a:r>
              <a:rPr lang="en-US" sz="2800" b="1" dirty="0"/>
              <a:t>Fossils</a:t>
            </a:r>
            <a:r>
              <a:rPr lang="en-US" sz="2800" dirty="0"/>
              <a:t> also provide evidence for evolution.  Fossils are the remains of once-living things that are preserved in Earth’s rocks.</a:t>
            </a:r>
            <a:endParaRPr lang="en-US" sz="2800" dirty="0">
              <a:solidFill>
                <a:schemeClr val="accent1"/>
              </a:solidFill>
            </a:endParaRPr>
          </a:p>
          <a:p>
            <a:pPr marL="342900" indent="-342900" eaLnBrk="1" hangingPunct="1">
              <a:spcBef>
                <a:spcPct val="20000"/>
              </a:spcBef>
              <a:buClr>
                <a:srgbClr val="D1300D"/>
              </a:buClr>
              <a:buFont typeface="Times" pitchFamily="84" charset="0"/>
              <a:buChar char="•"/>
            </a:pPr>
            <a:r>
              <a:rPr lang="en-US" sz="2800" dirty="0" smtClean="0"/>
              <a:t>The </a:t>
            </a:r>
            <a:r>
              <a:rPr lang="en-US" sz="2800" dirty="0"/>
              <a:t>study of </a:t>
            </a:r>
            <a:r>
              <a:rPr lang="en-US" sz="2800" b="1" dirty="0"/>
              <a:t>fossils </a:t>
            </a:r>
            <a:r>
              <a:rPr lang="en-US" sz="2800" dirty="0"/>
              <a:t>helped to lay the groundwork for Darwin’s ideas</a:t>
            </a:r>
          </a:p>
          <a:p>
            <a:pPr marL="342900" indent="-342900" eaLnBrk="1" hangingPunct="1">
              <a:spcBef>
                <a:spcPct val="20000"/>
              </a:spcBef>
              <a:buClr>
                <a:srgbClr val="D1300D"/>
              </a:buClr>
              <a:buFont typeface="Times" pitchFamily="84" charset="0"/>
              <a:buChar char="•"/>
            </a:pPr>
            <a:r>
              <a:rPr lang="en-US" sz="2800" dirty="0"/>
              <a:t>Fossils are remains or traces of organisms from the past, usually found in sedimentary rock, which appears in layers or </a:t>
            </a:r>
            <a:r>
              <a:rPr lang="en-US" sz="2800" b="1" dirty="0" smtClean="0"/>
              <a:t>strata</a:t>
            </a:r>
          </a:p>
          <a:p>
            <a:pPr marL="342900" indent="-342900" eaLnBrk="1" hangingPunct="1">
              <a:spcBef>
                <a:spcPct val="20000"/>
              </a:spcBef>
              <a:buClr>
                <a:srgbClr val="D1300D"/>
              </a:buClr>
              <a:buFont typeface="Times" pitchFamily="84" charset="0"/>
              <a:buChar char="•"/>
            </a:pPr>
            <a:r>
              <a:rPr lang="en-US" sz="2800" dirty="0" smtClean="0"/>
              <a:t>They are a partial “snapshot” into life at that time. </a:t>
            </a:r>
            <a:endParaRPr lang="en-US" sz="2800" dirty="0"/>
          </a:p>
        </p:txBody>
      </p:sp>
      <p:grpSp>
        <p:nvGrpSpPr>
          <p:cNvPr id="15364" name="Group 9"/>
          <p:cNvGrpSpPr>
            <a:grpSpLocks/>
          </p:cNvGrpSpPr>
          <p:nvPr/>
        </p:nvGrpSpPr>
        <p:grpSpPr bwMode="auto">
          <a:xfrm>
            <a:off x="0" y="6553200"/>
            <a:ext cx="9144000" cy="304800"/>
            <a:chOff x="0" y="4128"/>
            <a:chExt cx="5760" cy="192"/>
          </a:xfrm>
        </p:grpSpPr>
        <p:sp>
          <p:nvSpPr>
            <p:cNvPr id="15368" name="Rectangle 10"/>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536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5365" name="Rectangle 12"/>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23.10-3</a:t>
            </a:r>
            <a:endParaRPr lang="en-US" sz="1200" smtClean="0">
              <a:solidFill>
                <a:schemeClr val="tx1"/>
              </a:solidFill>
              <a:latin typeface="Arial" charset="0"/>
            </a:endParaRPr>
          </a:p>
        </p:txBody>
      </p:sp>
      <p:pic>
        <p:nvPicPr>
          <p:cNvPr id="64515" name="Picture 3" descr="23_10BottleneckEffect_3-U"/>
          <p:cNvPicPr>
            <a:picLocks noChangeAspect="1" noChangeArrowheads="1"/>
          </p:cNvPicPr>
          <p:nvPr/>
        </p:nvPicPr>
        <p:blipFill>
          <a:blip r:embed="rId3" cstate="print"/>
          <a:srcRect/>
          <a:stretch>
            <a:fillRect/>
          </a:stretch>
        </p:blipFill>
        <p:spPr bwMode="auto">
          <a:xfrm>
            <a:off x="296863" y="752475"/>
            <a:ext cx="8548687" cy="5353050"/>
          </a:xfrm>
          <a:prstGeom prst="rect">
            <a:avLst/>
          </a:prstGeom>
          <a:noFill/>
          <a:ln w="9525">
            <a:noFill/>
            <a:miter lim="800000"/>
            <a:headEnd/>
            <a:tailEnd/>
          </a:ln>
        </p:spPr>
      </p:pic>
      <p:sp>
        <p:nvSpPr>
          <p:cNvPr id="64516" name="Text Box 4"/>
          <p:cNvSpPr txBox="1">
            <a:spLocks noChangeArrowheads="1"/>
          </p:cNvSpPr>
          <p:nvPr/>
        </p:nvSpPr>
        <p:spPr bwMode="auto">
          <a:xfrm>
            <a:off x="228600" y="5289550"/>
            <a:ext cx="1597025" cy="901700"/>
          </a:xfrm>
          <a:prstGeom prst="rect">
            <a:avLst/>
          </a:prstGeom>
          <a:noFill/>
          <a:ln w="9525">
            <a:noFill/>
            <a:miter lim="800000"/>
            <a:headEnd/>
            <a:tailEnd/>
          </a:ln>
        </p:spPr>
        <p:txBody>
          <a:bodyPr wrap="none" lIns="0" tIns="0" rIns="0" bIns="0"/>
          <a:lstStyle/>
          <a:p>
            <a:pPr algn="ctr"/>
            <a:r>
              <a:rPr lang="en-US" sz="2100" b="1"/>
              <a:t>Original</a:t>
            </a:r>
          </a:p>
          <a:p>
            <a:pPr algn="ctr"/>
            <a:r>
              <a:rPr lang="en-US" sz="2100" b="1"/>
              <a:t>population</a:t>
            </a:r>
          </a:p>
        </p:txBody>
      </p:sp>
      <p:sp>
        <p:nvSpPr>
          <p:cNvPr id="64517" name="Text Box 5"/>
          <p:cNvSpPr txBox="1">
            <a:spLocks noChangeArrowheads="1"/>
          </p:cNvSpPr>
          <p:nvPr/>
        </p:nvSpPr>
        <p:spPr bwMode="auto">
          <a:xfrm>
            <a:off x="3538538" y="5289550"/>
            <a:ext cx="2066925" cy="685800"/>
          </a:xfrm>
          <a:prstGeom prst="rect">
            <a:avLst/>
          </a:prstGeom>
          <a:noFill/>
          <a:ln w="9525">
            <a:noFill/>
            <a:miter lim="800000"/>
            <a:headEnd/>
            <a:tailEnd/>
          </a:ln>
        </p:spPr>
        <p:txBody>
          <a:bodyPr wrap="none" lIns="0" tIns="0" rIns="0" bIns="0"/>
          <a:lstStyle/>
          <a:p>
            <a:pPr algn="ctr"/>
            <a:r>
              <a:rPr lang="en-US" sz="2100" b="1"/>
              <a:t>Bottlenecking</a:t>
            </a:r>
          </a:p>
          <a:p>
            <a:pPr algn="ctr"/>
            <a:r>
              <a:rPr lang="en-US" sz="2100" b="1"/>
              <a:t>event</a:t>
            </a:r>
          </a:p>
        </p:txBody>
      </p:sp>
      <p:sp>
        <p:nvSpPr>
          <p:cNvPr id="64518" name="Line 6"/>
          <p:cNvSpPr>
            <a:spLocks noChangeShapeType="1"/>
          </p:cNvSpPr>
          <p:nvPr/>
        </p:nvSpPr>
        <p:spPr bwMode="auto">
          <a:xfrm>
            <a:off x="1905000" y="5543550"/>
            <a:ext cx="1587500" cy="0"/>
          </a:xfrm>
          <a:prstGeom prst="line">
            <a:avLst/>
          </a:prstGeom>
          <a:noFill/>
          <a:ln w="12700">
            <a:solidFill>
              <a:schemeClr val="tx1"/>
            </a:solidFill>
            <a:round/>
            <a:headEnd/>
            <a:tailEnd type="triangle" w="lg" len="lg"/>
          </a:ln>
        </p:spPr>
        <p:txBody>
          <a:bodyPr wrap="none" anchor="ctr"/>
          <a:lstStyle/>
          <a:p>
            <a:endParaRPr lang="en-US"/>
          </a:p>
        </p:txBody>
      </p:sp>
      <p:sp>
        <p:nvSpPr>
          <p:cNvPr id="64519" name="Line 7"/>
          <p:cNvSpPr>
            <a:spLocks noChangeShapeType="1"/>
          </p:cNvSpPr>
          <p:nvPr/>
        </p:nvSpPr>
        <p:spPr bwMode="auto">
          <a:xfrm>
            <a:off x="5664200" y="5568950"/>
            <a:ext cx="1587500" cy="0"/>
          </a:xfrm>
          <a:prstGeom prst="line">
            <a:avLst/>
          </a:prstGeom>
          <a:noFill/>
          <a:ln w="12700">
            <a:solidFill>
              <a:schemeClr val="tx1"/>
            </a:solidFill>
            <a:round/>
            <a:headEnd/>
            <a:tailEnd type="triangle" w="lg" len="lg"/>
          </a:ln>
        </p:spPr>
        <p:txBody>
          <a:bodyPr wrap="none" anchor="ctr"/>
          <a:lstStyle/>
          <a:p>
            <a:endParaRPr lang="en-US"/>
          </a:p>
        </p:txBody>
      </p:sp>
      <p:sp>
        <p:nvSpPr>
          <p:cNvPr id="64520" name="Text Box 8"/>
          <p:cNvSpPr txBox="1">
            <a:spLocks noChangeArrowheads="1"/>
          </p:cNvSpPr>
          <p:nvPr/>
        </p:nvSpPr>
        <p:spPr bwMode="auto">
          <a:xfrm>
            <a:off x="7310438" y="5289550"/>
            <a:ext cx="1558925" cy="558800"/>
          </a:xfrm>
          <a:prstGeom prst="rect">
            <a:avLst/>
          </a:prstGeom>
          <a:noFill/>
          <a:ln w="9525">
            <a:noFill/>
            <a:miter lim="800000"/>
            <a:headEnd/>
            <a:tailEnd/>
          </a:ln>
        </p:spPr>
        <p:txBody>
          <a:bodyPr wrap="none" lIns="0" tIns="0" rIns="0" bIns="0"/>
          <a:lstStyle/>
          <a:p>
            <a:pPr algn="ctr"/>
            <a:r>
              <a:rPr lang="en-US" sz="2100" b="1"/>
              <a:t>Surviving</a:t>
            </a:r>
          </a:p>
          <a:p>
            <a:pPr algn="ctr"/>
            <a:r>
              <a:rPr lang="en-US" sz="2100" b="1"/>
              <a:t>population</a:t>
            </a:r>
          </a:p>
        </p:txBody>
      </p:sp>
    </p:spTree>
    <p:extLst>
      <p:ext uri="{BB962C8B-B14F-4D97-AF65-F5344CB8AC3E}">
        <p14:creationId xmlns:p14="http://schemas.microsoft.com/office/powerpoint/2010/main" val="22484649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 y="584200"/>
            <a:ext cx="8534400" cy="914400"/>
          </a:xfrm>
        </p:spPr>
        <p:txBody>
          <a:bodyPr/>
          <a:lstStyle/>
          <a:p>
            <a:pPr marL="57150" indent="-4763" eaLnBrk="1" hangingPunct="1"/>
            <a:r>
              <a:rPr lang="en-US" smtClean="0"/>
              <a:t>Case Study: </a:t>
            </a:r>
            <a:r>
              <a:rPr lang="en-US" i="1" smtClean="0"/>
              <a:t>Impact of Genetic Drift on the Greater Prairie Chicken</a:t>
            </a:r>
          </a:p>
        </p:txBody>
      </p:sp>
      <p:sp>
        <p:nvSpPr>
          <p:cNvPr id="66563" name="Rectangle 3"/>
          <p:cNvSpPr>
            <a:spLocks noGrp="1" noChangeArrowheads="1"/>
          </p:cNvSpPr>
          <p:nvPr>
            <p:ph type="body" idx="1"/>
          </p:nvPr>
        </p:nvSpPr>
        <p:spPr>
          <a:xfrm>
            <a:off x="533400" y="1898650"/>
            <a:ext cx="8077200" cy="3524250"/>
          </a:xfrm>
        </p:spPr>
        <p:txBody>
          <a:bodyPr/>
          <a:lstStyle/>
          <a:p>
            <a:pPr eaLnBrk="1" hangingPunct="1"/>
            <a:r>
              <a:rPr lang="en-US" sz="2800" smtClean="0"/>
              <a:t>Loss of prairie habitat caused a severe reduction in the population of greater prairie chickens in Illinois </a:t>
            </a:r>
          </a:p>
          <a:p>
            <a:pPr eaLnBrk="1" hangingPunct="1"/>
            <a:r>
              <a:rPr lang="en-US" sz="2800" smtClean="0"/>
              <a:t>The surviving birds had low levels of genetic variation, and only 50% of their eggs hatched</a:t>
            </a:r>
          </a:p>
          <a:p>
            <a:pPr eaLnBrk="1" hangingPunct="1">
              <a:buFont typeface="Times" pitchFamily="84" charset="0"/>
              <a:buNone/>
            </a:pPr>
            <a:endParaRPr lang="en-US" sz="2800" smtClean="0"/>
          </a:p>
        </p:txBody>
      </p:sp>
      <p:grpSp>
        <p:nvGrpSpPr>
          <p:cNvPr id="66564" name="Group 4"/>
          <p:cNvGrpSpPr>
            <a:grpSpLocks/>
          </p:cNvGrpSpPr>
          <p:nvPr/>
        </p:nvGrpSpPr>
        <p:grpSpPr bwMode="auto">
          <a:xfrm>
            <a:off x="0" y="6553200"/>
            <a:ext cx="9144000" cy="304800"/>
            <a:chOff x="0" y="4128"/>
            <a:chExt cx="5760" cy="192"/>
          </a:xfrm>
        </p:grpSpPr>
        <p:sp>
          <p:nvSpPr>
            <p:cNvPr id="6656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656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1357292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23.11</a:t>
            </a:r>
            <a:endParaRPr lang="en-US" sz="1200" smtClean="0">
              <a:solidFill>
                <a:schemeClr val="tx1"/>
              </a:solidFill>
              <a:latin typeface="Arial" charset="0"/>
            </a:endParaRPr>
          </a:p>
        </p:txBody>
      </p:sp>
      <p:pic>
        <p:nvPicPr>
          <p:cNvPr id="67587" name="Picture 3" descr="23_11_PrairieCknDrift-U"/>
          <p:cNvPicPr>
            <a:picLocks noChangeAspect="1" noChangeArrowheads="1"/>
          </p:cNvPicPr>
          <p:nvPr/>
        </p:nvPicPr>
        <p:blipFill>
          <a:blip r:embed="rId3" cstate="print"/>
          <a:srcRect/>
          <a:stretch>
            <a:fillRect/>
          </a:stretch>
        </p:blipFill>
        <p:spPr bwMode="auto">
          <a:xfrm>
            <a:off x="2068513" y="136525"/>
            <a:ext cx="5005387" cy="6584950"/>
          </a:xfrm>
          <a:prstGeom prst="rect">
            <a:avLst/>
          </a:prstGeom>
          <a:noFill/>
          <a:ln w="9525">
            <a:noFill/>
            <a:miter lim="800000"/>
            <a:headEnd/>
            <a:tailEnd/>
          </a:ln>
        </p:spPr>
      </p:pic>
      <p:sp>
        <p:nvSpPr>
          <p:cNvPr id="67588" name="Text Box 4"/>
          <p:cNvSpPr txBox="1">
            <a:spLocks noChangeArrowheads="1"/>
          </p:cNvSpPr>
          <p:nvPr/>
        </p:nvSpPr>
        <p:spPr bwMode="auto">
          <a:xfrm>
            <a:off x="4141788" y="363538"/>
            <a:ext cx="1314450" cy="428625"/>
          </a:xfrm>
          <a:prstGeom prst="rect">
            <a:avLst/>
          </a:prstGeom>
          <a:noFill/>
          <a:ln w="9525">
            <a:noFill/>
            <a:miter lim="800000"/>
            <a:headEnd/>
            <a:tailEnd/>
          </a:ln>
        </p:spPr>
        <p:txBody>
          <a:bodyPr wrap="none" lIns="0" tIns="0" rIns="0" bIns="0"/>
          <a:lstStyle/>
          <a:p>
            <a:r>
              <a:rPr lang="en-US" sz="1400" b="1"/>
              <a:t>Pre-bottleneck</a:t>
            </a:r>
          </a:p>
          <a:p>
            <a:r>
              <a:rPr lang="en-US" sz="1400" b="1"/>
              <a:t>(Illinois, 1820)</a:t>
            </a:r>
          </a:p>
        </p:txBody>
      </p:sp>
      <p:sp>
        <p:nvSpPr>
          <p:cNvPr id="67589" name="Text Box 5"/>
          <p:cNvSpPr txBox="1">
            <a:spLocks noChangeArrowheads="1"/>
          </p:cNvSpPr>
          <p:nvPr/>
        </p:nvSpPr>
        <p:spPr bwMode="auto">
          <a:xfrm>
            <a:off x="5719763" y="360363"/>
            <a:ext cx="1314450" cy="428625"/>
          </a:xfrm>
          <a:prstGeom prst="rect">
            <a:avLst/>
          </a:prstGeom>
          <a:noFill/>
          <a:ln w="9525">
            <a:noFill/>
            <a:miter lim="800000"/>
            <a:headEnd/>
            <a:tailEnd/>
          </a:ln>
        </p:spPr>
        <p:txBody>
          <a:bodyPr wrap="none" lIns="0" tIns="0" rIns="0" bIns="0"/>
          <a:lstStyle/>
          <a:p>
            <a:r>
              <a:rPr lang="en-US" sz="1400" b="1"/>
              <a:t>Post-bottleneck</a:t>
            </a:r>
          </a:p>
          <a:p>
            <a:r>
              <a:rPr lang="en-US" sz="1400" b="1"/>
              <a:t>(Illinois, 1993)</a:t>
            </a:r>
          </a:p>
        </p:txBody>
      </p:sp>
      <p:sp>
        <p:nvSpPr>
          <p:cNvPr id="67590" name="Text Box 6"/>
          <p:cNvSpPr txBox="1">
            <a:spLocks noChangeArrowheads="1"/>
          </p:cNvSpPr>
          <p:nvPr/>
        </p:nvSpPr>
        <p:spPr bwMode="auto">
          <a:xfrm>
            <a:off x="2109788" y="1608138"/>
            <a:ext cx="1962150" cy="238125"/>
          </a:xfrm>
          <a:prstGeom prst="rect">
            <a:avLst/>
          </a:prstGeom>
          <a:noFill/>
          <a:ln w="9525">
            <a:noFill/>
            <a:miter lim="800000"/>
            <a:headEnd/>
            <a:tailEnd/>
          </a:ln>
        </p:spPr>
        <p:txBody>
          <a:bodyPr wrap="none" lIns="0" tIns="0" rIns="0" bIns="0"/>
          <a:lstStyle/>
          <a:p>
            <a:r>
              <a:rPr lang="en-US" sz="1400" b="1"/>
              <a:t>Greater prairie chicken</a:t>
            </a:r>
          </a:p>
        </p:txBody>
      </p:sp>
      <p:sp>
        <p:nvSpPr>
          <p:cNvPr id="67591" name="Text Box 7"/>
          <p:cNvSpPr txBox="1">
            <a:spLocks noChangeArrowheads="1"/>
          </p:cNvSpPr>
          <p:nvPr/>
        </p:nvSpPr>
        <p:spPr bwMode="auto">
          <a:xfrm>
            <a:off x="3409950" y="1976438"/>
            <a:ext cx="1085850" cy="1012825"/>
          </a:xfrm>
          <a:prstGeom prst="rect">
            <a:avLst/>
          </a:prstGeom>
          <a:noFill/>
          <a:ln w="9525">
            <a:noFill/>
            <a:miter lim="800000"/>
            <a:headEnd/>
            <a:tailEnd/>
          </a:ln>
        </p:spPr>
        <p:txBody>
          <a:bodyPr wrap="none" lIns="0" tIns="0" rIns="0" bIns="0"/>
          <a:lstStyle/>
          <a:p>
            <a:r>
              <a:rPr lang="en-US" sz="1400" b="1"/>
              <a:t>Range </a:t>
            </a:r>
          </a:p>
          <a:p>
            <a:r>
              <a:rPr lang="en-US" sz="1400" b="1"/>
              <a:t>of greater </a:t>
            </a:r>
          </a:p>
          <a:p>
            <a:r>
              <a:rPr lang="en-US" sz="1400" b="1"/>
              <a:t>prairie </a:t>
            </a:r>
          </a:p>
          <a:p>
            <a:r>
              <a:rPr lang="en-US" sz="1400" b="1"/>
              <a:t>chicken</a:t>
            </a:r>
          </a:p>
        </p:txBody>
      </p:sp>
      <p:sp>
        <p:nvSpPr>
          <p:cNvPr id="67592" name="Text Box 8"/>
          <p:cNvSpPr txBox="1">
            <a:spLocks noChangeArrowheads="1"/>
          </p:cNvSpPr>
          <p:nvPr/>
        </p:nvSpPr>
        <p:spPr bwMode="auto">
          <a:xfrm>
            <a:off x="2139950" y="2497138"/>
            <a:ext cx="361950" cy="276225"/>
          </a:xfrm>
          <a:prstGeom prst="rect">
            <a:avLst/>
          </a:prstGeom>
          <a:noFill/>
          <a:ln w="9525">
            <a:noFill/>
            <a:miter lim="800000"/>
            <a:headEnd/>
            <a:tailEnd/>
          </a:ln>
        </p:spPr>
        <p:txBody>
          <a:bodyPr wrap="none" lIns="0" tIns="0" rIns="0" bIns="0"/>
          <a:lstStyle/>
          <a:p>
            <a:r>
              <a:rPr lang="en-US" sz="1400" b="1"/>
              <a:t>(a)</a:t>
            </a:r>
          </a:p>
        </p:txBody>
      </p:sp>
      <p:sp>
        <p:nvSpPr>
          <p:cNvPr id="67593" name="Text Box 9"/>
          <p:cNvSpPr txBox="1">
            <a:spLocks noChangeArrowheads="1"/>
          </p:cNvSpPr>
          <p:nvPr/>
        </p:nvSpPr>
        <p:spPr bwMode="auto">
          <a:xfrm>
            <a:off x="2606675" y="3284538"/>
            <a:ext cx="857250" cy="390525"/>
          </a:xfrm>
          <a:prstGeom prst="rect">
            <a:avLst/>
          </a:prstGeom>
          <a:noFill/>
          <a:ln w="9525">
            <a:noFill/>
            <a:miter lim="800000"/>
            <a:headEnd/>
            <a:tailEnd/>
          </a:ln>
        </p:spPr>
        <p:txBody>
          <a:bodyPr wrap="none" lIns="0" tIns="0" rIns="0" bIns="0"/>
          <a:lstStyle/>
          <a:p>
            <a:r>
              <a:rPr lang="en-US" sz="1400" b="1"/>
              <a:t>Location</a:t>
            </a:r>
          </a:p>
        </p:txBody>
      </p:sp>
      <p:sp>
        <p:nvSpPr>
          <p:cNvPr id="67594" name="Text Box 10"/>
          <p:cNvSpPr txBox="1">
            <a:spLocks noChangeArrowheads="1"/>
          </p:cNvSpPr>
          <p:nvPr/>
        </p:nvSpPr>
        <p:spPr bwMode="auto">
          <a:xfrm>
            <a:off x="3940175" y="3205163"/>
            <a:ext cx="857250" cy="390525"/>
          </a:xfrm>
          <a:prstGeom prst="rect">
            <a:avLst/>
          </a:prstGeom>
          <a:noFill/>
          <a:ln w="9525">
            <a:noFill/>
            <a:miter lim="800000"/>
            <a:headEnd/>
            <a:tailEnd/>
          </a:ln>
        </p:spPr>
        <p:txBody>
          <a:bodyPr wrap="none" lIns="0" tIns="0" rIns="0" bIns="0"/>
          <a:lstStyle/>
          <a:p>
            <a:r>
              <a:rPr lang="en-US" sz="1400" b="1"/>
              <a:t>Population </a:t>
            </a:r>
          </a:p>
          <a:p>
            <a:r>
              <a:rPr lang="en-US" sz="1400" b="1"/>
              <a:t>size</a:t>
            </a:r>
          </a:p>
        </p:txBody>
      </p:sp>
      <p:sp>
        <p:nvSpPr>
          <p:cNvPr id="67595" name="Text Box 11"/>
          <p:cNvSpPr txBox="1">
            <a:spLocks noChangeArrowheads="1"/>
          </p:cNvSpPr>
          <p:nvPr/>
        </p:nvSpPr>
        <p:spPr bwMode="auto">
          <a:xfrm>
            <a:off x="5076825" y="3103563"/>
            <a:ext cx="892175" cy="739775"/>
          </a:xfrm>
          <a:prstGeom prst="rect">
            <a:avLst/>
          </a:prstGeom>
          <a:noFill/>
          <a:ln w="9525">
            <a:noFill/>
            <a:miter lim="800000"/>
            <a:headEnd/>
            <a:tailEnd/>
          </a:ln>
        </p:spPr>
        <p:txBody>
          <a:bodyPr wrap="none" lIns="0" tIns="0" rIns="0" bIns="0"/>
          <a:lstStyle/>
          <a:p>
            <a:r>
              <a:rPr lang="en-US" sz="1400" b="1"/>
              <a:t>Number </a:t>
            </a:r>
          </a:p>
          <a:p>
            <a:r>
              <a:rPr lang="en-US" sz="1400" b="1"/>
              <a:t>of alleles </a:t>
            </a:r>
          </a:p>
          <a:p>
            <a:r>
              <a:rPr lang="en-US" sz="1400" b="1"/>
              <a:t>per locus</a:t>
            </a:r>
          </a:p>
        </p:txBody>
      </p:sp>
      <p:sp>
        <p:nvSpPr>
          <p:cNvPr id="67596" name="Text Box 12"/>
          <p:cNvSpPr txBox="1">
            <a:spLocks noChangeArrowheads="1"/>
          </p:cNvSpPr>
          <p:nvPr/>
        </p:nvSpPr>
        <p:spPr bwMode="auto">
          <a:xfrm>
            <a:off x="6022975" y="3100388"/>
            <a:ext cx="952500" cy="638175"/>
          </a:xfrm>
          <a:prstGeom prst="rect">
            <a:avLst/>
          </a:prstGeom>
          <a:noFill/>
          <a:ln w="9525">
            <a:noFill/>
            <a:miter lim="800000"/>
            <a:headEnd/>
            <a:tailEnd/>
          </a:ln>
        </p:spPr>
        <p:txBody>
          <a:bodyPr wrap="none" lIns="0" tIns="0" rIns="0" bIns="0"/>
          <a:lstStyle/>
          <a:p>
            <a:r>
              <a:rPr lang="en-US" sz="1400" b="1"/>
              <a:t>Percentage </a:t>
            </a:r>
          </a:p>
          <a:p>
            <a:r>
              <a:rPr lang="en-US" sz="1400" b="1"/>
              <a:t>of eggs </a:t>
            </a:r>
          </a:p>
          <a:p>
            <a:r>
              <a:rPr lang="en-US" sz="1400" b="1"/>
              <a:t>hatched</a:t>
            </a:r>
          </a:p>
        </p:txBody>
      </p:sp>
      <p:sp>
        <p:nvSpPr>
          <p:cNvPr id="67597" name="Text Box 13"/>
          <p:cNvSpPr txBox="1">
            <a:spLocks noChangeArrowheads="1"/>
          </p:cNvSpPr>
          <p:nvPr/>
        </p:nvSpPr>
        <p:spPr bwMode="auto">
          <a:xfrm>
            <a:off x="6330950" y="4157663"/>
            <a:ext cx="320675" cy="425450"/>
          </a:xfrm>
          <a:prstGeom prst="rect">
            <a:avLst/>
          </a:prstGeom>
          <a:noFill/>
          <a:ln w="9525">
            <a:noFill/>
            <a:miter lim="800000"/>
            <a:headEnd/>
            <a:tailEnd/>
          </a:ln>
        </p:spPr>
        <p:txBody>
          <a:bodyPr wrap="none" lIns="0" tIns="0" rIns="0" bIns="0"/>
          <a:lstStyle/>
          <a:p>
            <a:pPr algn="r"/>
            <a:r>
              <a:rPr lang="en-US" sz="1400" b="1"/>
              <a:t>93</a:t>
            </a:r>
          </a:p>
          <a:p>
            <a:pPr algn="r"/>
            <a:r>
              <a:rPr lang="en-US" sz="1400" b="1"/>
              <a:t>&lt;50</a:t>
            </a:r>
          </a:p>
        </p:txBody>
      </p:sp>
      <p:sp>
        <p:nvSpPr>
          <p:cNvPr id="67598" name="Text Box 14"/>
          <p:cNvSpPr txBox="1">
            <a:spLocks noChangeArrowheads="1"/>
          </p:cNvSpPr>
          <p:nvPr/>
        </p:nvSpPr>
        <p:spPr bwMode="auto">
          <a:xfrm>
            <a:off x="5264150" y="4151313"/>
            <a:ext cx="320675" cy="425450"/>
          </a:xfrm>
          <a:prstGeom prst="rect">
            <a:avLst/>
          </a:prstGeom>
          <a:noFill/>
          <a:ln w="9525">
            <a:noFill/>
            <a:miter lim="800000"/>
            <a:headEnd/>
            <a:tailEnd/>
          </a:ln>
        </p:spPr>
        <p:txBody>
          <a:bodyPr wrap="none" lIns="0" tIns="0" rIns="0" bIns="0"/>
          <a:lstStyle/>
          <a:p>
            <a:pPr algn="r"/>
            <a:r>
              <a:rPr lang="en-US" sz="1400" b="1"/>
              <a:t>5.2</a:t>
            </a:r>
          </a:p>
          <a:p>
            <a:pPr algn="r"/>
            <a:r>
              <a:rPr lang="en-US" sz="1400" b="1"/>
              <a:t>3.7</a:t>
            </a:r>
          </a:p>
        </p:txBody>
      </p:sp>
      <p:sp>
        <p:nvSpPr>
          <p:cNvPr id="67599" name="Text Box 15"/>
          <p:cNvSpPr txBox="1">
            <a:spLocks noChangeArrowheads="1"/>
          </p:cNvSpPr>
          <p:nvPr/>
        </p:nvSpPr>
        <p:spPr bwMode="auto">
          <a:xfrm>
            <a:off x="5257800" y="5175250"/>
            <a:ext cx="330200" cy="238125"/>
          </a:xfrm>
          <a:prstGeom prst="rect">
            <a:avLst/>
          </a:prstGeom>
          <a:noFill/>
          <a:ln w="9525">
            <a:noFill/>
            <a:miter lim="800000"/>
            <a:headEnd/>
            <a:tailEnd/>
          </a:ln>
        </p:spPr>
        <p:txBody>
          <a:bodyPr wrap="none" lIns="0" tIns="0" rIns="0" bIns="0"/>
          <a:lstStyle/>
          <a:p>
            <a:pPr algn="r"/>
            <a:r>
              <a:rPr lang="en-US" sz="1400" b="1"/>
              <a:t>5.8</a:t>
            </a:r>
          </a:p>
        </p:txBody>
      </p:sp>
      <p:sp>
        <p:nvSpPr>
          <p:cNvPr id="67600" name="Text Box 16"/>
          <p:cNvSpPr txBox="1">
            <a:spLocks noChangeArrowheads="1"/>
          </p:cNvSpPr>
          <p:nvPr/>
        </p:nvSpPr>
        <p:spPr bwMode="auto">
          <a:xfrm>
            <a:off x="5257800" y="5816600"/>
            <a:ext cx="330200" cy="238125"/>
          </a:xfrm>
          <a:prstGeom prst="rect">
            <a:avLst/>
          </a:prstGeom>
          <a:noFill/>
          <a:ln w="9525">
            <a:noFill/>
            <a:miter lim="800000"/>
            <a:headEnd/>
            <a:tailEnd/>
          </a:ln>
        </p:spPr>
        <p:txBody>
          <a:bodyPr wrap="none" lIns="0" tIns="0" rIns="0" bIns="0"/>
          <a:lstStyle/>
          <a:p>
            <a:pPr algn="r"/>
            <a:r>
              <a:rPr lang="en-US" sz="1400" b="1"/>
              <a:t>5.8</a:t>
            </a:r>
          </a:p>
        </p:txBody>
      </p:sp>
      <p:sp>
        <p:nvSpPr>
          <p:cNvPr id="67601" name="Text Box 17"/>
          <p:cNvSpPr txBox="1">
            <a:spLocks noChangeArrowheads="1"/>
          </p:cNvSpPr>
          <p:nvPr/>
        </p:nvSpPr>
        <p:spPr bwMode="auto">
          <a:xfrm>
            <a:off x="6318250" y="5172075"/>
            <a:ext cx="330200" cy="238125"/>
          </a:xfrm>
          <a:prstGeom prst="rect">
            <a:avLst/>
          </a:prstGeom>
          <a:noFill/>
          <a:ln w="9525">
            <a:noFill/>
            <a:miter lim="800000"/>
            <a:headEnd/>
            <a:tailEnd/>
          </a:ln>
        </p:spPr>
        <p:txBody>
          <a:bodyPr wrap="none" lIns="0" tIns="0" rIns="0" bIns="0"/>
          <a:lstStyle/>
          <a:p>
            <a:pPr algn="r"/>
            <a:r>
              <a:rPr lang="en-US" sz="1400" b="1"/>
              <a:t>99</a:t>
            </a:r>
          </a:p>
        </p:txBody>
      </p:sp>
      <p:sp>
        <p:nvSpPr>
          <p:cNvPr id="67602" name="Text Box 18"/>
          <p:cNvSpPr txBox="1">
            <a:spLocks noChangeArrowheads="1"/>
          </p:cNvSpPr>
          <p:nvPr/>
        </p:nvSpPr>
        <p:spPr bwMode="auto">
          <a:xfrm>
            <a:off x="6318250" y="5816600"/>
            <a:ext cx="330200" cy="238125"/>
          </a:xfrm>
          <a:prstGeom prst="rect">
            <a:avLst/>
          </a:prstGeom>
          <a:noFill/>
          <a:ln w="9525">
            <a:noFill/>
            <a:miter lim="800000"/>
            <a:headEnd/>
            <a:tailEnd/>
          </a:ln>
        </p:spPr>
        <p:txBody>
          <a:bodyPr wrap="none" lIns="0" tIns="0" rIns="0" bIns="0"/>
          <a:lstStyle/>
          <a:p>
            <a:pPr algn="r"/>
            <a:r>
              <a:rPr lang="en-US" sz="1400" b="1"/>
              <a:t>96</a:t>
            </a:r>
          </a:p>
        </p:txBody>
      </p:sp>
      <p:sp>
        <p:nvSpPr>
          <p:cNvPr id="67603" name="Text Box 19"/>
          <p:cNvSpPr txBox="1">
            <a:spLocks noChangeArrowheads="1"/>
          </p:cNvSpPr>
          <p:nvPr/>
        </p:nvSpPr>
        <p:spPr bwMode="auto">
          <a:xfrm>
            <a:off x="3832225" y="4154488"/>
            <a:ext cx="1101725" cy="390525"/>
          </a:xfrm>
          <a:prstGeom prst="rect">
            <a:avLst/>
          </a:prstGeom>
          <a:noFill/>
          <a:ln w="9525">
            <a:noFill/>
            <a:miter lim="800000"/>
            <a:headEnd/>
            <a:tailEnd/>
          </a:ln>
        </p:spPr>
        <p:txBody>
          <a:bodyPr wrap="none" lIns="0" tIns="0" rIns="0" bIns="0"/>
          <a:lstStyle/>
          <a:p>
            <a:r>
              <a:rPr lang="en-US" sz="1400" b="1"/>
              <a:t>1,000–25,000</a:t>
            </a:r>
          </a:p>
          <a:p>
            <a:r>
              <a:rPr lang="en-US" sz="1400" b="1"/>
              <a:t>      &lt;50</a:t>
            </a:r>
          </a:p>
        </p:txBody>
      </p:sp>
      <p:sp>
        <p:nvSpPr>
          <p:cNvPr id="67604" name="Text Box 20"/>
          <p:cNvSpPr txBox="1">
            <a:spLocks noChangeArrowheads="1"/>
          </p:cNvSpPr>
          <p:nvPr/>
        </p:nvSpPr>
        <p:spPr bwMode="auto">
          <a:xfrm>
            <a:off x="3835400" y="5170488"/>
            <a:ext cx="1101725" cy="390525"/>
          </a:xfrm>
          <a:prstGeom prst="rect">
            <a:avLst/>
          </a:prstGeom>
          <a:noFill/>
          <a:ln w="9525">
            <a:noFill/>
            <a:miter lim="800000"/>
            <a:headEnd/>
            <a:tailEnd/>
          </a:ln>
        </p:spPr>
        <p:txBody>
          <a:bodyPr wrap="none" lIns="0" tIns="0" rIns="0" bIns="0"/>
          <a:lstStyle/>
          <a:p>
            <a:pPr algn="ctr"/>
            <a:r>
              <a:rPr lang="en-US" sz="1400" b="1"/>
              <a:t>750,000</a:t>
            </a:r>
          </a:p>
        </p:txBody>
      </p:sp>
      <p:sp>
        <p:nvSpPr>
          <p:cNvPr id="67605" name="Text Box 21"/>
          <p:cNvSpPr txBox="1">
            <a:spLocks noChangeArrowheads="1"/>
          </p:cNvSpPr>
          <p:nvPr/>
        </p:nvSpPr>
        <p:spPr bwMode="auto">
          <a:xfrm>
            <a:off x="3841750" y="5726113"/>
            <a:ext cx="1101725" cy="390525"/>
          </a:xfrm>
          <a:prstGeom prst="rect">
            <a:avLst/>
          </a:prstGeom>
          <a:noFill/>
          <a:ln w="9525">
            <a:noFill/>
            <a:miter lim="800000"/>
            <a:headEnd/>
            <a:tailEnd/>
          </a:ln>
        </p:spPr>
        <p:txBody>
          <a:bodyPr wrap="none" lIns="0" tIns="0" rIns="0" bIns="0"/>
          <a:lstStyle/>
          <a:p>
            <a:pPr algn="ctr"/>
            <a:r>
              <a:rPr lang="en-US" sz="1400" b="1"/>
              <a:t>75,000–</a:t>
            </a:r>
          </a:p>
          <a:p>
            <a:pPr algn="ctr"/>
            <a:r>
              <a:rPr lang="en-US" sz="1400" b="1"/>
              <a:t>200,000</a:t>
            </a:r>
          </a:p>
        </p:txBody>
      </p:sp>
      <p:sp>
        <p:nvSpPr>
          <p:cNvPr id="67606" name="Text Box 22"/>
          <p:cNvSpPr txBox="1">
            <a:spLocks noChangeArrowheads="1"/>
          </p:cNvSpPr>
          <p:nvPr/>
        </p:nvSpPr>
        <p:spPr bwMode="auto">
          <a:xfrm>
            <a:off x="2203450" y="5719763"/>
            <a:ext cx="1600200" cy="501650"/>
          </a:xfrm>
          <a:prstGeom prst="rect">
            <a:avLst/>
          </a:prstGeom>
          <a:noFill/>
          <a:ln w="9525">
            <a:noFill/>
            <a:miter lim="800000"/>
            <a:headEnd/>
            <a:tailEnd/>
          </a:ln>
        </p:spPr>
        <p:txBody>
          <a:bodyPr wrap="none" lIns="0" tIns="0" rIns="0" bIns="0"/>
          <a:lstStyle/>
          <a:p>
            <a:r>
              <a:rPr lang="en-US" sz="1400" b="1"/>
              <a:t>Nebraska, 1998 </a:t>
            </a:r>
          </a:p>
          <a:p>
            <a:r>
              <a:rPr lang="en-US" sz="1400" b="1"/>
              <a:t>     (no bottleneck)</a:t>
            </a:r>
          </a:p>
        </p:txBody>
      </p:sp>
      <p:sp>
        <p:nvSpPr>
          <p:cNvPr id="67607" name="Text Box 23"/>
          <p:cNvSpPr txBox="1">
            <a:spLocks noChangeArrowheads="1"/>
          </p:cNvSpPr>
          <p:nvPr/>
        </p:nvSpPr>
        <p:spPr bwMode="auto">
          <a:xfrm>
            <a:off x="2111375" y="6326188"/>
            <a:ext cx="279400" cy="234950"/>
          </a:xfrm>
          <a:prstGeom prst="rect">
            <a:avLst/>
          </a:prstGeom>
          <a:noFill/>
          <a:ln w="9525">
            <a:noFill/>
            <a:miter lim="800000"/>
            <a:headEnd/>
            <a:tailEnd/>
          </a:ln>
        </p:spPr>
        <p:txBody>
          <a:bodyPr wrap="none" lIns="0" tIns="0" rIns="0" bIns="0"/>
          <a:lstStyle/>
          <a:p>
            <a:pPr algn="ctr"/>
            <a:r>
              <a:rPr lang="en-US" sz="1400" b="1"/>
              <a:t>(b)</a:t>
            </a:r>
          </a:p>
        </p:txBody>
      </p:sp>
      <p:sp>
        <p:nvSpPr>
          <p:cNvPr id="67608" name="Text Box 24"/>
          <p:cNvSpPr txBox="1">
            <a:spLocks noChangeArrowheads="1"/>
          </p:cNvSpPr>
          <p:nvPr/>
        </p:nvSpPr>
        <p:spPr bwMode="auto">
          <a:xfrm>
            <a:off x="2206625" y="5056188"/>
            <a:ext cx="1600200" cy="501650"/>
          </a:xfrm>
          <a:prstGeom prst="rect">
            <a:avLst/>
          </a:prstGeom>
          <a:noFill/>
          <a:ln w="9525">
            <a:noFill/>
            <a:miter lim="800000"/>
            <a:headEnd/>
            <a:tailEnd/>
          </a:ln>
        </p:spPr>
        <p:txBody>
          <a:bodyPr wrap="none" lIns="0" tIns="0" rIns="0" bIns="0"/>
          <a:lstStyle/>
          <a:p>
            <a:r>
              <a:rPr lang="en-US" sz="1400" b="1"/>
              <a:t>Kansas, 1998 </a:t>
            </a:r>
          </a:p>
          <a:p>
            <a:r>
              <a:rPr lang="en-US" sz="1400" b="1"/>
              <a:t>     (no bottleneck)</a:t>
            </a:r>
          </a:p>
        </p:txBody>
      </p:sp>
      <p:sp>
        <p:nvSpPr>
          <p:cNvPr id="67609" name="Text Box 25"/>
          <p:cNvSpPr txBox="1">
            <a:spLocks noChangeArrowheads="1"/>
          </p:cNvSpPr>
          <p:nvPr/>
        </p:nvSpPr>
        <p:spPr bwMode="auto">
          <a:xfrm>
            <a:off x="2200275" y="3944938"/>
            <a:ext cx="1406525" cy="784225"/>
          </a:xfrm>
          <a:prstGeom prst="rect">
            <a:avLst/>
          </a:prstGeom>
          <a:noFill/>
          <a:ln w="9525">
            <a:noFill/>
            <a:miter lim="800000"/>
            <a:headEnd/>
            <a:tailEnd/>
          </a:ln>
        </p:spPr>
        <p:txBody>
          <a:bodyPr wrap="none" lIns="0" tIns="0" rIns="0" bIns="0"/>
          <a:lstStyle/>
          <a:p>
            <a:r>
              <a:rPr lang="en-US" sz="1400" b="1"/>
              <a:t>Illinois</a:t>
            </a:r>
          </a:p>
          <a:p>
            <a:r>
              <a:rPr lang="en-US" sz="1400" b="1"/>
              <a:t>     1930–1960s </a:t>
            </a:r>
          </a:p>
          <a:p>
            <a:r>
              <a:rPr lang="en-US" sz="1400" b="1"/>
              <a:t>     1993</a:t>
            </a:r>
          </a:p>
        </p:txBody>
      </p:sp>
    </p:spTree>
    <p:extLst>
      <p:ext uri="{BB962C8B-B14F-4D97-AF65-F5344CB8AC3E}">
        <p14:creationId xmlns:p14="http://schemas.microsoft.com/office/powerpoint/2010/main" val="32822065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533400" y="2432050"/>
            <a:ext cx="8534400" cy="4197350"/>
          </a:xfrm>
        </p:spPr>
        <p:txBody>
          <a:bodyPr/>
          <a:lstStyle/>
          <a:p>
            <a:pPr eaLnBrk="1" hangingPunct="1"/>
            <a:r>
              <a:rPr lang="en-US" sz="2800" smtClean="0"/>
              <a:t>Evolution by natural selection involves both change and “sorting”</a:t>
            </a:r>
          </a:p>
          <a:p>
            <a:pPr marL="977900" lvl="1" indent="-304800" eaLnBrk="1" hangingPunct="1"/>
            <a:r>
              <a:rPr lang="en-US" sz="2600" smtClean="0"/>
              <a:t>New genetic variations arise by chance</a:t>
            </a:r>
          </a:p>
          <a:p>
            <a:pPr marL="977900" lvl="1" indent="-304800" eaLnBrk="1" hangingPunct="1"/>
            <a:r>
              <a:rPr lang="en-US" sz="2600" smtClean="0"/>
              <a:t>Beneficial alleles are “sorted” and favored by natural selection</a:t>
            </a:r>
          </a:p>
          <a:p>
            <a:pPr eaLnBrk="1" hangingPunct="1"/>
            <a:r>
              <a:rPr lang="en-US" sz="2800" smtClean="0"/>
              <a:t>Only natural selection consistently results in adaptive evolution</a:t>
            </a:r>
          </a:p>
        </p:txBody>
      </p:sp>
      <p:sp>
        <p:nvSpPr>
          <p:cNvPr id="79875" name="Rectangle 5"/>
          <p:cNvSpPr>
            <a:spLocks noGrp="1" noChangeArrowheads="1"/>
          </p:cNvSpPr>
          <p:nvPr>
            <p:ph type="title"/>
          </p:nvPr>
        </p:nvSpPr>
        <p:spPr>
          <a:xfrm>
            <a:off x="138113" y="642938"/>
            <a:ext cx="8996362" cy="1325562"/>
          </a:xfrm>
        </p:spPr>
        <p:txBody>
          <a:bodyPr/>
          <a:lstStyle/>
          <a:p>
            <a:pPr eaLnBrk="1" hangingPunct="1"/>
            <a:r>
              <a:rPr lang="en-US" dirty="0" smtClean="0"/>
              <a:t>Natural selection is the only mechanism that consistently causes adaptive evolution</a:t>
            </a:r>
          </a:p>
        </p:txBody>
      </p:sp>
      <p:grpSp>
        <p:nvGrpSpPr>
          <p:cNvPr id="79876" name="Group 6"/>
          <p:cNvGrpSpPr>
            <a:grpSpLocks/>
          </p:cNvGrpSpPr>
          <p:nvPr/>
        </p:nvGrpSpPr>
        <p:grpSpPr bwMode="auto">
          <a:xfrm>
            <a:off x="0" y="6553200"/>
            <a:ext cx="9144000" cy="304800"/>
            <a:chOff x="0" y="4128"/>
            <a:chExt cx="5760" cy="192"/>
          </a:xfrm>
        </p:grpSpPr>
        <p:sp>
          <p:nvSpPr>
            <p:cNvPr id="7987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98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987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2564130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3513" y="512763"/>
            <a:ext cx="8534400" cy="503237"/>
          </a:xfrm>
        </p:spPr>
        <p:txBody>
          <a:bodyPr/>
          <a:lstStyle/>
          <a:p>
            <a:pPr eaLnBrk="1" hangingPunct="1"/>
            <a:r>
              <a:rPr lang="en-US" i="1" smtClean="0"/>
              <a:t>Relative Fitness</a:t>
            </a:r>
          </a:p>
        </p:txBody>
      </p:sp>
      <p:sp>
        <p:nvSpPr>
          <p:cNvPr id="81923" name="Rectangle 3"/>
          <p:cNvSpPr>
            <a:spLocks noGrp="1" noChangeArrowheads="1"/>
          </p:cNvSpPr>
          <p:nvPr>
            <p:ph type="body" idx="1"/>
          </p:nvPr>
        </p:nvSpPr>
        <p:spPr>
          <a:xfrm>
            <a:off x="533400" y="1066800"/>
            <a:ext cx="7848600" cy="2768600"/>
          </a:xfrm>
        </p:spPr>
        <p:txBody>
          <a:bodyPr/>
          <a:lstStyle/>
          <a:p>
            <a:pPr eaLnBrk="1" hangingPunct="1"/>
            <a:r>
              <a:rPr lang="en-US" sz="2800" dirty="0" smtClean="0"/>
              <a:t>The phrases “struggle for existence” and “survival of the fittest” are misleading as they imply direct competition among individuals</a:t>
            </a:r>
          </a:p>
          <a:p>
            <a:pPr eaLnBrk="1" hangingPunct="1"/>
            <a:r>
              <a:rPr lang="en-US" sz="2800" dirty="0" smtClean="0"/>
              <a:t>Reproductive success is generally more subtle and depends on many factors</a:t>
            </a:r>
          </a:p>
        </p:txBody>
      </p:sp>
      <p:grpSp>
        <p:nvGrpSpPr>
          <p:cNvPr id="81924" name="Group 4"/>
          <p:cNvGrpSpPr>
            <a:grpSpLocks/>
          </p:cNvGrpSpPr>
          <p:nvPr/>
        </p:nvGrpSpPr>
        <p:grpSpPr bwMode="auto">
          <a:xfrm>
            <a:off x="0" y="6553200"/>
            <a:ext cx="9144000" cy="304800"/>
            <a:chOff x="0" y="4128"/>
            <a:chExt cx="5760" cy="192"/>
          </a:xfrm>
        </p:grpSpPr>
        <p:sp>
          <p:nvSpPr>
            <p:cNvPr id="8192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2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2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7"/>
          <p:cNvSpPr/>
          <p:nvPr/>
        </p:nvSpPr>
        <p:spPr>
          <a:xfrm>
            <a:off x="838200" y="3418344"/>
            <a:ext cx="7239000" cy="2677656"/>
          </a:xfrm>
          <a:prstGeom prst="rect">
            <a:avLst/>
          </a:prstGeom>
        </p:spPr>
        <p:txBody>
          <a:bodyPr wrap="square">
            <a:spAutoFit/>
          </a:bodyPr>
          <a:lstStyle/>
          <a:p>
            <a:pPr eaLnBrk="1" hangingPunct="1"/>
            <a:r>
              <a:rPr lang="en-US" sz="2800" b="1" dirty="0" smtClean="0"/>
              <a:t>Relative fitness </a:t>
            </a:r>
            <a:r>
              <a:rPr lang="en-US" sz="2800" dirty="0" smtClean="0"/>
              <a:t>is the contribution an individual makes to the gene pool of the next generation, relative to the contributions of other individuals</a:t>
            </a:r>
          </a:p>
          <a:p>
            <a:pPr eaLnBrk="1" hangingPunct="1"/>
            <a:r>
              <a:rPr lang="en-US" sz="2800" dirty="0" smtClean="0"/>
              <a:t>Selection favors certain genotypes by acting on the phenotypes of certain organisms </a:t>
            </a:r>
          </a:p>
        </p:txBody>
      </p:sp>
    </p:spTree>
    <p:extLst>
      <p:ext uri="{BB962C8B-B14F-4D97-AF65-F5344CB8AC3E}">
        <p14:creationId xmlns:p14="http://schemas.microsoft.com/office/powerpoint/2010/main" val="10247803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23.13</a:t>
            </a:r>
            <a:endParaRPr lang="en-US" sz="1200" smtClean="0">
              <a:solidFill>
                <a:schemeClr val="tx1"/>
              </a:solidFill>
              <a:latin typeface="Arial" charset="0"/>
            </a:endParaRPr>
          </a:p>
        </p:txBody>
      </p:sp>
      <p:pic>
        <p:nvPicPr>
          <p:cNvPr id="84995" name="Picture 3" descr="23_13_SelectionModes-U"/>
          <p:cNvPicPr>
            <a:picLocks noChangeAspect="1" noChangeArrowheads="1"/>
          </p:cNvPicPr>
          <p:nvPr/>
        </p:nvPicPr>
        <p:blipFill>
          <a:blip r:embed="rId3" cstate="print"/>
          <a:srcRect/>
          <a:stretch>
            <a:fillRect/>
          </a:stretch>
        </p:blipFill>
        <p:spPr bwMode="auto">
          <a:xfrm>
            <a:off x="296863" y="450850"/>
            <a:ext cx="8548687" cy="5956300"/>
          </a:xfrm>
          <a:prstGeom prst="rect">
            <a:avLst/>
          </a:prstGeom>
          <a:noFill/>
          <a:ln w="9525">
            <a:noFill/>
            <a:miter lim="800000"/>
            <a:headEnd/>
            <a:tailEnd/>
          </a:ln>
        </p:spPr>
      </p:pic>
      <p:sp>
        <p:nvSpPr>
          <p:cNvPr id="84996" name="Text Box 4"/>
          <p:cNvSpPr txBox="1">
            <a:spLocks noChangeArrowheads="1"/>
          </p:cNvSpPr>
          <p:nvPr/>
        </p:nvSpPr>
        <p:spPr bwMode="auto">
          <a:xfrm>
            <a:off x="6207125" y="1066800"/>
            <a:ext cx="1724025" cy="279400"/>
          </a:xfrm>
          <a:prstGeom prst="rect">
            <a:avLst/>
          </a:prstGeom>
          <a:noFill/>
          <a:ln w="9525">
            <a:noFill/>
            <a:miter lim="800000"/>
            <a:headEnd/>
            <a:tailEnd/>
          </a:ln>
        </p:spPr>
        <p:txBody>
          <a:bodyPr wrap="none" lIns="0" tIns="0" rIns="0" bIns="0"/>
          <a:lstStyle/>
          <a:p>
            <a:r>
              <a:rPr lang="en-US" sz="1400" b="1"/>
              <a:t>Original population</a:t>
            </a:r>
          </a:p>
        </p:txBody>
      </p:sp>
      <p:sp>
        <p:nvSpPr>
          <p:cNvPr id="84997" name="Line 5"/>
          <p:cNvSpPr>
            <a:spLocks noChangeShapeType="1"/>
          </p:cNvSpPr>
          <p:nvPr/>
        </p:nvSpPr>
        <p:spPr bwMode="auto">
          <a:xfrm>
            <a:off x="4857750" y="1149350"/>
            <a:ext cx="1336675" cy="0"/>
          </a:xfrm>
          <a:prstGeom prst="line">
            <a:avLst/>
          </a:prstGeom>
          <a:noFill/>
          <a:ln w="12700">
            <a:solidFill>
              <a:schemeClr val="tx1"/>
            </a:solidFill>
            <a:round/>
            <a:headEnd/>
            <a:tailEnd/>
          </a:ln>
        </p:spPr>
        <p:txBody>
          <a:bodyPr wrap="none" anchor="ctr"/>
          <a:lstStyle/>
          <a:p>
            <a:endParaRPr lang="en-US"/>
          </a:p>
        </p:txBody>
      </p:sp>
      <p:sp>
        <p:nvSpPr>
          <p:cNvPr id="84998" name="Text Box 6"/>
          <p:cNvSpPr txBox="1">
            <a:spLocks noChangeArrowheads="1"/>
          </p:cNvSpPr>
          <p:nvPr/>
        </p:nvSpPr>
        <p:spPr bwMode="auto">
          <a:xfrm>
            <a:off x="3640138" y="2844800"/>
            <a:ext cx="2244725" cy="266700"/>
          </a:xfrm>
          <a:prstGeom prst="rect">
            <a:avLst/>
          </a:prstGeom>
          <a:noFill/>
          <a:ln w="9525">
            <a:noFill/>
            <a:miter lim="800000"/>
            <a:headEnd/>
            <a:tailEnd/>
          </a:ln>
        </p:spPr>
        <p:txBody>
          <a:bodyPr wrap="none" lIns="0" tIns="0" rIns="0" bIns="0"/>
          <a:lstStyle/>
          <a:p>
            <a:r>
              <a:rPr lang="en-US" sz="1400" b="1"/>
              <a:t>Phenotypes (fur color)</a:t>
            </a:r>
          </a:p>
        </p:txBody>
      </p:sp>
      <p:sp>
        <p:nvSpPr>
          <p:cNvPr id="84999" name="Text Box 7"/>
          <p:cNvSpPr txBox="1">
            <a:spLocks noChangeArrowheads="1"/>
          </p:cNvSpPr>
          <p:nvPr/>
        </p:nvSpPr>
        <p:spPr bwMode="auto">
          <a:xfrm rot="-5400000">
            <a:off x="2484437" y="1257301"/>
            <a:ext cx="1317625" cy="533400"/>
          </a:xfrm>
          <a:prstGeom prst="rect">
            <a:avLst/>
          </a:prstGeom>
          <a:noFill/>
          <a:ln w="9525">
            <a:noFill/>
            <a:miter lim="800000"/>
            <a:headEnd/>
            <a:tailEnd/>
          </a:ln>
        </p:spPr>
        <p:txBody>
          <a:bodyPr wrap="none" lIns="0" tIns="0" rIns="0" bIns="0"/>
          <a:lstStyle/>
          <a:p>
            <a:pPr algn="ctr">
              <a:lnSpc>
                <a:spcPct val="90000"/>
              </a:lnSpc>
            </a:pPr>
            <a:r>
              <a:rPr lang="en-US" sz="1400" b="1"/>
              <a:t>Frequency of </a:t>
            </a:r>
          </a:p>
          <a:p>
            <a:pPr algn="ctr">
              <a:lnSpc>
                <a:spcPct val="90000"/>
              </a:lnSpc>
            </a:pPr>
            <a:r>
              <a:rPr lang="en-US" sz="1400" b="1"/>
              <a:t>individuals</a:t>
            </a:r>
          </a:p>
        </p:txBody>
      </p:sp>
      <p:sp>
        <p:nvSpPr>
          <p:cNvPr id="85000" name="Text Box 8"/>
          <p:cNvSpPr txBox="1">
            <a:spLocks noChangeArrowheads="1"/>
          </p:cNvSpPr>
          <p:nvPr/>
        </p:nvSpPr>
        <p:spPr bwMode="auto">
          <a:xfrm>
            <a:off x="681038" y="2971800"/>
            <a:ext cx="1050925" cy="469900"/>
          </a:xfrm>
          <a:prstGeom prst="rect">
            <a:avLst/>
          </a:prstGeom>
          <a:noFill/>
          <a:ln w="9525">
            <a:noFill/>
            <a:miter lim="800000"/>
            <a:headEnd/>
            <a:tailEnd/>
          </a:ln>
        </p:spPr>
        <p:txBody>
          <a:bodyPr wrap="none" lIns="0" tIns="0" rIns="0" bIns="0"/>
          <a:lstStyle/>
          <a:p>
            <a:r>
              <a:rPr lang="en-US" sz="1400" b="1"/>
              <a:t>Original </a:t>
            </a:r>
          </a:p>
          <a:p>
            <a:r>
              <a:rPr lang="en-US" sz="1400" b="1"/>
              <a:t>population</a:t>
            </a:r>
          </a:p>
        </p:txBody>
      </p:sp>
      <p:sp>
        <p:nvSpPr>
          <p:cNvPr id="85001" name="Text Box 9"/>
          <p:cNvSpPr txBox="1">
            <a:spLocks noChangeArrowheads="1"/>
          </p:cNvSpPr>
          <p:nvPr/>
        </p:nvSpPr>
        <p:spPr bwMode="auto">
          <a:xfrm>
            <a:off x="1824038" y="2971800"/>
            <a:ext cx="1050925" cy="469900"/>
          </a:xfrm>
          <a:prstGeom prst="rect">
            <a:avLst/>
          </a:prstGeom>
          <a:noFill/>
          <a:ln w="9525">
            <a:noFill/>
            <a:miter lim="800000"/>
            <a:headEnd/>
            <a:tailEnd/>
          </a:ln>
        </p:spPr>
        <p:txBody>
          <a:bodyPr wrap="none" lIns="0" tIns="0" rIns="0" bIns="0"/>
          <a:lstStyle/>
          <a:p>
            <a:r>
              <a:rPr lang="en-US" sz="1400" b="1"/>
              <a:t>Evolved </a:t>
            </a:r>
          </a:p>
          <a:p>
            <a:r>
              <a:rPr lang="en-US" sz="1400" b="1"/>
              <a:t>population</a:t>
            </a:r>
          </a:p>
        </p:txBody>
      </p:sp>
      <p:sp>
        <p:nvSpPr>
          <p:cNvPr id="85002" name="Text Box 10"/>
          <p:cNvSpPr txBox="1">
            <a:spLocks noChangeArrowheads="1"/>
          </p:cNvSpPr>
          <p:nvPr/>
        </p:nvSpPr>
        <p:spPr bwMode="auto">
          <a:xfrm>
            <a:off x="338138" y="6019800"/>
            <a:ext cx="2066925" cy="215900"/>
          </a:xfrm>
          <a:prstGeom prst="rect">
            <a:avLst/>
          </a:prstGeom>
          <a:noFill/>
          <a:ln w="9525">
            <a:noFill/>
            <a:miter lim="800000"/>
            <a:headEnd/>
            <a:tailEnd/>
          </a:ln>
        </p:spPr>
        <p:txBody>
          <a:bodyPr wrap="none" lIns="0" tIns="0" rIns="0" bIns="0"/>
          <a:lstStyle/>
          <a:p>
            <a:r>
              <a:rPr lang="en-US" sz="1400" b="1"/>
              <a:t>(a) Directional selection</a:t>
            </a:r>
          </a:p>
        </p:txBody>
      </p:sp>
      <p:sp>
        <p:nvSpPr>
          <p:cNvPr id="85003" name="Text Box 11"/>
          <p:cNvSpPr txBox="1">
            <a:spLocks noChangeArrowheads="1"/>
          </p:cNvSpPr>
          <p:nvPr/>
        </p:nvSpPr>
        <p:spPr bwMode="auto">
          <a:xfrm>
            <a:off x="3297238" y="6032500"/>
            <a:ext cx="2066925" cy="215900"/>
          </a:xfrm>
          <a:prstGeom prst="rect">
            <a:avLst/>
          </a:prstGeom>
          <a:noFill/>
          <a:ln w="9525">
            <a:noFill/>
            <a:miter lim="800000"/>
            <a:headEnd/>
            <a:tailEnd/>
          </a:ln>
        </p:spPr>
        <p:txBody>
          <a:bodyPr wrap="none" lIns="0" tIns="0" rIns="0" bIns="0"/>
          <a:lstStyle/>
          <a:p>
            <a:r>
              <a:rPr lang="en-US" sz="1400" b="1"/>
              <a:t>(b) Disruptive selection</a:t>
            </a:r>
          </a:p>
        </p:txBody>
      </p:sp>
      <p:sp>
        <p:nvSpPr>
          <p:cNvPr id="85004" name="Text Box 12"/>
          <p:cNvSpPr txBox="1">
            <a:spLocks noChangeArrowheads="1"/>
          </p:cNvSpPr>
          <p:nvPr/>
        </p:nvSpPr>
        <p:spPr bwMode="auto">
          <a:xfrm>
            <a:off x="6357938" y="6032500"/>
            <a:ext cx="2066925" cy="215900"/>
          </a:xfrm>
          <a:prstGeom prst="rect">
            <a:avLst/>
          </a:prstGeom>
          <a:noFill/>
          <a:ln w="9525">
            <a:noFill/>
            <a:miter lim="800000"/>
            <a:headEnd/>
            <a:tailEnd/>
          </a:ln>
        </p:spPr>
        <p:txBody>
          <a:bodyPr wrap="none" lIns="0" tIns="0" rIns="0" bIns="0"/>
          <a:lstStyle/>
          <a:p>
            <a:r>
              <a:rPr lang="en-US" sz="1400" b="1"/>
              <a:t>(c) Stabilizing selection</a:t>
            </a:r>
          </a:p>
        </p:txBody>
      </p:sp>
      <p:sp>
        <p:nvSpPr>
          <p:cNvPr id="85005" name="Line 13"/>
          <p:cNvSpPr>
            <a:spLocks noChangeShapeType="1"/>
          </p:cNvSpPr>
          <p:nvPr/>
        </p:nvSpPr>
        <p:spPr bwMode="auto">
          <a:xfrm flipV="1">
            <a:off x="3079750" y="635000"/>
            <a:ext cx="0" cy="282575"/>
          </a:xfrm>
          <a:prstGeom prst="line">
            <a:avLst/>
          </a:prstGeom>
          <a:noFill/>
          <a:ln w="12700">
            <a:solidFill>
              <a:schemeClr val="tx1"/>
            </a:solidFill>
            <a:round/>
            <a:headEnd/>
            <a:tailEnd type="triangle" w="sm" len="med"/>
          </a:ln>
        </p:spPr>
        <p:txBody>
          <a:bodyPr wrap="none" anchor="ctr"/>
          <a:lstStyle/>
          <a:p>
            <a:endParaRPr lang="en-US"/>
          </a:p>
        </p:txBody>
      </p:sp>
      <p:sp>
        <p:nvSpPr>
          <p:cNvPr id="85006" name="Line 14"/>
          <p:cNvSpPr>
            <a:spLocks noChangeShapeType="1"/>
          </p:cNvSpPr>
          <p:nvPr/>
        </p:nvSpPr>
        <p:spPr bwMode="auto">
          <a:xfrm>
            <a:off x="1390650" y="3375025"/>
            <a:ext cx="136525" cy="723900"/>
          </a:xfrm>
          <a:prstGeom prst="line">
            <a:avLst/>
          </a:prstGeom>
          <a:noFill/>
          <a:ln w="12700">
            <a:solidFill>
              <a:schemeClr val="tx1"/>
            </a:solidFill>
            <a:round/>
            <a:headEnd/>
            <a:tailEnd/>
          </a:ln>
        </p:spPr>
        <p:txBody>
          <a:bodyPr wrap="none" anchor="ctr"/>
          <a:lstStyle/>
          <a:p>
            <a:endParaRPr lang="en-US"/>
          </a:p>
        </p:txBody>
      </p:sp>
      <p:sp>
        <p:nvSpPr>
          <p:cNvPr id="85007" name="Line 15"/>
          <p:cNvSpPr>
            <a:spLocks noChangeShapeType="1"/>
          </p:cNvSpPr>
          <p:nvPr/>
        </p:nvSpPr>
        <p:spPr bwMode="auto">
          <a:xfrm flipH="1">
            <a:off x="1971675" y="3375025"/>
            <a:ext cx="238125" cy="717550"/>
          </a:xfrm>
          <a:prstGeom prst="line">
            <a:avLst/>
          </a:prstGeom>
          <a:noFill/>
          <a:ln w="12700">
            <a:solidFill>
              <a:schemeClr val="tx1"/>
            </a:solidFill>
            <a:round/>
            <a:headEnd/>
            <a:tailEnd/>
          </a:ln>
        </p:spPr>
        <p:txBody>
          <a:bodyPr wrap="none" anchor="ctr"/>
          <a:lstStyle/>
          <a:p>
            <a:endParaRPr lang="en-US"/>
          </a:p>
        </p:txBody>
      </p:sp>
      <p:sp>
        <p:nvSpPr>
          <p:cNvPr id="16" name="TextBox 15"/>
          <p:cNvSpPr txBox="1"/>
          <p:nvPr/>
        </p:nvSpPr>
        <p:spPr>
          <a:xfrm>
            <a:off x="762000" y="1143000"/>
            <a:ext cx="1371600" cy="1569660"/>
          </a:xfrm>
          <a:prstGeom prst="rect">
            <a:avLst/>
          </a:prstGeom>
          <a:noFill/>
        </p:spPr>
        <p:txBody>
          <a:bodyPr wrap="square" rtlCol="0">
            <a:spAutoFit/>
          </a:bodyPr>
          <a:lstStyle/>
          <a:p>
            <a:r>
              <a:rPr lang="en-US" dirty="0" smtClean="0"/>
              <a:t>(26 here and on next slide)</a:t>
            </a:r>
            <a:endParaRPr lang="en-US" dirty="0"/>
          </a:p>
        </p:txBody>
      </p:sp>
    </p:spTree>
    <p:extLst>
      <p:ext uri="{BB962C8B-B14F-4D97-AF65-F5344CB8AC3E}">
        <p14:creationId xmlns:p14="http://schemas.microsoft.com/office/powerpoint/2010/main" val="12250277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0813" y="779463"/>
            <a:ext cx="8534400" cy="503237"/>
          </a:xfrm>
        </p:spPr>
        <p:txBody>
          <a:bodyPr/>
          <a:lstStyle/>
          <a:p>
            <a:pPr eaLnBrk="1" hangingPunct="1"/>
            <a:r>
              <a:rPr lang="en-US" i="1" smtClean="0"/>
              <a:t>Directional, Disruptive, and Stabilizing Selection</a:t>
            </a:r>
          </a:p>
        </p:txBody>
      </p:sp>
      <p:sp>
        <p:nvSpPr>
          <p:cNvPr id="83971" name="Rectangle 3"/>
          <p:cNvSpPr>
            <a:spLocks noGrp="1" noChangeArrowheads="1"/>
          </p:cNvSpPr>
          <p:nvPr>
            <p:ph type="body" idx="1"/>
          </p:nvPr>
        </p:nvSpPr>
        <p:spPr>
          <a:xfrm>
            <a:off x="533400" y="1906588"/>
            <a:ext cx="8001000" cy="4037012"/>
          </a:xfrm>
        </p:spPr>
        <p:txBody>
          <a:bodyPr/>
          <a:lstStyle/>
          <a:p>
            <a:pPr eaLnBrk="1" hangingPunct="1"/>
            <a:r>
              <a:rPr lang="en-US" sz="2800" smtClean="0"/>
              <a:t>Three modes of selection:</a:t>
            </a:r>
          </a:p>
          <a:p>
            <a:pPr lvl="1" eaLnBrk="1" hangingPunct="1"/>
            <a:r>
              <a:rPr lang="en-US" sz="2600" b="1" smtClean="0"/>
              <a:t>Directional selection </a:t>
            </a:r>
            <a:r>
              <a:rPr lang="en-US" sz="2600" smtClean="0"/>
              <a:t>favors individuals at one end of the phenotypic range</a:t>
            </a:r>
          </a:p>
          <a:p>
            <a:pPr lvl="1" eaLnBrk="1" hangingPunct="1"/>
            <a:r>
              <a:rPr lang="en-US" sz="2600" b="1" smtClean="0"/>
              <a:t>Disruptive selection </a:t>
            </a:r>
            <a:r>
              <a:rPr lang="en-US" sz="2600" smtClean="0"/>
              <a:t>favors individuals at both extremes of the phenotypic range</a:t>
            </a:r>
          </a:p>
          <a:p>
            <a:pPr lvl="1" eaLnBrk="1" hangingPunct="1"/>
            <a:r>
              <a:rPr lang="en-US" sz="2600" b="1" smtClean="0"/>
              <a:t>Stabilizing selection </a:t>
            </a:r>
            <a:r>
              <a:rPr lang="en-US" sz="2600" smtClean="0"/>
              <a:t>favors intermediate variants and acts against extreme phenotypes</a:t>
            </a:r>
            <a:endParaRPr lang="en-US" smtClean="0"/>
          </a:p>
        </p:txBody>
      </p:sp>
      <p:grpSp>
        <p:nvGrpSpPr>
          <p:cNvPr id="83972" name="Group 4"/>
          <p:cNvGrpSpPr>
            <a:grpSpLocks/>
          </p:cNvGrpSpPr>
          <p:nvPr/>
        </p:nvGrpSpPr>
        <p:grpSpPr bwMode="auto">
          <a:xfrm>
            <a:off x="0" y="6553200"/>
            <a:ext cx="9144000" cy="304800"/>
            <a:chOff x="0" y="4128"/>
            <a:chExt cx="5760" cy="192"/>
          </a:xfrm>
        </p:grpSpPr>
        <p:sp>
          <p:nvSpPr>
            <p:cNvPr id="8397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39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397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9006774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Directional</a:t>
            </a:r>
          </a:p>
          <a:p>
            <a:r>
              <a:rPr lang="en-US" dirty="0" smtClean="0"/>
              <a:t>Disruptive</a:t>
            </a:r>
          </a:p>
          <a:p>
            <a:r>
              <a:rPr lang="en-US" dirty="0" smtClean="0"/>
              <a:t>Stabilizing</a:t>
            </a:r>
            <a:endParaRPr lang="en-US" dirty="0"/>
          </a:p>
        </p:txBody>
      </p:sp>
      <p:sp>
        <p:nvSpPr>
          <p:cNvPr id="3" name="Title 2"/>
          <p:cNvSpPr>
            <a:spLocks noGrp="1"/>
          </p:cNvSpPr>
          <p:nvPr>
            <p:ph type="title"/>
          </p:nvPr>
        </p:nvSpPr>
        <p:spPr/>
        <p:txBody>
          <a:bodyPr/>
          <a:lstStyle/>
          <a:p>
            <a:r>
              <a:rPr lang="en-US" dirty="0" smtClean="0"/>
              <a:t>3 Types of Natural Selection</a:t>
            </a:r>
            <a:endParaRPr lang="en-US" dirty="0"/>
          </a:p>
        </p:txBody>
      </p:sp>
      <p:pic>
        <p:nvPicPr>
          <p:cNvPr id="2050" name="Picture 2" descr="http://morriscourse.com/elements_of_ecology/images/natural_selection_modes.jpg"/>
          <p:cNvPicPr>
            <a:picLocks noChangeAspect="1" noChangeArrowheads="1"/>
          </p:cNvPicPr>
          <p:nvPr/>
        </p:nvPicPr>
        <p:blipFill>
          <a:blip r:embed="rId2" cstate="print"/>
          <a:srcRect/>
          <a:stretch>
            <a:fillRect/>
          </a:stretch>
        </p:blipFill>
        <p:spPr bwMode="auto">
          <a:xfrm>
            <a:off x="63500" y="-136525"/>
            <a:ext cx="9080500" cy="7013543"/>
          </a:xfrm>
          <a:prstGeom prst="rect">
            <a:avLst/>
          </a:prstGeom>
          <a:noFill/>
        </p:spPr>
      </p:pic>
    </p:spTree>
    <p:extLst>
      <p:ext uri="{BB962C8B-B14F-4D97-AF65-F5344CB8AC3E}">
        <p14:creationId xmlns:p14="http://schemas.microsoft.com/office/powerpoint/2010/main" val="4507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common when a populations environment changes or when members migrate to a new habitat</a:t>
            </a:r>
          </a:p>
          <a:p>
            <a:r>
              <a:rPr lang="en-US" dirty="0" smtClean="0"/>
              <a:t>Shifts frequency curve in one direction</a:t>
            </a:r>
          </a:p>
          <a:p>
            <a:endParaRPr lang="en-US" dirty="0"/>
          </a:p>
        </p:txBody>
      </p:sp>
      <p:sp>
        <p:nvSpPr>
          <p:cNvPr id="3" name="Title 2"/>
          <p:cNvSpPr>
            <a:spLocks noGrp="1"/>
          </p:cNvSpPr>
          <p:nvPr>
            <p:ph type="title"/>
          </p:nvPr>
        </p:nvSpPr>
        <p:spPr/>
        <p:txBody>
          <a:bodyPr/>
          <a:lstStyle/>
          <a:p>
            <a:r>
              <a:rPr lang="en-US" dirty="0" smtClean="0"/>
              <a:t>Directional Selection</a:t>
            </a:r>
            <a:endParaRPr lang="en-US" dirty="0"/>
          </a:p>
        </p:txBody>
      </p:sp>
      <p:pic>
        <p:nvPicPr>
          <p:cNvPr id="1026" name="Picture 2" descr="http://img.sparknotes.com/figures/A/a3aa6bb95c7d70781cc0089d17f9160f/direct.gif"/>
          <p:cNvPicPr>
            <a:picLocks noChangeAspect="1" noChangeArrowheads="1"/>
          </p:cNvPicPr>
          <p:nvPr/>
        </p:nvPicPr>
        <p:blipFill>
          <a:blip r:embed="rId2" cstate="print"/>
          <a:srcRect/>
          <a:stretch>
            <a:fillRect/>
          </a:stretch>
        </p:blipFill>
        <p:spPr bwMode="auto">
          <a:xfrm>
            <a:off x="0" y="3310709"/>
            <a:ext cx="9144000" cy="3547291"/>
          </a:xfrm>
          <a:prstGeom prst="rect">
            <a:avLst/>
          </a:prstGeom>
          <a:noFill/>
        </p:spPr>
      </p:pic>
    </p:spTree>
    <p:extLst>
      <p:ext uri="{BB962C8B-B14F-4D97-AF65-F5344CB8AC3E}">
        <p14:creationId xmlns:p14="http://schemas.microsoft.com/office/powerpoint/2010/main" val="1941330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disruptive selection operates, individuals at the extremes contribute more offspring than those in the center, producing two peaks in the distribution of a particular trait</a:t>
            </a:r>
            <a:endParaRPr lang="en-US" dirty="0"/>
          </a:p>
        </p:txBody>
      </p:sp>
      <p:sp>
        <p:nvSpPr>
          <p:cNvPr id="3" name="Title 2"/>
          <p:cNvSpPr>
            <a:spLocks noGrp="1"/>
          </p:cNvSpPr>
          <p:nvPr>
            <p:ph type="title"/>
          </p:nvPr>
        </p:nvSpPr>
        <p:spPr/>
        <p:txBody>
          <a:bodyPr/>
          <a:lstStyle/>
          <a:p>
            <a:r>
              <a:rPr lang="en-US" dirty="0" smtClean="0"/>
              <a:t>Disruptive Selection</a:t>
            </a:r>
            <a:endParaRPr lang="en-US" dirty="0"/>
          </a:p>
        </p:txBody>
      </p:sp>
      <p:pic>
        <p:nvPicPr>
          <p:cNvPr id="36866" name="Picture 2" descr="http://img.sparknotes.com/figures/A/a3aa6bb95c7d70781cc0089d17f9160f/disrupt.gif"/>
          <p:cNvPicPr>
            <a:picLocks noChangeAspect="1" noChangeArrowheads="1"/>
          </p:cNvPicPr>
          <p:nvPr/>
        </p:nvPicPr>
        <p:blipFill>
          <a:blip r:embed="rId2" cstate="print"/>
          <a:srcRect/>
          <a:stretch>
            <a:fillRect/>
          </a:stretch>
        </p:blipFill>
        <p:spPr bwMode="auto">
          <a:xfrm>
            <a:off x="0" y="3657601"/>
            <a:ext cx="9144000" cy="3200400"/>
          </a:xfrm>
          <a:prstGeom prst="rect">
            <a:avLst/>
          </a:prstGeom>
          <a:noFill/>
        </p:spPr>
      </p:pic>
    </p:spTree>
    <p:extLst>
      <p:ext uri="{BB962C8B-B14F-4D97-AF65-F5344CB8AC3E}">
        <p14:creationId xmlns:p14="http://schemas.microsoft.com/office/powerpoint/2010/main" val="738309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22.3</a:t>
            </a:r>
            <a:endParaRPr lang="en-US" sz="1200" smtClean="0">
              <a:solidFill>
                <a:schemeClr val="tx1"/>
              </a:solidFill>
              <a:latin typeface="Arial" charset="0"/>
            </a:endParaRPr>
          </a:p>
        </p:txBody>
      </p:sp>
      <p:pic>
        <p:nvPicPr>
          <p:cNvPr id="16387" name="Picture 4" descr="22_03SedimentaryStrata-U"/>
          <p:cNvPicPr>
            <a:picLocks noChangeAspect="1" noChangeArrowheads="1"/>
          </p:cNvPicPr>
          <p:nvPr/>
        </p:nvPicPr>
        <p:blipFill>
          <a:blip r:embed="rId3" cstate="print"/>
          <a:srcRect/>
          <a:stretch>
            <a:fillRect/>
          </a:stretch>
        </p:blipFill>
        <p:spPr bwMode="auto">
          <a:xfrm>
            <a:off x="315913" y="250825"/>
            <a:ext cx="8512175" cy="6584950"/>
          </a:xfrm>
          <a:prstGeom prst="rect">
            <a:avLst/>
          </a:prstGeom>
          <a:noFill/>
          <a:ln w="9525">
            <a:noFill/>
            <a:miter lim="800000"/>
            <a:headEnd/>
            <a:tailEnd/>
          </a:ln>
        </p:spPr>
      </p:pic>
      <p:sp>
        <p:nvSpPr>
          <p:cNvPr id="16388" name="Text Box 5"/>
          <p:cNvSpPr txBox="1">
            <a:spLocks noChangeArrowheads="1"/>
          </p:cNvSpPr>
          <p:nvPr/>
        </p:nvSpPr>
        <p:spPr bwMode="auto">
          <a:xfrm>
            <a:off x="5762625" y="1930400"/>
            <a:ext cx="2270125" cy="558800"/>
          </a:xfrm>
          <a:prstGeom prst="rect">
            <a:avLst/>
          </a:prstGeom>
          <a:noFill/>
          <a:ln w="9525">
            <a:noFill/>
            <a:miter lim="800000"/>
            <a:headEnd/>
            <a:tailEnd/>
          </a:ln>
        </p:spPr>
        <p:txBody>
          <a:bodyPr wrap="none" lIns="0" tIns="0" rIns="0" bIns="0"/>
          <a:lstStyle/>
          <a:p>
            <a:r>
              <a:rPr lang="en-US" sz="2100" b="1"/>
              <a:t>Sedimentary rock</a:t>
            </a:r>
          </a:p>
          <a:p>
            <a:r>
              <a:rPr lang="en-US" sz="2100" b="1"/>
              <a:t>layers (strata)</a:t>
            </a:r>
          </a:p>
        </p:txBody>
      </p:sp>
      <p:sp>
        <p:nvSpPr>
          <p:cNvPr id="16389" name="Text Box 6"/>
          <p:cNvSpPr txBox="1">
            <a:spLocks noChangeArrowheads="1"/>
          </p:cNvSpPr>
          <p:nvPr/>
        </p:nvSpPr>
        <p:spPr bwMode="auto">
          <a:xfrm>
            <a:off x="339725" y="4546600"/>
            <a:ext cx="2206625" cy="812800"/>
          </a:xfrm>
          <a:prstGeom prst="rect">
            <a:avLst/>
          </a:prstGeom>
          <a:noFill/>
          <a:ln w="9525">
            <a:noFill/>
            <a:miter lim="800000"/>
            <a:headEnd/>
            <a:tailEnd/>
          </a:ln>
        </p:spPr>
        <p:txBody>
          <a:bodyPr wrap="none" lIns="0" tIns="0" rIns="0" bIns="0"/>
          <a:lstStyle/>
          <a:p>
            <a:pPr>
              <a:lnSpc>
                <a:spcPct val="90000"/>
              </a:lnSpc>
            </a:pPr>
            <a:r>
              <a:rPr lang="en-US" sz="2100" b="1"/>
              <a:t>Younger stratum</a:t>
            </a:r>
          </a:p>
          <a:p>
            <a:pPr>
              <a:lnSpc>
                <a:spcPct val="90000"/>
              </a:lnSpc>
            </a:pPr>
            <a:r>
              <a:rPr lang="en-US" sz="2100" b="1"/>
              <a:t>with more recent</a:t>
            </a:r>
          </a:p>
          <a:p>
            <a:pPr>
              <a:lnSpc>
                <a:spcPct val="90000"/>
              </a:lnSpc>
            </a:pPr>
            <a:r>
              <a:rPr lang="en-US" sz="2100" b="1"/>
              <a:t>fossils</a:t>
            </a:r>
          </a:p>
        </p:txBody>
      </p:sp>
      <p:sp>
        <p:nvSpPr>
          <p:cNvPr id="16390" name="AutoShape 7"/>
          <p:cNvSpPr>
            <a:spLocks/>
          </p:cNvSpPr>
          <p:nvPr/>
        </p:nvSpPr>
        <p:spPr bwMode="auto">
          <a:xfrm>
            <a:off x="5524500" y="1841500"/>
            <a:ext cx="139700" cy="901700"/>
          </a:xfrm>
          <a:prstGeom prst="rightBrace">
            <a:avLst>
              <a:gd name="adj1" fmla="val 53788"/>
              <a:gd name="adj2" fmla="val 50000"/>
            </a:avLst>
          </a:prstGeom>
          <a:noFill/>
          <a:ln w="12700">
            <a:solidFill>
              <a:schemeClr val="tx1"/>
            </a:solidFill>
            <a:round/>
            <a:headEnd/>
            <a:tailEnd/>
          </a:ln>
        </p:spPr>
        <p:txBody>
          <a:bodyPr wrap="none" anchor="ctr"/>
          <a:lstStyle/>
          <a:p>
            <a:endParaRPr lang="en-US"/>
          </a:p>
        </p:txBody>
      </p:sp>
      <p:sp>
        <p:nvSpPr>
          <p:cNvPr id="16391" name="Text Box 8"/>
          <p:cNvSpPr txBox="1">
            <a:spLocks noChangeArrowheads="1"/>
          </p:cNvSpPr>
          <p:nvPr/>
        </p:nvSpPr>
        <p:spPr bwMode="auto">
          <a:xfrm>
            <a:off x="365125" y="5803900"/>
            <a:ext cx="2219325" cy="596900"/>
          </a:xfrm>
          <a:prstGeom prst="rect">
            <a:avLst/>
          </a:prstGeom>
          <a:noFill/>
          <a:ln w="9525">
            <a:noFill/>
            <a:miter lim="800000"/>
            <a:headEnd/>
            <a:tailEnd/>
          </a:ln>
        </p:spPr>
        <p:txBody>
          <a:bodyPr wrap="none" lIns="0" tIns="0" rIns="0" bIns="0"/>
          <a:lstStyle/>
          <a:p>
            <a:pPr>
              <a:lnSpc>
                <a:spcPct val="90000"/>
              </a:lnSpc>
            </a:pPr>
            <a:r>
              <a:rPr lang="en-US" sz="2100" b="1"/>
              <a:t>Older stratum</a:t>
            </a:r>
          </a:p>
          <a:p>
            <a:pPr>
              <a:lnSpc>
                <a:spcPct val="90000"/>
              </a:lnSpc>
            </a:pPr>
            <a:r>
              <a:rPr lang="en-US" sz="2100" b="1"/>
              <a:t>with older fossils</a:t>
            </a:r>
          </a:p>
        </p:txBody>
      </p:sp>
      <p:sp>
        <p:nvSpPr>
          <p:cNvPr id="16392" name="Line 9"/>
          <p:cNvSpPr>
            <a:spLocks noChangeShapeType="1"/>
          </p:cNvSpPr>
          <p:nvPr/>
        </p:nvSpPr>
        <p:spPr bwMode="auto">
          <a:xfrm flipV="1">
            <a:off x="3670300" y="4610100"/>
            <a:ext cx="1803400" cy="368300"/>
          </a:xfrm>
          <a:prstGeom prst="line">
            <a:avLst/>
          </a:prstGeom>
          <a:noFill/>
          <a:ln w="12700">
            <a:solidFill>
              <a:schemeClr val="tx1"/>
            </a:solidFill>
            <a:round/>
            <a:headEnd/>
            <a:tailEnd/>
          </a:ln>
        </p:spPr>
        <p:txBody>
          <a:bodyPr wrap="none" anchor="ctr"/>
          <a:lstStyle/>
          <a:p>
            <a:endParaRPr lang="en-US"/>
          </a:p>
        </p:txBody>
      </p:sp>
      <p:sp>
        <p:nvSpPr>
          <p:cNvPr id="16393" name="Line 10"/>
          <p:cNvSpPr>
            <a:spLocks noChangeShapeType="1"/>
          </p:cNvSpPr>
          <p:nvPr/>
        </p:nvSpPr>
        <p:spPr bwMode="auto">
          <a:xfrm flipV="1">
            <a:off x="3683000" y="5207000"/>
            <a:ext cx="1739900" cy="86360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 of </a:t>
            </a:r>
            <a:r>
              <a:rPr lang="en-US" dirty="0" smtClean="0">
                <a:hlinkClick r:id="rId2" action="ppaction://hlinkfile" tooltip="Natural selection"/>
              </a:rPr>
              <a:t>natural selection</a:t>
            </a:r>
            <a:r>
              <a:rPr lang="en-US" dirty="0" smtClean="0"/>
              <a:t> in which </a:t>
            </a:r>
            <a:r>
              <a:rPr lang="en-US" dirty="0" smtClean="0">
                <a:hlinkClick r:id="rId3" action="ppaction://hlinkfile" tooltip="Genetic diversity"/>
              </a:rPr>
              <a:t>genetic diversity</a:t>
            </a:r>
            <a:r>
              <a:rPr lang="en-US" dirty="0" smtClean="0"/>
              <a:t> decreases as the </a:t>
            </a:r>
            <a:r>
              <a:rPr lang="en-US" dirty="0" smtClean="0">
                <a:hlinkClick r:id="rId4" action="ppaction://hlinkfile" tooltip="Population"/>
              </a:rPr>
              <a:t>population</a:t>
            </a:r>
            <a:r>
              <a:rPr lang="en-US" dirty="0" smtClean="0"/>
              <a:t> stabilizes on a particular </a:t>
            </a:r>
            <a:r>
              <a:rPr lang="en-US" dirty="0" smtClean="0">
                <a:hlinkClick r:id="rId5" action="ppaction://hlinkfile" tooltip="Trait (biological)"/>
              </a:rPr>
              <a:t>trait</a:t>
            </a:r>
            <a:r>
              <a:rPr lang="en-US" dirty="0" smtClean="0"/>
              <a:t> value. </a:t>
            </a:r>
          </a:p>
          <a:p>
            <a:pPr lvl="1"/>
            <a:r>
              <a:rPr lang="en-US" dirty="0" smtClean="0"/>
              <a:t>extreme values of the character are selected against. </a:t>
            </a:r>
          </a:p>
          <a:p>
            <a:pPr lvl="1"/>
            <a:r>
              <a:rPr lang="en-US" dirty="0" smtClean="0"/>
              <a:t>probably the most common mechanism of action for natural selection.</a:t>
            </a:r>
            <a:endParaRPr lang="en-US" dirty="0"/>
          </a:p>
        </p:txBody>
      </p:sp>
      <p:sp>
        <p:nvSpPr>
          <p:cNvPr id="3" name="Title 2"/>
          <p:cNvSpPr>
            <a:spLocks noGrp="1"/>
          </p:cNvSpPr>
          <p:nvPr>
            <p:ph type="title"/>
          </p:nvPr>
        </p:nvSpPr>
        <p:spPr/>
        <p:txBody>
          <a:bodyPr/>
          <a:lstStyle/>
          <a:p>
            <a:r>
              <a:rPr lang="en-US" dirty="0" smtClean="0"/>
              <a:t>Stabilizing Selection</a:t>
            </a:r>
            <a:endParaRPr lang="en-US" dirty="0"/>
          </a:p>
        </p:txBody>
      </p:sp>
      <p:pic>
        <p:nvPicPr>
          <p:cNvPr id="37890" name="Picture 2" descr="http://img.sparknotes.com/figures/A/a3aa6bb95c7d70781cc0089d17f9160f/stable.gif"/>
          <p:cNvPicPr>
            <a:picLocks noChangeAspect="1" noChangeArrowheads="1"/>
          </p:cNvPicPr>
          <p:nvPr/>
        </p:nvPicPr>
        <p:blipFill>
          <a:blip r:embed="rId6" cstate="print"/>
          <a:srcRect/>
          <a:stretch>
            <a:fillRect/>
          </a:stretch>
        </p:blipFill>
        <p:spPr bwMode="auto">
          <a:xfrm>
            <a:off x="6324600" y="3971815"/>
            <a:ext cx="3124200" cy="2874917"/>
          </a:xfrm>
          <a:prstGeom prst="rect">
            <a:avLst/>
          </a:prstGeom>
          <a:noFill/>
        </p:spPr>
      </p:pic>
    </p:spTree>
    <p:extLst>
      <p:ext uri="{BB962C8B-B14F-4D97-AF65-F5344CB8AC3E}">
        <p14:creationId xmlns:p14="http://schemas.microsoft.com/office/powerpoint/2010/main" val="15692985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400" y="508000"/>
            <a:ext cx="8534400" cy="503238"/>
          </a:xfrm>
        </p:spPr>
        <p:txBody>
          <a:bodyPr/>
          <a:lstStyle/>
          <a:p>
            <a:pPr eaLnBrk="1" hangingPunct="1"/>
            <a:r>
              <a:rPr lang="en-US" smtClean="0"/>
              <a:t>Sexual Selection</a:t>
            </a:r>
            <a:endParaRPr lang="en-US" smtClean="0">
              <a:solidFill>
                <a:schemeClr val="tx1"/>
              </a:solidFill>
            </a:endParaRPr>
          </a:p>
        </p:txBody>
      </p:sp>
      <p:sp>
        <p:nvSpPr>
          <p:cNvPr id="94211" name="Rectangle 3"/>
          <p:cNvSpPr>
            <a:spLocks noGrp="1" noChangeArrowheads="1"/>
          </p:cNvSpPr>
          <p:nvPr>
            <p:ph type="body" idx="1"/>
          </p:nvPr>
        </p:nvSpPr>
        <p:spPr>
          <a:xfrm>
            <a:off x="533400" y="1371600"/>
            <a:ext cx="8077200" cy="2768600"/>
          </a:xfrm>
        </p:spPr>
        <p:txBody>
          <a:bodyPr/>
          <a:lstStyle/>
          <a:p>
            <a:pPr eaLnBrk="1" hangingPunct="1"/>
            <a:r>
              <a:rPr lang="en-US" sz="2800" b="1" dirty="0" smtClean="0"/>
              <a:t>Sexual selection </a:t>
            </a:r>
            <a:r>
              <a:rPr lang="en-US" sz="2800" dirty="0" smtClean="0"/>
              <a:t>is natural selection for mating success</a:t>
            </a:r>
          </a:p>
          <a:p>
            <a:r>
              <a:rPr lang="en-US" sz="2800" dirty="0" smtClean="0"/>
              <a:t>It can result in </a:t>
            </a:r>
            <a:r>
              <a:rPr lang="en-US" sz="2800" b="1" dirty="0" smtClean="0"/>
              <a:t>sexual dimorphism</a:t>
            </a:r>
            <a:r>
              <a:rPr lang="en-US" sz="2800" dirty="0" smtClean="0"/>
              <a:t>, marked differences between the sexes in secondary sexual characteristics</a:t>
            </a:r>
            <a:r>
              <a:rPr lang="en-US" sz="2800" dirty="0"/>
              <a:t> </a:t>
            </a:r>
            <a:r>
              <a:rPr lang="en-US" dirty="0"/>
              <a:t>which are not directly associated in reproduction</a:t>
            </a:r>
          </a:p>
          <a:p>
            <a:pPr lvl="1"/>
            <a:r>
              <a:rPr lang="en-US" dirty="0"/>
              <a:t>Size</a:t>
            </a:r>
          </a:p>
          <a:p>
            <a:pPr lvl="1"/>
            <a:r>
              <a:rPr lang="en-US" dirty="0"/>
              <a:t>Color</a:t>
            </a:r>
          </a:p>
          <a:p>
            <a:pPr lvl="1"/>
            <a:r>
              <a:rPr lang="en-US" dirty="0"/>
              <a:t>Ornamentation …</a:t>
            </a:r>
          </a:p>
          <a:p>
            <a:pPr eaLnBrk="1" hangingPunct="1"/>
            <a:endParaRPr lang="en-US" sz="2800" dirty="0" smtClean="0"/>
          </a:p>
        </p:txBody>
      </p:sp>
      <p:sp>
        <p:nvSpPr>
          <p:cNvPr id="9421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 name="Picture 2" descr="http://www.scienceofcorrespondences.com/user/cimage/birdofparadise-jw.jpg"/>
          <p:cNvPicPr>
            <a:picLocks noChangeAspect="1" noChangeArrowheads="1"/>
          </p:cNvPicPr>
          <p:nvPr/>
        </p:nvPicPr>
        <p:blipFill>
          <a:blip r:embed="rId3" cstate="print"/>
          <a:srcRect/>
          <a:stretch>
            <a:fillRect/>
          </a:stretch>
        </p:blipFill>
        <p:spPr bwMode="auto">
          <a:xfrm>
            <a:off x="5562600" y="3886166"/>
            <a:ext cx="2849227" cy="2555640"/>
          </a:xfrm>
          <a:prstGeom prst="rect">
            <a:avLst/>
          </a:prstGeom>
          <a:noFill/>
        </p:spPr>
      </p:pic>
    </p:spTree>
    <p:extLst>
      <p:ext uri="{BB962C8B-B14F-4D97-AF65-F5344CB8AC3E}">
        <p14:creationId xmlns:p14="http://schemas.microsoft.com/office/powerpoint/2010/main" val="33238808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23.15</a:t>
            </a:r>
            <a:endParaRPr lang="en-US" sz="1200" smtClean="0">
              <a:solidFill>
                <a:schemeClr val="tx1"/>
              </a:solidFill>
              <a:latin typeface="Arial" charset="0"/>
            </a:endParaRPr>
          </a:p>
        </p:txBody>
      </p:sp>
      <p:pic>
        <p:nvPicPr>
          <p:cNvPr id="95235" name="Picture 3" descr="23_15SexualDimorphism-L"/>
          <p:cNvPicPr>
            <a:picLocks noChangeAspect="1" noChangeArrowheads="1"/>
          </p:cNvPicPr>
          <p:nvPr/>
        </p:nvPicPr>
        <p:blipFill>
          <a:blip r:embed="rId3" cstate="print"/>
          <a:srcRect/>
          <a:stretch>
            <a:fillRect/>
          </a:stretch>
        </p:blipFill>
        <p:spPr bwMode="auto">
          <a:xfrm>
            <a:off x="1219200" y="304800"/>
            <a:ext cx="7924800" cy="6858000"/>
          </a:xfrm>
          <a:prstGeom prst="rect">
            <a:avLst/>
          </a:prstGeom>
          <a:noFill/>
          <a:ln w="9525">
            <a:noFill/>
            <a:miter lim="800000"/>
            <a:headEnd/>
            <a:tailEnd/>
          </a:ln>
        </p:spPr>
      </p:pic>
    </p:spTree>
    <p:extLst>
      <p:ext uri="{BB962C8B-B14F-4D97-AF65-F5344CB8AC3E}">
        <p14:creationId xmlns:p14="http://schemas.microsoft.com/office/powerpoint/2010/main" val="12948617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33400" y="1401763"/>
            <a:ext cx="8001000" cy="5303837"/>
          </a:xfrm>
        </p:spPr>
        <p:txBody>
          <a:bodyPr/>
          <a:lstStyle/>
          <a:p>
            <a:pPr marL="350838" indent="-350838" eaLnBrk="1" hangingPunct="1">
              <a:lnSpc>
                <a:spcPct val="90000"/>
              </a:lnSpc>
            </a:pPr>
            <a:r>
              <a:rPr lang="en-US" sz="2800" b="1" dirty="0" err="1" smtClean="0"/>
              <a:t>Intrasexual</a:t>
            </a:r>
            <a:r>
              <a:rPr lang="en-US" sz="2800" b="1" dirty="0" smtClean="0"/>
              <a:t> selection </a:t>
            </a:r>
            <a:r>
              <a:rPr lang="en-US" sz="2800" dirty="0" smtClean="0"/>
              <a:t>is competition among individuals of one sex (often males) for mates of the opposite sex</a:t>
            </a:r>
          </a:p>
          <a:p>
            <a:pPr marL="350838" indent="-350838" eaLnBrk="1" hangingPunct="1">
              <a:lnSpc>
                <a:spcPct val="90000"/>
              </a:lnSpc>
            </a:pPr>
            <a:r>
              <a:rPr lang="en-US" sz="2800" b="1" dirty="0" smtClean="0"/>
              <a:t>Intersexual selection</a:t>
            </a:r>
            <a:r>
              <a:rPr lang="en-US" sz="2800" dirty="0" smtClean="0"/>
              <a:t>, often called mate choice,</a:t>
            </a:r>
            <a:r>
              <a:rPr lang="en-US" sz="2800" b="1" dirty="0" smtClean="0"/>
              <a:t> </a:t>
            </a:r>
            <a:r>
              <a:rPr lang="en-US" sz="2800" dirty="0" smtClean="0"/>
              <a:t>occurs when individuals of one sex (usually females) are choosy in selecting their mates </a:t>
            </a:r>
          </a:p>
          <a:p>
            <a:pPr marL="350838" indent="-350838" eaLnBrk="1" hangingPunct="1">
              <a:lnSpc>
                <a:spcPct val="90000"/>
              </a:lnSpc>
            </a:pPr>
            <a:r>
              <a:rPr lang="en-US" sz="2800" dirty="0" smtClean="0"/>
              <a:t>Male showiness due to mate choice can increase a male’s chances of attracting a female, while decreasing his chances of survival</a:t>
            </a:r>
          </a:p>
        </p:txBody>
      </p:sp>
      <p:grpSp>
        <p:nvGrpSpPr>
          <p:cNvPr id="96259" name="Group 3"/>
          <p:cNvGrpSpPr>
            <a:grpSpLocks/>
          </p:cNvGrpSpPr>
          <p:nvPr/>
        </p:nvGrpSpPr>
        <p:grpSpPr bwMode="auto">
          <a:xfrm>
            <a:off x="0" y="6553200"/>
            <a:ext cx="9144000" cy="304800"/>
            <a:chOff x="0" y="4128"/>
            <a:chExt cx="5760" cy="192"/>
          </a:xfrm>
        </p:grpSpPr>
        <p:sp>
          <p:nvSpPr>
            <p:cNvPr id="9626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626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626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2587908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508000"/>
            <a:ext cx="8534400" cy="503238"/>
          </a:xfrm>
        </p:spPr>
        <p:txBody>
          <a:bodyPr/>
          <a:lstStyle/>
          <a:p>
            <a:pPr eaLnBrk="1" hangingPunct="1"/>
            <a:r>
              <a:rPr lang="en-US" smtClean="0"/>
              <a:t>The Preservation of Genetic Variation</a:t>
            </a:r>
            <a:endParaRPr lang="en-US" b="0" smtClean="0">
              <a:solidFill>
                <a:schemeClr val="tx1"/>
              </a:solidFill>
            </a:endParaRPr>
          </a:p>
        </p:txBody>
      </p:sp>
      <p:sp>
        <p:nvSpPr>
          <p:cNvPr id="101379" name="Rectangle 3"/>
          <p:cNvSpPr>
            <a:spLocks noGrp="1" noChangeArrowheads="1"/>
          </p:cNvSpPr>
          <p:nvPr>
            <p:ph type="body" idx="1"/>
          </p:nvPr>
        </p:nvSpPr>
        <p:spPr>
          <a:xfrm>
            <a:off x="533400" y="1371600"/>
            <a:ext cx="8534400" cy="2514600"/>
          </a:xfrm>
        </p:spPr>
        <p:txBody>
          <a:bodyPr/>
          <a:lstStyle/>
          <a:p>
            <a:pPr eaLnBrk="1" hangingPunct="1"/>
            <a:r>
              <a:rPr lang="en-US" sz="2800" dirty="0" smtClean="0"/>
              <a:t>Various mechanisms help to preserve genetic variation in a population</a:t>
            </a:r>
          </a:p>
          <a:p>
            <a:pPr eaLnBrk="1" hangingPunct="1"/>
            <a:r>
              <a:rPr lang="en-US" sz="2800" dirty="0" smtClean="0"/>
              <a:t>Balancing Selection</a:t>
            </a:r>
          </a:p>
          <a:p>
            <a:pPr lvl="1" eaLnBrk="1" hangingPunct="1"/>
            <a:r>
              <a:rPr lang="en-US" sz="2400" b="1" dirty="0" smtClean="0"/>
              <a:t>Balancing selection </a:t>
            </a:r>
            <a:r>
              <a:rPr lang="en-US" sz="2400" dirty="0" smtClean="0"/>
              <a:t>occurs when natural selection maintains stable frequencies of two or more phenotypic forms in a population</a:t>
            </a:r>
            <a:endParaRPr lang="en-US" sz="2600" dirty="0" smtClean="0"/>
          </a:p>
          <a:p>
            <a:pPr eaLnBrk="1" hangingPunct="1"/>
            <a:r>
              <a:rPr lang="en-US" sz="2800" dirty="0" err="1" smtClean="0"/>
              <a:t>Diploidy</a:t>
            </a:r>
            <a:endParaRPr lang="en-US" sz="2800" dirty="0" smtClean="0"/>
          </a:p>
          <a:p>
            <a:pPr lvl="1" eaLnBrk="1" hangingPunct="1"/>
            <a:r>
              <a:rPr lang="en-US" sz="2600" dirty="0" err="1" smtClean="0"/>
              <a:t>Diploidy</a:t>
            </a:r>
            <a:r>
              <a:rPr lang="en-US" sz="2600" dirty="0" smtClean="0"/>
              <a:t> maintains genetic variation in the form of hidden recessive alleles</a:t>
            </a:r>
          </a:p>
          <a:p>
            <a:pPr lvl="1" eaLnBrk="1" hangingPunct="1"/>
            <a:r>
              <a:rPr lang="en-US" sz="2600" dirty="0" smtClean="0"/>
              <a:t>Heterozygotes can carry recessive alleles that are hidden from the effects of selection </a:t>
            </a:r>
          </a:p>
          <a:p>
            <a:pPr lvl="1" eaLnBrk="1" hangingPunct="1"/>
            <a:endParaRPr lang="en-US" sz="2600" dirty="0" smtClean="0"/>
          </a:p>
        </p:txBody>
      </p:sp>
      <p:grpSp>
        <p:nvGrpSpPr>
          <p:cNvPr id="101380" name="Group 4"/>
          <p:cNvGrpSpPr>
            <a:grpSpLocks/>
          </p:cNvGrpSpPr>
          <p:nvPr/>
        </p:nvGrpSpPr>
        <p:grpSpPr bwMode="auto">
          <a:xfrm>
            <a:off x="0" y="6553200"/>
            <a:ext cx="9144000" cy="304800"/>
            <a:chOff x="0" y="4128"/>
            <a:chExt cx="5760" cy="192"/>
          </a:xfrm>
        </p:grpSpPr>
        <p:sp>
          <p:nvSpPr>
            <p:cNvPr id="10138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138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138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3699959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533400" y="2127250"/>
            <a:ext cx="8229600" cy="3981450"/>
          </a:xfrm>
        </p:spPr>
        <p:txBody>
          <a:bodyPr/>
          <a:lstStyle/>
          <a:p>
            <a:pPr eaLnBrk="1" hangingPunct="1"/>
            <a:r>
              <a:rPr lang="en-US" sz="2800" b="1" dirty="0" smtClean="0"/>
              <a:t>Heterozygote advantage </a:t>
            </a:r>
            <a:r>
              <a:rPr lang="en-US" sz="2800" dirty="0" smtClean="0"/>
              <a:t>occurs when </a:t>
            </a:r>
            <a:r>
              <a:rPr lang="en-US" sz="2800" dirty="0" err="1" smtClean="0"/>
              <a:t>heterozygotes</a:t>
            </a:r>
            <a:r>
              <a:rPr lang="en-US" sz="2800" dirty="0" smtClean="0"/>
              <a:t> have a higher fitness than do both </a:t>
            </a:r>
            <a:r>
              <a:rPr lang="en-US" sz="2800" dirty="0" err="1" smtClean="0"/>
              <a:t>homozygotes</a:t>
            </a:r>
            <a:endParaRPr lang="en-US" sz="2800" dirty="0" smtClean="0"/>
          </a:p>
          <a:p>
            <a:pPr eaLnBrk="1" hangingPunct="1"/>
            <a:r>
              <a:rPr lang="en-US" sz="2800" dirty="0" smtClean="0"/>
              <a:t>Natural selection will tend to maintain two or more alleles at that locus</a:t>
            </a:r>
          </a:p>
          <a:p>
            <a:pPr eaLnBrk="1" hangingPunct="1"/>
            <a:r>
              <a:rPr lang="en-US" sz="2800" dirty="0" smtClean="0"/>
              <a:t>The sickle-cell allele causes mutations in hemoglobin but also confers malaria resistance</a:t>
            </a:r>
          </a:p>
        </p:txBody>
      </p:sp>
      <p:sp>
        <p:nvSpPr>
          <p:cNvPr id="104451" name="Rectangle 3"/>
          <p:cNvSpPr>
            <a:spLocks noChangeArrowheads="1"/>
          </p:cNvSpPr>
          <p:nvPr/>
        </p:nvSpPr>
        <p:spPr bwMode="auto">
          <a:xfrm>
            <a:off x="533400" y="1373188"/>
            <a:ext cx="4352925" cy="519112"/>
          </a:xfrm>
          <a:prstGeom prst="rect">
            <a:avLst/>
          </a:prstGeom>
          <a:noFill/>
          <a:ln w="34925">
            <a:noFill/>
            <a:miter lim="800000"/>
            <a:headEnd/>
            <a:tailEnd/>
          </a:ln>
        </p:spPr>
        <p:txBody>
          <a:bodyPr wrap="none" lIns="92075" tIns="46038" rIns="92075" bIns="46038" anchor="ctr">
            <a:spAutoFit/>
          </a:bodyPr>
          <a:lstStyle/>
          <a:p>
            <a:pPr algn="ctr"/>
            <a:r>
              <a:rPr lang="en-US" sz="2800" b="1"/>
              <a:t>Heterozygote Advantage</a:t>
            </a:r>
          </a:p>
        </p:txBody>
      </p:sp>
      <p:grpSp>
        <p:nvGrpSpPr>
          <p:cNvPr id="104452" name="Group 4"/>
          <p:cNvGrpSpPr>
            <a:grpSpLocks/>
          </p:cNvGrpSpPr>
          <p:nvPr/>
        </p:nvGrpSpPr>
        <p:grpSpPr bwMode="auto">
          <a:xfrm>
            <a:off x="0" y="6553200"/>
            <a:ext cx="9144000" cy="304800"/>
            <a:chOff x="0" y="4128"/>
            <a:chExt cx="5760" cy="192"/>
          </a:xfrm>
        </p:grpSpPr>
        <p:sp>
          <p:nvSpPr>
            <p:cNvPr id="10445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445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445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8204838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23.17</a:t>
            </a:r>
            <a:endParaRPr lang="en-US" sz="1200" smtClean="0">
              <a:solidFill>
                <a:schemeClr val="tx1"/>
              </a:solidFill>
              <a:latin typeface="Arial" charset="0"/>
            </a:endParaRPr>
          </a:p>
        </p:txBody>
      </p:sp>
      <p:pic>
        <p:nvPicPr>
          <p:cNvPr id="105475" name="Picture 3" descr="23_17MalariaSickleCelMap-U"/>
          <p:cNvPicPr>
            <a:picLocks noChangeAspect="1" noChangeArrowheads="1"/>
          </p:cNvPicPr>
          <p:nvPr/>
        </p:nvPicPr>
        <p:blipFill>
          <a:blip r:embed="rId3" cstate="print"/>
          <a:srcRect/>
          <a:stretch>
            <a:fillRect/>
          </a:stretch>
        </p:blipFill>
        <p:spPr bwMode="auto">
          <a:xfrm>
            <a:off x="977900" y="250825"/>
            <a:ext cx="7237413" cy="6584950"/>
          </a:xfrm>
          <a:prstGeom prst="rect">
            <a:avLst/>
          </a:prstGeom>
          <a:noFill/>
          <a:ln w="9525">
            <a:noFill/>
            <a:miter lim="800000"/>
            <a:headEnd/>
            <a:tailEnd/>
          </a:ln>
        </p:spPr>
      </p:pic>
      <p:sp>
        <p:nvSpPr>
          <p:cNvPr id="105476" name="Text Box 4"/>
          <p:cNvSpPr txBox="1">
            <a:spLocks noChangeArrowheads="1"/>
          </p:cNvSpPr>
          <p:nvPr/>
        </p:nvSpPr>
        <p:spPr bwMode="auto">
          <a:xfrm>
            <a:off x="1168400" y="5103813"/>
            <a:ext cx="3619500" cy="1031875"/>
          </a:xfrm>
          <a:prstGeom prst="rect">
            <a:avLst/>
          </a:prstGeom>
          <a:noFill/>
          <a:ln w="9525">
            <a:noFill/>
            <a:miter lim="800000"/>
            <a:headEnd/>
            <a:tailEnd/>
          </a:ln>
        </p:spPr>
        <p:txBody>
          <a:bodyPr wrap="none" lIns="0" tIns="0" rIns="0" bIns="0"/>
          <a:lstStyle/>
          <a:p>
            <a:pPr>
              <a:lnSpc>
                <a:spcPct val="90000"/>
              </a:lnSpc>
            </a:pPr>
            <a:r>
              <a:rPr lang="en-US" sz="1800" b="1"/>
              <a:t>Distribution of </a:t>
            </a:r>
          </a:p>
          <a:p>
            <a:pPr>
              <a:lnSpc>
                <a:spcPct val="90000"/>
              </a:lnSpc>
            </a:pPr>
            <a:r>
              <a:rPr lang="en-US" sz="1800" b="1"/>
              <a:t>malaria caused by</a:t>
            </a:r>
          </a:p>
          <a:p>
            <a:pPr>
              <a:lnSpc>
                <a:spcPct val="90000"/>
              </a:lnSpc>
            </a:pPr>
            <a:r>
              <a:rPr lang="en-US" sz="1800" b="1" i="1"/>
              <a:t>Plasmodium falciparum</a:t>
            </a:r>
            <a:r>
              <a:rPr lang="en-US" sz="1800" b="1"/>
              <a:t> </a:t>
            </a:r>
          </a:p>
          <a:p>
            <a:pPr>
              <a:lnSpc>
                <a:spcPct val="90000"/>
              </a:lnSpc>
            </a:pPr>
            <a:r>
              <a:rPr lang="en-US" sz="1800" b="1"/>
              <a:t>(a parasitic unicellular eukaryote)</a:t>
            </a:r>
            <a:endParaRPr lang="en-US" sz="1800" b="1">
              <a:sym typeface="Symbol" pitchFamily="84" charset="2"/>
            </a:endParaRPr>
          </a:p>
        </p:txBody>
      </p:sp>
      <p:sp>
        <p:nvSpPr>
          <p:cNvPr id="105477" name="Text Box 5"/>
          <p:cNvSpPr txBox="1">
            <a:spLocks noChangeArrowheads="1"/>
          </p:cNvSpPr>
          <p:nvPr/>
        </p:nvSpPr>
        <p:spPr bwMode="auto">
          <a:xfrm>
            <a:off x="5651500" y="3248025"/>
            <a:ext cx="635000" cy="282575"/>
          </a:xfrm>
          <a:prstGeom prst="rect">
            <a:avLst/>
          </a:prstGeom>
          <a:noFill/>
          <a:ln w="9525">
            <a:noFill/>
            <a:miter lim="800000"/>
            <a:headEnd/>
            <a:tailEnd/>
          </a:ln>
        </p:spPr>
        <p:txBody>
          <a:bodyPr wrap="none" lIns="0" tIns="0" rIns="0" bIns="0"/>
          <a:lstStyle/>
          <a:p>
            <a:pPr>
              <a:lnSpc>
                <a:spcPct val="90000"/>
              </a:lnSpc>
            </a:pPr>
            <a:r>
              <a:rPr lang="en-US" sz="1800" b="1"/>
              <a:t>Key</a:t>
            </a:r>
            <a:endParaRPr lang="en-US" sz="1800" b="1">
              <a:sym typeface="Symbol" pitchFamily="84" charset="2"/>
            </a:endParaRPr>
          </a:p>
        </p:txBody>
      </p:sp>
      <p:sp>
        <p:nvSpPr>
          <p:cNvPr id="105478" name="Text Box 6"/>
          <p:cNvSpPr txBox="1">
            <a:spLocks noChangeArrowheads="1"/>
          </p:cNvSpPr>
          <p:nvPr/>
        </p:nvSpPr>
        <p:spPr bwMode="auto">
          <a:xfrm>
            <a:off x="5651500" y="3603625"/>
            <a:ext cx="2146300" cy="511175"/>
          </a:xfrm>
          <a:prstGeom prst="rect">
            <a:avLst/>
          </a:prstGeom>
          <a:noFill/>
          <a:ln w="9525">
            <a:noFill/>
            <a:miter lim="800000"/>
            <a:headEnd/>
            <a:tailEnd/>
          </a:ln>
        </p:spPr>
        <p:txBody>
          <a:bodyPr wrap="none" lIns="0" tIns="0" rIns="0" bIns="0"/>
          <a:lstStyle/>
          <a:p>
            <a:pPr>
              <a:lnSpc>
                <a:spcPct val="90000"/>
              </a:lnSpc>
            </a:pPr>
            <a:r>
              <a:rPr lang="en-US" sz="1800" b="1"/>
              <a:t>Frequencies of the</a:t>
            </a:r>
          </a:p>
          <a:p>
            <a:pPr>
              <a:lnSpc>
                <a:spcPct val="90000"/>
              </a:lnSpc>
            </a:pPr>
            <a:r>
              <a:rPr lang="en-US" sz="1800" b="1"/>
              <a:t>sickle-cell allele</a:t>
            </a:r>
            <a:endParaRPr lang="en-US" sz="1800" b="1">
              <a:sym typeface="Symbol" pitchFamily="84" charset="2"/>
            </a:endParaRPr>
          </a:p>
        </p:txBody>
      </p:sp>
      <p:sp>
        <p:nvSpPr>
          <p:cNvPr id="105479" name="Text Box 7"/>
          <p:cNvSpPr txBox="1">
            <a:spLocks noChangeArrowheads="1"/>
          </p:cNvSpPr>
          <p:nvPr/>
        </p:nvSpPr>
        <p:spPr bwMode="auto">
          <a:xfrm>
            <a:off x="6423025" y="4283075"/>
            <a:ext cx="869950" cy="304800"/>
          </a:xfrm>
          <a:prstGeom prst="rect">
            <a:avLst/>
          </a:prstGeom>
          <a:noFill/>
          <a:ln w="9525">
            <a:noFill/>
            <a:miter lim="800000"/>
            <a:headEnd/>
            <a:tailEnd/>
          </a:ln>
        </p:spPr>
        <p:txBody>
          <a:bodyPr wrap="none" lIns="0" tIns="0" rIns="0" bIns="0"/>
          <a:lstStyle/>
          <a:p>
            <a:pPr algn="r">
              <a:lnSpc>
                <a:spcPct val="90000"/>
              </a:lnSpc>
            </a:pPr>
            <a:r>
              <a:rPr lang="en-US" sz="1800" b="1"/>
              <a:t>0–2.5%</a:t>
            </a:r>
            <a:endParaRPr lang="en-US" sz="1800" b="1">
              <a:sym typeface="Symbol" pitchFamily="84" charset="2"/>
            </a:endParaRPr>
          </a:p>
        </p:txBody>
      </p:sp>
      <p:sp>
        <p:nvSpPr>
          <p:cNvPr id="105480" name="Text Box 8"/>
          <p:cNvSpPr txBox="1">
            <a:spLocks noChangeArrowheads="1"/>
          </p:cNvSpPr>
          <p:nvPr/>
        </p:nvSpPr>
        <p:spPr bwMode="auto">
          <a:xfrm>
            <a:off x="6251575" y="4645025"/>
            <a:ext cx="1044575" cy="225425"/>
          </a:xfrm>
          <a:prstGeom prst="rect">
            <a:avLst/>
          </a:prstGeom>
          <a:noFill/>
          <a:ln w="9525">
            <a:noFill/>
            <a:miter lim="800000"/>
            <a:headEnd/>
            <a:tailEnd/>
          </a:ln>
        </p:spPr>
        <p:txBody>
          <a:bodyPr wrap="none" lIns="0" tIns="0" rIns="0" bIns="0"/>
          <a:lstStyle/>
          <a:p>
            <a:pPr algn="r">
              <a:lnSpc>
                <a:spcPct val="90000"/>
              </a:lnSpc>
            </a:pPr>
            <a:r>
              <a:rPr lang="en-US" sz="1800" b="1"/>
              <a:t>2.5–5.0%</a:t>
            </a:r>
            <a:endParaRPr lang="en-US" sz="1800" b="1">
              <a:sym typeface="Symbol" pitchFamily="84" charset="2"/>
            </a:endParaRPr>
          </a:p>
        </p:txBody>
      </p:sp>
      <p:sp>
        <p:nvSpPr>
          <p:cNvPr id="105481" name="Text Box 9"/>
          <p:cNvSpPr txBox="1">
            <a:spLocks noChangeArrowheads="1"/>
          </p:cNvSpPr>
          <p:nvPr/>
        </p:nvSpPr>
        <p:spPr bwMode="auto">
          <a:xfrm>
            <a:off x="6251575" y="5013325"/>
            <a:ext cx="1044575" cy="225425"/>
          </a:xfrm>
          <a:prstGeom prst="rect">
            <a:avLst/>
          </a:prstGeom>
          <a:noFill/>
          <a:ln w="9525">
            <a:noFill/>
            <a:miter lim="800000"/>
            <a:headEnd/>
            <a:tailEnd/>
          </a:ln>
        </p:spPr>
        <p:txBody>
          <a:bodyPr wrap="none" lIns="0" tIns="0" rIns="0" bIns="0"/>
          <a:lstStyle/>
          <a:p>
            <a:pPr algn="r">
              <a:lnSpc>
                <a:spcPct val="90000"/>
              </a:lnSpc>
            </a:pPr>
            <a:r>
              <a:rPr lang="en-US" sz="1800" b="1"/>
              <a:t>5.0–7.5%</a:t>
            </a:r>
            <a:endParaRPr lang="en-US" sz="1800" b="1">
              <a:sym typeface="Symbol" pitchFamily="84" charset="2"/>
            </a:endParaRPr>
          </a:p>
        </p:txBody>
      </p:sp>
      <p:sp>
        <p:nvSpPr>
          <p:cNvPr id="105482" name="Text Box 10"/>
          <p:cNvSpPr txBox="1">
            <a:spLocks noChangeArrowheads="1"/>
          </p:cNvSpPr>
          <p:nvPr/>
        </p:nvSpPr>
        <p:spPr bwMode="auto">
          <a:xfrm>
            <a:off x="6375400" y="5373688"/>
            <a:ext cx="1044575" cy="225425"/>
          </a:xfrm>
          <a:prstGeom prst="rect">
            <a:avLst/>
          </a:prstGeom>
          <a:noFill/>
          <a:ln w="9525">
            <a:noFill/>
            <a:miter lim="800000"/>
            <a:headEnd/>
            <a:tailEnd/>
          </a:ln>
        </p:spPr>
        <p:txBody>
          <a:bodyPr wrap="none" lIns="0" tIns="0" rIns="0" bIns="0"/>
          <a:lstStyle/>
          <a:p>
            <a:pPr algn="r">
              <a:lnSpc>
                <a:spcPct val="90000"/>
              </a:lnSpc>
            </a:pPr>
            <a:r>
              <a:rPr lang="en-US" sz="1800" b="1"/>
              <a:t>7.5–10.0%</a:t>
            </a:r>
            <a:endParaRPr lang="en-US" sz="1800" b="1">
              <a:sym typeface="Symbol" pitchFamily="84" charset="2"/>
            </a:endParaRPr>
          </a:p>
        </p:txBody>
      </p:sp>
      <p:sp>
        <p:nvSpPr>
          <p:cNvPr id="105483" name="Text Box 11"/>
          <p:cNvSpPr txBox="1">
            <a:spLocks noChangeArrowheads="1"/>
          </p:cNvSpPr>
          <p:nvPr/>
        </p:nvSpPr>
        <p:spPr bwMode="auto">
          <a:xfrm>
            <a:off x="6175375" y="5738813"/>
            <a:ext cx="1241425" cy="219075"/>
          </a:xfrm>
          <a:prstGeom prst="rect">
            <a:avLst/>
          </a:prstGeom>
          <a:noFill/>
          <a:ln w="9525">
            <a:noFill/>
            <a:miter lim="800000"/>
            <a:headEnd/>
            <a:tailEnd/>
          </a:ln>
        </p:spPr>
        <p:txBody>
          <a:bodyPr wrap="none" lIns="0" tIns="0" rIns="0" bIns="0"/>
          <a:lstStyle/>
          <a:p>
            <a:pPr algn="r">
              <a:lnSpc>
                <a:spcPct val="90000"/>
              </a:lnSpc>
            </a:pPr>
            <a:r>
              <a:rPr lang="en-US" sz="1800" b="1"/>
              <a:t>10.0–12.5%</a:t>
            </a:r>
            <a:endParaRPr lang="en-US" sz="1800" b="1">
              <a:sym typeface="Symbol" pitchFamily="84" charset="2"/>
            </a:endParaRPr>
          </a:p>
        </p:txBody>
      </p:sp>
      <p:sp>
        <p:nvSpPr>
          <p:cNvPr id="105484" name="Text Box 12"/>
          <p:cNvSpPr txBox="1">
            <a:spLocks noChangeArrowheads="1"/>
          </p:cNvSpPr>
          <p:nvPr/>
        </p:nvSpPr>
        <p:spPr bwMode="auto">
          <a:xfrm>
            <a:off x="6372225" y="6119813"/>
            <a:ext cx="1044575" cy="225425"/>
          </a:xfrm>
          <a:prstGeom prst="rect">
            <a:avLst/>
          </a:prstGeom>
          <a:noFill/>
          <a:ln w="9525">
            <a:noFill/>
            <a:miter lim="800000"/>
            <a:headEnd/>
            <a:tailEnd/>
          </a:ln>
        </p:spPr>
        <p:txBody>
          <a:bodyPr wrap="none" lIns="0" tIns="0" rIns="0" bIns="0"/>
          <a:lstStyle/>
          <a:p>
            <a:pPr algn="r">
              <a:lnSpc>
                <a:spcPct val="90000"/>
              </a:lnSpc>
            </a:pPr>
            <a:r>
              <a:rPr lang="en-US" sz="1800" b="1"/>
              <a:t>&gt;12.5%</a:t>
            </a:r>
            <a:endParaRPr lang="en-US" sz="1800" b="1">
              <a:sym typeface="Symbol" pitchFamily="84" charset="2"/>
            </a:endParaRPr>
          </a:p>
        </p:txBody>
      </p:sp>
    </p:spTree>
    <p:extLst>
      <p:ext uri="{BB962C8B-B14F-4D97-AF65-F5344CB8AC3E}">
        <p14:creationId xmlns:p14="http://schemas.microsoft.com/office/powerpoint/2010/main" val="14704395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0813" y="584200"/>
            <a:ext cx="8534400" cy="914400"/>
          </a:xfrm>
        </p:spPr>
        <p:txBody>
          <a:bodyPr/>
          <a:lstStyle/>
          <a:p>
            <a:pPr eaLnBrk="1" hangingPunct="1"/>
            <a:r>
              <a:rPr lang="en-US" smtClean="0"/>
              <a:t>Why Natural Selection Cannot Fashion Perfect Organisms</a:t>
            </a:r>
          </a:p>
        </p:txBody>
      </p:sp>
      <p:sp>
        <p:nvSpPr>
          <p:cNvPr id="108547" name="Rectangle 3"/>
          <p:cNvSpPr>
            <a:spLocks noGrp="1" noChangeArrowheads="1"/>
          </p:cNvSpPr>
          <p:nvPr>
            <p:ph type="body" idx="1"/>
          </p:nvPr>
        </p:nvSpPr>
        <p:spPr>
          <a:xfrm>
            <a:off x="546100" y="1898650"/>
            <a:ext cx="7988300" cy="4121150"/>
          </a:xfrm>
        </p:spPr>
        <p:txBody>
          <a:bodyPr/>
          <a:lstStyle/>
          <a:p>
            <a:pPr marL="533400" indent="-533400" eaLnBrk="1" hangingPunct="1">
              <a:buFontTx/>
              <a:buAutoNum type="arabicPeriod"/>
            </a:pPr>
            <a:r>
              <a:rPr lang="en-US" sz="2800" dirty="0" smtClean="0"/>
              <a:t>Selection can act only on existing variations</a:t>
            </a:r>
          </a:p>
          <a:p>
            <a:pPr marL="533400" indent="-533400" eaLnBrk="1" hangingPunct="1">
              <a:buFontTx/>
              <a:buAutoNum type="arabicPeriod"/>
            </a:pPr>
            <a:r>
              <a:rPr lang="en-US" sz="2800" dirty="0" smtClean="0"/>
              <a:t>Evolution is limited by historical constraints</a:t>
            </a:r>
          </a:p>
          <a:p>
            <a:pPr marL="533400" indent="-533400" eaLnBrk="1" hangingPunct="1">
              <a:buFontTx/>
              <a:buAutoNum type="arabicPeriod"/>
            </a:pPr>
            <a:r>
              <a:rPr lang="en-US" sz="2800" dirty="0" smtClean="0"/>
              <a:t>Adaptations are often compromises</a:t>
            </a:r>
          </a:p>
          <a:p>
            <a:pPr marL="533400" indent="-533400" eaLnBrk="1" hangingPunct="1">
              <a:buFontTx/>
              <a:buAutoNum type="arabicPeriod"/>
            </a:pPr>
            <a:r>
              <a:rPr lang="en-US" sz="2800" dirty="0" smtClean="0"/>
              <a:t>Chance, natural selection, and the environment interact</a:t>
            </a:r>
          </a:p>
        </p:txBody>
      </p:sp>
      <p:grpSp>
        <p:nvGrpSpPr>
          <p:cNvPr id="108548" name="Group 4"/>
          <p:cNvGrpSpPr>
            <a:grpSpLocks/>
          </p:cNvGrpSpPr>
          <p:nvPr/>
        </p:nvGrpSpPr>
        <p:grpSpPr bwMode="auto">
          <a:xfrm>
            <a:off x="0" y="6553200"/>
            <a:ext cx="9144000" cy="304800"/>
            <a:chOff x="0" y="4128"/>
            <a:chExt cx="5760" cy="192"/>
          </a:xfrm>
        </p:grpSpPr>
        <p:sp>
          <p:nvSpPr>
            <p:cNvPr id="10855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85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854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4481145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6000" dirty="0" smtClean="0"/>
              <a:t>What is a species?</a:t>
            </a:r>
          </a:p>
        </p:txBody>
      </p:sp>
      <p:sp>
        <p:nvSpPr>
          <p:cNvPr id="4099" name="Rectangle 3"/>
          <p:cNvSpPr>
            <a:spLocks noGrp="1" noChangeArrowheads="1"/>
          </p:cNvSpPr>
          <p:nvPr>
            <p:ph idx="1"/>
          </p:nvPr>
        </p:nvSpPr>
        <p:spPr>
          <a:xfrm>
            <a:off x="457200" y="1600200"/>
            <a:ext cx="8229600" cy="4191000"/>
          </a:xfrm>
        </p:spPr>
        <p:txBody>
          <a:bodyPr>
            <a:normAutofit/>
          </a:bodyPr>
          <a:lstStyle/>
          <a:p>
            <a:pPr eaLnBrk="1" hangingPunct="1"/>
            <a:r>
              <a:rPr lang="en-US" altLang="en-US" sz="3600" dirty="0" smtClean="0"/>
              <a:t>Can actually be harder to define than you think…..scientists often debate on some organisms.  Ex:  Wolf and dog</a:t>
            </a:r>
          </a:p>
          <a:p>
            <a:pPr eaLnBrk="1" hangingPunct="1"/>
            <a:r>
              <a:rPr lang="en-US" altLang="en-US" sz="3600" dirty="0" smtClean="0"/>
              <a:t>This has led to “sub species” etc.</a:t>
            </a:r>
          </a:p>
          <a:p>
            <a:pPr eaLnBrk="1" hangingPunct="1"/>
            <a:r>
              <a:rPr lang="en-US" altLang="en-US" sz="3600" dirty="0" smtClean="0"/>
              <a:t>Most common used definition for a species used in our textbook is the biological species concept.</a:t>
            </a:r>
          </a:p>
        </p:txBody>
      </p:sp>
    </p:spTree>
    <p:extLst>
      <p:ext uri="{BB962C8B-B14F-4D97-AF65-F5344CB8AC3E}">
        <p14:creationId xmlns:p14="http://schemas.microsoft.com/office/powerpoint/2010/main" val="8620162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Biological Species Concept</a:t>
            </a:r>
          </a:p>
        </p:txBody>
      </p:sp>
      <p:sp>
        <p:nvSpPr>
          <p:cNvPr id="5123" name="Rectangle 3"/>
          <p:cNvSpPr>
            <a:spLocks noGrp="1" noChangeArrowheads="1"/>
          </p:cNvSpPr>
          <p:nvPr>
            <p:ph idx="1"/>
          </p:nvPr>
        </p:nvSpPr>
        <p:spPr/>
        <p:txBody>
          <a:bodyPr>
            <a:normAutofit/>
          </a:bodyPr>
          <a:lstStyle/>
          <a:p>
            <a:pPr eaLnBrk="1" hangingPunct="1"/>
            <a:r>
              <a:rPr lang="en-US" altLang="en-US" sz="3200" dirty="0" smtClean="0"/>
              <a:t>First proposed in 1942 by Ernst </a:t>
            </a:r>
            <a:r>
              <a:rPr lang="en-US" altLang="en-US" sz="3200" dirty="0" err="1" smtClean="0"/>
              <a:t>Mayr</a:t>
            </a:r>
            <a:endParaRPr lang="en-US" altLang="en-US" sz="3200" dirty="0" smtClean="0"/>
          </a:p>
          <a:p>
            <a:pPr eaLnBrk="1" hangingPunct="1"/>
            <a:r>
              <a:rPr lang="en-US" altLang="en-US" sz="3200" dirty="0" smtClean="0"/>
              <a:t>Biological Species Concept- defines a species as a population or group of populations whose members have the potential to interbreed in nature and produce viable fertile offspring.</a:t>
            </a:r>
          </a:p>
        </p:txBody>
      </p:sp>
    </p:spTree>
    <p:extLst>
      <p:ext uri="{BB962C8B-B14F-4D97-AF65-F5344CB8AC3E}">
        <p14:creationId xmlns:p14="http://schemas.microsoft.com/office/powerpoint/2010/main" val="407025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Evidence for Evolution</a:t>
            </a:r>
          </a:p>
        </p:txBody>
      </p:sp>
      <p:sp>
        <p:nvSpPr>
          <p:cNvPr id="32771" name="Rectangle 3"/>
          <p:cNvSpPr>
            <a:spLocks noGrp="1" noChangeArrowheads="1"/>
          </p:cNvSpPr>
          <p:nvPr>
            <p:ph type="body" idx="1"/>
          </p:nvPr>
        </p:nvSpPr>
        <p:spPr/>
        <p:txBody>
          <a:bodyPr/>
          <a:lstStyle/>
          <a:p>
            <a:pPr eaLnBrk="1" hangingPunct="1"/>
            <a:r>
              <a:rPr lang="en-US" b="1" dirty="0" smtClean="0"/>
              <a:t>Fossils</a:t>
            </a:r>
            <a:r>
              <a:rPr lang="en-US" dirty="0" smtClean="0"/>
              <a:t> have found that many simpler life forms exist early in Earth’s history.</a:t>
            </a:r>
          </a:p>
          <a:p>
            <a:pPr eaLnBrk="1" hangingPunct="1"/>
            <a:r>
              <a:rPr lang="en-US" dirty="0" smtClean="0"/>
              <a:t>The oldest fossils found are </a:t>
            </a:r>
            <a:r>
              <a:rPr lang="en-US" b="1" dirty="0" smtClean="0"/>
              <a:t>bacteria</a:t>
            </a:r>
            <a:r>
              <a:rPr lang="en-US" dirty="0" smtClean="0"/>
              <a:t> that lived 3.8 billion years ago.</a:t>
            </a:r>
          </a:p>
        </p:txBody>
      </p:sp>
      <p:pic>
        <p:nvPicPr>
          <p:cNvPr id="32772" name="Picture 5" descr="3L95-20_SM-anticline1"/>
          <p:cNvPicPr>
            <a:picLocks noChangeAspect="1" noChangeArrowheads="1"/>
          </p:cNvPicPr>
          <p:nvPr/>
        </p:nvPicPr>
        <p:blipFill>
          <a:blip r:embed="rId2">
            <a:extLst>
              <a:ext uri="{28A0092B-C50C-407E-A947-70E740481C1C}">
                <a14:useLocalDpi xmlns:a14="http://schemas.microsoft.com/office/drawing/2010/main" val="0"/>
              </a:ext>
            </a:extLst>
          </a:blip>
          <a:srcRect t="6036" b="25449"/>
          <a:stretch>
            <a:fillRect/>
          </a:stretch>
        </p:blipFill>
        <p:spPr bwMode="auto">
          <a:xfrm>
            <a:off x="0" y="38100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7745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Reproductive Isolation</a:t>
            </a:r>
          </a:p>
        </p:txBody>
      </p:sp>
      <p:sp>
        <p:nvSpPr>
          <p:cNvPr id="6147" name="Rectangle 3"/>
          <p:cNvSpPr>
            <a:spLocks noGrp="1" noChangeArrowheads="1"/>
          </p:cNvSpPr>
          <p:nvPr>
            <p:ph idx="1"/>
          </p:nvPr>
        </p:nvSpPr>
        <p:spPr>
          <a:xfrm>
            <a:off x="457200" y="1371600"/>
            <a:ext cx="8229600" cy="5334000"/>
          </a:xfrm>
        </p:spPr>
        <p:txBody>
          <a:bodyPr>
            <a:normAutofit fontScale="92500" lnSpcReduction="20000"/>
          </a:bodyPr>
          <a:lstStyle/>
          <a:p>
            <a:pPr eaLnBrk="1" hangingPunct="1">
              <a:lnSpc>
                <a:spcPct val="90000"/>
              </a:lnSpc>
            </a:pPr>
            <a:r>
              <a:rPr lang="en-US" altLang="en-US" sz="3200" dirty="0" smtClean="0"/>
              <a:t>The main defining criteria is reproductive compatibility.</a:t>
            </a:r>
          </a:p>
          <a:p>
            <a:pPr eaLnBrk="1" hangingPunct="1">
              <a:lnSpc>
                <a:spcPct val="90000"/>
              </a:lnSpc>
            </a:pPr>
            <a:r>
              <a:rPr lang="en-US" altLang="en-US" sz="3200" dirty="0" smtClean="0"/>
              <a:t>The existence of biological barriers or factors preventing reproduction is called reproductive isolation.</a:t>
            </a:r>
          </a:p>
          <a:p>
            <a:pPr lvl="1"/>
            <a:r>
              <a:rPr lang="en-US" altLang="en-US" sz="2800" dirty="0" err="1" smtClean="0"/>
              <a:t>Prezygotic</a:t>
            </a:r>
            <a:r>
              <a:rPr lang="en-US" altLang="en-US" sz="2800" dirty="0" smtClean="0"/>
              <a:t> Barriers: impede mating or hinder fertilization if mating does occur.</a:t>
            </a:r>
          </a:p>
          <a:p>
            <a:pPr lvl="2">
              <a:lnSpc>
                <a:spcPct val="80000"/>
              </a:lnSpc>
            </a:pPr>
            <a:r>
              <a:rPr lang="en-US" altLang="en-US" sz="2500" dirty="0" smtClean="0"/>
              <a:t>Habitat Isolation</a:t>
            </a:r>
          </a:p>
          <a:p>
            <a:pPr lvl="2">
              <a:lnSpc>
                <a:spcPct val="80000"/>
              </a:lnSpc>
            </a:pPr>
            <a:r>
              <a:rPr lang="en-US" altLang="en-US" sz="2500" dirty="0" smtClean="0"/>
              <a:t>Temporal Isolation</a:t>
            </a:r>
          </a:p>
          <a:p>
            <a:pPr lvl="2">
              <a:lnSpc>
                <a:spcPct val="80000"/>
              </a:lnSpc>
            </a:pPr>
            <a:r>
              <a:rPr lang="en-US" altLang="en-US" sz="2500" dirty="0" smtClean="0"/>
              <a:t>Behavioral Isolation</a:t>
            </a:r>
          </a:p>
          <a:p>
            <a:pPr lvl="2">
              <a:lnSpc>
                <a:spcPct val="80000"/>
              </a:lnSpc>
            </a:pPr>
            <a:r>
              <a:rPr lang="en-US" altLang="en-US" sz="2500" dirty="0" smtClean="0"/>
              <a:t>Mechanical Isolation</a:t>
            </a:r>
          </a:p>
          <a:p>
            <a:pPr lvl="2">
              <a:lnSpc>
                <a:spcPct val="80000"/>
              </a:lnSpc>
            </a:pPr>
            <a:r>
              <a:rPr lang="en-US" altLang="en-US" sz="2500" dirty="0" err="1" smtClean="0"/>
              <a:t>Gametic</a:t>
            </a:r>
            <a:r>
              <a:rPr lang="en-US" altLang="en-US" sz="2500" dirty="0" smtClean="0"/>
              <a:t> Isolation</a:t>
            </a:r>
            <a:endParaRPr lang="en-US" altLang="en-US" sz="2200" dirty="0" smtClean="0"/>
          </a:p>
          <a:p>
            <a:pPr lvl="1"/>
            <a:r>
              <a:rPr lang="en-US" altLang="en-US" sz="2800" dirty="0" err="1" smtClean="0"/>
              <a:t>Postygotic</a:t>
            </a:r>
            <a:r>
              <a:rPr lang="en-US" altLang="en-US" sz="2800" dirty="0" smtClean="0"/>
              <a:t> Barriers: Prevent a hybrid zygote from developing into a viable fertile adult</a:t>
            </a:r>
          </a:p>
          <a:p>
            <a:pPr lvl="2"/>
            <a:r>
              <a:rPr lang="en-US" altLang="en-US" sz="2300" dirty="0" smtClean="0"/>
              <a:t>Reduced hybrid viability</a:t>
            </a:r>
          </a:p>
          <a:p>
            <a:pPr lvl="2"/>
            <a:r>
              <a:rPr lang="en-US" altLang="en-US" sz="2300" dirty="0" smtClean="0"/>
              <a:t>Reduced hybrid fertility</a:t>
            </a:r>
          </a:p>
          <a:p>
            <a:pPr lvl="2"/>
            <a:r>
              <a:rPr lang="en-US" altLang="en-US" sz="2300" dirty="0" smtClean="0"/>
              <a:t>Hybrid breakdown</a:t>
            </a:r>
          </a:p>
          <a:p>
            <a:pPr marL="685800" lvl="2" indent="0">
              <a:buNone/>
            </a:pPr>
            <a:endParaRPr lang="en-US" altLang="en-US" sz="2500" dirty="0" smtClean="0"/>
          </a:p>
        </p:txBody>
      </p:sp>
    </p:spTree>
    <p:extLst>
      <p:ext uri="{BB962C8B-B14F-4D97-AF65-F5344CB8AC3E}">
        <p14:creationId xmlns:p14="http://schemas.microsoft.com/office/powerpoint/2010/main" val="13974278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Limitations</a:t>
            </a:r>
          </a:p>
        </p:txBody>
      </p:sp>
      <p:sp>
        <p:nvSpPr>
          <p:cNvPr id="10243" name="Rectangle 3"/>
          <p:cNvSpPr>
            <a:spLocks noGrp="1" noChangeArrowheads="1"/>
          </p:cNvSpPr>
          <p:nvPr>
            <p:ph idx="1"/>
          </p:nvPr>
        </p:nvSpPr>
        <p:spPr>
          <a:xfrm>
            <a:off x="685800" y="1600200"/>
            <a:ext cx="7772400" cy="4114800"/>
          </a:xfrm>
        </p:spPr>
        <p:txBody>
          <a:bodyPr>
            <a:normAutofit fontScale="92500"/>
          </a:bodyPr>
          <a:lstStyle/>
          <a:p>
            <a:pPr eaLnBrk="1" hangingPunct="1">
              <a:lnSpc>
                <a:spcPct val="90000"/>
              </a:lnSpc>
            </a:pPr>
            <a:r>
              <a:rPr lang="en-US" altLang="en-US" sz="3200" dirty="0" smtClean="0"/>
              <a:t>There is no way to apply reproductive isolation for fossils or asexually reproducing organisms.</a:t>
            </a:r>
          </a:p>
          <a:p>
            <a:pPr eaLnBrk="1" hangingPunct="1">
              <a:lnSpc>
                <a:spcPct val="90000"/>
              </a:lnSpc>
            </a:pPr>
            <a:r>
              <a:rPr lang="en-US" altLang="en-US" sz="3200" dirty="0" smtClean="0"/>
              <a:t>Several alternatives</a:t>
            </a:r>
          </a:p>
          <a:p>
            <a:pPr lvl="1" eaLnBrk="1" hangingPunct="1">
              <a:lnSpc>
                <a:spcPct val="90000"/>
              </a:lnSpc>
            </a:pPr>
            <a:r>
              <a:rPr lang="en-US" altLang="en-US" sz="3200" dirty="0" smtClean="0"/>
              <a:t>Paleontological species concept-morphology</a:t>
            </a:r>
          </a:p>
          <a:p>
            <a:pPr lvl="1" eaLnBrk="1" hangingPunct="1">
              <a:lnSpc>
                <a:spcPct val="90000"/>
              </a:lnSpc>
            </a:pPr>
            <a:r>
              <a:rPr lang="en-US" altLang="en-US" sz="3200" dirty="0" smtClean="0"/>
              <a:t>Ecological Species concept-ecological niche</a:t>
            </a:r>
          </a:p>
          <a:p>
            <a:pPr lvl="1" eaLnBrk="1" hangingPunct="1">
              <a:lnSpc>
                <a:spcPct val="90000"/>
              </a:lnSpc>
            </a:pPr>
            <a:r>
              <a:rPr lang="en-US" altLang="en-US" sz="3200" dirty="0" smtClean="0"/>
              <a:t>Phylogenetic species concept-genetic history</a:t>
            </a:r>
          </a:p>
        </p:txBody>
      </p:sp>
    </p:spTree>
    <p:extLst>
      <p:ext uri="{BB962C8B-B14F-4D97-AF65-F5344CB8AC3E}">
        <p14:creationId xmlns:p14="http://schemas.microsoft.com/office/powerpoint/2010/main" val="37806999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1267" name="Text Box 9"/>
          <p:cNvSpPr txBox="1">
            <a:spLocks noChangeArrowheads="1"/>
          </p:cNvSpPr>
          <p:nvPr/>
        </p:nvSpPr>
        <p:spPr bwMode="auto">
          <a:xfrm>
            <a:off x="565150" y="1014413"/>
            <a:ext cx="70421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Natural selection acts on variations</a:t>
            </a:r>
          </a:p>
        </p:txBody>
      </p:sp>
      <p:sp>
        <p:nvSpPr>
          <p:cNvPr id="1017866" name="Text Box 10"/>
          <p:cNvSpPr txBox="1">
            <a:spLocks noChangeArrowheads="1"/>
          </p:cNvSpPr>
          <p:nvPr/>
        </p:nvSpPr>
        <p:spPr bwMode="auto">
          <a:xfrm>
            <a:off x="609600" y="2022475"/>
            <a:ext cx="7162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Natural selection can significantly alter the genetic equilibrium of a population’s gene pool over time. </a:t>
            </a:r>
          </a:p>
        </p:txBody>
      </p:sp>
      <p:sp>
        <p:nvSpPr>
          <p:cNvPr id="1017867" name="Text Box 11"/>
          <p:cNvSpPr txBox="1">
            <a:spLocks noChangeArrowheads="1"/>
          </p:cNvSpPr>
          <p:nvPr/>
        </p:nvSpPr>
        <p:spPr bwMode="auto">
          <a:xfrm>
            <a:off x="609600" y="3851275"/>
            <a:ext cx="723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Significant changes in the gene pool 	could lead to the evolution of a new 	species over time. </a:t>
            </a:r>
          </a:p>
        </p:txBody>
      </p:sp>
      <p:pic>
        <p:nvPicPr>
          <p:cNvPr id="11270"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6131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17866"/>
                                        </p:tgtEl>
                                        <p:attrNameLst>
                                          <p:attrName>style.visibility</p:attrName>
                                        </p:attrNameLst>
                                      </p:cBhvr>
                                      <p:to>
                                        <p:strVal val="visible"/>
                                      </p:to>
                                    </p:set>
                                    <p:animEffect transition="in" filter="box(out)">
                                      <p:cBhvr>
                                        <p:cTn id="7" dur="500"/>
                                        <p:tgtEl>
                                          <p:spTgt spid="1017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17867"/>
                                        </p:tgtEl>
                                        <p:attrNameLst>
                                          <p:attrName>style.visibility</p:attrName>
                                        </p:attrNameLst>
                                      </p:cBhvr>
                                      <p:to>
                                        <p:strVal val="visible"/>
                                      </p:to>
                                    </p:set>
                                    <p:animEffect transition="in" filter="box(out)">
                                      <p:cBhvr>
                                        <p:cTn id="12" dur="500"/>
                                        <p:tgtEl>
                                          <p:spTgt spid="1017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6" grpId="0" autoUpdateAnimBg="0"/>
      <p:bldP spid="1017867"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018890" name="Text Box 10"/>
          <p:cNvSpPr txBox="1">
            <a:spLocks noChangeArrowheads="1"/>
          </p:cNvSpPr>
          <p:nvPr/>
        </p:nvSpPr>
        <p:spPr bwMode="auto">
          <a:xfrm>
            <a:off x="457200" y="1600200"/>
            <a:ext cx="70104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The evolution of new species, a process called </a:t>
            </a:r>
            <a:r>
              <a:rPr lang="en-US" altLang="en-US" sz="3200">
                <a:solidFill>
                  <a:srgbClr val="FF0066"/>
                </a:solidFill>
                <a:latin typeface="Times" panose="02020603050405020304" pitchFamily="18" charset="0"/>
              </a:rPr>
              <a:t>speciation</a:t>
            </a:r>
            <a:r>
              <a:rPr lang="en-US" altLang="en-US" sz="3200">
                <a:solidFill>
                  <a:schemeClr val="tx1"/>
                </a:solidFill>
                <a:latin typeface="Times" panose="02020603050405020304" pitchFamily="18" charset="0"/>
              </a:rPr>
              <a:t> (spee shee AY shun), occurs when members of similar populations no longer interbreed to produce fertile offspring within their natural environment. </a:t>
            </a:r>
          </a:p>
        </p:txBody>
      </p:sp>
      <p:pic>
        <p:nvPicPr>
          <p:cNvPr id="12292"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3"/>
          <p:cNvSpPr txBox="1">
            <a:spLocks noChangeArrowheads="1"/>
          </p:cNvSpPr>
          <p:nvPr/>
        </p:nvSpPr>
        <p:spPr bwMode="auto">
          <a:xfrm>
            <a:off x="565150" y="1014413"/>
            <a:ext cx="49974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The Evolution of Species</a:t>
            </a:r>
          </a:p>
        </p:txBody>
      </p:sp>
      <p:sp>
        <p:nvSpPr>
          <p:cNvPr id="12294" name="Text Box 15"/>
          <p:cNvSpPr txBox="1">
            <a:spLocks noChangeArrowheads="1"/>
          </p:cNvSpPr>
          <p:nvPr/>
        </p:nvSpPr>
        <p:spPr bwMode="auto">
          <a:xfrm>
            <a:off x="685800" y="4495800"/>
            <a:ext cx="7467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spcBef>
                <a:spcPct val="50000"/>
              </a:spcBef>
            </a:pPr>
            <a:r>
              <a:rPr lang="en-US" altLang="en-US"/>
              <a:t>Alloptric speciation-</a:t>
            </a:r>
            <a:r>
              <a:rPr lang="en-US" altLang="en-US">
                <a:solidFill>
                  <a:schemeClr val="tx1"/>
                </a:solidFill>
              </a:rPr>
              <a:t>”Other Country”</a:t>
            </a:r>
            <a:endParaRPr lang="en-US" altLang="en-US"/>
          </a:p>
          <a:p>
            <a:pPr eaLnBrk="1" hangingPunct="1">
              <a:spcBef>
                <a:spcPct val="50000"/>
              </a:spcBef>
            </a:pPr>
            <a:r>
              <a:rPr lang="en-US" altLang="en-US"/>
              <a:t>Sympatric Speciation- </a:t>
            </a:r>
            <a:r>
              <a:rPr lang="en-US" altLang="en-US">
                <a:solidFill>
                  <a:schemeClr val="tx1"/>
                </a:solidFill>
              </a:rPr>
              <a:t>”Same Country”</a:t>
            </a:r>
          </a:p>
        </p:txBody>
      </p:sp>
    </p:spTree>
    <p:extLst>
      <p:ext uri="{BB962C8B-B14F-4D97-AF65-F5344CB8AC3E}">
        <p14:creationId xmlns:p14="http://schemas.microsoft.com/office/powerpoint/2010/main" val="7784583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18890"/>
                                        </p:tgtEl>
                                        <p:attrNameLst>
                                          <p:attrName>style.visibility</p:attrName>
                                        </p:attrNameLst>
                                      </p:cBhvr>
                                      <p:to>
                                        <p:strVal val="visible"/>
                                      </p:to>
                                    </p:set>
                                    <p:animEffect transition="in" filter="box(out)">
                                      <p:cBhvr>
                                        <p:cTn id="7" dur="500"/>
                                        <p:tgtEl>
                                          <p:spTgt spid="1018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90"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Picture 2" descr="http://cas.bellarmine.edu/tietjen/Evolution/Species%20Concepts/1Allopatr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9933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Picture 2" descr="http://cas.bellarmine.edu/tietjen/Evolution/Species%20Concepts/1Allopatric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0638"/>
            <a:ext cx="91186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1712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5363" name="Text Box 9"/>
          <p:cNvSpPr txBox="1">
            <a:spLocks noChangeArrowheads="1"/>
          </p:cNvSpPr>
          <p:nvPr/>
        </p:nvSpPr>
        <p:spPr bwMode="auto">
          <a:xfrm>
            <a:off x="565150" y="1033463"/>
            <a:ext cx="8578850" cy="557212"/>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400" b="1">
                <a:solidFill>
                  <a:schemeClr val="tx2"/>
                </a:solidFill>
                <a:latin typeface="Times" panose="02020603050405020304" pitchFamily="18" charset="0"/>
              </a:rPr>
              <a:t>Physical barriers can prevent interbreeding</a:t>
            </a:r>
          </a:p>
        </p:txBody>
      </p:sp>
      <p:sp>
        <p:nvSpPr>
          <p:cNvPr id="1019914" name="Text Box 10"/>
          <p:cNvSpPr txBox="1">
            <a:spLocks noChangeArrowheads="1"/>
          </p:cNvSpPr>
          <p:nvPr/>
        </p:nvSpPr>
        <p:spPr bwMode="auto">
          <a:xfrm>
            <a:off x="609600" y="1900238"/>
            <a:ext cx="80010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In nature, physical barriers can break large populations into smaller ones. </a:t>
            </a:r>
          </a:p>
        </p:txBody>
      </p:sp>
      <p:sp>
        <p:nvSpPr>
          <p:cNvPr id="1019915" name="Text Box 11"/>
          <p:cNvSpPr txBox="1">
            <a:spLocks noChangeArrowheads="1"/>
          </p:cNvSpPr>
          <p:nvPr/>
        </p:nvSpPr>
        <p:spPr bwMode="auto">
          <a:xfrm>
            <a:off x="609600" y="3195638"/>
            <a:ext cx="78486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t>
            </a:r>
            <a:r>
              <a:rPr lang="en-US" altLang="en-US" sz="3200">
                <a:solidFill>
                  <a:srgbClr val="FF0066"/>
                </a:solidFill>
                <a:latin typeface="Times" panose="02020603050405020304" pitchFamily="18" charset="0"/>
              </a:rPr>
              <a:t>Geographic isolation</a:t>
            </a:r>
            <a:r>
              <a:rPr lang="en-US" altLang="en-US" sz="3200">
                <a:solidFill>
                  <a:schemeClr val="tx1"/>
                </a:solidFill>
                <a:latin typeface="Times" panose="02020603050405020304" pitchFamily="18" charset="0"/>
              </a:rPr>
              <a:t> occurs whenever a 	physical barrier divides a population. </a:t>
            </a:r>
          </a:p>
        </p:txBody>
      </p:sp>
      <p:sp>
        <p:nvSpPr>
          <p:cNvPr id="1019916" name="Text Box 12"/>
          <p:cNvSpPr txBox="1">
            <a:spLocks noChangeArrowheads="1"/>
          </p:cNvSpPr>
          <p:nvPr/>
        </p:nvSpPr>
        <p:spPr bwMode="auto">
          <a:xfrm>
            <a:off x="609600" y="4491038"/>
            <a:ext cx="7848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 new species can evolve when a population has been geographically isolated. </a:t>
            </a:r>
          </a:p>
        </p:txBody>
      </p:sp>
      <p:pic>
        <p:nvPicPr>
          <p:cNvPr id="15367" name="Picture 13"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7056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19914"/>
                                        </p:tgtEl>
                                        <p:attrNameLst>
                                          <p:attrName>style.visibility</p:attrName>
                                        </p:attrNameLst>
                                      </p:cBhvr>
                                      <p:to>
                                        <p:strVal val="visible"/>
                                      </p:to>
                                    </p:set>
                                    <p:animEffect transition="in" filter="box(out)">
                                      <p:cBhvr>
                                        <p:cTn id="7" dur="500"/>
                                        <p:tgtEl>
                                          <p:spTgt spid="1019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19915"/>
                                        </p:tgtEl>
                                        <p:attrNameLst>
                                          <p:attrName>style.visibility</p:attrName>
                                        </p:attrNameLst>
                                      </p:cBhvr>
                                      <p:to>
                                        <p:strVal val="visible"/>
                                      </p:to>
                                    </p:set>
                                    <p:animEffect transition="in" filter="box(out)">
                                      <p:cBhvr>
                                        <p:cTn id="12" dur="500"/>
                                        <p:tgtEl>
                                          <p:spTgt spid="1019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19916"/>
                                        </p:tgtEl>
                                        <p:attrNameLst>
                                          <p:attrName>style.visibility</p:attrName>
                                        </p:attrNameLst>
                                      </p:cBhvr>
                                      <p:to>
                                        <p:strVal val="visible"/>
                                      </p:to>
                                    </p:set>
                                    <p:animEffect transition="in" filter="box(out)">
                                      <p:cBhvr>
                                        <p:cTn id="17" dur="500"/>
                                        <p:tgtEl>
                                          <p:spTgt spid="1019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4" grpId="0" autoUpdateAnimBg="0"/>
      <p:bldP spid="1019915" grpId="0" autoUpdateAnimBg="0"/>
      <p:bldP spid="1019916"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6387" name="Text Box 9"/>
          <p:cNvSpPr txBox="1">
            <a:spLocks noChangeArrowheads="1"/>
          </p:cNvSpPr>
          <p:nvPr/>
        </p:nvSpPr>
        <p:spPr bwMode="auto">
          <a:xfrm>
            <a:off x="565150" y="990600"/>
            <a:ext cx="49974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The Evolution of Species</a:t>
            </a:r>
          </a:p>
        </p:txBody>
      </p:sp>
      <p:sp>
        <p:nvSpPr>
          <p:cNvPr id="1020938" name="Text Box 10"/>
          <p:cNvSpPr txBox="1">
            <a:spLocks noChangeArrowheads="1"/>
          </p:cNvSpPr>
          <p:nvPr/>
        </p:nvSpPr>
        <p:spPr bwMode="auto">
          <a:xfrm>
            <a:off x="3276600" y="1965325"/>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When geographic isolation 	divides a population of tree 	frogs, the individuals no longer mate across populations. </a:t>
            </a:r>
          </a:p>
        </p:txBody>
      </p:sp>
      <p:sp>
        <p:nvSpPr>
          <p:cNvPr id="1020939" name="Text Box 11"/>
          <p:cNvSpPr txBox="1">
            <a:spLocks noChangeArrowheads="1"/>
          </p:cNvSpPr>
          <p:nvPr/>
        </p:nvSpPr>
        <p:spPr bwMode="auto">
          <a:xfrm>
            <a:off x="3276600" y="4213225"/>
            <a:ext cx="48768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Tree frogs are a single 		population. </a:t>
            </a:r>
          </a:p>
        </p:txBody>
      </p:sp>
      <p:pic>
        <p:nvPicPr>
          <p:cNvPr id="16390"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2286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7130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0938"/>
                                        </p:tgtEl>
                                        <p:attrNameLst>
                                          <p:attrName>style.visibility</p:attrName>
                                        </p:attrNameLst>
                                      </p:cBhvr>
                                      <p:to>
                                        <p:strVal val="visible"/>
                                      </p:to>
                                    </p:set>
                                    <p:animEffect transition="in" filter="box(out)">
                                      <p:cBhvr>
                                        <p:cTn id="7" dur="500"/>
                                        <p:tgtEl>
                                          <p:spTgt spid="1020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0939"/>
                                        </p:tgtEl>
                                        <p:attrNameLst>
                                          <p:attrName>style.visibility</p:attrName>
                                        </p:attrNameLst>
                                      </p:cBhvr>
                                      <p:to>
                                        <p:strVal val="visible"/>
                                      </p:to>
                                    </p:set>
                                    <p:animEffect transition="in" filter="box(out)">
                                      <p:cBhvr>
                                        <p:cTn id="12" dur="500"/>
                                        <p:tgtEl>
                                          <p:spTgt spid="1020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8" grpId="0" autoUpdateAnimBg="0"/>
      <p:bldP spid="1020939"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7411" name="Text Box 9"/>
          <p:cNvSpPr txBox="1">
            <a:spLocks noChangeArrowheads="1"/>
          </p:cNvSpPr>
          <p:nvPr/>
        </p:nvSpPr>
        <p:spPr bwMode="auto">
          <a:xfrm>
            <a:off x="565150" y="990600"/>
            <a:ext cx="49974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The Evolution of Species</a:t>
            </a:r>
          </a:p>
        </p:txBody>
      </p:sp>
      <p:sp>
        <p:nvSpPr>
          <p:cNvPr id="1021962" name="Text Box 10"/>
          <p:cNvSpPr txBox="1">
            <a:spLocks noChangeArrowheads="1"/>
          </p:cNvSpPr>
          <p:nvPr/>
        </p:nvSpPr>
        <p:spPr bwMode="auto">
          <a:xfrm>
            <a:off x="3733800" y="2003425"/>
            <a:ext cx="4876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The formation of a river 		may divide the frogs into 	two populations. </a:t>
            </a:r>
          </a:p>
        </p:txBody>
      </p:sp>
      <p:pic>
        <p:nvPicPr>
          <p:cNvPr id="17413"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64" name="Picture 12"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1681163"/>
            <a:ext cx="24574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0563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21964"/>
                                        </p:tgtEl>
                                        <p:attrNameLst>
                                          <p:attrName>style.visibility</p:attrName>
                                        </p:attrNameLst>
                                      </p:cBhvr>
                                      <p:to>
                                        <p:strVal val="visible"/>
                                      </p:to>
                                    </p:set>
                                    <p:animEffect transition="in" filter="box(out)">
                                      <p:cBhvr>
                                        <p:cTn id="7" dur="500"/>
                                        <p:tgtEl>
                                          <p:spTgt spid="102196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21962"/>
                                        </p:tgtEl>
                                        <p:attrNameLst>
                                          <p:attrName>style.visibility</p:attrName>
                                        </p:attrNameLst>
                                      </p:cBhvr>
                                      <p:to>
                                        <p:strVal val="visible"/>
                                      </p:to>
                                    </p:set>
                                    <p:animEffect transition="in" filter="box(out)">
                                      <p:cBhvr>
                                        <p:cTn id="11" dur="500"/>
                                        <p:tgtEl>
                                          <p:spTgt spid="102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62"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8435" name="Text Box 9"/>
          <p:cNvSpPr txBox="1">
            <a:spLocks noChangeArrowheads="1"/>
          </p:cNvSpPr>
          <p:nvPr/>
        </p:nvSpPr>
        <p:spPr bwMode="auto">
          <a:xfrm>
            <a:off x="565150" y="990600"/>
            <a:ext cx="49974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The Evolution of Species</a:t>
            </a:r>
          </a:p>
        </p:txBody>
      </p:sp>
      <p:sp>
        <p:nvSpPr>
          <p:cNvPr id="1022986" name="Text Box 10"/>
          <p:cNvSpPr txBox="1">
            <a:spLocks noChangeArrowheads="1"/>
          </p:cNvSpPr>
          <p:nvPr/>
        </p:nvSpPr>
        <p:spPr bwMode="auto">
          <a:xfrm>
            <a:off x="3505200" y="2041525"/>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Over time, the divided 		populations may become two species that may no longer interbreed, even if reunited. </a:t>
            </a:r>
          </a:p>
        </p:txBody>
      </p:sp>
      <p:pic>
        <p:nvPicPr>
          <p:cNvPr id="18437"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2988" name="Picture 12"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1681163"/>
            <a:ext cx="21875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7907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22988"/>
                                        </p:tgtEl>
                                        <p:attrNameLst>
                                          <p:attrName>style.visibility</p:attrName>
                                        </p:attrNameLst>
                                      </p:cBhvr>
                                      <p:to>
                                        <p:strVal val="visible"/>
                                      </p:to>
                                    </p:set>
                                    <p:animEffect transition="in" filter="box(out)">
                                      <p:cBhvr>
                                        <p:cTn id="7" dur="500"/>
                                        <p:tgtEl>
                                          <p:spTgt spid="102298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22986"/>
                                        </p:tgtEl>
                                        <p:attrNameLst>
                                          <p:attrName>style.visibility</p:attrName>
                                        </p:attrNameLst>
                                      </p:cBhvr>
                                      <p:to>
                                        <p:strVal val="visible"/>
                                      </p:to>
                                    </p:set>
                                    <p:animEffect transition="in" filter="box(out)">
                                      <p:cBhvr>
                                        <p:cTn id="11" dur="500"/>
                                        <p:tgtEl>
                                          <p:spTgt spid="102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8600"/>
            <a:ext cx="8229600" cy="1139825"/>
          </a:xfrm>
        </p:spPr>
        <p:txBody>
          <a:bodyPr/>
          <a:lstStyle/>
          <a:p>
            <a:pPr eaLnBrk="1" hangingPunct="1"/>
            <a:r>
              <a:rPr lang="en-US" smtClean="0"/>
              <a:t>Types of Fossils</a:t>
            </a:r>
          </a:p>
        </p:txBody>
      </p:sp>
      <p:sp>
        <p:nvSpPr>
          <p:cNvPr id="33795" name="Rectangle 4"/>
          <p:cNvSpPr>
            <a:spLocks noGrp="1" noChangeArrowheads="1"/>
          </p:cNvSpPr>
          <p:nvPr>
            <p:ph type="body" idx="1"/>
          </p:nvPr>
        </p:nvSpPr>
        <p:spPr>
          <a:noFill/>
        </p:spPr>
        <p:txBody>
          <a:bodyPr/>
          <a:lstStyle/>
          <a:p>
            <a:pPr eaLnBrk="1" hangingPunct="1">
              <a:lnSpc>
                <a:spcPct val="80000"/>
              </a:lnSpc>
            </a:pPr>
            <a:r>
              <a:rPr lang="en-US" sz="2000" smtClean="0"/>
              <a:t>Trace Fossil</a:t>
            </a:r>
          </a:p>
          <a:p>
            <a:pPr lvl="1" eaLnBrk="1" hangingPunct="1">
              <a:lnSpc>
                <a:spcPct val="80000"/>
              </a:lnSpc>
            </a:pPr>
            <a:r>
              <a:rPr lang="en-US" sz="1800" smtClean="0"/>
              <a:t>indirect evidence left by an animal, like a footprint, trail, or burrow</a:t>
            </a:r>
          </a:p>
          <a:p>
            <a:pPr lvl="1" eaLnBrk="1" hangingPunct="1">
              <a:lnSpc>
                <a:spcPct val="80000"/>
              </a:lnSpc>
            </a:pPr>
            <a:endParaRPr lang="en-US" sz="1800" smtClean="0"/>
          </a:p>
          <a:p>
            <a:pPr eaLnBrk="1" hangingPunct="1">
              <a:lnSpc>
                <a:spcPct val="80000"/>
              </a:lnSpc>
            </a:pPr>
            <a:r>
              <a:rPr lang="en-US" sz="2000" smtClean="0"/>
              <a:t>Cast</a:t>
            </a:r>
          </a:p>
          <a:p>
            <a:pPr lvl="1" eaLnBrk="1" hangingPunct="1">
              <a:lnSpc>
                <a:spcPct val="80000"/>
              </a:lnSpc>
            </a:pPr>
            <a:r>
              <a:rPr lang="en-US" sz="1800" smtClean="0"/>
              <a:t>when minerals in rock fill a space left by a decayed organism</a:t>
            </a:r>
          </a:p>
          <a:p>
            <a:pPr lvl="1" eaLnBrk="1" hangingPunct="1">
              <a:lnSpc>
                <a:spcPct val="80000"/>
              </a:lnSpc>
            </a:pPr>
            <a:endParaRPr lang="en-US" sz="1800" smtClean="0"/>
          </a:p>
          <a:p>
            <a:pPr eaLnBrk="1" hangingPunct="1">
              <a:lnSpc>
                <a:spcPct val="80000"/>
              </a:lnSpc>
            </a:pPr>
            <a:r>
              <a:rPr lang="en-US" sz="2000" smtClean="0"/>
              <a:t>Mold</a:t>
            </a:r>
          </a:p>
          <a:p>
            <a:pPr lvl="1" eaLnBrk="1" hangingPunct="1">
              <a:lnSpc>
                <a:spcPct val="80000"/>
              </a:lnSpc>
            </a:pPr>
            <a:r>
              <a:rPr lang="en-US" sz="1800" smtClean="0"/>
              <a:t>When organism buried in sediment decays and leaves a space</a:t>
            </a:r>
          </a:p>
          <a:p>
            <a:pPr lvl="1" eaLnBrk="1" hangingPunct="1">
              <a:lnSpc>
                <a:spcPct val="80000"/>
              </a:lnSpc>
            </a:pPr>
            <a:endParaRPr lang="en-US" sz="1800" smtClean="0"/>
          </a:p>
          <a:p>
            <a:pPr eaLnBrk="1" hangingPunct="1">
              <a:lnSpc>
                <a:spcPct val="80000"/>
              </a:lnSpc>
            </a:pPr>
            <a:r>
              <a:rPr lang="en-US" sz="2000" smtClean="0"/>
              <a:t>Petrified or Premineralized</a:t>
            </a:r>
          </a:p>
          <a:p>
            <a:pPr lvl="1" eaLnBrk="1" hangingPunct="1">
              <a:lnSpc>
                <a:spcPct val="80000"/>
              </a:lnSpc>
            </a:pPr>
            <a:r>
              <a:rPr lang="en-US" sz="1800" smtClean="0"/>
              <a:t>when minerals fill in an organism</a:t>
            </a:r>
          </a:p>
          <a:p>
            <a:pPr eaLnBrk="1" hangingPunct="1">
              <a:lnSpc>
                <a:spcPct val="80000"/>
              </a:lnSpc>
            </a:pPr>
            <a:endParaRPr lang="en-US" sz="2000" smtClean="0"/>
          </a:p>
          <a:p>
            <a:pPr eaLnBrk="1" hangingPunct="1">
              <a:lnSpc>
                <a:spcPct val="80000"/>
              </a:lnSpc>
            </a:pPr>
            <a:r>
              <a:rPr lang="en-US" sz="2000" smtClean="0"/>
              <a:t>Amber or ice preserved</a:t>
            </a:r>
          </a:p>
          <a:p>
            <a:pPr lvl="1" eaLnBrk="1" hangingPunct="1">
              <a:lnSpc>
                <a:spcPct val="80000"/>
              </a:lnSpc>
            </a:pPr>
            <a:r>
              <a:rPr lang="en-US" sz="1800" smtClean="0"/>
              <a:t>when an entire organism is trapped in amber or ice</a:t>
            </a:r>
          </a:p>
        </p:txBody>
      </p:sp>
    </p:spTree>
    <p:extLst>
      <p:ext uri="{BB962C8B-B14F-4D97-AF65-F5344CB8AC3E}">
        <p14:creationId xmlns:p14="http://schemas.microsoft.com/office/powerpoint/2010/main" val="26552602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9459" name="Text Box 9"/>
          <p:cNvSpPr txBox="1">
            <a:spLocks noChangeArrowheads="1"/>
          </p:cNvSpPr>
          <p:nvPr/>
        </p:nvSpPr>
        <p:spPr bwMode="auto">
          <a:xfrm>
            <a:off x="565150" y="1060450"/>
            <a:ext cx="8186738" cy="53022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200" b="1">
                <a:solidFill>
                  <a:schemeClr val="tx2"/>
                </a:solidFill>
                <a:latin typeface="Times" panose="02020603050405020304" pitchFamily="18" charset="0"/>
              </a:rPr>
              <a:t>Reproductive isolation can result in speciation</a:t>
            </a:r>
          </a:p>
        </p:txBody>
      </p:sp>
      <p:sp>
        <p:nvSpPr>
          <p:cNvPr id="1024010" name="Text Box 10"/>
          <p:cNvSpPr txBox="1">
            <a:spLocks noChangeArrowheads="1"/>
          </p:cNvSpPr>
          <p:nvPr/>
        </p:nvSpPr>
        <p:spPr bwMode="auto">
          <a:xfrm>
            <a:off x="609600" y="2003425"/>
            <a:ext cx="7086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As populations become increasingly 	distinct, reproductive isolation can arise. </a:t>
            </a:r>
          </a:p>
        </p:txBody>
      </p:sp>
      <p:sp>
        <p:nvSpPr>
          <p:cNvPr id="1024011" name="Text Box 11"/>
          <p:cNvSpPr txBox="1">
            <a:spLocks noChangeArrowheads="1"/>
          </p:cNvSpPr>
          <p:nvPr/>
        </p:nvSpPr>
        <p:spPr bwMode="auto">
          <a:xfrm>
            <a:off x="609600" y="3429000"/>
            <a:ext cx="7848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t>
            </a:r>
            <a:r>
              <a:rPr lang="en-US" altLang="en-US" sz="3200">
                <a:solidFill>
                  <a:srgbClr val="FF0066"/>
                </a:solidFill>
                <a:latin typeface="Times" panose="02020603050405020304" pitchFamily="18" charset="0"/>
              </a:rPr>
              <a:t>Reproductive isolation</a:t>
            </a:r>
            <a:r>
              <a:rPr lang="en-US" altLang="en-US" sz="3200">
                <a:solidFill>
                  <a:schemeClr val="tx1"/>
                </a:solidFill>
                <a:latin typeface="Times" panose="02020603050405020304" pitchFamily="18" charset="0"/>
              </a:rPr>
              <a:t> occurs when formerly interbreeding organisms can no longer mate and produce fertile offspring. </a:t>
            </a:r>
          </a:p>
        </p:txBody>
      </p:sp>
      <p:pic>
        <p:nvPicPr>
          <p:cNvPr id="19462"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8711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010"/>
                                        </p:tgtEl>
                                        <p:attrNameLst>
                                          <p:attrName>style.visibility</p:attrName>
                                        </p:attrNameLst>
                                      </p:cBhvr>
                                      <p:to>
                                        <p:strVal val="visible"/>
                                      </p:to>
                                    </p:set>
                                    <p:animEffect transition="in" filter="box(out)">
                                      <p:cBhvr>
                                        <p:cTn id="7" dur="500"/>
                                        <p:tgtEl>
                                          <p:spTgt spid="1024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011"/>
                                        </p:tgtEl>
                                        <p:attrNameLst>
                                          <p:attrName>style.visibility</p:attrName>
                                        </p:attrNameLst>
                                      </p:cBhvr>
                                      <p:to>
                                        <p:strVal val="visible"/>
                                      </p:to>
                                    </p:set>
                                    <p:animEffect transition="in" filter="box(out)">
                                      <p:cBhvr>
                                        <p:cTn id="12" dur="500"/>
                                        <p:tgtEl>
                                          <p:spTgt spid="102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10" grpId="0" autoUpdateAnimBg="0"/>
      <p:bldP spid="1024011"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0483" name="Text Box 9"/>
          <p:cNvSpPr txBox="1">
            <a:spLocks noChangeArrowheads="1"/>
          </p:cNvSpPr>
          <p:nvPr/>
        </p:nvSpPr>
        <p:spPr bwMode="auto">
          <a:xfrm>
            <a:off x="565150" y="1060450"/>
            <a:ext cx="8186738" cy="53022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200" b="1">
                <a:solidFill>
                  <a:schemeClr val="tx2"/>
                </a:solidFill>
                <a:latin typeface="Times" panose="02020603050405020304" pitchFamily="18" charset="0"/>
              </a:rPr>
              <a:t>Reproductive isolation can result in speciation</a:t>
            </a:r>
          </a:p>
        </p:txBody>
      </p:sp>
      <p:sp>
        <p:nvSpPr>
          <p:cNvPr id="1025034" name="Text Box 10"/>
          <p:cNvSpPr txBox="1">
            <a:spLocks noChangeArrowheads="1"/>
          </p:cNvSpPr>
          <p:nvPr/>
        </p:nvSpPr>
        <p:spPr bwMode="auto">
          <a:xfrm>
            <a:off x="609600" y="1828800"/>
            <a:ext cx="8077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There are different types of reproductive 	isolation. </a:t>
            </a:r>
          </a:p>
        </p:txBody>
      </p:sp>
      <p:sp>
        <p:nvSpPr>
          <p:cNvPr id="1025035" name="Text Box 11"/>
          <p:cNvSpPr txBox="1">
            <a:spLocks noChangeArrowheads="1"/>
          </p:cNvSpPr>
          <p:nvPr/>
        </p:nvSpPr>
        <p:spPr bwMode="auto">
          <a:xfrm>
            <a:off x="609600" y="2984500"/>
            <a:ext cx="7543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One type occurs when the genetic material  of the populations becomes so different that fertilization cannot occur. </a:t>
            </a:r>
          </a:p>
        </p:txBody>
      </p:sp>
      <p:sp>
        <p:nvSpPr>
          <p:cNvPr id="1025036" name="Text Box 12"/>
          <p:cNvSpPr txBox="1">
            <a:spLocks noChangeArrowheads="1"/>
          </p:cNvSpPr>
          <p:nvPr/>
        </p:nvSpPr>
        <p:spPr bwMode="auto">
          <a:xfrm>
            <a:off x="609600" y="4584700"/>
            <a:ext cx="6858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Another type of reproductive isolation is behavioral. </a:t>
            </a:r>
          </a:p>
        </p:txBody>
      </p:sp>
      <p:pic>
        <p:nvPicPr>
          <p:cNvPr id="20487" name="Picture 13"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583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5034"/>
                                        </p:tgtEl>
                                        <p:attrNameLst>
                                          <p:attrName>style.visibility</p:attrName>
                                        </p:attrNameLst>
                                      </p:cBhvr>
                                      <p:to>
                                        <p:strVal val="visible"/>
                                      </p:to>
                                    </p:set>
                                    <p:animEffect transition="in" filter="box(out)">
                                      <p:cBhvr>
                                        <p:cTn id="7" dur="500"/>
                                        <p:tgtEl>
                                          <p:spTgt spid="1025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5035"/>
                                        </p:tgtEl>
                                        <p:attrNameLst>
                                          <p:attrName>style.visibility</p:attrName>
                                        </p:attrNameLst>
                                      </p:cBhvr>
                                      <p:to>
                                        <p:strVal val="visible"/>
                                      </p:to>
                                    </p:set>
                                    <p:animEffect transition="in" filter="box(out)">
                                      <p:cBhvr>
                                        <p:cTn id="12" dur="500"/>
                                        <p:tgtEl>
                                          <p:spTgt spid="1025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5036"/>
                                        </p:tgtEl>
                                        <p:attrNameLst>
                                          <p:attrName>style.visibility</p:attrName>
                                        </p:attrNameLst>
                                      </p:cBhvr>
                                      <p:to>
                                        <p:strVal val="visible"/>
                                      </p:to>
                                    </p:set>
                                    <p:animEffect transition="in" filter="box(out)">
                                      <p:cBhvr>
                                        <p:cTn id="17" dur="500"/>
                                        <p:tgtEl>
                                          <p:spTgt spid="102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34" grpId="0" autoUpdateAnimBg="0"/>
      <p:bldP spid="1025035" grpId="0" autoUpdateAnimBg="0"/>
      <p:bldP spid="1025036"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1507" name="Text Box 9"/>
          <p:cNvSpPr txBox="1">
            <a:spLocks noChangeArrowheads="1"/>
          </p:cNvSpPr>
          <p:nvPr/>
        </p:nvSpPr>
        <p:spPr bwMode="auto">
          <a:xfrm>
            <a:off x="565150" y="1079500"/>
            <a:ext cx="8247063" cy="50323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000" b="1">
                <a:solidFill>
                  <a:schemeClr val="tx2"/>
                </a:solidFill>
                <a:latin typeface="Times" panose="02020603050405020304" pitchFamily="18" charset="0"/>
              </a:rPr>
              <a:t>A change in chromosome numbers and speciation</a:t>
            </a:r>
          </a:p>
        </p:txBody>
      </p:sp>
      <p:sp>
        <p:nvSpPr>
          <p:cNvPr id="1026058" name="Text Box 10"/>
          <p:cNvSpPr txBox="1">
            <a:spLocks noChangeArrowheads="1"/>
          </p:cNvSpPr>
          <p:nvPr/>
        </p:nvSpPr>
        <p:spPr bwMode="auto">
          <a:xfrm>
            <a:off x="609600" y="1719263"/>
            <a:ext cx="8077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Chromosomes can also play a role in 		speciation. </a:t>
            </a:r>
          </a:p>
        </p:txBody>
      </p:sp>
      <p:sp>
        <p:nvSpPr>
          <p:cNvPr id="1026059" name="Text Box 11"/>
          <p:cNvSpPr txBox="1">
            <a:spLocks noChangeArrowheads="1"/>
          </p:cNvSpPr>
          <p:nvPr/>
        </p:nvSpPr>
        <p:spPr bwMode="auto">
          <a:xfrm>
            <a:off x="609600" y="2847975"/>
            <a:ext cx="8153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Many new species of plants and some species of animals have evolved in the same geographic area as a result of polyploidy. </a:t>
            </a:r>
          </a:p>
        </p:txBody>
      </p:sp>
      <p:sp>
        <p:nvSpPr>
          <p:cNvPr id="1026060" name="Text Box 12"/>
          <p:cNvSpPr txBox="1">
            <a:spLocks noChangeArrowheads="1"/>
          </p:cNvSpPr>
          <p:nvPr/>
        </p:nvSpPr>
        <p:spPr bwMode="auto">
          <a:xfrm>
            <a:off x="609600" y="4597400"/>
            <a:ext cx="7391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Any individual or species with a multiple of the normal set of chromosomes is known as a </a:t>
            </a:r>
            <a:r>
              <a:rPr lang="en-US" altLang="en-US" sz="3200">
                <a:solidFill>
                  <a:srgbClr val="FF0066"/>
                </a:solidFill>
                <a:latin typeface="Times" panose="02020603050405020304" pitchFamily="18" charset="0"/>
              </a:rPr>
              <a:t>polyploid</a:t>
            </a:r>
            <a:r>
              <a:rPr lang="en-US" altLang="en-US" sz="3200">
                <a:solidFill>
                  <a:schemeClr val="tx1"/>
                </a:solidFill>
                <a:latin typeface="Times" panose="02020603050405020304" pitchFamily="18" charset="0"/>
              </a:rPr>
              <a:t>. </a:t>
            </a:r>
          </a:p>
        </p:txBody>
      </p:sp>
      <p:pic>
        <p:nvPicPr>
          <p:cNvPr id="21511" name="Picture 13"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4574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6058"/>
                                        </p:tgtEl>
                                        <p:attrNameLst>
                                          <p:attrName>style.visibility</p:attrName>
                                        </p:attrNameLst>
                                      </p:cBhvr>
                                      <p:to>
                                        <p:strVal val="visible"/>
                                      </p:to>
                                    </p:set>
                                    <p:animEffect transition="in" filter="box(out)">
                                      <p:cBhvr>
                                        <p:cTn id="7" dur="500"/>
                                        <p:tgtEl>
                                          <p:spTgt spid="1026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6059"/>
                                        </p:tgtEl>
                                        <p:attrNameLst>
                                          <p:attrName>style.visibility</p:attrName>
                                        </p:attrNameLst>
                                      </p:cBhvr>
                                      <p:to>
                                        <p:strVal val="visible"/>
                                      </p:to>
                                    </p:set>
                                    <p:animEffect transition="in" filter="box(out)">
                                      <p:cBhvr>
                                        <p:cTn id="12" dur="500"/>
                                        <p:tgtEl>
                                          <p:spTgt spid="1026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6060"/>
                                        </p:tgtEl>
                                        <p:attrNameLst>
                                          <p:attrName>style.visibility</p:attrName>
                                        </p:attrNameLst>
                                      </p:cBhvr>
                                      <p:to>
                                        <p:strVal val="visible"/>
                                      </p:to>
                                    </p:set>
                                    <p:animEffect transition="in" filter="box(out)">
                                      <p:cBhvr>
                                        <p:cTn id="17" dur="500"/>
                                        <p:tgtEl>
                                          <p:spTgt spid="1026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8" grpId="0" autoUpdateAnimBg="0"/>
      <p:bldP spid="1026059" grpId="0" autoUpdateAnimBg="0"/>
      <p:bldP spid="1026060"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595563"/>
            <a:ext cx="7391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027082" name="Text Box 10"/>
          <p:cNvSpPr txBox="1">
            <a:spLocks noChangeArrowheads="1"/>
          </p:cNvSpPr>
          <p:nvPr/>
        </p:nvSpPr>
        <p:spPr bwMode="auto">
          <a:xfrm>
            <a:off x="609600" y="1584325"/>
            <a:ext cx="7696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Mistakes during mitosis or meiosis can 		result in polyploid individuals. </a:t>
            </a:r>
          </a:p>
        </p:txBody>
      </p:sp>
      <p:pic>
        <p:nvPicPr>
          <p:cNvPr id="22533" name="Picture 11" descr="s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2"/>
          <p:cNvSpPr txBox="1">
            <a:spLocks noChangeArrowheads="1"/>
          </p:cNvSpPr>
          <p:nvPr/>
        </p:nvSpPr>
        <p:spPr bwMode="auto">
          <a:xfrm>
            <a:off x="228600" y="5326063"/>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50000"/>
              </a:lnSpc>
            </a:pPr>
            <a:r>
              <a:rPr lang="en-US" altLang="en-US" sz="1400" b="1" i="1">
                <a:solidFill>
                  <a:schemeClr val="tx1"/>
                </a:solidFill>
                <a:latin typeface="Times" panose="02020603050405020304" pitchFamily="18" charset="0"/>
              </a:rPr>
              <a:t>Parent plant </a:t>
            </a:r>
          </a:p>
          <a:p>
            <a:pPr algn="ctr" eaLnBrk="1" hangingPunct="1">
              <a:lnSpc>
                <a:spcPct val="80000"/>
              </a:lnSpc>
            </a:pPr>
            <a:r>
              <a:rPr lang="en-US" altLang="en-US" sz="1400" b="1" i="1">
                <a:solidFill>
                  <a:schemeClr val="tx1"/>
                </a:solidFill>
                <a:latin typeface="Times" panose="02020603050405020304" pitchFamily="18" charset="0"/>
              </a:rPr>
              <a:t>(2</a:t>
            </a:r>
            <a:r>
              <a:rPr lang="en-US" altLang="en-US" sz="1400" b="1">
                <a:solidFill>
                  <a:schemeClr val="tx1"/>
                </a:solidFill>
                <a:latin typeface="Times" panose="02020603050405020304" pitchFamily="18" charset="0"/>
              </a:rPr>
              <a:t>n</a:t>
            </a:r>
            <a:r>
              <a:rPr lang="en-US" altLang="en-US" sz="1400" b="1" i="1">
                <a:solidFill>
                  <a:schemeClr val="tx1"/>
                </a:solidFill>
                <a:latin typeface="Times" panose="02020603050405020304" pitchFamily="18" charset="0"/>
              </a:rPr>
              <a:t>) </a:t>
            </a:r>
          </a:p>
          <a:p>
            <a:pPr algn="ctr" eaLnBrk="1" hangingPunct="1">
              <a:lnSpc>
                <a:spcPct val="50000"/>
              </a:lnSpc>
            </a:pPr>
            <a:r>
              <a:rPr lang="en-US" altLang="en-US" sz="1400" b="1" i="1">
                <a:solidFill>
                  <a:schemeClr val="tx1"/>
                </a:solidFill>
                <a:latin typeface="Times" panose="02020603050405020304" pitchFamily="18" charset="0"/>
              </a:rPr>
              <a:t>Meiosis begins</a:t>
            </a:r>
            <a:r>
              <a:rPr lang="en-US" altLang="en-US" sz="1400" i="1">
                <a:solidFill>
                  <a:schemeClr val="tx1"/>
                </a:solidFill>
                <a:latin typeface="Times" panose="02020603050405020304" pitchFamily="18" charset="0"/>
              </a:rPr>
              <a:t> </a:t>
            </a:r>
          </a:p>
        </p:txBody>
      </p:sp>
      <p:sp>
        <p:nvSpPr>
          <p:cNvPr id="22535" name="Text Box 13"/>
          <p:cNvSpPr txBox="1">
            <a:spLocks noChangeArrowheads="1"/>
          </p:cNvSpPr>
          <p:nvPr/>
        </p:nvSpPr>
        <p:spPr bwMode="auto">
          <a:xfrm>
            <a:off x="1266825" y="3992563"/>
            <a:ext cx="1905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50000"/>
              </a:lnSpc>
            </a:pPr>
            <a:r>
              <a:rPr lang="en-US" altLang="en-US" sz="1400" b="1" i="1">
                <a:solidFill>
                  <a:schemeClr val="tx1"/>
                </a:solidFill>
                <a:latin typeface="Times" panose="02020603050405020304" pitchFamily="18" charset="0"/>
              </a:rPr>
              <a:t>Nondisjunction</a:t>
            </a:r>
            <a:endParaRPr lang="en-US" altLang="en-US" sz="1400" i="1">
              <a:solidFill>
                <a:schemeClr val="tx1"/>
              </a:solidFill>
              <a:latin typeface="Times" panose="02020603050405020304" pitchFamily="18" charset="0"/>
            </a:endParaRPr>
          </a:p>
        </p:txBody>
      </p:sp>
      <p:sp>
        <p:nvSpPr>
          <p:cNvPr id="22536" name="Text Box 14"/>
          <p:cNvSpPr txBox="1">
            <a:spLocks noChangeArrowheads="1"/>
          </p:cNvSpPr>
          <p:nvPr/>
        </p:nvSpPr>
        <p:spPr bwMode="auto">
          <a:xfrm>
            <a:off x="1557338" y="5407025"/>
            <a:ext cx="190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Normal </a:t>
            </a:r>
          </a:p>
          <a:p>
            <a:pPr algn="ctr" eaLnBrk="1" hangingPunct="1">
              <a:lnSpc>
                <a:spcPct val="60000"/>
              </a:lnSpc>
            </a:pPr>
            <a:r>
              <a:rPr lang="en-US" altLang="en-US" sz="1400" b="1" i="1">
                <a:solidFill>
                  <a:schemeClr val="tx1"/>
                </a:solidFill>
                <a:latin typeface="Times" panose="02020603050405020304" pitchFamily="18" charset="0"/>
              </a:rPr>
              <a:t>meiosis</a:t>
            </a:r>
            <a:endParaRPr lang="en-US" altLang="en-US" sz="1400" i="1">
              <a:solidFill>
                <a:schemeClr val="tx1"/>
              </a:solidFill>
              <a:latin typeface="Times" panose="02020603050405020304" pitchFamily="18" charset="0"/>
            </a:endParaRPr>
          </a:p>
        </p:txBody>
      </p:sp>
      <p:sp>
        <p:nvSpPr>
          <p:cNvPr id="22537" name="Text Box 15"/>
          <p:cNvSpPr txBox="1">
            <a:spLocks noChangeArrowheads="1"/>
          </p:cNvSpPr>
          <p:nvPr/>
        </p:nvSpPr>
        <p:spPr bwMode="auto">
          <a:xfrm>
            <a:off x="2457450" y="5410200"/>
            <a:ext cx="190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Normal </a:t>
            </a:r>
          </a:p>
          <a:p>
            <a:pPr algn="ctr" eaLnBrk="1" hangingPunct="1">
              <a:lnSpc>
                <a:spcPct val="60000"/>
              </a:lnSpc>
            </a:pPr>
            <a:r>
              <a:rPr lang="en-US" altLang="en-US" sz="1400" b="1" i="1">
                <a:solidFill>
                  <a:schemeClr val="tx1"/>
                </a:solidFill>
                <a:latin typeface="Times" panose="02020603050405020304" pitchFamily="18" charset="0"/>
              </a:rPr>
              <a:t>gametes (</a:t>
            </a:r>
            <a:r>
              <a:rPr lang="en-US" altLang="en-US" sz="1400" b="1">
                <a:solidFill>
                  <a:schemeClr val="tx1"/>
                </a:solidFill>
                <a:latin typeface="Times" panose="02020603050405020304" pitchFamily="18" charset="0"/>
              </a:rPr>
              <a:t>n</a:t>
            </a:r>
            <a:r>
              <a:rPr lang="en-US" altLang="en-US" sz="1400" b="1" i="1">
                <a:solidFill>
                  <a:schemeClr val="tx1"/>
                </a:solidFill>
                <a:latin typeface="Times" panose="02020603050405020304" pitchFamily="18" charset="0"/>
              </a:rPr>
              <a:t>)</a:t>
            </a:r>
            <a:endParaRPr lang="en-US" altLang="en-US" sz="1400" i="1">
              <a:solidFill>
                <a:schemeClr val="tx1"/>
              </a:solidFill>
              <a:latin typeface="Times" panose="02020603050405020304" pitchFamily="18" charset="0"/>
            </a:endParaRPr>
          </a:p>
        </p:txBody>
      </p:sp>
      <p:sp>
        <p:nvSpPr>
          <p:cNvPr id="22538" name="Text Box 16"/>
          <p:cNvSpPr txBox="1">
            <a:spLocks noChangeArrowheads="1"/>
          </p:cNvSpPr>
          <p:nvPr/>
        </p:nvSpPr>
        <p:spPr bwMode="auto">
          <a:xfrm>
            <a:off x="3371850" y="500062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Fertilization</a:t>
            </a:r>
            <a:endParaRPr lang="en-US" altLang="en-US" sz="1400" i="1">
              <a:solidFill>
                <a:schemeClr val="tx1"/>
              </a:solidFill>
              <a:latin typeface="Times" panose="02020603050405020304" pitchFamily="18" charset="0"/>
            </a:endParaRPr>
          </a:p>
        </p:txBody>
      </p:sp>
      <p:sp>
        <p:nvSpPr>
          <p:cNvPr id="22539" name="Text Box 17"/>
          <p:cNvSpPr txBox="1">
            <a:spLocks noChangeArrowheads="1"/>
          </p:cNvSpPr>
          <p:nvPr/>
        </p:nvSpPr>
        <p:spPr bwMode="auto">
          <a:xfrm>
            <a:off x="4357688" y="5381625"/>
            <a:ext cx="1905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Zygote </a:t>
            </a:r>
          </a:p>
          <a:p>
            <a:pPr algn="ctr" eaLnBrk="1" hangingPunct="1">
              <a:lnSpc>
                <a:spcPct val="70000"/>
              </a:lnSpc>
            </a:pPr>
            <a:r>
              <a:rPr lang="en-US" altLang="en-US" sz="1400" b="1" i="1">
                <a:solidFill>
                  <a:schemeClr val="tx1"/>
                </a:solidFill>
                <a:latin typeface="Times" panose="02020603050405020304" pitchFamily="18" charset="0"/>
              </a:rPr>
              <a:t>(3</a:t>
            </a:r>
            <a:r>
              <a:rPr lang="en-US" altLang="en-US" sz="1400" b="1">
                <a:solidFill>
                  <a:schemeClr val="tx1"/>
                </a:solidFill>
                <a:latin typeface="Times" panose="02020603050405020304" pitchFamily="18" charset="0"/>
              </a:rPr>
              <a:t>n</a:t>
            </a:r>
            <a:r>
              <a:rPr lang="en-US" altLang="en-US" sz="1400" b="1" i="1">
                <a:solidFill>
                  <a:schemeClr val="tx1"/>
                </a:solidFill>
                <a:latin typeface="Times" panose="02020603050405020304" pitchFamily="18" charset="0"/>
              </a:rPr>
              <a:t>)</a:t>
            </a:r>
            <a:endParaRPr lang="en-US" altLang="en-US" sz="1400" i="1">
              <a:solidFill>
                <a:schemeClr val="tx1"/>
              </a:solidFill>
              <a:latin typeface="Times" panose="02020603050405020304" pitchFamily="18" charset="0"/>
            </a:endParaRPr>
          </a:p>
        </p:txBody>
      </p:sp>
      <p:sp>
        <p:nvSpPr>
          <p:cNvPr id="22540" name="Text Box 18"/>
          <p:cNvSpPr txBox="1">
            <a:spLocks noChangeArrowheads="1"/>
          </p:cNvSpPr>
          <p:nvPr/>
        </p:nvSpPr>
        <p:spPr bwMode="auto">
          <a:xfrm>
            <a:off x="3457575" y="3062288"/>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Abnormal gametes (2</a:t>
            </a:r>
            <a:r>
              <a:rPr lang="en-US" altLang="en-US" sz="1400" b="1">
                <a:solidFill>
                  <a:schemeClr val="tx1"/>
                </a:solidFill>
                <a:latin typeface="Times" panose="02020603050405020304" pitchFamily="18" charset="0"/>
              </a:rPr>
              <a:t>n</a:t>
            </a:r>
            <a:r>
              <a:rPr lang="en-US" altLang="en-US" sz="1400" b="1" i="1">
                <a:solidFill>
                  <a:schemeClr val="tx1"/>
                </a:solidFill>
                <a:latin typeface="Times" panose="02020603050405020304" pitchFamily="18" charset="0"/>
              </a:rPr>
              <a:t>)</a:t>
            </a:r>
            <a:endParaRPr lang="en-US" altLang="en-US" sz="1400" i="1">
              <a:solidFill>
                <a:schemeClr val="tx1"/>
              </a:solidFill>
              <a:latin typeface="Times" panose="02020603050405020304" pitchFamily="18" charset="0"/>
            </a:endParaRPr>
          </a:p>
        </p:txBody>
      </p:sp>
      <p:sp>
        <p:nvSpPr>
          <p:cNvPr id="22541" name="Text Box 19"/>
          <p:cNvSpPr txBox="1">
            <a:spLocks noChangeArrowheads="1"/>
          </p:cNvSpPr>
          <p:nvPr/>
        </p:nvSpPr>
        <p:spPr bwMode="auto">
          <a:xfrm>
            <a:off x="4662488" y="355282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Fertilization</a:t>
            </a:r>
            <a:endParaRPr lang="en-US" altLang="en-US" sz="1400" i="1">
              <a:solidFill>
                <a:schemeClr val="tx1"/>
              </a:solidFill>
              <a:latin typeface="Times" panose="02020603050405020304" pitchFamily="18" charset="0"/>
            </a:endParaRPr>
          </a:p>
        </p:txBody>
      </p:sp>
      <p:sp>
        <p:nvSpPr>
          <p:cNvPr id="22542" name="Text Box 20"/>
          <p:cNvSpPr txBox="1">
            <a:spLocks noChangeArrowheads="1"/>
          </p:cNvSpPr>
          <p:nvPr/>
        </p:nvSpPr>
        <p:spPr bwMode="auto">
          <a:xfrm>
            <a:off x="5629275" y="3776663"/>
            <a:ext cx="1905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Zygote </a:t>
            </a:r>
          </a:p>
          <a:p>
            <a:pPr algn="ctr" eaLnBrk="1" hangingPunct="1">
              <a:lnSpc>
                <a:spcPct val="70000"/>
              </a:lnSpc>
            </a:pPr>
            <a:r>
              <a:rPr lang="en-US" altLang="en-US" sz="1400" b="1" i="1">
                <a:solidFill>
                  <a:schemeClr val="tx1"/>
                </a:solidFill>
                <a:latin typeface="Times" panose="02020603050405020304" pitchFamily="18" charset="0"/>
              </a:rPr>
              <a:t>(4</a:t>
            </a:r>
            <a:r>
              <a:rPr lang="en-US" altLang="en-US" sz="1400" b="1">
                <a:solidFill>
                  <a:schemeClr val="tx1"/>
                </a:solidFill>
                <a:latin typeface="Times" panose="02020603050405020304" pitchFamily="18" charset="0"/>
              </a:rPr>
              <a:t>n</a:t>
            </a:r>
            <a:r>
              <a:rPr lang="en-US" altLang="en-US" sz="1400" b="1" i="1">
                <a:solidFill>
                  <a:schemeClr val="tx1"/>
                </a:solidFill>
                <a:latin typeface="Times" panose="02020603050405020304" pitchFamily="18" charset="0"/>
              </a:rPr>
              <a:t>)</a:t>
            </a:r>
            <a:endParaRPr lang="en-US" altLang="en-US" sz="1400" i="1">
              <a:solidFill>
                <a:schemeClr val="tx1"/>
              </a:solidFill>
              <a:latin typeface="Times" panose="02020603050405020304" pitchFamily="18" charset="0"/>
            </a:endParaRPr>
          </a:p>
        </p:txBody>
      </p:sp>
      <p:sp>
        <p:nvSpPr>
          <p:cNvPr id="22543" name="Text Box 21"/>
          <p:cNvSpPr txBox="1">
            <a:spLocks noChangeArrowheads="1"/>
          </p:cNvSpPr>
          <p:nvPr/>
        </p:nvSpPr>
        <p:spPr bwMode="auto">
          <a:xfrm>
            <a:off x="6672263" y="4724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Sterile plant</a:t>
            </a:r>
            <a:endParaRPr lang="en-US" altLang="en-US" sz="1400" i="1">
              <a:solidFill>
                <a:schemeClr val="tx1"/>
              </a:solidFill>
              <a:latin typeface="Times" panose="02020603050405020304" pitchFamily="18" charset="0"/>
            </a:endParaRPr>
          </a:p>
        </p:txBody>
      </p:sp>
      <p:sp>
        <p:nvSpPr>
          <p:cNvPr id="22544" name="Text Box 22"/>
          <p:cNvSpPr txBox="1">
            <a:spLocks noChangeArrowheads="1"/>
          </p:cNvSpPr>
          <p:nvPr/>
        </p:nvSpPr>
        <p:spPr bwMode="auto">
          <a:xfrm>
            <a:off x="7277100" y="2819400"/>
            <a:ext cx="190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100000"/>
              </a:lnSpc>
            </a:pPr>
            <a:r>
              <a:rPr lang="en-US" altLang="en-US" sz="1400" b="1" i="1">
                <a:solidFill>
                  <a:schemeClr val="tx1"/>
                </a:solidFill>
                <a:latin typeface="Times" panose="02020603050405020304" pitchFamily="18" charset="0"/>
              </a:rPr>
              <a:t>New </a:t>
            </a:r>
          </a:p>
          <a:p>
            <a:pPr algn="ctr" eaLnBrk="1" hangingPunct="1">
              <a:lnSpc>
                <a:spcPct val="60000"/>
              </a:lnSpc>
            </a:pPr>
            <a:r>
              <a:rPr lang="en-US" altLang="en-US" sz="1400" b="1" i="1">
                <a:solidFill>
                  <a:schemeClr val="tx1"/>
                </a:solidFill>
                <a:latin typeface="Times" panose="02020603050405020304" pitchFamily="18" charset="0"/>
              </a:rPr>
              <a:t>polyploid</a:t>
            </a:r>
          </a:p>
          <a:p>
            <a:pPr algn="ctr" eaLnBrk="1" hangingPunct="1">
              <a:lnSpc>
                <a:spcPct val="70000"/>
              </a:lnSpc>
            </a:pPr>
            <a:r>
              <a:rPr lang="en-US" altLang="en-US" sz="1400" b="1" i="1">
                <a:solidFill>
                  <a:schemeClr val="tx1"/>
                </a:solidFill>
                <a:latin typeface="Times" panose="02020603050405020304" pitchFamily="18" charset="0"/>
              </a:rPr>
              <a:t>species</a:t>
            </a:r>
            <a:endParaRPr lang="en-US" altLang="en-US" sz="1400" i="1">
              <a:solidFill>
                <a:schemeClr val="tx1"/>
              </a:solidFill>
              <a:latin typeface="Times" panose="02020603050405020304" pitchFamily="18" charset="0"/>
            </a:endParaRPr>
          </a:p>
        </p:txBody>
      </p:sp>
      <p:sp>
        <p:nvSpPr>
          <p:cNvPr id="22545" name="Text Box 23"/>
          <p:cNvSpPr txBox="1">
            <a:spLocks noChangeArrowheads="1"/>
          </p:cNvSpPr>
          <p:nvPr/>
        </p:nvSpPr>
        <p:spPr bwMode="auto">
          <a:xfrm>
            <a:off x="565150" y="1079500"/>
            <a:ext cx="7556500" cy="42545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2400" b="1">
                <a:solidFill>
                  <a:schemeClr val="tx2"/>
                </a:solidFill>
                <a:latin typeface="Times" panose="02020603050405020304" pitchFamily="18" charset="0"/>
              </a:rPr>
              <a:t>A change in chromosome numbers and speciation</a:t>
            </a:r>
          </a:p>
        </p:txBody>
      </p:sp>
    </p:spTree>
    <p:extLst>
      <p:ext uri="{BB962C8B-B14F-4D97-AF65-F5344CB8AC3E}">
        <p14:creationId xmlns:p14="http://schemas.microsoft.com/office/powerpoint/2010/main" val="3108157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7082"/>
                                        </p:tgtEl>
                                        <p:attrNameLst>
                                          <p:attrName>style.visibility</p:attrName>
                                        </p:attrNameLst>
                                      </p:cBhvr>
                                      <p:to>
                                        <p:strVal val="visible"/>
                                      </p:to>
                                    </p:set>
                                    <p:animEffect transition="in" filter="box(out)">
                                      <p:cBhvr>
                                        <p:cTn id="7" dur="500"/>
                                        <p:tgtEl>
                                          <p:spTgt spid="1027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82"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3555" name="Text Box 9"/>
          <p:cNvSpPr txBox="1">
            <a:spLocks noChangeArrowheads="1"/>
          </p:cNvSpPr>
          <p:nvPr/>
        </p:nvSpPr>
        <p:spPr bwMode="auto">
          <a:xfrm>
            <a:off x="565150" y="1079500"/>
            <a:ext cx="7556500" cy="42545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2400" b="1">
                <a:solidFill>
                  <a:schemeClr val="tx2"/>
                </a:solidFill>
                <a:latin typeface="Times" panose="02020603050405020304" pitchFamily="18" charset="0"/>
              </a:rPr>
              <a:t>A change in chromosome numbers and speciation</a:t>
            </a:r>
          </a:p>
        </p:txBody>
      </p:sp>
      <p:sp>
        <p:nvSpPr>
          <p:cNvPr id="1028106" name="Text Box 10"/>
          <p:cNvSpPr txBox="1">
            <a:spLocks noChangeArrowheads="1"/>
          </p:cNvSpPr>
          <p:nvPr/>
        </p:nvSpPr>
        <p:spPr bwMode="auto">
          <a:xfrm>
            <a:off x="609600" y="2003425"/>
            <a:ext cx="8153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Polyploidy may result in immediate 		reproductive isolation. </a:t>
            </a:r>
          </a:p>
        </p:txBody>
      </p:sp>
      <p:sp>
        <p:nvSpPr>
          <p:cNvPr id="1028107" name="Text Box 11"/>
          <p:cNvSpPr txBox="1">
            <a:spLocks noChangeArrowheads="1"/>
          </p:cNvSpPr>
          <p:nvPr/>
        </p:nvSpPr>
        <p:spPr bwMode="auto">
          <a:xfrm>
            <a:off x="609600" y="3413125"/>
            <a:ext cx="777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When a polyploid mates with an individual 	of the normal species, the resulting zygotes may not develop normally because of the difference in chromosome numbers. </a:t>
            </a:r>
          </a:p>
        </p:txBody>
      </p:sp>
      <p:pic>
        <p:nvPicPr>
          <p:cNvPr id="23558"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584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8106"/>
                                        </p:tgtEl>
                                        <p:attrNameLst>
                                          <p:attrName>style.visibility</p:attrName>
                                        </p:attrNameLst>
                                      </p:cBhvr>
                                      <p:to>
                                        <p:strVal val="visible"/>
                                      </p:to>
                                    </p:set>
                                    <p:animEffect transition="in" filter="box(out)">
                                      <p:cBhvr>
                                        <p:cTn id="7" dur="500"/>
                                        <p:tgtEl>
                                          <p:spTgt spid="1028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8107"/>
                                        </p:tgtEl>
                                        <p:attrNameLst>
                                          <p:attrName>style.visibility</p:attrName>
                                        </p:attrNameLst>
                                      </p:cBhvr>
                                      <p:to>
                                        <p:strVal val="visible"/>
                                      </p:to>
                                    </p:set>
                                    <p:animEffect transition="in" filter="box(out)">
                                      <p:cBhvr>
                                        <p:cTn id="12" dur="500"/>
                                        <p:tgtEl>
                                          <p:spTgt spid="1028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6" grpId="0" autoUpdateAnimBg="0"/>
      <p:bldP spid="1028107"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4579" name="Text Box 9"/>
          <p:cNvSpPr txBox="1">
            <a:spLocks noChangeArrowheads="1"/>
          </p:cNvSpPr>
          <p:nvPr/>
        </p:nvSpPr>
        <p:spPr bwMode="auto">
          <a:xfrm>
            <a:off x="565150" y="1079500"/>
            <a:ext cx="8247063" cy="50323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000" b="1">
                <a:solidFill>
                  <a:schemeClr val="tx2"/>
                </a:solidFill>
                <a:latin typeface="Times" panose="02020603050405020304" pitchFamily="18" charset="0"/>
              </a:rPr>
              <a:t>A change in chromosome numbers and speciation</a:t>
            </a:r>
          </a:p>
        </p:txBody>
      </p:sp>
      <p:sp>
        <p:nvSpPr>
          <p:cNvPr id="1029130" name="Text Box 10"/>
          <p:cNvSpPr txBox="1">
            <a:spLocks noChangeArrowheads="1"/>
          </p:cNvSpPr>
          <p:nvPr/>
        </p:nvSpPr>
        <p:spPr bwMode="auto">
          <a:xfrm>
            <a:off x="609600" y="1846263"/>
            <a:ext cx="7620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 However, polyploids within a population 	may interbreed and form a separate species. </a:t>
            </a:r>
          </a:p>
        </p:txBody>
      </p:sp>
      <p:sp>
        <p:nvSpPr>
          <p:cNvPr id="1029131" name="Text Box 11"/>
          <p:cNvSpPr txBox="1">
            <a:spLocks noChangeArrowheads="1"/>
          </p:cNvSpPr>
          <p:nvPr/>
        </p:nvSpPr>
        <p:spPr bwMode="auto">
          <a:xfrm>
            <a:off x="609600" y="4284663"/>
            <a:ext cx="77724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 Many flowering plant species and many 	important crop plants, such as wheat, cotton, and apples, originated bypolyploidy. </a:t>
            </a:r>
          </a:p>
        </p:txBody>
      </p:sp>
      <p:pic>
        <p:nvPicPr>
          <p:cNvPr id="24582"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133" name="Text Box 13"/>
          <p:cNvSpPr txBox="1">
            <a:spLocks noChangeArrowheads="1"/>
          </p:cNvSpPr>
          <p:nvPr/>
        </p:nvSpPr>
        <p:spPr bwMode="auto">
          <a:xfrm>
            <a:off x="609600" y="3057525"/>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 Polyploids can arise from within a species or from hybridization between species. </a:t>
            </a:r>
          </a:p>
        </p:txBody>
      </p:sp>
    </p:spTree>
    <p:extLst>
      <p:ext uri="{BB962C8B-B14F-4D97-AF65-F5344CB8AC3E}">
        <p14:creationId xmlns:p14="http://schemas.microsoft.com/office/powerpoint/2010/main" val="21923202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9130"/>
                                        </p:tgtEl>
                                        <p:attrNameLst>
                                          <p:attrName>style.visibility</p:attrName>
                                        </p:attrNameLst>
                                      </p:cBhvr>
                                      <p:to>
                                        <p:strVal val="visible"/>
                                      </p:to>
                                    </p:set>
                                    <p:animEffect transition="in" filter="box(out)">
                                      <p:cBhvr>
                                        <p:cTn id="7" dur="500"/>
                                        <p:tgtEl>
                                          <p:spTgt spid="1029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9133"/>
                                        </p:tgtEl>
                                        <p:attrNameLst>
                                          <p:attrName>style.visibility</p:attrName>
                                        </p:attrNameLst>
                                      </p:cBhvr>
                                      <p:to>
                                        <p:strVal val="visible"/>
                                      </p:to>
                                    </p:set>
                                    <p:animEffect transition="in" filter="box(out)">
                                      <p:cBhvr>
                                        <p:cTn id="12" dur="500"/>
                                        <p:tgtEl>
                                          <p:spTgt spid="1029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9131"/>
                                        </p:tgtEl>
                                        <p:attrNameLst>
                                          <p:attrName>style.visibility</p:attrName>
                                        </p:attrNameLst>
                                      </p:cBhvr>
                                      <p:to>
                                        <p:strVal val="visible"/>
                                      </p:to>
                                    </p:set>
                                    <p:animEffect transition="in" filter="box(out)">
                                      <p:cBhvr>
                                        <p:cTn id="17" dur="500"/>
                                        <p:tgtEl>
                                          <p:spTgt spid="1029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30" grpId="0" autoUpdateAnimBg="0"/>
      <p:bldP spid="1029131" grpId="0" autoUpdateAnimBg="0"/>
      <p:bldP spid="1029133"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5603" name="Text Box 9"/>
          <p:cNvSpPr txBox="1">
            <a:spLocks noChangeArrowheads="1"/>
          </p:cNvSpPr>
          <p:nvPr/>
        </p:nvSpPr>
        <p:spPr bwMode="auto">
          <a:xfrm>
            <a:off x="565150" y="1014413"/>
            <a:ext cx="3295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Speciation rates</a:t>
            </a:r>
          </a:p>
        </p:txBody>
      </p:sp>
      <p:sp>
        <p:nvSpPr>
          <p:cNvPr id="1030154" name="Text Box 10"/>
          <p:cNvSpPr txBox="1">
            <a:spLocks noChangeArrowheads="1"/>
          </p:cNvSpPr>
          <p:nvPr/>
        </p:nvSpPr>
        <p:spPr bwMode="auto">
          <a:xfrm>
            <a:off x="609600" y="1736725"/>
            <a:ext cx="7543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 Scientists once argued that evolution occurs at a slow, steady rate, with small, adaptive changes gradually accumulating over time in populations. </a:t>
            </a:r>
          </a:p>
        </p:txBody>
      </p:sp>
      <p:sp>
        <p:nvSpPr>
          <p:cNvPr id="1030155" name="Text Box 11"/>
          <p:cNvSpPr txBox="1">
            <a:spLocks noChangeArrowheads="1"/>
          </p:cNvSpPr>
          <p:nvPr/>
        </p:nvSpPr>
        <p:spPr bwMode="auto">
          <a:xfrm>
            <a:off x="609600" y="3679825"/>
            <a:ext cx="7772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 </a:t>
            </a:r>
            <a:r>
              <a:rPr lang="en-US" altLang="en-US">
                <a:solidFill>
                  <a:srgbClr val="FF0066"/>
                </a:solidFill>
                <a:latin typeface="Times" panose="02020603050405020304" pitchFamily="18" charset="0"/>
              </a:rPr>
              <a:t>Gradualism</a:t>
            </a:r>
            <a:r>
              <a:rPr lang="en-US" altLang="en-US">
                <a:solidFill>
                  <a:schemeClr val="tx1"/>
                </a:solidFill>
                <a:latin typeface="Times" panose="02020603050405020304" pitchFamily="18" charset="0"/>
              </a:rPr>
              <a:t> is the idea that species originate 	through a gradual change of adaptations. </a:t>
            </a:r>
          </a:p>
        </p:txBody>
      </p:sp>
      <p:sp>
        <p:nvSpPr>
          <p:cNvPr id="1030156" name="Text Box 12"/>
          <p:cNvSpPr txBox="1">
            <a:spLocks noChangeArrowheads="1"/>
          </p:cNvSpPr>
          <p:nvPr/>
        </p:nvSpPr>
        <p:spPr bwMode="auto">
          <a:xfrm>
            <a:off x="533400" y="4954588"/>
            <a:ext cx="77724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Some evidence from the fossil record 		supports gradualism. </a:t>
            </a:r>
          </a:p>
        </p:txBody>
      </p:sp>
      <p:pic>
        <p:nvPicPr>
          <p:cNvPr id="25607" name="Picture 13"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0181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0154"/>
                                        </p:tgtEl>
                                        <p:attrNameLst>
                                          <p:attrName>style.visibility</p:attrName>
                                        </p:attrNameLst>
                                      </p:cBhvr>
                                      <p:to>
                                        <p:strVal val="visible"/>
                                      </p:to>
                                    </p:set>
                                    <p:animEffect transition="in" filter="box(out)">
                                      <p:cBhvr>
                                        <p:cTn id="7" dur="500"/>
                                        <p:tgtEl>
                                          <p:spTgt spid="1030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0155"/>
                                        </p:tgtEl>
                                        <p:attrNameLst>
                                          <p:attrName>style.visibility</p:attrName>
                                        </p:attrNameLst>
                                      </p:cBhvr>
                                      <p:to>
                                        <p:strVal val="visible"/>
                                      </p:to>
                                    </p:set>
                                    <p:animEffect transition="in" filter="box(out)">
                                      <p:cBhvr>
                                        <p:cTn id="12" dur="500"/>
                                        <p:tgtEl>
                                          <p:spTgt spid="1030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30156"/>
                                        </p:tgtEl>
                                        <p:attrNameLst>
                                          <p:attrName>style.visibility</p:attrName>
                                        </p:attrNameLst>
                                      </p:cBhvr>
                                      <p:to>
                                        <p:strVal val="visible"/>
                                      </p:to>
                                    </p:set>
                                    <p:animEffect transition="in" filter="box(out)">
                                      <p:cBhvr>
                                        <p:cTn id="17" dur="500"/>
                                        <p:tgtEl>
                                          <p:spTgt spid="1030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54" grpId="0" autoUpdateAnimBg="0"/>
      <p:bldP spid="1030155" grpId="0" autoUpdateAnimBg="0"/>
      <p:bldP spid="1030156"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6627" name="Text Box 9"/>
          <p:cNvSpPr txBox="1">
            <a:spLocks noChangeArrowheads="1"/>
          </p:cNvSpPr>
          <p:nvPr/>
        </p:nvSpPr>
        <p:spPr bwMode="auto">
          <a:xfrm>
            <a:off x="565150" y="1014413"/>
            <a:ext cx="3295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Speciation rates</a:t>
            </a:r>
          </a:p>
        </p:txBody>
      </p:sp>
      <p:sp>
        <p:nvSpPr>
          <p:cNvPr id="1031178" name="Text Box 10"/>
          <p:cNvSpPr txBox="1">
            <a:spLocks noChangeArrowheads="1"/>
          </p:cNvSpPr>
          <p:nvPr/>
        </p:nvSpPr>
        <p:spPr bwMode="auto">
          <a:xfrm>
            <a:off x="609600" y="1870075"/>
            <a:ext cx="8153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In 1972, Niles Eldredge and Stephen J. Gould proposed a different hypothesis known as </a:t>
            </a:r>
            <a:r>
              <a:rPr lang="en-US" altLang="en-US" sz="3200">
                <a:solidFill>
                  <a:srgbClr val="FF0066"/>
                </a:solidFill>
                <a:latin typeface="Times" panose="02020603050405020304" pitchFamily="18" charset="0"/>
              </a:rPr>
              <a:t>punctuated equilibrium</a:t>
            </a:r>
            <a:r>
              <a:rPr lang="en-US" altLang="en-US" sz="3200">
                <a:solidFill>
                  <a:schemeClr val="tx1"/>
                </a:solidFill>
                <a:latin typeface="Times" panose="02020603050405020304" pitchFamily="18" charset="0"/>
              </a:rPr>
              <a:t>. </a:t>
            </a:r>
          </a:p>
        </p:txBody>
      </p:sp>
      <p:sp>
        <p:nvSpPr>
          <p:cNvPr id="1031179" name="Text Box 11"/>
          <p:cNvSpPr txBox="1">
            <a:spLocks noChangeArrowheads="1"/>
          </p:cNvSpPr>
          <p:nvPr/>
        </p:nvSpPr>
        <p:spPr bwMode="auto">
          <a:xfrm>
            <a:off x="609600" y="3575050"/>
            <a:ext cx="8153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This hypothesis argues that speciation occurs relatively quickly, in rapid bursts, with long periods of genetic equilibrium in between. </a:t>
            </a:r>
          </a:p>
        </p:txBody>
      </p:sp>
      <p:pic>
        <p:nvPicPr>
          <p:cNvPr id="26630"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968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1178"/>
                                        </p:tgtEl>
                                        <p:attrNameLst>
                                          <p:attrName>style.visibility</p:attrName>
                                        </p:attrNameLst>
                                      </p:cBhvr>
                                      <p:to>
                                        <p:strVal val="visible"/>
                                      </p:to>
                                    </p:set>
                                    <p:animEffect transition="in" filter="box(out)">
                                      <p:cBhvr>
                                        <p:cTn id="7" dur="500"/>
                                        <p:tgtEl>
                                          <p:spTgt spid="1031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1179"/>
                                        </p:tgtEl>
                                        <p:attrNameLst>
                                          <p:attrName>style.visibility</p:attrName>
                                        </p:attrNameLst>
                                      </p:cBhvr>
                                      <p:to>
                                        <p:strVal val="visible"/>
                                      </p:to>
                                    </p:set>
                                    <p:animEffect transition="in" filter="box(out)">
                                      <p:cBhvr>
                                        <p:cTn id="12" dur="500"/>
                                        <p:tgtEl>
                                          <p:spTgt spid="103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8" grpId="0" autoUpdateAnimBg="0"/>
      <p:bldP spid="1031179"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225550"/>
            <a:ext cx="660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7652" name="Text Box 10"/>
          <p:cNvSpPr txBox="1">
            <a:spLocks noChangeArrowheads="1"/>
          </p:cNvSpPr>
          <p:nvPr/>
        </p:nvSpPr>
        <p:spPr bwMode="auto">
          <a:xfrm>
            <a:off x="2800350" y="638175"/>
            <a:ext cx="32956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Speciation rates</a:t>
            </a:r>
          </a:p>
        </p:txBody>
      </p:sp>
      <p:pic>
        <p:nvPicPr>
          <p:cNvPr id="27653" name="Picture 11" descr="s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2"/>
          <p:cNvSpPr txBox="1">
            <a:spLocks noChangeArrowheads="1"/>
          </p:cNvSpPr>
          <p:nvPr/>
        </p:nvSpPr>
        <p:spPr bwMode="auto">
          <a:xfrm>
            <a:off x="3186113" y="1300163"/>
            <a:ext cx="129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Loxodonta </a:t>
            </a:r>
          </a:p>
          <a:p>
            <a:pPr algn="ctr" eaLnBrk="1" hangingPunct="1">
              <a:lnSpc>
                <a:spcPct val="70000"/>
              </a:lnSpc>
            </a:pPr>
            <a:r>
              <a:rPr lang="en-US" altLang="en-US" sz="1400" b="1" i="1">
                <a:solidFill>
                  <a:srgbClr val="140000"/>
                </a:solidFill>
                <a:latin typeface="Times" panose="02020603050405020304" pitchFamily="18" charset="0"/>
              </a:rPr>
              <a:t>africana</a:t>
            </a:r>
            <a:r>
              <a:rPr lang="en-US" altLang="en-US" sz="1400" b="1">
                <a:solidFill>
                  <a:srgbClr val="140000"/>
                </a:solidFill>
                <a:latin typeface="Times" panose="02020603050405020304" pitchFamily="18" charset="0"/>
              </a:rPr>
              <a:t> </a:t>
            </a:r>
          </a:p>
        </p:txBody>
      </p:sp>
      <p:sp>
        <p:nvSpPr>
          <p:cNvPr id="27655" name="Text Box 13"/>
          <p:cNvSpPr txBox="1">
            <a:spLocks noChangeArrowheads="1"/>
          </p:cNvSpPr>
          <p:nvPr/>
        </p:nvSpPr>
        <p:spPr bwMode="auto">
          <a:xfrm>
            <a:off x="4933950" y="1376363"/>
            <a:ext cx="129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Elephas </a:t>
            </a:r>
          </a:p>
          <a:p>
            <a:pPr algn="ctr" eaLnBrk="1" hangingPunct="1">
              <a:lnSpc>
                <a:spcPct val="70000"/>
              </a:lnSpc>
            </a:pPr>
            <a:r>
              <a:rPr lang="en-US" altLang="en-US" sz="1400" b="1" i="1">
                <a:solidFill>
                  <a:srgbClr val="140000"/>
                </a:solidFill>
                <a:latin typeface="Times" panose="02020603050405020304" pitchFamily="18" charset="0"/>
              </a:rPr>
              <a:t>maximus</a:t>
            </a:r>
            <a:r>
              <a:rPr lang="en-US" altLang="en-US" sz="1400" b="1">
                <a:solidFill>
                  <a:srgbClr val="140000"/>
                </a:solidFill>
                <a:latin typeface="Times" panose="02020603050405020304" pitchFamily="18" charset="0"/>
              </a:rPr>
              <a:t> </a:t>
            </a:r>
          </a:p>
        </p:txBody>
      </p:sp>
      <p:sp>
        <p:nvSpPr>
          <p:cNvPr id="27656" name="Text Box 14"/>
          <p:cNvSpPr txBox="1">
            <a:spLocks noChangeArrowheads="1"/>
          </p:cNvSpPr>
          <p:nvPr/>
        </p:nvSpPr>
        <p:spPr bwMode="auto">
          <a:xfrm>
            <a:off x="6562725" y="3605213"/>
            <a:ext cx="129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Mammuthus</a:t>
            </a:r>
          </a:p>
          <a:p>
            <a:pPr algn="ctr" eaLnBrk="1" hangingPunct="1">
              <a:lnSpc>
                <a:spcPct val="70000"/>
              </a:lnSpc>
            </a:pPr>
            <a:r>
              <a:rPr lang="en-US" altLang="en-US" sz="1400" b="1" i="1">
                <a:solidFill>
                  <a:srgbClr val="140000"/>
                </a:solidFill>
                <a:latin typeface="Times" panose="02020603050405020304" pitchFamily="18" charset="0"/>
              </a:rPr>
              <a:t>primigenius</a:t>
            </a:r>
          </a:p>
        </p:txBody>
      </p:sp>
      <p:sp>
        <p:nvSpPr>
          <p:cNvPr id="27657" name="Text Box 15"/>
          <p:cNvSpPr txBox="1">
            <a:spLocks noChangeArrowheads="1"/>
          </p:cNvSpPr>
          <p:nvPr/>
        </p:nvSpPr>
        <p:spPr bwMode="auto">
          <a:xfrm>
            <a:off x="6043613" y="4516438"/>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Mammuthus</a:t>
            </a:r>
          </a:p>
        </p:txBody>
      </p:sp>
      <p:sp>
        <p:nvSpPr>
          <p:cNvPr id="27658" name="Text Box 16"/>
          <p:cNvSpPr txBox="1">
            <a:spLocks noChangeArrowheads="1"/>
          </p:cNvSpPr>
          <p:nvPr/>
        </p:nvSpPr>
        <p:spPr bwMode="auto">
          <a:xfrm>
            <a:off x="3990975" y="3806825"/>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Elephas</a:t>
            </a:r>
            <a:r>
              <a:rPr lang="en-US" altLang="en-US" sz="1400" b="1">
                <a:solidFill>
                  <a:srgbClr val="140000"/>
                </a:solidFill>
                <a:latin typeface="Times" panose="02020603050405020304" pitchFamily="18" charset="0"/>
              </a:rPr>
              <a:t> </a:t>
            </a:r>
          </a:p>
        </p:txBody>
      </p:sp>
      <p:sp>
        <p:nvSpPr>
          <p:cNvPr id="27659" name="Text Box 17"/>
          <p:cNvSpPr txBox="1">
            <a:spLocks noChangeArrowheads="1"/>
          </p:cNvSpPr>
          <p:nvPr/>
        </p:nvSpPr>
        <p:spPr bwMode="auto">
          <a:xfrm>
            <a:off x="2805113" y="4205288"/>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Loxodonta </a:t>
            </a:r>
          </a:p>
        </p:txBody>
      </p:sp>
      <p:sp>
        <p:nvSpPr>
          <p:cNvPr id="27660" name="Text Box 18"/>
          <p:cNvSpPr txBox="1">
            <a:spLocks noChangeArrowheads="1"/>
          </p:cNvSpPr>
          <p:nvPr/>
        </p:nvSpPr>
        <p:spPr bwMode="auto">
          <a:xfrm>
            <a:off x="5224463" y="5057775"/>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Primelephas</a:t>
            </a:r>
          </a:p>
        </p:txBody>
      </p:sp>
      <p:sp>
        <p:nvSpPr>
          <p:cNvPr id="27661" name="Text Box 19"/>
          <p:cNvSpPr txBox="1">
            <a:spLocks noChangeArrowheads="1"/>
          </p:cNvSpPr>
          <p:nvPr/>
        </p:nvSpPr>
        <p:spPr bwMode="auto">
          <a:xfrm>
            <a:off x="4238625" y="5668963"/>
            <a:ext cx="2819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about 55 million years ago</a:t>
            </a:r>
          </a:p>
        </p:txBody>
      </p:sp>
      <p:sp>
        <p:nvSpPr>
          <p:cNvPr id="27662" name="Text Box 20"/>
          <p:cNvSpPr txBox="1">
            <a:spLocks noChangeArrowheads="1"/>
          </p:cNvSpPr>
          <p:nvPr/>
        </p:nvSpPr>
        <p:spPr bwMode="auto">
          <a:xfrm>
            <a:off x="2105025" y="5667375"/>
            <a:ext cx="2819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400" b="1" i="1">
                <a:solidFill>
                  <a:srgbClr val="140000"/>
                </a:solidFill>
                <a:latin typeface="Times" panose="02020603050405020304" pitchFamily="18" charset="0"/>
              </a:rPr>
              <a:t>Ancestral species</a:t>
            </a:r>
          </a:p>
        </p:txBody>
      </p:sp>
      <p:sp>
        <p:nvSpPr>
          <p:cNvPr id="27663" name="Text Box 21"/>
          <p:cNvSpPr txBox="1">
            <a:spLocks noChangeArrowheads="1"/>
          </p:cNvSpPr>
          <p:nvPr/>
        </p:nvSpPr>
        <p:spPr bwMode="auto">
          <a:xfrm>
            <a:off x="1576388" y="5135563"/>
            <a:ext cx="747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6 </a:t>
            </a:r>
          </a:p>
        </p:txBody>
      </p:sp>
      <p:sp>
        <p:nvSpPr>
          <p:cNvPr id="27664" name="Text Box 22"/>
          <p:cNvSpPr txBox="1">
            <a:spLocks noChangeArrowheads="1"/>
          </p:cNvSpPr>
          <p:nvPr/>
        </p:nvSpPr>
        <p:spPr bwMode="auto">
          <a:xfrm>
            <a:off x="1576388" y="4711700"/>
            <a:ext cx="747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5</a:t>
            </a:r>
          </a:p>
        </p:txBody>
      </p:sp>
      <p:sp>
        <p:nvSpPr>
          <p:cNvPr id="27665" name="Text Box 23"/>
          <p:cNvSpPr txBox="1">
            <a:spLocks noChangeArrowheads="1"/>
          </p:cNvSpPr>
          <p:nvPr/>
        </p:nvSpPr>
        <p:spPr bwMode="auto">
          <a:xfrm>
            <a:off x="1581150" y="4302125"/>
            <a:ext cx="747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4</a:t>
            </a:r>
          </a:p>
        </p:txBody>
      </p:sp>
      <p:sp>
        <p:nvSpPr>
          <p:cNvPr id="27666" name="Text Box 24"/>
          <p:cNvSpPr txBox="1">
            <a:spLocks noChangeArrowheads="1"/>
          </p:cNvSpPr>
          <p:nvPr/>
        </p:nvSpPr>
        <p:spPr bwMode="auto">
          <a:xfrm>
            <a:off x="1576388" y="3902075"/>
            <a:ext cx="747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3</a:t>
            </a:r>
          </a:p>
        </p:txBody>
      </p:sp>
      <p:sp>
        <p:nvSpPr>
          <p:cNvPr id="27667" name="Text Box 25"/>
          <p:cNvSpPr txBox="1">
            <a:spLocks noChangeArrowheads="1"/>
          </p:cNvSpPr>
          <p:nvPr/>
        </p:nvSpPr>
        <p:spPr bwMode="auto">
          <a:xfrm>
            <a:off x="1576388" y="3495675"/>
            <a:ext cx="747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2</a:t>
            </a:r>
          </a:p>
        </p:txBody>
      </p:sp>
      <p:sp>
        <p:nvSpPr>
          <p:cNvPr id="27668" name="Text Box 26"/>
          <p:cNvSpPr txBox="1">
            <a:spLocks noChangeArrowheads="1"/>
          </p:cNvSpPr>
          <p:nvPr/>
        </p:nvSpPr>
        <p:spPr bwMode="auto">
          <a:xfrm>
            <a:off x="1581150" y="3081338"/>
            <a:ext cx="747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1</a:t>
            </a:r>
          </a:p>
        </p:txBody>
      </p:sp>
      <p:sp>
        <p:nvSpPr>
          <p:cNvPr id="27669" name="Text Box 27"/>
          <p:cNvSpPr txBox="1">
            <a:spLocks noChangeArrowheads="1"/>
          </p:cNvSpPr>
          <p:nvPr/>
        </p:nvSpPr>
        <p:spPr bwMode="auto">
          <a:xfrm>
            <a:off x="1581150" y="2671763"/>
            <a:ext cx="747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lnSpc>
                <a:spcPct val="70000"/>
              </a:lnSpc>
            </a:pPr>
            <a:r>
              <a:rPr lang="en-US" altLang="en-US" sz="1400" b="1">
                <a:solidFill>
                  <a:srgbClr val="140000"/>
                </a:solidFill>
                <a:latin typeface="Times" panose="02020603050405020304" pitchFamily="18" charset="0"/>
              </a:rPr>
              <a:t>0</a:t>
            </a:r>
          </a:p>
        </p:txBody>
      </p:sp>
      <p:sp>
        <p:nvSpPr>
          <p:cNvPr id="27670" name="Text Box 28"/>
          <p:cNvSpPr txBox="1">
            <a:spLocks noChangeArrowheads="1"/>
          </p:cNvSpPr>
          <p:nvPr/>
        </p:nvSpPr>
        <p:spPr bwMode="auto">
          <a:xfrm rot="-5461219">
            <a:off x="-144462" y="3600450"/>
            <a:ext cx="3200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algn="ctr" eaLnBrk="1" hangingPunct="1">
              <a:lnSpc>
                <a:spcPct val="70000"/>
              </a:lnSpc>
            </a:pPr>
            <a:r>
              <a:rPr lang="en-US" altLang="en-US" sz="1600" b="1">
                <a:solidFill>
                  <a:schemeClr val="bg2"/>
                </a:solidFill>
                <a:latin typeface="Times" panose="02020603050405020304" pitchFamily="18" charset="0"/>
              </a:rPr>
              <a:t>Millions of Years Ago</a:t>
            </a:r>
            <a:endParaRPr lang="en-US" altLang="en-US" sz="1600" b="1" i="1">
              <a:solidFill>
                <a:schemeClr val="bg2"/>
              </a:solidFill>
              <a:latin typeface="Times" panose="02020603050405020304" pitchFamily="18" charset="0"/>
            </a:endParaRPr>
          </a:p>
        </p:txBody>
      </p:sp>
    </p:spTree>
    <p:extLst>
      <p:ext uri="{BB962C8B-B14F-4D97-AF65-F5344CB8AC3E}">
        <p14:creationId xmlns:p14="http://schemas.microsoft.com/office/powerpoint/2010/main" val="3219905781"/>
      </p:ext>
    </p:extLst>
  </p:cSld>
  <p:clrMapOvr>
    <a:masterClrMapping/>
  </p:clrMapOvr>
  <p:transition>
    <p:zo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8675" name="Text Box 9"/>
          <p:cNvSpPr txBox="1">
            <a:spLocks noChangeArrowheads="1"/>
          </p:cNvSpPr>
          <p:nvPr/>
        </p:nvSpPr>
        <p:spPr bwMode="auto">
          <a:xfrm>
            <a:off x="565150" y="1014413"/>
            <a:ext cx="3295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Speciation rates</a:t>
            </a:r>
          </a:p>
        </p:txBody>
      </p:sp>
      <p:sp>
        <p:nvSpPr>
          <p:cNvPr id="1033226" name="Text Box 10"/>
          <p:cNvSpPr txBox="1">
            <a:spLocks noChangeArrowheads="1"/>
          </p:cNvSpPr>
          <p:nvPr/>
        </p:nvSpPr>
        <p:spPr bwMode="auto">
          <a:xfrm>
            <a:off x="609600" y="1852613"/>
            <a:ext cx="8153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dirty="0">
                <a:solidFill>
                  <a:schemeClr val="tx1"/>
                </a:solidFill>
                <a:latin typeface="Times" panose="02020603050405020304" pitchFamily="18" charset="0"/>
              </a:rPr>
              <a:t> According to this hypothesis, environmental 	changes, such as higher temperatures or the 	introduction of a competitive species, lead to 	rapid changes in a small population’s gene 	</a:t>
            </a:r>
            <a:r>
              <a:rPr lang="en-US" altLang="en-US" dirty="0" smtClean="0">
                <a:solidFill>
                  <a:schemeClr val="tx1"/>
                </a:solidFill>
                <a:latin typeface="Times" panose="02020603050405020304" pitchFamily="18" charset="0"/>
              </a:rPr>
              <a:t>pool </a:t>
            </a:r>
            <a:r>
              <a:rPr lang="en-US" altLang="en-US" dirty="0">
                <a:solidFill>
                  <a:schemeClr val="tx1"/>
                </a:solidFill>
                <a:latin typeface="Times" panose="02020603050405020304" pitchFamily="18" charset="0"/>
              </a:rPr>
              <a:t>that is reproductively isolated from the </a:t>
            </a:r>
            <a:r>
              <a:rPr lang="en-US" altLang="en-US" dirty="0" smtClean="0">
                <a:solidFill>
                  <a:schemeClr val="tx1"/>
                </a:solidFill>
                <a:latin typeface="Times" panose="02020603050405020304" pitchFamily="18" charset="0"/>
              </a:rPr>
              <a:t>main </a:t>
            </a:r>
            <a:r>
              <a:rPr lang="en-US" altLang="en-US" dirty="0">
                <a:solidFill>
                  <a:schemeClr val="tx1"/>
                </a:solidFill>
                <a:latin typeface="Times" panose="02020603050405020304" pitchFamily="18" charset="0"/>
              </a:rPr>
              <a:t>population. </a:t>
            </a:r>
          </a:p>
        </p:txBody>
      </p:sp>
      <p:sp>
        <p:nvSpPr>
          <p:cNvPr id="1033227" name="Text Box 11"/>
          <p:cNvSpPr txBox="1">
            <a:spLocks noChangeArrowheads="1"/>
          </p:cNvSpPr>
          <p:nvPr/>
        </p:nvSpPr>
        <p:spPr bwMode="auto">
          <a:xfrm>
            <a:off x="609600" y="4827588"/>
            <a:ext cx="76200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Speciation happens quickly—in about 		10,000 years or less. </a:t>
            </a:r>
          </a:p>
        </p:txBody>
      </p:sp>
      <p:pic>
        <p:nvPicPr>
          <p:cNvPr id="28678"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30248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3226"/>
                                        </p:tgtEl>
                                        <p:attrNameLst>
                                          <p:attrName>style.visibility</p:attrName>
                                        </p:attrNameLst>
                                      </p:cBhvr>
                                      <p:to>
                                        <p:strVal val="visible"/>
                                      </p:to>
                                    </p:set>
                                    <p:animEffect transition="in" filter="box(out)">
                                      <p:cBhvr>
                                        <p:cTn id="7" dur="500"/>
                                        <p:tgtEl>
                                          <p:spTgt spid="1033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3227"/>
                                        </p:tgtEl>
                                        <p:attrNameLst>
                                          <p:attrName>style.visibility</p:attrName>
                                        </p:attrNameLst>
                                      </p:cBhvr>
                                      <p:to>
                                        <p:strVal val="visible"/>
                                      </p:to>
                                    </p:set>
                                    <p:animEffect transition="in" filter="box(out)">
                                      <p:cBhvr>
                                        <p:cTn id="12" dur="500"/>
                                        <p:tgtEl>
                                          <p:spTgt spid="1033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6" grpId="0" autoUpdateAnimBg="0"/>
      <p:bldP spid="10332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33400" y="1371600"/>
            <a:ext cx="8077200" cy="2768600"/>
          </a:xfrm>
        </p:spPr>
        <p:txBody>
          <a:bodyPr/>
          <a:lstStyle/>
          <a:p>
            <a:pPr marL="350838" indent="-350838" eaLnBrk="1" hangingPunct="1"/>
            <a:r>
              <a:rPr lang="en-US" b="1" dirty="0" smtClean="0"/>
              <a:t>Paleontology</a:t>
            </a:r>
            <a:r>
              <a:rPr lang="en-US" dirty="0" smtClean="0"/>
              <a:t>, the study of fossils, was largely developed by French scientist Georges Cuvier</a:t>
            </a:r>
          </a:p>
          <a:p>
            <a:pPr marL="350838" indent="-350838" eaLnBrk="1" hangingPunct="1"/>
            <a:r>
              <a:rPr lang="en-US" dirty="0" smtClean="0"/>
              <a:t>Cuvier advocated </a:t>
            </a:r>
            <a:r>
              <a:rPr lang="en-US" b="1" dirty="0" err="1" smtClean="0"/>
              <a:t>catastrophism</a:t>
            </a:r>
            <a:r>
              <a:rPr lang="en-US" dirty="0" smtClean="0"/>
              <a:t>, speculating that each boundary between strata represents a catastrophe</a:t>
            </a:r>
          </a:p>
          <a:p>
            <a:pPr marL="350838" indent="-350838" eaLnBrk="1" hangingPunct="1"/>
            <a:r>
              <a:rPr lang="en-US" dirty="0" smtClean="0"/>
              <a:t>This goes well with the idea of </a:t>
            </a:r>
            <a:r>
              <a:rPr lang="en-US" b="1" dirty="0" smtClean="0"/>
              <a:t>punctuated equilibrium</a:t>
            </a:r>
            <a:r>
              <a:rPr lang="en-US" dirty="0" smtClean="0"/>
              <a:t>; there can be long periods of no change followed by rapid bursts of evolution and adaptation. </a:t>
            </a:r>
          </a:p>
        </p:txBody>
      </p:sp>
      <p:grpSp>
        <p:nvGrpSpPr>
          <p:cNvPr id="17411" name="Group 6"/>
          <p:cNvGrpSpPr>
            <a:grpSpLocks/>
          </p:cNvGrpSpPr>
          <p:nvPr/>
        </p:nvGrpSpPr>
        <p:grpSpPr bwMode="auto">
          <a:xfrm>
            <a:off x="0" y="6553200"/>
            <a:ext cx="9144000" cy="304800"/>
            <a:chOff x="0" y="4128"/>
            <a:chExt cx="5760" cy="192"/>
          </a:xfrm>
        </p:grpSpPr>
        <p:sp>
          <p:nvSpPr>
            <p:cNvPr id="1741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74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741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29699" name="Text Box 9"/>
          <p:cNvSpPr txBox="1">
            <a:spLocks noChangeArrowheads="1"/>
          </p:cNvSpPr>
          <p:nvPr/>
        </p:nvSpPr>
        <p:spPr bwMode="auto">
          <a:xfrm>
            <a:off x="565150" y="1014413"/>
            <a:ext cx="3295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Speciation rates</a:t>
            </a:r>
          </a:p>
        </p:txBody>
      </p:sp>
      <p:sp>
        <p:nvSpPr>
          <p:cNvPr id="1034250" name="Text Box 10"/>
          <p:cNvSpPr txBox="1">
            <a:spLocks noChangeArrowheads="1"/>
          </p:cNvSpPr>
          <p:nvPr/>
        </p:nvSpPr>
        <p:spPr bwMode="auto">
          <a:xfrm>
            <a:off x="609600" y="1870075"/>
            <a:ext cx="8153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Biologists generally agree that both gradualism and punctuated equilibrium can result in speciation, depending on the circumstances. </a:t>
            </a:r>
          </a:p>
        </p:txBody>
      </p:sp>
      <p:pic>
        <p:nvPicPr>
          <p:cNvPr id="29701"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641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4250"/>
                                        </p:tgtEl>
                                        <p:attrNameLst>
                                          <p:attrName>style.visibility</p:attrName>
                                        </p:attrNameLst>
                                      </p:cBhvr>
                                      <p:to>
                                        <p:strVal val="visible"/>
                                      </p:to>
                                    </p:set>
                                    <p:animEffect transition="in" filter="box(out)">
                                      <p:cBhvr>
                                        <p:cTn id="7" dur="500"/>
                                        <p:tgtEl>
                                          <p:spTgt spid="1034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0"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30723" name="Text Box 9"/>
          <p:cNvSpPr txBox="1">
            <a:spLocks noChangeArrowheads="1"/>
          </p:cNvSpPr>
          <p:nvPr/>
        </p:nvSpPr>
        <p:spPr bwMode="auto">
          <a:xfrm>
            <a:off x="565150" y="1014413"/>
            <a:ext cx="43497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Patterns of Evolution</a:t>
            </a:r>
          </a:p>
        </p:txBody>
      </p:sp>
      <p:sp>
        <p:nvSpPr>
          <p:cNvPr id="1035274" name="Text Box 10"/>
          <p:cNvSpPr txBox="1">
            <a:spLocks noChangeArrowheads="1"/>
          </p:cNvSpPr>
          <p:nvPr/>
        </p:nvSpPr>
        <p:spPr bwMode="auto">
          <a:xfrm>
            <a:off x="609600" y="1905000"/>
            <a:ext cx="7696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Biologists have observed different patterns of evolution that occur throughout the world in different natural environments. </a:t>
            </a:r>
          </a:p>
        </p:txBody>
      </p:sp>
      <p:sp>
        <p:nvSpPr>
          <p:cNvPr id="1035275" name="Text Box 11"/>
          <p:cNvSpPr txBox="1">
            <a:spLocks noChangeArrowheads="1"/>
          </p:cNvSpPr>
          <p:nvPr/>
        </p:nvSpPr>
        <p:spPr bwMode="auto">
          <a:xfrm>
            <a:off x="609600" y="4064000"/>
            <a:ext cx="8153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These patterns support the idea that natural selection is an important agent for evolution. </a:t>
            </a:r>
          </a:p>
        </p:txBody>
      </p:sp>
      <p:pic>
        <p:nvPicPr>
          <p:cNvPr id="30726"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12753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5274"/>
                                        </p:tgtEl>
                                        <p:attrNameLst>
                                          <p:attrName>style.visibility</p:attrName>
                                        </p:attrNameLst>
                                      </p:cBhvr>
                                      <p:to>
                                        <p:strVal val="visible"/>
                                      </p:to>
                                    </p:set>
                                    <p:animEffect transition="in" filter="box(out)">
                                      <p:cBhvr>
                                        <p:cTn id="7" dur="500"/>
                                        <p:tgtEl>
                                          <p:spTgt spid="1035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5275"/>
                                        </p:tgtEl>
                                        <p:attrNameLst>
                                          <p:attrName>style.visibility</p:attrName>
                                        </p:attrNameLst>
                                      </p:cBhvr>
                                      <p:to>
                                        <p:strVal val="visible"/>
                                      </p:to>
                                    </p:set>
                                    <p:animEffect transition="in" filter="box(out)">
                                      <p:cBhvr>
                                        <p:cTn id="12" dur="500"/>
                                        <p:tgtEl>
                                          <p:spTgt spid="1035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4" grpId="0" autoUpdateAnimBg="0"/>
      <p:bldP spid="1035275"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31747" name="Text Box 9"/>
          <p:cNvSpPr txBox="1">
            <a:spLocks noChangeArrowheads="1"/>
          </p:cNvSpPr>
          <p:nvPr/>
        </p:nvSpPr>
        <p:spPr bwMode="auto">
          <a:xfrm>
            <a:off x="565150" y="1014413"/>
            <a:ext cx="61404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Diversity in new environments</a:t>
            </a:r>
          </a:p>
        </p:txBody>
      </p:sp>
      <p:sp>
        <p:nvSpPr>
          <p:cNvPr id="1036298" name="Text Box 10"/>
          <p:cNvSpPr txBox="1">
            <a:spLocks noChangeArrowheads="1"/>
          </p:cNvSpPr>
          <p:nvPr/>
        </p:nvSpPr>
        <p:spPr bwMode="auto">
          <a:xfrm>
            <a:off x="609600" y="1828800"/>
            <a:ext cx="67818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When an ancestral species evolves into an array of species to fit a number 	of diverse habitats, the result is called 	</a:t>
            </a:r>
            <a:r>
              <a:rPr lang="en-US" altLang="en-US" sz="3200">
                <a:solidFill>
                  <a:srgbClr val="FF0066"/>
                </a:solidFill>
                <a:latin typeface="Times" panose="02020603050405020304" pitchFamily="18" charset="0"/>
              </a:rPr>
              <a:t>adaptive radiation</a:t>
            </a:r>
            <a:r>
              <a:rPr lang="en-US" altLang="en-US" sz="3200">
                <a:solidFill>
                  <a:schemeClr val="tx1"/>
                </a:solidFill>
                <a:latin typeface="Times" panose="02020603050405020304" pitchFamily="18" charset="0"/>
              </a:rPr>
              <a:t>. </a:t>
            </a:r>
          </a:p>
        </p:txBody>
      </p:sp>
      <p:pic>
        <p:nvPicPr>
          <p:cNvPr id="31749"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94195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6298"/>
                                        </p:tgtEl>
                                        <p:attrNameLst>
                                          <p:attrName>style.visibility</p:attrName>
                                        </p:attrNameLst>
                                      </p:cBhvr>
                                      <p:to>
                                        <p:strVal val="visible"/>
                                      </p:to>
                                    </p:set>
                                    <p:animEffect transition="in" filter="box(out)">
                                      <p:cBhvr>
                                        <p:cTn id="7" dur="500"/>
                                        <p:tgtEl>
                                          <p:spTgt spid="103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8"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1037321" name="Text Box 9"/>
          <p:cNvSpPr txBox="1">
            <a:spLocks noChangeArrowheads="1"/>
          </p:cNvSpPr>
          <p:nvPr/>
        </p:nvSpPr>
        <p:spPr bwMode="auto">
          <a:xfrm>
            <a:off x="609600" y="1643063"/>
            <a:ext cx="77724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Adaptive radiation in both plants and animals has occurred and continues to occur throughout the world and is common on islands. </a:t>
            </a:r>
          </a:p>
        </p:txBody>
      </p:sp>
      <p:sp>
        <p:nvSpPr>
          <p:cNvPr id="1037322" name="Text Box 10"/>
          <p:cNvSpPr txBox="1">
            <a:spLocks noChangeArrowheads="1"/>
          </p:cNvSpPr>
          <p:nvPr/>
        </p:nvSpPr>
        <p:spPr bwMode="auto">
          <a:xfrm>
            <a:off x="609600" y="3627438"/>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Adaptive radiation is a type of </a:t>
            </a:r>
            <a:r>
              <a:rPr lang="en-US" altLang="en-US" sz="3200">
                <a:solidFill>
                  <a:srgbClr val="FF0066"/>
                </a:solidFill>
                <a:latin typeface="Times" panose="02020603050405020304" pitchFamily="18" charset="0"/>
              </a:rPr>
              <a:t>divergent evolution</a:t>
            </a:r>
            <a:r>
              <a:rPr lang="en-US" altLang="en-US" sz="3200">
                <a:solidFill>
                  <a:schemeClr val="tx1"/>
                </a:solidFill>
                <a:latin typeface="Times" panose="02020603050405020304" pitchFamily="18" charset="0"/>
              </a:rPr>
              <a:t>, the pattern of evolution in which species that were once similar to an ancestral species diverge, or become increasingly distinct. </a:t>
            </a:r>
          </a:p>
        </p:txBody>
      </p:sp>
      <p:pic>
        <p:nvPicPr>
          <p:cNvPr id="32773"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3"/>
          <p:cNvSpPr txBox="1">
            <a:spLocks noChangeArrowheads="1"/>
          </p:cNvSpPr>
          <p:nvPr/>
        </p:nvSpPr>
        <p:spPr bwMode="auto">
          <a:xfrm>
            <a:off x="565150" y="1014413"/>
            <a:ext cx="61404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Diversity in new environments</a:t>
            </a:r>
          </a:p>
        </p:txBody>
      </p:sp>
    </p:spTree>
    <p:extLst>
      <p:ext uri="{BB962C8B-B14F-4D97-AF65-F5344CB8AC3E}">
        <p14:creationId xmlns:p14="http://schemas.microsoft.com/office/powerpoint/2010/main" val="18590133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7321"/>
                                        </p:tgtEl>
                                        <p:attrNameLst>
                                          <p:attrName>style.visibility</p:attrName>
                                        </p:attrNameLst>
                                      </p:cBhvr>
                                      <p:to>
                                        <p:strVal val="visible"/>
                                      </p:to>
                                    </p:set>
                                    <p:animEffect transition="in" filter="box(out)">
                                      <p:cBhvr>
                                        <p:cTn id="7" dur="500"/>
                                        <p:tgtEl>
                                          <p:spTgt spid="1037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7322"/>
                                        </p:tgtEl>
                                        <p:attrNameLst>
                                          <p:attrName>style.visibility</p:attrName>
                                        </p:attrNameLst>
                                      </p:cBhvr>
                                      <p:to>
                                        <p:strVal val="visible"/>
                                      </p:to>
                                    </p:set>
                                    <p:animEffect transition="in" filter="box(out)">
                                      <p:cBhvr>
                                        <p:cTn id="12" dur="500"/>
                                        <p:tgtEl>
                                          <p:spTgt spid="1037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1" grpId="0" autoUpdateAnimBg="0"/>
      <p:bldP spid="1037322" grpId="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555750"/>
            <a:ext cx="6529387"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pic>
        <p:nvPicPr>
          <p:cNvPr id="33796" name="Picture 10" descr="s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1"/>
          <p:cNvSpPr txBox="1">
            <a:spLocks noChangeArrowheads="1"/>
          </p:cNvSpPr>
          <p:nvPr/>
        </p:nvSpPr>
        <p:spPr bwMode="auto">
          <a:xfrm>
            <a:off x="533400" y="1733550"/>
            <a:ext cx="152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Possible </a:t>
            </a:r>
          </a:p>
          <a:p>
            <a:pPr eaLnBrk="1" hangingPunct="1">
              <a:lnSpc>
                <a:spcPct val="60000"/>
              </a:lnSpc>
            </a:pPr>
            <a:r>
              <a:rPr lang="en-US" altLang="en-US" sz="1600" b="1" i="1">
                <a:solidFill>
                  <a:schemeClr val="tx1"/>
                </a:solidFill>
                <a:latin typeface="Times" panose="02020603050405020304" pitchFamily="18" charset="0"/>
              </a:rPr>
              <a:t>Ancestral</a:t>
            </a:r>
          </a:p>
          <a:p>
            <a:pPr eaLnBrk="1" hangingPunct="1">
              <a:lnSpc>
                <a:spcPct val="20000"/>
              </a:lnSpc>
            </a:pPr>
            <a:r>
              <a:rPr lang="en-US" altLang="en-US" sz="1600" b="1" i="1">
                <a:solidFill>
                  <a:schemeClr val="tx1"/>
                </a:solidFill>
                <a:latin typeface="Times" panose="02020603050405020304" pitchFamily="18" charset="0"/>
              </a:rPr>
              <a:t>Lasan finch</a:t>
            </a:r>
            <a:r>
              <a:rPr lang="en-US" altLang="en-US" sz="3200">
                <a:solidFill>
                  <a:schemeClr val="tx1"/>
                </a:solidFill>
                <a:latin typeface="Times" panose="02020603050405020304" pitchFamily="18" charset="0"/>
              </a:rPr>
              <a:t> </a:t>
            </a:r>
          </a:p>
        </p:txBody>
      </p:sp>
      <p:sp>
        <p:nvSpPr>
          <p:cNvPr id="33798" name="Text Box 12"/>
          <p:cNvSpPr txBox="1">
            <a:spLocks noChangeArrowheads="1"/>
          </p:cNvSpPr>
          <p:nvPr/>
        </p:nvSpPr>
        <p:spPr bwMode="auto">
          <a:xfrm>
            <a:off x="2743200" y="1433513"/>
            <a:ext cx="152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Amakihi</a:t>
            </a:r>
            <a:r>
              <a:rPr lang="en-US" altLang="en-US" sz="3200">
                <a:solidFill>
                  <a:schemeClr val="tx1"/>
                </a:solidFill>
                <a:latin typeface="Times" panose="02020603050405020304" pitchFamily="18" charset="0"/>
              </a:rPr>
              <a:t> </a:t>
            </a:r>
          </a:p>
        </p:txBody>
      </p:sp>
      <p:sp>
        <p:nvSpPr>
          <p:cNvPr id="33799" name="Text Box 13"/>
          <p:cNvSpPr txBox="1">
            <a:spLocks noChangeArrowheads="1"/>
          </p:cNvSpPr>
          <p:nvPr/>
        </p:nvSpPr>
        <p:spPr bwMode="auto">
          <a:xfrm>
            <a:off x="4343400" y="1433513"/>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Extinct </a:t>
            </a:r>
          </a:p>
          <a:p>
            <a:pPr eaLnBrk="1" hangingPunct="1">
              <a:lnSpc>
                <a:spcPct val="50000"/>
              </a:lnSpc>
            </a:pPr>
            <a:r>
              <a:rPr lang="en-US" altLang="en-US" sz="1600" b="1" i="1">
                <a:solidFill>
                  <a:schemeClr val="tx1"/>
                </a:solidFill>
                <a:latin typeface="Times" panose="02020603050405020304" pitchFamily="18" charset="0"/>
              </a:rPr>
              <a:t>mamo</a:t>
            </a:r>
            <a:endParaRPr lang="en-US" altLang="en-US" sz="3200">
              <a:solidFill>
                <a:schemeClr val="tx1"/>
              </a:solidFill>
              <a:latin typeface="Times" panose="02020603050405020304" pitchFamily="18" charset="0"/>
            </a:endParaRPr>
          </a:p>
        </p:txBody>
      </p:sp>
      <p:sp>
        <p:nvSpPr>
          <p:cNvPr id="33800" name="Text Box 14"/>
          <p:cNvSpPr txBox="1">
            <a:spLocks noChangeArrowheads="1"/>
          </p:cNvSpPr>
          <p:nvPr/>
        </p:nvSpPr>
        <p:spPr bwMode="auto">
          <a:xfrm>
            <a:off x="6172200" y="15240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Crested</a:t>
            </a:r>
          </a:p>
          <a:p>
            <a:pPr eaLnBrk="1" hangingPunct="1">
              <a:lnSpc>
                <a:spcPct val="50000"/>
              </a:lnSpc>
            </a:pPr>
            <a:r>
              <a:rPr lang="en-US" altLang="en-US" sz="1600" b="1" i="1">
                <a:solidFill>
                  <a:schemeClr val="tx1"/>
                </a:solidFill>
                <a:latin typeface="Times" panose="02020603050405020304" pitchFamily="18" charset="0"/>
              </a:rPr>
              <a:t>honeycreeper</a:t>
            </a:r>
            <a:endParaRPr lang="en-US" altLang="en-US" sz="3200">
              <a:solidFill>
                <a:schemeClr val="tx1"/>
              </a:solidFill>
              <a:latin typeface="Times" panose="02020603050405020304" pitchFamily="18" charset="0"/>
            </a:endParaRPr>
          </a:p>
        </p:txBody>
      </p:sp>
      <p:sp>
        <p:nvSpPr>
          <p:cNvPr id="33801" name="Text Box 15"/>
          <p:cNvSpPr txBox="1">
            <a:spLocks noChangeArrowheads="1"/>
          </p:cNvSpPr>
          <p:nvPr/>
        </p:nvSpPr>
        <p:spPr bwMode="auto">
          <a:xfrm>
            <a:off x="1905000" y="3421063"/>
            <a:ext cx="152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Akialoa</a:t>
            </a:r>
            <a:endParaRPr lang="en-US" altLang="en-US" sz="3200">
              <a:solidFill>
                <a:schemeClr val="tx1"/>
              </a:solidFill>
              <a:latin typeface="Times" panose="02020603050405020304" pitchFamily="18" charset="0"/>
            </a:endParaRPr>
          </a:p>
        </p:txBody>
      </p:sp>
      <p:sp>
        <p:nvSpPr>
          <p:cNvPr id="33802" name="Text Box 16"/>
          <p:cNvSpPr txBox="1">
            <a:spLocks noChangeArrowheads="1"/>
          </p:cNvSpPr>
          <p:nvPr/>
        </p:nvSpPr>
        <p:spPr bwMode="auto">
          <a:xfrm>
            <a:off x="3352800" y="3733800"/>
            <a:ext cx="1524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Akepa</a:t>
            </a:r>
            <a:endParaRPr lang="en-US" altLang="en-US" sz="3200">
              <a:solidFill>
                <a:schemeClr val="tx1"/>
              </a:solidFill>
              <a:latin typeface="Times" panose="02020603050405020304" pitchFamily="18" charset="0"/>
            </a:endParaRPr>
          </a:p>
        </p:txBody>
      </p:sp>
      <p:sp>
        <p:nvSpPr>
          <p:cNvPr id="33803" name="Text Box 17"/>
          <p:cNvSpPr txBox="1">
            <a:spLocks noChangeArrowheads="1"/>
          </p:cNvSpPr>
          <p:nvPr/>
        </p:nvSpPr>
        <p:spPr bwMode="auto">
          <a:xfrm>
            <a:off x="1371600" y="4702175"/>
            <a:ext cx="1524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Akiapolaau</a:t>
            </a:r>
            <a:endParaRPr lang="en-US" altLang="en-US" sz="3200">
              <a:solidFill>
                <a:schemeClr val="tx1"/>
              </a:solidFill>
              <a:latin typeface="Times" panose="02020603050405020304" pitchFamily="18" charset="0"/>
            </a:endParaRPr>
          </a:p>
        </p:txBody>
      </p:sp>
      <p:sp>
        <p:nvSpPr>
          <p:cNvPr id="33804" name="Text Box 18"/>
          <p:cNvSpPr txBox="1">
            <a:spLocks noChangeArrowheads="1"/>
          </p:cNvSpPr>
          <p:nvPr/>
        </p:nvSpPr>
        <p:spPr bwMode="auto">
          <a:xfrm>
            <a:off x="3810000" y="4705350"/>
            <a:ext cx="685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Liwi</a:t>
            </a:r>
            <a:endParaRPr lang="en-US" altLang="en-US" sz="3200">
              <a:solidFill>
                <a:schemeClr val="tx1"/>
              </a:solidFill>
              <a:latin typeface="Times" panose="02020603050405020304" pitchFamily="18" charset="0"/>
            </a:endParaRPr>
          </a:p>
        </p:txBody>
      </p:sp>
      <p:sp>
        <p:nvSpPr>
          <p:cNvPr id="33805" name="Text Box 19"/>
          <p:cNvSpPr txBox="1">
            <a:spLocks noChangeArrowheads="1"/>
          </p:cNvSpPr>
          <p:nvPr/>
        </p:nvSpPr>
        <p:spPr bwMode="auto">
          <a:xfrm>
            <a:off x="4648200" y="4481513"/>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Maui parrotbill</a:t>
            </a:r>
            <a:endParaRPr lang="en-US" altLang="en-US" sz="3200">
              <a:solidFill>
                <a:schemeClr val="tx1"/>
              </a:solidFill>
              <a:latin typeface="Times" panose="02020603050405020304" pitchFamily="18" charset="0"/>
            </a:endParaRPr>
          </a:p>
        </p:txBody>
      </p:sp>
      <p:sp>
        <p:nvSpPr>
          <p:cNvPr id="33806" name="Text Box 20"/>
          <p:cNvSpPr txBox="1">
            <a:spLocks noChangeArrowheads="1"/>
          </p:cNvSpPr>
          <p:nvPr/>
        </p:nvSpPr>
        <p:spPr bwMode="auto">
          <a:xfrm>
            <a:off x="7010400" y="3795713"/>
            <a:ext cx="10668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Apapane</a:t>
            </a:r>
            <a:endParaRPr lang="en-US" altLang="en-US" sz="3200">
              <a:solidFill>
                <a:schemeClr val="tx1"/>
              </a:solidFill>
              <a:latin typeface="Times" panose="02020603050405020304" pitchFamily="18" charset="0"/>
            </a:endParaRPr>
          </a:p>
        </p:txBody>
      </p:sp>
      <p:sp>
        <p:nvSpPr>
          <p:cNvPr id="33807" name="Text Box 21"/>
          <p:cNvSpPr txBox="1">
            <a:spLocks noChangeArrowheads="1"/>
          </p:cNvSpPr>
          <p:nvPr/>
        </p:nvSpPr>
        <p:spPr bwMode="auto">
          <a:xfrm>
            <a:off x="5105400" y="5626100"/>
            <a:ext cx="1066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Ou</a:t>
            </a:r>
            <a:endParaRPr lang="en-US" altLang="en-US" sz="3200">
              <a:solidFill>
                <a:schemeClr val="tx1"/>
              </a:solidFill>
              <a:latin typeface="Times" panose="02020603050405020304" pitchFamily="18" charset="0"/>
            </a:endParaRPr>
          </a:p>
        </p:txBody>
      </p:sp>
      <p:sp>
        <p:nvSpPr>
          <p:cNvPr id="33808" name="Text Box 22"/>
          <p:cNvSpPr txBox="1">
            <a:spLocks noChangeArrowheads="1"/>
          </p:cNvSpPr>
          <p:nvPr/>
        </p:nvSpPr>
        <p:spPr bwMode="auto">
          <a:xfrm>
            <a:off x="7010400" y="5192713"/>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Grosbeak finch</a:t>
            </a:r>
            <a:endParaRPr lang="en-US" altLang="en-US" sz="3200">
              <a:solidFill>
                <a:schemeClr val="tx1"/>
              </a:solidFill>
              <a:latin typeface="Times" panose="02020603050405020304" pitchFamily="18" charset="0"/>
            </a:endParaRPr>
          </a:p>
        </p:txBody>
      </p:sp>
      <p:sp>
        <p:nvSpPr>
          <p:cNvPr id="33809" name="Text Box 23"/>
          <p:cNvSpPr txBox="1">
            <a:spLocks noChangeArrowheads="1"/>
          </p:cNvSpPr>
          <p:nvPr/>
        </p:nvSpPr>
        <p:spPr bwMode="auto">
          <a:xfrm>
            <a:off x="4191000" y="5611813"/>
            <a:ext cx="10668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Palila</a:t>
            </a:r>
            <a:endParaRPr lang="en-US" altLang="en-US" sz="3200">
              <a:solidFill>
                <a:schemeClr val="tx1"/>
              </a:solidFill>
              <a:latin typeface="Times" panose="02020603050405020304" pitchFamily="18" charset="0"/>
            </a:endParaRPr>
          </a:p>
        </p:txBody>
      </p:sp>
      <p:sp>
        <p:nvSpPr>
          <p:cNvPr id="33810" name="Text Box 24"/>
          <p:cNvSpPr txBox="1">
            <a:spLocks noChangeArrowheads="1"/>
          </p:cNvSpPr>
          <p:nvPr/>
        </p:nvSpPr>
        <p:spPr bwMode="auto">
          <a:xfrm>
            <a:off x="1600200" y="5562600"/>
            <a:ext cx="1524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600" b="1" i="1">
                <a:solidFill>
                  <a:schemeClr val="tx1"/>
                </a:solidFill>
                <a:latin typeface="Times" panose="02020603050405020304" pitchFamily="18" charset="0"/>
              </a:rPr>
              <a:t>Akikiki</a:t>
            </a:r>
            <a:endParaRPr lang="en-US" altLang="en-US" sz="3200">
              <a:solidFill>
                <a:schemeClr val="tx1"/>
              </a:solidFill>
              <a:latin typeface="Times" panose="02020603050405020304" pitchFamily="18" charset="0"/>
            </a:endParaRPr>
          </a:p>
        </p:txBody>
      </p:sp>
      <p:sp>
        <p:nvSpPr>
          <p:cNvPr id="33811" name="Text Box 25"/>
          <p:cNvSpPr txBox="1">
            <a:spLocks noChangeArrowheads="1"/>
          </p:cNvSpPr>
          <p:nvPr/>
        </p:nvSpPr>
        <p:spPr bwMode="auto">
          <a:xfrm>
            <a:off x="1695450" y="2562225"/>
            <a:ext cx="685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Niihau</a:t>
            </a:r>
          </a:p>
        </p:txBody>
      </p:sp>
      <p:sp>
        <p:nvSpPr>
          <p:cNvPr id="33812" name="Text Box 26"/>
          <p:cNvSpPr txBox="1">
            <a:spLocks noChangeArrowheads="1"/>
          </p:cNvSpPr>
          <p:nvPr/>
        </p:nvSpPr>
        <p:spPr bwMode="auto">
          <a:xfrm>
            <a:off x="2514600" y="2286000"/>
            <a:ext cx="685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Kauai</a:t>
            </a:r>
          </a:p>
        </p:txBody>
      </p:sp>
      <p:sp>
        <p:nvSpPr>
          <p:cNvPr id="33813" name="Text Box 27"/>
          <p:cNvSpPr txBox="1">
            <a:spLocks noChangeArrowheads="1"/>
          </p:cNvSpPr>
          <p:nvPr/>
        </p:nvSpPr>
        <p:spPr bwMode="auto">
          <a:xfrm>
            <a:off x="3657600" y="3019425"/>
            <a:ext cx="685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Oahu</a:t>
            </a:r>
          </a:p>
        </p:txBody>
      </p:sp>
      <p:sp>
        <p:nvSpPr>
          <p:cNvPr id="33814" name="Text Box 28"/>
          <p:cNvSpPr txBox="1">
            <a:spLocks noChangeArrowheads="1"/>
          </p:cNvSpPr>
          <p:nvPr/>
        </p:nvSpPr>
        <p:spPr bwMode="auto">
          <a:xfrm>
            <a:off x="4310063" y="3309938"/>
            <a:ext cx="685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Lanai</a:t>
            </a:r>
          </a:p>
        </p:txBody>
      </p:sp>
      <p:sp>
        <p:nvSpPr>
          <p:cNvPr id="33815" name="Text Box 29"/>
          <p:cNvSpPr txBox="1">
            <a:spLocks noChangeArrowheads="1"/>
          </p:cNvSpPr>
          <p:nvPr/>
        </p:nvSpPr>
        <p:spPr bwMode="auto">
          <a:xfrm>
            <a:off x="4743450" y="2757488"/>
            <a:ext cx="914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Molokai</a:t>
            </a:r>
          </a:p>
        </p:txBody>
      </p:sp>
      <p:sp>
        <p:nvSpPr>
          <p:cNvPr id="33816" name="Text Box 30"/>
          <p:cNvSpPr txBox="1">
            <a:spLocks noChangeArrowheads="1"/>
          </p:cNvSpPr>
          <p:nvPr/>
        </p:nvSpPr>
        <p:spPr bwMode="auto">
          <a:xfrm>
            <a:off x="5514975" y="3043238"/>
            <a:ext cx="914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Maui</a:t>
            </a:r>
          </a:p>
        </p:txBody>
      </p:sp>
      <p:sp>
        <p:nvSpPr>
          <p:cNvPr id="33817" name="Text Box 31"/>
          <p:cNvSpPr txBox="1">
            <a:spLocks noChangeArrowheads="1"/>
          </p:cNvSpPr>
          <p:nvPr/>
        </p:nvSpPr>
        <p:spPr bwMode="auto">
          <a:xfrm>
            <a:off x="5238750" y="3609975"/>
            <a:ext cx="914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Kahoolawe</a:t>
            </a:r>
          </a:p>
        </p:txBody>
      </p:sp>
      <p:sp>
        <p:nvSpPr>
          <p:cNvPr id="33818" name="Text Box 32"/>
          <p:cNvSpPr txBox="1">
            <a:spLocks noChangeArrowheads="1"/>
          </p:cNvSpPr>
          <p:nvPr/>
        </p:nvSpPr>
        <p:spPr bwMode="auto">
          <a:xfrm>
            <a:off x="6086475" y="3719513"/>
            <a:ext cx="914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1200">
                <a:solidFill>
                  <a:schemeClr val="tx1"/>
                </a:solidFill>
                <a:latin typeface="Times" panose="02020603050405020304" pitchFamily="18" charset="0"/>
              </a:rPr>
              <a:t>Hawaii</a:t>
            </a:r>
          </a:p>
        </p:txBody>
      </p:sp>
      <p:pic>
        <p:nvPicPr>
          <p:cNvPr id="1038369" name="Picture 33" descr="audio image blue">
            <a:hlinkClick r:id="" action="ppaction://noaction">
              <a:snd r:embed="rId5" name="15-18-honeycreepers.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1023938"/>
            <a:ext cx="354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0" name="Text Box 34"/>
          <p:cNvSpPr txBox="1">
            <a:spLocks noChangeArrowheads="1"/>
          </p:cNvSpPr>
          <p:nvPr/>
        </p:nvSpPr>
        <p:spPr bwMode="auto">
          <a:xfrm>
            <a:off x="565150" y="904875"/>
            <a:ext cx="61404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Diversity in new environments</a:t>
            </a:r>
          </a:p>
        </p:txBody>
      </p:sp>
    </p:spTree>
    <p:extLst>
      <p:ext uri="{BB962C8B-B14F-4D97-AF65-F5344CB8AC3E}">
        <p14:creationId xmlns:p14="http://schemas.microsoft.com/office/powerpoint/2010/main" val="20191712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38369"/>
                                        </p:tgtEl>
                                        <p:attrNameLst>
                                          <p:attrName>style.visibility</p:attrName>
                                        </p:attrNameLst>
                                      </p:cBhvr>
                                      <p:to>
                                        <p:strVal val="visible"/>
                                      </p:to>
                                    </p:set>
                                    <p:animEffect transition="in" filter="box(out)">
                                      <p:cBhvr>
                                        <p:cTn id="7" dur="500"/>
                                        <p:tgtEl>
                                          <p:spTgt spid="1038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34819" name="Text Box 9"/>
          <p:cNvSpPr txBox="1">
            <a:spLocks noChangeArrowheads="1"/>
          </p:cNvSpPr>
          <p:nvPr/>
        </p:nvSpPr>
        <p:spPr bwMode="auto">
          <a:xfrm>
            <a:off x="565150" y="1014413"/>
            <a:ext cx="61404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Diversity in new environments</a:t>
            </a:r>
          </a:p>
        </p:txBody>
      </p:sp>
      <p:sp>
        <p:nvSpPr>
          <p:cNvPr id="1039370" name="Text Box 10"/>
          <p:cNvSpPr txBox="1">
            <a:spLocks noChangeArrowheads="1"/>
          </p:cNvSpPr>
          <p:nvPr/>
        </p:nvSpPr>
        <p:spPr bwMode="auto">
          <a:xfrm>
            <a:off x="609600" y="1965325"/>
            <a:ext cx="7239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Divergent evolution occurs when 		populations change as they adapt to 	different environmental conditions, 	eventually resulting in new species. </a:t>
            </a:r>
          </a:p>
        </p:txBody>
      </p:sp>
      <p:pic>
        <p:nvPicPr>
          <p:cNvPr id="34821" name="Picture 11"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8869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9370"/>
                                        </p:tgtEl>
                                        <p:attrNameLst>
                                          <p:attrName>style.visibility</p:attrName>
                                        </p:attrNameLst>
                                      </p:cBhvr>
                                      <p:to>
                                        <p:strVal val="visible"/>
                                      </p:to>
                                    </p:set>
                                    <p:animEffect transition="in" filter="box(out)">
                                      <p:cBhvr>
                                        <p:cTn id="7" dur="500"/>
                                        <p:tgtEl>
                                          <p:spTgt spid="1039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70"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6964363"/>
            <a:ext cx="8229600" cy="198437"/>
          </a:xfrm>
        </p:spPr>
        <p:txBody>
          <a:bodyPr>
            <a:normAutofit fontScale="90000"/>
          </a:bodyPr>
          <a:lstStyle/>
          <a:p>
            <a:pPr algn="r" eaLnBrk="1" hangingPunct="1"/>
            <a:r>
              <a:rPr lang="en-US" altLang="en-US" sz="1400" b="1" smtClean="0"/>
              <a:t>Section 15.2 Summary– pages 404-413</a:t>
            </a:r>
          </a:p>
        </p:txBody>
      </p:sp>
      <p:sp>
        <p:nvSpPr>
          <p:cNvPr id="35843" name="Text Box 9"/>
          <p:cNvSpPr txBox="1">
            <a:spLocks noChangeArrowheads="1"/>
          </p:cNvSpPr>
          <p:nvPr/>
        </p:nvSpPr>
        <p:spPr bwMode="auto">
          <a:xfrm>
            <a:off x="565150" y="1014413"/>
            <a:ext cx="62293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Different species can look alike</a:t>
            </a:r>
          </a:p>
        </p:txBody>
      </p:sp>
      <p:sp>
        <p:nvSpPr>
          <p:cNvPr id="1040394" name="Text Box 10"/>
          <p:cNvSpPr txBox="1">
            <a:spLocks noChangeArrowheads="1"/>
          </p:cNvSpPr>
          <p:nvPr/>
        </p:nvSpPr>
        <p:spPr bwMode="auto">
          <a:xfrm>
            <a:off x="609600" y="1905000"/>
            <a:ext cx="7239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A pattern of evolution in which distantly related organisms evolve similar traits is 	called </a:t>
            </a:r>
            <a:r>
              <a:rPr lang="en-US" altLang="en-US" sz="3200">
                <a:solidFill>
                  <a:srgbClr val="FF0066"/>
                </a:solidFill>
                <a:latin typeface="Times" panose="02020603050405020304" pitchFamily="18" charset="0"/>
              </a:rPr>
              <a:t>convergent evolution</a:t>
            </a:r>
            <a:r>
              <a:rPr lang="en-US" altLang="en-US" sz="3200">
                <a:solidFill>
                  <a:schemeClr val="tx1"/>
                </a:solidFill>
                <a:latin typeface="Times" panose="02020603050405020304" pitchFamily="18" charset="0"/>
              </a:rPr>
              <a:t>. </a:t>
            </a:r>
          </a:p>
        </p:txBody>
      </p:sp>
      <p:sp>
        <p:nvSpPr>
          <p:cNvPr id="1040395" name="Text Box 11"/>
          <p:cNvSpPr txBox="1">
            <a:spLocks noChangeArrowheads="1"/>
          </p:cNvSpPr>
          <p:nvPr/>
        </p:nvSpPr>
        <p:spPr bwMode="auto">
          <a:xfrm>
            <a:off x="609600" y="3622675"/>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 Convergent evolution occurs when unrelated 	species occupy similar environments in different parts of the world. </a:t>
            </a:r>
          </a:p>
        </p:txBody>
      </p:sp>
      <p:pic>
        <p:nvPicPr>
          <p:cNvPr id="35846" name="Picture 12" descr="s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76200"/>
            <a:ext cx="468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34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0394"/>
                                        </p:tgtEl>
                                        <p:attrNameLst>
                                          <p:attrName>style.visibility</p:attrName>
                                        </p:attrNameLst>
                                      </p:cBhvr>
                                      <p:to>
                                        <p:strVal val="visible"/>
                                      </p:to>
                                    </p:set>
                                    <p:animEffect transition="in" filter="box(out)">
                                      <p:cBhvr>
                                        <p:cTn id="7" dur="500"/>
                                        <p:tgtEl>
                                          <p:spTgt spid="1040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0395"/>
                                        </p:tgtEl>
                                        <p:attrNameLst>
                                          <p:attrName>style.visibility</p:attrName>
                                        </p:attrNameLst>
                                      </p:cBhvr>
                                      <p:to>
                                        <p:strVal val="visible"/>
                                      </p:to>
                                    </p:set>
                                    <p:animEffect transition="in" filter="box(out)">
                                      <p:cBhvr>
                                        <p:cTn id="12" dur="500"/>
                                        <p:tgtEl>
                                          <p:spTgt spid="1040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94" grpId="0" autoUpdateAnimBg="0"/>
      <p:bldP spid="1040395"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Section 2 Check</a:t>
            </a:r>
          </a:p>
        </p:txBody>
      </p:sp>
      <p:sp>
        <p:nvSpPr>
          <p:cNvPr id="36867" name="Rectangle 3"/>
          <p:cNvSpPr>
            <a:spLocks noChangeArrowheads="1"/>
          </p:cNvSpPr>
          <p:nvPr/>
        </p:nvSpPr>
        <p:spPr bwMode="auto">
          <a:xfrm>
            <a:off x="0" y="1717675"/>
            <a:ext cx="8458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      </a:t>
            </a:r>
            <a:r>
              <a:rPr lang="en-US" altLang="en-US" sz="3200">
                <a:solidFill>
                  <a:schemeClr val="tx1"/>
                </a:solidFill>
                <a:latin typeface="Times" panose="02020603050405020304" pitchFamily="18" charset="0"/>
                <a:cs typeface="Times New Roman" panose="02020603050405020304" pitchFamily="18" charset="0"/>
              </a:rPr>
              <a:t>The fur of an Arctic fox turns white in the winter. Is this an example of natural selection? Why or why not?</a:t>
            </a:r>
          </a:p>
        </p:txBody>
      </p:sp>
      <p:sp>
        <p:nvSpPr>
          <p:cNvPr id="36868" name="Rectangle 4"/>
          <p:cNvSpPr>
            <a:spLocks noChangeArrowheads="1"/>
          </p:cNvSpPr>
          <p:nvPr/>
        </p:nvSpPr>
        <p:spPr bwMode="auto">
          <a:xfrm>
            <a:off x="584200" y="1031875"/>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hlink"/>
                </a:solidFill>
                <a:latin typeface="Times" panose="02020603050405020304" pitchFamily="18" charset="0"/>
              </a:rPr>
              <a:t>Question 1</a:t>
            </a:r>
          </a:p>
        </p:txBody>
      </p:sp>
    </p:spTree>
    <p:extLst>
      <p:ext uri="{BB962C8B-B14F-4D97-AF65-F5344CB8AC3E}">
        <p14:creationId xmlns:p14="http://schemas.microsoft.com/office/powerpoint/2010/main" val="3251852002"/>
      </p:ext>
    </p:extLst>
  </p:cSld>
  <p:clrMapOvr>
    <a:masterClrMapping/>
  </p:clrMapOvr>
  <p:transition>
    <p:zo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7040563"/>
            <a:ext cx="8229600" cy="122237"/>
          </a:xfrm>
        </p:spPr>
        <p:txBody>
          <a:bodyPr>
            <a:normAutofit fontScale="90000"/>
          </a:bodyPr>
          <a:lstStyle/>
          <a:p>
            <a:pPr algn="r" eaLnBrk="1" hangingPunct="1"/>
            <a:r>
              <a:rPr lang="en-US" altLang="en-US" sz="1400" b="1" smtClean="0"/>
              <a:t>Section 2 Check</a:t>
            </a:r>
          </a:p>
        </p:txBody>
      </p:sp>
      <p:sp>
        <p:nvSpPr>
          <p:cNvPr id="37891" name="Rectangle 3"/>
          <p:cNvSpPr>
            <a:spLocks noChangeArrowheads="1"/>
          </p:cNvSpPr>
          <p:nvPr/>
        </p:nvSpPr>
        <p:spPr bwMode="auto">
          <a:xfrm>
            <a:off x="587375" y="3092450"/>
            <a:ext cx="7142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endParaRPr lang="en-US" altLang="en-US" sz="3200">
              <a:solidFill>
                <a:srgbClr val="FFFFCC"/>
              </a:solidFill>
              <a:latin typeface="Times" panose="02020603050405020304" pitchFamily="18" charset="0"/>
            </a:endParaRPr>
          </a:p>
        </p:txBody>
      </p:sp>
      <p:sp>
        <p:nvSpPr>
          <p:cNvPr id="37892" name="Rectangle 4"/>
          <p:cNvSpPr>
            <a:spLocks noChangeArrowheads="1"/>
          </p:cNvSpPr>
          <p:nvPr/>
        </p:nvSpPr>
        <p:spPr bwMode="auto">
          <a:xfrm>
            <a:off x="533400" y="914400"/>
            <a:ext cx="8077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2"/>
                </a:solidFill>
                <a:latin typeface="Times" panose="02020603050405020304" pitchFamily="18" charset="0"/>
                <a:cs typeface="Times New Roman" panose="02020603050405020304" pitchFamily="18" charset="0"/>
              </a:rPr>
              <a:t>The answer is no</a:t>
            </a:r>
            <a:r>
              <a:rPr lang="en-US" altLang="en-US" sz="3200">
                <a:solidFill>
                  <a:schemeClr val="tx1"/>
                </a:solidFill>
                <a:latin typeface="Times" panose="02020603050405020304" pitchFamily="18" charset="0"/>
                <a:cs typeface="Times New Roman" panose="02020603050405020304" pitchFamily="18" charset="0"/>
              </a:rPr>
              <a:t>. An individual cannot evolve a new phenotype (in this case, changing the color of its fur) within its lifetime in response to its environment.</a:t>
            </a:r>
          </a:p>
        </p:txBody>
      </p:sp>
      <p:pic>
        <p:nvPicPr>
          <p:cNvPr id="37893" name="Picture 12" descr="Arctic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9242"/>
      </p:ext>
    </p:extLst>
  </p:cSld>
  <p:clrMapOvr>
    <a:masterClrMapping/>
  </p:clrMapOvr>
  <p:transition>
    <p:zo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Section 2 Check</a:t>
            </a:r>
          </a:p>
        </p:txBody>
      </p:sp>
      <p:sp>
        <p:nvSpPr>
          <p:cNvPr id="1043459" name="Rectangle 3"/>
          <p:cNvSpPr>
            <a:spLocks noChangeArrowheads="1"/>
          </p:cNvSpPr>
          <p:nvPr/>
        </p:nvSpPr>
        <p:spPr bwMode="auto">
          <a:xfrm>
            <a:off x="0" y="1524000"/>
            <a:ext cx="8458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      </a:t>
            </a:r>
            <a:r>
              <a:rPr lang="en-US" altLang="en-US" sz="3200">
                <a:solidFill>
                  <a:schemeClr val="tx1"/>
                </a:solidFill>
                <a:latin typeface="Times" panose="02020603050405020304" pitchFamily="18" charset="0"/>
                <a:cs typeface="Times New Roman" panose="02020603050405020304" pitchFamily="18" charset="0"/>
              </a:rPr>
              <a:t>Which type of natural selection does NOT favor the evolution of new species?</a:t>
            </a:r>
          </a:p>
        </p:txBody>
      </p:sp>
      <p:sp>
        <p:nvSpPr>
          <p:cNvPr id="38916" name="Rectangle 4"/>
          <p:cNvSpPr>
            <a:spLocks noChangeArrowheads="1"/>
          </p:cNvSpPr>
          <p:nvPr/>
        </p:nvSpPr>
        <p:spPr bwMode="auto">
          <a:xfrm>
            <a:off x="584200" y="8382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hlink"/>
                </a:solidFill>
                <a:latin typeface="Times" panose="02020603050405020304" pitchFamily="18" charset="0"/>
              </a:rPr>
              <a:t>Question 2</a:t>
            </a:r>
          </a:p>
        </p:txBody>
      </p:sp>
      <p:sp>
        <p:nvSpPr>
          <p:cNvPr id="1043461" name="Text Box 5"/>
          <p:cNvSpPr txBox="1">
            <a:spLocks noChangeArrowheads="1"/>
          </p:cNvSpPr>
          <p:nvPr/>
        </p:nvSpPr>
        <p:spPr bwMode="auto">
          <a:xfrm>
            <a:off x="674688" y="5170488"/>
            <a:ext cx="2622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D.  </a:t>
            </a:r>
            <a:r>
              <a:rPr lang="en-US" altLang="en-US" sz="3200">
                <a:solidFill>
                  <a:schemeClr val="tx1"/>
                </a:solidFill>
                <a:latin typeface="Times" panose="02020603050405020304" pitchFamily="18" charset="0"/>
                <a:cs typeface="Times New Roman" panose="02020603050405020304" pitchFamily="18" charset="0"/>
              </a:rPr>
              <a:t>directional</a:t>
            </a:r>
            <a:r>
              <a:rPr lang="en-US" altLang="en-US" sz="3200">
                <a:solidFill>
                  <a:schemeClr val="tx1"/>
                </a:solidFill>
                <a:latin typeface="Times" panose="02020603050405020304" pitchFamily="18" charset="0"/>
              </a:rPr>
              <a:t> </a:t>
            </a:r>
          </a:p>
        </p:txBody>
      </p:sp>
      <p:sp>
        <p:nvSpPr>
          <p:cNvPr id="1043462" name="Text Box 6"/>
          <p:cNvSpPr txBox="1">
            <a:spLocks noChangeArrowheads="1"/>
          </p:cNvSpPr>
          <p:nvPr/>
        </p:nvSpPr>
        <p:spPr bwMode="auto">
          <a:xfrm>
            <a:off x="685800" y="4408488"/>
            <a:ext cx="25558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C.  </a:t>
            </a:r>
            <a:r>
              <a:rPr lang="en-US" altLang="en-US" sz="3200">
                <a:solidFill>
                  <a:schemeClr val="tx1"/>
                </a:solidFill>
                <a:latin typeface="Times" panose="02020603050405020304" pitchFamily="18" charset="0"/>
                <a:cs typeface="Times New Roman" panose="02020603050405020304" pitchFamily="18" charset="0"/>
              </a:rPr>
              <a:t>stabilizing</a:t>
            </a:r>
            <a:r>
              <a:rPr lang="en-US" altLang="en-US" sz="3200">
                <a:solidFill>
                  <a:schemeClr val="tx1"/>
                </a:solidFill>
                <a:latin typeface="Times" panose="02020603050405020304" pitchFamily="18" charset="0"/>
              </a:rPr>
              <a:t> </a:t>
            </a:r>
          </a:p>
        </p:txBody>
      </p:sp>
      <p:sp>
        <p:nvSpPr>
          <p:cNvPr id="1043463" name="Text Box 7"/>
          <p:cNvSpPr txBox="1">
            <a:spLocks noChangeArrowheads="1"/>
          </p:cNvSpPr>
          <p:nvPr/>
        </p:nvSpPr>
        <p:spPr bwMode="auto">
          <a:xfrm>
            <a:off x="692150" y="3646488"/>
            <a:ext cx="24876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B.  </a:t>
            </a:r>
            <a:r>
              <a:rPr lang="en-US" altLang="en-US" sz="3200">
                <a:solidFill>
                  <a:schemeClr val="tx1"/>
                </a:solidFill>
                <a:latin typeface="Times" panose="02020603050405020304" pitchFamily="18" charset="0"/>
                <a:cs typeface="Times New Roman" panose="02020603050405020304" pitchFamily="18" charset="0"/>
              </a:rPr>
              <a:t>disruptive</a:t>
            </a:r>
            <a:r>
              <a:rPr lang="en-US" altLang="en-US" sz="3200">
                <a:solidFill>
                  <a:schemeClr val="tx1"/>
                </a:solidFill>
                <a:latin typeface="Times" panose="02020603050405020304" pitchFamily="18" charset="0"/>
              </a:rPr>
              <a:t> </a:t>
            </a:r>
          </a:p>
        </p:txBody>
      </p:sp>
      <p:sp>
        <p:nvSpPr>
          <p:cNvPr id="1043464" name="Text Box 8"/>
          <p:cNvSpPr txBox="1">
            <a:spLocks noChangeArrowheads="1"/>
          </p:cNvSpPr>
          <p:nvPr/>
        </p:nvSpPr>
        <p:spPr bwMode="auto">
          <a:xfrm>
            <a:off x="669925" y="2873375"/>
            <a:ext cx="2419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A.  </a:t>
            </a:r>
            <a:r>
              <a:rPr lang="en-US" altLang="en-US" sz="3200">
                <a:solidFill>
                  <a:schemeClr val="tx1"/>
                </a:solidFill>
                <a:latin typeface="Times" panose="02020603050405020304" pitchFamily="18" charset="0"/>
                <a:cs typeface="Times New Roman" panose="02020603050405020304" pitchFamily="18" charset="0"/>
              </a:rPr>
              <a:t>divergent</a:t>
            </a:r>
            <a:r>
              <a:rPr lang="en-US" altLang="en-US" sz="3200">
                <a:solidFill>
                  <a:schemeClr val="tx1"/>
                </a:solidFill>
                <a:latin typeface="Times" panose="02020603050405020304" pitchFamily="18" charset="0"/>
              </a:rPr>
              <a:t> </a:t>
            </a:r>
          </a:p>
        </p:txBody>
      </p:sp>
    </p:spTree>
    <p:extLst>
      <p:ext uri="{BB962C8B-B14F-4D97-AF65-F5344CB8AC3E}">
        <p14:creationId xmlns:p14="http://schemas.microsoft.com/office/powerpoint/2010/main" val="276005775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3459"/>
                                        </p:tgtEl>
                                        <p:attrNameLst>
                                          <p:attrName>style.visibility</p:attrName>
                                        </p:attrNameLst>
                                      </p:cBhvr>
                                      <p:to>
                                        <p:strVal val="visible"/>
                                      </p:to>
                                    </p:set>
                                    <p:animEffect transition="in" filter="box(out)">
                                      <p:cBhvr>
                                        <p:cTn id="7" dur="500"/>
                                        <p:tgtEl>
                                          <p:spTgt spid="1043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3464"/>
                                        </p:tgtEl>
                                        <p:attrNameLst>
                                          <p:attrName>style.visibility</p:attrName>
                                        </p:attrNameLst>
                                      </p:cBhvr>
                                      <p:to>
                                        <p:strVal val="visible"/>
                                      </p:to>
                                    </p:set>
                                    <p:animEffect transition="in" filter="box(out)">
                                      <p:cBhvr>
                                        <p:cTn id="12" dur="500"/>
                                        <p:tgtEl>
                                          <p:spTgt spid="1043464"/>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043463"/>
                                        </p:tgtEl>
                                        <p:attrNameLst>
                                          <p:attrName>style.visibility</p:attrName>
                                        </p:attrNameLst>
                                      </p:cBhvr>
                                      <p:to>
                                        <p:strVal val="visible"/>
                                      </p:to>
                                    </p:set>
                                    <p:animEffect transition="in" filter="box(out)">
                                      <p:cBhvr>
                                        <p:cTn id="16" dur="500"/>
                                        <p:tgtEl>
                                          <p:spTgt spid="1043463"/>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043462"/>
                                        </p:tgtEl>
                                        <p:attrNameLst>
                                          <p:attrName>style.visibility</p:attrName>
                                        </p:attrNameLst>
                                      </p:cBhvr>
                                      <p:to>
                                        <p:strVal val="visible"/>
                                      </p:to>
                                    </p:set>
                                    <p:animEffect transition="in" filter="box(out)">
                                      <p:cBhvr>
                                        <p:cTn id="20" dur="500"/>
                                        <p:tgtEl>
                                          <p:spTgt spid="1043462"/>
                                        </p:tgtEl>
                                      </p:cBhvr>
                                    </p:animEffect>
                                  </p:childTnLst>
                                </p:cTn>
                              </p:par>
                            </p:childTnLst>
                          </p:cTn>
                        </p:par>
                        <p:par>
                          <p:cTn id="21" fill="hold" nodeType="afterGroup">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1043461"/>
                                        </p:tgtEl>
                                        <p:attrNameLst>
                                          <p:attrName>style.visibility</p:attrName>
                                        </p:attrNameLst>
                                      </p:cBhvr>
                                      <p:to>
                                        <p:strVal val="visible"/>
                                      </p:to>
                                    </p:set>
                                    <p:animEffect transition="in" filter="box(out)">
                                      <p:cBhvr>
                                        <p:cTn id="24" dur="500"/>
                                        <p:tgtEl>
                                          <p:spTgt spid="1043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59" grpId="0" autoUpdateAnimBg="0"/>
      <p:bldP spid="1043461" grpId="0" autoUpdateAnimBg="0"/>
      <p:bldP spid="1043462" grpId="0" autoUpdateAnimBg="0"/>
      <p:bldP spid="1043463" grpId="0" autoUpdateAnimBg="0"/>
      <p:bldP spid="104346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990600"/>
            <a:ext cx="8153400" cy="4438650"/>
          </a:xfrm>
        </p:spPr>
        <p:txBody>
          <a:bodyPr/>
          <a:lstStyle/>
          <a:p>
            <a:pPr eaLnBrk="1" hangingPunct="1"/>
            <a:r>
              <a:rPr lang="en-US" dirty="0" smtClean="0"/>
              <a:t>Geologists James Hutton and Charles Lyell perceived that changes in Earth’s surface can result from slow continuous actions still operating today</a:t>
            </a:r>
          </a:p>
          <a:p>
            <a:pPr eaLnBrk="1" hangingPunct="1"/>
            <a:r>
              <a:rPr lang="en-US" dirty="0" smtClean="0"/>
              <a:t>Lyell’s principle of </a:t>
            </a:r>
            <a:r>
              <a:rPr lang="en-US" b="1" dirty="0" err="1" smtClean="0"/>
              <a:t>uniformitarianism</a:t>
            </a:r>
            <a:r>
              <a:rPr lang="en-US" b="1" dirty="0" smtClean="0"/>
              <a:t> </a:t>
            </a:r>
            <a:r>
              <a:rPr lang="en-US" dirty="0" smtClean="0"/>
              <a:t>states that the mechanisms of change are constant over time. Hutton agreed and an almost synonymous term of </a:t>
            </a:r>
            <a:r>
              <a:rPr lang="en-US" b="1" dirty="0" smtClean="0"/>
              <a:t>gradualism</a:t>
            </a:r>
            <a:r>
              <a:rPr lang="en-US" dirty="0" smtClean="0"/>
              <a:t> was applied.</a:t>
            </a:r>
          </a:p>
          <a:p>
            <a:pPr eaLnBrk="1" hangingPunct="1"/>
            <a:r>
              <a:rPr lang="en-US" dirty="0" smtClean="0"/>
              <a:t>This view strongly influenced Darwin’s thinking  and demonstrated that small incremental changes can add up to something big over time.</a:t>
            </a:r>
          </a:p>
        </p:txBody>
      </p:sp>
      <p:grpSp>
        <p:nvGrpSpPr>
          <p:cNvPr id="18435" name="Group 6"/>
          <p:cNvGrpSpPr>
            <a:grpSpLocks/>
          </p:cNvGrpSpPr>
          <p:nvPr/>
        </p:nvGrpSpPr>
        <p:grpSpPr bwMode="auto">
          <a:xfrm>
            <a:off x="0" y="6553200"/>
            <a:ext cx="9144000" cy="304800"/>
            <a:chOff x="0" y="4128"/>
            <a:chExt cx="5760" cy="192"/>
          </a:xfrm>
        </p:grpSpPr>
        <p:sp>
          <p:nvSpPr>
            <p:cNvPr id="1843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84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843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7040563"/>
            <a:ext cx="8229600" cy="122237"/>
          </a:xfrm>
        </p:spPr>
        <p:txBody>
          <a:bodyPr>
            <a:normAutofit fontScale="90000"/>
          </a:bodyPr>
          <a:lstStyle/>
          <a:p>
            <a:pPr algn="r" eaLnBrk="1" hangingPunct="1"/>
            <a:r>
              <a:rPr lang="en-US" altLang="en-US" sz="1400" b="1" smtClean="0"/>
              <a:t>Section 2 Check</a:t>
            </a:r>
          </a:p>
        </p:txBody>
      </p:sp>
      <p:sp>
        <p:nvSpPr>
          <p:cNvPr id="39939" name="Rectangle 3"/>
          <p:cNvSpPr>
            <a:spLocks noChangeArrowheads="1"/>
          </p:cNvSpPr>
          <p:nvPr/>
        </p:nvSpPr>
        <p:spPr bwMode="auto">
          <a:xfrm>
            <a:off x="587375" y="3092450"/>
            <a:ext cx="7142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endParaRPr lang="en-US" altLang="en-US" sz="3200">
              <a:solidFill>
                <a:srgbClr val="FFFFCC"/>
              </a:solidFill>
              <a:latin typeface="Times" panose="02020603050405020304" pitchFamily="18" charset="0"/>
            </a:endParaRPr>
          </a:p>
        </p:txBody>
      </p:sp>
      <p:sp>
        <p:nvSpPr>
          <p:cNvPr id="39940" name="Rectangle 4"/>
          <p:cNvSpPr>
            <a:spLocks noChangeArrowheads="1"/>
          </p:cNvSpPr>
          <p:nvPr/>
        </p:nvSpPr>
        <p:spPr bwMode="auto">
          <a:xfrm>
            <a:off x="533400" y="1012825"/>
            <a:ext cx="8077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2"/>
                </a:solidFill>
                <a:latin typeface="Times" panose="02020603050405020304" pitchFamily="18" charset="0"/>
                <a:cs typeface="Times New Roman" panose="02020603050405020304" pitchFamily="18" charset="0"/>
              </a:rPr>
              <a:t>The answer is C.</a:t>
            </a:r>
            <a:r>
              <a:rPr lang="en-US" altLang="en-US" sz="3200">
                <a:solidFill>
                  <a:schemeClr val="tx1"/>
                </a:solidFill>
                <a:latin typeface="Times" panose="02020603050405020304" pitchFamily="18" charset="0"/>
                <a:cs typeface="Times New Roman" panose="02020603050405020304" pitchFamily="18" charset="0"/>
              </a:rPr>
              <a:t> Stabilizing selection reduces variation in a population.</a:t>
            </a:r>
          </a:p>
        </p:txBody>
      </p:sp>
    </p:spTree>
    <p:extLst>
      <p:ext uri="{BB962C8B-B14F-4D97-AF65-F5344CB8AC3E}">
        <p14:creationId xmlns:p14="http://schemas.microsoft.com/office/powerpoint/2010/main" val="914309803"/>
      </p:ext>
    </p:extLst>
  </p:cSld>
  <p:clrMapOvr>
    <a:masterClrMapping/>
  </p:clrMapOvr>
  <p:transition>
    <p:zo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Section 2 Check</a:t>
            </a:r>
          </a:p>
        </p:txBody>
      </p:sp>
      <p:sp>
        <p:nvSpPr>
          <p:cNvPr id="1045507" name="Rectangle 3"/>
          <p:cNvSpPr>
            <a:spLocks noChangeArrowheads="1"/>
          </p:cNvSpPr>
          <p:nvPr/>
        </p:nvSpPr>
        <p:spPr bwMode="auto">
          <a:xfrm>
            <a:off x="0" y="1524000"/>
            <a:ext cx="8458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      </a:t>
            </a:r>
            <a:r>
              <a:rPr lang="en-US" altLang="en-US" sz="3200">
                <a:solidFill>
                  <a:schemeClr val="tx1"/>
                </a:solidFill>
                <a:latin typeface="Times" panose="02020603050405020304" pitchFamily="18" charset="0"/>
                <a:cs typeface="Times New Roman" panose="02020603050405020304" pitchFamily="18" charset="0"/>
              </a:rPr>
              <a:t>Which of the following rarely affects a population’s genetic equilibrium?</a:t>
            </a:r>
            <a:r>
              <a:rPr lang="en-US" altLang="en-US" sz="3200">
                <a:solidFill>
                  <a:schemeClr val="tx1"/>
                </a:solidFill>
                <a:latin typeface="Times" panose="02020603050405020304" pitchFamily="18" charset="0"/>
              </a:rPr>
              <a:t> </a:t>
            </a:r>
          </a:p>
        </p:txBody>
      </p:sp>
      <p:sp>
        <p:nvSpPr>
          <p:cNvPr id="40964" name="Rectangle 4"/>
          <p:cNvSpPr>
            <a:spLocks noChangeArrowheads="1"/>
          </p:cNvSpPr>
          <p:nvPr/>
        </p:nvSpPr>
        <p:spPr bwMode="auto">
          <a:xfrm>
            <a:off x="584200" y="8382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hlink"/>
                </a:solidFill>
                <a:latin typeface="Times" panose="02020603050405020304" pitchFamily="18" charset="0"/>
              </a:rPr>
              <a:t>Question 3</a:t>
            </a:r>
          </a:p>
        </p:txBody>
      </p:sp>
      <p:sp>
        <p:nvSpPr>
          <p:cNvPr id="1045509" name="Text Box 5"/>
          <p:cNvSpPr txBox="1">
            <a:spLocks noChangeArrowheads="1"/>
          </p:cNvSpPr>
          <p:nvPr/>
        </p:nvSpPr>
        <p:spPr bwMode="auto">
          <a:xfrm>
            <a:off x="674688" y="5170488"/>
            <a:ext cx="4057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D.  </a:t>
            </a:r>
            <a:r>
              <a:rPr lang="en-US" altLang="en-US" sz="3200">
                <a:solidFill>
                  <a:schemeClr val="tx1"/>
                </a:solidFill>
                <a:latin typeface="Times" panose="02020603050405020304" pitchFamily="18" charset="0"/>
                <a:cs typeface="Times New Roman" panose="02020603050405020304" pitchFamily="18" charset="0"/>
              </a:rPr>
              <a:t>disruptive selection</a:t>
            </a:r>
            <a:r>
              <a:rPr lang="en-US" altLang="en-US" sz="3200">
                <a:solidFill>
                  <a:schemeClr val="tx1"/>
                </a:solidFill>
                <a:latin typeface="Times" panose="02020603050405020304" pitchFamily="18" charset="0"/>
              </a:rPr>
              <a:t> </a:t>
            </a:r>
          </a:p>
        </p:txBody>
      </p:sp>
      <p:sp>
        <p:nvSpPr>
          <p:cNvPr id="1045510" name="Text Box 6"/>
          <p:cNvSpPr txBox="1">
            <a:spLocks noChangeArrowheads="1"/>
          </p:cNvSpPr>
          <p:nvPr/>
        </p:nvSpPr>
        <p:spPr bwMode="auto">
          <a:xfrm>
            <a:off x="685800" y="4408488"/>
            <a:ext cx="2476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C.  </a:t>
            </a:r>
            <a:r>
              <a:rPr lang="en-US" altLang="en-US" sz="3200">
                <a:solidFill>
                  <a:schemeClr val="tx1"/>
                </a:solidFill>
                <a:latin typeface="Times" panose="02020603050405020304" pitchFamily="18" charset="0"/>
                <a:cs typeface="Times New Roman" panose="02020603050405020304" pitchFamily="18" charset="0"/>
              </a:rPr>
              <a:t>gene flow</a:t>
            </a:r>
            <a:r>
              <a:rPr lang="en-US" altLang="en-US" sz="3200">
                <a:solidFill>
                  <a:schemeClr val="tx1"/>
                </a:solidFill>
                <a:latin typeface="Times" panose="02020603050405020304" pitchFamily="18" charset="0"/>
              </a:rPr>
              <a:t> </a:t>
            </a:r>
          </a:p>
        </p:txBody>
      </p:sp>
      <p:sp>
        <p:nvSpPr>
          <p:cNvPr id="1045511" name="Text Box 7"/>
          <p:cNvSpPr txBox="1">
            <a:spLocks noChangeArrowheads="1"/>
          </p:cNvSpPr>
          <p:nvPr/>
        </p:nvSpPr>
        <p:spPr bwMode="auto">
          <a:xfrm>
            <a:off x="692150" y="3646488"/>
            <a:ext cx="3470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B.  </a:t>
            </a:r>
            <a:r>
              <a:rPr lang="en-US" altLang="en-US" sz="3200">
                <a:solidFill>
                  <a:schemeClr val="tx1"/>
                </a:solidFill>
                <a:latin typeface="Times" panose="02020603050405020304" pitchFamily="18" charset="0"/>
                <a:cs typeface="Times New Roman" panose="02020603050405020304" pitchFamily="18" charset="0"/>
              </a:rPr>
              <a:t>lethal mutations</a:t>
            </a:r>
            <a:r>
              <a:rPr lang="en-US" altLang="en-US" sz="3200">
                <a:solidFill>
                  <a:schemeClr val="tx1"/>
                </a:solidFill>
                <a:latin typeface="Times" panose="02020603050405020304" pitchFamily="18" charset="0"/>
              </a:rPr>
              <a:t> </a:t>
            </a:r>
          </a:p>
        </p:txBody>
      </p:sp>
      <p:sp>
        <p:nvSpPr>
          <p:cNvPr id="1045512" name="Text Box 8"/>
          <p:cNvSpPr txBox="1">
            <a:spLocks noChangeArrowheads="1"/>
          </p:cNvSpPr>
          <p:nvPr/>
        </p:nvSpPr>
        <p:spPr bwMode="auto">
          <a:xfrm>
            <a:off x="669925" y="2873375"/>
            <a:ext cx="28590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A.  </a:t>
            </a:r>
            <a:r>
              <a:rPr lang="en-US" altLang="en-US" sz="3200">
                <a:solidFill>
                  <a:schemeClr val="tx1"/>
                </a:solidFill>
                <a:latin typeface="Times" panose="02020603050405020304" pitchFamily="18" charset="0"/>
                <a:cs typeface="Times New Roman" panose="02020603050405020304" pitchFamily="18" charset="0"/>
              </a:rPr>
              <a:t>genetic drift</a:t>
            </a:r>
            <a:r>
              <a:rPr lang="en-US" altLang="en-US" sz="3200">
                <a:solidFill>
                  <a:schemeClr val="tx1"/>
                </a:solidFill>
                <a:latin typeface="Times" panose="02020603050405020304" pitchFamily="18" charset="0"/>
              </a:rPr>
              <a:t> </a:t>
            </a:r>
          </a:p>
        </p:txBody>
      </p:sp>
    </p:spTree>
    <p:extLst>
      <p:ext uri="{BB962C8B-B14F-4D97-AF65-F5344CB8AC3E}">
        <p14:creationId xmlns:p14="http://schemas.microsoft.com/office/powerpoint/2010/main" val="2883518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5507"/>
                                        </p:tgtEl>
                                        <p:attrNameLst>
                                          <p:attrName>style.visibility</p:attrName>
                                        </p:attrNameLst>
                                      </p:cBhvr>
                                      <p:to>
                                        <p:strVal val="visible"/>
                                      </p:to>
                                    </p:set>
                                    <p:animEffect transition="in" filter="box(out)">
                                      <p:cBhvr>
                                        <p:cTn id="7" dur="500"/>
                                        <p:tgtEl>
                                          <p:spTgt spid="1045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5512"/>
                                        </p:tgtEl>
                                        <p:attrNameLst>
                                          <p:attrName>style.visibility</p:attrName>
                                        </p:attrNameLst>
                                      </p:cBhvr>
                                      <p:to>
                                        <p:strVal val="visible"/>
                                      </p:to>
                                    </p:set>
                                    <p:animEffect transition="in" filter="box(out)">
                                      <p:cBhvr>
                                        <p:cTn id="12" dur="500"/>
                                        <p:tgtEl>
                                          <p:spTgt spid="1045512"/>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045511"/>
                                        </p:tgtEl>
                                        <p:attrNameLst>
                                          <p:attrName>style.visibility</p:attrName>
                                        </p:attrNameLst>
                                      </p:cBhvr>
                                      <p:to>
                                        <p:strVal val="visible"/>
                                      </p:to>
                                    </p:set>
                                    <p:animEffect transition="in" filter="box(out)">
                                      <p:cBhvr>
                                        <p:cTn id="16" dur="500"/>
                                        <p:tgtEl>
                                          <p:spTgt spid="1045511"/>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045510"/>
                                        </p:tgtEl>
                                        <p:attrNameLst>
                                          <p:attrName>style.visibility</p:attrName>
                                        </p:attrNameLst>
                                      </p:cBhvr>
                                      <p:to>
                                        <p:strVal val="visible"/>
                                      </p:to>
                                    </p:set>
                                    <p:animEffect transition="in" filter="box(out)">
                                      <p:cBhvr>
                                        <p:cTn id="20" dur="500"/>
                                        <p:tgtEl>
                                          <p:spTgt spid="1045510"/>
                                        </p:tgtEl>
                                      </p:cBhvr>
                                    </p:animEffect>
                                  </p:childTnLst>
                                </p:cTn>
                              </p:par>
                            </p:childTnLst>
                          </p:cTn>
                        </p:par>
                        <p:par>
                          <p:cTn id="21" fill="hold" nodeType="afterGroup">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1045509"/>
                                        </p:tgtEl>
                                        <p:attrNameLst>
                                          <p:attrName>style.visibility</p:attrName>
                                        </p:attrNameLst>
                                      </p:cBhvr>
                                      <p:to>
                                        <p:strVal val="visible"/>
                                      </p:to>
                                    </p:set>
                                    <p:animEffect transition="in" filter="box(out)">
                                      <p:cBhvr>
                                        <p:cTn id="24" dur="500"/>
                                        <p:tgtEl>
                                          <p:spTgt spid="1045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07" grpId="0" autoUpdateAnimBg="0"/>
      <p:bldP spid="1045509" grpId="0" autoUpdateAnimBg="0"/>
      <p:bldP spid="1045510" grpId="0" autoUpdateAnimBg="0"/>
      <p:bldP spid="1045511" grpId="0" autoUpdateAnimBg="0"/>
      <p:bldP spid="1045512"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7040563"/>
            <a:ext cx="8229600" cy="122237"/>
          </a:xfrm>
        </p:spPr>
        <p:txBody>
          <a:bodyPr>
            <a:normAutofit fontScale="90000"/>
          </a:bodyPr>
          <a:lstStyle/>
          <a:p>
            <a:pPr algn="r" eaLnBrk="1" hangingPunct="1"/>
            <a:r>
              <a:rPr lang="en-US" altLang="en-US" sz="1400" b="1" smtClean="0"/>
              <a:t>Section 2 Check</a:t>
            </a:r>
          </a:p>
        </p:txBody>
      </p:sp>
      <p:sp>
        <p:nvSpPr>
          <p:cNvPr id="41987" name="Rectangle 3"/>
          <p:cNvSpPr>
            <a:spLocks noChangeArrowheads="1"/>
          </p:cNvSpPr>
          <p:nvPr/>
        </p:nvSpPr>
        <p:spPr bwMode="auto">
          <a:xfrm>
            <a:off x="587375" y="3092450"/>
            <a:ext cx="7142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endParaRPr lang="en-US" altLang="en-US" sz="3200">
              <a:solidFill>
                <a:srgbClr val="FFFFCC"/>
              </a:solidFill>
              <a:latin typeface="Times" panose="02020603050405020304" pitchFamily="18" charset="0"/>
            </a:endParaRPr>
          </a:p>
        </p:txBody>
      </p:sp>
      <p:sp>
        <p:nvSpPr>
          <p:cNvPr id="41988" name="Rectangle 4"/>
          <p:cNvSpPr>
            <a:spLocks noChangeArrowheads="1"/>
          </p:cNvSpPr>
          <p:nvPr/>
        </p:nvSpPr>
        <p:spPr bwMode="auto">
          <a:xfrm>
            <a:off x="609600" y="993775"/>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2"/>
                </a:solidFill>
                <a:latin typeface="Times" panose="02020603050405020304" pitchFamily="18" charset="0"/>
                <a:cs typeface="Times New Roman" panose="02020603050405020304" pitchFamily="18" charset="0"/>
              </a:rPr>
              <a:t>The answer is B.</a:t>
            </a:r>
            <a:r>
              <a:rPr lang="en-US" altLang="en-US" sz="3200">
                <a:solidFill>
                  <a:schemeClr val="tx1"/>
                </a:solidFill>
                <a:latin typeface="Times" panose="02020603050405020304" pitchFamily="18" charset="0"/>
                <a:cs typeface="Times New Roman" panose="02020603050405020304" pitchFamily="18" charset="0"/>
              </a:rPr>
              <a:t> Organisms with lethal mutations do not survive. Therefore, organisms with lethal mutations cannot produce enough offspring to affect a population’s genetic equilibrium.</a:t>
            </a:r>
          </a:p>
        </p:txBody>
      </p:sp>
    </p:spTree>
    <p:extLst>
      <p:ext uri="{BB962C8B-B14F-4D97-AF65-F5344CB8AC3E}">
        <p14:creationId xmlns:p14="http://schemas.microsoft.com/office/powerpoint/2010/main" val="2557428827"/>
      </p:ext>
    </p:extLst>
  </p:cSld>
  <p:clrMapOvr>
    <a:masterClrMapping/>
  </p:clrMapOvr>
  <p:transition>
    <p:zo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Section 2 Check</a:t>
            </a:r>
          </a:p>
        </p:txBody>
      </p:sp>
      <p:sp>
        <p:nvSpPr>
          <p:cNvPr id="1047555" name="Rectangle 3"/>
          <p:cNvSpPr>
            <a:spLocks noChangeArrowheads="1"/>
          </p:cNvSpPr>
          <p:nvPr/>
        </p:nvSpPr>
        <p:spPr bwMode="auto">
          <a:xfrm>
            <a:off x="0" y="1343025"/>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000">
                <a:solidFill>
                  <a:schemeClr val="tx1"/>
                </a:solidFill>
                <a:latin typeface="Times" panose="02020603050405020304" pitchFamily="18" charset="0"/>
              </a:rPr>
              <a:t>      </a:t>
            </a:r>
            <a:r>
              <a:rPr lang="en-US" altLang="en-US" sz="3000">
                <a:solidFill>
                  <a:schemeClr val="tx1"/>
                </a:solidFill>
                <a:latin typeface="Times" panose="02020603050405020304" pitchFamily="18" charset="0"/>
                <a:cs typeface="Times New Roman" panose="02020603050405020304" pitchFamily="18" charset="0"/>
              </a:rPr>
              <a:t>Why are the Galapagos Islands rich in unique species of organisms?</a:t>
            </a:r>
            <a:r>
              <a:rPr lang="en-US" altLang="en-US" sz="3000">
                <a:solidFill>
                  <a:schemeClr val="tx1"/>
                </a:solidFill>
                <a:latin typeface="Times" panose="02020603050405020304" pitchFamily="18" charset="0"/>
              </a:rPr>
              <a:t> </a:t>
            </a:r>
          </a:p>
        </p:txBody>
      </p:sp>
      <p:sp>
        <p:nvSpPr>
          <p:cNvPr id="43012" name="Rectangle 4"/>
          <p:cNvSpPr>
            <a:spLocks noChangeArrowheads="1"/>
          </p:cNvSpPr>
          <p:nvPr/>
        </p:nvSpPr>
        <p:spPr bwMode="auto">
          <a:xfrm>
            <a:off x="584200" y="733425"/>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hlink"/>
                </a:solidFill>
                <a:latin typeface="Times" panose="02020603050405020304" pitchFamily="18" charset="0"/>
              </a:rPr>
              <a:t>Question 4</a:t>
            </a:r>
          </a:p>
        </p:txBody>
      </p:sp>
      <p:sp>
        <p:nvSpPr>
          <p:cNvPr id="1047557" name="Text Box 5"/>
          <p:cNvSpPr txBox="1">
            <a:spLocks noChangeArrowheads="1"/>
          </p:cNvSpPr>
          <p:nvPr/>
        </p:nvSpPr>
        <p:spPr bwMode="auto">
          <a:xfrm>
            <a:off x="674688" y="5024438"/>
            <a:ext cx="6710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000">
                <a:solidFill>
                  <a:schemeClr val="tx1"/>
                </a:solidFill>
                <a:latin typeface="Times" panose="02020603050405020304" pitchFamily="18" charset="0"/>
              </a:rPr>
              <a:t>D. </a:t>
            </a:r>
            <a:r>
              <a:rPr lang="en-US" altLang="en-US" sz="3000">
                <a:solidFill>
                  <a:schemeClr val="tx1"/>
                </a:solidFill>
                <a:latin typeface="Times" panose="02020603050405020304" pitchFamily="18" charset="0"/>
                <a:cs typeface="Times New Roman" panose="02020603050405020304" pitchFamily="18" charset="0"/>
              </a:rPr>
              <a:t>The island species have been subjected </a:t>
            </a:r>
          </a:p>
          <a:p>
            <a:pPr eaLnBrk="1" hangingPunct="1">
              <a:lnSpc>
                <a:spcPct val="50000"/>
              </a:lnSpc>
            </a:pPr>
            <a:r>
              <a:rPr lang="en-US" altLang="en-US" sz="3000">
                <a:solidFill>
                  <a:schemeClr val="tx1"/>
                </a:solidFill>
                <a:latin typeface="Times" panose="02020603050405020304" pitchFamily="18" charset="0"/>
                <a:cs typeface="Times New Roman" panose="02020603050405020304" pitchFamily="18" charset="0"/>
              </a:rPr>
              <a:t>     to stabilizing selection.</a:t>
            </a:r>
          </a:p>
        </p:txBody>
      </p:sp>
      <p:sp>
        <p:nvSpPr>
          <p:cNvPr id="1047558" name="Text Box 6"/>
          <p:cNvSpPr txBox="1">
            <a:spLocks noChangeArrowheads="1"/>
          </p:cNvSpPr>
          <p:nvPr/>
        </p:nvSpPr>
        <p:spPr bwMode="auto">
          <a:xfrm>
            <a:off x="685800" y="3997325"/>
            <a:ext cx="6689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000">
                <a:solidFill>
                  <a:schemeClr val="tx1"/>
                </a:solidFill>
                <a:latin typeface="Times" panose="02020603050405020304" pitchFamily="18" charset="0"/>
              </a:rPr>
              <a:t>C. </a:t>
            </a:r>
            <a:r>
              <a:rPr lang="en-US" altLang="en-US" sz="3000">
                <a:solidFill>
                  <a:schemeClr val="tx1"/>
                </a:solidFill>
                <a:latin typeface="Times" panose="02020603050405020304" pitchFamily="18" charset="0"/>
                <a:cs typeface="Times New Roman" panose="02020603050405020304" pitchFamily="18" charset="0"/>
              </a:rPr>
              <a:t>The island species have been subjected </a:t>
            </a:r>
          </a:p>
          <a:p>
            <a:pPr eaLnBrk="1" hangingPunct="1">
              <a:lnSpc>
                <a:spcPct val="50000"/>
              </a:lnSpc>
            </a:pPr>
            <a:r>
              <a:rPr lang="en-US" altLang="en-US" sz="3000">
                <a:solidFill>
                  <a:schemeClr val="tx1"/>
                </a:solidFill>
                <a:latin typeface="Times" panose="02020603050405020304" pitchFamily="18" charset="0"/>
                <a:cs typeface="Times New Roman" panose="02020603050405020304" pitchFamily="18" charset="0"/>
              </a:rPr>
              <a:t>     to increased gene flow.</a:t>
            </a:r>
          </a:p>
        </p:txBody>
      </p:sp>
      <p:sp>
        <p:nvSpPr>
          <p:cNvPr id="1047559" name="Text Box 7"/>
          <p:cNvSpPr txBox="1">
            <a:spLocks noChangeArrowheads="1"/>
          </p:cNvSpPr>
          <p:nvPr/>
        </p:nvSpPr>
        <p:spPr bwMode="auto">
          <a:xfrm>
            <a:off x="692150" y="3402013"/>
            <a:ext cx="668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000">
                <a:solidFill>
                  <a:schemeClr val="tx1"/>
                </a:solidFill>
                <a:latin typeface="Times" panose="02020603050405020304" pitchFamily="18" charset="0"/>
              </a:rPr>
              <a:t>B. </a:t>
            </a:r>
            <a:r>
              <a:rPr lang="en-US" altLang="en-US" sz="3000">
                <a:solidFill>
                  <a:schemeClr val="tx1"/>
                </a:solidFill>
                <a:latin typeface="Times" panose="02020603050405020304" pitchFamily="18" charset="0"/>
                <a:cs typeface="Times New Roman" panose="02020603050405020304" pitchFamily="18" charset="0"/>
              </a:rPr>
              <a:t>The islands are geographically isolated.</a:t>
            </a:r>
          </a:p>
        </p:txBody>
      </p:sp>
      <p:sp>
        <p:nvSpPr>
          <p:cNvPr id="1047560" name="Text Box 8"/>
          <p:cNvSpPr txBox="1">
            <a:spLocks noChangeArrowheads="1"/>
          </p:cNvSpPr>
          <p:nvPr/>
        </p:nvSpPr>
        <p:spPr bwMode="auto">
          <a:xfrm>
            <a:off x="669925" y="2362200"/>
            <a:ext cx="6340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000">
                <a:solidFill>
                  <a:schemeClr val="tx1"/>
                </a:solidFill>
                <a:latin typeface="Times" panose="02020603050405020304" pitchFamily="18" charset="0"/>
              </a:rPr>
              <a:t>A. </a:t>
            </a:r>
            <a:r>
              <a:rPr lang="en-US" altLang="en-US" sz="3000">
                <a:solidFill>
                  <a:schemeClr val="tx1"/>
                </a:solidFill>
                <a:latin typeface="Times" panose="02020603050405020304" pitchFamily="18" charset="0"/>
                <a:cs typeface="Times New Roman" panose="02020603050405020304" pitchFamily="18" charset="0"/>
              </a:rPr>
              <a:t>The islands are an area exhibiting an </a:t>
            </a:r>
          </a:p>
          <a:p>
            <a:pPr eaLnBrk="1" hangingPunct="1">
              <a:lnSpc>
                <a:spcPct val="50000"/>
              </a:lnSpc>
            </a:pPr>
            <a:r>
              <a:rPr lang="en-US" altLang="en-US" sz="3000">
                <a:solidFill>
                  <a:schemeClr val="tx1"/>
                </a:solidFill>
                <a:latin typeface="Times" panose="02020603050405020304" pitchFamily="18" charset="0"/>
                <a:cs typeface="Times New Roman" panose="02020603050405020304" pitchFamily="18" charset="0"/>
              </a:rPr>
              <a:t>	   abnormal number of mutations.</a:t>
            </a:r>
            <a:r>
              <a:rPr lang="en-US" altLang="en-US" sz="3000">
                <a:solidFill>
                  <a:schemeClr val="tx1"/>
                </a:solidFill>
                <a:latin typeface="Times" panose="02020603050405020304" pitchFamily="18" charset="0"/>
              </a:rPr>
              <a:t> </a:t>
            </a:r>
          </a:p>
        </p:txBody>
      </p:sp>
    </p:spTree>
    <p:extLst>
      <p:ext uri="{BB962C8B-B14F-4D97-AF65-F5344CB8AC3E}">
        <p14:creationId xmlns:p14="http://schemas.microsoft.com/office/powerpoint/2010/main" val="14787904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7555"/>
                                        </p:tgtEl>
                                        <p:attrNameLst>
                                          <p:attrName>style.visibility</p:attrName>
                                        </p:attrNameLst>
                                      </p:cBhvr>
                                      <p:to>
                                        <p:strVal val="visible"/>
                                      </p:to>
                                    </p:set>
                                    <p:animEffect transition="in" filter="box(out)">
                                      <p:cBhvr>
                                        <p:cTn id="7" dur="500"/>
                                        <p:tgtEl>
                                          <p:spTgt spid="1047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7560"/>
                                        </p:tgtEl>
                                        <p:attrNameLst>
                                          <p:attrName>style.visibility</p:attrName>
                                        </p:attrNameLst>
                                      </p:cBhvr>
                                      <p:to>
                                        <p:strVal val="visible"/>
                                      </p:to>
                                    </p:set>
                                    <p:animEffect transition="in" filter="box(out)">
                                      <p:cBhvr>
                                        <p:cTn id="12" dur="500"/>
                                        <p:tgtEl>
                                          <p:spTgt spid="1047560"/>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047559"/>
                                        </p:tgtEl>
                                        <p:attrNameLst>
                                          <p:attrName>style.visibility</p:attrName>
                                        </p:attrNameLst>
                                      </p:cBhvr>
                                      <p:to>
                                        <p:strVal val="visible"/>
                                      </p:to>
                                    </p:set>
                                    <p:animEffect transition="in" filter="box(out)">
                                      <p:cBhvr>
                                        <p:cTn id="16" dur="500"/>
                                        <p:tgtEl>
                                          <p:spTgt spid="1047559"/>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047558"/>
                                        </p:tgtEl>
                                        <p:attrNameLst>
                                          <p:attrName>style.visibility</p:attrName>
                                        </p:attrNameLst>
                                      </p:cBhvr>
                                      <p:to>
                                        <p:strVal val="visible"/>
                                      </p:to>
                                    </p:set>
                                    <p:animEffect transition="in" filter="box(out)">
                                      <p:cBhvr>
                                        <p:cTn id="20" dur="500"/>
                                        <p:tgtEl>
                                          <p:spTgt spid="1047558"/>
                                        </p:tgtEl>
                                      </p:cBhvr>
                                    </p:animEffect>
                                  </p:childTnLst>
                                </p:cTn>
                              </p:par>
                            </p:childTnLst>
                          </p:cTn>
                        </p:par>
                        <p:par>
                          <p:cTn id="21" fill="hold" nodeType="afterGroup">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1047557"/>
                                        </p:tgtEl>
                                        <p:attrNameLst>
                                          <p:attrName>style.visibility</p:attrName>
                                        </p:attrNameLst>
                                      </p:cBhvr>
                                      <p:to>
                                        <p:strVal val="visible"/>
                                      </p:to>
                                    </p:set>
                                    <p:animEffect transition="in" filter="box(out)">
                                      <p:cBhvr>
                                        <p:cTn id="24" dur="500"/>
                                        <p:tgtEl>
                                          <p:spTgt spid="1047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autoUpdateAnimBg="0"/>
      <p:bldP spid="1047557" grpId="0" autoUpdateAnimBg="0"/>
      <p:bldP spid="1047558" grpId="0" autoUpdateAnimBg="0"/>
      <p:bldP spid="1047559" grpId="0" autoUpdateAnimBg="0"/>
      <p:bldP spid="1047560"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7040563"/>
            <a:ext cx="8229600" cy="122237"/>
          </a:xfrm>
        </p:spPr>
        <p:txBody>
          <a:bodyPr>
            <a:normAutofit fontScale="90000"/>
          </a:bodyPr>
          <a:lstStyle/>
          <a:p>
            <a:pPr algn="r" eaLnBrk="1" hangingPunct="1"/>
            <a:r>
              <a:rPr lang="en-US" altLang="en-US" sz="1400" b="1" smtClean="0"/>
              <a:t>Section 2 Check</a:t>
            </a:r>
          </a:p>
        </p:txBody>
      </p:sp>
      <p:sp>
        <p:nvSpPr>
          <p:cNvPr id="44035" name="Rectangle 3"/>
          <p:cNvSpPr>
            <a:spLocks noChangeArrowheads="1"/>
          </p:cNvSpPr>
          <p:nvPr/>
        </p:nvSpPr>
        <p:spPr bwMode="auto">
          <a:xfrm>
            <a:off x="587375" y="3092450"/>
            <a:ext cx="7142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endParaRPr lang="en-US" altLang="en-US" sz="3200">
              <a:solidFill>
                <a:srgbClr val="FFFFCC"/>
              </a:solidFill>
              <a:latin typeface="Times" panose="02020603050405020304" pitchFamily="18" charset="0"/>
            </a:endParaRPr>
          </a:p>
        </p:txBody>
      </p:sp>
      <p:sp>
        <p:nvSpPr>
          <p:cNvPr id="44036" name="Rectangle 4"/>
          <p:cNvSpPr>
            <a:spLocks noChangeArrowheads="1"/>
          </p:cNvSpPr>
          <p:nvPr/>
        </p:nvSpPr>
        <p:spPr bwMode="auto">
          <a:xfrm>
            <a:off x="990600" y="914400"/>
            <a:ext cx="8077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2"/>
                </a:solidFill>
                <a:latin typeface="Times" panose="02020603050405020304" pitchFamily="18" charset="0"/>
                <a:cs typeface="Times New Roman" panose="02020603050405020304" pitchFamily="18" charset="0"/>
              </a:rPr>
              <a:t>The answer is B.</a:t>
            </a:r>
            <a:r>
              <a:rPr lang="en-US" altLang="en-US" sz="3200">
                <a:solidFill>
                  <a:schemeClr val="tx1"/>
                </a:solidFill>
                <a:latin typeface="Times" panose="02020603050405020304" pitchFamily="18" charset="0"/>
                <a:cs typeface="Times New Roman" panose="02020603050405020304" pitchFamily="18" charset="0"/>
              </a:rPr>
              <a:t> Geographic isolation has helped to keep the islands’ species unique.</a:t>
            </a:r>
          </a:p>
        </p:txBody>
      </p:sp>
      <p:pic>
        <p:nvPicPr>
          <p:cNvPr id="44037" name="Picture 10" descr="Section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8100"/>
            <a:ext cx="24003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2" descr="Galapagos Liz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6216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3" descr="Galapagos Bird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206216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978994"/>
      </p:ext>
    </p:extLst>
  </p:cSld>
  <p:clrMapOvr>
    <a:masterClrMapping/>
  </p:clrMapOvr>
  <p:transition>
    <p:zo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Summary – 15.1</a:t>
            </a:r>
          </a:p>
        </p:txBody>
      </p:sp>
      <p:pic>
        <p:nvPicPr>
          <p:cNvPr id="45059" name="Picture 8" descr="chapter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53975"/>
            <a:ext cx="2892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610" name="Rectangle 10"/>
          <p:cNvSpPr>
            <a:spLocks noChangeArrowheads="1"/>
          </p:cNvSpPr>
          <p:nvPr/>
        </p:nvSpPr>
        <p:spPr bwMode="auto">
          <a:xfrm>
            <a:off x="457200" y="1671638"/>
            <a:ext cx="77724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After many years of experimentation and observation, Charles Darwin proposed the idea that species originated through the process of natural selection.</a:t>
            </a:r>
          </a:p>
        </p:txBody>
      </p:sp>
      <p:sp>
        <p:nvSpPr>
          <p:cNvPr id="45061" name="Rectangle 11"/>
          <p:cNvSpPr>
            <a:spLocks noChangeArrowheads="1"/>
          </p:cNvSpPr>
          <p:nvPr/>
        </p:nvSpPr>
        <p:spPr bwMode="auto">
          <a:xfrm>
            <a:off x="457200" y="9906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000" b="1">
                <a:solidFill>
                  <a:schemeClr val="tx2"/>
                </a:solidFill>
                <a:latin typeface="Times" panose="02020603050405020304" pitchFamily="18" charset="0"/>
              </a:rPr>
              <a:t>Natural Selection and the Evidence for Evolution</a:t>
            </a:r>
            <a:r>
              <a:rPr lang="en-US" altLang="en-US" sz="4000" b="1">
                <a:solidFill>
                  <a:srgbClr val="FFFF00"/>
                </a:solidFill>
                <a:latin typeface="Times" panose="02020603050405020304" pitchFamily="18" charset="0"/>
              </a:rPr>
              <a:t> </a:t>
            </a:r>
          </a:p>
        </p:txBody>
      </p:sp>
      <p:sp>
        <p:nvSpPr>
          <p:cNvPr id="1049612" name="Rectangle 12"/>
          <p:cNvSpPr>
            <a:spLocks noChangeArrowheads="1"/>
          </p:cNvSpPr>
          <p:nvPr/>
        </p:nvSpPr>
        <p:spPr bwMode="auto">
          <a:xfrm>
            <a:off x="457200" y="3652838"/>
            <a:ext cx="800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a:solidFill>
                  <a:schemeClr val="tx1"/>
                </a:solidFill>
                <a:latin typeface="Times" panose="02020603050405020304" pitchFamily="18" charset="0"/>
              </a:rPr>
              <a:t>Natural selection is a mechanism of change in populations. In a specific environment, individuals with certain variations are likely to survive, reproduce, and pass these variations to future generations.</a:t>
            </a:r>
          </a:p>
        </p:txBody>
      </p:sp>
    </p:spTree>
    <p:extLst>
      <p:ext uri="{BB962C8B-B14F-4D97-AF65-F5344CB8AC3E}">
        <p14:creationId xmlns:p14="http://schemas.microsoft.com/office/powerpoint/2010/main" val="94785469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9610"/>
                                        </p:tgtEl>
                                        <p:attrNameLst>
                                          <p:attrName>style.visibility</p:attrName>
                                        </p:attrNameLst>
                                      </p:cBhvr>
                                      <p:to>
                                        <p:strVal val="visible"/>
                                      </p:to>
                                    </p:set>
                                    <p:animEffect transition="in" filter="box(out)">
                                      <p:cBhvr>
                                        <p:cTn id="7" dur="500"/>
                                        <p:tgtEl>
                                          <p:spTgt spid="1049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9612"/>
                                        </p:tgtEl>
                                        <p:attrNameLst>
                                          <p:attrName>style.visibility</p:attrName>
                                        </p:attrNameLst>
                                      </p:cBhvr>
                                      <p:to>
                                        <p:strVal val="visible"/>
                                      </p:to>
                                    </p:set>
                                    <p:animEffect transition="in" filter="box(out)">
                                      <p:cBhvr>
                                        <p:cTn id="12" dur="500"/>
                                        <p:tgtEl>
                                          <p:spTgt spid="1049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0" grpId="0" autoUpdateAnimBg="0"/>
      <p:bldP spid="1049612"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Summary – 15.2</a:t>
            </a:r>
          </a:p>
        </p:txBody>
      </p:sp>
      <p:pic>
        <p:nvPicPr>
          <p:cNvPr id="46083" name="Picture 8" descr="chapter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53975"/>
            <a:ext cx="2892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658" name="Rectangle 10"/>
          <p:cNvSpPr>
            <a:spLocks noChangeArrowheads="1"/>
          </p:cNvSpPr>
          <p:nvPr/>
        </p:nvSpPr>
        <p:spPr bwMode="auto">
          <a:xfrm>
            <a:off x="457200" y="1870075"/>
            <a:ext cx="8382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Evolution can occur only when a population’s genetic equilibrium changes. Mutation, genetic drift, and gene flow can change a population’s genetic equilibrium, especially in a small, isolated population. Natural selection is usually a factor that causes change in established gene pools—both large and small.</a:t>
            </a:r>
          </a:p>
        </p:txBody>
      </p:sp>
      <p:sp>
        <p:nvSpPr>
          <p:cNvPr id="46085" name="Rectangle 11"/>
          <p:cNvSpPr>
            <a:spLocks noChangeArrowheads="1"/>
          </p:cNvSpPr>
          <p:nvPr/>
        </p:nvSpPr>
        <p:spPr bwMode="auto">
          <a:xfrm>
            <a:off x="457200" y="944563"/>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Mechanisms of Evolution</a:t>
            </a:r>
            <a:r>
              <a:rPr lang="en-US" altLang="en-US" sz="4000" b="1">
                <a:solidFill>
                  <a:srgbClr val="FFFF00"/>
                </a:solidFill>
                <a:latin typeface="Times" panose="02020603050405020304" pitchFamily="18" charset="0"/>
              </a:rPr>
              <a:t> </a:t>
            </a:r>
          </a:p>
        </p:txBody>
      </p:sp>
    </p:spTree>
    <p:extLst>
      <p:ext uri="{BB962C8B-B14F-4D97-AF65-F5344CB8AC3E}">
        <p14:creationId xmlns:p14="http://schemas.microsoft.com/office/powerpoint/2010/main" val="29429052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51658"/>
                                        </p:tgtEl>
                                        <p:attrNameLst>
                                          <p:attrName>style.visibility</p:attrName>
                                        </p:attrNameLst>
                                      </p:cBhvr>
                                      <p:to>
                                        <p:strVal val="visible"/>
                                      </p:to>
                                    </p:set>
                                    <p:animEffect transition="in" filter="box(out)">
                                      <p:cBhvr>
                                        <p:cTn id="7" dur="500"/>
                                        <p:tgtEl>
                                          <p:spTgt spid="105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8"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Summary – 15.2</a:t>
            </a:r>
          </a:p>
        </p:txBody>
      </p:sp>
      <p:pic>
        <p:nvPicPr>
          <p:cNvPr id="47107" name="Picture 8" descr="chapter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53975"/>
            <a:ext cx="2892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682" name="Rectangle 10"/>
          <p:cNvSpPr>
            <a:spLocks noChangeArrowheads="1"/>
          </p:cNvSpPr>
          <p:nvPr/>
        </p:nvSpPr>
        <p:spPr bwMode="auto">
          <a:xfrm>
            <a:off x="457200" y="3260725"/>
            <a:ext cx="7848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There are many patterns of evolution in nature. These patterns support the idea that natural selection is an important mechanism of evolution.</a:t>
            </a:r>
          </a:p>
        </p:txBody>
      </p:sp>
      <p:sp>
        <p:nvSpPr>
          <p:cNvPr id="47109" name="Rectangle 11"/>
          <p:cNvSpPr>
            <a:spLocks noChangeArrowheads="1"/>
          </p:cNvSpPr>
          <p:nvPr/>
        </p:nvSpPr>
        <p:spPr bwMode="auto">
          <a:xfrm>
            <a:off x="457200" y="944563"/>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Mechanisms of Evolution</a:t>
            </a:r>
            <a:r>
              <a:rPr lang="en-US" altLang="en-US" sz="4000" b="1">
                <a:solidFill>
                  <a:srgbClr val="FFFF00"/>
                </a:solidFill>
                <a:latin typeface="Times" panose="02020603050405020304" pitchFamily="18" charset="0"/>
              </a:rPr>
              <a:t> </a:t>
            </a:r>
          </a:p>
        </p:txBody>
      </p:sp>
      <p:sp>
        <p:nvSpPr>
          <p:cNvPr id="1052684" name="Rectangle 12"/>
          <p:cNvSpPr>
            <a:spLocks noChangeArrowheads="1"/>
          </p:cNvSpPr>
          <p:nvPr/>
        </p:nvSpPr>
        <p:spPr bwMode="auto">
          <a:xfrm>
            <a:off x="457200" y="1911350"/>
            <a:ext cx="8610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The separation of populations by physical barriers can lead to speciation.</a:t>
            </a:r>
          </a:p>
        </p:txBody>
      </p:sp>
    </p:spTree>
    <p:extLst>
      <p:ext uri="{BB962C8B-B14F-4D97-AF65-F5344CB8AC3E}">
        <p14:creationId xmlns:p14="http://schemas.microsoft.com/office/powerpoint/2010/main" val="41904894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52684"/>
                                        </p:tgtEl>
                                        <p:attrNameLst>
                                          <p:attrName>style.visibility</p:attrName>
                                        </p:attrNameLst>
                                      </p:cBhvr>
                                      <p:to>
                                        <p:strVal val="visible"/>
                                      </p:to>
                                    </p:set>
                                    <p:animEffect transition="in" filter="box(out)">
                                      <p:cBhvr>
                                        <p:cTn id="7" dur="500"/>
                                        <p:tgtEl>
                                          <p:spTgt spid="1052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2682"/>
                                        </p:tgtEl>
                                        <p:attrNameLst>
                                          <p:attrName>style.visibility</p:attrName>
                                        </p:attrNameLst>
                                      </p:cBhvr>
                                      <p:to>
                                        <p:strVal val="visible"/>
                                      </p:to>
                                    </p:set>
                                    <p:animEffect transition="in" filter="box(out)">
                                      <p:cBhvr>
                                        <p:cTn id="12" dur="500"/>
                                        <p:tgtEl>
                                          <p:spTgt spid="1052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82" grpId="0" autoUpdateAnimBg="0"/>
      <p:bldP spid="1052684" grpId="0"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Summary – 15.2</a:t>
            </a:r>
          </a:p>
        </p:txBody>
      </p:sp>
      <p:pic>
        <p:nvPicPr>
          <p:cNvPr id="48131" name="Picture 8" descr="chapter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53975"/>
            <a:ext cx="2892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0"/>
          <p:cNvSpPr>
            <a:spLocks noChangeArrowheads="1"/>
          </p:cNvSpPr>
          <p:nvPr/>
        </p:nvSpPr>
        <p:spPr bwMode="auto">
          <a:xfrm>
            <a:off x="457200" y="944563"/>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r>
              <a:rPr lang="en-US" altLang="en-US" sz="3600" b="1">
                <a:solidFill>
                  <a:schemeClr val="tx2"/>
                </a:solidFill>
                <a:latin typeface="Times" panose="02020603050405020304" pitchFamily="18" charset="0"/>
              </a:rPr>
              <a:t>Mechanisms of Evolution</a:t>
            </a:r>
            <a:r>
              <a:rPr lang="en-US" altLang="en-US" sz="4000" b="1">
                <a:solidFill>
                  <a:srgbClr val="FFFF00"/>
                </a:solidFill>
                <a:latin typeface="Times" panose="02020603050405020304" pitchFamily="18" charset="0"/>
              </a:rPr>
              <a:t> </a:t>
            </a:r>
          </a:p>
        </p:txBody>
      </p:sp>
      <p:sp>
        <p:nvSpPr>
          <p:cNvPr id="1053707" name="Rectangle 11"/>
          <p:cNvSpPr>
            <a:spLocks noChangeArrowheads="1"/>
          </p:cNvSpPr>
          <p:nvPr/>
        </p:nvSpPr>
        <p:spPr bwMode="auto">
          <a:xfrm>
            <a:off x="457200" y="1889125"/>
            <a:ext cx="78486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pPr eaLnBrk="1" hangingPunct="1">
              <a:buFontTx/>
              <a:buChar char="•"/>
            </a:pPr>
            <a:r>
              <a:rPr lang="en-US" altLang="en-US" sz="3200">
                <a:solidFill>
                  <a:schemeClr val="tx1"/>
                </a:solidFill>
                <a:latin typeface="Times" panose="02020603050405020304" pitchFamily="18" charset="0"/>
              </a:rPr>
              <a:t>Gradualism is the hypothesis that species originate through a gradual change in adaptations. The alternative hypothesis, punctuated equilibrium, argues that speciation occurs in relatively rapid bursts, followed by long periods of genetic equilibrium. Evidence for both evolutionary rates can be found in the fossil record.</a:t>
            </a:r>
          </a:p>
        </p:txBody>
      </p:sp>
    </p:spTree>
    <p:extLst>
      <p:ext uri="{BB962C8B-B14F-4D97-AF65-F5344CB8AC3E}">
        <p14:creationId xmlns:p14="http://schemas.microsoft.com/office/powerpoint/2010/main" val="205969036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53707"/>
                                        </p:tgtEl>
                                        <p:attrNameLst>
                                          <p:attrName>style.visibility</p:attrName>
                                        </p:attrNameLst>
                                      </p:cBhvr>
                                      <p:to>
                                        <p:strVal val="visible"/>
                                      </p:to>
                                    </p:set>
                                    <p:animEffect transition="in" filter="box(out)">
                                      <p:cBhvr>
                                        <p:cTn id="7" dur="500"/>
                                        <p:tgtEl>
                                          <p:spTgt spid="1053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7" grpId="0"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49155"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1</a:t>
            </a:r>
          </a:p>
        </p:txBody>
      </p:sp>
      <p:sp>
        <p:nvSpPr>
          <p:cNvPr id="49156" name="Text Box 4"/>
          <p:cNvSpPr txBox="1">
            <a:spLocks noChangeArrowheads="1"/>
          </p:cNvSpPr>
          <p:nvPr/>
        </p:nvSpPr>
        <p:spPr bwMode="auto">
          <a:xfrm>
            <a:off x="609600" y="1752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Why does disruptive selection favor speciation?</a:t>
            </a:r>
            <a:r>
              <a:rPr lang="en-US" altLang="en-US" sz="3200">
                <a:solidFill>
                  <a:schemeClr val="tx1"/>
                </a:solidFill>
                <a:latin typeface="Times" panose="02020603050405020304" pitchFamily="18" charset="0"/>
              </a:rPr>
              <a:t> </a:t>
            </a:r>
          </a:p>
        </p:txBody>
      </p:sp>
      <p:pic>
        <p:nvPicPr>
          <p:cNvPr id="49157"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33" name="Text Box 13"/>
          <p:cNvSpPr txBox="1">
            <a:spLocks noChangeArrowheads="1"/>
          </p:cNvSpPr>
          <p:nvPr/>
        </p:nvSpPr>
        <p:spPr bwMode="auto">
          <a:xfrm>
            <a:off x="533400" y="3001963"/>
            <a:ext cx="815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Answer</a:t>
            </a:r>
          </a:p>
        </p:txBody>
      </p:sp>
      <p:sp>
        <p:nvSpPr>
          <p:cNvPr id="1054734" name="Text Box 14"/>
          <p:cNvSpPr txBox="1">
            <a:spLocks noChangeArrowheads="1"/>
          </p:cNvSpPr>
          <p:nvPr/>
        </p:nvSpPr>
        <p:spPr bwMode="auto">
          <a:xfrm>
            <a:off x="609600" y="377825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Disruptive selection favors extreme variations of a trait. Over time, it is less likely that species with extreme variations will mate, therefore giving rise to new species.</a:t>
            </a:r>
            <a:endParaRPr lang="en-US" altLang="en-US" sz="3200" b="1">
              <a:solidFill>
                <a:schemeClr val="bg1"/>
              </a:solidFill>
              <a:latin typeface="Times" panose="02020603050405020304" pitchFamily="18" charset="0"/>
            </a:endParaRPr>
          </a:p>
        </p:txBody>
      </p:sp>
    </p:spTree>
    <p:extLst>
      <p:ext uri="{BB962C8B-B14F-4D97-AF65-F5344CB8AC3E}">
        <p14:creationId xmlns:p14="http://schemas.microsoft.com/office/powerpoint/2010/main" val="28400519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54733"/>
                                        </p:tgtEl>
                                        <p:attrNameLst>
                                          <p:attrName>style.visibility</p:attrName>
                                        </p:attrNameLst>
                                      </p:cBhvr>
                                      <p:to>
                                        <p:strVal val="visible"/>
                                      </p:to>
                                    </p:set>
                                    <p:animEffect transition="in" filter="box(out)">
                                      <p:cBhvr>
                                        <p:cTn id="7" dur="500"/>
                                        <p:tgtEl>
                                          <p:spTgt spid="1054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4734"/>
                                        </p:tgtEl>
                                        <p:attrNameLst>
                                          <p:attrName>style.visibility</p:attrName>
                                        </p:attrNameLst>
                                      </p:cBhvr>
                                      <p:to>
                                        <p:strVal val="visible"/>
                                      </p:to>
                                    </p:set>
                                    <p:animEffect transition="in" filter="box(out)">
                                      <p:cBhvr>
                                        <p:cTn id="12" dur="500"/>
                                        <p:tgtEl>
                                          <p:spTgt spid="1054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33" grpId="0" autoUpdateAnimBg="0"/>
      <p:bldP spid="10547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512763"/>
            <a:ext cx="8534400" cy="503237"/>
          </a:xfrm>
        </p:spPr>
        <p:txBody>
          <a:bodyPr/>
          <a:lstStyle/>
          <a:p>
            <a:pPr eaLnBrk="1" hangingPunct="1"/>
            <a:r>
              <a:rPr lang="en-US" smtClean="0"/>
              <a:t>Lamarck’s Hypothesis of Evolution</a:t>
            </a:r>
            <a:endParaRPr lang="en-US" b="0" smtClean="0">
              <a:solidFill>
                <a:schemeClr val="tx1"/>
              </a:solidFill>
            </a:endParaRPr>
          </a:p>
        </p:txBody>
      </p:sp>
      <p:sp>
        <p:nvSpPr>
          <p:cNvPr id="19459" name="Rectangle 3"/>
          <p:cNvSpPr>
            <a:spLocks noGrp="1" noChangeArrowheads="1"/>
          </p:cNvSpPr>
          <p:nvPr>
            <p:ph type="body" idx="1"/>
          </p:nvPr>
        </p:nvSpPr>
        <p:spPr>
          <a:xfrm>
            <a:off x="533400" y="1371600"/>
            <a:ext cx="8077200" cy="2768600"/>
          </a:xfrm>
        </p:spPr>
        <p:txBody>
          <a:bodyPr/>
          <a:lstStyle/>
          <a:p>
            <a:pPr eaLnBrk="1" hangingPunct="1"/>
            <a:r>
              <a:rPr lang="en-US" dirty="0" smtClean="0"/>
              <a:t>Lamarck hypothesized that species evolve through use and disuse of body parts and the inheritance of acquired characteristics</a:t>
            </a:r>
          </a:p>
          <a:p>
            <a:pPr eaLnBrk="1" hangingPunct="1"/>
            <a:r>
              <a:rPr lang="en-US" dirty="0" smtClean="0"/>
              <a:t>The mechanisms he proposed are unsupported by evidence, but he did propose a mechanism for evolution. </a:t>
            </a:r>
          </a:p>
        </p:txBody>
      </p:sp>
      <p:sp>
        <p:nvSpPr>
          <p:cNvPr id="19460" name="Text Box 4"/>
          <p:cNvSpPr txBox="1">
            <a:spLocks noChangeArrowheads="1"/>
          </p:cNvSpPr>
          <p:nvPr/>
        </p:nvSpPr>
        <p:spPr bwMode="auto">
          <a:xfrm>
            <a:off x="1371600" y="4191000"/>
            <a:ext cx="184150" cy="533400"/>
          </a:xfrm>
          <a:prstGeom prst="rect">
            <a:avLst/>
          </a:prstGeom>
          <a:noFill/>
          <a:ln w="34925">
            <a:noFill/>
            <a:miter lim="800000"/>
            <a:headEnd/>
            <a:tailEnd/>
          </a:ln>
        </p:spPr>
        <p:txBody>
          <a:bodyPr wrap="none" lIns="92075" tIns="46038" rIns="92075" bIns="46038" anchor="ctr">
            <a:spAutoFit/>
          </a:bodyPr>
          <a:lstStyle/>
          <a:p>
            <a:pPr algn="ctr"/>
            <a:endParaRPr kumimoji="1" lang="en-US" sz="2900">
              <a:sym typeface="Symbol" pitchFamily="84" charset="2"/>
            </a:endParaRPr>
          </a:p>
        </p:txBody>
      </p:sp>
      <p:grpSp>
        <p:nvGrpSpPr>
          <p:cNvPr id="19461" name="Group 8"/>
          <p:cNvGrpSpPr>
            <a:grpSpLocks/>
          </p:cNvGrpSpPr>
          <p:nvPr/>
        </p:nvGrpSpPr>
        <p:grpSpPr bwMode="auto">
          <a:xfrm>
            <a:off x="0" y="6553200"/>
            <a:ext cx="9144000" cy="304800"/>
            <a:chOff x="0" y="4128"/>
            <a:chExt cx="5760" cy="192"/>
          </a:xfrm>
        </p:grpSpPr>
        <p:sp>
          <p:nvSpPr>
            <p:cNvPr id="19463"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946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9462"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9" name="Picture 4" descr="22_04AcquiredTraitsBonsai-L"/>
          <p:cNvPicPr>
            <a:picLocks noChangeAspect="1" noChangeArrowheads="1"/>
          </p:cNvPicPr>
          <p:nvPr/>
        </p:nvPicPr>
        <p:blipFill>
          <a:blip r:embed="rId3" cstate="print"/>
          <a:srcRect/>
          <a:stretch>
            <a:fillRect/>
          </a:stretch>
        </p:blipFill>
        <p:spPr bwMode="auto">
          <a:xfrm>
            <a:off x="3733800" y="3748809"/>
            <a:ext cx="4449724"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0179"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2</a:t>
            </a:r>
          </a:p>
        </p:txBody>
      </p:sp>
      <p:sp>
        <p:nvSpPr>
          <p:cNvPr id="50180" name="Text Box 4"/>
          <p:cNvSpPr txBox="1">
            <a:spLocks noChangeArrowheads="1"/>
          </p:cNvSpPr>
          <p:nvPr/>
        </p:nvSpPr>
        <p:spPr bwMode="auto">
          <a:xfrm>
            <a:off x="609600" y="18288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Are the physical similarities between a dolphin and a shark evidence of convergent or divergent evolution? </a:t>
            </a:r>
          </a:p>
        </p:txBody>
      </p:sp>
      <p:pic>
        <p:nvPicPr>
          <p:cNvPr id="50181"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553359"/>
      </p:ext>
    </p:extLst>
  </p:cSld>
  <p:clrMapOvr>
    <a:masterClrMapping/>
  </p:clrMapOvr>
  <p:transition>
    <p:zo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800600" y="111125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2"/>
                </a:solidFill>
                <a:latin typeface="Times" panose="02020603050405020304" pitchFamily="18" charset="0"/>
                <a:cs typeface="Times New Roman" panose="02020603050405020304" pitchFamily="18" charset="0"/>
              </a:rPr>
              <a:t>The answer is convergent evolution</a:t>
            </a:r>
            <a:r>
              <a:rPr lang="en-US" altLang="en-US" sz="3200">
                <a:solidFill>
                  <a:schemeClr val="tx1"/>
                </a:solidFill>
                <a:latin typeface="Times" panose="02020603050405020304" pitchFamily="18" charset="0"/>
                <a:cs typeface="Times New Roman" panose="02020603050405020304" pitchFamily="18" charset="0"/>
              </a:rPr>
              <a:t>. Dolphins and sharks are unrelated organisms that have evolved similar traits because they share similar environmental pressures.</a:t>
            </a:r>
          </a:p>
        </p:txBody>
      </p:sp>
      <p:pic>
        <p:nvPicPr>
          <p:cNvPr id="51203" name="Picture 10"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1" descr="Dolp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3048000"/>
            <a:ext cx="36861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2" descr="Sh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1062038"/>
            <a:ext cx="37338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13"/>
          <p:cNvSpPr>
            <a:spLocks noGrp="1" noChangeArrowheads="1"/>
          </p:cNvSpPr>
          <p:nvPr>
            <p:ph type="title"/>
          </p:nvPr>
        </p:nvSpPr>
        <p:spPr>
          <a:xfrm>
            <a:off x="914400" y="6964363"/>
            <a:ext cx="8229600" cy="122237"/>
          </a:xfrm>
          <a:noFill/>
        </p:spPr>
        <p:txBody>
          <a:bodyPr>
            <a:normAutofit fontScale="90000"/>
          </a:bodyPr>
          <a:lstStyle/>
          <a:p>
            <a:pPr algn="r" eaLnBrk="1" hangingPunct="1"/>
            <a:r>
              <a:rPr lang="en-US" altLang="en-US" sz="1400" b="1" smtClean="0"/>
              <a:t>Chapter Assessment</a:t>
            </a:r>
          </a:p>
        </p:txBody>
      </p:sp>
    </p:spTree>
    <p:extLst>
      <p:ext uri="{BB962C8B-B14F-4D97-AF65-F5344CB8AC3E}">
        <p14:creationId xmlns:p14="http://schemas.microsoft.com/office/powerpoint/2010/main" val="3957603290"/>
      </p:ext>
    </p:extLst>
  </p:cSld>
  <p:clrMapOvr>
    <a:masterClrMapping/>
  </p:clrMapOvr>
  <p:transition>
    <p:zo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2227"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3</a:t>
            </a:r>
          </a:p>
        </p:txBody>
      </p:sp>
      <p:sp>
        <p:nvSpPr>
          <p:cNvPr id="52228" name="Text Box 4"/>
          <p:cNvSpPr txBox="1">
            <a:spLocks noChangeArrowheads="1"/>
          </p:cNvSpPr>
          <p:nvPr/>
        </p:nvSpPr>
        <p:spPr bwMode="auto">
          <a:xfrm>
            <a:off x="609600" y="16764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Niles Eldredge and Stephen J. Gould proposed _______.</a:t>
            </a:r>
            <a:r>
              <a:rPr lang="en-US" altLang="en-US" sz="3200">
                <a:solidFill>
                  <a:schemeClr val="tx1"/>
                </a:solidFill>
                <a:latin typeface="Times" panose="02020603050405020304" pitchFamily="18" charset="0"/>
              </a:rPr>
              <a:t> </a:t>
            </a:r>
          </a:p>
        </p:txBody>
      </p:sp>
      <p:sp>
        <p:nvSpPr>
          <p:cNvPr id="1057797" name="Text Box 5"/>
          <p:cNvSpPr txBox="1">
            <a:spLocks noChangeArrowheads="1"/>
          </p:cNvSpPr>
          <p:nvPr/>
        </p:nvSpPr>
        <p:spPr bwMode="auto">
          <a:xfrm>
            <a:off x="700088" y="4422775"/>
            <a:ext cx="41703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D.  </a:t>
            </a:r>
            <a:r>
              <a:rPr lang="en-US" altLang="en-US" sz="3200">
                <a:solidFill>
                  <a:schemeClr val="tx1"/>
                </a:solidFill>
                <a:latin typeface="Times" panose="02020603050405020304" pitchFamily="18" charset="0"/>
                <a:cs typeface="Times New Roman" panose="02020603050405020304" pitchFamily="18" charset="0"/>
              </a:rPr>
              <a:t>directional selection</a:t>
            </a:r>
            <a:r>
              <a:rPr lang="en-US" altLang="en-US" sz="3200">
                <a:solidFill>
                  <a:schemeClr val="tx1"/>
                </a:solidFill>
                <a:latin typeface="Times" panose="02020603050405020304" pitchFamily="18" charset="0"/>
              </a:rPr>
              <a:t> </a:t>
            </a:r>
          </a:p>
        </p:txBody>
      </p:sp>
      <p:sp>
        <p:nvSpPr>
          <p:cNvPr id="1057798" name="Text Box 6"/>
          <p:cNvSpPr txBox="1">
            <a:spLocks noChangeArrowheads="1"/>
          </p:cNvSpPr>
          <p:nvPr/>
        </p:nvSpPr>
        <p:spPr bwMode="auto">
          <a:xfrm>
            <a:off x="711200" y="3889375"/>
            <a:ext cx="4643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C.  </a:t>
            </a:r>
            <a:r>
              <a:rPr lang="en-US" altLang="en-US" sz="3200">
                <a:solidFill>
                  <a:schemeClr val="tx1"/>
                </a:solidFill>
                <a:latin typeface="Times" panose="02020603050405020304" pitchFamily="18" charset="0"/>
                <a:cs typeface="Times New Roman" panose="02020603050405020304" pitchFamily="18" charset="0"/>
              </a:rPr>
              <a:t>punctuated equilibrium</a:t>
            </a:r>
            <a:r>
              <a:rPr lang="en-US" altLang="en-US" sz="3200">
                <a:solidFill>
                  <a:schemeClr val="tx1"/>
                </a:solidFill>
                <a:latin typeface="Times" panose="02020603050405020304" pitchFamily="18" charset="0"/>
              </a:rPr>
              <a:t> </a:t>
            </a:r>
          </a:p>
        </p:txBody>
      </p:sp>
      <p:sp>
        <p:nvSpPr>
          <p:cNvPr id="1057799" name="Text Box 7"/>
          <p:cNvSpPr txBox="1">
            <a:spLocks noChangeArrowheads="1"/>
          </p:cNvSpPr>
          <p:nvPr/>
        </p:nvSpPr>
        <p:spPr bwMode="auto">
          <a:xfrm>
            <a:off x="704850" y="3355975"/>
            <a:ext cx="44180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B.  </a:t>
            </a:r>
            <a:r>
              <a:rPr lang="en-US" altLang="en-US" sz="3200">
                <a:solidFill>
                  <a:schemeClr val="tx1"/>
                </a:solidFill>
                <a:latin typeface="Times" panose="02020603050405020304" pitchFamily="18" charset="0"/>
                <a:cs typeface="Times New Roman" panose="02020603050405020304" pitchFamily="18" charset="0"/>
              </a:rPr>
              <a:t>reproductive isolation</a:t>
            </a:r>
            <a:r>
              <a:rPr lang="en-US" altLang="en-US" sz="3200">
                <a:solidFill>
                  <a:schemeClr val="tx1"/>
                </a:solidFill>
                <a:latin typeface="Times" panose="02020603050405020304" pitchFamily="18" charset="0"/>
              </a:rPr>
              <a:t> </a:t>
            </a:r>
          </a:p>
        </p:txBody>
      </p:sp>
      <p:sp>
        <p:nvSpPr>
          <p:cNvPr id="1057800" name="Text Box 8"/>
          <p:cNvSpPr txBox="1">
            <a:spLocks noChangeArrowheads="1"/>
          </p:cNvSpPr>
          <p:nvPr/>
        </p:nvSpPr>
        <p:spPr bwMode="auto">
          <a:xfrm>
            <a:off x="685800" y="2822575"/>
            <a:ext cx="26908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A.  </a:t>
            </a:r>
            <a:r>
              <a:rPr lang="en-US" altLang="en-US" sz="3200">
                <a:solidFill>
                  <a:schemeClr val="tx1"/>
                </a:solidFill>
                <a:latin typeface="Times" panose="02020603050405020304" pitchFamily="18" charset="0"/>
                <a:cs typeface="Times New Roman" panose="02020603050405020304" pitchFamily="18" charset="0"/>
              </a:rPr>
              <a:t>gradualism</a:t>
            </a:r>
            <a:r>
              <a:rPr lang="en-US" altLang="en-US" sz="3200">
                <a:solidFill>
                  <a:schemeClr val="tx1"/>
                </a:solidFill>
                <a:latin typeface="Times" panose="02020603050405020304" pitchFamily="18" charset="0"/>
              </a:rPr>
              <a:t> </a:t>
            </a:r>
          </a:p>
        </p:txBody>
      </p:sp>
      <p:pic>
        <p:nvPicPr>
          <p:cNvPr id="52233" name="Picture 15"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7809" name="Text Box 17"/>
          <p:cNvSpPr txBox="1">
            <a:spLocks noChangeArrowheads="1"/>
          </p:cNvSpPr>
          <p:nvPr/>
        </p:nvSpPr>
        <p:spPr bwMode="auto">
          <a:xfrm>
            <a:off x="685800" y="51498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2"/>
                </a:solidFill>
                <a:latin typeface="Times" panose="02020603050405020304" pitchFamily="18" charset="0"/>
                <a:cs typeface="Times New Roman" panose="02020603050405020304" pitchFamily="18" charset="0"/>
              </a:rPr>
              <a:t>The answer is C.</a:t>
            </a:r>
            <a:endParaRPr lang="en-US" altLang="en-US" sz="3200" b="1">
              <a:solidFill>
                <a:schemeClr val="bg1"/>
              </a:solidFill>
              <a:latin typeface="Times" panose="02020603050405020304" pitchFamily="18" charset="0"/>
            </a:endParaRPr>
          </a:p>
        </p:txBody>
      </p:sp>
    </p:spTree>
    <p:extLst>
      <p:ext uri="{BB962C8B-B14F-4D97-AF65-F5344CB8AC3E}">
        <p14:creationId xmlns:p14="http://schemas.microsoft.com/office/powerpoint/2010/main" val="18968215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57800"/>
                                        </p:tgtEl>
                                        <p:attrNameLst>
                                          <p:attrName>style.visibility</p:attrName>
                                        </p:attrNameLst>
                                      </p:cBhvr>
                                      <p:to>
                                        <p:strVal val="visible"/>
                                      </p:to>
                                    </p:set>
                                    <p:animEffect transition="in" filter="box(out)">
                                      <p:cBhvr>
                                        <p:cTn id="7" dur="500"/>
                                        <p:tgtEl>
                                          <p:spTgt spid="1057800"/>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57799"/>
                                        </p:tgtEl>
                                        <p:attrNameLst>
                                          <p:attrName>style.visibility</p:attrName>
                                        </p:attrNameLst>
                                      </p:cBhvr>
                                      <p:to>
                                        <p:strVal val="visible"/>
                                      </p:to>
                                    </p:set>
                                    <p:animEffect transition="in" filter="box(out)">
                                      <p:cBhvr>
                                        <p:cTn id="11" dur="500"/>
                                        <p:tgtEl>
                                          <p:spTgt spid="1057799"/>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057798"/>
                                        </p:tgtEl>
                                        <p:attrNameLst>
                                          <p:attrName>style.visibility</p:attrName>
                                        </p:attrNameLst>
                                      </p:cBhvr>
                                      <p:to>
                                        <p:strVal val="visible"/>
                                      </p:to>
                                    </p:set>
                                    <p:animEffect transition="in" filter="box(out)">
                                      <p:cBhvr>
                                        <p:cTn id="15" dur="500"/>
                                        <p:tgtEl>
                                          <p:spTgt spid="1057798"/>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057797"/>
                                        </p:tgtEl>
                                        <p:attrNameLst>
                                          <p:attrName>style.visibility</p:attrName>
                                        </p:attrNameLst>
                                      </p:cBhvr>
                                      <p:to>
                                        <p:strVal val="visible"/>
                                      </p:to>
                                    </p:set>
                                    <p:animEffect transition="in" filter="box(out)">
                                      <p:cBhvr>
                                        <p:cTn id="19" dur="500"/>
                                        <p:tgtEl>
                                          <p:spTgt spid="1057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057809"/>
                                        </p:tgtEl>
                                        <p:attrNameLst>
                                          <p:attrName>style.visibility</p:attrName>
                                        </p:attrNameLst>
                                      </p:cBhvr>
                                      <p:to>
                                        <p:strVal val="visible"/>
                                      </p:to>
                                    </p:set>
                                    <p:animEffect transition="in" filter="box(out)">
                                      <p:cBhvr>
                                        <p:cTn id="24" dur="500"/>
                                        <p:tgtEl>
                                          <p:spTgt spid="1057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7" grpId="0" autoUpdateAnimBg="0"/>
      <p:bldP spid="1057798" grpId="0" autoUpdateAnimBg="0"/>
      <p:bldP spid="1057799" grpId="0" autoUpdateAnimBg="0"/>
      <p:bldP spid="1057800" grpId="0" autoUpdateAnimBg="0"/>
      <p:bldP spid="1057809"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3251" name="Text Box 3"/>
          <p:cNvSpPr txBox="1">
            <a:spLocks noChangeArrowheads="1"/>
          </p:cNvSpPr>
          <p:nvPr/>
        </p:nvSpPr>
        <p:spPr bwMode="auto">
          <a:xfrm>
            <a:off x="533400" y="906463"/>
            <a:ext cx="815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4</a:t>
            </a:r>
          </a:p>
        </p:txBody>
      </p:sp>
      <p:sp>
        <p:nvSpPr>
          <p:cNvPr id="53252" name="Text Box 4"/>
          <p:cNvSpPr txBox="1">
            <a:spLocks noChangeArrowheads="1"/>
          </p:cNvSpPr>
          <p:nvPr/>
        </p:nvSpPr>
        <p:spPr bwMode="auto">
          <a:xfrm>
            <a:off x="609600" y="15240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Which of the following pairs of terms is NOT related?</a:t>
            </a:r>
            <a:r>
              <a:rPr lang="en-US" altLang="en-US" sz="3200">
                <a:solidFill>
                  <a:schemeClr val="tx1"/>
                </a:solidFill>
                <a:latin typeface="Times" panose="02020603050405020304" pitchFamily="18" charset="0"/>
              </a:rPr>
              <a:t> </a:t>
            </a:r>
          </a:p>
        </p:txBody>
      </p:sp>
      <p:sp>
        <p:nvSpPr>
          <p:cNvPr id="1058821" name="Text Box 5"/>
          <p:cNvSpPr txBox="1">
            <a:spLocks noChangeArrowheads="1"/>
          </p:cNvSpPr>
          <p:nvPr/>
        </p:nvSpPr>
        <p:spPr bwMode="auto">
          <a:xfrm>
            <a:off x="654050" y="4552950"/>
            <a:ext cx="44624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D.  </a:t>
            </a:r>
            <a:r>
              <a:rPr lang="en-US" altLang="en-US" sz="3200">
                <a:solidFill>
                  <a:schemeClr val="tx1"/>
                </a:solidFill>
                <a:latin typeface="Times" panose="02020603050405020304" pitchFamily="18" charset="0"/>
                <a:cs typeface="Times New Roman" panose="02020603050405020304" pitchFamily="18" charset="0"/>
              </a:rPr>
              <a:t>polyploid – gene flow</a:t>
            </a:r>
            <a:r>
              <a:rPr lang="en-US" altLang="en-US" sz="3200">
                <a:solidFill>
                  <a:schemeClr val="tx1"/>
                </a:solidFill>
                <a:latin typeface="Times" panose="02020603050405020304" pitchFamily="18" charset="0"/>
              </a:rPr>
              <a:t> </a:t>
            </a:r>
          </a:p>
        </p:txBody>
      </p:sp>
      <p:sp>
        <p:nvSpPr>
          <p:cNvPr id="1058822" name="Text Box 6"/>
          <p:cNvSpPr txBox="1">
            <a:spLocks noChangeArrowheads="1"/>
          </p:cNvSpPr>
          <p:nvPr/>
        </p:nvSpPr>
        <p:spPr bwMode="auto">
          <a:xfrm>
            <a:off x="660400" y="3875088"/>
            <a:ext cx="5581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C.  </a:t>
            </a:r>
            <a:r>
              <a:rPr lang="en-US" altLang="en-US" sz="3200">
                <a:solidFill>
                  <a:schemeClr val="tx1"/>
                </a:solidFill>
                <a:latin typeface="Times" panose="02020603050405020304" pitchFamily="18" charset="0"/>
                <a:cs typeface="Times New Roman" panose="02020603050405020304" pitchFamily="18" charset="0"/>
              </a:rPr>
              <a:t>gene pool – allelic frequency</a:t>
            </a:r>
            <a:r>
              <a:rPr lang="en-US" altLang="en-US" sz="3200">
                <a:solidFill>
                  <a:schemeClr val="tx1"/>
                </a:solidFill>
                <a:latin typeface="Times" panose="02020603050405020304" pitchFamily="18" charset="0"/>
              </a:rPr>
              <a:t> </a:t>
            </a:r>
          </a:p>
        </p:txBody>
      </p:sp>
      <p:sp>
        <p:nvSpPr>
          <p:cNvPr id="1058823" name="Text Box 7"/>
          <p:cNvSpPr txBox="1">
            <a:spLocks noChangeArrowheads="1"/>
          </p:cNvSpPr>
          <p:nvPr/>
        </p:nvSpPr>
        <p:spPr bwMode="auto">
          <a:xfrm>
            <a:off x="654050" y="3200400"/>
            <a:ext cx="7118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pPr eaLnBrk="1" hangingPunct="1"/>
            <a:r>
              <a:rPr lang="en-US" altLang="en-US" sz="3200">
                <a:solidFill>
                  <a:schemeClr val="tx1"/>
                </a:solidFill>
                <a:latin typeface="Times" panose="02020603050405020304" pitchFamily="18" charset="0"/>
              </a:rPr>
              <a:t>B.  </a:t>
            </a:r>
            <a:r>
              <a:rPr lang="en-US" altLang="en-US" sz="3200">
                <a:solidFill>
                  <a:schemeClr val="tx1"/>
                </a:solidFill>
                <a:latin typeface="Times" panose="02020603050405020304" pitchFamily="18" charset="0"/>
                <a:cs typeface="Times New Roman" panose="02020603050405020304" pitchFamily="18" charset="0"/>
              </a:rPr>
              <a:t>natural selection – disruptive selection</a:t>
            </a:r>
            <a:r>
              <a:rPr lang="en-US" altLang="en-US" sz="3200">
                <a:solidFill>
                  <a:schemeClr val="tx1"/>
                </a:solidFill>
                <a:latin typeface="Times" panose="02020603050405020304" pitchFamily="18" charset="0"/>
              </a:rPr>
              <a:t> </a:t>
            </a:r>
          </a:p>
        </p:txBody>
      </p:sp>
      <p:sp>
        <p:nvSpPr>
          <p:cNvPr id="1058824" name="Text Box 8"/>
          <p:cNvSpPr txBox="1">
            <a:spLocks noChangeArrowheads="1"/>
          </p:cNvSpPr>
          <p:nvPr/>
        </p:nvSpPr>
        <p:spPr bwMode="auto">
          <a:xfrm>
            <a:off x="635000" y="2514600"/>
            <a:ext cx="4746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tabLst>
                <a:tab pos="228600" algn="l"/>
                <a:tab pos="1943100" algn="l"/>
              </a:tabLst>
              <a:defRPr sz="2800">
                <a:solidFill>
                  <a:srgbClr val="FA2828"/>
                </a:solidFill>
                <a:latin typeface="Arial" panose="020B0604020202020204" pitchFamily="34" charset="0"/>
              </a:defRPr>
            </a:lvl1pPr>
            <a:lvl2pPr marL="742950" indent="-285750" eaLnBrk="0" hangingPunct="0">
              <a:tabLst>
                <a:tab pos="228600" algn="l"/>
                <a:tab pos="1943100" algn="l"/>
              </a:tabLst>
              <a:defRPr sz="2800">
                <a:solidFill>
                  <a:srgbClr val="FA2828"/>
                </a:solidFill>
                <a:latin typeface="Arial" panose="020B0604020202020204" pitchFamily="34" charset="0"/>
              </a:defRPr>
            </a:lvl2pPr>
            <a:lvl3pPr marL="1143000" indent="-228600" eaLnBrk="0" hangingPunct="0">
              <a:tabLst>
                <a:tab pos="228600" algn="l"/>
                <a:tab pos="1943100" algn="l"/>
              </a:tabLst>
              <a:defRPr sz="2800">
                <a:solidFill>
                  <a:srgbClr val="FA2828"/>
                </a:solidFill>
                <a:latin typeface="Arial" panose="020B0604020202020204" pitchFamily="34" charset="0"/>
              </a:defRPr>
            </a:lvl3pPr>
            <a:lvl4pPr marL="1600200" indent="-228600" eaLnBrk="0" hangingPunct="0">
              <a:tabLst>
                <a:tab pos="228600" algn="l"/>
                <a:tab pos="1943100" algn="l"/>
              </a:tabLst>
              <a:defRPr sz="2800">
                <a:solidFill>
                  <a:srgbClr val="FA2828"/>
                </a:solidFill>
                <a:latin typeface="Arial" panose="020B0604020202020204" pitchFamily="34" charset="0"/>
              </a:defRPr>
            </a:lvl4pPr>
            <a:lvl5pPr marL="2057400" indent="-228600" eaLnBrk="0" hangingPunct="0">
              <a:tabLst>
                <a:tab pos="228600" algn="l"/>
                <a:tab pos="1943100" algn="l"/>
              </a:tabLst>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tabLst>
                <a:tab pos="228600" algn="l"/>
                <a:tab pos="1943100" algn="l"/>
              </a:tabLs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rPr>
              <a:t>A.  </a:t>
            </a:r>
            <a:r>
              <a:rPr lang="en-US" altLang="en-US" sz="3200">
                <a:solidFill>
                  <a:schemeClr val="tx1"/>
                </a:solidFill>
                <a:latin typeface="Times" panose="02020603050405020304" pitchFamily="18" charset="0"/>
                <a:cs typeface="Times New Roman" panose="02020603050405020304" pitchFamily="18" charset="0"/>
              </a:rPr>
              <a:t>gradualism – speciation</a:t>
            </a:r>
            <a:r>
              <a:rPr lang="en-US" altLang="en-US" sz="3200">
                <a:solidFill>
                  <a:schemeClr val="tx1"/>
                </a:solidFill>
                <a:latin typeface="Times" panose="02020603050405020304" pitchFamily="18" charset="0"/>
              </a:rPr>
              <a:t> </a:t>
            </a:r>
          </a:p>
        </p:txBody>
      </p:sp>
      <p:pic>
        <p:nvPicPr>
          <p:cNvPr id="53257" name="Picture 15"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833" name="Text Box 17"/>
          <p:cNvSpPr txBox="1">
            <a:spLocks noChangeArrowheads="1"/>
          </p:cNvSpPr>
          <p:nvPr/>
        </p:nvSpPr>
        <p:spPr bwMode="auto">
          <a:xfrm>
            <a:off x="609600" y="53784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2"/>
                </a:solidFill>
                <a:latin typeface="Times" panose="02020603050405020304" pitchFamily="18" charset="0"/>
                <a:cs typeface="Times New Roman" panose="02020603050405020304" pitchFamily="18" charset="0"/>
              </a:rPr>
              <a:t>The answer is D.</a:t>
            </a:r>
            <a:endParaRPr lang="en-US" altLang="en-US" sz="3200" b="1">
              <a:solidFill>
                <a:schemeClr val="tx2"/>
              </a:solidFill>
              <a:latin typeface="Times" panose="02020603050405020304" pitchFamily="18" charset="0"/>
            </a:endParaRPr>
          </a:p>
        </p:txBody>
      </p:sp>
    </p:spTree>
    <p:extLst>
      <p:ext uri="{BB962C8B-B14F-4D97-AF65-F5344CB8AC3E}">
        <p14:creationId xmlns:p14="http://schemas.microsoft.com/office/powerpoint/2010/main" val="48827849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58824"/>
                                        </p:tgtEl>
                                        <p:attrNameLst>
                                          <p:attrName>style.visibility</p:attrName>
                                        </p:attrNameLst>
                                      </p:cBhvr>
                                      <p:to>
                                        <p:strVal val="visible"/>
                                      </p:to>
                                    </p:set>
                                    <p:animEffect transition="in" filter="box(out)">
                                      <p:cBhvr>
                                        <p:cTn id="7" dur="500"/>
                                        <p:tgtEl>
                                          <p:spTgt spid="105882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58823"/>
                                        </p:tgtEl>
                                        <p:attrNameLst>
                                          <p:attrName>style.visibility</p:attrName>
                                        </p:attrNameLst>
                                      </p:cBhvr>
                                      <p:to>
                                        <p:strVal val="visible"/>
                                      </p:to>
                                    </p:set>
                                    <p:animEffect transition="in" filter="box(out)">
                                      <p:cBhvr>
                                        <p:cTn id="11" dur="500"/>
                                        <p:tgtEl>
                                          <p:spTgt spid="1058823"/>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058822"/>
                                        </p:tgtEl>
                                        <p:attrNameLst>
                                          <p:attrName>style.visibility</p:attrName>
                                        </p:attrNameLst>
                                      </p:cBhvr>
                                      <p:to>
                                        <p:strVal val="visible"/>
                                      </p:to>
                                    </p:set>
                                    <p:animEffect transition="in" filter="box(out)">
                                      <p:cBhvr>
                                        <p:cTn id="15" dur="500"/>
                                        <p:tgtEl>
                                          <p:spTgt spid="1058822"/>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058821"/>
                                        </p:tgtEl>
                                        <p:attrNameLst>
                                          <p:attrName>style.visibility</p:attrName>
                                        </p:attrNameLst>
                                      </p:cBhvr>
                                      <p:to>
                                        <p:strVal val="visible"/>
                                      </p:to>
                                    </p:set>
                                    <p:animEffect transition="in" filter="box(out)">
                                      <p:cBhvr>
                                        <p:cTn id="19" dur="500"/>
                                        <p:tgtEl>
                                          <p:spTgt spid="10588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058833"/>
                                        </p:tgtEl>
                                        <p:attrNameLst>
                                          <p:attrName>style.visibility</p:attrName>
                                        </p:attrNameLst>
                                      </p:cBhvr>
                                      <p:to>
                                        <p:strVal val="visible"/>
                                      </p:to>
                                    </p:set>
                                    <p:animEffect transition="in" filter="box(out)">
                                      <p:cBhvr>
                                        <p:cTn id="24" dur="500"/>
                                        <p:tgtEl>
                                          <p:spTgt spid="1058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21" grpId="0" autoUpdateAnimBg="0"/>
      <p:bldP spid="1058822" grpId="0" autoUpdateAnimBg="0"/>
      <p:bldP spid="1058823" grpId="0" autoUpdateAnimBg="0"/>
      <p:bldP spid="1058824" grpId="0" autoUpdateAnimBg="0"/>
      <p:bldP spid="1058833"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4275"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5</a:t>
            </a:r>
          </a:p>
        </p:txBody>
      </p:sp>
      <p:sp>
        <p:nvSpPr>
          <p:cNvPr id="54276" name="Text Box 4"/>
          <p:cNvSpPr txBox="1">
            <a:spLocks noChangeArrowheads="1"/>
          </p:cNvSpPr>
          <p:nvPr/>
        </p:nvSpPr>
        <p:spPr bwMode="auto">
          <a:xfrm>
            <a:off x="609600" y="18288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Why do some insects and bacteria evolve adaptations more rapidly than other species?</a:t>
            </a:r>
          </a:p>
        </p:txBody>
      </p:sp>
      <p:pic>
        <p:nvPicPr>
          <p:cNvPr id="54277"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894903"/>
      </p:ext>
    </p:extLst>
  </p:cSld>
  <p:clrMapOvr>
    <a:masterClrMapping/>
  </p:clrMapOvr>
  <p:transition>
    <p:zo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7620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Insects and bacteria are examples of species that reproduce in large numbers and many times in a relatively short span of time, allowing adaptations to be more easily observed.</a:t>
            </a:r>
            <a:endParaRPr lang="en-US" altLang="en-US" sz="3200" b="1">
              <a:solidFill>
                <a:schemeClr val="bg1"/>
              </a:solidFill>
              <a:latin typeface="Times" panose="02020603050405020304" pitchFamily="18" charset="0"/>
            </a:endParaRPr>
          </a:p>
        </p:txBody>
      </p:sp>
      <p:pic>
        <p:nvPicPr>
          <p:cNvPr id="55299" name="Picture 10"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1" descr="bact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194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2" descr="Mona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2794000"/>
            <a:ext cx="23050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3"/>
          <p:cNvSpPr>
            <a:spLocks noGrp="1" noChangeArrowheads="1"/>
          </p:cNvSpPr>
          <p:nvPr>
            <p:ph type="title"/>
          </p:nvPr>
        </p:nvSpPr>
        <p:spPr>
          <a:xfrm>
            <a:off x="914400" y="6964363"/>
            <a:ext cx="8229600" cy="122237"/>
          </a:xfrm>
          <a:noFill/>
        </p:spPr>
        <p:txBody>
          <a:bodyPr>
            <a:normAutofit fontScale="90000"/>
          </a:bodyPr>
          <a:lstStyle/>
          <a:p>
            <a:pPr algn="r" eaLnBrk="1" hangingPunct="1"/>
            <a:r>
              <a:rPr lang="en-US" altLang="en-US" sz="1400" b="1" smtClean="0"/>
              <a:t>Chapter Assessment</a:t>
            </a:r>
          </a:p>
        </p:txBody>
      </p:sp>
    </p:spTree>
    <p:extLst>
      <p:ext uri="{BB962C8B-B14F-4D97-AF65-F5344CB8AC3E}">
        <p14:creationId xmlns:p14="http://schemas.microsoft.com/office/powerpoint/2010/main" val="2714060856"/>
      </p:ext>
    </p:extLst>
  </p:cSld>
  <p:clrMapOvr>
    <a:masterClrMapping/>
  </p:clrMapOvr>
  <p:transition>
    <p:zo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6323"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6</a:t>
            </a:r>
          </a:p>
        </p:txBody>
      </p:sp>
      <p:sp>
        <p:nvSpPr>
          <p:cNvPr id="56324" name="Text Box 4"/>
          <p:cNvSpPr txBox="1">
            <a:spLocks noChangeArrowheads="1"/>
          </p:cNvSpPr>
          <p:nvPr/>
        </p:nvSpPr>
        <p:spPr bwMode="auto">
          <a:xfrm>
            <a:off x="609600" y="1752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Why is most of the evidence for evolution indirect rather than direct evidence?</a:t>
            </a:r>
            <a:r>
              <a:rPr lang="en-US" altLang="en-US" sz="3200">
                <a:solidFill>
                  <a:schemeClr val="tx1"/>
                </a:solidFill>
                <a:latin typeface="Times" panose="02020603050405020304" pitchFamily="18" charset="0"/>
              </a:rPr>
              <a:t> </a:t>
            </a:r>
          </a:p>
        </p:txBody>
      </p:sp>
      <p:pic>
        <p:nvPicPr>
          <p:cNvPr id="56325"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901" name="Text Box 13"/>
          <p:cNvSpPr txBox="1">
            <a:spLocks noChangeArrowheads="1"/>
          </p:cNvSpPr>
          <p:nvPr/>
        </p:nvSpPr>
        <p:spPr bwMode="auto">
          <a:xfrm>
            <a:off x="533400" y="2849563"/>
            <a:ext cx="815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Answer</a:t>
            </a:r>
          </a:p>
        </p:txBody>
      </p:sp>
      <p:sp>
        <p:nvSpPr>
          <p:cNvPr id="1061902" name="Text Box 14"/>
          <p:cNvSpPr txBox="1">
            <a:spLocks noChangeArrowheads="1"/>
          </p:cNvSpPr>
          <p:nvPr/>
        </p:nvSpPr>
        <p:spPr bwMode="auto">
          <a:xfrm>
            <a:off x="609600" y="362585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Evolutionary processes are difficult for humans to observe directly. The short scale of human life spans makes it difficult to comprehend evolutionary processes that occur over millions of years.</a:t>
            </a:r>
            <a:endParaRPr lang="en-US" altLang="en-US" sz="3200" b="1">
              <a:solidFill>
                <a:schemeClr val="bg1"/>
              </a:solidFill>
              <a:latin typeface="Times" panose="02020603050405020304" pitchFamily="18" charset="0"/>
            </a:endParaRPr>
          </a:p>
        </p:txBody>
      </p:sp>
    </p:spTree>
    <p:extLst>
      <p:ext uri="{BB962C8B-B14F-4D97-AF65-F5344CB8AC3E}">
        <p14:creationId xmlns:p14="http://schemas.microsoft.com/office/powerpoint/2010/main" val="36690822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61901"/>
                                        </p:tgtEl>
                                        <p:attrNameLst>
                                          <p:attrName>style.visibility</p:attrName>
                                        </p:attrNameLst>
                                      </p:cBhvr>
                                      <p:to>
                                        <p:strVal val="visible"/>
                                      </p:to>
                                    </p:set>
                                    <p:animEffect transition="in" filter="box(out)">
                                      <p:cBhvr>
                                        <p:cTn id="7" dur="500"/>
                                        <p:tgtEl>
                                          <p:spTgt spid="1061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61902"/>
                                        </p:tgtEl>
                                        <p:attrNameLst>
                                          <p:attrName>style.visibility</p:attrName>
                                        </p:attrNameLst>
                                      </p:cBhvr>
                                      <p:to>
                                        <p:strVal val="visible"/>
                                      </p:to>
                                    </p:set>
                                    <p:animEffect transition="in" filter="box(out)">
                                      <p:cBhvr>
                                        <p:cTn id="12" dur="500"/>
                                        <p:tgtEl>
                                          <p:spTgt spid="106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901" grpId="0" autoUpdateAnimBg="0"/>
      <p:bldP spid="1061902" grpId="0"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7347"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7</a:t>
            </a:r>
          </a:p>
        </p:txBody>
      </p:sp>
      <p:sp>
        <p:nvSpPr>
          <p:cNvPr id="57348" name="Text Box 4"/>
          <p:cNvSpPr txBox="1">
            <a:spLocks noChangeArrowheads="1"/>
          </p:cNvSpPr>
          <p:nvPr/>
        </p:nvSpPr>
        <p:spPr bwMode="auto">
          <a:xfrm>
            <a:off x="609600" y="18288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Are the fangs of a rattlesnake and the fangs of a spider homologous structures or analogous structures, and why?</a:t>
            </a:r>
          </a:p>
        </p:txBody>
      </p:sp>
      <p:pic>
        <p:nvPicPr>
          <p:cNvPr id="57349"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137711"/>
      </p:ext>
    </p:extLst>
  </p:cSld>
  <p:clrMapOvr>
    <a:masterClrMapping/>
  </p:clrMapOvr>
  <p:transition>
    <p:zo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70485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a:solidFill>
                  <a:schemeClr val="tx1"/>
                </a:solidFill>
                <a:latin typeface="Times" panose="02020603050405020304" pitchFamily="18" charset="0"/>
                <a:cs typeface="Times New Roman" panose="02020603050405020304" pitchFamily="18" charset="0"/>
              </a:rPr>
              <a:t>The fangs of these organisms are analogous structures. They share the same function in each organism, to deliver venom, but the organisms do not share a common evolutionary origin.</a:t>
            </a:r>
            <a:endParaRPr lang="en-US" altLang="en-US" b="1">
              <a:solidFill>
                <a:schemeClr val="bg1"/>
              </a:solidFill>
              <a:latin typeface="Times" panose="02020603050405020304" pitchFamily="18" charset="0"/>
            </a:endParaRPr>
          </a:p>
        </p:txBody>
      </p:sp>
      <p:pic>
        <p:nvPicPr>
          <p:cNvPr id="58371" name="Picture 10"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1" descr="spider fang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706688"/>
            <a:ext cx="43100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2" descr="rattlesnake fa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2667000"/>
            <a:ext cx="24415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3"/>
          <p:cNvSpPr>
            <a:spLocks noGrp="1" noChangeArrowheads="1"/>
          </p:cNvSpPr>
          <p:nvPr>
            <p:ph type="title"/>
          </p:nvPr>
        </p:nvSpPr>
        <p:spPr>
          <a:xfrm>
            <a:off x="914400" y="6964363"/>
            <a:ext cx="8229600" cy="122237"/>
          </a:xfrm>
          <a:noFill/>
        </p:spPr>
        <p:txBody>
          <a:bodyPr>
            <a:normAutofit fontScale="90000"/>
          </a:bodyPr>
          <a:lstStyle/>
          <a:p>
            <a:pPr algn="r" eaLnBrk="1" hangingPunct="1"/>
            <a:r>
              <a:rPr lang="en-US" altLang="en-US" sz="1400" b="1" smtClean="0"/>
              <a:t>Chapter Assessment</a:t>
            </a:r>
          </a:p>
        </p:txBody>
      </p:sp>
    </p:spTree>
    <p:extLst>
      <p:ext uri="{BB962C8B-B14F-4D97-AF65-F5344CB8AC3E}">
        <p14:creationId xmlns:p14="http://schemas.microsoft.com/office/powerpoint/2010/main" val="2498592957"/>
      </p:ext>
    </p:extLst>
  </p:cSld>
  <p:clrMapOvr>
    <a:masterClrMapping/>
  </p:clrMapOvr>
  <p:transition>
    <p:zo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59395"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8</a:t>
            </a:r>
          </a:p>
        </p:txBody>
      </p:sp>
      <p:sp>
        <p:nvSpPr>
          <p:cNvPr id="59396" name="Text Box 4"/>
          <p:cNvSpPr txBox="1">
            <a:spLocks noChangeArrowheads="1"/>
          </p:cNvSpPr>
          <p:nvPr/>
        </p:nvSpPr>
        <p:spPr bwMode="auto">
          <a:xfrm>
            <a:off x="609600" y="18288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How do bird bones show an adaptation to flying that the bones of the flightless organisms, though homologous, do not?</a:t>
            </a:r>
            <a:r>
              <a:rPr lang="en-US" altLang="en-US" sz="3200">
                <a:solidFill>
                  <a:schemeClr val="tx1"/>
                </a:solidFill>
                <a:latin typeface="Times" panose="02020603050405020304" pitchFamily="18" charset="0"/>
              </a:rPr>
              <a:t> </a:t>
            </a:r>
          </a:p>
        </p:txBody>
      </p:sp>
      <p:pic>
        <p:nvPicPr>
          <p:cNvPr id="59397"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0658"/>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508000"/>
            <a:ext cx="8534400" cy="503238"/>
          </a:xfrm>
        </p:spPr>
        <p:txBody>
          <a:bodyPr/>
          <a:lstStyle/>
          <a:p>
            <a:pPr eaLnBrk="1" hangingPunct="1"/>
            <a:r>
              <a:rPr lang="en-US" smtClean="0"/>
              <a:t>Darwin’s Research</a:t>
            </a:r>
            <a:endParaRPr lang="en-US" smtClean="0">
              <a:solidFill>
                <a:schemeClr val="tx1"/>
              </a:solidFill>
            </a:endParaRPr>
          </a:p>
        </p:txBody>
      </p:sp>
      <p:sp>
        <p:nvSpPr>
          <p:cNvPr id="22531" name="Rectangle 3"/>
          <p:cNvSpPr>
            <a:spLocks noGrp="1" noChangeArrowheads="1"/>
          </p:cNvSpPr>
          <p:nvPr>
            <p:ph type="body" idx="1"/>
          </p:nvPr>
        </p:nvSpPr>
        <p:spPr>
          <a:xfrm>
            <a:off x="533400" y="1365250"/>
            <a:ext cx="8001000" cy="4438650"/>
          </a:xfrm>
        </p:spPr>
        <p:txBody>
          <a:bodyPr/>
          <a:lstStyle/>
          <a:p>
            <a:pPr eaLnBrk="1" hangingPunct="1"/>
            <a:r>
              <a:rPr lang="en-US" smtClean="0"/>
              <a:t>As a boy and into adulthood, Charles Darwin had a consuming interest in nature</a:t>
            </a:r>
          </a:p>
          <a:p>
            <a:pPr eaLnBrk="1" hangingPunct="1"/>
            <a:r>
              <a:rPr lang="en-US" smtClean="0"/>
              <a:t>Darwin first studied medicine (unsuccessfully), and then theology at Cambridge University</a:t>
            </a:r>
          </a:p>
          <a:p>
            <a:pPr eaLnBrk="1" hangingPunct="1"/>
            <a:r>
              <a:rPr lang="en-US" smtClean="0"/>
              <a:t>After graduating, he took an unpaid position as naturalist and companion to Captain Robert FitzRoy for a 5-year around the world voyage on the </a:t>
            </a:r>
            <a:r>
              <a:rPr lang="en-US" i="1" smtClean="0"/>
              <a:t>Beagle</a:t>
            </a:r>
            <a:endParaRPr lang="en-US" smtClean="0"/>
          </a:p>
        </p:txBody>
      </p:sp>
      <p:grpSp>
        <p:nvGrpSpPr>
          <p:cNvPr id="22532" name="Group 7"/>
          <p:cNvGrpSpPr>
            <a:grpSpLocks/>
          </p:cNvGrpSpPr>
          <p:nvPr/>
        </p:nvGrpSpPr>
        <p:grpSpPr bwMode="auto">
          <a:xfrm>
            <a:off x="0" y="6553200"/>
            <a:ext cx="9144000" cy="304800"/>
            <a:chOff x="0" y="4128"/>
            <a:chExt cx="5760" cy="192"/>
          </a:xfrm>
        </p:grpSpPr>
        <p:sp>
          <p:nvSpPr>
            <p:cNvPr id="2253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6964363"/>
            <a:ext cx="8229600" cy="122237"/>
          </a:xfrm>
        </p:spPr>
        <p:txBody>
          <a:bodyPr>
            <a:normAutofit fontScale="90000"/>
          </a:bodyPr>
          <a:lstStyle/>
          <a:p>
            <a:pPr algn="r" eaLnBrk="1" hangingPunct="1"/>
            <a:r>
              <a:rPr lang="en-US" altLang="en-US" sz="1400" b="1" smtClean="0"/>
              <a:t>Chapter Assessment</a:t>
            </a:r>
          </a:p>
        </p:txBody>
      </p:sp>
      <p:sp>
        <p:nvSpPr>
          <p:cNvPr id="60419" name="Text Box 3"/>
          <p:cNvSpPr txBox="1">
            <a:spLocks noChangeArrowheads="1"/>
          </p:cNvSpPr>
          <p:nvPr/>
        </p:nvSpPr>
        <p:spPr bwMode="auto">
          <a:xfrm>
            <a:off x="533400" y="9779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600" b="1">
                <a:solidFill>
                  <a:srgbClr val="FFFF00"/>
                </a:solidFill>
                <a:latin typeface="Times" panose="02020603050405020304" pitchFamily="18" charset="0"/>
              </a:rPr>
              <a:t>Question 9</a:t>
            </a:r>
          </a:p>
        </p:txBody>
      </p:sp>
      <p:sp>
        <p:nvSpPr>
          <p:cNvPr id="60420" name="Text Box 4"/>
          <p:cNvSpPr txBox="1">
            <a:spLocks noChangeArrowheads="1"/>
          </p:cNvSpPr>
          <p:nvPr/>
        </p:nvSpPr>
        <p:spPr bwMode="auto">
          <a:xfrm>
            <a:off x="609600" y="18288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Why is the presence of pelvic bones in the baleen whale considered to be evidence of evolution?</a:t>
            </a:r>
          </a:p>
        </p:txBody>
      </p:sp>
      <p:pic>
        <p:nvPicPr>
          <p:cNvPr id="60421" name="Picture 11"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07541"/>
      </p:ext>
    </p:extLst>
  </p:cSld>
  <p:clrMapOvr>
    <a:masterClrMapping/>
  </p:clrMapOvr>
  <p:transition>
    <p:zo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Text Box 2"/>
          <p:cNvSpPr txBox="1">
            <a:spLocks noChangeArrowheads="1"/>
          </p:cNvSpPr>
          <p:nvPr/>
        </p:nvSpPr>
        <p:spPr bwMode="auto">
          <a:xfrm>
            <a:off x="685800" y="8382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sz="2800">
                <a:solidFill>
                  <a:srgbClr val="FA2828"/>
                </a:solidFill>
                <a:latin typeface="Arial" panose="020B0604020202020204" pitchFamily="34" charset="0"/>
              </a:defRPr>
            </a:lvl1pPr>
            <a:lvl2pPr marL="742950" indent="-285750" eaLnBrk="0" hangingPunct="0">
              <a:defRPr sz="2800">
                <a:solidFill>
                  <a:srgbClr val="FA2828"/>
                </a:solidFill>
                <a:latin typeface="Arial" panose="020B0604020202020204" pitchFamily="34" charset="0"/>
              </a:defRPr>
            </a:lvl2pPr>
            <a:lvl3pPr marL="1143000" indent="-228600" eaLnBrk="0" hangingPunct="0">
              <a:defRPr sz="2800">
                <a:solidFill>
                  <a:srgbClr val="FA2828"/>
                </a:solidFill>
                <a:latin typeface="Arial" panose="020B0604020202020204" pitchFamily="34" charset="0"/>
              </a:defRPr>
            </a:lvl3pPr>
            <a:lvl4pPr marL="1600200" indent="-228600" eaLnBrk="0" hangingPunct="0">
              <a:defRPr sz="2800">
                <a:solidFill>
                  <a:srgbClr val="FA2828"/>
                </a:solidFill>
                <a:latin typeface="Arial" panose="020B0604020202020204" pitchFamily="34" charset="0"/>
              </a:defRPr>
            </a:lvl4pPr>
            <a:lvl5pPr marL="2057400" indent="-228600" eaLnBrk="0" hangingPunct="0">
              <a:defRPr sz="2800">
                <a:solidFill>
                  <a:srgbClr val="FA2828"/>
                </a:solidFill>
                <a:latin typeface="Arial" panose="020B0604020202020204" pitchFamily="34" charset="0"/>
              </a:defRPr>
            </a:lvl5pPr>
            <a:lvl6pPr marL="25146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6pPr>
            <a:lvl7pPr marL="29718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7pPr>
            <a:lvl8pPr marL="34290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8pPr>
            <a:lvl9pPr marL="3886200" indent="-228600" eaLnBrk="0" fontAlgn="base" hangingPunct="0">
              <a:lnSpc>
                <a:spcPct val="90000"/>
              </a:lnSpc>
              <a:spcBef>
                <a:spcPct val="20000"/>
              </a:spcBef>
              <a:spcAft>
                <a:spcPct val="20000"/>
              </a:spcAft>
              <a:defRPr sz="2800">
                <a:solidFill>
                  <a:srgbClr val="FA2828"/>
                </a:solidFill>
                <a:latin typeface="Arial" panose="020B0604020202020204" pitchFamily="34" charset="0"/>
              </a:defRPr>
            </a:lvl9pPr>
          </a:lstStyle>
          <a:p>
            <a:r>
              <a:rPr lang="en-US" altLang="en-US" sz="3200">
                <a:solidFill>
                  <a:schemeClr val="tx1"/>
                </a:solidFill>
                <a:latin typeface="Times" panose="02020603050405020304" pitchFamily="18" charset="0"/>
                <a:cs typeface="Times New Roman" panose="02020603050405020304" pitchFamily="18" charset="0"/>
              </a:rPr>
              <a:t>Pelvic bones are evidence that whales once possessed hind limbs. Since whales now have no hind limbs, their loss must be the result of an evolutionary change.</a:t>
            </a:r>
            <a:endParaRPr lang="en-US" altLang="en-US" sz="3200" b="1">
              <a:solidFill>
                <a:schemeClr val="bg1"/>
              </a:solidFill>
              <a:latin typeface="Times" panose="02020603050405020304" pitchFamily="18" charset="0"/>
            </a:endParaRPr>
          </a:p>
        </p:txBody>
      </p:sp>
      <p:pic>
        <p:nvPicPr>
          <p:cNvPr id="61443" name="Picture 10" descr="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57150"/>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019" name="Picture 11"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663" y="2819400"/>
            <a:ext cx="3810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2"/>
          <p:cNvSpPr>
            <a:spLocks noGrp="1" noChangeArrowheads="1"/>
          </p:cNvSpPr>
          <p:nvPr>
            <p:ph type="title"/>
          </p:nvPr>
        </p:nvSpPr>
        <p:spPr>
          <a:xfrm>
            <a:off x="914400" y="6964363"/>
            <a:ext cx="8229600" cy="122237"/>
          </a:xfrm>
          <a:noFill/>
        </p:spPr>
        <p:txBody>
          <a:bodyPr>
            <a:normAutofit fontScale="90000"/>
          </a:bodyPr>
          <a:lstStyle/>
          <a:p>
            <a:pPr algn="r" eaLnBrk="1" hangingPunct="1"/>
            <a:r>
              <a:rPr lang="en-US" altLang="en-US" sz="1400" b="1" smtClean="0"/>
              <a:t>Chapter Assessment</a:t>
            </a:r>
          </a:p>
        </p:txBody>
      </p:sp>
    </p:spTree>
    <p:extLst>
      <p:ext uri="{BB962C8B-B14F-4D97-AF65-F5344CB8AC3E}">
        <p14:creationId xmlns:p14="http://schemas.microsoft.com/office/powerpoint/2010/main" val="75293595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7010"/>
                                        </p:tgtEl>
                                        <p:attrNameLst>
                                          <p:attrName>style.visibility</p:attrName>
                                        </p:attrNameLst>
                                      </p:cBhvr>
                                      <p:to>
                                        <p:strVal val="visible"/>
                                      </p:to>
                                    </p:set>
                                    <p:animEffect transition="in" filter="box(out)">
                                      <p:cBhvr>
                                        <p:cTn id="7" dur="500"/>
                                        <p:tgtEl>
                                          <p:spTgt spid="106701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067019"/>
                                        </p:tgtEl>
                                        <p:attrNameLst>
                                          <p:attrName>style.visibility</p:attrName>
                                        </p:attrNameLst>
                                      </p:cBhvr>
                                      <p:to>
                                        <p:strVal val="visible"/>
                                      </p:to>
                                    </p:set>
                                    <p:animEffect transition="in" filter="box(out)">
                                      <p:cBhvr>
                                        <p:cTn id="11" dur="500"/>
                                        <p:tgtEl>
                                          <p:spTgt spid="1067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0" grpId="0"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2514600"/>
            <a:ext cx="7086600" cy="1276350"/>
          </a:xfrm>
        </p:spPr>
        <p:txBody>
          <a:bodyPr>
            <a:normAutofit/>
          </a:bodyPr>
          <a:lstStyle/>
          <a:p>
            <a:pPr eaLnBrk="1" fontAlgn="auto" hangingPunct="1">
              <a:spcAft>
                <a:spcPts val="0"/>
              </a:spcAft>
              <a:defRPr/>
            </a:pPr>
            <a:r>
              <a:rPr lang="en-US" dirty="0" smtClean="0"/>
              <a:t>Early </a:t>
            </a:r>
            <a:r>
              <a:rPr lang="en-US" dirty="0"/>
              <a:t>Earth and the Origin of Life</a:t>
            </a:r>
          </a:p>
        </p:txBody>
      </p:sp>
      <p:pic>
        <p:nvPicPr>
          <p:cNvPr id="4098" name="Picture 2" descr="Image result for origins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4079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426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7086600" cy="1276350"/>
          </a:xfrm>
        </p:spPr>
        <p:txBody>
          <a:bodyPr/>
          <a:lstStyle/>
          <a:p>
            <a:pPr eaLnBrk="1" hangingPunct="1"/>
            <a:r>
              <a:rPr lang="en-US" altLang="en-US" dirty="0" smtClean="0"/>
              <a:t>Phylogeny</a:t>
            </a:r>
          </a:p>
        </p:txBody>
      </p:sp>
      <p:sp>
        <p:nvSpPr>
          <p:cNvPr id="6147" name="Rectangle 3"/>
          <p:cNvSpPr>
            <a:spLocks noGrp="1" noChangeArrowheads="1"/>
          </p:cNvSpPr>
          <p:nvPr>
            <p:ph idx="1"/>
          </p:nvPr>
        </p:nvSpPr>
        <p:spPr>
          <a:xfrm>
            <a:off x="2362200" y="406705"/>
            <a:ext cx="7772400" cy="3124200"/>
          </a:xfrm>
        </p:spPr>
        <p:txBody>
          <a:bodyPr/>
          <a:lstStyle/>
          <a:p>
            <a:pPr eaLnBrk="1" hangingPunct="1"/>
            <a:r>
              <a:rPr lang="en-US" altLang="en-US" dirty="0" smtClean="0"/>
              <a:t>Traces life backward to common ancestors.</a:t>
            </a:r>
          </a:p>
          <a:p>
            <a:pPr eaLnBrk="1" hangingPunct="1"/>
            <a:r>
              <a:rPr lang="en-US" altLang="en-US" dirty="0" smtClean="0"/>
              <a:t>How did life get started?</a:t>
            </a:r>
          </a:p>
        </p:txBody>
      </p:sp>
      <p:pic>
        <p:nvPicPr>
          <p:cNvPr id="4" name="Picture 4" descr="26-01-HistoryOfLif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390"/>
            <a:ext cx="7543800" cy="574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2621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Fossil Record</a:t>
            </a:r>
          </a:p>
        </p:txBody>
      </p:sp>
      <p:sp>
        <p:nvSpPr>
          <p:cNvPr id="7171" name="Rectangle 3"/>
          <p:cNvSpPr>
            <a:spLocks noGrp="1" noChangeArrowheads="1"/>
          </p:cNvSpPr>
          <p:nvPr>
            <p:ph idx="1"/>
          </p:nvPr>
        </p:nvSpPr>
        <p:spPr/>
        <p:txBody>
          <a:bodyPr/>
          <a:lstStyle/>
          <a:p>
            <a:r>
              <a:rPr lang="en-US" altLang="en-US" dirty="0"/>
              <a:t>Earth - 4.5 billion years old.</a:t>
            </a:r>
          </a:p>
          <a:p>
            <a:pPr eaLnBrk="1" hangingPunct="1"/>
            <a:r>
              <a:rPr lang="en-US" altLang="en-US" dirty="0" smtClean="0"/>
              <a:t>Earliest life- </a:t>
            </a:r>
            <a:r>
              <a:rPr lang="en-US" altLang="en-US" dirty="0" smtClean="0"/>
              <a:t>3.5 billion years old.</a:t>
            </a:r>
          </a:p>
          <a:p>
            <a:r>
              <a:rPr lang="en-US" altLang="en-US" dirty="0" smtClean="0"/>
              <a:t>Life </a:t>
            </a:r>
            <a:r>
              <a:rPr lang="en-US" altLang="en-US" dirty="0"/>
              <a:t>on earth started relatively soon after the earth was formed</a:t>
            </a:r>
            <a:r>
              <a:rPr lang="en-US" altLang="en-US" dirty="0" smtClean="0"/>
              <a:t>.</a:t>
            </a:r>
          </a:p>
          <a:p>
            <a:r>
              <a:rPr lang="en-US" altLang="en-US" dirty="0"/>
              <a:t> Fossil                       			Modern</a:t>
            </a:r>
          </a:p>
          <a:p>
            <a:pPr eaLnBrk="1" hangingPunct="1"/>
            <a:endParaRPr lang="en-US" altLang="en-US" dirty="0" smtClean="0"/>
          </a:p>
          <a:p>
            <a:pPr eaLnBrk="1" hangingPunct="1"/>
            <a:endParaRPr lang="en-US" altLang="en-US" dirty="0" smtClean="0"/>
          </a:p>
        </p:txBody>
      </p:sp>
      <p:pic>
        <p:nvPicPr>
          <p:cNvPr id="4" name="Picture 4" descr="26-03-EarlyProkaryoteMod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14366"/>
            <a:ext cx="6553200" cy="278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4997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p:spPr>
        <p:txBody>
          <a:bodyPr/>
          <a:lstStyle/>
          <a:p>
            <a:pPr eaLnBrk="1" hangingPunct="1"/>
            <a:r>
              <a:rPr lang="en-US" altLang="en-US" smtClean="0"/>
              <a:t>Bacterial Mats</a:t>
            </a:r>
          </a:p>
        </p:txBody>
      </p:sp>
      <p:sp>
        <p:nvSpPr>
          <p:cNvPr id="10243" name="Rectangle 3"/>
          <p:cNvSpPr>
            <a:spLocks noGrp="1" noChangeArrowheads="1"/>
          </p:cNvSpPr>
          <p:nvPr>
            <p:ph idx="1"/>
          </p:nvPr>
        </p:nvSpPr>
        <p:spPr/>
        <p:txBody>
          <a:bodyPr/>
          <a:lstStyle/>
          <a:p>
            <a:pPr eaLnBrk="1" hangingPunct="1"/>
            <a:endParaRPr lang="en-US" altLang="en-US" smtClean="0"/>
          </a:p>
        </p:txBody>
      </p:sp>
      <p:pic>
        <p:nvPicPr>
          <p:cNvPr id="10244" name="Picture 4" descr="26-04-BacterialMatsStrom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070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696" y="0"/>
            <a:ext cx="7886700" cy="1325563"/>
          </a:xfrm>
        </p:spPr>
        <p:txBody>
          <a:bodyPr/>
          <a:lstStyle/>
          <a:p>
            <a:pPr eaLnBrk="1" hangingPunct="1"/>
            <a:r>
              <a:rPr lang="en-US" altLang="en-US" dirty="0" smtClean="0"/>
              <a:t>Chemical Evolution</a:t>
            </a:r>
            <a:endParaRPr lang="en-US" altLang="en-US" dirty="0" smtClean="0"/>
          </a:p>
        </p:txBody>
      </p:sp>
      <p:sp>
        <p:nvSpPr>
          <p:cNvPr id="13315" name="Rectangle 3"/>
          <p:cNvSpPr>
            <a:spLocks noGrp="1" noChangeArrowheads="1"/>
          </p:cNvSpPr>
          <p:nvPr>
            <p:ph idx="1"/>
          </p:nvPr>
        </p:nvSpPr>
        <p:spPr>
          <a:xfrm>
            <a:off x="182696" y="1219200"/>
            <a:ext cx="2751004" cy="5410200"/>
          </a:xfrm>
        </p:spPr>
        <p:txBody>
          <a:bodyPr>
            <a:normAutofit/>
          </a:bodyPr>
          <a:lstStyle/>
          <a:p>
            <a:pPr eaLnBrk="1" hangingPunct="1">
              <a:buFont typeface="Monotype Sorts" pitchFamily="2" charset="2"/>
              <a:buNone/>
            </a:pPr>
            <a:r>
              <a:rPr lang="en-US" altLang="en-US" dirty="0" smtClean="0"/>
              <a:t>1. Monomer Formation</a:t>
            </a:r>
          </a:p>
          <a:p>
            <a:pPr eaLnBrk="1" hangingPunct="1">
              <a:buFont typeface="Monotype Sorts" pitchFamily="2" charset="2"/>
              <a:buNone/>
            </a:pPr>
            <a:r>
              <a:rPr lang="en-US" altLang="en-US" dirty="0" smtClean="0"/>
              <a:t>2. Polymer Formation</a:t>
            </a:r>
          </a:p>
          <a:p>
            <a:pPr eaLnBrk="1" hangingPunct="1">
              <a:buFont typeface="Monotype Sorts" pitchFamily="2" charset="2"/>
              <a:buNone/>
            </a:pPr>
            <a:r>
              <a:rPr lang="en-US" altLang="en-US" dirty="0" smtClean="0"/>
              <a:t>3. </a:t>
            </a:r>
            <a:r>
              <a:rPr lang="en-US" altLang="en-US" dirty="0" err="1" smtClean="0"/>
              <a:t>Protobiont</a:t>
            </a:r>
            <a:r>
              <a:rPr lang="en-US" altLang="en-US" dirty="0" smtClean="0"/>
              <a:t> Formation</a:t>
            </a:r>
          </a:p>
          <a:p>
            <a:pPr eaLnBrk="1" hangingPunct="1">
              <a:buFont typeface="Monotype Sorts" pitchFamily="2" charset="2"/>
              <a:buNone/>
            </a:pPr>
            <a:r>
              <a:rPr lang="en-US" altLang="en-US" dirty="0" smtClean="0"/>
              <a:t>4. Origin of </a:t>
            </a:r>
            <a:r>
              <a:rPr lang="en-US" altLang="en-US" dirty="0" smtClean="0"/>
              <a:t>Heredity</a:t>
            </a:r>
          </a:p>
          <a:p>
            <a:pPr eaLnBrk="1" hangingPunct="1">
              <a:buFont typeface="Monotype Sorts" pitchFamily="2" charset="2"/>
              <a:buNone/>
            </a:pPr>
            <a:endParaRPr lang="en-US" altLang="en-US" dirty="0"/>
          </a:p>
          <a:p>
            <a:pPr eaLnBrk="1" hangingPunct="1">
              <a:buFont typeface="Monotype Sorts" pitchFamily="2" charset="2"/>
              <a:buNone/>
            </a:pPr>
            <a:endParaRPr lang="en-US" altLang="en-US" dirty="0" smtClean="0"/>
          </a:p>
          <a:p>
            <a:pPr eaLnBrk="1" hangingPunct="1">
              <a:buFont typeface="Monotype Sorts" pitchFamily="2" charset="2"/>
              <a:buNone/>
            </a:pPr>
            <a:r>
              <a:rPr lang="en-US" altLang="en-US" b="1" dirty="0" smtClean="0"/>
              <a:t>Primitive Earth</a:t>
            </a:r>
            <a:endParaRPr lang="en-US" altLang="en-US" b="1" dirty="0"/>
          </a:p>
          <a:p>
            <a:r>
              <a:rPr lang="en-US" altLang="en-US" dirty="0"/>
              <a:t>Reducing </a:t>
            </a:r>
            <a:r>
              <a:rPr lang="en-US" altLang="en-US" dirty="0" smtClean="0"/>
              <a:t>atmosphere </a:t>
            </a:r>
            <a:r>
              <a:rPr lang="en-US" altLang="en-US" dirty="0"/>
              <a:t>present.</a:t>
            </a:r>
          </a:p>
          <a:p>
            <a:r>
              <a:rPr lang="en-US" altLang="en-US" dirty="0"/>
              <a:t>Simple molecules</a:t>
            </a:r>
          </a:p>
          <a:p>
            <a:pPr lvl="1"/>
            <a:r>
              <a:rPr lang="en-US" altLang="en-US" dirty="0"/>
              <a:t>Ex:  H</a:t>
            </a:r>
            <a:r>
              <a:rPr lang="en-US" altLang="en-US" baseline="-25000" dirty="0"/>
              <a:t>2</a:t>
            </a:r>
            <a:r>
              <a:rPr lang="en-US" altLang="en-US" dirty="0"/>
              <a:t>O vapor</a:t>
            </a:r>
          </a:p>
          <a:p>
            <a:pPr lvl="1"/>
            <a:r>
              <a:rPr lang="en-US" altLang="en-US" dirty="0"/>
              <a:t> CH</a:t>
            </a:r>
            <a:r>
              <a:rPr lang="en-US" altLang="en-US" baseline="-25000" dirty="0"/>
              <a:t>4</a:t>
            </a:r>
            <a:r>
              <a:rPr lang="en-US" altLang="en-US" dirty="0"/>
              <a:t> methane</a:t>
            </a:r>
          </a:p>
          <a:p>
            <a:pPr lvl="1"/>
            <a:r>
              <a:rPr lang="en-US" altLang="en-US" dirty="0"/>
              <a:t>Hydrogen  H</a:t>
            </a:r>
            <a:r>
              <a:rPr lang="en-US" altLang="en-US" baseline="-25000" dirty="0"/>
              <a:t>2</a:t>
            </a:r>
            <a:r>
              <a:rPr lang="en-US" altLang="en-US" dirty="0"/>
              <a:t>, </a:t>
            </a:r>
          </a:p>
          <a:p>
            <a:pPr lvl="1"/>
            <a:r>
              <a:rPr lang="en-US" altLang="en-US" dirty="0"/>
              <a:t>Ammonia NH</a:t>
            </a:r>
            <a:r>
              <a:rPr lang="en-US" altLang="en-US" baseline="-25000" dirty="0"/>
              <a:t>3</a:t>
            </a:r>
          </a:p>
          <a:p>
            <a:pPr eaLnBrk="1" hangingPunct="1">
              <a:buFont typeface="Monotype Sorts" pitchFamily="2" charset="2"/>
              <a:buNone/>
            </a:pPr>
            <a:endParaRPr lang="en-US" altLang="en-US" dirty="0" smtClean="0"/>
          </a:p>
        </p:txBody>
      </p:sp>
      <p:pic>
        <p:nvPicPr>
          <p:cNvPr id="1026" name="Picture 2" descr="Image result for chemical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1017808"/>
            <a:ext cx="6210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5332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0190" y="-63313"/>
            <a:ext cx="7886700" cy="1325563"/>
          </a:xfrm>
        </p:spPr>
        <p:txBody>
          <a:bodyPr/>
          <a:lstStyle/>
          <a:p>
            <a:pPr eaLnBrk="1" hangingPunct="1"/>
            <a:r>
              <a:rPr lang="en-US" altLang="en-US" dirty="0" smtClean="0"/>
              <a:t>Complex Molecule Formation</a:t>
            </a:r>
          </a:p>
        </p:txBody>
      </p:sp>
      <p:sp>
        <p:nvSpPr>
          <p:cNvPr id="15363" name="Rectangle 3"/>
          <p:cNvSpPr>
            <a:spLocks noGrp="1" noChangeArrowheads="1"/>
          </p:cNvSpPr>
          <p:nvPr>
            <p:ph idx="1"/>
          </p:nvPr>
        </p:nvSpPr>
        <p:spPr>
          <a:xfrm>
            <a:off x="628650" y="1825625"/>
            <a:ext cx="2305050" cy="4351338"/>
          </a:xfrm>
        </p:spPr>
        <p:txBody>
          <a:bodyPr/>
          <a:lstStyle/>
          <a:p>
            <a:pPr eaLnBrk="1" hangingPunct="1"/>
            <a:r>
              <a:rPr lang="en-US" altLang="en-US" dirty="0" smtClean="0"/>
              <a:t>Requires energy sources: </a:t>
            </a:r>
          </a:p>
          <a:p>
            <a:pPr lvl="1" eaLnBrk="1" hangingPunct="1"/>
            <a:r>
              <a:rPr lang="en-US" altLang="en-US" dirty="0" smtClean="0"/>
              <a:t>UV radiation</a:t>
            </a:r>
          </a:p>
          <a:p>
            <a:pPr lvl="1" eaLnBrk="1" hangingPunct="1"/>
            <a:r>
              <a:rPr lang="en-US" altLang="en-US" dirty="0" smtClean="0"/>
              <a:t>Radioactivity</a:t>
            </a:r>
          </a:p>
          <a:p>
            <a:pPr lvl="1" eaLnBrk="1" hangingPunct="1"/>
            <a:r>
              <a:rPr lang="en-US" altLang="en-US" dirty="0" smtClean="0"/>
              <a:t>Heat</a:t>
            </a:r>
          </a:p>
          <a:p>
            <a:pPr lvl="1" eaLnBrk="1" hangingPunct="1"/>
            <a:r>
              <a:rPr lang="en-US" altLang="en-US" dirty="0" smtClean="0"/>
              <a:t>Lightning</a:t>
            </a:r>
          </a:p>
        </p:txBody>
      </p:sp>
      <p:pic>
        <p:nvPicPr>
          <p:cNvPr id="15364" name="Picture 4" descr="26-00-VolcanoLight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19400"/>
            <a:ext cx="4210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chemical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017808"/>
            <a:ext cx="6210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290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Early Ideas About Origins of Life</a:t>
            </a:r>
            <a:endParaRPr lang="en-US" altLang="en-US" dirty="0" smtClean="0"/>
          </a:p>
        </p:txBody>
      </p:sp>
      <p:sp>
        <p:nvSpPr>
          <p:cNvPr id="16387" name="Rectangle 3"/>
          <p:cNvSpPr>
            <a:spLocks noGrp="1" noChangeArrowheads="1"/>
          </p:cNvSpPr>
          <p:nvPr>
            <p:ph type="body" idx="1"/>
          </p:nvPr>
        </p:nvSpPr>
        <p:spPr/>
        <p:txBody>
          <a:bodyPr>
            <a:normAutofit/>
          </a:bodyPr>
          <a:lstStyle/>
          <a:p>
            <a:r>
              <a:rPr lang="en-US" altLang="en-US" dirty="0" err="1"/>
              <a:t>Oparin</a:t>
            </a:r>
            <a:r>
              <a:rPr lang="en-US" altLang="en-US" dirty="0"/>
              <a:t> and </a:t>
            </a:r>
            <a:r>
              <a:rPr lang="en-US" altLang="en-US" dirty="0" smtClean="0"/>
              <a:t>Haldane</a:t>
            </a:r>
            <a:endParaRPr lang="en-US" altLang="en-US" dirty="0" smtClean="0"/>
          </a:p>
        </p:txBody>
      </p:sp>
      <p:sp>
        <p:nvSpPr>
          <p:cNvPr id="2" name="Content Placeholder 1"/>
          <p:cNvSpPr>
            <a:spLocks noGrp="1"/>
          </p:cNvSpPr>
          <p:nvPr>
            <p:ph sz="half" idx="2"/>
          </p:nvPr>
        </p:nvSpPr>
        <p:spPr/>
        <p:txBody>
          <a:bodyPr/>
          <a:lstStyle/>
          <a:p>
            <a:r>
              <a:rPr lang="en-US" altLang="en-US" dirty="0" smtClean="0"/>
              <a:t>1920s</a:t>
            </a:r>
          </a:p>
          <a:p>
            <a:r>
              <a:rPr lang="en-US" altLang="en-US" dirty="0" smtClean="0"/>
              <a:t>Hypothesized </a:t>
            </a:r>
            <a:r>
              <a:rPr lang="en-US" altLang="en-US" dirty="0"/>
              <a:t>steps of chemical evolution from primitive earth conditions.</a:t>
            </a:r>
          </a:p>
          <a:p>
            <a:endParaRPr lang="en-US" dirty="0"/>
          </a:p>
        </p:txBody>
      </p:sp>
      <p:sp>
        <p:nvSpPr>
          <p:cNvPr id="3" name="Text Placeholder 2"/>
          <p:cNvSpPr>
            <a:spLocks noGrp="1"/>
          </p:cNvSpPr>
          <p:nvPr>
            <p:ph type="body" sz="quarter" idx="3"/>
          </p:nvPr>
        </p:nvSpPr>
        <p:spPr/>
        <p:txBody>
          <a:bodyPr/>
          <a:lstStyle/>
          <a:p>
            <a:r>
              <a:rPr lang="en-US" altLang="en-US" dirty="0"/>
              <a:t>Miller and </a:t>
            </a:r>
            <a:r>
              <a:rPr lang="en-US" altLang="en-US" dirty="0" smtClean="0"/>
              <a:t>Urey</a:t>
            </a:r>
            <a:endParaRPr lang="en-US" dirty="0"/>
          </a:p>
        </p:txBody>
      </p:sp>
      <p:sp>
        <p:nvSpPr>
          <p:cNvPr id="4" name="Content Placeholder 3"/>
          <p:cNvSpPr>
            <a:spLocks noGrp="1"/>
          </p:cNvSpPr>
          <p:nvPr>
            <p:ph sz="quarter" idx="4"/>
          </p:nvPr>
        </p:nvSpPr>
        <p:spPr/>
        <p:txBody>
          <a:bodyPr/>
          <a:lstStyle/>
          <a:p>
            <a:r>
              <a:rPr lang="en-US" altLang="en-US" dirty="0" smtClean="0"/>
              <a:t>1953</a:t>
            </a:r>
          </a:p>
          <a:p>
            <a:r>
              <a:rPr lang="en-US" altLang="en-US" dirty="0" smtClean="0"/>
              <a:t>Tested </a:t>
            </a:r>
            <a:r>
              <a:rPr lang="en-US" altLang="en-US" dirty="0" err="1"/>
              <a:t>Oparin</a:t>
            </a:r>
            <a:r>
              <a:rPr lang="en-US" altLang="en-US" dirty="0"/>
              <a:t> and Haldane’s hypothesis.</a:t>
            </a:r>
          </a:p>
          <a:p>
            <a:r>
              <a:rPr lang="en-US" altLang="en-US" dirty="0"/>
              <a:t>Experiment - to duplicate primitive earth conditions in the lab</a:t>
            </a:r>
            <a:endParaRPr lang="en-US" dirty="0"/>
          </a:p>
        </p:txBody>
      </p:sp>
    </p:spTree>
    <p:extLst>
      <p:ext uri="{BB962C8B-B14F-4D97-AF65-F5344CB8AC3E}">
        <p14:creationId xmlns:p14="http://schemas.microsoft.com/office/powerpoint/2010/main" val="31627044"/>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3"/>
          <p:cNvSpPr>
            <a:spLocks noGrp="1" noChangeArrowheads="1"/>
          </p:cNvSpPr>
          <p:nvPr>
            <p:ph idx="1"/>
          </p:nvPr>
        </p:nvSpPr>
        <p:spPr/>
        <p:txBody>
          <a:bodyPr/>
          <a:lstStyle/>
          <a:p>
            <a:pPr eaLnBrk="1" hangingPunct="1"/>
            <a:endParaRPr lang="en-US" altLang="en-US" smtClean="0"/>
          </a:p>
        </p:txBody>
      </p:sp>
      <p:pic>
        <p:nvPicPr>
          <p:cNvPr id="18436" name="Picture 4" descr="26-10-MillerUreyExperi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858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049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22.5a</a:t>
            </a:r>
            <a:endParaRPr lang="en-US" sz="1200" smtClean="0">
              <a:solidFill>
                <a:schemeClr val="tx1"/>
              </a:solidFill>
              <a:latin typeface="Arial" charset="0"/>
            </a:endParaRPr>
          </a:p>
        </p:txBody>
      </p:sp>
      <p:pic>
        <p:nvPicPr>
          <p:cNvPr id="26627" name="Picture 60" descr="22_05aBeagleVoyage-U"/>
          <p:cNvPicPr>
            <a:picLocks noChangeAspect="1" noChangeArrowheads="1"/>
          </p:cNvPicPr>
          <p:nvPr/>
        </p:nvPicPr>
        <p:blipFill>
          <a:blip r:embed="rId3" cstate="print"/>
          <a:srcRect/>
          <a:stretch>
            <a:fillRect/>
          </a:stretch>
        </p:blipFill>
        <p:spPr bwMode="auto">
          <a:xfrm>
            <a:off x="296863" y="1041400"/>
            <a:ext cx="8548687" cy="4773613"/>
          </a:xfrm>
          <a:prstGeom prst="rect">
            <a:avLst/>
          </a:prstGeom>
          <a:noFill/>
          <a:ln w="9525">
            <a:noFill/>
            <a:miter lim="800000"/>
            <a:headEnd/>
            <a:tailEnd/>
          </a:ln>
        </p:spPr>
      </p:pic>
      <p:sp>
        <p:nvSpPr>
          <p:cNvPr id="26628" name="Text Box 61"/>
          <p:cNvSpPr txBox="1">
            <a:spLocks noChangeArrowheads="1"/>
          </p:cNvSpPr>
          <p:nvPr/>
        </p:nvSpPr>
        <p:spPr bwMode="auto">
          <a:xfrm>
            <a:off x="690563" y="2752725"/>
            <a:ext cx="852487" cy="533400"/>
          </a:xfrm>
          <a:prstGeom prst="rect">
            <a:avLst/>
          </a:prstGeom>
          <a:noFill/>
          <a:ln w="9525">
            <a:noFill/>
            <a:miter lim="800000"/>
            <a:headEnd/>
            <a:tailEnd/>
          </a:ln>
        </p:spPr>
        <p:txBody>
          <a:bodyPr wrap="none" lIns="0" tIns="0" rIns="0" bIns="0"/>
          <a:lstStyle/>
          <a:p>
            <a:pPr>
              <a:lnSpc>
                <a:spcPct val="90000"/>
              </a:lnSpc>
            </a:pPr>
            <a:r>
              <a:rPr lang="en-US" sz="1300" b="1"/>
              <a:t>The</a:t>
            </a:r>
          </a:p>
          <a:p>
            <a:pPr>
              <a:lnSpc>
                <a:spcPct val="90000"/>
              </a:lnSpc>
            </a:pPr>
            <a:r>
              <a:rPr lang="en-US" sz="1300" b="1"/>
              <a:t>Gal</a:t>
            </a:r>
            <a:r>
              <a:rPr lang="en-US" altLang="ja-JP" sz="1300" b="1"/>
              <a:t>ápagos</a:t>
            </a:r>
          </a:p>
          <a:p>
            <a:pPr>
              <a:lnSpc>
                <a:spcPct val="90000"/>
              </a:lnSpc>
            </a:pPr>
            <a:r>
              <a:rPr lang="en-US" altLang="ja-JP" sz="1300" b="1"/>
              <a:t>Islands</a:t>
            </a:r>
            <a:endParaRPr lang="en-US" sz="1300" b="1"/>
          </a:p>
        </p:txBody>
      </p:sp>
      <p:sp>
        <p:nvSpPr>
          <p:cNvPr id="26629" name="Text Box 62"/>
          <p:cNvSpPr txBox="1">
            <a:spLocks noChangeArrowheads="1"/>
          </p:cNvSpPr>
          <p:nvPr/>
        </p:nvSpPr>
        <p:spPr bwMode="auto">
          <a:xfrm>
            <a:off x="1231900" y="1966913"/>
            <a:ext cx="852488" cy="463550"/>
          </a:xfrm>
          <a:prstGeom prst="rect">
            <a:avLst/>
          </a:prstGeom>
          <a:noFill/>
          <a:ln w="9525">
            <a:noFill/>
            <a:miter lim="800000"/>
            <a:headEnd/>
            <a:tailEnd/>
          </a:ln>
        </p:spPr>
        <p:txBody>
          <a:bodyPr wrap="none" lIns="0" tIns="0" rIns="0" bIns="0"/>
          <a:lstStyle/>
          <a:p>
            <a:pPr>
              <a:lnSpc>
                <a:spcPct val="90000"/>
              </a:lnSpc>
            </a:pPr>
            <a:r>
              <a:rPr lang="en-US" sz="1300" b="1"/>
              <a:t>NORTH</a:t>
            </a:r>
          </a:p>
          <a:p>
            <a:pPr>
              <a:lnSpc>
                <a:spcPct val="90000"/>
              </a:lnSpc>
            </a:pPr>
            <a:r>
              <a:rPr lang="en-US" sz="1300" b="1"/>
              <a:t>AMERICA</a:t>
            </a:r>
          </a:p>
        </p:txBody>
      </p:sp>
      <p:sp>
        <p:nvSpPr>
          <p:cNvPr id="26630" name="Text Box 63"/>
          <p:cNvSpPr txBox="1">
            <a:spLocks noChangeArrowheads="1"/>
          </p:cNvSpPr>
          <p:nvPr/>
        </p:nvSpPr>
        <p:spPr bwMode="auto">
          <a:xfrm>
            <a:off x="2535238" y="2386013"/>
            <a:ext cx="881062" cy="400050"/>
          </a:xfrm>
          <a:prstGeom prst="rect">
            <a:avLst/>
          </a:prstGeom>
          <a:noFill/>
          <a:ln w="9525">
            <a:noFill/>
            <a:miter lim="800000"/>
            <a:headEnd/>
            <a:tailEnd/>
          </a:ln>
        </p:spPr>
        <p:txBody>
          <a:bodyPr wrap="none" lIns="0" tIns="0" rIns="0" bIns="0"/>
          <a:lstStyle/>
          <a:p>
            <a:pPr>
              <a:lnSpc>
                <a:spcPct val="90000"/>
              </a:lnSpc>
            </a:pPr>
            <a:r>
              <a:rPr lang="en-US" sz="1300" b="1" i="1">
                <a:solidFill>
                  <a:srgbClr val="0072CA"/>
                </a:solidFill>
              </a:rPr>
              <a:t>ATLANTIC</a:t>
            </a:r>
          </a:p>
          <a:p>
            <a:pPr>
              <a:lnSpc>
                <a:spcPct val="90000"/>
              </a:lnSpc>
            </a:pPr>
            <a:r>
              <a:rPr lang="en-US" sz="1300" b="1" i="1">
                <a:solidFill>
                  <a:srgbClr val="0072CA"/>
                </a:solidFill>
              </a:rPr>
              <a:t>OCEAN</a:t>
            </a:r>
          </a:p>
        </p:txBody>
      </p:sp>
      <p:sp>
        <p:nvSpPr>
          <p:cNvPr id="26631" name="Text Box 64"/>
          <p:cNvSpPr txBox="1">
            <a:spLocks noChangeArrowheads="1"/>
          </p:cNvSpPr>
          <p:nvPr/>
        </p:nvSpPr>
        <p:spPr bwMode="auto">
          <a:xfrm>
            <a:off x="1493838" y="3975100"/>
            <a:ext cx="585787" cy="228600"/>
          </a:xfrm>
          <a:prstGeom prst="rect">
            <a:avLst/>
          </a:prstGeom>
          <a:noFill/>
          <a:ln w="9525">
            <a:noFill/>
            <a:miter lim="800000"/>
            <a:headEnd/>
            <a:tailEnd/>
          </a:ln>
        </p:spPr>
        <p:txBody>
          <a:bodyPr wrap="none" lIns="0" tIns="0" rIns="0" bIns="0"/>
          <a:lstStyle/>
          <a:p>
            <a:pPr>
              <a:lnSpc>
                <a:spcPct val="90000"/>
              </a:lnSpc>
            </a:pPr>
            <a:r>
              <a:rPr lang="en-US" sz="1300" b="1"/>
              <a:t>Chile</a:t>
            </a:r>
          </a:p>
        </p:txBody>
      </p:sp>
      <p:sp>
        <p:nvSpPr>
          <p:cNvPr id="26632" name="Text Box 65"/>
          <p:cNvSpPr txBox="1">
            <a:spLocks noChangeArrowheads="1"/>
          </p:cNvSpPr>
          <p:nvPr/>
        </p:nvSpPr>
        <p:spPr bwMode="auto">
          <a:xfrm>
            <a:off x="2108200" y="3532188"/>
            <a:ext cx="763588" cy="404812"/>
          </a:xfrm>
          <a:prstGeom prst="rect">
            <a:avLst/>
          </a:prstGeom>
          <a:noFill/>
          <a:ln w="9525">
            <a:noFill/>
            <a:miter lim="800000"/>
            <a:headEnd/>
            <a:tailEnd/>
          </a:ln>
        </p:spPr>
        <p:txBody>
          <a:bodyPr wrap="none" lIns="0" tIns="0" rIns="0" bIns="0"/>
          <a:lstStyle/>
          <a:p>
            <a:pPr>
              <a:lnSpc>
                <a:spcPct val="90000"/>
              </a:lnSpc>
            </a:pPr>
            <a:r>
              <a:rPr lang="en-US" sz="1300" b="1"/>
              <a:t>SOUTH</a:t>
            </a:r>
          </a:p>
          <a:p>
            <a:pPr>
              <a:lnSpc>
                <a:spcPct val="90000"/>
              </a:lnSpc>
            </a:pPr>
            <a:r>
              <a:rPr lang="en-US" sz="1300" b="1"/>
              <a:t>AMERICA</a:t>
            </a:r>
          </a:p>
        </p:txBody>
      </p:sp>
      <p:sp>
        <p:nvSpPr>
          <p:cNvPr id="26633" name="Text Box 66"/>
          <p:cNvSpPr txBox="1">
            <a:spLocks noChangeArrowheads="1"/>
          </p:cNvSpPr>
          <p:nvPr/>
        </p:nvSpPr>
        <p:spPr bwMode="auto">
          <a:xfrm>
            <a:off x="4329113" y="2871788"/>
            <a:ext cx="654050" cy="138112"/>
          </a:xfrm>
          <a:prstGeom prst="rect">
            <a:avLst/>
          </a:prstGeom>
          <a:noFill/>
          <a:ln w="9525">
            <a:noFill/>
            <a:miter lim="800000"/>
            <a:headEnd/>
            <a:tailEnd/>
          </a:ln>
        </p:spPr>
        <p:txBody>
          <a:bodyPr wrap="none" lIns="0" tIns="0" rIns="0" bIns="0"/>
          <a:lstStyle/>
          <a:p>
            <a:pPr>
              <a:lnSpc>
                <a:spcPct val="90000"/>
              </a:lnSpc>
            </a:pPr>
            <a:r>
              <a:rPr lang="en-US" sz="1300" b="1"/>
              <a:t>AFRICA</a:t>
            </a:r>
          </a:p>
        </p:txBody>
      </p:sp>
      <p:sp>
        <p:nvSpPr>
          <p:cNvPr id="26634" name="Text Box 67"/>
          <p:cNvSpPr txBox="1">
            <a:spLocks noChangeArrowheads="1"/>
          </p:cNvSpPr>
          <p:nvPr/>
        </p:nvSpPr>
        <p:spPr bwMode="auto">
          <a:xfrm>
            <a:off x="4397375" y="1731963"/>
            <a:ext cx="730250" cy="168275"/>
          </a:xfrm>
          <a:prstGeom prst="rect">
            <a:avLst/>
          </a:prstGeom>
          <a:noFill/>
          <a:ln w="9525">
            <a:noFill/>
            <a:miter lim="800000"/>
            <a:headEnd/>
            <a:tailEnd/>
          </a:ln>
        </p:spPr>
        <p:txBody>
          <a:bodyPr wrap="none" lIns="0" tIns="0" rIns="0" bIns="0"/>
          <a:lstStyle/>
          <a:p>
            <a:pPr>
              <a:lnSpc>
                <a:spcPct val="90000"/>
              </a:lnSpc>
            </a:pPr>
            <a:r>
              <a:rPr lang="en-US" sz="1300" b="1"/>
              <a:t>EUROPE</a:t>
            </a:r>
          </a:p>
        </p:txBody>
      </p:sp>
      <p:sp>
        <p:nvSpPr>
          <p:cNvPr id="26635" name="Text Box 68"/>
          <p:cNvSpPr txBox="1">
            <a:spLocks noChangeArrowheads="1"/>
          </p:cNvSpPr>
          <p:nvPr/>
        </p:nvSpPr>
        <p:spPr bwMode="auto">
          <a:xfrm>
            <a:off x="3440113" y="1512888"/>
            <a:ext cx="400050" cy="260350"/>
          </a:xfrm>
          <a:prstGeom prst="rect">
            <a:avLst/>
          </a:prstGeom>
          <a:noFill/>
          <a:ln w="9525">
            <a:noFill/>
            <a:miter lim="800000"/>
            <a:headEnd/>
            <a:tailEnd/>
          </a:ln>
        </p:spPr>
        <p:txBody>
          <a:bodyPr wrap="none" lIns="0" tIns="0" rIns="0" bIns="0"/>
          <a:lstStyle/>
          <a:p>
            <a:pPr>
              <a:lnSpc>
                <a:spcPct val="90000"/>
              </a:lnSpc>
            </a:pPr>
            <a:r>
              <a:rPr lang="en-US" sz="1300" b="1"/>
              <a:t>Great</a:t>
            </a:r>
          </a:p>
          <a:p>
            <a:pPr>
              <a:lnSpc>
                <a:spcPct val="90000"/>
              </a:lnSpc>
            </a:pPr>
            <a:r>
              <a:rPr lang="en-US" sz="1300" b="1"/>
              <a:t>Britain</a:t>
            </a:r>
          </a:p>
        </p:txBody>
      </p:sp>
      <p:sp>
        <p:nvSpPr>
          <p:cNvPr id="26636" name="Text Box 69"/>
          <p:cNvSpPr txBox="1">
            <a:spLocks noChangeArrowheads="1"/>
          </p:cNvSpPr>
          <p:nvPr/>
        </p:nvSpPr>
        <p:spPr bwMode="auto">
          <a:xfrm>
            <a:off x="5648325" y="3359150"/>
            <a:ext cx="514350" cy="127000"/>
          </a:xfrm>
          <a:prstGeom prst="rect">
            <a:avLst/>
          </a:prstGeom>
          <a:noFill/>
          <a:ln w="9525">
            <a:noFill/>
            <a:miter lim="800000"/>
            <a:headEnd/>
            <a:tailEnd/>
          </a:ln>
        </p:spPr>
        <p:txBody>
          <a:bodyPr wrap="none" lIns="0" tIns="0" rIns="0" bIns="0"/>
          <a:lstStyle/>
          <a:p>
            <a:pPr>
              <a:lnSpc>
                <a:spcPct val="90000"/>
              </a:lnSpc>
            </a:pPr>
            <a:r>
              <a:rPr lang="en-US" sz="1300" b="1"/>
              <a:t>Equator</a:t>
            </a:r>
          </a:p>
        </p:txBody>
      </p:sp>
      <p:sp>
        <p:nvSpPr>
          <p:cNvPr id="26637" name="Text Box 70"/>
          <p:cNvSpPr txBox="1">
            <a:spLocks noChangeArrowheads="1"/>
          </p:cNvSpPr>
          <p:nvPr/>
        </p:nvSpPr>
        <p:spPr bwMode="auto">
          <a:xfrm>
            <a:off x="917575" y="4224338"/>
            <a:ext cx="623888" cy="315912"/>
          </a:xfrm>
          <a:prstGeom prst="rect">
            <a:avLst/>
          </a:prstGeom>
          <a:noFill/>
          <a:ln w="9525">
            <a:noFill/>
            <a:miter lim="800000"/>
            <a:headEnd/>
            <a:tailEnd/>
          </a:ln>
        </p:spPr>
        <p:txBody>
          <a:bodyPr wrap="none" lIns="0" tIns="0" rIns="0" bIns="0"/>
          <a:lstStyle/>
          <a:p>
            <a:pPr>
              <a:lnSpc>
                <a:spcPct val="90000"/>
              </a:lnSpc>
            </a:pPr>
            <a:r>
              <a:rPr lang="en-US" sz="1300" b="1" i="1">
                <a:solidFill>
                  <a:srgbClr val="0072CA"/>
                </a:solidFill>
              </a:rPr>
              <a:t>PACIFIC</a:t>
            </a:r>
          </a:p>
          <a:p>
            <a:pPr>
              <a:lnSpc>
                <a:spcPct val="90000"/>
              </a:lnSpc>
            </a:pPr>
            <a:r>
              <a:rPr lang="en-US" sz="1300" b="1" i="1">
                <a:solidFill>
                  <a:srgbClr val="0072CA"/>
                </a:solidFill>
              </a:rPr>
              <a:t>OCEAN</a:t>
            </a:r>
          </a:p>
        </p:txBody>
      </p:sp>
      <p:sp>
        <p:nvSpPr>
          <p:cNvPr id="26638" name="Text Box 71"/>
          <p:cNvSpPr txBox="1">
            <a:spLocks noChangeArrowheads="1"/>
          </p:cNvSpPr>
          <p:nvPr/>
        </p:nvSpPr>
        <p:spPr bwMode="auto">
          <a:xfrm>
            <a:off x="6488113" y="3463925"/>
            <a:ext cx="1473200" cy="165100"/>
          </a:xfrm>
          <a:prstGeom prst="rect">
            <a:avLst/>
          </a:prstGeom>
          <a:noFill/>
          <a:ln w="9525">
            <a:noFill/>
            <a:miter lim="800000"/>
            <a:headEnd/>
            <a:tailEnd/>
          </a:ln>
        </p:spPr>
        <p:txBody>
          <a:bodyPr wrap="none" lIns="0" tIns="0" rIns="0" bIns="0"/>
          <a:lstStyle/>
          <a:p>
            <a:pPr>
              <a:lnSpc>
                <a:spcPct val="90000"/>
              </a:lnSpc>
            </a:pPr>
            <a:r>
              <a:rPr lang="en-US" sz="1300" b="1"/>
              <a:t>Malay Archipelago</a:t>
            </a:r>
          </a:p>
        </p:txBody>
      </p:sp>
      <p:sp>
        <p:nvSpPr>
          <p:cNvPr id="26639" name="Text Box 72"/>
          <p:cNvSpPr txBox="1">
            <a:spLocks noChangeArrowheads="1"/>
          </p:cNvSpPr>
          <p:nvPr/>
        </p:nvSpPr>
        <p:spPr bwMode="auto">
          <a:xfrm>
            <a:off x="7215188" y="4060825"/>
            <a:ext cx="973137" cy="146050"/>
          </a:xfrm>
          <a:prstGeom prst="rect">
            <a:avLst/>
          </a:prstGeom>
          <a:noFill/>
          <a:ln w="9525">
            <a:noFill/>
            <a:miter lim="800000"/>
            <a:headEnd/>
            <a:tailEnd/>
          </a:ln>
        </p:spPr>
        <p:txBody>
          <a:bodyPr wrap="none" lIns="0" tIns="0" rIns="0" bIns="0"/>
          <a:lstStyle/>
          <a:p>
            <a:pPr>
              <a:lnSpc>
                <a:spcPct val="90000"/>
              </a:lnSpc>
            </a:pPr>
            <a:r>
              <a:rPr lang="en-US" sz="1300" b="1"/>
              <a:t>AUSTRALIA</a:t>
            </a:r>
          </a:p>
        </p:txBody>
      </p:sp>
      <p:sp>
        <p:nvSpPr>
          <p:cNvPr id="26640" name="Text Box 73"/>
          <p:cNvSpPr txBox="1">
            <a:spLocks noChangeArrowheads="1"/>
          </p:cNvSpPr>
          <p:nvPr/>
        </p:nvSpPr>
        <p:spPr bwMode="auto">
          <a:xfrm>
            <a:off x="7451725" y="4899025"/>
            <a:ext cx="635000" cy="117475"/>
          </a:xfrm>
          <a:prstGeom prst="rect">
            <a:avLst/>
          </a:prstGeom>
          <a:noFill/>
          <a:ln w="9525">
            <a:noFill/>
            <a:miter lim="800000"/>
            <a:headEnd/>
            <a:tailEnd/>
          </a:ln>
        </p:spPr>
        <p:txBody>
          <a:bodyPr wrap="none" lIns="0" tIns="0" rIns="0" bIns="0"/>
          <a:lstStyle/>
          <a:p>
            <a:pPr>
              <a:lnSpc>
                <a:spcPct val="90000"/>
              </a:lnSpc>
            </a:pPr>
            <a:r>
              <a:rPr lang="en-US" sz="1300" b="1"/>
              <a:t>Tasmania</a:t>
            </a:r>
          </a:p>
        </p:txBody>
      </p:sp>
      <p:sp>
        <p:nvSpPr>
          <p:cNvPr id="26641" name="Text Box 74"/>
          <p:cNvSpPr txBox="1">
            <a:spLocks noChangeArrowheads="1"/>
          </p:cNvSpPr>
          <p:nvPr/>
        </p:nvSpPr>
        <p:spPr bwMode="auto">
          <a:xfrm>
            <a:off x="8151813" y="5135563"/>
            <a:ext cx="631825" cy="287337"/>
          </a:xfrm>
          <a:prstGeom prst="rect">
            <a:avLst/>
          </a:prstGeom>
          <a:noFill/>
          <a:ln w="9525">
            <a:noFill/>
            <a:miter lim="800000"/>
            <a:headEnd/>
            <a:tailEnd/>
          </a:ln>
        </p:spPr>
        <p:txBody>
          <a:bodyPr wrap="none" lIns="0" tIns="0" rIns="0" bIns="0"/>
          <a:lstStyle/>
          <a:p>
            <a:pPr>
              <a:lnSpc>
                <a:spcPct val="90000"/>
              </a:lnSpc>
            </a:pPr>
            <a:r>
              <a:rPr lang="en-US" sz="1300" b="1"/>
              <a:t>New</a:t>
            </a:r>
          </a:p>
          <a:p>
            <a:pPr>
              <a:lnSpc>
                <a:spcPct val="90000"/>
              </a:lnSpc>
            </a:pPr>
            <a:r>
              <a:rPr lang="en-US" sz="1300" b="1"/>
              <a:t>Zealand</a:t>
            </a:r>
          </a:p>
        </p:txBody>
      </p:sp>
      <p:sp>
        <p:nvSpPr>
          <p:cNvPr id="26642" name="Text Box 75"/>
          <p:cNvSpPr txBox="1">
            <a:spLocks noChangeArrowheads="1"/>
          </p:cNvSpPr>
          <p:nvPr/>
        </p:nvSpPr>
        <p:spPr bwMode="auto">
          <a:xfrm>
            <a:off x="3232150" y="3924300"/>
            <a:ext cx="496888" cy="139700"/>
          </a:xfrm>
          <a:prstGeom prst="rect">
            <a:avLst/>
          </a:prstGeom>
          <a:noFill/>
          <a:ln w="9525">
            <a:noFill/>
            <a:miter lim="800000"/>
            <a:headEnd/>
            <a:tailEnd/>
          </a:ln>
        </p:spPr>
        <p:txBody>
          <a:bodyPr wrap="none" lIns="0" tIns="0" rIns="0" bIns="0"/>
          <a:lstStyle/>
          <a:p>
            <a:pPr>
              <a:lnSpc>
                <a:spcPct val="90000"/>
              </a:lnSpc>
            </a:pPr>
            <a:r>
              <a:rPr lang="en-US" sz="1300" b="1"/>
              <a:t>Brazil</a:t>
            </a:r>
          </a:p>
        </p:txBody>
      </p:sp>
      <p:sp>
        <p:nvSpPr>
          <p:cNvPr id="26643" name="Text Box 76"/>
          <p:cNvSpPr txBox="1">
            <a:spLocks noChangeArrowheads="1"/>
          </p:cNvSpPr>
          <p:nvPr/>
        </p:nvSpPr>
        <p:spPr bwMode="auto">
          <a:xfrm>
            <a:off x="2830513" y="4662488"/>
            <a:ext cx="620712" cy="127000"/>
          </a:xfrm>
          <a:prstGeom prst="rect">
            <a:avLst/>
          </a:prstGeom>
          <a:noFill/>
          <a:ln w="9525">
            <a:noFill/>
            <a:miter lim="800000"/>
            <a:headEnd/>
            <a:tailEnd/>
          </a:ln>
        </p:spPr>
        <p:txBody>
          <a:bodyPr wrap="none" lIns="0" tIns="0" rIns="0" bIns="0"/>
          <a:lstStyle/>
          <a:p>
            <a:pPr>
              <a:lnSpc>
                <a:spcPct val="90000"/>
              </a:lnSpc>
            </a:pPr>
            <a:r>
              <a:rPr lang="en-US" sz="1300" b="1"/>
              <a:t>Argentina</a:t>
            </a:r>
          </a:p>
        </p:txBody>
      </p:sp>
      <p:sp>
        <p:nvSpPr>
          <p:cNvPr id="26644" name="Text Box 77"/>
          <p:cNvSpPr txBox="1">
            <a:spLocks noChangeArrowheads="1"/>
          </p:cNvSpPr>
          <p:nvPr/>
        </p:nvSpPr>
        <p:spPr bwMode="auto">
          <a:xfrm>
            <a:off x="2801938" y="5119688"/>
            <a:ext cx="700087" cy="136525"/>
          </a:xfrm>
          <a:prstGeom prst="rect">
            <a:avLst/>
          </a:prstGeom>
          <a:noFill/>
          <a:ln w="9525">
            <a:noFill/>
            <a:miter lim="800000"/>
            <a:headEnd/>
            <a:tailEnd/>
          </a:ln>
        </p:spPr>
        <p:txBody>
          <a:bodyPr wrap="none" lIns="0" tIns="0" rIns="0" bIns="0"/>
          <a:lstStyle/>
          <a:p>
            <a:pPr>
              <a:lnSpc>
                <a:spcPct val="90000"/>
              </a:lnSpc>
            </a:pPr>
            <a:r>
              <a:rPr lang="en-US" sz="1300" b="1"/>
              <a:t>Cape Horn</a:t>
            </a:r>
          </a:p>
        </p:txBody>
      </p:sp>
      <p:sp>
        <p:nvSpPr>
          <p:cNvPr id="26645" name="Text Box 78"/>
          <p:cNvSpPr txBox="1">
            <a:spLocks noChangeArrowheads="1"/>
          </p:cNvSpPr>
          <p:nvPr/>
        </p:nvSpPr>
        <p:spPr bwMode="auto">
          <a:xfrm rot="-5400000">
            <a:off x="1805781" y="4341019"/>
            <a:ext cx="963613" cy="155575"/>
          </a:xfrm>
          <a:prstGeom prst="rect">
            <a:avLst/>
          </a:prstGeom>
          <a:noFill/>
          <a:ln w="9525">
            <a:noFill/>
            <a:miter lim="800000"/>
            <a:headEnd/>
            <a:tailEnd/>
          </a:ln>
        </p:spPr>
        <p:txBody>
          <a:bodyPr wrap="none" lIns="0" tIns="0" rIns="0" bIns="0"/>
          <a:lstStyle/>
          <a:p>
            <a:pPr>
              <a:lnSpc>
                <a:spcPct val="90000"/>
              </a:lnSpc>
            </a:pPr>
            <a:r>
              <a:rPr lang="en-US" sz="1300" b="1"/>
              <a:t>Andes Mtns.</a:t>
            </a:r>
          </a:p>
        </p:txBody>
      </p:sp>
      <p:sp>
        <p:nvSpPr>
          <p:cNvPr id="26646" name="Text Box 79"/>
          <p:cNvSpPr txBox="1">
            <a:spLocks noChangeArrowheads="1"/>
          </p:cNvSpPr>
          <p:nvPr/>
        </p:nvSpPr>
        <p:spPr bwMode="auto">
          <a:xfrm>
            <a:off x="3717925" y="4424363"/>
            <a:ext cx="706438" cy="247650"/>
          </a:xfrm>
          <a:prstGeom prst="rect">
            <a:avLst/>
          </a:prstGeom>
          <a:noFill/>
          <a:ln w="9525">
            <a:noFill/>
            <a:miter lim="800000"/>
            <a:headEnd/>
            <a:tailEnd/>
          </a:ln>
        </p:spPr>
        <p:txBody>
          <a:bodyPr wrap="none" lIns="0" tIns="0" rIns="0" bIns="0"/>
          <a:lstStyle/>
          <a:p>
            <a:pPr>
              <a:lnSpc>
                <a:spcPct val="90000"/>
              </a:lnSpc>
            </a:pPr>
            <a:r>
              <a:rPr lang="en-US" sz="1300" b="1"/>
              <a:t>Cape of</a:t>
            </a:r>
          </a:p>
          <a:p>
            <a:pPr>
              <a:lnSpc>
                <a:spcPct val="90000"/>
              </a:lnSpc>
            </a:pPr>
            <a:r>
              <a:rPr lang="en-US" sz="1300" b="1"/>
              <a:t>Good Hope</a:t>
            </a:r>
          </a:p>
        </p:txBody>
      </p:sp>
      <p:sp>
        <p:nvSpPr>
          <p:cNvPr id="26647" name="Line 80"/>
          <p:cNvSpPr>
            <a:spLocks noChangeShapeType="1"/>
          </p:cNvSpPr>
          <p:nvPr/>
        </p:nvSpPr>
        <p:spPr bwMode="auto">
          <a:xfrm>
            <a:off x="1917700" y="4076700"/>
            <a:ext cx="287338" cy="0"/>
          </a:xfrm>
          <a:prstGeom prst="line">
            <a:avLst/>
          </a:prstGeom>
          <a:noFill/>
          <a:ln w="12700">
            <a:solidFill>
              <a:schemeClr val="tx1"/>
            </a:solidFill>
            <a:round/>
            <a:headEnd/>
            <a:tailEnd/>
          </a:ln>
        </p:spPr>
        <p:txBody>
          <a:bodyPr wrap="none" anchor="ctr"/>
          <a:lstStyle/>
          <a:p>
            <a:endParaRPr lang="en-US"/>
          </a:p>
        </p:txBody>
      </p:sp>
      <p:sp>
        <p:nvSpPr>
          <p:cNvPr id="26648" name="Line 81"/>
          <p:cNvSpPr>
            <a:spLocks noChangeShapeType="1"/>
          </p:cNvSpPr>
          <p:nvPr/>
        </p:nvSpPr>
        <p:spPr bwMode="auto">
          <a:xfrm>
            <a:off x="2387600" y="4630738"/>
            <a:ext cx="427038" cy="114300"/>
          </a:xfrm>
          <a:prstGeom prst="line">
            <a:avLst/>
          </a:prstGeom>
          <a:noFill/>
          <a:ln w="12700">
            <a:solidFill>
              <a:schemeClr val="tx1"/>
            </a:solidFill>
            <a:round/>
            <a:headEnd/>
            <a:tailEnd/>
          </a:ln>
        </p:spPr>
        <p:txBody>
          <a:bodyPr wrap="none" anchor="ctr"/>
          <a:lstStyle/>
          <a:p>
            <a:endParaRPr lang="en-US"/>
          </a:p>
        </p:txBody>
      </p:sp>
      <p:sp>
        <p:nvSpPr>
          <p:cNvPr id="26649" name="Line 82"/>
          <p:cNvSpPr>
            <a:spLocks noChangeShapeType="1"/>
          </p:cNvSpPr>
          <p:nvPr/>
        </p:nvSpPr>
        <p:spPr bwMode="auto">
          <a:xfrm>
            <a:off x="2522538" y="5194300"/>
            <a:ext cx="246062" cy="0"/>
          </a:xfrm>
          <a:prstGeom prst="line">
            <a:avLst/>
          </a:prstGeom>
          <a:noFill/>
          <a:ln w="12700">
            <a:solidFill>
              <a:schemeClr val="tx1"/>
            </a:solidFill>
            <a:round/>
            <a:headEnd/>
            <a:tailEnd/>
          </a:ln>
        </p:spPr>
        <p:txBody>
          <a:bodyPr wrap="none" anchor="ctr"/>
          <a:lstStyle/>
          <a:p>
            <a:endParaRPr lang="en-US"/>
          </a:p>
        </p:txBody>
      </p:sp>
      <p:sp>
        <p:nvSpPr>
          <p:cNvPr id="26650" name="Line 83"/>
          <p:cNvSpPr>
            <a:spLocks noChangeShapeType="1"/>
          </p:cNvSpPr>
          <p:nvPr/>
        </p:nvSpPr>
        <p:spPr bwMode="auto">
          <a:xfrm>
            <a:off x="1287463" y="3238500"/>
            <a:ext cx="160337" cy="68263"/>
          </a:xfrm>
          <a:prstGeom prst="line">
            <a:avLst/>
          </a:prstGeom>
          <a:noFill/>
          <a:ln w="12700">
            <a:solidFill>
              <a:schemeClr val="tx1"/>
            </a:solidFill>
            <a:round/>
            <a:headEnd/>
            <a:tailEnd/>
          </a:ln>
        </p:spPr>
        <p:txBody>
          <a:bodyPr wrap="none" anchor="ctr"/>
          <a:lstStyle/>
          <a:p>
            <a:endParaRPr lang="en-US"/>
          </a:p>
        </p:txBody>
      </p:sp>
      <p:sp>
        <p:nvSpPr>
          <p:cNvPr id="26651" name="Line 84"/>
          <p:cNvSpPr>
            <a:spLocks noChangeShapeType="1"/>
          </p:cNvSpPr>
          <p:nvPr/>
        </p:nvSpPr>
        <p:spPr bwMode="auto">
          <a:xfrm>
            <a:off x="2963863" y="3738563"/>
            <a:ext cx="236537" cy="274637"/>
          </a:xfrm>
          <a:prstGeom prst="line">
            <a:avLst/>
          </a:prstGeom>
          <a:noFill/>
          <a:ln w="12700">
            <a:solidFill>
              <a:schemeClr val="tx1"/>
            </a:solidFill>
            <a:round/>
            <a:headEnd/>
            <a:tailEnd/>
          </a:ln>
        </p:spPr>
        <p:txBody>
          <a:bodyPr wrap="none" anchor="ctr"/>
          <a:lstStyle/>
          <a:p>
            <a:endParaRPr lang="en-US"/>
          </a:p>
        </p:txBody>
      </p:sp>
      <p:sp>
        <p:nvSpPr>
          <p:cNvPr id="26652" name="Line 85"/>
          <p:cNvSpPr>
            <a:spLocks noChangeShapeType="1"/>
          </p:cNvSpPr>
          <p:nvPr/>
        </p:nvSpPr>
        <p:spPr bwMode="auto">
          <a:xfrm flipH="1">
            <a:off x="4360863" y="4491038"/>
            <a:ext cx="261937" cy="25400"/>
          </a:xfrm>
          <a:prstGeom prst="line">
            <a:avLst/>
          </a:prstGeom>
          <a:noFill/>
          <a:ln w="12700">
            <a:solidFill>
              <a:schemeClr val="tx1"/>
            </a:solidFill>
            <a:round/>
            <a:headEnd/>
            <a:tailEnd/>
          </a:ln>
        </p:spPr>
        <p:txBody>
          <a:bodyPr wrap="none" anchor="ctr"/>
          <a:lstStyle/>
          <a:p>
            <a:endParaRPr lang="en-US"/>
          </a:p>
        </p:txBody>
      </p:sp>
      <p:sp>
        <p:nvSpPr>
          <p:cNvPr id="26653" name="Text Box 86"/>
          <p:cNvSpPr txBox="1">
            <a:spLocks noChangeArrowheads="1"/>
          </p:cNvSpPr>
          <p:nvPr/>
        </p:nvSpPr>
        <p:spPr bwMode="auto">
          <a:xfrm>
            <a:off x="8169275" y="3621088"/>
            <a:ext cx="623888" cy="315912"/>
          </a:xfrm>
          <a:prstGeom prst="rect">
            <a:avLst/>
          </a:prstGeom>
          <a:noFill/>
          <a:ln w="9525">
            <a:noFill/>
            <a:miter lim="800000"/>
            <a:headEnd/>
            <a:tailEnd/>
          </a:ln>
        </p:spPr>
        <p:txBody>
          <a:bodyPr wrap="none" lIns="0" tIns="0" rIns="0" bIns="0"/>
          <a:lstStyle/>
          <a:p>
            <a:pPr>
              <a:lnSpc>
                <a:spcPct val="90000"/>
              </a:lnSpc>
            </a:pPr>
            <a:r>
              <a:rPr lang="en-US" sz="1300" b="1" i="1">
                <a:solidFill>
                  <a:srgbClr val="0072CA"/>
                </a:solidFill>
              </a:rPr>
              <a:t>PACIFIC</a:t>
            </a:r>
          </a:p>
          <a:p>
            <a:pPr>
              <a:lnSpc>
                <a:spcPct val="90000"/>
              </a:lnSpc>
            </a:pPr>
            <a:r>
              <a:rPr lang="en-US" sz="1300" b="1" i="1">
                <a:solidFill>
                  <a:srgbClr val="0072CA"/>
                </a:solidFill>
              </a:rPr>
              <a:t>OCEAN</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Results</a:t>
            </a:r>
          </a:p>
        </p:txBody>
      </p:sp>
      <p:sp>
        <p:nvSpPr>
          <p:cNvPr id="19459" name="Rectangle 3"/>
          <p:cNvSpPr>
            <a:spLocks noGrp="1" noChangeArrowheads="1"/>
          </p:cNvSpPr>
          <p:nvPr>
            <p:ph type="body" idx="1"/>
          </p:nvPr>
        </p:nvSpPr>
        <p:spPr/>
        <p:txBody>
          <a:bodyPr/>
          <a:lstStyle/>
          <a:p>
            <a:r>
              <a:rPr lang="en-US" altLang="en-US" dirty="0" smtClean="0"/>
              <a:t>Miller &amp; Urey Results</a:t>
            </a:r>
            <a:endParaRPr lang="en-US" altLang="en-US" dirty="0" smtClean="0"/>
          </a:p>
        </p:txBody>
      </p:sp>
      <p:sp>
        <p:nvSpPr>
          <p:cNvPr id="2" name="Content Placeholder 1"/>
          <p:cNvSpPr>
            <a:spLocks noGrp="1"/>
          </p:cNvSpPr>
          <p:nvPr>
            <p:ph sz="half" idx="2"/>
          </p:nvPr>
        </p:nvSpPr>
        <p:spPr/>
        <p:txBody>
          <a:bodyPr/>
          <a:lstStyle/>
          <a:p>
            <a:r>
              <a:rPr lang="en-US" altLang="en-US" dirty="0"/>
              <a:t>Organic monomers formed including Amino Acids.</a:t>
            </a:r>
          </a:p>
          <a:p>
            <a:endParaRPr lang="en-US" dirty="0"/>
          </a:p>
        </p:txBody>
      </p:sp>
      <p:sp>
        <p:nvSpPr>
          <p:cNvPr id="3" name="Text Placeholder 2"/>
          <p:cNvSpPr>
            <a:spLocks noGrp="1"/>
          </p:cNvSpPr>
          <p:nvPr>
            <p:ph type="body" sz="quarter" idx="3"/>
          </p:nvPr>
        </p:nvSpPr>
        <p:spPr/>
        <p:txBody>
          <a:bodyPr/>
          <a:lstStyle/>
          <a:p>
            <a:r>
              <a:rPr lang="en-US" altLang="en-US" dirty="0"/>
              <a:t>Other Investigator's Results</a:t>
            </a:r>
            <a:endParaRPr lang="en-US" dirty="0"/>
          </a:p>
        </p:txBody>
      </p:sp>
      <p:sp>
        <p:nvSpPr>
          <p:cNvPr id="4" name="Content Placeholder 3"/>
          <p:cNvSpPr>
            <a:spLocks noGrp="1"/>
          </p:cNvSpPr>
          <p:nvPr>
            <p:ph sz="quarter" idx="4"/>
          </p:nvPr>
        </p:nvSpPr>
        <p:spPr/>
        <p:txBody>
          <a:bodyPr/>
          <a:lstStyle/>
          <a:p>
            <a:r>
              <a:rPr lang="en-US" altLang="en-US" dirty="0"/>
              <a:t>All 20 Amino Acids</a:t>
            </a:r>
          </a:p>
          <a:p>
            <a:r>
              <a:rPr lang="en-US" altLang="en-US" dirty="0"/>
              <a:t>Sugars</a:t>
            </a:r>
          </a:p>
          <a:p>
            <a:r>
              <a:rPr lang="en-US" altLang="en-US" dirty="0"/>
              <a:t>Lipids</a:t>
            </a:r>
          </a:p>
          <a:p>
            <a:r>
              <a:rPr lang="en-US" altLang="en-US" dirty="0"/>
              <a:t>Nucleotides</a:t>
            </a:r>
          </a:p>
          <a:p>
            <a:r>
              <a:rPr lang="en-US" altLang="en-US" dirty="0"/>
              <a:t>ATP</a:t>
            </a:r>
          </a:p>
          <a:p>
            <a:endParaRPr lang="en-US" dirty="0"/>
          </a:p>
        </p:txBody>
      </p:sp>
    </p:spTree>
    <p:extLst>
      <p:ext uri="{BB962C8B-B14F-4D97-AF65-F5344CB8AC3E}">
        <p14:creationId xmlns:p14="http://schemas.microsoft.com/office/powerpoint/2010/main" val="214690627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Hypothesis</a:t>
            </a:r>
          </a:p>
        </p:txBody>
      </p:sp>
      <p:sp>
        <p:nvSpPr>
          <p:cNvPr id="21507" name="Rectangle 3"/>
          <p:cNvSpPr>
            <a:spLocks noGrp="1" noChangeArrowheads="1"/>
          </p:cNvSpPr>
          <p:nvPr>
            <p:ph idx="1"/>
          </p:nvPr>
        </p:nvSpPr>
        <p:spPr/>
        <p:txBody>
          <a:bodyPr/>
          <a:lstStyle/>
          <a:p>
            <a:pPr eaLnBrk="1" hangingPunct="1"/>
            <a:r>
              <a:rPr lang="en-US" altLang="en-US" dirty="0" smtClean="0"/>
              <a:t>Early earth conditions could have formed monomers for life's origins</a:t>
            </a:r>
            <a:r>
              <a:rPr lang="en-US" altLang="en-US" dirty="0" smtClean="0"/>
              <a:t>.</a:t>
            </a:r>
          </a:p>
          <a:p>
            <a:pPr lvl="1"/>
            <a:endParaRPr lang="en-US" altLang="en-US" dirty="0"/>
          </a:p>
          <a:p>
            <a:r>
              <a:rPr lang="en-US" altLang="en-US" dirty="0"/>
              <a:t>Problem:</a:t>
            </a:r>
          </a:p>
          <a:p>
            <a:pPr lvl="1"/>
            <a:r>
              <a:rPr lang="en-US" altLang="en-US" dirty="0"/>
              <a:t>Monomers dilute in concentration.</a:t>
            </a:r>
          </a:p>
          <a:p>
            <a:pPr lvl="1"/>
            <a:r>
              <a:rPr lang="en-US" altLang="en-US" dirty="0"/>
              <a:t>No enzymes for bond formation</a:t>
            </a:r>
            <a:r>
              <a:rPr lang="en-US" altLang="en-US" dirty="0" smtClean="0"/>
              <a:t>.</a:t>
            </a:r>
          </a:p>
          <a:p>
            <a:r>
              <a:rPr lang="en-US" altLang="en-US" dirty="0" smtClean="0"/>
              <a:t>Possible Solution</a:t>
            </a:r>
            <a:endParaRPr lang="en-US" altLang="en-US" dirty="0"/>
          </a:p>
          <a:p>
            <a:pPr>
              <a:buNone/>
            </a:pPr>
            <a:r>
              <a:rPr lang="en-US" altLang="en-US" dirty="0"/>
              <a:t>	1. </a:t>
            </a:r>
            <a:r>
              <a:rPr lang="en-US" altLang="en-US" dirty="0" smtClean="0"/>
              <a:t>Clay: Lattice </a:t>
            </a:r>
            <a:r>
              <a:rPr lang="en-US" altLang="en-US" dirty="0"/>
              <a:t>to hold molecules, increasing concentrations.</a:t>
            </a:r>
          </a:p>
          <a:p>
            <a:pPr>
              <a:buNone/>
            </a:pPr>
            <a:endParaRPr lang="en-US" altLang="en-US" dirty="0"/>
          </a:p>
          <a:p>
            <a:pPr>
              <a:buNone/>
            </a:pPr>
            <a:r>
              <a:rPr lang="en-US" altLang="en-US" dirty="0"/>
              <a:t>	2. Iron </a:t>
            </a:r>
            <a:r>
              <a:rPr lang="en-US" altLang="en-US" dirty="0" smtClean="0"/>
              <a:t>Pyrite: Metal </a:t>
            </a:r>
            <a:r>
              <a:rPr lang="en-US" altLang="en-US" dirty="0"/>
              <a:t>ions present which can act as catalysts.</a:t>
            </a:r>
          </a:p>
          <a:p>
            <a:pPr>
              <a:buNone/>
            </a:pPr>
            <a:endParaRPr lang="en-US" altLang="en-US" dirty="0"/>
          </a:p>
          <a:p>
            <a:pPr lvl="1"/>
            <a:endParaRPr lang="en-US" altLang="en-US" dirty="0"/>
          </a:p>
          <a:p>
            <a:pPr lvl="1"/>
            <a:endParaRPr lang="en-US" altLang="en-US" dirty="0"/>
          </a:p>
          <a:p>
            <a:pPr eaLnBrk="1" hangingPunct="1"/>
            <a:endParaRPr lang="en-US" altLang="en-US" dirty="0" smtClean="0"/>
          </a:p>
        </p:txBody>
      </p:sp>
    </p:spTree>
    <p:extLst>
      <p:ext uri="{BB962C8B-B14F-4D97-AF65-F5344CB8AC3E}">
        <p14:creationId xmlns:p14="http://schemas.microsoft.com/office/powerpoint/2010/main" val="356720663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Protobionts</a:t>
            </a:r>
          </a:p>
        </p:txBody>
      </p:sp>
      <p:sp>
        <p:nvSpPr>
          <p:cNvPr id="25603" name="Rectangle 3"/>
          <p:cNvSpPr>
            <a:spLocks noGrp="1" noChangeArrowheads="1"/>
          </p:cNvSpPr>
          <p:nvPr>
            <p:ph idx="1"/>
          </p:nvPr>
        </p:nvSpPr>
        <p:spPr>
          <a:xfrm>
            <a:off x="685800" y="1981200"/>
            <a:ext cx="2438400" cy="4114800"/>
          </a:xfrm>
        </p:spPr>
        <p:txBody>
          <a:bodyPr>
            <a:normAutofit lnSpcReduction="10000"/>
          </a:bodyPr>
          <a:lstStyle/>
          <a:p>
            <a:pPr eaLnBrk="1" hangingPunct="1"/>
            <a:r>
              <a:rPr lang="en-US" altLang="en-US" dirty="0" smtClean="0"/>
              <a:t>Aggregates of </a:t>
            </a:r>
            <a:r>
              <a:rPr lang="en-US" altLang="en-US" dirty="0" err="1" smtClean="0"/>
              <a:t>abiotically</a:t>
            </a:r>
            <a:r>
              <a:rPr lang="en-US" altLang="en-US" dirty="0" smtClean="0"/>
              <a:t> produced molecules.</a:t>
            </a:r>
          </a:p>
          <a:p>
            <a:pPr eaLnBrk="1" hangingPunct="1"/>
            <a:r>
              <a:rPr lang="en-US" altLang="en-US" dirty="0" smtClean="0"/>
              <a:t>Exhibit some properties of life.</a:t>
            </a:r>
          </a:p>
          <a:p>
            <a:pPr lvl="1" eaLnBrk="1" hangingPunct="1"/>
            <a:r>
              <a:rPr lang="en-US" altLang="en-US" dirty="0" smtClean="0"/>
              <a:t>Ex:  Osmosis</a:t>
            </a:r>
          </a:p>
          <a:p>
            <a:pPr lvl="1" eaLnBrk="1" hangingPunct="1"/>
            <a:r>
              <a:rPr lang="en-US" altLang="en-US" dirty="0" smtClean="0"/>
              <a:t>Electrical Charge</a:t>
            </a:r>
          </a:p>
          <a:p>
            <a:pPr lvl="1" eaLnBrk="1" hangingPunct="1"/>
            <a:r>
              <a:rPr lang="en-US" altLang="en-US" dirty="0" smtClean="0"/>
              <a:t>Fission</a:t>
            </a:r>
          </a:p>
          <a:p>
            <a:r>
              <a:rPr lang="en-US" altLang="en-US" dirty="0" smtClean="0"/>
              <a:t>Will </a:t>
            </a:r>
            <a:r>
              <a:rPr lang="en-US" altLang="en-US" dirty="0"/>
              <a:t>form spontaneously from </a:t>
            </a:r>
            <a:r>
              <a:rPr lang="en-US" altLang="en-US" dirty="0" err="1"/>
              <a:t>abiotically</a:t>
            </a:r>
            <a:r>
              <a:rPr lang="en-US" altLang="en-US" dirty="0"/>
              <a:t> produced organic compounds.</a:t>
            </a:r>
          </a:p>
          <a:p>
            <a:pPr lvl="1" eaLnBrk="1" hangingPunct="1"/>
            <a:endParaRPr lang="en-US" altLang="en-US" dirty="0" smtClean="0"/>
          </a:p>
        </p:txBody>
      </p:sp>
      <p:pic>
        <p:nvPicPr>
          <p:cNvPr id="4" name="Picture 4" descr="26-12-Protobiont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90689"/>
            <a:ext cx="5867400"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70904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Summary</a:t>
            </a:r>
          </a:p>
        </p:txBody>
      </p:sp>
      <p:sp>
        <p:nvSpPr>
          <p:cNvPr id="29699" name="Rectangle 3"/>
          <p:cNvSpPr>
            <a:spLocks noGrp="1" noChangeArrowheads="1"/>
          </p:cNvSpPr>
          <p:nvPr>
            <p:ph idx="1"/>
          </p:nvPr>
        </p:nvSpPr>
        <p:spPr/>
        <p:txBody>
          <a:bodyPr/>
          <a:lstStyle/>
          <a:p>
            <a:pPr eaLnBrk="1" hangingPunct="1"/>
            <a:r>
              <a:rPr lang="en-US" altLang="en-US" smtClean="0"/>
              <a:t>Protobionts have membrane-like properties and are very similar to primitive cells.</a:t>
            </a:r>
          </a:p>
          <a:p>
            <a:pPr eaLnBrk="1" hangingPunct="1"/>
            <a:r>
              <a:rPr lang="en-US" altLang="en-US" smtClean="0"/>
              <a:t>Start for selection process that lead to cells?</a:t>
            </a:r>
          </a:p>
        </p:txBody>
      </p:sp>
    </p:spTree>
    <p:extLst>
      <p:ext uri="{BB962C8B-B14F-4D97-AF65-F5344CB8AC3E}">
        <p14:creationId xmlns:p14="http://schemas.microsoft.com/office/powerpoint/2010/main" val="227962519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Question ?</a:t>
            </a:r>
          </a:p>
        </p:txBody>
      </p:sp>
      <p:sp>
        <p:nvSpPr>
          <p:cNvPr id="30723" name="Rectangle 3"/>
          <p:cNvSpPr>
            <a:spLocks noGrp="1" noChangeArrowheads="1"/>
          </p:cNvSpPr>
          <p:nvPr>
            <p:ph idx="1"/>
          </p:nvPr>
        </p:nvSpPr>
        <p:spPr/>
        <p:txBody>
          <a:bodyPr/>
          <a:lstStyle/>
          <a:p>
            <a:pPr eaLnBrk="1" hangingPunct="1"/>
            <a:r>
              <a:rPr lang="en-US" altLang="en-US" smtClean="0"/>
              <a:t>Where did the energy come from to run these early cells?</a:t>
            </a:r>
          </a:p>
        </p:txBody>
      </p:sp>
    </p:spTree>
    <p:extLst>
      <p:ext uri="{BB962C8B-B14F-4D97-AF65-F5344CB8AC3E}">
        <p14:creationId xmlns:p14="http://schemas.microsoft.com/office/powerpoint/2010/main" val="391432437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Answer</a:t>
            </a:r>
          </a:p>
        </p:txBody>
      </p:sp>
      <p:sp>
        <p:nvSpPr>
          <p:cNvPr id="31747" name="Rectangle 3"/>
          <p:cNvSpPr>
            <a:spLocks noGrp="1" noChangeArrowheads="1"/>
          </p:cNvSpPr>
          <p:nvPr>
            <p:ph idx="1"/>
          </p:nvPr>
        </p:nvSpPr>
        <p:spPr/>
        <p:txBody>
          <a:bodyPr/>
          <a:lstStyle/>
          <a:p>
            <a:pPr eaLnBrk="1" hangingPunct="1">
              <a:lnSpc>
                <a:spcPct val="90000"/>
              </a:lnSpc>
            </a:pPr>
            <a:r>
              <a:rPr lang="en-US" altLang="en-US" smtClean="0"/>
              <a:t>ATP.</a:t>
            </a:r>
          </a:p>
          <a:p>
            <a:pPr eaLnBrk="1" hangingPunct="1">
              <a:lnSpc>
                <a:spcPct val="90000"/>
              </a:lnSpc>
            </a:pPr>
            <a:r>
              <a:rPr lang="en-US" altLang="en-US" smtClean="0"/>
              <a:t>Reduction of sulfur compounds.</a:t>
            </a:r>
          </a:p>
          <a:p>
            <a:pPr eaLnBrk="1" hangingPunct="1">
              <a:lnSpc>
                <a:spcPct val="90000"/>
              </a:lnSpc>
            </a:pPr>
            <a:r>
              <a:rPr lang="en-US" altLang="en-US" smtClean="0"/>
              <a:t>Fermentation.</a:t>
            </a:r>
          </a:p>
          <a:p>
            <a:pPr eaLnBrk="1" hangingPunct="1">
              <a:lnSpc>
                <a:spcPct val="90000"/>
              </a:lnSpc>
            </a:pPr>
            <a:endParaRPr lang="en-US" altLang="en-US" smtClean="0"/>
          </a:p>
        </p:txBody>
      </p:sp>
    </p:spTree>
    <p:extLst>
      <p:ext uri="{BB962C8B-B14F-4D97-AF65-F5344CB8AC3E}">
        <p14:creationId xmlns:p14="http://schemas.microsoft.com/office/powerpoint/2010/main" val="264747594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Genetic Information</a:t>
            </a:r>
          </a:p>
        </p:txBody>
      </p:sp>
      <p:sp>
        <p:nvSpPr>
          <p:cNvPr id="32771" name="Rectangle 3"/>
          <p:cNvSpPr>
            <a:spLocks noGrp="1" noChangeArrowheads="1"/>
          </p:cNvSpPr>
          <p:nvPr>
            <p:ph idx="1"/>
          </p:nvPr>
        </p:nvSpPr>
        <p:spPr/>
        <p:txBody>
          <a:bodyPr/>
          <a:lstStyle/>
          <a:p>
            <a:pPr eaLnBrk="1" hangingPunct="1"/>
            <a:r>
              <a:rPr lang="en-US" altLang="en-US" smtClean="0"/>
              <a:t>DNA </a:t>
            </a:r>
            <a:r>
              <a:rPr lang="en-US" altLang="en-US" smtClean="0">
                <a:sym typeface="Wingdings" panose="05000000000000000000" pitchFamily="2" charset="2"/>
              </a:rPr>
              <a:t> </a:t>
            </a:r>
            <a:r>
              <a:rPr lang="en-US" altLang="en-US" smtClean="0"/>
              <a:t>RNA </a:t>
            </a:r>
            <a:r>
              <a:rPr lang="en-US" altLang="en-US" smtClean="0">
                <a:sym typeface="Wingdings" panose="05000000000000000000" pitchFamily="2" charset="2"/>
              </a:rPr>
              <a:t> </a:t>
            </a:r>
            <a:r>
              <a:rPr lang="en-US" altLang="en-US" smtClean="0"/>
              <a:t>Protein</a:t>
            </a:r>
          </a:p>
          <a:p>
            <a:pPr eaLnBrk="1" hangingPunct="1"/>
            <a:r>
              <a:rPr lang="en-US" altLang="en-US" smtClean="0"/>
              <a:t>Too complex for early life.</a:t>
            </a:r>
          </a:p>
          <a:p>
            <a:pPr eaLnBrk="1" hangingPunct="1"/>
            <a:r>
              <a:rPr lang="en-US" altLang="en-US" smtClean="0"/>
              <a:t>Other forms of genetic information?</a:t>
            </a:r>
          </a:p>
        </p:txBody>
      </p:sp>
    </p:spTree>
    <p:extLst>
      <p:ext uri="{BB962C8B-B14F-4D97-AF65-F5344CB8AC3E}">
        <p14:creationId xmlns:p14="http://schemas.microsoft.com/office/powerpoint/2010/main" val="117336200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28650" y="365126"/>
            <a:ext cx="2114550" cy="1325563"/>
          </a:xfrm>
        </p:spPr>
        <p:txBody>
          <a:bodyPr/>
          <a:lstStyle/>
          <a:p>
            <a:pPr eaLnBrk="1" hangingPunct="1"/>
            <a:r>
              <a:rPr lang="en-US" altLang="en-US" dirty="0" smtClean="0"/>
              <a:t>RNA Hypothesis</a:t>
            </a:r>
          </a:p>
        </p:txBody>
      </p:sp>
      <p:sp>
        <p:nvSpPr>
          <p:cNvPr id="33795" name="Rectangle 3"/>
          <p:cNvSpPr>
            <a:spLocks noGrp="1" noChangeArrowheads="1"/>
          </p:cNvSpPr>
          <p:nvPr>
            <p:ph idx="1"/>
          </p:nvPr>
        </p:nvSpPr>
        <p:spPr>
          <a:xfrm>
            <a:off x="628650" y="1825625"/>
            <a:ext cx="2114550" cy="4351338"/>
          </a:xfrm>
        </p:spPr>
        <p:txBody>
          <a:bodyPr>
            <a:normAutofit/>
          </a:bodyPr>
          <a:lstStyle/>
          <a:p>
            <a:pPr eaLnBrk="1" hangingPunct="1"/>
            <a:r>
              <a:rPr lang="en-US" altLang="en-US" dirty="0" smtClean="0"/>
              <a:t>RNA as early genetic information</a:t>
            </a:r>
            <a:r>
              <a:rPr lang="en-US" altLang="en-US" dirty="0" smtClean="0"/>
              <a:t>.</a:t>
            </a:r>
          </a:p>
          <a:p>
            <a:pPr lvl="1"/>
            <a:r>
              <a:rPr lang="en-US" altLang="en-US" dirty="0"/>
              <a:t>RNA polymerizes easily.</a:t>
            </a:r>
          </a:p>
          <a:p>
            <a:pPr lvl="1"/>
            <a:r>
              <a:rPr lang="en-US" altLang="en-US" dirty="0"/>
              <a:t>RNA can replicate itself.</a:t>
            </a:r>
          </a:p>
          <a:p>
            <a:pPr lvl="1"/>
            <a:r>
              <a:rPr lang="en-US" altLang="en-US" dirty="0"/>
              <a:t>RNA can catalyze reactions including protein synthesis.</a:t>
            </a:r>
          </a:p>
          <a:p>
            <a:pPr lvl="1"/>
            <a:r>
              <a:rPr lang="en-US" altLang="en-US" dirty="0"/>
              <a:t>Ribozymes </a:t>
            </a:r>
          </a:p>
          <a:p>
            <a:pPr eaLnBrk="1" hangingPunct="1"/>
            <a:endParaRPr lang="en-US" altLang="en-US" dirty="0" smtClean="0"/>
          </a:p>
        </p:txBody>
      </p:sp>
      <p:pic>
        <p:nvPicPr>
          <p:cNvPr id="2050" name="Picture 2" descr="Image result for chemical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39" y="152400"/>
            <a:ext cx="6210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5007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altLang="en-US" smtClean="0"/>
          </a:p>
        </p:txBody>
      </p:sp>
      <p:sp>
        <p:nvSpPr>
          <p:cNvPr id="35843" name="Rectangle 3"/>
          <p:cNvSpPr>
            <a:spLocks noGrp="1" noChangeArrowheads="1"/>
          </p:cNvSpPr>
          <p:nvPr>
            <p:ph idx="1"/>
          </p:nvPr>
        </p:nvSpPr>
        <p:spPr/>
        <p:txBody>
          <a:bodyPr/>
          <a:lstStyle/>
          <a:p>
            <a:pPr eaLnBrk="1" hangingPunct="1"/>
            <a:endParaRPr lang="en-US" altLang="en-US" smtClean="0"/>
          </a:p>
        </p:txBody>
      </p:sp>
      <p:pic>
        <p:nvPicPr>
          <p:cNvPr id="35844" name="Picture 4" descr="26-11-AbioticRNAReplica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4063"/>
            <a:ext cx="85344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7338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t>RNA as 1</a:t>
            </a:r>
            <a:r>
              <a:rPr lang="en-US" altLang="en-US" baseline="30000" dirty="0" smtClean="0"/>
              <a:t>st</a:t>
            </a:r>
            <a:r>
              <a:rPr lang="en-US" altLang="en-US" dirty="0" smtClean="0"/>
              <a:t> Genetic Material</a:t>
            </a:r>
            <a:endParaRPr lang="en-US" altLang="en-US" dirty="0" smtClean="0"/>
          </a:p>
        </p:txBody>
      </p:sp>
      <p:sp>
        <p:nvSpPr>
          <p:cNvPr id="36867" name="Rectangle 3"/>
          <p:cNvSpPr>
            <a:spLocks noGrp="1" noChangeArrowheads="1"/>
          </p:cNvSpPr>
          <p:nvPr>
            <p:ph type="body" idx="1"/>
          </p:nvPr>
        </p:nvSpPr>
        <p:spPr/>
        <p:txBody>
          <a:bodyPr>
            <a:normAutofit/>
          </a:bodyPr>
          <a:lstStyle/>
          <a:p>
            <a:r>
              <a:rPr lang="en-US" altLang="en-US" dirty="0"/>
              <a:t>Ribozymes</a:t>
            </a:r>
            <a:endParaRPr lang="en-US" altLang="en-US" dirty="0" smtClean="0"/>
          </a:p>
        </p:txBody>
      </p:sp>
      <p:sp>
        <p:nvSpPr>
          <p:cNvPr id="2" name="Content Placeholder 1"/>
          <p:cNvSpPr>
            <a:spLocks noGrp="1"/>
          </p:cNvSpPr>
          <p:nvPr>
            <p:ph sz="half" idx="2"/>
          </p:nvPr>
        </p:nvSpPr>
        <p:spPr/>
        <p:txBody>
          <a:bodyPr/>
          <a:lstStyle/>
          <a:p>
            <a:r>
              <a:rPr lang="en-US" altLang="en-US" dirty="0"/>
              <a:t>RNA catalysts found in modern cells.</a:t>
            </a:r>
          </a:p>
          <a:p>
            <a:pPr lvl="1"/>
            <a:r>
              <a:rPr lang="en-US" altLang="en-US" dirty="0"/>
              <a:t>e.g. ribosomes</a:t>
            </a:r>
          </a:p>
          <a:p>
            <a:r>
              <a:rPr lang="en-US" altLang="en-US" dirty="0"/>
              <a:t>Possible relic from early evolution?</a:t>
            </a:r>
          </a:p>
          <a:p>
            <a:endParaRPr lang="en-US" dirty="0"/>
          </a:p>
        </p:txBody>
      </p:sp>
      <p:sp>
        <p:nvSpPr>
          <p:cNvPr id="3" name="Text Placeholder 2"/>
          <p:cNvSpPr>
            <a:spLocks noGrp="1"/>
          </p:cNvSpPr>
          <p:nvPr>
            <p:ph type="body" sz="quarter" idx="3"/>
          </p:nvPr>
        </p:nvSpPr>
        <p:spPr/>
        <p:txBody>
          <a:bodyPr/>
          <a:lstStyle/>
          <a:p>
            <a:r>
              <a:rPr lang="en-US" dirty="0" smtClean="0"/>
              <a:t>Molecular Cooperation</a:t>
            </a:r>
            <a:endParaRPr lang="en-US" dirty="0"/>
          </a:p>
        </p:txBody>
      </p:sp>
      <p:sp>
        <p:nvSpPr>
          <p:cNvPr id="4" name="Content Placeholder 3"/>
          <p:cNvSpPr>
            <a:spLocks noGrp="1"/>
          </p:cNvSpPr>
          <p:nvPr>
            <p:ph sz="quarter" idx="4"/>
          </p:nvPr>
        </p:nvSpPr>
        <p:spPr/>
        <p:txBody>
          <a:bodyPr/>
          <a:lstStyle/>
          <a:p>
            <a:r>
              <a:rPr lang="en-US" altLang="en-US" dirty="0"/>
              <a:t>Interaction between RNA and the proteins it made.</a:t>
            </a:r>
          </a:p>
          <a:p>
            <a:r>
              <a:rPr lang="en-US" altLang="en-US" dirty="0"/>
              <a:t>Proteins formed may serve as RNA replication </a:t>
            </a:r>
            <a:r>
              <a:rPr lang="en-US" altLang="en-US" dirty="0" smtClean="0"/>
              <a:t>enzymes</a:t>
            </a:r>
          </a:p>
          <a:p>
            <a:r>
              <a:rPr lang="en-US" altLang="en-US" dirty="0"/>
              <a:t>Works best inside a membrane.</a:t>
            </a:r>
          </a:p>
          <a:p>
            <a:r>
              <a:rPr lang="en-US" altLang="en-US" dirty="0"/>
              <a:t>RNA benefits from the proteins it made</a:t>
            </a:r>
            <a:r>
              <a:rPr lang="en-US" altLang="en-US" dirty="0" smtClean="0"/>
              <a:t>.</a:t>
            </a:r>
          </a:p>
          <a:p>
            <a:r>
              <a:rPr lang="en-US" altLang="en-US" dirty="0"/>
              <a:t>RNA/protein complexes inside membranes </a:t>
            </a:r>
            <a:r>
              <a:rPr lang="en-US" altLang="en-US" dirty="0" smtClean="0"/>
              <a:t>were favored as the </a:t>
            </a:r>
            <a:r>
              <a:rPr lang="en-US" altLang="en-US" dirty="0"/>
              <a:t>most likely to survive and reproduce.</a:t>
            </a:r>
          </a:p>
          <a:p>
            <a:endParaRPr lang="en-US" altLang="en-US" dirty="0"/>
          </a:p>
          <a:p>
            <a:endParaRPr lang="en-US" dirty="0"/>
          </a:p>
        </p:txBody>
      </p:sp>
    </p:spTree>
    <p:extLst>
      <p:ext uri="{BB962C8B-B14F-4D97-AF65-F5344CB8AC3E}">
        <p14:creationId xmlns:p14="http://schemas.microsoft.com/office/powerpoint/2010/main" val="26964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22.5c</a:t>
            </a:r>
            <a:endParaRPr lang="en-US" sz="1200" smtClean="0">
              <a:solidFill>
                <a:schemeClr val="tx1"/>
              </a:solidFill>
              <a:latin typeface="Arial" charset="0"/>
            </a:endParaRPr>
          </a:p>
        </p:txBody>
      </p:sp>
      <p:pic>
        <p:nvPicPr>
          <p:cNvPr id="28675" name="Picture 4" descr="22_05cBeagleVoyage-U"/>
          <p:cNvPicPr>
            <a:picLocks noChangeAspect="1" noChangeArrowheads="1"/>
          </p:cNvPicPr>
          <p:nvPr/>
        </p:nvPicPr>
        <p:blipFill>
          <a:blip r:embed="rId3" cstate="print"/>
          <a:srcRect/>
          <a:stretch>
            <a:fillRect/>
          </a:stretch>
        </p:blipFill>
        <p:spPr bwMode="auto">
          <a:xfrm>
            <a:off x="1465263" y="376238"/>
            <a:ext cx="6213475" cy="6103937"/>
          </a:xfrm>
          <a:prstGeom prst="rect">
            <a:avLst/>
          </a:prstGeom>
          <a:noFill/>
          <a:ln w="9525">
            <a:noFill/>
            <a:miter lim="800000"/>
            <a:headEnd/>
            <a:tailEnd/>
          </a:ln>
        </p:spPr>
      </p:pic>
      <p:sp>
        <p:nvSpPr>
          <p:cNvPr id="28676" name="Text Box 5"/>
          <p:cNvSpPr txBox="1">
            <a:spLocks noChangeArrowheads="1"/>
          </p:cNvSpPr>
          <p:nvPr/>
        </p:nvSpPr>
        <p:spPr bwMode="auto">
          <a:xfrm>
            <a:off x="1611313" y="479425"/>
            <a:ext cx="1970087" cy="1135063"/>
          </a:xfrm>
          <a:prstGeom prst="rect">
            <a:avLst/>
          </a:prstGeom>
          <a:noFill/>
          <a:ln w="9525">
            <a:noFill/>
            <a:miter lim="800000"/>
            <a:headEnd/>
            <a:tailEnd/>
          </a:ln>
        </p:spPr>
        <p:txBody>
          <a:bodyPr wrap="none" lIns="0" tIns="0" rIns="0" bIns="0"/>
          <a:lstStyle/>
          <a:p>
            <a:pPr>
              <a:lnSpc>
                <a:spcPct val="90000"/>
              </a:lnSpc>
            </a:pPr>
            <a:r>
              <a:rPr lang="en-US" sz="2800" b="1"/>
              <a:t>The</a:t>
            </a:r>
          </a:p>
          <a:p>
            <a:pPr>
              <a:lnSpc>
                <a:spcPct val="90000"/>
              </a:lnSpc>
            </a:pPr>
            <a:r>
              <a:rPr lang="en-US" sz="2800" b="1"/>
              <a:t>Gal</a:t>
            </a:r>
            <a:r>
              <a:rPr lang="en-US" altLang="ja-JP" sz="2800" b="1"/>
              <a:t>ápagos</a:t>
            </a:r>
          </a:p>
          <a:p>
            <a:pPr>
              <a:lnSpc>
                <a:spcPct val="90000"/>
              </a:lnSpc>
            </a:pPr>
            <a:r>
              <a:rPr lang="en-US" altLang="ja-JP" sz="2800" b="1"/>
              <a:t>Islands</a:t>
            </a:r>
            <a:endParaRPr lang="en-US" sz="2800" b="1"/>
          </a:p>
        </p:txBody>
      </p:sp>
      <p:sp>
        <p:nvSpPr>
          <p:cNvPr id="28677" name="Text Box 6"/>
          <p:cNvSpPr txBox="1">
            <a:spLocks noChangeArrowheads="1"/>
          </p:cNvSpPr>
          <p:nvPr/>
        </p:nvSpPr>
        <p:spPr bwMode="auto">
          <a:xfrm>
            <a:off x="6296025" y="790575"/>
            <a:ext cx="1285875" cy="596900"/>
          </a:xfrm>
          <a:prstGeom prst="rect">
            <a:avLst/>
          </a:prstGeom>
          <a:noFill/>
          <a:ln w="9525">
            <a:noFill/>
            <a:miter lim="800000"/>
            <a:headEnd/>
            <a:tailEnd/>
          </a:ln>
        </p:spPr>
        <p:txBody>
          <a:bodyPr wrap="none" lIns="0" tIns="0" rIns="0" bIns="0"/>
          <a:lstStyle/>
          <a:p>
            <a:pPr algn="ctr">
              <a:lnSpc>
                <a:spcPct val="90000"/>
              </a:lnSpc>
            </a:pPr>
            <a:r>
              <a:rPr lang="en-US" b="1" i="1">
                <a:solidFill>
                  <a:srgbClr val="0072CA"/>
                </a:solidFill>
              </a:rPr>
              <a:t>PACIFIC</a:t>
            </a:r>
          </a:p>
          <a:p>
            <a:pPr algn="ctr">
              <a:lnSpc>
                <a:spcPct val="90000"/>
              </a:lnSpc>
            </a:pPr>
            <a:r>
              <a:rPr lang="en-US" b="1" i="1">
                <a:solidFill>
                  <a:srgbClr val="0072CA"/>
                </a:solidFill>
              </a:rPr>
              <a:t>OCEAN</a:t>
            </a:r>
          </a:p>
        </p:txBody>
      </p:sp>
      <p:sp>
        <p:nvSpPr>
          <p:cNvPr id="28678" name="Text Box 7"/>
          <p:cNvSpPr txBox="1">
            <a:spLocks noChangeArrowheads="1"/>
          </p:cNvSpPr>
          <p:nvPr/>
        </p:nvSpPr>
        <p:spPr bwMode="auto">
          <a:xfrm>
            <a:off x="4176713" y="1082675"/>
            <a:ext cx="893762" cy="282575"/>
          </a:xfrm>
          <a:prstGeom prst="rect">
            <a:avLst/>
          </a:prstGeom>
          <a:noFill/>
          <a:ln w="9525">
            <a:noFill/>
            <a:miter lim="800000"/>
            <a:headEnd/>
            <a:tailEnd/>
          </a:ln>
        </p:spPr>
        <p:txBody>
          <a:bodyPr wrap="none" lIns="0" tIns="0" rIns="0" bIns="0"/>
          <a:lstStyle/>
          <a:p>
            <a:pPr>
              <a:lnSpc>
                <a:spcPct val="90000"/>
              </a:lnSpc>
            </a:pPr>
            <a:r>
              <a:rPr lang="en-US" sz="2300" b="1" i="1"/>
              <a:t>Pinta</a:t>
            </a:r>
          </a:p>
        </p:txBody>
      </p:sp>
      <p:sp>
        <p:nvSpPr>
          <p:cNvPr id="28679" name="Text Box 8"/>
          <p:cNvSpPr txBox="1">
            <a:spLocks noChangeArrowheads="1"/>
          </p:cNvSpPr>
          <p:nvPr/>
        </p:nvSpPr>
        <p:spPr bwMode="auto">
          <a:xfrm>
            <a:off x="3989388" y="2008188"/>
            <a:ext cx="1430337" cy="303212"/>
          </a:xfrm>
          <a:prstGeom prst="rect">
            <a:avLst/>
          </a:prstGeom>
          <a:noFill/>
          <a:ln w="9525">
            <a:noFill/>
            <a:miter lim="800000"/>
            <a:headEnd/>
            <a:tailEnd/>
          </a:ln>
        </p:spPr>
        <p:txBody>
          <a:bodyPr wrap="none" lIns="0" tIns="0" rIns="0" bIns="0"/>
          <a:lstStyle/>
          <a:p>
            <a:pPr>
              <a:lnSpc>
                <a:spcPct val="90000"/>
              </a:lnSpc>
            </a:pPr>
            <a:r>
              <a:rPr lang="en-US" sz="2300" b="1" i="1"/>
              <a:t>Marchena</a:t>
            </a:r>
          </a:p>
        </p:txBody>
      </p:sp>
      <p:sp>
        <p:nvSpPr>
          <p:cNvPr id="28680" name="Text Box 9"/>
          <p:cNvSpPr txBox="1">
            <a:spLocks noChangeArrowheads="1"/>
          </p:cNvSpPr>
          <p:nvPr/>
        </p:nvSpPr>
        <p:spPr bwMode="auto">
          <a:xfrm>
            <a:off x="5929313" y="1658938"/>
            <a:ext cx="1600200" cy="260350"/>
          </a:xfrm>
          <a:prstGeom prst="rect">
            <a:avLst/>
          </a:prstGeom>
          <a:noFill/>
          <a:ln w="9525">
            <a:noFill/>
            <a:miter lim="800000"/>
            <a:headEnd/>
            <a:tailEnd/>
          </a:ln>
        </p:spPr>
        <p:txBody>
          <a:bodyPr wrap="none" lIns="0" tIns="0" rIns="0" bIns="0"/>
          <a:lstStyle/>
          <a:p>
            <a:pPr>
              <a:lnSpc>
                <a:spcPct val="90000"/>
              </a:lnSpc>
            </a:pPr>
            <a:r>
              <a:rPr lang="en-US" sz="2300" b="1" i="1"/>
              <a:t>Genovesa</a:t>
            </a:r>
          </a:p>
        </p:txBody>
      </p:sp>
      <p:sp>
        <p:nvSpPr>
          <p:cNvPr id="28681" name="Text Box 10"/>
          <p:cNvSpPr txBox="1">
            <a:spLocks noChangeArrowheads="1"/>
          </p:cNvSpPr>
          <p:nvPr/>
        </p:nvSpPr>
        <p:spPr bwMode="auto">
          <a:xfrm>
            <a:off x="6149975" y="2122488"/>
            <a:ext cx="1528763" cy="350837"/>
          </a:xfrm>
          <a:prstGeom prst="rect">
            <a:avLst/>
          </a:prstGeom>
          <a:noFill/>
          <a:ln w="9525">
            <a:noFill/>
            <a:miter lim="800000"/>
            <a:headEnd/>
            <a:tailEnd/>
          </a:ln>
        </p:spPr>
        <p:txBody>
          <a:bodyPr wrap="none" lIns="0" tIns="0" rIns="0" bIns="0"/>
          <a:lstStyle/>
          <a:p>
            <a:pPr>
              <a:lnSpc>
                <a:spcPct val="90000"/>
              </a:lnSpc>
            </a:pPr>
            <a:r>
              <a:rPr lang="en-US" sz="2800" b="1"/>
              <a:t>Equator</a:t>
            </a:r>
          </a:p>
        </p:txBody>
      </p:sp>
      <p:sp>
        <p:nvSpPr>
          <p:cNvPr id="28682" name="Text Box 11"/>
          <p:cNvSpPr txBox="1">
            <a:spLocks noChangeArrowheads="1"/>
          </p:cNvSpPr>
          <p:nvPr/>
        </p:nvSpPr>
        <p:spPr bwMode="auto">
          <a:xfrm>
            <a:off x="3975100" y="2576513"/>
            <a:ext cx="1319213" cy="260350"/>
          </a:xfrm>
          <a:prstGeom prst="rect">
            <a:avLst/>
          </a:prstGeom>
          <a:noFill/>
          <a:ln w="9525">
            <a:noFill/>
            <a:miter lim="800000"/>
            <a:headEnd/>
            <a:tailEnd/>
          </a:ln>
        </p:spPr>
        <p:txBody>
          <a:bodyPr wrap="none" lIns="0" tIns="0" rIns="0" bIns="0"/>
          <a:lstStyle/>
          <a:p>
            <a:pPr>
              <a:lnSpc>
                <a:spcPct val="90000"/>
              </a:lnSpc>
            </a:pPr>
            <a:r>
              <a:rPr lang="en-US" sz="2300" b="1" i="1"/>
              <a:t>Santiago</a:t>
            </a:r>
          </a:p>
        </p:txBody>
      </p:sp>
      <p:sp>
        <p:nvSpPr>
          <p:cNvPr id="28683" name="Text Box 12"/>
          <p:cNvSpPr txBox="1">
            <a:spLocks noChangeArrowheads="1"/>
          </p:cNvSpPr>
          <p:nvPr/>
        </p:nvSpPr>
        <p:spPr bwMode="auto">
          <a:xfrm>
            <a:off x="5718175" y="2787650"/>
            <a:ext cx="1087438" cy="536575"/>
          </a:xfrm>
          <a:prstGeom prst="rect">
            <a:avLst/>
          </a:prstGeom>
          <a:noFill/>
          <a:ln w="9525">
            <a:noFill/>
            <a:miter lim="800000"/>
            <a:headEnd/>
            <a:tailEnd/>
          </a:ln>
        </p:spPr>
        <p:txBody>
          <a:bodyPr wrap="none" lIns="0" tIns="0" rIns="0" bIns="0"/>
          <a:lstStyle/>
          <a:p>
            <a:pPr>
              <a:lnSpc>
                <a:spcPct val="90000"/>
              </a:lnSpc>
            </a:pPr>
            <a:r>
              <a:rPr lang="en-US" sz="2300" b="1" i="1"/>
              <a:t>Daphne</a:t>
            </a:r>
          </a:p>
          <a:p>
            <a:pPr>
              <a:lnSpc>
                <a:spcPct val="90000"/>
              </a:lnSpc>
            </a:pPr>
            <a:r>
              <a:rPr lang="en-US" sz="2300" b="1" i="1"/>
              <a:t>Islands</a:t>
            </a:r>
          </a:p>
        </p:txBody>
      </p:sp>
      <p:sp>
        <p:nvSpPr>
          <p:cNvPr id="28684" name="Text Box 13"/>
          <p:cNvSpPr txBox="1">
            <a:spLocks noChangeArrowheads="1"/>
          </p:cNvSpPr>
          <p:nvPr/>
        </p:nvSpPr>
        <p:spPr bwMode="auto">
          <a:xfrm>
            <a:off x="1573213" y="3606800"/>
            <a:ext cx="1666875" cy="285750"/>
          </a:xfrm>
          <a:prstGeom prst="rect">
            <a:avLst/>
          </a:prstGeom>
          <a:noFill/>
          <a:ln w="9525">
            <a:noFill/>
            <a:miter lim="800000"/>
            <a:headEnd/>
            <a:tailEnd/>
          </a:ln>
        </p:spPr>
        <p:txBody>
          <a:bodyPr wrap="none" lIns="0" tIns="0" rIns="0" bIns="0"/>
          <a:lstStyle/>
          <a:p>
            <a:pPr>
              <a:lnSpc>
                <a:spcPct val="90000"/>
              </a:lnSpc>
            </a:pPr>
            <a:r>
              <a:rPr lang="en-US" sz="2300" b="1" i="1"/>
              <a:t>Fernandina</a:t>
            </a:r>
          </a:p>
        </p:txBody>
      </p:sp>
      <p:sp>
        <p:nvSpPr>
          <p:cNvPr id="28685" name="Text Box 14"/>
          <p:cNvSpPr txBox="1">
            <a:spLocks noChangeArrowheads="1"/>
          </p:cNvSpPr>
          <p:nvPr/>
        </p:nvSpPr>
        <p:spPr bwMode="auto">
          <a:xfrm>
            <a:off x="2628900" y="4183063"/>
            <a:ext cx="1147763" cy="307975"/>
          </a:xfrm>
          <a:prstGeom prst="rect">
            <a:avLst/>
          </a:prstGeom>
          <a:noFill/>
          <a:ln w="9525">
            <a:noFill/>
            <a:miter lim="800000"/>
            <a:headEnd/>
            <a:tailEnd/>
          </a:ln>
        </p:spPr>
        <p:txBody>
          <a:bodyPr wrap="none" lIns="0" tIns="0" rIns="0" bIns="0"/>
          <a:lstStyle/>
          <a:p>
            <a:pPr>
              <a:lnSpc>
                <a:spcPct val="90000"/>
              </a:lnSpc>
            </a:pPr>
            <a:r>
              <a:rPr lang="en-US" sz="2300" b="1" i="1"/>
              <a:t>Isabela</a:t>
            </a:r>
          </a:p>
        </p:txBody>
      </p:sp>
      <p:sp>
        <p:nvSpPr>
          <p:cNvPr id="28686" name="Text Box 15"/>
          <p:cNvSpPr txBox="1">
            <a:spLocks noChangeArrowheads="1"/>
          </p:cNvSpPr>
          <p:nvPr/>
        </p:nvSpPr>
        <p:spPr bwMode="auto">
          <a:xfrm>
            <a:off x="4192588" y="4246563"/>
            <a:ext cx="865187" cy="663575"/>
          </a:xfrm>
          <a:prstGeom prst="rect">
            <a:avLst/>
          </a:prstGeom>
          <a:noFill/>
          <a:ln w="9525">
            <a:noFill/>
            <a:miter lim="800000"/>
            <a:headEnd/>
            <a:tailEnd/>
          </a:ln>
        </p:spPr>
        <p:txBody>
          <a:bodyPr wrap="none" lIns="0" tIns="0" rIns="0" bIns="0"/>
          <a:lstStyle/>
          <a:p>
            <a:pPr algn="ctr">
              <a:lnSpc>
                <a:spcPct val="90000"/>
              </a:lnSpc>
            </a:pPr>
            <a:r>
              <a:rPr lang="en-US" sz="2300" b="1" i="1"/>
              <a:t>Santa</a:t>
            </a:r>
          </a:p>
          <a:p>
            <a:pPr algn="ctr">
              <a:lnSpc>
                <a:spcPct val="90000"/>
              </a:lnSpc>
            </a:pPr>
            <a:r>
              <a:rPr lang="en-US" sz="2300" b="1" i="1"/>
              <a:t>Cruz</a:t>
            </a:r>
          </a:p>
        </p:txBody>
      </p:sp>
      <p:sp>
        <p:nvSpPr>
          <p:cNvPr id="28687" name="Text Box 16"/>
          <p:cNvSpPr txBox="1">
            <a:spLocks noChangeArrowheads="1"/>
          </p:cNvSpPr>
          <p:nvPr/>
        </p:nvSpPr>
        <p:spPr bwMode="auto">
          <a:xfrm>
            <a:off x="5248275" y="4368800"/>
            <a:ext cx="695325" cy="638175"/>
          </a:xfrm>
          <a:prstGeom prst="rect">
            <a:avLst/>
          </a:prstGeom>
          <a:noFill/>
          <a:ln w="9525">
            <a:noFill/>
            <a:miter lim="800000"/>
            <a:headEnd/>
            <a:tailEnd/>
          </a:ln>
        </p:spPr>
        <p:txBody>
          <a:bodyPr wrap="none" lIns="0" tIns="0" rIns="0" bIns="0"/>
          <a:lstStyle/>
          <a:p>
            <a:pPr algn="ctr">
              <a:lnSpc>
                <a:spcPct val="90000"/>
              </a:lnSpc>
            </a:pPr>
            <a:r>
              <a:rPr lang="en-US" sz="2300" b="1" i="1"/>
              <a:t>Santa</a:t>
            </a:r>
          </a:p>
          <a:p>
            <a:pPr algn="ctr">
              <a:lnSpc>
                <a:spcPct val="90000"/>
              </a:lnSpc>
            </a:pPr>
            <a:r>
              <a:rPr lang="en-US" sz="2300" b="1" i="1"/>
              <a:t>Fe</a:t>
            </a:r>
          </a:p>
        </p:txBody>
      </p:sp>
      <p:sp>
        <p:nvSpPr>
          <p:cNvPr id="28688" name="Text Box 17"/>
          <p:cNvSpPr txBox="1">
            <a:spLocks noChangeArrowheads="1"/>
          </p:cNvSpPr>
          <p:nvPr/>
        </p:nvSpPr>
        <p:spPr bwMode="auto">
          <a:xfrm>
            <a:off x="6170613" y="4664075"/>
            <a:ext cx="1176337" cy="666750"/>
          </a:xfrm>
          <a:prstGeom prst="rect">
            <a:avLst/>
          </a:prstGeom>
          <a:noFill/>
          <a:ln w="9525">
            <a:noFill/>
            <a:miter lim="800000"/>
            <a:headEnd/>
            <a:tailEnd/>
          </a:ln>
        </p:spPr>
        <p:txBody>
          <a:bodyPr wrap="none" lIns="0" tIns="0" rIns="0" bIns="0"/>
          <a:lstStyle/>
          <a:p>
            <a:pPr algn="ctr">
              <a:lnSpc>
                <a:spcPct val="90000"/>
              </a:lnSpc>
            </a:pPr>
            <a:r>
              <a:rPr lang="en-US" sz="2300" b="1" i="1"/>
              <a:t>San</a:t>
            </a:r>
          </a:p>
          <a:p>
            <a:pPr algn="ctr">
              <a:lnSpc>
                <a:spcPct val="90000"/>
              </a:lnSpc>
            </a:pPr>
            <a:r>
              <a:rPr lang="en-US" sz="2300" b="1" i="1"/>
              <a:t>Cristobal</a:t>
            </a:r>
          </a:p>
        </p:txBody>
      </p:sp>
      <p:sp>
        <p:nvSpPr>
          <p:cNvPr id="28689" name="Text Box 18"/>
          <p:cNvSpPr txBox="1">
            <a:spLocks noChangeArrowheads="1"/>
          </p:cNvSpPr>
          <p:nvPr/>
        </p:nvSpPr>
        <p:spPr bwMode="auto">
          <a:xfrm>
            <a:off x="5686425" y="5648325"/>
            <a:ext cx="1531938" cy="452438"/>
          </a:xfrm>
          <a:prstGeom prst="rect">
            <a:avLst/>
          </a:prstGeom>
          <a:noFill/>
          <a:ln w="9525">
            <a:noFill/>
            <a:miter lim="800000"/>
            <a:headEnd/>
            <a:tailEnd/>
          </a:ln>
        </p:spPr>
        <p:txBody>
          <a:bodyPr wrap="none" lIns="0" tIns="0" rIns="0" bIns="0"/>
          <a:lstStyle/>
          <a:p>
            <a:pPr algn="ctr">
              <a:lnSpc>
                <a:spcPct val="90000"/>
              </a:lnSpc>
            </a:pPr>
            <a:r>
              <a:rPr lang="en-US" sz="2300" b="1" i="1"/>
              <a:t>Espa</a:t>
            </a:r>
            <a:r>
              <a:rPr lang="en-US" altLang="ja-JP" sz="2300" b="1" i="1"/>
              <a:t>ñola</a:t>
            </a:r>
            <a:endParaRPr lang="en-US" sz="2300" b="1" i="1"/>
          </a:p>
        </p:txBody>
      </p:sp>
      <p:sp>
        <p:nvSpPr>
          <p:cNvPr id="28690" name="Text Box 19"/>
          <p:cNvSpPr txBox="1">
            <a:spLocks noChangeArrowheads="1"/>
          </p:cNvSpPr>
          <p:nvPr/>
        </p:nvSpPr>
        <p:spPr bwMode="auto">
          <a:xfrm>
            <a:off x="1725613" y="5876925"/>
            <a:ext cx="1371600" cy="327025"/>
          </a:xfrm>
          <a:prstGeom prst="rect">
            <a:avLst/>
          </a:prstGeom>
          <a:noFill/>
          <a:ln w="9525">
            <a:noFill/>
            <a:miter lim="800000"/>
            <a:headEnd/>
            <a:tailEnd/>
          </a:ln>
        </p:spPr>
        <p:txBody>
          <a:bodyPr wrap="none" lIns="0" tIns="0" rIns="0" bIns="0"/>
          <a:lstStyle/>
          <a:p>
            <a:pPr algn="ctr">
              <a:lnSpc>
                <a:spcPct val="90000"/>
              </a:lnSpc>
            </a:pPr>
            <a:r>
              <a:rPr lang="en-US" sz="2200" b="1"/>
              <a:t>Kilometers</a:t>
            </a:r>
          </a:p>
        </p:txBody>
      </p:sp>
      <p:sp>
        <p:nvSpPr>
          <p:cNvPr id="28691" name="Text Box 20"/>
          <p:cNvSpPr txBox="1">
            <a:spLocks noChangeArrowheads="1"/>
          </p:cNvSpPr>
          <p:nvPr/>
        </p:nvSpPr>
        <p:spPr bwMode="auto">
          <a:xfrm>
            <a:off x="1641475" y="5376863"/>
            <a:ext cx="190500" cy="249237"/>
          </a:xfrm>
          <a:prstGeom prst="rect">
            <a:avLst/>
          </a:prstGeom>
          <a:noFill/>
          <a:ln w="9525">
            <a:noFill/>
            <a:miter lim="800000"/>
            <a:headEnd/>
            <a:tailEnd/>
          </a:ln>
        </p:spPr>
        <p:txBody>
          <a:bodyPr wrap="none" lIns="0" tIns="0" rIns="0" bIns="0"/>
          <a:lstStyle/>
          <a:p>
            <a:pPr>
              <a:lnSpc>
                <a:spcPct val="90000"/>
              </a:lnSpc>
            </a:pPr>
            <a:r>
              <a:rPr lang="en-US" sz="2200" b="1"/>
              <a:t>0</a:t>
            </a:r>
          </a:p>
        </p:txBody>
      </p:sp>
      <p:sp>
        <p:nvSpPr>
          <p:cNvPr id="28692" name="Text Box 21"/>
          <p:cNvSpPr txBox="1">
            <a:spLocks noChangeArrowheads="1"/>
          </p:cNvSpPr>
          <p:nvPr/>
        </p:nvSpPr>
        <p:spPr bwMode="auto">
          <a:xfrm>
            <a:off x="2155825" y="5389563"/>
            <a:ext cx="350838" cy="309562"/>
          </a:xfrm>
          <a:prstGeom prst="rect">
            <a:avLst/>
          </a:prstGeom>
          <a:noFill/>
          <a:ln w="9525">
            <a:noFill/>
            <a:miter lim="800000"/>
            <a:headEnd/>
            <a:tailEnd/>
          </a:ln>
        </p:spPr>
        <p:txBody>
          <a:bodyPr wrap="none" lIns="0" tIns="0" rIns="0" bIns="0"/>
          <a:lstStyle/>
          <a:p>
            <a:pPr>
              <a:lnSpc>
                <a:spcPct val="90000"/>
              </a:lnSpc>
            </a:pPr>
            <a:r>
              <a:rPr lang="en-US" sz="2200" b="1"/>
              <a:t>20</a:t>
            </a:r>
          </a:p>
        </p:txBody>
      </p:sp>
      <p:sp>
        <p:nvSpPr>
          <p:cNvPr id="28693" name="Text Box 22"/>
          <p:cNvSpPr txBox="1">
            <a:spLocks noChangeArrowheads="1"/>
          </p:cNvSpPr>
          <p:nvPr/>
        </p:nvSpPr>
        <p:spPr bwMode="auto">
          <a:xfrm>
            <a:off x="2771775" y="5400675"/>
            <a:ext cx="325438" cy="249238"/>
          </a:xfrm>
          <a:prstGeom prst="rect">
            <a:avLst/>
          </a:prstGeom>
          <a:noFill/>
          <a:ln w="9525">
            <a:noFill/>
            <a:miter lim="800000"/>
            <a:headEnd/>
            <a:tailEnd/>
          </a:ln>
        </p:spPr>
        <p:txBody>
          <a:bodyPr wrap="none" lIns="0" tIns="0" rIns="0" bIns="0"/>
          <a:lstStyle/>
          <a:p>
            <a:pPr>
              <a:lnSpc>
                <a:spcPct val="90000"/>
              </a:lnSpc>
            </a:pPr>
            <a:r>
              <a:rPr lang="en-US" sz="2200" b="1"/>
              <a:t>40</a:t>
            </a:r>
          </a:p>
        </p:txBody>
      </p:sp>
      <p:grpSp>
        <p:nvGrpSpPr>
          <p:cNvPr id="28694" name="Group 23"/>
          <p:cNvGrpSpPr>
            <a:grpSpLocks/>
          </p:cNvGrpSpPr>
          <p:nvPr/>
        </p:nvGrpSpPr>
        <p:grpSpPr bwMode="auto">
          <a:xfrm>
            <a:off x="1704975" y="5692775"/>
            <a:ext cx="1235075" cy="138113"/>
            <a:chOff x="1074" y="3586"/>
            <a:chExt cx="778" cy="87"/>
          </a:xfrm>
        </p:grpSpPr>
        <p:sp>
          <p:nvSpPr>
            <p:cNvPr id="28699" name="Line 24"/>
            <p:cNvSpPr>
              <a:spLocks noChangeShapeType="1"/>
            </p:cNvSpPr>
            <p:nvPr/>
          </p:nvSpPr>
          <p:spPr bwMode="auto">
            <a:xfrm>
              <a:off x="1074" y="3667"/>
              <a:ext cx="778" cy="0"/>
            </a:xfrm>
            <a:prstGeom prst="line">
              <a:avLst/>
            </a:prstGeom>
            <a:noFill/>
            <a:ln w="12700">
              <a:solidFill>
                <a:schemeClr val="tx1"/>
              </a:solidFill>
              <a:round/>
              <a:headEnd/>
              <a:tailEnd/>
            </a:ln>
          </p:spPr>
          <p:txBody>
            <a:bodyPr wrap="none" anchor="ctr"/>
            <a:lstStyle/>
            <a:p>
              <a:endParaRPr lang="en-US"/>
            </a:p>
          </p:txBody>
        </p:sp>
        <p:sp>
          <p:nvSpPr>
            <p:cNvPr id="28700" name="Line 25"/>
            <p:cNvSpPr>
              <a:spLocks noChangeShapeType="1"/>
            </p:cNvSpPr>
            <p:nvPr/>
          </p:nvSpPr>
          <p:spPr bwMode="auto">
            <a:xfrm>
              <a:off x="1077" y="3590"/>
              <a:ext cx="0" cy="83"/>
            </a:xfrm>
            <a:prstGeom prst="line">
              <a:avLst/>
            </a:prstGeom>
            <a:noFill/>
            <a:ln w="12700">
              <a:solidFill>
                <a:schemeClr val="tx1"/>
              </a:solidFill>
              <a:round/>
              <a:headEnd/>
              <a:tailEnd/>
            </a:ln>
          </p:spPr>
          <p:txBody>
            <a:bodyPr wrap="none" anchor="ctr"/>
            <a:lstStyle/>
            <a:p>
              <a:endParaRPr lang="en-US"/>
            </a:p>
          </p:txBody>
        </p:sp>
        <p:sp>
          <p:nvSpPr>
            <p:cNvPr id="28701" name="Line 26"/>
            <p:cNvSpPr>
              <a:spLocks noChangeShapeType="1"/>
            </p:cNvSpPr>
            <p:nvPr/>
          </p:nvSpPr>
          <p:spPr bwMode="auto">
            <a:xfrm>
              <a:off x="1469" y="3588"/>
              <a:ext cx="0" cy="83"/>
            </a:xfrm>
            <a:prstGeom prst="line">
              <a:avLst/>
            </a:prstGeom>
            <a:noFill/>
            <a:ln w="12700">
              <a:solidFill>
                <a:schemeClr val="tx1"/>
              </a:solidFill>
              <a:round/>
              <a:headEnd/>
              <a:tailEnd/>
            </a:ln>
          </p:spPr>
          <p:txBody>
            <a:bodyPr wrap="none" anchor="ctr"/>
            <a:lstStyle/>
            <a:p>
              <a:endParaRPr lang="en-US"/>
            </a:p>
          </p:txBody>
        </p:sp>
        <p:sp>
          <p:nvSpPr>
            <p:cNvPr id="28702" name="Line 27"/>
            <p:cNvSpPr>
              <a:spLocks noChangeShapeType="1"/>
            </p:cNvSpPr>
            <p:nvPr/>
          </p:nvSpPr>
          <p:spPr bwMode="auto">
            <a:xfrm>
              <a:off x="1850" y="3586"/>
              <a:ext cx="0" cy="83"/>
            </a:xfrm>
            <a:prstGeom prst="line">
              <a:avLst/>
            </a:prstGeom>
            <a:noFill/>
            <a:ln w="12700">
              <a:solidFill>
                <a:schemeClr val="tx1"/>
              </a:solidFill>
              <a:round/>
              <a:headEnd/>
              <a:tailEnd/>
            </a:ln>
          </p:spPr>
          <p:txBody>
            <a:bodyPr wrap="none" anchor="ctr"/>
            <a:lstStyle/>
            <a:p>
              <a:endParaRPr lang="en-US"/>
            </a:p>
          </p:txBody>
        </p:sp>
      </p:grpSp>
      <p:sp>
        <p:nvSpPr>
          <p:cNvPr id="28695" name="Text Box 28"/>
          <p:cNvSpPr txBox="1">
            <a:spLocks noChangeArrowheads="1"/>
          </p:cNvSpPr>
          <p:nvPr/>
        </p:nvSpPr>
        <p:spPr bwMode="auto">
          <a:xfrm>
            <a:off x="4014788" y="5519738"/>
            <a:ext cx="1328737" cy="288925"/>
          </a:xfrm>
          <a:prstGeom prst="rect">
            <a:avLst/>
          </a:prstGeom>
          <a:noFill/>
          <a:ln w="9525">
            <a:noFill/>
            <a:miter lim="800000"/>
            <a:headEnd/>
            <a:tailEnd/>
          </a:ln>
        </p:spPr>
        <p:txBody>
          <a:bodyPr wrap="none" lIns="0" tIns="0" rIns="0" bIns="0"/>
          <a:lstStyle/>
          <a:p>
            <a:pPr algn="ctr">
              <a:lnSpc>
                <a:spcPct val="90000"/>
              </a:lnSpc>
            </a:pPr>
            <a:r>
              <a:rPr lang="en-US" sz="2300" b="1" i="1"/>
              <a:t>Florenza</a:t>
            </a:r>
          </a:p>
        </p:txBody>
      </p:sp>
      <p:sp>
        <p:nvSpPr>
          <p:cNvPr id="28696" name="Text Box 29"/>
          <p:cNvSpPr txBox="1">
            <a:spLocks noChangeArrowheads="1"/>
          </p:cNvSpPr>
          <p:nvPr/>
        </p:nvSpPr>
        <p:spPr bwMode="auto">
          <a:xfrm>
            <a:off x="3727450" y="3484563"/>
            <a:ext cx="1003300" cy="239712"/>
          </a:xfrm>
          <a:prstGeom prst="rect">
            <a:avLst/>
          </a:prstGeom>
          <a:noFill/>
          <a:ln w="9525">
            <a:noFill/>
            <a:miter lim="800000"/>
            <a:headEnd/>
            <a:tailEnd/>
          </a:ln>
        </p:spPr>
        <p:txBody>
          <a:bodyPr wrap="none" lIns="0" tIns="0" rIns="0" bIns="0"/>
          <a:lstStyle/>
          <a:p>
            <a:pPr algn="ctr">
              <a:lnSpc>
                <a:spcPct val="90000"/>
              </a:lnSpc>
            </a:pPr>
            <a:r>
              <a:rPr lang="en-US" sz="2300" b="1" i="1"/>
              <a:t>Pinz</a:t>
            </a:r>
            <a:r>
              <a:rPr lang="en-US" altLang="ja-JP" sz="2300" b="1" i="1"/>
              <a:t>ón</a:t>
            </a:r>
            <a:endParaRPr lang="en-US" sz="2300" b="1" i="1"/>
          </a:p>
        </p:txBody>
      </p:sp>
      <p:sp>
        <p:nvSpPr>
          <p:cNvPr id="28697" name="Line 30"/>
          <p:cNvSpPr>
            <a:spLocks noChangeShapeType="1"/>
          </p:cNvSpPr>
          <p:nvPr/>
        </p:nvSpPr>
        <p:spPr bwMode="auto">
          <a:xfrm flipH="1">
            <a:off x="4927600" y="2938463"/>
            <a:ext cx="685800" cy="431800"/>
          </a:xfrm>
          <a:prstGeom prst="line">
            <a:avLst/>
          </a:prstGeom>
          <a:noFill/>
          <a:ln w="12700">
            <a:solidFill>
              <a:schemeClr val="tx1"/>
            </a:solidFill>
            <a:round/>
            <a:headEnd/>
            <a:tailEnd/>
          </a:ln>
        </p:spPr>
        <p:txBody>
          <a:bodyPr wrap="none" anchor="ctr"/>
          <a:lstStyle/>
          <a:p>
            <a:endParaRPr lang="en-US"/>
          </a:p>
        </p:txBody>
      </p:sp>
      <p:sp>
        <p:nvSpPr>
          <p:cNvPr id="28698" name="Line 31"/>
          <p:cNvSpPr>
            <a:spLocks noChangeShapeType="1"/>
          </p:cNvSpPr>
          <p:nvPr/>
        </p:nvSpPr>
        <p:spPr bwMode="auto">
          <a:xfrm flipV="1">
            <a:off x="4953000" y="2928938"/>
            <a:ext cx="668338" cy="500062"/>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smtClean="0"/>
          </a:p>
        </p:txBody>
      </p:sp>
      <p:sp>
        <p:nvSpPr>
          <p:cNvPr id="39939" name="Rectangle 3"/>
          <p:cNvSpPr>
            <a:spLocks noGrp="1" noChangeArrowheads="1"/>
          </p:cNvSpPr>
          <p:nvPr>
            <p:ph idx="1"/>
          </p:nvPr>
        </p:nvSpPr>
        <p:spPr/>
        <p:txBody>
          <a:bodyPr/>
          <a:lstStyle/>
          <a:p>
            <a:pPr eaLnBrk="1" hangingPunct="1"/>
            <a:endParaRPr lang="en-US" altLang="en-US" smtClean="0"/>
          </a:p>
        </p:txBody>
      </p:sp>
      <p:pic>
        <p:nvPicPr>
          <p:cNvPr id="39940" name="Picture 4" descr="26-13-MolecCoopHypot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9296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14655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Alternate View</a:t>
            </a:r>
          </a:p>
        </p:txBody>
      </p:sp>
      <p:sp>
        <p:nvSpPr>
          <p:cNvPr id="43011" name="Rectangle 3"/>
          <p:cNvSpPr>
            <a:spLocks noGrp="1" noChangeArrowheads="1"/>
          </p:cNvSpPr>
          <p:nvPr>
            <p:ph idx="1"/>
          </p:nvPr>
        </p:nvSpPr>
        <p:spPr/>
        <p:txBody>
          <a:bodyPr/>
          <a:lstStyle/>
          <a:p>
            <a:pPr eaLnBrk="1" hangingPunct="1">
              <a:buFont typeface="Monotype Sorts" pitchFamily="2" charset="2"/>
              <a:buNone/>
            </a:pPr>
            <a:r>
              <a:rPr lang="en-US" altLang="en-US" smtClean="0"/>
              <a:t> Life developed in Volcanic Vents.</a:t>
            </a:r>
          </a:p>
        </p:txBody>
      </p:sp>
      <p:pic>
        <p:nvPicPr>
          <p:cNvPr id="43012" name="Picture 4" descr="26-14-WindowToLifeAl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7432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1960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Volcanic Vents</a:t>
            </a:r>
          </a:p>
        </p:txBody>
      </p:sp>
      <p:sp>
        <p:nvSpPr>
          <p:cNvPr id="44035" name="Rectangle 3"/>
          <p:cNvSpPr>
            <a:spLocks noGrp="1" noChangeArrowheads="1"/>
          </p:cNvSpPr>
          <p:nvPr>
            <p:ph idx="1"/>
          </p:nvPr>
        </p:nvSpPr>
        <p:spPr>
          <a:xfrm>
            <a:off x="685800" y="1981200"/>
            <a:ext cx="8153400" cy="4572000"/>
          </a:xfrm>
        </p:spPr>
        <p:txBody>
          <a:bodyPr/>
          <a:lstStyle/>
          <a:p>
            <a:pPr eaLnBrk="1" hangingPunct="1"/>
            <a:r>
              <a:rPr lang="en-US" altLang="en-US" smtClean="0"/>
              <a:t>Could easily supply the energy and chemical precursors for chemical evolution.</a:t>
            </a:r>
          </a:p>
          <a:p>
            <a:pPr eaLnBrk="1" hangingPunct="1"/>
            <a:r>
              <a:rPr lang="en-US" altLang="en-US" smtClean="0"/>
              <a:t>Most primitive life forms are the prokaryotes found in or near these vents.</a:t>
            </a:r>
          </a:p>
        </p:txBody>
      </p:sp>
    </p:spTree>
    <p:extLst>
      <p:ext uri="{BB962C8B-B14F-4D97-AF65-F5344CB8AC3E}">
        <p14:creationId xmlns:p14="http://schemas.microsoft.com/office/powerpoint/2010/main" val="189356055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Modern Earth</a:t>
            </a:r>
          </a:p>
        </p:txBody>
      </p:sp>
      <p:sp>
        <p:nvSpPr>
          <p:cNvPr id="46083" name="Rectangle 3"/>
          <p:cNvSpPr>
            <a:spLocks noGrp="1" noChangeArrowheads="1"/>
          </p:cNvSpPr>
          <p:nvPr>
            <p:ph idx="1"/>
          </p:nvPr>
        </p:nvSpPr>
        <p:spPr/>
        <p:txBody>
          <a:bodyPr/>
          <a:lstStyle/>
          <a:p>
            <a:pPr eaLnBrk="1" hangingPunct="1"/>
            <a:r>
              <a:rPr lang="en-US" altLang="en-US" dirty="0" smtClean="0"/>
              <a:t>Oxidizing atmosphere.</a:t>
            </a:r>
          </a:p>
          <a:p>
            <a:pPr eaLnBrk="1" hangingPunct="1"/>
            <a:r>
              <a:rPr lang="en-US" altLang="en-US" dirty="0" smtClean="0"/>
              <a:t>Life present.</a:t>
            </a:r>
          </a:p>
          <a:p>
            <a:pPr eaLnBrk="1" hangingPunct="1"/>
            <a:r>
              <a:rPr lang="en-US" altLang="en-US" dirty="0" smtClean="0"/>
              <a:t>Prevents new abiotic formation of life</a:t>
            </a:r>
            <a:r>
              <a:rPr lang="en-US" altLang="en-US" dirty="0" smtClean="0"/>
              <a:t>.</a:t>
            </a:r>
          </a:p>
          <a:p>
            <a:pPr eaLnBrk="1" hangingPunct="1"/>
            <a:endParaRPr lang="en-US" altLang="en-US" dirty="0"/>
          </a:p>
          <a:p>
            <a:pPr eaLnBrk="1" hangingPunct="1"/>
            <a:endParaRPr lang="en-US" altLang="en-US" dirty="0" smtClean="0"/>
          </a:p>
          <a:p>
            <a:pPr eaLnBrk="1" hangingPunct="1"/>
            <a:r>
              <a:rPr lang="en-US" altLang="en-US" dirty="0" smtClean="0"/>
              <a:t>Hypothesis:</a:t>
            </a:r>
          </a:p>
          <a:p>
            <a:pPr lvl="1"/>
            <a:r>
              <a:rPr lang="en-US" altLang="en-US" dirty="0"/>
              <a:t>Life as a natural outcome of chemical evolution.</a:t>
            </a:r>
          </a:p>
          <a:p>
            <a:pPr lvl="1"/>
            <a:r>
              <a:rPr lang="en-US" altLang="en-US" dirty="0"/>
              <a:t>Life possible on many planets in the universe.</a:t>
            </a:r>
          </a:p>
          <a:p>
            <a:pPr eaLnBrk="1" hangingPunct="1"/>
            <a:endParaRPr lang="en-US" altLang="en-US" dirty="0" smtClean="0"/>
          </a:p>
        </p:txBody>
      </p:sp>
    </p:spTree>
    <p:extLst>
      <p:ext uri="{BB962C8B-B14F-4D97-AF65-F5344CB8AC3E}">
        <p14:creationId xmlns:p14="http://schemas.microsoft.com/office/powerpoint/2010/main" val="37980544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Kingdom</a:t>
            </a:r>
          </a:p>
        </p:txBody>
      </p:sp>
      <p:sp>
        <p:nvSpPr>
          <p:cNvPr id="48131" name="Rectangle 3"/>
          <p:cNvSpPr>
            <a:spLocks noGrp="1" noChangeArrowheads="1"/>
          </p:cNvSpPr>
          <p:nvPr>
            <p:ph idx="1"/>
          </p:nvPr>
        </p:nvSpPr>
        <p:spPr/>
        <p:txBody>
          <a:bodyPr/>
          <a:lstStyle/>
          <a:p>
            <a:pPr eaLnBrk="1" hangingPunct="1"/>
            <a:r>
              <a:rPr lang="en-US" altLang="en-US" smtClean="0"/>
              <a:t>Highest Taxonomic category</a:t>
            </a:r>
          </a:p>
          <a:p>
            <a:pPr eaLnBrk="1" hangingPunct="1"/>
            <a:r>
              <a:rPr lang="en-US" altLang="en-US" smtClean="0"/>
              <a:t>Old system - 2 Kingdoms</a:t>
            </a:r>
          </a:p>
          <a:p>
            <a:pPr lvl="1" eaLnBrk="1" hangingPunct="1">
              <a:buFont typeface="Monotype Sorts" pitchFamily="2" charset="2"/>
              <a:buNone/>
            </a:pPr>
            <a:r>
              <a:rPr lang="en-US" altLang="en-US" smtClean="0"/>
              <a:t>1. Plant</a:t>
            </a:r>
          </a:p>
          <a:p>
            <a:pPr lvl="1" eaLnBrk="1" hangingPunct="1">
              <a:buFont typeface="Monotype Sorts" pitchFamily="2" charset="2"/>
              <a:buNone/>
            </a:pPr>
            <a:r>
              <a:rPr lang="en-US" altLang="en-US" smtClean="0"/>
              <a:t>2. Animal</a:t>
            </a:r>
          </a:p>
        </p:txBody>
      </p:sp>
    </p:spTree>
    <p:extLst>
      <p:ext uri="{BB962C8B-B14F-4D97-AF65-F5344CB8AC3E}">
        <p14:creationId xmlns:p14="http://schemas.microsoft.com/office/powerpoint/2010/main" val="1882634843"/>
      </p:ext>
    </p:extLst>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ltLang="en-US" smtClean="0"/>
          </a:p>
        </p:txBody>
      </p:sp>
      <p:sp>
        <p:nvSpPr>
          <p:cNvPr id="50179" name="Rectangle 3"/>
          <p:cNvSpPr>
            <a:spLocks noGrp="1" noChangeArrowheads="1"/>
          </p:cNvSpPr>
          <p:nvPr>
            <p:ph idx="1"/>
          </p:nvPr>
        </p:nvSpPr>
        <p:spPr/>
        <p:txBody>
          <a:bodyPr/>
          <a:lstStyle/>
          <a:p>
            <a:pPr eaLnBrk="1" hangingPunct="1"/>
            <a:endParaRPr lang="en-US" altLang="en-US" smtClean="0"/>
          </a:p>
        </p:txBody>
      </p:sp>
      <p:pic>
        <p:nvPicPr>
          <p:cNvPr id="50180" name="Picture 4" descr="26-15-FiveKingdomSyste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31520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88843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Main Characteristics</a:t>
            </a:r>
          </a:p>
        </p:txBody>
      </p:sp>
      <p:sp>
        <p:nvSpPr>
          <p:cNvPr id="51203" name="Rectangle 3"/>
          <p:cNvSpPr>
            <a:spLocks noGrp="1" noChangeArrowheads="1"/>
          </p:cNvSpPr>
          <p:nvPr>
            <p:ph idx="1"/>
          </p:nvPr>
        </p:nvSpPr>
        <p:spPr/>
        <p:txBody>
          <a:bodyPr/>
          <a:lstStyle/>
          <a:p>
            <a:pPr eaLnBrk="1" hangingPunct="1"/>
            <a:r>
              <a:rPr lang="en-US" altLang="en-US" smtClean="0"/>
              <a:t>Cell Type</a:t>
            </a:r>
          </a:p>
          <a:p>
            <a:pPr eaLnBrk="1" hangingPunct="1"/>
            <a:r>
              <a:rPr lang="en-US" altLang="en-US" smtClean="0"/>
              <a:t>Structure</a:t>
            </a:r>
          </a:p>
          <a:p>
            <a:pPr eaLnBrk="1" hangingPunct="1"/>
            <a:r>
              <a:rPr lang="en-US" altLang="en-US" smtClean="0"/>
              <a:t>Nutrition Mode</a:t>
            </a:r>
          </a:p>
        </p:txBody>
      </p:sp>
    </p:spTree>
    <p:extLst>
      <p:ext uri="{BB962C8B-B14F-4D97-AF65-F5344CB8AC3E}">
        <p14:creationId xmlns:p14="http://schemas.microsoft.com/office/powerpoint/2010/main" val="366600930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Monera</a:t>
            </a:r>
          </a:p>
        </p:txBody>
      </p:sp>
      <p:sp>
        <p:nvSpPr>
          <p:cNvPr id="52227" name="Rectangle 3"/>
          <p:cNvSpPr>
            <a:spLocks noGrp="1" noChangeArrowheads="1"/>
          </p:cNvSpPr>
          <p:nvPr>
            <p:ph idx="1"/>
          </p:nvPr>
        </p:nvSpPr>
        <p:spPr/>
        <p:txBody>
          <a:bodyPr/>
          <a:lstStyle/>
          <a:p>
            <a:pPr eaLnBrk="1" hangingPunct="1"/>
            <a:r>
              <a:rPr lang="en-US" altLang="en-US" smtClean="0"/>
              <a:t>Ex:  Bacteria, Cyanobacteria</a:t>
            </a:r>
          </a:p>
          <a:p>
            <a:pPr eaLnBrk="1" hangingPunct="1"/>
            <a:r>
              <a:rPr lang="en-US" altLang="en-US" smtClean="0"/>
              <a:t>Prokaryotic</a:t>
            </a:r>
          </a:p>
        </p:txBody>
      </p:sp>
      <p:pic>
        <p:nvPicPr>
          <p:cNvPr id="52228" name="Picture 4" descr="26-03b-Leptolyngb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895600"/>
            <a:ext cx="3363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19174"/>
      </p:ext>
    </p:ext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Protista</a:t>
            </a:r>
          </a:p>
        </p:txBody>
      </p:sp>
      <p:sp>
        <p:nvSpPr>
          <p:cNvPr id="53251" name="Rectangle 3"/>
          <p:cNvSpPr>
            <a:spLocks noGrp="1" noChangeArrowheads="1"/>
          </p:cNvSpPr>
          <p:nvPr>
            <p:ph idx="1"/>
          </p:nvPr>
        </p:nvSpPr>
        <p:spPr/>
        <p:txBody>
          <a:bodyPr/>
          <a:lstStyle/>
          <a:p>
            <a:pPr eaLnBrk="1" hangingPunct="1"/>
            <a:r>
              <a:rPr lang="en-US" altLang="en-US" smtClean="0"/>
              <a:t>Ex:  Amoeba, Paramecium</a:t>
            </a:r>
          </a:p>
          <a:p>
            <a:pPr eaLnBrk="1" hangingPunct="1"/>
            <a:r>
              <a:rPr lang="en-US" altLang="en-US" smtClean="0"/>
              <a:t>Eukaryotic</a:t>
            </a:r>
          </a:p>
          <a:p>
            <a:pPr eaLnBrk="1" hangingPunct="1"/>
            <a:r>
              <a:rPr lang="en-US" altLang="en-US" smtClean="0"/>
              <a:t>Unicellular or Colonial</a:t>
            </a:r>
          </a:p>
          <a:p>
            <a:pPr eaLnBrk="1" hangingPunct="1"/>
            <a:r>
              <a:rPr lang="en-US" altLang="en-US" smtClean="0"/>
              <a:t>Heterotrophic</a:t>
            </a:r>
          </a:p>
        </p:txBody>
      </p:sp>
    </p:spTree>
    <p:extLst>
      <p:ext uri="{BB962C8B-B14F-4D97-AF65-F5344CB8AC3E}">
        <p14:creationId xmlns:p14="http://schemas.microsoft.com/office/powerpoint/2010/main" val="765692208"/>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Fungi</a:t>
            </a:r>
          </a:p>
        </p:txBody>
      </p:sp>
      <p:sp>
        <p:nvSpPr>
          <p:cNvPr id="54275" name="Rectangle 3"/>
          <p:cNvSpPr>
            <a:spLocks noGrp="1" noChangeArrowheads="1"/>
          </p:cNvSpPr>
          <p:nvPr>
            <p:ph idx="1"/>
          </p:nvPr>
        </p:nvSpPr>
        <p:spPr/>
        <p:txBody>
          <a:bodyPr/>
          <a:lstStyle/>
          <a:p>
            <a:pPr eaLnBrk="1" hangingPunct="1">
              <a:lnSpc>
                <a:spcPct val="90000"/>
              </a:lnSpc>
            </a:pPr>
            <a:r>
              <a:rPr lang="en-US" altLang="en-US" smtClean="0"/>
              <a:t>Ex:  Mushrooms, Molds</a:t>
            </a:r>
          </a:p>
          <a:p>
            <a:pPr eaLnBrk="1" hangingPunct="1">
              <a:lnSpc>
                <a:spcPct val="90000"/>
              </a:lnSpc>
            </a:pPr>
            <a:r>
              <a:rPr lang="en-US" altLang="en-US" smtClean="0"/>
              <a:t>Eukaryotic</a:t>
            </a:r>
          </a:p>
          <a:p>
            <a:pPr eaLnBrk="1" hangingPunct="1">
              <a:lnSpc>
                <a:spcPct val="90000"/>
              </a:lnSpc>
            </a:pPr>
            <a:r>
              <a:rPr lang="en-US" altLang="en-US" smtClean="0"/>
              <a:t>Unicellular or Multicellular</a:t>
            </a:r>
          </a:p>
          <a:p>
            <a:pPr eaLnBrk="1" hangingPunct="1">
              <a:lnSpc>
                <a:spcPct val="90000"/>
              </a:lnSpc>
            </a:pPr>
            <a:r>
              <a:rPr lang="en-US" altLang="en-US" smtClean="0"/>
              <a:t>Heterotrophic - external digestion</a:t>
            </a:r>
          </a:p>
          <a:p>
            <a:pPr eaLnBrk="1" hangingPunct="1">
              <a:lnSpc>
                <a:spcPct val="90000"/>
              </a:lnSpc>
            </a:pPr>
            <a:r>
              <a:rPr lang="en-US" altLang="en-US" smtClean="0"/>
              <a:t>Cell wall of chitin</a:t>
            </a:r>
          </a:p>
        </p:txBody>
      </p:sp>
    </p:spTree>
    <p:extLst>
      <p:ext uri="{BB962C8B-B14F-4D97-AF65-F5344CB8AC3E}">
        <p14:creationId xmlns:p14="http://schemas.microsoft.com/office/powerpoint/2010/main" val="34782676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History of Evolution</a:t>
            </a:r>
          </a:p>
        </p:txBody>
      </p:sp>
      <p:sp>
        <p:nvSpPr>
          <p:cNvPr id="5123"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dirty="0" smtClean="0"/>
              <a:t>November 24</a:t>
            </a:r>
            <a:r>
              <a:rPr lang="en-US" baseline="30000" dirty="0" smtClean="0"/>
              <a:t>th</a:t>
            </a:r>
            <a:r>
              <a:rPr lang="en-US" dirty="0" smtClean="0"/>
              <a:t> 1859 forever changed the course of Biology.</a:t>
            </a:r>
          </a:p>
          <a:p>
            <a:pPr eaLnBrk="1" hangingPunct="1">
              <a:lnSpc>
                <a:spcPct val="90000"/>
              </a:lnSpc>
            </a:pPr>
            <a:endParaRPr lang="en-US" dirty="0" smtClean="0"/>
          </a:p>
          <a:p>
            <a:pPr eaLnBrk="1" hangingPunct="1">
              <a:lnSpc>
                <a:spcPct val="90000"/>
              </a:lnSpc>
            </a:pPr>
            <a:r>
              <a:rPr lang="en-US" dirty="0" smtClean="0"/>
              <a:t>Charles Darwin published On the Origin of Species by Means of Natural Selection.</a:t>
            </a:r>
          </a:p>
          <a:p>
            <a:pPr eaLnBrk="1" hangingPunct="1">
              <a:lnSpc>
                <a:spcPct val="90000"/>
              </a:lnSpc>
            </a:pPr>
            <a:endParaRPr lang="en-US" dirty="0" smtClean="0"/>
          </a:p>
          <a:p>
            <a:pPr eaLnBrk="1" hangingPunct="1">
              <a:lnSpc>
                <a:spcPct val="90000"/>
              </a:lnSpc>
            </a:pPr>
            <a:r>
              <a:rPr lang="en-US" dirty="0" smtClean="0"/>
              <a:t>This has lead to what we know call the theory of evolution.</a:t>
            </a:r>
          </a:p>
          <a:p>
            <a:pPr eaLnBrk="1" hangingPunct="1">
              <a:lnSpc>
                <a:spcPct val="90000"/>
              </a:lnSpc>
            </a:pPr>
            <a:r>
              <a:rPr lang="en-US" dirty="0"/>
              <a:t>Evolution is a controversial topic in today’s society that brings about many different images…….</a:t>
            </a:r>
          </a:p>
          <a:p>
            <a:pPr eaLnBrk="1" hangingPunct="1">
              <a:lnSpc>
                <a:spcPct val="90000"/>
              </a:lnSpc>
            </a:pPr>
            <a:endParaRPr lang="en-US" dirty="0" smtClean="0"/>
          </a:p>
        </p:txBody>
      </p:sp>
    </p:spTree>
    <p:extLst>
      <p:ext uri="{BB962C8B-B14F-4D97-AF65-F5344CB8AC3E}">
        <p14:creationId xmlns:p14="http://schemas.microsoft.com/office/powerpoint/2010/main" val="3047394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3513" y="512763"/>
            <a:ext cx="8534400" cy="503237"/>
          </a:xfrm>
        </p:spPr>
        <p:txBody>
          <a:bodyPr/>
          <a:lstStyle/>
          <a:p>
            <a:pPr eaLnBrk="1" hangingPunct="1"/>
            <a:r>
              <a:rPr lang="en-US" i="1" smtClean="0"/>
              <a:t>Darwin’s Focus on Adaptation</a:t>
            </a:r>
            <a:endParaRPr lang="en-US" b="0" i="1" smtClean="0">
              <a:solidFill>
                <a:schemeClr val="tx1"/>
              </a:solidFill>
            </a:endParaRPr>
          </a:p>
        </p:txBody>
      </p:sp>
      <p:sp>
        <p:nvSpPr>
          <p:cNvPr id="31747" name="Rectangle 3"/>
          <p:cNvSpPr>
            <a:spLocks noGrp="1" noChangeArrowheads="1"/>
          </p:cNvSpPr>
          <p:nvPr>
            <p:ph type="body" idx="1"/>
          </p:nvPr>
        </p:nvSpPr>
        <p:spPr>
          <a:xfrm>
            <a:off x="533400" y="1371600"/>
            <a:ext cx="8001000" cy="4140200"/>
          </a:xfrm>
        </p:spPr>
        <p:txBody>
          <a:bodyPr/>
          <a:lstStyle/>
          <a:p>
            <a:pPr eaLnBrk="1" hangingPunct="1"/>
            <a:r>
              <a:rPr lang="en-US" dirty="0" smtClean="0"/>
              <a:t>In reassessing his observations, Darwin perceived </a:t>
            </a:r>
            <a:r>
              <a:rPr lang="en-US" b="1" dirty="0" smtClean="0"/>
              <a:t>adaptation </a:t>
            </a:r>
            <a:r>
              <a:rPr lang="en-US" dirty="0" smtClean="0"/>
              <a:t>to the environment and the origin of new species as closely related processes</a:t>
            </a:r>
          </a:p>
          <a:p>
            <a:pPr eaLnBrk="1" hangingPunct="1"/>
            <a:r>
              <a:rPr lang="en-US" dirty="0" smtClean="0"/>
              <a:t>Adaptation:  A form or structure modification to fit a changed environment</a:t>
            </a:r>
          </a:p>
          <a:p>
            <a:pPr eaLnBrk="1" hangingPunct="1"/>
            <a:r>
              <a:rPr lang="en-US" dirty="0" smtClean="0"/>
              <a:t>Finches</a:t>
            </a:r>
          </a:p>
          <a:p>
            <a:pPr eaLnBrk="1" hangingPunct="1"/>
            <a:r>
              <a:rPr lang="en-US" dirty="0" smtClean="0"/>
              <a:t>From studies made years after Darwin’s voyage, biologists have concluded that this is what happened to the Galápagos finches</a:t>
            </a:r>
          </a:p>
        </p:txBody>
      </p:sp>
      <p:grpSp>
        <p:nvGrpSpPr>
          <p:cNvPr id="31748" name="Group 7"/>
          <p:cNvGrpSpPr>
            <a:grpSpLocks/>
          </p:cNvGrpSpPr>
          <p:nvPr/>
        </p:nvGrpSpPr>
        <p:grpSpPr bwMode="auto">
          <a:xfrm>
            <a:off x="0" y="6553200"/>
            <a:ext cx="9144000" cy="304800"/>
            <a:chOff x="0" y="4128"/>
            <a:chExt cx="5760" cy="192"/>
          </a:xfrm>
        </p:grpSpPr>
        <p:sp>
          <p:nvSpPr>
            <p:cNvPr id="3175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17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174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Plantae</a:t>
            </a:r>
          </a:p>
        </p:txBody>
      </p:sp>
      <p:sp>
        <p:nvSpPr>
          <p:cNvPr id="55299" name="Rectangle 3"/>
          <p:cNvSpPr>
            <a:spLocks noGrp="1" noChangeArrowheads="1"/>
          </p:cNvSpPr>
          <p:nvPr>
            <p:ph idx="1"/>
          </p:nvPr>
        </p:nvSpPr>
        <p:spPr/>
        <p:txBody>
          <a:bodyPr/>
          <a:lstStyle/>
          <a:p>
            <a:pPr eaLnBrk="1" hangingPunct="1"/>
            <a:r>
              <a:rPr lang="en-US" altLang="en-US" smtClean="0"/>
              <a:t>Ex:  Flowers, Trees</a:t>
            </a:r>
          </a:p>
          <a:p>
            <a:pPr eaLnBrk="1" hangingPunct="1"/>
            <a:r>
              <a:rPr lang="en-US" altLang="en-US" smtClean="0"/>
              <a:t>Eukaryotic</a:t>
            </a:r>
          </a:p>
          <a:p>
            <a:pPr eaLnBrk="1" hangingPunct="1"/>
            <a:r>
              <a:rPr lang="en-US" altLang="en-US" smtClean="0"/>
              <a:t>Multicellular</a:t>
            </a:r>
          </a:p>
          <a:p>
            <a:pPr eaLnBrk="1" hangingPunct="1"/>
            <a:r>
              <a:rPr lang="en-US" altLang="en-US" smtClean="0"/>
              <a:t>Autotrophic</a:t>
            </a:r>
          </a:p>
          <a:p>
            <a:pPr eaLnBrk="1" hangingPunct="1"/>
            <a:r>
              <a:rPr lang="en-US" altLang="en-US" smtClean="0"/>
              <a:t>Cell wall of Cellulose/Silicon</a:t>
            </a:r>
          </a:p>
        </p:txBody>
      </p:sp>
    </p:spTree>
    <p:extLst>
      <p:ext uri="{BB962C8B-B14F-4D97-AF65-F5344CB8AC3E}">
        <p14:creationId xmlns:p14="http://schemas.microsoft.com/office/powerpoint/2010/main" val="751015539"/>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Animalia</a:t>
            </a:r>
          </a:p>
        </p:txBody>
      </p:sp>
      <p:sp>
        <p:nvSpPr>
          <p:cNvPr id="56323" name="Rectangle 3"/>
          <p:cNvSpPr>
            <a:spLocks noGrp="1" noChangeArrowheads="1"/>
          </p:cNvSpPr>
          <p:nvPr>
            <p:ph idx="1"/>
          </p:nvPr>
        </p:nvSpPr>
        <p:spPr/>
        <p:txBody>
          <a:bodyPr/>
          <a:lstStyle/>
          <a:p>
            <a:pPr eaLnBrk="1" hangingPunct="1">
              <a:lnSpc>
                <a:spcPct val="90000"/>
              </a:lnSpc>
            </a:pPr>
            <a:r>
              <a:rPr lang="en-US" altLang="en-US" smtClean="0"/>
              <a:t>Ex:  Animals, Humans</a:t>
            </a:r>
          </a:p>
          <a:p>
            <a:pPr eaLnBrk="1" hangingPunct="1">
              <a:lnSpc>
                <a:spcPct val="90000"/>
              </a:lnSpc>
            </a:pPr>
            <a:r>
              <a:rPr lang="en-US" altLang="en-US" smtClean="0"/>
              <a:t>Eukaryotic</a:t>
            </a:r>
          </a:p>
          <a:p>
            <a:pPr eaLnBrk="1" hangingPunct="1">
              <a:lnSpc>
                <a:spcPct val="90000"/>
              </a:lnSpc>
            </a:pPr>
            <a:r>
              <a:rPr lang="en-US" altLang="en-US" smtClean="0"/>
              <a:t>Multicellular</a:t>
            </a:r>
          </a:p>
          <a:p>
            <a:pPr eaLnBrk="1" hangingPunct="1">
              <a:lnSpc>
                <a:spcPct val="90000"/>
              </a:lnSpc>
            </a:pPr>
            <a:r>
              <a:rPr lang="en-US" altLang="en-US" smtClean="0"/>
              <a:t>Hetrotrophic - internal digestion</a:t>
            </a:r>
          </a:p>
          <a:p>
            <a:pPr eaLnBrk="1" hangingPunct="1">
              <a:lnSpc>
                <a:spcPct val="90000"/>
              </a:lnSpc>
            </a:pPr>
            <a:r>
              <a:rPr lang="en-US" altLang="en-US" smtClean="0"/>
              <a:t>No cell wall</a:t>
            </a:r>
          </a:p>
          <a:p>
            <a:pPr eaLnBrk="1" hangingPunct="1">
              <a:lnSpc>
                <a:spcPct val="90000"/>
              </a:lnSpc>
            </a:pPr>
            <a:r>
              <a:rPr lang="en-US" altLang="en-US" smtClean="0"/>
              <a:t>Motile </a:t>
            </a:r>
          </a:p>
        </p:txBody>
      </p:sp>
    </p:spTree>
    <p:extLst>
      <p:ext uri="{BB962C8B-B14F-4D97-AF65-F5344CB8AC3E}">
        <p14:creationId xmlns:p14="http://schemas.microsoft.com/office/powerpoint/2010/main" val="2337914656"/>
      </p:ext>
    </p:extLst>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Other Systems</a:t>
            </a:r>
          </a:p>
        </p:txBody>
      </p:sp>
      <p:sp>
        <p:nvSpPr>
          <p:cNvPr id="57347" name="Rectangle 3"/>
          <p:cNvSpPr>
            <a:spLocks noGrp="1" noChangeArrowheads="1"/>
          </p:cNvSpPr>
          <p:nvPr>
            <p:ph idx="1"/>
          </p:nvPr>
        </p:nvSpPr>
        <p:spPr/>
        <p:txBody>
          <a:bodyPr/>
          <a:lstStyle/>
          <a:p>
            <a:pPr eaLnBrk="1" hangingPunct="1"/>
            <a:r>
              <a:rPr lang="en-US" altLang="en-US" smtClean="0"/>
              <a:t>Multiple Kingdoms – split life into as many as 8 kingdoms. </a:t>
            </a:r>
          </a:p>
          <a:p>
            <a:pPr eaLnBrk="1" hangingPunct="1"/>
            <a:r>
              <a:rPr lang="en-US" altLang="en-US" smtClean="0"/>
              <a:t>Domains – a system of classification that is higher than kingdom.</a:t>
            </a:r>
          </a:p>
        </p:txBody>
      </p:sp>
    </p:spTree>
    <p:extLst>
      <p:ext uri="{BB962C8B-B14F-4D97-AF65-F5344CB8AC3E}">
        <p14:creationId xmlns:p14="http://schemas.microsoft.com/office/powerpoint/2010/main" val="1408425554"/>
      </p:ext>
    </p:extLst>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3 Domain System</a:t>
            </a:r>
          </a:p>
        </p:txBody>
      </p:sp>
      <p:sp>
        <p:nvSpPr>
          <p:cNvPr id="58371" name="Rectangle 3"/>
          <p:cNvSpPr>
            <a:spLocks noGrp="1" noChangeArrowheads="1"/>
          </p:cNvSpPr>
          <p:nvPr>
            <p:ph idx="1"/>
          </p:nvPr>
        </p:nvSpPr>
        <p:spPr>
          <a:xfrm>
            <a:off x="685800" y="1981200"/>
            <a:ext cx="8077200" cy="4114800"/>
          </a:xfrm>
        </p:spPr>
        <p:txBody>
          <a:bodyPr/>
          <a:lstStyle/>
          <a:p>
            <a:pPr eaLnBrk="1" hangingPunct="1"/>
            <a:r>
              <a:rPr lang="en-US" altLang="en-US" smtClean="0"/>
              <a:t>Based on molecular structure for evolutionary relationships.</a:t>
            </a:r>
          </a:p>
          <a:p>
            <a:pPr eaLnBrk="1" hangingPunct="1"/>
            <a:r>
              <a:rPr lang="en-US" altLang="en-US" smtClean="0"/>
              <a:t>Prokaryotes are not all alike and should be recognized as two groups.</a:t>
            </a:r>
          </a:p>
          <a:p>
            <a:pPr eaLnBrk="1" hangingPunct="1"/>
            <a:r>
              <a:rPr lang="en-US" altLang="en-US" smtClean="0"/>
              <a:t>Gaining wider acceptance.</a:t>
            </a:r>
          </a:p>
        </p:txBody>
      </p:sp>
    </p:spTree>
    <p:extLst>
      <p:ext uri="{BB962C8B-B14F-4D97-AF65-F5344CB8AC3E}">
        <p14:creationId xmlns:p14="http://schemas.microsoft.com/office/powerpoint/2010/main" val="166791473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3 Domains</a:t>
            </a:r>
          </a:p>
        </p:txBody>
      </p:sp>
      <p:sp>
        <p:nvSpPr>
          <p:cNvPr id="59395" name="Rectangle 3"/>
          <p:cNvSpPr>
            <a:spLocks noGrp="1" noChangeArrowheads="1"/>
          </p:cNvSpPr>
          <p:nvPr>
            <p:ph idx="1"/>
          </p:nvPr>
        </p:nvSpPr>
        <p:spPr/>
        <p:txBody>
          <a:bodyPr/>
          <a:lstStyle/>
          <a:p>
            <a:pPr eaLnBrk="1" hangingPunct="1">
              <a:buFont typeface="Monotype Sorts" pitchFamily="2" charset="2"/>
              <a:buNone/>
            </a:pPr>
            <a:r>
              <a:rPr lang="en-US" altLang="en-US" smtClean="0"/>
              <a:t>1. </a:t>
            </a:r>
            <a:r>
              <a:rPr lang="en-US" altLang="en-US" smtClean="0">
                <a:solidFill>
                  <a:schemeClr val="tx2"/>
                </a:solidFill>
              </a:rPr>
              <a:t>Bacteria</a:t>
            </a:r>
            <a:r>
              <a:rPr lang="en-US" altLang="en-US" smtClean="0"/>
              <a:t> – prokaryotic.</a:t>
            </a:r>
          </a:p>
          <a:p>
            <a:pPr eaLnBrk="1" hangingPunct="1">
              <a:buFont typeface="Monotype Sorts" pitchFamily="2" charset="2"/>
              <a:buNone/>
            </a:pPr>
            <a:r>
              <a:rPr lang="en-US" altLang="en-US" smtClean="0"/>
              <a:t>2. </a:t>
            </a:r>
            <a:r>
              <a:rPr lang="en-US" altLang="en-US" smtClean="0">
                <a:solidFill>
                  <a:schemeClr val="tx2"/>
                </a:solidFill>
              </a:rPr>
              <a:t>Archaea</a:t>
            </a:r>
            <a:r>
              <a:rPr lang="en-US" altLang="en-US" smtClean="0"/>
              <a:t> – prokaryotic, but biochemically similar to eukaryotic cells.</a:t>
            </a:r>
          </a:p>
          <a:p>
            <a:pPr eaLnBrk="1" hangingPunct="1">
              <a:buFont typeface="Monotype Sorts" pitchFamily="2" charset="2"/>
              <a:buNone/>
            </a:pPr>
            <a:r>
              <a:rPr lang="en-US" altLang="en-US" smtClean="0"/>
              <a:t>3. </a:t>
            </a:r>
            <a:r>
              <a:rPr lang="en-US" altLang="en-US" smtClean="0">
                <a:solidFill>
                  <a:schemeClr val="tx2"/>
                </a:solidFill>
              </a:rPr>
              <a:t>Eucarya</a:t>
            </a:r>
            <a:r>
              <a:rPr lang="en-US" altLang="en-US" smtClean="0"/>
              <a:t> – the traditional eukaryotic cells.</a:t>
            </a:r>
          </a:p>
        </p:txBody>
      </p:sp>
    </p:spTree>
    <p:extLst>
      <p:ext uri="{BB962C8B-B14F-4D97-AF65-F5344CB8AC3E}">
        <p14:creationId xmlns:p14="http://schemas.microsoft.com/office/powerpoint/2010/main" val="293350088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Summary</a:t>
            </a:r>
          </a:p>
        </p:txBody>
      </p:sp>
      <p:sp>
        <p:nvSpPr>
          <p:cNvPr id="60419" name="Rectangle 3"/>
          <p:cNvSpPr>
            <a:spLocks noGrp="1" noChangeArrowheads="1"/>
          </p:cNvSpPr>
          <p:nvPr>
            <p:ph idx="1"/>
          </p:nvPr>
        </p:nvSpPr>
        <p:spPr>
          <a:xfrm>
            <a:off x="685800" y="1981200"/>
            <a:ext cx="7772400" cy="4572000"/>
          </a:xfrm>
        </p:spPr>
        <p:txBody>
          <a:bodyPr/>
          <a:lstStyle/>
          <a:p>
            <a:pPr eaLnBrk="1" hangingPunct="1">
              <a:lnSpc>
                <a:spcPct val="90000"/>
              </a:lnSpc>
            </a:pPr>
            <a:r>
              <a:rPr lang="en-US" altLang="en-US" smtClean="0"/>
              <a:t>Systematics is still evaluating the evolutionary relationships of life on earth.</a:t>
            </a:r>
          </a:p>
          <a:p>
            <a:pPr eaLnBrk="1" hangingPunct="1">
              <a:lnSpc>
                <a:spcPct val="90000"/>
              </a:lnSpc>
            </a:pPr>
            <a:r>
              <a:rPr lang="en-US" altLang="en-US" smtClean="0"/>
              <a:t>Be familiar with the conditions of primitive earth.</a:t>
            </a:r>
          </a:p>
          <a:p>
            <a:pPr eaLnBrk="1" hangingPunct="1">
              <a:lnSpc>
                <a:spcPct val="90000"/>
              </a:lnSpc>
            </a:pPr>
            <a:r>
              <a:rPr lang="en-US" altLang="en-US" smtClean="0"/>
              <a:t>Know the steps of chemical evolution.</a:t>
            </a:r>
          </a:p>
        </p:txBody>
      </p:sp>
    </p:spTree>
    <p:extLst>
      <p:ext uri="{BB962C8B-B14F-4D97-AF65-F5344CB8AC3E}">
        <p14:creationId xmlns:p14="http://schemas.microsoft.com/office/powerpoint/2010/main" val="185750865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Summary</a:t>
            </a:r>
          </a:p>
        </p:txBody>
      </p:sp>
      <p:sp>
        <p:nvSpPr>
          <p:cNvPr id="61443" name="Rectangle 3"/>
          <p:cNvSpPr>
            <a:spLocks noGrp="1" noChangeArrowheads="1"/>
          </p:cNvSpPr>
          <p:nvPr>
            <p:ph idx="1"/>
          </p:nvPr>
        </p:nvSpPr>
        <p:spPr/>
        <p:txBody>
          <a:bodyPr/>
          <a:lstStyle/>
          <a:p>
            <a:pPr eaLnBrk="1" hangingPunct="1"/>
            <a:r>
              <a:rPr lang="en-US" altLang="en-US" smtClean="0"/>
              <a:t>Recognize the 5 Kingdoms.</a:t>
            </a:r>
          </a:p>
          <a:p>
            <a:pPr eaLnBrk="1" hangingPunct="1"/>
            <a:r>
              <a:rPr lang="en-US" altLang="en-US" smtClean="0"/>
              <a:t>Know about Domains.</a:t>
            </a:r>
          </a:p>
        </p:txBody>
      </p:sp>
    </p:spTree>
    <p:extLst>
      <p:ext uri="{BB962C8B-B14F-4D97-AF65-F5344CB8AC3E}">
        <p14:creationId xmlns:p14="http://schemas.microsoft.com/office/powerpoint/2010/main" val="4306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33400" y="1403350"/>
            <a:ext cx="8534400" cy="5353050"/>
          </a:xfrm>
        </p:spPr>
        <p:txBody>
          <a:bodyPr/>
          <a:lstStyle/>
          <a:p>
            <a:pPr eaLnBrk="1" hangingPunct="1">
              <a:lnSpc>
                <a:spcPct val="90000"/>
              </a:lnSpc>
            </a:pPr>
            <a:r>
              <a:rPr lang="en-US" dirty="0" smtClean="0"/>
              <a:t>In 1844, Darwin wrote an essay on </a:t>
            </a:r>
            <a:r>
              <a:rPr lang="en-US" b="1" dirty="0" smtClean="0"/>
              <a:t>natural selection </a:t>
            </a:r>
            <a:r>
              <a:rPr lang="en-US" dirty="0" smtClean="0"/>
              <a:t>as the mechanism of descent with modification,</a:t>
            </a:r>
            <a:r>
              <a:rPr lang="en-US" b="1" dirty="0" smtClean="0"/>
              <a:t> </a:t>
            </a:r>
            <a:r>
              <a:rPr lang="en-US" dirty="0" smtClean="0"/>
              <a:t>but did not introduce his theory publicly</a:t>
            </a:r>
          </a:p>
          <a:p>
            <a:pPr eaLnBrk="1" hangingPunct="1">
              <a:lnSpc>
                <a:spcPct val="90000"/>
              </a:lnSpc>
            </a:pPr>
            <a:r>
              <a:rPr lang="en-US" dirty="0" smtClean="0"/>
              <a:t>Natural selection is a process in which individuals with favorable inherited traits are more likely to survive and reproduce</a:t>
            </a:r>
          </a:p>
          <a:p>
            <a:pPr eaLnBrk="1" hangingPunct="1">
              <a:lnSpc>
                <a:spcPct val="90000"/>
              </a:lnSpc>
            </a:pPr>
            <a:r>
              <a:rPr lang="en-US" dirty="0" smtClean="0"/>
              <a:t>In June 1858, Darwin received a manuscript from Alfred Russell Wallace, who had developed a theory of natural selection similar to Darwin’s</a:t>
            </a:r>
          </a:p>
          <a:p>
            <a:pPr eaLnBrk="1" hangingPunct="1">
              <a:lnSpc>
                <a:spcPct val="90000"/>
              </a:lnSpc>
            </a:pPr>
            <a:r>
              <a:rPr lang="en-US" dirty="0" smtClean="0"/>
              <a:t>Darwin quickly finished </a:t>
            </a:r>
            <a:r>
              <a:rPr lang="en-US" i="1" dirty="0" smtClean="0"/>
              <a:t>The Origin of Species</a:t>
            </a:r>
            <a:r>
              <a:rPr lang="en-US" dirty="0" smtClean="0"/>
              <a:t> and published it the next year </a:t>
            </a:r>
          </a:p>
        </p:txBody>
      </p:sp>
      <p:grpSp>
        <p:nvGrpSpPr>
          <p:cNvPr id="36867" name="Group 6"/>
          <p:cNvGrpSpPr>
            <a:grpSpLocks/>
          </p:cNvGrpSpPr>
          <p:nvPr/>
        </p:nvGrpSpPr>
        <p:grpSpPr bwMode="auto">
          <a:xfrm>
            <a:off x="0" y="6553200"/>
            <a:ext cx="9144000" cy="304800"/>
            <a:chOff x="0" y="4128"/>
            <a:chExt cx="5760" cy="192"/>
          </a:xfrm>
        </p:grpSpPr>
        <p:sp>
          <p:nvSpPr>
            <p:cNvPr id="3686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6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3513" y="508000"/>
            <a:ext cx="8534400" cy="503238"/>
          </a:xfrm>
        </p:spPr>
        <p:txBody>
          <a:bodyPr/>
          <a:lstStyle/>
          <a:p>
            <a:pPr eaLnBrk="1" hangingPunct="1"/>
            <a:r>
              <a:rPr lang="en-US" i="1" smtClean="0"/>
              <a:t>Descent with Modification</a:t>
            </a:r>
            <a:endParaRPr lang="en-US" b="0" i="1" smtClean="0">
              <a:solidFill>
                <a:schemeClr val="tx1"/>
              </a:solidFill>
            </a:endParaRPr>
          </a:p>
        </p:txBody>
      </p:sp>
      <p:sp>
        <p:nvSpPr>
          <p:cNvPr id="38915" name="Rectangle 3"/>
          <p:cNvSpPr>
            <a:spLocks noGrp="1" noChangeArrowheads="1"/>
          </p:cNvSpPr>
          <p:nvPr>
            <p:ph type="body" idx="1"/>
          </p:nvPr>
        </p:nvSpPr>
        <p:spPr>
          <a:xfrm>
            <a:off x="533400" y="1365250"/>
            <a:ext cx="7848600" cy="4438650"/>
          </a:xfrm>
        </p:spPr>
        <p:txBody>
          <a:bodyPr/>
          <a:lstStyle/>
          <a:p>
            <a:pPr eaLnBrk="1" hangingPunct="1"/>
            <a:r>
              <a:rPr lang="en-US" smtClean="0"/>
              <a:t>Darwin never used the word </a:t>
            </a:r>
            <a:r>
              <a:rPr lang="en-US" i="1" smtClean="0"/>
              <a:t>evolution</a:t>
            </a:r>
            <a:r>
              <a:rPr lang="en-US" smtClean="0"/>
              <a:t> in the first edition of </a:t>
            </a:r>
            <a:r>
              <a:rPr lang="en-US" i="1" smtClean="0"/>
              <a:t>The Origin of Species</a:t>
            </a:r>
          </a:p>
          <a:p>
            <a:pPr eaLnBrk="1" hangingPunct="1"/>
            <a:r>
              <a:rPr lang="en-US" smtClean="0"/>
              <a:t>The phrase </a:t>
            </a:r>
            <a:r>
              <a:rPr lang="en-US" i="1" smtClean="0"/>
              <a:t>descent with modification</a:t>
            </a:r>
            <a:r>
              <a:rPr lang="en-US" smtClean="0"/>
              <a:t> summarized Darwin’s perception of the unity of life</a:t>
            </a:r>
          </a:p>
          <a:p>
            <a:pPr eaLnBrk="1" hangingPunct="1"/>
            <a:r>
              <a:rPr lang="en-US" smtClean="0"/>
              <a:t>The phrase refers to the view that all organisms are related through descent from an ancestor that lived in the remote past</a:t>
            </a:r>
          </a:p>
        </p:txBody>
      </p:sp>
      <p:grpSp>
        <p:nvGrpSpPr>
          <p:cNvPr id="38916" name="Group 7"/>
          <p:cNvGrpSpPr>
            <a:grpSpLocks/>
          </p:cNvGrpSpPr>
          <p:nvPr/>
        </p:nvGrpSpPr>
        <p:grpSpPr bwMode="auto">
          <a:xfrm>
            <a:off x="0" y="6553200"/>
            <a:ext cx="9144000" cy="304800"/>
            <a:chOff x="0" y="4128"/>
            <a:chExt cx="5760" cy="192"/>
          </a:xfrm>
        </p:grpSpPr>
        <p:sp>
          <p:nvSpPr>
            <p:cNvPr id="3891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89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891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800" smtClean="0"/>
              <a:t>The Theory of Evolution</a:t>
            </a:r>
          </a:p>
        </p:txBody>
      </p:sp>
      <p:sp>
        <p:nvSpPr>
          <p:cNvPr id="17411" name="Rectangle 3"/>
          <p:cNvSpPr>
            <a:spLocks noGrp="1" noChangeArrowheads="1"/>
          </p:cNvSpPr>
          <p:nvPr>
            <p:ph type="body" idx="1"/>
          </p:nvPr>
        </p:nvSpPr>
        <p:spPr>
          <a:xfrm>
            <a:off x="457200" y="1600200"/>
            <a:ext cx="8305800" cy="4530725"/>
          </a:xfrm>
        </p:spPr>
        <p:txBody>
          <a:bodyPr/>
          <a:lstStyle/>
          <a:p>
            <a:pPr eaLnBrk="1" hangingPunct="1"/>
            <a:r>
              <a:rPr lang="en-US" b="1" i="1" u="sng" dirty="0" smtClean="0"/>
              <a:t>On the Origin of Species</a:t>
            </a:r>
            <a:r>
              <a:rPr lang="en-US" dirty="0" smtClean="0"/>
              <a:t> made two major points</a:t>
            </a:r>
          </a:p>
          <a:p>
            <a:pPr eaLnBrk="1" hangingPunct="1"/>
            <a:endParaRPr lang="en-US" dirty="0" smtClean="0"/>
          </a:p>
          <a:p>
            <a:pPr lvl="1" eaLnBrk="1" hangingPunct="1"/>
            <a:r>
              <a:rPr lang="en-US" dirty="0" smtClean="0"/>
              <a:t>1.  Many species living on Earth have descended from ancestral species that are different from the modern ones around today.  (descent with modification)</a:t>
            </a:r>
          </a:p>
          <a:p>
            <a:pPr lvl="1" eaLnBrk="1" hangingPunct="1"/>
            <a:r>
              <a:rPr lang="en-US" dirty="0" smtClean="0"/>
              <a:t>2.  The mechanism for these changes is natural selection.</a:t>
            </a:r>
          </a:p>
          <a:p>
            <a:pPr eaLnBrk="1" hangingPunct="1"/>
            <a:endParaRPr lang="en-US" dirty="0" smtClean="0"/>
          </a:p>
        </p:txBody>
      </p:sp>
    </p:spTree>
    <p:extLst>
      <p:ext uri="{BB962C8B-B14F-4D97-AF65-F5344CB8AC3E}">
        <p14:creationId xmlns:p14="http://schemas.microsoft.com/office/powerpoint/2010/main" val="1196530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7000" y="584200"/>
            <a:ext cx="8534400" cy="914400"/>
          </a:xfrm>
        </p:spPr>
        <p:txBody>
          <a:bodyPr/>
          <a:lstStyle/>
          <a:p>
            <a:pPr marL="57150" indent="-4763" eaLnBrk="1" hangingPunct="1"/>
            <a:r>
              <a:rPr lang="en-US" i="1" smtClean="0"/>
              <a:t>Artificial Selection, Natural Selection, and Adaptation</a:t>
            </a:r>
            <a:endParaRPr lang="en-US" b="0" i="1" smtClean="0">
              <a:solidFill>
                <a:schemeClr val="tx1"/>
              </a:solidFill>
            </a:endParaRPr>
          </a:p>
        </p:txBody>
      </p:sp>
      <p:sp>
        <p:nvSpPr>
          <p:cNvPr id="45059" name="Rectangle 3"/>
          <p:cNvSpPr>
            <a:spLocks noGrp="1" noChangeArrowheads="1"/>
          </p:cNvSpPr>
          <p:nvPr>
            <p:ph type="body" idx="1"/>
          </p:nvPr>
        </p:nvSpPr>
        <p:spPr>
          <a:xfrm>
            <a:off x="533400" y="1905000"/>
            <a:ext cx="7620000" cy="3225800"/>
          </a:xfrm>
        </p:spPr>
        <p:txBody>
          <a:bodyPr/>
          <a:lstStyle/>
          <a:p>
            <a:pPr eaLnBrk="1" hangingPunct="1"/>
            <a:r>
              <a:rPr lang="en-US" dirty="0" smtClean="0"/>
              <a:t>Darwin noted that humans have modified other species by selecting and breeding individuals with desired traits, a process called </a:t>
            </a:r>
            <a:r>
              <a:rPr lang="en-US" b="1" dirty="0" smtClean="0"/>
              <a:t>artificial selection</a:t>
            </a:r>
          </a:p>
          <a:p>
            <a:pPr eaLnBrk="1" hangingPunct="1"/>
            <a:r>
              <a:rPr lang="en-US" dirty="0" smtClean="0"/>
              <a:t>Darwin drew two inferences from four observations </a:t>
            </a:r>
          </a:p>
        </p:txBody>
      </p:sp>
      <p:grpSp>
        <p:nvGrpSpPr>
          <p:cNvPr id="45060" name="Group 7"/>
          <p:cNvGrpSpPr>
            <a:grpSpLocks/>
          </p:cNvGrpSpPr>
          <p:nvPr/>
        </p:nvGrpSpPr>
        <p:grpSpPr bwMode="auto">
          <a:xfrm>
            <a:off x="0" y="6553200"/>
            <a:ext cx="9144000" cy="304800"/>
            <a:chOff x="0" y="4128"/>
            <a:chExt cx="5760" cy="192"/>
          </a:xfrm>
        </p:grpSpPr>
        <p:sp>
          <p:nvSpPr>
            <p:cNvPr id="4506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506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506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 name="Picture 5" descr="Image:IMG013biglittledogFX 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0" y="4810220"/>
            <a:ext cx="24765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22.9</a:t>
            </a:r>
            <a:endParaRPr lang="en-US" sz="1200" smtClean="0">
              <a:solidFill>
                <a:schemeClr val="tx1"/>
              </a:solidFill>
              <a:latin typeface="Arial" charset="0"/>
            </a:endParaRPr>
          </a:p>
        </p:txBody>
      </p:sp>
      <p:pic>
        <p:nvPicPr>
          <p:cNvPr id="46083" name="Picture 4" descr="22_09_ArtificialSelection-U"/>
          <p:cNvPicPr>
            <a:picLocks noChangeAspect="1" noChangeArrowheads="1"/>
          </p:cNvPicPr>
          <p:nvPr/>
        </p:nvPicPr>
        <p:blipFill>
          <a:blip r:embed="rId3" cstate="print"/>
          <a:srcRect/>
          <a:stretch>
            <a:fillRect/>
          </a:stretch>
        </p:blipFill>
        <p:spPr bwMode="auto">
          <a:xfrm>
            <a:off x="296863" y="527050"/>
            <a:ext cx="8548687" cy="5803900"/>
          </a:xfrm>
          <a:prstGeom prst="rect">
            <a:avLst/>
          </a:prstGeom>
          <a:noFill/>
          <a:ln w="9525">
            <a:noFill/>
            <a:miter lim="800000"/>
            <a:headEnd/>
            <a:tailEnd/>
          </a:ln>
        </p:spPr>
      </p:pic>
      <p:sp>
        <p:nvSpPr>
          <p:cNvPr id="46084" name="Text Box 5"/>
          <p:cNvSpPr txBox="1">
            <a:spLocks noChangeArrowheads="1"/>
          </p:cNvSpPr>
          <p:nvPr/>
        </p:nvSpPr>
        <p:spPr bwMode="auto">
          <a:xfrm>
            <a:off x="958850" y="3184525"/>
            <a:ext cx="987425" cy="508000"/>
          </a:xfrm>
          <a:prstGeom prst="rect">
            <a:avLst/>
          </a:prstGeom>
          <a:noFill/>
          <a:ln w="9525">
            <a:noFill/>
            <a:miter lim="800000"/>
            <a:headEnd/>
            <a:tailEnd/>
          </a:ln>
        </p:spPr>
        <p:txBody>
          <a:bodyPr wrap="none" lIns="0" tIns="0" rIns="0" bIns="0"/>
          <a:lstStyle/>
          <a:p>
            <a:pPr algn="ctr"/>
            <a:r>
              <a:rPr lang="en-US" sz="1800" b="1"/>
              <a:t>Brussels</a:t>
            </a:r>
          </a:p>
          <a:p>
            <a:pPr algn="ctr"/>
            <a:r>
              <a:rPr lang="en-US" sz="1800" b="1"/>
              <a:t>sprouts</a:t>
            </a:r>
          </a:p>
        </p:txBody>
      </p:sp>
      <p:sp>
        <p:nvSpPr>
          <p:cNvPr id="46085" name="Text Box 6"/>
          <p:cNvSpPr txBox="1">
            <a:spLocks noChangeArrowheads="1"/>
          </p:cNvSpPr>
          <p:nvPr/>
        </p:nvSpPr>
        <p:spPr bwMode="auto">
          <a:xfrm>
            <a:off x="628650" y="5915025"/>
            <a:ext cx="758825" cy="254000"/>
          </a:xfrm>
          <a:prstGeom prst="rect">
            <a:avLst/>
          </a:prstGeom>
          <a:noFill/>
          <a:ln w="9525">
            <a:noFill/>
            <a:miter lim="800000"/>
            <a:headEnd/>
            <a:tailEnd/>
          </a:ln>
        </p:spPr>
        <p:txBody>
          <a:bodyPr wrap="none" lIns="0" tIns="0" rIns="0" bIns="0"/>
          <a:lstStyle/>
          <a:p>
            <a:pPr algn="ctr"/>
            <a:r>
              <a:rPr lang="en-US" sz="1800" b="1"/>
              <a:t>Kale</a:t>
            </a:r>
          </a:p>
        </p:txBody>
      </p:sp>
      <p:sp>
        <p:nvSpPr>
          <p:cNvPr id="46086" name="Text Box 7"/>
          <p:cNvSpPr txBox="1">
            <a:spLocks noChangeArrowheads="1"/>
          </p:cNvSpPr>
          <p:nvPr/>
        </p:nvSpPr>
        <p:spPr bwMode="auto">
          <a:xfrm>
            <a:off x="2038350" y="5267325"/>
            <a:ext cx="1203325" cy="574675"/>
          </a:xfrm>
          <a:prstGeom prst="rect">
            <a:avLst/>
          </a:prstGeom>
          <a:noFill/>
          <a:ln w="9525">
            <a:noFill/>
            <a:miter lim="800000"/>
            <a:headEnd/>
            <a:tailEnd/>
          </a:ln>
        </p:spPr>
        <p:txBody>
          <a:bodyPr wrap="none" lIns="0" tIns="0" rIns="0" bIns="0"/>
          <a:lstStyle/>
          <a:p>
            <a:r>
              <a:rPr lang="en-US" sz="1800" b="1"/>
              <a:t>Selection </a:t>
            </a:r>
            <a:br>
              <a:rPr lang="en-US" sz="1800" b="1"/>
            </a:br>
            <a:r>
              <a:rPr lang="en-US" sz="1800" b="1"/>
              <a:t>for leaves</a:t>
            </a:r>
          </a:p>
        </p:txBody>
      </p:sp>
      <p:sp>
        <p:nvSpPr>
          <p:cNvPr id="46087" name="Text Box 8"/>
          <p:cNvSpPr txBox="1">
            <a:spLocks noChangeArrowheads="1"/>
          </p:cNvSpPr>
          <p:nvPr/>
        </p:nvSpPr>
        <p:spPr bwMode="auto">
          <a:xfrm>
            <a:off x="2139950" y="3425825"/>
            <a:ext cx="1533525" cy="765175"/>
          </a:xfrm>
          <a:prstGeom prst="rect">
            <a:avLst/>
          </a:prstGeom>
          <a:noFill/>
          <a:ln w="9525">
            <a:noFill/>
            <a:miter lim="800000"/>
            <a:headEnd/>
            <a:tailEnd/>
          </a:ln>
        </p:spPr>
        <p:txBody>
          <a:bodyPr wrap="none" lIns="0" tIns="0" rIns="0" bIns="0"/>
          <a:lstStyle/>
          <a:p>
            <a:r>
              <a:rPr lang="en-US" sz="1800" b="1"/>
              <a:t>Selection for </a:t>
            </a:r>
            <a:br>
              <a:rPr lang="en-US" sz="1800" b="1"/>
            </a:br>
            <a:r>
              <a:rPr lang="en-US" sz="1800" b="1"/>
              <a:t>axillary (side) </a:t>
            </a:r>
            <a:br>
              <a:rPr lang="en-US" sz="1800" b="1"/>
            </a:br>
            <a:r>
              <a:rPr lang="en-US" sz="1800" b="1"/>
              <a:t>buds</a:t>
            </a:r>
          </a:p>
        </p:txBody>
      </p:sp>
      <p:sp>
        <p:nvSpPr>
          <p:cNvPr id="46088" name="Text Box 9"/>
          <p:cNvSpPr txBox="1">
            <a:spLocks noChangeArrowheads="1"/>
          </p:cNvSpPr>
          <p:nvPr/>
        </p:nvSpPr>
        <p:spPr bwMode="auto">
          <a:xfrm>
            <a:off x="2914650" y="2460625"/>
            <a:ext cx="1736725" cy="549275"/>
          </a:xfrm>
          <a:prstGeom prst="rect">
            <a:avLst/>
          </a:prstGeom>
          <a:noFill/>
          <a:ln w="9525">
            <a:noFill/>
            <a:miter lim="800000"/>
            <a:headEnd/>
            <a:tailEnd/>
          </a:ln>
        </p:spPr>
        <p:txBody>
          <a:bodyPr wrap="none" lIns="0" tIns="0" rIns="0" bIns="0"/>
          <a:lstStyle/>
          <a:p>
            <a:r>
              <a:rPr lang="en-US" sz="1800" b="1"/>
              <a:t>Selection for </a:t>
            </a:r>
            <a:br>
              <a:rPr lang="en-US" sz="1800" b="1"/>
            </a:br>
            <a:r>
              <a:rPr lang="en-US" sz="1800" b="1"/>
              <a:t>apical (tip) bud</a:t>
            </a:r>
          </a:p>
        </p:txBody>
      </p:sp>
      <p:sp>
        <p:nvSpPr>
          <p:cNvPr id="46089" name="Text Box 10"/>
          <p:cNvSpPr txBox="1">
            <a:spLocks noChangeArrowheads="1"/>
          </p:cNvSpPr>
          <p:nvPr/>
        </p:nvSpPr>
        <p:spPr bwMode="auto">
          <a:xfrm>
            <a:off x="4514850" y="2079625"/>
            <a:ext cx="1343025" cy="279400"/>
          </a:xfrm>
          <a:prstGeom prst="rect">
            <a:avLst/>
          </a:prstGeom>
          <a:noFill/>
          <a:ln w="9525">
            <a:noFill/>
            <a:miter lim="800000"/>
            <a:headEnd/>
            <a:tailEnd/>
          </a:ln>
        </p:spPr>
        <p:txBody>
          <a:bodyPr wrap="none" lIns="0" tIns="0" rIns="0" bIns="0"/>
          <a:lstStyle/>
          <a:p>
            <a:pPr algn="ctr"/>
            <a:r>
              <a:rPr lang="en-US" sz="1800" b="1"/>
              <a:t>Cabbage</a:t>
            </a:r>
          </a:p>
        </p:txBody>
      </p:sp>
      <p:sp>
        <p:nvSpPr>
          <p:cNvPr id="46090" name="Text Box 11"/>
          <p:cNvSpPr txBox="1">
            <a:spLocks noChangeArrowheads="1"/>
          </p:cNvSpPr>
          <p:nvPr/>
        </p:nvSpPr>
        <p:spPr bwMode="auto">
          <a:xfrm>
            <a:off x="6851650" y="3438525"/>
            <a:ext cx="1343025" cy="279400"/>
          </a:xfrm>
          <a:prstGeom prst="rect">
            <a:avLst/>
          </a:prstGeom>
          <a:noFill/>
          <a:ln w="9525">
            <a:noFill/>
            <a:miter lim="800000"/>
            <a:headEnd/>
            <a:tailEnd/>
          </a:ln>
        </p:spPr>
        <p:txBody>
          <a:bodyPr wrap="none" lIns="0" tIns="0" rIns="0" bIns="0"/>
          <a:lstStyle/>
          <a:p>
            <a:pPr algn="ctr"/>
            <a:r>
              <a:rPr lang="en-US" sz="1800" b="1"/>
              <a:t>Broccoli</a:t>
            </a:r>
          </a:p>
        </p:txBody>
      </p:sp>
      <p:sp>
        <p:nvSpPr>
          <p:cNvPr id="46091" name="Text Box 12"/>
          <p:cNvSpPr txBox="1">
            <a:spLocks noChangeArrowheads="1"/>
          </p:cNvSpPr>
          <p:nvPr/>
        </p:nvSpPr>
        <p:spPr bwMode="auto">
          <a:xfrm>
            <a:off x="7524750" y="5915025"/>
            <a:ext cx="1343025" cy="279400"/>
          </a:xfrm>
          <a:prstGeom prst="rect">
            <a:avLst/>
          </a:prstGeom>
          <a:noFill/>
          <a:ln w="9525">
            <a:noFill/>
            <a:miter lim="800000"/>
            <a:headEnd/>
            <a:tailEnd/>
          </a:ln>
        </p:spPr>
        <p:txBody>
          <a:bodyPr wrap="none" lIns="0" tIns="0" rIns="0" bIns="0"/>
          <a:lstStyle/>
          <a:p>
            <a:pPr algn="ctr"/>
            <a:r>
              <a:rPr lang="en-US" sz="1800" b="1"/>
              <a:t>Kohlrabi</a:t>
            </a:r>
          </a:p>
        </p:txBody>
      </p:sp>
      <p:sp>
        <p:nvSpPr>
          <p:cNvPr id="46092" name="Text Box 13"/>
          <p:cNvSpPr txBox="1">
            <a:spLocks noChangeArrowheads="1"/>
          </p:cNvSpPr>
          <p:nvPr/>
        </p:nvSpPr>
        <p:spPr bwMode="auto">
          <a:xfrm>
            <a:off x="3905250" y="5927725"/>
            <a:ext cx="1343025" cy="279400"/>
          </a:xfrm>
          <a:prstGeom prst="rect">
            <a:avLst/>
          </a:prstGeom>
          <a:noFill/>
          <a:ln w="9525">
            <a:noFill/>
            <a:miter lim="800000"/>
            <a:headEnd/>
            <a:tailEnd/>
          </a:ln>
        </p:spPr>
        <p:txBody>
          <a:bodyPr wrap="none" lIns="0" tIns="0" rIns="0" bIns="0"/>
          <a:lstStyle/>
          <a:p>
            <a:pPr algn="ctr"/>
            <a:r>
              <a:rPr lang="en-US" sz="1800" b="1"/>
              <a:t>Wild mustard</a:t>
            </a:r>
          </a:p>
        </p:txBody>
      </p:sp>
      <p:sp>
        <p:nvSpPr>
          <p:cNvPr id="46093" name="Text Box 14"/>
          <p:cNvSpPr txBox="1">
            <a:spLocks noChangeArrowheads="1"/>
          </p:cNvSpPr>
          <p:nvPr/>
        </p:nvSpPr>
        <p:spPr bwMode="auto">
          <a:xfrm>
            <a:off x="6165850" y="4619625"/>
            <a:ext cx="1089025" cy="574675"/>
          </a:xfrm>
          <a:prstGeom prst="rect">
            <a:avLst/>
          </a:prstGeom>
          <a:noFill/>
          <a:ln w="9525">
            <a:noFill/>
            <a:miter lim="800000"/>
            <a:headEnd/>
            <a:tailEnd/>
          </a:ln>
        </p:spPr>
        <p:txBody>
          <a:bodyPr wrap="none" lIns="0" tIns="0" rIns="0" bIns="0"/>
          <a:lstStyle/>
          <a:p>
            <a:r>
              <a:rPr lang="en-US" sz="1800" b="1"/>
              <a:t>Selection </a:t>
            </a:r>
            <a:br>
              <a:rPr lang="en-US" sz="1800" b="1"/>
            </a:br>
            <a:r>
              <a:rPr lang="en-US" sz="1800" b="1"/>
              <a:t>for stems</a:t>
            </a:r>
          </a:p>
        </p:txBody>
      </p:sp>
      <p:sp>
        <p:nvSpPr>
          <p:cNvPr id="46094" name="Text Box 15"/>
          <p:cNvSpPr txBox="1">
            <a:spLocks noChangeArrowheads="1"/>
          </p:cNvSpPr>
          <p:nvPr/>
        </p:nvSpPr>
        <p:spPr bwMode="auto">
          <a:xfrm>
            <a:off x="5911850" y="3565525"/>
            <a:ext cx="1254125" cy="866775"/>
          </a:xfrm>
          <a:prstGeom prst="rect">
            <a:avLst/>
          </a:prstGeom>
          <a:noFill/>
          <a:ln w="9525">
            <a:noFill/>
            <a:miter lim="800000"/>
            <a:headEnd/>
            <a:tailEnd/>
          </a:ln>
        </p:spPr>
        <p:txBody>
          <a:bodyPr wrap="none" lIns="0" tIns="0" rIns="0" bIns="0"/>
          <a:lstStyle/>
          <a:p>
            <a:r>
              <a:rPr lang="en-US" sz="1800" b="1"/>
              <a:t>Selection </a:t>
            </a:r>
            <a:br>
              <a:rPr lang="en-US" sz="1800" b="1"/>
            </a:br>
            <a:r>
              <a:rPr lang="en-US" sz="1800" b="1"/>
              <a:t>for flowers </a:t>
            </a:r>
            <a:br>
              <a:rPr lang="en-US" sz="1800" b="1"/>
            </a:br>
            <a:r>
              <a:rPr lang="en-US" sz="1800" b="1"/>
              <a:t>and stems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1365250"/>
            <a:ext cx="8534400" cy="1098550"/>
          </a:xfrm>
        </p:spPr>
        <p:txBody>
          <a:bodyPr/>
          <a:lstStyle/>
          <a:p>
            <a:pPr eaLnBrk="1" hangingPunct="1"/>
            <a:r>
              <a:rPr lang="en-US" dirty="0" smtClean="0"/>
              <a:t>Observation #1: Members of a population often vary in their inherited traits</a:t>
            </a:r>
          </a:p>
          <a:p>
            <a:pPr eaLnBrk="1" hangingPunct="1"/>
            <a:r>
              <a:rPr lang="en-US" dirty="0" err="1" smtClean="0"/>
              <a:t>Obersvation</a:t>
            </a:r>
            <a:r>
              <a:rPr lang="en-US" dirty="0" smtClean="0"/>
              <a:t> #2  These variations are heritable</a:t>
            </a:r>
          </a:p>
        </p:txBody>
      </p:sp>
      <p:grpSp>
        <p:nvGrpSpPr>
          <p:cNvPr id="53251" name="Group 6"/>
          <p:cNvGrpSpPr>
            <a:grpSpLocks/>
          </p:cNvGrpSpPr>
          <p:nvPr/>
        </p:nvGrpSpPr>
        <p:grpSpPr bwMode="auto">
          <a:xfrm>
            <a:off x="0" y="6553200"/>
            <a:ext cx="9144000" cy="304800"/>
            <a:chOff x="0" y="4128"/>
            <a:chExt cx="5760" cy="192"/>
          </a:xfrm>
        </p:grpSpPr>
        <p:sp>
          <p:nvSpPr>
            <p:cNvPr id="5325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7" name="Picture 4" descr="22_10LadybirdBeetles-L"/>
          <p:cNvPicPr>
            <a:picLocks noChangeAspect="1" noChangeArrowheads="1"/>
          </p:cNvPicPr>
          <p:nvPr/>
        </p:nvPicPr>
        <p:blipFill>
          <a:blip r:embed="rId3" cstate="print"/>
          <a:srcRect/>
          <a:stretch>
            <a:fillRect/>
          </a:stretch>
        </p:blipFill>
        <p:spPr bwMode="auto">
          <a:xfrm>
            <a:off x="1258093" y="2765425"/>
            <a:ext cx="6627813"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33400" y="1371600"/>
            <a:ext cx="3810000" cy="2768600"/>
          </a:xfrm>
        </p:spPr>
        <p:txBody>
          <a:bodyPr/>
          <a:lstStyle/>
          <a:p>
            <a:pPr eaLnBrk="1" hangingPunct="1"/>
            <a:r>
              <a:rPr lang="en-US" dirty="0" smtClean="0"/>
              <a:t>Observation #3: All species can produce more offspring than the environment can support, </a:t>
            </a:r>
          </a:p>
          <a:p>
            <a:pPr eaLnBrk="1" hangingPunct="1"/>
            <a:r>
              <a:rPr lang="en-US" dirty="0" smtClean="0"/>
              <a:t>Observation #4  Competition for limited resources; and many offspring fail to survive and reproduce</a:t>
            </a:r>
          </a:p>
        </p:txBody>
      </p:sp>
      <p:grpSp>
        <p:nvGrpSpPr>
          <p:cNvPr id="55299" name="Group 6"/>
          <p:cNvGrpSpPr>
            <a:grpSpLocks/>
          </p:cNvGrpSpPr>
          <p:nvPr/>
        </p:nvGrpSpPr>
        <p:grpSpPr bwMode="auto">
          <a:xfrm>
            <a:off x="0" y="6553200"/>
            <a:ext cx="9144000" cy="304800"/>
            <a:chOff x="0" y="4128"/>
            <a:chExt cx="5760" cy="192"/>
          </a:xfrm>
        </p:grpSpPr>
        <p:sp>
          <p:nvSpPr>
            <p:cNvPr id="5530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7" name="Picture 4" descr="22_11OffspringOverprod-U"/>
          <p:cNvPicPr>
            <a:picLocks noChangeAspect="1" noChangeArrowheads="1"/>
          </p:cNvPicPr>
          <p:nvPr/>
        </p:nvPicPr>
        <p:blipFill>
          <a:blip r:embed="rId3" cstate="print"/>
          <a:srcRect/>
          <a:stretch>
            <a:fillRect/>
          </a:stretch>
        </p:blipFill>
        <p:spPr bwMode="auto">
          <a:xfrm>
            <a:off x="4419600" y="592427"/>
            <a:ext cx="4511675" cy="592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533400" y="1365250"/>
            <a:ext cx="8153400" cy="2914650"/>
          </a:xfrm>
        </p:spPr>
        <p:txBody>
          <a:bodyPr/>
          <a:lstStyle/>
          <a:p>
            <a:pPr eaLnBrk="1" hangingPunct="1"/>
            <a:r>
              <a:rPr lang="en-US" dirty="0" smtClean="0"/>
              <a:t>Inference #1: Individuals whose inherited traits give them a higher probability of surviving and reproducing in a given environment tend to leave more offspring than other individuals</a:t>
            </a:r>
          </a:p>
          <a:p>
            <a:pPr eaLnBrk="1" hangingPunct="1"/>
            <a:endParaRPr lang="en-US" dirty="0"/>
          </a:p>
          <a:p>
            <a:pPr eaLnBrk="1" hangingPunct="1"/>
            <a:r>
              <a:rPr lang="en-US" dirty="0"/>
              <a:t>Inference #2: This unequal ability of individuals to survive and reproduce will lead to the accumulation of favorable traits in the population over generations</a:t>
            </a:r>
          </a:p>
          <a:p>
            <a:pPr eaLnBrk="1" hangingPunct="1"/>
            <a:endParaRPr lang="en-US" dirty="0" smtClean="0"/>
          </a:p>
        </p:txBody>
      </p:sp>
      <p:grpSp>
        <p:nvGrpSpPr>
          <p:cNvPr id="57347" name="Group 6"/>
          <p:cNvGrpSpPr>
            <a:grpSpLocks/>
          </p:cNvGrpSpPr>
          <p:nvPr/>
        </p:nvGrpSpPr>
        <p:grpSpPr bwMode="auto">
          <a:xfrm>
            <a:off x="0" y="6553200"/>
            <a:ext cx="9144000" cy="304800"/>
            <a:chOff x="0" y="4128"/>
            <a:chExt cx="5760" cy="192"/>
          </a:xfrm>
        </p:grpSpPr>
        <p:sp>
          <p:nvSpPr>
            <p:cNvPr id="573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73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73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1925" y="512763"/>
            <a:ext cx="8534400" cy="503237"/>
          </a:xfrm>
        </p:spPr>
        <p:txBody>
          <a:bodyPr/>
          <a:lstStyle/>
          <a:p>
            <a:pPr eaLnBrk="1" hangingPunct="1"/>
            <a:r>
              <a:rPr lang="en-US" i="1" smtClean="0"/>
              <a:t>Natural Selection: </a:t>
            </a:r>
            <a:r>
              <a:rPr lang="en-US" smtClean="0"/>
              <a:t>A Summary</a:t>
            </a:r>
            <a:endParaRPr lang="en-US" b="0" smtClean="0">
              <a:solidFill>
                <a:schemeClr val="tx1"/>
              </a:solidFill>
            </a:endParaRPr>
          </a:p>
        </p:txBody>
      </p:sp>
      <p:sp>
        <p:nvSpPr>
          <p:cNvPr id="60419" name="Rectangle 3"/>
          <p:cNvSpPr>
            <a:spLocks noGrp="1" noChangeArrowheads="1"/>
          </p:cNvSpPr>
          <p:nvPr>
            <p:ph type="body" idx="1"/>
          </p:nvPr>
        </p:nvSpPr>
        <p:spPr>
          <a:xfrm>
            <a:off x="533400" y="1365250"/>
            <a:ext cx="8229600" cy="4438650"/>
          </a:xfrm>
        </p:spPr>
        <p:txBody>
          <a:bodyPr/>
          <a:lstStyle/>
          <a:p>
            <a:pPr eaLnBrk="1" hangingPunct="1"/>
            <a:r>
              <a:rPr lang="en-US" dirty="0" smtClean="0"/>
              <a:t>Individuals with certain heritable characteristics survive and reproduce at a higher rate than other individuals</a:t>
            </a:r>
          </a:p>
          <a:p>
            <a:pPr eaLnBrk="1" hangingPunct="1"/>
            <a:endParaRPr lang="en-US" dirty="0" smtClean="0"/>
          </a:p>
          <a:p>
            <a:pPr eaLnBrk="1" hangingPunct="1"/>
            <a:r>
              <a:rPr lang="en-US" dirty="0" smtClean="0"/>
              <a:t>Natural selection increases the adaptation of organisms to their environment over time</a:t>
            </a:r>
          </a:p>
          <a:p>
            <a:pPr eaLnBrk="1" hangingPunct="1"/>
            <a:r>
              <a:rPr lang="en-US" dirty="0" smtClean="0"/>
              <a:t>If an environment changes over time, natural selection may result in adaptation to these new conditions and may give rise to new species (13)</a:t>
            </a:r>
          </a:p>
        </p:txBody>
      </p:sp>
      <p:grpSp>
        <p:nvGrpSpPr>
          <p:cNvPr id="60420" name="Group 9"/>
          <p:cNvGrpSpPr>
            <a:grpSpLocks/>
          </p:cNvGrpSpPr>
          <p:nvPr/>
        </p:nvGrpSpPr>
        <p:grpSpPr bwMode="auto">
          <a:xfrm>
            <a:off x="0" y="6553200"/>
            <a:ext cx="9144000" cy="304800"/>
            <a:chOff x="0" y="4128"/>
            <a:chExt cx="5760" cy="192"/>
          </a:xfrm>
        </p:grpSpPr>
        <p:sp>
          <p:nvSpPr>
            <p:cNvPr id="60424" name="Rectangle 10"/>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042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0421" name="Rectangle 12"/>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60422" name="Picture 13" descr="Campbell Play Button">
            <a:hlinkClick r:id="rId3"/>
          </p:cNvPr>
          <p:cNvPicPr>
            <a:picLocks noChangeAspect="1" noChangeArrowheads="1"/>
          </p:cNvPicPr>
          <p:nvPr/>
        </p:nvPicPr>
        <p:blipFill>
          <a:blip r:embed="rId4" cstate="print"/>
          <a:srcRect/>
          <a:stretch>
            <a:fillRect/>
          </a:stretch>
        </p:blipFill>
        <p:spPr bwMode="auto">
          <a:xfrm>
            <a:off x="2171700" y="5845175"/>
            <a:ext cx="1190625" cy="657225"/>
          </a:xfrm>
          <a:prstGeom prst="rect">
            <a:avLst/>
          </a:prstGeom>
          <a:noFill/>
          <a:ln w="9525">
            <a:noFill/>
            <a:miter lim="800000"/>
            <a:headEnd/>
            <a:tailEnd/>
          </a:ln>
        </p:spPr>
      </p:pic>
      <p:sp>
        <p:nvSpPr>
          <p:cNvPr id="60423" name="Text Box 14"/>
          <p:cNvSpPr txBox="1">
            <a:spLocks noChangeArrowheads="1"/>
          </p:cNvSpPr>
          <p:nvPr/>
        </p:nvSpPr>
        <p:spPr bwMode="auto">
          <a:xfrm>
            <a:off x="3403600" y="5981700"/>
            <a:ext cx="55118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Video: Seahorse Camouflage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smtClean="0"/>
              <a:t>The theory of Evolution</a:t>
            </a:r>
          </a:p>
        </p:txBody>
      </p:sp>
      <p:sp>
        <p:nvSpPr>
          <p:cNvPr id="11267" name="Rectangle 3"/>
          <p:cNvSpPr>
            <a:spLocks noGrp="1" noChangeArrowheads="1"/>
          </p:cNvSpPr>
          <p:nvPr>
            <p:ph type="body" idx="1"/>
          </p:nvPr>
        </p:nvSpPr>
        <p:spPr>
          <a:xfrm>
            <a:off x="457200" y="1600200"/>
            <a:ext cx="8686800" cy="4530725"/>
          </a:xfrm>
        </p:spPr>
        <p:txBody>
          <a:bodyPr/>
          <a:lstStyle/>
          <a:p>
            <a:pPr eaLnBrk="1" hangingPunct="1">
              <a:tabLst>
                <a:tab pos="7832725" algn="l"/>
              </a:tabLst>
            </a:pPr>
            <a:r>
              <a:rPr lang="en-US" b="1" dirty="0" smtClean="0"/>
              <a:t>Evolution</a:t>
            </a:r>
            <a:r>
              <a:rPr lang="en-US" dirty="0" smtClean="0"/>
              <a:t> is known as the gradual change in the genotypic frequency of a species over time.</a:t>
            </a:r>
          </a:p>
          <a:p>
            <a:pPr eaLnBrk="1" hangingPunct="1">
              <a:tabLst>
                <a:tab pos="7832725" algn="l"/>
              </a:tabLst>
            </a:pPr>
            <a:r>
              <a:rPr lang="en-US" dirty="0" smtClean="0"/>
              <a:t>A </a:t>
            </a:r>
            <a:r>
              <a:rPr lang="en-US" b="1" dirty="0" smtClean="0"/>
              <a:t>species</a:t>
            </a:r>
            <a:r>
              <a:rPr lang="en-US" dirty="0" smtClean="0"/>
              <a:t> being a group of organisms whose members look alike and successfully reproduce among themselves.</a:t>
            </a:r>
          </a:p>
        </p:txBody>
      </p:sp>
      <p:pic>
        <p:nvPicPr>
          <p:cNvPr id="11268" name="Picture 5" descr="species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14670"/>
            <a:ext cx="4716439" cy="33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059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533400" y="1365250"/>
            <a:ext cx="7848600" cy="3067050"/>
          </a:xfrm>
        </p:spPr>
        <p:txBody>
          <a:bodyPr/>
          <a:lstStyle/>
          <a:p>
            <a:pPr eaLnBrk="1" hangingPunct="1"/>
            <a:r>
              <a:rPr lang="en-US" dirty="0" smtClean="0"/>
              <a:t>Note that individuals do not evolve; populations evolve over time</a:t>
            </a:r>
          </a:p>
          <a:p>
            <a:pPr eaLnBrk="1" hangingPunct="1"/>
            <a:endParaRPr lang="en-US" dirty="0" smtClean="0"/>
          </a:p>
          <a:p>
            <a:pPr eaLnBrk="1" hangingPunct="1"/>
            <a:r>
              <a:rPr lang="en-US" dirty="0" smtClean="0"/>
              <a:t>Natural selection can only increase or decrease heritable traits that vary in a population</a:t>
            </a:r>
          </a:p>
          <a:p>
            <a:pPr eaLnBrk="1" hangingPunct="1"/>
            <a:endParaRPr lang="en-US" dirty="0" smtClean="0"/>
          </a:p>
          <a:p>
            <a:pPr eaLnBrk="1" hangingPunct="1"/>
            <a:r>
              <a:rPr lang="en-US" dirty="0" smtClean="0"/>
              <a:t>Adaptations vary with different environments </a:t>
            </a:r>
          </a:p>
        </p:txBody>
      </p:sp>
      <p:grpSp>
        <p:nvGrpSpPr>
          <p:cNvPr id="64515" name="Group 6"/>
          <p:cNvGrpSpPr>
            <a:grpSpLocks/>
          </p:cNvGrpSpPr>
          <p:nvPr/>
        </p:nvGrpSpPr>
        <p:grpSpPr bwMode="auto">
          <a:xfrm>
            <a:off x="0" y="6553200"/>
            <a:ext cx="9144000" cy="304800"/>
            <a:chOff x="0" y="4128"/>
            <a:chExt cx="5760" cy="192"/>
          </a:xfrm>
        </p:grpSpPr>
        <p:sp>
          <p:nvSpPr>
            <p:cNvPr id="6451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451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451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0813" y="508000"/>
            <a:ext cx="8993187" cy="503238"/>
          </a:xfrm>
        </p:spPr>
        <p:txBody>
          <a:bodyPr/>
          <a:lstStyle/>
          <a:p>
            <a:pPr eaLnBrk="1" hangingPunct="1"/>
            <a:r>
              <a:rPr lang="en-US" smtClean="0"/>
              <a:t>Direct Observations of Evolutionary Change</a:t>
            </a:r>
            <a:endParaRPr lang="en-US" smtClean="0">
              <a:solidFill>
                <a:schemeClr val="tx1"/>
              </a:solidFill>
            </a:endParaRPr>
          </a:p>
        </p:txBody>
      </p:sp>
      <p:sp>
        <p:nvSpPr>
          <p:cNvPr id="66563" name="Rectangle 3"/>
          <p:cNvSpPr>
            <a:spLocks noGrp="1" noChangeArrowheads="1"/>
          </p:cNvSpPr>
          <p:nvPr>
            <p:ph type="body" idx="1"/>
          </p:nvPr>
        </p:nvSpPr>
        <p:spPr>
          <a:xfrm>
            <a:off x="533400" y="1371600"/>
            <a:ext cx="7543800" cy="2012950"/>
          </a:xfrm>
        </p:spPr>
        <p:txBody>
          <a:bodyPr/>
          <a:lstStyle/>
          <a:p>
            <a:pPr eaLnBrk="1" hangingPunct="1"/>
            <a:r>
              <a:rPr lang="en-US" smtClean="0"/>
              <a:t>Two examples provide evidence for natural selection: natural selection in response to introduced plant species, and the evolution of drug-resistant bacteria</a:t>
            </a:r>
          </a:p>
        </p:txBody>
      </p:sp>
      <p:grpSp>
        <p:nvGrpSpPr>
          <p:cNvPr id="66564" name="Group 7"/>
          <p:cNvGrpSpPr>
            <a:grpSpLocks/>
          </p:cNvGrpSpPr>
          <p:nvPr/>
        </p:nvGrpSpPr>
        <p:grpSpPr bwMode="auto">
          <a:xfrm>
            <a:off x="0" y="6553200"/>
            <a:ext cx="9144000" cy="304800"/>
            <a:chOff x="0" y="4128"/>
            <a:chExt cx="5760" cy="192"/>
          </a:xfrm>
        </p:grpSpPr>
        <p:sp>
          <p:nvSpPr>
            <p:cNvPr id="66566"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6565"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458200" cy="1139825"/>
          </a:xfrm>
        </p:spPr>
        <p:txBody>
          <a:bodyPr/>
          <a:lstStyle/>
          <a:p>
            <a:pPr eaLnBrk="1" hangingPunct="1">
              <a:buFont typeface="Wingdings" pitchFamily="2" charset="2"/>
              <a:buNone/>
            </a:pPr>
            <a:r>
              <a:rPr lang="en-US" sz="4000" dirty="0"/>
              <a:t/>
            </a:r>
            <a:br>
              <a:rPr lang="en-US" sz="4000" dirty="0"/>
            </a:br>
            <a:r>
              <a:rPr lang="en-US" sz="4000" dirty="0"/>
              <a:t/>
            </a:r>
            <a:br>
              <a:rPr lang="en-US" sz="4000" dirty="0"/>
            </a:br>
            <a:r>
              <a:rPr lang="en-US" sz="4000" dirty="0"/>
              <a:t>Let’s See an Example of Natural Selection in Action……….</a:t>
            </a:r>
            <a:br>
              <a:rPr lang="en-US" sz="4000" dirty="0"/>
            </a:br>
            <a:r>
              <a:rPr lang="en-US" sz="3800" dirty="0" smtClean="0">
                <a:latin typeface="Verdana" pitchFamily="34" charset="0"/>
              </a:rPr>
              <a:t>Imagine that there are </a:t>
            </a:r>
            <a:r>
              <a:rPr lang="en-US" sz="3800" b="1" dirty="0" smtClean="0">
                <a:solidFill>
                  <a:schemeClr val="tx1"/>
                </a:solidFill>
                <a:latin typeface="Verdana" pitchFamily="34" charset="0"/>
              </a:rPr>
              <a:t>10</a:t>
            </a:r>
            <a:r>
              <a:rPr lang="en-US" sz="3800" dirty="0" smtClean="0">
                <a:latin typeface="Verdana" pitchFamily="34" charset="0"/>
              </a:rPr>
              <a:t> </a:t>
            </a:r>
            <a:r>
              <a:rPr lang="en-US" sz="3800" b="1" dirty="0" smtClean="0">
                <a:solidFill>
                  <a:schemeClr val="tx1"/>
                </a:solidFill>
                <a:latin typeface="Verdana" pitchFamily="34" charset="0"/>
              </a:rPr>
              <a:t>bacteria</a:t>
            </a:r>
            <a:r>
              <a:rPr lang="en-US" sz="3800" dirty="0" smtClean="0">
                <a:latin typeface="Verdana" pitchFamily="34" charset="0"/>
              </a:rPr>
              <a:t> growing on your hand.</a:t>
            </a:r>
          </a:p>
        </p:txBody>
      </p:sp>
      <p:grpSp>
        <p:nvGrpSpPr>
          <p:cNvPr id="20483" name="Group 3"/>
          <p:cNvGrpSpPr>
            <a:grpSpLocks/>
          </p:cNvGrpSpPr>
          <p:nvPr/>
        </p:nvGrpSpPr>
        <p:grpSpPr bwMode="auto">
          <a:xfrm>
            <a:off x="2095500" y="2514600"/>
            <a:ext cx="5181600" cy="4343400"/>
            <a:chOff x="1344" y="1056"/>
            <a:chExt cx="3264" cy="2736"/>
          </a:xfrm>
        </p:grpSpPr>
        <p:sp>
          <p:nvSpPr>
            <p:cNvPr id="20484" name="Oval 4"/>
            <p:cNvSpPr>
              <a:spLocks noChangeArrowheads="1"/>
            </p:cNvSpPr>
            <p:nvPr/>
          </p:nvSpPr>
          <p:spPr bwMode="auto">
            <a:xfrm>
              <a:off x="1344" y="1056"/>
              <a:ext cx="3264" cy="2736"/>
            </a:xfrm>
            <a:prstGeom prst="ellipse">
              <a:avLst/>
            </a:prstGeom>
            <a:solidFill>
              <a:schemeClr val="bg2"/>
            </a:solidFill>
            <a:ln w="76200" algn="ctr">
              <a:solidFill>
                <a:schemeClr val="accent1"/>
              </a:solidFill>
              <a:round/>
              <a:headEnd/>
              <a:tailEnd/>
            </a:ln>
          </p:spPr>
          <p:txBody>
            <a:bodyPr wrap="none" anchor="ctr"/>
            <a:lstStyle/>
            <a:p>
              <a:endParaRPr lang="en-US"/>
            </a:p>
          </p:txBody>
        </p:sp>
        <p:sp>
          <p:nvSpPr>
            <p:cNvPr id="20485" name="Oval 5"/>
            <p:cNvSpPr>
              <a:spLocks noChangeArrowheads="1"/>
            </p:cNvSpPr>
            <p:nvPr/>
          </p:nvSpPr>
          <p:spPr bwMode="auto">
            <a:xfrm>
              <a:off x="2016" y="2016"/>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86" name="Oval 6"/>
            <p:cNvSpPr>
              <a:spLocks noChangeArrowheads="1"/>
            </p:cNvSpPr>
            <p:nvPr/>
          </p:nvSpPr>
          <p:spPr bwMode="auto">
            <a:xfrm>
              <a:off x="2976" y="1584"/>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87" name="Oval 7"/>
            <p:cNvSpPr>
              <a:spLocks noChangeArrowheads="1"/>
            </p:cNvSpPr>
            <p:nvPr/>
          </p:nvSpPr>
          <p:spPr bwMode="auto">
            <a:xfrm>
              <a:off x="2688" y="2352"/>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88" name="Oval 8"/>
            <p:cNvSpPr>
              <a:spLocks noChangeArrowheads="1"/>
            </p:cNvSpPr>
            <p:nvPr/>
          </p:nvSpPr>
          <p:spPr bwMode="auto">
            <a:xfrm>
              <a:off x="2112" y="264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89" name="Oval 9"/>
            <p:cNvSpPr>
              <a:spLocks noChangeArrowheads="1"/>
            </p:cNvSpPr>
            <p:nvPr/>
          </p:nvSpPr>
          <p:spPr bwMode="auto">
            <a:xfrm>
              <a:off x="3600" y="2256"/>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90" name="Oval 10"/>
            <p:cNvSpPr>
              <a:spLocks noChangeArrowheads="1"/>
            </p:cNvSpPr>
            <p:nvPr/>
          </p:nvSpPr>
          <p:spPr bwMode="auto">
            <a:xfrm>
              <a:off x="2976" y="28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91" name="Oval 11"/>
            <p:cNvSpPr>
              <a:spLocks noChangeArrowheads="1"/>
            </p:cNvSpPr>
            <p:nvPr/>
          </p:nvSpPr>
          <p:spPr bwMode="auto">
            <a:xfrm>
              <a:off x="3600" y="28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92" name="Oval 12"/>
            <p:cNvSpPr>
              <a:spLocks noChangeArrowheads="1"/>
            </p:cNvSpPr>
            <p:nvPr/>
          </p:nvSpPr>
          <p:spPr bwMode="auto">
            <a:xfrm>
              <a:off x="2352" y="144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93" name="Oval 13"/>
            <p:cNvSpPr>
              <a:spLocks noChangeArrowheads="1"/>
            </p:cNvSpPr>
            <p:nvPr/>
          </p:nvSpPr>
          <p:spPr bwMode="auto">
            <a:xfrm>
              <a:off x="3792" y="16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0494" name="Oval 14"/>
            <p:cNvSpPr>
              <a:spLocks noChangeArrowheads="1"/>
            </p:cNvSpPr>
            <p:nvPr/>
          </p:nvSpPr>
          <p:spPr bwMode="auto">
            <a:xfrm>
              <a:off x="2448" y="3072"/>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4156590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458200" cy="1139825"/>
          </a:xfrm>
        </p:spPr>
        <p:txBody>
          <a:bodyPr/>
          <a:lstStyle/>
          <a:p>
            <a:pPr eaLnBrk="1" hangingPunct="1"/>
            <a:r>
              <a:rPr lang="en-US" sz="3800" smtClean="0">
                <a:latin typeface="Verdana" pitchFamily="34" charset="0"/>
              </a:rPr>
              <a:t>You use Germ-x to clean your hand </a:t>
            </a:r>
            <a:r>
              <a:rPr lang="en-US" sz="3800" b="1" smtClean="0">
                <a:latin typeface="Verdana" pitchFamily="34" charset="0"/>
              </a:rPr>
              <a:t>everyday</a:t>
            </a:r>
            <a:r>
              <a:rPr lang="en-US" sz="3800" smtClean="0">
                <a:latin typeface="Verdana" pitchFamily="34" charset="0"/>
              </a:rPr>
              <a:t>.</a:t>
            </a:r>
          </a:p>
        </p:txBody>
      </p:sp>
      <p:grpSp>
        <p:nvGrpSpPr>
          <p:cNvPr id="21507" name="Group 3"/>
          <p:cNvGrpSpPr>
            <a:grpSpLocks/>
          </p:cNvGrpSpPr>
          <p:nvPr/>
        </p:nvGrpSpPr>
        <p:grpSpPr bwMode="auto">
          <a:xfrm>
            <a:off x="2133600" y="1828800"/>
            <a:ext cx="5181600" cy="4343400"/>
            <a:chOff x="1344" y="1056"/>
            <a:chExt cx="3264" cy="2736"/>
          </a:xfrm>
        </p:grpSpPr>
        <p:sp>
          <p:nvSpPr>
            <p:cNvPr id="21510" name="Oval 4"/>
            <p:cNvSpPr>
              <a:spLocks noChangeArrowheads="1"/>
            </p:cNvSpPr>
            <p:nvPr/>
          </p:nvSpPr>
          <p:spPr bwMode="auto">
            <a:xfrm>
              <a:off x="1344" y="1056"/>
              <a:ext cx="3264" cy="2736"/>
            </a:xfrm>
            <a:prstGeom prst="ellipse">
              <a:avLst/>
            </a:prstGeom>
            <a:solidFill>
              <a:schemeClr val="bg2"/>
            </a:solidFill>
            <a:ln w="76200" algn="ctr">
              <a:solidFill>
                <a:schemeClr val="accent1"/>
              </a:solidFill>
              <a:round/>
              <a:headEnd/>
              <a:tailEnd/>
            </a:ln>
          </p:spPr>
          <p:txBody>
            <a:bodyPr wrap="none" anchor="ctr"/>
            <a:lstStyle/>
            <a:p>
              <a:endParaRPr lang="en-US"/>
            </a:p>
          </p:txBody>
        </p:sp>
        <p:sp>
          <p:nvSpPr>
            <p:cNvPr id="21511" name="Oval 5"/>
            <p:cNvSpPr>
              <a:spLocks noChangeArrowheads="1"/>
            </p:cNvSpPr>
            <p:nvPr/>
          </p:nvSpPr>
          <p:spPr bwMode="auto">
            <a:xfrm>
              <a:off x="2016" y="2016"/>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2" name="Oval 6"/>
            <p:cNvSpPr>
              <a:spLocks noChangeArrowheads="1"/>
            </p:cNvSpPr>
            <p:nvPr/>
          </p:nvSpPr>
          <p:spPr bwMode="auto">
            <a:xfrm>
              <a:off x="2976" y="1584"/>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3" name="Oval 7"/>
            <p:cNvSpPr>
              <a:spLocks noChangeArrowheads="1"/>
            </p:cNvSpPr>
            <p:nvPr/>
          </p:nvSpPr>
          <p:spPr bwMode="auto">
            <a:xfrm>
              <a:off x="2688" y="2352"/>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4" name="Oval 8"/>
            <p:cNvSpPr>
              <a:spLocks noChangeArrowheads="1"/>
            </p:cNvSpPr>
            <p:nvPr/>
          </p:nvSpPr>
          <p:spPr bwMode="auto">
            <a:xfrm>
              <a:off x="2112" y="264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5" name="Oval 9"/>
            <p:cNvSpPr>
              <a:spLocks noChangeArrowheads="1"/>
            </p:cNvSpPr>
            <p:nvPr/>
          </p:nvSpPr>
          <p:spPr bwMode="auto">
            <a:xfrm>
              <a:off x="3600" y="2256"/>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6" name="Oval 10"/>
            <p:cNvSpPr>
              <a:spLocks noChangeArrowheads="1"/>
            </p:cNvSpPr>
            <p:nvPr/>
          </p:nvSpPr>
          <p:spPr bwMode="auto">
            <a:xfrm>
              <a:off x="2976" y="28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7" name="Oval 11"/>
            <p:cNvSpPr>
              <a:spLocks noChangeArrowheads="1"/>
            </p:cNvSpPr>
            <p:nvPr/>
          </p:nvSpPr>
          <p:spPr bwMode="auto">
            <a:xfrm>
              <a:off x="3600" y="28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8" name="Oval 12"/>
            <p:cNvSpPr>
              <a:spLocks noChangeArrowheads="1"/>
            </p:cNvSpPr>
            <p:nvPr/>
          </p:nvSpPr>
          <p:spPr bwMode="auto">
            <a:xfrm>
              <a:off x="2352" y="144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19" name="Oval 13"/>
            <p:cNvSpPr>
              <a:spLocks noChangeArrowheads="1"/>
            </p:cNvSpPr>
            <p:nvPr/>
          </p:nvSpPr>
          <p:spPr bwMode="auto">
            <a:xfrm>
              <a:off x="3792" y="1680"/>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1520" name="Oval 14"/>
            <p:cNvSpPr>
              <a:spLocks noChangeArrowheads="1"/>
            </p:cNvSpPr>
            <p:nvPr/>
          </p:nvSpPr>
          <p:spPr bwMode="auto">
            <a:xfrm>
              <a:off x="2448" y="3072"/>
              <a:ext cx="144" cy="144"/>
            </a:xfrm>
            <a:prstGeom prst="ellipse">
              <a:avLst/>
            </a:prstGeom>
            <a:solidFill>
              <a:schemeClr val="bg1"/>
            </a:solidFill>
            <a:ln w="76200" algn="ctr">
              <a:solidFill>
                <a:schemeClr val="bg1"/>
              </a:solidFill>
              <a:round/>
              <a:headEnd/>
              <a:tailEnd/>
            </a:ln>
          </p:spPr>
          <p:txBody>
            <a:bodyPr wrap="none" anchor="ctr"/>
            <a:lstStyle/>
            <a:p>
              <a:endParaRPr lang="en-US"/>
            </a:p>
          </p:txBody>
        </p:sp>
      </p:grpSp>
      <p:pic>
        <p:nvPicPr>
          <p:cNvPr id="21508" name="Picture 15" descr="MCj0239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2173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6" descr="MCj0239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91400" y="1295400"/>
            <a:ext cx="1325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853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686800" cy="1139825"/>
          </a:xfrm>
        </p:spPr>
        <p:txBody>
          <a:bodyPr/>
          <a:lstStyle/>
          <a:p>
            <a:pPr eaLnBrk="1" hangingPunct="1"/>
            <a:r>
              <a:rPr lang="en-US" sz="3400" smtClean="0">
                <a:latin typeface="Verdana" pitchFamily="34" charset="0"/>
              </a:rPr>
              <a:t>After 4 days, there are still 3 bacteria on your hands that have </a:t>
            </a:r>
            <a:r>
              <a:rPr lang="en-US" sz="3400" b="1" smtClean="0">
                <a:solidFill>
                  <a:schemeClr val="tx1"/>
                </a:solidFill>
                <a:latin typeface="Verdana" pitchFamily="34" charset="0"/>
              </a:rPr>
              <a:t>survived</a:t>
            </a:r>
            <a:r>
              <a:rPr lang="en-US" sz="3400" smtClean="0">
                <a:latin typeface="Verdana" pitchFamily="34" charset="0"/>
              </a:rPr>
              <a:t>.</a:t>
            </a:r>
          </a:p>
        </p:txBody>
      </p:sp>
      <p:sp>
        <p:nvSpPr>
          <p:cNvPr id="22531" name="Oval 3"/>
          <p:cNvSpPr>
            <a:spLocks noChangeArrowheads="1"/>
          </p:cNvSpPr>
          <p:nvPr/>
        </p:nvSpPr>
        <p:spPr bwMode="auto">
          <a:xfrm>
            <a:off x="2133600" y="1828800"/>
            <a:ext cx="5181600" cy="4343400"/>
          </a:xfrm>
          <a:prstGeom prst="ellipse">
            <a:avLst/>
          </a:prstGeom>
          <a:solidFill>
            <a:schemeClr val="bg2"/>
          </a:solidFill>
          <a:ln w="76200" algn="ctr">
            <a:solidFill>
              <a:schemeClr val="accent1"/>
            </a:solidFill>
            <a:round/>
            <a:headEnd/>
            <a:tailEnd/>
          </a:ln>
        </p:spPr>
        <p:txBody>
          <a:bodyPr wrap="none" anchor="ctr"/>
          <a:lstStyle/>
          <a:p>
            <a:endParaRPr lang="en-US"/>
          </a:p>
        </p:txBody>
      </p:sp>
      <p:sp>
        <p:nvSpPr>
          <p:cNvPr id="22532" name="Oval 4"/>
          <p:cNvSpPr>
            <a:spLocks noChangeArrowheads="1"/>
          </p:cNvSpPr>
          <p:nvPr/>
        </p:nvSpPr>
        <p:spPr bwMode="auto">
          <a:xfrm>
            <a:off x="3352800" y="4343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2533" name="Oval 5"/>
          <p:cNvSpPr>
            <a:spLocks noChangeArrowheads="1"/>
          </p:cNvSpPr>
          <p:nvPr/>
        </p:nvSpPr>
        <p:spPr bwMode="auto">
          <a:xfrm>
            <a:off x="3733800" y="2438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2534" name="Oval 6"/>
          <p:cNvSpPr>
            <a:spLocks noChangeArrowheads="1"/>
          </p:cNvSpPr>
          <p:nvPr/>
        </p:nvSpPr>
        <p:spPr bwMode="auto">
          <a:xfrm>
            <a:off x="6019800" y="2819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pic>
        <p:nvPicPr>
          <p:cNvPr id="22535" name="Picture 7" descr="MCj0239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2173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MCj0239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91400" y="1295400"/>
            <a:ext cx="1325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564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itchFamily="34" charset="0"/>
              </a:rPr>
              <a:t>Is there anything special about these bacteria?</a:t>
            </a:r>
            <a:endParaRPr lang="en-US" dirty="0"/>
          </a:p>
        </p:txBody>
      </p:sp>
      <p:sp>
        <p:nvSpPr>
          <p:cNvPr id="3" name="Content Placeholder 2"/>
          <p:cNvSpPr>
            <a:spLocks noGrp="1"/>
          </p:cNvSpPr>
          <p:nvPr>
            <p:ph idx="1"/>
          </p:nvPr>
        </p:nvSpPr>
        <p:spPr/>
        <p:txBody>
          <a:bodyPr/>
          <a:lstStyle/>
          <a:p>
            <a:r>
              <a:rPr lang="en-US" dirty="0" smtClean="0">
                <a:latin typeface="Verdana" pitchFamily="34" charset="0"/>
              </a:rPr>
              <a:t>Well </a:t>
            </a:r>
            <a:r>
              <a:rPr lang="en-US" dirty="0">
                <a:latin typeface="Verdana" pitchFamily="34" charset="0"/>
              </a:rPr>
              <a:t>only to the point that their DNA had some differences that allowed them to survive</a:t>
            </a:r>
            <a:r>
              <a:rPr lang="en-US" dirty="0" smtClean="0">
                <a:latin typeface="Verdana" pitchFamily="34" charset="0"/>
              </a:rPr>
              <a:t>.</a:t>
            </a:r>
          </a:p>
          <a:p>
            <a:r>
              <a:rPr lang="en-US" dirty="0" smtClean="0">
                <a:latin typeface="Verdana" pitchFamily="34" charset="0"/>
              </a:rPr>
              <a:t>** </a:t>
            </a:r>
            <a:r>
              <a:rPr lang="en-US" dirty="0">
                <a:latin typeface="Verdana" pitchFamily="34" charset="0"/>
              </a:rPr>
              <a:t>Key Point  The bacteria did not instantly evolve new DNA, rather some rare DNA combination was suddenly favored.</a:t>
            </a:r>
            <a:endParaRPr lang="en-US" dirty="0"/>
          </a:p>
        </p:txBody>
      </p:sp>
    </p:spTree>
    <p:extLst>
      <p:ext uri="{BB962C8B-B14F-4D97-AF65-F5344CB8AC3E}">
        <p14:creationId xmlns:p14="http://schemas.microsoft.com/office/powerpoint/2010/main" val="42249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686800" cy="1139825"/>
          </a:xfrm>
        </p:spPr>
        <p:txBody>
          <a:bodyPr/>
          <a:lstStyle/>
          <a:p>
            <a:pPr eaLnBrk="1" hangingPunct="1"/>
            <a:r>
              <a:rPr lang="en-US" sz="3400" smtClean="0">
                <a:latin typeface="Verdana" pitchFamily="34" charset="0"/>
              </a:rPr>
              <a:t>Those 3 that are “resistant” will undergo asexual reproduction.</a:t>
            </a:r>
          </a:p>
        </p:txBody>
      </p:sp>
      <p:sp>
        <p:nvSpPr>
          <p:cNvPr id="24579" name="Oval 3"/>
          <p:cNvSpPr>
            <a:spLocks noChangeArrowheads="1"/>
          </p:cNvSpPr>
          <p:nvPr/>
        </p:nvSpPr>
        <p:spPr bwMode="auto">
          <a:xfrm>
            <a:off x="2133600" y="1828800"/>
            <a:ext cx="5181600" cy="4343400"/>
          </a:xfrm>
          <a:prstGeom prst="ellipse">
            <a:avLst/>
          </a:prstGeom>
          <a:solidFill>
            <a:schemeClr val="bg2"/>
          </a:solidFill>
          <a:ln w="76200" algn="ctr">
            <a:solidFill>
              <a:schemeClr val="accent1"/>
            </a:solidFill>
            <a:round/>
            <a:headEnd/>
            <a:tailEnd/>
          </a:ln>
        </p:spPr>
        <p:txBody>
          <a:bodyPr wrap="none" anchor="ctr"/>
          <a:lstStyle/>
          <a:p>
            <a:endParaRPr lang="en-US"/>
          </a:p>
        </p:txBody>
      </p:sp>
      <p:sp>
        <p:nvSpPr>
          <p:cNvPr id="24580" name="Oval 4"/>
          <p:cNvSpPr>
            <a:spLocks noChangeArrowheads="1"/>
          </p:cNvSpPr>
          <p:nvPr/>
        </p:nvSpPr>
        <p:spPr bwMode="auto">
          <a:xfrm>
            <a:off x="3352800" y="4343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4581" name="Oval 5"/>
          <p:cNvSpPr>
            <a:spLocks noChangeArrowheads="1"/>
          </p:cNvSpPr>
          <p:nvPr/>
        </p:nvSpPr>
        <p:spPr bwMode="auto">
          <a:xfrm>
            <a:off x="3733800" y="2438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4582" name="Oval 6"/>
          <p:cNvSpPr>
            <a:spLocks noChangeArrowheads="1"/>
          </p:cNvSpPr>
          <p:nvPr/>
        </p:nvSpPr>
        <p:spPr bwMode="auto">
          <a:xfrm>
            <a:off x="6019800" y="2819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4583" name="Oval 7"/>
          <p:cNvSpPr>
            <a:spLocks noChangeArrowheads="1"/>
          </p:cNvSpPr>
          <p:nvPr/>
        </p:nvSpPr>
        <p:spPr bwMode="auto">
          <a:xfrm>
            <a:off x="4267200" y="2362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4584" name="Oval 8"/>
          <p:cNvSpPr>
            <a:spLocks noChangeArrowheads="1"/>
          </p:cNvSpPr>
          <p:nvPr/>
        </p:nvSpPr>
        <p:spPr bwMode="auto">
          <a:xfrm>
            <a:off x="6248400" y="3276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4585" name="Oval 9"/>
          <p:cNvSpPr>
            <a:spLocks noChangeArrowheads="1"/>
          </p:cNvSpPr>
          <p:nvPr/>
        </p:nvSpPr>
        <p:spPr bwMode="auto">
          <a:xfrm>
            <a:off x="3657600" y="4648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Tree>
    <p:extLst>
      <p:ext uri="{BB962C8B-B14F-4D97-AF65-F5344CB8AC3E}">
        <p14:creationId xmlns:p14="http://schemas.microsoft.com/office/powerpoint/2010/main" val="4005432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686800" cy="1398587"/>
          </a:xfrm>
        </p:spPr>
        <p:txBody>
          <a:bodyPr/>
          <a:lstStyle/>
          <a:p>
            <a:pPr eaLnBrk="1" hangingPunct="1">
              <a:lnSpc>
                <a:spcPct val="90000"/>
              </a:lnSpc>
            </a:pPr>
            <a:r>
              <a:rPr lang="en-US" sz="3400" dirty="0" smtClean="0">
                <a:latin typeface="Verdana" pitchFamily="34" charset="0"/>
              </a:rPr>
              <a:t>And after a short period of time, your hands will be covered with tons of bacteria that are </a:t>
            </a:r>
            <a:r>
              <a:rPr lang="en-US" sz="3400" b="1" dirty="0" smtClean="0">
                <a:solidFill>
                  <a:srgbClr val="FFFFFF"/>
                </a:solidFill>
                <a:latin typeface="Verdana" pitchFamily="34" charset="0"/>
              </a:rPr>
              <a:t>ALL</a:t>
            </a:r>
            <a:r>
              <a:rPr lang="en-US" sz="3400" dirty="0" smtClean="0">
                <a:latin typeface="Verdana" pitchFamily="34" charset="0"/>
              </a:rPr>
              <a:t> resistant to Germ-X. </a:t>
            </a:r>
            <a:r>
              <a:rPr lang="en-US" sz="3400" dirty="0" smtClean="0">
                <a:latin typeface="Verdana" pitchFamily="34" charset="0"/>
                <a:sym typeface="Wingdings" pitchFamily="2" charset="2"/>
              </a:rPr>
              <a:t></a:t>
            </a:r>
            <a:endParaRPr lang="en-US" sz="3400" dirty="0" smtClean="0">
              <a:latin typeface="Verdana" pitchFamily="34" charset="0"/>
            </a:endParaRPr>
          </a:p>
        </p:txBody>
      </p:sp>
      <p:sp>
        <p:nvSpPr>
          <p:cNvPr id="25603" name="Oval 3"/>
          <p:cNvSpPr>
            <a:spLocks noChangeArrowheads="1"/>
          </p:cNvSpPr>
          <p:nvPr/>
        </p:nvSpPr>
        <p:spPr bwMode="auto">
          <a:xfrm>
            <a:off x="2133600" y="1828800"/>
            <a:ext cx="5181600" cy="4343400"/>
          </a:xfrm>
          <a:prstGeom prst="ellipse">
            <a:avLst/>
          </a:prstGeom>
          <a:solidFill>
            <a:schemeClr val="bg2"/>
          </a:solidFill>
          <a:ln w="76200" algn="ctr">
            <a:solidFill>
              <a:schemeClr val="accent1"/>
            </a:solidFill>
            <a:round/>
            <a:headEnd/>
            <a:tailEnd/>
          </a:ln>
        </p:spPr>
        <p:txBody>
          <a:bodyPr wrap="none" anchor="ctr"/>
          <a:lstStyle/>
          <a:p>
            <a:endParaRPr lang="en-US"/>
          </a:p>
        </p:txBody>
      </p:sp>
      <p:sp>
        <p:nvSpPr>
          <p:cNvPr id="25604" name="Oval 4"/>
          <p:cNvSpPr>
            <a:spLocks noChangeArrowheads="1"/>
          </p:cNvSpPr>
          <p:nvPr/>
        </p:nvSpPr>
        <p:spPr bwMode="auto">
          <a:xfrm>
            <a:off x="3352800" y="4343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05" name="Oval 5"/>
          <p:cNvSpPr>
            <a:spLocks noChangeArrowheads="1"/>
          </p:cNvSpPr>
          <p:nvPr/>
        </p:nvSpPr>
        <p:spPr bwMode="auto">
          <a:xfrm>
            <a:off x="3733800" y="2438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06" name="Oval 6"/>
          <p:cNvSpPr>
            <a:spLocks noChangeArrowheads="1"/>
          </p:cNvSpPr>
          <p:nvPr/>
        </p:nvSpPr>
        <p:spPr bwMode="auto">
          <a:xfrm>
            <a:off x="6019800" y="2819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07" name="Oval 7"/>
          <p:cNvSpPr>
            <a:spLocks noChangeArrowheads="1"/>
          </p:cNvSpPr>
          <p:nvPr/>
        </p:nvSpPr>
        <p:spPr bwMode="auto">
          <a:xfrm>
            <a:off x="4267200" y="2362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08" name="Oval 8"/>
          <p:cNvSpPr>
            <a:spLocks noChangeArrowheads="1"/>
          </p:cNvSpPr>
          <p:nvPr/>
        </p:nvSpPr>
        <p:spPr bwMode="auto">
          <a:xfrm>
            <a:off x="6248400" y="3276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09" name="Oval 9"/>
          <p:cNvSpPr>
            <a:spLocks noChangeArrowheads="1"/>
          </p:cNvSpPr>
          <p:nvPr/>
        </p:nvSpPr>
        <p:spPr bwMode="auto">
          <a:xfrm>
            <a:off x="3657600" y="4648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0" name="Oval 10"/>
          <p:cNvSpPr>
            <a:spLocks noChangeArrowheads="1"/>
          </p:cNvSpPr>
          <p:nvPr/>
        </p:nvSpPr>
        <p:spPr bwMode="auto">
          <a:xfrm>
            <a:off x="4343400" y="2743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1" name="Oval 11"/>
          <p:cNvSpPr>
            <a:spLocks noChangeArrowheads="1"/>
          </p:cNvSpPr>
          <p:nvPr/>
        </p:nvSpPr>
        <p:spPr bwMode="auto">
          <a:xfrm>
            <a:off x="4876800" y="2667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2" name="Oval 12"/>
          <p:cNvSpPr>
            <a:spLocks noChangeArrowheads="1"/>
          </p:cNvSpPr>
          <p:nvPr/>
        </p:nvSpPr>
        <p:spPr bwMode="auto">
          <a:xfrm>
            <a:off x="3276600" y="2971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3" name="Oval 13"/>
          <p:cNvSpPr>
            <a:spLocks noChangeArrowheads="1"/>
          </p:cNvSpPr>
          <p:nvPr/>
        </p:nvSpPr>
        <p:spPr bwMode="auto">
          <a:xfrm>
            <a:off x="3810000" y="2895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4" name="Oval 14"/>
          <p:cNvSpPr>
            <a:spLocks noChangeArrowheads="1"/>
          </p:cNvSpPr>
          <p:nvPr/>
        </p:nvSpPr>
        <p:spPr bwMode="auto">
          <a:xfrm>
            <a:off x="4648200" y="3124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5" name="Oval 15"/>
          <p:cNvSpPr>
            <a:spLocks noChangeArrowheads="1"/>
          </p:cNvSpPr>
          <p:nvPr/>
        </p:nvSpPr>
        <p:spPr bwMode="auto">
          <a:xfrm>
            <a:off x="5181600" y="3048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6" name="Oval 16"/>
          <p:cNvSpPr>
            <a:spLocks noChangeArrowheads="1"/>
          </p:cNvSpPr>
          <p:nvPr/>
        </p:nvSpPr>
        <p:spPr bwMode="auto">
          <a:xfrm>
            <a:off x="5486400" y="3048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7" name="Oval 17"/>
          <p:cNvSpPr>
            <a:spLocks noChangeArrowheads="1"/>
          </p:cNvSpPr>
          <p:nvPr/>
        </p:nvSpPr>
        <p:spPr bwMode="auto">
          <a:xfrm>
            <a:off x="5791200" y="3352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8" name="Oval 18"/>
          <p:cNvSpPr>
            <a:spLocks noChangeArrowheads="1"/>
          </p:cNvSpPr>
          <p:nvPr/>
        </p:nvSpPr>
        <p:spPr bwMode="auto">
          <a:xfrm>
            <a:off x="4572000" y="3886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19" name="Oval 19"/>
          <p:cNvSpPr>
            <a:spLocks noChangeArrowheads="1"/>
          </p:cNvSpPr>
          <p:nvPr/>
        </p:nvSpPr>
        <p:spPr bwMode="auto">
          <a:xfrm>
            <a:off x="4724400" y="3581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0" name="Oval 20"/>
          <p:cNvSpPr>
            <a:spLocks noChangeArrowheads="1"/>
          </p:cNvSpPr>
          <p:nvPr/>
        </p:nvSpPr>
        <p:spPr bwMode="auto">
          <a:xfrm>
            <a:off x="4419600" y="4419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1" name="Oval 21"/>
          <p:cNvSpPr>
            <a:spLocks noChangeArrowheads="1"/>
          </p:cNvSpPr>
          <p:nvPr/>
        </p:nvSpPr>
        <p:spPr bwMode="auto">
          <a:xfrm>
            <a:off x="4953000" y="4343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2" name="Oval 22"/>
          <p:cNvSpPr>
            <a:spLocks noChangeArrowheads="1"/>
          </p:cNvSpPr>
          <p:nvPr/>
        </p:nvSpPr>
        <p:spPr bwMode="auto">
          <a:xfrm>
            <a:off x="5029200" y="4724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3" name="Oval 23"/>
          <p:cNvSpPr>
            <a:spLocks noChangeArrowheads="1"/>
          </p:cNvSpPr>
          <p:nvPr/>
        </p:nvSpPr>
        <p:spPr bwMode="auto">
          <a:xfrm>
            <a:off x="5562600" y="4648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4" name="Oval 24"/>
          <p:cNvSpPr>
            <a:spLocks noChangeArrowheads="1"/>
          </p:cNvSpPr>
          <p:nvPr/>
        </p:nvSpPr>
        <p:spPr bwMode="auto">
          <a:xfrm>
            <a:off x="3962400" y="4953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5" name="Oval 25"/>
          <p:cNvSpPr>
            <a:spLocks noChangeArrowheads="1"/>
          </p:cNvSpPr>
          <p:nvPr/>
        </p:nvSpPr>
        <p:spPr bwMode="auto">
          <a:xfrm>
            <a:off x="4495800" y="4876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6" name="Oval 26"/>
          <p:cNvSpPr>
            <a:spLocks noChangeArrowheads="1"/>
          </p:cNvSpPr>
          <p:nvPr/>
        </p:nvSpPr>
        <p:spPr bwMode="auto">
          <a:xfrm>
            <a:off x="5715000" y="3810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7" name="Oval 27"/>
          <p:cNvSpPr>
            <a:spLocks noChangeArrowheads="1"/>
          </p:cNvSpPr>
          <p:nvPr/>
        </p:nvSpPr>
        <p:spPr bwMode="auto">
          <a:xfrm>
            <a:off x="6248400" y="3733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8" name="Oval 28"/>
          <p:cNvSpPr>
            <a:spLocks noChangeArrowheads="1"/>
          </p:cNvSpPr>
          <p:nvPr/>
        </p:nvSpPr>
        <p:spPr bwMode="auto">
          <a:xfrm>
            <a:off x="6324600" y="4114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29" name="Oval 29"/>
          <p:cNvSpPr>
            <a:spLocks noChangeArrowheads="1"/>
          </p:cNvSpPr>
          <p:nvPr/>
        </p:nvSpPr>
        <p:spPr bwMode="auto">
          <a:xfrm>
            <a:off x="6858000" y="4038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0" name="Oval 30"/>
          <p:cNvSpPr>
            <a:spLocks noChangeArrowheads="1"/>
          </p:cNvSpPr>
          <p:nvPr/>
        </p:nvSpPr>
        <p:spPr bwMode="auto">
          <a:xfrm>
            <a:off x="5257800" y="4343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1" name="Oval 31"/>
          <p:cNvSpPr>
            <a:spLocks noChangeArrowheads="1"/>
          </p:cNvSpPr>
          <p:nvPr/>
        </p:nvSpPr>
        <p:spPr bwMode="auto">
          <a:xfrm>
            <a:off x="5791200" y="4267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2" name="Oval 32"/>
          <p:cNvSpPr>
            <a:spLocks noChangeArrowheads="1"/>
          </p:cNvSpPr>
          <p:nvPr/>
        </p:nvSpPr>
        <p:spPr bwMode="auto">
          <a:xfrm>
            <a:off x="2743200" y="3200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3" name="Oval 33"/>
          <p:cNvSpPr>
            <a:spLocks noChangeArrowheads="1"/>
          </p:cNvSpPr>
          <p:nvPr/>
        </p:nvSpPr>
        <p:spPr bwMode="auto">
          <a:xfrm>
            <a:off x="2514600" y="3657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4" name="Oval 34"/>
          <p:cNvSpPr>
            <a:spLocks noChangeArrowheads="1"/>
          </p:cNvSpPr>
          <p:nvPr/>
        </p:nvSpPr>
        <p:spPr bwMode="auto">
          <a:xfrm>
            <a:off x="3124200" y="3962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5" name="Oval 35"/>
          <p:cNvSpPr>
            <a:spLocks noChangeArrowheads="1"/>
          </p:cNvSpPr>
          <p:nvPr/>
        </p:nvSpPr>
        <p:spPr bwMode="auto">
          <a:xfrm>
            <a:off x="2590800" y="4114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6" name="Oval 36"/>
          <p:cNvSpPr>
            <a:spLocks noChangeArrowheads="1"/>
          </p:cNvSpPr>
          <p:nvPr/>
        </p:nvSpPr>
        <p:spPr bwMode="auto">
          <a:xfrm>
            <a:off x="3657600" y="3200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7" name="Oval 37"/>
          <p:cNvSpPr>
            <a:spLocks noChangeArrowheads="1"/>
          </p:cNvSpPr>
          <p:nvPr/>
        </p:nvSpPr>
        <p:spPr bwMode="auto">
          <a:xfrm>
            <a:off x="2971800" y="4724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8" name="Oval 38"/>
          <p:cNvSpPr>
            <a:spLocks noChangeArrowheads="1"/>
          </p:cNvSpPr>
          <p:nvPr/>
        </p:nvSpPr>
        <p:spPr bwMode="auto">
          <a:xfrm>
            <a:off x="3886200" y="4114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39" name="Oval 39"/>
          <p:cNvSpPr>
            <a:spLocks noChangeArrowheads="1"/>
          </p:cNvSpPr>
          <p:nvPr/>
        </p:nvSpPr>
        <p:spPr bwMode="auto">
          <a:xfrm>
            <a:off x="3505200" y="3733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0" name="Oval 40"/>
          <p:cNvSpPr>
            <a:spLocks noChangeArrowheads="1"/>
          </p:cNvSpPr>
          <p:nvPr/>
        </p:nvSpPr>
        <p:spPr bwMode="auto">
          <a:xfrm>
            <a:off x="4343400" y="5257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1" name="Oval 41"/>
          <p:cNvSpPr>
            <a:spLocks noChangeArrowheads="1"/>
          </p:cNvSpPr>
          <p:nvPr/>
        </p:nvSpPr>
        <p:spPr bwMode="auto">
          <a:xfrm>
            <a:off x="4876800" y="5181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2" name="Oval 42"/>
          <p:cNvSpPr>
            <a:spLocks noChangeArrowheads="1"/>
          </p:cNvSpPr>
          <p:nvPr/>
        </p:nvSpPr>
        <p:spPr bwMode="auto">
          <a:xfrm>
            <a:off x="4953000" y="5562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3" name="Oval 43"/>
          <p:cNvSpPr>
            <a:spLocks noChangeArrowheads="1"/>
          </p:cNvSpPr>
          <p:nvPr/>
        </p:nvSpPr>
        <p:spPr bwMode="auto">
          <a:xfrm>
            <a:off x="5486400" y="5486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4" name="Oval 44"/>
          <p:cNvSpPr>
            <a:spLocks noChangeArrowheads="1"/>
          </p:cNvSpPr>
          <p:nvPr/>
        </p:nvSpPr>
        <p:spPr bwMode="auto">
          <a:xfrm>
            <a:off x="4419600" y="5715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5" name="Oval 45"/>
          <p:cNvSpPr>
            <a:spLocks noChangeArrowheads="1"/>
          </p:cNvSpPr>
          <p:nvPr/>
        </p:nvSpPr>
        <p:spPr bwMode="auto">
          <a:xfrm>
            <a:off x="4648200" y="2209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6" name="Oval 46"/>
          <p:cNvSpPr>
            <a:spLocks noChangeArrowheads="1"/>
          </p:cNvSpPr>
          <p:nvPr/>
        </p:nvSpPr>
        <p:spPr bwMode="auto">
          <a:xfrm>
            <a:off x="5181600" y="2133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7" name="Oval 47"/>
          <p:cNvSpPr>
            <a:spLocks noChangeArrowheads="1"/>
          </p:cNvSpPr>
          <p:nvPr/>
        </p:nvSpPr>
        <p:spPr bwMode="auto">
          <a:xfrm>
            <a:off x="5257800" y="2514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8" name="Oval 48"/>
          <p:cNvSpPr>
            <a:spLocks noChangeArrowheads="1"/>
          </p:cNvSpPr>
          <p:nvPr/>
        </p:nvSpPr>
        <p:spPr bwMode="auto">
          <a:xfrm>
            <a:off x="5791200" y="2438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49" name="Oval 49"/>
          <p:cNvSpPr>
            <a:spLocks noChangeArrowheads="1"/>
          </p:cNvSpPr>
          <p:nvPr/>
        </p:nvSpPr>
        <p:spPr bwMode="auto">
          <a:xfrm>
            <a:off x="5943600" y="48768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0" name="Oval 50"/>
          <p:cNvSpPr>
            <a:spLocks noChangeArrowheads="1"/>
          </p:cNvSpPr>
          <p:nvPr/>
        </p:nvSpPr>
        <p:spPr bwMode="auto">
          <a:xfrm>
            <a:off x="4114800" y="34290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1" name="Oval 51"/>
          <p:cNvSpPr>
            <a:spLocks noChangeArrowheads="1"/>
          </p:cNvSpPr>
          <p:nvPr/>
        </p:nvSpPr>
        <p:spPr bwMode="auto">
          <a:xfrm>
            <a:off x="2895600" y="51054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2" name="Oval 52"/>
          <p:cNvSpPr>
            <a:spLocks noChangeArrowheads="1"/>
          </p:cNvSpPr>
          <p:nvPr/>
        </p:nvSpPr>
        <p:spPr bwMode="auto">
          <a:xfrm>
            <a:off x="3429000" y="5410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3" name="Oval 53"/>
          <p:cNvSpPr>
            <a:spLocks noChangeArrowheads="1"/>
          </p:cNvSpPr>
          <p:nvPr/>
        </p:nvSpPr>
        <p:spPr bwMode="auto">
          <a:xfrm>
            <a:off x="5257800" y="3657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4" name="Oval 54"/>
          <p:cNvSpPr>
            <a:spLocks noChangeArrowheads="1"/>
          </p:cNvSpPr>
          <p:nvPr/>
        </p:nvSpPr>
        <p:spPr bwMode="auto">
          <a:xfrm>
            <a:off x="4191000" y="38862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5" name="Oval 55"/>
          <p:cNvSpPr>
            <a:spLocks noChangeArrowheads="1"/>
          </p:cNvSpPr>
          <p:nvPr/>
        </p:nvSpPr>
        <p:spPr bwMode="auto">
          <a:xfrm>
            <a:off x="3048000" y="2514600"/>
            <a:ext cx="228600" cy="228600"/>
          </a:xfrm>
          <a:prstGeom prst="ellipse">
            <a:avLst/>
          </a:prstGeom>
          <a:solidFill>
            <a:schemeClr val="bg1"/>
          </a:solidFill>
          <a:ln w="76200" algn="ctr">
            <a:solidFill>
              <a:schemeClr val="bg1"/>
            </a:solidFill>
            <a:round/>
            <a:headEnd/>
            <a:tailEnd/>
          </a:ln>
        </p:spPr>
        <p:txBody>
          <a:bodyPr wrap="none" anchor="ctr"/>
          <a:lstStyle/>
          <a:p>
            <a:endParaRPr lang="en-US"/>
          </a:p>
        </p:txBody>
      </p:sp>
      <p:sp>
        <p:nvSpPr>
          <p:cNvPr id="25656" name="AutoShape 56"/>
          <p:cNvSpPr>
            <a:spLocks noChangeArrowheads="1"/>
          </p:cNvSpPr>
          <p:nvPr/>
        </p:nvSpPr>
        <p:spPr bwMode="auto">
          <a:xfrm>
            <a:off x="3886200" y="5486400"/>
            <a:ext cx="304800" cy="304800"/>
          </a:xfrm>
          <a:prstGeom prst="smileyFace">
            <a:avLst>
              <a:gd name="adj" fmla="val 4653"/>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87472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 y="512763"/>
            <a:ext cx="8534400" cy="503237"/>
          </a:xfrm>
        </p:spPr>
        <p:txBody>
          <a:bodyPr/>
          <a:lstStyle/>
          <a:p>
            <a:pPr eaLnBrk="1" hangingPunct="1"/>
            <a:r>
              <a:rPr lang="en-US" i="1" smtClean="0"/>
              <a:t>The Evolution of Drug-Resistant Bacteria</a:t>
            </a:r>
            <a:endParaRPr lang="en-US" b="0" i="1" smtClean="0">
              <a:solidFill>
                <a:schemeClr val="tx1"/>
              </a:solidFill>
              <a:latin typeface="Times" pitchFamily="84" charset="0"/>
            </a:endParaRPr>
          </a:p>
        </p:txBody>
      </p:sp>
      <p:sp>
        <p:nvSpPr>
          <p:cNvPr id="71683" name="Rectangle 3"/>
          <p:cNvSpPr>
            <a:spLocks noGrp="1" noChangeArrowheads="1"/>
          </p:cNvSpPr>
          <p:nvPr>
            <p:ph type="body" idx="1"/>
          </p:nvPr>
        </p:nvSpPr>
        <p:spPr>
          <a:xfrm>
            <a:off x="533400" y="1371600"/>
            <a:ext cx="8001000" cy="4737100"/>
          </a:xfrm>
        </p:spPr>
        <p:txBody>
          <a:bodyPr/>
          <a:lstStyle/>
          <a:p>
            <a:pPr eaLnBrk="1" hangingPunct="1"/>
            <a:r>
              <a:rPr lang="en-US" dirty="0" smtClean="0"/>
              <a:t>The bacterium </a:t>
            </a:r>
            <a:r>
              <a:rPr lang="en-US" i="1" dirty="0" smtClean="0"/>
              <a:t>Staphylococcus </a:t>
            </a:r>
            <a:r>
              <a:rPr lang="en-US" i="1" dirty="0" err="1" smtClean="0"/>
              <a:t>aureus</a:t>
            </a:r>
            <a:r>
              <a:rPr lang="en-US" dirty="0" smtClean="0"/>
              <a:t> is commonly found on people</a:t>
            </a:r>
          </a:p>
          <a:p>
            <a:pPr eaLnBrk="1" hangingPunct="1"/>
            <a:r>
              <a:rPr lang="en-US" dirty="0" smtClean="0"/>
              <a:t>One strain, </a:t>
            </a:r>
            <a:r>
              <a:rPr lang="en-US" dirty="0" err="1" smtClean="0"/>
              <a:t>methicillin</a:t>
            </a:r>
            <a:r>
              <a:rPr lang="en-US" dirty="0" smtClean="0"/>
              <a:t>-resistant </a:t>
            </a:r>
            <a:r>
              <a:rPr lang="en-US" i="1" dirty="0" smtClean="0"/>
              <a:t>S. </a:t>
            </a:r>
            <a:r>
              <a:rPr lang="en-US" i="1" dirty="0" err="1" smtClean="0"/>
              <a:t>aureus</a:t>
            </a:r>
            <a:r>
              <a:rPr lang="en-US" dirty="0" smtClean="0"/>
              <a:t> (MRSA) is a dangerous pathogen (16)</a:t>
            </a:r>
          </a:p>
          <a:p>
            <a:pPr eaLnBrk="1" hangingPunct="1"/>
            <a:r>
              <a:rPr lang="en-US" i="1" dirty="0" smtClean="0"/>
              <a:t>S. </a:t>
            </a:r>
            <a:r>
              <a:rPr lang="en-US" i="1" dirty="0" err="1" smtClean="0"/>
              <a:t>aureus</a:t>
            </a:r>
            <a:r>
              <a:rPr lang="en-US" dirty="0" smtClean="0"/>
              <a:t> became resistant to penicillin in 1945, two years after it was first widely used</a:t>
            </a:r>
          </a:p>
          <a:p>
            <a:pPr eaLnBrk="1" hangingPunct="1"/>
            <a:r>
              <a:rPr lang="en-US" i="1" dirty="0" smtClean="0"/>
              <a:t>S. </a:t>
            </a:r>
            <a:r>
              <a:rPr lang="en-US" i="1" dirty="0" err="1" smtClean="0"/>
              <a:t>aureus</a:t>
            </a:r>
            <a:r>
              <a:rPr lang="en-US" dirty="0" smtClean="0"/>
              <a:t> became resistant to </a:t>
            </a:r>
            <a:r>
              <a:rPr lang="en-US" dirty="0" err="1" smtClean="0"/>
              <a:t>methicillin</a:t>
            </a:r>
            <a:r>
              <a:rPr lang="en-US" dirty="0" smtClean="0"/>
              <a:t> in 1961, two years after it was first widely used </a:t>
            </a:r>
          </a:p>
          <a:p>
            <a:pPr eaLnBrk="1" hangingPunct="1"/>
            <a:r>
              <a:rPr lang="en-US" dirty="0" smtClean="0"/>
              <a:t>It also gained adaptations for increased disease and colonization on human tissue</a:t>
            </a:r>
          </a:p>
          <a:p>
            <a:pPr eaLnBrk="1" hangingPunct="1"/>
            <a:endParaRPr lang="en-US" dirty="0" smtClean="0"/>
          </a:p>
        </p:txBody>
      </p:sp>
      <p:grpSp>
        <p:nvGrpSpPr>
          <p:cNvPr id="71684" name="Group 7"/>
          <p:cNvGrpSpPr>
            <a:grpSpLocks/>
          </p:cNvGrpSpPr>
          <p:nvPr/>
        </p:nvGrpSpPr>
        <p:grpSpPr bwMode="auto">
          <a:xfrm>
            <a:off x="0" y="6553200"/>
            <a:ext cx="9144000" cy="304800"/>
            <a:chOff x="0" y="4128"/>
            <a:chExt cx="5760" cy="192"/>
          </a:xfrm>
        </p:grpSpPr>
        <p:sp>
          <p:nvSpPr>
            <p:cNvPr id="71686"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68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685"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169666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84200"/>
            <a:ext cx="8991600" cy="914400"/>
          </a:xfrm>
        </p:spPr>
        <p:txBody>
          <a:bodyPr/>
          <a:lstStyle/>
          <a:p>
            <a:pPr eaLnBrk="1" hangingPunct="1"/>
            <a:r>
              <a:rPr lang="en-US" i="1" smtClean="0"/>
              <a:t>Natural Selection in Response to Introduced Plant Species </a:t>
            </a:r>
            <a:endParaRPr lang="en-US" smtClean="0"/>
          </a:p>
        </p:txBody>
      </p:sp>
      <p:sp>
        <p:nvSpPr>
          <p:cNvPr id="67587" name="Rectangle 3"/>
          <p:cNvSpPr>
            <a:spLocks noGrp="1" noChangeArrowheads="1"/>
          </p:cNvSpPr>
          <p:nvPr>
            <p:ph type="body" idx="1"/>
          </p:nvPr>
        </p:nvSpPr>
        <p:spPr>
          <a:xfrm>
            <a:off x="533400" y="1905000"/>
            <a:ext cx="8305800" cy="4800600"/>
          </a:xfrm>
        </p:spPr>
        <p:txBody>
          <a:bodyPr/>
          <a:lstStyle/>
          <a:p>
            <a:pPr eaLnBrk="1" hangingPunct="1"/>
            <a:r>
              <a:rPr lang="en-US" dirty="0" smtClean="0"/>
              <a:t>Soapberry bugs use their “beak” to feed on seeds within fruits</a:t>
            </a:r>
          </a:p>
          <a:p>
            <a:pPr eaLnBrk="1" hangingPunct="1"/>
            <a:r>
              <a:rPr lang="en-US" dirty="0" smtClean="0"/>
              <a:t>In southern Florida soapberry bugs feed on balloon vine with larger fruit; they have longer beaks</a:t>
            </a:r>
          </a:p>
          <a:p>
            <a:pPr eaLnBrk="1" hangingPunct="1"/>
            <a:r>
              <a:rPr lang="en-US" dirty="0" smtClean="0"/>
              <a:t>In central Florida they feed on </a:t>
            </a:r>
            <a:r>
              <a:rPr lang="en-US" dirty="0" err="1" smtClean="0"/>
              <a:t>goldenrain</a:t>
            </a:r>
            <a:r>
              <a:rPr lang="en-US" dirty="0" smtClean="0"/>
              <a:t> tree with smaller fruit; they have shorter beaks</a:t>
            </a:r>
          </a:p>
          <a:p>
            <a:pPr eaLnBrk="1" hangingPunct="1"/>
            <a:r>
              <a:rPr lang="en-US" dirty="0" smtClean="0"/>
              <a:t>Correlation between fruit size and beak size has also been observed in Louisiana, Oklahoma, and Australia </a:t>
            </a:r>
          </a:p>
        </p:txBody>
      </p:sp>
      <p:grpSp>
        <p:nvGrpSpPr>
          <p:cNvPr id="67588" name="Group 7"/>
          <p:cNvGrpSpPr>
            <a:grpSpLocks/>
          </p:cNvGrpSpPr>
          <p:nvPr/>
        </p:nvGrpSpPr>
        <p:grpSpPr bwMode="auto">
          <a:xfrm>
            <a:off x="0" y="6553200"/>
            <a:ext cx="9144000" cy="304800"/>
            <a:chOff x="0" y="4128"/>
            <a:chExt cx="5760" cy="192"/>
          </a:xfrm>
        </p:grpSpPr>
        <p:sp>
          <p:nvSpPr>
            <p:cNvPr id="6759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759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758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66273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2 Main Types of Evolution</a:t>
            </a:r>
          </a:p>
        </p:txBody>
      </p:sp>
      <p:sp>
        <p:nvSpPr>
          <p:cNvPr id="12291" name="Rectangle 3"/>
          <p:cNvSpPr>
            <a:spLocks noGrp="1" noChangeArrowheads="1"/>
          </p:cNvSpPr>
          <p:nvPr>
            <p:ph type="body" idx="1"/>
          </p:nvPr>
        </p:nvSpPr>
        <p:spPr/>
        <p:txBody>
          <a:bodyPr/>
          <a:lstStyle/>
          <a:p>
            <a:pPr eaLnBrk="1" hangingPunct="1"/>
            <a:r>
              <a:rPr lang="en-US" smtClean="0"/>
              <a:t>Micro-Changes in DNA that occur within a species that leads to differences but </a:t>
            </a:r>
            <a:r>
              <a:rPr lang="en-US" u="sng" smtClean="0"/>
              <a:t>not</a:t>
            </a:r>
            <a:r>
              <a:rPr lang="en-US" smtClean="0"/>
              <a:t> new species.</a:t>
            </a:r>
          </a:p>
        </p:txBody>
      </p:sp>
      <p:pic>
        <p:nvPicPr>
          <p:cNvPr id="12292" name="Picture 4" descr="dog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86150"/>
            <a:ext cx="8458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7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22.13b</a:t>
            </a:r>
            <a:endParaRPr lang="en-US" sz="1200" smtClean="0">
              <a:solidFill>
                <a:schemeClr val="tx1"/>
              </a:solidFill>
              <a:latin typeface="Arial" charset="0"/>
            </a:endParaRPr>
          </a:p>
        </p:txBody>
      </p:sp>
      <p:pic>
        <p:nvPicPr>
          <p:cNvPr id="70659" name="Picture 4" descr="22_13bFoodSourceChange-U"/>
          <p:cNvPicPr>
            <a:picLocks noChangeAspect="1" noChangeArrowheads="1"/>
          </p:cNvPicPr>
          <p:nvPr/>
        </p:nvPicPr>
        <p:blipFill>
          <a:blip r:embed="rId3" cstate="print"/>
          <a:srcRect/>
          <a:stretch>
            <a:fillRect/>
          </a:stretch>
        </p:blipFill>
        <p:spPr bwMode="auto">
          <a:xfrm>
            <a:off x="296863" y="263525"/>
            <a:ext cx="8548687" cy="6584950"/>
          </a:xfrm>
          <a:prstGeom prst="rect">
            <a:avLst/>
          </a:prstGeom>
          <a:noFill/>
          <a:ln w="9525">
            <a:noFill/>
            <a:miter lim="800000"/>
            <a:headEnd/>
            <a:tailEnd/>
          </a:ln>
        </p:spPr>
      </p:pic>
      <p:sp>
        <p:nvSpPr>
          <p:cNvPr id="70660" name="Text Box 5"/>
          <p:cNvSpPr txBox="1">
            <a:spLocks noChangeArrowheads="1"/>
          </p:cNvSpPr>
          <p:nvPr/>
        </p:nvSpPr>
        <p:spPr bwMode="auto">
          <a:xfrm>
            <a:off x="1387475" y="1066800"/>
            <a:ext cx="1838325" cy="546100"/>
          </a:xfrm>
          <a:prstGeom prst="rect">
            <a:avLst/>
          </a:prstGeom>
          <a:noFill/>
          <a:ln w="9525">
            <a:noFill/>
            <a:miter lim="800000"/>
            <a:headEnd/>
            <a:tailEnd/>
          </a:ln>
        </p:spPr>
        <p:txBody>
          <a:bodyPr wrap="none" lIns="0" tIns="0" rIns="0" bIns="0"/>
          <a:lstStyle/>
          <a:p>
            <a:r>
              <a:rPr lang="en-US" sz="1700" b="1"/>
              <a:t>On native species, </a:t>
            </a:r>
            <a:br>
              <a:rPr lang="en-US" sz="1700" b="1"/>
            </a:br>
            <a:r>
              <a:rPr lang="en-US" sz="1700" b="1"/>
              <a:t>southern Florida</a:t>
            </a:r>
          </a:p>
        </p:txBody>
      </p:sp>
      <p:sp>
        <p:nvSpPr>
          <p:cNvPr id="70661" name="Text Box 6"/>
          <p:cNvSpPr txBox="1">
            <a:spLocks noChangeArrowheads="1"/>
          </p:cNvSpPr>
          <p:nvPr/>
        </p:nvSpPr>
        <p:spPr bwMode="auto">
          <a:xfrm>
            <a:off x="2492375" y="3416300"/>
            <a:ext cx="3336925" cy="266700"/>
          </a:xfrm>
          <a:prstGeom prst="rect">
            <a:avLst/>
          </a:prstGeom>
          <a:noFill/>
          <a:ln w="9525">
            <a:noFill/>
            <a:miter lim="800000"/>
            <a:headEnd/>
            <a:tailEnd/>
          </a:ln>
        </p:spPr>
        <p:txBody>
          <a:bodyPr wrap="none" lIns="0" tIns="0" rIns="0" bIns="0"/>
          <a:lstStyle/>
          <a:p>
            <a:r>
              <a:rPr lang="en-US" sz="1700" b="1"/>
              <a:t>Museum-specimen average</a:t>
            </a:r>
          </a:p>
        </p:txBody>
      </p:sp>
      <p:sp>
        <p:nvSpPr>
          <p:cNvPr id="70662" name="Text Box 7"/>
          <p:cNvSpPr txBox="1">
            <a:spLocks noChangeArrowheads="1"/>
          </p:cNvSpPr>
          <p:nvPr/>
        </p:nvSpPr>
        <p:spPr bwMode="auto">
          <a:xfrm>
            <a:off x="2835275" y="4171950"/>
            <a:ext cx="2409825" cy="495300"/>
          </a:xfrm>
          <a:prstGeom prst="rect">
            <a:avLst/>
          </a:prstGeom>
          <a:noFill/>
          <a:ln w="9525">
            <a:noFill/>
            <a:miter lim="800000"/>
            <a:headEnd/>
            <a:tailEnd/>
          </a:ln>
        </p:spPr>
        <p:txBody>
          <a:bodyPr wrap="none" lIns="0" tIns="0" rIns="0" bIns="0"/>
          <a:lstStyle/>
          <a:p>
            <a:r>
              <a:rPr lang="en-US" sz="1700" b="1"/>
              <a:t>On introduced species, </a:t>
            </a:r>
            <a:br>
              <a:rPr lang="en-US" sz="1700" b="1"/>
            </a:br>
            <a:r>
              <a:rPr lang="en-US" sz="1700" b="1"/>
              <a:t>central Florida</a:t>
            </a:r>
          </a:p>
        </p:txBody>
      </p:sp>
      <p:sp>
        <p:nvSpPr>
          <p:cNvPr id="70663" name="Text Box 8"/>
          <p:cNvSpPr txBox="1">
            <a:spLocks noChangeArrowheads="1"/>
          </p:cNvSpPr>
          <p:nvPr/>
        </p:nvSpPr>
        <p:spPr bwMode="auto">
          <a:xfrm rot="-5400000">
            <a:off x="-574675" y="3282951"/>
            <a:ext cx="2276475" cy="228600"/>
          </a:xfrm>
          <a:prstGeom prst="rect">
            <a:avLst/>
          </a:prstGeom>
          <a:noFill/>
          <a:ln w="9525">
            <a:noFill/>
            <a:miter lim="800000"/>
            <a:headEnd/>
            <a:tailEnd/>
          </a:ln>
        </p:spPr>
        <p:txBody>
          <a:bodyPr wrap="none" lIns="0" tIns="0" rIns="0" bIns="0"/>
          <a:lstStyle/>
          <a:p>
            <a:r>
              <a:rPr lang="en-US" sz="1700" b="1"/>
              <a:t>Number of individuals</a:t>
            </a:r>
          </a:p>
        </p:txBody>
      </p:sp>
      <p:sp>
        <p:nvSpPr>
          <p:cNvPr id="70664" name="Text Box 9"/>
          <p:cNvSpPr txBox="1">
            <a:spLocks noChangeArrowheads="1"/>
          </p:cNvSpPr>
          <p:nvPr/>
        </p:nvSpPr>
        <p:spPr bwMode="auto">
          <a:xfrm>
            <a:off x="809625" y="1022350"/>
            <a:ext cx="307975" cy="203200"/>
          </a:xfrm>
          <a:prstGeom prst="rect">
            <a:avLst/>
          </a:prstGeom>
          <a:noFill/>
          <a:ln w="9525">
            <a:noFill/>
            <a:miter lim="800000"/>
            <a:headEnd/>
            <a:tailEnd/>
          </a:ln>
        </p:spPr>
        <p:txBody>
          <a:bodyPr wrap="none" lIns="0" tIns="0" rIns="0" bIns="0"/>
          <a:lstStyle/>
          <a:p>
            <a:r>
              <a:rPr lang="en-US" sz="1700" b="1"/>
              <a:t>10</a:t>
            </a:r>
          </a:p>
        </p:txBody>
      </p:sp>
      <p:sp>
        <p:nvSpPr>
          <p:cNvPr id="70665" name="Text Box 10"/>
          <p:cNvSpPr txBox="1">
            <a:spLocks noChangeArrowheads="1"/>
          </p:cNvSpPr>
          <p:nvPr/>
        </p:nvSpPr>
        <p:spPr bwMode="auto">
          <a:xfrm>
            <a:off x="923925" y="1403350"/>
            <a:ext cx="307975" cy="203200"/>
          </a:xfrm>
          <a:prstGeom prst="rect">
            <a:avLst/>
          </a:prstGeom>
          <a:noFill/>
          <a:ln w="9525">
            <a:noFill/>
            <a:miter lim="800000"/>
            <a:headEnd/>
            <a:tailEnd/>
          </a:ln>
        </p:spPr>
        <p:txBody>
          <a:bodyPr wrap="none" lIns="0" tIns="0" rIns="0" bIns="0"/>
          <a:lstStyle/>
          <a:p>
            <a:r>
              <a:rPr lang="en-US" sz="1700" b="1"/>
              <a:t>8</a:t>
            </a:r>
          </a:p>
        </p:txBody>
      </p:sp>
      <p:sp>
        <p:nvSpPr>
          <p:cNvPr id="70666" name="Text Box 11"/>
          <p:cNvSpPr txBox="1">
            <a:spLocks noChangeArrowheads="1"/>
          </p:cNvSpPr>
          <p:nvPr/>
        </p:nvSpPr>
        <p:spPr bwMode="auto">
          <a:xfrm>
            <a:off x="923925" y="1790700"/>
            <a:ext cx="307975" cy="203200"/>
          </a:xfrm>
          <a:prstGeom prst="rect">
            <a:avLst/>
          </a:prstGeom>
          <a:noFill/>
          <a:ln w="9525">
            <a:noFill/>
            <a:miter lim="800000"/>
            <a:headEnd/>
            <a:tailEnd/>
          </a:ln>
        </p:spPr>
        <p:txBody>
          <a:bodyPr wrap="none" lIns="0" tIns="0" rIns="0" bIns="0"/>
          <a:lstStyle/>
          <a:p>
            <a:r>
              <a:rPr lang="en-US" sz="1700" b="1"/>
              <a:t>6</a:t>
            </a:r>
          </a:p>
        </p:txBody>
      </p:sp>
      <p:sp>
        <p:nvSpPr>
          <p:cNvPr id="70667" name="Text Box 12"/>
          <p:cNvSpPr txBox="1">
            <a:spLocks noChangeArrowheads="1"/>
          </p:cNvSpPr>
          <p:nvPr/>
        </p:nvSpPr>
        <p:spPr bwMode="auto">
          <a:xfrm>
            <a:off x="923925" y="2159000"/>
            <a:ext cx="307975" cy="203200"/>
          </a:xfrm>
          <a:prstGeom prst="rect">
            <a:avLst/>
          </a:prstGeom>
          <a:noFill/>
          <a:ln w="9525">
            <a:noFill/>
            <a:miter lim="800000"/>
            <a:headEnd/>
            <a:tailEnd/>
          </a:ln>
        </p:spPr>
        <p:txBody>
          <a:bodyPr wrap="none" lIns="0" tIns="0" rIns="0" bIns="0"/>
          <a:lstStyle/>
          <a:p>
            <a:r>
              <a:rPr lang="en-US" sz="1700" b="1"/>
              <a:t>4</a:t>
            </a:r>
          </a:p>
        </p:txBody>
      </p:sp>
      <p:sp>
        <p:nvSpPr>
          <p:cNvPr id="70668" name="Text Box 13"/>
          <p:cNvSpPr txBox="1">
            <a:spLocks noChangeArrowheads="1"/>
          </p:cNvSpPr>
          <p:nvPr/>
        </p:nvSpPr>
        <p:spPr bwMode="auto">
          <a:xfrm>
            <a:off x="923925" y="2546350"/>
            <a:ext cx="307975" cy="203200"/>
          </a:xfrm>
          <a:prstGeom prst="rect">
            <a:avLst/>
          </a:prstGeom>
          <a:noFill/>
          <a:ln w="9525">
            <a:noFill/>
            <a:miter lim="800000"/>
            <a:headEnd/>
            <a:tailEnd/>
          </a:ln>
        </p:spPr>
        <p:txBody>
          <a:bodyPr wrap="none" lIns="0" tIns="0" rIns="0" bIns="0"/>
          <a:lstStyle/>
          <a:p>
            <a:r>
              <a:rPr lang="en-US" sz="1700" b="1"/>
              <a:t>2</a:t>
            </a:r>
          </a:p>
        </p:txBody>
      </p:sp>
      <p:sp>
        <p:nvSpPr>
          <p:cNvPr id="70669" name="Text Box 14"/>
          <p:cNvSpPr txBox="1">
            <a:spLocks noChangeArrowheads="1"/>
          </p:cNvSpPr>
          <p:nvPr/>
        </p:nvSpPr>
        <p:spPr bwMode="auto">
          <a:xfrm>
            <a:off x="923925" y="2959100"/>
            <a:ext cx="307975" cy="203200"/>
          </a:xfrm>
          <a:prstGeom prst="rect">
            <a:avLst/>
          </a:prstGeom>
          <a:noFill/>
          <a:ln w="9525">
            <a:noFill/>
            <a:miter lim="800000"/>
            <a:headEnd/>
            <a:tailEnd/>
          </a:ln>
        </p:spPr>
        <p:txBody>
          <a:bodyPr wrap="none" lIns="0" tIns="0" rIns="0" bIns="0"/>
          <a:lstStyle/>
          <a:p>
            <a:r>
              <a:rPr lang="en-US" sz="1700" b="1"/>
              <a:t>0</a:t>
            </a:r>
          </a:p>
        </p:txBody>
      </p:sp>
      <p:sp>
        <p:nvSpPr>
          <p:cNvPr id="70670" name="Text Box 15"/>
          <p:cNvSpPr txBox="1">
            <a:spLocks noChangeArrowheads="1"/>
          </p:cNvSpPr>
          <p:nvPr/>
        </p:nvSpPr>
        <p:spPr bwMode="auto">
          <a:xfrm>
            <a:off x="809625" y="3829050"/>
            <a:ext cx="307975" cy="203200"/>
          </a:xfrm>
          <a:prstGeom prst="rect">
            <a:avLst/>
          </a:prstGeom>
          <a:noFill/>
          <a:ln w="9525">
            <a:noFill/>
            <a:miter lim="800000"/>
            <a:headEnd/>
            <a:tailEnd/>
          </a:ln>
        </p:spPr>
        <p:txBody>
          <a:bodyPr wrap="none" lIns="0" tIns="0" rIns="0" bIns="0"/>
          <a:lstStyle/>
          <a:p>
            <a:r>
              <a:rPr lang="en-US" sz="1700" b="1"/>
              <a:t>10</a:t>
            </a:r>
          </a:p>
        </p:txBody>
      </p:sp>
      <p:sp>
        <p:nvSpPr>
          <p:cNvPr id="70671" name="Text Box 16"/>
          <p:cNvSpPr txBox="1">
            <a:spLocks noChangeArrowheads="1"/>
          </p:cNvSpPr>
          <p:nvPr/>
        </p:nvSpPr>
        <p:spPr bwMode="auto">
          <a:xfrm>
            <a:off x="923925" y="4210050"/>
            <a:ext cx="307975" cy="203200"/>
          </a:xfrm>
          <a:prstGeom prst="rect">
            <a:avLst/>
          </a:prstGeom>
          <a:noFill/>
          <a:ln w="9525">
            <a:noFill/>
            <a:miter lim="800000"/>
            <a:headEnd/>
            <a:tailEnd/>
          </a:ln>
        </p:spPr>
        <p:txBody>
          <a:bodyPr wrap="none" lIns="0" tIns="0" rIns="0" bIns="0"/>
          <a:lstStyle/>
          <a:p>
            <a:r>
              <a:rPr lang="en-US" sz="1700" b="1"/>
              <a:t>8</a:t>
            </a:r>
          </a:p>
        </p:txBody>
      </p:sp>
      <p:sp>
        <p:nvSpPr>
          <p:cNvPr id="70672" name="Text Box 17"/>
          <p:cNvSpPr txBox="1">
            <a:spLocks noChangeArrowheads="1"/>
          </p:cNvSpPr>
          <p:nvPr/>
        </p:nvSpPr>
        <p:spPr bwMode="auto">
          <a:xfrm>
            <a:off x="923925" y="4597400"/>
            <a:ext cx="307975" cy="203200"/>
          </a:xfrm>
          <a:prstGeom prst="rect">
            <a:avLst/>
          </a:prstGeom>
          <a:noFill/>
          <a:ln w="9525">
            <a:noFill/>
            <a:miter lim="800000"/>
            <a:headEnd/>
            <a:tailEnd/>
          </a:ln>
        </p:spPr>
        <p:txBody>
          <a:bodyPr wrap="none" lIns="0" tIns="0" rIns="0" bIns="0"/>
          <a:lstStyle/>
          <a:p>
            <a:r>
              <a:rPr lang="en-US" sz="1700" b="1"/>
              <a:t>6</a:t>
            </a:r>
          </a:p>
        </p:txBody>
      </p:sp>
      <p:sp>
        <p:nvSpPr>
          <p:cNvPr id="70673" name="Text Box 18"/>
          <p:cNvSpPr txBox="1">
            <a:spLocks noChangeArrowheads="1"/>
          </p:cNvSpPr>
          <p:nvPr/>
        </p:nvSpPr>
        <p:spPr bwMode="auto">
          <a:xfrm>
            <a:off x="923925" y="4965700"/>
            <a:ext cx="307975" cy="203200"/>
          </a:xfrm>
          <a:prstGeom prst="rect">
            <a:avLst/>
          </a:prstGeom>
          <a:noFill/>
          <a:ln w="9525">
            <a:noFill/>
            <a:miter lim="800000"/>
            <a:headEnd/>
            <a:tailEnd/>
          </a:ln>
        </p:spPr>
        <p:txBody>
          <a:bodyPr wrap="none" lIns="0" tIns="0" rIns="0" bIns="0"/>
          <a:lstStyle/>
          <a:p>
            <a:r>
              <a:rPr lang="en-US" sz="1700" b="1"/>
              <a:t>4</a:t>
            </a:r>
          </a:p>
        </p:txBody>
      </p:sp>
      <p:sp>
        <p:nvSpPr>
          <p:cNvPr id="70674" name="Text Box 19"/>
          <p:cNvSpPr txBox="1">
            <a:spLocks noChangeArrowheads="1"/>
          </p:cNvSpPr>
          <p:nvPr/>
        </p:nvSpPr>
        <p:spPr bwMode="auto">
          <a:xfrm>
            <a:off x="923925" y="5353050"/>
            <a:ext cx="307975" cy="203200"/>
          </a:xfrm>
          <a:prstGeom prst="rect">
            <a:avLst/>
          </a:prstGeom>
          <a:noFill/>
          <a:ln w="9525">
            <a:noFill/>
            <a:miter lim="800000"/>
            <a:headEnd/>
            <a:tailEnd/>
          </a:ln>
        </p:spPr>
        <p:txBody>
          <a:bodyPr wrap="none" lIns="0" tIns="0" rIns="0" bIns="0"/>
          <a:lstStyle/>
          <a:p>
            <a:r>
              <a:rPr lang="en-US" sz="1700" b="1"/>
              <a:t>2</a:t>
            </a:r>
          </a:p>
        </p:txBody>
      </p:sp>
      <p:sp>
        <p:nvSpPr>
          <p:cNvPr id="70675" name="Text Box 20"/>
          <p:cNvSpPr txBox="1">
            <a:spLocks noChangeArrowheads="1"/>
          </p:cNvSpPr>
          <p:nvPr/>
        </p:nvSpPr>
        <p:spPr bwMode="auto">
          <a:xfrm>
            <a:off x="923925" y="5765800"/>
            <a:ext cx="307975" cy="203200"/>
          </a:xfrm>
          <a:prstGeom prst="rect">
            <a:avLst/>
          </a:prstGeom>
          <a:noFill/>
          <a:ln w="9525">
            <a:noFill/>
            <a:miter lim="800000"/>
            <a:headEnd/>
            <a:tailEnd/>
          </a:ln>
        </p:spPr>
        <p:txBody>
          <a:bodyPr wrap="none" lIns="0" tIns="0" rIns="0" bIns="0"/>
          <a:lstStyle/>
          <a:p>
            <a:r>
              <a:rPr lang="en-US" sz="1700" b="1"/>
              <a:t>0</a:t>
            </a:r>
          </a:p>
        </p:txBody>
      </p:sp>
      <p:sp>
        <p:nvSpPr>
          <p:cNvPr id="70676" name="Text Box 21"/>
          <p:cNvSpPr txBox="1">
            <a:spLocks noChangeArrowheads="1"/>
          </p:cNvSpPr>
          <p:nvPr/>
        </p:nvSpPr>
        <p:spPr bwMode="auto">
          <a:xfrm>
            <a:off x="6943725" y="660400"/>
            <a:ext cx="1400175" cy="203200"/>
          </a:xfrm>
          <a:prstGeom prst="rect">
            <a:avLst/>
          </a:prstGeom>
          <a:noFill/>
          <a:ln w="9525">
            <a:noFill/>
            <a:miter lim="800000"/>
            <a:headEnd/>
            <a:tailEnd/>
          </a:ln>
        </p:spPr>
        <p:txBody>
          <a:bodyPr wrap="none" lIns="0" tIns="0" rIns="0" bIns="0"/>
          <a:lstStyle/>
          <a:p>
            <a:r>
              <a:rPr lang="en-US" sz="1700" b="1"/>
              <a:t>Beak</a:t>
            </a:r>
          </a:p>
        </p:txBody>
      </p:sp>
      <p:sp>
        <p:nvSpPr>
          <p:cNvPr id="70677" name="Text Box 22"/>
          <p:cNvSpPr txBox="1">
            <a:spLocks noChangeArrowheads="1"/>
          </p:cNvSpPr>
          <p:nvPr/>
        </p:nvSpPr>
        <p:spPr bwMode="auto">
          <a:xfrm>
            <a:off x="3286125" y="6286500"/>
            <a:ext cx="2339975" cy="203200"/>
          </a:xfrm>
          <a:prstGeom prst="rect">
            <a:avLst/>
          </a:prstGeom>
          <a:noFill/>
          <a:ln w="9525">
            <a:noFill/>
            <a:miter lim="800000"/>
            <a:headEnd/>
            <a:tailEnd/>
          </a:ln>
        </p:spPr>
        <p:txBody>
          <a:bodyPr wrap="none" lIns="0" tIns="0" rIns="0" bIns="0"/>
          <a:lstStyle/>
          <a:p>
            <a:r>
              <a:rPr lang="en-US" sz="1700" b="1"/>
              <a:t>Beak length (mm)</a:t>
            </a:r>
          </a:p>
        </p:txBody>
      </p:sp>
      <p:sp>
        <p:nvSpPr>
          <p:cNvPr id="70678" name="Text Box 23"/>
          <p:cNvSpPr txBox="1">
            <a:spLocks noChangeArrowheads="1"/>
          </p:cNvSpPr>
          <p:nvPr/>
        </p:nvSpPr>
        <p:spPr bwMode="auto">
          <a:xfrm>
            <a:off x="1254125" y="5981700"/>
            <a:ext cx="307975" cy="203200"/>
          </a:xfrm>
          <a:prstGeom prst="rect">
            <a:avLst/>
          </a:prstGeom>
          <a:noFill/>
          <a:ln w="9525">
            <a:noFill/>
            <a:miter lim="800000"/>
            <a:headEnd/>
            <a:tailEnd/>
          </a:ln>
        </p:spPr>
        <p:txBody>
          <a:bodyPr wrap="none" lIns="0" tIns="0" rIns="0" bIns="0"/>
          <a:lstStyle/>
          <a:p>
            <a:r>
              <a:rPr lang="en-US" sz="1700" b="1"/>
              <a:t>6</a:t>
            </a:r>
          </a:p>
        </p:txBody>
      </p:sp>
      <p:sp>
        <p:nvSpPr>
          <p:cNvPr id="70679" name="Text Box 24"/>
          <p:cNvSpPr txBox="1">
            <a:spLocks noChangeArrowheads="1"/>
          </p:cNvSpPr>
          <p:nvPr/>
        </p:nvSpPr>
        <p:spPr bwMode="auto">
          <a:xfrm>
            <a:off x="2320925" y="5981700"/>
            <a:ext cx="193675" cy="203200"/>
          </a:xfrm>
          <a:prstGeom prst="rect">
            <a:avLst/>
          </a:prstGeom>
          <a:noFill/>
          <a:ln w="9525">
            <a:noFill/>
            <a:miter lim="800000"/>
            <a:headEnd/>
            <a:tailEnd/>
          </a:ln>
        </p:spPr>
        <p:txBody>
          <a:bodyPr wrap="none" lIns="0" tIns="0" rIns="0" bIns="0"/>
          <a:lstStyle/>
          <a:p>
            <a:r>
              <a:rPr lang="en-US" sz="1700" b="1"/>
              <a:t>7</a:t>
            </a:r>
          </a:p>
        </p:txBody>
      </p:sp>
      <p:sp>
        <p:nvSpPr>
          <p:cNvPr id="70680" name="Text Box 25"/>
          <p:cNvSpPr txBox="1">
            <a:spLocks noChangeArrowheads="1"/>
          </p:cNvSpPr>
          <p:nvPr/>
        </p:nvSpPr>
        <p:spPr bwMode="auto">
          <a:xfrm>
            <a:off x="3373438" y="5981700"/>
            <a:ext cx="193675" cy="203200"/>
          </a:xfrm>
          <a:prstGeom prst="rect">
            <a:avLst/>
          </a:prstGeom>
          <a:noFill/>
          <a:ln w="9525">
            <a:noFill/>
            <a:miter lim="800000"/>
            <a:headEnd/>
            <a:tailEnd/>
          </a:ln>
        </p:spPr>
        <p:txBody>
          <a:bodyPr wrap="none" lIns="0" tIns="0" rIns="0" bIns="0"/>
          <a:lstStyle/>
          <a:p>
            <a:r>
              <a:rPr lang="en-US" sz="1700" b="1"/>
              <a:t>8</a:t>
            </a:r>
          </a:p>
        </p:txBody>
      </p:sp>
      <p:sp>
        <p:nvSpPr>
          <p:cNvPr id="70681" name="Text Box 26"/>
          <p:cNvSpPr txBox="1">
            <a:spLocks noChangeArrowheads="1"/>
          </p:cNvSpPr>
          <p:nvPr/>
        </p:nvSpPr>
        <p:spPr bwMode="auto">
          <a:xfrm>
            <a:off x="5411788" y="5984875"/>
            <a:ext cx="277812" cy="212725"/>
          </a:xfrm>
          <a:prstGeom prst="rect">
            <a:avLst/>
          </a:prstGeom>
          <a:noFill/>
          <a:ln w="9525">
            <a:noFill/>
            <a:miter lim="800000"/>
            <a:headEnd/>
            <a:tailEnd/>
          </a:ln>
        </p:spPr>
        <p:txBody>
          <a:bodyPr wrap="none" lIns="0" tIns="0" rIns="0" bIns="0"/>
          <a:lstStyle/>
          <a:p>
            <a:r>
              <a:rPr lang="en-US" sz="1700" b="1"/>
              <a:t>10</a:t>
            </a:r>
          </a:p>
        </p:txBody>
      </p:sp>
      <p:sp>
        <p:nvSpPr>
          <p:cNvPr id="70682" name="Line 27"/>
          <p:cNvSpPr>
            <a:spLocks noChangeShapeType="1"/>
          </p:cNvSpPr>
          <p:nvPr/>
        </p:nvSpPr>
        <p:spPr bwMode="auto">
          <a:xfrm flipV="1">
            <a:off x="4079875" y="5886450"/>
            <a:ext cx="0" cy="381000"/>
          </a:xfrm>
          <a:prstGeom prst="line">
            <a:avLst/>
          </a:prstGeom>
          <a:noFill/>
          <a:ln w="12700">
            <a:solidFill>
              <a:srgbClr val="DC1B3A"/>
            </a:solidFill>
            <a:round/>
            <a:headEnd/>
            <a:tailEnd type="triangle" w="med" len="lg"/>
          </a:ln>
        </p:spPr>
        <p:txBody>
          <a:bodyPr wrap="none" anchor="ctr"/>
          <a:lstStyle/>
          <a:p>
            <a:endParaRPr lang="en-US"/>
          </a:p>
        </p:txBody>
      </p:sp>
      <p:sp>
        <p:nvSpPr>
          <p:cNvPr id="70683" name="Text Box 28"/>
          <p:cNvSpPr txBox="1">
            <a:spLocks noChangeArrowheads="1"/>
          </p:cNvSpPr>
          <p:nvPr/>
        </p:nvSpPr>
        <p:spPr bwMode="auto">
          <a:xfrm>
            <a:off x="6469063" y="5984875"/>
            <a:ext cx="277812" cy="212725"/>
          </a:xfrm>
          <a:prstGeom prst="rect">
            <a:avLst/>
          </a:prstGeom>
          <a:noFill/>
          <a:ln w="9525">
            <a:noFill/>
            <a:miter lim="800000"/>
            <a:headEnd/>
            <a:tailEnd/>
          </a:ln>
        </p:spPr>
        <p:txBody>
          <a:bodyPr wrap="none" lIns="0" tIns="0" rIns="0" bIns="0"/>
          <a:lstStyle/>
          <a:p>
            <a:r>
              <a:rPr lang="en-US" sz="1700" b="1"/>
              <a:t>11</a:t>
            </a:r>
          </a:p>
        </p:txBody>
      </p:sp>
      <p:sp>
        <p:nvSpPr>
          <p:cNvPr id="70684" name="Text Box 29"/>
          <p:cNvSpPr txBox="1">
            <a:spLocks noChangeArrowheads="1"/>
          </p:cNvSpPr>
          <p:nvPr/>
        </p:nvSpPr>
        <p:spPr bwMode="auto">
          <a:xfrm>
            <a:off x="323850" y="269875"/>
            <a:ext cx="1044575" cy="231775"/>
          </a:xfrm>
          <a:prstGeom prst="rect">
            <a:avLst/>
          </a:prstGeom>
          <a:noFill/>
          <a:ln w="9525">
            <a:noFill/>
            <a:miter lim="800000"/>
            <a:headEnd/>
            <a:tailEnd/>
          </a:ln>
        </p:spPr>
        <p:txBody>
          <a:bodyPr wrap="none" lIns="0" tIns="0" rIns="0" bIns="0"/>
          <a:lstStyle/>
          <a:p>
            <a:r>
              <a:rPr lang="en-US" sz="1700" b="1">
                <a:solidFill>
                  <a:srgbClr val="DC1B3A"/>
                </a:solidFill>
              </a:rPr>
              <a:t>RESULTS</a:t>
            </a:r>
          </a:p>
        </p:txBody>
      </p:sp>
      <p:sp>
        <p:nvSpPr>
          <p:cNvPr id="70685" name="Text Box 30"/>
          <p:cNvSpPr txBox="1">
            <a:spLocks noChangeArrowheads="1"/>
          </p:cNvSpPr>
          <p:nvPr/>
        </p:nvSpPr>
        <p:spPr bwMode="auto">
          <a:xfrm>
            <a:off x="4435475" y="5981700"/>
            <a:ext cx="193675" cy="203200"/>
          </a:xfrm>
          <a:prstGeom prst="rect">
            <a:avLst/>
          </a:prstGeom>
          <a:noFill/>
          <a:ln w="9525">
            <a:noFill/>
            <a:miter lim="800000"/>
            <a:headEnd/>
            <a:tailEnd/>
          </a:ln>
        </p:spPr>
        <p:txBody>
          <a:bodyPr wrap="none" lIns="0" tIns="0" rIns="0" bIns="0"/>
          <a:lstStyle/>
          <a:p>
            <a:r>
              <a:rPr lang="en-US" sz="1700" b="1"/>
              <a:t>9</a:t>
            </a:r>
          </a:p>
        </p:txBody>
      </p:sp>
      <p:sp>
        <p:nvSpPr>
          <p:cNvPr id="70686" name="Line 31"/>
          <p:cNvSpPr>
            <a:spLocks noChangeShapeType="1"/>
          </p:cNvSpPr>
          <p:nvPr/>
        </p:nvSpPr>
        <p:spPr bwMode="auto">
          <a:xfrm flipV="1">
            <a:off x="4211638" y="3079750"/>
            <a:ext cx="0" cy="381000"/>
          </a:xfrm>
          <a:prstGeom prst="line">
            <a:avLst/>
          </a:prstGeom>
          <a:noFill/>
          <a:ln w="12700">
            <a:solidFill>
              <a:srgbClr val="DC1B3A"/>
            </a:solidFill>
            <a:round/>
            <a:headEnd/>
            <a:tailEnd type="triangle" w="med" len="lg"/>
          </a:ln>
        </p:spPr>
        <p:txBody>
          <a:bodyPr wrap="none" anchor="ctr"/>
          <a:lstStyle/>
          <a:p>
            <a:endParaRPr lang="en-US"/>
          </a:p>
        </p:txBody>
      </p:sp>
    </p:spTree>
    <p:extLst>
      <p:ext uri="{BB962C8B-B14F-4D97-AF65-F5344CB8AC3E}">
        <p14:creationId xmlns:p14="http://schemas.microsoft.com/office/powerpoint/2010/main" val="2137202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533400" y="1371600"/>
            <a:ext cx="8534400" cy="3225800"/>
          </a:xfrm>
        </p:spPr>
        <p:txBody>
          <a:bodyPr/>
          <a:lstStyle/>
          <a:p>
            <a:pPr eaLnBrk="1" hangingPunct="1"/>
            <a:r>
              <a:rPr lang="en-US" dirty="0" smtClean="0"/>
              <a:t>Natural selection does not create new traits, but edits or selects for traits already present in the population</a:t>
            </a:r>
          </a:p>
          <a:p>
            <a:pPr eaLnBrk="1" hangingPunct="1"/>
            <a:r>
              <a:rPr lang="en-US" dirty="0" smtClean="0"/>
              <a:t>The local environment determines which traits will be selected for or selected against in any specific population</a:t>
            </a:r>
          </a:p>
          <a:p>
            <a:pPr eaLnBrk="1" hangingPunct="1"/>
            <a:r>
              <a:rPr lang="en-US" dirty="0" smtClean="0"/>
              <a:t>It “selects” for pre-existing variants; this is an important concept. </a:t>
            </a:r>
          </a:p>
        </p:txBody>
      </p:sp>
      <p:grpSp>
        <p:nvGrpSpPr>
          <p:cNvPr id="74755" name="Group 6"/>
          <p:cNvGrpSpPr>
            <a:grpSpLocks/>
          </p:cNvGrpSpPr>
          <p:nvPr/>
        </p:nvGrpSpPr>
        <p:grpSpPr bwMode="auto">
          <a:xfrm>
            <a:off x="0" y="6553200"/>
            <a:ext cx="9144000" cy="304800"/>
            <a:chOff x="0" y="4128"/>
            <a:chExt cx="5760" cy="192"/>
          </a:xfrm>
        </p:grpSpPr>
        <p:sp>
          <p:nvSpPr>
            <p:cNvPr id="7475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475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475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22.UN03</a:t>
            </a:r>
            <a:endParaRPr lang="en-US" sz="1200" smtClean="0">
              <a:solidFill>
                <a:schemeClr val="tx1"/>
              </a:solidFill>
              <a:latin typeface="Arial" charset="0"/>
            </a:endParaRPr>
          </a:p>
        </p:txBody>
      </p:sp>
      <p:pic>
        <p:nvPicPr>
          <p:cNvPr id="102403" name="Picture 4" descr="22_UN03Test_Q7-L"/>
          <p:cNvPicPr>
            <a:picLocks noChangeAspect="1" noChangeArrowheads="1"/>
          </p:cNvPicPr>
          <p:nvPr/>
        </p:nvPicPr>
        <p:blipFill>
          <a:blip r:embed="rId3" cstate="print"/>
          <a:srcRect/>
          <a:stretch>
            <a:fillRect/>
          </a:stretch>
        </p:blipFill>
        <p:spPr bwMode="auto">
          <a:xfrm>
            <a:off x="296863" y="1066800"/>
            <a:ext cx="8548687"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Evidence for Evolution   </a:t>
            </a:r>
          </a:p>
        </p:txBody>
      </p:sp>
      <p:sp>
        <p:nvSpPr>
          <p:cNvPr id="35843" name="Rectangle 3"/>
          <p:cNvSpPr>
            <a:spLocks noGrp="1" noChangeArrowheads="1"/>
          </p:cNvSpPr>
          <p:nvPr>
            <p:ph type="body" idx="1"/>
          </p:nvPr>
        </p:nvSpPr>
        <p:spPr/>
        <p:txBody>
          <a:bodyPr/>
          <a:lstStyle/>
          <a:p>
            <a:pPr eaLnBrk="1" hangingPunct="1"/>
            <a:r>
              <a:rPr lang="en-US" dirty="0" smtClean="0"/>
              <a:t>All living things contain similar </a:t>
            </a:r>
            <a:r>
              <a:rPr lang="en-US" b="1" dirty="0" smtClean="0"/>
              <a:t>DNA</a:t>
            </a:r>
            <a:r>
              <a:rPr lang="en-US" dirty="0" smtClean="0"/>
              <a:t>, </a:t>
            </a:r>
            <a:r>
              <a:rPr lang="en-US" b="1" dirty="0" smtClean="0"/>
              <a:t>RNA</a:t>
            </a:r>
            <a:r>
              <a:rPr lang="en-US" dirty="0" smtClean="0"/>
              <a:t>, and </a:t>
            </a:r>
            <a:r>
              <a:rPr lang="en-US" b="1" dirty="0" smtClean="0"/>
              <a:t>proteins</a:t>
            </a:r>
            <a:r>
              <a:rPr lang="en-US" dirty="0" smtClean="0"/>
              <a:t>. </a:t>
            </a:r>
          </a:p>
          <a:p>
            <a:pPr eaLnBrk="1" hangingPunct="1"/>
            <a:endParaRPr lang="en-US" dirty="0" smtClean="0"/>
          </a:p>
          <a:p>
            <a:pPr eaLnBrk="1" hangingPunct="1"/>
            <a:r>
              <a:rPr lang="en-US" dirty="0" smtClean="0"/>
              <a:t>By comparing </a:t>
            </a:r>
            <a:r>
              <a:rPr lang="en-US" b="1" dirty="0" smtClean="0"/>
              <a:t>DNA sequences</a:t>
            </a:r>
            <a:r>
              <a:rPr lang="en-US" dirty="0" smtClean="0"/>
              <a:t> of two organisms, scientists can determine whether or not the organisms are closely related.  </a:t>
            </a:r>
          </a:p>
          <a:p>
            <a:pPr eaLnBrk="1" hangingPunct="1"/>
            <a:endParaRPr lang="en-US" dirty="0" smtClean="0"/>
          </a:p>
          <a:p>
            <a:pPr eaLnBrk="1" hangingPunct="1"/>
            <a:r>
              <a:rPr lang="en-US" dirty="0" smtClean="0"/>
              <a:t>The relationship can then be used to construct </a:t>
            </a:r>
            <a:r>
              <a:rPr lang="en-US" b="1" dirty="0" smtClean="0"/>
              <a:t>evolutionary pathways</a:t>
            </a:r>
            <a:r>
              <a:rPr lang="en-US" dirty="0" smtClean="0"/>
              <a:t>.</a:t>
            </a:r>
          </a:p>
        </p:txBody>
      </p:sp>
    </p:spTree>
    <p:extLst>
      <p:ext uri="{BB962C8B-B14F-4D97-AF65-F5344CB8AC3E}">
        <p14:creationId xmlns:p14="http://schemas.microsoft.com/office/powerpoint/2010/main" val="2270289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508000"/>
            <a:ext cx="8534400" cy="503238"/>
          </a:xfrm>
        </p:spPr>
        <p:txBody>
          <a:bodyPr/>
          <a:lstStyle/>
          <a:p>
            <a:pPr eaLnBrk="1" hangingPunct="1"/>
            <a:r>
              <a:rPr lang="en-US" smtClean="0"/>
              <a:t>Homology</a:t>
            </a:r>
            <a:endParaRPr lang="en-US" b="0" smtClean="0">
              <a:solidFill>
                <a:schemeClr val="tx1"/>
              </a:solidFill>
            </a:endParaRPr>
          </a:p>
        </p:txBody>
      </p:sp>
      <p:sp>
        <p:nvSpPr>
          <p:cNvPr id="75779" name="Rectangle 3"/>
          <p:cNvSpPr>
            <a:spLocks noGrp="1" noChangeArrowheads="1"/>
          </p:cNvSpPr>
          <p:nvPr>
            <p:ph type="body" idx="1"/>
          </p:nvPr>
        </p:nvSpPr>
        <p:spPr>
          <a:xfrm>
            <a:off x="533400" y="1365250"/>
            <a:ext cx="8534400" cy="1098550"/>
          </a:xfrm>
        </p:spPr>
        <p:txBody>
          <a:bodyPr/>
          <a:lstStyle/>
          <a:p>
            <a:pPr eaLnBrk="1" hangingPunct="1"/>
            <a:r>
              <a:rPr lang="en-US" b="1" dirty="0" smtClean="0"/>
              <a:t>Homology </a:t>
            </a:r>
            <a:r>
              <a:rPr lang="en-US" dirty="0" smtClean="0"/>
              <a:t>is similarity resulting from common ancestry</a:t>
            </a:r>
          </a:p>
          <a:p>
            <a:pPr eaLnBrk="1" hangingPunct="1"/>
            <a:r>
              <a:rPr lang="en-US" dirty="0" smtClean="0"/>
              <a:t>The fossil record shows homology; organisms in the fossil record are “similar” to their modern day species, but yet distinctly different in some features. </a:t>
            </a:r>
          </a:p>
        </p:txBody>
      </p:sp>
      <p:grpSp>
        <p:nvGrpSpPr>
          <p:cNvPr id="75780" name="Group 7"/>
          <p:cNvGrpSpPr>
            <a:grpSpLocks/>
          </p:cNvGrpSpPr>
          <p:nvPr/>
        </p:nvGrpSpPr>
        <p:grpSpPr bwMode="auto">
          <a:xfrm>
            <a:off x="0" y="6553200"/>
            <a:ext cx="9144000" cy="304800"/>
            <a:chOff x="0" y="4128"/>
            <a:chExt cx="5760" cy="192"/>
          </a:xfrm>
        </p:grpSpPr>
        <p:sp>
          <p:nvSpPr>
            <p:cNvPr id="7578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578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578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22.15</a:t>
            </a:r>
            <a:endParaRPr lang="en-US" sz="1200" smtClean="0">
              <a:solidFill>
                <a:schemeClr val="tx1"/>
              </a:solidFill>
              <a:latin typeface="Arial" charset="0"/>
            </a:endParaRPr>
          </a:p>
        </p:txBody>
      </p:sp>
      <p:grpSp>
        <p:nvGrpSpPr>
          <p:cNvPr id="28" name="Group 27"/>
          <p:cNvGrpSpPr/>
          <p:nvPr/>
        </p:nvGrpSpPr>
        <p:grpSpPr>
          <a:xfrm>
            <a:off x="296863" y="1925637"/>
            <a:ext cx="8548687" cy="4703763"/>
            <a:chOff x="296863" y="1143000"/>
            <a:chExt cx="8548687" cy="4703763"/>
          </a:xfrm>
        </p:grpSpPr>
        <p:pic>
          <p:nvPicPr>
            <p:cNvPr id="77827" name="Picture 4" descr="22_15HomologousForelimbs-U"/>
            <p:cNvPicPr>
              <a:picLocks noChangeAspect="1" noChangeArrowheads="1"/>
            </p:cNvPicPr>
            <p:nvPr/>
          </p:nvPicPr>
          <p:blipFill>
            <a:blip r:embed="rId3" cstate="print"/>
            <a:srcRect/>
            <a:stretch>
              <a:fillRect/>
            </a:stretch>
          </p:blipFill>
          <p:spPr bwMode="auto">
            <a:xfrm>
              <a:off x="296863" y="1143000"/>
              <a:ext cx="8548687" cy="4530725"/>
            </a:xfrm>
            <a:prstGeom prst="rect">
              <a:avLst/>
            </a:prstGeom>
            <a:noFill/>
            <a:ln w="9525">
              <a:noFill/>
              <a:miter lim="800000"/>
              <a:headEnd/>
              <a:tailEnd/>
            </a:ln>
          </p:spPr>
        </p:pic>
        <p:sp>
          <p:nvSpPr>
            <p:cNvPr id="77828" name="Text Box 5"/>
            <p:cNvSpPr txBox="1">
              <a:spLocks noChangeArrowheads="1"/>
            </p:cNvSpPr>
            <p:nvPr/>
          </p:nvSpPr>
          <p:spPr bwMode="auto">
            <a:xfrm>
              <a:off x="331788" y="2101850"/>
              <a:ext cx="847725" cy="228600"/>
            </a:xfrm>
            <a:prstGeom prst="rect">
              <a:avLst/>
            </a:prstGeom>
            <a:noFill/>
            <a:ln w="9525">
              <a:noFill/>
              <a:miter lim="800000"/>
              <a:headEnd/>
              <a:tailEnd/>
            </a:ln>
          </p:spPr>
          <p:txBody>
            <a:bodyPr wrap="none" lIns="0" tIns="0" rIns="0" bIns="0"/>
            <a:lstStyle/>
            <a:p>
              <a:r>
                <a:rPr lang="en-US" sz="1600" b="1"/>
                <a:t>Humerus</a:t>
              </a:r>
            </a:p>
          </p:txBody>
        </p:sp>
        <p:sp>
          <p:nvSpPr>
            <p:cNvPr id="77829" name="Line 6"/>
            <p:cNvSpPr>
              <a:spLocks noChangeShapeType="1"/>
            </p:cNvSpPr>
            <p:nvPr/>
          </p:nvSpPr>
          <p:spPr bwMode="auto">
            <a:xfrm>
              <a:off x="1265238" y="2230438"/>
              <a:ext cx="860425" cy="0"/>
            </a:xfrm>
            <a:prstGeom prst="line">
              <a:avLst/>
            </a:prstGeom>
            <a:noFill/>
            <a:ln w="12700">
              <a:solidFill>
                <a:schemeClr val="tx1"/>
              </a:solidFill>
              <a:round/>
              <a:headEnd/>
              <a:tailEnd/>
            </a:ln>
          </p:spPr>
          <p:txBody>
            <a:bodyPr wrap="none" anchor="ctr"/>
            <a:lstStyle/>
            <a:p>
              <a:endParaRPr lang="en-US"/>
            </a:p>
          </p:txBody>
        </p:sp>
        <p:sp>
          <p:nvSpPr>
            <p:cNvPr id="77830" name="Text Box 7"/>
            <p:cNvSpPr txBox="1">
              <a:spLocks noChangeArrowheads="1"/>
            </p:cNvSpPr>
            <p:nvPr/>
          </p:nvSpPr>
          <p:spPr bwMode="auto">
            <a:xfrm>
              <a:off x="330200" y="3286125"/>
              <a:ext cx="690563" cy="215900"/>
            </a:xfrm>
            <a:prstGeom prst="rect">
              <a:avLst/>
            </a:prstGeom>
            <a:noFill/>
            <a:ln w="9525">
              <a:noFill/>
              <a:miter lim="800000"/>
              <a:headEnd/>
              <a:tailEnd/>
            </a:ln>
          </p:spPr>
          <p:txBody>
            <a:bodyPr wrap="none" lIns="0" tIns="0" rIns="0" bIns="0"/>
            <a:lstStyle/>
            <a:p>
              <a:r>
                <a:rPr lang="en-US" sz="1600" b="1"/>
                <a:t>Radius</a:t>
              </a:r>
            </a:p>
          </p:txBody>
        </p:sp>
        <p:sp>
          <p:nvSpPr>
            <p:cNvPr id="77831" name="Line 8"/>
            <p:cNvSpPr>
              <a:spLocks noChangeShapeType="1"/>
            </p:cNvSpPr>
            <p:nvPr/>
          </p:nvSpPr>
          <p:spPr bwMode="auto">
            <a:xfrm>
              <a:off x="1049338" y="3416300"/>
              <a:ext cx="1173162" cy="0"/>
            </a:xfrm>
            <a:prstGeom prst="line">
              <a:avLst/>
            </a:prstGeom>
            <a:noFill/>
            <a:ln w="12700">
              <a:solidFill>
                <a:schemeClr val="tx1"/>
              </a:solidFill>
              <a:round/>
              <a:headEnd/>
              <a:tailEnd/>
            </a:ln>
          </p:spPr>
          <p:txBody>
            <a:bodyPr wrap="none" anchor="ctr"/>
            <a:lstStyle/>
            <a:p>
              <a:endParaRPr lang="en-US"/>
            </a:p>
          </p:txBody>
        </p:sp>
        <p:sp>
          <p:nvSpPr>
            <p:cNvPr id="77832" name="Line 9"/>
            <p:cNvSpPr>
              <a:spLocks noChangeShapeType="1"/>
            </p:cNvSpPr>
            <p:nvPr/>
          </p:nvSpPr>
          <p:spPr bwMode="auto">
            <a:xfrm>
              <a:off x="842963" y="3690938"/>
              <a:ext cx="1412875" cy="0"/>
            </a:xfrm>
            <a:prstGeom prst="line">
              <a:avLst/>
            </a:prstGeom>
            <a:noFill/>
            <a:ln w="12700">
              <a:solidFill>
                <a:schemeClr val="tx1"/>
              </a:solidFill>
              <a:round/>
              <a:headEnd/>
              <a:tailEnd/>
            </a:ln>
          </p:spPr>
          <p:txBody>
            <a:bodyPr wrap="none" anchor="ctr"/>
            <a:lstStyle/>
            <a:p>
              <a:endParaRPr lang="en-US"/>
            </a:p>
          </p:txBody>
        </p:sp>
        <p:sp>
          <p:nvSpPr>
            <p:cNvPr id="77833" name="Line 10"/>
            <p:cNvSpPr>
              <a:spLocks noChangeShapeType="1"/>
            </p:cNvSpPr>
            <p:nvPr/>
          </p:nvSpPr>
          <p:spPr bwMode="auto">
            <a:xfrm>
              <a:off x="1112838" y="4148138"/>
              <a:ext cx="822325" cy="73025"/>
            </a:xfrm>
            <a:prstGeom prst="line">
              <a:avLst/>
            </a:prstGeom>
            <a:noFill/>
            <a:ln w="12700">
              <a:solidFill>
                <a:schemeClr val="tx1"/>
              </a:solidFill>
              <a:round/>
              <a:headEnd/>
              <a:tailEnd/>
            </a:ln>
          </p:spPr>
          <p:txBody>
            <a:bodyPr wrap="none" anchor="ctr"/>
            <a:lstStyle/>
            <a:p>
              <a:endParaRPr lang="en-US"/>
            </a:p>
          </p:txBody>
        </p:sp>
        <p:sp>
          <p:nvSpPr>
            <p:cNvPr id="77834" name="Line 11"/>
            <p:cNvSpPr>
              <a:spLocks noChangeShapeType="1"/>
            </p:cNvSpPr>
            <p:nvPr/>
          </p:nvSpPr>
          <p:spPr bwMode="auto">
            <a:xfrm flipH="1" flipV="1">
              <a:off x="1112838" y="4152900"/>
              <a:ext cx="842962" cy="177800"/>
            </a:xfrm>
            <a:prstGeom prst="line">
              <a:avLst/>
            </a:prstGeom>
            <a:noFill/>
            <a:ln w="12700">
              <a:solidFill>
                <a:schemeClr val="tx1"/>
              </a:solidFill>
              <a:round/>
              <a:headEnd/>
              <a:tailEnd/>
            </a:ln>
          </p:spPr>
          <p:txBody>
            <a:bodyPr wrap="none" anchor="ctr"/>
            <a:lstStyle/>
            <a:p>
              <a:endParaRPr lang="en-US"/>
            </a:p>
          </p:txBody>
        </p:sp>
        <p:sp>
          <p:nvSpPr>
            <p:cNvPr id="77835" name="Line 12"/>
            <p:cNvSpPr>
              <a:spLocks noChangeShapeType="1"/>
            </p:cNvSpPr>
            <p:nvPr/>
          </p:nvSpPr>
          <p:spPr bwMode="auto">
            <a:xfrm flipV="1">
              <a:off x="1557338" y="4432300"/>
              <a:ext cx="215900" cy="12700"/>
            </a:xfrm>
            <a:prstGeom prst="line">
              <a:avLst/>
            </a:prstGeom>
            <a:noFill/>
            <a:ln w="12700">
              <a:solidFill>
                <a:schemeClr val="tx1"/>
              </a:solidFill>
              <a:round/>
              <a:headEnd/>
              <a:tailEnd/>
            </a:ln>
          </p:spPr>
          <p:txBody>
            <a:bodyPr wrap="none" anchor="ctr"/>
            <a:lstStyle/>
            <a:p>
              <a:endParaRPr lang="en-US"/>
            </a:p>
          </p:txBody>
        </p:sp>
        <p:sp>
          <p:nvSpPr>
            <p:cNvPr id="77836" name="Line 13"/>
            <p:cNvSpPr>
              <a:spLocks noChangeShapeType="1"/>
            </p:cNvSpPr>
            <p:nvPr/>
          </p:nvSpPr>
          <p:spPr bwMode="auto">
            <a:xfrm flipH="1" flipV="1">
              <a:off x="1554163" y="4440238"/>
              <a:ext cx="338137" cy="139700"/>
            </a:xfrm>
            <a:prstGeom prst="line">
              <a:avLst/>
            </a:prstGeom>
            <a:noFill/>
            <a:ln w="12700">
              <a:solidFill>
                <a:schemeClr val="tx1"/>
              </a:solidFill>
              <a:round/>
              <a:headEnd/>
              <a:tailEnd/>
            </a:ln>
          </p:spPr>
          <p:txBody>
            <a:bodyPr wrap="none" anchor="ctr"/>
            <a:lstStyle/>
            <a:p>
              <a:endParaRPr lang="en-US"/>
            </a:p>
          </p:txBody>
        </p:sp>
        <p:sp>
          <p:nvSpPr>
            <p:cNvPr id="77837" name="Text Box 14"/>
            <p:cNvSpPr txBox="1">
              <a:spLocks noChangeArrowheads="1"/>
            </p:cNvSpPr>
            <p:nvPr/>
          </p:nvSpPr>
          <p:spPr bwMode="auto">
            <a:xfrm>
              <a:off x="334963" y="3573463"/>
              <a:ext cx="457200" cy="220662"/>
            </a:xfrm>
            <a:prstGeom prst="rect">
              <a:avLst/>
            </a:prstGeom>
            <a:noFill/>
            <a:ln w="9525">
              <a:noFill/>
              <a:miter lim="800000"/>
              <a:headEnd/>
              <a:tailEnd/>
            </a:ln>
          </p:spPr>
          <p:txBody>
            <a:bodyPr wrap="none" lIns="0" tIns="0" rIns="0" bIns="0"/>
            <a:lstStyle/>
            <a:p>
              <a:r>
                <a:rPr lang="en-US" sz="1600" b="1"/>
                <a:t>Ulna</a:t>
              </a:r>
            </a:p>
          </p:txBody>
        </p:sp>
        <p:sp>
          <p:nvSpPr>
            <p:cNvPr id="77838" name="Text Box 15"/>
            <p:cNvSpPr txBox="1">
              <a:spLocks noChangeArrowheads="1"/>
            </p:cNvSpPr>
            <p:nvPr/>
          </p:nvSpPr>
          <p:spPr bwMode="auto">
            <a:xfrm>
              <a:off x="334963" y="4008438"/>
              <a:ext cx="746125" cy="215900"/>
            </a:xfrm>
            <a:prstGeom prst="rect">
              <a:avLst/>
            </a:prstGeom>
            <a:noFill/>
            <a:ln w="9525">
              <a:noFill/>
              <a:miter lim="800000"/>
              <a:headEnd/>
              <a:tailEnd/>
            </a:ln>
          </p:spPr>
          <p:txBody>
            <a:bodyPr wrap="none" lIns="0" tIns="0" rIns="0" bIns="0"/>
            <a:lstStyle/>
            <a:p>
              <a:r>
                <a:rPr lang="en-US" sz="1600" b="1"/>
                <a:t>Carpals</a:t>
              </a:r>
            </a:p>
          </p:txBody>
        </p:sp>
        <p:sp>
          <p:nvSpPr>
            <p:cNvPr id="77839" name="Line 16"/>
            <p:cNvSpPr>
              <a:spLocks noChangeShapeType="1"/>
            </p:cNvSpPr>
            <p:nvPr/>
          </p:nvSpPr>
          <p:spPr bwMode="auto">
            <a:xfrm flipH="1" flipV="1">
              <a:off x="1109663" y="4148138"/>
              <a:ext cx="820737" cy="68262"/>
            </a:xfrm>
            <a:prstGeom prst="line">
              <a:avLst/>
            </a:prstGeom>
            <a:noFill/>
            <a:ln w="12700">
              <a:solidFill>
                <a:schemeClr val="tx1"/>
              </a:solidFill>
              <a:round/>
              <a:headEnd/>
              <a:tailEnd/>
            </a:ln>
          </p:spPr>
          <p:txBody>
            <a:bodyPr wrap="none" anchor="ctr"/>
            <a:lstStyle/>
            <a:p>
              <a:endParaRPr lang="en-US"/>
            </a:p>
          </p:txBody>
        </p:sp>
        <p:sp>
          <p:nvSpPr>
            <p:cNvPr id="77840" name="Line 17"/>
            <p:cNvSpPr>
              <a:spLocks noChangeShapeType="1"/>
            </p:cNvSpPr>
            <p:nvPr/>
          </p:nvSpPr>
          <p:spPr bwMode="auto">
            <a:xfrm flipH="1" flipV="1">
              <a:off x="1104900" y="4148138"/>
              <a:ext cx="846138" cy="177800"/>
            </a:xfrm>
            <a:prstGeom prst="line">
              <a:avLst/>
            </a:prstGeom>
            <a:noFill/>
            <a:ln w="12700">
              <a:solidFill>
                <a:schemeClr val="tx1"/>
              </a:solidFill>
              <a:round/>
              <a:headEnd/>
              <a:tailEnd/>
            </a:ln>
          </p:spPr>
          <p:txBody>
            <a:bodyPr wrap="none" anchor="ctr"/>
            <a:lstStyle/>
            <a:p>
              <a:endParaRPr lang="en-US"/>
            </a:p>
          </p:txBody>
        </p:sp>
        <p:sp>
          <p:nvSpPr>
            <p:cNvPr id="77841" name="Line 18"/>
            <p:cNvSpPr>
              <a:spLocks noChangeShapeType="1"/>
            </p:cNvSpPr>
            <p:nvPr/>
          </p:nvSpPr>
          <p:spPr bwMode="auto">
            <a:xfrm flipH="1">
              <a:off x="1544638" y="4432300"/>
              <a:ext cx="220662" cy="12700"/>
            </a:xfrm>
            <a:prstGeom prst="line">
              <a:avLst/>
            </a:prstGeom>
            <a:noFill/>
            <a:ln w="12700">
              <a:solidFill>
                <a:schemeClr val="tx1"/>
              </a:solidFill>
              <a:round/>
              <a:headEnd/>
              <a:tailEnd/>
            </a:ln>
          </p:spPr>
          <p:txBody>
            <a:bodyPr wrap="none" anchor="ctr"/>
            <a:lstStyle/>
            <a:p>
              <a:endParaRPr lang="en-US"/>
            </a:p>
          </p:txBody>
        </p:sp>
        <p:sp>
          <p:nvSpPr>
            <p:cNvPr id="77842" name="Line 19"/>
            <p:cNvSpPr>
              <a:spLocks noChangeShapeType="1"/>
            </p:cNvSpPr>
            <p:nvPr/>
          </p:nvSpPr>
          <p:spPr bwMode="auto">
            <a:xfrm flipH="1" flipV="1">
              <a:off x="1541463" y="4440238"/>
              <a:ext cx="350837" cy="139700"/>
            </a:xfrm>
            <a:prstGeom prst="line">
              <a:avLst/>
            </a:prstGeom>
            <a:noFill/>
            <a:ln w="12700">
              <a:solidFill>
                <a:schemeClr val="tx1"/>
              </a:solidFill>
              <a:round/>
              <a:headEnd/>
              <a:tailEnd/>
            </a:ln>
          </p:spPr>
          <p:txBody>
            <a:bodyPr wrap="none" anchor="ctr"/>
            <a:lstStyle/>
            <a:p>
              <a:endParaRPr lang="en-US"/>
            </a:p>
          </p:txBody>
        </p:sp>
        <p:sp>
          <p:nvSpPr>
            <p:cNvPr id="77843" name="Line 20"/>
            <p:cNvSpPr>
              <a:spLocks noChangeShapeType="1"/>
            </p:cNvSpPr>
            <p:nvPr/>
          </p:nvSpPr>
          <p:spPr bwMode="auto">
            <a:xfrm flipH="1" flipV="1">
              <a:off x="1392238" y="4741863"/>
              <a:ext cx="504825" cy="101600"/>
            </a:xfrm>
            <a:prstGeom prst="line">
              <a:avLst/>
            </a:prstGeom>
            <a:noFill/>
            <a:ln w="12700">
              <a:solidFill>
                <a:schemeClr val="tx1"/>
              </a:solidFill>
              <a:round/>
              <a:headEnd/>
              <a:tailEnd/>
            </a:ln>
          </p:spPr>
          <p:txBody>
            <a:bodyPr wrap="none" anchor="ctr"/>
            <a:lstStyle/>
            <a:p>
              <a:endParaRPr lang="en-US"/>
            </a:p>
          </p:txBody>
        </p:sp>
        <p:sp>
          <p:nvSpPr>
            <p:cNvPr id="77844" name="Line 21"/>
            <p:cNvSpPr>
              <a:spLocks noChangeShapeType="1"/>
            </p:cNvSpPr>
            <p:nvPr/>
          </p:nvSpPr>
          <p:spPr bwMode="auto">
            <a:xfrm flipH="1" flipV="1">
              <a:off x="1379538" y="4741863"/>
              <a:ext cx="546100" cy="282575"/>
            </a:xfrm>
            <a:prstGeom prst="line">
              <a:avLst/>
            </a:prstGeom>
            <a:noFill/>
            <a:ln w="12700">
              <a:solidFill>
                <a:schemeClr val="tx1"/>
              </a:solidFill>
              <a:round/>
              <a:headEnd/>
              <a:tailEnd/>
            </a:ln>
          </p:spPr>
          <p:txBody>
            <a:bodyPr wrap="none" anchor="ctr"/>
            <a:lstStyle/>
            <a:p>
              <a:endParaRPr lang="en-US"/>
            </a:p>
          </p:txBody>
        </p:sp>
        <p:sp>
          <p:nvSpPr>
            <p:cNvPr id="77845" name="Text Box 22"/>
            <p:cNvSpPr txBox="1">
              <a:spLocks noChangeArrowheads="1"/>
            </p:cNvSpPr>
            <p:nvPr/>
          </p:nvSpPr>
          <p:spPr bwMode="auto">
            <a:xfrm>
              <a:off x="341313" y="4308475"/>
              <a:ext cx="1203325" cy="266700"/>
            </a:xfrm>
            <a:prstGeom prst="rect">
              <a:avLst/>
            </a:prstGeom>
            <a:noFill/>
            <a:ln w="9525">
              <a:noFill/>
              <a:miter lim="800000"/>
              <a:headEnd/>
              <a:tailEnd/>
            </a:ln>
          </p:spPr>
          <p:txBody>
            <a:bodyPr wrap="none" lIns="0" tIns="0" rIns="0" bIns="0"/>
            <a:lstStyle/>
            <a:p>
              <a:r>
                <a:rPr lang="en-US" sz="1600" b="1"/>
                <a:t>Metacarpals</a:t>
              </a:r>
            </a:p>
          </p:txBody>
        </p:sp>
        <p:sp>
          <p:nvSpPr>
            <p:cNvPr id="77846" name="Text Box 23"/>
            <p:cNvSpPr txBox="1">
              <a:spLocks noChangeArrowheads="1"/>
            </p:cNvSpPr>
            <p:nvPr/>
          </p:nvSpPr>
          <p:spPr bwMode="auto">
            <a:xfrm>
              <a:off x="330200" y="4589463"/>
              <a:ext cx="1012825" cy="241300"/>
            </a:xfrm>
            <a:prstGeom prst="rect">
              <a:avLst/>
            </a:prstGeom>
            <a:noFill/>
            <a:ln w="9525">
              <a:noFill/>
              <a:miter lim="800000"/>
              <a:headEnd/>
              <a:tailEnd/>
            </a:ln>
          </p:spPr>
          <p:txBody>
            <a:bodyPr wrap="none" lIns="0" tIns="0" rIns="0" bIns="0"/>
            <a:lstStyle/>
            <a:p>
              <a:r>
                <a:rPr lang="en-US" sz="1600" b="1"/>
                <a:t>Phalanges</a:t>
              </a:r>
            </a:p>
          </p:txBody>
        </p:sp>
        <p:sp>
          <p:nvSpPr>
            <p:cNvPr id="77847" name="Text Box 24"/>
            <p:cNvSpPr txBox="1">
              <a:spLocks noChangeArrowheads="1"/>
            </p:cNvSpPr>
            <p:nvPr/>
          </p:nvSpPr>
          <p:spPr bwMode="auto">
            <a:xfrm>
              <a:off x="1881188" y="5313363"/>
              <a:ext cx="690562" cy="233362"/>
            </a:xfrm>
            <a:prstGeom prst="rect">
              <a:avLst/>
            </a:prstGeom>
            <a:noFill/>
            <a:ln w="9525">
              <a:noFill/>
              <a:miter lim="800000"/>
              <a:headEnd/>
              <a:tailEnd/>
            </a:ln>
          </p:spPr>
          <p:txBody>
            <a:bodyPr wrap="none" lIns="0" tIns="0" rIns="0" bIns="0"/>
            <a:lstStyle/>
            <a:p>
              <a:r>
                <a:rPr lang="en-US" sz="1600" b="1"/>
                <a:t>Human</a:t>
              </a:r>
            </a:p>
          </p:txBody>
        </p:sp>
        <p:sp>
          <p:nvSpPr>
            <p:cNvPr id="77848" name="Text Box 25"/>
            <p:cNvSpPr txBox="1">
              <a:spLocks noChangeArrowheads="1"/>
            </p:cNvSpPr>
            <p:nvPr/>
          </p:nvSpPr>
          <p:spPr bwMode="auto">
            <a:xfrm>
              <a:off x="3400425" y="5311775"/>
              <a:ext cx="690563" cy="233363"/>
            </a:xfrm>
            <a:prstGeom prst="rect">
              <a:avLst/>
            </a:prstGeom>
            <a:noFill/>
            <a:ln w="9525">
              <a:noFill/>
              <a:miter lim="800000"/>
              <a:headEnd/>
              <a:tailEnd/>
            </a:ln>
          </p:spPr>
          <p:txBody>
            <a:bodyPr wrap="none" lIns="0" tIns="0" rIns="0" bIns="0"/>
            <a:lstStyle/>
            <a:p>
              <a:r>
                <a:rPr lang="en-US" sz="1600" b="1"/>
                <a:t>Cat</a:t>
              </a:r>
            </a:p>
          </p:txBody>
        </p:sp>
        <p:sp>
          <p:nvSpPr>
            <p:cNvPr id="77849" name="Text Box 26"/>
            <p:cNvSpPr txBox="1">
              <a:spLocks noChangeArrowheads="1"/>
            </p:cNvSpPr>
            <p:nvPr/>
          </p:nvSpPr>
          <p:spPr bwMode="auto">
            <a:xfrm>
              <a:off x="5581650" y="5307013"/>
              <a:ext cx="690563" cy="233362"/>
            </a:xfrm>
            <a:prstGeom prst="rect">
              <a:avLst/>
            </a:prstGeom>
            <a:noFill/>
            <a:ln w="9525">
              <a:noFill/>
              <a:miter lim="800000"/>
              <a:headEnd/>
              <a:tailEnd/>
            </a:ln>
          </p:spPr>
          <p:txBody>
            <a:bodyPr wrap="none" lIns="0" tIns="0" rIns="0" bIns="0"/>
            <a:lstStyle/>
            <a:p>
              <a:r>
                <a:rPr lang="en-US" sz="1600" b="1"/>
                <a:t>Whale</a:t>
              </a:r>
            </a:p>
          </p:txBody>
        </p:sp>
        <p:sp>
          <p:nvSpPr>
            <p:cNvPr id="77850" name="Rectangle 27"/>
            <p:cNvSpPr>
              <a:spLocks noChangeArrowheads="1"/>
            </p:cNvSpPr>
            <p:nvPr/>
          </p:nvSpPr>
          <p:spPr bwMode="auto">
            <a:xfrm>
              <a:off x="5872163" y="5389563"/>
              <a:ext cx="184150" cy="457200"/>
            </a:xfrm>
            <a:prstGeom prst="rect">
              <a:avLst/>
            </a:prstGeom>
            <a:noFill/>
            <a:ln w="12700">
              <a:noFill/>
              <a:miter lim="800000"/>
              <a:headEnd/>
              <a:tailEnd/>
            </a:ln>
          </p:spPr>
          <p:txBody>
            <a:bodyPr wrap="none">
              <a:spAutoFit/>
            </a:bodyPr>
            <a:lstStyle/>
            <a:p>
              <a:endParaRPr lang="en-US">
                <a:latin typeface="Times" pitchFamily="84" charset="0"/>
              </a:endParaRPr>
            </a:p>
          </p:txBody>
        </p:sp>
        <p:sp>
          <p:nvSpPr>
            <p:cNvPr id="77851" name="Text Box 28"/>
            <p:cNvSpPr txBox="1">
              <a:spLocks noChangeArrowheads="1"/>
            </p:cNvSpPr>
            <p:nvPr/>
          </p:nvSpPr>
          <p:spPr bwMode="auto">
            <a:xfrm>
              <a:off x="8054975" y="5302250"/>
              <a:ext cx="368300" cy="228600"/>
            </a:xfrm>
            <a:prstGeom prst="rect">
              <a:avLst/>
            </a:prstGeom>
            <a:noFill/>
            <a:ln w="9525">
              <a:noFill/>
              <a:miter lim="800000"/>
              <a:headEnd/>
              <a:tailEnd/>
            </a:ln>
          </p:spPr>
          <p:txBody>
            <a:bodyPr wrap="none" lIns="0" tIns="0" rIns="0" bIns="0"/>
            <a:lstStyle/>
            <a:p>
              <a:r>
                <a:rPr lang="en-US" sz="1600" b="1"/>
                <a:t>Bat</a:t>
              </a:r>
            </a:p>
          </p:txBody>
        </p:sp>
      </p:grpSp>
      <p:sp>
        <p:nvSpPr>
          <p:cNvPr id="29" name="Rectangle 3"/>
          <p:cNvSpPr txBox="1">
            <a:spLocks noChangeArrowheads="1"/>
          </p:cNvSpPr>
          <p:nvPr/>
        </p:nvSpPr>
        <p:spPr bwMode="auto">
          <a:xfrm>
            <a:off x="304800" y="381000"/>
            <a:ext cx="8534400" cy="155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Homologous structures </a:t>
            </a:r>
            <a:r>
              <a:rPr kumimoji="0" lang="en-US" sz="2800" b="0" i="0" u="none" strike="noStrike" kern="0" cap="none" spc="0" normalizeH="0" baseline="0" noProof="0" dirty="0" smtClean="0">
                <a:ln>
                  <a:noFill/>
                </a:ln>
                <a:solidFill>
                  <a:schemeClr val="tx1"/>
                </a:solidFill>
                <a:effectLst/>
                <a:uLnTx/>
                <a:uFillTx/>
                <a:latin typeface="+mn-lt"/>
                <a:ea typeface="+mn-ea"/>
                <a:cs typeface="+mn-cs"/>
              </a:rPr>
              <a:t>are anatomical resemblances that represent variations on a structural theme present in a common ancestor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533400" y="533400"/>
            <a:ext cx="8534400" cy="1098550"/>
          </a:xfrm>
        </p:spPr>
        <p:txBody>
          <a:bodyPr/>
          <a:lstStyle/>
          <a:p>
            <a:pPr marL="350838" indent="-350838" eaLnBrk="1" hangingPunct="1"/>
            <a:r>
              <a:rPr lang="en-US" dirty="0" smtClean="0"/>
              <a:t>Comparative embryology reveals anatomical homologies not visible in adult organisms</a:t>
            </a:r>
          </a:p>
        </p:txBody>
      </p:sp>
      <p:grpSp>
        <p:nvGrpSpPr>
          <p:cNvPr id="78851" name="Group 6"/>
          <p:cNvGrpSpPr>
            <a:grpSpLocks/>
          </p:cNvGrpSpPr>
          <p:nvPr/>
        </p:nvGrpSpPr>
        <p:grpSpPr bwMode="auto">
          <a:xfrm>
            <a:off x="0" y="6553200"/>
            <a:ext cx="9144000" cy="304800"/>
            <a:chOff x="0" y="4128"/>
            <a:chExt cx="5760" cy="192"/>
          </a:xfrm>
        </p:grpSpPr>
        <p:sp>
          <p:nvSpPr>
            <p:cNvPr id="7885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88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885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grpSp>
        <p:nvGrpSpPr>
          <p:cNvPr id="7" name="Group 6"/>
          <p:cNvGrpSpPr/>
          <p:nvPr/>
        </p:nvGrpSpPr>
        <p:grpSpPr>
          <a:xfrm>
            <a:off x="1219200" y="1898650"/>
            <a:ext cx="6565900" cy="3968750"/>
            <a:chOff x="1289050" y="1444625"/>
            <a:chExt cx="6565900" cy="3968750"/>
          </a:xfrm>
        </p:grpSpPr>
        <p:pic>
          <p:nvPicPr>
            <p:cNvPr id="8" name="Picture 4" descr="22_16_HomologousEmbryos-U"/>
            <p:cNvPicPr>
              <a:picLocks noChangeAspect="1" noChangeArrowheads="1"/>
            </p:cNvPicPr>
            <p:nvPr/>
          </p:nvPicPr>
          <p:blipFill>
            <a:blip r:embed="rId3" cstate="print"/>
            <a:srcRect/>
            <a:stretch>
              <a:fillRect/>
            </a:stretch>
          </p:blipFill>
          <p:spPr bwMode="auto">
            <a:xfrm>
              <a:off x="1289050" y="1444625"/>
              <a:ext cx="6565900" cy="3968750"/>
            </a:xfrm>
            <a:prstGeom prst="rect">
              <a:avLst/>
            </a:prstGeom>
            <a:noFill/>
            <a:ln w="9525">
              <a:noFill/>
              <a:miter lim="800000"/>
              <a:headEnd/>
              <a:tailEnd/>
            </a:ln>
          </p:spPr>
        </p:pic>
        <p:sp>
          <p:nvSpPr>
            <p:cNvPr id="9" name="Text Box 5"/>
            <p:cNvSpPr txBox="1">
              <a:spLocks noChangeArrowheads="1"/>
            </p:cNvSpPr>
            <p:nvPr/>
          </p:nvSpPr>
          <p:spPr bwMode="auto">
            <a:xfrm>
              <a:off x="3527425" y="2413000"/>
              <a:ext cx="1254125" cy="546100"/>
            </a:xfrm>
            <a:prstGeom prst="rect">
              <a:avLst/>
            </a:prstGeom>
            <a:noFill/>
            <a:ln w="9525">
              <a:noFill/>
              <a:miter lim="800000"/>
              <a:headEnd/>
              <a:tailEnd/>
            </a:ln>
          </p:spPr>
          <p:txBody>
            <a:bodyPr wrap="none" lIns="0" tIns="0" rIns="0" bIns="0"/>
            <a:lstStyle/>
            <a:p>
              <a:r>
                <a:rPr lang="en-US" sz="1800" b="1"/>
                <a:t>Pharyngeal</a:t>
              </a:r>
              <a:br>
                <a:rPr lang="en-US" sz="1800" b="1"/>
              </a:br>
              <a:r>
                <a:rPr lang="en-US" sz="1800" b="1"/>
                <a:t>pouches</a:t>
              </a:r>
            </a:p>
          </p:txBody>
        </p:sp>
        <p:sp>
          <p:nvSpPr>
            <p:cNvPr id="10" name="Text Box 6"/>
            <p:cNvSpPr txBox="1">
              <a:spLocks noChangeArrowheads="1"/>
            </p:cNvSpPr>
            <p:nvPr/>
          </p:nvSpPr>
          <p:spPr bwMode="auto">
            <a:xfrm>
              <a:off x="3527425" y="3886200"/>
              <a:ext cx="1254125" cy="546100"/>
            </a:xfrm>
            <a:prstGeom prst="rect">
              <a:avLst/>
            </a:prstGeom>
            <a:noFill/>
            <a:ln w="9525">
              <a:noFill/>
              <a:miter lim="800000"/>
              <a:headEnd/>
              <a:tailEnd/>
            </a:ln>
          </p:spPr>
          <p:txBody>
            <a:bodyPr wrap="none" lIns="0" tIns="0" rIns="0" bIns="0"/>
            <a:lstStyle/>
            <a:p>
              <a:r>
                <a:rPr lang="en-US" sz="1800" b="1"/>
                <a:t>Post-anal</a:t>
              </a:r>
              <a:br>
                <a:rPr lang="en-US" sz="1800" b="1"/>
              </a:br>
              <a:r>
                <a:rPr lang="en-US" sz="1800" b="1"/>
                <a:t>tail</a:t>
              </a:r>
            </a:p>
          </p:txBody>
        </p:sp>
        <p:sp>
          <p:nvSpPr>
            <p:cNvPr id="11" name="Text Box 7"/>
            <p:cNvSpPr txBox="1">
              <a:spLocks noChangeArrowheads="1"/>
            </p:cNvSpPr>
            <p:nvPr/>
          </p:nvSpPr>
          <p:spPr bwMode="auto">
            <a:xfrm>
              <a:off x="1330325" y="4953000"/>
              <a:ext cx="2066925" cy="317500"/>
            </a:xfrm>
            <a:prstGeom prst="rect">
              <a:avLst/>
            </a:prstGeom>
            <a:noFill/>
            <a:ln w="9525">
              <a:noFill/>
              <a:miter lim="800000"/>
              <a:headEnd/>
              <a:tailEnd/>
            </a:ln>
          </p:spPr>
          <p:txBody>
            <a:bodyPr wrap="none" lIns="0" tIns="0" rIns="0" bIns="0"/>
            <a:lstStyle/>
            <a:p>
              <a:r>
                <a:rPr lang="en-US" sz="1800" b="1"/>
                <a:t>Chick embryo (LM)</a:t>
              </a:r>
            </a:p>
          </p:txBody>
        </p:sp>
        <p:sp>
          <p:nvSpPr>
            <p:cNvPr id="12" name="Text Box 8"/>
            <p:cNvSpPr txBox="1">
              <a:spLocks noChangeArrowheads="1"/>
            </p:cNvSpPr>
            <p:nvPr/>
          </p:nvSpPr>
          <p:spPr bwMode="auto">
            <a:xfrm>
              <a:off x="5064125" y="4965700"/>
              <a:ext cx="1698625" cy="292100"/>
            </a:xfrm>
            <a:prstGeom prst="rect">
              <a:avLst/>
            </a:prstGeom>
            <a:noFill/>
            <a:ln w="9525">
              <a:noFill/>
              <a:miter lim="800000"/>
              <a:headEnd/>
              <a:tailEnd/>
            </a:ln>
          </p:spPr>
          <p:txBody>
            <a:bodyPr wrap="none" lIns="0" tIns="0" rIns="0" bIns="0"/>
            <a:lstStyle/>
            <a:p>
              <a:r>
                <a:rPr lang="en-US" sz="1800" b="1"/>
                <a:t>Human embryo</a:t>
              </a:r>
            </a:p>
          </p:txBody>
        </p:sp>
        <p:sp>
          <p:nvSpPr>
            <p:cNvPr id="13" name="Line 9"/>
            <p:cNvSpPr>
              <a:spLocks noChangeShapeType="1"/>
            </p:cNvSpPr>
            <p:nvPr/>
          </p:nvSpPr>
          <p:spPr bwMode="auto">
            <a:xfrm>
              <a:off x="2362200" y="2062163"/>
              <a:ext cx="1096963" cy="465137"/>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2166938" y="2197100"/>
              <a:ext cx="1295400" cy="338138"/>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flipV="1">
              <a:off x="2284413" y="4010025"/>
              <a:ext cx="1163637" cy="528638"/>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flipV="1">
              <a:off x="4567238" y="3014663"/>
              <a:ext cx="2112962" cy="993775"/>
            </a:xfrm>
            <a:prstGeom prst="line">
              <a:avLst/>
            </a:prstGeom>
            <a:noFill/>
            <a:ln w="25400">
              <a:solidFill>
                <a:schemeClr val="bg1"/>
              </a:solidFill>
              <a:round/>
              <a:headEnd/>
              <a:tailEnd/>
            </a:ln>
          </p:spPr>
          <p:txBody>
            <a:bodyPr wrap="none" anchor="ctr"/>
            <a:lstStyle/>
            <a:p>
              <a:endParaRPr lang="en-US"/>
            </a:p>
          </p:txBody>
        </p:sp>
        <p:sp>
          <p:nvSpPr>
            <p:cNvPr id="17" name="Line 13"/>
            <p:cNvSpPr>
              <a:spLocks noChangeShapeType="1"/>
            </p:cNvSpPr>
            <p:nvPr/>
          </p:nvSpPr>
          <p:spPr bwMode="auto">
            <a:xfrm flipH="1">
              <a:off x="4783138" y="2366963"/>
              <a:ext cx="1604962" cy="160337"/>
            </a:xfrm>
            <a:prstGeom prst="line">
              <a:avLst/>
            </a:prstGeom>
            <a:noFill/>
            <a:ln w="25400">
              <a:solidFill>
                <a:schemeClr val="bg1"/>
              </a:solidFill>
              <a:round/>
              <a:headEnd/>
              <a:tailEnd/>
            </a:ln>
          </p:spPr>
          <p:txBody>
            <a:bodyPr wrap="none" anchor="ctr"/>
            <a:lstStyle/>
            <a:p>
              <a:endParaRPr lang="en-US"/>
            </a:p>
          </p:txBody>
        </p:sp>
        <p:sp>
          <p:nvSpPr>
            <p:cNvPr id="18" name="Line 14"/>
            <p:cNvSpPr>
              <a:spLocks noChangeShapeType="1"/>
            </p:cNvSpPr>
            <p:nvPr/>
          </p:nvSpPr>
          <p:spPr bwMode="auto">
            <a:xfrm flipH="1">
              <a:off x="4783138" y="2527300"/>
              <a:ext cx="1787525" cy="1588"/>
            </a:xfrm>
            <a:prstGeom prst="line">
              <a:avLst/>
            </a:prstGeom>
            <a:noFill/>
            <a:ln w="25400">
              <a:solidFill>
                <a:schemeClr val="bg1"/>
              </a:solidFill>
              <a:round/>
              <a:headEnd/>
              <a:tailEnd/>
            </a:ln>
          </p:spPr>
          <p:txBody>
            <a:bodyPr wrap="none" anchor="ctr"/>
            <a:lstStyle/>
            <a:p>
              <a:endParaRPr lang="en-US"/>
            </a:p>
          </p:txBody>
        </p:sp>
        <p:sp>
          <p:nvSpPr>
            <p:cNvPr id="19" name="Line 15"/>
            <p:cNvSpPr>
              <a:spLocks noChangeShapeType="1"/>
            </p:cNvSpPr>
            <p:nvPr/>
          </p:nvSpPr>
          <p:spPr bwMode="auto">
            <a:xfrm flipV="1">
              <a:off x="4567238" y="3014663"/>
              <a:ext cx="2112962" cy="993775"/>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flipH="1">
              <a:off x="4783138" y="2366963"/>
              <a:ext cx="1604962" cy="160337"/>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flipH="1">
              <a:off x="4783138" y="2527300"/>
              <a:ext cx="1787525" cy="1588"/>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533400" y="1365250"/>
            <a:ext cx="8001000" cy="3981450"/>
          </a:xfrm>
        </p:spPr>
        <p:txBody>
          <a:bodyPr/>
          <a:lstStyle/>
          <a:p>
            <a:pPr marL="350838" indent="-350838" eaLnBrk="1" hangingPunct="1"/>
            <a:r>
              <a:rPr lang="en-US" b="1" dirty="0" smtClean="0"/>
              <a:t>Vestigial structures </a:t>
            </a:r>
            <a:r>
              <a:rPr lang="en-US" dirty="0" smtClean="0"/>
              <a:t>are remnants of features that served important functions in the organism’s ancestors</a:t>
            </a:r>
          </a:p>
          <a:p>
            <a:pPr marL="350838" indent="-350838" eaLnBrk="1" hangingPunct="1"/>
            <a:endParaRPr lang="en-US" dirty="0" smtClean="0"/>
          </a:p>
          <a:p>
            <a:pPr marL="350838" indent="-350838" eaLnBrk="1" hangingPunct="1"/>
            <a:r>
              <a:rPr lang="en-US" dirty="0" smtClean="0"/>
              <a:t>Examples of homologies at the molecular level are genes shared among organisms inherited from a common ancestor</a:t>
            </a:r>
          </a:p>
        </p:txBody>
      </p:sp>
      <p:grpSp>
        <p:nvGrpSpPr>
          <p:cNvPr id="82947" name="Group 6"/>
          <p:cNvGrpSpPr>
            <a:grpSpLocks/>
          </p:cNvGrpSpPr>
          <p:nvPr/>
        </p:nvGrpSpPr>
        <p:grpSpPr bwMode="auto">
          <a:xfrm>
            <a:off x="0" y="6553200"/>
            <a:ext cx="9144000" cy="304800"/>
            <a:chOff x="0" y="4128"/>
            <a:chExt cx="5760" cy="192"/>
          </a:xfrm>
        </p:grpSpPr>
        <p:sp>
          <p:nvSpPr>
            <p:cNvPr id="829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9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29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7000" y="512763"/>
            <a:ext cx="8534400" cy="503237"/>
          </a:xfrm>
        </p:spPr>
        <p:txBody>
          <a:bodyPr/>
          <a:lstStyle/>
          <a:p>
            <a:pPr eaLnBrk="1" hangingPunct="1"/>
            <a:r>
              <a:rPr lang="en-US" i="1" smtClean="0"/>
              <a:t>A Different Cause of  Resemblance: Convergent Evolution</a:t>
            </a:r>
          </a:p>
        </p:txBody>
      </p:sp>
      <p:sp>
        <p:nvSpPr>
          <p:cNvPr id="86019" name="Rectangle 3"/>
          <p:cNvSpPr>
            <a:spLocks noGrp="1" noChangeArrowheads="1"/>
          </p:cNvSpPr>
          <p:nvPr>
            <p:ph type="body" idx="1"/>
          </p:nvPr>
        </p:nvSpPr>
        <p:spPr>
          <a:xfrm>
            <a:off x="533400" y="1898650"/>
            <a:ext cx="7772400" cy="4438650"/>
          </a:xfrm>
        </p:spPr>
        <p:txBody>
          <a:bodyPr/>
          <a:lstStyle/>
          <a:p>
            <a:pPr eaLnBrk="1" hangingPunct="1"/>
            <a:r>
              <a:rPr lang="en-US" b="1" dirty="0" smtClean="0"/>
              <a:t>Convergent evolution </a:t>
            </a:r>
            <a:r>
              <a:rPr lang="en-US" dirty="0" smtClean="0"/>
              <a:t>is the evolution of similar, or </a:t>
            </a:r>
            <a:r>
              <a:rPr lang="en-US" b="1" dirty="0" smtClean="0"/>
              <a:t>analogous structures/</a:t>
            </a:r>
            <a:r>
              <a:rPr lang="en-US" dirty="0" smtClean="0"/>
              <a:t>features in distantly related groups</a:t>
            </a:r>
          </a:p>
          <a:p>
            <a:pPr eaLnBrk="1" hangingPunct="1"/>
            <a:r>
              <a:rPr lang="en-US" dirty="0" smtClean="0"/>
              <a:t>Analogous traits arise when groups independently adapt to similar environments in similar ways</a:t>
            </a:r>
          </a:p>
          <a:p>
            <a:pPr eaLnBrk="1" hangingPunct="1"/>
            <a:r>
              <a:rPr lang="en-US" dirty="0" smtClean="0"/>
              <a:t>Convergent evolution does not provide information about ancestry</a:t>
            </a:r>
          </a:p>
        </p:txBody>
      </p:sp>
      <p:grpSp>
        <p:nvGrpSpPr>
          <p:cNvPr id="86020" name="Group 7"/>
          <p:cNvGrpSpPr>
            <a:grpSpLocks/>
          </p:cNvGrpSpPr>
          <p:nvPr/>
        </p:nvGrpSpPr>
        <p:grpSpPr bwMode="auto">
          <a:xfrm>
            <a:off x="0" y="6553200"/>
            <a:ext cx="9144000" cy="304800"/>
            <a:chOff x="0" y="4128"/>
            <a:chExt cx="5760" cy="192"/>
          </a:xfrm>
        </p:grpSpPr>
        <p:sp>
          <p:nvSpPr>
            <p:cNvPr id="8602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602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602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1373"/>
            <a:ext cx="7772400" cy="1143000"/>
          </a:xfrm>
        </p:spPr>
        <p:txBody>
          <a:bodyPr/>
          <a:lstStyle/>
          <a:p>
            <a:pPr eaLnBrk="1" hangingPunct="1"/>
            <a:r>
              <a:rPr lang="en-US" dirty="0" smtClean="0"/>
              <a:t>Anatomical </a:t>
            </a:r>
          </a:p>
        </p:txBody>
      </p:sp>
      <p:sp>
        <p:nvSpPr>
          <p:cNvPr id="40963" name="Rectangle 3"/>
          <p:cNvSpPr>
            <a:spLocks noGrp="1" noChangeArrowheads="1"/>
          </p:cNvSpPr>
          <p:nvPr>
            <p:ph type="body" idx="1"/>
          </p:nvPr>
        </p:nvSpPr>
        <p:spPr>
          <a:xfrm>
            <a:off x="457200" y="990600"/>
            <a:ext cx="8382000" cy="5140325"/>
          </a:xfrm>
        </p:spPr>
        <p:txBody>
          <a:bodyPr/>
          <a:lstStyle/>
          <a:p>
            <a:pPr eaLnBrk="1" hangingPunct="1">
              <a:defRPr/>
            </a:pPr>
            <a:r>
              <a:rPr lang="en-US" b="1" dirty="0" smtClean="0">
                <a:effectLst>
                  <a:outerShdw blurRad="38100" dist="38100" dir="2700000" algn="tl">
                    <a:srgbClr val="000000"/>
                  </a:outerShdw>
                </a:effectLst>
              </a:rPr>
              <a:t>Ana</a:t>
            </a:r>
            <a:r>
              <a:rPr lang="en-US" b="1" dirty="0" smtClean="0"/>
              <a:t>logous structures </a:t>
            </a:r>
            <a:r>
              <a:rPr lang="en-US" dirty="0" smtClean="0"/>
              <a:t>have body parts that are similar in function but </a:t>
            </a:r>
            <a:r>
              <a:rPr lang="en-US" i="1" dirty="0" smtClean="0"/>
              <a:t>different </a:t>
            </a:r>
            <a:r>
              <a:rPr lang="en-US" dirty="0" smtClean="0"/>
              <a:t>in structure.  These indicate that the organisms had different yet related ancestors. </a:t>
            </a:r>
          </a:p>
          <a:p>
            <a:pPr eaLnBrk="1" hangingPunct="1">
              <a:defRPr/>
            </a:pPr>
            <a:endParaRPr lang="en-US" dirty="0" smtClean="0"/>
          </a:p>
        </p:txBody>
      </p:sp>
      <p:pic>
        <p:nvPicPr>
          <p:cNvPr id="5" name="Picture 4" descr="22_18_ConvergentEvolu-U"/>
          <p:cNvPicPr>
            <a:picLocks noChangeAspect="1" noChangeArrowheads="1"/>
          </p:cNvPicPr>
          <p:nvPr/>
        </p:nvPicPr>
        <p:blipFill>
          <a:blip r:embed="rId2" cstate="print"/>
          <a:srcRect/>
          <a:stretch>
            <a:fillRect/>
          </a:stretch>
        </p:blipFill>
        <p:spPr bwMode="auto">
          <a:xfrm>
            <a:off x="228600" y="2897049"/>
            <a:ext cx="8906301" cy="3966637"/>
          </a:xfrm>
          <a:prstGeom prst="rect">
            <a:avLst/>
          </a:prstGeom>
          <a:noFill/>
          <a:ln w="9525">
            <a:noFill/>
            <a:miter lim="800000"/>
            <a:headEnd/>
            <a:tailEnd/>
          </a:ln>
        </p:spPr>
      </p:pic>
    </p:spTree>
    <p:extLst>
      <p:ext uri="{BB962C8B-B14F-4D97-AF65-F5344CB8AC3E}">
        <p14:creationId xmlns:p14="http://schemas.microsoft.com/office/powerpoint/2010/main" val="165023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62364" y="228600"/>
            <a:ext cx="7772400" cy="1143000"/>
          </a:xfrm>
        </p:spPr>
        <p:txBody>
          <a:bodyPr/>
          <a:lstStyle/>
          <a:p>
            <a:pPr eaLnBrk="1" hangingPunct="1"/>
            <a:r>
              <a:rPr lang="en-US" dirty="0" smtClean="0"/>
              <a:t>2 Main Types of Evolution (Cont.)</a:t>
            </a:r>
          </a:p>
        </p:txBody>
      </p:sp>
      <p:sp>
        <p:nvSpPr>
          <p:cNvPr id="13315" name="Rectangle 3"/>
          <p:cNvSpPr>
            <a:spLocks noGrp="1" noChangeArrowheads="1"/>
          </p:cNvSpPr>
          <p:nvPr>
            <p:ph type="body" idx="1"/>
          </p:nvPr>
        </p:nvSpPr>
        <p:spPr>
          <a:xfrm>
            <a:off x="3429000" y="1981200"/>
            <a:ext cx="5029200" cy="4114800"/>
          </a:xfrm>
        </p:spPr>
        <p:txBody>
          <a:bodyPr/>
          <a:lstStyle/>
          <a:p>
            <a:pPr eaLnBrk="1" hangingPunct="1"/>
            <a:r>
              <a:rPr lang="en-US" dirty="0" smtClean="0"/>
              <a:t>Macro Evolution-Changes in DNA of a population so dramatic that it leads to the formation of new species.</a:t>
            </a:r>
          </a:p>
        </p:txBody>
      </p:sp>
      <p:pic>
        <p:nvPicPr>
          <p:cNvPr id="1026" name="Picture 2" descr="Image result for macro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2645"/>
            <a:ext cx="309562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842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Anatomical </a:t>
            </a:r>
          </a:p>
        </p:txBody>
      </p:sp>
      <p:sp>
        <p:nvSpPr>
          <p:cNvPr id="41987" name="Rectangle 3"/>
          <p:cNvSpPr>
            <a:spLocks noGrp="1" noChangeArrowheads="1"/>
          </p:cNvSpPr>
          <p:nvPr>
            <p:ph type="body" idx="1"/>
          </p:nvPr>
        </p:nvSpPr>
        <p:spPr>
          <a:xfrm>
            <a:off x="457200" y="1600200"/>
            <a:ext cx="8382000" cy="4530725"/>
          </a:xfrm>
        </p:spPr>
        <p:txBody>
          <a:bodyPr/>
          <a:lstStyle/>
          <a:p>
            <a:pPr eaLnBrk="1" hangingPunct="1">
              <a:defRPr/>
            </a:pPr>
            <a:r>
              <a:rPr lang="en-US" dirty="0" smtClean="0"/>
              <a:t>Some adaptations involve changes in the structure of body parts: </a:t>
            </a:r>
            <a:r>
              <a:rPr lang="en-US" b="1" dirty="0" smtClean="0"/>
              <a:t>mimicry</a:t>
            </a:r>
            <a:r>
              <a:rPr lang="en-US" dirty="0" smtClean="0"/>
              <a:t> and </a:t>
            </a:r>
            <a:r>
              <a:rPr lang="en-US" b="1" dirty="0" smtClean="0"/>
              <a:t>camouflage</a:t>
            </a:r>
            <a:r>
              <a:rPr lang="en-US" dirty="0" smtClean="0"/>
              <a:t>. </a:t>
            </a:r>
          </a:p>
          <a:p>
            <a:pPr lvl="1" eaLnBrk="1" hangingPunct="1">
              <a:defRPr/>
            </a:pPr>
            <a:r>
              <a:rPr lang="en-US" b="1" dirty="0" smtClean="0"/>
              <a:t>Mimicry</a:t>
            </a:r>
            <a:r>
              <a:rPr lang="en-US" dirty="0" smtClean="0"/>
              <a:t> enables an organism to copy the </a:t>
            </a:r>
            <a:r>
              <a:rPr lang="en-US" b="1" dirty="0" smtClean="0"/>
              <a:t>appearance of another species</a:t>
            </a:r>
            <a:r>
              <a:rPr lang="en-US" dirty="0" smtClean="0"/>
              <a:t>.</a:t>
            </a:r>
          </a:p>
          <a:p>
            <a:pPr eaLnBrk="1" hangingPunct="1">
              <a:defRPr/>
            </a:pPr>
            <a:endParaRPr lang="en-US" dirty="0" smtClean="0"/>
          </a:p>
        </p:txBody>
      </p:sp>
      <p:pic>
        <p:nvPicPr>
          <p:cNvPr id="43012" name="Picture 6" descr="istockphoto_856913_mimic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267200"/>
            <a:ext cx="3619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514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MIMICRY</a:t>
            </a:r>
          </a:p>
        </p:txBody>
      </p:sp>
      <p:sp>
        <p:nvSpPr>
          <p:cNvPr id="44035"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44036" name="Picture 5" descr="TH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31863"/>
            <a:ext cx="8001000"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00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oto of a Coral Sn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0292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Photo of a King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455771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nvSpPr>
        <p:spPr bwMode="auto">
          <a:xfrm>
            <a:off x="0" y="4191000"/>
            <a:ext cx="301942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FFFFFF"/>
                </a:solidFill>
                <a:latin typeface="Arial Black"/>
              </a:rPr>
              <a:t>Coral Snake</a:t>
            </a:r>
          </a:p>
        </p:txBody>
      </p:sp>
      <p:sp>
        <p:nvSpPr>
          <p:cNvPr id="45061" name="WordArt 5"/>
          <p:cNvSpPr>
            <a:spLocks noChangeArrowheads="1" noChangeShapeType="1" noTextEdit="1"/>
          </p:cNvSpPr>
          <p:nvPr/>
        </p:nvSpPr>
        <p:spPr bwMode="auto">
          <a:xfrm>
            <a:off x="6124575" y="1676400"/>
            <a:ext cx="3019425" cy="1457325"/>
          </a:xfrm>
          <a:prstGeom prst="rect">
            <a:avLst/>
          </a:prstGeom>
        </p:spPr>
        <p:txBody>
          <a:bodyPr wrap="none" fromWordArt="1">
            <a:prstTxWarp prst="textSlantDown">
              <a:avLst>
                <a:gd name="adj" fmla="val 44444"/>
              </a:avLst>
            </a:prstTxWarp>
          </a:bodyPr>
          <a:lstStyle/>
          <a:p>
            <a:r>
              <a:rPr lang="en-US" sz="3600" kern="10">
                <a:ln w="9525">
                  <a:solidFill>
                    <a:srgbClr val="000000"/>
                  </a:solidFill>
                  <a:round/>
                  <a:headEnd/>
                  <a:tailEnd/>
                </a:ln>
                <a:solidFill>
                  <a:srgbClr val="FFFFFF"/>
                </a:solidFill>
                <a:latin typeface="Arial Black"/>
              </a:rPr>
              <a:t>Milk Snake</a:t>
            </a:r>
          </a:p>
        </p:txBody>
      </p:sp>
    </p:spTree>
    <p:extLst>
      <p:ext uri="{BB962C8B-B14F-4D97-AF65-F5344CB8AC3E}">
        <p14:creationId xmlns:p14="http://schemas.microsoft.com/office/powerpoint/2010/main" val="2379110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Anatomical </a:t>
            </a:r>
          </a:p>
        </p:txBody>
      </p:sp>
      <p:sp>
        <p:nvSpPr>
          <p:cNvPr id="44035" name="Rectangle 3"/>
          <p:cNvSpPr>
            <a:spLocks noGrp="1" noChangeArrowheads="1"/>
          </p:cNvSpPr>
          <p:nvPr>
            <p:ph type="body" idx="1"/>
          </p:nvPr>
        </p:nvSpPr>
        <p:spPr>
          <a:xfrm>
            <a:off x="457200" y="1600200"/>
            <a:ext cx="8382000" cy="4530725"/>
          </a:xfrm>
        </p:spPr>
        <p:txBody>
          <a:bodyPr/>
          <a:lstStyle/>
          <a:p>
            <a:pPr eaLnBrk="1" hangingPunct="1">
              <a:defRPr/>
            </a:pPr>
            <a:r>
              <a:rPr lang="en-US" dirty="0" smtClean="0"/>
              <a:t>Some adaptations involve changes in the structure of body parts: mimicry and camouflage. </a:t>
            </a:r>
          </a:p>
          <a:p>
            <a:pPr lvl="1" eaLnBrk="1" hangingPunct="1">
              <a:defRPr/>
            </a:pPr>
            <a:r>
              <a:rPr lang="en-US" dirty="0" smtClean="0"/>
              <a:t>Camouflage is a structural adaptation that enables an organism to blend in with its surroundings.</a:t>
            </a:r>
          </a:p>
        </p:txBody>
      </p:sp>
      <p:pic>
        <p:nvPicPr>
          <p:cNvPr id="46084" name="Picture 6" descr="animal-camoufl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434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110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CAMOUFLAGE</a:t>
            </a:r>
          </a:p>
        </p:txBody>
      </p:sp>
      <p:pic>
        <p:nvPicPr>
          <p:cNvPr id="47107" name="Picture 5" descr="cuttlefish-72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437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6"/>
          <p:cNvSpPr>
            <a:spLocks noChangeArrowheads="1"/>
          </p:cNvSpPr>
          <p:nvPr/>
        </p:nvSpPr>
        <p:spPr bwMode="auto">
          <a:xfrm>
            <a:off x="3276600" y="2667000"/>
            <a:ext cx="1981200" cy="34290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5064" name="Picture 8" descr="basiccuttle1"/>
          <p:cNvPicPr>
            <a:picLocks noChangeAspect="1" noChangeArrowheads="1"/>
          </p:cNvPicPr>
          <p:nvPr/>
        </p:nvPicPr>
        <p:blipFill>
          <a:blip r:embed="rId3">
            <a:extLst>
              <a:ext uri="{28A0092B-C50C-407E-A947-70E740481C1C}">
                <a14:useLocalDpi xmlns:a14="http://schemas.microsoft.com/office/drawing/2010/main" val="0"/>
              </a:ext>
            </a:extLst>
          </a:blip>
          <a:srcRect b="13008"/>
          <a:stretch>
            <a:fillRect/>
          </a:stretch>
        </p:blipFill>
        <p:spPr bwMode="auto">
          <a:xfrm>
            <a:off x="5715000" y="228600"/>
            <a:ext cx="3124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53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wipe(down)">
                                      <p:cBhvr>
                                        <p:cTn id="7" dur="500"/>
                                        <p:tgtEl>
                                          <p:spTgt spid="4506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508000"/>
            <a:ext cx="8534400" cy="503238"/>
          </a:xfrm>
        </p:spPr>
        <p:txBody>
          <a:bodyPr/>
          <a:lstStyle/>
          <a:p>
            <a:pPr eaLnBrk="1" hangingPunct="1"/>
            <a:r>
              <a:rPr lang="en-US" i="1" smtClean="0"/>
              <a:t>Homologies and “Tree Thinking”</a:t>
            </a:r>
            <a:endParaRPr lang="en-US" b="0" i="1" smtClean="0">
              <a:solidFill>
                <a:schemeClr val="tx1"/>
              </a:solidFill>
            </a:endParaRPr>
          </a:p>
        </p:txBody>
      </p:sp>
      <p:sp>
        <p:nvSpPr>
          <p:cNvPr id="83971" name="Rectangle 3"/>
          <p:cNvSpPr>
            <a:spLocks noGrp="1" noChangeArrowheads="1"/>
          </p:cNvSpPr>
          <p:nvPr>
            <p:ph type="body" idx="1"/>
          </p:nvPr>
        </p:nvSpPr>
        <p:spPr>
          <a:xfrm>
            <a:off x="533400" y="1365250"/>
            <a:ext cx="8001000" cy="3981450"/>
          </a:xfrm>
        </p:spPr>
        <p:txBody>
          <a:bodyPr/>
          <a:lstStyle/>
          <a:p>
            <a:pPr eaLnBrk="1" hangingPunct="1"/>
            <a:r>
              <a:rPr lang="en-US" b="1" dirty="0" smtClean="0"/>
              <a:t>Evolutionary trees</a:t>
            </a:r>
            <a:r>
              <a:rPr lang="en-US" dirty="0" smtClean="0"/>
              <a:t> are hypotheses about the relationships among different groups</a:t>
            </a:r>
          </a:p>
          <a:p>
            <a:pPr eaLnBrk="1" hangingPunct="1"/>
            <a:r>
              <a:rPr lang="en-US" dirty="0" smtClean="0"/>
              <a:t>Homologies form nested patterns in evolutionary trees</a:t>
            </a:r>
            <a:r>
              <a:rPr lang="en-US" b="1" dirty="0" smtClean="0"/>
              <a:t> </a:t>
            </a:r>
            <a:endParaRPr lang="en-US" dirty="0" smtClean="0"/>
          </a:p>
          <a:p>
            <a:pPr eaLnBrk="1" hangingPunct="1"/>
            <a:r>
              <a:rPr lang="en-US" dirty="0" smtClean="0"/>
              <a:t>Evolutionary trees can be made using different types of data, for example, anatomical and DNA sequence data </a:t>
            </a:r>
          </a:p>
        </p:txBody>
      </p:sp>
      <p:grpSp>
        <p:nvGrpSpPr>
          <p:cNvPr id="83972" name="Group 7"/>
          <p:cNvGrpSpPr>
            <a:grpSpLocks/>
          </p:cNvGrpSpPr>
          <p:nvPr/>
        </p:nvGrpSpPr>
        <p:grpSpPr bwMode="auto">
          <a:xfrm>
            <a:off x="0" y="6553200"/>
            <a:ext cx="9144000" cy="304800"/>
            <a:chOff x="0" y="4128"/>
            <a:chExt cx="5760" cy="192"/>
          </a:xfrm>
        </p:grpSpPr>
        <p:sp>
          <p:nvSpPr>
            <p:cNvPr id="8397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39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397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22.17</a:t>
            </a:r>
            <a:endParaRPr lang="en-US" sz="1200" smtClean="0">
              <a:solidFill>
                <a:schemeClr val="tx1"/>
              </a:solidFill>
              <a:latin typeface="Arial" charset="0"/>
            </a:endParaRPr>
          </a:p>
        </p:txBody>
      </p:sp>
      <p:pic>
        <p:nvPicPr>
          <p:cNvPr id="84995" name="Picture 4" descr="22_17TreeThinkingInfo-U"/>
          <p:cNvPicPr>
            <a:picLocks noChangeAspect="1" noChangeArrowheads="1"/>
          </p:cNvPicPr>
          <p:nvPr/>
        </p:nvPicPr>
        <p:blipFill>
          <a:blip r:embed="rId3" cstate="print"/>
          <a:srcRect/>
          <a:stretch>
            <a:fillRect/>
          </a:stretch>
        </p:blipFill>
        <p:spPr bwMode="auto">
          <a:xfrm>
            <a:off x="296863" y="606425"/>
            <a:ext cx="8548687" cy="5645150"/>
          </a:xfrm>
          <a:prstGeom prst="rect">
            <a:avLst/>
          </a:prstGeom>
          <a:noFill/>
          <a:ln w="9525">
            <a:noFill/>
            <a:miter lim="800000"/>
            <a:headEnd/>
            <a:tailEnd/>
          </a:ln>
        </p:spPr>
      </p:pic>
      <p:sp>
        <p:nvSpPr>
          <p:cNvPr id="84996" name="Text Box 5"/>
          <p:cNvSpPr txBox="1">
            <a:spLocks noChangeArrowheads="1"/>
          </p:cNvSpPr>
          <p:nvPr/>
        </p:nvSpPr>
        <p:spPr bwMode="auto">
          <a:xfrm>
            <a:off x="400050" y="595313"/>
            <a:ext cx="1622425" cy="304800"/>
          </a:xfrm>
          <a:prstGeom prst="rect">
            <a:avLst/>
          </a:prstGeom>
          <a:noFill/>
          <a:ln w="9525">
            <a:noFill/>
            <a:miter lim="800000"/>
            <a:headEnd/>
            <a:tailEnd/>
          </a:ln>
        </p:spPr>
        <p:txBody>
          <a:bodyPr wrap="none" lIns="0" tIns="0" rIns="0" bIns="0"/>
          <a:lstStyle/>
          <a:p>
            <a:r>
              <a:rPr lang="en-US" sz="1800" b="1"/>
              <a:t>Branch point</a:t>
            </a:r>
          </a:p>
        </p:txBody>
      </p:sp>
      <p:sp>
        <p:nvSpPr>
          <p:cNvPr id="84997" name="Text Box 6"/>
          <p:cNvSpPr txBox="1">
            <a:spLocks noChangeArrowheads="1"/>
          </p:cNvSpPr>
          <p:nvPr/>
        </p:nvSpPr>
        <p:spPr bwMode="auto">
          <a:xfrm>
            <a:off x="5329238" y="877888"/>
            <a:ext cx="1211262" cy="271462"/>
          </a:xfrm>
          <a:prstGeom prst="rect">
            <a:avLst/>
          </a:prstGeom>
          <a:noFill/>
          <a:ln w="9525">
            <a:noFill/>
            <a:miter lim="800000"/>
            <a:headEnd/>
            <a:tailEnd/>
          </a:ln>
        </p:spPr>
        <p:txBody>
          <a:bodyPr wrap="none" lIns="0" tIns="0" rIns="0" bIns="0"/>
          <a:lstStyle/>
          <a:p>
            <a:r>
              <a:rPr lang="en-US" sz="1800" b="1"/>
              <a:t>Lungfishes</a:t>
            </a:r>
          </a:p>
        </p:txBody>
      </p:sp>
      <p:sp>
        <p:nvSpPr>
          <p:cNvPr id="84998" name="Text Box 7"/>
          <p:cNvSpPr txBox="1">
            <a:spLocks noChangeArrowheads="1"/>
          </p:cNvSpPr>
          <p:nvPr/>
        </p:nvSpPr>
        <p:spPr bwMode="auto">
          <a:xfrm>
            <a:off x="5329238" y="1662113"/>
            <a:ext cx="1211262" cy="271462"/>
          </a:xfrm>
          <a:prstGeom prst="rect">
            <a:avLst/>
          </a:prstGeom>
          <a:noFill/>
          <a:ln w="9525">
            <a:noFill/>
            <a:miter lim="800000"/>
            <a:headEnd/>
            <a:tailEnd/>
          </a:ln>
        </p:spPr>
        <p:txBody>
          <a:bodyPr wrap="none" lIns="0" tIns="0" rIns="0" bIns="0"/>
          <a:lstStyle/>
          <a:p>
            <a:r>
              <a:rPr lang="en-US" sz="1800" b="1"/>
              <a:t>Amphibians</a:t>
            </a:r>
          </a:p>
        </p:txBody>
      </p:sp>
      <p:sp>
        <p:nvSpPr>
          <p:cNvPr id="84999" name="Text Box 8"/>
          <p:cNvSpPr txBox="1">
            <a:spLocks noChangeArrowheads="1"/>
          </p:cNvSpPr>
          <p:nvPr/>
        </p:nvSpPr>
        <p:spPr bwMode="auto">
          <a:xfrm>
            <a:off x="5326063" y="2459038"/>
            <a:ext cx="1211262" cy="271462"/>
          </a:xfrm>
          <a:prstGeom prst="rect">
            <a:avLst/>
          </a:prstGeom>
          <a:noFill/>
          <a:ln w="9525">
            <a:noFill/>
            <a:miter lim="800000"/>
            <a:headEnd/>
            <a:tailEnd/>
          </a:ln>
        </p:spPr>
        <p:txBody>
          <a:bodyPr wrap="none" lIns="0" tIns="0" rIns="0" bIns="0"/>
          <a:lstStyle/>
          <a:p>
            <a:r>
              <a:rPr lang="en-US" sz="1800" b="1"/>
              <a:t>Mammals</a:t>
            </a:r>
          </a:p>
        </p:txBody>
      </p:sp>
      <p:sp>
        <p:nvSpPr>
          <p:cNvPr id="85000" name="Text Box 9"/>
          <p:cNvSpPr txBox="1">
            <a:spLocks noChangeArrowheads="1"/>
          </p:cNvSpPr>
          <p:nvPr/>
        </p:nvSpPr>
        <p:spPr bwMode="auto">
          <a:xfrm>
            <a:off x="5338763" y="3246438"/>
            <a:ext cx="1300162" cy="525462"/>
          </a:xfrm>
          <a:prstGeom prst="rect">
            <a:avLst/>
          </a:prstGeom>
          <a:noFill/>
          <a:ln w="9525">
            <a:noFill/>
            <a:miter lim="800000"/>
            <a:headEnd/>
            <a:tailEnd/>
          </a:ln>
        </p:spPr>
        <p:txBody>
          <a:bodyPr wrap="none" lIns="0" tIns="0" rIns="0" bIns="0"/>
          <a:lstStyle/>
          <a:p>
            <a:r>
              <a:rPr lang="en-US" sz="1800" b="1"/>
              <a:t>Lizards</a:t>
            </a:r>
            <a:br>
              <a:rPr lang="en-US" sz="1800" b="1"/>
            </a:br>
            <a:r>
              <a:rPr lang="en-US" sz="1800" b="1"/>
              <a:t>and snakes</a:t>
            </a:r>
          </a:p>
        </p:txBody>
      </p:sp>
      <p:sp>
        <p:nvSpPr>
          <p:cNvPr id="85001" name="Text Box 10"/>
          <p:cNvSpPr txBox="1">
            <a:spLocks noChangeArrowheads="1"/>
          </p:cNvSpPr>
          <p:nvPr/>
        </p:nvSpPr>
        <p:spPr bwMode="auto">
          <a:xfrm>
            <a:off x="5326063" y="4021138"/>
            <a:ext cx="1236662" cy="233362"/>
          </a:xfrm>
          <a:prstGeom prst="rect">
            <a:avLst/>
          </a:prstGeom>
          <a:noFill/>
          <a:ln w="9525">
            <a:noFill/>
            <a:miter lim="800000"/>
            <a:headEnd/>
            <a:tailEnd/>
          </a:ln>
        </p:spPr>
        <p:txBody>
          <a:bodyPr wrap="none" lIns="0" tIns="0" rIns="0" bIns="0"/>
          <a:lstStyle/>
          <a:p>
            <a:r>
              <a:rPr lang="en-US" sz="1800" b="1"/>
              <a:t>Crocodiles</a:t>
            </a:r>
          </a:p>
        </p:txBody>
      </p:sp>
      <p:sp>
        <p:nvSpPr>
          <p:cNvPr id="85002" name="Text Box 11"/>
          <p:cNvSpPr txBox="1">
            <a:spLocks noChangeArrowheads="1"/>
          </p:cNvSpPr>
          <p:nvPr/>
        </p:nvSpPr>
        <p:spPr bwMode="auto">
          <a:xfrm>
            <a:off x="5338763" y="4821238"/>
            <a:ext cx="1236662" cy="233362"/>
          </a:xfrm>
          <a:prstGeom prst="rect">
            <a:avLst/>
          </a:prstGeom>
          <a:noFill/>
          <a:ln w="9525">
            <a:noFill/>
            <a:miter lim="800000"/>
            <a:headEnd/>
            <a:tailEnd/>
          </a:ln>
        </p:spPr>
        <p:txBody>
          <a:bodyPr wrap="none" lIns="0" tIns="0" rIns="0" bIns="0"/>
          <a:lstStyle/>
          <a:p>
            <a:r>
              <a:rPr lang="en-US" sz="1800" b="1"/>
              <a:t>Ostriches</a:t>
            </a:r>
          </a:p>
        </p:txBody>
      </p:sp>
      <p:sp>
        <p:nvSpPr>
          <p:cNvPr id="85003" name="Text Box 12"/>
          <p:cNvSpPr txBox="1">
            <a:spLocks noChangeArrowheads="1"/>
          </p:cNvSpPr>
          <p:nvPr/>
        </p:nvSpPr>
        <p:spPr bwMode="auto">
          <a:xfrm>
            <a:off x="5326063" y="5570538"/>
            <a:ext cx="1274762" cy="487362"/>
          </a:xfrm>
          <a:prstGeom prst="rect">
            <a:avLst/>
          </a:prstGeom>
          <a:noFill/>
          <a:ln w="9525">
            <a:noFill/>
            <a:miter lim="800000"/>
            <a:headEnd/>
            <a:tailEnd/>
          </a:ln>
        </p:spPr>
        <p:txBody>
          <a:bodyPr wrap="none" lIns="0" tIns="0" rIns="0" bIns="0"/>
          <a:lstStyle/>
          <a:p>
            <a:r>
              <a:rPr lang="en-US" sz="1800" b="1"/>
              <a:t>Hawks and</a:t>
            </a:r>
            <a:br>
              <a:rPr lang="en-US" sz="1800" b="1"/>
            </a:br>
            <a:r>
              <a:rPr lang="en-US" sz="1800" b="1"/>
              <a:t>other birds</a:t>
            </a:r>
          </a:p>
        </p:txBody>
      </p:sp>
      <p:sp>
        <p:nvSpPr>
          <p:cNvPr id="85004" name="Text Box 13"/>
          <p:cNvSpPr txBox="1">
            <a:spLocks noChangeArrowheads="1"/>
          </p:cNvSpPr>
          <p:nvPr/>
        </p:nvSpPr>
        <p:spPr bwMode="auto">
          <a:xfrm>
            <a:off x="3408363" y="5532438"/>
            <a:ext cx="1236662" cy="233362"/>
          </a:xfrm>
          <a:prstGeom prst="rect">
            <a:avLst/>
          </a:prstGeom>
          <a:noFill/>
          <a:ln w="9525">
            <a:noFill/>
            <a:miter lim="800000"/>
            <a:headEnd/>
            <a:tailEnd/>
          </a:ln>
        </p:spPr>
        <p:txBody>
          <a:bodyPr wrap="none" lIns="0" tIns="0" rIns="0" bIns="0"/>
          <a:lstStyle/>
          <a:p>
            <a:r>
              <a:rPr lang="en-US" sz="1800" b="1"/>
              <a:t>Feathers</a:t>
            </a:r>
          </a:p>
        </p:txBody>
      </p:sp>
      <p:sp>
        <p:nvSpPr>
          <p:cNvPr id="85005" name="Text Box 14"/>
          <p:cNvSpPr txBox="1">
            <a:spLocks noChangeArrowheads="1"/>
          </p:cNvSpPr>
          <p:nvPr/>
        </p:nvSpPr>
        <p:spPr bwMode="auto">
          <a:xfrm>
            <a:off x="1147763" y="3449638"/>
            <a:ext cx="1236662" cy="233362"/>
          </a:xfrm>
          <a:prstGeom prst="rect">
            <a:avLst/>
          </a:prstGeom>
          <a:noFill/>
          <a:ln w="9525">
            <a:noFill/>
            <a:miter lim="800000"/>
            <a:headEnd/>
            <a:tailEnd/>
          </a:ln>
        </p:spPr>
        <p:txBody>
          <a:bodyPr wrap="none" lIns="0" tIns="0" rIns="0" bIns="0"/>
          <a:lstStyle/>
          <a:p>
            <a:r>
              <a:rPr lang="en-US" sz="1800" b="1"/>
              <a:t>Amnion</a:t>
            </a:r>
          </a:p>
        </p:txBody>
      </p:sp>
      <p:sp>
        <p:nvSpPr>
          <p:cNvPr id="85006" name="Text Box 15"/>
          <p:cNvSpPr txBox="1">
            <a:spLocks noChangeArrowheads="1"/>
          </p:cNvSpPr>
          <p:nvPr/>
        </p:nvSpPr>
        <p:spPr bwMode="auto">
          <a:xfrm>
            <a:off x="449263" y="2598738"/>
            <a:ext cx="830262" cy="766762"/>
          </a:xfrm>
          <a:prstGeom prst="rect">
            <a:avLst/>
          </a:prstGeom>
          <a:noFill/>
          <a:ln w="9525">
            <a:noFill/>
            <a:miter lim="800000"/>
            <a:headEnd/>
            <a:tailEnd/>
          </a:ln>
        </p:spPr>
        <p:txBody>
          <a:bodyPr wrap="none" lIns="0" tIns="0" rIns="0" bIns="0"/>
          <a:lstStyle/>
          <a:p>
            <a:r>
              <a:rPr lang="en-US" sz="1800" b="1"/>
              <a:t>Digit-</a:t>
            </a:r>
            <a:br>
              <a:rPr lang="en-US" sz="1800" b="1"/>
            </a:br>
            <a:r>
              <a:rPr lang="en-US" sz="1800" b="1"/>
              <a:t>bearing</a:t>
            </a:r>
          </a:p>
          <a:p>
            <a:r>
              <a:rPr lang="en-US" sz="1800" b="1"/>
              <a:t>limbs</a:t>
            </a:r>
          </a:p>
        </p:txBody>
      </p:sp>
      <p:sp>
        <p:nvSpPr>
          <p:cNvPr id="85007" name="Text Box 16"/>
          <p:cNvSpPr txBox="1">
            <a:spLocks noChangeArrowheads="1"/>
          </p:cNvSpPr>
          <p:nvPr/>
        </p:nvSpPr>
        <p:spPr bwMode="auto">
          <a:xfrm>
            <a:off x="1084263" y="4275138"/>
            <a:ext cx="1528762" cy="538162"/>
          </a:xfrm>
          <a:prstGeom prst="rect">
            <a:avLst/>
          </a:prstGeom>
          <a:noFill/>
          <a:ln w="9525">
            <a:noFill/>
            <a:miter lim="800000"/>
            <a:headEnd/>
            <a:tailEnd/>
          </a:ln>
        </p:spPr>
        <p:txBody>
          <a:bodyPr wrap="none" lIns="0" tIns="0" rIns="0" bIns="0"/>
          <a:lstStyle/>
          <a:p>
            <a:r>
              <a:rPr lang="en-US" sz="1800" b="1"/>
              <a:t>Homologous</a:t>
            </a:r>
            <a:br>
              <a:rPr lang="en-US" sz="1800" b="1"/>
            </a:br>
            <a:r>
              <a:rPr lang="en-US" sz="1800" b="1"/>
              <a:t>characteristic</a:t>
            </a:r>
          </a:p>
        </p:txBody>
      </p:sp>
      <p:sp>
        <p:nvSpPr>
          <p:cNvPr id="85008" name="Text Box 17"/>
          <p:cNvSpPr txBox="1">
            <a:spLocks noChangeArrowheads="1"/>
          </p:cNvSpPr>
          <p:nvPr/>
        </p:nvSpPr>
        <p:spPr bwMode="auto">
          <a:xfrm rot="5400000">
            <a:off x="8058150" y="2212975"/>
            <a:ext cx="1211263" cy="271463"/>
          </a:xfrm>
          <a:prstGeom prst="rect">
            <a:avLst/>
          </a:prstGeom>
          <a:noFill/>
          <a:ln w="9525">
            <a:noFill/>
            <a:miter lim="800000"/>
            <a:headEnd/>
            <a:tailEnd/>
          </a:ln>
        </p:spPr>
        <p:txBody>
          <a:bodyPr wrap="none" lIns="0" tIns="0" rIns="0" bIns="0"/>
          <a:lstStyle/>
          <a:p>
            <a:r>
              <a:rPr lang="en-US" sz="1800" b="1"/>
              <a:t>Tetrapods</a:t>
            </a:r>
          </a:p>
        </p:txBody>
      </p:sp>
      <p:sp>
        <p:nvSpPr>
          <p:cNvPr id="85009" name="Text Box 18"/>
          <p:cNvSpPr txBox="1">
            <a:spLocks noChangeArrowheads="1"/>
          </p:cNvSpPr>
          <p:nvPr/>
        </p:nvSpPr>
        <p:spPr bwMode="auto">
          <a:xfrm rot="5400000">
            <a:off x="7661276" y="2970212"/>
            <a:ext cx="1211262" cy="271463"/>
          </a:xfrm>
          <a:prstGeom prst="rect">
            <a:avLst/>
          </a:prstGeom>
          <a:noFill/>
          <a:ln w="9525">
            <a:noFill/>
            <a:miter lim="800000"/>
            <a:headEnd/>
            <a:tailEnd/>
          </a:ln>
        </p:spPr>
        <p:txBody>
          <a:bodyPr wrap="none" lIns="0" tIns="0" rIns="0" bIns="0"/>
          <a:lstStyle/>
          <a:p>
            <a:r>
              <a:rPr lang="en-US" sz="1800" b="1"/>
              <a:t>Amniotes</a:t>
            </a:r>
          </a:p>
        </p:txBody>
      </p:sp>
      <p:sp>
        <p:nvSpPr>
          <p:cNvPr id="85010" name="Text Box 19"/>
          <p:cNvSpPr txBox="1">
            <a:spLocks noChangeArrowheads="1"/>
          </p:cNvSpPr>
          <p:nvPr/>
        </p:nvSpPr>
        <p:spPr bwMode="auto">
          <a:xfrm rot="5400000">
            <a:off x="7305676" y="5357812"/>
            <a:ext cx="1211262" cy="271463"/>
          </a:xfrm>
          <a:prstGeom prst="rect">
            <a:avLst/>
          </a:prstGeom>
          <a:noFill/>
          <a:ln w="9525">
            <a:noFill/>
            <a:miter lim="800000"/>
            <a:headEnd/>
            <a:tailEnd/>
          </a:ln>
        </p:spPr>
        <p:txBody>
          <a:bodyPr wrap="none" lIns="0" tIns="0" rIns="0" bIns="0"/>
          <a:lstStyle/>
          <a:p>
            <a:r>
              <a:rPr lang="en-US" sz="1800" b="1"/>
              <a:t>Birds</a:t>
            </a:r>
          </a:p>
        </p:txBody>
      </p:sp>
      <p:sp>
        <p:nvSpPr>
          <p:cNvPr id="85011" name="Line 20"/>
          <p:cNvSpPr>
            <a:spLocks noChangeShapeType="1"/>
          </p:cNvSpPr>
          <p:nvPr/>
        </p:nvSpPr>
        <p:spPr bwMode="auto">
          <a:xfrm>
            <a:off x="817563" y="858838"/>
            <a:ext cx="127000" cy="855662"/>
          </a:xfrm>
          <a:prstGeom prst="line">
            <a:avLst/>
          </a:prstGeom>
          <a:noFill/>
          <a:ln w="12700">
            <a:solidFill>
              <a:schemeClr val="tx1"/>
            </a:solidFill>
            <a:round/>
            <a:headEnd/>
            <a:tailEnd/>
          </a:ln>
        </p:spPr>
        <p:txBody>
          <a:bodyPr wrap="none" anchor="ctr"/>
          <a:lstStyle/>
          <a:p>
            <a:endParaRPr lang="en-US"/>
          </a:p>
        </p:txBody>
      </p:sp>
      <p:sp>
        <p:nvSpPr>
          <p:cNvPr id="85012" name="Line 21"/>
          <p:cNvSpPr>
            <a:spLocks noChangeShapeType="1"/>
          </p:cNvSpPr>
          <p:nvPr/>
        </p:nvSpPr>
        <p:spPr bwMode="auto">
          <a:xfrm flipH="1">
            <a:off x="2011363" y="3598863"/>
            <a:ext cx="84137" cy="701675"/>
          </a:xfrm>
          <a:prstGeom prst="line">
            <a:avLst/>
          </a:prstGeom>
          <a:noFill/>
          <a:ln w="12700">
            <a:solidFill>
              <a:schemeClr val="tx1"/>
            </a:solidFill>
            <a:round/>
            <a:headEnd/>
            <a:tailEnd/>
          </a:ln>
        </p:spPr>
        <p:txBody>
          <a:bodyPr wrap="none" anchor="ctr"/>
          <a:lstStyle/>
          <a:p>
            <a:endParaRPr lang="en-US"/>
          </a:p>
        </p:txBody>
      </p:sp>
      <p:grpSp>
        <p:nvGrpSpPr>
          <p:cNvPr id="85013" name="Group 22"/>
          <p:cNvGrpSpPr>
            <a:grpSpLocks/>
          </p:cNvGrpSpPr>
          <p:nvPr/>
        </p:nvGrpSpPr>
        <p:grpSpPr bwMode="auto">
          <a:xfrm>
            <a:off x="901700" y="1722438"/>
            <a:ext cx="271463" cy="263525"/>
            <a:chOff x="781" y="936"/>
            <a:chExt cx="171" cy="166"/>
          </a:xfrm>
        </p:grpSpPr>
        <p:sp>
          <p:nvSpPr>
            <p:cNvPr id="85029" name="Oval 23"/>
            <p:cNvSpPr>
              <a:spLocks noChangeArrowheads="1"/>
            </p:cNvSpPr>
            <p:nvPr/>
          </p:nvSpPr>
          <p:spPr bwMode="auto">
            <a:xfrm>
              <a:off x="781" y="942"/>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30" name="Text Box 24"/>
            <p:cNvSpPr txBox="1">
              <a:spLocks noChangeArrowheads="1"/>
            </p:cNvSpPr>
            <p:nvPr/>
          </p:nvSpPr>
          <p:spPr bwMode="auto">
            <a:xfrm>
              <a:off x="824" y="936"/>
              <a:ext cx="64" cy="137"/>
            </a:xfrm>
            <a:prstGeom prst="rect">
              <a:avLst/>
            </a:prstGeom>
            <a:noFill/>
            <a:ln w="9525">
              <a:noFill/>
              <a:miter lim="800000"/>
              <a:headEnd/>
              <a:tailEnd/>
            </a:ln>
          </p:spPr>
          <p:txBody>
            <a:bodyPr wrap="none" lIns="0" tIns="0" rIns="0" bIns="0"/>
            <a:lstStyle/>
            <a:p>
              <a:r>
                <a:rPr lang="en-US" sz="1800" b="1">
                  <a:solidFill>
                    <a:schemeClr val="bg1"/>
                  </a:solidFill>
                </a:rPr>
                <a:t>1</a:t>
              </a:r>
            </a:p>
          </p:txBody>
        </p:sp>
      </p:grpSp>
      <p:grpSp>
        <p:nvGrpSpPr>
          <p:cNvPr id="85014" name="Group 25"/>
          <p:cNvGrpSpPr>
            <a:grpSpLocks/>
          </p:cNvGrpSpPr>
          <p:nvPr/>
        </p:nvGrpSpPr>
        <p:grpSpPr bwMode="auto">
          <a:xfrm>
            <a:off x="1592263" y="2492375"/>
            <a:ext cx="271462" cy="268288"/>
            <a:chOff x="867" y="1029"/>
            <a:chExt cx="171" cy="169"/>
          </a:xfrm>
        </p:grpSpPr>
        <p:sp>
          <p:nvSpPr>
            <p:cNvPr id="85027" name="Oval 26"/>
            <p:cNvSpPr>
              <a:spLocks noChangeArrowheads="1"/>
            </p:cNvSpPr>
            <p:nvPr/>
          </p:nvSpPr>
          <p:spPr bwMode="auto">
            <a:xfrm>
              <a:off x="867" y="1038"/>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28" name="Text Box 27"/>
            <p:cNvSpPr txBox="1">
              <a:spLocks noChangeArrowheads="1"/>
            </p:cNvSpPr>
            <p:nvPr/>
          </p:nvSpPr>
          <p:spPr bwMode="auto">
            <a:xfrm>
              <a:off x="915" y="1029"/>
              <a:ext cx="64" cy="137"/>
            </a:xfrm>
            <a:prstGeom prst="rect">
              <a:avLst/>
            </a:prstGeom>
            <a:noFill/>
            <a:ln w="9525">
              <a:noFill/>
              <a:miter lim="800000"/>
              <a:headEnd/>
              <a:tailEnd/>
            </a:ln>
          </p:spPr>
          <p:txBody>
            <a:bodyPr wrap="none" lIns="0" tIns="0" rIns="0" bIns="0"/>
            <a:lstStyle/>
            <a:p>
              <a:r>
                <a:rPr lang="en-US" sz="1800" b="1">
                  <a:solidFill>
                    <a:schemeClr val="bg1"/>
                  </a:solidFill>
                </a:rPr>
                <a:t>2</a:t>
              </a:r>
            </a:p>
          </p:txBody>
        </p:sp>
      </p:grpSp>
      <p:grpSp>
        <p:nvGrpSpPr>
          <p:cNvPr id="85015" name="Group 28"/>
          <p:cNvGrpSpPr>
            <a:grpSpLocks/>
          </p:cNvGrpSpPr>
          <p:nvPr/>
        </p:nvGrpSpPr>
        <p:grpSpPr bwMode="auto">
          <a:xfrm>
            <a:off x="2295525" y="3292475"/>
            <a:ext cx="271463" cy="268288"/>
            <a:chOff x="867" y="1029"/>
            <a:chExt cx="171" cy="169"/>
          </a:xfrm>
        </p:grpSpPr>
        <p:sp>
          <p:nvSpPr>
            <p:cNvPr id="85025" name="Oval 29"/>
            <p:cNvSpPr>
              <a:spLocks noChangeArrowheads="1"/>
            </p:cNvSpPr>
            <p:nvPr/>
          </p:nvSpPr>
          <p:spPr bwMode="auto">
            <a:xfrm>
              <a:off x="867" y="1038"/>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26" name="Text Box 30"/>
            <p:cNvSpPr txBox="1">
              <a:spLocks noChangeArrowheads="1"/>
            </p:cNvSpPr>
            <p:nvPr/>
          </p:nvSpPr>
          <p:spPr bwMode="auto">
            <a:xfrm>
              <a:off x="915" y="1029"/>
              <a:ext cx="64" cy="137"/>
            </a:xfrm>
            <a:prstGeom prst="rect">
              <a:avLst/>
            </a:prstGeom>
            <a:noFill/>
            <a:ln w="9525">
              <a:noFill/>
              <a:miter lim="800000"/>
              <a:headEnd/>
              <a:tailEnd/>
            </a:ln>
          </p:spPr>
          <p:txBody>
            <a:bodyPr wrap="none" lIns="0" tIns="0" rIns="0" bIns="0"/>
            <a:lstStyle/>
            <a:p>
              <a:r>
                <a:rPr lang="en-US" sz="1800" b="1">
                  <a:solidFill>
                    <a:schemeClr val="bg1"/>
                  </a:solidFill>
                </a:rPr>
                <a:t>3</a:t>
              </a:r>
            </a:p>
          </p:txBody>
        </p:sp>
      </p:grpSp>
      <p:grpSp>
        <p:nvGrpSpPr>
          <p:cNvPr id="85016" name="Group 31"/>
          <p:cNvGrpSpPr>
            <a:grpSpLocks/>
          </p:cNvGrpSpPr>
          <p:nvPr/>
        </p:nvGrpSpPr>
        <p:grpSpPr bwMode="auto">
          <a:xfrm>
            <a:off x="2989263" y="3986213"/>
            <a:ext cx="271462" cy="273050"/>
            <a:chOff x="1883" y="2511"/>
            <a:chExt cx="171" cy="172"/>
          </a:xfrm>
        </p:grpSpPr>
        <p:sp>
          <p:nvSpPr>
            <p:cNvPr id="85023" name="Oval 32"/>
            <p:cNvSpPr>
              <a:spLocks noChangeArrowheads="1"/>
            </p:cNvSpPr>
            <p:nvPr/>
          </p:nvSpPr>
          <p:spPr bwMode="auto">
            <a:xfrm>
              <a:off x="1883" y="2523"/>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24" name="Text Box 33"/>
            <p:cNvSpPr txBox="1">
              <a:spLocks noChangeArrowheads="1"/>
            </p:cNvSpPr>
            <p:nvPr/>
          </p:nvSpPr>
          <p:spPr bwMode="auto">
            <a:xfrm>
              <a:off x="1925" y="2511"/>
              <a:ext cx="64" cy="137"/>
            </a:xfrm>
            <a:prstGeom prst="rect">
              <a:avLst/>
            </a:prstGeom>
            <a:noFill/>
            <a:ln w="9525">
              <a:noFill/>
              <a:miter lim="800000"/>
              <a:headEnd/>
              <a:tailEnd/>
            </a:ln>
          </p:spPr>
          <p:txBody>
            <a:bodyPr wrap="none" lIns="0" tIns="0" rIns="0" bIns="0"/>
            <a:lstStyle/>
            <a:p>
              <a:r>
                <a:rPr lang="en-US" sz="1800" b="1">
                  <a:solidFill>
                    <a:schemeClr val="bg1"/>
                  </a:solidFill>
                </a:rPr>
                <a:t>4</a:t>
              </a:r>
            </a:p>
          </p:txBody>
        </p:sp>
      </p:grpSp>
      <p:grpSp>
        <p:nvGrpSpPr>
          <p:cNvPr id="85017" name="Group 34"/>
          <p:cNvGrpSpPr>
            <a:grpSpLocks/>
          </p:cNvGrpSpPr>
          <p:nvPr/>
        </p:nvGrpSpPr>
        <p:grpSpPr bwMode="auto">
          <a:xfrm>
            <a:off x="3684588" y="4699000"/>
            <a:ext cx="271462" cy="268288"/>
            <a:chOff x="867" y="1029"/>
            <a:chExt cx="171" cy="169"/>
          </a:xfrm>
        </p:grpSpPr>
        <p:sp>
          <p:nvSpPr>
            <p:cNvPr id="85021" name="Oval 35"/>
            <p:cNvSpPr>
              <a:spLocks noChangeArrowheads="1"/>
            </p:cNvSpPr>
            <p:nvPr/>
          </p:nvSpPr>
          <p:spPr bwMode="auto">
            <a:xfrm>
              <a:off x="867" y="1038"/>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22" name="Text Box 36"/>
            <p:cNvSpPr txBox="1">
              <a:spLocks noChangeArrowheads="1"/>
            </p:cNvSpPr>
            <p:nvPr/>
          </p:nvSpPr>
          <p:spPr bwMode="auto">
            <a:xfrm>
              <a:off x="915" y="1029"/>
              <a:ext cx="64" cy="137"/>
            </a:xfrm>
            <a:prstGeom prst="rect">
              <a:avLst/>
            </a:prstGeom>
            <a:noFill/>
            <a:ln w="9525">
              <a:noFill/>
              <a:miter lim="800000"/>
              <a:headEnd/>
              <a:tailEnd/>
            </a:ln>
          </p:spPr>
          <p:txBody>
            <a:bodyPr wrap="none" lIns="0" tIns="0" rIns="0" bIns="0"/>
            <a:lstStyle/>
            <a:p>
              <a:r>
                <a:rPr lang="en-US" sz="1800" b="1">
                  <a:solidFill>
                    <a:schemeClr val="bg1"/>
                  </a:solidFill>
                </a:rPr>
                <a:t>5</a:t>
              </a:r>
            </a:p>
          </p:txBody>
        </p:sp>
      </p:grpSp>
      <p:grpSp>
        <p:nvGrpSpPr>
          <p:cNvPr id="85018" name="Group 37"/>
          <p:cNvGrpSpPr>
            <a:grpSpLocks/>
          </p:cNvGrpSpPr>
          <p:nvPr/>
        </p:nvGrpSpPr>
        <p:grpSpPr bwMode="auto">
          <a:xfrm>
            <a:off x="4394200" y="5256213"/>
            <a:ext cx="271463" cy="263525"/>
            <a:chOff x="2768" y="3311"/>
            <a:chExt cx="171" cy="166"/>
          </a:xfrm>
        </p:grpSpPr>
        <p:sp>
          <p:nvSpPr>
            <p:cNvPr id="85019" name="Oval 38"/>
            <p:cNvSpPr>
              <a:spLocks noChangeArrowheads="1"/>
            </p:cNvSpPr>
            <p:nvPr/>
          </p:nvSpPr>
          <p:spPr bwMode="auto">
            <a:xfrm>
              <a:off x="2768" y="3317"/>
              <a:ext cx="171" cy="160"/>
            </a:xfrm>
            <a:prstGeom prst="ellipse">
              <a:avLst/>
            </a:prstGeom>
            <a:solidFill>
              <a:srgbClr val="0072CA"/>
            </a:solidFill>
            <a:ln w="12700">
              <a:solidFill>
                <a:srgbClr val="0072CA"/>
              </a:solidFill>
              <a:round/>
              <a:headEnd/>
              <a:tailEnd/>
            </a:ln>
          </p:spPr>
          <p:txBody>
            <a:bodyPr wrap="none" anchor="ctr"/>
            <a:lstStyle/>
            <a:p>
              <a:endParaRPr lang="en-US"/>
            </a:p>
          </p:txBody>
        </p:sp>
        <p:sp>
          <p:nvSpPr>
            <p:cNvPr id="85020" name="Text Box 39"/>
            <p:cNvSpPr txBox="1">
              <a:spLocks noChangeArrowheads="1"/>
            </p:cNvSpPr>
            <p:nvPr/>
          </p:nvSpPr>
          <p:spPr bwMode="auto">
            <a:xfrm>
              <a:off x="2813" y="3311"/>
              <a:ext cx="64" cy="137"/>
            </a:xfrm>
            <a:prstGeom prst="rect">
              <a:avLst/>
            </a:prstGeom>
            <a:noFill/>
            <a:ln w="9525">
              <a:noFill/>
              <a:miter lim="800000"/>
              <a:headEnd/>
              <a:tailEnd/>
            </a:ln>
          </p:spPr>
          <p:txBody>
            <a:bodyPr wrap="none" lIns="0" tIns="0" rIns="0" bIns="0"/>
            <a:lstStyle/>
            <a:p>
              <a:r>
                <a:rPr lang="en-US" sz="1800" b="1">
                  <a:solidFill>
                    <a:schemeClr val="bg1"/>
                  </a:solidFill>
                </a:rPr>
                <a:t>6</a:t>
              </a:r>
            </a:p>
          </p:txBody>
        </p:sp>
      </p:grpSp>
      <p:sp>
        <p:nvSpPr>
          <p:cNvPr id="39" name="TextBox 38"/>
          <p:cNvSpPr txBox="1"/>
          <p:nvPr/>
        </p:nvSpPr>
        <p:spPr>
          <a:xfrm>
            <a:off x="2362200" y="228600"/>
            <a:ext cx="1676400" cy="461665"/>
          </a:xfrm>
          <a:prstGeom prst="rect">
            <a:avLst/>
          </a:prstGeom>
          <a:noFill/>
        </p:spPr>
        <p:txBody>
          <a:bodyPr wrap="square" rtlCol="0">
            <a:spAutoFit/>
          </a:bodyPr>
          <a:lstStyle/>
          <a:p>
            <a:r>
              <a:rPr lang="en-US" dirty="0" smtClean="0"/>
              <a:t>(24-27)</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512763"/>
            <a:ext cx="8534400" cy="503237"/>
          </a:xfrm>
        </p:spPr>
        <p:txBody>
          <a:bodyPr/>
          <a:lstStyle/>
          <a:p>
            <a:pPr eaLnBrk="1" hangingPunct="1"/>
            <a:r>
              <a:rPr lang="en-US" smtClean="0"/>
              <a:t>Biogeography</a:t>
            </a:r>
            <a:endParaRPr lang="en-US" b="0" smtClean="0">
              <a:solidFill>
                <a:schemeClr val="tx1"/>
              </a:solidFill>
            </a:endParaRPr>
          </a:p>
        </p:txBody>
      </p:sp>
      <p:sp>
        <p:nvSpPr>
          <p:cNvPr id="98307" name="Rectangle 3"/>
          <p:cNvSpPr>
            <a:spLocks noGrp="1" noChangeArrowheads="1"/>
          </p:cNvSpPr>
          <p:nvPr>
            <p:ph type="body" idx="1"/>
          </p:nvPr>
        </p:nvSpPr>
        <p:spPr>
          <a:xfrm>
            <a:off x="533400" y="1371600"/>
            <a:ext cx="8077200" cy="5105400"/>
          </a:xfrm>
        </p:spPr>
        <p:txBody>
          <a:bodyPr/>
          <a:lstStyle/>
          <a:p>
            <a:pPr eaLnBrk="1" hangingPunct="1"/>
            <a:r>
              <a:rPr lang="en-US" b="1" dirty="0" smtClean="0"/>
              <a:t>Biogeography</a:t>
            </a:r>
            <a:r>
              <a:rPr lang="en-US" dirty="0" smtClean="0"/>
              <a:t>, the geographic distribution of species, provides evidence of evolution</a:t>
            </a:r>
          </a:p>
          <a:p>
            <a:pPr eaLnBrk="1" hangingPunct="1"/>
            <a:r>
              <a:rPr lang="en-US" dirty="0" smtClean="0"/>
              <a:t>Earth’s continents were formerly united in a single large continent called </a:t>
            </a:r>
            <a:r>
              <a:rPr lang="en-US" b="1" dirty="0" smtClean="0"/>
              <a:t>Pangaea</a:t>
            </a:r>
            <a:r>
              <a:rPr lang="en-US" dirty="0" smtClean="0"/>
              <a:t>, but have since separated by continental drift</a:t>
            </a:r>
          </a:p>
          <a:p>
            <a:pPr eaLnBrk="1" hangingPunct="1"/>
            <a:r>
              <a:rPr lang="en-US" dirty="0" smtClean="0"/>
              <a:t>An understanding of continent movement and modern distribution of species allows us to predict when and where different groups evolved (30 here and on </a:t>
            </a:r>
            <a:r>
              <a:rPr lang="en-US" smtClean="0"/>
              <a:t>next slide)</a:t>
            </a:r>
            <a:endParaRPr lang="en-US" dirty="0" smtClean="0"/>
          </a:p>
        </p:txBody>
      </p:sp>
      <p:grpSp>
        <p:nvGrpSpPr>
          <p:cNvPr id="98308" name="Group 7"/>
          <p:cNvGrpSpPr>
            <a:grpSpLocks/>
          </p:cNvGrpSpPr>
          <p:nvPr/>
        </p:nvGrpSpPr>
        <p:grpSpPr bwMode="auto">
          <a:xfrm>
            <a:off x="0" y="6553200"/>
            <a:ext cx="9144000" cy="304800"/>
            <a:chOff x="0" y="4128"/>
            <a:chExt cx="5760" cy="192"/>
          </a:xfrm>
        </p:grpSpPr>
        <p:sp>
          <p:nvSpPr>
            <p:cNvPr id="9831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831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830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533400" y="1371600"/>
            <a:ext cx="8001000" cy="3683000"/>
          </a:xfrm>
        </p:spPr>
        <p:txBody>
          <a:bodyPr/>
          <a:lstStyle/>
          <a:p>
            <a:pPr eaLnBrk="1" hangingPunct="1"/>
            <a:r>
              <a:rPr lang="en-US" b="1" smtClean="0"/>
              <a:t>Endemic</a:t>
            </a:r>
            <a:r>
              <a:rPr lang="en-US" smtClean="0"/>
              <a:t> species are species that are not found anywhere else in the world</a:t>
            </a:r>
            <a:endParaRPr lang="en-US" b="1" smtClean="0"/>
          </a:p>
          <a:p>
            <a:pPr eaLnBrk="1" hangingPunct="1"/>
            <a:r>
              <a:rPr lang="en-US" smtClean="0"/>
              <a:t>Islands have many endemic species that are often closely related to species on the nearest mainland or island</a:t>
            </a:r>
          </a:p>
          <a:p>
            <a:pPr eaLnBrk="1" hangingPunct="1"/>
            <a:r>
              <a:rPr lang="en-US" smtClean="0"/>
              <a:t>Darwin explained that species on islands gave rise to new species as they adapted to new environments</a:t>
            </a:r>
          </a:p>
        </p:txBody>
      </p:sp>
      <p:grpSp>
        <p:nvGrpSpPr>
          <p:cNvPr id="99331" name="Group 6"/>
          <p:cNvGrpSpPr>
            <a:grpSpLocks/>
          </p:cNvGrpSpPr>
          <p:nvPr/>
        </p:nvGrpSpPr>
        <p:grpSpPr bwMode="auto">
          <a:xfrm>
            <a:off x="0" y="6553200"/>
            <a:ext cx="9144000" cy="304800"/>
            <a:chOff x="0" y="4128"/>
            <a:chExt cx="5760" cy="192"/>
          </a:xfrm>
        </p:grpSpPr>
        <p:sp>
          <p:nvSpPr>
            <p:cNvPr id="9933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93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93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1143000" y="685800"/>
            <a:ext cx="7440612" cy="1446550"/>
          </a:xfrm>
          <a:prstGeom prst="rect">
            <a:avLst/>
          </a:prstGeom>
          <a:noFill/>
          <a:ln w="9525">
            <a:noFill/>
            <a:miter lim="800000"/>
            <a:headEnd/>
            <a:tailEnd/>
          </a:ln>
        </p:spPr>
        <p:txBody>
          <a:bodyPr wrap="square">
            <a:spAutoFit/>
          </a:bodyPr>
          <a:lstStyle/>
          <a:p>
            <a:pPr eaLnBrk="1" hangingPunct="1"/>
            <a:r>
              <a:rPr lang="en-US" sz="4400" b="1" dirty="0">
                <a:solidFill>
                  <a:schemeClr val="bg1"/>
                </a:solidFill>
                <a:latin typeface="Times New Roman" pitchFamily="84" charset="0"/>
                <a:cs typeface="Times New Roman" pitchFamily="84" charset="0"/>
              </a:rPr>
              <a:t>The </a:t>
            </a:r>
            <a:r>
              <a:rPr lang="en-US" sz="4400" b="1" dirty="0">
                <a:solidFill>
                  <a:schemeClr val="bg1"/>
                </a:solidFill>
                <a:latin typeface="Times New Roman" pitchFamily="84" charset="0"/>
              </a:rPr>
              <a:t>Evolution of Populations</a:t>
            </a:r>
          </a:p>
          <a:p>
            <a:pPr eaLnBrk="1" hangingPunct="1"/>
            <a:endParaRPr lang="en-US" sz="4400" b="1" dirty="0">
              <a:solidFill>
                <a:schemeClr val="bg1"/>
              </a:solidFill>
              <a:latin typeface="Times New Roman" pitchFamily="84" charset="0"/>
              <a:cs typeface="Times New Roman" pitchFamily="84" charset="0"/>
            </a:endParaRPr>
          </a:p>
        </p:txBody>
      </p:sp>
      <p:pic>
        <p:nvPicPr>
          <p:cNvPr id="4" name="Picture 2" descr="http://evolution.berkeley.edu/evosite/misconceps/images/misconceptions_beavers.gif"/>
          <p:cNvPicPr>
            <a:picLocks noChangeAspect="1" noChangeArrowheads="1"/>
          </p:cNvPicPr>
          <p:nvPr/>
        </p:nvPicPr>
        <p:blipFill>
          <a:blip r:embed="rId3" cstate="print"/>
          <a:srcRect/>
          <a:stretch>
            <a:fillRect/>
          </a:stretch>
        </p:blipFill>
        <p:spPr bwMode="auto">
          <a:xfrm>
            <a:off x="0" y="1539875"/>
            <a:ext cx="9144000" cy="5315850"/>
          </a:xfrm>
          <a:prstGeom prst="rect">
            <a:avLst/>
          </a:prstGeom>
          <a:noFill/>
        </p:spPr>
      </p:pic>
    </p:spTree>
    <p:extLst>
      <p:ext uri="{BB962C8B-B14F-4D97-AF65-F5344CB8AC3E}">
        <p14:creationId xmlns:p14="http://schemas.microsoft.com/office/powerpoint/2010/main" val="403501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9700" y="508000"/>
            <a:ext cx="8534400" cy="503238"/>
          </a:xfrm>
        </p:spPr>
        <p:txBody>
          <a:bodyPr/>
          <a:lstStyle/>
          <a:p>
            <a:pPr eaLnBrk="1" hangingPunct="1"/>
            <a:r>
              <a:rPr lang="en-US" smtClean="0"/>
              <a:t>Overview: Endless Forms Most Beautiful</a:t>
            </a:r>
          </a:p>
        </p:txBody>
      </p:sp>
      <p:sp>
        <p:nvSpPr>
          <p:cNvPr id="4099" name="Rectangle 3"/>
          <p:cNvSpPr>
            <a:spLocks noGrp="1" noChangeArrowheads="1"/>
          </p:cNvSpPr>
          <p:nvPr>
            <p:ph type="body" idx="1"/>
          </p:nvPr>
        </p:nvSpPr>
        <p:spPr>
          <a:xfrm>
            <a:off x="533400" y="1371600"/>
            <a:ext cx="7315200" cy="2768600"/>
          </a:xfrm>
        </p:spPr>
        <p:txBody>
          <a:bodyPr/>
          <a:lstStyle/>
          <a:p>
            <a:pPr eaLnBrk="1" hangingPunct="1"/>
            <a:r>
              <a:rPr lang="en-US" dirty="0" smtClean="0"/>
              <a:t>A new era of biology began in 1859 when Charles Darwin published </a:t>
            </a:r>
            <a:r>
              <a:rPr lang="en-US" i="1" dirty="0" smtClean="0"/>
              <a:t>The Origin of Species </a:t>
            </a:r>
          </a:p>
          <a:p>
            <a:pPr eaLnBrk="1" hangingPunct="1"/>
            <a:r>
              <a:rPr lang="en-US" dirty="0" smtClean="0"/>
              <a:t>Darwin noted that current species are descendants of ancestral species</a:t>
            </a:r>
          </a:p>
          <a:p>
            <a:pPr eaLnBrk="1" hangingPunct="1"/>
            <a:r>
              <a:rPr lang="en-US" b="1" dirty="0" smtClean="0"/>
              <a:t>Evolution </a:t>
            </a:r>
            <a:r>
              <a:rPr lang="en-US" dirty="0" smtClean="0"/>
              <a:t>can be broadly defined by Darwin’s phrase </a:t>
            </a:r>
            <a:r>
              <a:rPr lang="en-US" i="1" dirty="0" smtClean="0"/>
              <a:t>descent with modification</a:t>
            </a:r>
          </a:p>
          <a:p>
            <a:pPr eaLnBrk="1" hangingPunct="1"/>
            <a:r>
              <a:rPr lang="en-US" dirty="0" smtClean="0"/>
              <a:t>More specifically, evolution is the change in genotypic frequency of a population over time. </a:t>
            </a:r>
          </a:p>
          <a:p>
            <a:pPr eaLnBrk="1" hangingPunct="1"/>
            <a:endParaRPr lang="en-US" dirty="0" smtClean="0"/>
          </a:p>
        </p:txBody>
      </p:sp>
      <p:grpSp>
        <p:nvGrpSpPr>
          <p:cNvPr id="4100" name="Group 7"/>
          <p:cNvGrpSpPr>
            <a:grpSpLocks/>
          </p:cNvGrpSpPr>
          <p:nvPr/>
        </p:nvGrpSpPr>
        <p:grpSpPr bwMode="auto">
          <a:xfrm>
            <a:off x="0" y="6553200"/>
            <a:ext cx="9144000" cy="304800"/>
            <a:chOff x="0" y="4128"/>
            <a:chExt cx="5760" cy="192"/>
          </a:xfrm>
        </p:grpSpPr>
        <p:sp>
          <p:nvSpPr>
            <p:cNvPr id="410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1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10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r>
              <a:rPr lang="en-US" dirty="0" smtClean="0"/>
              <a:t>Natural Selection operates on heritable differences among individuals in a population</a:t>
            </a:r>
          </a:p>
          <a:p>
            <a:r>
              <a:rPr lang="en-US" dirty="0" smtClean="0"/>
              <a:t>2 processes produce variation in gene pools that contribute to these differences</a:t>
            </a:r>
          </a:p>
          <a:p>
            <a:pPr lvl="1"/>
            <a:r>
              <a:rPr lang="en-US" dirty="0" smtClean="0"/>
              <a:t>Mutation</a:t>
            </a:r>
          </a:p>
          <a:p>
            <a:pPr lvl="2"/>
            <a:r>
              <a:rPr lang="en-US" dirty="0" smtClean="0"/>
              <a:t>Produce new genes/ alleles</a:t>
            </a:r>
          </a:p>
          <a:p>
            <a:pPr lvl="2"/>
            <a:r>
              <a:rPr lang="en-US" dirty="0" smtClean="0"/>
              <a:t>Changes in nucleotide sequence in DNA</a:t>
            </a:r>
          </a:p>
          <a:p>
            <a:pPr lvl="2"/>
            <a:r>
              <a:rPr lang="en-US" dirty="0" smtClean="0"/>
              <a:t>Less important</a:t>
            </a:r>
          </a:p>
          <a:p>
            <a:pPr lvl="1"/>
            <a:r>
              <a:rPr lang="en-US" dirty="0" smtClean="0"/>
              <a:t>Sexual recombination</a:t>
            </a:r>
          </a:p>
          <a:p>
            <a:pPr lvl="2"/>
            <a:r>
              <a:rPr lang="en-US" dirty="0" smtClean="0"/>
              <a:t>More important</a:t>
            </a:r>
          </a:p>
          <a:p>
            <a:endParaRPr lang="en-US" dirty="0"/>
          </a:p>
        </p:txBody>
      </p:sp>
      <p:sp>
        <p:nvSpPr>
          <p:cNvPr id="2" name="Title 1"/>
          <p:cNvSpPr>
            <a:spLocks noGrp="1"/>
          </p:cNvSpPr>
          <p:nvPr>
            <p:ph type="title"/>
          </p:nvPr>
        </p:nvSpPr>
        <p:spPr/>
        <p:txBody>
          <a:bodyPr>
            <a:normAutofit/>
          </a:bodyPr>
          <a:lstStyle/>
          <a:p>
            <a:r>
              <a:rPr lang="en-US" dirty="0" smtClean="0"/>
              <a:t>Variation Makes Evolution Possible</a:t>
            </a:r>
            <a:endParaRPr lang="en-US" dirty="0"/>
          </a:p>
        </p:txBody>
      </p:sp>
    </p:spTree>
    <p:extLst>
      <p:ext uri="{BB962C8B-B14F-4D97-AF65-F5344CB8AC3E}">
        <p14:creationId xmlns:p14="http://schemas.microsoft.com/office/powerpoint/2010/main" val="4260464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Mutations</a:t>
            </a:r>
            <a:endParaRPr lang="en-US" dirty="0"/>
          </a:p>
        </p:txBody>
      </p:sp>
      <p:sp>
        <p:nvSpPr>
          <p:cNvPr id="5" name="Text Placeholder 4"/>
          <p:cNvSpPr>
            <a:spLocks noGrp="1"/>
          </p:cNvSpPr>
          <p:nvPr>
            <p:ph type="body" idx="1"/>
          </p:nvPr>
        </p:nvSpPr>
        <p:spPr/>
        <p:txBody>
          <a:bodyPr/>
          <a:lstStyle/>
          <a:p>
            <a:r>
              <a:rPr lang="en-US" dirty="0" smtClean="0"/>
              <a:t>DNA Mutations</a:t>
            </a:r>
            <a:endParaRPr lang="en-US" dirty="0"/>
          </a:p>
        </p:txBody>
      </p:sp>
      <p:sp>
        <p:nvSpPr>
          <p:cNvPr id="7" name="Text Placeholder 6"/>
          <p:cNvSpPr>
            <a:spLocks noGrp="1"/>
          </p:cNvSpPr>
          <p:nvPr>
            <p:ph type="body" sz="half" idx="3"/>
          </p:nvPr>
        </p:nvSpPr>
        <p:spPr/>
        <p:txBody>
          <a:bodyPr/>
          <a:lstStyle/>
          <a:p>
            <a:r>
              <a:rPr lang="en-US" dirty="0" smtClean="0"/>
              <a:t>Chromosomal Mutations</a:t>
            </a:r>
            <a:endParaRPr lang="en-US" dirty="0"/>
          </a:p>
        </p:txBody>
      </p:sp>
      <p:sp>
        <p:nvSpPr>
          <p:cNvPr id="6" name="Content Placeholder 5"/>
          <p:cNvSpPr>
            <a:spLocks noGrp="1"/>
          </p:cNvSpPr>
          <p:nvPr>
            <p:ph sz="quarter" idx="2"/>
          </p:nvPr>
        </p:nvSpPr>
        <p:spPr/>
        <p:txBody>
          <a:bodyPr/>
          <a:lstStyle/>
          <a:p>
            <a:r>
              <a:rPr lang="en-US" dirty="0" smtClean="0"/>
              <a:t>Frame shift</a:t>
            </a:r>
          </a:p>
          <a:p>
            <a:pPr lvl="1"/>
            <a:r>
              <a:rPr lang="en-US" dirty="0" smtClean="0"/>
              <a:t>Addition</a:t>
            </a:r>
          </a:p>
          <a:p>
            <a:pPr lvl="1"/>
            <a:r>
              <a:rPr lang="en-US" dirty="0" smtClean="0"/>
              <a:t>Deletion</a:t>
            </a:r>
          </a:p>
          <a:p>
            <a:r>
              <a:rPr lang="en-US" dirty="0" smtClean="0"/>
              <a:t>Base substitution</a:t>
            </a:r>
          </a:p>
          <a:p>
            <a:pPr lvl="1"/>
            <a:r>
              <a:rPr lang="en-US" dirty="0" smtClean="0"/>
              <a:t>Silent</a:t>
            </a:r>
          </a:p>
          <a:p>
            <a:pPr lvl="1"/>
            <a:r>
              <a:rPr lang="en-US" dirty="0" smtClean="0"/>
              <a:t>Nonsense</a:t>
            </a:r>
          </a:p>
          <a:p>
            <a:pPr lvl="1"/>
            <a:r>
              <a:rPr lang="en-US" dirty="0" err="1" smtClean="0"/>
              <a:t>missense</a:t>
            </a:r>
            <a:endParaRPr lang="en-US" dirty="0"/>
          </a:p>
        </p:txBody>
      </p:sp>
      <p:sp>
        <p:nvSpPr>
          <p:cNvPr id="8" name="Content Placeholder 7"/>
          <p:cNvSpPr>
            <a:spLocks noGrp="1"/>
          </p:cNvSpPr>
          <p:nvPr>
            <p:ph sz="quarter" idx="4"/>
          </p:nvPr>
        </p:nvSpPr>
        <p:spPr/>
        <p:txBody>
          <a:bodyPr/>
          <a:lstStyle/>
          <a:p>
            <a:r>
              <a:rPr lang="en-US" dirty="0" smtClean="0"/>
              <a:t>Translocation</a:t>
            </a:r>
          </a:p>
          <a:p>
            <a:r>
              <a:rPr lang="en-US" dirty="0" smtClean="0"/>
              <a:t>Duplication</a:t>
            </a:r>
          </a:p>
          <a:p>
            <a:r>
              <a:rPr lang="en-US" dirty="0" smtClean="0"/>
              <a:t>Deletion</a:t>
            </a:r>
          </a:p>
          <a:p>
            <a:r>
              <a:rPr lang="en-US" dirty="0" smtClean="0"/>
              <a:t>Inversion</a:t>
            </a:r>
          </a:p>
          <a:p>
            <a:endParaRPr lang="en-US" dirty="0"/>
          </a:p>
        </p:txBody>
      </p:sp>
    </p:spTree>
    <p:extLst>
      <p:ext uri="{BB962C8B-B14F-4D97-AF65-F5344CB8AC3E}">
        <p14:creationId xmlns:p14="http://schemas.microsoft.com/office/powerpoint/2010/main" val="1820158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4" name="Text Placeholder 3"/>
          <p:cNvSpPr>
            <a:spLocks noGrp="1"/>
          </p:cNvSpPr>
          <p:nvPr>
            <p:ph type="body" idx="1"/>
          </p:nvPr>
        </p:nvSpPr>
        <p:spPr>
          <a:xfrm>
            <a:off x="3200400" y="5715000"/>
            <a:ext cx="4040188" cy="762000"/>
          </a:xfrm>
        </p:spPr>
        <p:txBody>
          <a:bodyPr>
            <a:normAutofit/>
          </a:bodyPr>
          <a:lstStyle/>
          <a:p>
            <a:r>
              <a:rPr lang="en-US" dirty="0" smtClean="0"/>
              <a:t>Point Mutations	</a:t>
            </a:r>
            <a:endParaRPr lang="en-US" dirty="0"/>
          </a:p>
        </p:txBody>
      </p:sp>
      <p:sp>
        <p:nvSpPr>
          <p:cNvPr id="5" name="Content Placeholder 4"/>
          <p:cNvSpPr>
            <a:spLocks noGrp="1"/>
          </p:cNvSpPr>
          <p:nvPr>
            <p:ph sz="quarter" idx="2"/>
          </p:nvPr>
        </p:nvSpPr>
        <p:spPr>
          <a:xfrm>
            <a:off x="457200" y="1143000"/>
            <a:ext cx="8229600" cy="5410199"/>
          </a:xfrm>
        </p:spPr>
        <p:txBody>
          <a:bodyPr>
            <a:normAutofit/>
          </a:bodyPr>
          <a:lstStyle/>
          <a:p>
            <a:r>
              <a:rPr lang="en-US" dirty="0" smtClean="0"/>
              <a:t>Most probably harmless</a:t>
            </a:r>
          </a:p>
          <a:p>
            <a:pPr lvl="1"/>
            <a:r>
              <a:rPr lang="en-US" dirty="0" smtClean="0"/>
              <a:t>Noncoding DNA</a:t>
            </a:r>
          </a:p>
          <a:p>
            <a:pPr lvl="1"/>
            <a:r>
              <a:rPr lang="en-US" dirty="0" smtClean="0"/>
              <a:t>Redundancy of the genetic code</a:t>
            </a:r>
          </a:p>
          <a:p>
            <a:r>
              <a:rPr lang="en-US" dirty="0" smtClean="0"/>
              <a:t>Organisms reflect thousands of years of past selection, a single mutational change is about as likely to improve the genome as blindly firing a gun through the hood of a car is likely to improve engine performance</a:t>
            </a:r>
          </a:p>
          <a:p>
            <a:r>
              <a:rPr lang="en-US" dirty="0" smtClean="0"/>
              <a:t>Rarely, a mutant allele may make an organism better suited to its environment</a:t>
            </a:r>
          </a:p>
          <a:p>
            <a:pPr lvl="1"/>
            <a:r>
              <a:rPr lang="en-US" dirty="0" smtClean="0"/>
              <a:t>More likely when the environment is changing and mutations that were once selected against become favorable</a:t>
            </a:r>
            <a:endParaRPr lang="en-US" dirty="0"/>
          </a:p>
        </p:txBody>
      </p:sp>
      <p:sp>
        <p:nvSpPr>
          <p:cNvPr id="8" name="TextBox 7"/>
          <p:cNvSpPr txBox="1"/>
          <p:nvPr/>
        </p:nvSpPr>
        <p:spPr>
          <a:xfrm>
            <a:off x="3733800" y="381000"/>
            <a:ext cx="5410200" cy="646331"/>
          </a:xfrm>
          <a:prstGeom prst="rect">
            <a:avLst/>
          </a:prstGeom>
          <a:noFill/>
        </p:spPr>
        <p:txBody>
          <a:bodyPr wrap="square" rtlCol="0">
            <a:spAutoFit/>
          </a:bodyPr>
          <a:lstStyle/>
          <a:p>
            <a:r>
              <a:rPr lang="en-US" dirty="0" smtClean="0"/>
              <a:t>All mutations must occur in gametes to be passed on!</a:t>
            </a:r>
            <a:endParaRPr lang="en-US" dirty="0"/>
          </a:p>
        </p:txBody>
      </p:sp>
    </p:spTree>
    <p:extLst>
      <p:ext uri="{BB962C8B-B14F-4D97-AF65-F5344CB8AC3E}">
        <p14:creationId xmlns:p14="http://schemas.microsoft.com/office/powerpoint/2010/main" val="3739570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Text Placeholder 2"/>
          <p:cNvSpPr>
            <a:spLocks noGrp="1"/>
          </p:cNvSpPr>
          <p:nvPr>
            <p:ph type="body" idx="1"/>
          </p:nvPr>
        </p:nvSpPr>
        <p:spPr>
          <a:xfrm>
            <a:off x="457200" y="1535113"/>
            <a:ext cx="8458200" cy="639762"/>
          </a:xfrm>
        </p:spPr>
        <p:txBody>
          <a:bodyPr>
            <a:normAutofit/>
          </a:bodyPr>
          <a:lstStyle/>
          <a:p>
            <a:r>
              <a:rPr lang="en-US" dirty="0" smtClean="0"/>
              <a:t>Mutations that Alter Gene # or Sequence</a:t>
            </a:r>
            <a:endParaRPr lang="en-US" dirty="0"/>
          </a:p>
        </p:txBody>
      </p:sp>
      <p:sp>
        <p:nvSpPr>
          <p:cNvPr id="4" name="Content Placeholder 3"/>
          <p:cNvSpPr>
            <a:spLocks noGrp="1"/>
          </p:cNvSpPr>
          <p:nvPr>
            <p:ph sz="quarter" idx="2"/>
          </p:nvPr>
        </p:nvSpPr>
        <p:spPr>
          <a:xfrm>
            <a:off x="457200" y="2438399"/>
            <a:ext cx="8229600" cy="4038601"/>
          </a:xfrm>
        </p:spPr>
        <p:txBody>
          <a:bodyPr>
            <a:normAutofit/>
          </a:bodyPr>
          <a:lstStyle/>
          <a:p>
            <a:r>
              <a:rPr lang="en-US" dirty="0" smtClean="0"/>
              <a:t>Chromosomal mutations that delete, disrupt, or rearrange many loci at once are almost certain to be harmful</a:t>
            </a:r>
          </a:p>
          <a:p>
            <a:pPr lvl="1"/>
            <a:r>
              <a:rPr lang="en-US" dirty="0" smtClean="0"/>
              <a:t>If genes are left intact, effect on organism may be neutral</a:t>
            </a:r>
          </a:p>
          <a:p>
            <a:r>
              <a:rPr lang="en-US" dirty="0" smtClean="0"/>
              <a:t>Gene Duplication: important source of variation </a:t>
            </a:r>
          </a:p>
          <a:p>
            <a:pPr lvl="1"/>
            <a:r>
              <a:rPr lang="en-US" dirty="0" smtClean="0"/>
              <a:t>Duplication of chromosome segments is almost always harmful</a:t>
            </a:r>
          </a:p>
          <a:p>
            <a:pPr lvl="1"/>
            <a:r>
              <a:rPr lang="en-US" dirty="0" smtClean="0"/>
              <a:t>Smaller pieces of DNA introduced into the genome through the activity of transposable elements may, over generations, provide expanded genome with new loci that may take on new functions by further mutation and selection</a:t>
            </a:r>
          </a:p>
          <a:p>
            <a:pPr lvl="1"/>
            <a:r>
              <a:rPr lang="en-US" dirty="0" smtClean="0"/>
              <a:t>New genes may arise through </a:t>
            </a:r>
            <a:r>
              <a:rPr lang="en-US" dirty="0" err="1" smtClean="0"/>
              <a:t>exon</a:t>
            </a:r>
            <a:r>
              <a:rPr lang="en-US" smtClean="0"/>
              <a:t> shuffling </a:t>
            </a:r>
            <a:endParaRPr lang="en-US" dirty="0"/>
          </a:p>
        </p:txBody>
      </p:sp>
    </p:spTree>
    <p:extLst>
      <p:ext uri="{BB962C8B-B14F-4D97-AF65-F5344CB8AC3E}">
        <p14:creationId xmlns:p14="http://schemas.microsoft.com/office/powerpoint/2010/main" val="1906304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Mutation Rates</a:t>
            </a:r>
            <a:endParaRPr lang="en-US" dirty="0"/>
          </a:p>
        </p:txBody>
      </p:sp>
      <p:sp>
        <p:nvSpPr>
          <p:cNvPr id="9" name="Text Placeholder 8"/>
          <p:cNvSpPr>
            <a:spLocks noGrp="1"/>
          </p:cNvSpPr>
          <p:nvPr>
            <p:ph type="body" idx="1"/>
          </p:nvPr>
        </p:nvSpPr>
        <p:spPr/>
        <p:txBody>
          <a:bodyPr/>
          <a:lstStyle/>
          <a:p>
            <a:r>
              <a:rPr lang="en-US" dirty="0" smtClean="0"/>
              <a:t>Plants &amp; Animals</a:t>
            </a:r>
            <a:endParaRPr lang="en-US" dirty="0"/>
          </a:p>
        </p:txBody>
      </p:sp>
      <p:sp>
        <p:nvSpPr>
          <p:cNvPr id="11" name="Text Placeholder 10"/>
          <p:cNvSpPr>
            <a:spLocks noGrp="1"/>
          </p:cNvSpPr>
          <p:nvPr>
            <p:ph type="body" sz="half" idx="3"/>
          </p:nvPr>
        </p:nvSpPr>
        <p:spPr/>
        <p:txBody>
          <a:bodyPr/>
          <a:lstStyle/>
          <a:p>
            <a:r>
              <a:rPr lang="en-US" dirty="0" smtClean="0"/>
              <a:t>Prokaryotes &amp; Viruses</a:t>
            </a:r>
            <a:endParaRPr lang="en-US" dirty="0"/>
          </a:p>
        </p:txBody>
      </p:sp>
      <p:sp>
        <p:nvSpPr>
          <p:cNvPr id="10" name="Content Placeholder 9"/>
          <p:cNvSpPr>
            <a:spLocks noGrp="1"/>
          </p:cNvSpPr>
          <p:nvPr>
            <p:ph sz="quarter" idx="2"/>
          </p:nvPr>
        </p:nvSpPr>
        <p:spPr/>
        <p:txBody>
          <a:bodyPr/>
          <a:lstStyle/>
          <a:p>
            <a:r>
              <a:rPr lang="en-US" dirty="0" smtClean="0"/>
              <a:t>Long generation spans makes mutation rates low</a:t>
            </a:r>
          </a:p>
          <a:p>
            <a:pPr lvl="1"/>
            <a:r>
              <a:rPr lang="en-US" dirty="0" smtClean="0"/>
              <a:t>About 1 mutation in every 100,000 genes per generation</a:t>
            </a:r>
          </a:p>
          <a:p>
            <a:pPr lvl="1"/>
            <a:endParaRPr lang="en-US" dirty="0"/>
          </a:p>
        </p:txBody>
      </p:sp>
      <p:sp>
        <p:nvSpPr>
          <p:cNvPr id="12" name="Content Placeholder 11"/>
          <p:cNvSpPr>
            <a:spLocks noGrp="1"/>
          </p:cNvSpPr>
          <p:nvPr>
            <p:ph sz="quarter" idx="4"/>
          </p:nvPr>
        </p:nvSpPr>
        <p:spPr/>
        <p:txBody>
          <a:bodyPr>
            <a:normAutofit/>
          </a:bodyPr>
          <a:lstStyle/>
          <a:p>
            <a:r>
              <a:rPr lang="en-US" dirty="0" smtClean="0"/>
              <a:t>Short generation spans mean mutations rapidly generate variation</a:t>
            </a:r>
          </a:p>
          <a:p>
            <a:r>
              <a:rPr lang="en-US" dirty="0" smtClean="0"/>
              <a:t>Example HIV: </a:t>
            </a:r>
          </a:p>
          <a:p>
            <a:pPr lvl="1"/>
            <a:r>
              <a:rPr lang="en-US" dirty="0" smtClean="0"/>
              <a:t>Generation span = 2 days</a:t>
            </a:r>
          </a:p>
          <a:p>
            <a:pPr lvl="1"/>
            <a:r>
              <a:rPr lang="en-US" dirty="0" smtClean="0"/>
              <a:t>RNA genome has higher mutation rate than DNA genome</a:t>
            </a:r>
          </a:p>
          <a:p>
            <a:pPr lvl="1"/>
            <a:r>
              <a:rPr lang="en-US" dirty="0" smtClean="0"/>
              <a:t>Makes single drug treatments an impossibility </a:t>
            </a:r>
            <a:endParaRPr lang="en-US" dirty="0"/>
          </a:p>
        </p:txBody>
      </p:sp>
    </p:spTree>
    <p:extLst>
      <p:ext uri="{BB962C8B-B14F-4D97-AF65-F5344CB8AC3E}">
        <p14:creationId xmlns:p14="http://schemas.microsoft.com/office/powerpoint/2010/main" val="32722211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Refers to </a:t>
            </a:r>
            <a:r>
              <a:rPr lang="en-US" dirty="0" err="1" smtClean="0"/>
              <a:t>recombinational</a:t>
            </a:r>
            <a:r>
              <a:rPr lang="en-US" dirty="0" smtClean="0"/>
              <a:t> shuffling of already existing alleles in the gene pool</a:t>
            </a:r>
          </a:p>
          <a:p>
            <a:pPr lvl="1"/>
            <a:r>
              <a:rPr lang="en-US" dirty="0" smtClean="0"/>
              <a:t>Note: This allelic variation did originate from past mutation</a:t>
            </a:r>
          </a:p>
          <a:p>
            <a:r>
              <a:rPr lang="en-US" dirty="0" smtClean="0"/>
              <a:t>Sexual recombination is far more important than mutation on a generation-to-generation time scale in producing variation that make adaptation possible</a:t>
            </a:r>
          </a:p>
          <a:p>
            <a:r>
              <a:rPr lang="en-US" dirty="0" smtClean="0"/>
              <a:t>Sexual reproduction rearranges alleles into fresh combinations every generation</a:t>
            </a:r>
          </a:p>
          <a:p>
            <a:endParaRPr lang="en-US" dirty="0"/>
          </a:p>
        </p:txBody>
      </p:sp>
      <p:sp>
        <p:nvSpPr>
          <p:cNvPr id="7" name="Title 6"/>
          <p:cNvSpPr>
            <a:spLocks noGrp="1"/>
          </p:cNvSpPr>
          <p:nvPr>
            <p:ph type="title"/>
          </p:nvPr>
        </p:nvSpPr>
        <p:spPr/>
        <p:txBody>
          <a:bodyPr/>
          <a:lstStyle/>
          <a:p>
            <a:r>
              <a:rPr lang="en-US" dirty="0" smtClean="0"/>
              <a:t>Sexual Recombination</a:t>
            </a:r>
            <a:endParaRPr lang="en-US" dirty="0"/>
          </a:p>
        </p:txBody>
      </p:sp>
    </p:spTree>
    <p:extLst>
      <p:ext uri="{BB962C8B-B14F-4D97-AF65-F5344CB8AC3E}">
        <p14:creationId xmlns:p14="http://schemas.microsoft.com/office/powerpoint/2010/main" val="4744113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also undergo recombination, though they do so less often than sexually reproducing organisms</a:t>
            </a:r>
          </a:p>
          <a:p>
            <a:r>
              <a:rPr lang="en-US" dirty="0" smtClean="0"/>
              <a:t>Can often undergo recombination that allows them to cross species barriers</a:t>
            </a:r>
          </a:p>
          <a:p>
            <a:r>
              <a:rPr lang="en-US" dirty="0" smtClean="0"/>
              <a:t>This can make them especially dangerous!</a:t>
            </a:r>
            <a:endParaRPr lang="en-US" dirty="0"/>
          </a:p>
        </p:txBody>
      </p:sp>
      <p:sp>
        <p:nvSpPr>
          <p:cNvPr id="3" name="Title 2"/>
          <p:cNvSpPr>
            <a:spLocks noGrp="1"/>
          </p:cNvSpPr>
          <p:nvPr>
            <p:ph type="title"/>
          </p:nvPr>
        </p:nvSpPr>
        <p:spPr/>
        <p:txBody>
          <a:bodyPr/>
          <a:lstStyle/>
          <a:p>
            <a:r>
              <a:rPr lang="en-US" dirty="0" smtClean="0"/>
              <a:t>Prokaryotes &amp; Viruses</a:t>
            </a:r>
            <a:endParaRPr lang="en-US" dirty="0"/>
          </a:p>
        </p:txBody>
      </p:sp>
    </p:spTree>
    <p:extLst>
      <p:ext uri="{BB962C8B-B14F-4D97-AF65-F5344CB8AC3E}">
        <p14:creationId xmlns:p14="http://schemas.microsoft.com/office/powerpoint/2010/main" val="2545776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508000"/>
            <a:ext cx="8534400" cy="503238"/>
          </a:xfrm>
        </p:spPr>
        <p:txBody>
          <a:bodyPr/>
          <a:lstStyle/>
          <a:p>
            <a:pPr eaLnBrk="1" hangingPunct="1"/>
            <a:r>
              <a:rPr lang="en-US" smtClean="0"/>
              <a:t>Overview: The Smallest Unit of Evolution</a:t>
            </a:r>
          </a:p>
        </p:txBody>
      </p:sp>
      <p:sp>
        <p:nvSpPr>
          <p:cNvPr id="4099" name="Rectangle 3"/>
          <p:cNvSpPr>
            <a:spLocks noGrp="1" noChangeArrowheads="1"/>
          </p:cNvSpPr>
          <p:nvPr>
            <p:ph type="body" idx="1"/>
          </p:nvPr>
        </p:nvSpPr>
        <p:spPr>
          <a:xfrm>
            <a:off x="533400" y="1371600"/>
            <a:ext cx="8001000" cy="5105400"/>
          </a:xfrm>
        </p:spPr>
        <p:txBody>
          <a:bodyPr/>
          <a:lstStyle/>
          <a:p>
            <a:pPr eaLnBrk="1" hangingPunct="1"/>
            <a:r>
              <a:rPr lang="en-US" sz="2800" smtClean="0"/>
              <a:t>One misconception is that organisms evolve during their lifetimes</a:t>
            </a:r>
          </a:p>
          <a:p>
            <a:pPr eaLnBrk="1" hangingPunct="1"/>
            <a:r>
              <a:rPr lang="en-US" sz="2800" smtClean="0"/>
              <a:t>Natural selection acts on individuals, but only populations evolve</a:t>
            </a:r>
          </a:p>
          <a:p>
            <a:pPr eaLnBrk="1" hangingPunct="1"/>
            <a:r>
              <a:rPr lang="en-US" sz="2800" smtClean="0"/>
              <a:t>Consider, for example, a population of medium ground finches on Daphne Major Island</a:t>
            </a:r>
          </a:p>
          <a:p>
            <a:pPr marL="977900" lvl="1" indent="-304800" eaLnBrk="1" hangingPunct="1"/>
            <a:r>
              <a:rPr lang="en-US" sz="2600" smtClean="0"/>
              <a:t>During a drought, large-beaked birds were more likely to crack large seeds and survive</a:t>
            </a:r>
          </a:p>
          <a:p>
            <a:pPr marL="977900" lvl="1" indent="-304800" eaLnBrk="1" hangingPunct="1"/>
            <a:r>
              <a:rPr lang="en-US" sz="2600" smtClean="0"/>
              <a:t>The finch population evolved by natural selection</a:t>
            </a:r>
          </a:p>
        </p:txBody>
      </p:sp>
      <p:grpSp>
        <p:nvGrpSpPr>
          <p:cNvPr id="4100" name="Group 4"/>
          <p:cNvGrpSpPr>
            <a:grpSpLocks/>
          </p:cNvGrpSpPr>
          <p:nvPr/>
        </p:nvGrpSpPr>
        <p:grpSpPr bwMode="auto">
          <a:xfrm>
            <a:off x="0" y="6553200"/>
            <a:ext cx="9144000" cy="304800"/>
            <a:chOff x="0" y="4128"/>
            <a:chExt cx="5760" cy="192"/>
          </a:xfrm>
        </p:grpSpPr>
        <p:sp>
          <p:nvSpPr>
            <p:cNvPr id="41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1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1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345008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a:t>
            </a:r>
            <a:endParaRPr lang="en-US" sz="1200" smtClean="0">
              <a:solidFill>
                <a:schemeClr val="tx1"/>
              </a:solidFill>
              <a:latin typeface="Arial" charset="0"/>
            </a:endParaRPr>
          </a:p>
        </p:txBody>
      </p:sp>
      <p:pic>
        <p:nvPicPr>
          <p:cNvPr id="5123" name="Picture 13" descr="23_01MedGroundFinch-L"/>
          <p:cNvPicPr>
            <a:picLocks noChangeAspect="1" noChangeArrowheads="1"/>
          </p:cNvPicPr>
          <p:nvPr/>
        </p:nvPicPr>
        <p:blipFill>
          <a:blip r:embed="rId3" cstate="print"/>
          <a:srcRect/>
          <a:stretch>
            <a:fillRect/>
          </a:stretch>
        </p:blipFill>
        <p:spPr bwMode="auto">
          <a:xfrm>
            <a:off x="296863" y="273050"/>
            <a:ext cx="8548687" cy="6310313"/>
          </a:xfrm>
          <a:prstGeom prst="rect">
            <a:avLst/>
          </a:prstGeom>
          <a:noFill/>
          <a:ln w="9525">
            <a:noFill/>
            <a:miter lim="800000"/>
            <a:headEnd/>
            <a:tailEnd/>
          </a:ln>
        </p:spPr>
      </p:pic>
    </p:spTree>
    <p:extLst>
      <p:ext uri="{BB962C8B-B14F-4D97-AF65-F5344CB8AC3E}">
        <p14:creationId xmlns:p14="http://schemas.microsoft.com/office/powerpoint/2010/main" val="1439646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23.2</a:t>
            </a:r>
            <a:endParaRPr lang="en-US" sz="1200" smtClean="0">
              <a:solidFill>
                <a:schemeClr val="tx1"/>
              </a:solidFill>
              <a:latin typeface="Arial" charset="0"/>
            </a:endParaRPr>
          </a:p>
        </p:txBody>
      </p:sp>
      <p:pic>
        <p:nvPicPr>
          <p:cNvPr id="6147" name="Picture 3" descr="23_02SelectionFoodSource-U"/>
          <p:cNvPicPr>
            <a:picLocks noChangeAspect="1" noChangeArrowheads="1"/>
          </p:cNvPicPr>
          <p:nvPr/>
        </p:nvPicPr>
        <p:blipFill>
          <a:blip r:embed="rId3" cstate="print"/>
          <a:srcRect/>
          <a:stretch>
            <a:fillRect/>
          </a:stretch>
        </p:blipFill>
        <p:spPr bwMode="auto">
          <a:xfrm>
            <a:off x="2197100" y="736600"/>
            <a:ext cx="4749800" cy="5383213"/>
          </a:xfrm>
          <a:prstGeom prst="rect">
            <a:avLst/>
          </a:prstGeom>
          <a:noFill/>
          <a:ln w="9525">
            <a:noFill/>
            <a:miter lim="800000"/>
            <a:headEnd/>
            <a:tailEnd/>
          </a:ln>
        </p:spPr>
      </p:pic>
      <p:sp>
        <p:nvSpPr>
          <p:cNvPr id="6148" name="Text Box 4"/>
          <p:cNvSpPr txBox="1">
            <a:spLocks noChangeArrowheads="1"/>
          </p:cNvSpPr>
          <p:nvPr/>
        </p:nvSpPr>
        <p:spPr bwMode="auto">
          <a:xfrm>
            <a:off x="3263900" y="4773613"/>
            <a:ext cx="2000250" cy="730250"/>
          </a:xfrm>
          <a:prstGeom prst="rect">
            <a:avLst/>
          </a:prstGeom>
          <a:noFill/>
          <a:ln w="9525">
            <a:noFill/>
            <a:miter lim="800000"/>
            <a:headEnd/>
            <a:tailEnd/>
          </a:ln>
        </p:spPr>
        <p:txBody>
          <a:bodyPr wrap="none" lIns="0" tIns="0" rIns="0" bIns="0"/>
          <a:lstStyle/>
          <a:p>
            <a:r>
              <a:rPr lang="en-US" sz="2300" b="1"/>
              <a:t>        1976</a:t>
            </a:r>
          </a:p>
          <a:p>
            <a:r>
              <a:rPr lang="en-US" sz="2300" b="1"/>
              <a:t>(similar to the</a:t>
            </a:r>
          </a:p>
          <a:p>
            <a:r>
              <a:rPr lang="en-US" sz="2300" b="1"/>
              <a:t>prior 3 years) </a:t>
            </a:r>
          </a:p>
        </p:txBody>
      </p:sp>
      <p:sp>
        <p:nvSpPr>
          <p:cNvPr id="6149" name="Text Box 5"/>
          <p:cNvSpPr txBox="1">
            <a:spLocks noChangeArrowheads="1"/>
          </p:cNvSpPr>
          <p:nvPr/>
        </p:nvSpPr>
        <p:spPr bwMode="auto">
          <a:xfrm>
            <a:off x="5283200" y="4762500"/>
            <a:ext cx="1397000" cy="1320800"/>
          </a:xfrm>
          <a:prstGeom prst="rect">
            <a:avLst/>
          </a:prstGeom>
          <a:noFill/>
          <a:ln w="9525">
            <a:noFill/>
            <a:miter lim="800000"/>
            <a:headEnd/>
            <a:tailEnd/>
          </a:ln>
        </p:spPr>
        <p:txBody>
          <a:bodyPr wrap="none" lIns="0" tIns="0" rIns="0" bIns="0"/>
          <a:lstStyle/>
          <a:p>
            <a:pPr algn="ctr"/>
            <a:r>
              <a:rPr lang="en-US" sz="2300" b="1"/>
              <a:t>1978</a:t>
            </a:r>
          </a:p>
          <a:p>
            <a:pPr algn="ctr"/>
            <a:r>
              <a:rPr lang="en-US" sz="2300" b="1"/>
              <a:t>(after </a:t>
            </a:r>
          </a:p>
          <a:p>
            <a:pPr algn="ctr"/>
            <a:r>
              <a:rPr lang="en-US" sz="2300" b="1"/>
              <a:t>drought) </a:t>
            </a:r>
          </a:p>
        </p:txBody>
      </p:sp>
      <p:sp>
        <p:nvSpPr>
          <p:cNvPr id="6150" name="Text Box 6"/>
          <p:cNvSpPr txBox="1">
            <a:spLocks noChangeArrowheads="1"/>
          </p:cNvSpPr>
          <p:nvPr/>
        </p:nvSpPr>
        <p:spPr bwMode="auto">
          <a:xfrm rot="-5400000">
            <a:off x="758032" y="2502694"/>
            <a:ext cx="3663950" cy="433387"/>
          </a:xfrm>
          <a:prstGeom prst="rect">
            <a:avLst/>
          </a:prstGeom>
          <a:noFill/>
          <a:ln w="9525">
            <a:noFill/>
            <a:miter lim="800000"/>
            <a:headEnd/>
            <a:tailEnd/>
          </a:ln>
        </p:spPr>
        <p:txBody>
          <a:bodyPr wrap="none" lIns="0" tIns="0" rIns="0" bIns="0"/>
          <a:lstStyle/>
          <a:p>
            <a:r>
              <a:rPr lang="en-US" b="1"/>
              <a:t>Average beak depth (mm)</a:t>
            </a:r>
          </a:p>
        </p:txBody>
      </p:sp>
      <p:sp>
        <p:nvSpPr>
          <p:cNvPr id="6151" name="Text Box 7"/>
          <p:cNvSpPr txBox="1">
            <a:spLocks noChangeArrowheads="1"/>
          </p:cNvSpPr>
          <p:nvPr/>
        </p:nvSpPr>
        <p:spPr bwMode="auto">
          <a:xfrm>
            <a:off x="2794000" y="968375"/>
            <a:ext cx="508000" cy="457200"/>
          </a:xfrm>
          <a:prstGeom prst="rect">
            <a:avLst/>
          </a:prstGeom>
          <a:noFill/>
          <a:ln w="9525">
            <a:noFill/>
            <a:miter lim="800000"/>
            <a:headEnd/>
            <a:tailEnd/>
          </a:ln>
        </p:spPr>
        <p:txBody>
          <a:bodyPr wrap="none" lIns="0" tIns="0" rIns="0" bIns="0"/>
          <a:lstStyle/>
          <a:p>
            <a:pPr algn="ctr"/>
            <a:r>
              <a:rPr lang="en-US" b="1"/>
              <a:t>10</a:t>
            </a:r>
            <a:endParaRPr lang="en-US" sz="2300" b="1"/>
          </a:p>
        </p:txBody>
      </p:sp>
      <p:sp>
        <p:nvSpPr>
          <p:cNvPr id="6152" name="Text Box 8"/>
          <p:cNvSpPr txBox="1">
            <a:spLocks noChangeArrowheads="1"/>
          </p:cNvSpPr>
          <p:nvPr/>
        </p:nvSpPr>
        <p:spPr bwMode="auto">
          <a:xfrm>
            <a:off x="2870200" y="2108200"/>
            <a:ext cx="508000" cy="377825"/>
          </a:xfrm>
          <a:prstGeom prst="rect">
            <a:avLst/>
          </a:prstGeom>
          <a:noFill/>
          <a:ln w="9525">
            <a:noFill/>
            <a:miter lim="800000"/>
            <a:headEnd/>
            <a:tailEnd/>
          </a:ln>
        </p:spPr>
        <p:txBody>
          <a:bodyPr wrap="none" lIns="0" tIns="0" rIns="0" bIns="0"/>
          <a:lstStyle/>
          <a:p>
            <a:pPr algn="ctr"/>
            <a:r>
              <a:rPr lang="en-US" b="1"/>
              <a:t>9</a:t>
            </a:r>
            <a:endParaRPr lang="en-US" sz="2300" b="1"/>
          </a:p>
        </p:txBody>
      </p:sp>
      <p:sp>
        <p:nvSpPr>
          <p:cNvPr id="6153" name="Text Box 9"/>
          <p:cNvSpPr txBox="1">
            <a:spLocks noChangeArrowheads="1"/>
          </p:cNvSpPr>
          <p:nvPr/>
        </p:nvSpPr>
        <p:spPr bwMode="auto">
          <a:xfrm>
            <a:off x="2876550" y="3260725"/>
            <a:ext cx="508000" cy="377825"/>
          </a:xfrm>
          <a:prstGeom prst="rect">
            <a:avLst/>
          </a:prstGeom>
          <a:noFill/>
          <a:ln w="9525">
            <a:noFill/>
            <a:miter lim="800000"/>
            <a:headEnd/>
            <a:tailEnd/>
          </a:ln>
        </p:spPr>
        <p:txBody>
          <a:bodyPr wrap="none" lIns="0" tIns="0" rIns="0" bIns="0"/>
          <a:lstStyle/>
          <a:p>
            <a:pPr algn="ctr"/>
            <a:r>
              <a:rPr lang="en-US" b="1"/>
              <a:t>8</a:t>
            </a:r>
            <a:endParaRPr lang="en-US" sz="2300" b="1"/>
          </a:p>
        </p:txBody>
      </p:sp>
      <p:sp>
        <p:nvSpPr>
          <p:cNvPr id="6154" name="Text Box 10"/>
          <p:cNvSpPr txBox="1">
            <a:spLocks noChangeArrowheads="1"/>
          </p:cNvSpPr>
          <p:nvPr/>
        </p:nvSpPr>
        <p:spPr bwMode="auto">
          <a:xfrm>
            <a:off x="2873375" y="4413250"/>
            <a:ext cx="508000" cy="377825"/>
          </a:xfrm>
          <a:prstGeom prst="rect">
            <a:avLst/>
          </a:prstGeom>
          <a:noFill/>
          <a:ln w="9525">
            <a:noFill/>
            <a:miter lim="800000"/>
            <a:headEnd/>
            <a:tailEnd/>
          </a:ln>
        </p:spPr>
        <p:txBody>
          <a:bodyPr wrap="none" lIns="0" tIns="0" rIns="0" bIns="0"/>
          <a:lstStyle/>
          <a:p>
            <a:pPr algn="ctr"/>
            <a:r>
              <a:rPr lang="en-US" b="1"/>
              <a:t>0</a:t>
            </a:r>
            <a:endParaRPr lang="en-US" sz="2300" b="1"/>
          </a:p>
        </p:txBody>
      </p:sp>
    </p:spTree>
    <p:extLst>
      <p:ext uri="{BB962C8B-B14F-4D97-AF65-F5344CB8AC3E}">
        <p14:creationId xmlns:p14="http://schemas.microsoft.com/office/powerpoint/2010/main" val="649572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3400" y="2432050"/>
            <a:ext cx="8534400" cy="2012950"/>
          </a:xfrm>
        </p:spPr>
        <p:txBody>
          <a:bodyPr/>
          <a:lstStyle/>
          <a:p>
            <a:pPr eaLnBrk="1" hangingPunct="1"/>
            <a:r>
              <a:rPr lang="en-US" smtClean="0"/>
              <a:t>Darwin’s ideas had deep historical roots</a:t>
            </a:r>
          </a:p>
        </p:txBody>
      </p:sp>
      <p:sp>
        <p:nvSpPr>
          <p:cNvPr id="7171" name="Rectangle 4"/>
          <p:cNvSpPr>
            <a:spLocks noChangeArrowheads="1"/>
          </p:cNvSpPr>
          <p:nvPr/>
        </p:nvSpPr>
        <p:spPr bwMode="auto">
          <a:xfrm>
            <a:off x="228600" y="838200"/>
            <a:ext cx="8686800" cy="304800"/>
          </a:xfrm>
          <a:prstGeom prst="rect">
            <a:avLst/>
          </a:prstGeom>
          <a:solidFill>
            <a:schemeClr val="bg1"/>
          </a:solidFill>
          <a:ln w="9525">
            <a:noFill/>
            <a:miter lim="800000"/>
            <a:headEnd/>
            <a:tailEnd/>
          </a:ln>
        </p:spPr>
        <p:txBody>
          <a:bodyPr wrap="none" anchor="ctr">
            <a:spAutoFit/>
          </a:bodyPr>
          <a:lstStyle/>
          <a:p>
            <a:endParaRPr lang="en-US"/>
          </a:p>
        </p:txBody>
      </p:sp>
      <p:sp>
        <p:nvSpPr>
          <p:cNvPr id="7172" name="Rectangle 5"/>
          <p:cNvSpPr>
            <a:spLocks noGrp="1" noChangeArrowheads="1"/>
          </p:cNvSpPr>
          <p:nvPr>
            <p:ph type="title"/>
          </p:nvPr>
        </p:nvSpPr>
        <p:spPr>
          <a:xfrm>
            <a:off x="457200" y="715169"/>
            <a:ext cx="8686800" cy="1325562"/>
          </a:xfrm>
        </p:spPr>
        <p:txBody>
          <a:bodyPr/>
          <a:lstStyle/>
          <a:p>
            <a:pPr marL="57150" indent="-4763" eaLnBrk="1" hangingPunct="1"/>
            <a:r>
              <a:rPr lang="en-US" dirty="0" smtClean="0"/>
              <a:t>The Darwinian revolution challenged traditional views of a young Earth inhabited by unchanging species</a:t>
            </a:r>
            <a:endParaRPr lang="en-US" sz="3200" dirty="0" smtClean="0"/>
          </a:p>
        </p:txBody>
      </p:sp>
      <p:grpSp>
        <p:nvGrpSpPr>
          <p:cNvPr id="7173" name="Group 8"/>
          <p:cNvGrpSpPr>
            <a:grpSpLocks/>
          </p:cNvGrpSpPr>
          <p:nvPr/>
        </p:nvGrpSpPr>
        <p:grpSpPr bwMode="auto">
          <a:xfrm>
            <a:off x="0" y="6553200"/>
            <a:ext cx="9144000" cy="304800"/>
            <a:chOff x="0" y="4128"/>
            <a:chExt cx="5760" cy="192"/>
          </a:xfrm>
        </p:grpSpPr>
        <p:sp>
          <p:nvSpPr>
            <p:cNvPr id="7175"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7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74"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33400" y="1371600"/>
            <a:ext cx="8001000" cy="5105400"/>
          </a:xfrm>
        </p:spPr>
        <p:txBody>
          <a:bodyPr/>
          <a:lstStyle/>
          <a:p>
            <a:pPr eaLnBrk="1" hangingPunct="1"/>
            <a:r>
              <a:rPr lang="en-US" sz="2800" b="1" dirty="0" smtClean="0"/>
              <a:t>Remember: Microevolution</a:t>
            </a:r>
            <a:r>
              <a:rPr lang="en-US" sz="2800" dirty="0" smtClean="0"/>
              <a:t> is a change in allele frequencies in a population over generations</a:t>
            </a:r>
          </a:p>
          <a:p>
            <a:pPr eaLnBrk="1" hangingPunct="1"/>
            <a:r>
              <a:rPr lang="en-US" sz="2800" dirty="0" smtClean="0"/>
              <a:t>Three mechanisms cause allele frequency change:</a:t>
            </a:r>
          </a:p>
          <a:p>
            <a:pPr marL="977900" lvl="1" indent="-304800" eaLnBrk="1" hangingPunct="1"/>
            <a:r>
              <a:rPr lang="en-US" sz="2600" dirty="0" smtClean="0"/>
              <a:t>Natural selection</a:t>
            </a:r>
          </a:p>
          <a:p>
            <a:pPr marL="977900" lvl="1" indent="-304800" eaLnBrk="1" hangingPunct="1"/>
            <a:r>
              <a:rPr lang="en-US" sz="2600" dirty="0" smtClean="0"/>
              <a:t>Genetic drift</a:t>
            </a:r>
          </a:p>
          <a:p>
            <a:pPr marL="977900" lvl="1" indent="-304800" eaLnBrk="1" hangingPunct="1"/>
            <a:r>
              <a:rPr lang="en-US" sz="2600" dirty="0" smtClean="0"/>
              <a:t>Gene flow</a:t>
            </a:r>
          </a:p>
          <a:p>
            <a:pPr eaLnBrk="1" hangingPunct="1"/>
            <a:r>
              <a:rPr lang="en-US" sz="2800" dirty="0" smtClean="0"/>
              <a:t>Only natural selection causes adaptive evolution </a:t>
            </a:r>
          </a:p>
          <a:p>
            <a:pPr marL="977900" lvl="1" indent="-304800" eaLnBrk="1" hangingPunct="1"/>
            <a:endParaRPr lang="en-US" sz="2600" dirty="0" smtClean="0"/>
          </a:p>
        </p:txBody>
      </p:sp>
      <p:grpSp>
        <p:nvGrpSpPr>
          <p:cNvPr id="7171" name="Group 4"/>
          <p:cNvGrpSpPr>
            <a:grpSpLocks/>
          </p:cNvGrpSpPr>
          <p:nvPr/>
        </p:nvGrpSpPr>
        <p:grpSpPr bwMode="auto">
          <a:xfrm>
            <a:off x="0" y="6553200"/>
            <a:ext cx="9144000" cy="304800"/>
            <a:chOff x="0" y="4128"/>
            <a:chExt cx="5760" cy="192"/>
          </a:xfrm>
        </p:grpSpPr>
        <p:sp>
          <p:nvSpPr>
            <p:cNvPr id="7173"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72"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7811914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3400" y="1524000"/>
            <a:ext cx="8077200" cy="3581400"/>
          </a:xfrm>
        </p:spPr>
        <p:txBody>
          <a:bodyPr/>
          <a:lstStyle/>
          <a:p>
            <a:pPr eaLnBrk="1" hangingPunct="1"/>
            <a:r>
              <a:rPr lang="en-US" sz="2800" dirty="0" smtClean="0"/>
              <a:t>Variation in heritable traits is a prerequisite for evolution</a:t>
            </a:r>
          </a:p>
          <a:p>
            <a:pPr eaLnBrk="1" hangingPunct="1"/>
            <a:r>
              <a:rPr lang="en-US" sz="2800" dirty="0" smtClean="0"/>
              <a:t>Mendel’s work on pea plants provided evidence of discrete heritable units (genes)</a:t>
            </a:r>
          </a:p>
        </p:txBody>
      </p:sp>
      <p:sp>
        <p:nvSpPr>
          <p:cNvPr id="8195" name="Rectangle 5"/>
          <p:cNvSpPr>
            <a:spLocks noGrp="1" noChangeArrowheads="1"/>
          </p:cNvSpPr>
          <p:nvPr>
            <p:ph type="title"/>
          </p:nvPr>
        </p:nvSpPr>
        <p:spPr>
          <a:xfrm>
            <a:off x="76200" y="381000"/>
            <a:ext cx="8915400" cy="1325563"/>
          </a:xfrm>
        </p:spPr>
        <p:txBody>
          <a:bodyPr/>
          <a:lstStyle/>
          <a:p>
            <a:pPr marL="57150" indent="-4763" eaLnBrk="1" hangingPunct="1"/>
            <a:r>
              <a:rPr lang="en-US" dirty="0" smtClean="0"/>
              <a:t>Genetic variation makes evolution possible</a:t>
            </a:r>
            <a:endParaRPr lang="en-US" sz="3400" dirty="0" smtClean="0"/>
          </a:p>
        </p:txBody>
      </p:sp>
      <p:grpSp>
        <p:nvGrpSpPr>
          <p:cNvPr id="8196" name="Group 6"/>
          <p:cNvGrpSpPr>
            <a:grpSpLocks/>
          </p:cNvGrpSpPr>
          <p:nvPr/>
        </p:nvGrpSpPr>
        <p:grpSpPr bwMode="auto">
          <a:xfrm>
            <a:off x="0" y="6553200"/>
            <a:ext cx="9144000" cy="304800"/>
            <a:chOff x="0" y="4128"/>
            <a:chExt cx="5760" cy="192"/>
          </a:xfrm>
        </p:grpSpPr>
        <p:sp>
          <p:nvSpPr>
            <p:cNvPr id="819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3"/>
          <p:cNvSpPr txBox="1">
            <a:spLocks noChangeArrowheads="1"/>
          </p:cNvSpPr>
          <p:nvPr/>
        </p:nvSpPr>
        <p:spPr bwMode="auto">
          <a:xfrm>
            <a:off x="457200" y="3333750"/>
            <a:ext cx="8001000" cy="306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Genetic variation among individuals is caused by differences in genes or other DNA segments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Phenotype is the product of inherited genotype and environmental influences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Natural selection can only act on variation with a genetic component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999706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508000"/>
            <a:ext cx="8534400" cy="503238"/>
          </a:xfrm>
        </p:spPr>
        <p:txBody>
          <a:bodyPr/>
          <a:lstStyle/>
          <a:p>
            <a:pPr eaLnBrk="1" hangingPunct="1"/>
            <a:r>
              <a:rPr lang="en-US" i="1" smtClean="0"/>
              <a:t>Variation Within a Population</a:t>
            </a:r>
          </a:p>
        </p:txBody>
      </p:sp>
      <p:sp>
        <p:nvSpPr>
          <p:cNvPr id="13315" name="Rectangle 3"/>
          <p:cNvSpPr>
            <a:spLocks noGrp="1" noChangeArrowheads="1"/>
          </p:cNvSpPr>
          <p:nvPr>
            <p:ph type="body" idx="1"/>
          </p:nvPr>
        </p:nvSpPr>
        <p:spPr>
          <a:xfrm>
            <a:off x="533400" y="1371600"/>
            <a:ext cx="8229600" cy="3524250"/>
          </a:xfrm>
        </p:spPr>
        <p:txBody>
          <a:bodyPr/>
          <a:lstStyle/>
          <a:p>
            <a:pPr marL="350838" indent="-350838" eaLnBrk="1" hangingPunct="1"/>
            <a:r>
              <a:rPr lang="en-US" sz="2800" dirty="0" smtClean="0"/>
              <a:t>Both discrete and quantitative characters contribute to variation within a population</a:t>
            </a:r>
          </a:p>
          <a:p>
            <a:pPr marL="350838" indent="-350838" eaLnBrk="1" hangingPunct="1"/>
            <a:r>
              <a:rPr lang="en-US" sz="2800" dirty="0" smtClean="0"/>
              <a:t>Discrete</a:t>
            </a:r>
            <a:r>
              <a:rPr lang="en-US" sz="2800" i="1" dirty="0" smtClean="0"/>
              <a:t> characters</a:t>
            </a:r>
            <a:r>
              <a:rPr lang="en-US" sz="2800" dirty="0" smtClean="0"/>
              <a:t> can be classified on an either-or basis</a:t>
            </a:r>
          </a:p>
          <a:p>
            <a:pPr marL="350838" indent="-350838" eaLnBrk="1" hangingPunct="1"/>
            <a:r>
              <a:rPr lang="en-US" sz="2800" dirty="0" smtClean="0"/>
              <a:t>Quantitative characters vary along a continuum within a population</a:t>
            </a:r>
          </a:p>
        </p:txBody>
      </p:sp>
      <p:grpSp>
        <p:nvGrpSpPr>
          <p:cNvPr id="13316" name="Group 4"/>
          <p:cNvGrpSpPr>
            <a:grpSpLocks/>
          </p:cNvGrpSpPr>
          <p:nvPr/>
        </p:nvGrpSpPr>
        <p:grpSpPr bwMode="auto">
          <a:xfrm>
            <a:off x="0" y="6553200"/>
            <a:ext cx="9144000" cy="304800"/>
            <a:chOff x="0" y="4128"/>
            <a:chExt cx="5760" cy="192"/>
          </a:xfrm>
        </p:grpSpPr>
        <p:sp>
          <p:nvSpPr>
            <p:cNvPr id="1331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331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7784404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533400" y="1365250"/>
            <a:ext cx="8153400" cy="4578350"/>
          </a:xfrm>
        </p:spPr>
        <p:txBody>
          <a:bodyPr/>
          <a:lstStyle/>
          <a:p>
            <a:pPr eaLnBrk="1" hangingPunct="1"/>
            <a:r>
              <a:rPr lang="en-US" sz="2800" dirty="0" smtClean="0"/>
              <a:t>Genetic variation can be measured as gene variability or nucleotide variability</a:t>
            </a:r>
          </a:p>
          <a:p>
            <a:pPr eaLnBrk="1" hangingPunct="1"/>
            <a:r>
              <a:rPr lang="en-US" sz="2800" dirty="0" smtClean="0"/>
              <a:t>For gene variability, </a:t>
            </a:r>
            <a:r>
              <a:rPr lang="en-US" sz="2800" b="1" dirty="0" smtClean="0"/>
              <a:t>average </a:t>
            </a:r>
            <a:r>
              <a:rPr lang="en-US" sz="2800" b="1" dirty="0" err="1" smtClean="0"/>
              <a:t>heterozygosity</a:t>
            </a:r>
            <a:r>
              <a:rPr lang="en-US" sz="2800" dirty="0" smtClean="0"/>
              <a:t> measures the average percent of loci that are heterozygous in a population</a:t>
            </a:r>
            <a:r>
              <a:rPr lang="en-US" sz="2800" b="1" dirty="0" smtClean="0"/>
              <a:t> </a:t>
            </a:r>
            <a:endParaRPr lang="en-US" sz="2800" dirty="0" smtClean="0"/>
          </a:p>
          <a:p>
            <a:pPr eaLnBrk="1" hangingPunct="1"/>
            <a:r>
              <a:rPr lang="en-US" sz="2800" dirty="0" smtClean="0"/>
              <a:t>Nucleotide variability is measured by comparing the DNA sequences of pairs of individuals</a:t>
            </a:r>
          </a:p>
        </p:txBody>
      </p:sp>
      <p:grpSp>
        <p:nvGrpSpPr>
          <p:cNvPr id="14339" name="Group 3"/>
          <p:cNvGrpSpPr>
            <a:grpSpLocks/>
          </p:cNvGrpSpPr>
          <p:nvPr/>
        </p:nvGrpSpPr>
        <p:grpSpPr bwMode="auto">
          <a:xfrm>
            <a:off x="0" y="6553200"/>
            <a:ext cx="9144000" cy="304800"/>
            <a:chOff x="0" y="4128"/>
            <a:chExt cx="5760" cy="192"/>
          </a:xfrm>
        </p:grpSpPr>
        <p:sp>
          <p:nvSpPr>
            <p:cNvPr id="1434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434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434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350850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8900" y="508000"/>
            <a:ext cx="8534400" cy="503238"/>
          </a:xfrm>
        </p:spPr>
        <p:txBody>
          <a:bodyPr/>
          <a:lstStyle/>
          <a:p>
            <a:pPr eaLnBrk="1" hangingPunct="1"/>
            <a:r>
              <a:rPr lang="en-US" i="1" smtClean="0"/>
              <a:t>Variation Between Populations</a:t>
            </a:r>
          </a:p>
        </p:txBody>
      </p:sp>
      <p:sp>
        <p:nvSpPr>
          <p:cNvPr id="15363" name="Rectangle 3"/>
          <p:cNvSpPr>
            <a:spLocks noGrp="1" noChangeArrowheads="1"/>
          </p:cNvSpPr>
          <p:nvPr>
            <p:ph type="body" idx="1"/>
          </p:nvPr>
        </p:nvSpPr>
        <p:spPr>
          <a:xfrm>
            <a:off x="533400" y="1066800"/>
            <a:ext cx="8001000" cy="5035550"/>
          </a:xfrm>
        </p:spPr>
        <p:txBody>
          <a:bodyPr/>
          <a:lstStyle/>
          <a:p>
            <a:pPr eaLnBrk="1" hangingPunct="1"/>
            <a:r>
              <a:rPr lang="en-US" sz="2800" dirty="0" smtClean="0"/>
              <a:t>Most species exhibit </a:t>
            </a:r>
            <a:r>
              <a:rPr lang="en-US" sz="2800" b="1" dirty="0" smtClean="0"/>
              <a:t>geographic variation</a:t>
            </a:r>
            <a:r>
              <a:rPr lang="en-US" sz="2800" dirty="0" smtClean="0"/>
              <a:t>,</a:t>
            </a:r>
            <a:r>
              <a:rPr lang="en-US" sz="2800" b="1" dirty="0" smtClean="0"/>
              <a:t> </a:t>
            </a:r>
            <a:r>
              <a:rPr lang="en-US" sz="2800" dirty="0" smtClean="0"/>
              <a:t>differences between gene pools of separate populations</a:t>
            </a:r>
          </a:p>
        </p:txBody>
      </p:sp>
      <p:grpSp>
        <p:nvGrpSpPr>
          <p:cNvPr id="15364" name="Group 4"/>
          <p:cNvGrpSpPr>
            <a:grpSpLocks/>
          </p:cNvGrpSpPr>
          <p:nvPr/>
        </p:nvGrpSpPr>
        <p:grpSpPr bwMode="auto">
          <a:xfrm>
            <a:off x="0" y="6553200"/>
            <a:ext cx="9144000" cy="304800"/>
            <a:chOff x="0" y="4128"/>
            <a:chExt cx="5760" cy="192"/>
          </a:xfrm>
        </p:grpSpPr>
        <p:sp>
          <p:nvSpPr>
            <p:cNvPr id="1536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53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536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2"/>
          <p:cNvSpPr txBox="1">
            <a:spLocks noChangeArrowheads="1"/>
          </p:cNvSpPr>
          <p:nvPr/>
        </p:nvSpPr>
        <p:spPr bwMode="auto">
          <a:xfrm>
            <a:off x="533400" y="2362200"/>
            <a:ext cx="8077200" cy="389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Some examples of geographic variation occur as 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cline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which is a graded change in a trait along a geographic axis</a:t>
            </a:r>
          </a:p>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lang="en-US" sz="2800" kern="0" dirty="0" smtClean="0">
                <a:latin typeface="+mn-lt"/>
                <a:ea typeface="+mn-ea"/>
              </a:rPr>
              <a:t>A cline means different environments, thus different selection pressures suggesting natural selection </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For example,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mummichog</a:t>
            </a:r>
            <a:r>
              <a:rPr kumimoji="0" lang="en-US" sz="2800" b="0" i="0" u="none" strike="noStrike" kern="0" cap="none" spc="0" normalizeH="0" baseline="0" noProof="0" dirty="0" smtClean="0">
                <a:ln>
                  <a:noFill/>
                </a:ln>
                <a:solidFill>
                  <a:schemeClr val="tx1"/>
                </a:solidFill>
                <a:effectLst/>
                <a:uLnTx/>
                <a:uFillTx/>
                <a:latin typeface="+mn-lt"/>
                <a:ea typeface="+mn-ea"/>
                <a:cs typeface="+mn-cs"/>
              </a:rPr>
              <a:t> fish vary in a cold-adaptive allele along a temperature gradient</a:t>
            </a:r>
          </a:p>
          <a:p>
            <a:pPr marL="977900" marR="0" lvl="1" indent="-3048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This variation results from natural selection</a:t>
            </a:r>
          </a:p>
        </p:txBody>
      </p:sp>
    </p:spTree>
    <p:extLst>
      <p:ext uri="{BB962C8B-B14F-4D97-AF65-F5344CB8AC3E}">
        <p14:creationId xmlns:p14="http://schemas.microsoft.com/office/powerpoint/2010/main" val="2771898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7772400" cy="304800"/>
          </a:xfrm>
        </p:spPr>
        <p:txBody>
          <a:bodyPr/>
          <a:lstStyle/>
          <a:p>
            <a:pPr eaLnBrk="1" hangingPunct="1"/>
            <a:r>
              <a:rPr lang="en-US" sz="1600" dirty="0"/>
              <a:t>Figure 23.5 A cline determined by temperature.</a:t>
            </a:r>
          </a:p>
        </p:txBody>
      </p:sp>
      <p:pic>
        <p:nvPicPr>
          <p:cNvPr id="21507" name="Picture 3" descr="23_05TemperatureCline-U"/>
          <p:cNvPicPr>
            <a:picLocks noChangeAspect="1" noChangeArrowheads="1"/>
          </p:cNvPicPr>
          <p:nvPr/>
        </p:nvPicPr>
        <p:blipFill>
          <a:blip r:embed="rId3" cstate="print"/>
          <a:srcRect/>
          <a:stretch>
            <a:fillRect/>
          </a:stretch>
        </p:blipFill>
        <p:spPr bwMode="auto">
          <a:xfrm>
            <a:off x="296863" y="380999"/>
            <a:ext cx="8548687" cy="6264275"/>
          </a:xfrm>
          <a:prstGeom prst="rect">
            <a:avLst/>
          </a:prstGeom>
          <a:noFill/>
          <a:ln w="9525">
            <a:noFill/>
            <a:miter lim="800000"/>
            <a:headEnd/>
            <a:tailEnd/>
          </a:ln>
        </p:spPr>
      </p:pic>
      <p:sp>
        <p:nvSpPr>
          <p:cNvPr id="21508" name="Text Box 4"/>
          <p:cNvSpPr txBox="1">
            <a:spLocks noChangeArrowheads="1"/>
          </p:cNvSpPr>
          <p:nvPr/>
        </p:nvSpPr>
        <p:spPr bwMode="auto">
          <a:xfrm>
            <a:off x="1192213" y="381000"/>
            <a:ext cx="403225" cy="254000"/>
          </a:xfrm>
          <a:prstGeom prst="rect">
            <a:avLst/>
          </a:prstGeom>
          <a:noFill/>
          <a:ln w="9525">
            <a:noFill/>
            <a:miter lim="800000"/>
            <a:headEnd/>
            <a:tailEnd/>
          </a:ln>
        </p:spPr>
        <p:txBody>
          <a:bodyPr wrap="none" lIns="0" tIns="0" rIns="0" bIns="0"/>
          <a:lstStyle/>
          <a:p>
            <a:r>
              <a:rPr lang="en-US" sz="2100" b="1"/>
              <a:t>1.0</a:t>
            </a:r>
          </a:p>
        </p:txBody>
      </p:sp>
      <p:sp>
        <p:nvSpPr>
          <p:cNvPr id="21509" name="Text Box 5"/>
          <p:cNvSpPr txBox="1">
            <a:spLocks noChangeArrowheads="1"/>
          </p:cNvSpPr>
          <p:nvPr/>
        </p:nvSpPr>
        <p:spPr bwMode="auto">
          <a:xfrm>
            <a:off x="1198563" y="1190625"/>
            <a:ext cx="403225" cy="254000"/>
          </a:xfrm>
          <a:prstGeom prst="rect">
            <a:avLst/>
          </a:prstGeom>
          <a:noFill/>
          <a:ln w="9525">
            <a:noFill/>
            <a:miter lim="800000"/>
            <a:headEnd/>
            <a:tailEnd/>
          </a:ln>
        </p:spPr>
        <p:txBody>
          <a:bodyPr wrap="none" lIns="0" tIns="0" rIns="0" bIns="0"/>
          <a:lstStyle/>
          <a:p>
            <a:r>
              <a:rPr lang="en-US" sz="2100" b="1"/>
              <a:t>0.8</a:t>
            </a:r>
          </a:p>
        </p:txBody>
      </p:sp>
      <p:sp>
        <p:nvSpPr>
          <p:cNvPr id="21510" name="Text Box 6"/>
          <p:cNvSpPr txBox="1">
            <a:spLocks noChangeArrowheads="1"/>
          </p:cNvSpPr>
          <p:nvPr/>
        </p:nvSpPr>
        <p:spPr bwMode="auto">
          <a:xfrm>
            <a:off x="1189038" y="2006600"/>
            <a:ext cx="403225" cy="254000"/>
          </a:xfrm>
          <a:prstGeom prst="rect">
            <a:avLst/>
          </a:prstGeom>
          <a:noFill/>
          <a:ln w="9525">
            <a:noFill/>
            <a:miter lim="800000"/>
            <a:headEnd/>
            <a:tailEnd/>
          </a:ln>
        </p:spPr>
        <p:txBody>
          <a:bodyPr wrap="none" lIns="0" tIns="0" rIns="0" bIns="0"/>
          <a:lstStyle/>
          <a:p>
            <a:r>
              <a:rPr lang="en-US" sz="2100" b="1"/>
              <a:t>0.6</a:t>
            </a:r>
          </a:p>
        </p:txBody>
      </p:sp>
      <p:sp>
        <p:nvSpPr>
          <p:cNvPr id="21511" name="Text Box 7"/>
          <p:cNvSpPr txBox="1">
            <a:spLocks noChangeArrowheads="1"/>
          </p:cNvSpPr>
          <p:nvPr/>
        </p:nvSpPr>
        <p:spPr bwMode="auto">
          <a:xfrm>
            <a:off x="1195388" y="2816225"/>
            <a:ext cx="403225" cy="254000"/>
          </a:xfrm>
          <a:prstGeom prst="rect">
            <a:avLst/>
          </a:prstGeom>
          <a:noFill/>
          <a:ln w="9525">
            <a:noFill/>
            <a:miter lim="800000"/>
            <a:headEnd/>
            <a:tailEnd/>
          </a:ln>
        </p:spPr>
        <p:txBody>
          <a:bodyPr wrap="none" lIns="0" tIns="0" rIns="0" bIns="0"/>
          <a:lstStyle/>
          <a:p>
            <a:r>
              <a:rPr lang="en-US" sz="2100" b="1"/>
              <a:t>0.4</a:t>
            </a:r>
          </a:p>
        </p:txBody>
      </p:sp>
      <p:sp>
        <p:nvSpPr>
          <p:cNvPr id="21512" name="Text Box 8"/>
          <p:cNvSpPr txBox="1">
            <a:spLocks noChangeArrowheads="1"/>
          </p:cNvSpPr>
          <p:nvPr/>
        </p:nvSpPr>
        <p:spPr bwMode="auto">
          <a:xfrm>
            <a:off x="1192213" y="3635375"/>
            <a:ext cx="403225" cy="254000"/>
          </a:xfrm>
          <a:prstGeom prst="rect">
            <a:avLst/>
          </a:prstGeom>
          <a:noFill/>
          <a:ln w="9525">
            <a:noFill/>
            <a:miter lim="800000"/>
            <a:headEnd/>
            <a:tailEnd/>
          </a:ln>
        </p:spPr>
        <p:txBody>
          <a:bodyPr wrap="none" lIns="0" tIns="0" rIns="0" bIns="0"/>
          <a:lstStyle/>
          <a:p>
            <a:r>
              <a:rPr lang="en-US" sz="2100" b="1"/>
              <a:t>0.2</a:t>
            </a:r>
          </a:p>
        </p:txBody>
      </p:sp>
      <p:sp>
        <p:nvSpPr>
          <p:cNvPr id="21513" name="Text Box 9"/>
          <p:cNvSpPr txBox="1">
            <a:spLocks noChangeArrowheads="1"/>
          </p:cNvSpPr>
          <p:nvPr/>
        </p:nvSpPr>
        <p:spPr bwMode="auto">
          <a:xfrm>
            <a:off x="1420813" y="4448175"/>
            <a:ext cx="174625" cy="263525"/>
          </a:xfrm>
          <a:prstGeom prst="rect">
            <a:avLst/>
          </a:prstGeom>
          <a:noFill/>
          <a:ln w="9525">
            <a:noFill/>
            <a:miter lim="800000"/>
            <a:headEnd/>
            <a:tailEnd/>
          </a:ln>
        </p:spPr>
        <p:txBody>
          <a:bodyPr wrap="none" lIns="0" tIns="0" rIns="0" bIns="0"/>
          <a:lstStyle/>
          <a:p>
            <a:r>
              <a:rPr lang="en-US" sz="2100" b="1"/>
              <a:t>0</a:t>
            </a:r>
          </a:p>
        </p:txBody>
      </p:sp>
      <p:sp>
        <p:nvSpPr>
          <p:cNvPr id="21514" name="Text Box 10"/>
          <p:cNvSpPr txBox="1">
            <a:spLocks noChangeArrowheads="1"/>
          </p:cNvSpPr>
          <p:nvPr/>
        </p:nvSpPr>
        <p:spPr bwMode="auto">
          <a:xfrm>
            <a:off x="1620838" y="4743450"/>
            <a:ext cx="327025" cy="263525"/>
          </a:xfrm>
          <a:prstGeom prst="rect">
            <a:avLst/>
          </a:prstGeom>
          <a:noFill/>
          <a:ln w="9525">
            <a:noFill/>
            <a:miter lim="800000"/>
            <a:headEnd/>
            <a:tailEnd/>
          </a:ln>
        </p:spPr>
        <p:txBody>
          <a:bodyPr wrap="none" lIns="0" tIns="0" rIns="0" bIns="0"/>
          <a:lstStyle/>
          <a:p>
            <a:r>
              <a:rPr lang="en-US" sz="2100" b="1"/>
              <a:t>46</a:t>
            </a:r>
          </a:p>
        </p:txBody>
      </p:sp>
      <p:sp>
        <p:nvSpPr>
          <p:cNvPr id="21515" name="Text Box 11"/>
          <p:cNvSpPr txBox="1">
            <a:spLocks noChangeArrowheads="1"/>
          </p:cNvSpPr>
          <p:nvPr/>
        </p:nvSpPr>
        <p:spPr bwMode="auto">
          <a:xfrm>
            <a:off x="2462213" y="4743450"/>
            <a:ext cx="327025" cy="263525"/>
          </a:xfrm>
          <a:prstGeom prst="rect">
            <a:avLst/>
          </a:prstGeom>
          <a:noFill/>
          <a:ln w="9525">
            <a:noFill/>
            <a:miter lim="800000"/>
            <a:headEnd/>
            <a:tailEnd/>
          </a:ln>
        </p:spPr>
        <p:txBody>
          <a:bodyPr wrap="none" lIns="0" tIns="0" rIns="0" bIns="0"/>
          <a:lstStyle/>
          <a:p>
            <a:r>
              <a:rPr lang="en-US" sz="2100" b="1"/>
              <a:t>44</a:t>
            </a:r>
          </a:p>
        </p:txBody>
      </p:sp>
      <p:sp>
        <p:nvSpPr>
          <p:cNvPr id="21516" name="Text Box 12"/>
          <p:cNvSpPr txBox="1">
            <a:spLocks noChangeArrowheads="1"/>
          </p:cNvSpPr>
          <p:nvPr/>
        </p:nvSpPr>
        <p:spPr bwMode="auto">
          <a:xfrm>
            <a:off x="3306763" y="4740275"/>
            <a:ext cx="327025" cy="263525"/>
          </a:xfrm>
          <a:prstGeom prst="rect">
            <a:avLst/>
          </a:prstGeom>
          <a:noFill/>
          <a:ln w="9525">
            <a:noFill/>
            <a:miter lim="800000"/>
            <a:headEnd/>
            <a:tailEnd/>
          </a:ln>
        </p:spPr>
        <p:txBody>
          <a:bodyPr wrap="none" lIns="0" tIns="0" rIns="0" bIns="0"/>
          <a:lstStyle/>
          <a:p>
            <a:r>
              <a:rPr lang="en-US" sz="2100" b="1"/>
              <a:t>42</a:t>
            </a:r>
          </a:p>
        </p:txBody>
      </p:sp>
      <p:sp>
        <p:nvSpPr>
          <p:cNvPr id="21517" name="Text Box 13"/>
          <p:cNvSpPr txBox="1">
            <a:spLocks noChangeArrowheads="1"/>
          </p:cNvSpPr>
          <p:nvPr/>
        </p:nvSpPr>
        <p:spPr bwMode="auto">
          <a:xfrm>
            <a:off x="4157663" y="4740275"/>
            <a:ext cx="327025" cy="263525"/>
          </a:xfrm>
          <a:prstGeom prst="rect">
            <a:avLst/>
          </a:prstGeom>
          <a:noFill/>
          <a:ln w="9525">
            <a:noFill/>
            <a:miter lim="800000"/>
            <a:headEnd/>
            <a:tailEnd/>
          </a:ln>
        </p:spPr>
        <p:txBody>
          <a:bodyPr wrap="none" lIns="0" tIns="0" rIns="0" bIns="0"/>
          <a:lstStyle/>
          <a:p>
            <a:r>
              <a:rPr lang="en-US" sz="2100" b="1"/>
              <a:t>40</a:t>
            </a:r>
          </a:p>
        </p:txBody>
      </p:sp>
      <p:sp>
        <p:nvSpPr>
          <p:cNvPr id="21518" name="Text Box 14"/>
          <p:cNvSpPr txBox="1">
            <a:spLocks noChangeArrowheads="1"/>
          </p:cNvSpPr>
          <p:nvPr/>
        </p:nvSpPr>
        <p:spPr bwMode="auto">
          <a:xfrm>
            <a:off x="5014913" y="4746625"/>
            <a:ext cx="327025" cy="263525"/>
          </a:xfrm>
          <a:prstGeom prst="rect">
            <a:avLst/>
          </a:prstGeom>
          <a:noFill/>
          <a:ln w="9525">
            <a:noFill/>
            <a:miter lim="800000"/>
            <a:headEnd/>
            <a:tailEnd/>
          </a:ln>
        </p:spPr>
        <p:txBody>
          <a:bodyPr wrap="none" lIns="0" tIns="0" rIns="0" bIns="0"/>
          <a:lstStyle/>
          <a:p>
            <a:r>
              <a:rPr lang="en-US" sz="2100" b="1"/>
              <a:t>38</a:t>
            </a:r>
          </a:p>
        </p:txBody>
      </p:sp>
      <p:sp>
        <p:nvSpPr>
          <p:cNvPr id="21519" name="Text Box 15"/>
          <p:cNvSpPr txBox="1">
            <a:spLocks noChangeArrowheads="1"/>
          </p:cNvSpPr>
          <p:nvPr/>
        </p:nvSpPr>
        <p:spPr bwMode="auto">
          <a:xfrm>
            <a:off x="5853113" y="4746625"/>
            <a:ext cx="327025" cy="263525"/>
          </a:xfrm>
          <a:prstGeom prst="rect">
            <a:avLst/>
          </a:prstGeom>
          <a:noFill/>
          <a:ln w="9525">
            <a:noFill/>
            <a:miter lim="800000"/>
            <a:headEnd/>
            <a:tailEnd/>
          </a:ln>
        </p:spPr>
        <p:txBody>
          <a:bodyPr wrap="none" lIns="0" tIns="0" rIns="0" bIns="0"/>
          <a:lstStyle/>
          <a:p>
            <a:r>
              <a:rPr lang="en-US" sz="2100" b="1"/>
              <a:t>36</a:t>
            </a:r>
          </a:p>
        </p:txBody>
      </p:sp>
      <p:sp>
        <p:nvSpPr>
          <p:cNvPr id="21520" name="Text Box 16"/>
          <p:cNvSpPr txBox="1">
            <a:spLocks noChangeArrowheads="1"/>
          </p:cNvSpPr>
          <p:nvPr/>
        </p:nvSpPr>
        <p:spPr bwMode="auto">
          <a:xfrm>
            <a:off x="6700838" y="4746625"/>
            <a:ext cx="327025" cy="263525"/>
          </a:xfrm>
          <a:prstGeom prst="rect">
            <a:avLst/>
          </a:prstGeom>
          <a:noFill/>
          <a:ln w="9525">
            <a:noFill/>
            <a:miter lim="800000"/>
            <a:headEnd/>
            <a:tailEnd/>
          </a:ln>
        </p:spPr>
        <p:txBody>
          <a:bodyPr wrap="none" lIns="0" tIns="0" rIns="0" bIns="0"/>
          <a:lstStyle/>
          <a:p>
            <a:r>
              <a:rPr lang="en-US" sz="2100" b="1"/>
              <a:t>34</a:t>
            </a:r>
          </a:p>
        </p:txBody>
      </p:sp>
      <p:sp>
        <p:nvSpPr>
          <p:cNvPr id="21521" name="Text Box 17"/>
          <p:cNvSpPr txBox="1">
            <a:spLocks noChangeArrowheads="1"/>
          </p:cNvSpPr>
          <p:nvPr/>
        </p:nvSpPr>
        <p:spPr bwMode="auto">
          <a:xfrm>
            <a:off x="7554913" y="4743450"/>
            <a:ext cx="327025" cy="263525"/>
          </a:xfrm>
          <a:prstGeom prst="rect">
            <a:avLst/>
          </a:prstGeom>
          <a:noFill/>
          <a:ln w="9525">
            <a:noFill/>
            <a:miter lim="800000"/>
            <a:headEnd/>
            <a:tailEnd/>
          </a:ln>
        </p:spPr>
        <p:txBody>
          <a:bodyPr wrap="none" lIns="0" tIns="0" rIns="0" bIns="0"/>
          <a:lstStyle/>
          <a:p>
            <a:r>
              <a:rPr lang="en-US" sz="2100" b="1"/>
              <a:t>32</a:t>
            </a:r>
          </a:p>
        </p:txBody>
      </p:sp>
      <p:sp>
        <p:nvSpPr>
          <p:cNvPr id="21522" name="Text Box 18"/>
          <p:cNvSpPr txBox="1">
            <a:spLocks noChangeArrowheads="1"/>
          </p:cNvSpPr>
          <p:nvPr/>
        </p:nvSpPr>
        <p:spPr bwMode="auto">
          <a:xfrm>
            <a:off x="2252663" y="5391150"/>
            <a:ext cx="1317625" cy="673100"/>
          </a:xfrm>
          <a:prstGeom prst="rect">
            <a:avLst/>
          </a:prstGeom>
          <a:noFill/>
          <a:ln w="9525">
            <a:noFill/>
            <a:miter lim="800000"/>
            <a:headEnd/>
            <a:tailEnd/>
          </a:ln>
        </p:spPr>
        <p:txBody>
          <a:bodyPr wrap="none" lIns="0" tIns="0" rIns="0" bIns="0"/>
          <a:lstStyle/>
          <a:p>
            <a:r>
              <a:rPr lang="en-US" sz="2100" b="1"/>
              <a:t>Maine</a:t>
            </a:r>
          </a:p>
          <a:p>
            <a:r>
              <a:rPr lang="en-US" sz="2100" b="1"/>
              <a:t>Cold (6°C)</a:t>
            </a:r>
          </a:p>
        </p:txBody>
      </p:sp>
      <p:sp>
        <p:nvSpPr>
          <p:cNvPr id="21523" name="Text Box 19"/>
          <p:cNvSpPr txBox="1">
            <a:spLocks noChangeArrowheads="1"/>
          </p:cNvSpPr>
          <p:nvPr/>
        </p:nvSpPr>
        <p:spPr bwMode="auto">
          <a:xfrm>
            <a:off x="4443413" y="5143500"/>
            <a:ext cx="1622425" cy="368300"/>
          </a:xfrm>
          <a:prstGeom prst="rect">
            <a:avLst/>
          </a:prstGeom>
          <a:noFill/>
          <a:ln w="9525">
            <a:noFill/>
            <a:miter lim="800000"/>
            <a:headEnd/>
            <a:tailEnd/>
          </a:ln>
        </p:spPr>
        <p:txBody>
          <a:bodyPr wrap="none" lIns="0" tIns="0" rIns="0" bIns="0"/>
          <a:lstStyle/>
          <a:p>
            <a:r>
              <a:rPr lang="en-US" sz="2100" b="1"/>
              <a:t>Latitude (ºN)</a:t>
            </a:r>
          </a:p>
        </p:txBody>
      </p:sp>
      <p:sp>
        <p:nvSpPr>
          <p:cNvPr id="21524" name="Text Box 20"/>
          <p:cNvSpPr txBox="1">
            <a:spLocks noChangeArrowheads="1"/>
          </p:cNvSpPr>
          <p:nvPr/>
        </p:nvSpPr>
        <p:spPr bwMode="auto">
          <a:xfrm>
            <a:off x="6240463" y="5381625"/>
            <a:ext cx="1771650" cy="590550"/>
          </a:xfrm>
          <a:prstGeom prst="rect">
            <a:avLst/>
          </a:prstGeom>
          <a:noFill/>
          <a:ln w="9525">
            <a:noFill/>
            <a:miter lim="800000"/>
            <a:headEnd/>
            <a:tailEnd/>
          </a:ln>
        </p:spPr>
        <p:txBody>
          <a:bodyPr wrap="none" lIns="0" tIns="0" rIns="0" bIns="0"/>
          <a:lstStyle/>
          <a:p>
            <a:pPr algn="r"/>
            <a:r>
              <a:rPr lang="en-US" sz="2100" b="1"/>
              <a:t>Georgia</a:t>
            </a:r>
          </a:p>
          <a:p>
            <a:pPr algn="r"/>
            <a:r>
              <a:rPr lang="en-US" sz="2100" b="1"/>
              <a:t>Warm (21ºC)</a:t>
            </a:r>
          </a:p>
        </p:txBody>
      </p:sp>
      <p:sp>
        <p:nvSpPr>
          <p:cNvPr id="21525" name="Text Box 21"/>
          <p:cNvSpPr txBox="1">
            <a:spLocks noChangeArrowheads="1"/>
          </p:cNvSpPr>
          <p:nvPr/>
        </p:nvSpPr>
        <p:spPr bwMode="auto">
          <a:xfrm rot="-5400000">
            <a:off x="-889000" y="2330451"/>
            <a:ext cx="3184525" cy="342900"/>
          </a:xfrm>
          <a:prstGeom prst="rect">
            <a:avLst/>
          </a:prstGeom>
          <a:noFill/>
          <a:ln w="9525">
            <a:noFill/>
            <a:miter lim="800000"/>
            <a:headEnd/>
            <a:tailEnd/>
          </a:ln>
        </p:spPr>
        <p:txBody>
          <a:bodyPr wrap="none" lIns="0" tIns="0" rIns="0" bIns="0"/>
          <a:lstStyle/>
          <a:p>
            <a:r>
              <a:rPr lang="en-US" sz="2100" b="1" i="1"/>
              <a:t>Ldh-B</a:t>
            </a:r>
            <a:r>
              <a:rPr lang="en-US" sz="2100" b="1" i="1" baseline="30000"/>
              <a:t>b</a:t>
            </a:r>
            <a:r>
              <a:rPr lang="en-US" sz="2100" b="1"/>
              <a:t> allele frequency</a:t>
            </a:r>
          </a:p>
        </p:txBody>
      </p:sp>
      <p:sp>
        <p:nvSpPr>
          <p:cNvPr id="21526" name="Text Box 22"/>
          <p:cNvSpPr txBox="1">
            <a:spLocks noChangeArrowheads="1"/>
          </p:cNvSpPr>
          <p:nvPr/>
        </p:nvSpPr>
        <p:spPr bwMode="auto">
          <a:xfrm>
            <a:off x="8412163" y="4743450"/>
            <a:ext cx="327025" cy="263525"/>
          </a:xfrm>
          <a:prstGeom prst="rect">
            <a:avLst/>
          </a:prstGeom>
          <a:noFill/>
          <a:ln w="9525">
            <a:noFill/>
            <a:miter lim="800000"/>
            <a:headEnd/>
            <a:tailEnd/>
          </a:ln>
        </p:spPr>
        <p:txBody>
          <a:bodyPr wrap="none" lIns="0" tIns="0" rIns="0" bIns="0"/>
          <a:lstStyle/>
          <a:p>
            <a:r>
              <a:rPr lang="en-US" sz="2100" b="1"/>
              <a:t>30</a:t>
            </a:r>
          </a:p>
        </p:txBody>
      </p:sp>
    </p:spTree>
    <p:extLst>
      <p:ext uri="{BB962C8B-B14F-4D97-AF65-F5344CB8AC3E}">
        <p14:creationId xmlns:p14="http://schemas.microsoft.com/office/powerpoint/2010/main" val="24652113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508000"/>
            <a:ext cx="8534400" cy="503238"/>
          </a:xfrm>
        </p:spPr>
        <p:txBody>
          <a:bodyPr/>
          <a:lstStyle/>
          <a:p>
            <a:pPr eaLnBrk="1" hangingPunct="1"/>
            <a:r>
              <a:rPr lang="en-US" smtClean="0"/>
              <a:t>Sources of Genetic Variation</a:t>
            </a:r>
            <a:endParaRPr lang="en-US" smtClean="0">
              <a:solidFill>
                <a:schemeClr val="tx1"/>
              </a:solidFill>
            </a:endParaRPr>
          </a:p>
        </p:txBody>
      </p:sp>
      <p:sp>
        <p:nvSpPr>
          <p:cNvPr id="22531" name="Rectangle 3"/>
          <p:cNvSpPr>
            <a:spLocks noGrp="1" noChangeArrowheads="1"/>
          </p:cNvSpPr>
          <p:nvPr>
            <p:ph type="body" idx="1"/>
          </p:nvPr>
        </p:nvSpPr>
        <p:spPr>
          <a:xfrm>
            <a:off x="533400" y="1371600"/>
            <a:ext cx="8534400" cy="3524250"/>
          </a:xfrm>
        </p:spPr>
        <p:txBody>
          <a:bodyPr/>
          <a:lstStyle/>
          <a:p>
            <a:pPr marL="350838" indent="-350838" eaLnBrk="1" hangingPunct="1"/>
            <a:r>
              <a:rPr lang="en-US" sz="2800" dirty="0" smtClean="0"/>
              <a:t>New genes and alleles can arise by mutation or gene duplication and are only passed on through gametes.</a:t>
            </a:r>
          </a:p>
          <a:p>
            <a:pPr marL="350838" indent="-350838" eaLnBrk="1" hangingPunct="1"/>
            <a:r>
              <a:rPr lang="en-US" sz="2800" dirty="0" smtClean="0"/>
              <a:t>Point mutations change a single base of DNA.  This may not have any effect on phenotype due to </a:t>
            </a:r>
            <a:r>
              <a:rPr lang="en-US" sz="2800" dirty="0" err="1" smtClean="0"/>
              <a:t>codon</a:t>
            </a:r>
            <a:r>
              <a:rPr lang="en-US" sz="2800" dirty="0" smtClean="0"/>
              <a:t> redundancy and the mutation could occur in a non coding region of DNA.</a:t>
            </a:r>
          </a:p>
          <a:p>
            <a:pPr marL="350838" indent="-350838" eaLnBrk="1" hangingPunct="1"/>
            <a:r>
              <a:rPr lang="en-US" sz="2800" dirty="0" smtClean="0"/>
              <a:t>Translocations rearrange the positions of genes on chromosomes could be beneficial or harmful. </a:t>
            </a:r>
          </a:p>
        </p:txBody>
      </p:sp>
      <p:sp>
        <p:nvSpPr>
          <p:cNvPr id="22532" name="Rectangle 4"/>
          <p:cNvSpPr>
            <a:spLocks noChangeArrowheads="1"/>
          </p:cNvSpPr>
          <p:nvPr/>
        </p:nvSpPr>
        <p:spPr bwMode="auto">
          <a:xfrm>
            <a:off x="8315325" y="5905500"/>
            <a:ext cx="184150" cy="533400"/>
          </a:xfrm>
          <a:prstGeom prst="rect">
            <a:avLst/>
          </a:prstGeom>
          <a:noFill/>
          <a:ln w="34925">
            <a:noFill/>
            <a:miter lim="800000"/>
            <a:headEnd/>
            <a:tailEnd/>
          </a:ln>
        </p:spPr>
        <p:txBody>
          <a:bodyPr wrap="none" lIns="92075" tIns="46038" rIns="92075" bIns="46038" anchor="ctr">
            <a:spAutoFit/>
          </a:bodyPr>
          <a:lstStyle/>
          <a:p>
            <a:pPr algn="ctr"/>
            <a:endParaRPr kumimoji="1" lang="en-US" sz="2900">
              <a:sym typeface="Symbol" pitchFamily="84" charset="2"/>
            </a:endParaRPr>
          </a:p>
        </p:txBody>
      </p:sp>
      <p:grpSp>
        <p:nvGrpSpPr>
          <p:cNvPr id="22533" name="Group 7"/>
          <p:cNvGrpSpPr>
            <a:grpSpLocks/>
          </p:cNvGrpSpPr>
          <p:nvPr/>
        </p:nvGrpSpPr>
        <p:grpSpPr bwMode="auto">
          <a:xfrm>
            <a:off x="0" y="6553200"/>
            <a:ext cx="9144000" cy="304800"/>
            <a:chOff x="0" y="4128"/>
            <a:chExt cx="5760" cy="192"/>
          </a:xfrm>
        </p:grpSpPr>
        <p:sp>
          <p:nvSpPr>
            <p:cNvPr id="22537"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4"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36876" name="Text Box 12"/>
          <p:cNvSpPr txBox="1">
            <a:spLocks noChangeArrowheads="1"/>
          </p:cNvSpPr>
          <p:nvPr/>
        </p:nvSpPr>
        <p:spPr bwMode="auto">
          <a:xfrm>
            <a:off x="1612900" y="5956300"/>
            <a:ext cx="7531100" cy="427038"/>
          </a:xfrm>
          <a:prstGeom prst="rect">
            <a:avLst/>
          </a:prstGeom>
          <a:noFill/>
          <a:ln w="9525">
            <a:noFill/>
            <a:miter lim="800000"/>
            <a:headEnd/>
            <a:tailEnd/>
          </a:ln>
        </p:spPr>
        <p:txBody>
          <a:bodyPr>
            <a:spAutoFit/>
          </a:bodyPr>
          <a:lstStyle/>
          <a:p>
            <a:pPr>
              <a:spcBef>
                <a:spcPct val="50000"/>
              </a:spcBef>
              <a:defRPr/>
            </a:pPr>
            <a:r>
              <a:rPr lang="en-US" sz="2200" dirty="0" smtClean="0">
                <a:effectLst>
                  <a:outerShdw blurRad="38100" dist="38100" dir="2700000" algn="tl">
                    <a:srgbClr val="C0C0C0"/>
                  </a:outerShdw>
                </a:effectLst>
                <a:hlinkClick r:id="rId3"/>
              </a:rPr>
              <a:t>How genetic diversity is created in meiosis</a:t>
            </a:r>
            <a:endParaRPr lang="en-US" sz="2200" dirty="0">
              <a:effectLst>
                <a:outerShdw blurRad="38100" dist="38100" dir="2700000" algn="tl">
                  <a:srgbClr val="C0C0C0"/>
                </a:outerShdw>
              </a:effectLst>
            </a:endParaRPr>
          </a:p>
        </p:txBody>
      </p:sp>
    </p:spTree>
    <p:extLst>
      <p:ext uri="{BB962C8B-B14F-4D97-AF65-F5344CB8AC3E}">
        <p14:creationId xmlns:p14="http://schemas.microsoft.com/office/powerpoint/2010/main" val="2132493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3513" y="512763"/>
            <a:ext cx="8751887" cy="503237"/>
          </a:xfrm>
        </p:spPr>
        <p:txBody>
          <a:bodyPr/>
          <a:lstStyle/>
          <a:p>
            <a:pPr eaLnBrk="1" hangingPunct="1"/>
            <a:r>
              <a:rPr lang="en-US" i="1" smtClean="0"/>
              <a:t>Altering Gene Number or Position</a:t>
            </a:r>
          </a:p>
        </p:txBody>
      </p:sp>
      <p:sp>
        <p:nvSpPr>
          <p:cNvPr id="26627" name="Rectangle 3"/>
          <p:cNvSpPr>
            <a:spLocks noGrp="1" noChangeArrowheads="1"/>
          </p:cNvSpPr>
          <p:nvPr>
            <p:ph type="body" idx="1"/>
          </p:nvPr>
        </p:nvSpPr>
        <p:spPr>
          <a:xfrm>
            <a:off x="533400" y="1371600"/>
            <a:ext cx="8153400" cy="4648200"/>
          </a:xfrm>
        </p:spPr>
        <p:txBody>
          <a:bodyPr/>
          <a:lstStyle/>
          <a:p>
            <a:pPr eaLnBrk="1" hangingPunct="1"/>
            <a:r>
              <a:rPr lang="en-US" sz="2800" dirty="0" smtClean="0"/>
              <a:t>Chromosomal mutations that delete, disrupt, or rearrange many loci are typically harmful</a:t>
            </a:r>
          </a:p>
          <a:p>
            <a:pPr eaLnBrk="1" hangingPunct="1"/>
            <a:r>
              <a:rPr lang="en-US" sz="2800" dirty="0" smtClean="0"/>
              <a:t>Duplication of small pieces of DNA increases genome size and is usually less harmful, duplications can happen during DNA replication.</a:t>
            </a:r>
          </a:p>
          <a:p>
            <a:pPr eaLnBrk="1" hangingPunct="1"/>
            <a:r>
              <a:rPr lang="en-US" sz="2800" dirty="0" smtClean="0"/>
              <a:t>Duplicated genes can take on new functions by further mutation </a:t>
            </a:r>
          </a:p>
          <a:p>
            <a:pPr eaLnBrk="1" hangingPunct="1"/>
            <a:r>
              <a:rPr lang="en-US" sz="2800" dirty="0" smtClean="0"/>
              <a:t>An ancestral odor-detecting gene has been duplicated many times: humans have 1,000 copies of the gene, mice have 1,300</a:t>
            </a:r>
          </a:p>
        </p:txBody>
      </p:sp>
      <p:grpSp>
        <p:nvGrpSpPr>
          <p:cNvPr id="26628" name="Group 4"/>
          <p:cNvGrpSpPr>
            <a:grpSpLocks/>
          </p:cNvGrpSpPr>
          <p:nvPr/>
        </p:nvGrpSpPr>
        <p:grpSpPr bwMode="auto">
          <a:xfrm>
            <a:off x="0" y="6553200"/>
            <a:ext cx="9144000" cy="304800"/>
            <a:chOff x="0" y="4128"/>
            <a:chExt cx="5760" cy="192"/>
          </a:xfrm>
        </p:grpSpPr>
        <p:sp>
          <p:nvSpPr>
            <p:cNvPr id="2663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66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662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1027666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9700" y="512763"/>
            <a:ext cx="8534400" cy="503237"/>
          </a:xfrm>
        </p:spPr>
        <p:txBody>
          <a:bodyPr/>
          <a:lstStyle/>
          <a:p>
            <a:pPr eaLnBrk="1" hangingPunct="1"/>
            <a:r>
              <a:rPr lang="en-US" i="1" smtClean="0"/>
              <a:t>Sexual Reproduction</a:t>
            </a:r>
            <a:endParaRPr lang="en-US" smtClean="0">
              <a:solidFill>
                <a:schemeClr val="tx1"/>
              </a:solidFill>
            </a:endParaRPr>
          </a:p>
        </p:txBody>
      </p:sp>
      <p:sp>
        <p:nvSpPr>
          <p:cNvPr id="28675" name="Rectangle 3"/>
          <p:cNvSpPr>
            <a:spLocks noGrp="1" noChangeArrowheads="1"/>
          </p:cNvSpPr>
          <p:nvPr>
            <p:ph type="body" idx="1"/>
          </p:nvPr>
        </p:nvSpPr>
        <p:spPr>
          <a:xfrm>
            <a:off x="533400" y="1371600"/>
            <a:ext cx="8001000" cy="3225800"/>
          </a:xfrm>
        </p:spPr>
        <p:txBody>
          <a:bodyPr/>
          <a:lstStyle/>
          <a:p>
            <a:pPr eaLnBrk="1" hangingPunct="1"/>
            <a:r>
              <a:rPr lang="en-US" sz="2800" dirty="0" smtClean="0"/>
              <a:t>Sexual reproduction can shuffle existing alleles into new combinations</a:t>
            </a:r>
          </a:p>
          <a:p>
            <a:pPr lvl="1" eaLnBrk="1" hangingPunct="1"/>
            <a:r>
              <a:rPr lang="en-US" sz="2600" dirty="0" smtClean="0"/>
              <a:t>1.  Crossing Over</a:t>
            </a:r>
          </a:p>
          <a:p>
            <a:pPr lvl="1" eaLnBrk="1" hangingPunct="1"/>
            <a:r>
              <a:rPr lang="en-US" sz="2600" dirty="0" smtClean="0"/>
              <a:t>2.  Independent Assortment</a:t>
            </a:r>
          </a:p>
          <a:p>
            <a:pPr lvl="1" eaLnBrk="1" hangingPunct="1"/>
            <a:r>
              <a:rPr lang="en-US" sz="2600" dirty="0" smtClean="0"/>
              <a:t>3.  Random Fertilization</a:t>
            </a:r>
          </a:p>
          <a:p>
            <a:pPr eaLnBrk="1" hangingPunct="1"/>
            <a:r>
              <a:rPr lang="en-US" sz="2800" dirty="0" smtClean="0"/>
              <a:t>In organisms that reproduce sexually, recombination of alleles is more important than mutation in producing the genetic differences that make adaptation possible </a:t>
            </a:r>
          </a:p>
        </p:txBody>
      </p:sp>
      <p:grpSp>
        <p:nvGrpSpPr>
          <p:cNvPr id="28676" name="Group 4"/>
          <p:cNvGrpSpPr>
            <a:grpSpLocks/>
          </p:cNvGrpSpPr>
          <p:nvPr/>
        </p:nvGrpSpPr>
        <p:grpSpPr bwMode="auto">
          <a:xfrm>
            <a:off x="0" y="6553200"/>
            <a:ext cx="9144000" cy="304800"/>
            <a:chOff x="0" y="4128"/>
            <a:chExt cx="5760" cy="192"/>
          </a:xfrm>
        </p:grpSpPr>
        <p:sp>
          <p:nvSpPr>
            <p:cNvPr id="2867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86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867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326184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762000"/>
            <a:ext cx="8928100" cy="914400"/>
          </a:xfrm>
        </p:spPr>
        <p:txBody>
          <a:bodyPr/>
          <a:lstStyle/>
          <a:p>
            <a:pPr marL="57150" indent="-4763" eaLnBrk="1" hangingPunct="1"/>
            <a:r>
              <a:rPr lang="en-US" dirty="0" smtClean="0"/>
              <a:t>The Hardy-Weinberg equation can be used to test whether a population is evolving</a:t>
            </a:r>
          </a:p>
        </p:txBody>
      </p:sp>
      <p:sp>
        <p:nvSpPr>
          <p:cNvPr id="29699" name="Rectangle 3"/>
          <p:cNvSpPr>
            <a:spLocks noGrp="1" noChangeArrowheads="1"/>
          </p:cNvSpPr>
          <p:nvPr>
            <p:ph type="body" idx="1"/>
          </p:nvPr>
        </p:nvSpPr>
        <p:spPr>
          <a:xfrm>
            <a:off x="533400" y="2057400"/>
            <a:ext cx="8534400" cy="1555750"/>
          </a:xfrm>
        </p:spPr>
        <p:txBody>
          <a:bodyPr/>
          <a:lstStyle/>
          <a:p>
            <a:pPr marL="350838" indent="-350838" eaLnBrk="1" hangingPunct="1"/>
            <a:r>
              <a:rPr lang="en-US" sz="2800" dirty="0" smtClean="0"/>
              <a:t>The first step in testing whether evolution is occurring in a population is to clarify what we mean by a population</a:t>
            </a:r>
          </a:p>
        </p:txBody>
      </p:sp>
      <p:grpSp>
        <p:nvGrpSpPr>
          <p:cNvPr id="29700" name="Group 4"/>
          <p:cNvGrpSpPr>
            <a:grpSpLocks/>
          </p:cNvGrpSpPr>
          <p:nvPr/>
        </p:nvGrpSpPr>
        <p:grpSpPr bwMode="auto">
          <a:xfrm>
            <a:off x="0" y="6553200"/>
            <a:ext cx="9144000" cy="304800"/>
            <a:chOff x="0" y="4128"/>
            <a:chExt cx="5760" cy="192"/>
          </a:xfrm>
        </p:grpSpPr>
        <p:sp>
          <p:nvSpPr>
            <p:cNvPr id="297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97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97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3"/>
          <p:cNvSpPr txBox="1">
            <a:spLocks noChangeArrowheads="1"/>
          </p:cNvSpPr>
          <p:nvPr/>
        </p:nvSpPr>
        <p:spPr bwMode="auto">
          <a:xfrm>
            <a:off x="533400" y="3333750"/>
            <a:ext cx="8153400" cy="398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population </a:t>
            </a:r>
            <a:r>
              <a:rPr kumimoji="0" lang="en-US" sz="2800" b="0" i="0" u="none" strike="noStrike" kern="0" cap="none" spc="0" normalizeH="0" baseline="0" noProof="0" dirty="0" smtClean="0">
                <a:ln>
                  <a:noFill/>
                </a:ln>
                <a:solidFill>
                  <a:schemeClr val="tx1"/>
                </a:solidFill>
                <a:effectLst/>
                <a:uLnTx/>
                <a:uFillTx/>
                <a:latin typeface="+mn-lt"/>
                <a:ea typeface="+mn-ea"/>
                <a:cs typeface="+mn-cs"/>
              </a:rPr>
              <a:t>is a localized group of individuals capable of interbreeding and producing fertile offspring</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gene pool </a:t>
            </a:r>
            <a:r>
              <a:rPr kumimoji="0" lang="en-US" sz="2800" b="0" i="0" u="none" strike="noStrike" kern="0" cap="none" spc="0" normalizeH="0" baseline="0" noProof="0" dirty="0" smtClean="0">
                <a:ln>
                  <a:noFill/>
                </a:ln>
                <a:solidFill>
                  <a:schemeClr val="tx1"/>
                </a:solidFill>
                <a:effectLst/>
                <a:uLnTx/>
                <a:uFillTx/>
                <a:latin typeface="+mn-lt"/>
                <a:ea typeface="+mn-ea"/>
                <a:cs typeface="+mn-cs"/>
              </a:rPr>
              <a:t>consists of all the alleles for all loci in a population</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locus is fixed if all individuals in a population are homozygous for the same allele </a:t>
            </a:r>
          </a:p>
        </p:txBody>
      </p:sp>
    </p:spTree>
    <p:extLst>
      <p:ext uri="{BB962C8B-B14F-4D97-AF65-F5344CB8AC3E}">
        <p14:creationId xmlns:p14="http://schemas.microsoft.com/office/powerpoint/2010/main" val="119783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2_02_DarwinContext-U"/>
          <p:cNvPicPr>
            <a:picLocks noChangeAspect="1" noChangeArrowheads="1"/>
          </p:cNvPicPr>
          <p:nvPr/>
        </p:nvPicPr>
        <p:blipFill>
          <a:blip r:embed="rId3" cstate="print"/>
          <a:srcRect/>
          <a:stretch>
            <a:fillRect/>
          </a:stretch>
        </p:blipFill>
        <p:spPr bwMode="auto">
          <a:xfrm>
            <a:off x="296863" y="136525"/>
            <a:ext cx="8548687" cy="6584950"/>
          </a:xfrm>
          <a:prstGeom prst="rect">
            <a:avLst/>
          </a:prstGeom>
          <a:noFill/>
          <a:ln w="9525">
            <a:noFill/>
            <a:miter lim="800000"/>
            <a:headEnd/>
            <a:tailEnd/>
          </a:ln>
        </p:spPr>
      </p:pic>
      <p:sp>
        <p:nvSpPr>
          <p:cNvPr id="8195" name="Text Box 5"/>
          <p:cNvSpPr txBox="1">
            <a:spLocks noChangeArrowheads="1"/>
          </p:cNvSpPr>
          <p:nvPr/>
        </p:nvSpPr>
        <p:spPr bwMode="auto">
          <a:xfrm>
            <a:off x="2513013" y="142875"/>
            <a:ext cx="546100" cy="263525"/>
          </a:xfrm>
          <a:prstGeom prst="rect">
            <a:avLst/>
          </a:prstGeom>
          <a:noFill/>
          <a:ln w="9525">
            <a:noFill/>
            <a:miter lim="800000"/>
            <a:headEnd/>
            <a:tailEnd/>
          </a:ln>
        </p:spPr>
        <p:txBody>
          <a:bodyPr wrap="none" lIns="0" tIns="0" rIns="0" bIns="0"/>
          <a:lstStyle/>
          <a:p>
            <a:r>
              <a:rPr lang="en-US" sz="1500" b="1"/>
              <a:t>1809</a:t>
            </a:r>
          </a:p>
        </p:txBody>
      </p:sp>
      <p:sp>
        <p:nvSpPr>
          <p:cNvPr id="8196" name="Text Box 6"/>
          <p:cNvSpPr txBox="1">
            <a:spLocks noChangeArrowheads="1"/>
          </p:cNvSpPr>
          <p:nvPr/>
        </p:nvSpPr>
        <p:spPr bwMode="auto">
          <a:xfrm>
            <a:off x="1614488" y="952500"/>
            <a:ext cx="546100" cy="263525"/>
          </a:xfrm>
          <a:prstGeom prst="rect">
            <a:avLst/>
          </a:prstGeom>
          <a:noFill/>
          <a:ln w="9525">
            <a:noFill/>
            <a:miter lim="800000"/>
            <a:headEnd/>
            <a:tailEnd/>
          </a:ln>
        </p:spPr>
        <p:txBody>
          <a:bodyPr wrap="none" lIns="0" tIns="0" rIns="0" bIns="0"/>
          <a:lstStyle/>
          <a:p>
            <a:r>
              <a:rPr lang="en-US" sz="1500" b="1"/>
              <a:t>1798</a:t>
            </a:r>
          </a:p>
        </p:txBody>
      </p:sp>
      <p:sp>
        <p:nvSpPr>
          <p:cNvPr id="8197" name="Text Box 7"/>
          <p:cNvSpPr txBox="1">
            <a:spLocks noChangeArrowheads="1"/>
          </p:cNvSpPr>
          <p:nvPr/>
        </p:nvSpPr>
        <p:spPr bwMode="auto">
          <a:xfrm>
            <a:off x="3063875" y="1641475"/>
            <a:ext cx="546100" cy="263525"/>
          </a:xfrm>
          <a:prstGeom prst="rect">
            <a:avLst/>
          </a:prstGeom>
          <a:noFill/>
          <a:ln w="9525">
            <a:noFill/>
            <a:miter lim="800000"/>
            <a:headEnd/>
            <a:tailEnd/>
          </a:ln>
        </p:spPr>
        <p:txBody>
          <a:bodyPr wrap="none" lIns="0" tIns="0" rIns="0" bIns="0"/>
          <a:lstStyle/>
          <a:p>
            <a:r>
              <a:rPr lang="en-US" sz="1500" b="1"/>
              <a:t>1812</a:t>
            </a:r>
          </a:p>
        </p:txBody>
      </p:sp>
      <p:sp>
        <p:nvSpPr>
          <p:cNvPr id="8198" name="Text Box 8"/>
          <p:cNvSpPr txBox="1">
            <a:spLocks noChangeArrowheads="1"/>
          </p:cNvSpPr>
          <p:nvPr/>
        </p:nvSpPr>
        <p:spPr bwMode="auto">
          <a:xfrm>
            <a:off x="1384300" y="2060575"/>
            <a:ext cx="546100" cy="263525"/>
          </a:xfrm>
          <a:prstGeom prst="rect">
            <a:avLst/>
          </a:prstGeom>
          <a:noFill/>
          <a:ln w="9525">
            <a:noFill/>
            <a:miter lim="800000"/>
            <a:headEnd/>
            <a:tailEnd/>
          </a:ln>
        </p:spPr>
        <p:txBody>
          <a:bodyPr wrap="none" lIns="0" tIns="0" rIns="0" bIns="0"/>
          <a:lstStyle/>
          <a:p>
            <a:r>
              <a:rPr lang="en-US" sz="1500" b="1"/>
              <a:t>1795</a:t>
            </a:r>
          </a:p>
        </p:txBody>
      </p:sp>
      <p:sp>
        <p:nvSpPr>
          <p:cNvPr id="8199" name="Text Box 9"/>
          <p:cNvSpPr txBox="1">
            <a:spLocks noChangeArrowheads="1"/>
          </p:cNvSpPr>
          <p:nvPr/>
        </p:nvSpPr>
        <p:spPr bwMode="auto">
          <a:xfrm>
            <a:off x="4511675" y="2417763"/>
            <a:ext cx="546100" cy="263525"/>
          </a:xfrm>
          <a:prstGeom prst="rect">
            <a:avLst/>
          </a:prstGeom>
          <a:noFill/>
          <a:ln w="9525">
            <a:noFill/>
            <a:miter lim="800000"/>
            <a:headEnd/>
            <a:tailEnd/>
          </a:ln>
        </p:spPr>
        <p:txBody>
          <a:bodyPr wrap="none" lIns="0" tIns="0" rIns="0" bIns="0"/>
          <a:lstStyle/>
          <a:p>
            <a:r>
              <a:rPr lang="en-US" sz="1500" b="1"/>
              <a:t>1830</a:t>
            </a:r>
          </a:p>
        </p:txBody>
      </p:sp>
      <p:sp>
        <p:nvSpPr>
          <p:cNvPr id="8200" name="Text Box 10"/>
          <p:cNvSpPr txBox="1">
            <a:spLocks noChangeArrowheads="1"/>
          </p:cNvSpPr>
          <p:nvPr/>
        </p:nvSpPr>
        <p:spPr bwMode="auto">
          <a:xfrm>
            <a:off x="968375" y="3616325"/>
            <a:ext cx="546100" cy="263525"/>
          </a:xfrm>
          <a:prstGeom prst="rect">
            <a:avLst/>
          </a:prstGeom>
          <a:noFill/>
          <a:ln w="9525">
            <a:noFill/>
            <a:miter lim="800000"/>
            <a:headEnd/>
            <a:tailEnd/>
          </a:ln>
        </p:spPr>
        <p:txBody>
          <a:bodyPr wrap="none" lIns="0" tIns="0" rIns="0" bIns="0"/>
          <a:lstStyle/>
          <a:p>
            <a:r>
              <a:rPr lang="en-US" sz="1500" b="1"/>
              <a:t>1790</a:t>
            </a:r>
          </a:p>
        </p:txBody>
      </p:sp>
      <p:sp>
        <p:nvSpPr>
          <p:cNvPr id="8201" name="Text Box 11"/>
          <p:cNvSpPr txBox="1">
            <a:spLocks noChangeArrowheads="1"/>
          </p:cNvSpPr>
          <p:nvPr/>
        </p:nvSpPr>
        <p:spPr bwMode="auto">
          <a:xfrm>
            <a:off x="2517775" y="3806825"/>
            <a:ext cx="546100" cy="263525"/>
          </a:xfrm>
          <a:prstGeom prst="rect">
            <a:avLst/>
          </a:prstGeom>
          <a:noFill/>
          <a:ln w="9525">
            <a:noFill/>
            <a:miter lim="800000"/>
            <a:headEnd/>
            <a:tailEnd/>
          </a:ln>
        </p:spPr>
        <p:txBody>
          <a:bodyPr wrap="none" lIns="0" tIns="0" rIns="0" bIns="0"/>
          <a:lstStyle/>
          <a:p>
            <a:r>
              <a:rPr lang="en-US" sz="1500" b="1"/>
              <a:t>1809</a:t>
            </a:r>
          </a:p>
        </p:txBody>
      </p:sp>
      <p:sp>
        <p:nvSpPr>
          <p:cNvPr id="8202" name="Text Box 12"/>
          <p:cNvSpPr txBox="1">
            <a:spLocks noChangeArrowheads="1"/>
          </p:cNvSpPr>
          <p:nvPr/>
        </p:nvSpPr>
        <p:spPr bwMode="auto">
          <a:xfrm>
            <a:off x="4278313" y="3795713"/>
            <a:ext cx="846137" cy="204787"/>
          </a:xfrm>
          <a:prstGeom prst="rect">
            <a:avLst/>
          </a:prstGeom>
          <a:noFill/>
          <a:ln w="9525">
            <a:noFill/>
            <a:miter lim="800000"/>
            <a:headEnd/>
            <a:tailEnd/>
          </a:ln>
        </p:spPr>
        <p:txBody>
          <a:bodyPr wrap="none" lIns="0" tIns="0" rIns="0" bIns="0"/>
          <a:lstStyle/>
          <a:p>
            <a:r>
              <a:rPr lang="en-US" sz="1500" b="1"/>
              <a:t>1831</a:t>
            </a:r>
            <a:r>
              <a:rPr lang="en-US" sz="1500" b="1">
                <a:sym typeface="Symbol" pitchFamily="84" charset="2"/>
              </a:rPr>
              <a:t>36</a:t>
            </a:r>
            <a:endParaRPr lang="en-US" sz="1500" b="1"/>
          </a:p>
        </p:txBody>
      </p:sp>
      <p:sp>
        <p:nvSpPr>
          <p:cNvPr id="8203" name="Text Box 13"/>
          <p:cNvSpPr txBox="1">
            <a:spLocks noChangeArrowheads="1"/>
          </p:cNvSpPr>
          <p:nvPr/>
        </p:nvSpPr>
        <p:spPr bwMode="auto">
          <a:xfrm>
            <a:off x="5648325" y="4518025"/>
            <a:ext cx="846138" cy="204788"/>
          </a:xfrm>
          <a:prstGeom prst="rect">
            <a:avLst/>
          </a:prstGeom>
          <a:noFill/>
          <a:ln w="9525">
            <a:noFill/>
            <a:miter lim="800000"/>
            <a:headEnd/>
            <a:tailEnd/>
          </a:ln>
        </p:spPr>
        <p:txBody>
          <a:bodyPr wrap="none" lIns="0" tIns="0" rIns="0" bIns="0"/>
          <a:lstStyle/>
          <a:p>
            <a:r>
              <a:rPr lang="en-US" sz="1500" b="1"/>
              <a:t>1844</a:t>
            </a:r>
          </a:p>
        </p:txBody>
      </p:sp>
      <p:sp>
        <p:nvSpPr>
          <p:cNvPr id="8204" name="Text Box 14"/>
          <p:cNvSpPr txBox="1">
            <a:spLocks noChangeArrowheads="1"/>
          </p:cNvSpPr>
          <p:nvPr/>
        </p:nvSpPr>
        <p:spPr bwMode="auto">
          <a:xfrm>
            <a:off x="6869113" y="3816350"/>
            <a:ext cx="846137" cy="204788"/>
          </a:xfrm>
          <a:prstGeom prst="rect">
            <a:avLst/>
          </a:prstGeom>
          <a:noFill/>
          <a:ln w="9525">
            <a:noFill/>
            <a:miter lim="800000"/>
            <a:headEnd/>
            <a:tailEnd/>
          </a:ln>
        </p:spPr>
        <p:txBody>
          <a:bodyPr wrap="none" lIns="0" tIns="0" rIns="0" bIns="0"/>
          <a:lstStyle/>
          <a:p>
            <a:r>
              <a:rPr lang="en-US" sz="1500" b="1"/>
              <a:t>1859</a:t>
            </a:r>
          </a:p>
        </p:txBody>
      </p:sp>
      <p:sp>
        <p:nvSpPr>
          <p:cNvPr id="8205" name="Text Box 15"/>
          <p:cNvSpPr txBox="1">
            <a:spLocks noChangeArrowheads="1"/>
          </p:cNvSpPr>
          <p:nvPr/>
        </p:nvSpPr>
        <p:spPr bwMode="auto">
          <a:xfrm>
            <a:off x="7756525" y="3619500"/>
            <a:ext cx="846138" cy="204788"/>
          </a:xfrm>
          <a:prstGeom prst="rect">
            <a:avLst/>
          </a:prstGeom>
          <a:noFill/>
          <a:ln w="9525">
            <a:noFill/>
            <a:miter lim="800000"/>
            <a:headEnd/>
            <a:tailEnd/>
          </a:ln>
        </p:spPr>
        <p:txBody>
          <a:bodyPr wrap="none" lIns="0" tIns="0" rIns="0" bIns="0"/>
          <a:lstStyle/>
          <a:p>
            <a:r>
              <a:rPr lang="en-US" sz="1500" b="1"/>
              <a:t>1870</a:t>
            </a:r>
          </a:p>
        </p:txBody>
      </p:sp>
      <p:sp>
        <p:nvSpPr>
          <p:cNvPr id="8206" name="Text Box 16"/>
          <p:cNvSpPr txBox="1">
            <a:spLocks noChangeArrowheads="1"/>
          </p:cNvSpPr>
          <p:nvPr/>
        </p:nvSpPr>
        <p:spPr bwMode="auto">
          <a:xfrm>
            <a:off x="758825" y="393700"/>
            <a:ext cx="2174875" cy="452438"/>
          </a:xfrm>
          <a:prstGeom prst="rect">
            <a:avLst/>
          </a:prstGeom>
          <a:noFill/>
          <a:ln w="9525">
            <a:noFill/>
            <a:miter lim="800000"/>
            <a:headEnd/>
            <a:tailEnd/>
          </a:ln>
        </p:spPr>
        <p:txBody>
          <a:bodyPr wrap="none" lIns="0" tIns="0" rIns="0" bIns="0"/>
          <a:lstStyle/>
          <a:p>
            <a:pPr algn="r"/>
            <a:r>
              <a:rPr lang="en-US" sz="1400" b="1"/>
              <a:t>Lamarck publishes his</a:t>
            </a:r>
          </a:p>
          <a:p>
            <a:pPr algn="r"/>
            <a:r>
              <a:rPr lang="en-US" sz="1400" b="1"/>
              <a:t>hypothesis of evolution.</a:t>
            </a:r>
          </a:p>
        </p:txBody>
      </p:sp>
      <p:sp>
        <p:nvSpPr>
          <p:cNvPr id="8207" name="Text Box 17"/>
          <p:cNvSpPr txBox="1">
            <a:spLocks noChangeArrowheads="1"/>
          </p:cNvSpPr>
          <p:nvPr/>
        </p:nvSpPr>
        <p:spPr bwMode="auto">
          <a:xfrm>
            <a:off x="23813" y="1165225"/>
            <a:ext cx="2014537" cy="601663"/>
          </a:xfrm>
          <a:prstGeom prst="rect">
            <a:avLst/>
          </a:prstGeom>
          <a:noFill/>
          <a:ln w="9525">
            <a:noFill/>
            <a:miter lim="800000"/>
            <a:headEnd/>
            <a:tailEnd/>
          </a:ln>
        </p:spPr>
        <p:txBody>
          <a:bodyPr wrap="none" lIns="0" tIns="0" rIns="0" bIns="0"/>
          <a:lstStyle/>
          <a:p>
            <a:pPr algn="r"/>
            <a:r>
              <a:rPr lang="en-US" sz="1400" b="1"/>
              <a:t>Malthus publishes</a:t>
            </a:r>
          </a:p>
          <a:p>
            <a:pPr algn="r"/>
            <a:r>
              <a:rPr lang="en-US" sz="1400" b="1"/>
              <a:t>“Essay on the Principle</a:t>
            </a:r>
          </a:p>
          <a:p>
            <a:pPr algn="r"/>
            <a:r>
              <a:rPr lang="en-US" sz="1400" b="1"/>
              <a:t>of Population.”</a:t>
            </a:r>
          </a:p>
        </p:txBody>
      </p:sp>
      <p:sp>
        <p:nvSpPr>
          <p:cNvPr id="8208" name="Text Box 18"/>
          <p:cNvSpPr txBox="1">
            <a:spLocks noChangeArrowheads="1"/>
          </p:cNvSpPr>
          <p:nvPr/>
        </p:nvSpPr>
        <p:spPr bwMode="auto">
          <a:xfrm>
            <a:off x="373063" y="2276475"/>
            <a:ext cx="1403350" cy="641350"/>
          </a:xfrm>
          <a:prstGeom prst="rect">
            <a:avLst/>
          </a:prstGeom>
          <a:noFill/>
          <a:ln w="9525">
            <a:noFill/>
            <a:miter lim="800000"/>
            <a:headEnd/>
            <a:tailEnd/>
          </a:ln>
        </p:spPr>
        <p:txBody>
          <a:bodyPr wrap="none" lIns="0" tIns="0" rIns="0" bIns="0"/>
          <a:lstStyle/>
          <a:p>
            <a:pPr algn="r"/>
            <a:r>
              <a:rPr lang="en-US" sz="1400" b="1"/>
              <a:t>Hutton proposes</a:t>
            </a:r>
          </a:p>
          <a:p>
            <a:pPr algn="r"/>
            <a:r>
              <a:rPr lang="en-US" sz="1400" b="1"/>
              <a:t>his principle of</a:t>
            </a:r>
          </a:p>
          <a:p>
            <a:pPr algn="r"/>
            <a:r>
              <a:rPr lang="en-US" sz="1400" b="1"/>
              <a:t>gradualism.</a:t>
            </a:r>
          </a:p>
        </p:txBody>
      </p:sp>
      <p:sp>
        <p:nvSpPr>
          <p:cNvPr id="8209" name="Text Box 19"/>
          <p:cNvSpPr txBox="1">
            <a:spLocks noChangeArrowheads="1"/>
          </p:cNvSpPr>
          <p:nvPr/>
        </p:nvSpPr>
        <p:spPr bwMode="auto">
          <a:xfrm>
            <a:off x="1471613" y="4046538"/>
            <a:ext cx="1463675" cy="411162"/>
          </a:xfrm>
          <a:prstGeom prst="rect">
            <a:avLst/>
          </a:prstGeom>
          <a:noFill/>
          <a:ln w="9525">
            <a:noFill/>
            <a:miter lim="800000"/>
            <a:headEnd/>
            <a:tailEnd/>
          </a:ln>
        </p:spPr>
        <p:txBody>
          <a:bodyPr wrap="none" lIns="0" tIns="0" rIns="0" bIns="0"/>
          <a:lstStyle/>
          <a:p>
            <a:pPr algn="r"/>
            <a:r>
              <a:rPr lang="en-US" sz="1400" b="1"/>
              <a:t>Charles Darwin</a:t>
            </a:r>
          </a:p>
          <a:p>
            <a:pPr algn="r"/>
            <a:r>
              <a:rPr lang="en-US" sz="1400" b="1"/>
              <a:t>is born.</a:t>
            </a:r>
          </a:p>
        </p:txBody>
      </p:sp>
      <p:sp>
        <p:nvSpPr>
          <p:cNvPr id="8210" name="Text Box 20"/>
          <p:cNvSpPr txBox="1">
            <a:spLocks noChangeArrowheads="1"/>
          </p:cNvSpPr>
          <p:nvPr/>
        </p:nvSpPr>
        <p:spPr bwMode="auto">
          <a:xfrm>
            <a:off x="3082925" y="4064000"/>
            <a:ext cx="1984375" cy="661988"/>
          </a:xfrm>
          <a:prstGeom prst="rect">
            <a:avLst/>
          </a:prstGeom>
          <a:noFill/>
          <a:ln w="9525">
            <a:noFill/>
            <a:miter lim="800000"/>
            <a:headEnd/>
            <a:tailEnd/>
          </a:ln>
        </p:spPr>
        <p:txBody>
          <a:bodyPr wrap="none" lIns="0" tIns="0" rIns="0" bIns="0"/>
          <a:lstStyle/>
          <a:p>
            <a:pPr algn="r"/>
            <a:r>
              <a:rPr lang="en-US" sz="1400" b="1"/>
              <a:t>Darwin travels around </a:t>
            </a:r>
            <a:br>
              <a:rPr lang="en-US" sz="1400" b="1"/>
            </a:br>
            <a:r>
              <a:rPr lang="en-US" sz="1400" b="1"/>
              <a:t>the world on HMS </a:t>
            </a:r>
            <a:br>
              <a:rPr lang="en-US" sz="1400" b="1"/>
            </a:br>
            <a:r>
              <a:rPr lang="en-US" sz="1400" b="1" i="1"/>
              <a:t>Beagle.</a:t>
            </a:r>
          </a:p>
        </p:txBody>
      </p:sp>
      <p:sp>
        <p:nvSpPr>
          <p:cNvPr id="8211" name="Text Box 21"/>
          <p:cNvSpPr txBox="1">
            <a:spLocks noChangeArrowheads="1"/>
          </p:cNvSpPr>
          <p:nvPr/>
        </p:nvSpPr>
        <p:spPr bwMode="auto">
          <a:xfrm>
            <a:off x="2563813" y="6315075"/>
            <a:ext cx="2054225" cy="201613"/>
          </a:xfrm>
          <a:prstGeom prst="rect">
            <a:avLst/>
          </a:prstGeom>
          <a:noFill/>
          <a:ln w="9525">
            <a:noFill/>
            <a:miter lim="800000"/>
            <a:headEnd/>
            <a:tailEnd/>
          </a:ln>
        </p:spPr>
        <p:txBody>
          <a:bodyPr wrap="none" lIns="0" tIns="0" rIns="0" bIns="0"/>
          <a:lstStyle/>
          <a:p>
            <a:r>
              <a:rPr lang="en-US" sz="1400" b="1"/>
              <a:t>The Gal</a:t>
            </a:r>
            <a:r>
              <a:rPr lang="en-US" altLang="ja-JP" sz="1400" b="1"/>
              <a:t>ápagos Islands</a:t>
            </a:r>
            <a:endParaRPr lang="en-US" sz="1400" b="1" i="1"/>
          </a:p>
        </p:txBody>
      </p:sp>
      <p:sp>
        <p:nvSpPr>
          <p:cNvPr id="8212" name="Text Box 22"/>
          <p:cNvSpPr txBox="1">
            <a:spLocks noChangeArrowheads="1"/>
          </p:cNvSpPr>
          <p:nvPr/>
        </p:nvSpPr>
        <p:spPr bwMode="auto">
          <a:xfrm>
            <a:off x="5661025" y="4775200"/>
            <a:ext cx="1514475" cy="654050"/>
          </a:xfrm>
          <a:prstGeom prst="rect">
            <a:avLst/>
          </a:prstGeom>
          <a:noFill/>
          <a:ln w="9525">
            <a:noFill/>
            <a:miter lim="800000"/>
            <a:headEnd/>
            <a:tailEnd/>
          </a:ln>
        </p:spPr>
        <p:txBody>
          <a:bodyPr wrap="none" lIns="0" tIns="0" rIns="0" bIns="0"/>
          <a:lstStyle/>
          <a:p>
            <a:r>
              <a:rPr lang="en-US" sz="1400" b="1"/>
              <a:t>Darwin writes his </a:t>
            </a:r>
            <a:br>
              <a:rPr lang="en-US" sz="1400" b="1"/>
            </a:br>
            <a:r>
              <a:rPr lang="en-US" sz="1400" b="1"/>
              <a:t>essay on descent </a:t>
            </a:r>
            <a:br>
              <a:rPr lang="en-US" sz="1400" b="1"/>
            </a:br>
            <a:r>
              <a:rPr lang="en-US" sz="1400" b="1"/>
              <a:t>with modification.</a:t>
            </a:r>
            <a:endParaRPr lang="en-US" sz="1400" b="1" i="1"/>
          </a:p>
        </p:txBody>
      </p:sp>
      <p:sp>
        <p:nvSpPr>
          <p:cNvPr id="8213" name="Text Box 23"/>
          <p:cNvSpPr txBox="1">
            <a:spLocks noChangeArrowheads="1"/>
          </p:cNvSpPr>
          <p:nvPr/>
        </p:nvSpPr>
        <p:spPr bwMode="auto">
          <a:xfrm>
            <a:off x="6889750" y="4076700"/>
            <a:ext cx="1854200" cy="423863"/>
          </a:xfrm>
          <a:prstGeom prst="rect">
            <a:avLst/>
          </a:prstGeom>
          <a:noFill/>
          <a:ln w="9525">
            <a:noFill/>
            <a:miter lim="800000"/>
            <a:headEnd/>
            <a:tailEnd/>
          </a:ln>
        </p:spPr>
        <p:txBody>
          <a:bodyPr wrap="none" lIns="0" tIns="0" rIns="0" bIns="0"/>
          <a:lstStyle/>
          <a:p>
            <a:r>
              <a:rPr lang="en-US" sz="1400" b="1" i="1"/>
              <a:t>On the Origin of </a:t>
            </a:r>
            <a:br>
              <a:rPr lang="en-US" sz="1400" b="1" i="1"/>
            </a:br>
            <a:r>
              <a:rPr lang="en-US" sz="1400" b="1" i="1"/>
              <a:t>Species</a:t>
            </a:r>
            <a:r>
              <a:rPr lang="en-US" sz="1400" b="1"/>
              <a:t> is published.</a:t>
            </a:r>
            <a:endParaRPr lang="en-US" sz="1400" b="1" i="1"/>
          </a:p>
        </p:txBody>
      </p:sp>
      <p:sp>
        <p:nvSpPr>
          <p:cNvPr id="8214" name="Text Box 24"/>
          <p:cNvSpPr txBox="1">
            <a:spLocks noChangeArrowheads="1"/>
          </p:cNvSpPr>
          <p:nvPr/>
        </p:nvSpPr>
        <p:spPr bwMode="auto">
          <a:xfrm>
            <a:off x="6657975" y="2079625"/>
            <a:ext cx="2173288" cy="982663"/>
          </a:xfrm>
          <a:prstGeom prst="rect">
            <a:avLst/>
          </a:prstGeom>
          <a:noFill/>
          <a:ln w="9525">
            <a:noFill/>
            <a:miter lim="800000"/>
            <a:headEnd/>
            <a:tailEnd/>
          </a:ln>
        </p:spPr>
        <p:txBody>
          <a:bodyPr wrap="none" lIns="0" tIns="0" rIns="0" bIns="0"/>
          <a:lstStyle/>
          <a:p>
            <a:r>
              <a:rPr lang="en-US" sz="1400" b="1"/>
              <a:t>While studying species </a:t>
            </a:r>
            <a:br>
              <a:rPr lang="en-US" sz="1400" b="1"/>
            </a:br>
            <a:r>
              <a:rPr lang="en-US" sz="1400" b="1"/>
              <a:t>in the Malay Archipelago, </a:t>
            </a:r>
            <a:br>
              <a:rPr lang="en-US" sz="1400" b="1"/>
            </a:br>
            <a:r>
              <a:rPr lang="en-US" sz="1400" b="1"/>
              <a:t>Wallace sends Darwin </a:t>
            </a:r>
            <a:br>
              <a:rPr lang="en-US" sz="1400" b="1"/>
            </a:br>
            <a:r>
              <a:rPr lang="en-US" sz="1400" b="1"/>
              <a:t>his hypothesis of natural </a:t>
            </a:r>
            <a:br>
              <a:rPr lang="en-US" sz="1400" b="1"/>
            </a:br>
            <a:r>
              <a:rPr lang="en-US" sz="1400" b="1"/>
              <a:t>selection.</a:t>
            </a:r>
          </a:p>
        </p:txBody>
      </p:sp>
      <p:sp>
        <p:nvSpPr>
          <p:cNvPr id="8215" name="Text Box 25"/>
          <p:cNvSpPr txBox="1">
            <a:spLocks noChangeArrowheads="1"/>
          </p:cNvSpPr>
          <p:nvPr/>
        </p:nvSpPr>
        <p:spPr bwMode="auto">
          <a:xfrm>
            <a:off x="6653213" y="1827213"/>
            <a:ext cx="546100" cy="263525"/>
          </a:xfrm>
          <a:prstGeom prst="rect">
            <a:avLst/>
          </a:prstGeom>
          <a:noFill/>
          <a:ln w="9525">
            <a:noFill/>
            <a:miter lim="800000"/>
            <a:headEnd/>
            <a:tailEnd/>
          </a:ln>
        </p:spPr>
        <p:txBody>
          <a:bodyPr wrap="none" lIns="0" tIns="0" rIns="0" bIns="0"/>
          <a:lstStyle/>
          <a:p>
            <a:r>
              <a:rPr lang="en-US" sz="1500" b="1"/>
              <a:t>1858</a:t>
            </a:r>
          </a:p>
        </p:txBody>
      </p:sp>
      <p:sp>
        <p:nvSpPr>
          <p:cNvPr id="8216" name="Text Box 26"/>
          <p:cNvSpPr txBox="1">
            <a:spLocks noChangeArrowheads="1"/>
          </p:cNvSpPr>
          <p:nvPr/>
        </p:nvSpPr>
        <p:spPr bwMode="auto">
          <a:xfrm>
            <a:off x="3068638" y="1897063"/>
            <a:ext cx="2613025" cy="481012"/>
          </a:xfrm>
          <a:prstGeom prst="rect">
            <a:avLst/>
          </a:prstGeom>
          <a:noFill/>
          <a:ln w="9525">
            <a:noFill/>
            <a:miter lim="800000"/>
            <a:headEnd/>
            <a:tailEnd/>
          </a:ln>
        </p:spPr>
        <p:txBody>
          <a:bodyPr wrap="none" lIns="0" tIns="0" rIns="0" bIns="0"/>
          <a:lstStyle/>
          <a:p>
            <a:r>
              <a:rPr lang="en-US" sz="1400" b="1"/>
              <a:t>Cuvier publishes his extensive </a:t>
            </a:r>
            <a:br>
              <a:rPr lang="en-US" sz="1400" b="1"/>
            </a:br>
            <a:r>
              <a:rPr lang="en-US" sz="1400" b="1"/>
              <a:t>studies of vertebrate fossils.</a:t>
            </a:r>
          </a:p>
        </p:txBody>
      </p:sp>
      <p:sp>
        <p:nvSpPr>
          <p:cNvPr id="8217" name="Text Box 27"/>
          <p:cNvSpPr txBox="1">
            <a:spLocks noChangeArrowheads="1"/>
          </p:cNvSpPr>
          <p:nvPr/>
        </p:nvSpPr>
        <p:spPr bwMode="auto">
          <a:xfrm>
            <a:off x="4525963" y="2668588"/>
            <a:ext cx="1903412" cy="471487"/>
          </a:xfrm>
          <a:prstGeom prst="rect">
            <a:avLst/>
          </a:prstGeom>
          <a:noFill/>
          <a:ln w="9525">
            <a:noFill/>
            <a:miter lim="800000"/>
            <a:headEnd/>
            <a:tailEnd/>
          </a:ln>
        </p:spPr>
        <p:txBody>
          <a:bodyPr wrap="none" lIns="0" tIns="0" rIns="0" bIns="0"/>
          <a:lstStyle/>
          <a:p>
            <a:r>
              <a:rPr lang="en-US" sz="1400" b="1"/>
              <a:t>Lyell publishes</a:t>
            </a:r>
          </a:p>
          <a:p>
            <a:r>
              <a:rPr lang="en-US" sz="1400" b="1" i="1"/>
              <a:t>Principles of Geology.</a:t>
            </a:r>
          </a:p>
        </p:txBody>
      </p:sp>
      <p:sp>
        <p:nvSpPr>
          <p:cNvPr id="8218" name="Line 28"/>
          <p:cNvSpPr>
            <a:spLocks noChangeShapeType="1"/>
          </p:cNvSpPr>
          <p:nvPr/>
        </p:nvSpPr>
        <p:spPr bwMode="auto">
          <a:xfrm>
            <a:off x="1328738" y="3262313"/>
            <a:ext cx="0" cy="365125"/>
          </a:xfrm>
          <a:prstGeom prst="line">
            <a:avLst/>
          </a:prstGeom>
          <a:noFill/>
          <a:ln w="12700">
            <a:solidFill>
              <a:schemeClr val="tx1"/>
            </a:solidFill>
            <a:round/>
            <a:headEnd/>
            <a:tailEnd/>
          </a:ln>
        </p:spPr>
        <p:txBody>
          <a:bodyPr wrap="none" anchor="ctr"/>
          <a:lstStyle/>
          <a:p>
            <a:endParaRPr lang="en-US"/>
          </a:p>
        </p:txBody>
      </p:sp>
      <p:sp>
        <p:nvSpPr>
          <p:cNvPr id="8219" name="Line 29"/>
          <p:cNvSpPr>
            <a:spLocks noChangeShapeType="1"/>
          </p:cNvSpPr>
          <p:nvPr/>
        </p:nvSpPr>
        <p:spPr bwMode="auto">
          <a:xfrm>
            <a:off x="1727200" y="2933700"/>
            <a:ext cx="0" cy="323850"/>
          </a:xfrm>
          <a:prstGeom prst="line">
            <a:avLst/>
          </a:prstGeom>
          <a:noFill/>
          <a:ln w="12700">
            <a:solidFill>
              <a:schemeClr val="tx1"/>
            </a:solidFill>
            <a:round/>
            <a:headEnd/>
            <a:tailEnd/>
          </a:ln>
        </p:spPr>
        <p:txBody>
          <a:bodyPr wrap="none" anchor="ctr"/>
          <a:lstStyle/>
          <a:p>
            <a:endParaRPr lang="en-US"/>
          </a:p>
        </p:txBody>
      </p:sp>
      <p:sp>
        <p:nvSpPr>
          <p:cNvPr id="8220" name="Line 30"/>
          <p:cNvSpPr>
            <a:spLocks noChangeShapeType="1"/>
          </p:cNvSpPr>
          <p:nvPr/>
        </p:nvSpPr>
        <p:spPr bwMode="auto">
          <a:xfrm>
            <a:off x="1968500" y="1835150"/>
            <a:ext cx="0" cy="1422400"/>
          </a:xfrm>
          <a:prstGeom prst="line">
            <a:avLst/>
          </a:prstGeom>
          <a:noFill/>
          <a:ln w="12700">
            <a:solidFill>
              <a:schemeClr val="tx1"/>
            </a:solidFill>
            <a:round/>
            <a:headEnd/>
            <a:tailEnd/>
          </a:ln>
        </p:spPr>
        <p:txBody>
          <a:bodyPr wrap="none" anchor="ctr"/>
          <a:lstStyle/>
          <a:p>
            <a:endParaRPr lang="en-US"/>
          </a:p>
        </p:txBody>
      </p:sp>
      <p:sp>
        <p:nvSpPr>
          <p:cNvPr id="8221" name="Line 31"/>
          <p:cNvSpPr>
            <a:spLocks noChangeShapeType="1"/>
          </p:cNvSpPr>
          <p:nvPr/>
        </p:nvSpPr>
        <p:spPr bwMode="auto">
          <a:xfrm>
            <a:off x="2870200" y="825500"/>
            <a:ext cx="0" cy="2438400"/>
          </a:xfrm>
          <a:prstGeom prst="line">
            <a:avLst/>
          </a:prstGeom>
          <a:noFill/>
          <a:ln w="12700">
            <a:solidFill>
              <a:schemeClr val="tx1"/>
            </a:solidFill>
            <a:round/>
            <a:headEnd/>
            <a:tailEnd/>
          </a:ln>
        </p:spPr>
        <p:txBody>
          <a:bodyPr wrap="none" anchor="ctr"/>
          <a:lstStyle/>
          <a:p>
            <a:endParaRPr lang="en-US"/>
          </a:p>
        </p:txBody>
      </p:sp>
      <p:sp>
        <p:nvSpPr>
          <p:cNvPr id="8222" name="Line 32"/>
          <p:cNvSpPr>
            <a:spLocks noChangeShapeType="1"/>
          </p:cNvSpPr>
          <p:nvPr/>
        </p:nvSpPr>
        <p:spPr bwMode="auto">
          <a:xfrm>
            <a:off x="2863850" y="3505200"/>
            <a:ext cx="0" cy="298450"/>
          </a:xfrm>
          <a:prstGeom prst="line">
            <a:avLst/>
          </a:prstGeom>
          <a:noFill/>
          <a:ln w="12700">
            <a:solidFill>
              <a:schemeClr val="tx1"/>
            </a:solidFill>
            <a:round/>
            <a:headEnd/>
            <a:tailEnd/>
          </a:ln>
        </p:spPr>
        <p:txBody>
          <a:bodyPr wrap="none" anchor="ctr"/>
          <a:lstStyle/>
          <a:p>
            <a:endParaRPr lang="en-US"/>
          </a:p>
        </p:txBody>
      </p:sp>
      <p:sp>
        <p:nvSpPr>
          <p:cNvPr id="8223" name="Line 33"/>
          <p:cNvSpPr>
            <a:spLocks noChangeShapeType="1"/>
          </p:cNvSpPr>
          <p:nvPr/>
        </p:nvSpPr>
        <p:spPr bwMode="auto">
          <a:xfrm>
            <a:off x="3111500" y="2317750"/>
            <a:ext cx="0" cy="939800"/>
          </a:xfrm>
          <a:prstGeom prst="line">
            <a:avLst/>
          </a:prstGeom>
          <a:noFill/>
          <a:ln w="12700">
            <a:solidFill>
              <a:schemeClr val="tx1"/>
            </a:solidFill>
            <a:round/>
            <a:headEnd/>
            <a:tailEnd/>
          </a:ln>
        </p:spPr>
        <p:txBody>
          <a:bodyPr wrap="none" anchor="ctr"/>
          <a:lstStyle/>
          <a:p>
            <a:endParaRPr lang="en-US"/>
          </a:p>
        </p:txBody>
      </p:sp>
      <p:sp>
        <p:nvSpPr>
          <p:cNvPr id="8224" name="Line 34"/>
          <p:cNvSpPr>
            <a:spLocks noChangeShapeType="1"/>
          </p:cNvSpPr>
          <p:nvPr/>
        </p:nvSpPr>
        <p:spPr bwMode="auto">
          <a:xfrm>
            <a:off x="4584700" y="3086100"/>
            <a:ext cx="0" cy="171450"/>
          </a:xfrm>
          <a:prstGeom prst="line">
            <a:avLst/>
          </a:prstGeom>
          <a:noFill/>
          <a:ln w="12700">
            <a:solidFill>
              <a:schemeClr val="tx1"/>
            </a:solidFill>
            <a:round/>
            <a:headEnd/>
            <a:tailEnd/>
          </a:ln>
        </p:spPr>
        <p:txBody>
          <a:bodyPr wrap="none" anchor="ctr"/>
          <a:lstStyle/>
          <a:p>
            <a:endParaRPr lang="en-US"/>
          </a:p>
        </p:txBody>
      </p:sp>
      <p:sp>
        <p:nvSpPr>
          <p:cNvPr id="8225" name="Line 35"/>
          <p:cNvSpPr>
            <a:spLocks noChangeShapeType="1"/>
          </p:cNvSpPr>
          <p:nvPr/>
        </p:nvSpPr>
        <p:spPr bwMode="auto">
          <a:xfrm flipV="1">
            <a:off x="4883150" y="3651250"/>
            <a:ext cx="0" cy="120650"/>
          </a:xfrm>
          <a:prstGeom prst="line">
            <a:avLst/>
          </a:prstGeom>
          <a:noFill/>
          <a:ln w="12700">
            <a:solidFill>
              <a:schemeClr val="tx1"/>
            </a:solidFill>
            <a:round/>
            <a:headEnd/>
            <a:tailEnd/>
          </a:ln>
        </p:spPr>
        <p:txBody>
          <a:bodyPr wrap="none" anchor="ctr"/>
          <a:lstStyle/>
          <a:p>
            <a:endParaRPr lang="en-US"/>
          </a:p>
        </p:txBody>
      </p:sp>
      <p:sp>
        <p:nvSpPr>
          <p:cNvPr id="8226" name="Line 36"/>
          <p:cNvSpPr>
            <a:spLocks noChangeShapeType="1"/>
          </p:cNvSpPr>
          <p:nvPr/>
        </p:nvSpPr>
        <p:spPr bwMode="auto">
          <a:xfrm>
            <a:off x="5721350" y="3505200"/>
            <a:ext cx="0" cy="1022350"/>
          </a:xfrm>
          <a:prstGeom prst="line">
            <a:avLst/>
          </a:prstGeom>
          <a:noFill/>
          <a:ln w="12700">
            <a:solidFill>
              <a:schemeClr val="tx1"/>
            </a:solidFill>
            <a:round/>
            <a:headEnd/>
            <a:tailEnd/>
          </a:ln>
        </p:spPr>
        <p:txBody>
          <a:bodyPr wrap="none" anchor="ctr"/>
          <a:lstStyle/>
          <a:p>
            <a:endParaRPr lang="en-US"/>
          </a:p>
        </p:txBody>
      </p:sp>
      <p:sp>
        <p:nvSpPr>
          <p:cNvPr id="8227" name="Line 37"/>
          <p:cNvSpPr>
            <a:spLocks noChangeShapeType="1"/>
          </p:cNvSpPr>
          <p:nvPr/>
        </p:nvSpPr>
        <p:spPr bwMode="auto">
          <a:xfrm flipV="1">
            <a:off x="6858000" y="3138488"/>
            <a:ext cx="0" cy="119062"/>
          </a:xfrm>
          <a:prstGeom prst="line">
            <a:avLst/>
          </a:prstGeom>
          <a:noFill/>
          <a:ln w="12700">
            <a:solidFill>
              <a:schemeClr val="tx1"/>
            </a:solidFill>
            <a:round/>
            <a:headEnd/>
            <a:tailEnd/>
          </a:ln>
        </p:spPr>
        <p:txBody>
          <a:bodyPr wrap="none" anchor="ctr"/>
          <a:lstStyle/>
          <a:p>
            <a:endParaRPr lang="en-US"/>
          </a:p>
        </p:txBody>
      </p:sp>
      <p:sp>
        <p:nvSpPr>
          <p:cNvPr id="8228" name="Line 38"/>
          <p:cNvSpPr>
            <a:spLocks noChangeShapeType="1"/>
          </p:cNvSpPr>
          <p:nvPr/>
        </p:nvSpPr>
        <p:spPr bwMode="auto">
          <a:xfrm>
            <a:off x="6934200" y="3505200"/>
            <a:ext cx="0" cy="317500"/>
          </a:xfrm>
          <a:prstGeom prst="line">
            <a:avLst/>
          </a:prstGeom>
          <a:noFill/>
          <a:ln w="12700">
            <a:solidFill>
              <a:schemeClr val="tx1"/>
            </a:solidFill>
            <a:round/>
            <a:headEnd/>
            <a:tailEnd/>
          </a:ln>
        </p:spPr>
        <p:txBody>
          <a:bodyPr wrap="none" anchor="ctr"/>
          <a:lstStyle/>
          <a:p>
            <a:endParaRPr lang="en-US"/>
          </a:p>
        </p:txBody>
      </p:sp>
      <p:sp>
        <p:nvSpPr>
          <p:cNvPr id="8229" name="Line 39"/>
          <p:cNvSpPr>
            <a:spLocks noChangeShapeType="1"/>
          </p:cNvSpPr>
          <p:nvPr/>
        </p:nvSpPr>
        <p:spPr bwMode="auto">
          <a:xfrm>
            <a:off x="7823200" y="3257550"/>
            <a:ext cx="0" cy="361950"/>
          </a:xfrm>
          <a:prstGeom prst="line">
            <a:avLst/>
          </a:prstGeom>
          <a:noFill/>
          <a:ln w="12700">
            <a:solidFill>
              <a:schemeClr val="tx1"/>
            </a:solidFill>
            <a:round/>
            <a:headEnd/>
            <a:tailEnd/>
          </a:ln>
        </p:spPr>
        <p:txBody>
          <a:bodyPr wrap="none" anchor="ctr"/>
          <a:lstStyle/>
          <a:p>
            <a:endParaRPr lang="en-US"/>
          </a:p>
        </p:txBody>
      </p:sp>
      <p:sp>
        <p:nvSpPr>
          <p:cNvPr id="8230" name="AutoShape 40"/>
          <p:cNvSpPr>
            <a:spLocks/>
          </p:cNvSpPr>
          <p:nvPr/>
        </p:nvSpPr>
        <p:spPr bwMode="auto">
          <a:xfrm rot="-5400000">
            <a:off x="4838700" y="3378200"/>
            <a:ext cx="95250" cy="463550"/>
          </a:xfrm>
          <a:prstGeom prst="leftBrace">
            <a:avLst>
              <a:gd name="adj1" fmla="val 40556"/>
              <a:gd name="adj2" fmla="val 50000"/>
            </a:avLst>
          </a:prstGeom>
          <a:noFill/>
          <a:ln w="12700">
            <a:solidFill>
              <a:schemeClr val="tx1"/>
            </a:solidFill>
            <a:round/>
            <a:headEnd/>
            <a:tailEnd/>
          </a:ln>
        </p:spPr>
        <p:txBody>
          <a:bodyPr wrap="none" anchor="ctr"/>
          <a:lstStyle/>
          <a:p>
            <a:endParaRPr lang="en-US"/>
          </a:p>
        </p:txBody>
      </p:sp>
      <p:sp>
        <p:nvSpPr>
          <p:cNvPr id="8231" name="Rectangle 2"/>
          <p:cNvSpPr>
            <a:spLocks noGrp="1" noChangeArrowheads="1"/>
          </p:cNvSpPr>
          <p:nvPr>
            <p:ph type="title"/>
          </p:nvPr>
        </p:nvSpPr>
        <p:spPr>
          <a:xfrm>
            <a:off x="152400" y="12700"/>
            <a:ext cx="7772400" cy="279400"/>
          </a:xfrm>
        </p:spPr>
        <p:txBody>
          <a:bodyPr/>
          <a:lstStyle/>
          <a:p>
            <a:pPr eaLnBrk="1" hangingPunct="1"/>
            <a:r>
              <a:rPr lang="en-US" sz="1200" b="0" smtClean="0">
                <a:solidFill>
                  <a:schemeClr val="tx1"/>
                </a:solidFill>
                <a:latin typeface="Arial" charset="0"/>
              </a:rPr>
              <a:t>Figure 22.2</a:t>
            </a:r>
            <a:endParaRPr lang="en-US" sz="12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23.6</a:t>
            </a:r>
            <a:endParaRPr lang="en-US" sz="1200" smtClean="0">
              <a:solidFill>
                <a:schemeClr val="tx1"/>
              </a:solidFill>
              <a:latin typeface="Arial" charset="0"/>
            </a:endParaRPr>
          </a:p>
        </p:txBody>
      </p:sp>
      <p:pic>
        <p:nvPicPr>
          <p:cNvPr id="31747" name="Picture 23" descr="23_06_CaribouPopns-U"/>
          <p:cNvPicPr>
            <a:picLocks noChangeAspect="1" noChangeArrowheads="1"/>
          </p:cNvPicPr>
          <p:nvPr/>
        </p:nvPicPr>
        <p:blipFill>
          <a:blip r:embed="rId3" cstate="print"/>
          <a:srcRect/>
          <a:stretch>
            <a:fillRect/>
          </a:stretch>
        </p:blipFill>
        <p:spPr bwMode="auto">
          <a:xfrm>
            <a:off x="296863" y="431800"/>
            <a:ext cx="8548687" cy="5992813"/>
          </a:xfrm>
          <a:prstGeom prst="rect">
            <a:avLst/>
          </a:prstGeom>
          <a:noFill/>
          <a:ln w="9525">
            <a:noFill/>
            <a:miter lim="800000"/>
            <a:headEnd/>
            <a:tailEnd/>
          </a:ln>
        </p:spPr>
      </p:pic>
      <p:sp>
        <p:nvSpPr>
          <p:cNvPr id="31748" name="Text Box 24"/>
          <p:cNvSpPr txBox="1">
            <a:spLocks noChangeArrowheads="1"/>
          </p:cNvSpPr>
          <p:nvPr/>
        </p:nvSpPr>
        <p:spPr bwMode="auto">
          <a:xfrm>
            <a:off x="819150" y="3178175"/>
            <a:ext cx="1800225" cy="355600"/>
          </a:xfrm>
          <a:prstGeom prst="rect">
            <a:avLst/>
          </a:prstGeom>
          <a:noFill/>
          <a:ln w="9525">
            <a:noFill/>
            <a:miter lim="800000"/>
            <a:headEnd/>
            <a:tailEnd/>
          </a:ln>
        </p:spPr>
        <p:txBody>
          <a:bodyPr wrap="none" lIns="0" tIns="0" rIns="0" bIns="0"/>
          <a:lstStyle/>
          <a:p>
            <a:r>
              <a:rPr lang="en-US" sz="1800" b="1"/>
              <a:t>Porcupine herd</a:t>
            </a:r>
          </a:p>
        </p:txBody>
      </p:sp>
      <p:sp>
        <p:nvSpPr>
          <p:cNvPr id="31749" name="Text Box 25"/>
          <p:cNvSpPr txBox="1">
            <a:spLocks noChangeArrowheads="1"/>
          </p:cNvSpPr>
          <p:nvPr/>
        </p:nvSpPr>
        <p:spPr bwMode="auto">
          <a:xfrm>
            <a:off x="3381375" y="1323975"/>
            <a:ext cx="1470025" cy="355600"/>
          </a:xfrm>
          <a:prstGeom prst="rect">
            <a:avLst/>
          </a:prstGeom>
          <a:noFill/>
          <a:ln w="9525">
            <a:noFill/>
            <a:miter lim="800000"/>
            <a:headEnd/>
            <a:tailEnd/>
          </a:ln>
        </p:spPr>
        <p:txBody>
          <a:bodyPr wrap="none" lIns="0" tIns="0" rIns="0" bIns="0"/>
          <a:lstStyle/>
          <a:p>
            <a:r>
              <a:rPr lang="en-US" sz="1800" b="1"/>
              <a:t>Beaufort Sea</a:t>
            </a:r>
          </a:p>
        </p:txBody>
      </p:sp>
      <p:sp>
        <p:nvSpPr>
          <p:cNvPr id="31750" name="Text Box 26"/>
          <p:cNvSpPr txBox="1">
            <a:spLocks noChangeArrowheads="1"/>
          </p:cNvSpPr>
          <p:nvPr/>
        </p:nvSpPr>
        <p:spPr bwMode="auto">
          <a:xfrm>
            <a:off x="3543300" y="2162175"/>
            <a:ext cx="1228725" cy="596900"/>
          </a:xfrm>
          <a:prstGeom prst="rect">
            <a:avLst/>
          </a:prstGeom>
          <a:noFill/>
          <a:ln w="9525">
            <a:noFill/>
            <a:miter lim="800000"/>
            <a:headEnd/>
            <a:tailEnd/>
          </a:ln>
        </p:spPr>
        <p:txBody>
          <a:bodyPr wrap="none" lIns="0" tIns="0" rIns="0" bIns="0"/>
          <a:lstStyle/>
          <a:p>
            <a:r>
              <a:rPr lang="en-US" sz="1800" b="1"/>
              <a:t>Porcupine </a:t>
            </a:r>
          </a:p>
          <a:p>
            <a:r>
              <a:rPr lang="en-US" sz="1800" b="1"/>
              <a:t>herd range</a:t>
            </a:r>
          </a:p>
        </p:txBody>
      </p:sp>
      <p:sp>
        <p:nvSpPr>
          <p:cNvPr id="31751" name="Text Box 27"/>
          <p:cNvSpPr txBox="1">
            <a:spLocks noChangeArrowheads="1"/>
          </p:cNvSpPr>
          <p:nvPr/>
        </p:nvSpPr>
        <p:spPr bwMode="auto">
          <a:xfrm>
            <a:off x="4305300" y="4206875"/>
            <a:ext cx="1228725" cy="596900"/>
          </a:xfrm>
          <a:prstGeom prst="rect">
            <a:avLst/>
          </a:prstGeom>
          <a:noFill/>
          <a:ln w="9525">
            <a:noFill/>
            <a:miter lim="800000"/>
            <a:headEnd/>
            <a:tailEnd/>
          </a:ln>
        </p:spPr>
        <p:txBody>
          <a:bodyPr wrap="none" lIns="0" tIns="0" rIns="0" bIns="0"/>
          <a:lstStyle/>
          <a:p>
            <a:r>
              <a:rPr lang="en-US" sz="1800" b="1"/>
              <a:t>Fortymile </a:t>
            </a:r>
          </a:p>
          <a:p>
            <a:r>
              <a:rPr lang="en-US" sz="1800" b="1"/>
              <a:t>herd range</a:t>
            </a:r>
          </a:p>
        </p:txBody>
      </p:sp>
      <p:sp>
        <p:nvSpPr>
          <p:cNvPr id="31752" name="Text Box 28"/>
          <p:cNvSpPr txBox="1">
            <a:spLocks noChangeArrowheads="1"/>
          </p:cNvSpPr>
          <p:nvPr/>
        </p:nvSpPr>
        <p:spPr bwMode="auto">
          <a:xfrm>
            <a:off x="6705600" y="5969000"/>
            <a:ext cx="1698625" cy="355600"/>
          </a:xfrm>
          <a:prstGeom prst="rect">
            <a:avLst/>
          </a:prstGeom>
          <a:noFill/>
          <a:ln w="9525">
            <a:noFill/>
            <a:miter lim="800000"/>
            <a:headEnd/>
            <a:tailEnd/>
          </a:ln>
        </p:spPr>
        <p:txBody>
          <a:bodyPr wrap="none" lIns="0" tIns="0" rIns="0" bIns="0"/>
          <a:lstStyle/>
          <a:p>
            <a:r>
              <a:rPr lang="en-US" sz="1800" b="1"/>
              <a:t>Fortymile herd</a:t>
            </a:r>
          </a:p>
        </p:txBody>
      </p:sp>
      <p:sp>
        <p:nvSpPr>
          <p:cNvPr id="31753" name="Text Box 29"/>
          <p:cNvSpPr txBox="1">
            <a:spLocks noChangeArrowheads="1"/>
          </p:cNvSpPr>
          <p:nvPr/>
        </p:nvSpPr>
        <p:spPr bwMode="auto">
          <a:xfrm rot="3367952">
            <a:off x="5184775" y="1949451"/>
            <a:ext cx="1216025" cy="419100"/>
          </a:xfrm>
          <a:prstGeom prst="rect">
            <a:avLst/>
          </a:prstGeom>
          <a:noFill/>
          <a:ln w="9525">
            <a:noFill/>
            <a:miter lim="800000"/>
            <a:headEnd/>
            <a:tailEnd/>
          </a:ln>
        </p:spPr>
        <p:txBody>
          <a:bodyPr wrap="none" lIns="0" tIns="0" rIns="0" bIns="0"/>
          <a:lstStyle/>
          <a:p>
            <a:r>
              <a:rPr lang="en-US" sz="1400" b="1"/>
              <a:t>NORTHWEST</a:t>
            </a:r>
          </a:p>
          <a:p>
            <a:r>
              <a:rPr lang="en-US" sz="1400" b="1"/>
              <a:t>TERRITORIES</a:t>
            </a:r>
          </a:p>
        </p:txBody>
      </p:sp>
      <p:sp>
        <p:nvSpPr>
          <p:cNvPr id="31754" name="Text Box 30"/>
          <p:cNvSpPr txBox="1">
            <a:spLocks noChangeArrowheads="1"/>
          </p:cNvSpPr>
          <p:nvPr/>
        </p:nvSpPr>
        <p:spPr bwMode="auto">
          <a:xfrm rot="-5400000">
            <a:off x="4864100" y="862013"/>
            <a:ext cx="657225" cy="190500"/>
          </a:xfrm>
          <a:prstGeom prst="rect">
            <a:avLst/>
          </a:prstGeom>
          <a:noFill/>
          <a:ln w="9525">
            <a:noFill/>
            <a:miter lim="800000"/>
            <a:headEnd/>
            <a:tailEnd/>
          </a:ln>
        </p:spPr>
        <p:txBody>
          <a:bodyPr wrap="none" lIns="0" tIns="0" rIns="0" bIns="0"/>
          <a:lstStyle/>
          <a:p>
            <a:r>
              <a:rPr lang="en-US" sz="1000" b="1"/>
              <a:t>ALASKA</a:t>
            </a:r>
            <a:endParaRPr lang="en-US" sz="1100" b="1"/>
          </a:p>
        </p:txBody>
      </p:sp>
      <p:sp>
        <p:nvSpPr>
          <p:cNvPr id="31755" name="Text Box 31"/>
          <p:cNvSpPr txBox="1">
            <a:spLocks noChangeArrowheads="1"/>
          </p:cNvSpPr>
          <p:nvPr/>
        </p:nvSpPr>
        <p:spPr bwMode="auto">
          <a:xfrm rot="-5400000">
            <a:off x="5626100" y="776288"/>
            <a:ext cx="657225" cy="190500"/>
          </a:xfrm>
          <a:prstGeom prst="rect">
            <a:avLst/>
          </a:prstGeom>
          <a:noFill/>
          <a:ln w="9525">
            <a:noFill/>
            <a:miter lim="800000"/>
            <a:headEnd/>
            <a:tailEnd/>
          </a:ln>
        </p:spPr>
        <p:txBody>
          <a:bodyPr wrap="none" lIns="0" tIns="0" rIns="0" bIns="0"/>
          <a:lstStyle/>
          <a:p>
            <a:r>
              <a:rPr lang="en-US" sz="1000" b="1"/>
              <a:t>CANADA</a:t>
            </a:r>
            <a:endParaRPr lang="en-US" sz="1100" b="1"/>
          </a:p>
        </p:txBody>
      </p:sp>
      <p:sp>
        <p:nvSpPr>
          <p:cNvPr id="31756" name="Text Box 32"/>
          <p:cNvSpPr txBox="1">
            <a:spLocks noChangeArrowheads="1"/>
          </p:cNvSpPr>
          <p:nvPr/>
        </p:nvSpPr>
        <p:spPr bwMode="auto">
          <a:xfrm>
            <a:off x="5349875" y="696913"/>
            <a:ext cx="384175" cy="314325"/>
          </a:xfrm>
          <a:prstGeom prst="rect">
            <a:avLst/>
          </a:prstGeom>
          <a:noFill/>
          <a:ln w="9525">
            <a:noFill/>
            <a:miter lim="800000"/>
            <a:headEnd/>
            <a:tailEnd/>
          </a:ln>
        </p:spPr>
        <p:txBody>
          <a:bodyPr wrap="none" lIns="0" tIns="0" rIns="0" bIns="0"/>
          <a:lstStyle/>
          <a:p>
            <a:pPr algn="ctr"/>
            <a:r>
              <a:rPr lang="en-US" sz="1000" b="1"/>
              <a:t>MAP</a:t>
            </a:r>
          </a:p>
          <a:p>
            <a:pPr algn="ctr"/>
            <a:r>
              <a:rPr lang="en-US" sz="1000" b="1"/>
              <a:t>AREA</a:t>
            </a:r>
            <a:endParaRPr lang="en-US" sz="1100" b="1"/>
          </a:p>
        </p:txBody>
      </p:sp>
      <p:sp>
        <p:nvSpPr>
          <p:cNvPr id="31757" name="Text Box 33"/>
          <p:cNvSpPr txBox="1">
            <a:spLocks noChangeArrowheads="1"/>
          </p:cNvSpPr>
          <p:nvPr/>
        </p:nvSpPr>
        <p:spPr bwMode="auto">
          <a:xfrm rot="-5832856">
            <a:off x="4260850" y="4962525"/>
            <a:ext cx="666750" cy="355600"/>
          </a:xfrm>
          <a:prstGeom prst="rect">
            <a:avLst/>
          </a:prstGeom>
          <a:noFill/>
          <a:ln w="9525">
            <a:noFill/>
            <a:miter lim="800000"/>
            <a:headEnd/>
            <a:tailEnd/>
          </a:ln>
        </p:spPr>
        <p:txBody>
          <a:bodyPr wrap="none" lIns="0" tIns="0" rIns="0" bIns="0"/>
          <a:lstStyle/>
          <a:p>
            <a:r>
              <a:rPr lang="en-US" sz="1200" b="1"/>
              <a:t>ALASKA</a:t>
            </a:r>
          </a:p>
          <a:p>
            <a:r>
              <a:rPr lang="en-US" sz="1200" b="1"/>
              <a:t>YUKON</a:t>
            </a:r>
          </a:p>
        </p:txBody>
      </p:sp>
    </p:spTree>
    <p:extLst>
      <p:ext uri="{BB962C8B-B14F-4D97-AF65-F5344CB8AC3E}">
        <p14:creationId xmlns:p14="http://schemas.microsoft.com/office/powerpoint/2010/main" val="1452025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0813" y="381000"/>
            <a:ext cx="8534400" cy="503238"/>
          </a:xfrm>
        </p:spPr>
        <p:txBody>
          <a:bodyPr/>
          <a:lstStyle/>
          <a:p>
            <a:pPr eaLnBrk="1" hangingPunct="1"/>
            <a:r>
              <a:rPr lang="en-US" i="1" dirty="0" smtClean="0"/>
              <a:t>Hardy-Weinberg Equilibrium</a:t>
            </a:r>
          </a:p>
        </p:txBody>
      </p:sp>
      <p:sp>
        <p:nvSpPr>
          <p:cNvPr id="39939" name="Rectangle 3"/>
          <p:cNvSpPr>
            <a:spLocks noGrp="1" noChangeArrowheads="1"/>
          </p:cNvSpPr>
          <p:nvPr>
            <p:ph type="body" idx="1"/>
          </p:nvPr>
        </p:nvSpPr>
        <p:spPr>
          <a:xfrm>
            <a:off x="533400" y="914400"/>
            <a:ext cx="8153400" cy="4895850"/>
          </a:xfrm>
        </p:spPr>
        <p:txBody>
          <a:bodyPr/>
          <a:lstStyle/>
          <a:p>
            <a:pPr eaLnBrk="1" hangingPunct="1"/>
            <a:r>
              <a:rPr lang="en-US" sz="2800" dirty="0" smtClean="0"/>
              <a:t>The </a:t>
            </a:r>
            <a:r>
              <a:rPr lang="en-US" sz="2800" b="1" dirty="0" smtClean="0"/>
              <a:t>Hardy-Weinberg principle </a:t>
            </a:r>
            <a:r>
              <a:rPr lang="en-US" sz="2800" dirty="0" smtClean="0"/>
              <a:t>states that frequencies of alleles and genotypes in a population remain constant from generation to generation</a:t>
            </a:r>
          </a:p>
          <a:p>
            <a:pPr eaLnBrk="1" hangingPunct="1"/>
            <a:r>
              <a:rPr lang="en-US" sz="2800" dirty="0" smtClean="0"/>
              <a:t>In a given population where gametes contribute to the next generation randomly, allele frequencies will not change</a:t>
            </a:r>
          </a:p>
          <a:p>
            <a:pPr eaLnBrk="1" hangingPunct="1"/>
            <a:r>
              <a:rPr lang="en-US" sz="2800" dirty="0" err="1" smtClean="0"/>
              <a:t>Mendelian</a:t>
            </a:r>
            <a:r>
              <a:rPr lang="en-US" sz="2800" dirty="0" smtClean="0"/>
              <a:t> inheritance preserves genetic variation in a population</a:t>
            </a:r>
          </a:p>
          <a:p>
            <a:pPr eaLnBrk="1" hangingPunct="1"/>
            <a:r>
              <a:rPr lang="en-US" sz="2800" dirty="0" smtClean="0"/>
              <a:t>If a population does not meet the criteria of the Hardy-Weinberg principle, it can be concluded that the population is evolving </a:t>
            </a:r>
          </a:p>
          <a:p>
            <a:pPr eaLnBrk="1" hangingPunct="1"/>
            <a:endParaRPr lang="en-US" sz="2800" dirty="0" smtClean="0"/>
          </a:p>
        </p:txBody>
      </p:sp>
      <p:grpSp>
        <p:nvGrpSpPr>
          <p:cNvPr id="39940" name="Group 4"/>
          <p:cNvGrpSpPr>
            <a:grpSpLocks/>
          </p:cNvGrpSpPr>
          <p:nvPr/>
        </p:nvGrpSpPr>
        <p:grpSpPr bwMode="auto">
          <a:xfrm>
            <a:off x="0" y="6553200"/>
            <a:ext cx="9144000" cy="304800"/>
            <a:chOff x="0" y="4128"/>
            <a:chExt cx="5760" cy="192"/>
          </a:xfrm>
        </p:grpSpPr>
        <p:sp>
          <p:nvSpPr>
            <p:cNvPr id="3994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994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994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8601506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9700" y="508000"/>
            <a:ext cx="9004300" cy="503238"/>
          </a:xfrm>
        </p:spPr>
        <p:txBody>
          <a:bodyPr/>
          <a:lstStyle/>
          <a:p>
            <a:pPr eaLnBrk="1" hangingPunct="1"/>
            <a:r>
              <a:rPr lang="en-US" i="1" smtClean="0"/>
              <a:t>Conditions for Hardy-Weinberg Equilibrium</a:t>
            </a:r>
          </a:p>
        </p:txBody>
      </p:sp>
      <p:sp>
        <p:nvSpPr>
          <p:cNvPr id="48131" name="Rectangle 3"/>
          <p:cNvSpPr>
            <a:spLocks noGrp="1" noChangeArrowheads="1"/>
          </p:cNvSpPr>
          <p:nvPr>
            <p:ph type="body" idx="1"/>
          </p:nvPr>
        </p:nvSpPr>
        <p:spPr>
          <a:xfrm>
            <a:off x="533400" y="1371600"/>
            <a:ext cx="8534400" cy="3067050"/>
          </a:xfrm>
        </p:spPr>
        <p:txBody>
          <a:bodyPr/>
          <a:lstStyle/>
          <a:p>
            <a:pPr eaLnBrk="1" hangingPunct="1"/>
            <a:r>
              <a:rPr lang="en-US" sz="2800" smtClean="0"/>
              <a:t>The Hardy-Weinberg theorem describes a hypothetical population that is not evolving</a:t>
            </a:r>
          </a:p>
          <a:p>
            <a:pPr eaLnBrk="1" hangingPunct="1"/>
            <a:r>
              <a:rPr lang="en-US" sz="2800" smtClean="0"/>
              <a:t>In real populations, allele and genotype frequencies do change over time</a:t>
            </a:r>
          </a:p>
          <a:p>
            <a:pPr lvl="3" eaLnBrk="1" hangingPunct="1"/>
            <a:endParaRPr lang="en-US" sz="2800" smtClean="0"/>
          </a:p>
        </p:txBody>
      </p:sp>
      <p:grpSp>
        <p:nvGrpSpPr>
          <p:cNvPr id="48132" name="Group 4"/>
          <p:cNvGrpSpPr>
            <a:grpSpLocks/>
          </p:cNvGrpSpPr>
          <p:nvPr/>
        </p:nvGrpSpPr>
        <p:grpSpPr bwMode="auto">
          <a:xfrm>
            <a:off x="0" y="6553200"/>
            <a:ext cx="9144000" cy="304800"/>
            <a:chOff x="0" y="4128"/>
            <a:chExt cx="5760" cy="192"/>
          </a:xfrm>
        </p:grpSpPr>
        <p:sp>
          <p:nvSpPr>
            <p:cNvPr id="4813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81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813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4348898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1371600"/>
            <a:ext cx="8534400" cy="1257300"/>
          </a:xfrm>
        </p:spPr>
        <p:txBody>
          <a:bodyPr/>
          <a:lstStyle/>
          <a:p>
            <a:pPr marL="339725" indent="-339725" eaLnBrk="1" hangingPunct="1"/>
            <a:r>
              <a:rPr lang="en-US" sz="2800" smtClean="0"/>
              <a:t>The five conditions for nonevolving populations are rarely met in nature:</a:t>
            </a:r>
          </a:p>
        </p:txBody>
      </p:sp>
      <p:grpSp>
        <p:nvGrpSpPr>
          <p:cNvPr id="49155" name="Group 3"/>
          <p:cNvGrpSpPr>
            <a:grpSpLocks/>
          </p:cNvGrpSpPr>
          <p:nvPr/>
        </p:nvGrpSpPr>
        <p:grpSpPr bwMode="auto">
          <a:xfrm>
            <a:off x="0" y="6553200"/>
            <a:ext cx="9144000" cy="304800"/>
            <a:chOff x="0" y="4128"/>
            <a:chExt cx="5760" cy="192"/>
          </a:xfrm>
        </p:grpSpPr>
        <p:sp>
          <p:nvSpPr>
            <p:cNvPr id="49158"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915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915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49157" name="Rectangle 7"/>
          <p:cNvSpPr>
            <a:spLocks noChangeArrowheads="1"/>
          </p:cNvSpPr>
          <p:nvPr/>
        </p:nvSpPr>
        <p:spPr bwMode="auto">
          <a:xfrm>
            <a:off x="876300" y="2301875"/>
            <a:ext cx="7391400" cy="3937000"/>
          </a:xfrm>
          <a:prstGeom prst="rect">
            <a:avLst/>
          </a:prstGeom>
          <a:noFill/>
          <a:ln w="9525">
            <a:noFill/>
            <a:miter lim="800000"/>
            <a:headEnd/>
            <a:tailEnd/>
          </a:ln>
        </p:spPr>
        <p:txBody>
          <a:bodyPr/>
          <a:lstStyle/>
          <a:p>
            <a:pPr marL="339725" indent="-339725" eaLnBrk="1" hangingPunct="1">
              <a:spcBef>
                <a:spcPct val="20000"/>
              </a:spcBef>
              <a:buClr>
                <a:srgbClr val="D1300D"/>
              </a:buClr>
              <a:buFont typeface="Arial" charset="0"/>
              <a:buAutoNum type="arabicPeriod"/>
            </a:pPr>
            <a:r>
              <a:rPr lang="en-US" sz="2800" dirty="0"/>
              <a:t> No mutations </a:t>
            </a:r>
          </a:p>
          <a:p>
            <a:pPr marL="339725" indent="-339725" eaLnBrk="1" hangingPunct="1">
              <a:spcBef>
                <a:spcPct val="20000"/>
              </a:spcBef>
              <a:buClr>
                <a:srgbClr val="D1300D"/>
              </a:buClr>
              <a:buFont typeface="Arial" charset="0"/>
              <a:buAutoNum type="arabicPeriod"/>
            </a:pPr>
            <a:r>
              <a:rPr lang="en-US" sz="2800" dirty="0"/>
              <a:t> Random mating </a:t>
            </a:r>
          </a:p>
          <a:p>
            <a:pPr marL="339725" indent="-339725" eaLnBrk="1" hangingPunct="1">
              <a:spcBef>
                <a:spcPct val="20000"/>
              </a:spcBef>
              <a:buClr>
                <a:srgbClr val="D1300D"/>
              </a:buClr>
              <a:buFont typeface="Arial" charset="0"/>
              <a:buAutoNum type="arabicPeriod"/>
            </a:pPr>
            <a:r>
              <a:rPr lang="en-US" sz="2800" dirty="0"/>
              <a:t> No natural selection </a:t>
            </a:r>
          </a:p>
          <a:p>
            <a:pPr marL="339725" indent="-339725" eaLnBrk="1" hangingPunct="1">
              <a:spcBef>
                <a:spcPct val="20000"/>
              </a:spcBef>
              <a:buClr>
                <a:srgbClr val="D1300D"/>
              </a:buClr>
              <a:buFont typeface="Arial" charset="0"/>
              <a:buAutoNum type="arabicPeriod"/>
            </a:pPr>
            <a:r>
              <a:rPr lang="en-US" sz="2800" dirty="0"/>
              <a:t> Extremely large population size</a:t>
            </a:r>
          </a:p>
          <a:p>
            <a:pPr marL="339725" indent="-339725" eaLnBrk="1" hangingPunct="1">
              <a:spcBef>
                <a:spcPct val="20000"/>
              </a:spcBef>
              <a:buClr>
                <a:srgbClr val="D1300D"/>
              </a:buClr>
              <a:buFont typeface="Arial" charset="0"/>
              <a:buAutoNum type="arabicPeriod"/>
            </a:pPr>
            <a:r>
              <a:rPr lang="en-US" sz="2800" dirty="0"/>
              <a:t> No gene </a:t>
            </a:r>
            <a:r>
              <a:rPr lang="en-US" sz="2800" dirty="0" smtClean="0"/>
              <a:t>flow (16)</a:t>
            </a:r>
            <a:endParaRPr lang="en-US" sz="2800" dirty="0"/>
          </a:p>
        </p:txBody>
      </p:sp>
    </p:spTree>
    <p:extLst>
      <p:ext uri="{BB962C8B-B14F-4D97-AF65-F5344CB8AC3E}">
        <p14:creationId xmlns:p14="http://schemas.microsoft.com/office/powerpoint/2010/main" val="5591283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46100" y="457200"/>
            <a:ext cx="8064500" cy="5070475"/>
          </a:xfrm>
        </p:spPr>
        <p:txBody>
          <a:bodyPr/>
          <a:lstStyle/>
          <a:p>
            <a:pPr eaLnBrk="1" hangingPunct="1"/>
            <a:r>
              <a:rPr lang="en-US" sz="2800" dirty="0" smtClean="0"/>
              <a:t>The frequency of an allele in a population can be calculated (next several slides will set up the background info necessary to do 17-18)</a:t>
            </a:r>
          </a:p>
          <a:p>
            <a:pPr marL="965200" lvl="1" indent="-304800" eaLnBrk="1" hangingPunct="1"/>
            <a:r>
              <a:rPr lang="en-US" sz="2600" dirty="0" smtClean="0"/>
              <a:t>For diploid organisms, the total number of   alleles at a locus is the total number of  individuals times 2 </a:t>
            </a:r>
          </a:p>
          <a:p>
            <a:pPr marL="965200" lvl="1" indent="-304800" eaLnBrk="1" hangingPunct="1"/>
            <a:r>
              <a:rPr lang="en-US" sz="2600" dirty="0" smtClean="0"/>
              <a:t>The total number of dominant alleles at a locus is 2 alleles for each homozygous dominant individual plus 1 allele for each heterozygous individual; the same logic applies for recessive alleles</a:t>
            </a:r>
          </a:p>
          <a:p>
            <a:pPr marL="965200" lvl="1" indent="-304800" eaLnBrk="1" hangingPunct="1"/>
            <a:r>
              <a:rPr lang="en-US" sz="2400" dirty="0" smtClean="0"/>
              <a:t>By convention, if there are 2 alleles at a locus, </a:t>
            </a:r>
            <a:r>
              <a:rPr lang="en-US" sz="2400" i="1" dirty="0" smtClean="0"/>
              <a:t>p</a:t>
            </a:r>
            <a:r>
              <a:rPr lang="en-US" sz="2400" dirty="0" smtClean="0"/>
              <a:t> and </a:t>
            </a:r>
            <a:r>
              <a:rPr lang="en-US" sz="2400" i="1" dirty="0" smtClean="0"/>
              <a:t>q</a:t>
            </a:r>
            <a:r>
              <a:rPr lang="en-US" sz="2400" dirty="0" smtClean="0"/>
              <a:t> are used to represent their frequencies.  p=dominant allele q=recessive allele</a:t>
            </a:r>
          </a:p>
          <a:p>
            <a:pPr marL="965200" lvl="1" indent="-304800" eaLnBrk="1" hangingPunct="1"/>
            <a:endParaRPr lang="en-US" sz="2600" dirty="0" smtClean="0"/>
          </a:p>
        </p:txBody>
      </p:sp>
      <p:grpSp>
        <p:nvGrpSpPr>
          <p:cNvPr id="34819" name="Group 3"/>
          <p:cNvGrpSpPr>
            <a:grpSpLocks/>
          </p:cNvGrpSpPr>
          <p:nvPr/>
        </p:nvGrpSpPr>
        <p:grpSpPr bwMode="auto">
          <a:xfrm>
            <a:off x="0" y="6553200"/>
            <a:ext cx="9144000" cy="304800"/>
            <a:chOff x="0" y="4128"/>
            <a:chExt cx="5760" cy="192"/>
          </a:xfrm>
        </p:grpSpPr>
        <p:sp>
          <p:nvSpPr>
            <p:cNvPr id="3482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482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482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360043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457200"/>
            <a:ext cx="7848600" cy="3771900"/>
          </a:xfrm>
        </p:spPr>
        <p:txBody>
          <a:bodyPr/>
          <a:lstStyle/>
          <a:p>
            <a:pPr eaLnBrk="1" hangingPunct="1"/>
            <a:r>
              <a:rPr lang="en-US" sz="2800" dirty="0" smtClean="0"/>
              <a:t>The frequency of all alleles in a population will add up to 1</a:t>
            </a:r>
          </a:p>
          <a:p>
            <a:pPr marL="977900" lvl="1" indent="-304800" eaLnBrk="1" hangingPunct="1"/>
            <a:r>
              <a:rPr lang="en-US" sz="2600" dirty="0" smtClean="0"/>
              <a:t>For example, </a:t>
            </a:r>
            <a:r>
              <a:rPr lang="en-US" sz="2600" i="1" dirty="0" smtClean="0"/>
              <a:t>p</a:t>
            </a:r>
            <a:r>
              <a:rPr lang="en-US" sz="2600" dirty="0" smtClean="0"/>
              <a:t> + </a:t>
            </a:r>
            <a:r>
              <a:rPr lang="en-US" sz="2600" i="1" dirty="0" smtClean="0"/>
              <a:t>q</a:t>
            </a:r>
            <a:r>
              <a:rPr lang="en-US" sz="2600" dirty="0" smtClean="0"/>
              <a:t> = 1</a:t>
            </a:r>
          </a:p>
          <a:p>
            <a:pPr eaLnBrk="1" hangingPunct="1"/>
            <a:endParaRPr lang="en-US" sz="2800" dirty="0" smtClean="0"/>
          </a:p>
        </p:txBody>
      </p:sp>
      <p:grpSp>
        <p:nvGrpSpPr>
          <p:cNvPr id="35843" name="Group 3"/>
          <p:cNvGrpSpPr>
            <a:grpSpLocks/>
          </p:cNvGrpSpPr>
          <p:nvPr/>
        </p:nvGrpSpPr>
        <p:grpSpPr bwMode="auto">
          <a:xfrm>
            <a:off x="0" y="6553200"/>
            <a:ext cx="9144000" cy="304800"/>
            <a:chOff x="0" y="4128"/>
            <a:chExt cx="5760" cy="192"/>
          </a:xfrm>
        </p:grpSpPr>
        <p:sp>
          <p:nvSpPr>
            <p:cNvPr id="35845"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584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584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533400" y="18288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For example, consider a population of wildflowers that is incompletely dominant for color:</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320 red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160 pink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20 white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Calculate the number of copies of each allele:</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(320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160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800</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160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200</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115422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381000"/>
            <a:ext cx="7848600" cy="5181600"/>
          </a:xfrm>
        </p:spPr>
        <p:txBody>
          <a:bodyPr/>
          <a:lstStyle/>
          <a:p>
            <a:pPr eaLnBrk="1" hangingPunct="1"/>
            <a:r>
              <a:rPr lang="en-US" sz="2800" dirty="0" smtClean="0"/>
              <a:t>To calculate the frequency of each allele:</a:t>
            </a:r>
          </a:p>
          <a:p>
            <a:pPr marL="977900" lvl="1" indent="-304800" eaLnBrk="1" hangingPunct="1"/>
            <a:r>
              <a:rPr lang="en-US" sz="2600" i="1" dirty="0" smtClean="0"/>
              <a:t>p</a:t>
            </a:r>
            <a:r>
              <a:rPr lang="en-US" sz="2600" dirty="0" smtClean="0"/>
              <a:t> </a:t>
            </a:r>
            <a:r>
              <a:rPr lang="en-US" sz="2600" dirty="0" smtClean="0">
                <a:sym typeface="Symbol" pitchFamily="84" charset="2"/>
              </a:rPr>
              <a:t></a:t>
            </a:r>
            <a:r>
              <a:rPr lang="en-US" sz="2600" dirty="0" smtClean="0"/>
              <a:t> freq </a:t>
            </a:r>
            <a:r>
              <a:rPr lang="en-US" sz="2600" i="1" dirty="0" smtClean="0"/>
              <a:t>C</a:t>
            </a:r>
            <a:r>
              <a:rPr lang="en-US" sz="2600" i="1" baseline="30000" dirty="0" smtClean="0"/>
              <a:t>R </a:t>
            </a:r>
            <a:r>
              <a:rPr lang="en-US" sz="2600" dirty="0" smtClean="0">
                <a:sym typeface="Symbol" pitchFamily="84" charset="2"/>
              </a:rPr>
              <a:t> </a:t>
            </a:r>
            <a:r>
              <a:rPr lang="en-US" sz="2600" dirty="0" smtClean="0"/>
              <a:t>800 </a:t>
            </a:r>
            <a:r>
              <a:rPr lang="en-US" sz="2600" dirty="0" smtClean="0">
                <a:sym typeface="Symbol" pitchFamily="84" charset="2"/>
              </a:rPr>
              <a:t>/ (800</a:t>
            </a:r>
            <a:r>
              <a:rPr lang="en-US" sz="2600" dirty="0" smtClean="0"/>
              <a:t> </a:t>
            </a:r>
            <a:r>
              <a:rPr lang="en-US" sz="2600" dirty="0" smtClean="0">
                <a:sym typeface="Symbol" pitchFamily="84" charset="2"/>
              </a:rPr>
              <a:t></a:t>
            </a:r>
            <a:r>
              <a:rPr lang="en-US" sz="2600" dirty="0" smtClean="0"/>
              <a:t> 200) </a:t>
            </a:r>
            <a:r>
              <a:rPr lang="en-US" sz="2600" dirty="0" smtClean="0">
                <a:sym typeface="Symbol" pitchFamily="84" charset="2"/>
              </a:rPr>
              <a:t></a:t>
            </a:r>
            <a:r>
              <a:rPr lang="en-US" sz="2600" dirty="0" smtClean="0"/>
              <a:t> 0.8</a:t>
            </a:r>
          </a:p>
          <a:p>
            <a:pPr marL="977900" lvl="1" indent="-304800" eaLnBrk="1" hangingPunct="1"/>
            <a:r>
              <a:rPr lang="en-US" sz="2600" i="1" dirty="0" smtClean="0"/>
              <a:t>q</a:t>
            </a:r>
            <a:r>
              <a:rPr lang="en-US" sz="2600" dirty="0" smtClean="0"/>
              <a:t> </a:t>
            </a:r>
            <a:r>
              <a:rPr lang="en-US" sz="2600" dirty="0" smtClean="0">
                <a:sym typeface="Symbol" pitchFamily="84" charset="2"/>
              </a:rPr>
              <a:t></a:t>
            </a:r>
            <a:r>
              <a:rPr lang="en-US" sz="2600" dirty="0" smtClean="0"/>
              <a:t> freq </a:t>
            </a:r>
            <a:r>
              <a:rPr lang="en-US" sz="2600" i="1" dirty="0" smtClean="0"/>
              <a:t>C</a:t>
            </a:r>
            <a:r>
              <a:rPr lang="en-US" sz="2600" i="1" baseline="30000" dirty="0" smtClean="0"/>
              <a:t>W </a:t>
            </a:r>
            <a:r>
              <a:rPr lang="en-US" sz="2600" dirty="0" smtClean="0">
                <a:sym typeface="Symbol" pitchFamily="84" charset="2"/>
              </a:rPr>
              <a:t> </a:t>
            </a:r>
            <a:r>
              <a:rPr lang="en-US" sz="2600" dirty="0" smtClean="0"/>
              <a:t>200 </a:t>
            </a:r>
            <a:r>
              <a:rPr lang="en-US" sz="2600" dirty="0" smtClean="0">
                <a:sym typeface="Symbol" pitchFamily="84" charset="2"/>
              </a:rPr>
              <a:t>/ (800</a:t>
            </a:r>
            <a:r>
              <a:rPr lang="en-US" sz="2600" dirty="0" smtClean="0"/>
              <a:t> </a:t>
            </a:r>
            <a:r>
              <a:rPr lang="en-US" sz="2600" dirty="0" smtClean="0">
                <a:sym typeface="Symbol" pitchFamily="84" charset="2"/>
              </a:rPr>
              <a:t></a:t>
            </a:r>
            <a:r>
              <a:rPr lang="en-US" sz="2600" dirty="0" smtClean="0"/>
              <a:t> 200) </a:t>
            </a:r>
            <a:r>
              <a:rPr lang="en-US" sz="2600" dirty="0" smtClean="0">
                <a:sym typeface="Symbol" pitchFamily="84" charset="2"/>
              </a:rPr>
              <a:t></a:t>
            </a:r>
            <a:r>
              <a:rPr lang="en-US" sz="2600" dirty="0" smtClean="0"/>
              <a:t> 0.2</a:t>
            </a:r>
          </a:p>
          <a:p>
            <a:pPr eaLnBrk="1" hangingPunct="1"/>
            <a:r>
              <a:rPr lang="en-US" sz="2800" dirty="0" smtClean="0"/>
              <a:t>The sum of alleles is always 1</a:t>
            </a:r>
          </a:p>
          <a:p>
            <a:pPr marL="977900" lvl="1" indent="-304800" eaLnBrk="1" hangingPunct="1"/>
            <a:r>
              <a:rPr lang="en-US" sz="2600" dirty="0" smtClean="0">
                <a:sym typeface="Symbol" pitchFamily="84" charset="2"/>
              </a:rPr>
              <a:t>0.8 </a:t>
            </a:r>
            <a:r>
              <a:rPr lang="en-US" sz="2600" dirty="0" smtClean="0"/>
              <a:t> 0.2 </a:t>
            </a:r>
            <a:r>
              <a:rPr lang="en-US" sz="2600" dirty="0" smtClean="0">
                <a:sym typeface="Symbol" pitchFamily="84" charset="2"/>
              </a:rPr>
              <a:t></a:t>
            </a:r>
            <a:r>
              <a:rPr lang="en-US" sz="2600" dirty="0" smtClean="0"/>
              <a:t> 1</a:t>
            </a:r>
          </a:p>
          <a:p>
            <a:pPr marL="977900" lvl="1" indent="-304800" eaLnBrk="1" hangingPunct="1"/>
            <a:endParaRPr lang="en-US" sz="2600" dirty="0" smtClean="0"/>
          </a:p>
          <a:p>
            <a:pPr eaLnBrk="1" hangingPunct="1"/>
            <a:endParaRPr lang="en-US" sz="2800" dirty="0" smtClean="0"/>
          </a:p>
        </p:txBody>
      </p:sp>
      <p:grpSp>
        <p:nvGrpSpPr>
          <p:cNvPr id="37891" name="Group 3"/>
          <p:cNvGrpSpPr>
            <a:grpSpLocks/>
          </p:cNvGrpSpPr>
          <p:nvPr/>
        </p:nvGrpSpPr>
        <p:grpSpPr bwMode="auto">
          <a:xfrm>
            <a:off x="0" y="6553200"/>
            <a:ext cx="9144000" cy="304800"/>
            <a:chOff x="0" y="4128"/>
            <a:chExt cx="5760" cy="192"/>
          </a:xfrm>
        </p:grpSpPr>
        <p:sp>
          <p:nvSpPr>
            <p:cNvPr id="3789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789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789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381000" y="2743200"/>
            <a:ext cx="8458200" cy="506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0838" marR="0" lvl="0" indent="-350838" algn="l" defTabSz="914400" rtl="0" eaLnBrk="1" fontAlgn="base" latinLnBrk="0" hangingPunct="1">
              <a:lnSpc>
                <a:spcPct val="9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Given above, you could work backwards</a:t>
            </a:r>
            <a:r>
              <a:rPr kumimoji="0" lang="en-US" sz="2800" b="0" i="0" u="none" strike="noStrike" kern="0" cap="none" spc="0" normalizeH="0" noProof="0" dirty="0" smtClean="0">
                <a:ln>
                  <a:noFill/>
                </a:ln>
                <a:solidFill>
                  <a:schemeClr val="tx1"/>
                </a:solidFill>
                <a:effectLst/>
                <a:uLnTx/>
                <a:uFillTx/>
                <a:latin typeface="+mn-lt"/>
                <a:ea typeface="+mn-ea"/>
                <a:cs typeface="+mn-cs"/>
              </a:rPr>
              <a:t> and calculate t</a:t>
            </a:r>
            <a:r>
              <a:rPr kumimoji="0" lang="en-US" sz="2800" b="0" i="0" u="none" strike="noStrike" kern="0" cap="none" spc="0" normalizeH="0" baseline="0" noProof="0" dirty="0" smtClean="0">
                <a:ln>
                  <a:noFill/>
                </a:ln>
                <a:solidFill>
                  <a:schemeClr val="tx1"/>
                </a:solidFill>
                <a:effectLst/>
                <a:uLnTx/>
                <a:uFillTx/>
                <a:latin typeface="+mn-lt"/>
                <a:ea typeface="+mn-ea"/>
                <a:cs typeface="+mn-cs"/>
              </a:rPr>
              <a:t>he frequency of genotypes</a:t>
            </a:r>
          </a:p>
          <a:p>
            <a:pPr marL="350838" indent="-350838" eaLnBrk="1" hangingPunct="1">
              <a:lnSpc>
                <a:spcPct val="90000"/>
              </a:lnSpc>
              <a:spcBef>
                <a:spcPct val="20000"/>
              </a:spcBef>
              <a:buClr>
                <a:srgbClr val="D1300D"/>
              </a:buClr>
              <a:buFont typeface="Times" pitchFamily="84" charset="0"/>
              <a:buChar char="•"/>
            </a:pPr>
            <a:r>
              <a:rPr lang="en-US" sz="2800" i="1" dirty="0" smtClean="0"/>
              <a:t>p</a:t>
            </a:r>
            <a:r>
              <a:rPr lang="en-US" sz="2800" baseline="30000" dirty="0" smtClean="0"/>
              <a:t>2</a:t>
            </a:r>
            <a:r>
              <a:rPr lang="en-US" sz="2800" dirty="0" smtClean="0"/>
              <a:t> </a:t>
            </a:r>
            <a:r>
              <a:rPr lang="en-US" sz="2800" dirty="0" smtClean="0">
                <a:sym typeface="Symbol" pitchFamily="84" charset="2"/>
              </a:rPr>
              <a:t></a:t>
            </a:r>
            <a:r>
              <a:rPr lang="en-US" sz="2800" dirty="0" smtClean="0"/>
              <a:t> 2</a:t>
            </a:r>
            <a:r>
              <a:rPr lang="en-US" sz="2800" i="1" dirty="0" smtClean="0"/>
              <a:t>pq</a:t>
            </a:r>
            <a:r>
              <a:rPr lang="en-US" sz="2800" dirty="0" smtClean="0"/>
              <a:t> </a:t>
            </a:r>
            <a:r>
              <a:rPr lang="en-US" sz="2800" dirty="0" smtClean="0">
                <a:sym typeface="Symbol" pitchFamily="84" charset="2"/>
              </a:rPr>
              <a:t></a:t>
            </a:r>
            <a:r>
              <a:rPr lang="en-US" sz="2800" dirty="0" smtClean="0"/>
              <a:t> </a:t>
            </a:r>
            <a:r>
              <a:rPr lang="en-US" sz="2800" i="1" dirty="0" smtClean="0"/>
              <a:t>q</a:t>
            </a:r>
            <a:r>
              <a:rPr lang="en-US" sz="2800" baseline="30000" dirty="0" smtClean="0"/>
              <a:t>2 </a:t>
            </a:r>
            <a:r>
              <a:rPr lang="en-US" sz="2800" dirty="0" smtClean="0">
                <a:sym typeface="Symbol" pitchFamily="84" charset="2"/>
              </a:rPr>
              <a:t></a:t>
            </a:r>
            <a:r>
              <a:rPr lang="en-US" sz="2800" dirty="0" smtClean="0"/>
              <a:t> 1</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1" u="none" strike="noStrike" kern="0" cap="none" spc="0" normalizeH="0" baseline="0" noProof="0" dirty="0" smtClean="0">
                <a:ln>
                  <a:noFill/>
                </a:ln>
                <a:solidFill>
                  <a:schemeClr val="tx1"/>
                </a:solidFill>
                <a:effectLst/>
                <a:uLnTx/>
                <a:uFillTx/>
                <a:latin typeface="+mn-lt"/>
                <a:ea typeface="+mn-ea"/>
              </a:rPr>
              <a:t>p</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(0.8)</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0.64=homozygous dominant</a:t>
            </a: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a:t>
            </a:r>
            <a:r>
              <a:rPr kumimoji="0" lang="en-US" sz="2600" b="0" i="1" u="none" strike="noStrike" kern="0" cap="none" spc="0" normalizeH="0" baseline="0" noProof="0" dirty="0" smtClean="0">
                <a:ln>
                  <a:noFill/>
                </a:ln>
                <a:solidFill>
                  <a:schemeClr val="tx1"/>
                </a:solidFill>
                <a:effectLst/>
                <a:uLnTx/>
                <a:uFillTx/>
                <a:latin typeface="+mn-lt"/>
                <a:ea typeface="+mn-ea"/>
              </a:rPr>
              <a:t>pq</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2(0.8)(0.2)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0.32=heterozygous</a:t>
            </a: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1" u="none" strike="noStrike" kern="0" cap="none" spc="0" normalizeH="0" baseline="0" noProof="0" dirty="0" smtClean="0">
                <a:ln>
                  <a:noFill/>
                </a:ln>
                <a:solidFill>
                  <a:schemeClr val="tx1"/>
                </a:solidFill>
                <a:effectLst/>
                <a:uLnTx/>
                <a:uFillTx/>
                <a:latin typeface="+mn-lt"/>
                <a:ea typeface="+mn-ea"/>
              </a:rPr>
              <a:t>q</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(0.2)</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0.04=homozygous recessive</a:t>
            </a:r>
          </a:p>
          <a:p>
            <a:pPr marL="350838" marR="0" lvl="0" indent="-350838" algn="l" defTabSz="914400" rtl="0" eaLnBrk="1" fontAlgn="base" latinLnBrk="0" hangingPunct="1">
              <a:lnSpc>
                <a:spcPct val="9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 frequency of genotypes can be confirmed using a Punnett square</a:t>
            </a:r>
            <a:endParaRPr kumimoji="0" lang="en-US" sz="30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577183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23.8a</a:t>
            </a:r>
            <a:endParaRPr lang="en-US" sz="1200" smtClean="0">
              <a:solidFill>
                <a:schemeClr val="tx1"/>
              </a:solidFill>
              <a:latin typeface="Arial" charset="0"/>
            </a:endParaRPr>
          </a:p>
        </p:txBody>
      </p:sp>
      <p:pic>
        <p:nvPicPr>
          <p:cNvPr id="45059" name="Picture 3" descr="23_08aHardyWeinberg-U"/>
          <p:cNvPicPr>
            <a:picLocks noChangeAspect="1" noChangeArrowheads="1"/>
          </p:cNvPicPr>
          <p:nvPr/>
        </p:nvPicPr>
        <p:blipFill>
          <a:blip r:embed="rId3" cstate="print"/>
          <a:srcRect/>
          <a:stretch>
            <a:fillRect/>
          </a:stretch>
        </p:blipFill>
        <p:spPr bwMode="auto">
          <a:xfrm>
            <a:off x="1230313" y="136525"/>
            <a:ext cx="6681787" cy="6584950"/>
          </a:xfrm>
          <a:prstGeom prst="rect">
            <a:avLst/>
          </a:prstGeom>
          <a:noFill/>
          <a:ln w="9525">
            <a:noFill/>
            <a:miter lim="800000"/>
            <a:headEnd/>
            <a:tailEnd/>
          </a:ln>
        </p:spPr>
      </p:pic>
      <p:sp>
        <p:nvSpPr>
          <p:cNvPr id="45060" name="Text Box 4"/>
          <p:cNvSpPr txBox="1">
            <a:spLocks noChangeArrowheads="1"/>
          </p:cNvSpPr>
          <p:nvPr/>
        </p:nvSpPr>
        <p:spPr bwMode="auto">
          <a:xfrm>
            <a:off x="1541463" y="163513"/>
            <a:ext cx="2058987" cy="312737"/>
          </a:xfrm>
          <a:prstGeom prst="rect">
            <a:avLst/>
          </a:prstGeom>
          <a:noFill/>
          <a:ln w="9525">
            <a:noFill/>
            <a:miter lim="800000"/>
            <a:headEnd/>
            <a:tailEnd/>
          </a:ln>
        </p:spPr>
        <p:txBody>
          <a:bodyPr wrap="none" lIns="0" tIns="0" rIns="0" bIns="0"/>
          <a:lstStyle/>
          <a:p>
            <a:r>
              <a:rPr lang="en-US" sz="2100" b="1"/>
              <a:t>80% </a:t>
            </a:r>
            <a:r>
              <a:rPr lang="en-US" sz="2100" b="1" i="1"/>
              <a:t>C</a:t>
            </a:r>
            <a:r>
              <a:rPr lang="en-US" sz="2100" b="1" i="1" baseline="30000"/>
              <a:t>R</a:t>
            </a:r>
            <a:r>
              <a:rPr lang="en-US" sz="2100" b="1"/>
              <a:t> (</a:t>
            </a:r>
            <a:r>
              <a:rPr lang="en-US" sz="2100" b="1" i="1"/>
              <a:t>p</a:t>
            </a:r>
            <a:r>
              <a:rPr lang="en-US" sz="2100" b="1"/>
              <a:t> = 0.8)</a:t>
            </a:r>
          </a:p>
        </p:txBody>
      </p:sp>
      <p:sp>
        <p:nvSpPr>
          <p:cNvPr id="45061" name="Text Box 5"/>
          <p:cNvSpPr txBox="1">
            <a:spLocks noChangeArrowheads="1"/>
          </p:cNvSpPr>
          <p:nvPr/>
        </p:nvSpPr>
        <p:spPr bwMode="auto">
          <a:xfrm>
            <a:off x="4249738" y="2066925"/>
            <a:ext cx="757237" cy="341313"/>
          </a:xfrm>
          <a:prstGeom prst="rect">
            <a:avLst/>
          </a:prstGeom>
          <a:noFill/>
          <a:ln w="9525">
            <a:noFill/>
            <a:miter lim="800000"/>
            <a:headEnd/>
            <a:tailEnd/>
          </a:ln>
        </p:spPr>
        <p:txBody>
          <a:bodyPr wrap="none" lIns="0" tIns="0" rIns="0" bIns="0"/>
          <a:lstStyle/>
          <a:p>
            <a:r>
              <a:rPr lang="en-US" sz="2100" b="1"/>
              <a:t>(80%)</a:t>
            </a:r>
          </a:p>
        </p:txBody>
      </p:sp>
      <p:sp>
        <p:nvSpPr>
          <p:cNvPr id="45062" name="Text Box 6"/>
          <p:cNvSpPr txBox="1">
            <a:spLocks noChangeArrowheads="1"/>
          </p:cNvSpPr>
          <p:nvPr/>
        </p:nvSpPr>
        <p:spPr bwMode="auto">
          <a:xfrm>
            <a:off x="6589713" y="2049463"/>
            <a:ext cx="996950" cy="280987"/>
          </a:xfrm>
          <a:prstGeom prst="rect">
            <a:avLst/>
          </a:prstGeom>
          <a:noFill/>
          <a:ln w="9525">
            <a:noFill/>
            <a:miter lim="800000"/>
            <a:headEnd/>
            <a:tailEnd/>
          </a:ln>
        </p:spPr>
        <p:txBody>
          <a:bodyPr wrap="none" lIns="0" tIns="0" rIns="0" bIns="0"/>
          <a:lstStyle/>
          <a:p>
            <a:r>
              <a:rPr lang="en-US" sz="2100" b="1"/>
              <a:t>(20%)</a:t>
            </a:r>
          </a:p>
        </p:txBody>
      </p:sp>
      <p:sp>
        <p:nvSpPr>
          <p:cNvPr id="45063" name="Text Box 7"/>
          <p:cNvSpPr txBox="1">
            <a:spLocks noChangeArrowheads="1"/>
          </p:cNvSpPr>
          <p:nvPr/>
        </p:nvSpPr>
        <p:spPr bwMode="auto">
          <a:xfrm>
            <a:off x="5573713" y="166688"/>
            <a:ext cx="2300287" cy="392112"/>
          </a:xfrm>
          <a:prstGeom prst="rect">
            <a:avLst/>
          </a:prstGeom>
          <a:noFill/>
          <a:ln w="9525">
            <a:noFill/>
            <a:miter lim="800000"/>
            <a:headEnd/>
            <a:tailEnd/>
          </a:ln>
        </p:spPr>
        <p:txBody>
          <a:bodyPr wrap="none" lIns="0" tIns="0" rIns="0" bIns="0"/>
          <a:lstStyle/>
          <a:p>
            <a:r>
              <a:rPr lang="en-US" sz="2100" b="1"/>
              <a:t>20% </a:t>
            </a:r>
            <a:r>
              <a:rPr lang="en-US" sz="2100" b="1" i="1"/>
              <a:t>C</a:t>
            </a:r>
            <a:r>
              <a:rPr lang="en-US" sz="2100" b="1" i="1" baseline="30000"/>
              <a:t>W</a:t>
            </a:r>
            <a:r>
              <a:rPr lang="en-US" sz="2100" b="1"/>
              <a:t> (</a:t>
            </a:r>
            <a:r>
              <a:rPr lang="en-US" sz="2100" b="1" i="1"/>
              <a:t>q</a:t>
            </a:r>
            <a:r>
              <a:rPr lang="en-US" sz="2100" b="1"/>
              <a:t> = 0.2)</a:t>
            </a:r>
          </a:p>
        </p:txBody>
      </p:sp>
      <p:sp>
        <p:nvSpPr>
          <p:cNvPr id="45064" name="Text Box 8"/>
          <p:cNvSpPr txBox="1">
            <a:spLocks noChangeArrowheads="1"/>
          </p:cNvSpPr>
          <p:nvPr/>
        </p:nvSpPr>
        <p:spPr bwMode="auto">
          <a:xfrm>
            <a:off x="3714750" y="2049463"/>
            <a:ext cx="407988" cy="279400"/>
          </a:xfrm>
          <a:prstGeom prst="rect">
            <a:avLst/>
          </a:prstGeom>
          <a:noFill/>
          <a:ln w="9525">
            <a:noFill/>
            <a:miter lim="800000"/>
            <a:headEnd/>
            <a:tailEnd/>
          </a:ln>
        </p:spPr>
        <p:txBody>
          <a:bodyPr wrap="none" lIns="0" tIns="0" rIns="0" bIns="0"/>
          <a:lstStyle/>
          <a:p>
            <a:r>
              <a:rPr lang="en-US" sz="2100" b="1" i="1">
                <a:solidFill>
                  <a:schemeClr val="bg1"/>
                </a:solidFill>
              </a:rPr>
              <a:t>C</a:t>
            </a:r>
            <a:r>
              <a:rPr lang="en-US" sz="2100" b="1" i="1" baseline="30000">
                <a:solidFill>
                  <a:schemeClr val="bg1"/>
                </a:solidFill>
              </a:rPr>
              <a:t>R</a:t>
            </a:r>
            <a:endParaRPr lang="en-US" sz="2100" b="1">
              <a:solidFill>
                <a:schemeClr val="bg1"/>
              </a:solidFill>
            </a:endParaRPr>
          </a:p>
        </p:txBody>
      </p:sp>
      <p:sp>
        <p:nvSpPr>
          <p:cNvPr id="45065" name="Text Box 9"/>
          <p:cNvSpPr txBox="1">
            <a:spLocks noChangeArrowheads="1"/>
          </p:cNvSpPr>
          <p:nvPr/>
        </p:nvSpPr>
        <p:spPr bwMode="auto">
          <a:xfrm>
            <a:off x="6053138" y="2032000"/>
            <a:ext cx="420687" cy="241300"/>
          </a:xfrm>
          <a:prstGeom prst="rect">
            <a:avLst/>
          </a:prstGeom>
          <a:noFill/>
          <a:ln w="9525">
            <a:noFill/>
            <a:miter lim="800000"/>
            <a:headEnd/>
            <a:tailEnd/>
          </a:ln>
        </p:spPr>
        <p:txBody>
          <a:bodyPr wrap="none" lIns="0" tIns="0" rIns="0" bIns="0"/>
          <a:lstStyle/>
          <a:p>
            <a:r>
              <a:rPr lang="en-US" sz="2100" b="1" i="1"/>
              <a:t>C</a:t>
            </a:r>
            <a:r>
              <a:rPr lang="en-US" sz="2100" b="1" i="1" baseline="30000"/>
              <a:t>W</a:t>
            </a:r>
            <a:endParaRPr lang="en-US" sz="2100" b="1"/>
          </a:p>
        </p:txBody>
      </p:sp>
      <p:sp>
        <p:nvSpPr>
          <p:cNvPr id="45066" name="Text Box 10"/>
          <p:cNvSpPr txBox="1">
            <a:spLocks noChangeArrowheads="1"/>
          </p:cNvSpPr>
          <p:nvPr/>
        </p:nvSpPr>
        <p:spPr bwMode="auto">
          <a:xfrm>
            <a:off x="5003800" y="1803400"/>
            <a:ext cx="903288" cy="271463"/>
          </a:xfrm>
          <a:prstGeom prst="rect">
            <a:avLst/>
          </a:prstGeom>
          <a:noFill/>
          <a:ln w="9525">
            <a:noFill/>
            <a:miter lim="800000"/>
            <a:headEnd/>
            <a:tailEnd/>
          </a:ln>
        </p:spPr>
        <p:txBody>
          <a:bodyPr wrap="none" lIns="0" tIns="0" rIns="0" bIns="0"/>
          <a:lstStyle/>
          <a:p>
            <a:r>
              <a:rPr lang="en-US" sz="2100" b="1"/>
              <a:t>Sperm</a:t>
            </a:r>
          </a:p>
        </p:txBody>
      </p:sp>
      <p:sp>
        <p:nvSpPr>
          <p:cNvPr id="45067" name="Line 11"/>
          <p:cNvSpPr>
            <a:spLocks noChangeShapeType="1"/>
          </p:cNvSpPr>
          <p:nvPr/>
        </p:nvSpPr>
        <p:spPr bwMode="auto">
          <a:xfrm>
            <a:off x="3724275" y="349250"/>
            <a:ext cx="847725" cy="523875"/>
          </a:xfrm>
          <a:prstGeom prst="line">
            <a:avLst/>
          </a:prstGeom>
          <a:noFill/>
          <a:ln w="12700">
            <a:solidFill>
              <a:schemeClr val="tx1"/>
            </a:solidFill>
            <a:round/>
            <a:headEnd/>
            <a:tailEnd/>
          </a:ln>
        </p:spPr>
        <p:txBody>
          <a:bodyPr wrap="none" anchor="ctr"/>
          <a:lstStyle/>
          <a:p>
            <a:endParaRPr lang="en-US"/>
          </a:p>
        </p:txBody>
      </p:sp>
      <p:sp>
        <p:nvSpPr>
          <p:cNvPr id="45068" name="Line 12"/>
          <p:cNvSpPr>
            <a:spLocks noChangeShapeType="1"/>
          </p:cNvSpPr>
          <p:nvPr/>
        </p:nvSpPr>
        <p:spPr bwMode="auto">
          <a:xfrm flipH="1">
            <a:off x="4572000" y="352425"/>
            <a:ext cx="847725" cy="511175"/>
          </a:xfrm>
          <a:prstGeom prst="line">
            <a:avLst/>
          </a:prstGeom>
          <a:noFill/>
          <a:ln w="12700">
            <a:solidFill>
              <a:schemeClr val="tx1"/>
            </a:solidFill>
            <a:round/>
            <a:headEnd/>
            <a:tailEnd/>
          </a:ln>
        </p:spPr>
        <p:txBody>
          <a:bodyPr wrap="none" anchor="ctr"/>
          <a:lstStyle/>
          <a:p>
            <a:endParaRPr lang="en-US"/>
          </a:p>
        </p:txBody>
      </p:sp>
      <p:sp>
        <p:nvSpPr>
          <p:cNvPr id="45069" name="Line 13"/>
          <p:cNvSpPr>
            <a:spLocks noChangeShapeType="1"/>
          </p:cNvSpPr>
          <p:nvPr/>
        </p:nvSpPr>
        <p:spPr bwMode="auto">
          <a:xfrm>
            <a:off x="4572000" y="876300"/>
            <a:ext cx="0" cy="771525"/>
          </a:xfrm>
          <a:prstGeom prst="line">
            <a:avLst/>
          </a:prstGeom>
          <a:noFill/>
          <a:ln w="12700">
            <a:solidFill>
              <a:schemeClr val="tx1"/>
            </a:solidFill>
            <a:round/>
            <a:headEnd/>
            <a:tailEnd type="triangle" w="sm" len="lg"/>
          </a:ln>
        </p:spPr>
        <p:txBody>
          <a:bodyPr wrap="none" anchor="ctr"/>
          <a:lstStyle/>
          <a:p>
            <a:endParaRPr lang="en-US"/>
          </a:p>
        </p:txBody>
      </p:sp>
      <p:sp>
        <p:nvSpPr>
          <p:cNvPr id="45070" name="Text Box 14"/>
          <p:cNvSpPr txBox="1">
            <a:spLocks noChangeArrowheads="1"/>
          </p:cNvSpPr>
          <p:nvPr/>
        </p:nvSpPr>
        <p:spPr bwMode="auto">
          <a:xfrm>
            <a:off x="1420813" y="4032250"/>
            <a:ext cx="750887" cy="309563"/>
          </a:xfrm>
          <a:prstGeom prst="rect">
            <a:avLst/>
          </a:prstGeom>
          <a:noFill/>
          <a:ln w="9525">
            <a:noFill/>
            <a:miter lim="800000"/>
            <a:headEnd/>
            <a:tailEnd/>
          </a:ln>
        </p:spPr>
        <p:txBody>
          <a:bodyPr wrap="none" lIns="0" tIns="0" rIns="0" bIns="0"/>
          <a:lstStyle/>
          <a:p>
            <a:r>
              <a:rPr lang="en-US" sz="2100" b="1"/>
              <a:t>(80%)</a:t>
            </a:r>
          </a:p>
        </p:txBody>
      </p:sp>
      <p:sp>
        <p:nvSpPr>
          <p:cNvPr id="45071" name="Text Box 15"/>
          <p:cNvSpPr txBox="1">
            <a:spLocks noChangeArrowheads="1"/>
          </p:cNvSpPr>
          <p:nvPr/>
        </p:nvSpPr>
        <p:spPr bwMode="auto">
          <a:xfrm>
            <a:off x="1417638" y="6040438"/>
            <a:ext cx="666750" cy="268287"/>
          </a:xfrm>
          <a:prstGeom prst="rect">
            <a:avLst/>
          </a:prstGeom>
          <a:noFill/>
          <a:ln w="9525">
            <a:noFill/>
            <a:miter lim="800000"/>
            <a:headEnd/>
            <a:tailEnd/>
          </a:ln>
        </p:spPr>
        <p:txBody>
          <a:bodyPr wrap="none" lIns="0" tIns="0" rIns="0" bIns="0"/>
          <a:lstStyle/>
          <a:p>
            <a:r>
              <a:rPr lang="en-US" sz="2100" b="1"/>
              <a:t>(20%)</a:t>
            </a:r>
          </a:p>
        </p:txBody>
      </p:sp>
      <p:sp>
        <p:nvSpPr>
          <p:cNvPr id="45072" name="Text Box 16"/>
          <p:cNvSpPr txBox="1">
            <a:spLocks noChangeArrowheads="1"/>
          </p:cNvSpPr>
          <p:nvPr/>
        </p:nvSpPr>
        <p:spPr bwMode="auto">
          <a:xfrm>
            <a:off x="1600200" y="3576638"/>
            <a:ext cx="382588" cy="266700"/>
          </a:xfrm>
          <a:prstGeom prst="rect">
            <a:avLst/>
          </a:prstGeom>
          <a:noFill/>
          <a:ln w="9525">
            <a:noFill/>
            <a:miter lim="800000"/>
            <a:headEnd/>
            <a:tailEnd/>
          </a:ln>
        </p:spPr>
        <p:txBody>
          <a:bodyPr wrap="none" lIns="0" tIns="0" rIns="0" bIns="0"/>
          <a:lstStyle/>
          <a:p>
            <a:r>
              <a:rPr lang="en-US" sz="2100" b="1" i="1">
                <a:solidFill>
                  <a:schemeClr val="bg1"/>
                </a:solidFill>
              </a:rPr>
              <a:t>C</a:t>
            </a:r>
            <a:r>
              <a:rPr lang="en-US" sz="2100" b="1" i="1" baseline="30000">
                <a:solidFill>
                  <a:schemeClr val="bg1"/>
                </a:solidFill>
              </a:rPr>
              <a:t>R</a:t>
            </a:r>
            <a:endParaRPr lang="en-US" sz="2100" b="1">
              <a:solidFill>
                <a:schemeClr val="bg1"/>
              </a:solidFill>
            </a:endParaRPr>
          </a:p>
        </p:txBody>
      </p:sp>
      <p:sp>
        <p:nvSpPr>
          <p:cNvPr id="45073" name="Text Box 17"/>
          <p:cNvSpPr txBox="1">
            <a:spLocks noChangeArrowheads="1"/>
          </p:cNvSpPr>
          <p:nvPr/>
        </p:nvSpPr>
        <p:spPr bwMode="auto">
          <a:xfrm>
            <a:off x="1573213" y="5616575"/>
            <a:ext cx="268287" cy="190500"/>
          </a:xfrm>
          <a:prstGeom prst="rect">
            <a:avLst/>
          </a:prstGeom>
          <a:noFill/>
          <a:ln w="9525">
            <a:noFill/>
            <a:miter lim="800000"/>
            <a:headEnd/>
            <a:tailEnd/>
          </a:ln>
        </p:spPr>
        <p:txBody>
          <a:bodyPr wrap="none" lIns="0" tIns="0" rIns="0" bIns="0"/>
          <a:lstStyle/>
          <a:p>
            <a:r>
              <a:rPr lang="en-US" sz="2100" b="1" i="1"/>
              <a:t>C</a:t>
            </a:r>
            <a:r>
              <a:rPr lang="en-US" sz="2100" b="1" i="1" baseline="30000"/>
              <a:t>W</a:t>
            </a:r>
            <a:endParaRPr lang="en-US" sz="2100" b="1"/>
          </a:p>
        </p:txBody>
      </p:sp>
      <p:sp>
        <p:nvSpPr>
          <p:cNvPr id="45074" name="Text Box 18"/>
          <p:cNvSpPr txBox="1">
            <a:spLocks noChangeArrowheads="1"/>
          </p:cNvSpPr>
          <p:nvPr/>
        </p:nvSpPr>
        <p:spPr bwMode="auto">
          <a:xfrm>
            <a:off x="1290638" y="4754563"/>
            <a:ext cx="484187" cy="246062"/>
          </a:xfrm>
          <a:prstGeom prst="rect">
            <a:avLst/>
          </a:prstGeom>
          <a:noFill/>
          <a:ln w="9525">
            <a:noFill/>
            <a:miter lim="800000"/>
            <a:headEnd/>
            <a:tailEnd/>
          </a:ln>
        </p:spPr>
        <p:txBody>
          <a:bodyPr wrap="none" lIns="0" tIns="0" rIns="0" bIns="0"/>
          <a:lstStyle/>
          <a:p>
            <a:r>
              <a:rPr lang="en-US" sz="2100" b="1"/>
              <a:t>Eggs</a:t>
            </a:r>
          </a:p>
        </p:txBody>
      </p:sp>
      <p:sp>
        <p:nvSpPr>
          <p:cNvPr id="45075" name="Text Box 19"/>
          <p:cNvSpPr txBox="1">
            <a:spLocks noChangeArrowheads="1"/>
          </p:cNvSpPr>
          <p:nvPr/>
        </p:nvSpPr>
        <p:spPr bwMode="auto">
          <a:xfrm>
            <a:off x="3335338" y="4519613"/>
            <a:ext cx="1081087" cy="611187"/>
          </a:xfrm>
          <a:prstGeom prst="rect">
            <a:avLst/>
          </a:prstGeom>
          <a:noFill/>
          <a:ln w="9525">
            <a:noFill/>
            <a:miter lim="800000"/>
            <a:headEnd/>
            <a:tailEnd/>
          </a:ln>
        </p:spPr>
        <p:txBody>
          <a:bodyPr wrap="none" lIns="0" tIns="0" rIns="0" bIns="0"/>
          <a:lstStyle/>
          <a:p>
            <a:pPr algn="ctr"/>
            <a:r>
              <a:rPr lang="en-US" sz="2100" b="1"/>
              <a:t>64% (</a:t>
            </a:r>
            <a:r>
              <a:rPr lang="en-US" sz="2100" b="1" i="1"/>
              <a:t>p</a:t>
            </a:r>
            <a:r>
              <a:rPr lang="en-US" sz="2100" b="1" baseline="30000"/>
              <a:t>2</a:t>
            </a:r>
            <a:r>
              <a:rPr lang="en-US" sz="2100" b="1"/>
              <a:t>)</a:t>
            </a:r>
          </a:p>
          <a:p>
            <a:pPr algn="ctr"/>
            <a:r>
              <a:rPr lang="en-US" sz="2100" b="1" i="1"/>
              <a:t>C</a:t>
            </a:r>
            <a:r>
              <a:rPr lang="en-US" sz="2100" b="1" i="1" baseline="30000"/>
              <a:t>R</a:t>
            </a:r>
            <a:r>
              <a:rPr lang="en-US" sz="2100" b="1" i="1"/>
              <a:t>C</a:t>
            </a:r>
            <a:r>
              <a:rPr lang="en-US" sz="2100" b="1" i="1" baseline="30000"/>
              <a:t>R</a:t>
            </a:r>
            <a:endParaRPr lang="en-US" sz="2100" b="1"/>
          </a:p>
        </p:txBody>
      </p:sp>
      <p:sp>
        <p:nvSpPr>
          <p:cNvPr id="45076" name="Text Box 20"/>
          <p:cNvSpPr txBox="1">
            <a:spLocks noChangeArrowheads="1"/>
          </p:cNvSpPr>
          <p:nvPr/>
        </p:nvSpPr>
        <p:spPr bwMode="auto">
          <a:xfrm>
            <a:off x="5637213" y="4532313"/>
            <a:ext cx="1284287" cy="690562"/>
          </a:xfrm>
          <a:prstGeom prst="rect">
            <a:avLst/>
          </a:prstGeom>
          <a:noFill/>
          <a:ln w="9525">
            <a:noFill/>
            <a:miter lim="800000"/>
            <a:headEnd/>
            <a:tailEnd/>
          </a:ln>
        </p:spPr>
        <p:txBody>
          <a:bodyPr wrap="none" lIns="0" tIns="0" rIns="0" bIns="0"/>
          <a:lstStyle/>
          <a:p>
            <a:pPr algn="ctr"/>
            <a:r>
              <a:rPr lang="en-US" sz="2100" b="1"/>
              <a:t>16% (</a:t>
            </a:r>
            <a:r>
              <a:rPr lang="en-US" sz="2100" b="1" i="1"/>
              <a:t>pq</a:t>
            </a:r>
            <a:r>
              <a:rPr lang="en-US" sz="2100" b="1"/>
              <a:t>)</a:t>
            </a:r>
          </a:p>
          <a:p>
            <a:pPr algn="ctr"/>
            <a:r>
              <a:rPr lang="en-US" sz="2100" b="1" i="1"/>
              <a:t>C</a:t>
            </a:r>
            <a:r>
              <a:rPr lang="en-US" sz="2100" b="1" i="1" baseline="30000"/>
              <a:t>R</a:t>
            </a:r>
            <a:r>
              <a:rPr lang="en-US" sz="2100" b="1" i="1"/>
              <a:t>C</a:t>
            </a:r>
            <a:r>
              <a:rPr lang="en-US" sz="2100" b="1" i="1" baseline="30000"/>
              <a:t>W</a:t>
            </a:r>
            <a:endParaRPr lang="en-US" sz="2100" b="1"/>
          </a:p>
        </p:txBody>
      </p:sp>
      <p:sp>
        <p:nvSpPr>
          <p:cNvPr id="45077" name="Text Box 21"/>
          <p:cNvSpPr txBox="1">
            <a:spLocks noChangeArrowheads="1"/>
          </p:cNvSpPr>
          <p:nvPr/>
        </p:nvSpPr>
        <p:spPr bwMode="auto">
          <a:xfrm>
            <a:off x="4432300" y="5651500"/>
            <a:ext cx="1030288" cy="684213"/>
          </a:xfrm>
          <a:prstGeom prst="rect">
            <a:avLst/>
          </a:prstGeom>
          <a:noFill/>
          <a:ln w="9525">
            <a:noFill/>
            <a:miter lim="800000"/>
            <a:headEnd/>
            <a:tailEnd/>
          </a:ln>
        </p:spPr>
        <p:txBody>
          <a:bodyPr wrap="none" lIns="0" tIns="0" rIns="0" bIns="0"/>
          <a:lstStyle/>
          <a:p>
            <a:pPr algn="ctr"/>
            <a:r>
              <a:rPr lang="en-US" sz="2100" b="1"/>
              <a:t>16% (</a:t>
            </a:r>
            <a:r>
              <a:rPr lang="en-US" sz="2100" b="1" i="1"/>
              <a:t>qp</a:t>
            </a:r>
            <a:r>
              <a:rPr lang="en-US" sz="2100" b="1"/>
              <a:t>)</a:t>
            </a:r>
          </a:p>
          <a:p>
            <a:pPr algn="ctr"/>
            <a:r>
              <a:rPr lang="en-US" sz="2100" b="1" i="1"/>
              <a:t>C</a:t>
            </a:r>
            <a:r>
              <a:rPr lang="en-US" sz="2100" b="1" i="1" baseline="30000"/>
              <a:t>R</a:t>
            </a:r>
            <a:r>
              <a:rPr lang="en-US" sz="2100" b="1" i="1"/>
              <a:t>C</a:t>
            </a:r>
            <a:r>
              <a:rPr lang="en-US" sz="2100" b="1" i="1" baseline="30000"/>
              <a:t>W</a:t>
            </a:r>
            <a:endParaRPr lang="en-US" sz="2100" b="1"/>
          </a:p>
        </p:txBody>
      </p:sp>
      <p:sp>
        <p:nvSpPr>
          <p:cNvPr id="45078" name="Text Box 22"/>
          <p:cNvSpPr txBox="1">
            <a:spLocks noChangeArrowheads="1"/>
          </p:cNvSpPr>
          <p:nvPr/>
        </p:nvSpPr>
        <p:spPr bwMode="auto">
          <a:xfrm>
            <a:off x="6986588" y="5637213"/>
            <a:ext cx="963612" cy="893762"/>
          </a:xfrm>
          <a:prstGeom prst="rect">
            <a:avLst/>
          </a:prstGeom>
          <a:noFill/>
          <a:ln w="9525">
            <a:noFill/>
            <a:miter lim="800000"/>
            <a:headEnd/>
            <a:tailEnd/>
          </a:ln>
        </p:spPr>
        <p:txBody>
          <a:bodyPr wrap="none" lIns="0" tIns="0" rIns="0" bIns="0"/>
          <a:lstStyle/>
          <a:p>
            <a:pPr algn="ctr"/>
            <a:r>
              <a:rPr lang="en-US" sz="2100" b="1"/>
              <a:t>4% (</a:t>
            </a:r>
            <a:r>
              <a:rPr lang="en-US" sz="2100" b="1" i="1"/>
              <a:t>q</a:t>
            </a:r>
            <a:r>
              <a:rPr lang="en-US" sz="2100" b="1" baseline="30000"/>
              <a:t>2</a:t>
            </a:r>
            <a:r>
              <a:rPr lang="en-US" sz="2100" b="1"/>
              <a:t>)</a:t>
            </a:r>
          </a:p>
          <a:p>
            <a:pPr algn="ctr"/>
            <a:r>
              <a:rPr lang="en-US" sz="2100" b="1" i="1"/>
              <a:t>C</a:t>
            </a:r>
            <a:r>
              <a:rPr lang="en-US" sz="2100" b="1" i="1" baseline="30000"/>
              <a:t>W</a:t>
            </a:r>
            <a:r>
              <a:rPr lang="en-US" sz="2100" b="1" i="1"/>
              <a:t>C</a:t>
            </a:r>
            <a:r>
              <a:rPr lang="en-US" sz="2100" b="1" i="1" baseline="30000"/>
              <a:t>W</a:t>
            </a:r>
            <a:endParaRPr lang="en-US" sz="2100" b="1"/>
          </a:p>
        </p:txBody>
      </p:sp>
    </p:spTree>
    <p:extLst>
      <p:ext uri="{BB962C8B-B14F-4D97-AF65-F5344CB8AC3E}">
        <p14:creationId xmlns:p14="http://schemas.microsoft.com/office/powerpoint/2010/main" val="20840584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23.9-3</a:t>
            </a:r>
            <a:endParaRPr lang="en-US" sz="1200" smtClean="0">
              <a:solidFill>
                <a:schemeClr val="tx1"/>
              </a:solidFill>
              <a:latin typeface="Arial" charset="0"/>
            </a:endParaRPr>
          </a:p>
        </p:txBody>
      </p:sp>
      <p:pic>
        <p:nvPicPr>
          <p:cNvPr id="59395" name="Picture 3" descr="23_09GeneticDrift_3-U"/>
          <p:cNvPicPr>
            <a:picLocks noChangeAspect="1" noChangeArrowheads="1"/>
          </p:cNvPicPr>
          <p:nvPr/>
        </p:nvPicPr>
        <p:blipFill>
          <a:blip r:embed="rId3" cstate="print"/>
          <a:srcRect/>
          <a:stretch>
            <a:fillRect/>
          </a:stretch>
        </p:blipFill>
        <p:spPr bwMode="auto">
          <a:xfrm>
            <a:off x="296863" y="1017588"/>
            <a:ext cx="8548687" cy="4822825"/>
          </a:xfrm>
          <a:prstGeom prst="rect">
            <a:avLst/>
          </a:prstGeom>
          <a:noFill/>
          <a:ln w="9525">
            <a:noFill/>
            <a:miter lim="800000"/>
            <a:headEnd/>
            <a:tailEnd/>
          </a:ln>
        </p:spPr>
      </p:pic>
      <p:sp>
        <p:nvSpPr>
          <p:cNvPr id="59396" name="Text Box 4"/>
          <p:cNvSpPr txBox="1">
            <a:spLocks noChangeArrowheads="1"/>
          </p:cNvSpPr>
          <p:nvPr/>
        </p:nvSpPr>
        <p:spPr bwMode="auto">
          <a:xfrm>
            <a:off x="2692400" y="1539875"/>
            <a:ext cx="822325" cy="1282700"/>
          </a:xfrm>
          <a:prstGeom prst="rect">
            <a:avLst/>
          </a:prstGeom>
          <a:noFill/>
          <a:ln w="9525">
            <a:noFill/>
            <a:miter lim="800000"/>
            <a:headEnd/>
            <a:tailEnd/>
          </a:ln>
        </p:spPr>
        <p:txBody>
          <a:bodyPr wrap="none" lIns="0" tIns="0" rIns="0" bIns="0"/>
          <a:lstStyle/>
          <a:p>
            <a:pPr algn="ctr">
              <a:lnSpc>
                <a:spcPct val="90000"/>
              </a:lnSpc>
            </a:pPr>
            <a:r>
              <a:rPr lang="en-US" sz="1800" b="1"/>
              <a:t>5</a:t>
            </a:r>
          </a:p>
          <a:p>
            <a:pPr algn="ctr">
              <a:lnSpc>
                <a:spcPct val="90000"/>
              </a:lnSpc>
            </a:pPr>
            <a:r>
              <a:rPr lang="en-US" sz="1800" b="1"/>
              <a:t>plants</a:t>
            </a:r>
          </a:p>
          <a:p>
            <a:pPr algn="ctr">
              <a:lnSpc>
                <a:spcPct val="90000"/>
              </a:lnSpc>
            </a:pPr>
            <a:r>
              <a:rPr lang="en-US" sz="1800" b="1"/>
              <a:t>leave</a:t>
            </a:r>
          </a:p>
          <a:p>
            <a:pPr algn="ctr">
              <a:lnSpc>
                <a:spcPct val="90000"/>
              </a:lnSpc>
            </a:pPr>
            <a:r>
              <a:rPr lang="en-US" sz="1800" b="1"/>
              <a:t>off-</a:t>
            </a:r>
          </a:p>
          <a:p>
            <a:pPr algn="ctr">
              <a:lnSpc>
                <a:spcPct val="90000"/>
              </a:lnSpc>
            </a:pPr>
            <a:r>
              <a:rPr lang="en-US" sz="1800" b="1"/>
              <a:t>spring</a:t>
            </a:r>
          </a:p>
        </p:txBody>
      </p:sp>
      <p:sp>
        <p:nvSpPr>
          <p:cNvPr id="59397" name="Text Box 5"/>
          <p:cNvSpPr txBox="1">
            <a:spLocks noChangeArrowheads="1"/>
          </p:cNvSpPr>
          <p:nvPr/>
        </p:nvSpPr>
        <p:spPr bwMode="auto">
          <a:xfrm>
            <a:off x="838200" y="4864100"/>
            <a:ext cx="1530350" cy="250825"/>
          </a:xfrm>
          <a:prstGeom prst="rect">
            <a:avLst/>
          </a:prstGeom>
          <a:noFill/>
          <a:ln w="9525">
            <a:noFill/>
            <a:miter lim="800000"/>
            <a:headEnd/>
            <a:tailEnd/>
          </a:ln>
        </p:spPr>
        <p:txBody>
          <a:bodyPr wrap="none" lIns="0" tIns="0" rIns="0" bIns="0"/>
          <a:lstStyle/>
          <a:p>
            <a:r>
              <a:rPr lang="en-US" sz="1800" b="1"/>
              <a:t>Generation 1</a:t>
            </a:r>
          </a:p>
        </p:txBody>
      </p:sp>
      <p:sp>
        <p:nvSpPr>
          <p:cNvPr id="59398" name="Text Box 6"/>
          <p:cNvSpPr txBox="1">
            <a:spLocks noChangeArrowheads="1"/>
          </p:cNvSpPr>
          <p:nvPr/>
        </p:nvSpPr>
        <p:spPr bwMode="auto">
          <a:xfrm>
            <a:off x="371475" y="5121275"/>
            <a:ext cx="2838450" cy="276225"/>
          </a:xfrm>
          <a:prstGeom prst="rect">
            <a:avLst/>
          </a:prstGeom>
          <a:noFill/>
          <a:ln w="9525">
            <a:noFill/>
            <a:miter lim="800000"/>
            <a:headEnd/>
            <a:tailEnd/>
          </a:ln>
        </p:spPr>
        <p:txBody>
          <a:bodyPr wrap="none" lIns="0" tIns="0" rIns="0" bIns="0"/>
          <a:lstStyle/>
          <a:p>
            <a:r>
              <a:rPr lang="en-US" sz="1800" b="1" i="1"/>
              <a:t>p</a:t>
            </a:r>
            <a:r>
              <a:rPr lang="en-US" sz="1800" b="1"/>
              <a:t> (frequency of </a:t>
            </a:r>
            <a:r>
              <a:rPr lang="en-US" sz="1800" b="1" i="1"/>
              <a:t>C</a:t>
            </a:r>
            <a:r>
              <a:rPr lang="en-US" sz="1800" b="1" i="1" baseline="30000"/>
              <a:t>R</a:t>
            </a:r>
            <a:r>
              <a:rPr lang="en-US" sz="1800" b="1"/>
              <a:t>) = 0.7 </a:t>
            </a:r>
          </a:p>
        </p:txBody>
      </p:sp>
      <p:sp>
        <p:nvSpPr>
          <p:cNvPr id="59399" name="Text Box 7"/>
          <p:cNvSpPr txBox="1">
            <a:spLocks noChangeArrowheads="1"/>
          </p:cNvSpPr>
          <p:nvPr/>
        </p:nvSpPr>
        <p:spPr bwMode="auto">
          <a:xfrm>
            <a:off x="327025" y="5378450"/>
            <a:ext cx="2838450" cy="276225"/>
          </a:xfrm>
          <a:prstGeom prst="rect">
            <a:avLst/>
          </a:prstGeom>
          <a:noFill/>
          <a:ln w="9525">
            <a:noFill/>
            <a:miter lim="800000"/>
            <a:headEnd/>
            <a:tailEnd/>
          </a:ln>
        </p:spPr>
        <p:txBody>
          <a:bodyPr wrap="none" lIns="0" tIns="0" rIns="0" bIns="0"/>
          <a:lstStyle/>
          <a:p>
            <a:r>
              <a:rPr lang="en-US" sz="1800" b="1" i="1"/>
              <a:t>q</a:t>
            </a:r>
            <a:r>
              <a:rPr lang="en-US" sz="1800" b="1"/>
              <a:t> (frequency of </a:t>
            </a:r>
            <a:r>
              <a:rPr lang="en-US" sz="1800" b="1" i="1"/>
              <a:t>C</a:t>
            </a:r>
            <a:r>
              <a:rPr lang="en-US" sz="1800" b="1" i="1" baseline="30000"/>
              <a:t>W</a:t>
            </a:r>
            <a:r>
              <a:rPr lang="en-US" sz="1800" b="1"/>
              <a:t>) = 0.3 </a:t>
            </a:r>
          </a:p>
        </p:txBody>
      </p:sp>
      <p:sp>
        <p:nvSpPr>
          <p:cNvPr id="59400" name="Text Box 8"/>
          <p:cNvSpPr txBox="1">
            <a:spLocks noChangeArrowheads="1"/>
          </p:cNvSpPr>
          <p:nvPr/>
        </p:nvSpPr>
        <p:spPr bwMode="auto">
          <a:xfrm>
            <a:off x="523875" y="16859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1" name="Text Box 9"/>
          <p:cNvSpPr txBox="1">
            <a:spLocks noChangeArrowheads="1"/>
          </p:cNvSpPr>
          <p:nvPr/>
        </p:nvSpPr>
        <p:spPr bwMode="auto">
          <a:xfrm>
            <a:off x="2133600" y="16764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2" name="Text Box 10"/>
          <p:cNvSpPr txBox="1">
            <a:spLocks noChangeArrowheads="1"/>
          </p:cNvSpPr>
          <p:nvPr/>
        </p:nvSpPr>
        <p:spPr bwMode="auto">
          <a:xfrm>
            <a:off x="1339850" y="21558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3" name="Text Box 11"/>
          <p:cNvSpPr txBox="1">
            <a:spLocks noChangeArrowheads="1"/>
          </p:cNvSpPr>
          <p:nvPr/>
        </p:nvSpPr>
        <p:spPr bwMode="auto">
          <a:xfrm>
            <a:off x="831850" y="27686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04" name="Text Box 12"/>
          <p:cNvSpPr txBox="1">
            <a:spLocks noChangeArrowheads="1"/>
          </p:cNvSpPr>
          <p:nvPr/>
        </p:nvSpPr>
        <p:spPr bwMode="auto">
          <a:xfrm>
            <a:off x="1714500" y="27511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5" name="Text Box 13"/>
          <p:cNvSpPr txBox="1">
            <a:spLocks noChangeArrowheads="1"/>
          </p:cNvSpPr>
          <p:nvPr/>
        </p:nvSpPr>
        <p:spPr bwMode="auto">
          <a:xfrm>
            <a:off x="1292225" y="33115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6" name="Text Box 14"/>
          <p:cNvSpPr txBox="1">
            <a:spLocks noChangeArrowheads="1"/>
          </p:cNvSpPr>
          <p:nvPr/>
        </p:nvSpPr>
        <p:spPr bwMode="auto">
          <a:xfrm>
            <a:off x="542925" y="38655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7" name="Text Box 15"/>
          <p:cNvSpPr txBox="1">
            <a:spLocks noChangeArrowheads="1"/>
          </p:cNvSpPr>
          <p:nvPr/>
        </p:nvSpPr>
        <p:spPr bwMode="auto">
          <a:xfrm>
            <a:off x="2133600" y="38703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8" name="Text Box 16"/>
          <p:cNvSpPr txBox="1">
            <a:spLocks noChangeArrowheads="1"/>
          </p:cNvSpPr>
          <p:nvPr/>
        </p:nvSpPr>
        <p:spPr bwMode="auto">
          <a:xfrm>
            <a:off x="876300" y="44021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9" name="Text Box 17"/>
          <p:cNvSpPr txBox="1">
            <a:spLocks noChangeArrowheads="1"/>
          </p:cNvSpPr>
          <p:nvPr/>
        </p:nvSpPr>
        <p:spPr bwMode="auto">
          <a:xfrm>
            <a:off x="1701800" y="44069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0" name="Text Box 18"/>
          <p:cNvSpPr txBox="1">
            <a:spLocks noChangeArrowheads="1"/>
          </p:cNvSpPr>
          <p:nvPr/>
        </p:nvSpPr>
        <p:spPr bwMode="auto">
          <a:xfrm>
            <a:off x="4806950" y="1663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1" name="Text Box 19"/>
          <p:cNvSpPr txBox="1">
            <a:spLocks noChangeArrowheads="1"/>
          </p:cNvSpPr>
          <p:nvPr/>
        </p:nvSpPr>
        <p:spPr bwMode="auto">
          <a:xfrm>
            <a:off x="3917950" y="1663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2" name="Text Box 20"/>
          <p:cNvSpPr txBox="1">
            <a:spLocks noChangeArrowheads="1"/>
          </p:cNvSpPr>
          <p:nvPr/>
        </p:nvSpPr>
        <p:spPr bwMode="auto">
          <a:xfrm>
            <a:off x="4357688" y="21748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3" name="Text Box 21"/>
          <p:cNvSpPr txBox="1">
            <a:spLocks noChangeArrowheads="1"/>
          </p:cNvSpPr>
          <p:nvPr/>
        </p:nvSpPr>
        <p:spPr bwMode="auto">
          <a:xfrm>
            <a:off x="3587750" y="2806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4" name="Text Box 22"/>
          <p:cNvSpPr txBox="1">
            <a:spLocks noChangeArrowheads="1"/>
          </p:cNvSpPr>
          <p:nvPr/>
        </p:nvSpPr>
        <p:spPr bwMode="auto">
          <a:xfrm>
            <a:off x="5105400" y="27638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5" name="Text Box 23"/>
          <p:cNvSpPr txBox="1">
            <a:spLocks noChangeArrowheads="1"/>
          </p:cNvSpPr>
          <p:nvPr/>
        </p:nvSpPr>
        <p:spPr bwMode="auto">
          <a:xfrm>
            <a:off x="4351338" y="32988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6" name="Text Box 24"/>
          <p:cNvSpPr txBox="1">
            <a:spLocks noChangeArrowheads="1"/>
          </p:cNvSpPr>
          <p:nvPr/>
        </p:nvSpPr>
        <p:spPr bwMode="auto">
          <a:xfrm>
            <a:off x="3937000" y="38354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7" name="Text Box 25"/>
          <p:cNvSpPr txBox="1">
            <a:spLocks noChangeArrowheads="1"/>
          </p:cNvSpPr>
          <p:nvPr/>
        </p:nvSpPr>
        <p:spPr bwMode="auto">
          <a:xfrm>
            <a:off x="4794250" y="386715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8" name="Text Box 26"/>
          <p:cNvSpPr txBox="1">
            <a:spLocks noChangeArrowheads="1"/>
          </p:cNvSpPr>
          <p:nvPr/>
        </p:nvSpPr>
        <p:spPr bwMode="auto">
          <a:xfrm>
            <a:off x="3570288" y="43973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9" name="Text Box 27"/>
          <p:cNvSpPr txBox="1">
            <a:spLocks noChangeArrowheads="1"/>
          </p:cNvSpPr>
          <p:nvPr/>
        </p:nvSpPr>
        <p:spPr bwMode="auto">
          <a:xfrm>
            <a:off x="5145088" y="43973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20" name="Text Box 28"/>
          <p:cNvSpPr txBox="1">
            <a:spLocks noChangeArrowheads="1"/>
          </p:cNvSpPr>
          <p:nvPr/>
        </p:nvSpPr>
        <p:spPr bwMode="auto">
          <a:xfrm>
            <a:off x="3924300" y="4870450"/>
            <a:ext cx="1530350" cy="250825"/>
          </a:xfrm>
          <a:prstGeom prst="rect">
            <a:avLst/>
          </a:prstGeom>
          <a:noFill/>
          <a:ln w="9525">
            <a:noFill/>
            <a:miter lim="800000"/>
            <a:headEnd/>
            <a:tailEnd/>
          </a:ln>
        </p:spPr>
        <p:txBody>
          <a:bodyPr wrap="none" lIns="0" tIns="0" rIns="0" bIns="0"/>
          <a:lstStyle/>
          <a:p>
            <a:r>
              <a:rPr lang="en-US" sz="1800" b="1"/>
              <a:t>Generation 2</a:t>
            </a:r>
          </a:p>
        </p:txBody>
      </p:sp>
      <p:sp>
        <p:nvSpPr>
          <p:cNvPr id="59421" name="Text Box 29"/>
          <p:cNvSpPr txBox="1">
            <a:spLocks noChangeArrowheads="1"/>
          </p:cNvSpPr>
          <p:nvPr/>
        </p:nvSpPr>
        <p:spPr bwMode="auto">
          <a:xfrm>
            <a:off x="4251325" y="5133975"/>
            <a:ext cx="806450" cy="307975"/>
          </a:xfrm>
          <a:prstGeom prst="rect">
            <a:avLst/>
          </a:prstGeom>
          <a:noFill/>
          <a:ln w="9525">
            <a:noFill/>
            <a:miter lim="800000"/>
            <a:headEnd/>
            <a:tailEnd/>
          </a:ln>
        </p:spPr>
        <p:txBody>
          <a:bodyPr wrap="none" lIns="0" tIns="0" rIns="0" bIns="0"/>
          <a:lstStyle/>
          <a:p>
            <a:r>
              <a:rPr lang="en-US" sz="1800" b="1" i="1"/>
              <a:t>p</a:t>
            </a:r>
            <a:r>
              <a:rPr lang="en-US" sz="1800" b="1"/>
              <a:t> = 0.5 </a:t>
            </a:r>
          </a:p>
        </p:txBody>
      </p:sp>
      <p:sp>
        <p:nvSpPr>
          <p:cNvPr id="59422" name="Text Box 30"/>
          <p:cNvSpPr txBox="1">
            <a:spLocks noChangeArrowheads="1"/>
          </p:cNvSpPr>
          <p:nvPr/>
        </p:nvSpPr>
        <p:spPr bwMode="auto">
          <a:xfrm>
            <a:off x="4257675" y="5397500"/>
            <a:ext cx="806450" cy="307975"/>
          </a:xfrm>
          <a:prstGeom prst="rect">
            <a:avLst/>
          </a:prstGeom>
          <a:noFill/>
          <a:ln w="9525">
            <a:noFill/>
            <a:miter lim="800000"/>
            <a:headEnd/>
            <a:tailEnd/>
          </a:ln>
        </p:spPr>
        <p:txBody>
          <a:bodyPr wrap="none" lIns="0" tIns="0" rIns="0" bIns="0"/>
          <a:lstStyle/>
          <a:p>
            <a:r>
              <a:rPr lang="en-US" sz="1800" b="1" i="1"/>
              <a:t>q</a:t>
            </a:r>
            <a:r>
              <a:rPr lang="en-US" sz="1800" b="1"/>
              <a:t> = 0.5 </a:t>
            </a:r>
          </a:p>
        </p:txBody>
      </p:sp>
      <p:sp>
        <p:nvSpPr>
          <p:cNvPr id="59423" name="Text Box 31"/>
          <p:cNvSpPr txBox="1">
            <a:spLocks noChangeArrowheads="1"/>
          </p:cNvSpPr>
          <p:nvPr/>
        </p:nvSpPr>
        <p:spPr bwMode="auto">
          <a:xfrm>
            <a:off x="5702300" y="1549400"/>
            <a:ext cx="822325" cy="1282700"/>
          </a:xfrm>
          <a:prstGeom prst="rect">
            <a:avLst/>
          </a:prstGeom>
          <a:noFill/>
          <a:ln w="9525">
            <a:noFill/>
            <a:miter lim="800000"/>
            <a:headEnd/>
            <a:tailEnd/>
          </a:ln>
        </p:spPr>
        <p:txBody>
          <a:bodyPr wrap="none" lIns="0" tIns="0" rIns="0" bIns="0"/>
          <a:lstStyle/>
          <a:p>
            <a:pPr algn="ctr">
              <a:lnSpc>
                <a:spcPct val="90000"/>
              </a:lnSpc>
            </a:pPr>
            <a:r>
              <a:rPr lang="en-US" sz="1800" b="1"/>
              <a:t>2</a:t>
            </a:r>
          </a:p>
          <a:p>
            <a:pPr algn="ctr">
              <a:lnSpc>
                <a:spcPct val="90000"/>
              </a:lnSpc>
            </a:pPr>
            <a:r>
              <a:rPr lang="en-US" sz="1800" b="1"/>
              <a:t>plants</a:t>
            </a:r>
          </a:p>
          <a:p>
            <a:pPr algn="ctr">
              <a:lnSpc>
                <a:spcPct val="90000"/>
              </a:lnSpc>
            </a:pPr>
            <a:r>
              <a:rPr lang="en-US" sz="1800" b="1"/>
              <a:t>leave</a:t>
            </a:r>
          </a:p>
          <a:p>
            <a:pPr algn="ctr">
              <a:lnSpc>
                <a:spcPct val="90000"/>
              </a:lnSpc>
            </a:pPr>
            <a:r>
              <a:rPr lang="en-US" sz="1800" b="1"/>
              <a:t>off-</a:t>
            </a:r>
          </a:p>
          <a:p>
            <a:pPr algn="ctr">
              <a:lnSpc>
                <a:spcPct val="90000"/>
              </a:lnSpc>
            </a:pPr>
            <a:r>
              <a:rPr lang="en-US" sz="1800" b="1"/>
              <a:t>spring</a:t>
            </a:r>
          </a:p>
        </p:txBody>
      </p:sp>
      <p:sp>
        <p:nvSpPr>
          <p:cNvPr id="59424" name="Text Box 32"/>
          <p:cNvSpPr txBox="1">
            <a:spLocks noChangeArrowheads="1"/>
          </p:cNvSpPr>
          <p:nvPr/>
        </p:nvSpPr>
        <p:spPr bwMode="auto">
          <a:xfrm>
            <a:off x="7354888" y="166528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5" name="Text Box 33"/>
          <p:cNvSpPr txBox="1">
            <a:spLocks noChangeArrowheads="1"/>
          </p:cNvSpPr>
          <p:nvPr/>
        </p:nvSpPr>
        <p:spPr bwMode="auto">
          <a:xfrm>
            <a:off x="6569075" y="21891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6" name="Text Box 34"/>
          <p:cNvSpPr txBox="1">
            <a:spLocks noChangeArrowheads="1"/>
          </p:cNvSpPr>
          <p:nvPr/>
        </p:nvSpPr>
        <p:spPr bwMode="auto">
          <a:xfrm>
            <a:off x="8159750" y="219075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7" name="Text Box 35"/>
          <p:cNvSpPr txBox="1">
            <a:spLocks noChangeArrowheads="1"/>
          </p:cNvSpPr>
          <p:nvPr/>
        </p:nvSpPr>
        <p:spPr bwMode="auto">
          <a:xfrm>
            <a:off x="7761288" y="27590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8" name="Text Box 36"/>
          <p:cNvSpPr txBox="1">
            <a:spLocks noChangeArrowheads="1"/>
          </p:cNvSpPr>
          <p:nvPr/>
        </p:nvSpPr>
        <p:spPr bwMode="auto">
          <a:xfrm>
            <a:off x="6938963" y="27638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9" name="Text Box 37"/>
          <p:cNvSpPr txBox="1">
            <a:spLocks noChangeArrowheads="1"/>
          </p:cNvSpPr>
          <p:nvPr/>
        </p:nvSpPr>
        <p:spPr bwMode="auto">
          <a:xfrm>
            <a:off x="6573838" y="332898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0" name="Text Box 38"/>
          <p:cNvSpPr txBox="1">
            <a:spLocks noChangeArrowheads="1"/>
          </p:cNvSpPr>
          <p:nvPr/>
        </p:nvSpPr>
        <p:spPr bwMode="auto">
          <a:xfrm>
            <a:off x="8189913" y="333851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1" name="Text Box 39"/>
          <p:cNvSpPr txBox="1">
            <a:spLocks noChangeArrowheads="1"/>
          </p:cNvSpPr>
          <p:nvPr/>
        </p:nvSpPr>
        <p:spPr bwMode="auto">
          <a:xfrm>
            <a:off x="7370763" y="38274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2" name="Text Box 40"/>
          <p:cNvSpPr txBox="1">
            <a:spLocks noChangeArrowheads="1"/>
          </p:cNvSpPr>
          <p:nvPr/>
        </p:nvSpPr>
        <p:spPr bwMode="auto">
          <a:xfrm>
            <a:off x="6959600" y="43846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3" name="Text Box 41"/>
          <p:cNvSpPr txBox="1">
            <a:spLocks noChangeArrowheads="1"/>
          </p:cNvSpPr>
          <p:nvPr/>
        </p:nvSpPr>
        <p:spPr bwMode="auto">
          <a:xfrm>
            <a:off x="7723188" y="43942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4" name="Text Box 42"/>
          <p:cNvSpPr txBox="1">
            <a:spLocks noChangeArrowheads="1"/>
          </p:cNvSpPr>
          <p:nvPr/>
        </p:nvSpPr>
        <p:spPr bwMode="auto">
          <a:xfrm>
            <a:off x="6938963" y="4876800"/>
            <a:ext cx="1530350" cy="250825"/>
          </a:xfrm>
          <a:prstGeom prst="rect">
            <a:avLst/>
          </a:prstGeom>
          <a:noFill/>
          <a:ln w="9525">
            <a:noFill/>
            <a:miter lim="800000"/>
            <a:headEnd/>
            <a:tailEnd/>
          </a:ln>
        </p:spPr>
        <p:txBody>
          <a:bodyPr wrap="none" lIns="0" tIns="0" rIns="0" bIns="0"/>
          <a:lstStyle/>
          <a:p>
            <a:r>
              <a:rPr lang="en-US" sz="1800" b="1"/>
              <a:t>Generation 3</a:t>
            </a:r>
          </a:p>
        </p:txBody>
      </p:sp>
      <p:sp>
        <p:nvSpPr>
          <p:cNvPr id="59435" name="Text Box 43"/>
          <p:cNvSpPr txBox="1">
            <a:spLocks noChangeArrowheads="1"/>
          </p:cNvSpPr>
          <p:nvPr/>
        </p:nvSpPr>
        <p:spPr bwMode="auto">
          <a:xfrm>
            <a:off x="7265988" y="5140325"/>
            <a:ext cx="806450" cy="307975"/>
          </a:xfrm>
          <a:prstGeom prst="rect">
            <a:avLst/>
          </a:prstGeom>
          <a:noFill/>
          <a:ln w="9525">
            <a:noFill/>
            <a:miter lim="800000"/>
            <a:headEnd/>
            <a:tailEnd/>
          </a:ln>
        </p:spPr>
        <p:txBody>
          <a:bodyPr wrap="none" lIns="0" tIns="0" rIns="0" bIns="0"/>
          <a:lstStyle/>
          <a:p>
            <a:r>
              <a:rPr lang="en-US" sz="1800" b="1" i="1"/>
              <a:t>p</a:t>
            </a:r>
            <a:r>
              <a:rPr lang="en-US" sz="1800" b="1"/>
              <a:t> = 1.0 </a:t>
            </a:r>
          </a:p>
        </p:txBody>
      </p:sp>
      <p:sp>
        <p:nvSpPr>
          <p:cNvPr id="59436" name="Text Box 44"/>
          <p:cNvSpPr txBox="1">
            <a:spLocks noChangeArrowheads="1"/>
          </p:cNvSpPr>
          <p:nvPr/>
        </p:nvSpPr>
        <p:spPr bwMode="auto">
          <a:xfrm>
            <a:off x="7272338" y="5403850"/>
            <a:ext cx="806450" cy="307975"/>
          </a:xfrm>
          <a:prstGeom prst="rect">
            <a:avLst/>
          </a:prstGeom>
          <a:noFill/>
          <a:ln w="9525">
            <a:noFill/>
            <a:miter lim="800000"/>
            <a:headEnd/>
            <a:tailEnd/>
          </a:ln>
        </p:spPr>
        <p:txBody>
          <a:bodyPr wrap="none" lIns="0" tIns="0" rIns="0" bIns="0"/>
          <a:lstStyle/>
          <a:p>
            <a:r>
              <a:rPr lang="en-US" sz="1800" b="1" i="1"/>
              <a:t>q</a:t>
            </a:r>
            <a:r>
              <a:rPr lang="en-US" sz="1800" b="1"/>
              <a:t> = 0.0 </a:t>
            </a:r>
          </a:p>
        </p:txBody>
      </p:sp>
    </p:spTree>
    <p:extLst>
      <p:ext uri="{BB962C8B-B14F-4D97-AF65-F5344CB8AC3E}">
        <p14:creationId xmlns:p14="http://schemas.microsoft.com/office/powerpoint/2010/main" val="25582126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33400" y="1371600"/>
            <a:ext cx="8077200" cy="2311400"/>
          </a:xfrm>
        </p:spPr>
        <p:txBody>
          <a:bodyPr/>
          <a:lstStyle/>
          <a:p>
            <a:pPr eaLnBrk="1" hangingPunct="1"/>
            <a:r>
              <a:rPr lang="en-US" sz="2800" dirty="0" smtClean="0"/>
              <a:t>Natural populations can evolve at some loci, while being in Hardy-Weinberg equilibrium at other loci….think about humans and PKU</a:t>
            </a:r>
          </a:p>
          <a:p>
            <a:pPr eaLnBrk="1" hangingPunct="1"/>
            <a:endParaRPr lang="en-US" sz="2800" dirty="0" smtClean="0"/>
          </a:p>
        </p:txBody>
      </p:sp>
      <p:grpSp>
        <p:nvGrpSpPr>
          <p:cNvPr id="50179" name="Group 3"/>
          <p:cNvGrpSpPr>
            <a:grpSpLocks/>
          </p:cNvGrpSpPr>
          <p:nvPr/>
        </p:nvGrpSpPr>
        <p:grpSpPr bwMode="auto">
          <a:xfrm>
            <a:off x="0" y="6553200"/>
            <a:ext cx="9144000" cy="304800"/>
            <a:chOff x="0" y="4128"/>
            <a:chExt cx="5760" cy="192"/>
          </a:xfrm>
        </p:grpSpPr>
        <p:sp>
          <p:nvSpPr>
            <p:cNvPr id="5018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01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018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70895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512763"/>
            <a:ext cx="8534400" cy="503237"/>
          </a:xfrm>
        </p:spPr>
        <p:txBody>
          <a:bodyPr/>
          <a:lstStyle/>
          <a:p>
            <a:pPr eaLnBrk="1" hangingPunct="1"/>
            <a:r>
              <a:rPr lang="en-US" i="1" smtClean="0"/>
              <a:t>Scala Naturae</a:t>
            </a:r>
            <a:r>
              <a:rPr lang="en-US" smtClean="0"/>
              <a:t> and Classification of Species</a:t>
            </a:r>
            <a:endParaRPr lang="en-US" b="0" smtClean="0">
              <a:solidFill>
                <a:schemeClr val="tx1"/>
              </a:solidFill>
            </a:endParaRPr>
          </a:p>
        </p:txBody>
      </p:sp>
      <p:sp>
        <p:nvSpPr>
          <p:cNvPr id="13315" name="Rectangle 3"/>
          <p:cNvSpPr>
            <a:spLocks noGrp="1" noChangeArrowheads="1"/>
          </p:cNvSpPr>
          <p:nvPr>
            <p:ph type="body" idx="1"/>
          </p:nvPr>
        </p:nvSpPr>
        <p:spPr>
          <a:xfrm>
            <a:off x="533400" y="1422400"/>
            <a:ext cx="7759700" cy="3225800"/>
          </a:xfrm>
        </p:spPr>
        <p:txBody>
          <a:bodyPr/>
          <a:lstStyle/>
          <a:p>
            <a:pPr marL="350838" indent="-350838" eaLnBrk="1" hangingPunct="1"/>
            <a:r>
              <a:rPr lang="en-US" sz="2400" dirty="0" smtClean="0"/>
              <a:t>The Greek philosopher Aristotle viewed species as fixed and arranged them on a </a:t>
            </a:r>
            <a:r>
              <a:rPr lang="en-US" sz="2400" i="1" dirty="0" err="1" smtClean="0"/>
              <a:t>scala</a:t>
            </a:r>
            <a:r>
              <a:rPr lang="en-US" sz="2400" i="1" dirty="0" smtClean="0"/>
              <a:t> </a:t>
            </a:r>
            <a:r>
              <a:rPr lang="en-US" sz="2400" i="1" dirty="0" err="1" smtClean="0"/>
              <a:t>naturae</a:t>
            </a:r>
            <a:endParaRPr lang="en-US" sz="2400" i="1" dirty="0" smtClean="0"/>
          </a:p>
          <a:p>
            <a:pPr marL="350838" indent="-350838" eaLnBrk="1" hangingPunct="1"/>
            <a:r>
              <a:rPr lang="en-US" sz="2400" dirty="0" smtClean="0"/>
              <a:t>The Old Testament holds that species were individually designed by God</a:t>
            </a:r>
          </a:p>
          <a:p>
            <a:pPr marL="350838" indent="-350838" eaLnBrk="1" hangingPunct="1"/>
            <a:r>
              <a:rPr lang="en-US" sz="2400" dirty="0" err="1" smtClean="0"/>
              <a:t>Carolus</a:t>
            </a:r>
            <a:r>
              <a:rPr lang="en-US" sz="2400" dirty="0" smtClean="0"/>
              <a:t> Linnaeus interpreted </a:t>
            </a:r>
            <a:r>
              <a:rPr lang="en-US" sz="2400" dirty="0" err="1" smtClean="0"/>
              <a:t>organismal</a:t>
            </a:r>
            <a:r>
              <a:rPr lang="en-US" sz="2400" dirty="0" smtClean="0"/>
              <a:t> adaptations as evidence that the Creator had designed each species for a specific purpose</a:t>
            </a:r>
          </a:p>
          <a:p>
            <a:pPr marL="350838" indent="-350838" eaLnBrk="1" hangingPunct="1"/>
            <a:r>
              <a:rPr lang="en-US" sz="2400" dirty="0" smtClean="0"/>
              <a:t>Linnaeus was the founder of taxonomy, the branch of biology concerned with classifying organisms</a:t>
            </a:r>
          </a:p>
          <a:p>
            <a:pPr marL="350838" indent="-350838" eaLnBrk="1" hangingPunct="1"/>
            <a:r>
              <a:rPr lang="en-US" sz="2400" dirty="0" smtClean="0"/>
              <a:t>He developed the binomial nomenclature, the format for naming species (for example, </a:t>
            </a:r>
            <a:r>
              <a:rPr lang="en-US" sz="2400" i="1" dirty="0" smtClean="0"/>
              <a:t>Homo sapiens</a:t>
            </a:r>
            <a:r>
              <a:rPr lang="en-US" sz="2400" dirty="0" smtClean="0"/>
              <a:t>) (2)</a:t>
            </a:r>
          </a:p>
          <a:p>
            <a:pPr marL="350838" indent="-350838" eaLnBrk="1" hangingPunct="1"/>
            <a:endParaRPr lang="en-US" sz="2400" dirty="0" smtClean="0"/>
          </a:p>
        </p:txBody>
      </p:sp>
      <p:grpSp>
        <p:nvGrpSpPr>
          <p:cNvPr id="13316" name="Group 7"/>
          <p:cNvGrpSpPr>
            <a:grpSpLocks/>
          </p:cNvGrpSpPr>
          <p:nvPr/>
        </p:nvGrpSpPr>
        <p:grpSpPr bwMode="auto">
          <a:xfrm>
            <a:off x="0" y="6553200"/>
            <a:ext cx="9144000" cy="304800"/>
            <a:chOff x="0" y="4128"/>
            <a:chExt cx="5760" cy="192"/>
          </a:xfrm>
        </p:grpSpPr>
        <p:sp>
          <p:nvSpPr>
            <p:cNvPr id="1331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331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381000"/>
            <a:ext cx="8534400" cy="503238"/>
          </a:xfrm>
        </p:spPr>
        <p:txBody>
          <a:bodyPr/>
          <a:lstStyle/>
          <a:p>
            <a:pPr eaLnBrk="1" hangingPunct="1"/>
            <a:r>
              <a:rPr lang="en-US" i="1" dirty="0" smtClean="0"/>
              <a:t>Applying the Hardy-Weinberg Principle</a:t>
            </a:r>
          </a:p>
        </p:txBody>
      </p:sp>
      <p:sp>
        <p:nvSpPr>
          <p:cNvPr id="51203" name="Rectangle 3"/>
          <p:cNvSpPr>
            <a:spLocks noGrp="1" noChangeArrowheads="1"/>
          </p:cNvSpPr>
          <p:nvPr>
            <p:ph type="body" idx="1"/>
          </p:nvPr>
        </p:nvSpPr>
        <p:spPr>
          <a:xfrm>
            <a:off x="533400" y="914400"/>
            <a:ext cx="8001000" cy="1409700"/>
          </a:xfrm>
        </p:spPr>
        <p:txBody>
          <a:bodyPr/>
          <a:lstStyle/>
          <a:p>
            <a:pPr eaLnBrk="1" hangingPunct="1">
              <a:lnSpc>
                <a:spcPct val="90000"/>
              </a:lnSpc>
              <a:spcBef>
                <a:spcPct val="35000"/>
              </a:spcBef>
              <a:spcAft>
                <a:spcPct val="10000"/>
              </a:spcAft>
            </a:pPr>
            <a:r>
              <a:rPr lang="en-US" sz="2800" dirty="0" smtClean="0"/>
              <a:t>We can assume the locus that causes </a:t>
            </a:r>
            <a:r>
              <a:rPr lang="en-US" sz="2800" dirty="0" err="1" smtClean="0"/>
              <a:t>phenylketonuria</a:t>
            </a:r>
            <a:r>
              <a:rPr lang="en-US" sz="2800" dirty="0" smtClean="0"/>
              <a:t> (PKU) is in Hardy-Weinberg equilibrium given that:</a:t>
            </a:r>
          </a:p>
        </p:txBody>
      </p:sp>
      <p:grpSp>
        <p:nvGrpSpPr>
          <p:cNvPr id="51204" name="Group 4"/>
          <p:cNvGrpSpPr>
            <a:grpSpLocks/>
          </p:cNvGrpSpPr>
          <p:nvPr/>
        </p:nvGrpSpPr>
        <p:grpSpPr bwMode="auto">
          <a:xfrm>
            <a:off x="0" y="6553200"/>
            <a:ext cx="9144000" cy="304800"/>
            <a:chOff x="0" y="4128"/>
            <a:chExt cx="5760" cy="192"/>
          </a:xfrm>
        </p:grpSpPr>
        <p:sp>
          <p:nvSpPr>
            <p:cNvPr id="51207"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120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120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51206" name="Rectangle 8"/>
          <p:cNvSpPr>
            <a:spLocks noChangeArrowheads="1"/>
          </p:cNvSpPr>
          <p:nvPr/>
        </p:nvSpPr>
        <p:spPr bwMode="auto">
          <a:xfrm>
            <a:off x="876300" y="2057400"/>
            <a:ext cx="8001000" cy="3292475"/>
          </a:xfrm>
          <a:prstGeom prst="rect">
            <a:avLst/>
          </a:prstGeom>
          <a:noFill/>
          <a:ln w="9525">
            <a:noFill/>
            <a:miter lim="800000"/>
            <a:headEnd/>
            <a:tailEnd/>
          </a:ln>
        </p:spPr>
        <p:txBody>
          <a:bodyPr/>
          <a:lstStyle/>
          <a:p>
            <a:pPr marL="457200" indent="-457200" eaLnBrk="1" hangingPunct="1">
              <a:lnSpc>
                <a:spcPct val="90000"/>
              </a:lnSpc>
              <a:spcBef>
                <a:spcPct val="35000"/>
              </a:spcBef>
              <a:spcAft>
                <a:spcPct val="10000"/>
              </a:spcAft>
              <a:buClr>
                <a:srgbClr val="D1300D"/>
              </a:buClr>
              <a:buFont typeface="Arial" charset="0"/>
              <a:buAutoNum type="arabicPeriod"/>
            </a:pPr>
            <a:r>
              <a:rPr lang="en-US" sz="2800" dirty="0"/>
              <a:t>The PKU gene mutation rate is low</a:t>
            </a:r>
          </a:p>
          <a:p>
            <a:pPr marL="457200" indent="-457200" eaLnBrk="1" hangingPunct="1">
              <a:lnSpc>
                <a:spcPct val="90000"/>
              </a:lnSpc>
              <a:spcBef>
                <a:spcPct val="35000"/>
              </a:spcBef>
              <a:spcAft>
                <a:spcPct val="10000"/>
              </a:spcAft>
              <a:buClr>
                <a:srgbClr val="D1300D"/>
              </a:buClr>
              <a:buFont typeface="Arial" charset="0"/>
              <a:buAutoNum type="arabicPeriod"/>
            </a:pPr>
            <a:r>
              <a:rPr lang="en-US" sz="2800" dirty="0"/>
              <a:t>Mate selection is random with respect to whether or not an individual is a carrier for the PKU allele</a:t>
            </a:r>
          </a:p>
        </p:txBody>
      </p:sp>
      <p:sp>
        <p:nvSpPr>
          <p:cNvPr id="9" name="Rectangle 8"/>
          <p:cNvSpPr/>
          <p:nvPr/>
        </p:nvSpPr>
        <p:spPr>
          <a:xfrm>
            <a:off x="381000" y="3276600"/>
            <a:ext cx="8458200" cy="3388620"/>
          </a:xfrm>
          <a:prstGeom prst="rect">
            <a:avLst/>
          </a:prstGeom>
        </p:spPr>
        <p:txBody>
          <a:bodyPr wrap="square">
            <a:spAutoFit/>
          </a:bodyPr>
          <a:lstStyle/>
          <a:p>
            <a:pPr marL="495300" indent="-495300" eaLnBrk="1" hangingPunct="1">
              <a:lnSpc>
                <a:spcPct val="90000"/>
              </a:lnSpc>
              <a:spcBef>
                <a:spcPct val="35000"/>
              </a:spcBef>
              <a:spcAft>
                <a:spcPct val="10000"/>
              </a:spcAft>
              <a:buFont typeface="Arial" charset="0"/>
              <a:buAutoNum type="arabicPeriod" startAt="3"/>
            </a:pPr>
            <a:endParaRPr lang="en-US" sz="2800" dirty="0" smtClean="0"/>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Natural selection can only act on rare homozygous individuals who do not follow dietary restrictions </a:t>
            </a:r>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The population is large</a:t>
            </a:r>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Migration has no effect as many other populations have similar allele frequencies</a:t>
            </a:r>
          </a:p>
        </p:txBody>
      </p:sp>
    </p:spTree>
    <p:extLst>
      <p:ext uri="{BB962C8B-B14F-4D97-AF65-F5344CB8AC3E}">
        <p14:creationId xmlns:p14="http://schemas.microsoft.com/office/powerpoint/2010/main" val="22489671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1384300"/>
            <a:ext cx="8534400" cy="5356225"/>
          </a:xfrm>
        </p:spPr>
        <p:txBody>
          <a:bodyPr/>
          <a:lstStyle/>
          <a:p>
            <a:pPr eaLnBrk="1" hangingPunct="1">
              <a:lnSpc>
                <a:spcPct val="95000"/>
              </a:lnSpc>
              <a:spcBef>
                <a:spcPct val="40000"/>
              </a:spcBef>
            </a:pPr>
            <a:r>
              <a:rPr lang="en-US" sz="2800" smtClean="0"/>
              <a:t>The occurrence of PKU is 1 per 10,000 births</a:t>
            </a:r>
          </a:p>
          <a:p>
            <a:pPr lvl="1" eaLnBrk="1" hangingPunct="1">
              <a:lnSpc>
                <a:spcPct val="95000"/>
              </a:lnSpc>
              <a:spcBef>
                <a:spcPct val="40000"/>
              </a:spcBef>
            </a:pPr>
            <a:r>
              <a:rPr lang="en-US" sz="2600" i="1" smtClean="0"/>
              <a:t>q</a:t>
            </a:r>
            <a:r>
              <a:rPr lang="en-US" sz="2600" baseline="30000" smtClean="0"/>
              <a:t>2</a:t>
            </a:r>
            <a:r>
              <a:rPr lang="en-US" sz="2600" smtClean="0"/>
              <a:t> </a:t>
            </a:r>
            <a:r>
              <a:rPr lang="en-US" sz="2600" smtClean="0">
                <a:sym typeface="Symbol" pitchFamily="84" charset="2"/>
              </a:rPr>
              <a:t></a:t>
            </a:r>
            <a:r>
              <a:rPr lang="en-US" sz="2600" smtClean="0"/>
              <a:t> 0.0001</a:t>
            </a:r>
          </a:p>
          <a:p>
            <a:pPr lvl="1" eaLnBrk="1" hangingPunct="1">
              <a:lnSpc>
                <a:spcPct val="95000"/>
              </a:lnSpc>
              <a:spcBef>
                <a:spcPct val="40000"/>
              </a:spcBef>
            </a:pPr>
            <a:r>
              <a:rPr lang="en-US" sz="2600" i="1" smtClean="0"/>
              <a:t>q</a:t>
            </a:r>
            <a:r>
              <a:rPr lang="en-US" sz="2600" smtClean="0"/>
              <a:t> </a:t>
            </a:r>
            <a:r>
              <a:rPr lang="en-US" sz="2600" smtClean="0">
                <a:sym typeface="Symbol" pitchFamily="84" charset="2"/>
              </a:rPr>
              <a:t></a:t>
            </a:r>
            <a:r>
              <a:rPr lang="en-US" sz="2600" smtClean="0"/>
              <a:t> 0.01</a:t>
            </a:r>
          </a:p>
          <a:p>
            <a:pPr eaLnBrk="1" hangingPunct="1">
              <a:lnSpc>
                <a:spcPct val="95000"/>
              </a:lnSpc>
              <a:spcBef>
                <a:spcPct val="40000"/>
              </a:spcBef>
            </a:pPr>
            <a:r>
              <a:rPr lang="en-US" sz="2800" smtClean="0"/>
              <a:t>The frequency of normal alleles is</a:t>
            </a:r>
          </a:p>
          <a:p>
            <a:pPr lvl="1" eaLnBrk="1" hangingPunct="1">
              <a:lnSpc>
                <a:spcPct val="95000"/>
              </a:lnSpc>
              <a:spcBef>
                <a:spcPct val="40000"/>
              </a:spcBef>
            </a:pPr>
            <a:r>
              <a:rPr lang="en-US" sz="2600" i="1" smtClean="0"/>
              <a:t>p</a:t>
            </a:r>
            <a:r>
              <a:rPr lang="en-US" sz="2600" smtClean="0"/>
              <a:t> </a:t>
            </a:r>
            <a:r>
              <a:rPr lang="en-US" sz="2600" smtClean="0">
                <a:sym typeface="Symbol" pitchFamily="84" charset="2"/>
              </a:rPr>
              <a:t></a:t>
            </a:r>
            <a:r>
              <a:rPr lang="en-US" sz="2600" smtClean="0"/>
              <a:t> 1 – </a:t>
            </a:r>
            <a:r>
              <a:rPr lang="en-US" sz="2600" i="1" smtClean="0"/>
              <a:t>q </a:t>
            </a:r>
            <a:r>
              <a:rPr lang="en-US" sz="2600" smtClean="0">
                <a:sym typeface="Symbol" pitchFamily="84" charset="2"/>
              </a:rPr>
              <a:t></a:t>
            </a:r>
            <a:r>
              <a:rPr lang="en-US" sz="2600" smtClean="0"/>
              <a:t> 1 – 0.01 </a:t>
            </a:r>
            <a:r>
              <a:rPr lang="en-US" sz="2600" smtClean="0">
                <a:sym typeface="Symbol" pitchFamily="84" charset="2"/>
              </a:rPr>
              <a:t></a:t>
            </a:r>
            <a:r>
              <a:rPr lang="en-US" sz="2600" smtClean="0"/>
              <a:t> 0.99</a:t>
            </a:r>
            <a:endParaRPr lang="en-US" smtClean="0"/>
          </a:p>
          <a:p>
            <a:pPr eaLnBrk="1" hangingPunct="1">
              <a:lnSpc>
                <a:spcPct val="95000"/>
              </a:lnSpc>
              <a:spcBef>
                <a:spcPct val="40000"/>
              </a:spcBef>
            </a:pPr>
            <a:r>
              <a:rPr lang="en-US" sz="2800" smtClean="0"/>
              <a:t>The frequency of carriers is</a:t>
            </a:r>
            <a:endParaRPr lang="en-US" sz="3200" smtClean="0"/>
          </a:p>
          <a:p>
            <a:pPr lvl="1" eaLnBrk="1" hangingPunct="1">
              <a:lnSpc>
                <a:spcPct val="95000"/>
              </a:lnSpc>
              <a:spcBef>
                <a:spcPct val="40000"/>
              </a:spcBef>
            </a:pPr>
            <a:r>
              <a:rPr lang="en-US" sz="2600" smtClean="0"/>
              <a:t>2</a:t>
            </a:r>
            <a:r>
              <a:rPr lang="en-US" sz="2600" i="1" smtClean="0"/>
              <a:t>pq</a:t>
            </a:r>
            <a:r>
              <a:rPr lang="en-US" sz="2600" smtClean="0"/>
              <a:t> </a:t>
            </a:r>
            <a:r>
              <a:rPr lang="en-US" sz="2600" smtClean="0">
                <a:sym typeface="Symbol" pitchFamily="84" charset="2"/>
              </a:rPr>
              <a:t></a:t>
            </a:r>
            <a:r>
              <a:rPr lang="en-US" sz="2600" smtClean="0"/>
              <a:t> 2 </a:t>
            </a:r>
            <a:r>
              <a:rPr lang="en-US" sz="2600" smtClean="0">
                <a:sym typeface="Symbol" pitchFamily="84" charset="2"/>
              </a:rPr>
              <a:t></a:t>
            </a:r>
            <a:r>
              <a:rPr lang="en-US" sz="2600" smtClean="0"/>
              <a:t> 0.99 </a:t>
            </a:r>
            <a:r>
              <a:rPr lang="en-US" sz="2600" smtClean="0">
                <a:sym typeface="Symbol" pitchFamily="84" charset="2"/>
              </a:rPr>
              <a:t></a:t>
            </a:r>
            <a:r>
              <a:rPr lang="en-US" sz="2600" smtClean="0"/>
              <a:t> 0.01 </a:t>
            </a:r>
            <a:r>
              <a:rPr lang="en-US" sz="2600" smtClean="0">
                <a:sym typeface="Symbol" pitchFamily="84" charset="2"/>
              </a:rPr>
              <a:t></a:t>
            </a:r>
            <a:r>
              <a:rPr lang="en-US" sz="2600" smtClean="0"/>
              <a:t> 0.0198</a:t>
            </a:r>
          </a:p>
          <a:p>
            <a:pPr lvl="1" eaLnBrk="1" hangingPunct="1">
              <a:lnSpc>
                <a:spcPct val="95000"/>
              </a:lnSpc>
              <a:spcBef>
                <a:spcPct val="40000"/>
              </a:spcBef>
            </a:pPr>
            <a:r>
              <a:rPr lang="en-US" sz="2600" smtClean="0"/>
              <a:t>or approximately 2% of the U.S. population</a:t>
            </a:r>
          </a:p>
        </p:txBody>
      </p:sp>
      <p:grpSp>
        <p:nvGrpSpPr>
          <p:cNvPr id="53251" name="Group 3"/>
          <p:cNvGrpSpPr>
            <a:grpSpLocks/>
          </p:cNvGrpSpPr>
          <p:nvPr/>
        </p:nvGrpSpPr>
        <p:grpSpPr bwMode="auto">
          <a:xfrm>
            <a:off x="0" y="6553200"/>
            <a:ext cx="9144000" cy="304800"/>
            <a:chOff x="0" y="4128"/>
            <a:chExt cx="5760" cy="192"/>
          </a:xfrm>
        </p:grpSpPr>
        <p:sp>
          <p:nvSpPr>
            <p:cNvPr id="5325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0476668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2438400"/>
            <a:ext cx="8534400" cy="3213100"/>
          </a:xfrm>
        </p:spPr>
        <p:txBody>
          <a:bodyPr/>
          <a:lstStyle/>
          <a:p>
            <a:pPr eaLnBrk="1" hangingPunct="1"/>
            <a:r>
              <a:rPr lang="en-US" sz="2800" dirty="0" smtClean="0"/>
              <a:t>Three major factors alter allele frequencies and bring about most evolutionary change:</a:t>
            </a:r>
          </a:p>
          <a:p>
            <a:pPr marL="977900" lvl="1" indent="-304800" eaLnBrk="1" hangingPunct="1"/>
            <a:r>
              <a:rPr lang="en-US" sz="2600" dirty="0" smtClean="0"/>
              <a:t>Natural selection</a:t>
            </a:r>
          </a:p>
          <a:p>
            <a:pPr marL="977900" lvl="1" indent="-304800" eaLnBrk="1" hangingPunct="1"/>
            <a:r>
              <a:rPr lang="en-US" sz="2600" dirty="0" smtClean="0"/>
              <a:t>Genetic drift</a:t>
            </a:r>
          </a:p>
          <a:p>
            <a:pPr marL="977900" lvl="1" indent="-304800" eaLnBrk="1" hangingPunct="1"/>
            <a:r>
              <a:rPr lang="en-US" sz="2600" dirty="0" smtClean="0"/>
              <a:t>Gene flow</a:t>
            </a:r>
          </a:p>
          <a:p>
            <a:pPr marL="673100" lvl="1" indent="0" eaLnBrk="1" hangingPunct="1">
              <a:buNone/>
            </a:pPr>
            <a:endParaRPr lang="en-US" sz="2600" dirty="0" smtClean="0"/>
          </a:p>
        </p:txBody>
      </p:sp>
      <p:sp>
        <p:nvSpPr>
          <p:cNvPr id="54275" name="Rectangle 5"/>
          <p:cNvSpPr>
            <a:spLocks noGrp="1" noChangeArrowheads="1"/>
          </p:cNvSpPr>
          <p:nvPr>
            <p:ph type="title"/>
          </p:nvPr>
        </p:nvSpPr>
        <p:spPr>
          <a:xfrm>
            <a:off x="76200" y="642938"/>
            <a:ext cx="8978900" cy="1325562"/>
          </a:xfrm>
        </p:spPr>
        <p:txBody>
          <a:bodyPr/>
          <a:lstStyle/>
          <a:p>
            <a:pPr marL="57150" indent="-4763" eaLnBrk="1" hangingPunct="1"/>
            <a:r>
              <a:rPr lang="en-US" dirty="0" smtClean="0"/>
              <a:t>Natural selection, genetic drift, and gene flow can alter allele frequencies in a population</a:t>
            </a:r>
          </a:p>
        </p:txBody>
      </p:sp>
      <p:grpSp>
        <p:nvGrpSpPr>
          <p:cNvPr id="54276" name="Group 6"/>
          <p:cNvGrpSpPr>
            <a:grpSpLocks/>
          </p:cNvGrpSpPr>
          <p:nvPr/>
        </p:nvGrpSpPr>
        <p:grpSpPr bwMode="auto">
          <a:xfrm>
            <a:off x="0" y="6553200"/>
            <a:ext cx="9144000" cy="304800"/>
            <a:chOff x="0" y="4128"/>
            <a:chExt cx="5760" cy="192"/>
          </a:xfrm>
        </p:grpSpPr>
        <p:sp>
          <p:nvSpPr>
            <p:cNvPr id="5427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42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427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865341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0813" y="508000"/>
            <a:ext cx="8534400" cy="503238"/>
          </a:xfrm>
        </p:spPr>
        <p:txBody>
          <a:bodyPr/>
          <a:lstStyle/>
          <a:p>
            <a:pPr eaLnBrk="1" hangingPunct="1"/>
            <a:r>
              <a:rPr lang="en-US" smtClean="0"/>
              <a:t>Natural Selection</a:t>
            </a:r>
            <a:endParaRPr lang="en-US" smtClean="0">
              <a:solidFill>
                <a:schemeClr val="tx1"/>
              </a:solidFill>
            </a:endParaRPr>
          </a:p>
        </p:txBody>
      </p:sp>
      <p:sp>
        <p:nvSpPr>
          <p:cNvPr id="55299" name="Rectangle 3"/>
          <p:cNvSpPr>
            <a:spLocks noGrp="1" noChangeArrowheads="1"/>
          </p:cNvSpPr>
          <p:nvPr>
            <p:ph type="body" idx="1"/>
          </p:nvPr>
        </p:nvSpPr>
        <p:spPr>
          <a:xfrm>
            <a:off x="533400" y="1365250"/>
            <a:ext cx="7924800" cy="3816350"/>
          </a:xfrm>
        </p:spPr>
        <p:txBody>
          <a:bodyPr/>
          <a:lstStyle/>
          <a:p>
            <a:pPr eaLnBrk="1" hangingPunct="1"/>
            <a:r>
              <a:rPr lang="en-US" sz="2800" dirty="0" smtClean="0"/>
              <a:t>Differential success in reproduction results in certain alleles being passed to the next generation in greater proportions</a:t>
            </a:r>
          </a:p>
          <a:p>
            <a:pPr eaLnBrk="1" hangingPunct="1"/>
            <a:r>
              <a:rPr lang="en-US" sz="2800" dirty="0" smtClean="0"/>
              <a:t>For example, an allele that confers resistance to DDT increased in frequency after DDT was used widely in agriculture </a:t>
            </a:r>
          </a:p>
        </p:txBody>
      </p:sp>
      <p:grpSp>
        <p:nvGrpSpPr>
          <p:cNvPr id="55300" name="Group 4"/>
          <p:cNvGrpSpPr>
            <a:grpSpLocks/>
          </p:cNvGrpSpPr>
          <p:nvPr/>
        </p:nvGrpSpPr>
        <p:grpSpPr bwMode="auto">
          <a:xfrm>
            <a:off x="0" y="6553200"/>
            <a:ext cx="9144000" cy="304800"/>
            <a:chOff x="0" y="4128"/>
            <a:chExt cx="5760" cy="192"/>
          </a:xfrm>
        </p:grpSpPr>
        <p:sp>
          <p:nvSpPr>
            <p:cNvPr id="553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8957181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9700" y="508000"/>
            <a:ext cx="8534400" cy="503238"/>
          </a:xfrm>
        </p:spPr>
        <p:txBody>
          <a:bodyPr/>
          <a:lstStyle/>
          <a:p>
            <a:pPr eaLnBrk="1" hangingPunct="1"/>
            <a:r>
              <a:rPr lang="en-US" smtClean="0"/>
              <a:t>Gene Flow</a:t>
            </a:r>
            <a:endParaRPr lang="en-US" smtClean="0">
              <a:solidFill>
                <a:schemeClr val="tx1"/>
              </a:solidFill>
            </a:endParaRPr>
          </a:p>
        </p:txBody>
      </p:sp>
      <p:sp>
        <p:nvSpPr>
          <p:cNvPr id="73731" name="Rectangle 3"/>
          <p:cNvSpPr>
            <a:spLocks noGrp="1" noChangeArrowheads="1"/>
          </p:cNvSpPr>
          <p:nvPr>
            <p:ph type="body" idx="1"/>
          </p:nvPr>
        </p:nvSpPr>
        <p:spPr>
          <a:xfrm>
            <a:off x="533400" y="1371600"/>
            <a:ext cx="8534400" cy="5194300"/>
          </a:xfrm>
        </p:spPr>
        <p:txBody>
          <a:bodyPr/>
          <a:lstStyle/>
          <a:p>
            <a:pPr eaLnBrk="1" hangingPunct="1"/>
            <a:r>
              <a:rPr lang="en-US" sz="2800" b="1" dirty="0" smtClean="0"/>
              <a:t>Gene flow </a:t>
            </a:r>
            <a:r>
              <a:rPr lang="en-US" sz="2800" dirty="0" smtClean="0"/>
              <a:t>consists of the movement of alleles among populations</a:t>
            </a:r>
          </a:p>
          <a:p>
            <a:pPr eaLnBrk="1" hangingPunct="1"/>
            <a:r>
              <a:rPr lang="en-US" sz="2800" dirty="0" smtClean="0"/>
              <a:t>Alleles can be transferred through the movement of fertile individuals or gametes (for example, pollen)</a:t>
            </a:r>
          </a:p>
          <a:p>
            <a:pPr eaLnBrk="1" hangingPunct="1"/>
            <a:r>
              <a:rPr lang="en-US" sz="2800" dirty="0" smtClean="0"/>
              <a:t>Gene flow tends to reduce variation among populations over time </a:t>
            </a:r>
          </a:p>
        </p:txBody>
      </p:sp>
      <p:grpSp>
        <p:nvGrpSpPr>
          <p:cNvPr id="73732" name="Group 4"/>
          <p:cNvGrpSpPr>
            <a:grpSpLocks/>
          </p:cNvGrpSpPr>
          <p:nvPr/>
        </p:nvGrpSpPr>
        <p:grpSpPr bwMode="auto">
          <a:xfrm>
            <a:off x="0" y="6553200"/>
            <a:ext cx="9144000" cy="304800"/>
            <a:chOff x="0" y="4128"/>
            <a:chExt cx="5760" cy="192"/>
          </a:xfrm>
        </p:grpSpPr>
        <p:sp>
          <p:nvSpPr>
            <p:cNvPr id="7373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37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373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260605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9700" y="508000"/>
            <a:ext cx="8534400" cy="503238"/>
          </a:xfrm>
        </p:spPr>
        <p:txBody>
          <a:bodyPr/>
          <a:lstStyle/>
          <a:p>
            <a:pPr eaLnBrk="1" hangingPunct="1"/>
            <a:r>
              <a:rPr lang="en-US" smtClean="0"/>
              <a:t>Genetic Drift</a:t>
            </a:r>
            <a:endParaRPr lang="en-US" smtClean="0">
              <a:solidFill>
                <a:schemeClr val="tx1"/>
              </a:solidFill>
            </a:endParaRPr>
          </a:p>
        </p:txBody>
      </p:sp>
      <p:sp>
        <p:nvSpPr>
          <p:cNvPr id="56323" name="Rectangle 3"/>
          <p:cNvSpPr>
            <a:spLocks noGrp="1" noChangeArrowheads="1"/>
          </p:cNvSpPr>
          <p:nvPr>
            <p:ph type="body" idx="1"/>
          </p:nvPr>
        </p:nvSpPr>
        <p:spPr>
          <a:xfrm>
            <a:off x="533400" y="1365250"/>
            <a:ext cx="8534400" cy="3981450"/>
          </a:xfrm>
        </p:spPr>
        <p:txBody>
          <a:bodyPr/>
          <a:lstStyle/>
          <a:p>
            <a:pPr eaLnBrk="1" hangingPunct="1"/>
            <a:r>
              <a:rPr lang="en-US" sz="2800" dirty="0" smtClean="0"/>
              <a:t>The smaller a sample, the greater the chance of deviation from a predicted result</a:t>
            </a:r>
          </a:p>
          <a:p>
            <a:pPr eaLnBrk="1" hangingPunct="1"/>
            <a:r>
              <a:rPr lang="en-US" sz="2800" b="1" dirty="0" smtClean="0"/>
              <a:t>Genetic drift </a:t>
            </a:r>
            <a:r>
              <a:rPr lang="en-US" sz="2800" dirty="0" smtClean="0"/>
              <a:t>describes how allele frequencies fluctuate unpredictably from one generation to the next</a:t>
            </a:r>
          </a:p>
          <a:p>
            <a:pPr eaLnBrk="1" hangingPunct="1"/>
            <a:r>
              <a:rPr lang="en-US" sz="2800" dirty="0" smtClean="0"/>
              <a:t>Genetic drift tends to reduce genetic variation through losses of alleles </a:t>
            </a:r>
          </a:p>
        </p:txBody>
      </p:sp>
      <p:grpSp>
        <p:nvGrpSpPr>
          <p:cNvPr id="56324" name="Group 6"/>
          <p:cNvGrpSpPr>
            <a:grpSpLocks/>
          </p:cNvGrpSpPr>
          <p:nvPr/>
        </p:nvGrpSpPr>
        <p:grpSpPr bwMode="auto">
          <a:xfrm>
            <a:off x="0" y="6553200"/>
            <a:ext cx="9144000" cy="304800"/>
            <a:chOff x="0" y="4128"/>
            <a:chExt cx="5760" cy="192"/>
          </a:xfrm>
        </p:grpSpPr>
        <p:sp>
          <p:nvSpPr>
            <p:cNvPr id="5632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632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6325"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96267" name="Text Box 11"/>
          <p:cNvSpPr txBox="1">
            <a:spLocks noChangeArrowheads="1"/>
          </p:cNvSpPr>
          <p:nvPr/>
        </p:nvSpPr>
        <p:spPr bwMode="auto">
          <a:xfrm>
            <a:off x="0" y="5078343"/>
            <a:ext cx="8991600" cy="707886"/>
          </a:xfrm>
          <a:prstGeom prst="rect">
            <a:avLst/>
          </a:prstGeom>
          <a:noFill/>
          <a:ln w="9525">
            <a:noFill/>
            <a:miter lim="800000"/>
            <a:headEnd/>
            <a:tailEnd/>
          </a:ln>
        </p:spPr>
        <p:txBody>
          <a:bodyPr wrap="square">
            <a:spAutoFit/>
          </a:bodyPr>
          <a:lstStyle/>
          <a:p>
            <a:pPr>
              <a:spcBef>
                <a:spcPct val="50000"/>
              </a:spcBef>
              <a:defRPr/>
            </a:pPr>
            <a:r>
              <a:rPr lang="en-US" sz="2200" dirty="0">
                <a:solidFill>
                  <a:schemeClr val="tx2"/>
                </a:solidFill>
              </a:rPr>
              <a:t>Animation: </a:t>
            </a:r>
            <a:r>
              <a:rPr lang="en-US" sz="2200" dirty="0">
                <a:effectLst>
                  <a:outerShdw blurRad="38100" dist="38100" dir="2700000" algn="tl">
                    <a:srgbClr val="C0C0C0"/>
                  </a:outerShdw>
                </a:effectLst>
              </a:rPr>
              <a:t>Causes of Evolutionary </a:t>
            </a:r>
            <a:r>
              <a:rPr lang="en-US" sz="2200" dirty="0" smtClean="0">
                <a:effectLst>
                  <a:outerShdw blurRad="38100" dist="38100" dir="2700000" algn="tl">
                    <a:srgbClr val="C0C0C0"/>
                  </a:outerShdw>
                </a:effectLst>
              </a:rPr>
              <a:t>Change</a:t>
            </a:r>
          </a:p>
          <a:p>
            <a:pPr>
              <a:spcBef>
                <a:spcPct val="50000"/>
              </a:spcBef>
              <a:defRPr/>
            </a:pPr>
            <a:r>
              <a:rPr lang="en-US" sz="1200" dirty="0" smtClean="0">
                <a:effectLst>
                  <a:outerShdw blurRad="38100" dist="38100" dir="2700000" algn="tl">
                    <a:srgbClr val="C0C0C0"/>
                  </a:outerShdw>
                </a:effectLst>
                <a:hlinkClick r:id="rId3"/>
              </a:rPr>
              <a:t>http://highered.mcgraw-hill.com/sites/9834092339/student_view0/chapter20/animation_-_mechanisms_of_evolution.html</a:t>
            </a:r>
            <a:endParaRPr lang="en-US" sz="1200" dirty="0">
              <a:effectLst>
                <a:outerShdw blurRad="38100" dist="38100" dir="2700000" algn="tl">
                  <a:srgbClr val="C0C0C0"/>
                </a:outerShdw>
              </a:effectLst>
            </a:endParaRPr>
          </a:p>
        </p:txBody>
      </p:sp>
    </p:spTree>
    <p:extLst>
      <p:ext uri="{BB962C8B-B14F-4D97-AF65-F5344CB8AC3E}">
        <p14:creationId xmlns:p14="http://schemas.microsoft.com/office/powerpoint/2010/main" val="11251570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 Drift</a:t>
            </a:r>
            <a:endParaRPr lang="en-US" dirty="0"/>
          </a:p>
        </p:txBody>
      </p:sp>
      <p:sp>
        <p:nvSpPr>
          <p:cNvPr id="5" name="Text Placeholder 4"/>
          <p:cNvSpPr>
            <a:spLocks noGrp="1"/>
          </p:cNvSpPr>
          <p:nvPr>
            <p:ph type="body" idx="1"/>
          </p:nvPr>
        </p:nvSpPr>
        <p:spPr/>
        <p:txBody>
          <a:bodyPr/>
          <a:lstStyle/>
          <a:p>
            <a:r>
              <a:rPr lang="en-US" dirty="0" smtClean="0"/>
              <a:t>Bottleneck Effect</a:t>
            </a:r>
            <a:endParaRPr lang="en-US" dirty="0"/>
          </a:p>
        </p:txBody>
      </p:sp>
      <p:sp>
        <p:nvSpPr>
          <p:cNvPr id="7" name="Text Placeholder 6"/>
          <p:cNvSpPr>
            <a:spLocks noGrp="1"/>
          </p:cNvSpPr>
          <p:nvPr>
            <p:ph type="body" sz="half" idx="3"/>
          </p:nvPr>
        </p:nvSpPr>
        <p:spPr/>
        <p:txBody>
          <a:bodyPr/>
          <a:lstStyle/>
          <a:p>
            <a:r>
              <a:rPr lang="en-US" dirty="0" smtClean="0"/>
              <a:t>Founder Effect</a:t>
            </a:r>
            <a:endParaRPr lang="en-US" dirty="0"/>
          </a:p>
        </p:txBody>
      </p:sp>
      <p:sp>
        <p:nvSpPr>
          <p:cNvPr id="6" name="Content Placeholder 5"/>
          <p:cNvSpPr>
            <a:spLocks noGrp="1"/>
          </p:cNvSpPr>
          <p:nvPr>
            <p:ph sz="quarter" idx="2"/>
          </p:nvPr>
        </p:nvSpPr>
        <p:spPr/>
        <p:txBody>
          <a:bodyPr>
            <a:normAutofit fontScale="92500" lnSpcReduction="20000"/>
          </a:bodyPr>
          <a:lstStyle/>
          <a:p>
            <a:r>
              <a:rPr lang="en-US" dirty="0" smtClean="0"/>
              <a:t>A population </a:t>
            </a:r>
            <a:r>
              <a:rPr lang="en-US" dirty="0" smtClean="0">
                <a:hlinkClick r:id="rId2"/>
              </a:rPr>
              <a:t>bottleneck</a:t>
            </a:r>
            <a:r>
              <a:rPr lang="en-US" dirty="0" smtClean="0"/>
              <a:t> is a significant reduction in the size of a population that causes the extinction of many genetic lineages within that population, thus decreasing genetic diversity.</a:t>
            </a:r>
          </a:p>
          <a:p>
            <a:r>
              <a:rPr lang="en-US" dirty="0" smtClean="0"/>
              <a:t>Genetic drift that occurs as a result of a drastic reduction in population by an event having little to do with the usual forces of natural selection.</a:t>
            </a:r>
          </a:p>
          <a:p>
            <a:endParaRPr lang="en-US" dirty="0"/>
          </a:p>
        </p:txBody>
      </p:sp>
      <p:sp>
        <p:nvSpPr>
          <p:cNvPr id="8" name="Content Placeholder 7"/>
          <p:cNvSpPr>
            <a:spLocks noGrp="1"/>
          </p:cNvSpPr>
          <p:nvPr>
            <p:ph sz="quarter" idx="4"/>
          </p:nvPr>
        </p:nvSpPr>
        <p:spPr/>
        <p:txBody>
          <a:bodyPr>
            <a:normAutofit fontScale="70000" lnSpcReduction="20000"/>
          </a:bodyPr>
          <a:lstStyle/>
          <a:p>
            <a:pPr>
              <a:buNone/>
            </a:pPr>
            <a:r>
              <a:rPr lang="en-US" dirty="0" smtClean="0"/>
              <a:t/>
            </a:r>
            <a:br>
              <a:rPr lang="en-US" dirty="0" smtClean="0"/>
            </a:br>
            <a:endParaRPr lang="en-US" dirty="0" smtClean="0"/>
          </a:p>
          <a:p>
            <a:r>
              <a:rPr lang="en-US" dirty="0" smtClean="0"/>
              <a:t>The term "founder effect" refers to the observation that when a small group of individuals breaks off from a larger population and establishes a new population, chance plays a large role in determining which alleles are represented in the new population. The particular alleles may not be representative of the larger population. As the new population grows, the </a:t>
            </a:r>
            <a:r>
              <a:rPr lang="en-US" dirty="0" smtClean="0">
                <a:hlinkClick r:id="rId3"/>
              </a:rPr>
              <a:t>allele</a:t>
            </a:r>
            <a:r>
              <a:rPr lang="en-US" dirty="0" smtClean="0"/>
              <a:t> frequencies will usually continue to reflect the original small group.</a:t>
            </a:r>
          </a:p>
          <a:p>
            <a:endParaRPr lang="en-US" dirty="0"/>
          </a:p>
        </p:txBody>
      </p:sp>
      <p:pic>
        <p:nvPicPr>
          <p:cNvPr id="12290" name="Picture 2" descr="http://www.kminot.com/art/charts/bottleneck_effect.jpg"/>
          <p:cNvPicPr>
            <a:picLocks noChangeAspect="1" noChangeArrowheads="1"/>
          </p:cNvPicPr>
          <p:nvPr/>
        </p:nvPicPr>
        <p:blipFill>
          <a:blip r:embed="rId4" cstate="print"/>
          <a:srcRect/>
          <a:stretch>
            <a:fillRect/>
          </a:stretch>
        </p:blipFill>
        <p:spPr bwMode="auto">
          <a:xfrm>
            <a:off x="0" y="1143000"/>
            <a:ext cx="4572000" cy="4210050"/>
          </a:xfrm>
          <a:prstGeom prst="rect">
            <a:avLst/>
          </a:prstGeom>
          <a:noFill/>
        </p:spPr>
      </p:pic>
      <p:grpSp>
        <p:nvGrpSpPr>
          <p:cNvPr id="14" name="Group 13"/>
          <p:cNvGrpSpPr/>
          <p:nvPr/>
        </p:nvGrpSpPr>
        <p:grpSpPr>
          <a:xfrm>
            <a:off x="4648200" y="457200"/>
            <a:ext cx="4267200" cy="4886325"/>
            <a:chOff x="4648200" y="457200"/>
            <a:chExt cx="4267200" cy="4886325"/>
          </a:xfrm>
        </p:grpSpPr>
        <p:pic>
          <p:nvPicPr>
            <p:cNvPr id="12292" name="Picture 4" descr="http://www.jewcy.com/files/images/16-2_0.mid-size.jpg"/>
            <p:cNvPicPr>
              <a:picLocks noChangeAspect="1" noChangeArrowheads="1"/>
            </p:cNvPicPr>
            <p:nvPr/>
          </p:nvPicPr>
          <p:blipFill>
            <a:blip r:embed="rId5" cstate="print"/>
            <a:srcRect/>
            <a:stretch>
              <a:fillRect/>
            </a:stretch>
          </p:blipFill>
          <p:spPr bwMode="auto">
            <a:xfrm>
              <a:off x="4800600" y="2667000"/>
              <a:ext cx="4114800" cy="2676525"/>
            </a:xfrm>
            <a:prstGeom prst="rect">
              <a:avLst/>
            </a:prstGeom>
            <a:noFill/>
          </p:spPr>
        </p:pic>
        <p:grpSp>
          <p:nvGrpSpPr>
            <p:cNvPr id="13" name="Group 12"/>
            <p:cNvGrpSpPr/>
            <p:nvPr/>
          </p:nvGrpSpPr>
          <p:grpSpPr>
            <a:xfrm>
              <a:off x="4648200" y="457200"/>
              <a:ext cx="4267200" cy="2286000"/>
              <a:chOff x="4648200" y="457200"/>
              <a:chExt cx="4267200" cy="2286000"/>
            </a:xfrm>
          </p:grpSpPr>
          <p:sp>
            <p:nvSpPr>
              <p:cNvPr id="11" name="Rectangle 10"/>
              <p:cNvSpPr/>
              <p:nvPr/>
            </p:nvSpPr>
            <p:spPr>
              <a:xfrm>
                <a:off x="4648200" y="457200"/>
                <a:ext cx="4267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533400"/>
                <a:ext cx="4114800" cy="1569660"/>
              </a:xfrm>
              <a:prstGeom prst="rect">
                <a:avLst/>
              </a:prstGeom>
              <a:noFill/>
            </p:spPr>
            <p:txBody>
              <a:bodyPr wrap="square" rtlCol="0">
                <a:spAutoFit/>
              </a:bodyPr>
              <a:lstStyle/>
              <a:p>
                <a:r>
                  <a:rPr lang="en-US" sz="2400" dirty="0" smtClean="0"/>
                  <a:t>Because the founding gene pool was so small, polydactyl is common among  the Amish</a:t>
                </a:r>
                <a:endParaRPr lang="en-US" sz="2400" dirty="0"/>
              </a:p>
            </p:txBody>
          </p:sp>
        </p:grpSp>
      </p:grpSp>
    </p:spTree>
    <p:extLst>
      <p:ext uri="{BB962C8B-B14F-4D97-AF65-F5344CB8AC3E}">
        <p14:creationId xmlns:p14="http://schemas.microsoft.com/office/powerpoint/2010/main" val="16060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533400" y="1371600"/>
            <a:ext cx="8001000" cy="3225800"/>
          </a:xfrm>
        </p:spPr>
        <p:txBody>
          <a:bodyPr/>
          <a:lstStyle/>
          <a:p>
            <a:pPr eaLnBrk="1" hangingPunct="1"/>
            <a:r>
              <a:rPr lang="en-US" sz="2800" smtClean="0"/>
              <a:t>Genetic drift and gene flow do not consistently lead to adaptive evolution as they can increase or decrease the match between an organism and its environment</a:t>
            </a:r>
          </a:p>
        </p:txBody>
      </p:sp>
      <p:grpSp>
        <p:nvGrpSpPr>
          <p:cNvPr id="93187" name="Group 3"/>
          <p:cNvGrpSpPr>
            <a:grpSpLocks/>
          </p:cNvGrpSpPr>
          <p:nvPr/>
        </p:nvGrpSpPr>
        <p:grpSpPr bwMode="auto">
          <a:xfrm>
            <a:off x="0" y="6553200"/>
            <a:ext cx="9144000" cy="304800"/>
            <a:chOff x="0" y="4128"/>
            <a:chExt cx="5760" cy="192"/>
          </a:xfrm>
        </p:grpSpPr>
        <p:sp>
          <p:nvSpPr>
            <p:cNvPr id="93189"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319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318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2836265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7000" y="512763"/>
            <a:ext cx="8534400" cy="503237"/>
          </a:xfrm>
        </p:spPr>
        <p:txBody>
          <a:bodyPr/>
          <a:lstStyle/>
          <a:p>
            <a:pPr eaLnBrk="1" hangingPunct="1"/>
            <a:r>
              <a:rPr lang="en-US" i="1" smtClean="0"/>
              <a:t>The Founder Effect</a:t>
            </a:r>
          </a:p>
        </p:txBody>
      </p:sp>
      <p:sp>
        <p:nvSpPr>
          <p:cNvPr id="60419" name="Rectangle 3"/>
          <p:cNvSpPr>
            <a:spLocks noGrp="1" noChangeArrowheads="1"/>
          </p:cNvSpPr>
          <p:nvPr>
            <p:ph type="body" idx="1"/>
          </p:nvPr>
        </p:nvSpPr>
        <p:spPr>
          <a:xfrm>
            <a:off x="533400" y="1371600"/>
            <a:ext cx="7924800" cy="3225800"/>
          </a:xfrm>
        </p:spPr>
        <p:txBody>
          <a:bodyPr/>
          <a:lstStyle/>
          <a:p>
            <a:pPr marL="350838" indent="-350838" eaLnBrk="1" hangingPunct="1"/>
            <a:r>
              <a:rPr lang="en-US" sz="2800" dirty="0" smtClean="0"/>
              <a:t>The </a:t>
            </a:r>
            <a:r>
              <a:rPr lang="en-US" sz="2800" b="1" dirty="0" smtClean="0"/>
              <a:t>founder effect </a:t>
            </a:r>
            <a:r>
              <a:rPr lang="en-US" sz="2800" dirty="0" smtClean="0"/>
              <a:t>occurs when a few individuals become isolated from a larger population</a:t>
            </a:r>
          </a:p>
          <a:p>
            <a:pPr marL="350838" indent="-350838" eaLnBrk="1" hangingPunct="1"/>
            <a:r>
              <a:rPr lang="en-US" sz="2800" dirty="0" smtClean="0"/>
              <a:t>Allele frequencies in the small founder population can be different from those in the larger parent population </a:t>
            </a:r>
          </a:p>
        </p:txBody>
      </p:sp>
      <p:grpSp>
        <p:nvGrpSpPr>
          <p:cNvPr id="60420" name="Group 4"/>
          <p:cNvGrpSpPr>
            <a:grpSpLocks/>
          </p:cNvGrpSpPr>
          <p:nvPr/>
        </p:nvGrpSpPr>
        <p:grpSpPr bwMode="auto">
          <a:xfrm>
            <a:off x="0" y="6553200"/>
            <a:ext cx="9144000" cy="304800"/>
            <a:chOff x="0" y="4128"/>
            <a:chExt cx="5760" cy="192"/>
          </a:xfrm>
        </p:grpSpPr>
        <p:sp>
          <p:nvSpPr>
            <p:cNvPr id="6042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042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042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4911375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 y="508000"/>
            <a:ext cx="8534400" cy="503238"/>
          </a:xfrm>
        </p:spPr>
        <p:txBody>
          <a:bodyPr/>
          <a:lstStyle/>
          <a:p>
            <a:pPr eaLnBrk="1" hangingPunct="1"/>
            <a:r>
              <a:rPr lang="en-US" i="1" smtClean="0"/>
              <a:t>The Bottleneck Effect</a:t>
            </a:r>
          </a:p>
        </p:txBody>
      </p:sp>
      <p:sp>
        <p:nvSpPr>
          <p:cNvPr id="61443" name="Rectangle 3"/>
          <p:cNvSpPr>
            <a:spLocks noGrp="1" noChangeArrowheads="1"/>
          </p:cNvSpPr>
          <p:nvPr>
            <p:ph type="body" idx="1"/>
          </p:nvPr>
        </p:nvSpPr>
        <p:spPr>
          <a:xfrm>
            <a:off x="533400" y="1371600"/>
            <a:ext cx="8229600" cy="3981450"/>
          </a:xfrm>
        </p:spPr>
        <p:txBody>
          <a:bodyPr/>
          <a:lstStyle/>
          <a:p>
            <a:pPr marL="350838" indent="-350838" eaLnBrk="1" hangingPunct="1"/>
            <a:r>
              <a:rPr lang="en-US" sz="2800" dirty="0" smtClean="0"/>
              <a:t>The </a:t>
            </a:r>
            <a:r>
              <a:rPr lang="en-US" sz="2800" b="1" dirty="0" smtClean="0"/>
              <a:t>bottleneck effect </a:t>
            </a:r>
            <a:r>
              <a:rPr lang="en-US" sz="2800" dirty="0" smtClean="0"/>
              <a:t>is a sudden reduction in population size due to a change in the environment </a:t>
            </a:r>
          </a:p>
          <a:p>
            <a:pPr marL="350838" indent="-350838" eaLnBrk="1" hangingPunct="1"/>
            <a:r>
              <a:rPr lang="en-US" sz="2800" dirty="0" smtClean="0"/>
              <a:t>The resulting gene pool may no longer be reflective of the original population’s gene pool</a:t>
            </a:r>
          </a:p>
          <a:p>
            <a:pPr marL="350838" indent="-350838" eaLnBrk="1" hangingPunct="1"/>
            <a:r>
              <a:rPr lang="en-US" sz="2800" dirty="0" smtClean="0"/>
              <a:t>If the population remains small, it may be further affected by genetic drift </a:t>
            </a:r>
          </a:p>
        </p:txBody>
      </p:sp>
      <p:grpSp>
        <p:nvGrpSpPr>
          <p:cNvPr id="61444" name="Group 4"/>
          <p:cNvGrpSpPr>
            <a:grpSpLocks/>
          </p:cNvGrpSpPr>
          <p:nvPr/>
        </p:nvGrpSpPr>
        <p:grpSpPr bwMode="auto">
          <a:xfrm>
            <a:off x="0" y="6553200"/>
            <a:ext cx="9144000" cy="304800"/>
            <a:chOff x="0" y="4128"/>
            <a:chExt cx="5760" cy="192"/>
          </a:xfrm>
        </p:grpSpPr>
        <p:sp>
          <p:nvSpPr>
            <p:cNvPr id="6144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144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144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266209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8425</Words>
  <Application>Microsoft Office PowerPoint</Application>
  <PresentationFormat>On-screen Show (4:3)</PresentationFormat>
  <Paragraphs>1461</Paragraphs>
  <Slides>206</Slides>
  <Notes>137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206</vt:i4>
      </vt:variant>
    </vt:vector>
  </HeadingPairs>
  <TitlesOfParts>
    <vt:vector size="219" baseType="lpstr">
      <vt:lpstr>Arial</vt:lpstr>
      <vt:lpstr>Arial Black</vt:lpstr>
      <vt:lpstr>Calibri</vt:lpstr>
      <vt:lpstr>Calibri Light</vt:lpstr>
      <vt:lpstr>Monotype Sorts</vt:lpstr>
      <vt:lpstr>Symbol</vt:lpstr>
      <vt:lpstr>Times</vt:lpstr>
      <vt:lpstr>Times New Roman</vt:lpstr>
      <vt:lpstr>Verdana</vt:lpstr>
      <vt:lpstr>Wingdings</vt:lpstr>
      <vt:lpstr>ヒラギノ角ゴ Pro W3</vt:lpstr>
      <vt:lpstr>Blank Presentation</vt:lpstr>
      <vt:lpstr>Office Theme</vt:lpstr>
      <vt:lpstr>PowerPoint Presentation</vt:lpstr>
      <vt:lpstr>History of Evolution</vt:lpstr>
      <vt:lpstr>The theory of Evolution</vt:lpstr>
      <vt:lpstr>2 Main Types of Evolution</vt:lpstr>
      <vt:lpstr>2 Main Types of Evolution (Cont.)</vt:lpstr>
      <vt:lpstr>Overview: Endless Forms Most Beautiful</vt:lpstr>
      <vt:lpstr>The Darwinian revolution challenged traditional views of a young Earth inhabited by unchanging species</vt:lpstr>
      <vt:lpstr>Figure 22.2</vt:lpstr>
      <vt:lpstr>Scala Naturae and Classification of Species</vt:lpstr>
      <vt:lpstr>Ideas About Change over Time</vt:lpstr>
      <vt:lpstr>Figure 22.3</vt:lpstr>
      <vt:lpstr>Evidence for Evolution</vt:lpstr>
      <vt:lpstr>Types of Fossils</vt:lpstr>
      <vt:lpstr>PowerPoint Presentation</vt:lpstr>
      <vt:lpstr>PowerPoint Presentation</vt:lpstr>
      <vt:lpstr>Lamarck’s Hypothesis of Evolution</vt:lpstr>
      <vt:lpstr>Darwin’s Research</vt:lpstr>
      <vt:lpstr>Figure 22.5a</vt:lpstr>
      <vt:lpstr>Figure 22.5c</vt:lpstr>
      <vt:lpstr>Darwin’s Focus on Adaptation</vt:lpstr>
      <vt:lpstr>PowerPoint Presentation</vt:lpstr>
      <vt:lpstr>Descent with Modification</vt:lpstr>
      <vt:lpstr>The Theory of Evolution</vt:lpstr>
      <vt:lpstr>Artificial Selection, Natural Selection, and Adaptation</vt:lpstr>
      <vt:lpstr>Figure 22.9</vt:lpstr>
      <vt:lpstr>PowerPoint Presentation</vt:lpstr>
      <vt:lpstr>PowerPoint Presentation</vt:lpstr>
      <vt:lpstr>PowerPoint Presentation</vt:lpstr>
      <vt:lpstr>Natural Selection: A Summary</vt:lpstr>
      <vt:lpstr>PowerPoint Presentation</vt:lpstr>
      <vt:lpstr>Direct Observations of Evolutionary Change</vt:lpstr>
      <vt:lpstr>  Let’s See an Example of Natural Selection in Action………. Imagine that there are 10 bacteria growing on your hand.</vt:lpstr>
      <vt:lpstr>You use Germ-x to clean your hand everyday.</vt:lpstr>
      <vt:lpstr>After 4 days, there are still 3 bacteria on your hands that have survived.</vt:lpstr>
      <vt:lpstr>Is there anything special about these bacteria?</vt:lpstr>
      <vt:lpstr>Those 3 that are “resistant” will undergo asexual reproduction.</vt:lpstr>
      <vt:lpstr>And after a short period of time, your hands will be covered with tons of bacteria that are ALL resistant to Germ-X. </vt:lpstr>
      <vt:lpstr>The Evolution of Drug-Resistant Bacteria</vt:lpstr>
      <vt:lpstr>Natural Selection in Response to Introduced Plant Species </vt:lpstr>
      <vt:lpstr>Figure 22.13b</vt:lpstr>
      <vt:lpstr>PowerPoint Presentation</vt:lpstr>
      <vt:lpstr>Figure 22.UN03</vt:lpstr>
      <vt:lpstr>Evidence for Evolution   </vt:lpstr>
      <vt:lpstr>Homology</vt:lpstr>
      <vt:lpstr>Figure 22.15</vt:lpstr>
      <vt:lpstr>PowerPoint Presentation</vt:lpstr>
      <vt:lpstr>PowerPoint Presentation</vt:lpstr>
      <vt:lpstr>A Different Cause of  Resemblance: Convergent Evolution</vt:lpstr>
      <vt:lpstr>Anatomical </vt:lpstr>
      <vt:lpstr>Anatomical </vt:lpstr>
      <vt:lpstr>MIMICRY</vt:lpstr>
      <vt:lpstr>PowerPoint Presentation</vt:lpstr>
      <vt:lpstr>Anatomical </vt:lpstr>
      <vt:lpstr>CAMOUFLAGE</vt:lpstr>
      <vt:lpstr>Homologies and “Tree Thinking”</vt:lpstr>
      <vt:lpstr>Figure 22.17</vt:lpstr>
      <vt:lpstr>Biogeography</vt:lpstr>
      <vt:lpstr>PowerPoint Presentation</vt:lpstr>
      <vt:lpstr>PowerPoint Presentation</vt:lpstr>
      <vt:lpstr>Variation Makes Evolution Possible</vt:lpstr>
      <vt:lpstr>Mutations</vt:lpstr>
      <vt:lpstr>Mutations</vt:lpstr>
      <vt:lpstr>Mutations</vt:lpstr>
      <vt:lpstr>Mutation Rates</vt:lpstr>
      <vt:lpstr>Sexual Recombination</vt:lpstr>
      <vt:lpstr>Prokaryotes &amp; Viruses</vt:lpstr>
      <vt:lpstr>Overview: The Smallest Unit of Evolution</vt:lpstr>
      <vt:lpstr>Figure 23.1</vt:lpstr>
      <vt:lpstr>Figure 23.2</vt:lpstr>
      <vt:lpstr>PowerPoint Presentation</vt:lpstr>
      <vt:lpstr>Genetic variation makes evolution possible</vt:lpstr>
      <vt:lpstr>Variation Within a Population</vt:lpstr>
      <vt:lpstr>PowerPoint Presentation</vt:lpstr>
      <vt:lpstr>Variation Between Populations</vt:lpstr>
      <vt:lpstr>Figure 23.5 A cline determined by temperature.</vt:lpstr>
      <vt:lpstr>Sources of Genetic Variation</vt:lpstr>
      <vt:lpstr>Altering Gene Number or Position</vt:lpstr>
      <vt:lpstr>Sexual Reproduction</vt:lpstr>
      <vt:lpstr>The Hardy-Weinberg equation can be used to test whether a population is evolving</vt:lpstr>
      <vt:lpstr>Figure 23.6</vt:lpstr>
      <vt:lpstr>Hardy-Weinberg Equilibrium</vt:lpstr>
      <vt:lpstr>Conditions for Hardy-Weinberg Equilibrium</vt:lpstr>
      <vt:lpstr>PowerPoint Presentation</vt:lpstr>
      <vt:lpstr>PowerPoint Presentation</vt:lpstr>
      <vt:lpstr>PowerPoint Presentation</vt:lpstr>
      <vt:lpstr>PowerPoint Presentation</vt:lpstr>
      <vt:lpstr>Figure 23.8a</vt:lpstr>
      <vt:lpstr>Figure 23.9-3</vt:lpstr>
      <vt:lpstr>PowerPoint Presentation</vt:lpstr>
      <vt:lpstr>Applying the Hardy-Weinberg Principle</vt:lpstr>
      <vt:lpstr>PowerPoint Presentation</vt:lpstr>
      <vt:lpstr>Natural selection, genetic drift, and gene flow can alter allele frequencies in a population</vt:lpstr>
      <vt:lpstr>Natural Selection</vt:lpstr>
      <vt:lpstr>Gene Flow</vt:lpstr>
      <vt:lpstr>Genetic Drift</vt:lpstr>
      <vt:lpstr>Genetic Drift</vt:lpstr>
      <vt:lpstr>PowerPoint Presentation</vt:lpstr>
      <vt:lpstr>The Founder Effect</vt:lpstr>
      <vt:lpstr>The Bottleneck Effect</vt:lpstr>
      <vt:lpstr>Figure 23.10-3</vt:lpstr>
      <vt:lpstr>Case Study: Impact of Genetic Drift on the Greater Prairie Chicken</vt:lpstr>
      <vt:lpstr>Figure 23.11</vt:lpstr>
      <vt:lpstr>Natural selection is the only mechanism that consistently causes adaptive evolution</vt:lpstr>
      <vt:lpstr>Relative Fitness</vt:lpstr>
      <vt:lpstr>Figure 23.13</vt:lpstr>
      <vt:lpstr>Directional, Disruptive, and Stabilizing Selection</vt:lpstr>
      <vt:lpstr>3 Types of Natural Selection</vt:lpstr>
      <vt:lpstr>Directional Selection</vt:lpstr>
      <vt:lpstr>Disruptive Selection</vt:lpstr>
      <vt:lpstr>Stabilizing Selection</vt:lpstr>
      <vt:lpstr>Sexual Selection</vt:lpstr>
      <vt:lpstr>Figure 23.15</vt:lpstr>
      <vt:lpstr>PowerPoint Presentation</vt:lpstr>
      <vt:lpstr>The Preservation of Genetic Variation</vt:lpstr>
      <vt:lpstr>PowerPoint Presentation</vt:lpstr>
      <vt:lpstr>Figure 23.17</vt:lpstr>
      <vt:lpstr>Why Natural Selection Cannot Fashion Perfect Organisms</vt:lpstr>
      <vt:lpstr>What is a species?</vt:lpstr>
      <vt:lpstr>Biological Species Concept</vt:lpstr>
      <vt:lpstr>Reproductive Isolation</vt:lpstr>
      <vt:lpstr>Limitations</vt:lpstr>
      <vt:lpstr>Section 15.2 Summary– pages 404-413</vt:lpstr>
      <vt:lpstr>Section 15.2 Summary– pages 404-413</vt:lpstr>
      <vt:lpstr>PowerPoint Presentation</vt:lpstr>
      <vt:lpstr>PowerPoint Presentation</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15.2 Summary– pages 404-413</vt:lpstr>
      <vt:lpstr>Section 2 Check</vt:lpstr>
      <vt:lpstr>Section 2 Check</vt:lpstr>
      <vt:lpstr>Section 2 Check</vt:lpstr>
      <vt:lpstr>Section 2 Check</vt:lpstr>
      <vt:lpstr>Section 2 Check</vt:lpstr>
      <vt:lpstr>Section 2 Check</vt:lpstr>
      <vt:lpstr>Section 2 Check</vt:lpstr>
      <vt:lpstr>Section 2 Check</vt:lpstr>
      <vt:lpstr>Chapter Summary – 15.1</vt:lpstr>
      <vt:lpstr>Chapter Summary – 15.2</vt:lpstr>
      <vt:lpstr>Chapter Summary – 15.2</vt:lpstr>
      <vt:lpstr>Chapter Summary – 15.2</vt:lpstr>
      <vt:lpstr>Chapter Assessment</vt:lpstr>
      <vt:lpstr>Chapter Assessment</vt:lpstr>
      <vt:lpstr>Chapter Assessment</vt:lpstr>
      <vt:lpstr>Chapter Assessment</vt:lpstr>
      <vt:lpstr>Chapter Assessment</vt:lpstr>
      <vt:lpstr>Chapter Assessment</vt:lpstr>
      <vt:lpstr>Chapter Assessment</vt:lpstr>
      <vt:lpstr>Chapter Assessment</vt:lpstr>
      <vt:lpstr>Chapter Assessment</vt:lpstr>
      <vt:lpstr>Chapter Assessment</vt:lpstr>
      <vt:lpstr>Chapter Assessment</vt:lpstr>
      <vt:lpstr>Chapter Assessment</vt:lpstr>
      <vt:lpstr>Chapter Assessment</vt:lpstr>
      <vt:lpstr>Early Earth and the Origin of Life</vt:lpstr>
      <vt:lpstr>Phylogeny</vt:lpstr>
      <vt:lpstr>Fossil Record</vt:lpstr>
      <vt:lpstr>Bacterial Mats</vt:lpstr>
      <vt:lpstr>Chemical Evolution</vt:lpstr>
      <vt:lpstr>Complex Molecule Formation</vt:lpstr>
      <vt:lpstr>Early Ideas About Origins of Life</vt:lpstr>
      <vt:lpstr>PowerPoint Presentation</vt:lpstr>
      <vt:lpstr>Results</vt:lpstr>
      <vt:lpstr>Hypothesis</vt:lpstr>
      <vt:lpstr>Protobionts</vt:lpstr>
      <vt:lpstr>Summary</vt:lpstr>
      <vt:lpstr>Question ?</vt:lpstr>
      <vt:lpstr>Answer</vt:lpstr>
      <vt:lpstr>Genetic Information</vt:lpstr>
      <vt:lpstr>RNA Hypothesis</vt:lpstr>
      <vt:lpstr>PowerPoint Presentation</vt:lpstr>
      <vt:lpstr>RNA as 1st Genetic Material</vt:lpstr>
      <vt:lpstr>PowerPoint Presentation</vt:lpstr>
      <vt:lpstr>Alternate View</vt:lpstr>
      <vt:lpstr>Volcanic Vents</vt:lpstr>
      <vt:lpstr>Modern Earth</vt:lpstr>
      <vt:lpstr>Kingdom</vt:lpstr>
      <vt:lpstr>PowerPoint Presentation</vt:lpstr>
      <vt:lpstr>Main Characteristics</vt:lpstr>
      <vt:lpstr>Monera</vt:lpstr>
      <vt:lpstr>Protista</vt:lpstr>
      <vt:lpstr>Fungi</vt:lpstr>
      <vt:lpstr>Plantae</vt:lpstr>
      <vt:lpstr>Animalia</vt:lpstr>
      <vt:lpstr>Other Systems</vt:lpstr>
      <vt:lpstr>3 Domain System</vt:lpstr>
      <vt:lpstr>3 Domains</vt:lpstr>
      <vt:lpstr>Summary</vt:lpstr>
      <vt:lpstr>Summary</vt:lpstr>
    </vt:vector>
  </TitlesOfParts>
  <Company>Jerome 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Jennifer Lynn McQuade</cp:lastModifiedBy>
  <cp:revision>41</cp:revision>
  <cp:lastPrinted>2018-07-02T16:49:04Z</cp:lastPrinted>
  <dcterms:created xsi:type="dcterms:W3CDTF">2010-08-06T18:35:02Z</dcterms:created>
  <dcterms:modified xsi:type="dcterms:W3CDTF">2018-07-02T16:52:48Z</dcterms:modified>
</cp:coreProperties>
</file>