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4"/>
  </p:notesMasterIdLst>
  <p:sldIdLst>
    <p:sldId id="256" r:id="rId2"/>
    <p:sldId id="406" r:id="rId3"/>
    <p:sldId id="263" r:id="rId4"/>
    <p:sldId id="379" r:id="rId5"/>
    <p:sldId id="267" r:id="rId6"/>
    <p:sldId id="268" r:id="rId7"/>
    <p:sldId id="400" r:id="rId8"/>
    <p:sldId id="365" r:id="rId9"/>
    <p:sldId id="363" r:id="rId10"/>
    <p:sldId id="276" r:id="rId11"/>
    <p:sldId id="366" r:id="rId12"/>
    <p:sldId id="278" r:id="rId13"/>
    <p:sldId id="279" r:id="rId14"/>
    <p:sldId id="280" r:id="rId15"/>
    <p:sldId id="402" r:id="rId16"/>
    <p:sldId id="368" r:id="rId17"/>
    <p:sldId id="288" r:id="rId18"/>
    <p:sldId id="371" r:id="rId19"/>
    <p:sldId id="292" r:id="rId20"/>
    <p:sldId id="407" r:id="rId21"/>
    <p:sldId id="408" r:id="rId22"/>
    <p:sldId id="369" r:id="rId23"/>
    <p:sldId id="297" r:id="rId24"/>
    <p:sldId id="298" r:id="rId25"/>
    <p:sldId id="299" r:id="rId26"/>
    <p:sldId id="301" r:id="rId27"/>
    <p:sldId id="372" r:id="rId28"/>
    <p:sldId id="380" r:id="rId29"/>
    <p:sldId id="305" r:id="rId30"/>
    <p:sldId id="306" r:id="rId31"/>
    <p:sldId id="404" r:id="rId32"/>
    <p:sldId id="310" r:id="rId33"/>
    <p:sldId id="311" r:id="rId34"/>
    <p:sldId id="314" r:id="rId35"/>
    <p:sldId id="377" r:id="rId36"/>
    <p:sldId id="320" r:id="rId37"/>
    <p:sldId id="374" r:id="rId38"/>
    <p:sldId id="326" r:id="rId39"/>
    <p:sldId id="327" r:id="rId40"/>
    <p:sldId id="386" r:id="rId41"/>
    <p:sldId id="334" r:id="rId42"/>
    <p:sldId id="381" r:id="rId43"/>
    <p:sldId id="337" r:id="rId44"/>
    <p:sldId id="415" r:id="rId45"/>
    <p:sldId id="416" r:id="rId46"/>
    <p:sldId id="405" r:id="rId47"/>
    <p:sldId id="338" r:id="rId48"/>
    <p:sldId id="417" r:id="rId49"/>
    <p:sldId id="303" r:id="rId50"/>
    <p:sldId id="418" r:id="rId51"/>
    <p:sldId id="419" r:id="rId52"/>
    <p:sldId id="420" r:id="rId53"/>
    <p:sldId id="421" r:id="rId54"/>
    <p:sldId id="422" r:id="rId55"/>
    <p:sldId id="423" r:id="rId56"/>
    <p:sldId id="424" r:id="rId57"/>
    <p:sldId id="425" r:id="rId58"/>
    <p:sldId id="426" r:id="rId59"/>
    <p:sldId id="427" r:id="rId60"/>
    <p:sldId id="428" r:id="rId61"/>
    <p:sldId id="429" r:id="rId62"/>
    <p:sldId id="431" r:id="rId63"/>
    <p:sldId id="430" r:id="rId64"/>
    <p:sldId id="375" r:id="rId65"/>
    <p:sldId id="341" r:id="rId66"/>
    <p:sldId id="432" r:id="rId67"/>
    <p:sldId id="433" r:id="rId68"/>
    <p:sldId id="434" r:id="rId69"/>
    <p:sldId id="435" r:id="rId70"/>
    <p:sldId id="436" r:id="rId71"/>
    <p:sldId id="437" r:id="rId72"/>
    <p:sldId id="346" r:id="rId73"/>
    <p:sldId id="382" r:id="rId74"/>
    <p:sldId id="438" r:id="rId75"/>
    <p:sldId id="439" r:id="rId76"/>
    <p:sldId id="440" r:id="rId77"/>
    <p:sldId id="441" r:id="rId78"/>
    <p:sldId id="442" r:id="rId79"/>
    <p:sldId id="443" r:id="rId80"/>
    <p:sldId id="444" r:id="rId81"/>
    <p:sldId id="445" r:id="rId82"/>
    <p:sldId id="446" r:id="rId83"/>
    <p:sldId id="448" r:id="rId84"/>
    <p:sldId id="449" r:id="rId85"/>
    <p:sldId id="450" r:id="rId86"/>
    <p:sldId id="451" r:id="rId87"/>
    <p:sldId id="454" r:id="rId88"/>
    <p:sldId id="455" r:id="rId89"/>
    <p:sldId id="456" r:id="rId90"/>
    <p:sldId id="457" r:id="rId91"/>
    <p:sldId id="458" r:id="rId92"/>
    <p:sldId id="459" r:id="rId93"/>
    <p:sldId id="466" r:id="rId94"/>
    <p:sldId id="467" r:id="rId95"/>
    <p:sldId id="468" r:id="rId96"/>
    <p:sldId id="469" r:id="rId97"/>
    <p:sldId id="470" r:id="rId98"/>
    <p:sldId id="471" r:id="rId99"/>
    <p:sldId id="473" r:id="rId100"/>
    <p:sldId id="474" r:id="rId101"/>
    <p:sldId id="475" r:id="rId102"/>
    <p:sldId id="479" r:id="rId10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1104">
          <p15:clr>
            <a:srgbClr val="A4A3A4"/>
          </p15:clr>
        </p15:guide>
        <p15:guide id="4" orient="horz" pos="1440">
          <p15:clr>
            <a:srgbClr val="A4A3A4"/>
          </p15:clr>
        </p15:guide>
        <p15:guide id="5" orient="horz" pos="1776">
          <p15:clr>
            <a:srgbClr val="A4A3A4"/>
          </p15:clr>
        </p15:guide>
        <p15:guide id="6" orient="horz" pos="128">
          <p15:clr>
            <a:srgbClr val="A4A3A4"/>
          </p15:clr>
        </p15:guide>
        <p15:guide id="7" pos="2880">
          <p15:clr>
            <a:srgbClr val="A4A3A4"/>
          </p15:clr>
        </p15:guide>
        <p15:guide id="8" pos="144">
          <p15:clr>
            <a:srgbClr val="A4A3A4"/>
          </p15:clr>
        </p15:guide>
        <p15:guide id="9" pos="384">
          <p15:clr>
            <a:srgbClr val="A4A3A4"/>
          </p15:clr>
        </p15:guide>
        <p15:guide id="10" pos="816">
          <p15:clr>
            <a:srgbClr val="A4A3A4"/>
          </p15:clr>
        </p15:guide>
        <p15:guide id="11" pos="1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4" autoAdjust="0"/>
    <p:restoredTop sz="90413" autoAdjust="0"/>
  </p:normalViewPr>
  <p:slideViewPr>
    <p:cSldViewPr>
      <p:cViewPr varScale="1">
        <p:scale>
          <a:sx n="82" d="100"/>
          <a:sy n="82" d="100"/>
        </p:scale>
        <p:origin x="1242" y="90"/>
      </p:cViewPr>
      <p:guideLst>
        <p:guide orient="horz" pos="2160"/>
        <p:guide orient="horz" pos="576"/>
        <p:guide orient="horz" pos="1104"/>
        <p:guide orient="horz" pos="1440"/>
        <p:guide orient="horz" pos="1776"/>
        <p:guide orient="horz" pos="128"/>
        <p:guide pos="2880"/>
        <p:guide pos="144"/>
        <p:guide pos="384"/>
        <p:guide pos="816"/>
        <p:guide pos="10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204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2442664-5DDA-45E8-9DB7-7813B283E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4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F916C-D751-4BFC-AD25-C0E01A454BF3}" type="slidenum">
              <a:rPr lang="en-US"/>
              <a:pPr/>
              <a:t>1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306A8-841F-465C-AA60-6D7E96904404}" type="slidenum">
              <a:rPr lang="en-US"/>
              <a:pPr/>
              <a:t>11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14.4 Alleles, alternative versions of a gene.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0EF25-75AF-4EF3-82C8-20FAA743A115}" type="slidenum">
              <a:rPr lang="en-US"/>
              <a:pPr/>
              <a:t>12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A7562-4D9B-4113-B6DE-745AE58805EC}" type="slidenum">
              <a:rPr lang="en-US"/>
              <a:pPr/>
              <a:t>13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7DBD9-D136-45C3-8337-EFDAD684E3E1}" type="slidenum">
              <a:rPr lang="en-US"/>
              <a:pPr/>
              <a:t>14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3E158-1D23-406B-9D72-14DE80A07333}" type="slidenum">
              <a:rPr lang="en-US"/>
              <a:pPr/>
              <a:t>15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14.5 Mendel’s law of segregation.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4C892-7241-4B0A-B971-EA4B7497CC63}" type="slidenum">
              <a:rPr lang="en-US"/>
              <a:pPr/>
              <a:t>16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14.6 Phenotype versus genotype.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3D447-FD08-4D7F-9796-D54D80F296F6}" type="slidenum">
              <a:rPr lang="en-US"/>
              <a:pPr/>
              <a:t>17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1B1FB-0A88-44C5-BC11-B1BE012C5074}" type="slidenum">
              <a:rPr lang="en-US"/>
              <a:pPr/>
              <a:t>18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14.7 Research Method: The Testcross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6615C-CE48-4517-94F2-717F429502A9}" type="slidenum">
              <a:rPr lang="en-US"/>
              <a:pPr/>
              <a:t>19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F7C4D-68B8-43F8-866F-18EB37C22026}" type="slidenum">
              <a:rPr lang="en-US"/>
              <a:pPr/>
              <a:t>22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14.8 Inquiry: Do the alleles for one character assort into gametes dependently or independently of the alleles for a different character?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B15BE-DABC-4C95-90F1-29F7E0834DD7}" type="slidenum">
              <a:rPr lang="en-US"/>
              <a:pPr/>
              <a:t>3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F3CF6-C6AD-4F2E-BB81-D511622195AD}" type="slidenum">
              <a:rPr lang="en-US"/>
              <a:pPr/>
              <a:t>23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0E794-EAC8-443D-A500-11BAC296A4C1}" type="slidenum">
              <a:rPr lang="en-US"/>
              <a:pPr/>
              <a:t>24</a:t>
            </a:fld>
            <a:endParaRPr 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1FA91-CE89-4F58-A0B1-176F4AC2D620}" type="slidenum">
              <a:rPr lang="en-US"/>
              <a:pPr/>
              <a:t>25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7BC331-62AC-4A89-A1FD-B06A6EA5E930}" type="slidenum">
              <a:rPr lang="en-US"/>
              <a:pPr/>
              <a:t>26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D95FC-7BA9-4493-A02B-3B8F2143C8C3}" type="slidenum">
              <a:rPr lang="en-US"/>
              <a:pPr/>
              <a:t>27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14.UN01 In-text figure, p. 270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2217D-3FD3-4C6E-9429-783718DF35C6}" type="slidenum">
              <a:rPr lang="en-US"/>
              <a:pPr/>
              <a:t>28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14.UN02 In-text figure, p. 270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8A69A-1029-4E82-92B8-46B8EF7966DC}" type="slidenum">
              <a:rPr lang="en-US"/>
              <a:pPr/>
              <a:t>29</a:t>
            </a:fld>
            <a:endParaRPr 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97BD8-08E7-459F-B6FA-76A4297A4A78}" type="slidenum">
              <a:rPr lang="en-US"/>
              <a:pPr/>
              <a:t>30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42729-9215-48E3-993D-0204145EA589}" type="slidenum">
              <a:rPr lang="en-US"/>
              <a:pPr/>
              <a:t>31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14.10 Incomplete dominance in snapdragon color.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61D94-5E04-4B91-BC96-F40CEA5BC331}" type="slidenum">
              <a:rPr lang="en-US"/>
              <a:pPr/>
              <a:t>32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84133-54E3-40C0-BD67-98025E648034}" type="slidenum">
              <a:rPr lang="en-US"/>
              <a:pPr/>
              <a:t>4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14.2 Research Method: Crossing Pea Plants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C03D1-6B60-4DE3-B529-CB15FD74949F}" type="slidenum">
              <a:rPr lang="en-US"/>
              <a:pPr/>
              <a:t>33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FCA09-575E-4F31-A8CF-602D1C2EA66F}" type="slidenum">
              <a:rPr lang="en-US"/>
              <a:pPr/>
              <a:t>34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4B4DA-CB31-4D4C-B6B2-8D701C890CB7}" type="slidenum">
              <a:rPr lang="en-US"/>
              <a:pPr/>
              <a:t>35</a:t>
            </a:fld>
            <a:endParaRPr 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14.11 Multiple alleles for the ABO blood groups.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12337-A63D-43B6-BCF3-7152FB4C21E1}" type="slidenum">
              <a:rPr lang="en-US"/>
              <a:pPr/>
              <a:t>36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63BCC-416B-4F88-BA62-F35408599248}" type="slidenum">
              <a:rPr lang="en-US"/>
              <a:pPr/>
              <a:t>37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14.13 A simplified model for polygenic inheritance of skin color.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3E74F-E1F7-4329-BF1E-97FAFF3627E1}" type="slidenum">
              <a:rPr lang="en-US"/>
              <a:pPr/>
              <a:t>38</a:t>
            </a:fld>
            <a:endParaRPr lang="en-US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67865B-7A9D-4F06-A54A-8E2F66014221}" type="slidenum">
              <a:rPr lang="en-US"/>
              <a:pPr/>
              <a:t>39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ABE6-E6FC-492D-98E9-DFE4E64FD592}" type="slidenum">
              <a:rPr lang="en-US"/>
              <a:pPr/>
              <a:t>40</a:t>
            </a:fld>
            <a:endParaRPr lang="en-US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14.15 Pedigree analysis.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ED210-5A87-4194-9912-2AF4D144F839}" type="slidenum">
              <a:rPr lang="en-US"/>
              <a:pPr/>
              <a:t>41</a:t>
            </a:fld>
            <a:endParaRPr lang="en-US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A0DC8-9BDF-47C9-9C53-A44E923CEE2E}" type="slidenum">
              <a:rPr lang="en-US"/>
              <a:pPr/>
              <a:t>42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14.16 Albinism: a recessive trait.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3EE6E7-8AC5-4885-BF8C-EAE8D2E26C79}" type="slidenum">
              <a:rPr lang="en-US"/>
              <a:pPr/>
              <a:t>5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38F455-7059-4F4C-A3D6-5E0F0E8F0042}" type="slidenum">
              <a:rPr lang="en-US"/>
              <a:pPr/>
              <a:t>43</a:t>
            </a:fld>
            <a:endParaRPr lang="en-US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C6A7A-0A39-4BEF-A0F4-E4AF5DC90D37}" type="slidenum">
              <a:rPr lang="en-US"/>
              <a:pPr/>
              <a:t>47</a:t>
            </a:fld>
            <a:endParaRPr 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F2DED6-A4A4-47F7-98EC-E84D51CF45D4}" type="slidenum">
              <a:rPr lang="en-US"/>
              <a:pPr/>
              <a:t>49</a:t>
            </a:fld>
            <a:endParaRPr lang="en-US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A02E0-4FE6-4FCD-B01E-77DA65C7BDA5}" type="slidenum">
              <a:rPr lang="en-US"/>
              <a:pPr/>
              <a:t>63</a:t>
            </a:fld>
            <a:endParaRPr 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47584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2D3CB-5D77-48E3-BB84-E4C3C467023F}" type="slidenum">
              <a:rPr lang="en-US"/>
              <a:pPr/>
              <a:t>64</a:t>
            </a:fld>
            <a:endParaRPr lang="en-US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14.17 Achondroplasia: a dominant trait.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220AE-B5C5-4E5C-BF9D-C885462EC2A1}" type="slidenum">
              <a:rPr lang="en-US"/>
              <a:pPr/>
              <a:t>65</a:t>
            </a:fld>
            <a:endParaRPr lang="en-US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4A2A8-4F68-49A3-A0C3-E113FAB28CBA}" type="slidenum">
              <a:rPr lang="en-US"/>
              <a:pPr/>
              <a:t>72</a:t>
            </a:fld>
            <a:endParaRPr lang="en-US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AC14F-670C-4452-A7C6-C16C8A53D63A}" type="slidenum">
              <a:rPr lang="en-US"/>
              <a:pPr/>
              <a:t>73</a:t>
            </a:fld>
            <a:endParaRPr lang="en-US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14.19 Testing a fetus for genetic disorders.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42B70A24-87D3-449E-9B12-D43F36538394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50776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934573F5-031B-46CF-9DCA-645D79DCB23E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406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27BAA-F21F-465F-9B75-B7E85566AE5D}" type="slidenum">
              <a:rPr lang="en-US"/>
              <a:pPr/>
              <a:t>6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30FA7419-8425-42C9-93AC-A33B4642EEC9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 15.2 The chromosomal basis of Mendel’s laws.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64410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3C047369-3BDC-4443-ACAF-854B3FF3DDD1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9499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47CDBB6F-1447-4B0A-9F49-2972758199D8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82605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45E4ECD6-3852-4937-9A45-627E0A1DAA84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70792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F2E67006-DB29-4B2B-A350-AC600DF29884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01852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0E1FD9D8-B1DF-496C-858F-2B7FDAA8D415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 15.4 Inquiry: In a cross between a wild-type female fruit fly and a mutant white-eyed male, what color eyes will the F</a:t>
            </a:r>
            <a:r>
              <a:rPr lang="en-US" altLang="en-US" baseline="-25000" smtClean="0"/>
              <a:t>1</a:t>
            </a:r>
            <a:r>
              <a:rPr lang="en-US" altLang="en-US" smtClean="0"/>
              <a:t> and F</a:t>
            </a:r>
            <a:r>
              <a:rPr lang="en-US" altLang="en-US" baseline="-25000" smtClean="0"/>
              <a:t>2</a:t>
            </a:r>
            <a:r>
              <a:rPr lang="en-US" altLang="en-US" smtClean="0"/>
              <a:t> offspring have?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41533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73283A0B-109A-4D14-9989-FA4869216361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36156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28EB3F73-7250-41B8-9C7E-40C5B36671D5}" type="slidenum">
              <a:rPr lang="en-US" altLang="en-US" sz="1200"/>
              <a:pPr/>
              <a:t>83</a:t>
            </a:fld>
            <a:endParaRPr lang="en-US" altLang="en-US" sz="120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85745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F7D9B4A7-BEB1-4AAC-A582-AF35357B91BF}" type="slidenum">
              <a:rPr lang="en-US" altLang="en-US" sz="1200"/>
              <a:pPr/>
              <a:t>84</a:t>
            </a:fld>
            <a:endParaRPr lang="en-US" altLang="en-US" sz="120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49380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A0C04C2D-E343-4868-9CD3-9230AEFF49DE}" type="slidenum">
              <a:rPr lang="en-US" altLang="en-US" sz="1200"/>
              <a:pPr/>
              <a:t>85</a:t>
            </a:fld>
            <a:endParaRPr lang="en-US" altLang="en-US" sz="120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2702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C0A0D8-BC6E-4B6D-AA30-170FE65BC4CB}" type="slidenum">
              <a:rPr lang="en-US"/>
              <a:pPr/>
              <a:t>7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14.3 Inquiry: When F</a:t>
            </a:r>
            <a:r>
              <a:rPr lang="en-US" baseline="-25000" smtClean="0"/>
              <a:t>1</a:t>
            </a:r>
            <a:r>
              <a:rPr lang="en-US" smtClean="0"/>
              <a:t> hybrid pea plants self- or cross-pollinate, which traits appear in the F</a:t>
            </a:r>
            <a:r>
              <a:rPr lang="en-US" baseline="-25000" smtClean="0"/>
              <a:t>2</a:t>
            </a:r>
            <a:r>
              <a:rPr lang="en-US" smtClean="0"/>
              <a:t> generation?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A9AA8E41-7D07-4B45-817B-A4394E77C72E}" type="slidenum">
              <a:rPr lang="en-US" altLang="en-US" sz="1200"/>
              <a:pPr/>
              <a:t>86</a:t>
            </a:fld>
            <a:endParaRPr lang="en-US" altLang="en-US" sz="120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 15.7 The transmission of X-linked recessive traits.</a:t>
            </a:r>
          </a:p>
        </p:txBody>
      </p:sp>
    </p:spTree>
    <p:extLst>
      <p:ext uri="{BB962C8B-B14F-4D97-AF65-F5344CB8AC3E}">
        <p14:creationId xmlns:p14="http://schemas.microsoft.com/office/powerpoint/2010/main" val="25696620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DD841D37-230B-4771-9305-AB6E0048B31A}" type="slidenum">
              <a:rPr lang="en-US" altLang="en-US" sz="1200"/>
              <a:pPr/>
              <a:t>87</a:t>
            </a:fld>
            <a:endParaRPr lang="en-US" altLang="en-US" sz="120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45591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4B8E600E-BE3A-408D-8FC8-0A101FC19BCB}" type="slidenum">
              <a:rPr lang="en-US" altLang="en-US" sz="1200"/>
              <a:pPr/>
              <a:t>88</a:t>
            </a:fld>
            <a:endParaRPr lang="en-US" altLang="en-US" sz="120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772767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9306D7E6-3F94-418A-BBA6-47B5C5A68226}" type="slidenum">
              <a:rPr lang="en-US" altLang="en-US" sz="1200"/>
              <a:pPr/>
              <a:t>89</a:t>
            </a:fld>
            <a:endParaRPr lang="en-US" altLang="en-US" sz="120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 15.9 Inquiry: How does linkage between two genes affect inheritance of characters?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642091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F8398E1E-1388-4B8A-8F40-FDCF05BE6520}" type="slidenum">
              <a:rPr lang="en-US" altLang="en-US" sz="1200"/>
              <a:pPr/>
              <a:t>90</a:t>
            </a:fld>
            <a:endParaRPr lang="en-US" altLang="en-US" sz="120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477949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37456FE4-DE44-4388-923D-783B947C164F}" type="slidenum">
              <a:rPr lang="en-US" altLang="en-US" sz="1200"/>
              <a:pPr/>
              <a:t>91</a:t>
            </a:fld>
            <a:endParaRPr lang="en-US" altLang="en-US" sz="120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295796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001CB03A-ECC4-45EB-9751-2C2A1DE3BA0E}" type="slidenum">
              <a:rPr lang="en-US" altLang="en-US" sz="1200"/>
              <a:pPr/>
              <a:t>92</a:t>
            </a:fld>
            <a:endParaRPr lang="en-US" altLang="en-US" sz="120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 15.10 Chromosomal basis for recombination of linked genes.</a:t>
            </a:r>
          </a:p>
        </p:txBody>
      </p:sp>
    </p:spTree>
    <p:extLst>
      <p:ext uri="{BB962C8B-B14F-4D97-AF65-F5344CB8AC3E}">
        <p14:creationId xmlns:p14="http://schemas.microsoft.com/office/powerpoint/2010/main" val="274226101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2CD4EA4D-B5AF-4013-AF38-9DEDCC22FA7B}" type="slidenum">
              <a:rPr lang="en-US" altLang="en-US" sz="1200"/>
              <a:pPr/>
              <a:t>93</a:t>
            </a:fld>
            <a:endParaRPr lang="en-US" altLang="en-US" sz="120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388808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0653FC42-7A5B-4FDB-88D5-0E4E9B0075BA}" type="slidenum">
              <a:rPr lang="en-US" altLang="en-US" sz="1200"/>
              <a:pPr/>
              <a:t>94</a:t>
            </a:fld>
            <a:endParaRPr lang="en-US" altLang="en-US" sz="120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 15.13 Meiotic nondisjunction.</a:t>
            </a:r>
          </a:p>
        </p:txBody>
      </p:sp>
    </p:spTree>
    <p:extLst>
      <p:ext uri="{BB962C8B-B14F-4D97-AF65-F5344CB8AC3E}">
        <p14:creationId xmlns:p14="http://schemas.microsoft.com/office/powerpoint/2010/main" val="40923978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5FD16664-57E1-459B-BB73-E0AF5064BFE2}" type="slidenum">
              <a:rPr lang="en-US" altLang="en-US" sz="1200"/>
              <a:pPr/>
              <a:t>95</a:t>
            </a:fld>
            <a:endParaRPr lang="en-US" altLang="en-US" sz="120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9560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9E545-BE71-48EC-AC59-A4DE8A278BBA}" type="slidenum">
              <a:rPr lang="en-US"/>
              <a:pPr/>
              <a:t>8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Table 14.1 The Results of Mendel’s F</a:t>
            </a:r>
            <a:r>
              <a:rPr lang="en-US" baseline="-25000" smtClean="0"/>
              <a:t>1</a:t>
            </a:r>
            <a:r>
              <a:rPr lang="en-US" smtClean="0"/>
              <a:t> Crosses for Seven Characters in Pea Plants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BA49EF33-240C-420C-A049-2271FC8D7D95}" type="slidenum">
              <a:rPr lang="en-US" altLang="en-US" sz="1200"/>
              <a:pPr/>
              <a:t>96</a:t>
            </a:fld>
            <a:endParaRPr lang="en-US" altLang="en-US" sz="120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95420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8A37B716-8FA5-498F-ACCA-9FF3BB7F33EC}" type="slidenum">
              <a:rPr lang="en-US" altLang="en-US" sz="1200"/>
              <a:pPr/>
              <a:t>97</a:t>
            </a:fld>
            <a:endParaRPr lang="en-US" altLang="en-US" sz="120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148203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B17DA111-D8BC-41D5-A178-2CAF6AD80C0B}" type="slidenum">
              <a:rPr lang="en-US" altLang="en-US" sz="1200"/>
              <a:pPr/>
              <a:t>98</a:t>
            </a:fld>
            <a:endParaRPr lang="en-US" altLang="en-US" sz="120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 15.15 Down syndrome.</a:t>
            </a:r>
          </a:p>
        </p:txBody>
      </p:sp>
    </p:spTree>
    <p:extLst>
      <p:ext uri="{BB962C8B-B14F-4D97-AF65-F5344CB8AC3E}">
        <p14:creationId xmlns:p14="http://schemas.microsoft.com/office/powerpoint/2010/main" val="93954088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75955F47-603D-44FF-81A9-DB2EEE894D54}" type="slidenum">
              <a:rPr lang="en-US" altLang="en-US" sz="1200"/>
              <a:pPr/>
              <a:t>99</a:t>
            </a:fld>
            <a:endParaRPr lang="en-US" altLang="en-US" sz="120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964504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5DBB5D73-C128-4FD4-92DD-F2D005FDD289}" type="slidenum">
              <a:rPr lang="en-US" altLang="en-US" sz="1200"/>
              <a:pPr/>
              <a:t>100</a:t>
            </a:fld>
            <a:endParaRPr lang="en-US" altLang="en-US" sz="120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 15.14 Alterations of chromosome structure.</a:t>
            </a:r>
          </a:p>
        </p:txBody>
      </p:sp>
    </p:spTree>
    <p:extLst>
      <p:ext uri="{BB962C8B-B14F-4D97-AF65-F5344CB8AC3E}">
        <p14:creationId xmlns:p14="http://schemas.microsoft.com/office/powerpoint/2010/main" val="38652977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06CE897C-0699-4FC6-BE96-FAB8112BD26D}" type="slidenum">
              <a:rPr lang="en-US" altLang="en-US" sz="1200"/>
              <a:pPr/>
              <a:t>101</a:t>
            </a:fld>
            <a:endParaRPr lang="en-US" altLang="en-US" sz="120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407300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2DBC5164-D18A-4828-A81D-32A54CC229CC}" type="slidenum">
              <a:rPr lang="en-US" altLang="en-US" sz="1200"/>
              <a:pPr/>
              <a:t>102</a:t>
            </a:fld>
            <a:endParaRPr lang="en-US" altLang="en-US" sz="120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4869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5B854-CA38-46EB-8BC0-C0ED7EA9824C}" type="slidenum">
              <a:rPr lang="en-US"/>
              <a:pPr/>
              <a:t>9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E7A06-33B3-4C41-B993-691F1B2078C0}" type="slidenum">
              <a:rPr lang="en-US"/>
              <a:pPr/>
              <a:t>10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 cstate="print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LECTURE PRESENTATIONS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For CAMPBELL BIOLOGY, NINTH EDITION</a:t>
            </a:r>
            <a:endParaRPr lang="en-US" sz="1600" b="1" i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© 2011 Pearson Education, Inc.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Lectures by</a:t>
            </a:r>
          </a:p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Erin Barley</a:t>
            </a:r>
          </a:p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19267D-24E9-4724-8C88-3873E00E1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F0AB1-8D3F-4F08-96CC-B36E4F78E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5C6AD-E30C-4CD8-B090-01BCE719C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2DAC5-472B-4879-8988-1137D7C53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FA2FF-6490-4952-8AE5-129CF41FB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E013A-BA1D-457A-B4DB-39114E3ED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B5603-0361-4CA8-9687-00351B45F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4D808-9D26-450C-B8C8-B58E877DB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01231-26E1-46BD-BBE5-B5C5D6691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1451F-338B-4AB2-A9BE-E56E1CD1D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042E9-50A2-4A72-B66A-9D417ED32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621D829-E382-44BD-9CBE-99CB74486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300D"/>
        </a:buClr>
        <a:buFont typeface="Times" pitchFamily="8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images.google.com/imgres?imgurl=http://likethespider.com/wp-content/uploads/2006/07/Superman.jpg&amp;imgrefurl=http://likethespider.com/?feed=rss2&amp;cat=7&amp;h=2100&amp;w=1400&amp;sz=322&amp;hl=en&amp;start=10&amp;um=1&amp;tbnid=Aq-WZfouB6ZoQM:&amp;tbnh=150&amp;tbnw=100&amp;prev=/images?q=cleft+chin&amp;um=1&amp;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chemeClr val="bg1"/>
                </a:solidFill>
                <a:latin typeface="Times New Roman" pitchFamily="84" charset="0"/>
              </a:rPr>
              <a:t>Mendel and the Gene Idea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8113"/>
            <a:ext cx="8229600" cy="4916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First: alternative versions of genes (alleles) account for variations in inherited characters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For example, the gene for flower color in pea plants exists in two versions, one for purple flowers and the other for white flowers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These alternative versions of a gene are now called </a:t>
            </a:r>
            <a:r>
              <a:rPr lang="en-US" b="1" dirty="0" smtClean="0"/>
              <a:t>alleles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Each gene resides at a specific locus on a specific </a:t>
            </a:r>
            <a:r>
              <a:rPr lang="en-US" dirty="0" smtClean="0"/>
              <a:t>chromosome</a:t>
            </a:r>
            <a:endParaRPr lang="en-US" dirty="0" smtClean="0"/>
          </a:p>
        </p:txBody>
      </p:sp>
      <p:grpSp>
        <p:nvGrpSpPr>
          <p:cNvPr id="23555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355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772400" cy="279400"/>
          </a:xfrm>
        </p:spPr>
        <p:txBody>
          <a:bodyPr/>
          <a:lstStyle/>
          <a:p>
            <a:pPr eaLnBrk="1" hangingPunct="1"/>
            <a:r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t>Figure 15.14</a:t>
            </a:r>
            <a:endParaRPr lang="en-US" altLang="en-US" sz="12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9939" name="Picture 3" descr="15_14_ChromoAlteratio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36525"/>
            <a:ext cx="5548313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952625" y="223838"/>
            <a:ext cx="106203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(a) Deletion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958975" y="1725613"/>
            <a:ext cx="131286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(b) Duplication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958975" y="3248025"/>
            <a:ext cx="106203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(c) Inversion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958975" y="4913313"/>
            <a:ext cx="14986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(d) Translocation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043238" y="931863"/>
            <a:ext cx="385286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A deletion removes a chromosomal segment.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035300" y="2446338"/>
            <a:ext cx="2794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A duplication repeats a segment.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036888" y="3981450"/>
            <a:ext cx="3522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An inversion reverses a segment within a </a:t>
            </a:r>
            <a:br>
              <a:rPr lang="en-US" altLang="en-US" sz="1400" b="1"/>
            </a:br>
            <a:r>
              <a:rPr lang="en-US" altLang="en-US" sz="1400" b="1"/>
              <a:t>chromosome.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035300" y="5648325"/>
            <a:ext cx="41830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A translocation moves a segment from one</a:t>
            </a:r>
            <a:br>
              <a:rPr lang="en-US" altLang="en-US" sz="1400" b="1"/>
            </a:br>
            <a:r>
              <a:rPr lang="en-US" altLang="en-US" sz="1400" b="1"/>
              <a:t>chromosome to a nonhomologous chromosome.</a:t>
            </a:r>
          </a:p>
        </p:txBody>
      </p:sp>
      <p:grpSp>
        <p:nvGrpSpPr>
          <p:cNvPr id="39948" name="Group 12"/>
          <p:cNvGrpSpPr>
            <a:grpSpLocks/>
          </p:cNvGrpSpPr>
          <p:nvPr/>
        </p:nvGrpSpPr>
        <p:grpSpPr bwMode="auto">
          <a:xfrm>
            <a:off x="2244725" y="604838"/>
            <a:ext cx="1852613" cy="182562"/>
            <a:chOff x="1414" y="381"/>
            <a:chExt cx="1167" cy="115"/>
          </a:xfrm>
        </p:grpSpPr>
        <p:sp>
          <p:nvSpPr>
            <p:cNvPr id="40028" name="Text Box 13"/>
            <p:cNvSpPr txBox="1">
              <a:spLocks noChangeArrowheads="1"/>
            </p:cNvSpPr>
            <p:nvPr/>
          </p:nvSpPr>
          <p:spPr bwMode="auto">
            <a:xfrm>
              <a:off x="1414" y="381"/>
              <a:ext cx="8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A</a:t>
              </a:r>
            </a:p>
          </p:txBody>
        </p:sp>
        <p:sp>
          <p:nvSpPr>
            <p:cNvPr id="40029" name="Text Box 14"/>
            <p:cNvSpPr txBox="1">
              <a:spLocks noChangeArrowheads="1"/>
            </p:cNvSpPr>
            <p:nvPr/>
          </p:nvSpPr>
          <p:spPr bwMode="auto">
            <a:xfrm>
              <a:off x="1550" y="381"/>
              <a:ext cx="111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B</a:t>
              </a:r>
            </a:p>
          </p:txBody>
        </p:sp>
        <p:sp>
          <p:nvSpPr>
            <p:cNvPr id="40030" name="Text Box 15"/>
            <p:cNvSpPr txBox="1">
              <a:spLocks noChangeArrowheads="1"/>
            </p:cNvSpPr>
            <p:nvPr/>
          </p:nvSpPr>
          <p:spPr bwMode="auto">
            <a:xfrm>
              <a:off x="1678" y="381"/>
              <a:ext cx="6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C</a:t>
              </a:r>
            </a:p>
          </p:txBody>
        </p:sp>
        <p:sp>
          <p:nvSpPr>
            <p:cNvPr id="40031" name="Text Box 16"/>
            <p:cNvSpPr txBox="1">
              <a:spLocks noChangeArrowheads="1"/>
            </p:cNvSpPr>
            <p:nvPr/>
          </p:nvSpPr>
          <p:spPr bwMode="auto">
            <a:xfrm>
              <a:off x="1822" y="38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D</a:t>
              </a:r>
              <a:endParaRPr lang="en-US" altLang="en-US" sz="1000" b="1"/>
            </a:p>
          </p:txBody>
        </p:sp>
        <p:sp>
          <p:nvSpPr>
            <p:cNvPr id="40032" name="Text Box 17"/>
            <p:cNvSpPr txBox="1">
              <a:spLocks noChangeArrowheads="1"/>
            </p:cNvSpPr>
            <p:nvPr/>
          </p:nvSpPr>
          <p:spPr bwMode="auto">
            <a:xfrm>
              <a:off x="1958" y="381"/>
              <a:ext cx="7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E</a:t>
              </a:r>
            </a:p>
          </p:txBody>
        </p:sp>
        <p:sp>
          <p:nvSpPr>
            <p:cNvPr id="40033" name="Text Box 18"/>
            <p:cNvSpPr txBox="1">
              <a:spLocks noChangeArrowheads="1"/>
            </p:cNvSpPr>
            <p:nvPr/>
          </p:nvSpPr>
          <p:spPr bwMode="auto">
            <a:xfrm>
              <a:off x="2158" y="381"/>
              <a:ext cx="63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F</a:t>
              </a:r>
            </a:p>
          </p:txBody>
        </p:sp>
        <p:sp>
          <p:nvSpPr>
            <p:cNvPr id="40034" name="Text Box 19"/>
            <p:cNvSpPr txBox="1">
              <a:spLocks noChangeArrowheads="1"/>
            </p:cNvSpPr>
            <p:nvPr/>
          </p:nvSpPr>
          <p:spPr bwMode="auto">
            <a:xfrm>
              <a:off x="2270" y="381"/>
              <a:ext cx="8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G</a:t>
              </a:r>
            </a:p>
          </p:txBody>
        </p:sp>
        <p:sp>
          <p:nvSpPr>
            <p:cNvPr id="40035" name="Text Box 20"/>
            <p:cNvSpPr txBox="1">
              <a:spLocks noChangeArrowheads="1"/>
            </p:cNvSpPr>
            <p:nvPr/>
          </p:nvSpPr>
          <p:spPr bwMode="auto">
            <a:xfrm>
              <a:off x="2414" y="381"/>
              <a:ext cx="1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H </a:t>
              </a:r>
            </a:p>
          </p:txBody>
        </p:sp>
      </p:grpSp>
      <p:grpSp>
        <p:nvGrpSpPr>
          <p:cNvPr id="39949" name="Group 21"/>
          <p:cNvGrpSpPr>
            <a:grpSpLocks/>
          </p:cNvGrpSpPr>
          <p:nvPr/>
        </p:nvGrpSpPr>
        <p:grpSpPr bwMode="auto">
          <a:xfrm>
            <a:off x="2257425" y="1303338"/>
            <a:ext cx="1624013" cy="169862"/>
            <a:chOff x="1422" y="821"/>
            <a:chExt cx="1023" cy="107"/>
          </a:xfrm>
        </p:grpSpPr>
        <p:sp>
          <p:nvSpPr>
            <p:cNvPr id="40021" name="Text Box 22"/>
            <p:cNvSpPr txBox="1">
              <a:spLocks noChangeArrowheads="1"/>
            </p:cNvSpPr>
            <p:nvPr/>
          </p:nvSpPr>
          <p:spPr bwMode="auto">
            <a:xfrm>
              <a:off x="1422" y="821"/>
              <a:ext cx="8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A</a:t>
              </a:r>
            </a:p>
          </p:txBody>
        </p:sp>
        <p:sp>
          <p:nvSpPr>
            <p:cNvPr id="40022" name="Text Box 23"/>
            <p:cNvSpPr txBox="1">
              <a:spLocks noChangeArrowheads="1"/>
            </p:cNvSpPr>
            <p:nvPr/>
          </p:nvSpPr>
          <p:spPr bwMode="auto">
            <a:xfrm>
              <a:off x="1558" y="821"/>
              <a:ext cx="111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B</a:t>
              </a:r>
            </a:p>
          </p:txBody>
        </p:sp>
        <p:sp>
          <p:nvSpPr>
            <p:cNvPr id="40023" name="Text Box 24"/>
            <p:cNvSpPr txBox="1">
              <a:spLocks noChangeArrowheads="1"/>
            </p:cNvSpPr>
            <p:nvPr/>
          </p:nvSpPr>
          <p:spPr bwMode="auto">
            <a:xfrm>
              <a:off x="1686" y="821"/>
              <a:ext cx="6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C</a:t>
              </a:r>
            </a:p>
          </p:txBody>
        </p:sp>
        <p:sp>
          <p:nvSpPr>
            <p:cNvPr id="40024" name="Text Box 25"/>
            <p:cNvSpPr txBox="1">
              <a:spLocks noChangeArrowheads="1"/>
            </p:cNvSpPr>
            <p:nvPr/>
          </p:nvSpPr>
          <p:spPr bwMode="auto">
            <a:xfrm>
              <a:off x="1830" y="821"/>
              <a:ext cx="7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E</a:t>
              </a:r>
            </a:p>
          </p:txBody>
        </p:sp>
        <p:sp>
          <p:nvSpPr>
            <p:cNvPr id="40025" name="Text Box 26"/>
            <p:cNvSpPr txBox="1">
              <a:spLocks noChangeArrowheads="1"/>
            </p:cNvSpPr>
            <p:nvPr/>
          </p:nvSpPr>
          <p:spPr bwMode="auto">
            <a:xfrm>
              <a:off x="2022" y="821"/>
              <a:ext cx="63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F</a:t>
              </a:r>
            </a:p>
          </p:txBody>
        </p:sp>
        <p:sp>
          <p:nvSpPr>
            <p:cNvPr id="40026" name="Text Box 27"/>
            <p:cNvSpPr txBox="1">
              <a:spLocks noChangeArrowheads="1"/>
            </p:cNvSpPr>
            <p:nvPr/>
          </p:nvSpPr>
          <p:spPr bwMode="auto">
            <a:xfrm>
              <a:off x="2142" y="821"/>
              <a:ext cx="8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G</a:t>
              </a:r>
            </a:p>
          </p:txBody>
        </p:sp>
        <p:sp>
          <p:nvSpPr>
            <p:cNvPr id="40027" name="Text Box 28"/>
            <p:cNvSpPr txBox="1">
              <a:spLocks noChangeArrowheads="1"/>
            </p:cNvSpPr>
            <p:nvPr/>
          </p:nvSpPr>
          <p:spPr bwMode="auto">
            <a:xfrm>
              <a:off x="2278" y="821"/>
              <a:ext cx="1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H </a:t>
              </a:r>
            </a:p>
          </p:txBody>
        </p:sp>
      </p:grpSp>
      <p:grpSp>
        <p:nvGrpSpPr>
          <p:cNvPr id="39950" name="Group 29"/>
          <p:cNvGrpSpPr>
            <a:grpSpLocks/>
          </p:cNvGrpSpPr>
          <p:nvPr/>
        </p:nvGrpSpPr>
        <p:grpSpPr bwMode="auto">
          <a:xfrm>
            <a:off x="2244725" y="2128838"/>
            <a:ext cx="1852613" cy="182562"/>
            <a:chOff x="1414" y="1341"/>
            <a:chExt cx="1167" cy="115"/>
          </a:xfrm>
        </p:grpSpPr>
        <p:sp>
          <p:nvSpPr>
            <p:cNvPr id="40013" name="Text Box 30"/>
            <p:cNvSpPr txBox="1">
              <a:spLocks noChangeArrowheads="1"/>
            </p:cNvSpPr>
            <p:nvPr/>
          </p:nvSpPr>
          <p:spPr bwMode="auto">
            <a:xfrm>
              <a:off x="1414" y="1341"/>
              <a:ext cx="8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A</a:t>
              </a:r>
            </a:p>
          </p:txBody>
        </p:sp>
        <p:sp>
          <p:nvSpPr>
            <p:cNvPr id="40014" name="Text Box 31"/>
            <p:cNvSpPr txBox="1">
              <a:spLocks noChangeArrowheads="1"/>
            </p:cNvSpPr>
            <p:nvPr/>
          </p:nvSpPr>
          <p:spPr bwMode="auto">
            <a:xfrm>
              <a:off x="1550" y="1341"/>
              <a:ext cx="111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40015" name="Text Box 32"/>
            <p:cNvSpPr txBox="1">
              <a:spLocks noChangeArrowheads="1"/>
            </p:cNvSpPr>
            <p:nvPr/>
          </p:nvSpPr>
          <p:spPr bwMode="auto">
            <a:xfrm>
              <a:off x="1678" y="1341"/>
              <a:ext cx="6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0016" name="Text Box 33"/>
            <p:cNvSpPr txBox="1">
              <a:spLocks noChangeArrowheads="1"/>
            </p:cNvSpPr>
            <p:nvPr/>
          </p:nvSpPr>
          <p:spPr bwMode="auto">
            <a:xfrm>
              <a:off x="1822" y="134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D</a:t>
              </a:r>
            </a:p>
          </p:txBody>
        </p:sp>
        <p:sp>
          <p:nvSpPr>
            <p:cNvPr id="40017" name="Text Box 34"/>
            <p:cNvSpPr txBox="1">
              <a:spLocks noChangeArrowheads="1"/>
            </p:cNvSpPr>
            <p:nvPr/>
          </p:nvSpPr>
          <p:spPr bwMode="auto">
            <a:xfrm>
              <a:off x="1958" y="1341"/>
              <a:ext cx="7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E</a:t>
              </a:r>
            </a:p>
          </p:txBody>
        </p:sp>
        <p:sp>
          <p:nvSpPr>
            <p:cNvPr id="40018" name="Text Box 35"/>
            <p:cNvSpPr txBox="1">
              <a:spLocks noChangeArrowheads="1"/>
            </p:cNvSpPr>
            <p:nvPr/>
          </p:nvSpPr>
          <p:spPr bwMode="auto">
            <a:xfrm>
              <a:off x="2158" y="1341"/>
              <a:ext cx="63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F</a:t>
              </a:r>
            </a:p>
          </p:txBody>
        </p:sp>
        <p:sp>
          <p:nvSpPr>
            <p:cNvPr id="40019" name="Text Box 36"/>
            <p:cNvSpPr txBox="1">
              <a:spLocks noChangeArrowheads="1"/>
            </p:cNvSpPr>
            <p:nvPr/>
          </p:nvSpPr>
          <p:spPr bwMode="auto">
            <a:xfrm>
              <a:off x="2270" y="1341"/>
              <a:ext cx="8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G</a:t>
              </a:r>
            </a:p>
          </p:txBody>
        </p:sp>
        <p:sp>
          <p:nvSpPr>
            <p:cNvPr id="40020" name="Text Box 37"/>
            <p:cNvSpPr txBox="1">
              <a:spLocks noChangeArrowheads="1"/>
            </p:cNvSpPr>
            <p:nvPr/>
          </p:nvSpPr>
          <p:spPr bwMode="auto">
            <a:xfrm>
              <a:off x="2414" y="1341"/>
              <a:ext cx="1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H </a:t>
              </a:r>
            </a:p>
          </p:txBody>
        </p:sp>
      </p:grpSp>
      <p:grpSp>
        <p:nvGrpSpPr>
          <p:cNvPr id="39951" name="Group 38"/>
          <p:cNvGrpSpPr>
            <a:grpSpLocks/>
          </p:cNvGrpSpPr>
          <p:nvPr/>
        </p:nvGrpSpPr>
        <p:grpSpPr bwMode="auto">
          <a:xfrm>
            <a:off x="2257425" y="2789238"/>
            <a:ext cx="2271713" cy="182562"/>
            <a:chOff x="1422" y="1757"/>
            <a:chExt cx="1431" cy="115"/>
          </a:xfrm>
        </p:grpSpPr>
        <p:sp>
          <p:nvSpPr>
            <p:cNvPr id="40003" name="Text Box 39"/>
            <p:cNvSpPr txBox="1">
              <a:spLocks noChangeArrowheads="1"/>
            </p:cNvSpPr>
            <p:nvPr/>
          </p:nvSpPr>
          <p:spPr bwMode="auto">
            <a:xfrm>
              <a:off x="1422" y="1757"/>
              <a:ext cx="8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A</a:t>
              </a:r>
            </a:p>
          </p:txBody>
        </p:sp>
        <p:sp>
          <p:nvSpPr>
            <p:cNvPr id="40004" name="Text Box 40"/>
            <p:cNvSpPr txBox="1">
              <a:spLocks noChangeArrowheads="1"/>
            </p:cNvSpPr>
            <p:nvPr/>
          </p:nvSpPr>
          <p:spPr bwMode="auto">
            <a:xfrm>
              <a:off x="1558" y="1757"/>
              <a:ext cx="111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40005" name="Text Box 41"/>
            <p:cNvSpPr txBox="1">
              <a:spLocks noChangeArrowheads="1"/>
            </p:cNvSpPr>
            <p:nvPr/>
          </p:nvSpPr>
          <p:spPr bwMode="auto">
            <a:xfrm>
              <a:off x="1686" y="1757"/>
              <a:ext cx="6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0006" name="Text Box 42"/>
            <p:cNvSpPr txBox="1">
              <a:spLocks noChangeArrowheads="1"/>
            </p:cNvSpPr>
            <p:nvPr/>
          </p:nvSpPr>
          <p:spPr bwMode="auto">
            <a:xfrm>
              <a:off x="2102" y="1757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D</a:t>
              </a:r>
            </a:p>
          </p:txBody>
        </p:sp>
        <p:sp>
          <p:nvSpPr>
            <p:cNvPr id="40007" name="Text Box 43"/>
            <p:cNvSpPr txBox="1">
              <a:spLocks noChangeArrowheads="1"/>
            </p:cNvSpPr>
            <p:nvPr/>
          </p:nvSpPr>
          <p:spPr bwMode="auto">
            <a:xfrm>
              <a:off x="2238" y="1757"/>
              <a:ext cx="7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E</a:t>
              </a:r>
            </a:p>
          </p:txBody>
        </p:sp>
        <p:sp>
          <p:nvSpPr>
            <p:cNvPr id="40008" name="Text Box 44"/>
            <p:cNvSpPr txBox="1">
              <a:spLocks noChangeArrowheads="1"/>
            </p:cNvSpPr>
            <p:nvPr/>
          </p:nvSpPr>
          <p:spPr bwMode="auto">
            <a:xfrm>
              <a:off x="2430" y="1757"/>
              <a:ext cx="63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F</a:t>
              </a:r>
            </a:p>
          </p:txBody>
        </p:sp>
        <p:sp>
          <p:nvSpPr>
            <p:cNvPr id="40009" name="Text Box 45"/>
            <p:cNvSpPr txBox="1">
              <a:spLocks noChangeArrowheads="1"/>
            </p:cNvSpPr>
            <p:nvPr/>
          </p:nvSpPr>
          <p:spPr bwMode="auto">
            <a:xfrm>
              <a:off x="2550" y="1757"/>
              <a:ext cx="8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G</a:t>
              </a:r>
            </a:p>
          </p:txBody>
        </p:sp>
        <p:sp>
          <p:nvSpPr>
            <p:cNvPr id="40010" name="Text Box 46"/>
            <p:cNvSpPr txBox="1">
              <a:spLocks noChangeArrowheads="1"/>
            </p:cNvSpPr>
            <p:nvPr/>
          </p:nvSpPr>
          <p:spPr bwMode="auto">
            <a:xfrm>
              <a:off x="2686" y="1757"/>
              <a:ext cx="1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H </a:t>
              </a:r>
            </a:p>
          </p:txBody>
        </p:sp>
        <p:sp>
          <p:nvSpPr>
            <p:cNvPr id="40011" name="Text Box 47"/>
            <p:cNvSpPr txBox="1">
              <a:spLocks noChangeArrowheads="1"/>
            </p:cNvSpPr>
            <p:nvPr/>
          </p:nvSpPr>
          <p:spPr bwMode="auto">
            <a:xfrm>
              <a:off x="1830" y="1757"/>
              <a:ext cx="111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40012" name="Text Box 48"/>
            <p:cNvSpPr txBox="1">
              <a:spLocks noChangeArrowheads="1"/>
            </p:cNvSpPr>
            <p:nvPr/>
          </p:nvSpPr>
          <p:spPr bwMode="auto">
            <a:xfrm>
              <a:off x="1958" y="1757"/>
              <a:ext cx="6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9952" name="Group 49"/>
          <p:cNvGrpSpPr>
            <a:grpSpLocks/>
          </p:cNvGrpSpPr>
          <p:nvPr/>
        </p:nvGrpSpPr>
        <p:grpSpPr bwMode="auto">
          <a:xfrm>
            <a:off x="2257425" y="3627438"/>
            <a:ext cx="1827213" cy="182562"/>
            <a:chOff x="1422" y="2285"/>
            <a:chExt cx="1151" cy="115"/>
          </a:xfrm>
        </p:grpSpPr>
        <p:sp>
          <p:nvSpPr>
            <p:cNvPr id="39995" name="Text Box 50"/>
            <p:cNvSpPr txBox="1">
              <a:spLocks noChangeArrowheads="1"/>
            </p:cNvSpPr>
            <p:nvPr/>
          </p:nvSpPr>
          <p:spPr bwMode="auto">
            <a:xfrm>
              <a:off x="1422" y="2285"/>
              <a:ext cx="8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A</a:t>
              </a:r>
            </a:p>
          </p:txBody>
        </p:sp>
        <p:sp>
          <p:nvSpPr>
            <p:cNvPr id="39996" name="Text Box 51"/>
            <p:cNvSpPr txBox="1">
              <a:spLocks noChangeArrowheads="1"/>
            </p:cNvSpPr>
            <p:nvPr/>
          </p:nvSpPr>
          <p:spPr bwMode="auto">
            <a:xfrm>
              <a:off x="1558" y="2285"/>
              <a:ext cx="111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9997" name="Text Box 52"/>
            <p:cNvSpPr txBox="1">
              <a:spLocks noChangeArrowheads="1"/>
            </p:cNvSpPr>
            <p:nvPr/>
          </p:nvSpPr>
          <p:spPr bwMode="auto">
            <a:xfrm>
              <a:off x="1686" y="2285"/>
              <a:ext cx="6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39998" name="Text Box 53"/>
            <p:cNvSpPr txBox="1">
              <a:spLocks noChangeArrowheads="1"/>
            </p:cNvSpPr>
            <p:nvPr/>
          </p:nvSpPr>
          <p:spPr bwMode="auto">
            <a:xfrm>
              <a:off x="1830" y="228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9999" name="Text Box 54"/>
            <p:cNvSpPr txBox="1">
              <a:spLocks noChangeArrowheads="1"/>
            </p:cNvSpPr>
            <p:nvPr/>
          </p:nvSpPr>
          <p:spPr bwMode="auto">
            <a:xfrm>
              <a:off x="1966" y="2285"/>
              <a:ext cx="7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E</a:t>
              </a:r>
            </a:p>
          </p:txBody>
        </p:sp>
        <p:sp>
          <p:nvSpPr>
            <p:cNvPr id="40000" name="Text Box 55"/>
            <p:cNvSpPr txBox="1">
              <a:spLocks noChangeArrowheads="1"/>
            </p:cNvSpPr>
            <p:nvPr/>
          </p:nvSpPr>
          <p:spPr bwMode="auto">
            <a:xfrm>
              <a:off x="2150" y="2285"/>
              <a:ext cx="63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F</a:t>
              </a:r>
            </a:p>
          </p:txBody>
        </p:sp>
        <p:sp>
          <p:nvSpPr>
            <p:cNvPr id="40001" name="Text Box 56"/>
            <p:cNvSpPr txBox="1">
              <a:spLocks noChangeArrowheads="1"/>
            </p:cNvSpPr>
            <p:nvPr/>
          </p:nvSpPr>
          <p:spPr bwMode="auto">
            <a:xfrm>
              <a:off x="2270" y="2285"/>
              <a:ext cx="8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G</a:t>
              </a:r>
            </a:p>
          </p:txBody>
        </p:sp>
        <p:sp>
          <p:nvSpPr>
            <p:cNvPr id="40002" name="Text Box 57"/>
            <p:cNvSpPr txBox="1">
              <a:spLocks noChangeArrowheads="1"/>
            </p:cNvSpPr>
            <p:nvPr/>
          </p:nvSpPr>
          <p:spPr bwMode="auto">
            <a:xfrm>
              <a:off x="2406" y="2285"/>
              <a:ext cx="1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H </a:t>
              </a:r>
            </a:p>
          </p:txBody>
        </p:sp>
      </p:grpSp>
      <p:grpSp>
        <p:nvGrpSpPr>
          <p:cNvPr id="39953" name="Group 58"/>
          <p:cNvGrpSpPr>
            <a:grpSpLocks/>
          </p:cNvGrpSpPr>
          <p:nvPr/>
        </p:nvGrpSpPr>
        <p:grpSpPr bwMode="auto">
          <a:xfrm>
            <a:off x="2244725" y="4465638"/>
            <a:ext cx="1827213" cy="182562"/>
            <a:chOff x="1414" y="2813"/>
            <a:chExt cx="1151" cy="115"/>
          </a:xfrm>
        </p:grpSpPr>
        <p:sp>
          <p:nvSpPr>
            <p:cNvPr id="39987" name="Text Box 59"/>
            <p:cNvSpPr txBox="1">
              <a:spLocks noChangeArrowheads="1"/>
            </p:cNvSpPr>
            <p:nvPr/>
          </p:nvSpPr>
          <p:spPr bwMode="auto">
            <a:xfrm>
              <a:off x="1414" y="2813"/>
              <a:ext cx="8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A</a:t>
              </a:r>
            </a:p>
          </p:txBody>
        </p:sp>
        <p:sp>
          <p:nvSpPr>
            <p:cNvPr id="39988" name="Text Box 60"/>
            <p:cNvSpPr txBox="1">
              <a:spLocks noChangeArrowheads="1"/>
            </p:cNvSpPr>
            <p:nvPr/>
          </p:nvSpPr>
          <p:spPr bwMode="auto">
            <a:xfrm>
              <a:off x="1550" y="2813"/>
              <a:ext cx="111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9989" name="Text Box 61"/>
            <p:cNvSpPr txBox="1">
              <a:spLocks noChangeArrowheads="1"/>
            </p:cNvSpPr>
            <p:nvPr/>
          </p:nvSpPr>
          <p:spPr bwMode="auto">
            <a:xfrm>
              <a:off x="1678" y="2813"/>
              <a:ext cx="6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39990" name="Text Box 62"/>
            <p:cNvSpPr txBox="1">
              <a:spLocks noChangeArrowheads="1"/>
            </p:cNvSpPr>
            <p:nvPr/>
          </p:nvSpPr>
          <p:spPr bwMode="auto">
            <a:xfrm>
              <a:off x="1822" y="2813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9991" name="Text Box 63"/>
            <p:cNvSpPr txBox="1">
              <a:spLocks noChangeArrowheads="1"/>
            </p:cNvSpPr>
            <p:nvPr/>
          </p:nvSpPr>
          <p:spPr bwMode="auto">
            <a:xfrm>
              <a:off x="1958" y="2813"/>
              <a:ext cx="7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E</a:t>
              </a:r>
            </a:p>
          </p:txBody>
        </p:sp>
        <p:sp>
          <p:nvSpPr>
            <p:cNvPr id="39992" name="Text Box 64"/>
            <p:cNvSpPr txBox="1">
              <a:spLocks noChangeArrowheads="1"/>
            </p:cNvSpPr>
            <p:nvPr/>
          </p:nvSpPr>
          <p:spPr bwMode="auto">
            <a:xfrm>
              <a:off x="2142" y="2813"/>
              <a:ext cx="63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F</a:t>
              </a:r>
            </a:p>
          </p:txBody>
        </p:sp>
        <p:sp>
          <p:nvSpPr>
            <p:cNvPr id="39993" name="Text Box 65"/>
            <p:cNvSpPr txBox="1">
              <a:spLocks noChangeArrowheads="1"/>
            </p:cNvSpPr>
            <p:nvPr/>
          </p:nvSpPr>
          <p:spPr bwMode="auto">
            <a:xfrm>
              <a:off x="2270" y="2813"/>
              <a:ext cx="8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G</a:t>
              </a:r>
            </a:p>
          </p:txBody>
        </p:sp>
        <p:sp>
          <p:nvSpPr>
            <p:cNvPr id="39994" name="Text Box 66"/>
            <p:cNvSpPr txBox="1">
              <a:spLocks noChangeArrowheads="1"/>
            </p:cNvSpPr>
            <p:nvPr/>
          </p:nvSpPr>
          <p:spPr bwMode="auto">
            <a:xfrm>
              <a:off x="2398" y="2813"/>
              <a:ext cx="1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H </a:t>
              </a:r>
            </a:p>
          </p:txBody>
        </p:sp>
      </p:grpSp>
      <p:grpSp>
        <p:nvGrpSpPr>
          <p:cNvPr id="39954" name="Group 67"/>
          <p:cNvGrpSpPr>
            <a:grpSpLocks/>
          </p:cNvGrpSpPr>
          <p:nvPr/>
        </p:nvGrpSpPr>
        <p:grpSpPr bwMode="auto">
          <a:xfrm>
            <a:off x="2244725" y="5291138"/>
            <a:ext cx="1484313" cy="182562"/>
            <a:chOff x="1414" y="3333"/>
            <a:chExt cx="935" cy="115"/>
          </a:xfrm>
        </p:grpSpPr>
        <p:sp>
          <p:nvSpPr>
            <p:cNvPr id="39980" name="Text Box 68"/>
            <p:cNvSpPr txBox="1">
              <a:spLocks noChangeArrowheads="1"/>
            </p:cNvSpPr>
            <p:nvPr/>
          </p:nvSpPr>
          <p:spPr bwMode="auto">
            <a:xfrm>
              <a:off x="1414" y="3333"/>
              <a:ext cx="8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A</a:t>
              </a:r>
            </a:p>
          </p:txBody>
        </p:sp>
        <p:sp>
          <p:nvSpPr>
            <p:cNvPr id="39981" name="Text Box 69"/>
            <p:cNvSpPr txBox="1">
              <a:spLocks noChangeArrowheads="1"/>
            </p:cNvSpPr>
            <p:nvPr/>
          </p:nvSpPr>
          <p:spPr bwMode="auto">
            <a:xfrm>
              <a:off x="1550" y="3333"/>
              <a:ext cx="111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9982" name="Text Box 70"/>
            <p:cNvSpPr txBox="1">
              <a:spLocks noChangeArrowheads="1"/>
            </p:cNvSpPr>
            <p:nvPr/>
          </p:nvSpPr>
          <p:spPr bwMode="auto">
            <a:xfrm>
              <a:off x="1678" y="3333"/>
              <a:ext cx="6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C</a:t>
              </a:r>
            </a:p>
          </p:txBody>
        </p:sp>
        <p:sp>
          <p:nvSpPr>
            <p:cNvPr id="39983" name="Text Box 71"/>
            <p:cNvSpPr txBox="1">
              <a:spLocks noChangeArrowheads="1"/>
            </p:cNvSpPr>
            <p:nvPr/>
          </p:nvSpPr>
          <p:spPr bwMode="auto">
            <a:xfrm>
              <a:off x="1822" y="3333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D</a:t>
              </a:r>
            </a:p>
          </p:txBody>
        </p:sp>
        <p:sp>
          <p:nvSpPr>
            <p:cNvPr id="39984" name="Text Box 72"/>
            <p:cNvSpPr txBox="1">
              <a:spLocks noChangeArrowheads="1"/>
            </p:cNvSpPr>
            <p:nvPr/>
          </p:nvSpPr>
          <p:spPr bwMode="auto">
            <a:xfrm>
              <a:off x="1950" y="3333"/>
              <a:ext cx="7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E</a:t>
              </a:r>
            </a:p>
          </p:txBody>
        </p:sp>
        <p:sp>
          <p:nvSpPr>
            <p:cNvPr id="39985" name="Text Box 73"/>
            <p:cNvSpPr txBox="1">
              <a:spLocks noChangeArrowheads="1"/>
            </p:cNvSpPr>
            <p:nvPr/>
          </p:nvSpPr>
          <p:spPr bwMode="auto">
            <a:xfrm>
              <a:off x="2150" y="3333"/>
              <a:ext cx="63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F</a:t>
              </a:r>
            </a:p>
          </p:txBody>
        </p:sp>
        <p:sp>
          <p:nvSpPr>
            <p:cNvPr id="39986" name="Text Box 74"/>
            <p:cNvSpPr txBox="1">
              <a:spLocks noChangeArrowheads="1"/>
            </p:cNvSpPr>
            <p:nvPr/>
          </p:nvSpPr>
          <p:spPr bwMode="auto">
            <a:xfrm>
              <a:off x="2262" y="3333"/>
              <a:ext cx="8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G</a:t>
              </a:r>
            </a:p>
          </p:txBody>
        </p:sp>
      </p:grpSp>
      <p:sp>
        <p:nvSpPr>
          <p:cNvPr id="39955" name="Text Box 75"/>
          <p:cNvSpPr txBox="1">
            <a:spLocks noChangeArrowheads="1"/>
          </p:cNvSpPr>
          <p:nvPr/>
        </p:nvSpPr>
        <p:spPr bwMode="auto">
          <a:xfrm>
            <a:off x="3806825" y="5291138"/>
            <a:ext cx="26511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H </a:t>
            </a:r>
          </a:p>
        </p:txBody>
      </p:sp>
      <p:grpSp>
        <p:nvGrpSpPr>
          <p:cNvPr id="39956" name="Group 76"/>
          <p:cNvGrpSpPr>
            <a:grpSpLocks/>
          </p:cNvGrpSpPr>
          <p:nvPr/>
        </p:nvGrpSpPr>
        <p:grpSpPr bwMode="auto">
          <a:xfrm>
            <a:off x="4221163" y="5307013"/>
            <a:ext cx="1331912" cy="157162"/>
            <a:chOff x="2659" y="3343"/>
            <a:chExt cx="839" cy="99"/>
          </a:xfrm>
        </p:grpSpPr>
        <p:sp>
          <p:nvSpPr>
            <p:cNvPr id="39974" name="Text Box 77"/>
            <p:cNvSpPr txBox="1">
              <a:spLocks noChangeArrowheads="1"/>
            </p:cNvSpPr>
            <p:nvPr/>
          </p:nvSpPr>
          <p:spPr bwMode="auto">
            <a:xfrm>
              <a:off x="2659" y="3343"/>
              <a:ext cx="7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M</a:t>
              </a:r>
              <a:endParaRPr lang="en-US" altLang="en-US" sz="1000" b="1"/>
            </a:p>
          </p:txBody>
        </p:sp>
        <p:sp>
          <p:nvSpPr>
            <p:cNvPr id="39975" name="Text Box 78"/>
            <p:cNvSpPr txBox="1">
              <a:spLocks noChangeArrowheads="1"/>
            </p:cNvSpPr>
            <p:nvPr/>
          </p:nvSpPr>
          <p:spPr bwMode="auto">
            <a:xfrm>
              <a:off x="2795" y="3343"/>
              <a:ext cx="47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N</a:t>
              </a:r>
              <a:endParaRPr lang="en-US" altLang="en-US" sz="1000" b="1"/>
            </a:p>
          </p:txBody>
        </p:sp>
        <p:sp>
          <p:nvSpPr>
            <p:cNvPr id="39976" name="Text Box 79"/>
            <p:cNvSpPr txBox="1">
              <a:spLocks noChangeArrowheads="1"/>
            </p:cNvSpPr>
            <p:nvPr/>
          </p:nvSpPr>
          <p:spPr bwMode="auto">
            <a:xfrm>
              <a:off x="2931" y="3343"/>
              <a:ext cx="7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O</a:t>
              </a:r>
              <a:endParaRPr lang="en-US" altLang="en-US" sz="1000" b="1"/>
            </a:p>
          </p:txBody>
        </p:sp>
        <p:sp>
          <p:nvSpPr>
            <p:cNvPr id="39977" name="Text Box 80"/>
            <p:cNvSpPr txBox="1">
              <a:spLocks noChangeArrowheads="1"/>
            </p:cNvSpPr>
            <p:nvPr/>
          </p:nvSpPr>
          <p:spPr bwMode="auto">
            <a:xfrm>
              <a:off x="3075" y="3343"/>
              <a:ext cx="10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P</a:t>
              </a:r>
            </a:p>
          </p:txBody>
        </p:sp>
        <p:sp>
          <p:nvSpPr>
            <p:cNvPr id="39978" name="Text Box 81"/>
            <p:cNvSpPr txBox="1">
              <a:spLocks noChangeArrowheads="1"/>
            </p:cNvSpPr>
            <p:nvPr/>
          </p:nvSpPr>
          <p:spPr bwMode="auto">
            <a:xfrm>
              <a:off x="3195" y="3343"/>
              <a:ext cx="8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Q</a:t>
              </a:r>
            </a:p>
          </p:txBody>
        </p:sp>
        <p:sp>
          <p:nvSpPr>
            <p:cNvPr id="39979" name="Text Box 82"/>
            <p:cNvSpPr txBox="1">
              <a:spLocks noChangeArrowheads="1"/>
            </p:cNvSpPr>
            <p:nvPr/>
          </p:nvSpPr>
          <p:spPr bwMode="auto">
            <a:xfrm>
              <a:off x="3387" y="3343"/>
              <a:ext cx="11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R</a:t>
              </a:r>
            </a:p>
          </p:txBody>
        </p:sp>
      </p:grpSp>
      <p:sp>
        <p:nvSpPr>
          <p:cNvPr id="39957" name="Text Box 83"/>
          <p:cNvSpPr txBox="1">
            <a:spLocks noChangeArrowheads="1"/>
          </p:cNvSpPr>
          <p:nvPr/>
        </p:nvSpPr>
        <p:spPr bwMode="auto">
          <a:xfrm>
            <a:off x="3817938" y="6176963"/>
            <a:ext cx="19589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G</a:t>
            </a:r>
          </a:p>
        </p:txBody>
      </p:sp>
      <p:grpSp>
        <p:nvGrpSpPr>
          <p:cNvPr id="39958" name="Group 84"/>
          <p:cNvGrpSpPr>
            <a:grpSpLocks/>
          </p:cNvGrpSpPr>
          <p:nvPr/>
        </p:nvGrpSpPr>
        <p:grpSpPr bwMode="auto">
          <a:xfrm>
            <a:off x="2230438" y="6173788"/>
            <a:ext cx="1895475" cy="176212"/>
            <a:chOff x="1405" y="3889"/>
            <a:chExt cx="1194" cy="111"/>
          </a:xfrm>
        </p:grpSpPr>
        <p:sp>
          <p:nvSpPr>
            <p:cNvPr id="39966" name="Text Box 85"/>
            <p:cNvSpPr txBox="1">
              <a:spLocks noChangeArrowheads="1"/>
            </p:cNvSpPr>
            <p:nvPr/>
          </p:nvSpPr>
          <p:spPr bwMode="auto">
            <a:xfrm>
              <a:off x="1405" y="3889"/>
              <a:ext cx="7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M</a:t>
              </a:r>
              <a:endParaRPr lang="en-US" altLang="en-US" sz="1000" b="1"/>
            </a:p>
          </p:txBody>
        </p:sp>
        <p:sp>
          <p:nvSpPr>
            <p:cNvPr id="39967" name="Text Box 86"/>
            <p:cNvSpPr txBox="1">
              <a:spLocks noChangeArrowheads="1"/>
            </p:cNvSpPr>
            <p:nvPr/>
          </p:nvSpPr>
          <p:spPr bwMode="auto">
            <a:xfrm>
              <a:off x="1549" y="3889"/>
              <a:ext cx="5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N</a:t>
              </a:r>
              <a:endParaRPr lang="en-US" altLang="en-US" sz="1000" b="1"/>
            </a:p>
          </p:txBody>
        </p:sp>
        <p:sp>
          <p:nvSpPr>
            <p:cNvPr id="39968" name="Text Box 87"/>
            <p:cNvSpPr txBox="1">
              <a:spLocks noChangeArrowheads="1"/>
            </p:cNvSpPr>
            <p:nvPr/>
          </p:nvSpPr>
          <p:spPr bwMode="auto">
            <a:xfrm>
              <a:off x="1677" y="3889"/>
              <a:ext cx="9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O</a:t>
              </a:r>
              <a:endParaRPr lang="en-US" altLang="en-US" sz="1000" b="1"/>
            </a:p>
          </p:txBody>
        </p:sp>
        <p:sp>
          <p:nvSpPr>
            <p:cNvPr id="39969" name="Text Box 88"/>
            <p:cNvSpPr txBox="1">
              <a:spLocks noChangeArrowheads="1"/>
            </p:cNvSpPr>
            <p:nvPr/>
          </p:nvSpPr>
          <p:spPr bwMode="auto">
            <a:xfrm>
              <a:off x="1821" y="3889"/>
              <a:ext cx="9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C</a:t>
              </a:r>
            </a:p>
          </p:txBody>
        </p:sp>
        <p:sp>
          <p:nvSpPr>
            <p:cNvPr id="39970" name="Text Box 89"/>
            <p:cNvSpPr txBox="1">
              <a:spLocks noChangeArrowheads="1"/>
            </p:cNvSpPr>
            <p:nvPr/>
          </p:nvSpPr>
          <p:spPr bwMode="auto">
            <a:xfrm>
              <a:off x="2533" y="3891"/>
              <a:ext cx="6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H </a:t>
              </a:r>
            </a:p>
          </p:txBody>
        </p:sp>
        <p:sp>
          <p:nvSpPr>
            <p:cNvPr id="39971" name="Text Box 90"/>
            <p:cNvSpPr txBox="1">
              <a:spLocks noChangeArrowheads="1"/>
            </p:cNvSpPr>
            <p:nvPr/>
          </p:nvSpPr>
          <p:spPr bwMode="auto">
            <a:xfrm>
              <a:off x="2277" y="3891"/>
              <a:ext cx="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F</a:t>
              </a:r>
            </a:p>
          </p:txBody>
        </p:sp>
        <p:sp>
          <p:nvSpPr>
            <p:cNvPr id="39972" name="Text Box 91"/>
            <p:cNvSpPr txBox="1">
              <a:spLocks noChangeArrowheads="1"/>
            </p:cNvSpPr>
            <p:nvPr/>
          </p:nvSpPr>
          <p:spPr bwMode="auto">
            <a:xfrm>
              <a:off x="2093" y="3891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E</a:t>
              </a:r>
            </a:p>
          </p:txBody>
        </p:sp>
        <p:sp>
          <p:nvSpPr>
            <p:cNvPr id="39973" name="Text Box 92"/>
            <p:cNvSpPr txBox="1">
              <a:spLocks noChangeArrowheads="1"/>
            </p:cNvSpPr>
            <p:nvPr/>
          </p:nvSpPr>
          <p:spPr bwMode="auto">
            <a:xfrm>
              <a:off x="1957" y="3891"/>
              <a:ext cx="9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D</a:t>
              </a:r>
            </a:p>
          </p:txBody>
        </p:sp>
      </p:grpSp>
      <p:grpSp>
        <p:nvGrpSpPr>
          <p:cNvPr id="39959" name="Group 93"/>
          <p:cNvGrpSpPr>
            <a:grpSpLocks/>
          </p:cNvGrpSpPr>
          <p:nvPr/>
        </p:nvGrpSpPr>
        <p:grpSpPr bwMode="auto">
          <a:xfrm>
            <a:off x="4413250" y="6161088"/>
            <a:ext cx="1079500" cy="142875"/>
            <a:chOff x="2780" y="3881"/>
            <a:chExt cx="680" cy="90"/>
          </a:xfrm>
        </p:grpSpPr>
        <p:sp>
          <p:nvSpPr>
            <p:cNvPr id="39961" name="Text Box 94"/>
            <p:cNvSpPr txBox="1">
              <a:spLocks noChangeArrowheads="1"/>
            </p:cNvSpPr>
            <p:nvPr/>
          </p:nvSpPr>
          <p:spPr bwMode="auto">
            <a:xfrm>
              <a:off x="2780" y="3881"/>
              <a:ext cx="96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A</a:t>
              </a:r>
              <a:endParaRPr lang="en-US" altLang="en-US" sz="1000" b="1"/>
            </a:p>
          </p:txBody>
        </p:sp>
        <p:sp>
          <p:nvSpPr>
            <p:cNvPr id="39962" name="Text Box 95"/>
            <p:cNvSpPr txBox="1">
              <a:spLocks noChangeArrowheads="1"/>
            </p:cNvSpPr>
            <p:nvPr/>
          </p:nvSpPr>
          <p:spPr bwMode="auto">
            <a:xfrm>
              <a:off x="2924" y="3881"/>
              <a:ext cx="8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>
                  <a:solidFill>
                    <a:schemeClr val="bg1"/>
                  </a:solidFill>
                </a:rPr>
                <a:t>B</a:t>
              </a:r>
              <a:endParaRPr lang="en-US" altLang="en-US" sz="1000" b="1"/>
            </a:p>
          </p:txBody>
        </p:sp>
        <p:sp>
          <p:nvSpPr>
            <p:cNvPr id="39963" name="Text Box 96"/>
            <p:cNvSpPr txBox="1">
              <a:spLocks noChangeArrowheads="1"/>
            </p:cNvSpPr>
            <p:nvPr/>
          </p:nvSpPr>
          <p:spPr bwMode="auto">
            <a:xfrm>
              <a:off x="3060" y="3881"/>
              <a:ext cx="8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P</a:t>
              </a:r>
            </a:p>
          </p:txBody>
        </p:sp>
        <p:sp>
          <p:nvSpPr>
            <p:cNvPr id="39964" name="Text Box 97"/>
            <p:cNvSpPr txBox="1">
              <a:spLocks noChangeArrowheads="1"/>
            </p:cNvSpPr>
            <p:nvPr/>
          </p:nvSpPr>
          <p:spPr bwMode="auto">
            <a:xfrm>
              <a:off x="3180" y="3881"/>
              <a:ext cx="88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Q</a:t>
              </a:r>
            </a:p>
          </p:txBody>
        </p:sp>
        <p:sp>
          <p:nvSpPr>
            <p:cNvPr id="39965" name="Text Box 98"/>
            <p:cNvSpPr txBox="1">
              <a:spLocks noChangeArrowheads="1"/>
            </p:cNvSpPr>
            <p:nvPr/>
          </p:nvSpPr>
          <p:spPr bwMode="auto">
            <a:xfrm>
              <a:off x="3380" y="3886"/>
              <a:ext cx="80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000" b="1"/>
                <a:t>R</a:t>
              </a:r>
            </a:p>
          </p:txBody>
        </p:sp>
      </p:grpSp>
      <p:sp>
        <p:nvSpPr>
          <p:cNvPr id="39960" name="TextBox 98"/>
          <p:cNvSpPr txBox="1">
            <a:spLocks noChangeArrowheads="1"/>
          </p:cNvSpPr>
          <p:nvPr/>
        </p:nvSpPr>
        <p:spPr bwMode="auto">
          <a:xfrm>
            <a:off x="304800" y="16764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r>
              <a:rPr lang="en-US" altLang="en-US"/>
              <a:t>(27)</a:t>
            </a:r>
          </a:p>
        </p:txBody>
      </p:sp>
    </p:spTree>
    <p:extLst>
      <p:ext uri="{BB962C8B-B14F-4D97-AF65-F5344CB8AC3E}">
        <p14:creationId xmlns:p14="http://schemas.microsoft.com/office/powerpoint/2010/main" val="2072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876300"/>
            <a:ext cx="8826500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Concept </a:t>
            </a:r>
            <a:r>
              <a:rPr lang="en-US" altLang="en-US" dirty="0" smtClean="0"/>
              <a:t>15</a:t>
            </a:r>
            <a:r>
              <a:rPr lang="en-US" altLang="en-US" dirty="0" smtClean="0"/>
              <a:t>: Some inheritance patterns are exceptions to standard Mendelian  inheritance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001000" cy="4114800"/>
          </a:xfrm>
        </p:spPr>
        <p:txBody>
          <a:bodyPr/>
          <a:lstStyle/>
          <a:p>
            <a:pPr marL="350838" indent="-350838" eaLnBrk="1" hangingPunct="1"/>
            <a:r>
              <a:rPr lang="en-US" altLang="en-US" smtClean="0"/>
              <a:t>There are two normal exceptions to Mendelian genetics</a:t>
            </a:r>
          </a:p>
          <a:p>
            <a:pPr marL="350838" indent="-350838" eaLnBrk="1" hangingPunct="1"/>
            <a:r>
              <a:rPr lang="en-US" altLang="en-US" smtClean="0"/>
              <a:t>One exception involves genes located in the nucleus, and the other exception involves genes located outside the nucleus</a:t>
            </a:r>
          </a:p>
          <a:p>
            <a:pPr marL="350838" indent="-350838" eaLnBrk="1" hangingPunct="1"/>
            <a:r>
              <a:rPr lang="en-US" altLang="en-US" smtClean="0"/>
              <a:t>In both cases, the sex of the parent contributing an allele is a factor in the pattern of inheritance</a:t>
            </a:r>
          </a:p>
        </p:txBody>
      </p:sp>
      <p:grpSp>
        <p:nvGrpSpPr>
          <p:cNvPr id="4096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096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4096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93700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5334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smtClean="0"/>
              <a:t>Inheritance of Organelle Genes</a:t>
            </a:r>
            <a:endParaRPr lang="en-US" altLang="en-US" b="0" smtClean="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01000" cy="5205413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dirty="0" err="1" smtClean="0"/>
              <a:t>Extranuclear</a:t>
            </a:r>
            <a:r>
              <a:rPr lang="en-US" altLang="en-US" dirty="0" smtClean="0"/>
              <a:t> genes (or cytoplasmic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genes)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are found in organelles in the cytoplasm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dirty="0" smtClean="0"/>
              <a:t>Mitochondria, chloroplasts, and other plant plastids carry small circular DNA molecules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dirty="0" err="1" smtClean="0"/>
              <a:t>Extranuclear</a:t>
            </a:r>
            <a:r>
              <a:rPr lang="en-US" altLang="en-US" dirty="0" smtClean="0"/>
              <a:t> genes are inherited maternally because the zygote’s cytoplasm comes from the egg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dirty="0" smtClean="0"/>
              <a:t>The first evidence of </a:t>
            </a:r>
            <a:r>
              <a:rPr lang="en-US" altLang="en-US" dirty="0" err="1" smtClean="0"/>
              <a:t>extranuclear</a:t>
            </a:r>
            <a:r>
              <a:rPr lang="en-US" altLang="en-US" dirty="0" smtClean="0"/>
              <a:t> genes came from studies on the inheritance of yellow or white patches on leaves of an otherwise green plant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dirty="0" smtClean="0"/>
              <a:t>Mitochondrial myopathy is a mitochondria inherited disease. </a:t>
            </a:r>
          </a:p>
        </p:txBody>
      </p:sp>
      <p:grpSp>
        <p:nvGrpSpPr>
          <p:cNvPr id="4506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506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6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4506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91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14.4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4579" name="Picture 4" descr="14_04Allel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611313"/>
            <a:ext cx="8548687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4030663" y="1624013"/>
            <a:ext cx="32702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Allele for purple flowers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012950" y="3138488"/>
            <a:ext cx="35480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Locus for flower-color gene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4129088" y="4818063"/>
            <a:ext cx="32702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Allele for white flowers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6959600" y="2862263"/>
            <a:ext cx="1893888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 dirty="0"/>
              <a:t>Pair of</a:t>
            </a:r>
            <a:br>
              <a:rPr lang="en-US" sz="2100" b="1" dirty="0"/>
            </a:br>
            <a:r>
              <a:rPr lang="en-US" sz="2100" b="1" dirty="0"/>
              <a:t>homologous</a:t>
            </a:r>
            <a:br>
              <a:rPr lang="en-US" sz="2100" b="1" dirty="0"/>
            </a:br>
            <a:r>
              <a:rPr lang="en-US" sz="2100" b="1" dirty="0"/>
              <a:t>chromosomes</a:t>
            </a: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5556250" y="194468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 flipH="1">
            <a:off x="4986338" y="2790825"/>
            <a:ext cx="55562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5000625" y="3479800"/>
            <a:ext cx="528638" cy="303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5556250" y="4378325"/>
            <a:ext cx="0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AutoShape 13"/>
          <p:cNvSpPr>
            <a:spLocks/>
          </p:cNvSpPr>
          <p:nvPr/>
        </p:nvSpPr>
        <p:spPr bwMode="auto">
          <a:xfrm>
            <a:off x="6627813" y="2089150"/>
            <a:ext cx="231775" cy="2436813"/>
          </a:xfrm>
          <a:prstGeom prst="rightBrace">
            <a:avLst>
              <a:gd name="adj1" fmla="val 8761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09601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Demonstrates the Law of Segregation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3350"/>
            <a:ext cx="81534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Second: for each character, an organism inherits two alleles, one from each parent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Mendel made this deduction without knowing about the role of chromosomes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two alleles at a particular locus may be identical, as in the true-breeding plants of Mendel’s P generation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Alternatively, the two alleles at a locus may differ, as in the F</a:t>
            </a:r>
            <a:r>
              <a:rPr lang="en-US" baseline="-25000" dirty="0" smtClean="0"/>
              <a:t>1</a:t>
            </a:r>
            <a:r>
              <a:rPr lang="en-US" dirty="0" smtClean="0"/>
              <a:t> hybrids </a:t>
            </a:r>
          </a:p>
        </p:txBody>
      </p:sp>
      <p:grpSp>
        <p:nvGrpSpPr>
          <p:cNvPr id="25603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560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5604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597400"/>
          </a:xfrm>
        </p:spPr>
        <p:txBody>
          <a:bodyPr/>
          <a:lstStyle/>
          <a:p>
            <a:pPr eaLnBrk="1" hangingPunct="1"/>
            <a:r>
              <a:rPr lang="en-US" dirty="0" smtClean="0"/>
              <a:t>Third: if the two alleles at a locus differ, then one (the </a:t>
            </a:r>
            <a:r>
              <a:rPr lang="en-US" b="1" dirty="0" smtClean="0"/>
              <a:t>dominant allele</a:t>
            </a:r>
            <a:r>
              <a:rPr lang="en-US" dirty="0" smtClean="0"/>
              <a:t>) determines the organism’s appearance, and the other (the </a:t>
            </a:r>
            <a:r>
              <a:rPr lang="en-US" b="1" dirty="0" smtClean="0"/>
              <a:t>recessive allele</a:t>
            </a:r>
            <a:r>
              <a:rPr lang="en-US" dirty="0" smtClean="0"/>
              <a:t>) has no noticeable effect on appearance</a:t>
            </a:r>
          </a:p>
          <a:p>
            <a:pPr eaLnBrk="1" hangingPunct="1"/>
            <a:r>
              <a:rPr lang="en-US" dirty="0" smtClean="0"/>
              <a:t>In the flower-color example, the F</a:t>
            </a:r>
            <a:r>
              <a:rPr lang="en-US" baseline="-25000" dirty="0" smtClean="0"/>
              <a:t>1</a:t>
            </a:r>
            <a:r>
              <a:rPr lang="en-US" dirty="0" smtClean="0"/>
              <a:t> plants had purple flowers because the allele for that trait is dominant </a:t>
            </a:r>
          </a:p>
        </p:txBody>
      </p:sp>
      <p:grpSp>
        <p:nvGrpSpPr>
          <p:cNvPr id="26627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662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1763"/>
            <a:ext cx="8382000" cy="5303837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</a:pPr>
            <a:r>
              <a:rPr lang="en-US" dirty="0" smtClean="0"/>
              <a:t>Fourth: (now known as the </a:t>
            </a:r>
            <a:r>
              <a:rPr lang="en-US" b="1" dirty="0" smtClean="0"/>
              <a:t>law of segregation</a:t>
            </a:r>
            <a:r>
              <a:rPr lang="en-US" dirty="0" smtClean="0"/>
              <a:t>): the two alleles for a heritable character separate (segregate) during gamete formation and end up in different gametes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dirty="0" smtClean="0"/>
              <a:t>Thus, an egg or a sperm gets only one of the two alleles that are present in the organism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dirty="0" smtClean="0"/>
              <a:t>This segregation of alleles corresponds to the distribution of homologous chromosomes to different gametes in meiosis </a:t>
            </a:r>
          </a:p>
        </p:txBody>
      </p:sp>
      <p:grpSp>
        <p:nvGrpSpPr>
          <p:cNvPr id="27651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765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765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14.5-3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1747" name="Picture 4" descr="14_05LawOfSegregation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338" y="136525"/>
            <a:ext cx="50117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2349500" y="352425"/>
            <a:ext cx="13525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P Generation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2317750" y="2370138"/>
            <a:ext cx="13525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F</a:t>
            </a:r>
            <a:r>
              <a:rPr lang="en-US" sz="1600" b="1" baseline="-25000"/>
              <a:t>1</a:t>
            </a:r>
            <a:r>
              <a:rPr lang="en-US" sz="1600" b="1"/>
              <a:t> Generation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2298700" y="4175125"/>
            <a:ext cx="13525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F</a:t>
            </a:r>
            <a:r>
              <a:rPr lang="en-US" sz="1600" b="1" baseline="-25000"/>
              <a:t>2</a:t>
            </a:r>
            <a:r>
              <a:rPr lang="en-US" sz="1600" b="1"/>
              <a:t> Generation</a:t>
            </a: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2270125" y="1001713"/>
            <a:ext cx="13525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Appearance:</a:t>
            </a: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2276475" y="1233488"/>
            <a:ext cx="16970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dirty="0"/>
              <a:t>Genetic makeup:</a:t>
            </a:r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2290763" y="1563688"/>
            <a:ext cx="9683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Gametes:</a:t>
            </a:r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2290763" y="2965450"/>
            <a:ext cx="13525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Appearance:</a:t>
            </a: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2284413" y="3197225"/>
            <a:ext cx="169703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Genetic makeup:</a:t>
            </a:r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2286000" y="3489325"/>
            <a:ext cx="9683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Gametes:</a:t>
            </a:r>
          </a:p>
        </p:txBody>
      </p:sp>
      <p:sp>
        <p:nvSpPr>
          <p:cNvPr id="31757" name="Text Box 14"/>
          <p:cNvSpPr txBox="1">
            <a:spLocks noChangeArrowheads="1"/>
          </p:cNvSpPr>
          <p:nvPr/>
        </p:nvSpPr>
        <p:spPr bwMode="auto">
          <a:xfrm>
            <a:off x="4051300" y="1009650"/>
            <a:ext cx="14700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Purple flowers</a:t>
            </a:r>
          </a:p>
        </p:txBody>
      </p:sp>
      <p:sp>
        <p:nvSpPr>
          <p:cNvPr id="31758" name="Text Box 15"/>
          <p:cNvSpPr txBox="1">
            <a:spLocks noChangeArrowheads="1"/>
          </p:cNvSpPr>
          <p:nvPr/>
        </p:nvSpPr>
        <p:spPr bwMode="auto">
          <a:xfrm>
            <a:off x="5592763" y="1003300"/>
            <a:ext cx="13779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White flowers</a:t>
            </a:r>
          </a:p>
        </p:txBody>
      </p:sp>
      <p:sp>
        <p:nvSpPr>
          <p:cNvPr id="31759" name="Text Box 16"/>
          <p:cNvSpPr txBox="1">
            <a:spLocks noChangeArrowheads="1"/>
          </p:cNvSpPr>
          <p:nvPr/>
        </p:nvSpPr>
        <p:spPr bwMode="auto">
          <a:xfrm>
            <a:off x="4746625" y="2974975"/>
            <a:ext cx="14700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Purple flowers</a:t>
            </a:r>
          </a:p>
        </p:txBody>
      </p:sp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4283075" y="3900488"/>
            <a:ext cx="25019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Sperm from F</a:t>
            </a:r>
            <a:r>
              <a:rPr lang="en-US" sz="1600" b="1" baseline="-25000"/>
              <a:t>1</a:t>
            </a:r>
            <a:r>
              <a:rPr lang="en-US" sz="1600" b="1"/>
              <a:t> (</a:t>
            </a:r>
            <a:r>
              <a:rPr lang="en-US" sz="1600" b="1" i="1">
                <a:latin typeface="Times" pitchFamily="84" charset="0"/>
              </a:rPr>
              <a:t>Pp</a:t>
            </a:r>
            <a:r>
              <a:rPr lang="en-US" sz="1600" b="1"/>
              <a:t>) plant</a:t>
            </a:r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5321300" y="3205163"/>
            <a:ext cx="279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Pp</a:t>
            </a:r>
            <a:endParaRPr lang="en-US" sz="1600" b="1"/>
          </a:p>
        </p:txBody>
      </p:sp>
      <p:sp>
        <p:nvSpPr>
          <p:cNvPr id="31762" name="Text Box 19"/>
          <p:cNvSpPr txBox="1">
            <a:spLocks noChangeArrowheads="1"/>
          </p:cNvSpPr>
          <p:nvPr/>
        </p:nvSpPr>
        <p:spPr bwMode="auto">
          <a:xfrm>
            <a:off x="4745038" y="1254125"/>
            <a:ext cx="279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PP</a:t>
            </a:r>
            <a:endParaRPr lang="en-US" sz="1600" b="1"/>
          </a:p>
        </p:txBody>
      </p:sp>
      <p:sp>
        <p:nvSpPr>
          <p:cNvPr id="31763" name="Text Box 20"/>
          <p:cNvSpPr txBox="1">
            <a:spLocks noChangeArrowheads="1"/>
          </p:cNvSpPr>
          <p:nvPr/>
        </p:nvSpPr>
        <p:spPr bwMode="auto">
          <a:xfrm>
            <a:off x="6132513" y="1243013"/>
            <a:ext cx="279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pp</a:t>
            </a:r>
            <a:endParaRPr lang="en-US" sz="1600" b="1"/>
          </a:p>
        </p:txBody>
      </p:sp>
      <p:sp>
        <p:nvSpPr>
          <p:cNvPr id="31764" name="Text Box 21"/>
          <p:cNvSpPr txBox="1">
            <a:spLocks noChangeArrowheads="1"/>
          </p:cNvSpPr>
          <p:nvPr/>
        </p:nvSpPr>
        <p:spPr bwMode="auto">
          <a:xfrm>
            <a:off x="4876800" y="1571625"/>
            <a:ext cx="173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</a:t>
            </a:r>
            <a:endParaRPr lang="en-US" sz="1600" b="1"/>
          </a:p>
        </p:txBody>
      </p:sp>
      <p:sp>
        <p:nvSpPr>
          <p:cNvPr id="31765" name="Text Box 22"/>
          <p:cNvSpPr txBox="1">
            <a:spLocks noChangeArrowheads="1"/>
          </p:cNvSpPr>
          <p:nvPr/>
        </p:nvSpPr>
        <p:spPr bwMode="auto">
          <a:xfrm>
            <a:off x="4881563" y="3470275"/>
            <a:ext cx="173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</a:t>
            </a:r>
            <a:endParaRPr lang="en-US" sz="1600" b="1"/>
          </a:p>
        </p:txBody>
      </p:sp>
      <p:sp>
        <p:nvSpPr>
          <p:cNvPr id="31766" name="Text Box 23"/>
          <p:cNvSpPr txBox="1">
            <a:spLocks noChangeArrowheads="1"/>
          </p:cNvSpPr>
          <p:nvPr/>
        </p:nvSpPr>
        <p:spPr bwMode="auto">
          <a:xfrm>
            <a:off x="5108575" y="4252913"/>
            <a:ext cx="173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</a:t>
            </a:r>
            <a:endParaRPr lang="en-US" sz="1600" b="1"/>
          </a:p>
        </p:txBody>
      </p:sp>
      <p:sp>
        <p:nvSpPr>
          <p:cNvPr id="31767" name="Text Box 24"/>
          <p:cNvSpPr txBox="1">
            <a:spLocks noChangeArrowheads="1"/>
          </p:cNvSpPr>
          <p:nvPr/>
        </p:nvSpPr>
        <p:spPr bwMode="auto">
          <a:xfrm>
            <a:off x="4565650" y="4806950"/>
            <a:ext cx="173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</a:t>
            </a:r>
            <a:endParaRPr lang="en-US" sz="1600" b="1"/>
          </a:p>
        </p:txBody>
      </p:sp>
      <p:sp>
        <p:nvSpPr>
          <p:cNvPr id="31768" name="Text Box 25"/>
          <p:cNvSpPr txBox="1">
            <a:spLocks noChangeArrowheads="1"/>
          </p:cNvSpPr>
          <p:nvPr/>
        </p:nvSpPr>
        <p:spPr bwMode="auto">
          <a:xfrm>
            <a:off x="6007100" y="1541463"/>
            <a:ext cx="1476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</a:t>
            </a:r>
            <a:endParaRPr lang="en-US" sz="1600" b="1"/>
          </a:p>
        </p:txBody>
      </p:sp>
      <p:sp>
        <p:nvSpPr>
          <p:cNvPr id="31769" name="Text Box 26"/>
          <p:cNvSpPr txBox="1">
            <a:spLocks noChangeArrowheads="1"/>
          </p:cNvSpPr>
          <p:nvPr/>
        </p:nvSpPr>
        <p:spPr bwMode="auto">
          <a:xfrm>
            <a:off x="6011863" y="3441700"/>
            <a:ext cx="1476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</a:t>
            </a:r>
            <a:endParaRPr lang="en-US" sz="1600" b="1"/>
          </a:p>
        </p:txBody>
      </p:sp>
      <p:sp>
        <p:nvSpPr>
          <p:cNvPr id="31770" name="Text Box 27"/>
          <p:cNvSpPr txBox="1">
            <a:spLocks noChangeArrowheads="1"/>
          </p:cNvSpPr>
          <p:nvPr/>
        </p:nvSpPr>
        <p:spPr bwMode="auto">
          <a:xfrm>
            <a:off x="5735638" y="4237038"/>
            <a:ext cx="1476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</a:t>
            </a:r>
            <a:endParaRPr lang="en-US" sz="1600" b="1"/>
          </a:p>
        </p:txBody>
      </p:sp>
      <p:sp>
        <p:nvSpPr>
          <p:cNvPr id="31771" name="Text Box 28"/>
          <p:cNvSpPr txBox="1">
            <a:spLocks noChangeArrowheads="1"/>
          </p:cNvSpPr>
          <p:nvPr/>
        </p:nvSpPr>
        <p:spPr bwMode="auto">
          <a:xfrm>
            <a:off x="4557713" y="5467350"/>
            <a:ext cx="1476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</a:t>
            </a:r>
            <a:endParaRPr lang="en-US" sz="1600" b="1"/>
          </a:p>
        </p:txBody>
      </p:sp>
      <p:sp>
        <p:nvSpPr>
          <p:cNvPr id="31772" name="Text Box 29"/>
          <p:cNvSpPr txBox="1">
            <a:spLocks noChangeArrowheads="1"/>
          </p:cNvSpPr>
          <p:nvPr/>
        </p:nvSpPr>
        <p:spPr bwMode="auto">
          <a:xfrm>
            <a:off x="3200400" y="5029200"/>
            <a:ext cx="1206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Eggs from </a:t>
            </a:r>
            <a:br>
              <a:rPr lang="en-US" sz="1600" b="1"/>
            </a:br>
            <a:r>
              <a:rPr lang="en-US" sz="1600" b="1"/>
              <a:t>F</a:t>
            </a:r>
            <a:r>
              <a:rPr lang="en-US" sz="1600" b="1" baseline="-25000"/>
              <a:t>1</a:t>
            </a:r>
            <a:r>
              <a:rPr lang="en-US" sz="1600" b="1"/>
              <a:t> (</a:t>
            </a:r>
            <a:r>
              <a:rPr lang="en-US" sz="1600" b="1" i="1">
                <a:latin typeface="Times" pitchFamily="84" charset="0"/>
              </a:rPr>
              <a:t>Pp</a:t>
            </a:r>
            <a:r>
              <a:rPr lang="en-US" sz="1600" b="1"/>
              <a:t>) plant</a:t>
            </a:r>
          </a:p>
        </p:txBody>
      </p:sp>
      <p:sp>
        <p:nvSpPr>
          <p:cNvPr id="31773" name="Text Box 30"/>
          <p:cNvSpPr txBox="1">
            <a:spLocks noChangeArrowheads="1"/>
          </p:cNvSpPr>
          <p:nvPr/>
        </p:nvSpPr>
        <p:spPr bwMode="auto">
          <a:xfrm>
            <a:off x="5014913" y="5005388"/>
            <a:ext cx="279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PP</a:t>
            </a:r>
            <a:endParaRPr lang="en-US" sz="1600" b="1"/>
          </a:p>
        </p:txBody>
      </p:sp>
      <p:sp>
        <p:nvSpPr>
          <p:cNvPr id="31774" name="Text Box 31"/>
          <p:cNvSpPr txBox="1">
            <a:spLocks noChangeArrowheads="1"/>
          </p:cNvSpPr>
          <p:nvPr/>
        </p:nvSpPr>
        <p:spPr bwMode="auto">
          <a:xfrm>
            <a:off x="5727700" y="5656263"/>
            <a:ext cx="279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pp</a:t>
            </a:r>
            <a:endParaRPr lang="en-US" sz="1600" b="1"/>
          </a:p>
        </p:txBody>
      </p:sp>
      <p:sp>
        <p:nvSpPr>
          <p:cNvPr id="31775" name="Text Box 32"/>
          <p:cNvSpPr txBox="1">
            <a:spLocks noChangeArrowheads="1"/>
          </p:cNvSpPr>
          <p:nvPr/>
        </p:nvSpPr>
        <p:spPr bwMode="auto">
          <a:xfrm>
            <a:off x="5022850" y="5662613"/>
            <a:ext cx="279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Pp</a:t>
            </a:r>
            <a:endParaRPr lang="en-US" sz="1600" b="1"/>
          </a:p>
        </p:txBody>
      </p:sp>
      <p:sp>
        <p:nvSpPr>
          <p:cNvPr id="31776" name="Text Box 33"/>
          <p:cNvSpPr txBox="1">
            <a:spLocks noChangeArrowheads="1"/>
          </p:cNvSpPr>
          <p:nvPr/>
        </p:nvSpPr>
        <p:spPr bwMode="auto">
          <a:xfrm>
            <a:off x="5710238" y="4999038"/>
            <a:ext cx="279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Pp</a:t>
            </a:r>
            <a:endParaRPr lang="en-US" sz="1600" b="1"/>
          </a:p>
        </p:txBody>
      </p:sp>
      <p:sp>
        <p:nvSpPr>
          <p:cNvPr id="31777" name="Text Box 34"/>
          <p:cNvSpPr txBox="1">
            <a:spLocks noChangeArrowheads="1"/>
          </p:cNvSpPr>
          <p:nvPr/>
        </p:nvSpPr>
        <p:spPr bwMode="auto">
          <a:xfrm>
            <a:off x="4572000" y="3462338"/>
            <a:ext cx="29368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baseline="30000"/>
              <a:t>1</a:t>
            </a:r>
            <a:r>
              <a:rPr lang="en-US" sz="1400" b="1"/>
              <a:t>/</a:t>
            </a:r>
            <a:r>
              <a:rPr lang="en-US" sz="1400" b="1" baseline="-25000"/>
              <a:t>2</a:t>
            </a:r>
            <a:endParaRPr lang="en-US" sz="1400" b="1"/>
          </a:p>
        </p:txBody>
      </p:sp>
      <p:sp>
        <p:nvSpPr>
          <p:cNvPr id="31778" name="Text Box 35"/>
          <p:cNvSpPr txBox="1">
            <a:spLocks noChangeArrowheads="1"/>
          </p:cNvSpPr>
          <p:nvPr/>
        </p:nvSpPr>
        <p:spPr bwMode="auto">
          <a:xfrm>
            <a:off x="5688013" y="3443288"/>
            <a:ext cx="293687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baseline="30000"/>
              <a:t>1</a:t>
            </a:r>
            <a:r>
              <a:rPr lang="en-US" sz="1400" b="1"/>
              <a:t>/</a:t>
            </a:r>
            <a:r>
              <a:rPr lang="en-US" sz="1400" b="1" baseline="-25000"/>
              <a:t>2</a:t>
            </a:r>
            <a:endParaRPr lang="en-US" sz="1400" b="1"/>
          </a:p>
        </p:txBody>
      </p:sp>
      <p:sp>
        <p:nvSpPr>
          <p:cNvPr id="31779" name="Text Box 36"/>
          <p:cNvSpPr txBox="1">
            <a:spLocks noChangeArrowheads="1"/>
          </p:cNvSpPr>
          <p:nvPr/>
        </p:nvSpPr>
        <p:spPr bwMode="auto">
          <a:xfrm>
            <a:off x="4818063" y="6121400"/>
            <a:ext cx="2413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3</a:t>
            </a:r>
          </a:p>
        </p:txBody>
      </p:sp>
      <p:sp>
        <p:nvSpPr>
          <p:cNvPr id="31780" name="Text Box 37"/>
          <p:cNvSpPr txBox="1">
            <a:spLocks noChangeArrowheads="1"/>
          </p:cNvSpPr>
          <p:nvPr/>
        </p:nvSpPr>
        <p:spPr bwMode="auto">
          <a:xfrm>
            <a:off x="5407025" y="6127750"/>
            <a:ext cx="2413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: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" y="1828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14_06PhenotypeVGenotyp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88" y="136525"/>
            <a:ext cx="74390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1989138" y="155575"/>
            <a:ext cx="13525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Phenotype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2193925" y="1022350"/>
            <a:ext cx="8763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Purple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2200275" y="2498725"/>
            <a:ext cx="8763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Purple</a:t>
            </a: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2200275" y="3779838"/>
            <a:ext cx="8763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Purple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2252663" y="5314950"/>
            <a:ext cx="7699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White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889000" y="2484438"/>
            <a:ext cx="214313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3</a:t>
            </a: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881063" y="5349875"/>
            <a:ext cx="21431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1</a:t>
            </a:r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8123238" y="1071563"/>
            <a:ext cx="21431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1</a:t>
            </a:r>
          </a:p>
        </p:txBody>
      </p:sp>
      <p:sp>
        <p:nvSpPr>
          <p:cNvPr id="34827" name="Text Box 13"/>
          <p:cNvSpPr txBox="1">
            <a:spLocks noChangeArrowheads="1"/>
          </p:cNvSpPr>
          <p:nvPr/>
        </p:nvSpPr>
        <p:spPr bwMode="auto">
          <a:xfrm>
            <a:off x="8135938" y="5383213"/>
            <a:ext cx="21431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1</a:t>
            </a:r>
          </a:p>
        </p:txBody>
      </p:sp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8121650" y="3254375"/>
            <a:ext cx="21431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2</a:t>
            </a:r>
          </a:p>
        </p:txBody>
      </p:sp>
      <p:sp>
        <p:nvSpPr>
          <p:cNvPr id="34829" name="Text Box 15"/>
          <p:cNvSpPr txBox="1">
            <a:spLocks noChangeArrowheads="1"/>
          </p:cNvSpPr>
          <p:nvPr/>
        </p:nvSpPr>
        <p:spPr bwMode="auto">
          <a:xfrm>
            <a:off x="2078038" y="6310313"/>
            <a:ext cx="10350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Ratio 3:1</a:t>
            </a:r>
          </a:p>
        </p:txBody>
      </p:sp>
      <p:sp>
        <p:nvSpPr>
          <p:cNvPr id="34830" name="Text Box 16"/>
          <p:cNvSpPr txBox="1">
            <a:spLocks noChangeArrowheads="1"/>
          </p:cNvSpPr>
          <p:nvPr/>
        </p:nvSpPr>
        <p:spPr bwMode="auto">
          <a:xfrm>
            <a:off x="6026150" y="6318250"/>
            <a:ext cx="1298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Ratio 1:2:1</a:t>
            </a:r>
          </a:p>
        </p:txBody>
      </p:sp>
      <p:sp>
        <p:nvSpPr>
          <p:cNvPr id="34831" name="Text Box 17"/>
          <p:cNvSpPr txBox="1">
            <a:spLocks noChangeArrowheads="1"/>
          </p:cNvSpPr>
          <p:nvPr/>
        </p:nvSpPr>
        <p:spPr bwMode="auto">
          <a:xfrm>
            <a:off x="6040438" y="152400"/>
            <a:ext cx="12207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Genotype</a:t>
            </a:r>
          </a:p>
        </p:txBody>
      </p:sp>
      <p:sp>
        <p:nvSpPr>
          <p:cNvPr id="34832" name="Text Box 18"/>
          <p:cNvSpPr txBox="1">
            <a:spLocks noChangeArrowheads="1"/>
          </p:cNvSpPr>
          <p:nvPr/>
        </p:nvSpPr>
        <p:spPr bwMode="auto">
          <a:xfrm>
            <a:off x="5749925" y="958850"/>
            <a:ext cx="173672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900" b="1" i="1">
                <a:latin typeface="Times" pitchFamily="84" charset="0"/>
              </a:rPr>
              <a:t>PP</a:t>
            </a:r>
            <a:r>
              <a:rPr lang="en-US" sz="1900" b="1"/>
              <a:t/>
            </a:r>
            <a:br>
              <a:rPr lang="en-US" sz="1900" b="1"/>
            </a:br>
            <a:r>
              <a:rPr lang="en-US" sz="1900" b="1"/>
              <a:t>(homozygous)</a:t>
            </a:r>
          </a:p>
        </p:txBody>
      </p:sp>
      <p:sp>
        <p:nvSpPr>
          <p:cNvPr id="34833" name="Text Box 19"/>
          <p:cNvSpPr txBox="1">
            <a:spLocks noChangeArrowheads="1"/>
          </p:cNvSpPr>
          <p:nvPr/>
        </p:nvSpPr>
        <p:spPr bwMode="auto">
          <a:xfrm>
            <a:off x="5757863" y="2435225"/>
            <a:ext cx="173672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900" b="1" i="1">
                <a:latin typeface="Times" pitchFamily="84" charset="0"/>
              </a:rPr>
              <a:t>Pp</a:t>
            </a:r>
            <a:r>
              <a:rPr lang="en-US" sz="1900" b="1"/>
              <a:t/>
            </a:r>
            <a:br>
              <a:rPr lang="en-US" sz="1900" b="1"/>
            </a:br>
            <a:r>
              <a:rPr lang="en-US" sz="1900" b="1"/>
              <a:t>(heterozygous)</a:t>
            </a:r>
          </a:p>
        </p:txBody>
      </p:sp>
      <p:sp>
        <p:nvSpPr>
          <p:cNvPr id="34834" name="Text Box 20"/>
          <p:cNvSpPr txBox="1">
            <a:spLocks noChangeArrowheads="1"/>
          </p:cNvSpPr>
          <p:nvPr/>
        </p:nvSpPr>
        <p:spPr bwMode="auto">
          <a:xfrm>
            <a:off x="5751513" y="3722688"/>
            <a:ext cx="173672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900" b="1" i="1">
                <a:latin typeface="Times" pitchFamily="84" charset="0"/>
              </a:rPr>
              <a:t>Pp</a:t>
            </a:r>
            <a:r>
              <a:rPr lang="en-US" sz="1900" b="1"/>
              <a:t/>
            </a:r>
            <a:br>
              <a:rPr lang="en-US" sz="1900" b="1"/>
            </a:br>
            <a:r>
              <a:rPr lang="en-US" sz="1900" b="1"/>
              <a:t>(heterozygous)</a:t>
            </a:r>
          </a:p>
        </p:txBody>
      </p:sp>
      <p:sp>
        <p:nvSpPr>
          <p:cNvPr id="34835" name="Text Box 21"/>
          <p:cNvSpPr txBox="1">
            <a:spLocks noChangeArrowheads="1"/>
          </p:cNvSpPr>
          <p:nvPr/>
        </p:nvSpPr>
        <p:spPr bwMode="auto">
          <a:xfrm>
            <a:off x="5740400" y="5222875"/>
            <a:ext cx="173672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900" b="1" i="1">
                <a:latin typeface="Times" pitchFamily="84" charset="0"/>
              </a:rPr>
              <a:t>pp</a:t>
            </a:r>
            <a:r>
              <a:rPr lang="en-US" sz="1900" b="1"/>
              <a:t/>
            </a:r>
            <a:br>
              <a:rPr lang="en-US" sz="1900" b="1"/>
            </a:br>
            <a:r>
              <a:rPr lang="en-US" sz="1900" b="1"/>
              <a:t>(homozygous)</a:t>
            </a:r>
          </a:p>
        </p:txBody>
      </p:sp>
      <p:sp>
        <p:nvSpPr>
          <p:cNvPr id="34836" name="AutoShape 22"/>
          <p:cNvSpPr>
            <a:spLocks/>
          </p:cNvSpPr>
          <p:nvPr/>
        </p:nvSpPr>
        <p:spPr bwMode="auto">
          <a:xfrm>
            <a:off x="1057275" y="503238"/>
            <a:ext cx="285750" cy="4168775"/>
          </a:xfrm>
          <a:prstGeom prst="leftBrace">
            <a:avLst>
              <a:gd name="adj1" fmla="val 12157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AutoShape 23"/>
          <p:cNvSpPr>
            <a:spLocks/>
          </p:cNvSpPr>
          <p:nvPr/>
        </p:nvSpPr>
        <p:spPr bwMode="auto">
          <a:xfrm>
            <a:off x="1089025" y="4756150"/>
            <a:ext cx="233363" cy="1350963"/>
          </a:xfrm>
          <a:prstGeom prst="leftBrace">
            <a:avLst>
              <a:gd name="adj1" fmla="val 4824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AutoShape 24"/>
          <p:cNvSpPr>
            <a:spLocks/>
          </p:cNvSpPr>
          <p:nvPr/>
        </p:nvSpPr>
        <p:spPr bwMode="auto">
          <a:xfrm>
            <a:off x="7885113" y="528638"/>
            <a:ext cx="165100" cy="1338262"/>
          </a:xfrm>
          <a:prstGeom prst="rightBrace">
            <a:avLst>
              <a:gd name="adj1" fmla="val 675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AutoShape 25"/>
          <p:cNvSpPr>
            <a:spLocks/>
          </p:cNvSpPr>
          <p:nvPr/>
        </p:nvSpPr>
        <p:spPr bwMode="auto">
          <a:xfrm>
            <a:off x="7866063" y="4822825"/>
            <a:ext cx="165100" cy="1338263"/>
          </a:xfrm>
          <a:prstGeom prst="rightBrace">
            <a:avLst>
              <a:gd name="adj1" fmla="val 675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AutoShape 26"/>
          <p:cNvSpPr>
            <a:spLocks/>
          </p:cNvSpPr>
          <p:nvPr/>
        </p:nvSpPr>
        <p:spPr bwMode="auto">
          <a:xfrm>
            <a:off x="7866063" y="1978025"/>
            <a:ext cx="190500" cy="2714625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14.6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3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dirty="0" smtClean="0"/>
              <a:t>The Testcross</a:t>
            </a:r>
            <a:endParaRPr lang="en-US" b="0" i="1" dirty="0" smtClean="0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384300"/>
            <a:ext cx="8532812" cy="52197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How can we tell the genotype of an individual with the dominant phenotype?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Such an individual could be either homozygous dominant or heterozygous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The answer is to carry out a </a:t>
            </a:r>
            <a:r>
              <a:rPr lang="en-US" b="1" dirty="0" smtClean="0"/>
              <a:t>testcross</a:t>
            </a:r>
            <a:r>
              <a:rPr lang="en-US" dirty="0" smtClean="0"/>
              <a:t>: breeding the</a:t>
            </a:r>
            <a:r>
              <a:rPr lang="en-US" b="1" dirty="0" smtClean="0"/>
              <a:t> </a:t>
            </a:r>
            <a:r>
              <a:rPr lang="en-US" dirty="0" smtClean="0"/>
              <a:t>mystery individual with a homozygous recessive individual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If any offspring display the recessive phenotype, the mystery parent must be </a:t>
            </a:r>
            <a:r>
              <a:rPr lang="en-US" dirty="0" smtClean="0"/>
              <a:t>heterozygous</a:t>
            </a:r>
            <a:endParaRPr lang="en-US" dirty="0" smtClean="0"/>
          </a:p>
        </p:txBody>
      </p:sp>
      <p:grpSp>
        <p:nvGrpSpPr>
          <p:cNvPr id="3584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84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584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14.7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6867" name="Picture 4" descr="14_07TestCros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8" y="238125"/>
            <a:ext cx="76152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3125788" y="1157288"/>
            <a:ext cx="23447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Dominant phenotype,</a:t>
            </a:r>
            <a:br>
              <a:rPr lang="en-US" sz="1800" b="1"/>
            </a:br>
            <a:r>
              <a:rPr lang="en-US" sz="1800" b="1"/>
              <a:t>unknown genotype:</a:t>
            </a:r>
            <a:br>
              <a:rPr lang="en-US" sz="1800" b="1"/>
            </a:b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or </a:t>
            </a: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?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5764213" y="1163638"/>
            <a:ext cx="23987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Recessive phenotype,</a:t>
            </a:r>
            <a:br>
              <a:rPr lang="en-US" sz="1800" b="1"/>
            </a:br>
            <a:r>
              <a:rPr lang="en-US" sz="1800" b="1"/>
              <a:t>known genotype:</a:t>
            </a:r>
            <a:br>
              <a:rPr lang="en-US" sz="1800" b="1"/>
            </a:br>
            <a:r>
              <a:rPr lang="en-US" sz="1800" b="1" i="1">
                <a:latin typeface="Times" pitchFamily="84" charset="0"/>
              </a:rPr>
              <a:t>pp</a:t>
            </a:r>
            <a:endParaRPr lang="en-US" sz="1800" b="1"/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2432050" y="2090738"/>
            <a:ext cx="13382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Predictions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3297238" y="2362200"/>
            <a:ext cx="19335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If purple-flowered</a:t>
            </a:r>
            <a:br>
              <a:rPr lang="en-US" sz="1800" b="1"/>
            </a:br>
            <a:r>
              <a:rPr lang="en-US" sz="1800" b="1"/>
              <a:t>parent is </a:t>
            </a: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6292850" y="2370138"/>
            <a:ext cx="19335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If purple-flowered</a:t>
            </a:r>
            <a:br>
              <a:rPr lang="en-US" sz="1800" b="1"/>
            </a:br>
            <a:r>
              <a:rPr lang="en-US" sz="1800" b="1"/>
              <a:t>parent is </a:t>
            </a: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</a:t>
            </a: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5526088" y="2370138"/>
            <a:ext cx="2667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or</a:t>
            </a: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3978275" y="2898775"/>
            <a:ext cx="76993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Sperm</a:t>
            </a:r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6813550" y="2906713"/>
            <a:ext cx="76993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Sperm</a:t>
            </a:r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2581275" y="4241800"/>
            <a:ext cx="6111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Eggs</a:t>
            </a:r>
          </a:p>
        </p:txBody>
      </p:sp>
      <p:sp>
        <p:nvSpPr>
          <p:cNvPr id="36877" name="Text Box 14"/>
          <p:cNvSpPr txBox="1">
            <a:spLocks noChangeArrowheads="1"/>
          </p:cNvSpPr>
          <p:nvPr/>
        </p:nvSpPr>
        <p:spPr bwMode="auto">
          <a:xfrm>
            <a:off x="5418138" y="4249738"/>
            <a:ext cx="6111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Eggs</a:t>
            </a:r>
          </a:p>
        </p:txBody>
      </p:sp>
      <p:sp>
        <p:nvSpPr>
          <p:cNvPr id="36878" name="Text Box 15"/>
          <p:cNvSpPr txBox="1">
            <a:spLocks noChangeArrowheads="1"/>
          </p:cNvSpPr>
          <p:nvPr/>
        </p:nvSpPr>
        <p:spPr bwMode="auto">
          <a:xfrm>
            <a:off x="5108575" y="5659438"/>
            <a:ext cx="2667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or</a:t>
            </a:r>
          </a:p>
        </p:txBody>
      </p:sp>
      <p:sp>
        <p:nvSpPr>
          <p:cNvPr id="36879" name="Text Box 16"/>
          <p:cNvSpPr txBox="1">
            <a:spLocks noChangeArrowheads="1"/>
          </p:cNvSpPr>
          <p:nvPr/>
        </p:nvSpPr>
        <p:spPr bwMode="auto">
          <a:xfrm>
            <a:off x="2581275" y="6069013"/>
            <a:ext cx="21574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All offspring purple</a:t>
            </a:r>
          </a:p>
        </p:txBody>
      </p:sp>
      <p:sp>
        <p:nvSpPr>
          <p:cNvPr id="36880" name="Text Box 17"/>
          <p:cNvSpPr txBox="1">
            <a:spLocks noChangeArrowheads="1"/>
          </p:cNvSpPr>
          <p:nvPr/>
        </p:nvSpPr>
        <p:spPr bwMode="auto">
          <a:xfrm>
            <a:off x="5592763" y="6075363"/>
            <a:ext cx="25146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2</a:t>
            </a:r>
            <a:r>
              <a:rPr lang="en-US" sz="1800" b="1"/>
              <a:t> offspring purple and</a:t>
            </a:r>
            <a:br>
              <a:rPr lang="en-US" sz="1800" b="1"/>
            </a:br>
            <a:r>
              <a:rPr lang="en-US" sz="1800" b="1"/>
              <a:t> </a:t>
            </a: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2</a:t>
            </a:r>
            <a:r>
              <a:rPr lang="en-US" sz="1800" b="1"/>
              <a:t> offspring white</a:t>
            </a:r>
          </a:p>
        </p:txBody>
      </p:sp>
      <p:sp>
        <p:nvSpPr>
          <p:cNvPr id="36881" name="Text Box 18"/>
          <p:cNvSpPr txBox="1">
            <a:spLocks noChangeArrowheads="1"/>
          </p:cNvSpPr>
          <p:nvPr/>
        </p:nvSpPr>
        <p:spPr bwMode="auto">
          <a:xfrm>
            <a:off x="3832225" y="4129088"/>
            <a:ext cx="3190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</a:t>
            </a:r>
          </a:p>
        </p:txBody>
      </p:sp>
      <p:sp>
        <p:nvSpPr>
          <p:cNvPr id="36882" name="Text Box 19"/>
          <p:cNvSpPr txBox="1">
            <a:spLocks noChangeArrowheads="1"/>
          </p:cNvSpPr>
          <p:nvPr/>
        </p:nvSpPr>
        <p:spPr bwMode="auto">
          <a:xfrm>
            <a:off x="4618038" y="4122738"/>
            <a:ext cx="3190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</a:t>
            </a:r>
          </a:p>
        </p:txBody>
      </p:sp>
      <p:sp>
        <p:nvSpPr>
          <p:cNvPr id="36883" name="Text Box 20"/>
          <p:cNvSpPr txBox="1">
            <a:spLocks noChangeArrowheads="1"/>
          </p:cNvSpPr>
          <p:nvPr/>
        </p:nvSpPr>
        <p:spPr bwMode="auto">
          <a:xfrm>
            <a:off x="3784600" y="4916488"/>
            <a:ext cx="3190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</a:t>
            </a:r>
          </a:p>
        </p:txBody>
      </p:sp>
      <p:sp>
        <p:nvSpPr>
          <p:cNvPr id="36884" name="Text Box 21"/>
          <p:cNvSpPr txBox="1">
            <a:spLocks noChangeArrowheads="1"/>
          </p:cNvSpPr>
          <p:nvPr/>
        </p:nvSpPr>
        <p:spPr bwMode="auto">
          <a:xfrm>
            <a:off x="4619625" y="4929188"/>
            <a:ext cx="3190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</a:t>
            </a:r>
          </a:p>
        </p:txBody>
      </p:sp>
      <p:sp>
        <p:nvSpPr>
          <p:cNvPr id="36885" name="Text Box 22"/>
          <p:cNvSpPr txBox="1">
            <a:spLocks noChangeArrowheads="1"/>
          </p:cNvSpPr>
          <p:nvPr/>
        </p:nvSpPr>
        <p:spPr bwMode="auto">
          <a:xfrm>
            <a:off x="6696075" y="4137025"/>
            <a:ext cx="3190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</a:t>
            </a:r>
          </a:p>
        </p:txBody>
      </p:sp>
      <p:sp>
        <p:nvSpPr>
          <p:cNvPr id="36886" name="Text Box 23"/>
          <p:cNvSpPr txBox="1">
            <a:spLocks noChangeArrowheads="1"/>
          </p:cNvSpPr>
          <p:nvPr/>
        </p:nvSpPr>
        <p:spPr bwMode="auto">
          <a:xfrm>
            <a:off x="7475538" y="4124325"/>
            <a:ext cx="3190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</a:t>
            </a:r>
          </a:p>
        </p:txBody>
      </p:sp>
      <p:sp>
        <p:nvSpPr>
          <p:cNvPr id="36887" name="Text Box 24"/>
          <p:cNvSpPr txBox="1">
            <a:spLocks noChangeArrowheads="1"/>
          </p:cNvSpPr>
          <p:nvPr/>
        </p:nvSpPr>
        <p:spPr bwMode="auto">
          <a:xfrm>
            <a:off x="6656388" y="4891088"/>
            <a:ext cx="3190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</a:t>
            </a:r>
          </a:p>
        </p:txBody>
      </p:sp>
      <p:sp>
        <p:nvSpPr>
          <p:cNvPr id="36888" name="Text Box 25"/>
          <p:cNvSpPr txBox="1">
            <a:spLocks noChangeArrowheads="1"/>
          </p:cNvSpPr>
          <p:nvPr/>
        </p:nvSpPr>
        <p:spPr bwMode="auto">
          <a:xfrm>
            <a:off x="7442200" y="4899025"/>
            <a:ext cx="3190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pp</a:t>
            </a:r>
            <a:r>
              <a:rPr lang="en-US" sz="1800" b="1"/>
              <a:t> </a:t>
            </a:r>
          </a:p>
        </p:txBody>
      </p:sp>
      <p:sp>
        <p:nvSpPr>
          <p:cNvPr id="36889" name="Text Box 26"/>
          <p:cNvSpPr txBox="1">
            <a:spLocks noChangeArrowheads="1"/>
          </p:cNvSpPr>
          <p:nvPr/>
        </p:nvSpPr>
        <p:spPr bwMode="auto">
          <a:xfrm>
            <a:off x="3910013" y="3205163"/>
            <a:ext cx="1349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</a:t>
            </a:r>
            <a:r>
              <a:rPr lang="en-US" sz="1800" b="1"/>
              <a:t> </a:t>
            </a:r>
          </a:p>
        </p:txBody>
      </p:sp>
      <p:sp>
        <p:nvSpPr>
          <p:cNvPr id="36890" name="Text Box 27"/>
          <p:cNvSpPr txBox="1">
            <a:spLocks noChangeArrowheads="1"/>
          </p:cNvSpPr>
          <p:nvPr/>
        </p:nvSpPr>
        <p:spPr bwMode="auto">
          <a:xfrm>
            <a:off x="4603750" y="3198813"/>
            <a:ext cx="1349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</a:t>
            </a:r>
            <a:r>
              <a:rPr lang="en-US" sz="1800" b="1"/>
              <a:t> </a:t>
            </a:r>
          </a:p>
        </p:txBody>
      </p:sp>
      <p:sp>
        <p:nvSpPr>
          <p:cNvPr id="36891" name="Text Box 28"/>
          <p:cNvSpPr txBox="1">
            <a:spLocks noChangeArrowheads="1"/>
          </p:cNvSpPr>
          <p:nvPr/>
        </p:nvSpPr>
        <p:spPr bwMode="auto">
          <a:xfrm>
            <a:off x="6748463" y="3198813"/>
            <a:ext cx="1349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</a:t>
            </a:r>
            <a:r>
              <a:rPr lang="en-US" sz="1800" b="1"/>
              <a:t> </a:t>
            </a:r>
          </a:p>
        </p:txBody>
      </p:sp>
      <p:sp>
        <p:nvSpPr>
          <p:cNvPr id="36892" name="Text Box 29"/>
          <p:cNvSpPr txBox="1">
            <a:spLocks noChangeArrowheads="1"/>
          </p:cNvSpPr>
          <p:nvPr/>
        </p:nvSpPr>
        <p:spPr bwMode="auto">
          <a:xfrm>
            <a:off x="7448550" y="3198813"/>
            <a:ext cx="1349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</a:t>
            </a:r>
            <a:r>
              <a:rPr lang="en-US" sz="1800" b="1"/>
              <a:t> </a:t>
            </a:r>
          </a:p>
        </p:txBody>
      </p:sp>
      <p:sp>
        <p:nvSpPr>
          <p:cNvPr id="36893" name="Text Box 30"/>
          <p:cNvSpPr txBox="1">
            <a:spLocks noChangeArrowheads="1"/>
          </p:cNvSpPr>
          <p:nvPr/>
        </p:nvSpPr>
        <p:spPr bwMode="auto">
          <a:xfrm>
            <a:off x="3162300" y="3860800"/>
            <a:ext cx="2286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</a:t>
            </a:r>
            <a:r>
              <a:rPr lang="en-US" sz="1800" b="1"/>
              <a:t> </a:t>
            </a:r>
          </a:p>
        </p:txBody>
      </p:sp>
      <p:sp>
        <p:nvSpPr>
          <p:cNvPr id="36894" name="Text Box 31"/>
          <p:cNvSpPr txBox="1">
            <a:spLocks noChangeArrowheads="1"/>
          </p:cNvSpPr>
          <p:nvPr/>
        </p:nvSpPr>
        <p:spPr bwMode="auto">
          <a:xfrm>
            <a:off x="3154363" y="4595813"/>
            <a:ext cx="2286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</a:t>
            </a:r>
            <a:r>
              <a:rPr lang="en-US" sz="1800" b="1"/>
              <a:t> </a:t>
            </a:r>
          </a:p>
        </p:txBody>
      </p:sp>
      <p:sp>
        <p:nvSpPr>
          <p:cNvPr id="36895" name="Text Box 32"/>
          <p:cNvSpPr txBox="1">
            <a:spLocks noChangeArrowheads="1"/>
          </p:cNvSpPr>
          <p:nvPr/>
        </p:nvSpPr>
        <p:spPr bwMode="auto">
          <a:xfrm>
            <a:off x="6011863" y="3894138"/>
            <a:ext cx="2286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</a:t>
            </a:r>
            <a:r>
              <a:rPr lang="en-US" sz="1800" b="1"/>
              <a:t> </a:t>
            </a:r>
          </a:p>
        </p:txBody>
      </p:sp>
      <p:sp>
        <p:nvSpPr>
          <p:cNvPr id="36896" name="Text Box 33"/>
          <p:cNvSpPr txBox="1">
            <a:spLocks noChangeArrowheads="1"/>
          </p:cNvSpPr>
          <p:nvPr/>
        </p:nvSpPr>
        <p:spPr bwMode="auto">
          <a:xfrm>
            <a:off x="6015038" y="4662488"/>
            <a:ext cx="1349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p</a:t>
            </a:r>
            <a:r>
              <a:rPr lang="en-US" sz="1800" b="1"/>
              <a:t> </a:t>
            </a:r>
          </a:p>
        </p:txBody>
      </p:sp>
      <p:sp>
        <p:nvSpPr>
          <p:cNvPr id="36897" name="Text Box 34"/>
          <p:cNvSpPr txBox="1">
            <a:spLocks noChangeArrowheads="1"/>
          </p:cNvSpPr>
          <p:nvPr/>
        </p:nvSpPr>
        <p:spPr bwMode="auto">
          <a:xfrm>
            <a:off x="825500" y="258763"/>
            <a:ext cx="13382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DC1B3A"/>
                </a:solidFill>
              </a:rPr>
              <a:t>TECHNIQUE</a:t>
            </a:r>
          </a:p>
        </p:txBody>
      </p:sp>
      <p:sp>
        <p:nvSpPr>
          <p:cNvPr id="36898" name="Text Box 35"/>
          <p:cNvSpPr txBox="1">
            <a:spLocks noChangeArrowheads="1"/>
          </p:cNvSpPr>
          <p:nvPr/>
        </p:nvSpPr>
        <p:spPr bwMode="auto">
          <a:xfrm>
            <a:off x="817563" y="5411788"/>
            <a:ext cx="110013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DC1B3A"/>
                </a:solidFill>
              </a:rPr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503237"/>
          </a:xfrm>
        </p:spPr>
        <p:txBody>
          <a:bodyPr/>
          <a:lstStyle/>
          <a:p>
            <a:pPr eaLnBrk="1" hangingPunct="1"/>
            <a:r>
              <a:rPr lang="en-US" dirty="0" smtClean="0"/>
              <a:t>The Law of Independent Assortment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7924800" cy="44386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Mendel derived the law of segregation by following a single character</a:t>
            </a:r>
          </a:p>
          <a:p>
            <a:pPr eaLnBrk="1" hangingPunct="1"/>
            <a:r>
              <a:rPr lang="en-US" sz="2400" dirty="0" smtClean="0"/>
              <a:t>The 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offspring produced in this cross were </a:t>
            </a:r>
            <a:r>
              <a:rPr lang="en-US" sz="2400" b="1" dirty="0" smtClean="0"/>
              <a:t>monohybrids</a:t>
            </a:r>
            <a:r>
              <a:rPr lang="en-US" sz="2400" dirty="0" smtClean="0"/>
              <a:t>, individuals that are heterozygous for one character</a:t>
            </a:r>
          </a:p>
          <a:p>
            <a:pPr eaLnBrk="1" hangingPunct="1"/>
            <a:r>
              <a:rPr lang="en-US" sz="2400" dirty="0" smtClean="0"/>
              <a:t>A cross between such </a:t>
            </a:r>
            <a:r>
              <a:rPr lang="en-US" sz="2400" dirty="0" err="1" smtClean="0"/>
              <a:t>heterozygotes</a:t>
            </a:r>
            <a:r>
              <a:rPr lang="en-US" sz="2400" dirty="0" smtClean="0"/>
              <a:t> is called a </a:t>
            </a:r>
            <a:r>
              <a:rPr lang="en-US" sz="2400" b="1" dirty="0" smtClean="0"/>
              <a:t>monohybrid cross</a:t>
            </a:r>
          </a:p>
          <a:p>
            <a:pPr eaLnBrk="1" hangingPunct="1"/>
            <a:r>
              <a:rPr lang="en-US" sz="2400" dirty="0" smtClean="0"/>
              <a:t>Mendel identified his second law of inheritance by following two characters at the same time</a:t>
            </a:r>
          </a:p>
          <a:p>
            <a:pPr eaLnBrk="1" hangingPunct="1"/>
            <a:r>
              <a:rPr lang="en-US" sz="2400" dirty="0" smtClean="0"/>
              <a:t>Crossing two true-breeding parents differing in two characters produces </a:t>
            </a:r>
            <a:r>
              <a:rPr lang="en-US" sz="2400" b="1" dirty="0" err="1" smtClean="0"/>
              <a:t>dihybrids</a:t>
            </a:r>
            <a:r>
              <a:rPr lang="en-US" sz="2400" b="1" dirty="0" smtClean="0"/>
              <a:t> </a:t>
            </a:r>
            <a:r>
              <a:rPr lang="en-US" sz="2400" dirty="0" smtClean="0"/>
              <a:t>in the 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generation, heterozygous for both characters</a:t>
            </a:r>
          </a:p>
          <a:p>
            <a:pPr eaLnBrk="1" hangingPunct="1"/>
            <a:r>
              <a:rPr lang="en-US" sz="2400" dirty="0" smtClean="0"/>
              <a:t>A </a:t>
            </a:r>
            <a:r>
              <a:rPr lang="en-US" sz="2400" b="1" dirty="0" smtClean="0"/>
              <a:t>dihybrid cross</a:t>
            </a:r>
            <a:r>
              <a:rPr lang="en-US" sz="2400" dirty="0" smtClean="0"/>
              <a:t>, a cross between 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dihybrids, can determine whether two characters are transmitted to offspring as a package or independently</a:t>
            </a:r>
          </a:p>
          <a:p>
            <a:pPr eaLnBrk="1" hangingPunct="1"/>
            <a:endParaRPr lang="en-US" sz="2400" dirty="0" smtClean="0"/>
          </a:p>
        </p:txBody>
      </p:sp>
      <p:grpSp>
        <p:nvGrpSpPr>
          <p:cNvPr id="3789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789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789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You 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Gene: sequence of DNA that codes for a protein and thus determines a trait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Allele: 1 of a number of different forms of a gene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Homozygous: pair of identical alleles for a trait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Heterozygous: Having 2 different alleles for a trait</a:t>
            </a:r>
          </a:p>
          <a:p>
            <a:r>
              <a:rPr lang="en-US" u="sng" dirty="0" smtClean="0"/>
              <a:t>Genotype</a:t>
            </a:r>
            <a:r>
              <a:rPr lang="en-US" dirty="0" smtClean="0"/>
              <a:t>: an organisms genetic makeup</a:t>
            </a:r>
          </a:p>
          <a:p>
            <a:r>
              <a:rPr lang="en-US" u="sng" dirty="0" smtClean="0"/>
              <a:t>Phenotype</a:t>
            </a:r>
            <a:r>
              <a:rPr lang="en-US" dirty="0" smtClean="0"/>
              <a:t>: an organisms outward appearance</a:t>
            </a:r>
          </a:p>
          <a:p>
            <a:r>
              <a:rPr lang="en-US" u="sng" dirty="0" smtClean="0"/>
              <a:t>Gamete</a:t>
            </a:r>
            <a:r>
              <a:rPr lang="en-US" dirty="0" smtClean="0"/>
              <a:t>: A reproductive cell having the haploid number of chromosomes, especially a mature sperm or egg capable of fusing with a gamete of the opposite sex to produce the fertilized egg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/>
            <a:r>
              <a:rPr lang="en-US" sz="3200" dirty="0" smtClean="0"/>
              <a:t>Some traits are inherited together because they’re close together on the same chromosome</a:t>
            </a:r>
            <a:br>
              <a:rPr lang="en-US" sz="3200" dirty="0" smtClean="0"/>
            </a:br>
            <a:r>
              <a:rPr lang="en-US" dirty="0" smtClean="0"/>
              <a:t>Male = </a:t>
            </a:r>
            <a:r>
              <a:rPr lang="en-US" dirty="0" err="1" smtClean="0"/>
              <a:t>EeDd</a:t>
            </a:r>
            <a:r>
              <a:rPr lang="en-US" dirty="0" smtClean="0"/>
              <a:t>     X    Female = </a:t>
            </a:r>
            <a:r>
              <a:rPr lang="en-US" dirty="0" err="1" smtClean="0"/>
              <a:t>EeDd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r>
              <a:rPr lang="en-US" sz="3600" dirty="0"/>
              <a:t>First</a:t>
            </a:r>
          </a:p>
          <a:p>
            <a:r>
              <a:rPr lang="en-US" sz="3600" dirty="0"/>
              <a:t>Outer</a:t>
            </a:r>
          </a:p>
          <a:p>
            <a:r>
              <a:rPr lang="en-US" sz="3600" dirty="0"/>
              <a:t>Inner</a:t>
            </a:r>
          </a:p>
          <a:p>
            <a:r>
              <a:rPr lang="en-US" sz="3600" dirty="0"/>
              <a:t>Last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300" dirty="0"/>
              <a:t>First</a:t>
            </a:r>
          </a:p>
          <a:p>
            <a:r>
              <a:rPr lang="en-US" sz="3300" dirty="0"/>
              <a:t>Outer</a:t>
            </a:r>
          </a:p>
          <a:p>
            <a:endParaRPr lang="en-US" sz="3300" dirty="0"/>
          </a:p>
          <a:p>
            <a:r>
              <a:rPr lang="en-US" sz="3300" dirty="0"/>
              <a:t>Inner</a:t>
            </a:r>
          </a:p>
          <a:p>
            <a:r>
              <a:rPr lang="en-US" sz="3300" dirty="0"/>
              <a:t>Last</a:t>
            </a:r>
          </a:p>
          <a:p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352868" y="2106887"/>
            <a:ext cx="1728988" cy="514316"/>
            <a:chOff x="3168204" y="1825625"/>
            <a:chExt cx="2305317" cy="685755"/>
          </a:xfrm>
        </p:grpSpPr>
        <p:sp>
          <p:nvSpPr>
            <p:cNvPr id="5" name="Oval 4"/>
            <p:cNvSpPr/>
            <p:nvPr/>
          </p:nvSpPr>
          <p:spPr>
            <a:xfrm>
              <a:off x="3168204" y="1825625"/>
              <a:ext cx="953036" cy="6857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ED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4134118" y="2054977"/>
              <a:ext cx="1339403" cy="316071"/>
            </a:xfrm>
            <a:custGeom>
              <a:avLst/>
              <a:gdLst>
                <a:gd name="connsiteX0" fmla="*/ 0 w 1339403"/>
                <a:gd name="connsiteY0" fmla="*/ 134431 h 316071"/>
                <a:gd name="connsiteX1" fmla="*/ 154547 w 1339403"/>
                <a:gd name="connsiteY1" fmla="*/ 263220 h 316071"/>
                <a:gd name="connsiteX2" fmla="*/ 373488 w 1339403"/>
                <a:gd name="connsiteY2" fmla="*/ 301857 h 316071"/>
                <a:gd name="connsiteX3" fmla="*/ 721217 w 1339403"/>
                <a:gd name="connsiteY3" fmla="*/ 31400 h 316071"/>
                <a:gd name="connsiteX4" fmla="*/ 1171978 w 1339403"/>
                <a:gd name="connsiteY4" fmla="*/ 5643 h 316071"/>
                <a:gd name="connsiteX5" fmla="*/ 1171978 w 1339403"/>
                <a:gd name="connsiteY5" fmla="*/ 5643 h 316071"/>
                <a:gd name="connsiteX6" fmla="*/ 1339403 w 1339403"/>
                <a:gd name="connsiteY6" fmla="*/ 160189 h 31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403" h="316071">
                  <a:moveTo>
                    <a:pt x="0" y="134431"/>
                  </a:moveTo>
                  <a:cubicBezTo>
                    <a:pt x="46149" y="184873"/>
                    <a:pt x="92299" y="235316"/>
                    <a:pt x="154547" y="263220"/>
                  </a:cubicBezTo>
                  <a:cubicBezTo>
                    <a:pt x="216795" y="291124"/>
                    <a:pt x="279043" y="340494"/>
                    <a:pt x="373488" y="301857"/>
                  </a:cubicBezTo>
                  <a:cubicBezTo>
                    <a:pt x="467933" y="263220"/>
                    <a:pt x="588135" y="80769"/>
                    <a:pt x="721217" y="31400"/>
                  </a:cubicBezTo>
                  <a:cubicBezTo>
                    <a:pt x="854299" y="-17969"/>
                    <a:pt x="1171978" y="5643"/>
                    <a:pt x="1171978" y="5643"/>
                  </a:cubicBezTo>
                  <a:lnTo>
                    <a:pt x="1171978" y="5643"/>
                  </a:lnTo>
                  <a:lnTo>
                    <a:pt x="1339403" y="16018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12809" y="2793217"/>
            <a:ext cx="1728988" cy="514316"/>
            <a:chOff x="3168204" y="1825625"/>
            <a:chExt cx="2305317" cy="685755"/>
          </a:xfrm>
        </p:grpSpPr>
        <p:sp>
          <p:nvSpPr>
            <p:cNvPr id="9" name="Oval 8"/>
            <p:cNvSpPr/>
            <p:nvPr/>
          </p:nvSpPr>
          <p:spPr>
            <a:xfrm>
              <a:off x="3168204" y="1825625"/>
              <a:ext cx="953036" cy="6857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Ed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4134118" y="2054977"/>
              <a:ext cx="1339403" cy="316071"/>
            </a:xfrm>
            <a:custGeom>
              <a:avLst/>
              <a:gdLst>
                <a:gd name="connsiteX0" fmla="*/ 0 w 1339403"/>
                <a:gd name="connsiteY0" fmla="*/ 134431 h 316071"/>
                <a:gd name="connsiteX1" fmla="*/ 154547 w 1339403"/>
                <a:gd name="connsiteY1" fmla="*/ 263220 h 316071"/>
                <a:gd name="connsiteX2" fmla="*/ 373488 w 1339403"/>
                <a:gd name="connsiteY2" fmla="*/ 301857 h 316071"/>
                <a:gd name="connsiteX3" fmla="*/ 721217 w 1339403"/>
                <a:gd name="connsiteY3" fmla="*/ 31400 h 316071"/>
                <a:gd name="connsiteX4" fmla="*/ 1171978 w 1339403"/>
                <a:gd name="connsiteY4" fmla="*/ 5643 h 316071"/>
                <a:gd name="connsiteX5" fmla="*/ 1171978 w 1339403"/>
                <a:gd name="connsiteY5" fmla="*/ 5643 h 316071"/>
                <a:gd name="connsiteX6" fmla="*/ 1339403 w 1339403"/>
                <a:gd name="connsiteY6" fmla="*/ 160189 h 31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403" h="316071">
                  <a:moveTo>
                    <a:pt x="0" y="134431"/>
                  </a:moveTo>
                  <a:cubicBezTo>
                    <a:pt x="46149" y="184873"/>
                    <a:pt x="92299" y="235316"/>
                    <a:pt x="154547" y="263220"/>
                  </a:cubicBezTo>
                  <a:cubicBezTo>
                    <a:pt x="216795" y="291124"/>
                    <a:pt x="279043" y="340494"/>
                    <a:pt x="373488" y="301857"/>
                  </a:cubicBezTo>
                  <a:cubicBezTo>
                    <a:pt x="467933" y="263220"/>
                    <a:pt x="588135" y="80769"/>
                    <a:pt x="721217" y="31400"/>
                  </a:cubicBezTo>
                  <a:cubicBezTo>
                    <a:pt x="854299" y="-17969"/>
                    <a:pt x="1171978" y="5643"/>
                    <a:pt x="1171978" y="5643"/>
                  </a:cubicBezTo>
                  <a:lnTo>
                    <a:pt x="1171978" y="5643"/>
                  </a:lnTo>
                  <a:lnTo>
                    <a:pt x="1339403" y="16018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56835" y="3565829"/>
            <a:ext cx="1728988" cy="514316"/>
            <a:chOff x="3168204" y="1825625"/>
            <a:chExt cx="2305317" cy="685755"/>
          </a:xfrm>
        </p:grpSpPr>
        <p:sp>
          <p:nvSpPr>
            <p:cNvPr id="12" name="Oval 11"/>
            <p:cNvSpPr/>
            <p:nvPr/>
          </p:nvSpPr>
          <p:spPr>
            <a:xfrm>
              <a:off x="3168204" y="1825625"/>
              <a:ext cx="953036" cy="6857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eD</a:t>
              </a:r>
              <a:endParaRPr lang="en-US" sz="18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34118" y="2054977"/>
              <a:ext cx="1339403" cy="316071"/>
            </a:xfrm>
            <a:custGeom>
              <a:avLst/>
              <a:gdLst>
                <a:gd name="connsiteX0" fmla="*/ 0 w 1339403"/>
                <a:gd name="connsiteY0" fmla="*/ 134431 h 316071"/>
                <a:gd name="connsiteX1" fmla="*/ 154547 w 1339403"/>
                <a:gd name="connsiteY1" fmla="*/ 263220 h 316071"/>
                <a:gd name="connsiteX2" fmla="*/ 373488 w 1339403"/>
                <a:gd name="connsiteY2" fmla="*/ 301857 h 316071"/>
                <a:gd name="connsiteX3" fmla="*/ 721217 w 1339403"/>
                <a:gd name="connsiteY3" fmla="*/ 31400 h 316071"/>
                <a:gd name="connsiteX4" fmla="*/ 1171978 w 1339403"/>
                <a:gd name="connsiteY4" fmla="*/ 5643 h 316071"/>
                <a:gd name="connsiteX5" fmla="*/ 1171978 w 1339403"/>
                <a:gd name="connsiteY5" fmla="*/ 5643 h 316071"/>
                <a:gd name="connsiteX6" fmla="*/ 1339403 w 1339403"/>
                <a:gd name="connsiteY6" fmla="*/ 160189 h 31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403" h="316071">
                  <a:moveTo>
                    <a:pt x="0" y="134431"/>
                  </a:moveTo>
                  <a:cubicBezTo>
                    <a:pt x="46149" y="184873"/>
                    <a:pt x="92299" y="235316"/>
                    <a:pt x="154547" y="263220"/>
                  </a:cubicBezTo>
                  <a:cubicBezTo>
                    <a:pt x="216795" y="291124"/>
                    <a:pt x="279043" y="340494"/>
                    <a:pt x="373488" y="301857"/>
                  </a:cubicBezTo>
                  <a:cubicBezTo>
                    <a:pt x="467933" y="263220"/>
                    <a:pt x="588135" y="80769"/>
                    <a:pt x="721217" y="31400"/>
                  </a:cubicBezTo>
                  <a:cubicBezTo>
                    <a:pt x="854299" y="-17969"/>
                    <a:pt x="1171978" y="5643"/>
                    <a:pt x="1171978" y="5643"/>
                  </a:cubicBezTo>
                  <a:lnTo>
                    <a:pt x="1171978" y="5643"/>
                  </a:lnTo>
                  <a:lnTo>
                    <a:pt x="1339403" y="16018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07118" y="4146910"/>
            <a:ext cx="1728988" cy="514316"/>
            <a:chOff x="3168204" y="1825625"/>
            <a:chExt cx="2305317" cy="685755"/>
          </a:xfrm>
        </p:grpSpPr>
        <p:sp>
          <p:nvSpPr>
            <p:cNvPr id="15" name="Oval 14"/>
            <p:cNvSpPr/>
            <p:nvPr/>
          </p:nvSpPr>
          <p:spPr>
            <a:xfrm>
              <a:off x="3168204" y="1825625"/>
              <a:ext cx="953036" cy="6857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ed</a:t>
              </a:r>
              <a:endParaRPr lang="en-US" sz="18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134118" y="2054977"/>
              <a:ext cx="1339403" cy="316071"/>
            </a:xfrm>
            <a:custGeom>
              <a:avLst/>
              <a:gdLst>
                <a:gd name="connsiteX0" fmla="*/ 0 w 1339403"/>
                <a:gd name="connsiteY0" fmla="*/ 134431 h 316071"/>
                <a:gd name="connsiteX1" fmla="*/ 154547 w 1339403"/>
                <a:gd name="connsiteY1" fmla="*/ 263220 h 316071"/>
                <a:gd name="connsiteX2" fmla="*/ 373488 w 1339403"/>
                <a:gd name="connsiteY2" fmla="*/ 301857 h 316071"/>
                <a:gd name="connsiteX3" fmla="*/ 721217 w 1339403"/>
                <a:gd name="connsiteY3" fmla="*/ 31400 h 316071"/>
                <a:gd name="connsiteX4" fmla="*/ 1171978 w 1339403"/>
                <a:gd name="connsiteY4" fmla="*/ 5643 h 316071"/>
                <a:gd name="connsiteX5" fmla="*/ 1171978 w 1339403"/>
                <a:gd name="connsiteY5" fmla="*/ 5643 h 316071"/>
                <a:gd name="connsiteX6" fmla="*/ 1339403 w 1339403"/>
                <a:gd name="connsiteY6" fmla="*/ 160189 h 31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403" h="316071">
                  <a:moveTo>
                    <a:pt x="0" y="134431"/>
                  </a:moveTo>
                  <a:cubicBezTo>
                    <a:pt x="46149" y="184873"/>
                    <a:pt x="92299" y="235316"/>
                    <a:pt x="154547" y="263220"/>
                  </a:cubicBezTo>
                  <a:cubicBezTo>
                    <a:pt x="216795" y="291124"/>
                    <a:pt x="279043" y="340494"/>
                    <a:pt x="373488" y="301857"/>
                  </a:cubicBezTo>
                  <a:cubicBezTo>
                    <a:pt x="467933" y="263220"/>
                    <a:pt x="588135" y="80769"/>
                    <a:pt x="721217" y="31400"/>
                  </a:cubicBezTo>
                  <a:cubicBezTo>
                    <a:pt x="854299" y="-17969"/>
                    <a:pt x="1171978" y="5643"/>
                    <a:pt x="1171978" y="5643"/>
                  </a:cubicBezTo>
                  <a:lnTo>
                    <a:pt x="1171978" y="5643"/>
                  </a:lnTo>
                  <a:lnTo>
                    <a:pt x="1339403" y="16018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7" name="Oval 16"/>
          <p:cNvSpPr/>
          <p:nvPr/>
        </p:nvSpPr>
        <p:spPr>
          <a:xfrm>
            <a:off x="6025704" y="2038333"/>
            <a:ext cx="908496" cy="702452"/>
          </a:xfrm>
          <a:prstGeom prst="ellipse">
            <a:avLst/>
          </a:prstGeom>
          <a:solidFill>
            <a:srgbClr val="DA20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ED</a:t>
            </a:r>
          </a:p>
        </p:txBody>
      </p:sp>
      <p:sp>
        <p:nvSpPr>
          <p:cNvPr id="18" name="Oval 17"/>
          <p:cNvSpPr/>
          <p:nvPr/>
        </p:nvSpPr>
        <p:spPr>
          <a:xfrm>
            <a:off x="6061954" y="2791386"/>
            <a:ext cx="872246" cy="702452"/>
          </a:xfrm>
          <a:prstGeom prst="ellipse">
            <a:avLst/>
          </a:prstGeom>
          <a:solidFill>
            <a:srgbClr val="DA20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Ed</a:t>
            </a:r>
          </a:p>
        </p:txBody>
      </p:sp>
      <p:sp>
        <p:nvSpPr>
          <p:cNvPr id="19" name="Oval 18"/>
          <p:cNvSpPr/>
          <p:nvPr/>
        </p:nvSpPr>
        <p:spPr>
          <a:xfrm>
            <a:off x="6083091" y="3684397"/>
            <a:ext cx="851110" cy="702452"/>
          </a:xfrm>
          <a:prstGeom prst="ellipse">
            <a:avLst/>
          </a:prstGeom>
          <a:solidFill>
            <a:srgbClr val="DA20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eD</a:t>
            </a:r>
            <a:endParaRPr lang="en-US" sz="1800" dirty="0"/>
          </a:p>
        </p:txBody>
      </p:sp>
      <p:sp>
        <p:nvSpPr>
          <p:cNvPr id="20" name="Oval 19"/>
          <p:cNvSpPr/>
          <p:nvPr/>
        </p:nvSpPr>
        <p:spPr>
          <a:xfrm>
            <a:off x="6061954" y="4437450"/>
            <a:ext cx="872246" cy="702452"/>
          </a:xfrm>
          <a:prstGeom prst="ellipse">
            <a:avLst/>
          </a:prstGeom>
          <a:solidFill>
            <a:srgbClr val="DA20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970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4584" t="27917" r="13310" b="9208"/>
          <a:stretch/>
        </p:blipFill>
        <p:spPr bwMode="auto">
          <a:xfrm>
            <a:off x="337089" y="1828800"/>
            <a:ext cx="8178262" cy="4094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710533" y="2149753"/>
            <a:ext cx="1728988" cy="514316"/>
            <a:chOff x="3168204" y="1825625"/>
            <a:chExt cx="2305317" cy="685755"/>
          </a:xfrm>
        </p:grpSpPr>
        <p:sp>
          <p:nvSpPr>
            <p:cNvPr id="22" name="Oval 21"/>
            <p:cNvSpPr/>
            <p:nvPr/>
          </p:nvSpPr>
          <p:spPr>
            <a:xfrm>
              <a:off x="3168204" y="1825625"/>
              <a:ext cx="953036" cy="6857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ED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134118" y="2054977"/>
              <a:ext cx="1339403" cy="316071"/>
            </a:xfrm>
            <a:custGeom>
              <a:avLst/>
              <a:gdLst>
                <a:gd name="connsiteX0" fmla="*/ 0 w 1339403"/>
                <a:gd name="connsiteY0" fmla="*/ 134431 h 316071"/>
                <a:gd name="connsiteX1" fmla="*/ 154547 w 1339403"/>
                <a:gd name="connsiteY1" fmla="*/ 263220 h 316071"/>
                <a:gd name="connsiteX2" fmla="*/ 373488 w 1339403"/>
                <a:gd name="connsiteY2" fmla="*/ 301857 h 316071"/>
                <a:gd name="connsiteX3" fmla="*/ 721217 w 1339403"/>
                <a:gd name="connsiteY3" fmla="*/ 31400 h 316071"/>
                <a:gd name="connsiteX4" fmla="*/ 1171978 w 1339403"/>
                <a:gd name="connsiteY4" fmla="*/ 5643 h 316071"/>
                <a:gd name="connsiteX5" fmla="*/ 1171978 w 1339403"/>
                <a:gd name="connsiteY5" fmla="*/ 5643 h 316071"/>
                <a:gd name="connsiteX6" fmla="*/ 1339403 w 1339403"/>
                <a:gd name="connsiteY6" fmla="*/ 160189 h 31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403" h="316071">
                  <a:moveTo>
                    <a:pt x="0" y="134431"/>
                  </a:moveTo>
                  <a:cubicBezTo>
                    <a:pt x="46149" y="184873"/>
                    <a:pt x="92299" y="235316"/>
                    <a:pt x="154547" y="263220"/>
                  </a:cubicBezTo>
                  <a:cubicBezTo>
                    <a:pt x="216795" y="291124"/>
                    <a:pt x="279043" y="340494"/>
                    <a:pt x="373488" y="301857"/>
                  </a:cubicBezTo>
                  <a:cubicBezTo>
                    <a:pt x="467933" y="263220"/>
                    <a:pt x="588135" y="80769"/>
                    <a:pt x="721217" y="31400"/>
                  </a:cubicBezTo>
                  <a:cubicBezTo>
                    <a:pt x="854299" y="-17969"/>
                    <a:pt x="1171978" y="5643"/>
                    <a:pt x="1171978" y="5643"/>
                  </a:cubicBezTo>
                  <a:lnTo>
                    <a:pt x="1171978" y="5643"/>
                  </a:lnTo>
                  <a:lnTo>
                    <a:pt x="1339403" y="16018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98079" y="2183135"/>
            <a:ext cx="1728988" cy="514316"/>
            <a:chOff x="3168204" y="1825625"/>
            <a:chExt cx="2305317" cy="685755"/>
          </a:xfrm>
        </p:grpSpPr>
        <p:sp>
          <p:nvSpPr>
            <p:cNvPr id="25" name="Oval 24"/>
            <p:cNvSpPr/>
            <p:nvPr/>
          </p:nvSpPr>
          <p:spPr>
            <a:xfrm>
              <a:off x="3168204" y="1825625"/>
              <a:ext cx="953036" cy="6857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Ed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4134118" y="2054977"/>
              <a:ext cx="1339403" cy="316071"/>
            </a:xfrm>
            <a:custGeom>
              <a:avLst/>
              <a:gdLst>
                <a:gd name="connsiteX0" fmla="*/ 0 w 1339403"/>
                <a:gd name="connsiteY0" fmla="*/ 134431 h 316071"/>
                <a:gd name="connsiteX1" fmla="*/ 154547 w 1339403"/>
                <a:gd name="connsiteY1" fmla="*/ 263220 h 316071"/>
                <a:gd name="connsiteX2" fmla="*/ 373488 w 1339403"/>
                <a:gd name="connsiteY2" fmla="*/ 301857 h 316071"/>
                <a:gd name="connsiteX3" fmla="*/ 721217 w 1339403"/>
                <a:gd name="connsiteY3" fmla="*/ 31400 h 316071"/>
                <a:gd name="connsiteX4" fmla="*/ 1171978 w 1339403"/>
                <a:gd name="connsiteY4" fmla="*/ 5643 h 316071"/>
                <a:gd name="connsiteX5" fmla="*/ 1171978 w 1339403"/>
                <a:gd name="connsiteY5" fmla="*/ 5643 h 316071"/>
                <a:gd name="connsiteX6" fmla="*/ 1339403 w 1339403"/>
                <a:gd name="connsiteY6" fmla="*/ 160189 h 31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403" h="316071">
                  <a:moveTo>
                    <a:pt x="0" y="134431"/>
                  </a:moveTo>
                  <a:cubicBezTo>
                    <a:pt x="46149" y="184873"/>
                    <a:pt x="92299" y="235316"/>
                    <a:pt x="154547" y="263220"/>
                  </a:cubicBezTo>
                  <a:cubicBezTo>
                    <a:pt x="216795" y="291124"/>
                    <a:pt x="279043" y="340494"/>
                    <a:pt x="373488" y="301857"/>
                  </a:cubicBezTo>
                  <a:cubicBezTo>
                    <a:pt x="467933" y="263220"/>
                    <a:pt x="588135" y="80769"/>
                    <a:pt x="721217" y="31400"/>
                  </a:cubicBezTo>
                  <a:cubicBezTo>
                    <a:pt x="854299" y="-17969"/>
                    <a:pt x="1171978" y="5643"/>
                    <a:pt x="1171978" y="5643"/>
                  </a:cubicBezTo>
                  <a:lnTo>
                    <a:pt x="1171978" y="5643"/>
                  </a:lnTo>
                  <a:lnTo>
                    <a:pt x="1339403" y="16018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36726" y="2111151"/>
            <a:ext cx="1728988" cy="514316"/>
            <a:chOff x="3168204" y="1825625"/>
            <a:chExt cx="2305317" cy="685755"/>
          </a:xfrm>
        </p:grpSpPr>
        <p:sp>
          <p:nvSpPr>
            <p:cNvPr id="28" name="Oval 27"/>
            <p:cNvSpPr/>
            <p:nvPr/>
          </p:nvSpPr>
          <p:spPr>
            <a:xfrm>
              <a:off x="3168204" y="1825625"/>
              <a:ext cx="953036" cy="6857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eD</a:t>
              </a:r>
              <a:endParaRPr lang="en-US" sz="18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134118" y="2054977"/>
              <a:ext cx="1339403" cy="316071"/>
            </a:xfrm>
            <a:custGeom>
              <a:avLst/>
              <a:gdLst>
                <a:gd name="connsiteX0" fmla="*/ 0 w 1339403"/>
                <a:gd name="connsiteY0" fmla="*/ 134431 h 316071"/>
                <a:gd name="connsiteX1" fmla="*/ 154547 w 1339403"/>
                <a:gd name="connsiteY1" fmla="*/ 263220 h 316071"/>
                <a:gd name="connsiteX2" fmla="*/ 373488 w 1339403"/>
                <a:gd name="connsiteY2" fmla="*/ 301857 h 316071"/>
                <a:gd name="connsiteX3" fmla="*/ 721217 w 1339403"/>
                <a:gd name="connsiteY3" fmla="*/ 31400 h 316071"/>
                <a:gd name="connsiteX4" fmla="*/ 1171978 w 1339403"/>
                <a:gd name="connsiteY4" fmla="*/ 5643 h 316071"/>
                <a:gd name="connsiteX5" fmla="*/ 1171978 w 1339403"/>
                <a:gd name="connsiteY5" fmla="*/ 5643 h 316071"/>
                <a:gd name="connsiteX6" fmla="*/ 1339403 w 1339403"/>
                <a:gd name="connsiteY6" fmla="*/ 160189 h 31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403" h="316071">
                  <a:moveTo>
                    <a:pt x="0" y="134431"/>
                  </a:moveTo>
                  <a:cubicBezTo>
                    <a:pt x="46149" y="184873"/>
                    <a:pt x="92299" y="235316"/>
                    <a:pt x="154547" y="263220"/>
                  </a:cubicBezTo>
                  <a:cubicBezTo>
                    <a:pt x="216795" y="291124"/>
                    <a:pt x="279043" y="340494"/>
                    <a:pt x="373488" y="301857"/>
                  </a:cubicBezTo>
                  <a:cubicBezTo>
                    <a:pt x="467933" y="263220"/>
                    <a:pt x="588135" y="80769"/>
                    <a:pt x="721217" y="31400"/>
                  </a:cubicBezTo>
                  <a:cubicBezTo>
                    <a:pt x="854299" y="-17969"/>
                    <a:pt x="1171978" y="5643"/>
                    <a:pt x="1171978" y="5643"/>
                  </a:cubicBezTo>
                  <a:lnTo>
                    <a:pt x="1171978" y="5643"/>
                  </a:lnTo>
                  <a:lnTo>
                    <a:pt x="1339403" y="16018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642682" y="2233885"/>
            <a:ext cx="1728988" cy="514316"/>
            <a:chOff x="3168204" y="1825625"/>
            <a:chExt cx="2305317" cy="685755"/>
          </a:xfrm>
        </p:grpSpPr>
        <p:sp>
          <p:nvSpPr>
            <p:cNvPr id="31" name="Oval 30"/>
            <p:cNvSpPr/>
            <p:nvPr/>
          </p:nvSpPr>
          <p:spPr>
            <a:xfrm>
              <a:off x="3168204" y="1825625"/>
              <a:ext cx="953036" cy="6857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ed</a:t>
              </a:r>
              <a:endParaRPr lang="en-US" sz="18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134118" y="2054977"/>
              <a:ext cx="1339403" cy="316071"/>
            </a:xfrm>
            <a:custGeom>
              <a:avLst/>
              <a:gdLst>
                <a:gd name="connsiteX0" fmla="*/ 0 w 1339403"/>
                <a:gd name="connsiteY0" fmla="*/ 134431 h 316071"/>
                <a:gd name="connsiteX1" fmla="*/ 154547 w 1339403"/>
                <a:gd name="connsiteY1" fmla="*/ 263220 h 316071"/>
                <a:gd name="connsiteX2" fmla="*/ 373488 w 1339403"/>
                <a:gd name="connsiteY2" fmla="*/ 301857 h 316071"/>
                <a:gd name="connsiteX3" fmla="*/ 721217 w 1339403"/>
                <a:gd name="connsiteY3" fmla="*/ 31400 h 316071"/>
                <a:gd name="connsiteX4" fmla="*/ 1171978 w 1339403"/>
                <a:gd name="connsiteY4" fmla="*/ 5643 h 316071"/>
                <a:gd name="connsiteX5" fmla="*/ 1171978 w 1339403"/>
                <a:gd name="connsiteY5" fmla="*/ 5643 h 316071"/>
                <a:gd name="connsiteX6" fmla="*/ 1339403 w 1339403"/>
                <a:gd name="connsiteY6" fmla="*/ 160189 h 31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403" h="316071">
                  <a:moveTo>
                    <a:pt x="0" y="134431"/>
                  </a:moveTo>
                  <a:cubicBezTo>
                    <a:pt x="46149" y="184873"/>
                    <a:pt x="92299" y="235316"/>
                    <a:pt x="154547" y="263220"/>
                  </a:cubicBezTo>
                  <a:cubicBezTo>
                    <a:pt x="216795" y="291124"/>
                    <a:pt x="279043" y="340494"/>
                    <a:pt x="373488" y="301857"/>
                  </a:cubicBezTo>
                  <a:cubicBezTo>
                    <a:pt x="467933" y="263220"/>
                    <a:pt x="588135" y="80769"/>
                    <a:pt x="721217" y="31400"/>
                  </a:cubicBezTo>
                  <a:cubicBezTo>
                    <a:pt x="854299" y="-17969"/>
                    <a:pt x="1171978" y="5643"/>
                    <a:pt x="1171978" y="5643"/>
                  </a:cubicBezTo>
                  <a:lnTo>
                    <a:pt x="1171978" y="5643"/>
                  </a:lnTo>
                  <a:lnTo>
                    <a:pt x="1339403" y="16018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Oval 32"/>
          <p:cNvSpPr/>
          <p:nvPr/>
        </p:nvSpPr>
        <p:spPr>
          <a:xfrm>
            <a:off x="337089" y="2746730"/>
            <a:ext cx="788645" cy="702452"/>
          </a:xfrm>
          <a:prstGeom prst="ellipse">
            <a:avLst/>
          </a:prstGeom>
          <a:solidFill>
            <a:srgbClr val="DA20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ED</a:t>
            </a:r>
          </a:p>
        </p:txBody>
      </p:sp>
      <p:sp>
        <p:nvSpPr>
          <p:cNvPr id="34" name="Oval 33"/>
          <p:cNvSpPr/>
          <p:nvPr/>
        </p:nvSpPr>
        <p:spPr>
          <a:xfrm>
            <a:off x="337088" y="3492516"/>
            <a:ext cx="764860" cy="702452"/>
          </a:xfrm>
          <a:prstGeom prst="ellipse">
            <a:avLst/>
          </a:prstGeom>
          <a:solidFill>
            <a:srgbClr val="DA20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Ed</a:t>
            </a:r>
          </a:p>
        </p:txBody>
      </p:sp>
      <p:sp>
        <p:nvSpPr>
          <p:cNvPr id="35" name="Oval 34"/>
          <p:cNvSpPr/>
          <p:nvPr/>
        </p:nvSpPr>
        <p:spPr>
          <a:xfrm>
            <a:off x="337087" y="4194967"/>
            <a:ext cx="764861" cy="702452"/>
          </a:xfrm>
          <a:prstGeom prst="ellipse">
            <a:avLst/>
          </a:prstGeom>
          <a:solidFill>
            <a:srgbClr val="DA20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eD</a:t>
            </a:r>
            <a:endParaRPr lang="en-US" sz="1800" dirty="0"/>
          </a:p>
        </p:txBody>
      </p:sp>
      <p:sp>
        <p:nvSpPr>
          <p:cNvPr id="36" name="Oval 35"/>
          <p:cNvSpPr/>
          <p:nvPr/>
        </p:nvSpPr>
        <p:spPr>
          <a:xfrm>
            <a:off x="337086" y="4897419"/>
            <a:ext cx="768056" cy="702452"/>
          </a:xfrm>
          <a:prstGeom prst="ellipse">
            <a:avLst/>
          </a:prstGeom>
          <a:solidFill>
            <a:srgbClr val="DA20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ed</a:t>
            </a:r>
            <a:endParaRPr lang="en-US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1283110" y="2746731"/>
            <a:ext cx="165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EEDD</a:t>
            </a:r>
            <a:endParaRPr lang="en-US" sz="1800" dirty="0"/>
          </a:p>
        </p:txBody>
      </p:sp>
      <p:sp>
        <p:nvSpPr>
          <p:cNvPr id="38" name="TextBox 37"/>
          <p:cNvSpPr txBox="1"/>
          <p:nvPr/>
        </p:nvSpPr>
        <p:spPr>
          <a:xfrm>
            <a:off x="4645742" y="4194968"/>
            <a:ext cx="155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eeDD</a:t>
            </a:r>
            <a:endParaRPr lang="en-US" sz="1800" dirty="0"/>
          </a:p>
        </p:txBody>
      </p:sp>
      <p:sp>
        <p:nvSpPr>
          <p:cNvPr id="39" name="TextBox 38"/>
          <p:cNvSpPr txBox="1"/>
          <p:nvPr/>
        </p:nvSpPr>
        <p:spPr>
          <a:xfrm>
            <a:off x="2937244" y="4784008"/>
            <a:ext cx="1708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Eedd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428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14.8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9939" name="Picture 4" descr="14_08IndependentAssor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250825"/>
            <a:ext cx="78232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958975" y="520700"/>
            <a:ext cx="1033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 Generation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1951038" y="1506538"/>
            <a:ext cx="10334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F</a:t>
            </a:r>
            <a:r>
              <a:rPr lang="en-US" sz="1200" b="1" baseline="-25000"/>
              <a:t>1</a:t>
            </a:r>
            <a:r>
              <a:rPr lang="en-US" sz="1200" b="1"/>
              <a:t> Generation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1938338" y="2181225"/>
            <a:ext cx="9144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Predictions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3697288" y="1003300"/>
            <a:ext cx="70326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Gametes</a:t>
            </a: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695325" y="288925"/>
            <a:ext cx="1033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DC1B3A"/>
                </a:solidFill>
              </a:rPr>
              <a:t>EXPERIMENT</a:t>
            </a:r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701675" y="6262688"/>
            <a:ext cx="7683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DC1B3A"/>
                </a:solidFill>
              </a:rPr>
              <a:t>RESULTS</a:t>
            </a: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3937000" y="461963"/>
            <a:ext cx="4254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5503863" y="482600"/>
            <a:ext cx="2921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5297488" y="1006475"/>
            <a:ext cx="2000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49" name="Text Box 14"/>
          <p:cNvSpPr txBox="1">
            <a:spLocks noChangeArrowheads="1"/>
          </p:cNvSpPr>
          <p:nvPr/>
        </p:nvSpPr>
        <p:spPr bwMode="auto">
          <a:xfrm>
            <a:off x="4471988" y="1023938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50" name="Text Box 15"/>
          <p:cNvSpPr txBox="1">
            <a:spLocks noChangeArrowheads="1"/>
          </p:cNvSpPr>
          <p:nvPr/>
        </p:nvSpPr>
        <p:spPr bwMode="auto">
          <a:xfrm>
            <a:off x="5213350" y="1658938"/>
            <a:ext cx="4254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39951" name="Text Box 16"/>
          <p:cNvSpPr txBox="1">
            <a:spLocks noChangeArrowheads="1"/>
          </p:cNvSpPr>
          <p:nvPr/>
        </p:nvSpPr>
        <p:spPr bwMode="auto">
          <a:xfrm>
            <a:off x="3043238" y="2174875"/>
            <a:ext cx="16954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Hypothesis of</a:t>
            </a:r>
            <a:br>
              <a:rPr lang="en-US" sz="1200" b="1"/>
            </a:br>
            <a:r>
              <a:rPr lang="en-US" sz="1200" b="1"/>
              <a:t>dependent assortment</a:t>
            </a:r>
          </a:p>
        </p:txBody>
      </p:sp>
      <p:sp>
        <p:nvSpPr>
          <p:cNvPr id="39952" name="Text Box 17"/>
          <p:cNvSpPr txBox="1">
            <a:spLocks noChangeArrowheads="1"/>
          </p:cNvSpPr>
          <p:nvPr/>
        </p:nvSpPr>
        <p:spPr bwMode="auto">
          <a:xfrm>
            <a:off x="5048250" y="2181225"/>
            <a:ext cx="1774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Hypothesis of</a:t>
            </a:r>
            <a:br>
              <a:rPr lang="en-US" sz="1200" b="1"/>
            </a:br>
            <a:r>
              <a:rPr lang="en-US" sz="1200" b="1"/>
              <a:t>independent assortment</a:t>
            </a:r>
          </a:p>
        </p:txBody>
      </p:sp>
      <p:sp>
        <p:nvSpPr>
          <p:cNvPr id="39953" name="Text Box 18"/>
          <p:cNvSpPr txBox="1">
            <a:spLocks noChangeArrowheads="1"/>
          </p:cNvSpPr>
          <p:nvPr/>
        </p:nvSpPr>
        <p:spPr bwMode="auto">
          <a:xfrm>
            <a:off x="1938338" y="2763838"/>
            <a:ext cx="1033462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dirty="0"/>
              <a:t>Predicted</a:t>
            </a:r>
            <a:br>
              <a:rPr lang="en-US" sz="1200" b="1" dirty="0"/>
            </a:br>
            <a:r>
              <a:rPr lang="en-US" sz="1200" b="1" dirty="0"/>
              <a:t>offspring of</a:t>
            </a:r>
            <a:br>
              <a:rPr lang="en-US" sz="1200" b="1" dirty="0"/>
            </a:br>
            <a:r>
              <a:rPr lang="en-US" sz="1200" b="1" dirty="0"/>
              <a:t>F</a:t>
            </a:r>
            <a:r>
              <a:rPr lang="en-US" sz="1200" b="1" baseline="-25000" dirty="0"/>
              <a:t>2</a:t>
            </a:r>
            <a:r>
              <a:rPr lang="en-US" sz="1200" b="1" dirty="0"/>
              <a:t> generation</a:t>
            </a:r>
          </a:p>
        </p:txBody>
      </p:sp>
      <p:sp>
        <p:nvSpPr>
          <p:cNvPr id="39954" name="Text Box 19"/>
          <p:cNvSpPr txBox="1">
            <a:spLocks noChangeArrowheads="1"/>
          </p:cNvSpPr>
          <p:nvPr/>
        </p:nvSpPr>
        <p:spPr bwMode="auto">
          <a:xfrm>
            <a:off x="3994150" y="2981325"/>
            <a:ext cx="50482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Sperm</a:t>
            </a:r>
          </a:p>
        </p:txBody>
      </p:sp>
      <p:sp>
        <p:nvSpPr>
          <p:cNvPr id="39955" name="Text Box 20"/>
          <p:cNvSpPr txBox="1">
            <a:spLocks noChangeArrowheads="1"/>
          </p:cNvSpPr>
          <p:nvPr/>
        </p:nvSpPr>
        <p:spPr bwMode="auto">
          <a:xfrm>
            <a:off x="6950075" y="2616200"/>
            <a:ext cx="50482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Sperm</a:t>
            </a:r>
          </a:p>
        </p:txBody>
      </p:sp>
      <p:sp>
        <p:nvSpPr>
          <p:cNvPr id="39956" name="Text Box 21"/>
          <p:cNvSpPr txBox="1">
            <a:spLocks noChangeArrowheads="1"/>
          </p:cNvSpPr>
          <p:nvPr/>
        </p:nvSpPr>
        <p:spPr bwMode="auto">
          <a:xfrm>
            <a:off x="4873625" y="2751138"/>
            <a:ext cx="227013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or</a:t>
            </a:r>
          </a:p>
        </p:txBody>
      </p:sp>
      <p:sp>
        <p:nvSpPr>
          <p:cNvPr id="39957" name="Text Box 22"/>
          <p:cNvSpPr txBox="1">
            <a:spLocks noChangeArrowheads="1"/>
          </p:cNvSpPr>
          <p:nvPr/>
        </p:nvSpPr>
        <p:spPr bwMode="auto">
          <a:xfrm>
            <a:off x="2624138" y="4071938"/>
            <a:ext cx="504825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Eggs</a:t>
            </a:r>
          </a:p>
        </p:txBody>
      </p:sp>
      <p:sp>
        <p:nvSpPr>
          <p:cNvPr id="39958" name="Text Box 23"/>
          <p:cNvSpPr txBox="1">
            <a:spLocks noChangeArrowheads="1"/>
          </p:cNvSpPr>
          <p:nvPr/>
        </p:nvSpPr>
        <p:spPr bwMode="auto">
          <a:xfrm>
            <a:off x="5024438" y="4262438"/>
            <a:ext cx="504825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Eggs</a:t>
            </a:r>
          </a:p>
        </p:txBody>
      </p:sp>
      <p:sp>
        <p:nvSpPr>
          <p:cNvPr id="39959" name="Text Box 24"/>
          <p:cNvSpPr txBox="1">
            <a:spLocks noChangeArrowheads="1"/>
          </p:cNvSpPr>
          <p:nvPr/>
        </p:nvSpPr>
        <p:spPr bwMode="auto">
          <a:xfrm>
            <a:off x="3395663" y="5268913"/>
            <a:ext cx="15097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Phenotypic ratio 3:1</a:t>
            </a:r>
          </a:p>
        </p:txBody>
      </p:sp>
      <p:sp>
        <p:nvSpPr>
          <p:cNvPr id="39960" name="Text Box 25"/>
          <p:cNvSpPr txBox="1">
            <a:spLocks noChangeArrowheads="1"/>
          </p:cNvSpPr>
          <p:nvPr/>
        </p:nvSpPr>
        <p:spPr bwMode="auto">
          <a:xfrm>
            <a:off x="6259513" y="5975350"/>
            <a:ext cx="17748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Phenotypic ratio 9:3:3:1</a:t>
            </a:r>
          </a:p>
        </p:txBody>
      </p:sp>
      <p:sp>
        <p:nvSpPr>
          <p:cNvPr id="39961" name="Text Box 26"/>
          <p:cNvSpPr txBox="1">
            <a:spLocks noChangeArrowheads="1"/>
          </p:cNvSpPr>
          <p:nvPr/>
        </p:nvSpPr>
        <p:spPr bwMode="auto">
          <a:xfrm>
            <a:off x="5554663" y="6400800"/>
            <a:ext cx="283368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Phenotypic ratio approximately 9:3:3:1</a:t>
            </a:r>
          </a:p>
        </p:txBody>
      </p:sp>
      <p:sp>
        <p:nvSpPr>
          <p:cNvPr id="39962" name="Text Box 27"/>
          <p:cNvSpPr txBox="1">
            <a:spLocks noChangeArrowheads="1"/>
          </p:cNvSpPr>
          <p:nvPr/>
        </p:nvSpPr>
        <p:spPr bwMode="auto">
          <a:xfrm>
            <a:off x="2171700" y="6399213"/>
            <a:ext cx="331788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315</a:t>
            </a:r>
          </a:p>
        </p:txBody>
      </p:sp>
      <p:sp>
        <p:nvSpPr>
          <p:cNvPr id="39963" name="Text Box 28"/>
          <p:cNvSpPr txBox="1">
            <a:spLocks noChangeArrowheads="1"/>
          </p:cNvSpPr>
          <p:nvPr/>
        </p:nvSpPr>
        <p:spPr bwMode="auto">
          <a:xfrm>
            <a:off x="2997200" y="6391275"/>
            <a:ext cx="331788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108</a:t>
            </a:r>
          </a:p>
        </p:txBody>
      </p:sp>
      <p:sp>
        <p:nvSpPr>
          <p:cNvPr id="39964" name="Text Box 29"/>
          <p:cNvSpPr txBox="1">
            <a:spLocks noChangeArrowheads="1"/>
          </p:cNvSpPr>
          <p:nvPr/>
        </p:nvSpPr>
        <p:spPr bwMode="auto">
          <a:xfrm>
            <a:off x="3830638" y="6392863"/>
            <a:ext cx="331787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101</a:t>
            </a:r>
          </a:p>
        </p:txBody>
      </p:sp>
      <p:sp>
        <p:nvSpPr>
          <p:cNvPr id="39965" name="Text Box 30"/>
          <p:cNvSpPr txBox="1">
            <a:spLocks noChangeArrowheads="1"/>
          </p:cNvSpPr>
          <p:nvPr/>
        </p:nvSpPr>
        <p:spPr bwMode="auto">
          <a:xfrm>
            <a:off x="4624388" y="6405563"/>
            <a:ext cx="331787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32</a:t>
            </a:r>
          </a:p>
        </p:txBody>
      </p:sp>
      <p:sp>
        <p:nvSpPr>
          <p:cNvPr id="39966" name="Text Box 31"/>
          <p:cNvSpPr txBox="1">
            <a:spLocks noChangeArrowheads="1"/>
          </p:cNvSpPr>
          <p:nvPr/>
        </p:nvSpPr>
        <p:spPr bwMode="auto">
          <a:xfrm>
            <a:off x="3619500" y="3230563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39967" name="Text Box 32"/>
          <p:cNvSpPr txBox="1">
            <a:spLocks noChangeArrowheads="1"/>
          </p:cNvSpPr>
          <p:nvPr/>
        </p:nvSpPr>
        <p:spPr bwMode="auto">
          <a:xfrm>
            <a:off x="4233863" y="3225800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39968" name="Text Box 33"/>
          <p:cNvSpPr txBox="1">
            <a:spLocks noChangeArrowheads="1"/>
          </p:cNvSpPr>
          <p:nvPr/>
        </p:nvSpPr>
        <p:spPr bwMode="auto">
          <a:xfrm>
            <a:off x="3070225" y="3754438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39969" name="Text Box 34"/>
          <p:cNvSpPr txBox="1">
            <a:spLocks noChangeArrowheads="1"/>
          </p:cNvSpPr>
          <p:nvPr/>
        </p:nvSpPr>
        <p:spPr bwMode="auto">
          <a:xfrm>
            <a:off x="3055938" y="4322763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39970" name="Text Box 35"/>
          <p:cNvSpPr txBox="1">
            <a:spLocks noChangeArrowheads="1"/>
          </p:cNvSpPr>
          <p:nvPr/>
        </p:nvSpPr>
        <p:spPr bwMode="auto">
          <a:xfrm>
            <a:off x="5991225" y="2867025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4</a:t>
            </a:r>
            <a:endParaRPr lang="en-US" sz="1200" b="1"/>
          </a:p>
        </p:txBody>
      </p:sp>
      <p:sp>
        <p:nvSpPr>
          <p:cNvPr id="39971" name="Text Box 36"/>
          <p:cNvSpPr txBox="1">
            <a:spLocks noChangeArrowheads="1"/>
          </p:cNvSpPr>
          <p:nvPr/>
        </p:nvSpPr>
        <p:spPr bwMode="auto">
          <a:xfrm>
            <a:off x="6580188" y="2873375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4</a:t>
            </a:r>
            <a:endParaRPr lang="en-US" sz="1200" b="1"/>
          </a:p>
        </p:txBody>
      </p:sp>
      <p:sp>
        <p:nvSpPr>
          <p:cNvPr id="39972" name="Text Box 37"/>
          <p:cNvSpPr txBox="1">
            <a:spLocks noChangeArrowheads="1"/>
          </p:cNvSpPr>
          <p:nvPr/>
        </p:nvSpPr>
        <p:spPr bwMode="auto">
          <a:xfrm>
            <a:off x="7148513" y="2871788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4</a:t>
            </a:r>
            <a:endParaRPr lang="en-US" sz="1200" b="1"/>
          </a:p>
        </p:txBody>
      </p:sp>
      <p:sp>
        <p:nvSpPr>
          <p:cNvPr id="39973" name="Text Box 38"/>
          <p:cNvSpPr txBox="1">
            <a:spLocks noChangeArrowheads="1"/>
          </p:cNvSpPr>
          <p:nvPr/>
        </p:nvSpPr>
        <p:spPr bwMode="auto">
          <a:xfrm>
            <a:off x="7731125" y="2873375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4</a:t>
            </a:r>
            <a:endParaRPr lang="en-US" sz="1200" b="1"/>
          </a:p>
        </p:txBody>
      </p:sp>
      <p:sp>
        <p:nvSpPr>
          <p:cNvPr id="39974" name="Text Box 39"/>
          <p:cNvSpPr txBox="1">
            <a:spLocks noChangeArrowheads="1"/>
          </p:cNvSpPr>
          <p:nvPr/>
        </p:nvSpPr>
        <p:spPr bwMode="auto">
          <a:xfrm>
            <a:off x="5389563" y="3416300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4</a:t>
            </a:r>
            <a:endParaRPr lang="en-US" sz="1200" b="1"/>
          </a:p>
        </p:txBody>
      </p:sp>
      <p:sp>
        <p:nvSpPr>
          <p:cNvPr id="39975" name="Text Box 40"/>
          <p:cNvSpPr txBox="1">
            <a:spLocks noChangeArrowheads="1"/>
          </p:cNvSpPr>
          <p:nvPr/>
        </p:nvSpPr>
        <p:spPr bwMode="auto">
          <a:xfrm>
            <a:off x="5389563" y="3986213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4</a:t>
            </a:r>
            <a:endParaRPr lang="en-US" sz="1200" b="1"/>
          </a:p>
        </p:txBody>
      </p:sp>
      <p:sp>
        <p:nvSpPr>
          <p:cNvPr id="39976" name="Text Box 41"/>
          <p:cNvSpPr txBox="1">
            <a:spLocks noChangeArrowheads="1"/>
          </p:cNvSpPr>
          <p:nvPr/>
        </p:nvSpPr>
        <p:spPr bwMode="auto">
          <a:xfrm>
            <a:off x="5389563" y="4556125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4</a:t>
            </a:r>
            <a:endParaRPr lang="en-US" sz="1200" b="1"/>
          </a:p>
        </p:txBody>
      </p:sp>
      <p:sp>
        <p:nvSpPr>
          <p:cNvPr id="39977" name="Text Box 42"/>
          <p:cNvSpPr txBox="1">
            <a:spLocks noChangeArrowheads="1"/>
          </p:cNvSpPr>
          <p:nvPr/>
        </p:nvSpPr>
        <p:spPr bwMode="auto">
          <a:xfrm>
            <a:off x="5389563" y="5135563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4</a:t>
            </a:r>
            <a:endParaRPr lang="en-US" sz="1200" b="1"/>
          </a:p>
        </p:txBody>
      </p:sp>
      <p:sp>
        <p:nvSpPr>
          <p:cNvPr id="39978" name="Text Box 43"/>
          <p:cNvSpPr txBox="1">
            <a:spLocks noChangeArrowheads="1"/>
          </p:cNvSpPr>
          <p:nvPr/>
        </p:nvSpPr>
        <p:spPr bwMode="auto">
          <a:xfrm>
            <a:off x="5559425" y="5665788"/>
            <a:ext cx="2524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9</a:t>
            </a:r>
            <a:r>
              <a:rPr lang="en-US" sz="1200" b="1"/>
              <a:t>/</a:t>
            </a:r>
            <a:r>
              <a:rPr lang="en-US" sz="1200" b="1" baseline="-25000"/>
              <a:t>16</a:t>
            </a:r>
            <a:endParaRPr lang="en-US" sz="1200" b="1"/>
          </a:p>
        </p:txBody>
      </p:sp>
      <p:sp>
        <p:nvSpPr>
          <p:cNvPr id="39979" name="Text Box 44"/>
          <p:cNvSpPr txBox="1">
            <a:spLocks noChangeArrowheads="1"/>
          </p:cNvSpPr>
          <p:nvPr/>
        </p:nvSpPr>
        <p:spPr bwMode="auto">
          <a:xfrm>
            <a:off x="6280150" y="5646738"/>
            <a:ext cx="2524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3</a:t>
            </a:r>
            <a:r>
              <a:rPr lang="en-US" sz="1200" b="1"/>
              <a:t>/</a:t>
            </a:r>
            <a:r>
              <a:rPr lang="en-US" sz="1200" b="1" baseline="-25000"/>
              <a:t>16</a:t>
            </a:r>
            <a:endParaRPr lang="en-US" sz="1200" b="1"/>
          </a:p>
        </p:txBody>
      </p:sp>
      <p:sp>
        <p:nvSpPr>
          <p:cNvPr id="39980" name="Text Box 45"/>
          <p:cNvSpPr txBox="1">
            <a:spLocks noChangeArrowheads="1"/>
          </p:cNvSpPr>
          <p:nvPr/>
        </p:nvSpPr>
        <p:spPr bwMode="auto">
          <a:xfrm>
            <a:off x="7040563" y="5653088"/>
            <a:ext cx="25241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3</a:t>
            </a:r>
            <a:r>
              <a:rPr lang="en-US" sz="1200" b="1"/>
              <a:t>/</a:t>
            </a:r>
            <a:r>
              <a:rPr lang="en-US" sz="1200" b="1" baseline="-25000"/>
              <a:t>16</a:t>
            </a:r>
            <a:endParaRPr lang="en-US" sz="1200" b="1"/>
          </a:p>
        </p:txBody>
      </p:sp>
      <p:sp>
        <p:nvSpPr>
          <p:cNvPr id="39981" name="Text Box 46"/>
          <p:cNvSpPr txBox="1">
            <a:spLocks noChangeArrowheads="1"/>
          </p:cNvSpPr>
          <p:nvPr/>
        </p:nvSpPr>
        <p:spPr bwMode="auto">
          <a:xfrm>
            <a:off x="7727950" y="5653088"/>
            <a:ext cx="2524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16</a:t>
            </a:r>
            <a:endParaRPr lang="en-US" sz="1200" b="1"/>
          </a:p>
        </p:txBody>
      </p:sp>
      <p:sp>
        <p:nvSpPr>
          <p:cNvPr id="39982" name="Text Box 47"/>
          <p:cNvSpPr txBox="1">
            <a:spLocks noChangeArrowheads="1"/>
          </p:cNvSpPr>
          <p:nvPr/>
        </p:nvSpPr>
        <p:spPr bwMode="auto">
          <a:xfrm>
            <a:off x="3856038" y="3227388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83" name="Text Box 48"/>
          <p:cNvSpPr txBox="1">
            <a:spLocks noChangeArrowheads="1"/>
          </p:cNvSpPr>
          <p:nvPr/>
        </p:nvSpPr>
        <p:spPr bwMode="auto">
          <a:xfrm>
            <a:off x="3306763" y="3775075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84" name="Text Box 49"/>
          <p:cNvSpPr txBox="1">
            <a:spLocks noChangeArrowheads="1"/>
          </p:cNvSpPr>
          <p:nvPr/>
        </p:nvSpPr>
        <p:spPr bwMode="auto">
          <a:xfrm>
            <a:off x="6218238" y="2890838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85" name="Text Box 50"/>
          <p:cNvSpPr txBox="1">
            <a:spLocks noChangeArrowheads="1"/>
          </p:cNvSpPr>
          <p:nvPr/>
        </p:nvSpPr>
        <p:spPr bwMode="auto">
          <a:xfrm>
            <a:off x="5635625" y="3419475"/>
            <a:ext cx="2397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86" name="Text Box 51"/>
          <p:cNvSpPr txBox="1">
            <a:spLocks noChangeArrowheads="1"/>
          </p:cNvSpPr>
          <p:nvPr/>
        </p:nvSpPr>
        <p:spPr bwMode="auto">
          <a:xfrm>
            <a:off x="4522788" y="3235325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87" name="Text Box 52"/>
          <p:cNvSpPr txBox="1">
            <a:spLocks noChangeArrowheads="1"/>
          </p:cNvSpPr>
          <p:nvPr/>
        </p:nvSpPr>
        <p:spPr bwMode="auto">
          <a:xfrm>
            <a:off x="3338513" y="4341813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88" name="Text Box 53"/>
          <p:cNvSpPr txBox="1">
            <a:spLocks noChangeArrowheads="1"/>
          </p:cNvSpPr>
          <p:nvPr/>
        </p:nvSpPr>
        <p:spPr bwMode="auto">
          <a:xfrm>
            <a:off x="8008938" y="2886075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89" name="Text Box 54"/>
          <p:cNvSpPr txBox="1">
            <a:spLocks noChangeArrowheads="1"/>
          </p:cNvSpPr>
          <p:nvPr/>
        </p:nvSpPr>
        <p:spPr bwMode="auto">
          <a:xfrm>
            <a:off x="5667375" y="5133975"/>
            <a:ext cx="2397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90" name="Text Box 55"/>
          <p:cNvSpPr txBox="1">
            <a:spLocks noChangeArrowheads="1"/>
          </p:cNvSpPr>
          <p:nvPr/>
        </p:nvSpPr>
        <p:spPr bwMode="auto">
          <a:xfrm>
            <a:off x="4184650" y="4897438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4</a:t>
            </a:r>
            <a:endParaRPr lang="en-US" sz="1200" b="1"/>
          </a:p>
        </p:txBody>
      </p:sp>
      <p:sp>
        <p:nvSpPr>
          <p:cNvPr id="39991" name="Text Box 56"/>
          <p:cNvSpPr txBox="1">
            <a:spLocks noChangeArrowheads="1"/>
          </p:cNvSpPr>
          <p:nvPr/>
        </p:nvSpPr>
        <p:spPr bwMode="auto">
          <a:xfrm>
            <a:off x="3575050" y="4897438"/>
            <a:ext cx="2127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3</a:t>
            </a:r>
            <a:r>
              <a:rPr lang="en-US" sz="1200" b="1"/>
              <a:t>/</a:t>
            </a:r>
            <a:r>
              <a:rPr lang="en-US" sz="1200" b="1" baseline="-25000"/>
              <a:t>4</a:t>
            </a:r>
            <a:endParaRPr lang="en-US" sz="1200" b="1"/>
          </a:p>
        </p:txBody>
      </p:sp>
      <p:sp>
        <p:nvSpPr>
          <p:cNvPr id="39992" name="Text Box 57"/>
          <p:cNvSpPr txBox="1">
            <a:spLocks noChangeArrowheads="1"/>
          </p:cNvSpPr>
          <p:nvPr/>
        </p:nvSpPr>
        <p:spPr bwMode="auto">
          <a:xfrm>
            <a:off x="5653088" y="3994150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93" name="Text Box 58"/>
          <p:cNvSpPr txBox="1">
            <a:spLocks noChangeArrowheads="1"/>
          </p:cNvSpPr>
          <p:nvPr/>
        </p:nvSpPr>
        <p:spPr bwMode="auto">
          <a:xfrm>
            <a:off x="6837363" y="2889250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94" name="Text Box 59"/>
          <p:cNvSpPr txBox="1">
            <a:spLocks noChangeArrowheads="1"/>
          </p:cNvSpPr>
          <p:nvPr/>
        </p:nvSpPr>
        <p:spPr bwMode="auto">
          <a:xfrm>
            <a:off x="5668963" y="4557713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95" name="Text Box 60"/>
          <p:cNvSpPr txBox="1">
            <a:spLocks noChangeArrowheads="1"/>
          </p:cNvSpPr>
          <p:nvPr/>
        </p:nvSpPr>
        <p:spPr bwMode="auto">
          <a:xfrm>
            <a:off x="7434263" y="2882900"/>
            <a:ext cx="2397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yR</a:t>
            </a:r>
          </a:p>
        </p:txBody>
      </p:sp>
      <p:sp>
        <p:nvSpPr>
          <p:cNvPr id="39996" name="Text Box 61"/>
          <p:cNvSpPr txBox="1">
            <a:spLocks noChangeArrowheads="1"/>
          </p:cNvSpPr>
          <p:nvPr/>
        </p:nvSpPr>
        <p:spPr bwMode="auto">
          <a:xfrm>
            <a:off x="3717925" y="3929063"/>
            <a:ext cx="411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39997" name="Text Box 62"/>
          <p:cNvSpPr txBox="1">
            <a:spLocks noChangeArrowheads="1"/>
          </p:cNvSpPr>
          <p:nvPr/>
        </p:nvSpPr>
        <p:spPr bwMode="auto">
          <a:xfrm>
            <a:off x="4319588" y="3922713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39998" name="Text Box 63"/>
          <p:cNvSpPr txBox="1">
            <a:spLocks noChangeArrowheads="1"/>
          </p:cNvSpPr>
          <p:nvPr/>
        </p:nvSpPr>
        <p:spPr bwMode="auto">
          <a:xfrm>
            <a:off x="3749675" y="4505325"/>
            <a:ext cx="411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39999" name="Text Box 64"/>
          <p:cNvSpPr txBox="1">
            <a:spLocks noChangeArrowheads="1"/>
          </p:cNvSpPr>
          <p:nvPr/>
        </p:nvSpPr>
        <p:spPr bwMode="auto">
          <a:xfrm>
            <a:off x="4344988" y="4505325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00" name="Text Box 65"/>
          <p:cNvSpPr txBox="1">
            <a:spLocks noChangeArrowheads="1"/>
          </p:cNvSpPr>
          <p:nvPr/>
        </p:nvSpPr>
        <p:spPr bwMode="auto">
          <a:xfrm>
            <a:off x="6065838" y="3578225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01" name="Text Box 66"/>
          <p:cNvSpPr txBox="1">
            <a:spLocks noChangeArrowheads="1"/>
          </p:cNvSpPr>
          <p:nvPr/>
        </p:nvSpPr>
        <p:spPr bwMode="auto">
          <a:xfrm>
            <a:off x="6659563" y="3578225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02" name="Text Box 67"/>
          <p:cNvSpPr txBox="1">
            <a:spLocks noChangeArrowheads="1"/>
          </p:cNvSpPr>
          <p:nvPr/>
        </p:nvSpPr>
        <p:spPr bwMode="auto">
          <a:xfrm>
            <a:off x="7229475" y="3578225"/>
            <a:ext cx="411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03" name="Text Box 68"/>
          <p:cNvSpPr txBox="1">
            <a:spLocks noChangeArrowheads="1"/>
          </p:cNvSpPr>
          <p:nvPr/>
        </p:nvSpPr>
        <p:spPr bwMode="auto">
          <a:xfrm>
            <a:off x="7813675" y="3590925"/>
            <a:ext cx="411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04" name="Text Box 69"/>
          <p:cNvSpPr txBox="1">
            <a:spLocks noChangeArrowheads="1"/>
          </p:cNvSpPr>
          <p:nvPr/>
        </p:nvSpPr>
        <p:spPr bwMode="auto">
          <a:xfrm>
            <a:off x="6078538" y="4146550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05" name="Text Box 70"/>
          <p:cNvSpPr txBox="1">
            <a:spLocks noChangeArrowheads="1"/>
          </p:cNvSpPr>
          <p:nvPr/>
        </p:nvSpPr>
        <p:spPr bwMode="auto">
          <a:xfrm>
            <a:off x="6675438" y="4146550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06" name="Text Box 71"/>
          <p:cNvSpPr txBox="1">
            <a:spLocks noChangeArrowheads="1"/>
          </p:cNvSpPr>
          <p:nvPr/>
        </p:nvSpPr>
        <p:spPr bwMode="auto">
          <a:xfrm>
            <a:off x="7242175" y="4148138"/>
            <a:ext cx="411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07" name="Text Box 72"/>
          <p:cNvSpPr txBox="1">
            <a:spLocks noChangeArrowheads="1"/>
          </p:cNvSpPr>
          <p:nvPr/>
        </p:nvSpPr>
        <p:spPr bwMode="auto">
          <a:xfrm>
            <a:off x="7837488" y="4146550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08" name="Text Box 73"/>
          <p:cNvSpPr txBox="1">
            <a:spLocks noChangeArrowheads="1"/>
          </p:cNvSpPr>
          <p:nvPr/>
        </p:nvSpPr>
        <p:spPr bwMode="auto">
          <a:xfrm>
            <a:off x="6078538" y="4730750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09" name="Text Box 74"/>
          <p:cNvSpPr txBox="1">
            <a:spLocks noChangeArrowheads="1"/>
          </p:cNvSpPr>
          <p:nvPr/>
        </p:nvSpPr>
        <p:spPr bwMode="auto">
          <a:xfrm>
            <a:off x="6662738" y="4729163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10" name="Text Box 75"/>
          <p:cNvSpPr txBox="1">
            <a:spLocks noChangeArrowheads="1"/>
          </p:cNvSpPr>
          <p:nvPr/>
        </p:nvSpPr>
        <p:spPr bwMode="auto">
          <a:xfrm>
            <a:off x="7242175" y="4730750"/>
            <a:ext cx="411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11" name="Text Box 76"/>
          <p:cNvSpPr txBox="1">
            <a:spLocks noChangeArrowheads="1"/>
          </p:cNvSpPr>
          <p:nvPr/>
        </p:nvSpPr>
        <p:spPr bwMode="auto">
          <a:xfrm>
            <a:off x="7823200" y="4729163"/>
            <a:ext cx="411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12" name="Text Box 77"/>
          <p:cNvSpPr txBox="1">
            <a:spLocks noChangeArrowheads="1"/>
          </p:cNvSpPr>
          <p:nvPr/>
        </p:nvSpPr>
        <p:spPr bwMode="auto">
          <a:xfrm>
            <a:off x="6091238" y="5311775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13" name="Text Box 78"/>
          <p:cNvSpPr txBox="1">
            <a:spLocks noChangeArrowheads="1"/>
          </p:cNvSpPr>
          <p:nvPr/>
        </p:nvSpPr>
        <p:spPr bwMode="auto">
          <a:xfrm>
            <a:off x="6699250" y="5299075"/>
            <a:ext cx="411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14" name="Text Box 79"/>
          <p:cNvSpPr txBox="1">
            <a:spLocks noChangeArrowheads="1"/>
          </p:cNvSpPr>
          <p:nvPr/>
        </p:nvSpPr>
        <p:spPr bwMode="auto">
          <a:xfrm>
            <a:off x="7256463" y="5299075"/>
            <a:ext cx="411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40015" name="Text Box 80"/>
          <p:cNvSpPr txBox="1">
            <a:spLocks noChangeArrowheads="1"/>
          </p:cNvSpPr>
          <p:nvPr/>
        </p:nvSpPr>
        <p:spPr bwMode="auto">
          <a:xfrm>
            <a:off x="7848600" y="5311775"/>
            <a:ext cx="411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>
                <a:latin typeface="Times" pitchFamily="84" charset="0"/>
              </a:rPr>
              <a:t>yyrr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3400" y="1524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(12-13)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84300"/>
            <a:ext cx="8229600" cy="5245100"/>
          </a:xfrm>
        </p:spPr>
        <p:txBody>
          <a:bodyPr/>
          <a:lstStyle/>
          <a:p>
            <a:pPr marL="350838" indent="-350838" eaLnBrk="1" hangingPunct="1">
              <a:lnSpc>
                <a:spcPct val="95000"/>
              </a:lnSpc>
            </a:pPr>
            <a:r>
              <a:rPr lang="en-US" dirty="0" smtClean="0"/>
              <a:t>Using a </a:t>
            </a:r>
            <a:r>
              <a:rPr lang="en-US" dirty="0" err="1" smtClean="0"/>
              <a:t>dihybrid</a:t>
            </a:r>
            <a:r>
              <a:rPr lang="en-US" dirty="0" smtClean="0"/>
              <a:t> cross, Mendel developed the </a:t>
            </a:r>
            <a:r>
              <a:rPr lang="en-US" b="1" dirty="0" smtClean="0"/>
              <a:t>law of independent assortment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dirty="0" smtClean="0"/>
              <a:t>The law of independent assortment states that each pair of alleles segregates independently of each other pair of alleles during gamete formation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dirty="0" smtClean="0"/>
              <a:t>Strictly speaking, this law applies only to genes on different, </a:t>
            </a:r>
            <a:r>
              <a:rPr lang="en-US" dirty="0" err="1" smtClean="0"/>
              <a:t>nonhomologous</a:t>
            </a:r>
            <a:r>
              <a:rPr lang="en-US" dirty="0" smtClean="0"/>
              <a:t> chromosomes or those far apart on the same chromosome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dirty="0" smtClean="0"/>
              <a:t>Genes located near each other on the same chromosome tend to be inherited together (14)</a:t>
            </a:r>
          </a:p>
        </p:txBody>
      </p:sp>
      <p:grpSp>
        <p:nvGrpSpPr>
          <p:cNvPr id="40963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096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84200"/>
            <a:ext cx="8991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Concept </a:t>
            </a:r>
            <a:r>
              <a:rPr lang="en-US" dirty="0" smtClean="0"/>
              <a:t>12</a:t>
            </a:r>
            <a:r>
              <a:rPr lang="en-US" dirty="0" smtClean="0"/>
              <a:t>: The laws of probability govern Mendelian inheritance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4343400"/>
          </a:xfrm>
        </p:spPr>
        <p:txBody>
          <a:bodyPr/>
          <a:lstStyle/>
          <a:p>
            <a:pPr eaLnBrk="1" hangingPunct="1"/>
            <a:r>
              <a:rPr lang="en-US" dirty="0" smtClean="0"/>
              <a:t>Mendel’s laws of segregation and independent assortment reflect the rules of probability</a:t>
            </a:r>
          </a:p>
          <a:p>
            <a:pPr eaLnBrk="1" hangingPunct="1"/>
            <a:r>
              <a:rPr lang="en-US" dirty="0" smtClean="0"/>
              <a:t>When tossing a coin, the outcome of one toss has no impact on the outcome of the next toss</a:t>
            </a:r>
          </a:p>
          <a:p>
            <a:pPr eaLnBrk="1" hangingPunct="1"/>
            <a:r>
              <a:rPr lang="en-US" dirty="0" smtClean="0"/>
              <a:t>In the same way, the alleles of one gene segregate into gametes independently of another gene’s alleles</a:t>
            </a:r>
          </a:p>
          <a:p>
            <a:pPr eaLnBrk="1" hangingPunct="1"/>
            <a:r>
              <a:rPr lang="en-US" dirty="0" smtClean="0"/>
              <a:t>The probability of an event is the number of desired outcomes/number of possible </a:t>
            </a:r>
            <a:r>
              <a:rPr lang="en-US" dirty="0" smtClean="0"/>
              <a:t>outcomes</a:t>
            </a:r>
            <a:endParaRPr lang="en-US" dirty="0" smtClean="0"/>
          </a:p>
        </p:txBody>
      </p:sp>
      <p:grpSp>
        <p:nvGrpSpPr>
          <p:cNvPr id="4198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99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198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610600" cy="4730750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/>
              <a:t>multiplication rule</a:t>
            </a:r>
            <a:r>
              <a:rPr lang="en-US" dirty="0" smtClean="0"/>
              <a:t> states that the probability that two or more independent events will occur together is the product of their individual probabilities (independent events have no link/impact with each other)</a:t>
            </a:r>
          </a:p>
          <a:p>
            <a:pPr eaLnBrk="1" hangingPunct="1"/>
            <a:r>
              <a:rPr lang="en-US" dirty="0" smtClean="0"/>
              <a:t>Probability in an F</a:t>
            </a:r>
            <a:r>
              <a:rPr lang="en-US" baseline="-25000" dirty="0" smtClean="0"/>
              <a:t>1</a:t>
            </a:r>
            <a:r>
              <a:rPr lang="en-US" dirty="0" smtClean="0"/>
              <a:t> monohybrid cross can be determined using the multiplication rule </a:t>
            </a:r>
          </a:p>
          <a:p>
            <a:pPr eaLnBrk="1" hangingPunct="1"/>
            <a:r>
              <a:rPr lang="en-US" dirty="0" smtClean="0"/>
              <a:t>Segregation in a heterozygous plant is like flipping a coin: Each gamete has a     chance of carrying the dominant allele and a     chance of carrying the recessive </a:t>
            </a:r>
            <a:r>
              <a:rPr lang="en-US" dirty="0" smtClean="0"/>
              <a:t>allele</a:t>
            </a:r>
            <a:endParaRPr lang="en-US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584200"/>
            <a:ext cx="8763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The Multiplication and Addition Rules Applied to Monohybrid Crosses</a:t>
            </a:r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5143500" y="3213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4" imgW="114300" imgH="165100" progId="">
                  <p:embed/>
                </p:oleObj>
              </mc:Choice>
              <mc:Fallback>
                <p:oleObj name="Equation" r:id="rId4" imgW="114300" imgH="1651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2131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5246688" y="5127625"/>
          <a:ext cx="3190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6" imgW="228600" imgH="279400" progId="">
                  <p:embed/>
                </p:oleObj>
              </mc:Choice>
              <mc:Fallback>
                <p:oleObj name="Equation" r:id="rId6" imgW="228600" imgH="2794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5127625"/>
                        <a:ext cx="31908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5008563" y="5553075"/>
          <a:ext cx="3190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8" imgW="228600" imgH="279400" progId="">
                  <p:embed/>
                </p:oleObj>
              </mc:Choice>
              <mc:Fallback>
                <p:oleObj name="Equation" r:id="rId8" imgW="228600" imgH="2794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3" y="5553075"/>
                        <a:ext cx="31908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0"/>
          <p:cNvGraphicFramePr>
            <a:graphicFrameLocks noChangeAspect="1"/>
          </p:cNvGraphicFramePr>
          <p:nvPr/>
        </p:nvGraphicFramePr>
        <p:xfrm>
          <a:off x="5143500" y="3213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9" imgW="114300" imgH="165100" progId="">
                  <p:embed/>
                </p:oleObj>
              </mc:Choice>
              <mc:Fallback>
                <p:oleObj name="Equation" r:id="rId9" imgW="114300" imgH="1651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2131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34" name="Rectangle 12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5800" cy="4597400"/>
          </a:xfrm>
        </p:spPr>
        <p:txBody>
          <a:bodyPr/>
          <a:lstStyle/>
          <a:p>
            <a:pPr marL="350838" indent="-350838" eaLnBrk="1" hangingPunct="1"/>
            <a:r>
              <a:rPr lang="en-US" dirty="0" smtClean="0"/>
              <a:t>The </a:t>
            </a:r>
            <a:r>
              <a:rPr lang="en-US" b="1" dirty="0" smtClean="0"/>
              <a:t>addition rule</a:t>
            </a:r>
            <a:r>
              <a:rPr lang="en-US" dirty="0" smtClean="0"/>
              <a:t> states that the probability that any one of two or more exclusive events will occur is calculated by adding together their individual probabilities</a:t>
            </a:r>
          </a:p>
          <a:p>
            <a:pPr marL="350838" indent="-350838" eaLnBrk="1" hangingPunct="1"/>
            <a:r>
              <a:rPr lang="en-US" dirty="0" smtClean="0"/>
              <a:t>The rule of addition can be used to figure out the probability that an F</a:t>
            </a:r>
            <a:r>
              <a:rPr lang="en-US" baseline="-25000" dirty="0" smtClean="0"/>
              <a:t>2</a:t>
            </a:r>
            <a:r>
              <a:rPr lang="en-US" dirty="0" smtClean="0"/>
              <a:t> plant from a monohybrid cross will be heterozygous rather than homozygous </a:t>
            </a:r>
          </a:p>
        </p:txBody>
      </p:sp>
      <p:grpSp>
        <p:nvGrpSpPr>
          <p:cNvPr id="44035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403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4036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14.UN01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6083" name="Picture 4" descr="14_UN01Calculation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647950"/>
            <a:ext cx="8548687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552450" y="2824163"/>
            <a:ext cx="27971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dirty="0">
                <a:latin typeface="Times" pitchFamily="84" charset="0"/>
              </a:rPr>
              <a:t>Probability of </a:t>
            </a:r>
            <a:r>
              <a:rPr lang="en-US" b="1" i="1" dirty="0">
                <a:latin typeface="Times" pitchFamily="84" charset="0"/>
              </a:rPr>
              <a:t>YYRR</a:t>
            </a:r>
            <a:endParaRPr lang="en-US" b="1" dirty="0">
              <a:latin typeface="Times" pitchFamily="84" charset="0"/>
            </a:endParaRP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555625" y="3571875"/>
            <a:ext cx="27971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</a:rPr>
              <a:t>Probability of </a:t>
            </a:r>
            <a:r>
              <a:rPr lang="en-US" b="1" i="1">
                <a:latin typeface="Times" pitchFamily="84" charset="0"/>
              </a:rPr>
              <a:t>YyRR</a:t>
            </a:r>
            <a:endParaRPr lang="en-US" b="1">
              <a:latin typeface="Times" pitchFamily="84" charset="0"/>
            </a:endParaRP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3629025" y="2805113"/>
            <a:ext cx="27971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4</a:t>
            </a:r>
            <a:r>
              <a:rPr lang="en-US" b="1">
                <a:latin typeface="Times" pitchFamily="84" charset="0"/>
              </a:rPr>
              <a:t> (probability of </a:t>
            </a:r>
            <a:r>
              <a:rPr lang="en-US" b="1" i="1">
                <a:latin typeface="Times" pitchFamily="84" charset="0"/>
              </a:rPr>
              <a:t>YY</a:t>
            </a:r>
            <a:r>
              <a:rPr lang="en-US" b="1">
                <a:latin typeface="Times" pitchFamily="84" charset="0"/>
              </a:rPr>
              <a:t>)</a:t>
            </a:r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3608388" y="3578225"/>
            <a:ext cx="9842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(</a:t>
            </a:r>
            <a:r>
              <a:rPr lang="en-US" b="1" i="1">
                <a:latin typeface="Times" pitchFamily="84" charset="0"/>
              </a:rPr>
              <a:t>Yy</a:t>
            </a:r>
            <a:r>
              <a:rPr lang="en-US" b="1">
                <a:latin typeface="Times" pitchFamily="84" charset="0"/>
              </a:rPr>
              <a:t>)</a:t>
            </a:r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6870700" y="2816225"/>
            <a:ext cx="9842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4</a:t>
            </a:r>
            <a:r>
              <a:rPr lang="en-US" b="1">
                <a:latin typeface="Times" pitchFamily="84" charset="0"/>
              </a:rPr>
              <a:t> (</a:t>
            </a:r>
            <a:r>
              <a:rPr lang="en-US" b="1" i="1">
                <a:latin typeface="Times" pitchFamily="84" charset="0"/>
              </a:rPr>
              <a:t>RR</a:t>
            </a:r>
            <a:r>
              <a:rPr lang="en-US" b="1">
                <a:latin typeface="Times" pitchFamily="84" charset="0"/>
              </a:rPr>
              <a:t>)</a:t>
            </a:r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6865938" y="3576638"/>
            <a:ext cx="9842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4</a:t>
            </a:r>
            <a:r>
              <a:rPr lang="en-US" b="1">
                <a:latin typeface="Times" pitchFamily="84" charset="0"/>
              </a:rPr>
              <a:t> (</a:t>
            </a:r>
            <a:r>
              <a:rPr lang="en-US" b="1" i="1">
                <a:latin typeface="Times" pitchFamily="84" charset="0"/>
              </a:rPr>
              <a:t>RR</a:t>
            </a:r>
            <a:r>
              <a:rPr lang="en-US" b="1">
                <a:latin typeface="Times" pitchFamily="84" charset="0"/>
              </a:rPr>
              <a:t>)</a:t>
            </a:r>
          </a:p>
        </p:txBody>
      </p:sp>
      <p:sp>
        <p:nvSpPr>
          <p:cNvPr id="46090" name="Text Box 11"/>
          <p:cNvSpPr txBox="1">
            <a:spLocks noChangeArrowheads="1"/>
          </p:cNvSpPr>
          <p:nvPr/>
        </p:nvSpPr>
        <p:spPr bwMode="auto">
          <a:xfrm>
            <a:off x="8293100" y="2822575"/>
            <a:ext cx="49371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16</a:t>
            </a:r>
            <a:endParaRPr lang="en-US" b="1">
              <a:latin typeface="Times" pitchFamily="84" charset="0"/>
            </a:endParaRPr>
          </a:p>
        </p:txBody>
      </p:sp>
      <p:sp>
        <p:nvSpPr>
          <p:cNvPr id="46091" name="Text Box 12"/>
          <p:cNvSpPr txBox="1">
            <a:spLocks noChangeArrowheads="1"/>
          </p:cNvSpPr>
          <p:nvPr/>
        </p:nvSpPr>
        <p:spPr bwMode="auto">
          <a:xfrm>
            <a:off x="8301038" y="3581400"/>
            <a:ext cx="3317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8</a:t>
            </a:r>
            <a:endParaRPr lang="en-US" b="1">
              <a:latin typeface="Times" pitchFamily="84" charset="0"/>
            </a:endParaRPr>
          </a:p>
        </p:txBody>
      </p:sp>
      <p:sp>
        <p:nvSpPr>
          <p:cNvPr id="46092" name="Text Box 13"/>
          <p:cNvSpPr txBox="1">
            <a:spLocks noChangeArrowheads="1"/>
          </p:cNvSpPr>
          <p:nvPr/>
        </p:nvSpPr>
        <p:spPr bwMode="auto">
          <a:xfrm>
            <a:off x="3322638" y="2805113"/>
            <a:ext cx="2317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</a:t>
            </a:r>
            <a:endParaRPr lang="en-US" b="1">
              <a:latin typeface="Times" pitchFamily="84" charset="0"/>
            </a:endParaRPr>
          </a:p>
        </p:txBody>
      </p:sp>
      <p:sp>
        <p:nvSpPr>
          <p:cNvPr id="46093" name="Text Box 14"/>
          <p:cNvSpPr txBox="1">
            <a:spLocks noChangeArrowheads="1"/>
          </p:cNvSpPr>
          <p:nvPr/>
        </p:nvSpPr>
        <p:spPr bwMode="auto">
          <a:xfrm>
            <a:off x="6583363" y="2811463"/>
            <a:ext cx="257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</a:t>
            </a:r>
            <a:endParaRPr lang="en-US" b="1">
              <a:latin typeface="Times" pitchFamily="84" charset="0"/>
            </a:endParaRPr>
          </a:p>
        </p:txBody>
      </p:sp>
      <p:sp>
        <p:nvSpPr>
          <p:cNvPr id="46094" name="Text Box 15"/>
          <p:cNvSpPr txBox="1">
            <a:spLocks noChangeArrowheads="1"/>
          </p:cNvSpPr>
          <p:nvPr/>
        </p:nvSpPr>
        <p:spPr bwMode="auto">
          <a:xfrm>
            <a:off x="6588125" y="3571875"/>
            <a:ext cx="257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</a:t>
            </a:r>
            <a:endParaRPr lang="en-US" b="1">
              <a:latin typeface="Times" pitchFamily="84" charset="0"/>
            </a:endParaRPr>
          </a:p>
        </p:txBody>
      </p:sp>
      <p:sp>
        <p:nvSpPr>
          <p:cNvPr id="46095" name="Text Box 16"/>
          <p:cNvSpPr txBox="1">
            <a:spLocks noChangeArrowheads="1"/>
          </p:cNvSpPr>
          <p:nvPr/>
        </p:nvSpPr>
        <p:spPr bwMode="auto">
          <a:xfrm>
            <a:off x="3314700" y="3568700"/>
            <a:ext cx="2317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</a:t>
            </a:r>
            <a:endParaRPr lang="en-US" b="1">
              <a:latin typeface="Times" pitchFamily="84" charset="0"/>
            </a:endParaRPr>
          </a:p>
        </p:txBody>
      </p:sp>
      <p:sp>
        <p:nvSpPr>
          <p:cNvPr id="46096" name="Text Box 17"/>
          <p:cNvSpPr txBox="1">
            <a:spLocks noChangeArrowheads="1"/>
          </p:cNvSpPr>
          <p:nvPr/>
        </p:nvSpPr>
        <p:spPr bwMode="auto">
          <a:xfrm>
            <a:off x="7997825" y="2814638"/>
            <a:ext cx="2317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</a:t>
            </a:r>
            <a:endParaRPr lang="en-US" b="1">
              <a:latin typeface="Times" pitchFamily="84" charset="0"/>
            </a:endParaRPr>
          </a:p>
        </p:txBody>
      </p:sp>
      <p:sp>
        <p:nvSpPr>
          <p:cNvPr id="46097" name="Text Box 18"/>
          <p:cNvSpPr txBox="1">
            <a:spLocks noChangeArrowheads="1"/>
          </p:cNvSpPr>
          <p:nvPr/>
        </p:nvSpPr>
        <p:spPr bwMode="auto">
          <a:xfrm>
            <a:off x="7999413" y="3567113"/>
            <a:ext cx="2317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</a:t>
            </a:r>
            <a:endParaRPr lang="en-US" b="1">
              <a:latin typeface="Time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14.UN02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7107" name="Picture 4" descr="14_UN02Probabiliti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931988"/>
            <a:ext cx="8548687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519113" y="4338638"/>
            <a:ext cx="48609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dirty="0">
                <a:latin typeface="Times" pitchFamily="84" charset="0"/>
              </a:rPr>
              <a:t>Chance of </a:t>
            </a:r>
            <a:r>
              <a:rPr lang="en-US" b="1" i="1" dirty="0">
                <a:latin typeface="Times" pitchFamily="84" charset="0"/>
              </a:rPr>
              <a:t>at least two</a:t>
            </a:r>
            <a:r>
              <a:rPr lang="en-US" b="1" dirty="0">
                <a:latin typeface="Times" pitchFamily="84" charset="0"/>
              </a:rPr>
              <a:t> recessive traits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492125" y="2078038"/>
            <a:ext cx="946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i="1">
                <a:latin typeface="Times" pitchFamily="84" charset="0"/>
              </a:rPr>
              <a:t>ppyyRr</a:t>
            </a:r>
            <a:endParaRPr lang="en-US" b="1">
              <a:latin typeface="Times" pitchFamily="84" charset="0"/>
            </a:endParaRP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484188" y="2508250"/>
            <a:ext cx="946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i="1" dirty="0" err="1">
                <a:latin typeface="Times" pitchFamily="84" charset="0"/>
              </a:rPr>
              <a:t>ppYyrr</a:t>
            </a:r>
            <a:endParaRPr lang="en-US" b="1" dirty="0">
              <a:latin typeface="Times" pitchFamily="84" charset="0"/>
            </a:endParaRP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498475" y="2932113"/>
            <a:ext cx="946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i="1">
                <a:latin typeface="Times" pitchFamily="84" charset="0"/>
              </a:rPr>
              <a:t>Ppyyrr</a:t>
            </a:r>
            <a:endParaRPr lang="en-US" b="1">
              <a:latin typeface="Times" pitchFamily="84" charset="0"/>
            </a:endParaRP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498475" y="3368675"/>
            <a:ext cx="946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i="1">
                <a:latin typeface="Times" pitchFamily="84" charset="0"/>
              </a:rPr>
              <a:t>PPyyrr</a:t>
            </a:r>
            <a:endParaRPr lang="en-US" b="1">
              <a:latin typeface="Times" pitchFamily="84" charset="0"/>
            </a:endParaRP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496888" y="3781425"/>
            <a:ext cx="946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i="1">
                <a:latin typeface="Times" pitchFamily="84" charset="0"/>
              </a:rPr>
              <a:t>ppyyrr</a:t>
            </a:r>
            <a:endParaRPr lang="en-US" b="1">
              <a:latin typeface="Times" pitchFamily="84" charset="0"/>
            </a:endParaRPr>
          </a:p>
        </p:txBody>
      </p:sp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1776413" y="2063750"/>
            <a:ext cx="532288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4</a:t>
            </a:r>
            <a:r>
              <a:rPr lang="en-US" b="1">
                <a:latin typeface="Times" pitchFamily="84" charset="0"/>
              </a:rPr>
              <a:t> (probability of </a:t>
            </a:r>
            <a:r>
              <a:rPr lang="en-US" b="1" i="1">
                <a:latin typeface="Times" pitchFamily="84" charset="0"/>
              </a:rPr>
              <a:t>pp</a:t>
            </a:r>
            <a:r>
              <a:rPr lang="en-US" b="1">
                <a:latin typeface="Times" pitchFamily="84" charset="0"/>
              </a:rPr>
              <a:t>) </a:t>
            </a:r>
            <a:r>
              <a:rPr lang="en-US" b="1">
                <a:latin typeface="Times" pitchFamily="84" charset="0"/>
                <a:sym typeface="Symbol" pitchFamily="84" charset="2"/>
              </a:rPr>
              <a:t>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(</a:t>
            </a:r>
            <a:r>
              <a:rPr lang="en-US" b="1" i="1">
                <a:latin typeface="Times" pitchFamily="84" charset="0"/>
              </a:rPr>
              <a:t>yy</a:t>
            </a:r>
            <a:r>
              <a:rPr lang="en-US" b="1">
                <a:latin typeface="Times" pitchFamily="84" charset="0"/>
              </a:rPr>
              <a:t>) </a:t>
            </a:r>
            <a:r>
              <a:rPr lang="en-US" b="1">
                <a:latin typeface="Times" pitchFamily="84" charset="0"/>
                <a:sym typeface="Symbol" pitchFamily="84" charset="2"/>
              </a:rPr>
              <a:t>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(</a:t>
            </a:r>
            <a:r>
              <a:rPr lang="en-US" b="1" i="1">
                <a:latin typeface="Times" pitchFamily="84" charset="0"/>
              </a:rPr>
              <a:t>Rr</a:t>
            </a:r>
            <a:r>
              <a:rPr lang="en-US" b="1">
                <a:latin typeface="Times" pitchFamily="84" charset="0"/>
              </a:rPr>
              <a:t>) </a:t>
            </a:r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1782763" y="2508250"/>
            <a:ext cx="17526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4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>
                <a:latin typeface="Times" pitchFamily="84" charset="0"/>
                <a:sym typeface="Symbol" pitchFamily="84" charset="2"/>
              </a:rPr>
              <a:t>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>
                <a:latin typeface="Times" pitchFamily="84" charset="0"/>
                <a:sym typeface="Symbol" pitchFamily="84" charset="2"/>
              </a:rPr>
              <a:t>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</a:t>
            </a:r>
          </a:p>
        </p:txBody>
      </p:sp>
      <p:sp>
        <p:nvSpPr>
          <p:cNvPr id="47116" name="Text Box 13"/>
          <p:cNvSpPr txBox="1">
            <a:spLocks noChangeArrowheads="1"/>
          </p:cNvSpPr>
          <p:nvPr/>
        </p:nvSpPr>
        <p:spPr bwMode="auto">
          <a:xfrm>
            <a:off x="1789113" y="2940050"/>
            <a:ext cx="17526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>
                <a:latin typeface="Times" pitchFamily="84" charset="0"/>
                <a:sym typeface="Symbol" pitchFamily="84" charset="2"/>
              </a:rPr>
              <a:t>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>
                <a:latin typeface="Times" pitchFamily="84" charset="0"/>
                <a:sym typeface="Symbol" pitchFamily="84" charset="2"/>
              </a:rPr>
              <a:t>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</a:t>
            </a:r>
          </a:p>
        </p:txBody>
      </p:sp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1789113" y="3360738"/>
            <a:ext cx="17526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4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>
                <a:latin typeface="Times" pitchFamily="84" charset="0"/>
                <a:sym typeface="Symbol" pitchFamily="84" charset="2"/>
              </a:rPr>
              <a:t>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>
                <a:latin typeface="Times" pitchFamily="84" charset="0"/>
                <a:sym typeface="Symbol" pitchFamily="84" charset="2"/>
              </a:rPr>
              <a:t>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</a:t>
            </a:r>
          </a:p>
        </p:txBody>
      </p:sp>
      <p:sp>
        <p:nvSpPr>
          <p:cNvPr id="47118" name="Text Box 15"/>
          <p:cNvSpPr txBox="1">
            <a:spLocks noChangeArrowheads="1"/>
          </p:cNvSpPr>
          <p:nvPr/>
        </p:nvSpPr>
        <p:spPr bwMode="auto">
          <a:xfrm>
            <a:off x="1789113" y="3798888"/>
            <a:ext cx="17526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4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>
                <a:latin typeface="Times" pitchFamily="84" charset="0"/>
                <a:sym typeface="Symbol" pitchFamily="84" charset="2"/>
              </a:rPr>
              <a:t>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>
                <a:latin typeface="Times" pitchFamily="84" charset="0"/>
                <a:sym typeface="Symbol" pitchFamily="84" charset="2"/>
              </a:rPr>
              <a:t></a:t>
            </a:r>
            <a:r>
              <a:rPr lang="en-US" b="1">
                <a:latin typeface="Times" pitchFamily="84" charset="0"/>
              </a:rPr>
              <a:t>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 </a:t>
            </a:r>
          </a:p>
        </p:txBody>
      </p:sp>
      <p:sp>
        <p:nvSpPr>
          <p:cNvPr id="47119" name="Text Box 16"/>
          <p:cNvSpPr txBox="1">
            <a:spLocks noChangeArrowheads="1"/>
          </p:cNvSpPr>
          <p:nvPr/>
        </p:nvSpPr>
        <p:spPr bwMode="auto">
          <a:xfrm>
            <a:off x="7080250" y="2076450"/>
            <a:ext cx="760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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16</a:t>
            </a:r>
            <a:r>
              <a:rPr lang="en-US" b="1">
                <a:latin typeface="Times" pitchFamily="84" charset="0"/>
              </a:rPr>
              <a:t> </a:t>
            </a:r>
          </a:p>
        </p:txBody>
      </p:sp>
      <p:sp>
        <p:nvSpPr>
          <p:cNvPr id="47120" name="Text Box 17"/>
          <p:cNvSpPr txBox="1">
            <a:spLocks noChangeArrowheads="1"/>
          </p:cNvSpPr>
          <p:nvPr/>
        </p:nvSpPr>
        <p:spPr bwMode="auto">
          <a:xfrm>
            <a:off x="7096125" y="2506663"/>
            <a:ext cx="760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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16</a:t>
            </a:r>
            <a:r>
              <a:rPr lang="en-US" b="1">
                <a:latin typeface="Times" pitchFamily="84" charset="0"/>
              </a:rPr>
              <a:t> </a:t>
            </a:r>
          </a:p>
        </p:txBody>
      </p:sp>
      <p:sp>
        <p:nvSpPr>
          <p:cNvPr id="47121" name="Text Box 18"/>
          <p:cNvSpPr txBox="1">
            <a:spLocks noChangeArrowheads="1"/>
          </p:cNvSpPr>
          <p:nvPr/>
        </p:nvSpPr>
        <p:spPr bwMode="auto">
          <a:xfrm>
            <a:off x="7096125" y="2919413"/>
            <a:ext cx="760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 </a:t>
            </a:r>
            <a:r>
              <a:rPr lang="en-US" b="1" baseline="30000">
                <a:latin typeface="Times" pitchFamily="84" charset="0"/>
              </a:rPr>
              <a:t>2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16</a:t>
            </a:r>
            <a:r>
              <a:rPr lang="en-US" b="1">
                <a:latin typeface="Times" pitchFamily="84" charset="0"/>
              </a:rPr>
              <a:t> </a:t>
            </a:r>
          </a:p>
        </p:txBody>
      </p:sp>
      <p:sp>
        <p:nvSpPr>
          <p:cNvPr id="47122" name="Text Box 19"/>
          <p:cNvSpPr txBox="1">
            <a:spLocks noChangeArrowheads="1"/>
          </p:cNvSpPr>
          <p:nvPr/>
        </p:nvSpPr>
        <p:spPr bwMode="auto">
          <a:xfrm>
            <a:off x="7097713" y="3355975"/>
            <a:ext cx="760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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16</a:t>
            </a:r>
            <a:r>
              <a:rPr lang="en-US" b="1">
                <a:latin typeface="Times" pitchFamily="84" charset="0"/>
              </a:rPr>
              <a:t> </a:t>
            </a:r>
          </a:p>
        </p:txBody>
      </p:sp>
      <p:sp>
        <p:nvSpPr>
          <p:cNvPr id="47123" name="Text Box 20"/>
          <p:cNvSpPr txBox="1">
            <a:spLocks noChangeArrowheads="1"/>
          </p:cNvSpPr>
          <p:nvPr/>
        </p:nvSpPr>
        <p:spPr bwMode="auto">
          <a:xfrm>
            <a:off x="7110413" y="3792538"/>
            <a:ext cx="760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 </a:t>
            </a:r>
            <a:r>
              <a:rPr lang="en-US" b="1" baseline="30000">
                <a:latin typeface="Times" pitchFamily="84" charset="0"/>
              </a:rPr>
              <a:t>1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16</a:t>
            </a:r>
            <a:r>
              <a:rPr lang="en-US" b="1">
                <a:latin typeface="Times" pitchFamily="84" charset="0"/>
              </a:rPr>
              <a:t> </a:t>
            </a:r>
          </a:p>
        </p:txBody>
      </p:sp>
      <p:sp>
        <p:nvSpPr>
          <p:cNvPr id="47124" name="Text Box 21"/>
          <p:cNvSpPr txBox="1">
            <a:spLocks noChangeArrowheads="1"/>
          </p:cNvSpPr>
          <p:nvPr/>
        </p:nvSpPr>
        <p:spPr bwMode="auto">
          <a:xfrm>
            <a:off x="7112000" y="4305300"/>
            <a:ext cx="14620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84" charset="0"/>
                <a:sym typeface="Symbol" pitchFamily="84" charset="2"/>
              </a:rPr>
              <a:t> </a:t>
            </a:r>
            <a:r>
              <a:rPr lang="en-US" b="1" baseline="30000">
                <a:latin typeface="Times" pitchFamily="84" charset="0"/>
              </a:rPr>
              <a:t>6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16 </a:t>
            </a:r>
            <a:r>
              <a:rPr lang="en-US" b="1">
                <a:latin typeface="Times" pitchFamily="84" charset="0"/>
              </a:rPr>
              <a:t>or </a:t>
            </a:r>
            <a:r>
              <a:rPr lang="en-US" b="1" baseline="30000">
                <a:latin typeface="Times" pitchFamily="84" charset="0"/>
              </a:rPr>
              <a:t>3</a:t>
            </a:r>
            <a:r>
              <a:rPr lang="en-US" b="1">
                <a:latin typeface="Times" pitchFamily="84" charset="0"/>
              </a:rPr>
              <a:t>/</a:t>
            </a:r>
            <a:r>
              <a:rPr lang="en-US" b="1" baseline="-25000">
                <a:latin typeface="Times" pitchFamily="84" charset="0"/>
              </a:rPr>
              <a:t>8</a:t>
            </a:r>
            <a:r>
              <a:rPr lang="en-US" b="1">
                <a:latin typeface="Times" pitchFamily="8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79463"/>
            <a:ext cx="8534400" cy="503237"/>
          </a:xfrm>
        </p:spPr>
        <p:txBody>
          <a:bodyPr/>
          <a:lstStyle/>
          <a:p>
            <a:pPr eaLnBrk="1" hangingPunct="1"/>
            <a:r>
              <a:rPr lang="en-US" dirty="0" smtClean="0"/>
              <a:t>Extending </a:t>
            </a:r>
            <a:r>
              <a:rPr lang="en-US" dirty="0" err="1" smtClean="0"/>
              <a:t>Mendelian</a:t>
            </a:r>
            <a:r>
              <a:rPr lang="en-US" dirty="0" smtClean="0"/>
              <a:t> Genetics for a Single Gene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6588"/>
            <a:ext cx="8534400" cy="4418012"/>
          </a:xfrm>
        </p:spPr>
        <p:txBody>
          <a:bodyPr/>
          <a:lstStyle/>
          <a:p>
            <a:pPr eaLnBrk="1" hangingPunct="1"/>
            <a:r>
              <a:rPr lang="en-US" dirty="0" smtClean="0"/>
              <a:t>Inheritance of characters by a single gene may deviate from simple </a:t>
            </a:r>
            <a:r>
              <a:rPr lang="en-US" dirty="0" err="1" smtClean="0"/>
              <a:t>Mendelian</a:t>
            </a:r>
            <a:r>
              <a:rPr lang="en-US" dirty="0" smtClean="0"/>
              <a:t> patterns in the following situations:</a:t>
            </a:r>
          </a:p>
          <a:p>
            <a:pPr marL="977900" lvl="1" indent="-304800" eaLnBrk="1" hangingPunct="1"/>
            <a:r>
              <a:rPr lang="en-US" dirty="0" smtClean="0"/>
              <a:t>When alleles are not completely dominant or recessive</a:t>
            </a:r>
          </a:p>
          <a:p>
            <a:pPr marL="977900" lvl="1" indent="-304800" eaLnBrk="1" hangingPunct="1"/>
            <a:r>
              <a:rPr lang="en-US" dirty="0" smtClean="0"/>
              <a:t>When a gene has more than two alleles</a:t>
            </a:r>
          </a:p>
          <a:p>
            <a:pPr marL="977900" lvl="1" indent="-304800" eaLnBrk="1" hangingPunct="1"/>
            <a:r>
              <a:rPr lang="en-US" dirty="0" smtClean="0"/>
              <a:t>When a gene produces multiple phenotypes</a:t>
            </a:r>
          </a:p>
        </p:txBody>
      </p:sp>
      <p:grpSp>
        <p:nvGrpSpPr>
          <p:cNvPr id="4915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915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915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779463"/>
            <a:ext cx="8697912" cy="503237"/>
          </a:xfrm>
        </p:spPr>
        <p:txBody>
          <a:bodyPr/>
          <a:lstStyle/>
          <a:p>
            <a:pPr eaLnBrk="1" hangingPunct="1"/>
            <a:r>
              <a:rPr lang="en-US" dirty="0" smtClean="0"/>
              <a:t>Mendel’s Experimental, Quantitative Approach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751387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Advantages of pea plants for genetic study</a:t>
            </a:r>
            <a:endParaRPr lang="en-US" sz="3000" dirty="0" smtClean="0"/>
          </a:p>
          <a:p>
            <a:pPr marL="977900" lvl="1" indent="-304800" eaLnBrk="1" hangingPunct="1">
              <a:lnSpc>
                <a:spcPct val="95000"/>
              </a:lnSpc>
            </a:pPr>
            <a:r>
              <a:rPr lang="en-US" dirty="0" smtClean="0"/>
              <a:t>There are many varieties with distinct heritable features, or </a:t>
            </a:r>
            <a:r>
              <a:rPr lang="en-US" b="1" dirty="0" smtClean="0"/>
              <a:t>characters </a:t>
            </a:r>
            <a:r>
              <a:rPr lang="en-US" dirty="0" smtClean="0"/>
              <a:t>(such as flower color); character variants (such as purple or white flowers) are called </a:t>
            </a:r>
            <a:r>
              <a:rPr lang="en-US" b="1" dirty="0" smtClean="0"/>
              <a:t>traits</a:t>
            </a:r>
          </a:p>
          <a:p>
            <a:pPr marL="977900" lvl="1" indent="-304800" eaLnBrk="1" hangingPunct="1">
              <a:lnSpc>
                <a:spcPct val="95000"/>
              </a:lnSpc>
            </a:pPr>
            <a:r>
              <a:rPr lang="en-US" dirty="0" smtClean="0"/>
              <a:t>Mating can be controlled</a:t>
            </a:r>
          </a:p>
          <a:p>
            <a:pPr marL="977900" lvl="1" indent="-304800" eaLnBrk="1" hangingPunct="1">
              <a:lnSpc>
                <a:spcPct val="95000"/>
              </a:lnSpc>
            </a:pPr>
            <a:r>
              <a:rPr lang="en-US" dirty="0" smtClean="0"/>
              <a:t>Each flower has sperm-producing organs (stamens) and egg-producing organ (carpel)</a:t>
            </a:r>
          </a:p>
          <a:p>
            <a:pPr marL="977900" lvl="1" indent="-304800" eaLnBrk="1" hangingPunct="1">
              <a:lnSpc>
                <a:spcPct val="95000"/>
              </a:lnSpc>
            </a:pPr>
            <a:r>
              <a:rPr lang="en-US" dirty="0" smtClean="0"/>
              <a:t>Cross-pollination (fertilization between different plants) involves dusting one plant with pollen from another </a:t>
            </a:r>
          </a:p>
        </p:txBody>
      </p:sp>
      <p:grpSp>
        <p:nvGrpSpPr>
          <p:cNvPr id="922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22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508000"/>
            <a:ext cx="8534400" cy="503238"/>
          </a:xfrm>
        </p:spPr>
        <p:txBody>
          <a:bodyPr/>
          <a:lstStyle/>
          <a:p>
            <a:pPr eaLnBrk="1" hangingPunct="1"/>
            <a:r>
              <a:rPr lang="en-US" i="1" dirty="0" smtClean="0"/>
              <a:t>Degrees of Dominance </a:t>
            </a:r>
            <a:endParaRPr lang="en-US" b="0" i="1" dirty="0" smtClean="0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5353050"/>
          </a:xfrm>
        </p:spPr>
        <p:txBody>
          <a:bodyPr/>
          <a:lstStyle/>
          <a:p>
            <a:pPr eaLnBrk="1" hangingPunct="1"/>
            <a:r>
              <a:rPr lang="en-US" b="1" dirty="0" smtClean="0"/>
              <a:t>Complete dominance</a:t>
            </a:r>
            <a:r>
              <a:rPr lang="en-US" dirty="0" smtClean="0"/>
              <a:t> occurs when phenotypes of the heterozygote and dominant homozygote are identical</a:t>
            </a:r>
          </a:p>
          <a:p>
            <a:pPr eaLnBrk="1" hangingPunct="1"/>
            <a:r>
              <a:rPr lang="en-US" dirty="0" smtClean="0"/>
              <a:t>In </a:t>
            </a:r>
            <a:r>
              <a:rPr lang="en-US" b="1" dirty="0" smtClean="0"/>
              <a:t>incomplete dominance</a:t>
            </a:r>
            <a:r>
              <a:rPr lang="en-US" dirty="0" smtClean="0"/>
              <a:t>, the phenotype of F</a:t>
            </a:r>
            <a:r>
              <a:rPr lang="en-US" baseline="-25000" dirty="0" smtClean="0"/>
              <a:t>1</a:t>
            </a:r>
            <a:r>
              <a:rPr lang="en-US" dirty="0" smtClean="0"/>
              <a:t> hybrids is somewhere between the phenotypes of the two parental varieties</a:t>
            </a:r>
          </a:p>
          <a:p>
            <a:pPr eaLnBrk="1" hangingPunct="1"/>
            <a:r>
              <a:rPr lang="en-US" dirty="0" smtClean="0"/>
              <a:t>In </a:t>
            </a:r>
            <a:r>
              <a:rPr lang="en-US" b="1" dirty="0" smtClean="0"/>
              <a:t>codominance</a:t>
            </a:r>
            <a:r>
              <a:rPr lang="en-US" dirty="0" smtClean="0"/>
              <a:t>, two dominant alleles affect the phenotype in separate, distinguishable ways</a:t>
            </a:r>
          </a:p>
        </p:txBody>
      </p:sp>
      <p:grpSp>
        <p:nvGrpSpPr>
          <p:cNvPr id="5018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018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018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4" descr="14-09x-IncompleteDomina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149216"/>
            <a:ext cx="2514599" cy="170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creationwiki.org/pool/images/thumb/c/c6/Codominant.jpg/200px-Codomina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5073777"/>
            <a:ext cx="1752600" cy="1717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14.10-3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3251" name="Picture 4" descr="14_10IncompleteDom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7725" y="136525"/>
            <a:ext cx="49085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2309813" y="385763"/>
            <a:ext cx="15255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 Generation</a:t>
            </a: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2303463" y="2376488"/>
            <a:ext cx="15255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F</a:t>
            </a:r>
            <a:r>
              <a:rPr lang="en-US" sz="1800" b="1" baseline="-25000"/>
              <a:t>1</a:t>
            </a:r>
            <a:r>
              <a:rPr lang="en-US" sz="1800" b="1"/>
              <a:t> Generation</a:t>
            </a: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2297113" y="4567238"/>
            <a:ext cx="15255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F</a:t>
            </a:r>
            <a:r>
              <a:rPr lang="en-US" sz="1800" b="1" baseline="-25000"/>
              <a:t>2</a:t>
            </a:r>
            <a:r>
              <a:rPr lang="en-US" sz="1800" b="1"/>
              <a:t> Generation</a:t>
            </a:r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4103688" y="3708400"/>
            <a:ext cx="3222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2</a:t>
            </a:r>
            <a:endParaRPr lang="en-US" sz="1800" b="1"/>
          </a:p>
        </p:txBody>
      </p:sp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5181600" y="3690938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2</a:t>
            </a:r>
            <a:endParaRPr lang="en-US" sz="1800" b="1"/>
          </a:p>
        </p:txBody>
      </p:sp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4202113" y="4576763"/>
            <a:ext cx="3222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2</a:t>
            </a:r>
            <a:endParaRPr lang="en-US" sz="1800" b="1"/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5010150" y="4587875"/>
            <a:ext cx="3222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2</a:t>
            </a:r>
            <a:endParaRPr lang="en-US" sz="1800" b="1"/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3460750" y="5235575"/>
            <a:ext cx="3222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2</a:t>
            </a:r>
            <a:endParaRPr lang="en-US" sz="1800" b="1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3460750" y="5926138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2</a:t>
            </a:r>
            <a:endParaRPr lang="en-US" sz="1800" b="1"/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3268663" y="788988"/>
            <a:ext cx="493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Red</a:t>
            </a:r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6067425" y="781050"/>
            <a:ext cx="6524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White</a:t>
            </a:r>
          </a:p>
        </p:txBody>
      </p:sp>
      <p:sp>
        <p:nvSpPr>
          <p:cNvPr id="53263" name="Text Box 16"/>
          <p:cNvSpPr txBox="1">
            <a:spLocks noChangeArrowheads="1"/>
          </p:cNvSpPr>
          <p:nvPr/>
        </p:nvSpPr>
        <p:spPr bwMode="auto">
          <a:xfrm>
            <a:off x="3314700" y="1576388"/>
            <a:ext cx="9699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Gametes</a:t>
            </a:r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5445125" y="2620963"/>
            <a:ext cx="4937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Pink</a:t>
            </a:r>
          </a:p>
        </p:txBody>
      </p:sp>
      <p:sp>
        <p:nvSpPr>
          <p:cNvPr id="53265" name="Text Box 18"/>
          <p:cNvSpPr txBox="1">
            <a:spLocks noChangeArrowheads="1"/>
          </p:cNvSpPr>
          <p:nvPr/>
        </p:nvSpPr>
        <p:spPr bwMode="auto">
          <a:xfrm>
            <a:off x="3076575" y="3744913"/>
            <a:ext cx="10096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Gametes</a:t>
            </a:r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4649788" y="4235450"/>
            <a:ext cx="7461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Sperm</a:t>
            </a:r>
          </a:p>
        </p:txBody>
      </p:sp>
      <p:sp>
        <p:nvSpPr>
          <p:cNvPr id="53267" name="Text Box 20"/>
          <p:cNvSpPr txBox="1">
            <a:spLocks noChangeArrowheads="1"/>
          </p:cNvSpPr>
          <p:nvPr/>
        </p:nvSpPr>
        <p:spPr bwMode="auto">
          <a:xfrm>
            <a:off x="2878138" y="5572125"/>
            <a:ext cx="5873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Eggs</a:t>
            </a:r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6080125" y="1046163"/>
            <a:ext cx="6524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</a:p>
        </p:txBody>
      </p:sp>
      <p:sp>
        <p:nvSpPr>
          <p:cNvPr id="53269" name="Text Box 22"/>
          <p:cNvSpPr txBox="1">
            <a:spLocks noChangeArrowheads="1"/>
          </p:cNvSpPr>
          <p:nvPr/>
        </p:nvSpPr>
        <p:spPr bwMode="auto">
          <a:xfrm>
            <a:off x="3200400" y="1066800"/>
            <a:ext cx="6524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</a:p>
        </p:txBody>
      </p:sp>
      <p:sp>
        <p:nvSpPr>
          <p:cNvPr id="53270" name="Text Box 23"/>
          <p:cNvSpPr txBox="1">
            <a:spLocks noChangeArrowheads="1"/>
          </p:cNvSpPr>
          <p:nvPr/>
        </p:nvSpPr>
        <p:spPr bwMode="auto">
          <a:xfrm>
            <a:off x="4532313" y="1587500"/>
            <a:ext cx="3476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</a:p>
        </p:txBody>
      </p:sp>
      <p:sp>
        <p:nvSpPr>
          <p:cNvPr id="53271" name="Text Box 24"/>
          <p:cNvSpPr txBox="1">
            <a:spLocks noChangeArrowheads="1"/>
          </p:cNvSpPr>
          <p:nvPr/>
        </p:nvSpPr>
        <p:spPr bwMode="auto">
          <a:xfrm>
            <a:off x="5119688" y="1584325"/>
            <a:ext cx="388937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</a:p>
        </p:txBody>
      </p:sp>
      <p:sp>
        <p:nvSpPr>
          <p:cNvPr id="53272" name="Text Box 25"/>
          <p:cNvSpPr txBox="1">
            <a:spLocks noChangeArrowheads="1"/>
          </p:cNvSpPr>
          <p:nvPr/>
        </p:nvSpPr>
        <p:spPr bwMode="auto">
          <a:xfrm>
            <a:off x="5402263" y="2882900"/>
            <a:ext cx="6524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</a:p>
        </p:txBody>
      </p:sp>
      <p:sp>
        <p:nvSpPr>
          <p:cNvPr id="53273" name="Text Box 26"/>
          <p:cNvSpPr txBox="1">
            <a:spLocks noChangeArrowheads="1"/>
          </p:cNvSpPr>
          <p:nvPr/>
        </p:nvSpPr>
        <p:spPr bwMode="auto">
          <a:xfrm>
            <a:off x="4424363" y="3732213"/>
            <a:ext cx="3222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</a:p>
        </p:txBody>
      </p:sp>
      <p:sp>
        <p:nvSpPr>
          <p:cNvPr id="53274" name="Text Box 27"/>
          <p:cNvSpPr txBox="1">
            <a:spLocks noChangeArrowheads="1"/>
          </p:cNvSpPr>
          <p:nvPr/>
        </p:nvSpPr>
        <p:spPr bwMode="auto">
          <a:xfrm>
            <a:off x="5492750" y="3733800"/>
            <a:ext cx="388938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</a:p>
        </p:txBody>
      </p:sp>
      <p:sp>
        <p:nvSpPr>
          <p:cNvPr id="53275" name="Text Box 28"/>
          <p:cNvSpPr txBox="1">
            <a:spLocks noChangeArrowheads="1"/>
          </p:cNvSpPr>
          <p:nvPr/>
        </p:nvSpPr>
        <p:spPr bwMode="auto">
          <a:xfrm>
            <a:off x="5334000" y="4616450"/>
            <a:ext cx="388938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</a:p>
        </p:txBody>
      </p:sp>
      <p:sp>
        <p:nvSpPr>
          <p:cNvPr id="53276" name="Text Box 29"/>
          <p:cNvSpPr txBox="1">
            <a:spLocks noChangeArrowheads="1"/>
          </p:cNvSpPr>
          <p:nvPr/>
        </p:nvSpPr>
        <p:spPr bwMode="auto">
          <a:xfrm>
            <a:off x="4535488" y="4619625"/>
            <a:ext cx="3222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</a:p>
        </p:txBody>
      </p:sp>
      <p:sp>
        <p:nvSpPr>
          <p:cNvPr id="53277" name="Text Box 30"/>
          <p:cNvSpPr txBox="1">
            <a:spLocks noChangeArrowheads="1"/>
          </p:cNvSpPr>
          <p:nvPr/>
        </p:nvSpPr>
        <p:spPr bwMode="auto">
          <a:xfrm>
            <a:off x="3790950" y="52673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</a:p>
        </p:txBody>
      </p:sp>
      <p:sp>
        <p:nvSpPr>
          <p:cNvPr id="53278" name="Text Box 31"/>
          <p:cNvSpPr txBox="1">
            <a:spLocks noChangeArrowheads="1"/>
          </p:cNvSpPr>
          <p:nvPr/>
        </p:nvSpPr>
        <p:spPr bwMode="auto">
          <a:xfrm>
            <a:off x="3778250" y="5967413"/>
            <a:ext cx="38893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</a:p>
        </p:txBody>
      </p:sp>
      <p:sp>
        <p:nvSpPr>
          <p:cNvPr id="53279" name="Text Box 32"/>
          <p:cNvSpPr txBox="1">
            <a:spLocks noChangeArrowheads="1"/>
          </p:cNvSpPr>
          <p:nvPr/>
        </p:nvSpPr>
        <p:spPr bwMode="auto">
          <a:xfrm>
            <a:off x="4357688" y="5476875"/>
            <a:ext cx="6524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</a:p>
        </p:txBody>
      </p:sp>
      <p:sp>
        <p:nvSpPr>
          <p:cNvPr id="53280" name="Text Box 33"/>
          <p:cNvSpPr txBox="1">
            <a:spLocks noChangeArrowheads="1"/>
          </p:cNvSpPr>
          <p:nvPr/>
        </p:nvSpPr>
        <p:spPr bwMode="auto">
          <a:xfrm>
            <a:off x="5064125" y="5495925"/>
            <a:ext cx="6524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</a:p>
        </p:txBody>
      </p:sp>
      <p:sp>
        <p:nvSpPr>
          <p:cNvPr id="53281" name="Text Box 34"/>
          <p:cNvSpPr txBox="1">
            <a:spLocks noChangeArrowheads="1"/>
          </p:cNvSpPr>
          <p:nvPr/>
        </p:nvSpPr>
        <p:spPr bwMode="auto">
          <a:xfrm>
            <a:off x="4324350" y="6223000"/>
            <a:ext cx="6524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R</a:t>
            </a: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</a:p>
        </p:txBody>
      </p:sp>
      <p:sp>
        <p:nvSpPr>
          <p:cNvPr id="53282" name="Text Box 35"/>
          <p:cNvSpPr txBox="1">
            <a:spLocks noChangeArrowheads="1"/>
          </p:cNvSpPr>
          <p:nvPr/>
        </p:nvSpPr>
        <p:spPr bwMode="auto">
          <a:xfrm>
            <a:off x="5051425" y="6223000"/>
            <a:ext cx="6524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  <a:r>
              <a:rPr lang="en-US" sz="1800" b="1" i="1">
                <a:latin typeface="Times" pitchFamily="84" charset="0"/>
              </a:rPr>
              <a:t>C</a:t>
            </a:r>
            <a:r>
              <a:rPr lang="en-US" sz="1800" b="1" i="1" baseline="30000">
                <a:latin typeface="Times" pitchFamily="84" charset="0"/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875" y="2432050"/>
            <a:ext cx="8391525" cy="3981450"/>
          </a:xfrm>
        </p:spPr>
        <p:txBody>
          <a:bodyPr/>
          <a:lstStyle/>
          <a:p>
            <a:pPr marL="350838" indent="-350838" eaLnBrk="1" hangingPunct="1"/>
            <a:r>
              <a:rPr lang="en-US" dirty="0" smtClean="0"/>
              <a:t>A dominant allele does not subdue a recessive allele; alleles don’t interact that way</a:t>
            </a:r>
          </a:p>
          <a:p>
            <a:pPr marL="350838" indent="-350838" eaLnBrk="1" hangingPunct="1"/>
            <a:r>
              <a:rPr lang="en-US" dirty="0" smtClean="0"/>
              <a:t>Alleles are simply variations in a gene’s nucleotide sequence</a:t>
            </a:r>
          </a:p>
          <a:p>
            <a:pPr marL="350838" indent="-350838" eaLnBrk="1" hangingPunct="1"/>
            <a:r>
              <a:rPr lang="en-US" dirty="0" smtClean="0"/>
              <a:t>For any character, dominance/</a:t>
            </a:r>
            <a:r>
              <a:rPr lang="en-US" dirty="0" err="1" smtClean="0"/>
              <a:t>recessiveness</a:t>
            </a:r>
            <a:r>
              <a:rPr lang="en-US" dirty="0" smtClean="0"/>
              <a:t> relationships of alleles depend on the level at which we examine the </a:t>
            </a:r>
            <a:r>
              <a:rPr lang="en-US" dirty="0" smtClean="0"/>
              <a:t>phenotype</a:t>
            </a:r>
            <a:endParaRPr lang="en-US" dirty="0" smtClean="0"/>
          </a:p>
        </p:txBody>
      </p:sp>
      <p:sp>
        <p:nvSpPr>
          <p:cNvPr id="54275" name="Rectangle 6"/>
          <p:cNvSpPr>
            <a:spLocks noChangeArrowheads="1"/>
          </p:cNvSpPr>
          <p:nvPr/>
        </p:nvSpPr>
        <p:spPr bwMode="auto">
          <a:xfrm>
            <a:off x="517525" y="1562100"/>
            <a:ext cx="7191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40000"/>
              </a:lnSpc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en-US" sz="3000" b="1" dirty="0"/>
              <a:t>The Relation Between Dominance and </a:t>
            </a:r>
          </a:p>
          <a:p>
            <a:pPr eaLnBrk="1" hangingPunct="1">
              <a:lnSpc>
                <a:spcPct val="40000"/>
              </a:lnSpc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en-US" sz="3000" b="1" dirty="0"/>
              <a:t>Phenotype</a:t>
            </a:r>
          </a:p>
        </p:txBody>
      </p:sp>
      <p:grpSp>
        <p:nvGrpSpPr>
          <p:cNvPr id="5427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427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427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5233988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Tay</a:t>
            </a:r>
            <a:r>
              <a:rPr lang="en-US" b="1" dirty="0" smtClean="0"/>
              <a:t>-Sachs</a:t>
            </a:r>
            <a:r>
              <a:rPr lang="en-US" dirty="0" smtClean="0"/>
              <a:t> </a:t>
            </a:r>
            <a:r>
              <a:rPr lang="en-US" b="1" dirty="0" smtClean="0"/>
              <a:t>disease </a:t>
            </a:r>
            <a:r>
              <a:rPr lang="en-US" dirty="0" smtClean="0"/>
              <a:t>is fatal; a dysfunctional enzyme causes an accumulation of lipids in the brain</a:t>
            </a:r>
            <a:endParaRPr lang="en-US" sz="3000" dirty="0" smtClean="0"/>
          </a:p>
          <a:p>
            <a:pPr marL="977900" lvl="1" indent="-304800" eaLnBrk="1" hangingPunct="1"/>
            <a:r>
              <a:rPr lang="en-US" dirty="0" smtClean="0"/>
              <a:t>At the </a:t>
            </a:r>
            <a:r>
              <a:rPr lang="en-US" i="1" dirty="0" smtClean="0"/>
              <a:t>organismal</a:t>
            </a:r>
            <a:r>
              <a:rPr lang="en-US" dirty="0" smtClean="0"/>
              <a:t> level, the allele is recessive</a:t>
            </a:r>
          </a:p>
          <a:p>
            <a:pPr marL="977900" lvl="1" indent="-304800" eaLnBrk="1" hangingPunct="1"/>
            <a:r>
              <a:rPr lang="en-US" dirty="0" smtClean="0"/>
              <a:t>At the </a:t>
            </a:r>
            <a:r>
              <a:rPr lang="en-US" i="1" dirty="0" smtClean="0"/>
              <a:t>biochemical</a:t>
            </a:r>
            <a:r>
              <a:rPr lang="en-US" dirty="0" smtClean="0"/>
              <a:t> level, the phenotype (i.e., the enzyme activity level) is incompletely dominant</a:t>
            </a:r>
          </a:p>
          <a:p>
            <a:pPr marL="977900" lvl="1" indent="-304800" eaLnBrk="1" hangingPunct="1"/>
            <a:r>
              <a:rPr lang="en-US" dirty="0" smtClean="0"/>
              <a:t>At the </a:t>
            </a:r>
            <a:r>
              <a:rPr lang="en-US" i="1" dirty="0" smtClean="0"/>
              <a:t>molecular</a:t>
            </a:r>
            <a:r>
              <a:rPr lang="en-US" dirty="0" smtClean="0"/>
              <a:t> level, the alleles are </a:t>
            </a:r>
            <a:r>
              <a:rPr lang="en-US" dirty="0" err="1" smtClean="0"/>
              <a:t>codominant</a:t>
            </a:r>
            <a:endParaRPr lang="en-US" dirty="0" smtClean="0"/>
          </a:p>
        </p:txBody>
      </p:sp>
      <p:grpSp>
        <p:nvGrpSpPr>
          <p:cNvPr id="55299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530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5300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dirty="0" smtClean="0"/>
              <a:t>Multiple Alleles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1763"/>
            <a:ext cx="8534400" cy="5303837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</a:pPr>
            <a:r>
              <a:rPr lang="en-US" dirty="0" smtClean="0"/>
              <a:t>Most genes exist in populations in more than two allelic forms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dirty="0" smtClean="0"/>
              <a:t>For example, the  four phenotypes of the ABO blood group in humans are determined by three alleles for the enzyme (I) that attaches A or B carbohydrates to red blood cells: </a:t>
            </a:r>
            <a:r>
              <a:rPr lang="en-US" i="1" dirty="0" smtClean="0"/>
              <a:t>I</a:t>
            </a:r>
            <a:r>
              <a:rPr lang="en-US" i="1" baseline="30000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I</a:t>
            </a:r>
            <a:r>
              <a:rPr lang="en-US" i="1" baseline="30000" dirty="0" smtClean="0"/>
              <a:t>B</a:t>
            </a:r>
            <a:r>
              <a:rPr lang="en-US" dirty="0" smtClean="0"/>
              <a:t>, and </a:t>
            </a:r>
            <a:r>
              <a:rPr lang="en-US" i="1" dirty="0" err="1" smtClean="0"/>
              <a:t>i</a:t>
            </a:r>
            <a:r>
              <a:rPr lang="en-US" dirty="0" smtClean="0"/>
              <a:t>.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dirty="0" smtClean="0"/>
              <a:t>The enzyme encoded by the</a:t>
            </a:r>
            <a:r>
              <a:rPr lang="en-US" i="1" dirty="0" smtClean="0"/>
              <a:t> I</a:t>
            </a:r>
            <a:r>
              <a:rPr lang="en-US" i="1" baseline="30000" dirty="0" smtClean="0"/>
              <a:t>A</a:t>
            </a:r>
            <a:r>
              <a:rPr lang="en-US" dirty="0" smtClean="0"/>
              <a:t> allele adds the A carbohydrate, whereas the enzyme encoded by the </a:t>
            </a:r>
            <a:r>
              <a:rPr lang="en-US" i="1" dirty="0" smtClean="0"/>
              <a:t>I</a:t>
            </a:r>
            <a:r>
              <a:rPr lang="en-US" i="1" baseline="30000" dirty="0" smtClean="0"/>
              <a:t>B</a:t>
            </a:r>
            <a:r>
              <a:rPr lang="en-US" dirty="0" smtClean="0"/>
              <a:t> allele adds the B carbohydrate; the enzyme encoded by the </a:t>
            </a:r>
            <a:r>
              <a:rPr lang="en-US" i="1" dirty="0" err="1" smtClean="0"/>
              <a:t>i</a:t>
            </a:r>
            <a:r>
              <a:rPr lang="en-US" dirty="0" smtClean="0"/>
              <a:t> allele adds </a:t>
            </a:r>
            <a:r>
              <a:rPr lang="en-US" dirty="0" smtClean="0"/>
              <a:t>neither</a:t>
            </a:r>
            <a:endParaRPr lang="en-US" dirty="0" smtClean="0"/>
          </a:p>
        </p:txBody>
      </p:sp>
      <p:grpSp>
        <p:nvGrpSpPr>
          <p:cNvPr id="5837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837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837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14.11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9395" name="Picture 4" descr="14_11ABOBloodGroup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238125"/>
            <a:ext cx="80660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788988" y="2168525"/>
            <a:ext cx="177641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Carbohydrate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1298575" y="1500188"/>
            <a:ext cx="796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 dirty="0"/>
              <a:t>Allele</a:t>
            </a:r>
          </a:p>
        </p:txBody>
      </p:sp>
      <p:sp>
        <p:nvSpPr>
          <p:cNvPr id="59398" name="Text Box 7"/>
          <p:cNvSpPr txBox="1">
            <a:spLocks noChangeArrowheads="1"/>
          </p:cNvSpPr>
          <p:nvPr/>
        </p:nvSpPr>
        <p:spPr bwMode="auto">
          <a:xfrm>
            <a:off x="755650" y="454025"/>
            <a:ext cx="72405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(a) The three alleles for the ABO blood groups and their</a:t>
            </a:r>
            <a:br>
              <a:rPr lang="en-US" sz="2100" b="1"/>
            </a:br>
            <a:r>
              <a:rPr lang="en-US" sz="2100" b="1"/>
              <a:t>      carbohydrates</a:t>
            </a:r>
          </a:p>
        </p:txBody>
      </p:sp>
      <p:sp>
        <p:nvSpPr>
          <p:cNvPr id="59399" name="Text Box 8"/>
          <p:cNvSpPr txBox="1">
            <a:spLocks noChangeArrowheads="1"/>
          </p:cNvSpPr>
          <p:nvPr/>
        </p:nvSpPr>
        <p:spPr bwMode="auto">
          <a:xfrm>
            <a:off x="749300" y="3040063"/>
            <a:ext cx="5588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(b) Blood group genotypes and phenotypes</a:t>
            </a:r>
          </a:p>
        </p:txBody>
      </p:sp>
      <p:sp>
        <p:nvSpPr>
          <p:cNvPr id="59400" name="Text Box 9"/>
          <p:cNvSpPr txBox="1">
            <a:spLocks noChangeArrowheads="1"/>
          </p:cNvSpPr>
          <p:nvPr/>
        </p:nvSpPr>
        <p:spPr bwMode="auto">
          <a:xfrm>
            <a:off x="1027113" y="3754438"/>
            <a:ext cx="13271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Genotype</a:t>
            </a:r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>
            <a:off x="782638" y="4633913"/>
            <a:ext cx="1857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Red blood cell</a:t>
            </a:r>
            <a:br>
              <a:rPr lang="en-US" sz="2100" b="1"/>
            </a:br>
            <a:r>
              <a:rPr lang="en-US" sz="2100" b="1"/>
              <a:t>appearance</a:t>
            </a:r>
          </a:p>
        </p:txBody>
      </p:sp>
      <p:sp>
        <p:nvSpPr>
          <p:cNvPr id="59402" name="Text Box 11"/>
          <p:cNvSpPr txBox="1">
            <a:spLocks noChangeArrowheads="1"/>
          </p:cNvSpPr>
          <p:nvPr/>
        </p:nvSpPr>
        <p:spPr bwMode="auto">
          <a:xfrm>
            <a:off x="776288" y="5805488"/>
            <a:ext cx="1857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Phenotype</a:t>
            </a:r>
            <a:br>
              <a:rPr lang="en-US" sz="2100" b="1"/>
            </a:br>
            <a:r>
              <a:rPr lang="en-US" sz="2100" b="1"/>
              <a:t>(blood group)</a:t>
            </a:r>
          </a:p>
        </p:txBody>
      </p:sp>
      <p:sp>
        <p:nvSpPr>
          <p:cNvPr id="59403" name="Text Box 12"/>
          <p:cNvSpPr txBox="1">
            <a:spLocks noChangeArrowheads="1"/>
          </p:cNvSpPr>
          <p:nvPr/>
        </p:nvSpPr>
        <p:spPr bwMode="auto">
          <a:xfrm>
            <a:off x="3409950" y="2179638"/>
            <a:ext cx="2571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A</a:t>
            </a:r>
          </a:p>
        </p:txBody>
      </p:sp>
      <p:sp>
        <p:nvSpPr>
          <p:cNvPr id="59404" name="Text Box 13"/>
          <p:cNvSpPr txBox="1">
            <a:spLocks noChangeArrowheads="1"/>
          </p:cNvSpPr>
          <p:nvPr/>
        </p:nvSpPr>
        <p:spPr bwMode="auto">
          <a:xfrm>
            <a:off x="3336925" y="5959475"/>
            <a:ext cx="2571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A</a:t>
            </a:r>
          </a:p>
        </p:txBody>
      </p:sp>
      <p:sp>
        <p:nvSpPr>
          <p:cNvPr id="59405" name="Text Box 14"/>
          <p:cNvSpPr txBox="1">
            <a:spLocks noChangeArrowheads="1"/>
          </p:cNvSpPr>
          <p:nvPr/>
        </p:nvSpPr>
        <p:spPr bwMode="auto">
          <a:xfrm>
            <a:off x="5359400" y="2173288"/>
            <a:ext cx="2571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B</a:t>
            </a:r>
          </a:p>
        </p:txBody>
      </p:sp>
      <p:sp>
        <p:nvSpPr>
          <p:cNvPr id="59406" name="Text Box 15"/>
          <p:cNvSpPr txBox="1">
            <a:spLocks noChangeArrowheads="1"/>
          </p:cNvSpPr>
          <p:nvPr/>
        </p:nvSpPr>
        <p:spPr bwMode="auto">
          <a:xfrm>
            <a:off x="4810125" y="5965825"/>
            <a:ext cx="2571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B</a:t>
            </a:r>
          </a:p>
        </p:txBody>
      </p:sp>
      <p:sp>
        <p:nvSpPr>
          <p:cNvPr id="59407" name="Text Box 16"/>
          <p:cNvSpPr txBox="1">
            <a:spLocks noChangeArrowheads="1"/>
          </p:cNvSpPr>
          <p:nvPr/>
        </p:nvSpPr>
        <p:spPr bwMode="auto">
          <a:xfrm>
            <a:off x="6173788" y="5964238"/>
            <a:ext cx="3762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AB</a:t>
            </a:r>
          </a:p>
        </p:txBody>
      </p:sp>
      <p:sp>
        <p:nvSpPr>
          <p:cNvPr id="59408" name="Text Box 17"/>
          <p:cNvSpPr txBox="1">
            <a:spLocks noChangeArrowheads="1"/>
          </p:cNvSpPr>
          <p:nvPr/>
        </p:nvSpPr>
        <p:spPr bwMode="auto">
          <a:xfrm>
            <a:off x="7258050" y="2155825"/>
            <a:ext cx="69373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none</a:t>
            </a:r>
          </a:p>
        </p:txBody>
      </p:sp>
      <p:sp>
        <p:nvSpPr>
          <p:cNvPr id="59409" name="Text Box 18"/>
          <p:cNvSpPr txBox="1">
            <a:spLocks noChangeArrowheads="1"/>
          </p:cNvSpPr>
          <p:nvPr/>
        </p:nvSpPr>
        <p:spPr bwMode="auto">
          <a:xfrm>
            <a:off x="7707313" y="5964238"/>
            <a:ext cx="2571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O</a:t>
            </a:r>
          </a:p>
        </p:txBody>
      </p:sp>
      <p:sp>
        <p:nvSpPr>
          <p:cNvPr id="59410" name="Text Box 19"/>
          <p:cNvSpPr txBox="1">
            <a:spLocks noChangeArrowheads="1"/>
          </p:cNvSpPr>
          <p:nvPr/>
        </p:nvSpPr>
        <p:spPr bwMode="auto">
          <a:xfrm>
            <a:off x="3565525" y="1531938"/>
            <a:ext cx="3238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 i="1">
                <a:latin typeface="Times" pitchFamily="84" charset="0"/>
              </a:rPr>
              <a:t>I</a:t>
            </a:r>
            <a:r>
              <a:rPr lang="en-US" sz="2100" b="1" i="1" baseline="30000">
                <a:latin typeface="Times" pitchFamily="84" charset="0"/>
              </a:rPr>
              <a:t>A</a:t>
            </a:r>
            <a:endParaRPr lang="en-US" sz="2100" b="1" i="1">
              <a:latin typeface="Times" pitchFamily="84" charset="0"/>
            </a:endParaRPr>
          </a:p>
        </p:txBody>
      </p:sp>
      <p:sp>
        <p:nvSpPr>
          <p:cNvPr id="59411" name="Text Box 20"/>
          <p:cNvSpPr txBox="1">
            <a:spLocks noChangeArrowheads="1"/>
          </p:cNvSpPr>
          <p:nvPr/>
        </p:nvSpPr>
        <p:spPr bwMode="auto">
          <a:xfrm>
            <a:off x="5502275" y="1538288"/>
            <a:ext cx="3238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 i="1">
                <a:latin typeface="Times" pitchFamily="84" charset="0"/>
              </a:rPr>
              <a:t>I</a:t>
            </a:r>
            <a:r>
              <a:rPr lang="en-US" sz="2100" b="1" i="1" baseline="30000">
                <a:latin typeface="Times" pitchFamily="84" charset="0"/>
              </a:rPr>
              <a:t>B</a:t>
            </a:r>
            <a:endParaRPr lang="en-US" sz="2100" b="1" i="1">
              <a:latin typeface="Times" pitchFamily="84" charset="0"/>
            </a:endParaRPr>
          </a:p>
        </p:txBody>
      </p:sp>
      <p:sp>
        <p:nvSpPr>
          <p:cNvPr id="59412" name="Text Box 21"/>
          <p:cNvSpPr txBox="1">
            <a:spLocks noChangeArrowheads="1"/>
          </p:cNvSpPr>
          <p:nvPr/>
        </p:nvSpPr>
        <p:spPr bwMode="auto">
          <a:xfrm>
            <a:off x="7499350" y="1538288"/>
            <a:ext cx="3238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 i="1">
                <a:latin typeface="Times" pitchFamily="84" charset="0"/>
              </a:rPr>
              <a:t>i</a:t>
            </a:r>
          </a:p>
        </p:txBody>
      </p:sp>
      <p:sp>
        <p:nvSpPr>
          <p:cNvPr id="59413" name="Text Box 22"/>
          <p:cNvSpPr txBox="1">
            <a:spLocks noChangeArrowheads="1"/>
          </p:cNvSpPr>
          <p:nvPr/>
        </p:nvSpPr>
        <p:spPr bwMode="auto">
          <a:xfrm>
            <a:off x="7750175" y="3773488"/>
            <a:ext cx="3238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 i="1">
                <a:latin typeface="Times" pitchFamily="84" charset="0"/>
              </a:rPr>
              <a:t>ii</a:t>
            </a:r>
          </a:p>
        </p:txBody>
      </p:sp>
      <p:sp>
        <p:nvSpPr>
          <p:cNvPr id="59414" name="Text Box 23"/>
          <p:cNvSpPr txBox="1">
            <a:spLocks noChangeArrowheads="1"/>
          </p:cNvSpPr>
          <p:nvPr/>
        </p:nvSpPr>
        <p:spPr bwMode="auto">
          <a:xfrm>
            <a:off x="6138863" y="3786188"/>
            <a:ext cx="4953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 i="1">
                <a:latin typeface="Times" pitchFamily="84" charset="0"/>
              </a:rPr>
              <a:t>I</a:t>
            </a:r>
            <a:r>
              <a:rPr lang="en-US" sz="2100" b="1" i="1" baseline="30000">
                <a:latin typeface="Times" pitchFamily="84" charset="0"/>
              </a:rPr>
              <a:t>A</a:t>
            </a:r>
            <a:r>
              <a:rPr lang="en-US" sz="2100" b="1" i="1">
                <a:latin typeface="Times" pitchFamily="84" charset="0"/>
              </a:rPr>
              <a:t>I</a:t>
            </a:r>
            <a:r>
              <a:rPr lang="en-US" sz="2100" b="1" i="1" baseline="30000">
                <a:latin typeface="Times" pitchFamily="84" charset="0"/>
              </a:rPr>
              <a:t>B</a:t>
            </a:r>
          </a:p>
        </p:txBody>
      </p:sp>
      <p:sp>
        <p:nvSpPr>
          <p:cNvPr id="59415" name="Text Box 24"/>
          <p:cNvSpPr txBox="1">
            <a:spLocks noChangeArrowheads="1"/>
          </p:cNvSpPr>
          <p:nvPr/>
        </p:nvSpPr>
        <p:spPr bwMode="auto">
          <a:xfrm>
            <a:off x="2808288" y="3775075"/>
            <a:ext cx="1276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 i="1">
                <a:latin typeface="Times" pitchFamily="84" charset="0"/>
              </a:rPr>
              <a:t>I</a:t>
            </a:r>
            <a:r>
              <a:rPr lang="en-US" sz="2100" b="1" i="1" baseline="30000">
                <a:latin typeface="Times" pitchFamily="84" charset="0"/>
              </a:rPr>
              <a:t>A</a:t>
            </a:r>
            <a:r>
              <a:rPr lang="en-US" sz="2100" b="1" i="1">
                <a:latin typeface="Times" pitchFamily="84" charset="0"/>
              </a:rPr>
              <a:t>I</a:t>
            </a:r>
            <a:r>
              <a:rPr lang="en-US" sz="2100" b="1" i="1" baseline="30000">
                <a:latin typeface="Times" pitchFamily="84" charset="0"/>
              </a:rPr>
              <a:t>A</a:t>
            </a:r>
            <a:r>
              <a:rPr lang="en-US" sz="2100" b="1"/>
              <a:t> or </a:t>
            </a:r>
            <a:r>
              <a:rPr lang="en-US" sz="2100" b="1" i="1">
                <a:latin typeface="Times" pitchFamily="84" charset="0"/>
              </a:rPr>
              <a:t>I</a:t>
            </a:r>
            <a:r>
              <a:rPr lang="en-US" sz="2100" b="1" i="1" baseline="30000">
                <a:latin typeface="Times" pitchFamily="84" charset="0"/>
              </a:rPr>
              <a:t>A</a:t>
            </a:r>
            <a:r>
              <a:rPr lang="en-US" sz="2100" b="1" i="1">
                <a:latin typeface="Times" pitchFamily="84" charset="0"/>
              </a:rPr>
              <a:t>i</a:t>
            </a:r>
          </a:p>
        </p:txBody>
      </p:sp>
      <p:sp>
        <p:nvSpPr>
          <p:cNvPr id="59416" name="Text Box 25"/>
          <p:cNvSpPr txBox="1">
            <a:spLocks noChangeArrowheads="1"/>
          </p:cNvSpPr>
          <p:nvPr/>
        </p:nvSpPr>
        <p:spPr bwMode="auto">
          <a:xfrm>
            <a:off x="4271963" y="3781425"/>
            <a:ext cx="1276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 i="1">
                <a:latin typeface="Times" pitchFamily="84" charset="0"/>
              </a:rPr>
              <a:t>I</a:t>
            </a:r>
            <a:r>
              <a:rPr lang="en-US" sz="2100" b="1" i="1" baseline="30000">
                <a:latin typeface="Times" pitchFamily="84" charset="0"/>
              </a:rPr>
              <a:t>B</a:t>
            </a:r>
            <a:r>
              <a:rPr lang="en-US" sz="2100" b="1" i="1">
                <a:latin typeface="Times" pitchFamily="84" charset="0"/>
              </a:rPr>
              <a:t>I</a:t>
            </a:r>
            <a:r>
              <a:rPr lang="en-US" sz="2100" b="1" i="1" baseline="30000">
                <a:latin typeface="Times" pitchFamily="84" charset="0"/>
              </a:rPr>
              <a:t>B</a:t>
            </a:r>
            <a:r>
              <a:rPr lang="en-US" sz="2100" b="1"/>
              <a:t> or </a:t>
            </a:r>
            <a:r>
              <a:rPr lang="en-US" sz="2100" b="1" i="1">
                <a:latin typeface="Times" pitchFamily="84" charset="0"/>
              </a:rPr>
              <a:t>I</a:t>
            </a:r>
            <a:r>
              <a:rPr lang="en-US" sz="2100" b="1" i="1" baseline="30000">
                <a:latin typeface="Times" pitchFamily="84" charset="0"/>
              </a:rPr>
              <a:t>B</a:t>
            </a:r>
            <a:r>
              <a:rPr lang="en-US" sz="2100" b="1" i="1">
                <a:latin typeface="Times" pitchFamily="84" charset="0"/>
              </a:rPr>
              <a:t>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43400" y="762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dirty="0" smtClean="0"/>
              <a:t>Polygenic Inheritance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4895850"/>
          </a:xfrm>
        </p:spPr>
        <p:txBody>
          <a:bodyPr/>
          <a:lstStyle/>
          <a:p>
            <a:pPr marL="350838" indent="-350838" eaLnBrk="1" hangingPunct="1"/>
            <a:r>
              <a:rPr lang="en-US" b="1" dirty="0" smtClean="0"/>
              <a:t>Quantitative characters</a:t>
            </a:r>
            <a:r>
              <a:rPr lang="en-US" dirty="0" smtClean="0"/>
              <a:t> are those that vary in the population along a continuum</a:t>
            </a:r>
          </a:p>
          <a:p>
            <a:pPr marL="350838" indent="-350838" eaLnBrk="1" hangingPunct="1"/>
            <a:r>
              <a:rPr lang="en-US" dirty="0" smtClean="0"/>
              <a:t>Quantitative variation usually indicates </a:t>
            </a:r>
            <a:r>
              <a:rPr lang="en-US" b="1" dirty="0" smtClean="0"/>
              <a:t>polygenic inheritance</a:t>
            </a:r>
            <a:r>
              <a:rPr lang="en-US" dirty="0" smtClean="0"/>
              <a:t>, an additive effect of two or more genes on a single phenotype</a:t>
            </a:r>
          </a:p>
          <a:p>
            <a:pPr marL="350838" indent="-350838" eaLnBrk="1" hangingPunct="1"/>
            <a:r>
              <a:rPr lang="en-US" dirty="0" smtClean="0"/>
              <a:t>Skin color in humans is an example of polygenic </a:t>
            </a:r>
            <a:r>
              <a:rPr lang="en-US" dirty="0" smtClean="0"/>
              <a:t>inheritance</a:t>
            </a:r>
            <a:endParaRPr lang="en-US" dirty="0" smtClean="0"/>
          </a:p>
        </p:txBody>
      </p:sp>
      <p:grpSp>
        <p:nvGrpSpPr>
          <p:cNvPr id="6451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451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451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14.13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5539" name="Picture 4" descr="14_13PolygenicInheri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5263" y="136525"/>
            <a:ext cx="62134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2493963" y="3517900"/>
            <a:ext cx="746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Eggs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784600" y="1182688"/>
            <a:ext cx="746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Sperm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1508125" y="5735638"/>
            <a:ext cx="1393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Phenotypes:</a:t>
            </a:r>
          </a:p>
        </p:txBody>
      </p:sp>
      <p:sp>
        <p:nvSpPr>
          <p:cNvPr id="65543" name="Text Box 8"/>
          <p:cNvSpPr txBox="1">
            <a:spLocks noChangeArrowheads="1"/>
          </p:cNvSpPr>
          <p:nvPr/>
        </p:nvSpPr>
        <p:spPr bwMode="auto">
          <a:xfrm>
            <a:off x="1508125" y="6103938"/>
            <a:ext cx="18970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Number of</a:t>
            </a:r>
            <a:br>
              <a:rPr lang="en-US" sz="1800" b="1"/>
            </a:br>
            <a:r>
              <a:rPr lang="en-US" sz="1800" b="1"/>
              <a:t>dark-skin alleles:</a:t>
            </a:r>
          </a:p>
        </p:txBody>
      </p:sp>
      <p:sp>
        <p:nvSpPr>
          <p:cNvPr id="65544" name="Text Box 9"/>
          <p:cNvSpPr txBox="1">
            <a:spLocks noChangeArrowheads="1"/>
          </p:cNvSpPr>
          <p:nvPr/>
        </p:nvSpPr>
        <p:spPr bwMode="auto">
          <a:xfrm>
            <a:off x="3663950" y="6316663"/>
            <a:ext cx="136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0</a:t>
            </a:r>
          </a:p>
        </p:txBody>
      </p:sp>
      <p:sp>
        <p:nvSpPr>
          <p:cNvPr id="65545" name="Text Box 10"/>
          <p:cNvSpPr txBox="1">
            <a:spLocks noChangeArrowheads="1"/>
          </p:cNvSpPr>
          <p:nvPr/>
        </p:nvSpPr>
        <p:spPr bwMode="auto">
          <a:xfrm>
            <a:off x="4265613" y="6310313"/>
            <a:ext cx="136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1</a:t>
            </a:r>
          </a:p>
        </p:txBody>
      </p:sp>
      <p:sp>
        <p:nvSpPr>
          <p:cNvPr id="65546" name="Text Box 11"/>
          <p:cNvSpPr txBox="1">
            <a:spLocks noChangeArrowheads="1"/>
          </p:cNvSpPr>
          <p:nvPr/>
        </p:nvSpPr>
        <p:spPr bwMode="auto">
          <a:xfrm>
            <a:off x="4872038" y="6310313"/>
            <a:ext cx="136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2</a:t>
            </a:r>
          </a:p>
        </p:txBody>
      </p:sp>
      <p:sp>
        <p:nvSpPr>
          <p:cNvPr id="65547" name="Text Box 12"/>
          <p:cNvSpPr txBox="1">
            <a:spLocks noChangeArrowheads="1"/>
          </p:cNvSpPr>
          <p:nvPr/>
        </p:nvSpPr>
        <p:spPr bwMode="auto">
          <a:xfrm>
            <a:off x="5483225" y="6310313"/>
            <a:ext cx="136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3</a:t>
            </a:r>
          </a:p>
        </p:txBody>
      </p:sp>
      <p:sp>
        <p:nvSpPr>
          <p:cNvPr id="65548" name="Text Box 13"/>
          <p:cNvSpPr txBox="1">
            <a:spLocks noChangeArrowheads="1"/>
          </p:cNvSpPr>
          <p:nvPr/>
        </p:nvSpPr>
        <p:spPr bwMode="auto">
          <a:xfrm>
            <a:off x="6091238" y="6310313"/>
            <a:ext cx="136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4</a:t>
            </a:r>
          </a:p>
        </p:txBody>
      </p:sp>
      <p:sp>
        <p:nvSpPr>
          <p:cNvPr id="65549" name="Text Box 14"/>
          <p:cNvSpPr txBox="1">
            <a:spLocks noChangeArrowheads="1"/>
          </p:cNvSpPr>
          <p:nvPr/>
        </p:nvSpPr>
        <p:spPr bwMode="auto">
          <a:xfrm>
            <a:off x="6700838" y="6310313"/>
            <a:ext cx="136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5</a:t>
            </a:r>
          </a:p>
        </p:txBody>
      </p:sp>
      <p:sp>
        <p:nvSpPr>
          <p:cNvPr id="65550" name="Text Box 15"/>
          <p:cNvSpPr txBox="1">
            <a:spLocks noChangeArrowheads="1"/>
          </p:cNvSpPr>
          <p:nvPr/>
        </p:nvSpPr>
        <p:spPr bwMode="auto">
          <a:xfrm>
            <a:off x="7321550" y="6323013"/>
            <a:ext cx="136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6</a:t>
            </a:r>
          </a:p>
        </p:txBody>
      </p:sp>
      <p:sp>
        <p:nvSpPr>
          <p:cNvPr id="65551" name="Text Box 16"/>
          <p:cNvSpPr txBox="1">
            <a:spLocks noChangeArrowheads="1"/>
          </p:cNvSpPr>
          <p:nvPr/>
        </p:nvSpPr>
        <p:spPr bwMode="auto">
          <a:xfrm>
            <a:off x="3875088" y="1484313"/>
            <a:ext cx="3222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52" name="Text Box 17"/>
          <p:cNvSpPr txBox="1">
            <a:spLocks noChangeArrowheads="1"/>
          </p:cNvSpPr>
          <p:nvPr/>
        </p:nvSpPr>
        <p:spPr bwMode="auto">
          <a:xfrm>
            <a:off x="4318000" y="1476375"/>
            <a:ext cx="3222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53" name="Text Box 18"/>
          <p:cNvSpPr txBox="1">
            <a:spLocks noChangeArrowheads="1"/>
          </p:cNvSpPr>
          <p:nvPr/>
        </p:nvSpPr>
        <p:spPr bwMode="auto">
          <a:xfrm>
            <a:off x="4778375" y="1477963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54" name="Text Box 19"/>
          <p:cNvSpPr txBox="1">
            <a:spLocks noChangeArrowheads="1"/>
          </p:cNvSpPr>
          <p:nvPr/>
        </p:nvSpPr>
        <p:spPr bwMode="auto">
          <a:xfrm>
            <a:off x="5191125" y="1477963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55" name="Text Box 20"/>
          <p:cNvSpPr txBox="1">
            <a:spLocks noChangeArrowheads="1"/>
          </p:cNvSpPr>
          <p:nvPr/>
        </p:nvSpPr>
        <p:spPr bwMode="auto">
          <a:xfrm>
            <a:off x="5651500" y="1477963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56" name="Text Box 21"/>
          <p:cNvSpPr txBox="1">
            <a:spLocks noChangeArrowheads="1"/>
          </p:cNvSpPr>
          <p:nvPr/>
        </p:nvSpPr>
        <p:spPr bwMode="auto">
          <a:xfrm>
            <a:off x="6076950" y="1477963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57" name="Text Box 22"/>
          <p:cNvSpPr txBox="1">
            <a:spLocks noChangeArrowheads="1"/>
          </p:cNvSpPr>
          <p:nvPr/>
        </p:nvSpPr>
        <p:spPr bwMode="auto">
          <a:xfrm>
            <a:off x="6524625" y="1477963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58" name="Text Box 23"/>
          <p:cNvSpPr txBox="1">
            <a:spLocks noChangeArrowheads="1"/>
          </p:cNvSpPr>
          <p:nvPr/>
        </p:nvSpPr>
        <p:spPr bwMode="auto">
          <a:xfrm>
            <a:off x="6962775" y="1477963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59" name="Text Box 24"/>
          <p:cNvSpPr txBox="1">
            <a:spLocks noChangeArrowheads="1"/>
          </p:cNvSpPr>
          <p:nvPr/>
        </p:nvSpPr>
        <p:spPr bwMode="auto">
          <a:xfrm>
            <a:off x="3165475" y="1939925"/>
            <a:ext cx="3222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60" name="Text Box 25"/>
          <p:cNvSpPr txBox="1">
            <a:spLocks noChangeArrowheads="1"/>
          </p:cNvSpPr>
          <p:nvPr/>
        </p:nvSpPr>
        <p:spPr bwMode="auto">
          <a:xfrm>
            <a:off x="3163888" y="2352675"/>
            <a:ext cx="3222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61" name="Text Box 26"/>
          <p:cNvSpPr txBox="1">
            <a:spLocks noChangeArrowheads="1"/>
          </p:cNvSpPr>
          <p:nvPr/>
        </p:nvSpPr>
        <p:spPr bwMode="auto">
          <a:xfrm>
            <a:off x="3165475" y="2800350"/>
            <a:ext cx="3222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62" name="Text Box 27"/>
          <p:cNvSpPr txBox="1">
            <a:spLocks noChangeArrowheads="1"/>
          </p:cNvSpPr>
          <p:nvPr/>
        </p:nvSpPr>
        <p:spPr bwMode="auto">
          <a:xfrm>
            <a:off x="3165475" y="3263900"/>
            <a:ext cx="3222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63" name="Text Box 28"/>
          <p:cNvSpPr txBox="1">
            <a:spLocks noChangeArrowheads="1"/>
          </p:cNvSpPr>
          <p:nvPr/>
        </p:nvSpPr>
        <p:spPr bwMode="auto">
          <a:xfrm>
            <a:off x="3163888" y="3673475"/>
            <a:ext cx="3222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64" name="Text Box 29"/>
          <p:cNvSpPr txBox="1">
            <a:spLocks noChangeArrowheads="1"/>
          </p:cNvSpPr>
          <p:nvPr/>
        </p:nvSpPr>
        <p:spPr bwMode="auto">
          <a:xfrm>
            <a:off x="3167063" y="4124325"/>
            <a:ext cx="3222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65" name="Text Box 30"/>
          <p:cNvSpPr txBox="1">
            <a:spLocks noChangeArrowheads="1"/>
          </p:cNvSpPr>
          <p:nvPr/>
        </p:nvSpPr>
        <p:spPr bwMode="auto">
          <a:xfrm>
            <a:off x="3165475" y="4573588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66" name="Text Box 31"/>
          <p:cNvSpPr txBox="1">
            <a:spLocks noChangeArrowheads="1"/>
          </p:cNvSpPr>
          <p:nvPr/>
        </p:nvSpPr>
        <p:spPr bwMode="auto">
          <a:xfrm>
            <a:off x="3165475" y="5037138"/>
            <a:ext cx="322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8</a:t>
            </a:r>
            <a:endParaRPr lang="en-US" sz="1800" b="1"/>
          </a:p>
        </p:txBody>
      </p:sp>
      <p:sp>
        <p:nvSpPr>
          <p:cNvPr id="65567" name="Text Box 32"/>
          <p:cNvSpPr txBox="1">
            <a:spLocks noChangeArrowheads="1"/>
          </p:cNvSpPr>
          <p:nvPr/>
        </p:nvSpPr>
        <p:spPr bwMode="auto">
          <a:xfrm>
            <a:off x="3568700" y="5778500"/>
            <a:ext cx="374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</a:t>
            </a:r>
            <a:r>
              <a:rPr lang="en-US" sz="1800" b="1"/>
              <a:t>/</a:t>
            </a:r>
            <a:r>
              <a:rPr lang="en-US" sz="1800" b="1" baseline="-25000"/>
              <a:t>64</a:t>
            </a:r>
            <a:endParaRPr lang="en-US" sz="1800" b="1"/>
          </a:p>
        </p:txBody>
      </p:sp>
      <p:sp>
        <p:nvSpPr>
          <p:cNvPr id="65568" name="Text Box 33"/>
          <p:cNvSpPr txBox="1">
            <a:spLocks noChangeArrowheads="1"/>
          </p:cNvSpPr>
          <p:nvPr/>
        </p:nvSpPr>
        <p:spPr bwMode="auto">
          <a:xfrm>
            <a:off x="4171950" y="5778500"/>
            <a:ext cx="374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6</a:t>
            </a:r>
            <a:r>
              <a:rPr lang="en-US" sz="1800" b="1"/>
              <a:t>/</a:t>
            </a:r>
            <a:r>
              <a:rPr lang="en-US" sz="1800" b="1" baseline="-25000"/>
              <a:t>64</a:t>
            </a:r>
            <a:endParaRPr lang="en-US" sz="1800" b="1"/>
          </a:p>
        </p:txBody>
      </p:sp>
      <p:sp>
        <p:nvSpPr>
          <p:cNvPr id="65569" name="Text Box 34"/>
          <p:cNvSpPr txBox="1">
            <a:spLocks noChangeArrowheads="1"/>
          </p:cNvSpPr>
          <p:nvPr/>
        </p:nvSpPr>
        <p:spPr bwMode="auto">
          <a:xfrm>
            <a:off x="4740275" y="5778500"/>
            <a:ext cx="374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15</a:t>
            </a:r>
            <a:r>
              <a:rPr lang="en-US" sz="1800" b="1"/>
              <a:t>/</a:t>
            </a:r>
            <a:r>
              <a:rPr lang="en-US" sz="1800" b="1" baseline="-25000"/>
              <a:t>64</a:t>
            </a:r>
            <a:endParaRPr lang="en-US" sz="1800" b="1"/>
          </a:p>
        </p:txBody>
      </p:sp>
      <p:sp>
        <p:nvSpPr>
          <p:cNvPr id="65570" name="Text Box 35"/>
          <p:cNvSpPr txBox="1">
            <a:spLocks noChangeArrowheads="1"/>
          </p:cNvSpPr>
          <p:nvPr/>
        </p:nvSpPr>
        <p:spPr bwMode="auto">
          <a:xfrm>
            <a:off x="5362575" y="5778500"/>
            <a:ext cx="374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20</a:t>
            </a:r>
            <a:r>
              <a:rPr lang="en-US" sz="1800" b="1"/>
              <a:t>/</a:t>
            </a:r>
            <a:r>
              <a:rPr lang="en-US" sz="1800" b="1" baseline="-25000"/>
              <a:t>64</a:t>
            </a:r>
            <a:endParaRPr lang="en-US" sz="1800" b="1"/>
          </a:p>
        </p:txBody>
      </p:sp>
      <p:sp>
        <p:nvSpPr>
          <p:cNvPr id="65571" name="Text Box 36"/>
          <p:cNvSpPr txBox="1">
            <a:spLocks noChangeArrowheads="1"/>
          </p:cNvSpPr>
          <p:nvPr/>
        </p:nvSpPr>
        <p:spPr bwMode="auto">
          <a:xfrm>
            <a:off x="5967413" y="5780088"/>
            <a:ext cx="3746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15</a:t>
            </a:r>
            <a:r>
              <a:rPr lang="en-US" sz="1800" b="1"/>
              <a:t>/</a:t>
            </a:r>
            <a:r>
              <a:rPr lang="en-US" sz="1800" b="1" baseline="-25000"/>
              <a:t>64</a:t>
            </a:r>
            <a:endParaRPr lang="en-US" sz="1800" b="1"/>
          </a:p>
        </p:txBody>
      </p:sp>
      <p:sp>
        <p:nvSpPr>
          <p:cNvPr id="65572" name="Text Box 37"/>
          <p:cNvSpPr txBox="1">
            <a:spLocks noChangeArrowheads="1"/>
          </p:cNvSpPr>
          <p:nvPr/>
        </p:nvSpPr>
        <p:spPr bwMode="auto">
          <a:xfrm>
            <a:off x="6642100" y="5778500"/>
            <a:ext cx="374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/>
              <a:t>6</a:t>
            </a:r>
            <a:r>
              <a:rPr lang="en-US" sz="1800" b="1"/>
              <a:t>/</a:t>
            </a:r>
            <a:r>
              <a:rPr lang="en-US" sz="1800" b="1" baseline="-25000"/>
              <a:t>64</a:t>
            </a:r>
            <a:endParaRPr lang="en-US" sz="1800" b="1"/>
          </a:p>
        </p:txBody>
      </p:sp>
      <p:sp>
        <p:nvSpPr>
          <p:cNvPr id="65573" name="Text Box 38"/>
          <p:cNvSpPr txBox="1">
            <a:spLocks noChangeArrowheads="1"/>
          </p:cNvSpPr>
          <p:nvPr/>
        </p:nvSpPr>
        <p:spPr bwMode="auto">
          <a:xfrm>
            <a:off x="7250113" y="5778500"/>
            <a:ext cx="374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baseline="30000">
                <a:solidFill>
                  <a:schemeClr val="bg1"/>
                </a:solidFill>
              </a:rPr>
              <a:t>1</a:t>
            </a:r>
            <a:r>
              <a:rPr lang="en-US" sz="1800" b="1">
                <a:solidFill>
                  <a:schemeClr val="bg1"/>
                </a:solidFill>
              </a:rPr>
              <a:t>/</a:t>
            </a:r>
            <a:r>
              <a:rPr lang="en-US" sz="1800" b="1" baseline="-25000">
                <a:solidFill>
                  <a:schemeClr val="bg1"/>
                </a:solidFill>
              </a:rPr>
              <a:t>64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65574" name="Text Box 39"/>
          <p:cNvSpPr txBox="1">
            <a:spLocks noChangeArrowheads="1"/>
          </p:cNvSpPr>
          <p:nvPr/>
        </p:nvSpPr>
        <p:spPr bwMode="auto">
          <a:xfrm>
            <a:off x="4535488" y="719138"/>
            <a:ext cx="825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AaBbCc</a:t>
            </a:r>
          </a:p>
        </p:txBody>
      </p:sp>
      <p:sp>
        <p:nvSpPr>
          <p:cNvPr id="65575" name="Text Box 40"/>
          <p:cNvSpPr txBox="1">
            <a:spLocks noChangeArrowheads="1"/>
          </p:cNvSpPr>
          <p:nvPr/>
        </p:nvSpPr>
        <p:spPr bwMode="auto">
          <a:xfrm>
            <a:off x="5561013" y="711200"/>
            <a:ext cx="825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AaBbCc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84200"/>
            <a:ext cx="8534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Concept </a:t>
            </a:r>
            <a:r>
              <a:rPr lang="en-US" dirty="0" smtClean="0"/>
              <a:t>4</a:t>
            </a:r>
            <a:r>
              <a:rPr lang="en-US" dirty="0" smtClean="0"/>
              <a:t>: Many human traits follow Mendelian patterns of inheritance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7063"/>
            <a:ext cx="7772400" cy="4122737"/>
          </a:xfrm>
        </p:spPr>
        <p:txBody>
          <a:bodyPr/>
          <a:lstStyle/>
          <a:p>
            <a:pPr eaLnBrk="1" hangingPunct="1"/>
            <a:r>
              <a:rPr lang="en-US" dirty="0" smtClean="0"/>
              <a:t>Humans are not good subjects for genetic research </a:t>
            </a:r>
          </a:p>
          <a:p>
            <a:pPr marL="977900" lvl="1" indent="-304800" eaLnBrk="1" hangingPunct="1"/>
            <a:r>
              <a:rPr lang="en-US" dirty="0" smtClean="0"/>
              <a:t>Generation time is too long</a:t>
            </a:r>
          </a:p>
          <a:p>
            <a:pPr marL="977900" lvl="1" indent="-304800" eaLnBrk="1" hangingPunct="1"/>
            <a:r>
              <a:rPr lang="en-US" dirty="0" smtClean="0"/>
              <a:t>Parents produce relatively few offspring</a:t>
            </a:r>
          </a:p>
          <a:p>
            <a:pPr marL="977900" lvl="1" indent="-304800" eaLnBrk="1" hangingPunct="1"/>
            <a:r>
              <a:rPr lang="en-US" dirty="0" smtClean="0"/>
              <a:t>Breeding experiments are unacceptable</a:t>
            </a:r>
          </a:p>
          <a:p>
            <a:pPr eaLnBrk="1" hangingPunct="1"/>
            <a:r>
              <a:rPr lang="en-US" dirty="0" smtClean="0"/>
              <a:t>However, basic </a:t>
            </a:r>
            <a:r>
              <a:rPr lang="en-US" dirty="0" err="1" smtClean="0"/>
              <a:t>Mendelian</a:t>
            </a:r>
            <a:r>
              <a:rPr lang="en-US" dirty="0" smtClean="0"/>
              <a:t> genetics endures as the foundation of human genetics</a:t>
            </a:r>
            <a:endParaRPr lang="en-US" sz="3000" dirty="0" smtClean="0"/>
          </a:p>
        </p:txBody>
      </p:sp>
      <p:grpSp>
        <p:nvGrpSpPr>
          <p:cNvPr id="7270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271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270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dirty="0" smtClean="0"/>
              <a:t>Pedigree Analysis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3683000"/>
          </a:xfrm>
        </p:spPr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pedigree</a:t>
            </a:r>
            <a:r>
              <a:rPr lang="en-US" dirty="0" smtClean="0"/>
              <a:t> is a family tree that describes the interrelationships of parents and children across generations</a:t>
            </a:r>
          </a:p>
          <a:p>
            <a:pPr eaLnBrk="1" hangingPunct="1"/>
            <a:r>
              <a:rPr lang="en-US" dirty="0" smtClean="0"/>
              <a:t>Inheritance patterns of particular traits can be traced and described using pedigrees </a:t>
            </a:r>
          </a:p>
        </p:txBody>
      </p:sp>
      <p:grpSp>
        <p:nvGrpSpPr>
          <p:cNvPr id="7373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373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373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14.2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43" name="Picture 4" descr="14_02_CrossingPeaPlant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36525"/>
            <a:ext cx="51831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39950" y="2389188"/>
            <a:ext cx="1285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Parental</a:t>
            </a:r>
            <a:br>
              <a:rPr lang="en-US" sz="1900" b="1"/>
            </a:br>
            <a:r>
              <a:rPr lang="en-US" sz="1900" b="1"/>
              <a:t>generation</a:t>
            </a:r>
            <a:br>
              <a:rPr lang="en-US" sz="1900" b="1"/>
            </a:br>
            <a:r>
              <a:rPr lang="en-US" sz="1900" b="1"/>
              <a:t>(P)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751388" y="3030538"/>
            <a:ext cx="10350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Stamens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4659313" y="3389313"/>
            <a:ext cx="901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Carpel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2146300" y="5227638"/>
            <a:ext cx="12731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First filial</a:t>
            </a:r>
            <a:br>
              <a:rPr lang="en-US" sz="1900" b="1"/>
            </a:br>
            <a:r>
              <a:rPr lang="en-US" sz="1900" b="1"/>
              <a:t>generation</a:t>
            </a:r>
            <a:br>
              <a:rPr lang="en-US" sz="1900" b="1"/>
            </a:br>
            <a:r>
              <a:rPr lang="en-US" sz="1900" b="1"/>
              <a:t>offspring</a:t>
            </a:r>
            <a:br>
              <a:rPr lang="en-US" sz="1900" b="1"/>
            </a:br>
            <a:r>
              <a:rPr lang="en-US" sz="1900" b="1"/>
              <a:t>(F</a:t>
            </a:r>
            <a:r>
              <a:rPr lang="en-US" sz="1900" b="1" baseline="-25000"/>
              <a:t>1</a:t>
            </a:r>
            <a:r>
              <a:rPr lang="en-US" sz="1900" b="1"/>
              <a:t>)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2027238" y="147638"/>
            <a:ext cx="14843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solidFill>
                  <a:srgbClr val="DC1B3A"/>
                </a:solidFill>
              </a:rPr>
              <a:t>TECHNIQUE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2008188" y="4651375"/>
            <a:ext cx="11795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solidFill>
                  <a:srgbClr val="DC1B3A"/>
                </a:solidFill>
              </a:rPr>
              <a:t>RESULTS</a:t>
            </a:r>
          </a:p>
        </p:txBody>
      </p:sp>
      <p:grpSp>
        <p:nvGrpSpPr>
          <p:cNvPr id="10250" name="Group 11"/>
          <p:cNvGrpSpPr>
            <a:grpSpLocks/>
          </p:cNvGrpSpPr>
          <p:nvPr/>
        </p:nvGrpSpPr>
        <p:grpSpPr bwMode="auto">
          <a:xfrm>
            <a:off x="3898900" y="3365500"/>
            <a:ext cx="252413" cy="265113"/>
            <a:chOff x="832" y="2237"/>
            <a:chExt cx="159" cy="167"/>
          </a:xfrm>
        </p:grpSpPr>
        <p:sp>
          <p:nvSpPr>
            <p:cNvPr id="10265" name="Oval 12"/>
            <p:cNvSpPr>
              <a:spLocks noChangeArrowheads="1"/>
            </p:cNvSpPr>
            <p:nvPr/>
          </p:nvSpPr>
          <p:spPr bwMode="auto">
            <a:xfrm>
              <a:off x="832" y="2237"/>
              <a:ext cx="159" cy="167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Text Box 13"/>
            <p:cNvSpPr txBox="1">
              <a:spLocks noChangeArrowheads="1"/>
            </p:cNvSpPr>
            <p:nvPr/>
          </p:nvSpPr>
          <p:spPr bwMode="auto">
            <a:xfrm>
              <a:off x="869" y="2246"/>
              <a:ext cx="11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9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0251" name="Group 14"/>
          <p:cNvGrpSpPr>
            <a:grpSpLocks/>
          </p:cNvGrpSpPr>
          <p:nvPr/>
        </p:nvGrpSpPr>
        <p:grpSpPr bwMode="auto">
          <a:xfrm>
            <a:off x="5149850" y="2022475"/>
            <a:ext cx="252413" cy="265113"/>
            <a:chOff x="832" y="2237"/>
            <a:chExt cx="159" cy="167"/>
          </a:xfrm>
        </p:grpSpPr>
        <p:sp>
          <p:nvSpPr>
            <p:cNvPr id="10263" name="Oval 15"/>
            <p:cNvSpPr>
              <a:spLocks noChangeArrowheads="1"/>
            </p:cNvSpPr>
            <p:nvPr/>
          </p:nvSpPr>
          <p:spPr bwMode="auto">
            <a:xfrm>
              <a:off x="832" y="2237"/>
              <a:ext cx="159" cy="167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Text Box 16"/>
            <p:cNvSpPr txBox="1">
              <a:spLocks noChangeArrowheads="1"/>
            </p:cNvSpPr>
            <p:nvPr/>
          </p:nvSpPr>
          <p:spPr bwMode="auto">
            <a:xfrm>
              <a:off x="869" y="2246"/>
              <a:ext cx="11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9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0252" name="Group 17"/>
          <p:cNvGrpSpPr>
            <a:grpSpLocks/>
          </p:cNvGrpSpPr>
          <p:nvPr/>
        </p:nvGrpSpPr>
        <p:grpSpPr bwMode="auto">
          <a:xfrm>
            <a:off x="3944938" y="541338"/>
            <a:ext cx="252412" cy="265112"/>
            <a:chOff x="832" y="2237"/>
            <a:chExt cx="159" cy="167"/>
          </a:xfrm>
        </p:grpSpPr>
        <p:sp>
          <p:nvSpPr>
            <p:cNvPr id="10261" name="Oval 18"/>
            <p:cNvSpPr>
              <a:spLocks noChangeArrowheads="1"/>
            </p:cNvSpPr>
            <p:nvPr/>
          </p:nvSpPr>
          <p:spPr bwMode="auto">
            <a:xfrm>
              <a:off x="832" y="2237"/>
              <a:ext cx="159" cy="167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Text Box 19"/>
            <p:cNvSpPr txBox="1">
              <a:spLocks noChangeArrowheads="1"/>
            </p:cNvSpPr>
            <p:nvPr/>
          </p:nvSpPr>
          <p:spPr bwMode="auto">
            <a:xfrm>
              <a:off x="869" y="2246"/>
              <a:ext cx="11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9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253" name="Group 20"/>
          <p:cNvGrpSpPr>
            <a:grpSpLocks/>
          </p:cNvGrpSpPr>
          <p:nvPr/>
        </p:nvGrpSpPr>
        <p:grpSpPr bwMode="auto">
          <a:xfrm>
            <a:off x="5465763" y="3941763"/>
            <a:ext cx="252412" cy="265112"/>
            <a:chOff x="832" y="2237"/>
            <a:chExt cx="159" cy="167"/>
          </a:xfrm>
        </p:grpSpPr>
        <p:sp>
          <p:nvSpPr>
            <p:cNvPr id="10259" name="Oval 21"/>
            <p:cNvSpPr>
              <a:spLocks noChangeArrowheads="1"/>
            </p:cNvSpPr>
            <p:nvPr/>
          </p:nvSpPr>
          <p:spPr bwMode="auto">
            <a:xfrm>
              <a:off x="832" y="2237"/>
              <a:ext cx="159" cy="167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Text Box 22"/>
            <p:cNvSpPr txBox="1">
              <a:spLocks noChangeArrowheads="1"/>
            </p:cNvSpPr>
            <p:nvPr/>
          </p:nvSpPr>
          <p:spPr bwMode="auto">
            <a:xfrm>
              <a:off x="869" y="2246"/>
              <a:ext cx="11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9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0254" name="Group 23"/>
          <p:cNvGrpSpPr>
            <a:grpSpLocks/>
          </p:cNvGrpSpPr>
          <p:nvPr/>
        </p:nvGrpSpPr>
        <p:grpSpPr bwMode="auto">
          <a:xfrm>
            <a:off x="5545138" y="5078413"/>
            <a:ext cx="252412" cy="265112"/>
            <a:chOff x="832" y="2237"/>
            <a:chExt cx="159" cy="167"/>
          </a:xfrm>
        </p:grpSpPr>
        <p:sp>
          <p:nvSpPr>
            <p:cNvPr id="10257" name="Oval 24"/>
            <p:cNvSpPr>
              <a:spLocks noChangeArrowheads="1"/>
            </p:cNvSpPr>
            <p:nvPr/>
          </p:nvSpPr>
          <p:spPr bwMode="auto">
            <a:xfrm>
              <a:off x="832" y="2237"/>
              <a:ext cx="159" cy="167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Text Box 25"/>
            <p:cNvSpPr txBox="1">
              <a:spLocks noChangeArrowheads="1"/>
            </p:cNvSpPr>
            <p:nvPr/>
          </p:nvSpPr>
          <p:spPr bwMode="auto">
            <a:xfrm>
              <a:off x="869" y="2246"/>
              <a:ext cx="11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900" b="1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10255" name="Line 26"/>
          <p:cNvSpPr>
            <a:spLocks noChangeShapeType="1"/>
          </p:cNvSpPr>
          <p:nvPr/>
        </p:nvSpPr>
        <p:spPr bwMode="auto">
          <a:xfrm>
            <a:off x="4441825" y="2722563"/>
            <a:ext cx="219075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Line 27"/>
          <p:cNvSpPr>
            <a:spLocks noChangeShapeType="1"/>
          </p:cNvSpPr>
          <p:nvPr/>
        </p:nvSpPr>
        <p:spPr bwMode="auto">
          <a:xfrm flipH="1">
            <a:off x="5437188" y="2738438"/>
            <a:ext cx="39687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14.15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4755" name="Picture 5" descr="14_15_PedigreeAnalysi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49250"/>
            <a:ext cx="8548687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398463" y="442913"/>
            <a:ext cx="44132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Key</a:t>
            </a:r>
          </a:p>
        </p:txBody>
      </p:sp>
      <p:sp>
        <p:nvSpPr>
          <p:cNvPr id="74757" name="Text Box 7"/>
          <p:cNvSpPr txBox="1">
            <a:spLocks noChangeArrowheads="1"/>
          </p:cNvSpPr>
          <p:nvPr/>
        </p:nvSpPr>
        <p:spPr bwMode="auto">
          <a:xfrm>
            <a:off x="749300" y="808038"/>
            <a:ext cx="4937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Male</a:t>
            </a:r>
          </a:p>
        </p:txBody>
      </p:sp>
      <p:sp>
        <p:nvSpPr>
          <p:cNvPr id="74758" name="Text Box 8"/>
          <p:cNvSpPr txBox="1">
            <a:spLocks noChangeArrowheads="1"/>
          </p:cNvSpPr>
          <p:nvPr/>
        </p:nvSpPr>
        <p:spPr bwMode="auto">
          <a:xfrm>
            <a:off x="1608138" y="820738"/>
            <a:ext cx="7461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Female</a:t>
            </a:r>
          </a:p>
        </p:txBody>
      </p:sp>
      <p:sp>
        <p:nvSpPr>
          <p:cNvPr id="74759" name="Text Box 9"/>
          <p:cNvSpPr txBox="1">
            <a:spLocks noChangeArrowheads="1"/>
          </p:cNvSpPr>
          <p:nvPr/>
        </p:nvSpPr>
        <p:spPr bwMode="auto">
          <a:xfrm>
            <a:off x="2706688" y="808038"/>
            <a:ext cx="863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Affected</a:t>
            </a:r>
            <a:br>
              <a:rPr lang="en-US" sz="1600" b="1"/>
            </a:br>
            <a:r>
              <a:rPr lang="en-US" sz="1600" b="1"/>
              <a:t>male</a:t>
            </a:r>
          </a:p>
        </p:txBody>
      </p:sp>
      <p:sp>
        <p:nvSpPr>
          <p:cNvPr id="74760" name="Text Box 10"/>
          <p:cNvSpPr txBox="1">
            <a:spLocks noChangeArrowheads="1"/>
          </p:cNvSpPr>
          <p:nvPr/>
        </p:nvSpPr>
        <p:spPr bwMode="auto">
          <a:xfrm>
            <a:off x="3911600" y="806450"/>
            <a:ext cx="904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Affected </a:t>
            </a:r>
            <a:br>
              <a:rPr lang="en-US" sz="1600" b="1"/>
            </a:br>
            <a:r>
              <a:rPr lang="en-US" sz="1600" b="1"/>
              <a:t>female</a:t>
            </a:r>
          </a:p>
        </p:txBody>
      </p:sp>
      <p:sp>
        <p:nvSpPr>
          <p:cNvPr id="74761" name="Text Box 11"/>
          <p:cNvSpPr txBox="1">
            <a:spLocks noChangeArrowheads="1"/>
          </p:cNvSpPr>
          <p:nvPr/>
        </p:nvSpPr>
        <p:spPr bwMode="auto">
          <a:xfrm>
            <a:off x="5656263" y="806450"/>
            <a:ext cx="6937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Mating</a:t>
            </a:r>
          </a:p>
        </p:txBody>
      </p:sp>
      <p:sp>
        <p:nvSpPr>
          <p:cNvPr id="74762" name="Text Box 12"/>
          <p:cNvSpPr txBox="1">
            <a:spLocks noChangeArrowheads="1"/>
          </p:cNvSpPr>
          <p:nvPr/>
        </p:nvSpPr>
        <p:spPr bwMode="auto">
          <a:xfrm>
            <a:off x="7720013" y="820738"/>
            <a:ext cx="982662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Offspring</a:t>
            </a:r>
          </a:p>
        </p:txBody>
      </p:sp>
      <p:sp>
        <p:nvSpPr>
          <p:cNvPr id="74763" name="Text Box 13"/>
          <p:cNvSpPr txBox="1">
            <a:spLocks noChangeArrowheads="1"/>
          </p:cNvSpPr>
          <p:nvPr/>
        </p:nvSpPr>
        <p:spPr bwMode="auto">
          <a:xfrm>
            <a:off x="325438" y="1785938"/>
            <a:ext cx="111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1st</a:t>
            </a:r>
            <a:br>
              <a:rPr lang="en-US" sz="1600" b="1"/>
            </a:br>
            <a:r>
              <a:rPr lang="en-US" sz="1600" b="1"/>
              <a:t>generation</a:t>
            </a:r>
          </a:p>
        </p:txBody>
      </p:sp>
      <p:sp>
        <p:nvSpPr>
          <p:cNvPr id="74764" name="Text Box 14"/>
          <p:cNvSpPr txBox="1">
            <a:spLocks noChangeArrowheads="1"/>
          </p:cNvSpPr>
          <p:nvPr/>
        </p:nvSpPr>
        <p:spPr bwMode="auto">
          <a:xfrm>
            <a:off x="344488" y="2586038"/>
            <a:ext cx="111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2nd</a:t>
            </a:r>
            <a:br>
              <a:rPr lang="en-US" sz="1600" b="1"/>
            </a:br>
            <a:r>
              <a:rPr lang="en-US" sz="1600" b="1"/>
              <a:t>generation</a:t>
            </a:r>
          </a:p>
        </p:txBody>
      </p:sp>
      <p:sp>
        <p:nvSpPr>
          <p:cNvPr id="74765" name="Text Box 15"/>
          <p:cNvSpPr txBox="1">
            <a:spLocks noChangeArrowheads="1"/>
          </p:cNvSpPr>
          <p:nvPr/>
        </p:nvSpPr>
        <p:spPr bwMode="auto">
          <a:xfrm>
            <a:off x="330200" y="3605213"/>
            <a:ext cx="11160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3rd</a:t>
            </a:r>
            <a:br>
              <a:rPr lang="en-US" sz="1600" b="1"/>
            </a:br>
            <a:r>
              <a:rPr lang="en-US" sz="1600" b="1"/>
              <a:t>generation</a:t>
            </a:r>
          </a:p>
        </p:txBody>
      </p:sp>
      <p:sp>
        <p:nvSpPr>
          <p:cNvPr id="74766" name="Text Box 16"/>
          <p:cNvSpPr txBox="1">
            <a:spLocks noChangeArrowheads="1"/>
          </p:cNvSpPr>
          <p:nvPr/>
        </p:nvSpPr>
        <p:spPr bwMode="auto">
          <a:xfrm>
            <a:off x="4630738" y="1436688"/>
            <a:ext cx="111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1st</a:t>
            </a:r>
            <a:br>
              <a:rPr lang="en-US" sz="1600" b="1"/>
            </a:br>
            <a:r>
              <a:rPr lang="en-US" sz="1600" b="1"/>
              <a:t>generation</a:t>
            </a:r>
          </a:p>
        </p:txBody>
      </p:sp>
      <p:sp>
        <p:nvSpPr>
          <p:cNvPr id="74767" name="Text Box 17"/>
          <p:cNvSpPr txBox="1">
            <a:spLocks noChangeArrowheads="1"/>
          </p:cNvSpPr>
          <p:nvPr/>
        </p:nvSpPr>
        <p:spPr bwMode="auto">
          <a:xfrm>
            <a:off x="4611688" y="2208213"/>
            <a:ext cx="111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2nd</a:t>
            </a:r>
            <a:br>
              <a:rPr lang="en-US" sz="1600" b="1"/>
            </a:br>
            <a:r>
              <a:rPr lang="en-US" sz="1600" b="1"/>
              <a:t>generation</a:t>
            </a:r>
          </a:p>
        </p:txBody>
      </p:sp>
      <p:sp>
        <p:nvSpPr>
          <p:cNvPr id="74768" name="Text Box 18"/>
          <p:cNvSpPr txBox="1">
            <a:spLocks noChangeArrowheads="1"/>
          </p:cNvSpPr>
          <p:nvPr/>
        </p:nvSpPr>
        <p:spPr bwMode="auto">
          <a:xfrm>
            <a:off x="4622800" y="3227388"/>
            <a:ext cx="11160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3rd</a:t>
            </a:r>
            <a:br>
              <a:rPr lang="en-US" sz="1600" b="1"/>
            </a:br>
            <a:r>
              <a:rPr lang="en-US" sz="1600" b="1"/>
              <a:t>generation</a:t>
            </a:r>
          </a:p>
        </p:txBody>
      </p:sp>
      <p:sp>
        <p:nvSpPr>
          <p:cNvPr id="74769" name="Text Box 20"/>
          <p:cNvSpPr txBox="1">
            <a:spLocks noChangeArrowheads="1"/>
          </p:cNvSpPr>
          <p:nvPr/>
        </p:nvSpPr>
        <p:spPr bwMode="auto">
          <a:xfrm>
            <a:off x="628650" y="5900738"/>
            <a:ext cx="3178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Is a widow’s peak a dominant or</a:t>
            </a:r>
            <a:br>
              <a:rPr lang="en-US" sz="1600" b="1"/>
            </a:br>
            <a:r>
              <a:rPr lang="en-US" sz="1600" b="1"/>
              <a:t>recessive trait?</a:t>
            </a:r>
          </a:p>
        </p:txBody>
      </p:sp>
      <p:sp>
        <p:nvSpPr>
          <p:cNvPr id="74770" name="Text Box 21"/>
          <p:cNvSpPr txBox="1">
            <a:spLocks noChangeArrowheads="1"/>
          </p:cNvSpPr>
          <p:nvPr/>
        </p:nvSpPr>
        <p:spPr bwMode="auto">
          <a:xfrm>
            <a:off x="330200" y="5894388"/>
            <a:ext cx="2936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(a)</a:t>
            </a:r>
          </a:p>
        </p:txBody>
      </p:sp>
      <p:sp>
        <p:nvSpPr>
          <p:cNvPr id="74771" name="Text Box 23"/>
          <p:cNvSpPr txBox="1">
            <a:spLocks noChangeArrowheads="1"/>
          </p:cNvSpPr>
          <p:nvPr/>
        </p:nvSpPr>
        <p:spPr bwMode="auto">
          <a:xfrm>
            <a:off x="5053013" y="5894388"/>
            <a:ext cx="3178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Is an attached earlobe a dominant</a:t>
            </a:r>
            <a:br>
              <a:rPr lang="en-US" sz="1600" b="1"/>
            </a:br>
            <a:r>
              <a:rPr lang="en-US" sz="1600" b="1"/>
              <a:t>or recessive trait?</a:t>
            </a:r>
          </a:p>
        </p:txBody>
      </p:sp>
      <p:sp>
        <p:nvSpPr>
          <p:cNvPr id="74772" name="Text Box 24"/>
          <p:cNvSpPr txBox="1">
            <a:spLocks noChangeArrowheads="1"/>
          </p:cNvSpPr>
          <p:nvPr/>
        </p:nvSpPr>
        <p:spPr bwMode="auto">
          <a:xfrm>
            <a:off x="4792663" y="5888038"/>
            <a:ext cx="2936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b)</a:t>
            </a:r>
          </a:p>
        </p:txBody>
      </p:sp>
      <p:sp>
        <p:nvSpPr>
          <p:cNvPr id="74773" name="Text Box 25"/>
          <p:cNvSpPr txBox="1">
            <a:spLocks noChangeArrowheads="1"/>
          </p:cNvSpPr>
          <p:nvPr/>
        </p:nvSpPr>
        <p:spPr bwMode="auto">
          <a:xfrm>
            <a:off x="1687513" y="5200650"/>
            <a:ext cx="904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Widow’s</a:t>
            </a:r>
            <a:br>
              <a:rPr lang="en-US" sz="1600" b="1"/>
            </a:br>
            <a:r>
              <a:rPr lang="en-US" sz="1600" b="1"/>
              <a:t>peak</a:t>
            </a:r>
          </a:p>
        </p:txBody>
      </p:sp>
      <p:sp>
        <p:nvSpPr>
          <p:cNvPr id="74774" name="Text Box 26"/>
          <p:cNvSpPr txBox="1">
            <a:spLocks noChangeArrowheads="1"/>
          </p:cNvSpPr>
          <p:nvPr/>
        </p:nvSpPr>
        <p:spPr bwMode="auto">
          <a:xfrm>
            <a:off x="3398838" y="5194300"/>
            <a:ext cx="1130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No widow’s</a:t>
            </a:r>
            <a:br>
              <a:rPr lang="en-US" sz="1600" b="1"/>
            </a:br>
            <a:r>
              <a:rPr lang="en-US" sz="1600" b="1"/>
              <a:t>peak</a:t>
            </a:r>
          </a:p>
        </p:txBody>
      </p:sp>
      <p:sp>
        <p:nvSpPr>
          <p:cNvPr id="74775" name="Text Box 27"/>
          <p:cNvSpPr txBox="1">
            <a:spLocks noChangeArrowheads="1"/>
          </p:cNvSpPr>
          <p:nvPr/>
        </p:nvSpPr>
        <p:spPr bwMode="auto">
          <a:xfrm>
            <a:off x="5919788" y="5200650"/>
            <a:ext cx="9715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Attached</a:t>
            </a:r>
            <a:br>
              <a:rPr lang="en-US" sz="1600" b="1"/>
            </a:br>
            <a:r>
              <a:rPr lang="en-US" sz="1600" b="1"/>
              <a:t>earlobe</a:t>
            </a:r>
          </a:p>
        </p:txBody>
      </p:sp>
      <p:sp>
        <p:nvSpPr>
          <p:cNvPr id="74776" name="Text Box 28"/>
          <p:cNvSpPr txBox="1">
            <a:spLocks noChangeArrowheads="1"/>
          </p:cNvSpPr>
          <p:nvPr/>
        </p:nvSpPr>
        <p:spPr bwMode="auto">
          <a:xfrm>
            <a:off x="7977188" y="5195888"/>
            <a:ext cx="7731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Free</a:t>
            </a:r>
            <a:br>
              <a:rPr lang="en-US" sz="1600" b="1"/>
            </a:br>
            <a:r>
              <a:rPr lang="en-US" sz="1600" b="1"/>
              <a:t>earlobe</a:t>
            </a:r>
          </a:p>
        </p:txBody>
      </p:sp>
      <p:sp>
        <p:nvSpPr>
          <p:cNvPr id="74777" name="Text Box 29"/>
          <p:cNvSpPr txBox="1">
            <a:spLocks noChangeArrowheads="1"/>
          </p:cNvSpPr>
          <p:nvPr/>
        </p:nvSpPr>
        <p:spPr bwMode="auto">
          <a:xfrm>
            <a:off x="7408863" y="3803650"/>
            <a:ext cx="3762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r>
              <a:rPr lang="en-US" sz="1600" b="1"/>
              <a:t/>
            </a:r>
            <a:br>
              <a:rPr lang="en-US" sz="1600" b="1"/>
            </a:br>
            <a:r>
              <a:rPr lang="en-US" sz="1600" b="1"/>
              <a:t>or</a:t>
            </a:r>
            <a:br>
              <a:rPr lang="en-US" sz="1600" b="1"/>
            </a:b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778" name="Text Box 30"/>
          <p:cNvSpPr txBox="1">
            <a:spLocks noChangeArrowheads="1"/>
          </p:cNvSpPr>
          <p:nvPr/>
        </p:nvSpPr>
        <p:spPr bwMode="auto">
          <a:xfrm>
            <a:off x="2574925" y="4179888"/>
            <a:ext cx="376238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r>
              <a:rPr lang="en-US" sz="1600" b="1"/>
              <a:t/>
            </a:r>
            <a:br>
              <a:rPr lang="en-US" sz="1600" b="1"/>
            </a:br>
            <a:r>
              <a:rPr lang="en-US" sz="1600" b="1"/>
              <a:t>or</a:t>
            </a:r>
            <a:br>
              <a:rPr lang="en-US" sz="1600" b="1"/>
            </a:b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79" name="Text Box 31"/>
          <p:cNvSpPr txBox="1">
            <a:spLocks noChangeArrowheads="1"/>
          </p:cNvSpPr>
          <p:nvPr/>
        </p:nvSpPr>
        <p:spPr bwMode="auto">
          <a:xfrm>
            <a:off x="1682750" y="2109788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80" name="Text Box 32"/>
          <p:cNvSpPr txBox="1">
            <a:spLocks noChangeArrowheads="1"/>
          </p:cNvSpPr>
          <p:nvPr/>
        </p:nvSpPr>
        <p:spPr bwMode="auto">
          <a:xfrm>
            <a:off x="2324100" y="2105025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81" name="Text Box 33"/>
          <p:cNvSpPr txBox="1">
            <a:spLocks noChangeArrowheads="1"/>
          </p:cNvSpPr>
          <p:nvPr/>
        </p:nvSpPr>
        <p:spPr bwMode="auto">
          <a:xfrm>
            <a:off x="3130550" y="2105025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82" name="Text Box 34"/>
          <p:cNvSpPr txBox="1">
            <a:spLocks noChangeArrowheads="1"/>
          </p:cNvSpPr>
          <p:nvPr/>
        </p:nvSpPr>
        <p:spPr bwMode="auto">
          <a:xfrm>
            <a:off x="3767138" y="2103438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83" name="Text Box 35"/>
          <p:cNvSpPr txBox="1">
            <a:spLocks noChangeArrowheads="1"/>
          </p:cNvSpPr>
          <p:nvPr/>
        </p:nvSpPr>
        <p:spPr bwMode="auto">
          <a:xfrm>
            <a:off x="1411288" y="3135313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84" name="Text Box 36"/>
          <p:cNvSpPr txBox="1">
            <a:spLocks noChangeArrowheads="1"/>
          </p:cNvSpPr>
          <p:nvPr/>
        </p:nvSpPr>
        <p:spPr bwMode="auto">
          <a:xfrm>
            <a:off x="2587625" y="3148013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85" name="Text Box 37"/>
          <p:cNvSpPr txBox="1">
            <a:spLocks noChangeArrowheads="1"/>
          </p:cNvSpPr>
          <p:nvPr/>
        </p:nvSpPr>
        <p:spPr bwMode="auto">
          <a:xfrm>
            <a:off x="3197225" y="3148013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86" name="Text Box 38"/>
          <p:cNvSpPr txBox="1">
            <a:spLocks noChangeArrowheads="1"/>
          </p:cNvSpPr>
          <p:nvPr/>
        </p:nvSpPr>
        <p:spPr bwMode="auto">
          <a:xfrm>
            <a:off x="1827213" y="3143250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87" name="Text Box 39"/>
          <p:cNvSpPr txBox="1">
            <a:spLocks noChangeArrowheads="1"/>
          </p:cNvSpPr>
          <p:nvPr/>
        </p:nvSpPr>
        <p:spPr bwMode="auto">
          <a:xfrm>
            <a:off x="2203450" y="3138488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88" name="Text Box 40"/>
          <p:cNvSpPr txBox="1">
            <a:spLocks noChangeArrowheads="1"/>
          </p:cNvSpPr>
          <p:nvPr/>
        </p:nvSpPr>
        <p:spPr bwMode="auto">
          <a:xfrm>
            <a:off x="3736975" y="3149600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89" name="Text Box 41"/>
          <p:cNvSpPr txBox="1">
            <a:spLocks noChangeArrowheads="1"/>
          </p:cNvSpPr>
          <p:nvPr/>
        </p:nvSpPr>
        <p:spPr bwMode="auto">
          <a:xfrm>
            <a:off x="3168650" y="4183063"/>
            <a:ext cx="3365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ww</a:t>
            </a:r>
            <a:endParaRPr lang="en-US" sz="1600" b="1"/>
          </a:p>
        </p:txBody>
      </p:sp>
      <p:sp>
        <p:nvSpPr>
          <p:cNvPr id="74790" name="Text Box 42"/>
          <p:cNvSpPr txBox="1">
            <a:spLocks noChangeArrowheads="1"/>
          </p:cNvSpPr>
          <p:nvPr/>
        </p:nvSpPr>
        <p:spPr bwMode="auto">
          <a:xfrm>
            <a:off x="6011863" y="1720850"/>
            <a:ext cx="2571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791" name="Text Box 43"/>
          <p:cNvSpPr txBox="1">
            <a:spLocks noChangeArrowheads="1"/>
          </p:cNvSpPr>
          <p:nvPr/>
        </p:nvSpPr>
        <p:spPr bwMode="auto">
          <a:xfrm>
            <a:off x="6638925" y="1727200"/>
            <a:ext cx="2571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792" name="Text Box 44"/>
          <p:cNvSpPr txBox="1">
            <a:spLocks noChangeArrowheads="1"/>
          </p:cNvSpPr>
          <p:nvPr/>
        </p:nvSpPr>
        <p:spPr bwMode="auto">
          <a:xfrm>
            <a:off x="8108950" y="1714500"/>
            <a:ext cx="2571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793" name="Text Box 45"/>
          <p:cNvSpPr txBox="1">
            <a:spLocks noChangeArrowheads="1"/>
          </p:cNvSpPr>
          <p:nvPr/>
        </p:nvSpPr>
        <p:spPr bwMode="auto">
          <a:xfrm>
            <a:off x="6916738" y="2771775"/>
            <a:ext cx="2571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794" name="Text Box 46"/>
          <p:cNvSpPr txBox="1">
            <a:spLocks noChangeArrowheads="1"/>
          </p:cNvSpPr>
          <p:nvPr/>
        </p:nvSpPr>
        <p:spPr bwMode="auto">
          <a:xfrm>
            <a:off x="7539038" y="2760663"/>
            <a:ext cx="2571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795" name="Text Box 47"/>
          <p:cNvSpPr txBox="1">
            <a:spLocks noChangeArrowheads="1"/>
          </p:cNvSpPr>
          <p:nvPr/>
        </p:nvSpPr>
        <p:spPr bwMode="auto">
          <a:xfrm>
            <a:off x="7486650" y="1716088"/>
            <a:ext cx="190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796" name="Text Box 48"/>
          <p:cNvSpPr txBox="1">
            <a:spLocks noChangeArrowheads="1"/>
          </p:cNvSpPr>
          <p:nvPr/>
        </p:nvSpPr>
        <p:spPr bwMode="auto">
          <a:xfrm>
            <a:off x="8088313" y="2754313"/>
            <a:ext cx="190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797" name="Text Box 49"/>
          <p:cNvSpPr txBox="1">
            <a:spLocks noChangeArrowheads="1"/>
          </p:cNvSpPr>
          <p:nvPr/>
        </p:nvSpPr>
        <p:spPr bwMode="auto">
          <a:xfrm>
            <a:off x="6554788" y="2757488"/>
            <a:ext cx="190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798" name="Text Box 50"/>
          <p:cNvSpPr txBox="1">
            <a:spLocks noChangeArrowheads="1"/>
          </p:cNvSpPr>
          <p:nvPr/>
        </p:nvSpPr>
        <p:spPr bwMode="auto">
          <a:xfrm>
            <a:off x="6180138" y="2755900"/>
            <a:ext cx="190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799" name="Text Box 51"/>
          <p:cNvSpPr txBox="1">
            <a:spLocks noChangeArrowheads="1"/>
          </p:cNvSpPr>
          <p:nvPr/>
        </p:nvSpPr>
        <p:spPr bwMode="auto">
          <a:xfrm>
            <a:off x="5153025" y="2765425"/>
            <a:ext cx="8921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 </a:t>
            </a:r>
            <a:r>
              <a:rPr lang="en-US" sz="1600" b="1"/>
              <a:t>or </a:t>
            </a: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74800" name="Text Box 52"/>
          <p:cNvSpPr txBox="1">
            <a:spLocks noChangeArrowheads="1"/>
          </p:cNvSpPr>
          <p:nvPr/>
        </p:nvSpPr>
        <p:spPr bwMode="auto">
          <a:xfrm>
            <a:off x="6983413" y="3797300"/>
            <a:ext cx="190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" pitchFamily="84" charset="0"/>
              </a:rPr>
              <a:t>ff</a:t>
            </a:r>
            <a:endParaRPr lang="en-US" sz="1600" b="1"/>
          </a:p>
        </p:txBody>
      </p:sp>
      <p:sp>
        <p:nvSpPr>
          <p:cNvPr id="49" name="TextBox 48"/>
          <p:cNvSpPr txBox="1"/>
          <p:nvPr/>
        </p:nvSpPr>
        <p:spPr>
          <a:xfrm>
            <a:off x="2743200" y="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(33-34)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88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dirty="0" smtClean="0"/>
              <a:t>The Behavior of Recessive Alleles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5353050"/>
          </a:xfrm>
        </p:spPr>
        <p:txBody>
          <a:bodyPr/>
          <a:lstStyle/>
          <a:p>
            <a:pPr eaLnBrk="1" hangingPunct="1"/>
            <a:r>
              <a:rPr lang="en-US" dirty="0" smtClean="0"/>
              <a:t>Recessively inherited disorders show up only in individuals homozygous for the allele</a:t>
            </a:r>
          </a:p>
          <a:p>
            <a:pPr eaLnBrk="1" hangingPunct="1"/>
            <a:r>
              <a:rPr lang="en-US" b="1" dirty="0" smtClean="0"/>
              <a:t>Carriers</a:t>
            </a:r>
            <a:r>
              <a:rPr lang="en-US" dirty="0" smtClean="0"/>
              <a:t> are heterozygous individuals who carry the recessive allele but are phenotypically normal; most individuals with recessive disorders are born to carrier parents</a:t>
            </a:r>
          </a:p>
          <a:p>
            <a:pPr eaLnBrk="1" hangingPunct="1"/>
            <a:r>
              <a:rPr lang="en-US" dirty="0" smtClean="0"/>
              <a:t>Albinism is a recessive condition characterized by a lack of pigmentation in skin and hair</a:t>
            </a:r>
          </a:p>
        </p:txBody>
      </p:sp>
      <p:grpSp>
        <p:nvGrpSpPr>
          <p:cNvPr id="8192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193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192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26" name="Group 11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1928" name="Rectangle 12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1927" name="Rectangle 1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14.16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2947" name="Picture 4" descr="14_16_Albinism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175" y="1203325"/>
            <a:ext cx="659765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3025775" y="1239838"/>
            <a:ext cx="90646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Parents</a:t>
            </a:r>
          </a:p>
        </p:txBody>
      </p:sp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2146300" y="1631950"/>
            <a:ext cx="8937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Normal</a:t>
            </a:r>
            <a:br>
              <a:rPr lang="en-US" sz="1800" b="1"/>
            </a:br>
            <a:r>
              <a:rPr lang="en-US" sz="1800" b="1" i="1">
                <a:latin typeface="Times" pitchFamily="84" charset="0"/>
              </a:rPr>
              <a:t>Aa</a:t>
            </a:r>
            <a:endParaRPr lang="en-US" sz="1800" b="1"/>
          </a:p>
        </p:txBody>
      </p:sp>
      <p:sp>
        <p:nvSpPr>
          <p:cNvPr id="82950" name="Text Box 7"/>
          <p:cNvSpPr txBox="1">
            <a:spLocks noChangeArrowheads="1"/>
          </p:cNvSpPr>
          <p:nvPr/>
        </p:nvSpPr>
        <p:spPr bwMode="auto">
          <a:xfrm>
            <a:off x="2098675" y="2419350"/>
            <a:ext cx="7477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Sperm</a:t>
            </a:r>
          </a:p>
        </p:txBody>
      </p:sp>
      <p:sp>
        <p:nvSpPr>
          <p:cNvPr id="82951" name="Text Box 8"/>
          <p:cNvSpPr txBox="1">
            <a:spLocks noChangeArrowheads="1"/>
          </p:cNvSpPr>
          <p:nvPr/>
        </p:nvSpPr>
        <p:spPr bwMode="auto">
          <a:xfrm>
            <a:off x="1306513" y="3292475"/>
            <a:ext cx="576262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Eggs</a:t>
            </a:r>
          </a:p>
        </p:txBody>
      </p:sp>
      <p:sp>
        <p:nvSpPr>
          <p:cNvPr id="82952" name="Text Box 9"/>
          <p:cNvSpPr txBox="1">
            <a:spLocks noChangeArrowheads="1"/>
          </p:cNvSpPr>
          <p:nvPr/>
        </p:nvSpPr>
        <p:spPr bwMode="auto">
          <a:xfrm>
            <a:off x="3792538" y="1612900"/>
            <a:ext cx="89376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Normal</a:t>
            </a:r>
            <a:br>
              <a:rPr lang="en-US" sz="1800" b="1"/>
            </a:br>
            <a:r>
              <a:rPr lang="en-US" sz="1800" b="1" i="1">
                <a:latin typeface="Times" pitchFamily="84" charset="0"/>
              </a:rPr>
              <a:t>Aa</a:t>
            </a:r>
            <a:endParaRPr lang="en-US" sz="1800" b="1"/>
          </a:p>
        </p:txBody>
      </p:sp>
      <p:sp>
        <p:nvSpPr>
          <p:cNvPr id="82953" name="Text Box 10"/>
          <p:cNvSpPr txBox="1">
            <a:spLocks noChangeArrowheads="1"/>
          </p:cNvSpPr>
          <p:nvPr/>
        </p:nvSpPr>
        <p:spPr bwMode="auto">
          <a:xfrm>
            <a:off x="2311400" y="3582988"/>
            <a:ext cx="89376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AA</a:t>
            </a:r>
            <a:endParaRPr lang="en-US" sz="1800" b="1"/>
          </a:p>
          <a:p>
            <a:pPr algn="ctr">
              <a:lnSpc>
                <a:spcPct val="90000"/>
              </a:lnSpc>
            </a:pPr>
            <a:r>
              <a:rPr lang="en-US" sz="1800" b="1"/>
              <a:t>Normal</a:t>
            </a:r>
            <a:br>
              <a:rPr lang="en-US" sz="1800" b="1"/>
            </a:br>
            <a:endParaRPr lang="en-US" sz="1800" b="1"/>
          </a:p>
        </p:txBody>
      </p:sp>
      <p:sp>
        <p:nvSpPr>
          <p:cNvPr id="82954" name="Text Box 11"/>
          <p:cNvSpPr txBox="1">
            <a:spLocks noChangeArrowheads="1"/>
          </p:cNvSpPr>
          <p:nvPr/>
        </p:nvSpPr>
        <p:spPr bwMode="auto">
          <a:xfrm>
            <a:off x="3694113" y="3457575"/>
            <a:ext cx="920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Aa</a:t>
            </a:r>
            <a:endParaRPr lang="en-US" sz="1800" b="1"/>
          </a:p>
          <a:p>
            <a:pPr algn="ctr">
              <a:lnSpc>
                <a:spcPct val="90000"/>
              </a:lnSpc>
            </a:pPr>
            <a:r>
              <a:rPr lang="en-US" sz="1800" b="1"/>
              <a:t>Normal</a:t>
            </a:r>
            <a:br>
              <a:rPr lang="en-US" sz="1800" b="1"/>
            </a:br>
            <a:r>
              <a:rPr lang="en-US" sz="1800" b="1"/>
              <a:t>(carrier)</a:t>
            </a:r>
            <a:br>
              <a:rPr lang="en-US" sz="1800" b="1"/>
            </a:br>
            <a:endParaRPr lang="en-US" sz="1800" b="1"/>
          </a:p>
        </p:txBody>
      </p:sp>
      <p:sp>
        <p:nvSpPr>
          <p:cNvPr id="82955" name="Text Box 12"/>
          <p:cNvSpPr txBox="1">
            <a:spLocks noChangeArrowheads="1"/>
          </p:cNvSpPr>
          <p:nvPr/>
        </p:nvSpPr>
        <p:spPr bwMode="auto">
          <a:xfrm>
            <a:off x="2287588" y="4524375"/>
            <a:ext cx="920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Aa</a:t>
            </a:r>
            <a:endParaRPr lang="en-US" sz="1800" b="1"/>
          </a:p>
          <a:p>
            <a:pPr algn="ctr">
              <a:lnSpc>
                <a:spcPct val="90000"/>
              </a:lnSpc>
            </a:pPr>
            <a:r>
              <a:rPr lang="en-US" sz="1800" b="1"/>
              <a:t>Normal</a:t>
            </a:r>
            <a:br>
              <a:rPr lang="en-US" sz="1800" b="1"/>
            </a:br>
            <a:r>
              <a:rPr lang="en-US" sz="1800" b="1"/>
              <a:t>(carrier)</a:t>
            </a:r>
            <a:br>
              <a:rPr lang="en-US" sz="1800" b="1"/>
            </a:br>
            <a:endParaRPr lang="en-US" sz="1800" b="1"/>
          </a:p>
        </p:txBody>
      </p:sp>
      <p:sp>
        <p:nvSpPr>
          <p:cNvPr id="82956" name="Text Box 13"/>
          <p:cNvSpPr txBox="1">
            <a:spLocks noChangeArrowheads="1"/>
          </p:cNvSpPr>
          <p:nvPr/>
        </p:nvSpPr>
        <p:spPr bwMode="auto">
          <a:xfrm>
            <a:off x="3706813" y="4675188"/>
            <a:ext cx="8937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aa</a:t>
            </a:r>
            <a:endParaRPr lang="en-US" sz="1800" b="1"/>
          </a:p>
          <a:p>
            <a:pPr algn="ctr">
              <a:lnSpc>
                <a:spcPct val="90000"/>
              </a:lnSpc>
            </a:pPr>
            <a:r>
              <a:rPr lang="en-US" sz="1800" b="1"/>
              <a:t>Albino</a:t>
            </a:r>
            <a:br>
              <a:rPr lang="en-US" sz="1800" b="1"/>
            </a:br>
            <a:endParaRPr lang="en-US" sz="1800" b="1"/>
          </a:p>
        </p:txBody>
      </p:sp>
      <p:sp>
        <p:nvSpPr>
          <p:cNvPr id="82957" name="Text Box 14"/>
          <p:cNvSpPr txBox="1">
            <a:spLocks noChangeArrowheads="1"/>
          </p:cNvSpPr>
          <p:nvPr/>
        </p:nvSpPr>
        <p:spPr bwMode="auto">
          <a:xfrm>
            <a:off x="2674938" y="2887663"/>
            <a:ext cx="179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A</a:t>
            </a:r>
            <a:endParaRPr lang="en-US" sz="1800" b="1"/>
          </a:p>
        </p:txBody>
      </p:sp>
      <p:sp>
        <p:nvSpPr>
          <p:cNvPr id="82958" name="Text Box 15"/>
          <p:cNvSpPr txBox="1">
            <a:spLocks noChangeArrowheads="1"/>
          </p:cNvSpPr>
          <p:nvPr/>
        </p:nvSpPr>
        <p:spPr bwMode="auto">
          <a:xfrm>
            <a:off x="1635125" y="3741738"/>
            <a:ext cx="179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A</a:t>
            </a:r>
            <a:endParaRPr lang="en-US" sz="1800" b="1"/>
          </a:p>
        </p:txBody>
      </p:sp>
      <p:sp>
        <p:nvSpPr>
          <p:cNvPr id="82959" name="Text Box 16"/>
          <p:cNvSpPr txBox="1">
            <a:spLocks noChangeArrowheads="1"/>
          </p:cNvSpPr>
          <p:nvPr/>
        </p:nvSpPr>
        <p:spPr bwMode="auto">
          <a:xfrm>
            <a:off x="1666875" y="4808538"/>
            <a:ext cx="179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a</a:t>
            </a:r>
            <a:endParaRPr lang="en-US" sz="1800" b="1"/>
          </a:p>
        </p:txBody>
      </p:sp>
      <p:sp>
        <p:nvSpPr>
          <p:cNvPr id="82960" name="Text Box 17"/>
          <p:cNvSpPr txBox="1">
            <a:spLocks noChangeArrowheads="1"/>
          </p:cNvSpPr>
          <p:nvPr/>
        </p:nvSpPr>
        <p:spPr bwMode="auto">
          <a:xfrm>
            <a:off x="4067175" y="2884488"/>
            <a:ext cx="179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" pitchFamily="84" charset="0"/>
              </a:rPr>
              <a:t>a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Cystic Fibrosis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5187950"/>
          </a:xfrm>
        </p:spPr>
        <p:txBody>
          <a:bodyPr/>
          <a:lstStyle/>
          <a:p>
            <a:pPr eaLnBrk="1" hangingPunct="1"/>
            <a:r>
              <a:rPr lang="en-US" b="1" dirty="0" smtClean="0"/>
              <a:t>Cystic fibrosis</a:t>
            </a:r>
            <a:r>
              <a:rPr lang="en-US" dirty="0" smtClean="0"/>
              <a:t> is the most common lethal genetic disease in the United </a:t>
            </a:r>
            <a:r>
              <a:rPr lang="en-US" dirty="0" err="1" smtClean="0"/>
              <a:t>States,striking</a:t>
            </a:r>
            <a:r>
              <a:rPr lang="en-US" dirty="0" smtClean="0"/>
              <a:t> one out of every 2,500 people of European descent </a:t>
            </a:r>
          </a:p>
          <a:p>
            <a:pPr eaLnBrk="1" hangingPunct="1"/>
            <a:r>
              <a:rPr lang="en-US" dirty="0" smtClean="0"/>
              <a:t>The cystic fibrosis allele results in defective or absent chloride transport channels in plasma membranes leading to a buildup of chloride ions outside the cell</a:t>
            </a:r>
          </a:p>
          <a:p>
            <a:pPr eaLnBrk="1" hangingPunct="1"/>
            <a:r>
              <a:rPr lang="en-US" dirty="0" smtClean="0"/>
              <a:t>Symptoms include mucus buildup in some internal organs and abnormal absorption of nutrients in the small intestine (35 on next several slides)</a:t>
            </a:r>
          </a:p>
        </p:txBody>
      </p:sp>
      <p:grpSp>
        <p:nvGrpSpPr>
          <p:cNvPr id="8602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602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602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96200" cy="502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7" descr="181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04088"/>
            <a:ext cx="8686800" cy="6153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80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200400" cy="5029200"/>
          </a:xfrm>
        </p:spPr>
        <p:txBody>
          <a:bodyPr/>
          <a:lstStyle/>
          <a:p>
            <a:r>
              <a:rPr lang="en-US" dirty="0" smtClean="0"/>
              <a:t>Most common lethal genetic disease in the U.S.</a:t>
            </a:r>
          </a:p>
          <a:p>
            <a:r>
              <a:rPr lang="en-US" dirty="0" smtClean="0"/>
              <a:t>Most frequent in Caucasian populations</a:t>
            </a:r>
          </a:p>
          <a:p>
            <a:pPr lvl="1"/>
            <a:r>
              <a:rPr lang="en-US" dirty="0" smtClean="0"/>
              <a:t>1 in 28 is a carrier</a:t>
            </a:r>
          </a:p>
          <a:p>
            <a:pPr lvl="1"/>
            <a:r>
              <a:rPr lang="en-US" dirty="0" smtClean="0"/>
              <a:t>1 in 2,500 children have the disease</a:t>
            </a:r>
          </a:p>
          <a:p>
            <a:endParaRPr lang="en-US" dirty="0"/>
          </a:p>
        </p:txBody>
      </p:sp>
      <p:pic>
        <p:nvPicPr>
          <p:cNvPr id="4" name="Picture 5" descr="GeneTherapy-Targe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609600"/>
            <a:ext cx="5638800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07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stemcells.nih.gov/StaticResources/info/scireport/images/figure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3412"/>
            <a:ext cx="9126659" cy="68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583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779463"/>
            <a:ext cx="8980487" cy="503237"/>
          </a:xfrm>
        </p:spPr>
        <p:txBody>
          <a:bodyPr/>
          <a:lstStyle/>
          <a:p>
            <a:pPr eaLnBrk="1" hangingPunct="1"/>
            <a:r>
              <a:rPr lang="en-US" i="1" smtClean="0"/>
              <a:t>Sickle-Cell Disease: A Genetic Disorder with Evolutionary Implications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153400" cy="4895850"/>
          </a:xfrm>
        </p:spPr>
        <p:txBody>
          <a:bodyPr/>
          <a:lstStyle/>
          <a:p>
            <a:pPr eaLnBrk="1" hangingPunct="1"/>
            <a:r>
              <a:rPr lang="en-US" b="1" smtClean="0"/>
              <a:t>Sickle-cell disease</a:t>
            </a:r>
            <a:r>
              <a:rPr lang="en-US" smtClean="0"/>
              <a:t> affects one out of 400 African-Americans</a:t>
            </a:r>
          </a:p>
          <a:p>
            <a:pPr eaLnBrk="1" hangingPunct="1"/>
            <a:r>
              <a:rPr lang="en-US" smtClean="0"/>
              <a:t>The disease is caused by the substitution of a single amino acid in the hemoglobin protein in red blood cells</a:t>
            </a:r>
          </a:p>
          <a:p>
            <a:pPr eaLnBrk="1" hangingPunct="1"/>
            <a:r>
              <a:rPr lang="en-US" smtClean="0"/>
              <a:t>In homozygous individuals, all hemoglobin is abnormal (sickle-cell)</a:t>
            </a:r>
          </a:p>
          <a:p>
            <a:pPr eaLnBrk="1" hangingPunct="1"/>
            <a:r>
              <a:rPr lang="en-US" smtClean="0"/>
              <a:t>Symptoms include physical weakness, pain, organ damage, and even paralysis</a:t>
            </a:r>
          </a:p>
        </p:txBody>
      </p:sp>
      <p:grpSp>
        <p:nvGrpSpPr>
          <p:cNvPr id="8704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704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704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14-15-PleiotropicEffects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35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63500" indent="6350" eaLnBrk="1" hangingPunct="1"/>
            <a:r>
              <a:rPr lang="en-US" sz="800">
                <a:latin typeface="Times New Roman" pitchFamily="84" charset="0"/>
              </a:rPr>
              <a:t>Fig. 14-UN1</a:t>
            </a:r>
            <a:endParaRPr lang="en-US" sz="900" b="1">
              <a:solidFill>
                <a:schemeClr val="tx2"/>
              </a:solidFill>
              <a:latin typeface="Times New Roman" pitchFamily="84" charset="0"/>
            </a:endParaRPr>
          </a:p>
        </p:txBody>
      </p:sp>
      <p:grpSp>
        <p:nvGrpSpPr>
          <p:cNvPr id="88067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807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8068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153400" cy="489585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Heterozygotes (said to have sickle-cell trait) are usually healthy but may suffer some symptoms</a:t>
            </a:r>
          </a:p>
          <a:p>
            <a:pPr eaLnBrk="1" hangingPunct="1"/>
            <a:r>
              <a:rPr lang="en-US" smtClean="0"/>
              <a:t>About one out of ten African Americans has sickle cell trait, an unusually high frequency of an allele with detrimental effects in homozygotes</a:t>
            </a:r>
          </a:p>
          <a:p>
            <a:pPr eaLnBrk="1" hangingPunct="1"/>
            <a:r>
              <a:rPr lang="en-US" smtClean="0"/>
              <a:t>Heterozygotes are less susceptible to the malaria parasite, so there is an advantage to being heterozygous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3683000"/>
          </a:xfrm>
        </p:spPr>
        <p:txBody>
          <a:bodyPr/>
          <a:lstStyle/>
          <a:p>
            <a:pPr eaLnBrk="1" hangingPunct="1"/>
            <a:r>
              <a:rPr lang="en-US" dirty="0" smtClean="0"/>
              <a:t>Mendel chose to track only those characters that occurred in two distinct alternative forms</a:t>
            </a:r>
          </a:p>
          <a:p>
            <a:pPr eaLnBrk="1" hangingPunct="1"/>
            <a:r>
              <a:rPr lang="en-US" dirty="0" smtClean="0"/>
              <a:t>He also used varieties that were </a:t>
            </a:r>
            <a:r>
              <a:rPr lang="en-US" b="1" dirty="0" smtClean="0"/>
              <a:t>true-breeding</a:t>
            </a:r>
            <a:r>
              <a:rPr lang="en-US" dirty="0" smtClean="0"/>
              <a:t> (plants that produce offspring of the same variety when they self-pollinate)</a:t>
            </a:r>
          </a:p>
        </p:txBody>
      </p:sp>
      <p:grpSp>
        <p:nvGrpSpPr>
          <p:cNvPr id="13315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331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Enzymes are chemical compounds that increase the rate at which reactions take place in a living organism. 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as a group these chemical reactions are referred to as metabolism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Without enzymes, most chemical changes in an organism would proceed so slowly that the organism could not survive.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If an enzyme is missing from the body or not functioning as it should, a metabolic disorder may develop.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Tay</a:t>
            </a:r>
            <a:r>
              <a:rPr lang="en-US" dirty="0" smtClean="0"/>
              <a:t>-Sachs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fatal genetic lipid storage disorder in which harmful quantities of a fatty substance called </a:t>
            </a:r>
            <a:r>
              <a:rPr lang="en-US" b="1" i="1" dirty="0" err="1" smtClean="0"/>
              <a:t>ganglioside</a:t>
            </a:r>
            <a:r>
              <a:rPr lang="en-US" b="1" i="1" dirty="0" smtClean="0"/>
              <a:t> GM2</a:t>
            </a:r>
            <a:r>
              <a:rPr lang="en-US" dirty="0" smtClean="0"/>
              <a:t> build up in tissues and CNS </a:t>
            </a:r>
          </a:p>
          <a:p>
            <a:r>
              <a:rPr lang="en-US" dirty="0" smtClean="0"/>
              <a:t>Is common to people of Jewish and eastern European descent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5" descr="p1taysachs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038600"/>
            <a:ext cx="21336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50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166360"/>
            <a:ext cx="8458200" cy="1691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47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9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Tay</a:t>
            </a:r>
            <a:r>
              <a:rPr lang="en-US" dirty="0" smtClean="0"/>
              <a:t>-Sachs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Inheriting this recessive disorder results in your bodies inability to make a functional enzyme called </a:t>
            </a:r>
            <a:r>
              <a:rPr lang="en-US" i="1" dirty="0" smtClean="0"/>
              <a:t>beta-</a:t>
            </a:r>
            <a:r>
              <a:rPr lang="en-US" i="1" dirty="0" err="1" smtClean="0"/>
              <a:t>hexosaminidase</a:t>
            </a:r>
            <a:r>
              <a:rPr lang="en-US" i="1" dirty="0" smtClean="0"/>
              <a:t> A</a:t>
            </a:r>
          </a:p>
          <a:p>
            <a:pPr lvl="1"/>
            <a:r>
              <a:rPr lang="en-US" dirty="0" smtClean="0"/>
              <a:t> normally breaks down acidic fatty materials known as </a:t>
            </a:r>
            <a:r>
              <a:rPr lang="en-US" i="1" dirty="0" err="1" smtClean="0"/>
              <a:t>gangliosides</a:t>
            </a:r>
            <a:r>
              <a:rPr lang="en-US" dirty="0" smtClean="0"/>
              <a:t> that are produced and stored in tissues of the CNS, causing the lipid to accumulate in the cells</a:t>
            </a:r>
          </a:p>
          <a:p>
            <a:endParaRPr lang="en-US" dirty="0"/>
          </a:p>
        </p:txBody>
      </p:sp>
      <p:pic>
        <p:nvPicPr>
          <p:cNvPr id="4" name="Picture 5" descr="SL29B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95800"/>
            <a:ext cx="86106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3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Tay</a:t>
            </a:r>
            <a:r>
              <a:rPr lang="en-US" dirty="0" smtClean="0"/>
              <a:t>-Sachs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Infants with </a:t>
            </a:r>
            <a:r>
              <a:rPr lang="en-US" dirty="0" err="1" smtClean="0"/>
              <a:t>Tay</a:t>
            </a:r>
            <a:r>
              <a:rPr lang="en-US" dirty="0" smtClean="0"/>
              <a:t>-Sachs disease appear to develop normally for the first few months of life. </a:t>
            </a:r>
          </a:p>
          <a:p>
            <a:r>
              <a:rPr lang="en-US" dirty="0" smtClean="0"/>
              <a:t>As nerve cells become distended with fatty material, a relentless deterioration of mental and physical abilities occurs. </a:t>
            </a:r>
          </a:p>
          <a:p>
            <a:r>
              <a:rPr lang="en-US" dirty="0" smtClean="0"/>
              <a:t>Child becomes blind, deaf, and unable to swallow. Muscles begin to atrophy and paralysis sets 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Phenylketonuria</a:t>
            </a:r>
            <a:r>
              <a:rPr lang="en-US" dirty="0" smtClean="0"/>
              <a:t> (PKU)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Phenylketonuria</a:t>
            </a:r>
            <a:r>
              <a:rPr lang="en-US" dirty="0" smtClean="0"/>
              <a:t> (PKU) is a genetic disorder that is characterized by an inability of the body to utilize the essential amino acid, phenylalanine. </a:t>
            </a:r>
          </a:p>
          <a:p>
            <a:r>
              <a:rPr lang="en-US" dirty="0" smtClean="0"/>
              <a:t>Homozygous PKU infants appear normal at first because the mothers functional enzyme prevented the accumulation of the phenylalanine</a:t>
            </a:r>
          </a:p>
          <a:p>
            <a:r>
              <a:rPr lang="en-US" dirty="0" smtClean="0"/>
              <a:t>Once the infant begins nursing, the phenylalanine rich milk accumulates causing mental retardation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 'classic PKU', the enzyme that breaks down phenylalanine </a:t>
            </a:r>
            <a:r>
              <a:rPr lang="en-US" b="1" dirty="0" err="1" smtClean="0"/>
              <a:t>phenylalanine</a:t>
            </a:r>
            <a:r>
              <a:rPr lang="en-US" b="1" dirty="0" smtClean="0"/>
              <a:t> </a:t>
            </a:r>
            <a:r>
              <a:rPr lang="en-US" b="1" dirty="0" err="1" smtClean="0"/>
              <a:t>hydroxylase</a:t>
            </a:r>
            <a:r>
              <a:rPr lang="en-US" dirty="0" smtClean="0"/>
              <a:t>, is completely or nearly completely deficient.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This enzyme normally converts phenylalanine to the amino acid, tyrosine.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Without this enzyme, phenylalanine and its' breakdown chemicals from other enzyme routes, accumulate in the blood and body tissues.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Ethol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0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PKU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symptoms: vomiting, irritability, an eczema-like rash, and a mousy odor to the urine</a:t>
            </a:r>
          </a:p>
          <a:p>
            <a:r>
              <a:rPr lang="en-US" dirty="0" smtClean="0"/>
              <a:t>Later, severe brain problems occur, such as mental retardation and seizures. </a:t>
            </a:r>
          </a:p>
          <a:p>
            <a:r>
              <a:rPr lang="en-US" dirty="0" smtClean="0"/>
              <a:t>Other commonly noted features in untreated children include: </a:t>
            </a:r>
            <a:r>
              <a:rPr lang="en-US" dirty="0" err="1" smtClean="0"/>
              <a:t>microcephaly</a:t>
            </a:r>
            <a:r>
              <a:rPr lang="en-US" dirty="0" smtClean="0"/>
              <a:t> (small head), prominent cheek and upper jaw bones with widely spaced teeth, poor development of tooth enamel, and decreased body growth.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In a typical experiment, Mendel mated two contrasting, true-breeding varieties, a process called </a:t>
            </a:r>
            <a:r>
              <a:rPr lang="en-US" b="1" dirty="0" smtClean="0"/>
              <a:t>hybridization</a:t>
            </a:r>
          </a:p>
          <a:p>
            <a:pPr eaLnBrk="1" hangingPunct="1"/>
            <a:r>
              <a:rPr lang="en-US" dirty="0" smtClean="0"/>
              <a:t>The true-breeding parents are the </a:t>
            </a:r>
            <a:r>
              <a:rPr lang="en-US" b="1" dirty="0" smtClean="0"/>
              <a:t>P generation</a:t>
            </a:r>
          </a:p>
          <a:p>
            <a:pPr eaLnBrk="1" hangingPunct="1"/>
            <a:r>
              <a:rPr lang="en-US" dirty="0" smtClean="0"/>
              <a:t>The hybrid offspring of the P generation are called the </a:t>
            </a:r>
            <a:r>
              <a:rPr lang="en-US" b="1" dirty="0" smtClean="0"/>
              <a:t>F</a:t>
            </a:r>
            <a:r>
              <a:rPr lang="en-US" b="1" baseline="-25000" dirty="0" smtClean="0"/>
              <a:t>1</a:t>
            </a:r>
            <a:r>
              <a:rPr lang="en-US" b="1" dirty="0" smtClean="0"/>
              <a:t> generation</a:t>
            </a:r>
          </a:p>
          <a:p>
            <a:pPr eaLnBrk="1" hangingPunct="1"/>
            <a:r>
              <a:rPr lang="en-US" dirty="0" smtClean="0"/>
              <a:t>When F</a:t>
            </a:r>
            <a:r>
              <a:rPr lang="en-US" baseline="-25000" dirty="0" smtClean="0"/>
              <a:t>1</a:t>
            </a:r>
            <a:r>
              <a:rPr lang="en-US" dirty="0" smtClean="0"/>
              <a:t> individuals self-pollinate or cross- pollinate with other F</a:t>
            </a:r>
            <a:r>
              <a:rPr lang="en-US" baseline="-25000" dirty="0" smtClean="0"/>
              <a:t>1</a:t>
            </a:r>
            <a:r>
              <a:rPr lang="en-US" dirty="0" smtClean="0"/>
              <a:t> hybrids, the </a:t>
            </a:r>
            <a:r>
              <a:rPr lang="en-US" b="1" dirty="0" smtClean="0"/>
              <a:t>F</a:t>
            </a:r>
            <a:r>
              <a:rPr lang="en-US" b="1" baseline="-25000" dirty="0" smtClean="0"/>
              <a:t>2</a:t>
            </a:r>
            <a:r>
              <a:rPr lang="en-US" b="1" dirty="0" smtClean="0"/>
              <a:t> generation </a:t>
            </a:r>
            <a:r>
              <a:rPr lang="en-US" dirty="0" smtClean="0"/>
              <a:t>is produced (4)</a:t>
            </a:r>
          </a:p>
        </p:txBody>
      </p:sp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434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uesc_07_img03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3962400"/>
            <a:ext cx="3143250" cy="289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PKU Diagnosis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infants are tested for PKU and if positive are fed special diets low in phenylalanine until their brains are fully developed</a:t>
            </a:r>
          </a:p>
          <a:p>
            <a:r>
              <a:rPr lang="en-US" dirty="0" smtClean="0"/>
              <a:t>This helps avoid toxic effects of the disorder</a:t>
            </a:r>
          </a:p>
          <a:p>
            <a:endParaRPr lang="en-US" dirty="0"/>
          </a:p>
        </p:txBody>
      </p:sp>
      <p:pic>
        <p:nvPicPr>
          <p:cNvPr id="4" name="Picture 5" descr="SK195_6_002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267200"/>
            <a:ext cx="4600575" cy="2590800"/>
          </a:xfrm>
          <a:prstGeom prst="rect">
            <a:avLst/>
          </a:prstGeom>
          <a:noFill/>
        </p:spPr>
      </p:pic>
      <p:pic>
        <p:nvPicPr>
          <p:cNvPr id="5" name="Picture 9" descr="Periflex%20Infant%20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18288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9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/>
              <a:t>PKU… A New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724400" cy="4389120"/>
          </a:xfrm>
        </p:spPr>
        <p:txBody>
          <a:bodyPr/>
          <a:lstStyle/>
          <a:p>
            <a:r>
              <a:rPr lang="en-US" dirty="0" smtClean="0"/>
              <a:t>Women who are homozygous for PKU still have high levels of phenylalanine in their bodies that can injure their child</a:t>
            </a:r>
          </a:p>
          <a:p>
            <a:r>
              <a:rPr lang="en-US" dirty="0" smtClean="0"/>
              <a:t>The child can be injured even if it is heterozygous and would normally be okay</a:t>
            </a:r>
          </a:p>
          <a:p>
            <a:endParaRPr lang="en-US" dirty="0"/>
          </a:p>
        </p:txBody>
      </p:sp>
      <p:pic>
        <p:nvPicPr>
          <p:cNvPr id="4" name="Picture 5" descr="pregnant-la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524000"/>
            <a:ext cx="3886200" cy="5334000"/>
          </a:xfrm>
          <a:prstGeom prst="rect">
            <a:avLst/>
          </a:prstGeom>
          <a:noFill/>
        </p:spPr>
      </p:pic>
      <p:pic>
        <p:nvPicPr>
          <p:cNvPr id="5" name="Picture 4" descr="fet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257800"/>
            <a:ext cx="28194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12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ocw.tufts.edu/data/51/551169/551355_xlarge.jpg"/>
          <p:cNvPicPr>
            <a:picLocks noChangeAspect="1" noChangeArrowheads="1"/>
          </p:cNvPicPr>
          <p:nvPr/>
        </p:nvPicPr>
        <p:blipFill>
          <a:blip r:embed="rId2"/>
          <a:srcRect l="10857" t="27152" r="11429" b="26180"/>
          <a:stretch>
            <a:fillRect/>
          </a:stretch>
        </p:blipFill>
        <p:spPr bwMode="auto">
          <a:xfrm>
            <a:off x="3962400" y="2667000"/>
            <a:ext cx="5181600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Recessive Patterns of Heredity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91000" cy="438912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Usually rare.</a:t>
            </a:r>
          </a:p>
          <a:p>
            <a:r>
              <a:rPr lang="en-US" dirty="0" smtClean="0"/>
              <a:t>Skips generations.</a:t>
            </a:r>
          </a:p>
          <a:p>
            <a:r>
              <a:rPr lang="en-US" dirty="0" smtClean="0"/>
              <a:t>Occurrence increases with </a:t>
            </a:r>
            <a:r>
              <a:rPr lang="en-US" dirty="0" err="1" smtClean="0"/>
              <a:t>consaguineous</a:t>
            </a:r>
            <a:r>
              <a:rPr lang="en-US" dirty="0" smtClean="0"/>
              <a:t> </a:t>
            </a:r>
            <a:r>
              <a:rPr lang="en-US" dirty="0" err="1" smtClean="0"/>
              <a:t>matings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Often an enzyme defect.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Dominantly Inherited Disorders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4648200" cy="5187950"/>
          </a:xfrm>
        </p:spPr>
        <p:txBody>
          <a:bodyPr/>
          <a:lstStyle/>
          <a:p>
            <a:pPr eaLnBrk="1" hangingPunct="1"/>
            <a:r>
              <a:rPr lang="en-US" dirty="0" smtClean="0"/>
              <a:t>Some human disorders are caused by dominant alleles</a:t>
            </a:r>
          </a:p>
          <a:p>
            <a:pPr eaLnBrk="1" hangingPunct="1"/>
            <a:r>
              <a:rPr lang="en-US" dirty="0" smtClean="0"/>
              <a:t>Dominant alleles that cause a lethal disease are rare and arise by mutation</a:t>
            </a:r>
          </a:p>
          <a:p>
            <a:pPr eaLnBrk="1" hangingPunct="1"/>
            <a:r>
              <a:rPr lang="en-US" i="1" dirty="0" smtClean="0"/>
              <a:t>Achondroplasia</a:t>
            </a:r>
            <a:r>
              <a:rPr lang="en-US" dirty="0" smtClean="0"/>
              <a:t> is a form of dwarfism caused by a rare dominant allele</a:t>
            </a:r>
          </a:p>
        </p:txBody>
      </p:sp>
      <p:grpSp>
        <p:nvGrpSpPr>
          <p:cNvPr id="8909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909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909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5" descr="autoDomin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066800"/>
            <a:ext cx="41148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5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14.17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0115" name="Picture 4" descr="14_17_Achondroplasia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633413"/>
            <a:ext cx="8548687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2365375" y="949325"/>
            <a:ext cx="90646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Parents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1420813" y="1423988"/>
            <a:ext cx="8937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200" b="1"/>
              <a:t>Dwarf</a:t>
            </a:r>
            <a:br>
              <a:rPr lang="en-US" sz="2200" b="1"/>
            </a:br>
            <a:r>
              <a:rPr lang="en-US" sz="2200" b="1" i="1">
                <a:latin typeface="Times" pitchFamily="84" charset="0"/>
              </a:rPr>
              <a:t>Dd</a:t>
            </a:r>
            <a:endParaRPr lang="en-US" sz="2200" b="1"/>
          </a:p>
        </p:txBody>
      </p:sp>
      <p:sp>
        <p:nvSpPr>
          <p:cNvPr id="90118" name="Text Box 7"/>
          <p:cNvSpPr txBox="1">
            <a:spLocks noChangeArrowheads="1"/>
          </p:cNvSpPr>
          <p:nvPr/>
        </p:nvSpPr>
        <p:spPr bwMode="auto">
          <a:xfrm>
            <a:off x="1279525" y="2392363"/>
            <a:ext cx="90646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Sperm</a:t>
            </a:r>
          </a:p>
        </p:txBody>
      </p:sp>
      <p:sp>
        <p:nvSpPr>
          <p:cNvPr id="90119" name="Text Box 8"/>
          <p:cNvSpPr txBox="1">
            <a:spLocks noChangeArrowheads="1"/>
          </p:cNvSpPr>
          <p:nvPr/>
        </p:nvSpPr>
        <p:spPr bwMode="auto">
          <a:xfrm>
            <a:off x="315913" y="3438525"/>
            <a:ext cx="7350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Eggs</a:t>
            </a:r>
          </a:p>
        </p:txBody>
      </p:sp>
      <p:sp>
        <p:nvSpPr>
          <p:cNvPr id="90120" name="Text Box 9"/>
          <p:cNvSpPr txBox="1">
            <a:spLocks noChangeArrowheads="1"/>
          </p:cNvSpPr>
          <p:nvPr/>
        </p:nvSpPr>
        <p:spPr bwMode="auto">
          <a:xfrm>
            <a:off x="1573213" y="3821113"/>
            <a:ext cx="96043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200" b="1" i="1">
                <a:latin typeface="Times" pitchFamily="84" charset="0"/>
              </a:rPr>
              <a:t>Dd</a:t>
            </a:r>
            <a:endParaRPr lang="en-US" sz="2200" b="1"/>
          </a:p>
          <a:p>
            <a:pPr algn="ctr">
              <a:lnSpc>
                <a:spcPct val="90000"/>
              </a:lnSpc>
            </a:pPr>
            <a:r>
              <a:rPr lang="en-US" sz="2200" b="1"/>
              <a:t>Dwarf</a:t>
            </a:r>
            <a:br>
              <a:rPr lang="en-US" sz="2200" b="1"/>
            </a:br>
            <a:endParaRPr lang="en-US" sz="2200" b="1"/>
          </a:p>
        </p:txBody>
      </p:sp>
      <p:sp>
        <p:nvSpPr>
          <p:cNvPr id="90121" name="Text Box 10"/>
          <p:cNvSpPr txBox="1">
            <a:spLocks noChangeArrowheads="1"/>
          </p:cNvSpPr>
          <p:nvPr/>
        </p:nvSpPr>
        <p:spPr bwMode="auto">
          <a:xfrm>
            <a:off x="3271838" y="3827463"/>
            <a:ext cx="9334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200" b="1" i="1">
                <a:latin typeface="Times" pitchFamily="84" charset="0"/>
              </a:rPr>
              <a:t>dd</a:t>
            </a:r>
            <a:endParaRPr lang="en-US" sz="2200" b="1"/>
          </a:p>
          <a:p>
            <a:pPr algn="ctr">
              <a:lnSpc>
                <a:spcPct val="90000"/>
              </a:lnSpc>
            </a:pPr>
            <a:r>
              <a:rPr lang="en-US" sz="2200" b="1"/>
              <a:t>Normal</a:t>
            </a:r>
          </a:p>
        </p:txBody>
      </p:sp>
      <p:sp>
        <p:nvSpPr>
          <p:cNvPr id="90122" name="Text Box 11"/>
          <p:cNvSpPr txBox="1">
            <a:spLocks noChangeArrowheads="1"/>
          </p:cNvSpPr>
          <p:nvPr/>
        </p:nvSpPr>
        <p:spPr bwMode="auto">
          <a:xfrm>
            <a:off x="1603375" y="5080000"/>
            <a:ext cx="893763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200" b="1" i="1">
                <a:latin typeface="Times" pitchFamily="84" charset="0"/>
              </a:rPr>
              <a:t>Dd</a:t>
            </a:r>
            <a:endParaRPr lang="en-US" sz="2200" b="1"/>
          </a:p>
          <a:p>
            <a:pPr algn="ctr">
              <a:lnSpc>
                <a:spcPct val="90000"/>
              </a:lnSpc>
            </a:pPr>
            <a:r>
              <a:rPr lang="en-US" sz="2200" b="1"/>
              <a:t>Dwarf</a:t>
            </a:r>
          </a:p>
        </p:txBody>
      </p:sp>
      <p:sp>
        <p:nvSpPr>
          <p:cNvPr id="90123" name="Text Box 12"/>
          <p:cNvSpPr txBox="1">
            <a:spLocks noChangeArrowheads="1"/>
          </p:cNvSpPr>
          <p:nvPr/>
        </p:nvSpPr>
        <p:spPr bwMode="auto">
          <a:xfrm>
            <a:off x="3221038" y="5073650"/>
            <a:ext cx="10128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200" b="1" i="1">
                <a:latin typeface="Times" pitchFamily="84" charset="0"/>
              </a:rPr>
              <a:t>dd</a:t>
            </a:r>
            <a:endParaRPr lang="en-US" sz="2200" b="1"/>
          </a:p>
          <a:p>
            <a:pPr algn="ctr">
              <a:lnSpc>
                <a:spcPct val="90000"/>
              </a:lnSpc>
            </a:pPr>
            <a:r>
              <a:rPr lang="en-US" sz="2200" b="1"/>
              <a:t>Normal</a:t>
            </a:r>
            <a:br>
              <a:rPr lang="en-US" sz="2200" b="1"/>
            </a:br>
            <a:endParaRPr lang="en-US" sz="2200" b="1"/>
          </a:p>
        </p:txBody>
      </p:sp>
      <p:sp>
        <p:nvSpPr>
          <p:cNvPr id="90124" name="Text Box 13"/>
          <p:cNvSpPr txBox="1">
            <a:spLocks noChangeArrowheads="1"/>
          </p:cNvSpPr>
          <p:nvPr/>
        </p:nvSpPr>
        <p:spPr bwMode="auto">
          <a:xfrm>
            <a:off x="1949450" y="2954338"/>
            <a:ext cx="179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 i="1">
                <a:latin typeface="Times" pitchFamily="84" charset="0"/>
              </a:rPr>
              <a:t>D</a:t>
            </a:r>
            <a:endParaRPr lang="en-US" sz="2200" b="1"/>
          </a:p>
        </p:txBody>
      </p:sp>
      <p:sp>
        <p:nvSpPr>
          <p:cNvPr id="90125" name="Text Box 14"/>
          <p:cNvSpPr txBox="1">
            <a:spLocks noChangeArrowheads="1"/>
          </p:cNvSpPr>
          <p:nvPr/>
        </p:nvSpPr>
        <p:spPr bwMode="auto">
          <a:xfrm>
            <a:off x="736600" y="3995738"/>
            <a:ext cx="179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 i="1">
                <a:latin typeface="Times" pitchFamily="84" charset="0"/>
              </a:rPr>
              <a:t>d</a:t>
            </a:r>
            <a:endParaRPr lang="en-US" sz="2200" b="1"/>
          </a:p>
        </p:txBody>
      </p:sp>
      <p:sp>
        <p:nvSpPr>
          <p:cNvPr id="90126" name="Text Box 15"/>
          <p:cNvSpPr txBox="1">
            <a:spLocks noChangeArrowheads="1"/>
          </p:cNvSpPr>
          <p:nvPr/>
        </p:nvSpPr>
        <p:spPr bwMode="auto">
          <a:xfrm>
            <a:off x="741363" y="5259388"/>
            <a:ext cx="179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 i="1">
                <a:latin typeface="Times" pitchFamily="84" charset="0"/>
              </a:rPr>
              <a:t>d</a:t>
            </a:r>
            <a:endParaRPr lang="en-US" sz="2200" b="1"/>
          </a:p>
        </p:txBody>
      </p:sp>
      <p:sp>
        <p:nvSpPr>
          <p:cNvPr id="90127" name="Text Box 16"/>
          <p:cNvSpPr txBox="1">
            <a:spLocks noChangeArrowheads="1"/>
          </p:cNvSpPr>
          <p:nvPr/>
        </p:nvSpPr>
        <p:spPr bwMode="auto">
          <a:xfrm>
            <a:off x="3644900" y="2951163"/>
            <a:ext cx="179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 i="1">
                <a:latin typeface="Times" pitchFamily="84" charset="0"/>
              </a:rPr>
              <a:t>d</a:t>
            </a:r>
            <a:endParaRPr lang="en-US" sz="2200" b="1"/>
          </a:p>
        </p:txBody>
      </p:sp>
      <p:sp>
        <p:nvSpPr>
          <p:cNvPr id="90128" name="Text Box 17"/>
          <p:cNvSpPr txBox="1">
            <a:spLocks noChangeArrowheads="1"/>
          </p:cNvSpPr>
          <p:nvPr/>
        </p:nvSpPr>
        <p:spPr bwMode="auto">
          <a:xfrm>
            <a:off x="3344863" y="1430338"/>
            <a:ext cx="10001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200" b="1"/>
              <a:t>Normal</a:t>
            </a:r>
            <a:br>
              <a:rPr lang="en-US" sz="2200" b="1"/>
            </a:br>
            <a:r>
              <a:rPr lang="en-US" sz="2200" b="1" i="1">
                <a:latin typeface="Times" pitchFamily="84" charset="0"/>
              </a:rPr>
              <a:t>dd</a:t>
            </a:r>
            <a:endParaRPr lang="en-US" sz="2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534400" cy="4191000"/>
          </a:xfrm>
        </p:spPr>
        <p:txBody>
          <a:bodyPr/>
          <a:lstStyle/>
          <a:p>
            <a:pPr marL="350838" indent="-350838" eaLnBrk="1" hangingPunct="1"/>
            <a:r>
              <a:rPr lang="en-US" smtClean="0"/>
              <a:t>The timing of onset of a disease significantly affects its inheritance</a:t>
            </a:r>
            <a:endParaRPr lang="en-US" b="1" smtClean="0"/>
          </a:p>
          <a:p>
            <a:pPr marL="350838" indent="-350838" eaLnBrk="1" hangingPunct="1"/>
            <a:r>
              <a:rPr lang="en-US" b="1" smtClean="0"/>
              <a:t>Huntington’s disease</a:t>
            </a:r>
            <a:r>
              <a:rPr lang="en-US" smtClean="0"/>
              <a:t> is a degenerative disease of the nervous system</a:t>
            </a:r>
          </a:p>
          <a:p>
            <a:pPr marL="350838" indent="-350838" eaLnBrk="1" hangingPunct="1"/>
            <a:r>
              <a:rPr lang="en-US" smtClean="0"/>
              <a:t>The disease has no obvious phenotypic effects until the individual is about 35 to 40 years of age</a:t>
            </a:r>
          </a:p>
          <a:p>
            <a:pPr marL="350838" indent="-350838" eaLnBrk="1" hangingPunct="1"/>
            <a:r>
              <a:rPr lang="en-US" smtClean="0"/>
              <a:t>Once the deterioration of the nervous system begins the condition is irreversible and fatal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447675"/>
            <a:ext cx="8534400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i="1" smtClean="0"/>
              <a:t>Huntington’s Disease: A Late-Onset Lethal Disease</a:t>
            </a:r>
          </a:p>
        </p:txBody>
      </p:sp>
      <p:grpSp>
        <p:nvGrpSpPr>
          <p:cNvPr id="9216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216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9216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untingtonsPedigree"/>
          <p:cNvPicPr>
            <a:picLocks noChangeAspect="1" noChangeArrowheads="1"/>
          </p:cNvPicPr>
          <p:nvPr/>
        </p:nvPicPr>
        <p:blipFill>
          <a:blip r:embed="rId2"/>
          <a:srcRect t="20833"/>
          <a:stretch>
            <a:fillRect/>
          </a:stretch>
        </p:blipFill>
        <p:spPr bwMode="auto">
          <a:xfrm>
            <a:off x="4267200" y="2286000"/>
            <a:ext cx="4876800" cy="3124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334000" y="4876800"/>
            <a:ext cx="1295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86600" y="4724400"/>
            <a:ext cx="1447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Dominant Disorders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Inheritance Pattern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Each affected individual had one affected parent.</a:t>
            </a:r>
          </a:p>
          <a:p>
            <a:pPr>
              <a:lnSpc>
                <a:spcPct val="90000"/>
              </a:lnSpc>
            </a:pPr>
            <a:endParaRPr lang="en-US" b="1" u="sng" dirty="0" smtClean="0"/>
          </a:p>
          <a:p>
            <a:pPr>
              <a:lnSpc>
                <a:spcPct val="90000"/>
              </a:lnSpc>
            </a:pPr>
            <a:r>
              <a:rPr lang="en-US" b="1" u="sng" dirty="0" smtClean="0"/>
              <a:t>Doesn’t skip generations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Homozygous cases show worse phenotype symptoms.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May have post-maturity onset of symptoms.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4041775" cy="38457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4953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Affected Male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4724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Affected Female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Huntingtons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lethal genetic disorder caused by a dominant allele</a:t>
            </a:r>
          </a:p>
          <a:p>
            <a:r>
              <a:rPr lang="en-US" dirty="0" smtClean="0"/>
              <a:t>(HD) results from genetically programmed degeneration of brain cells, called neurons, in certain areas of the brain. </a:t>
            </a:r>
          </a:p>
          <a:p>
            <a:r>
              <a:rPr lang="en-US" dirty="0" smtClean="0"/>
              <a:t>Degeneration causes uncontrolled movements, loss of intellectual faculties, and emotional disturbance.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Huntingtons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Individuals with HD have a progressive loss of cells in the part of the brain called the basal ganglia. </a:t>
            </a:r>
          </a:p>
          <a:p>
            <a:pPr lvl="1"/>
            <a:r>
              <a:rPr lang="en-US" dirty="0" smtClean="0"/>
              <a:t>These cells are dying and are not being replaced. </a:t>
            </a:r>
          </a:p>
          <a:p>
            <a:r>
              <a:rPr lang="en-US" dirty="0" smtClean="0"/>
              <a:t>Over time, thousands of brain cells will be lost, and with their loss, patients experience a decline in emotional, physical and reasoning abilities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Huntingtons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onset of Huntington's disease occurs between the ages of 30-50</a:t>
            </a:r>
          </a:p>
          <a:p>
            <a:r>
              <a:rPr lang="en-US" dirty="0" smtClean="0"/>
              <a:t>This means affected individual can have children and pass the deadly disease onto them</a:t>
            </a:r>
          </a:p>
          <a:p>
            <a:endParaRPr lang="en-US" dirty="0"/>
          </a:p>
        </p:txBody>
      </p:sp>
      <p:pic>
        <p:nvPicPr>
          <p:cNvPr id="4" name="Picture 7" descr="piHDvC"/>
          <p:cNvPicPr>
            <a:picLocks noChangeAspect="1" noChangeArrowheads="1"/>
          </p:cNvPicPr>
          <p:nvPr/>
        </p:nvPicPr>
        <p:blipFill>
          <a:blip r:embed="rId2"/>
          <a:srcRect l="9584" t="4545" r="5833" b="6818"/>
          <a:stretch>
            <a:fillRect/>
          </a:stretch>
        </p:blipFill>
        <p:spPr bwMode="auto">
          <a:xfrm>
            <a:off x="1707661" y="4343400"/>
            <a:ext cx="3966308" cy="2667000"/>
          </a:xfrm>
          <a:prstGeom prst="rect">
            <a:avLst/>
          </a:prstGeom>
          <a:noFill/>
        </p:spPr>
      </p:pic>
      <p:pic>
        <p:nvPicPr>
          <p:cNvPr id="5" name="Picture 5" descr="5martin5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6080" y="3962400"/>
            <a:ext cx="2397919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19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14.3-3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435" name="Picture 4" descr="14_03FlowerColorCross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75" y="136525"/>
            <a:ext cx="555466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954213" y="868363"/>
            <a:ext cx="15509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P Generation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827213" y="139700"/>
            <a:ext cx="15779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solidFill>
                  <a:srgbClr val="DC1B3A"/>
                </a:solidFill>
              </a:rPr>
              <a:t>EXPERIMENT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1909763" y="1179513"/>
            <a:ext cx="165735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900" b="1"/>
              <a:t>(true-breeding</a:t>
            </a:r>
            <a:br>
              <a:rPr lang="en-US" sz="1900" b="1"/>
            </a:br>
            <a:r>
              <a:rPr lang="en-US" sz="1900" b="1"/>
              <a:t>parents)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1863725" y="2693988"/>
            <a:ext cx="165735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900" b="1"/>
              <a:t>F</a:t>
            </a:r>
            <a:r>
              <a:rPr lang="en-US" sz="1900" b="1" baseline="-25000"/>
              <a:t>1</a:t>
            </a:r>
            <a:r>
              <a:rPr lang="en-US" sz="1900" b="1"/>
              <a:t> Generation</a:t>
            </a:r>
            <a:br>
              <a:rPr lang="en-US" sz="1900" b="1"/>
            </a:br>
            <a:r>
              <a:rPr lang="en-US" sz="1900" b="1"/>
              <a:t>(hybrids)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1903413" y="4519613"/>
            <a:ext cx="16176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F</a:t>
            </a:r>
            <a:r>
              <a:rPr lang="en-US" sz="1900" b="1" baseline="-25000"/>
              <a:t>2</a:t>
            </a:r>
            <a:r>
              <a:rPr lang="en-US" sz="1900" b="1"/>
              <a:t> Generation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4487863" y="1430338"/>
            <a:ext cx="8636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Purple</a:t>
            </a:r>
            <a:br>
              <a:rPr lang="en-US" sz="1900" b="1"/>
            </a:br>
            <a:r>
              <a:rPr lang="en-US" sz="1900" b="1"/>
              <a:t>flowers</a:t>
            </a: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5646738" y="1438275"/>
            <a:ext cx="8636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900" b="1"/>
              <a:t>White</a:t>
            </a:r>
            <a:br>
              <a:rPr lang="en-US" sz="1900" b="1"/>
            </a:br>
            <a:r>
              <a:rPr lang="en-US" sz="1900" b="1"/>
              <a:t>flowers</a:t>
            </a: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3884613" y="3117850"/>
            <a:ext cx="3336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All plants had purple flowers</a:t>
            </a:r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2647950" y="3468688"/>
            <a:ext cx="29257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Self- or cross-pollination</a:t>
            </a: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3800475" y="5664200"/>
            <a:ext cx="133985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900" b="1"/>
              <a:t>705 purple-</a:t>
            </a:r>
            <a:br>
              <a:rPr lang="en-US" sz="1900" b="1"/>
            </a:br>
            <a:r>
              <a:rPr lang="en-US" sz="1900" b="1"/>
              <a:t>flowered</a:t>
            </a:r>
            <a:br>
              <a:rPr lang="en-US" sz="1900" b="1"/>
            </a:br>
            <a:r>
              <a:rPr lang="en-US" sz="1900" b="1"/>
              <a:t>plants</a:t>
            </a:r>
          </a:p>
        </p:txBody>
      </p:sp>
      <p:sp>
        <p:nvSpPr>
          <p:cNvPr id="18446" name="Text Box 15"/>
          <p:cNvSpPr txBox="1">
            <a:spLocks noChangeArrowheads="1"/>
          </p:cNvSpPr>
          <p:nvPr/>
        </p:nvSpPr>
        <p:spPr bwMode="auto">
          <a:xfrm>
            <a:off x="5595938" y="5672138"/>
            <a:ext cx="13398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900" b="1"/>
              <a:t>224 white</a:t>
            </a:r>
            <a:br>
              <a:rPr lang="en-US" sz="1900" b="1"/>
            </a:br>
            <a:r>
              <a:rPr lang="en-US" sz="1900" b="1"/>
              <a:t>flowered</a:t>
            </a:r>
            <a:br>
              <a:rPr lang="en-US" sz="1900" b="1"/>
            </a:br>
            <a:r>
              <a:rPr lang="en-US" sz="1900" b="1"/>
              <a:t>plants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2286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Dominantly Inherited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Cleft chin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Widows peak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Unattached earlobes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Hitch hikers thumb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Almond shaped eyes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Presence of hair on middle section of fingers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Thick lips</a:t>
            </a:r>
          </a:p>
          <a:p>
            <a:endParaRPr lang="en-US" dirty="0"/>
          </a:p>
        </p:txBody>
      </p:sp>
      <p:pic>
        <p:nvPicPr>
          <p:cNvPr id="4" name="Picture 7" descr="Superma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066800"/>
            <a:ext cx="952500" cy="142875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21292934">
            <a:off x="1901080" y="1791937"/>
            <a:ext cx="1219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1" descr="earlob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066800"/>
            <a:ext cx="2286000" cy="3048000"/>
          </a:xfrm>
          <a:prstGeom prst="rect">
            <a:avLst/>
          </a:prstGeom>
          <a:noFill/>
        </p:spPr>
      </p:pic>
      <p:pic>
        <p:nvPicPr>
          <p:cNvPr id="7" name="Picture 5" descr="thumb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800600"/>
            <a:ext cx="1571625" cy="1828800"/>
          </a:xfrm>
          <a:prstGeom prst="rect">
            <a:avLst/>
          </a:prstGeom>
          <a:noFill/>
        </p:spPr>
      </p:pic>
      <p:pic>
        <p:nvPicPr>
          <p:cNvPr id="8" name="Picture 9" descr="widowsPea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5334000"/>
            <a:ext cx="2143125" cy="115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592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704088"/>
            <a:ext cx="5181600" cy="1143000"/>
          </a:xfrm>
        </p:spPr>
        <p:txBody>
          <a:bodyPr/>
          <a:lstStyle/>
          <a:p>
            <a:r>
              <a:rPr lang="en-US" dirty="0" smtClean="0"/>
              <a:t>Genetic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935480"/>
            <a:ext cx="4876800" cy="4389120"/>
          </a:xfrm>
        </p:spPr>
        <p:txBody>
          <a:bodyPr/>
          <a:lstStyle/>
          <a:p>
            <a:r>
              <a:rPr lang="en-US" dirty="0" smtClean="0"/>
              <a:t>Risk assessment for an individual inheriting a trait.</a:t>
            </a:r>
          </a:p>
          <a:p>
            <a:r>
              <a:rPr lang="en-US" dirty="0" smtClean="0"/>
              <a:t>Uses probability to calculate the risk.</a:t>
            </a:r>
          </a:p>
          <a:p>
            <a:endParaRPr lang="en-US" dirty="0"/>
          </a:p>
        </p:txBody>
      </p:sp>
      <p:pic>
        <p:nvPicPr>
          <p:cNvPr id="5" name="Picture 5" descr="8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3215217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7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508000"/>
            <a:ext cx="8534400" cy="503238"/>
          </a:xfrm>
        </p:spPr>
        <p:txBody>
          <a:bodyPr/>
          <a:lstStyle/>
          <a:p>
            <a:pPr eaLnBrk="1" hangingPunct="1"/>
            <a:r>
              <a:rPr lang="en-US" i="1" dirty="0" smtClean="0"/>
              <a:t>Fetal Testing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077200" cy="4895850"/>
          </a:xfrm>
        </p:spPr>
        <p:txBody>
          <a:bodyPr/>
          <a:lstStyle/>
          <a:p>
            <a:pPr eaLnBrk="1" hangingPunct="1"/>
            <a:r>
              <a:rPr lang="en-US" dirty="0" smtClean="0"/>
              <a:t>In </a:t>
            </a:r>
            <a:r>
              <a:rPr lang="en-US" b="1" dirty="0" smtClean="0"/>
              <a:t>amniocentesis</a:t>
            </a:r>
            <a:r>
              <a:rPr lang="en-US" dirty="0" smtClean="0"/>
              <a:t>, the liquid that bathes the fetus is removed and tested</a:t>
            </a:r>
          </a:p>
          <a:p>
            <a:pPr eaLnBrk="1" hangingPunct="1"/>
            <a:r>
              <a:rPr lang="en-US" dirty="0" smtClean="0"/>
              <a:t>In </a:t>
            </a:r>
            <a:r>
              <a:rPr lang="en-US" b="1" dirty="0" smtClean="0"/>
              <a:t>chorionic </a:t>
            </a:r>
            <a:r>
              <a:rPr lang="en-US" b="1" dirty="0" err="1" smtClean="0"/>
              <a:t>villus</a:t>
            </a:r>
            <a:r>
              <a:rPr lang="en-US" b="1" dirty="0" smtClean="0"/>
              <a:t> sampling (CVS</a:t>
            </a:r>
            <a:r>
              <a:rPr lang="en-US" dirty="0" smtClean="0"/>
              <a:t>), a sample of the placenta is removed and tested</a:t>
            </a:r>
          </a:p>
          <a:p>
            <a:pPr eaLnBrk="1" hangingPunct="1"/>
            <a:r>
              <a:rPr lang="en-US" dirty="0" smtClean="0"/>
              <a:t>Other techniques, such as </a:t>
            </a:r>
            <a:r>
              <a:rPr lang="en-US" i="1" dirty="0" smtClean="0"/>
              <a:t>ultrasound</a:t>
            </a:r>
            <a:r>
              <a:rPr lang="en-US" dirty="0" smtClean="0"/>
              <a:t> and </a:t>
            </a:r>
            <a:r>
              <a:rPr lang="en-US" i="1" dirty="0" err="1" smtClean="0"/>
              <a:t>fetoscopy</a:t>
            </a:r>
            <a:r>
              <a:rPr lang="en-US" dirty="0" smtClean="0"/>
              <a:t>, allow fetal health to be assessed visually in utero </a:t>
            </a:r>
          </a:p>
        </p:txBody>
      </p:sp>
      <p:grpSp>
        <p:nvGrpSpPr>
          <p:cNvPr id="98308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8312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98309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14.19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9331" name="Picture 4" descr="14_19AmnioAndCV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34975"/>
            <a:ext cx="8548687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Text Box 5"/>
          <p:cNvSpPr txBox="1">
            <a:spLocks noChangeArrowheads="1"/>
          </p:cNvSpPr>
          <p:nvPr/>
        </p:nvSpPr>
        <p:spPr bwMode="auto">
          <a:xfrm>
            <a:off x="447675" y="504825"/>
            <a:ext cx="17922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(a) Amniocentesis</a:t>
            </a:r>
          </a:p>
        </p:txBody>
      </p:sp>
      <p:sp>
        <p:nvSpPr>
          <p:cNvPr id="99333" name="Text Box 6"/>
          <p:cNvSpPr txBox="1">
            <a:spLocks noChangeArrowheads="1"/>
          </p:cNvSpPr>
          <p:nvPr/>
        </p:nvSpPr>
        <p:spPr bwMode="auto">
          <a:xfrm>
            <a:off x="4765675" y="511175"/>
            <a:ext cx="34718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(b) Chorionic villus sampling (CVS)</a:t>
            </a:r>
          </a:p>
        </p:txBody>
      </p:sp>
      <p:sp>
        <p:nvSpPr>
          <p:cNvPr id="99334" name="Text Box 7"/>
          <p:cNvSpPr txBox="1">
            <a:spLocks noChangeArrowheads="1"/>
          </p:cNvSpPr>
          <p:nvPr/>
        </p:nvSpPr>
        <p:spPr bwMode="auto">
          <a:xfrm>
            <a:off x="2544763" y="815975"/>
            <a:ext cx="19113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Ultrasound monitor</a:t>
            </a:r>
          </a:p>
        </p:txBody>
      </p:sp>
      <p:sp>
        <p:nvSpPr>
          <p:cNvPr id="99335" name="Text Box 8"/>
          <p:cNvSpPr txBox="1">
            <a:spLocks noChangeArrowheads="1"/>
          </p:cNvSpPr>
          <p:nvPr/>
        </p:nvSpPr>
        <p:spPr bwMode="auto">
          <a:xfrm>
            <a:off x="3430588" y="1173163"/>
            <a:ext cx="10382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Amniotic</a:t>
            </a:r>
            <a:br>
              <a:rPr lang="en-US" sz="1600" b="1"/>
            </a:br>
            <a:r>
              <a:rPr lang="en-US" sz="1600" b="1"/>
              <a:t>fluid</a:t>
            </a:r>
            <a:br>
              <a:rPr lang="en-US" sz="1600" b="1"/>
            </a:br>
            <a:r>
              <a:rPr lang="en-US" sz="1600" b="1"/>
              <a:t>withdrawn</a:t>
            </a:r>
          </a:p>
        </p:txBody>
      </p:sp>
      <p:sp>
        <p:nvSpPr>
          <p:cNvPr id="99336" name="Text Box 9"/>
          <p:cNvSpPr txBox="1">
            <a:spLocks noChangeArrowheads="1"/>
          </p:cNvSpPr>
          <p:nvPr/>
        </p:nvSpPr>
        <p:spPr bwMode="auto">
          <a:xfrm>
            <a:off x="474663" y="2025650"/>
            <a:ext cx="5746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Fetus</a:t>
            </a:r>
          </a:p>
        </p:txBody>
      </p:sp>
      <p:sp>
        <p:nvSpPr>
          <p:cNvPr id="99337" name="Text Box 10"/>
          <p:cNvSpPr txBox="1">
            <a:spLocks noChangeArrowheads="1"/>
          </p:cNvSpPr>
          <p:nvPr/>
        </p:nvSpPr>
        <p:spPr bwMode="auto">
          <a:xfrm>
            <a:off x="468313" y="2282825"/>
            <a:ext cx="8651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Placenta</a:t>
            </a:r>
          </a:p>
        </p:txBody>
      </p:sp>
      <p:sp>
        <p:nvSpPr>
          <p:cNvPr id="99338" name="Text Box 11"/>
          <p:cNvSpPr txBox="1">
            <a:spLocks noChangeArrowheads="1"/>
          </p:cNvSpPr>
          <p:nvPr/>
        </p:nvSpPr>
        <p:spPr bwMode="auto">
          <a:xfrm>
            <a:off x="481013" y="2535238"/>
            <a:ext cx="65405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Uterus</a:t>
            </a:r>
          </a:p>
        </p:txBody>
      </p:sp>
      <p:sp>
        <p:nvSpPr>
          <p:cNvPr id="99339" name="Text Box 12"/>
          <p:cNvSpPr txBox="1">
            <a:spLocks noChangeArrowheads="1"/>
          </p:cNvSpPr>
          <p:nvPr/>
        </p:nvSpPr>
        <p:spPr bwMode="auto">
          <a:xfrm>
            <a:off x="2227263" y="2535238"/>
            <a:ext cx="6540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Cervix</a:t>
            </a:r>
          </a:p>
        </p:txBody>
      </p:sp>
      <p:sp>
        <p:nvSpPr>
          <p:cNvPr id="99340" name="Text Box 13"/>
          <p:cNvSpPr txBox="1">
            <a:spLocks noChangeArrowheads="1"/>
          </p:cNvSpPr>
          <p:nvPr/>
        </p:nvSpPr>
        <p:spPr bwMode="auto">
          <a:xfrm>
            <a:off x="3074988" y="2984500"/>
            <a:ext cx="14081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Centrifugation</a:t>
            </a:r>
          </a:p>
        </p:txBody>
      </p:sp>
      <p:sp>
        <p:nvSpPr>
          <p:cNvPr id="99341" name="Text Box 14"/>
          <p:cNvSpPr txBox="1">
            <a:spLocks noChangeArrowheads="1"/>
          </p:cNvSpPr>
          <p:nvPr/>
        </p:nvSpPr>
        <p:spPr bwMode="auto">
          <a:xfrm>
            <a:off x="1393825" y="3554413"/>
            <a:ext cx="5746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Fluid</a:t>
            </a:r>
          </a:p>
        </p:txBody>
      </p:sp>
      <p:sp>
        <p:nvSpPr>
          <p:cNvPr id="99342" name="Text Box 15"/>
          <p:cNvSpPr txBox="1">
            <a:spLocks noChangeArrowheads="1"/>
          </p:cNvSpPr>
          <p:nvPr/>
        </p:nvSpPr>
        <p:spPr bwMode="auto">
          <a:xfrm>
            <a:off x="1393825" y="3989388"/>
            <a:ext cx="5476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Fetal </a:t>
            </a:r>
            <a:br>
              <a:rPr lang="en-US" sz="1600" b="1"/>
            </a:br>
            <a:r>
              <a:rPr lang="en-US" sz="1600" b="1"/>
              <a:t>cells</a:t>
            </a:r>
          </a:p>
        </p:txBody>
      </p:sp>
      <p:sp>
        <p:nvSpPr>
          <p:cNvPr id="99343" name="Text Box 16"/>
          <p:cNvSpPr txBox="1">
            <a:spLocks noChangeArrowheads="1"/>
          </p:cNvSpPr>
          <p:nvPr/>
        </p:nvSpPr>
        <p:spPr bwMode="auto">
          <a:xfrm>
            <a:off x="2374900" y="3590925"/>
            <a:ext cx="138271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Several hours</a:t>
            </a:r>
          </a:p>
        </p:txBody>
      </p:sp>
      <p:sp>
        <p:nvSpPr>
          <p:cNvPr id="99344" name="Text Box 17"/>
          <p:cNvSpPr txBox="1">
            <a:spLocks noChangeArrowheads="1"/>
          </p:cNvSpPr>
          <p:nvPr/>
        </p:nvSpPr>
        <p:spPr bwMode="auto">
          <a:xfrm>
            <a:off x="2690813" y="4083050"/>
            <a:ext cx="74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Several</a:t>
            </a:r>
            <a:br>
              <a:rPr lang="en-US" sz="1600" b="1"/>
            </a:br>
            <a:r>
              <a:rPr lang="en-US" sz="1600" b="1"/>
              <a:t>weeks</a:t>
            </a:r>
          </a:p>
        </p:txBody>
      </p:sp>
      <p:sp>
        <p:nvSpPr>
          <p:cNvPr id="99345" name="Text Box 18"/>
          <p:cNvSpPr txBox="1">
            <a:spLocks noChangeArrowheads="1"/>
          </p:cNvSpPr>
          <p:nvPr/>
        </p:nvSpPr>
        <p:spPr bwMode="auto">
          <a:xfrm>
            <a:off x="2346325" y="5483225"/>
            <a:ext cx="14478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Several weeks</a:t>
            </a:r>
          </a:p>
        </p:txBody>
      </p:sp>
      <p:sp>
        <p:nvSpPr>
          <p:cNvPr id="99346" name="Text Box 19"/>
          <p:cNvSpPr txBox="1">
            <a:spLocks noChangeArrowheads="1"/>
          </p:cNvSpPr>
          <p:nvPr/>
        </p:nvSpPr>
        <p:spPr bwMode="auto">
          <a:xfrm>
            <a:off x="3946525" y="3738563"/>
            <a:ext cx="12350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600" b="1"/>
              <a:t>Biochemical</a:t>
            </a:r>
            <a:br>
              <a:rPr lang="en-US" sz="1600" b="1"/>
            </a:br>
            <a:r>
              <a:rPr lang="en-US" sz="1600" b="1"/>
              <a:t>and genetic</a:t>
            </a:r>
            <a:br>
              <a:rPr lang="en-US" sz="1600" b="1"/>
            </a:br>
            <a:r>
              <a:rPr lang="en-US" sz="1600" b="1"/>
              <a:t>tests</a:t>
            </a:r>
          </a:p>
        </p:txBody>
      </p:sp>
      <p:sp>
        <p:nvSpPr>
          <p:cNvPr id="99347" name="Text Box 20"/>
          <p:cNvSpPr txBox="1">
            <a:spLocks noChangeArrowheads="1"/>
          </p:cNvSpPr>
          <p:nvPr/>
        </p:nvSpPr>
        <p:spPr bwMode="auto">
          <a:xfrm>
            <a:off x="3960813" y="6292850"/>
            <a:ext cx="12239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Karyotyping</a:t>
            </a:r>
          </a:p>
        </p:txBody>
      </p:sp>
      <p:sp>
        <p:nvSpPr>
          <p:cNvPr id="99348" name="Text Box 21"/>
          <p:cNvSpPr txBox="1">
            <a:spLocks noChangeArrowheads="1"/>
          </p:cNvSpPr>
          <p:nvPr/>
        </p:nvSpPr>
        <p:spPr bwMode="auto">
          <a:xfrm>
            <a:off x="4846638" y="1052513"/>
            <a:ext cx="11033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Ultrasound</a:t>
            </a:r>
            <a:br>
              <a:rPr lang="en-US" sz="1600" b="1"/>
            </a:br>
            <a:r>
              <a:rPr lang="en-US" sz="1600" b="1"/>
              <a:t>monitor</a:t>
            </a:r>
          </a:p>
        </p:txBody>
      </p:sp>
      <p:sp>
        <p:nvSpPr>
          <p:cNvPr id="99349" name="Text Box 22"/>
          <p:cNvSpPr txBox="1">
            <a:spLocks noChangeArrowheads="1"/>
          </p:cNvSpPr>
          <p:nvPr/>
        </p:nvSpPr>
        <p:spPr bwMode="auto">
          <a:xfrm>
            <a:off x="4860925" y="1597025"/>
            <a:ext cx="5746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Fetus</a:t>
            </a:r>
          </a:p>
        </p:txBody>
      </p:sp>
      <p:sp>
        <p:nvSpPr>
          <p:cNvPr id="99350" name="Text Box 23"/>
          <p:cNvSpPr txBox="1">
            <a:spLocks noChangeArrowheads="1"/>
          </p:cNvSpPr>
          <p:nvPr/>
        </p:nvSpPr>
        <p:spPr bwMode="auto">
          <a:xfrm>
            <a:off x="4775200" y="1919288"/>
            <a:ext cx="86518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Placenta</a:t>
            </a:r>
          </a:p>
        </p:txBody>
      </p:sp>
      <p:sp>
        <p:nvSpPr>
          <p:cNvPr id="99351" name="Text Box 24"/>
          <p:cNvSpPr txBox="1">
            <a:spLocks noChangeArrowheads="1"/>
          </p:cNvSpPr>
          <p:nvPr/>
        </p:nvSpPr>
        <p:spPr bwMode="auto">
          <a:xfrm>
            <a:off x="4721225" y="2208213"/>
            <a:ext cx="13954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Chorionic villi</a:t>
            </a:r>
          </a:p>
        </p:txBody>
      </p:sp>
      <p:sp>
        <p:nvSpPr>
          <p:cNvPr id="99352" name="Text Box 25"/>
          <p:cNvSpPr txBox="1">
            <a:spLocks noChangeArrowheads="1"/>
          </p:cNvSpPr>
          <p:nvPr/>
        </p:nvSpPr>
        <p:spPr bwMode="auto">
          <a:xfrm>
            <a:off x="5554663" y="2727325"/>
            <a:ext cx="65405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Uterus</a:t>
            </a:r>
          </a:p>
        </p:txBody>
      </p:sp>
      <p:sp>
        <p:nvSpPr>
          <p:cNvPr id="99353" name="Text Box 26"/>
          <p:cNvSpPr txBox="1">
            <a:spLocks noChangeArrowheads="1"/>
          </p:cNvSpPr>
          <p:nvPr/>
        </p:nvSpPr>
        <p:spPr bwMode="auto">
          <a:xfrm>
            <a:off x="6545263" y="2409825"/>
            <a:ext cx="654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Cervix</a:t>
            </a:r>
          </a:p>
        </p:txBody>
      </p:sp>
      <p:sp>
        <p:nvSpPr>
          <p:cNvPr id="99354" name="Text Box 27"/>
          <p:cNvSpPr txBox="1">
            <a:spLocks noChangeArrowheads="1"/>
          </p:cNvSpPr>
          <p:nvPr/>
        </p:nvSpPr>
        <p:spPr bwMode="auto">
          <a:xfrm>
            <a:off x="7881938" y="1998663"/>
            <a:ext cx="838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Suction</a:t>
            </a:r>
            <a:br>
              <a:rPr lang="en-US" sz="1600" b="1"/>
            </a:br>
            <a:r>
              <a:rPr lang="en-US" sz="1600" b="1"/>
              <a:t>tube</a:t>
            </a:r>
            <a:br>
              <a:rPr lang="en-US" sz="1600" b="1"/>
            </a:br>
            <a:r>
              <a:rPr lang="en-US" sz="1600" b="1"/>
              <a:t>inserted</a:t>
            </a:r>
            <a:br>
              <a:rPr lang="en-US" sz="1600" b="1"/>
            </a:br>
            <a:r>
              <a:rPr lang="en-US" sz="1600" b="1"/>
              <a:t>through</a:t>
            </a:r>
            <a:br>
              <a:rPr lang="en-US" sz="1600" b="1"/>
            </a:br>
            <a:r>
              <a:rPr lang="en-US" sz="1600" b="1"/>
              <a:t>cervix</a:t>
            </a:r>
          </a:p>
        </p:txBody>
      </p:sp>
      <p:sp>
        <p:nvSpPr>
          <p:cNvPr id="99355" name="Text Box 28"/>
          <p:cNvSpPr txBox="1">
            <a:spLocks noChangeArrowheads="1"/>
          </p:cNvSpPr>
          <p:nvPr/>
        </p:nvSpPr>
        <p:spPr bwMode="auto">
          <a:xfrm>
            <a:off x="5662613" y="3503613"/>
            <a:ext cx="7350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Several </a:t>
            </a:r>
            <a:br>
              <a:rPr lang="en-US" sz="1600" b="1"/>
            </a:br>
            <a:r>
              <a:rPr lang="en-US" sz="1600" b="1"/>
              <a:t>hours</a:t>
            </a:r>
          </a:p>
        </p:txBody>
      </p:sp>
      <p:sp>
        <p:nvSpPr>
          <p:cNvPr id="99356" name="Text Box 29"/>
          <p:cNvSpPr txBox="1">
            <a:spLocks noChangeArrowheads="1"/>
          </p:cNvSpPr>
          <p:nvPr/>
        </p:nvSpPr>
        <p:spPr bwMode="auto">
          <a:xfrm>
            <a:off x="6996113" y="4022725"/>
            <a:ext cx="10382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Fetal cells</a:t>
            </a:r>
          </a:p>
        </p:txBody>
      </p:sp>
      <p:sp>
        <p:nvSpPr>
          <p:cNvPr id="99357" name="Text Box 30"/>
          <p:cNvSpPr txBox="1">
            <a:spLocks noChangeArrowheads="1"/>
          </p:cNvSpPr>
          <p:nvPr/>
        </p:nvSpPr>
        <p:spPr bwMode="auto">
          <a:xfrm>
            <a:off x="5211763" y="5475288"/>
            <a:ext cx="138271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Several hours</a:t>
            </a:r>
          </a:p>
        </p:txBody>
      </p:sp>
      <p:grpSp>
        <p:nvGrpSpPr>
          <p:cNvPr id="99358" name="Group 31"/>
          <p:cNvGrpSpPr>
            <a:grpSpLocks/>
          </p:cNvGrpSpPr>
          <p:nvPr/>
        </p:nvGrpSpPr>
        <p:grpSpPr bwMode="auto">
          <a:xfrm>
            <a:off x="1538288" y="825500"/>
            <a:ext cx="225425" cy="223838"/>
            <a:chOff x="832" y="2237"/>
            <a:chExt cx="159" cy="167"/>
          </a:xfrm>
        </p:grpSpPr>
        <p:sp>
          <p:nvSpPr>
            <p:cNvPr id="99387" name="Oval 32"/>
            <p:cNvSpPr>
              <a:spLocks noChangeArrowheads="1"/>
            </p:cNvSpPr>
            <p:nvPr/>
          </p:nvSpPr>
          <p:spPr bwMode="auto">
            <a:xfrm>
              <a:off x="832" y="2237"/>
              <a:ext cx="159" cy="167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88" name="Text Box 33"/>
            <p:cNvSpPr txBox="1">
              <a:spLocks noChangeArrowheads="1"/>
            </p:cNvSpPr>
            <p:nvPr/>
          </p:nvSpPr>
          <p:spPr bwMode="auto">
            <a:xfrm>
              <a:off x="869" y="2246"/>
              <a:ext cx="11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9359" name="Group 34"/>
          <p:cNvGrpSpPr>
            <a:grpSpLocks/>
          </p:cNvGrpSpPr>
          <p:nvPr/>
        </p:nvGrpSpPr>
        <p:grpSpPr bwMode="auto">
          <a:xfrm>
            <a:off x="7921625" y="1587500"/>
            <a:ext cx="225425" cy="223838"/>
            <a:chOff x="832" y="2237"/>
            <a:chExt cx="159" cy="167"/>
          </a:xfrm>
        </p:grpSpPr>
        <p:sp>
          <p:nvSpPr>
            <p:cNvPr id="99385" name="Oval 35"/>
            <p:cNvSpPr>
              <a:spLocks noChangeArrowheads="1"/>
            </p:cNvSpPr>
            <p:nvPr/>
          </p:nvSpPr>
          <p:spPr bwMode="auto">
            <a:xfrm>
              <a:off x="832" y="2237"/>
              <a:ext cx="159" cy="167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86" name="Text Box 36"/>
            <p:cNvSpPr txBox="1">
              <a:spLocks noChangeArrowheads="1"/>
            </p:cNvSpPr>
            <p:nvPr/>
          </p:nvSpPr>
          <p:spPr bwMode="auto">
            <a:xfrm>
              <a:off x="869" y="2246"/>
              <a:ext cx="11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9360" name="Group 37"/>
          <p:cNvGrpSpPr>
            <a:grpSpLocks/>
          </p:cNvGrpSpPr>
          <p:nvPr/>
        </p:nvGrpSpPr>
        <p:grpSpPr bwMode="auto">
          <a:xfrm>
            <a:off x="2405063" y="3860800"/>
            <a:ext cx="225425" cy="223838"/>
            <a:chOff x="832" y="2237"/>
            <a:chExt cx="159" cy="167"/>
          </a:xfrm>
        </p:grpSpPr>
        <p:sp>
          <p:nvSpPr>
            <p:cNvPr id="99383" name="Oval 38"/>
            <p:cNvSpPr>
              <a:spLocks noChangeArrowheads="1"/>
            </p:cNvSpPr>
            <p:nvPr/>
          </p:nvSpPr>
          <p:spPr bwMode="auto">
            <a:xfrm>
              <a:off x="832" y="2237"/>
              <a:ext cx="159" cy="167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84" name="Text Box 39"/>
            <p:cNvSpPr txBox="1">
              <a:spLocks noChangeArrowheads="1"/>
            </p:cNvSpPr>
            <p:nvPr/>
          </p:nvSpPr>
          <p:spPr bwMode="auto">
            <a:xfrm>
              <a:off x="869" y="2246"/>
              <a:ext cx="11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9361" name="Group 40"/>
          <p:cNvGrpSpPr>
            <a:grpSpLocks/>
          </p:cNvGrpSpPr>
          <p:nvPr/>
        </p:nvGrpSpPr>
        <p:grpSpPr bwMode="auto">
          <a:xfrm>
            <a:off x="6737350" y="4502150"/>
            <a:ext cx="225425" cy="223838"/>
            <a:chOff x="832" y="2237"/>
            <a:chExt cx="159" cy="167"/>
          </a:xfrm>
        </p:grpSpPr>
        <p:sp>
          <p:nvSpPr>
            <p:cNvPr id="99381" name="Oval 41"/>
            <p:cNvSpPr>
              <a:spLocks noChangeArrowheads="1"/>
            </p:cNvSpPr>
            <p:nvPr/>
          </p:nvSpPr>
          <p:spPr bwMode="auto">
            <a:xfrm>
              <a:off x="832" y="2237"/>
              <a:ext cx="159" cy="167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82" name="Text Box 42"/>
            <p:cNvSpPr txBox="1">
              <a:spLocks noChangeArrowheads="1"/>
            </p:cNvSpPr>
            <p:nvPr/>
          </p:nvSpPr>
          <p:spPr bwMode="auto">
            <a:xfrm>
              <a:off x="869" y="2246"/>
              <a:ext cx="11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9362" name="Group 43"/>
          <p:cNvGrpSpPr>
            <a:grpSpLocks/>
          </p:cNvGrpSpPr>
          <p:nvPr/>
        </p:nvGrpSpPr>
        <p:grpSpPr bwMode="auto">
          <a:xfrm>
            <a:off x="2828925" y="5738813"/>
            <a:ext cx="225425" cy="223837"/>
            <a:chOff x="832" y="2237"/>
            <a:chExt cx="159" cy="167"/>
          </a:xfrm>
        </p:grpSpPr>
        <p:sp>
          <p:nvSpPr>
            <p:cNvPr id="99379" name="Oval 44"/>
            <p:cNvSpPr>
              <a:spLocks noChangeArrowheads="1"/>
            </p:cNvSpPr>
            <p:nvPr/>
          </p:nvSpPr>
          <p:spPr bwMode="auto">
            <a:xfrm>
              <a:off x="832" y="2237"/>
              <a:ext cx="159" cy="167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80" name="Text Box 45"/>
            <p:cNvSpPr txBox="1">
              <a:spLocks noChangeArrowheads="1"/>
            </p:cNvSpPr>
            <p:nvPr/>
          </p:nvSpPr>
          <p:spPr bwMode="auto">
            <a:xfrm>
              <a:off x="869" y="2246"/>
              <a:ext cx="11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99363" name="Line 46"/>
          <p:cNvSpPr>
            <a:spLocks noChangeShapeType="1"/>
          </p:cNvSpPr>
          <p:nvPr/>
        </p:nvSpPr>
        <p:spPr bwMode="auto">
          <a:xfrm>
            <a:off x="2024063" y="920750"/>
            <a:ext cx="463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64" name="Line 47"/>
          <p:cNvSpPr>
            <a:spLocks noChangeShapeType="1"/>
          </p:cNvSpPr>
          <p:nvPr/>
        </p:nvSpPr>
        <p:spPr bwMode="auto">
          <a:xfrm flipV="1">
            <a:off x="1058863" y="1846263"/>
            <a:ext cx="898525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65" name="Line 48"/>
          <p:cNvSpPr>
            <a:spLocks noChangeShapeType="1"/>
          </p:cNvSpPr>
          <p:nvPr/>
        </p:nvSpPr>
        <p:spPr bwMode="auto">
          <a:xfrm flipV="1">
            <a:off x="1336675" y="2044700"/>
            <a:ext cx="779463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66" name="Line 49"/>
          <p:cNvSpPr>
            <a:spLocks noChangeShapeType="1"/>
          </p:cNvSpPr>
          <p:nvPr/>
        </p:nvSpPr>
        <p:spPr bwMode="auto">
          <a:xfrm flipV="1">
            <a:off x="1163638" y="2190750"/>
            <a:ext cx="1071562" cy="422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67" name="Line 50"/>
          <p:cNvSpPr>
            <a:spLocks noChangeShapeType="1"/>
          </p:cNvSpPr>
          <p:nvPr/>
        </p:nvSpPr>
        <p:spPr bwMode="auto">
          <a:xfrm>
            <a:off x="1905000" y="36449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68" name="Line 51"/>
          <p:cNvSpPr>
            <a:spLocks noChangeShapeType="1"/>
          </p:cNvSpPr>
          <p:nvPr/>
        </p:nvSpPr>
        <p:spPr bwMode="auto">
          <a:xfrm>
            <a:off x="1905000" y="4081463"/>
            <a:ext cx="290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69" name="Line 52"/>
          <p:cNvSpPr>
            <a:spLocks noChangeShapeType="1"/>
          </p:cNvSpPr>
          <p:nvPr/>
        </p:nvSpPr>
        <p:spPr bwMode="auto">
          <a:xfrm>
            <a:off x="6627813" y="4108450"/>
            <a:ext cx="31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70" name="Line 53"/>
          <p:cNvSpPr>
            <a:spLocks noChangeShapeType="1"/>
          </p:cNvSpPr>
          <p:nvPr/>
        </p:nvSpPr>
        <p:spPr bwMode="auto">
          <a:xfrm>
            <a:off x="7699375" y="1885950"/>
            <a:ext cx="171450" cy="131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71" name="Line 54"/>
          <p:cNvSpPr>
            <a:spLocks noChangeShapeType="1"/>
          </p:cNvSpPr>
          <p:nvPr/>
        </p:nvSpPr>
        <p:spPr bwMode="auto">
          <a:xfrm>
            <a:off x="6838950" y="2270125"/>
            <a:ext cx="12700" cy="131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72" name="Line 55"/>
          <p:cNvSpPr>
            <a:spLocks noChangeShapeType="1"/>
          </p:cNvSpPr>
          <p:nvPr/>
        </p:nvSpPr>
        <p:spPr bwMode="auto">
          <a:xfrm flipH="1">
            <a:off x="6191250" y="2124075"/>
            <a:ext cx="342900" cy="608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73" name="Line 56"/>
          <p:cNvSpPr>
            <a:spLocks noChangeShapeType="1"/>
          </p:cNvSpPr>
          <p:nvPr/>
        </p:nvSpPr>
        <p:spPr bwMode="auto">
          <a:xfrm flipH="1">
            <a:off x="6084888" y="2032000"/>
            <a:ext cx="423862" cy="223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74" name="Line 57"/>
          <p:cNvSpPr>
            <a:spLocks noChangeShapeType="1"/>
          </p:cNvSpPr>
          <p:nvPr/>
        </p:nvSpPr>
        <p:spPr bwMode="auto">
          <a:xfrm flipH="1">
            <a:off x="6084888" y="2071688"/>
            <a:ext cx="449262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75" name="Line 58"/>
          <p:cNvSpPr>
            <a:spLocks noChangeShapeType="1"/>
          </p:cNvSpPr>
          <p:nvPr/>
        </p:nvSpPr>
        <p:spPr bwMode="auto">
          <a:xfrm flipH="1">
            <a:off x="5648325" y="1965325"/>
            <a:ext cx="885825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76" name="Line 59"/>
          <p:cNvSpPr>
            <a:spLocks noChangeShapeType="1"/>
          </p:cNvSpPr>
          <p:nvPr/>
        </p:nvSpPr>
        <p:spPr bwMode="auto">
          <a:xfrm flipH="1" flipV="1">
            <a:off x="5449888" y="1700213"/>
            <a:ext cx="1150937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77" name="Line 60"/>
          <p:cNvSpPr>
            <a:spLocks noChangeShapeType="1"/>
          </p:cNvSpPr>
          <p:nvPr/>
        </p:nvSpPr>
        <p:spPr bwMode="auto">
          <a:xfrm flipH="1">
            <a:off x="5965825" y="1144588"/>
            <a:ext cx="608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78" name="Line 61"/>
          <p:cNvSpPr>
            <a:spLocks noChangeShapeType="1"/>
          </p:cNvSpPr>
          <p:nvPr/>
        </p:nvSpPr>
        <p:spPr bwMode="auto">
          <a:xfrm>
            <a:off x="2540000" y="2295525"/>
            <a:ext cx="0" cy="198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858000" y="5257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(36 &amp; 38 on your own)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</a:rPr>
              <a:t>The Chromosomal Basis of Inheritance</a:t>
            </a:r>
          </a:p>
        </p:txBody>
      </p:sp>
    </p:spTree>
    <p:extLst>
      <p:ext uri="{BB962C8B-B14F-4D97-AF65-F5344CB8AC3E}">
        <p14:creationId xmlns:p14="http://schemas.microsoft.com/office/powerpoint/2010/main" val="7315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96900"/>
            <a:ext cx="9004300" cy="914400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Concept </a:t>
            </a:r>
            <a:r>
              <a:rPr lang="en-US" altLang="en-US" sz="3500" dirty="0" smtClean="0"/>
              <a:t>1</a:t>
            </a:r>
            <a:r>
              <a:rPr lang="en-US" altLang="en-US" sz="3500" dirty="0" smtClean="0"/>
              <a:t>: Mendelian inheritance has its physical basis in the behavior of chromosomes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05800" cy="4648200"/>
          </a:xfrm>
        </p:spPr>
        <p:txBody>
          <a:bodyPr/>
          <a:lstStyle/>
          <a:p>
            <a:pPr marL="350838" indent="-350838" eaLnBrk="1" hangingPunct="1"/>
            <a:r>
              <a:rPr lang="en-US" altLang="en-US" dirty="0" smtClean="0"/>
              <a:t>Mitosis and meiosis were first described in the late 1800s</a:t>
            </a:r>
          </a:p>
          <a:p>
            <a:pPr marL="350838" indent="-350838" eaLnBrk="1" hangingPunct="1"/>
            <a:r>
              <a:rPr lang="en-US" altLang="en-US" dirty="0" smtClean="0"/>
              <a:t>The </a:t>
            </a:r>
            <a:r>
              <a:rPr lang="en-US" altLang="en-US" b="1" dirty="0" smtClean="0"/>
              <a:t>chromosome theory of inheritance </a:t>
            </a:r>
            <a:r>
              <a:rPr lang="en-US" altLang="en-US" dirty="0" smtClean="0"/>
              <a:t>states:</a:t>
            </a:r>
          </a:p>
          <a:p>
            <a:pPr marL="977900" lvl="1" indent="-304800" eaLnBrk="1" hangingPunct="1"/>
            <a:r>
              <a:rPr lang="en-US" altLang="en-US" dirty="0" smtClean="0"/>
              <a:t>Mendelian genes have specific loci (positions) on chromosomes</a:t>
            </a:r>
          </a:p>
          <a:p>
            <a:pPr marL="977900" lvl="1" indent="-304800" eaLnBrk="1" hangingPunct="1"/>
            <a:r>
              <a:rPr lang="en-US" altLang="en-US" dirty="0" smtClean="0"/>
              <a:t>Chromosomes undergo segregation and independent assortment</a:t>
            </a:r>
          </a:p>
          <a:p>
            <a:pPr marL="350838" indent="-350838" eaLnBrk="1" hangingPunct="1"/>
            <a:r>
              <a:rPr lang="en-US" altLang="en-US" dirty="0" smtClean="0"/>
              <a:t>The behavior of chromosomes during meiosis can account for Mendel’s laws of segregation and independent assortment </a:t>
            </a:r>
          </a:p>
        </p:txBody>
      </p:sp>
      <p:grpSp>
        <p:nvGrpSpPr>
          <p:cNvPr id="410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0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1817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772400" cy="279400"/>
          </a:xfrm>
        </p:spPr>
        <p:txBody>
          <a:bodyPr/>
          <a:lstStyle/>
          <a:p>
            <a:pPr eaLnBrk="1" hangingPunct="1"/>
            <a:r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t>Figure 15.2b</a:t>
            </a:r>
            <a:endParaRPr lang="en-US" altLang="en-US" sz="12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123" name="Picture 3" descr="15_02bChromoBasisMende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55588"/>
            <a:ext cx="8548687" cy="654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30213" y="873125"/>
            <a:ext cx="1628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r>
              <a:rPr lang="en-US" altLang="en-US" sz="1800" b="1"/>
              <a:t>F</a:t>
            </a:r>
            <a:r>
              <a:rPr lang="en-US" altLang="en-US" sz="1800" b="1" baseline="-25000"/>
              <a:t>1</a:t>
            </a:r>
            <a:r>
              <a:rPr lang="en-US" altLang="en-US" sz="1800" b="1"/>
              <a:t> Generation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79938" y="328613"/>
            <a:ext cx="20923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All F</a:t>
            </a:r>
            <a:r>
              <a:rPr lang="en-US" altLang="en-US" sz="1400" b="1" baseline="-25000"/>
              <a:t>1</a:t>
            </a:r>
            <a:r>
              <a:rPr lang="en-US" altLang="en-US" sz="1400" b="1"/>
              <a:t> plants produce</a:t>
            </a:r>
            <a:br>
              <a:rPr lang="en-US" altLang="en-US" sz="1400" b="1"/>
            </a:br>
            <a:r>
              <a:rPr lang="en-US" altLang="en-US" sz="1400" b="1"/>
              <a:t>yellow-round seeds (</a:t>
            </a:r>
            <a:r>
              <a:rPr lang="en-US" altLang="en-US" sz="1400" b="1" i="1">
                <a:latin typeface="Times" panose="02020603050405020304" pitchFamily="18" charset="0"/>
              </a:rPr>
              <a:t>YyRr</a:t>
            </a:r>
            <a:r>
              <a:rPr lang="en-US" altLang="en-US" sz="1400" b="1"/>
              <a:t>).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148138" y="1876425"/>
            <a:ext cx="6302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Meiosis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941763" y="2487613"/>
            <a:ext cx="11144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Metaphase </a:t>
            </a:r>
            <a:r>
              <a:rPr lang="en-US" altLang="en-US" sz="1400" b="1">
                <a:latin typeface="Times" panose="02020603050405020304" pitchFamily="18" charset="0"/>
              </a:rPr>
              <a:t>I</a:t>
            </a:r>
            <a:endParaRPr lang="en-US" altLang="en-US" sz="1400" b="1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986213" y="3671888"/>
            <a:ext cx="9937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Anaphase </a:t>
            </a:r>
            <a:r>
              <a:rPr lang="en-US" altLang="en-US" sz="1400" b="1">
                <a:latin typeface="Times" panose="02020603050405020304" pitchFamily="18" charset="0"/>
              </a:rPr>
              <a:t>I</a:t>
            </a:r>
            <a:endParaRPr lang="en-US" altLang="en-US" sz="1400" b="1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000500" y="4551363"/>
            <a:ext cx="982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/>
              <a:t>Metaphase </a:t>
            </a:r>
            <a:br>
              <a:rPr lang="en-US" altLang="en-US" sz="1400" b="1"/>
            </a:br>
            <a:r>
              <a:rPr lang="en-US" altLang="en-US" sz="1400" b="1">
                <a:latin typeface="Times" panose="02020603050405020304" pitchFamily="18" charset="0"/>
              </a:rPr>
              <a:t>II</a:t>
            </a:r>
            <a:endParaRPr lang="en-US" altLang="en-US" sz="1400" b="1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898900" y="1096963"/>
            <a:ext cx="1301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918075" y="1101725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173413" y="2200275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621338" y="2190750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393950" y="3351213"/>
            <a:ext cx="1301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418263" y="3352800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714500" y="4460875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110413" y="4478338"/>
            <a:ext cx="1301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530350" y="5902325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120900" y="5884863"/>
            <a:ext cx="1301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630988" y="5940425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7399338" y="5964238"/>
            <a:ext cx="1301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927475" y="1328738"/>
            <a:ext cx="1301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943475" y="1330325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3546475" y="2193925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5302250" y="2182813"/>
            <a:ext cx="1301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2916238" y="3354388"/>
            <a:ext cx="1301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5881688" y="3352800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3663950" y="4445000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5186363" y="4475163"/>
            <a:ext cx="1301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3162300" y="5903913"/>
            <a:ext cx="1301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4119563" y="5922963"/>
            <a:ext cx="1301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4876800" y="5878513"/>
            <a:ext cx="1301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5802313" y="5937250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r</a:t>
            </a:r>
            <a:endParaRPr lang="en-US" altLang="en-US" sz="1200" b="1"/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4006850" y="1560513"/>
            <a:ext cx="1301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5022850" y="1560513"/>
            <a:ext cx="1301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3171825" y="2774950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5251450" y="2771775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2390775" y="3908425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5881688" y="3914775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1701800" y="5076825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5148263" y="5041900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1300163" y="5673725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2347913" y="5602288"/>
            <a:ext cx="1301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5014913" y="5645150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5807075" y="5607050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4221163" y="1238250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5256213" y="1238250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3532188" y="2768600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5624513" y="2787650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2936875" y="3919538"/>
            <a:ext cx="1301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6423025" y="3925888"/>
            <a:ext cx="1301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3663950" y="5046663"/>
            <a:ext cx="1301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7108825" y="5029200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3230563" y="5551488"/>
            <a:ext cx="1301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4067175" y="5665788"/>
            <a:ext cx="1301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76" name="Text Box 56"/>
          <p:cNvSpPr txBox="1">
            <a:spLocks noChangeArrowheads="1"/>
          </p:cNvSpPr>
          <p:nvPr/>
        </p:nvSpPr>
        <p:spPr bwMode="auto">
          <a:xfrm>
            <a:off x="6751638" y="5673725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7478713" y="5635625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</a:t>
            </a:r>
            <a:endParaRPr lang="en-US" altLang="en-US" sz="1200" b="1"/>
          </a:p>
        </p:txBody>
      </p:sp>
      <p:sp>
        <p:nvSpPr>
          <p:cNvPr id="5178" name="Text Box 58"/>
          <p:cNvSpPr txBox="1">
            <a:spLocks noChangeArrowheads="1"/>
          </p:cNvSpPr>
          <p:nvPr/>
        </p:nvSpPr>
        <p:spPr bwMode="auto">
          <a:xfrm>
            <a:off x="361950" y="5746750"/>
            <a:ext cx="7270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Gametes</a:t>
            </a:r>
          </a:p>
        </p:txBody>
      </p: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455613" y="1924050"/>
            <a:ext cx="22637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LAW OF SEGREGATION</a:t>
            </a:r>
            <a:br>
              <a:rPr lang="en-US" altLang="en-US" sz="1400" b="1">
                <a:solidFill>
                  <a:schemeClr val="bg1"/>
                </a:solidFill>
              </a:rPr>
            </a:br>
            <a:r>
              <a:rPr lang="en-US" altLang="en-US" sz="1400" b="1">
                <a:solidFill>
                  <a:schemeClr val="bg1"/>
                </a:solidFill>
              </a:rPr>
              <a:t>The two alleles for each</a:t>
            </a:r>
            <a:br>
              <a:rPr lang="en-US" altLang="en-US" sz="1400" b="1">
                <a:solidFill>
                  <a:schemeClr val="bg1"/>
                </a:solidFill>
              </a:rPr>
            </a:br>
            <a:r>
              <a:rPr lang="en-US" altLang="en-US" sz="1400" b="1">
                <a:solidFill>
                  <a:schemeClr val="bg1"/>
                </a:solidFill>
              </a:rPr>
              <a:t>gene separate during</a:t>
            </a:r>
            <a:br>
              <a:rPr lang="en-US" altLang="en-US" sz="1400" b="1">
                <a:solidFill>
                  <a:schemeClr val="bg1"/>
                </a:solidFill>
              </a:rPr>
            </a:br>
            <a:r>
              <a:rPr lang="en-US" altLang="en-US" sz="1400" b="1">
                <a:solidFill>
                  <a:schemeClr val="bg1"/>
                </a:solidFill>
              </a:rPr>
              <a:t>gamete formation.</a:t>
            </a:r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6161088" y="1778000"/>
            <a:ext cx="25415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LAW OF INDEPENDENT</a:t>
            </a:r>
            <a:br>
              <a:rPr lang="en-US" altLang="en-US" sz="1400" b="1">
                <a:solidFill>
                  <a:schemeClr val="bg1"/>
                </a:solidFill>
              </a:rPr>
            </a:br>
            <a:r>
              <a:rPr lang="en-US" altLang="en-US" sz="1400" b="1">
                <a:solidFill>
                  <a:schemeClr val="bg1"/>
                </a:solidFill>
              </a:rPr>
              <a:t>ASSORTMENT Alleles of </a:t>
            </a:r>
            <a:br>
              <a:rPr lang="en-US" altLang="en-US" sz="1400" b="1">
                <a:solidFill>
                  <a:schemeClr val="bg1"/>
                </a:solidFill>
              </a:rPr>
            </a:br>
            <a:r>
              <a:rPr lang="en-US" altLang="en-US" sz="1400" b="1">
                <a:solidFill>
                  <a:schemeClr val="bg1"/>
                </a:solidFill>
              </a:rPr>
              <a:t>genes on nonhomologous </a:t>
            </a:r>
            <a:br>
              <a:rPr lang="en-US" altLang="en-US" sz="1400" b="1">
                <a:solidFill>
                  <a:schemeClr val="bg1"/>
                </a:solidFill>
              </a:rPr>
            </a:br>
            <a:r>
              <a:rPr lang="en-US" altLang="en-US" sz="1400" b="1">
                <a:solidFill>
                  <a:schemeClr val="bg1"/>
                </a:solidFill>
              </a:rPr>
              <a:t>chromosomes  assort </a:t>
            </a:r>
            <a:br>
              <a:rPr lang="en-US" altLang="en-US" sz="1400" b="1">
                <a:solidFill>
                  <a:schemeClr val="bg1"/>
                </a:solidFill>
              </a:rPr>
            </a:br>
            <a:r>
              <a:rPr lang="en-US" altLang="en-US" sz="1400" b="1">
                <a:solidFill>
                  <a:schemeClr val="bg1"/>
                </a:solidFill>
              </a:rPr>
              <a:t>independently during gamete </a:t>
            </a:r>
            <a:br>
              <a:rPr lang="en-US" altLang="en-US" sz="1400" b="1">
                <a:solidFill>
                  <a:schemeClr val="bg1"/>
                </a:solidFill>
              </a:rPr>
            </a:br>
            <a:r>
              <a:rPr lang="en-US" altLang="en-US" sz="1400" b="1">
                <a:solidFill>
                  <a:schemeClr val="bg1"/>
                </a:solidFill>
              </a:rPr>
              <a:t>formation.</a:t>
            </a:r>
          </a:p>
        </p:txBody>
      </p:sp>
      <p:grpSp>
        <p:nvGrpSpPr>
          <p:cNvPr id="5181" name="Group 61"/>
          <p:cNvGrpSpPr>
            <a:grpSpLocks/>
          </p:cNvGrpSpPr>
          <p:nvPr/>
        </p:nvGrpSpPr>
        <p:grpSpPr bwMode="auto">
          <a:xfrm>
            <a:off x="1997075" y="3108325"/>
            <a:ext cx="228600" cy="244475"/>
            <a:chOff x="1825" y="2203"/>
            <a:chExt cx="90" cy="98"/>
          </a:xfrm>
        </p:grpSpPr>
        <p:sp>
          <p:nvSpPr>
            <p:cNvPr id="5204" name="Oval 62"/>
            <p:cNvSpPr>
              <a:spLocks noChangeArrowheads="1"/>
            </p:cNvSpPr>
            <p:nvPr/>
          </p:nvSpPr>
          <p:spPr bwMode="auto">
            <a:xfrm>
              <a:off x="1825" y="2203"/>
              <a:ext cx="90" cy="96"/>
            </a:xfrm>
            <a:prstGeom prst="ellipse">
              <a:avLst/>
            </a:prstGeom>
            <a:solidFill>
              <a:srgbClr val="87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05" name="Text Box 63"/>
            <p:cNvSpPr txBox="1">
              <a:spLocks noChangeArrowheads="1"/>
            </p:cNvSpPr>
            <p:nvPr/>
          </p:nvSpPr>
          <p:spPr bwMode="auto">
            <a:xfrm>
              <a:off x="1846" y="2219"/>
              <a:ext cx="5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2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182" name="Group 64"/>
          <p:cNvGrpSpPr>
            <a:grpSpLocks/>
          </p:cNvGrpSpPr>
          <p:nvPr/>
        </p:nvGrpSpPr>
        <p:grpSpPr bwMode="auto">
          <a:xfrm>
            <a:off x="1130300" y="4786313"/>
            <a:ext cx="228600" cy="244475"/>
            <a:chOff x="1462" y="2901"/>
            <a:chExt cx="90" cy="98"/>
          </a:xfrm>
        </p:grpSpPr>
        <p:sp>
          <p:nvSpPr>
            <p:cNvPr id="5202" name="Oval 65"/>
            <p:cNvSpPr>
              <a:spLocks noChangeArrowheads="1"/>
            </p:cNvSpPr>
            <p:nvPr/>
          </p:nvSpPr>
          <p:spPr bwMode="auto">
            <a:xfrm>
              <a:off x="1462" y="2901"/>
              <a:ext cx="90" cy="96"/>
            </a:xfrm>
            <a:prstGeom prst="ellipse">
              <a:avLst/>
            </a:prstGeom>
            <a:solidFill>
              <a:srgbClr val="87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03" name="Text Box 66"/>
            <p:cNvSpPr txBox="1">
              <a:spLocks noChangeArrowheads="1"/>
            </p:cNvSpPr>
            <p:nvPr/>
          </p:nvSpPr>
          <p:spPr bwMode="auto">
            <a:xfrm>
              <a:off x="1488" y="2917"/>
              <a:ext cx="5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2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183" name="Group 67"/>
          <p:cNvGrpSpPr>
            <a:grpSpLocks/>
          </p:cNvGrpSpPr>
          <p:nvPr/>
        </p:nvGrpSpPr>
        <p:grpSpPr bwMode="auto">
          <a:xfrm>
            <a:off x="7558088" y="4784725"/>
            <a:ext cx="228600" cy="241300"/>
            <a:chOff x="1292" y="2586"/>
            <a:chExt cx="90" cy="97"/>
          </a:xfrm>
        </p:grpSpPr>
        <p:sp>
          <p:nvSpPr>
            <p:cNvPr id="5200" name="Oval 68"/>
            <p:cNvSpPr>
              <a:spLocks noChangeArrowheads="1"/>
            </p:cNvSpPr>
            <p:nvPr/>
          </p:nvSpPr>
          <p:spPr bwMode="auto">
            <a:xfrm>
              <a:off x="1292" y="2586"/>
              <a:ext cx="90" cy="96"/>
            </a:xfrm>
            <a:prstGeom prst="ellipse">
              <a:avLst/>
            </a:prstGeom>
            <a:solidFill>
              <a:srgbClr val="009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01" name="Text Box 69"/>
            <p:cNvSpPr txBox="1">
              <a:spLocks noChangeArrowheads="1"/>
            </p:cNvSpPr>
            <p:nvPr/>
          </p:nvSpPr>
          <p:spPr bwMode="auto">
            <a:xfrm>
              <a:off x="1318" y="2601"/>
              <a:ext cx="5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2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184" name="Group 70"/>
          <p:cNvGrpSpPr>
            <a:grpSpLocks/>
          </p:cNvGrpSpPr>
          <p:nvPr/>
        </p:nvGrpSpPr>
        <p:grpSpPr bwMode="auto">
          <a:xfrm>
            <a:off x="6716713" y="3090863"/>
            <a:ext cx="228600" cy="241300"/>
            <a:chOff x="1292" y="2586"/>
            <a:chExt cx="90" cy="97"/>
          </a:xfrm>
        </p:grpSpPr>
        <p:sp>
          <p:nvSpPr>
            <p:cNvPr id="5198" name="Oval 71"/>
            <p:cNvSpPr>
              <a:spLocks noChangeArrowheads="1"/>
            </p:cNvSpPr>
            <p:nvPr/>
          </p:nvSpPr>
          <p:spPr bwMode="auto">
            <a:xfrm>
              <a:off x="1292" y="2586"/>
              <a:ext cx="90" cy="96"/>
            </a:xfrm>
            <a:prstGeom prst="ellipse">
              <a:avLst/>
            </a:prstGeom>
            <a:solidFill>
              <a:srgbClr val="009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99" name="Text Box 72"/>
            <p:cNvSpPr txBox="1">
              <a:spLocks noChangeArrowheads="1"/>
            </p:cNvSpPr>
            <p:nvPr/>
          </p:nvSpPr>
          <p:spPr bwMode="auto">
            <a:xfrm>
              <a:off x="1318" y="2601"/>
              <a:ext cx="5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2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5185" name="Text Box 73"/>
          <p:cNvSpPr txBox="1">
            <a:spLocks noChangeArrowheads="1"/>
          </p:cNvSpPr>
          <p:nvPr/>
        </p:nvSpPr>
        <p:spPr bwMode="auto">
          <a:xfrm>
            <a:off x="1639888" y="6373813"/>
            <a:ext cx="2254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baseline="30000"/>
              <a:t>1</a:t>
            </a:r>
            <a:r>
              <a:rPr lang="en-US" altLang="en-US" sz="1200" b="1"/>
              <a:t>/</a:t>
            </a:r>
            <a:r>
              <a:rPr lang="en-US" altLang="en-US" sz="1200" b="1" baseline="-25000"/>
              <a:t>4</a:t>
            </a:r>
            <a:endParaRPr lang="en-US" altLang="en-US" sz="1200" b="1"/>
          </a:p>
        </p:txBody>
      </p:sp>
      <p:sp>
        <p:nvSpPr>
          <p:cNvPr id="5186" name="Text Box 74"/>
          <p:cNvSpPr txBox="1">
            <a:spLocks noChangeArrowheads="1"/>
          </p:cNvSpPr>
          <p:nvPr/>
        </p:nvSpPr>
        <p:spPr bwMode="auto">
          <a:xfrm>
            <a:off x="3378200" y="6375400"/>
            <a:ext cx="2254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baseline="30000"/>
              <a:t>1</a:t>
            </a:r>
            <a:r>
              <a:rPr lang="en-US" altLang="en-US" sz="1200" b="1"/>
              <a:t>/</a:t>
            </a:r>
            <a:r>
              <a:rPr lang="en-US" altLang="en-US" sz="1200" b="1" baseline="-25000"/>
              <a:t>4</a:t>
            </a:r>
            <a:endParaRPr lang="en-US" altLang="en-US" sz="1200" b="1"/>
          </a:p>
        </p:txBody>
      </p:sp>
      <p:sp>
        <p:nvSpPr>
          <p:cNvPr id="5187" name="Text Box 75"/>
          <p:cNvSpPr txBox="1">
            <a:spLocks noChangeArrowheads="1"/>
          </p:cNvSpPr>
          <p:nvPr/>
        </p:nvSpPr>
        <p:spPr bwMode="auto">
          <a:xfrm>
            <a:off x="5105400" y="6373813"/>
            <a:ext cx="2254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baseline="30000"/>
              <a:t>1</a:t>
            </a:r>
            <a:r>
              <a:rPr lang="en-US" altLang="en-US" sz="1200" b="1"/>
              <a:t>/</a:t>
            </a:r>
            <a:r>
              <a:rPr lang="en-US" altLang="en-US" sz="1200" b="1" baseline="-25000"/>
              <a:t>4</a:t>
            </a:r>
            <a:endParaRPr lang="en-US" altLang="en-US" sz="1200" b="1"/>
          </a:p>
        </p:txBody>
      </p:sp>
      <p:sp>
        <p:nvSpPr>
          <p:cNvPr id="5188" name="Text Box 76"/>
          <p:cNvSpPr txBox="1">
            <a:spLocks noChangeArrowheads="1"/>
          </p:cNvSpPr>
          <p:nvPr/>
        </p:nvSpPr>
        <p:spPr bwMode="auto">
          <a:xfrm>
            <a:off x="6834188" y="6359525"/>
            <a:ext cx="2254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baseline="30000"/>
              <a:t>1</a:t>
            </a:r>
            <a:r>
              <a:rPr lang="en-US" altLang="en-US" sz="1200" b="1"/>
              <a:t>/</a:t>
            </a:r>
            <a:r>
              <a:rPr lang="en-US" altLang="en-US" sz="1200" b="1" baseline="-25000"/>
              <a:t>4</a:t>
            </a:r>
            <a:endParaRPr lang="en-US" altLang="en-US" sz="1200" b="1"/>
          </a:p>
        </p:txBody>
      </p:sp>
      <p:sp>
        <p:nvSpPr>
          <p:cNvPr id="5189" name="Text Box 77"/>
          <p:cNvSpPr txBox="1">
            <a:spLocks noChangeArrowheads="1"/>
          </p:cNvSpPr>
          <p:nvPr/>
        </p:nvSpPr>
        <p:spPr bwMode="auto">
          <a:xfrm>
            <a:off x="1851025" y="6408738"/>
            <a:ext cx="21113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YR</a:t>
            </a:r>
            <a:endParaRPr lang="en-US" altLang="en-US" sz="1200" b="1"/>
          </a:p>
        </p:txBody>
      </p:sp>
      <p:sp>
        <p:nvSpPr>
          <p:cNvPr id="5190" name="Text Box 78"/>
          <p:cNvSpPr txBox="1">
            <a:spLocks noChangeArrowheads="1"/>
          </p:cNvSpPr>
          <p:nvPr/>
        </p:nvSpPr>
        <p:spPr bwMode="auto">
          <a:xfrm>
            <a:off x="3633788" y="6376988"/>
            <a:ext cx="2111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yr</a:t>
            </a:r>
            <a:endParaRPr lang="en-US" altLang="en-US" sz="1200" b="1"/>
          </a:p>
        </p:txBody>
      </p:sp>
      <p:sp>
        <p:nvSpPr>
          <p:cNvPr id="5191" name="Text Box 79"/>
          <p:cNvSpPr txBox="1">
            <a:spLocks noChangeArrowheads="1"/>
          </p:cNvSpPr>
          <p:nvPr/>
        </p:nvSpPr>
        <p:spPr bwMode="auto">
          <a:xfrm>
            <a:off x="5343525" y="6410325"/>
            <a:ext cx="2111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Yr</a:t>
            </a:r>
            <a:endParaRPr lang="en-US" altLang="en-US" sz="1200" b="1"/>
          </a:p>
        </p:txBody>
      </p:sp>
      <p:sp>
        <p:nvSpPr>
          <p:cNvPr id="5192" name="Text Box 80"/>
          <p:cNvSpPr txBox="1">
            <a:spLocks noChangeArrowheads="1"/>
          </p:cNvSpPr>
          <p:nvPr/>
        </p:nvSpPr>
        <p:spPr bwMode="auto">
          <a:xfrm>
            <a:off x="7070725" y="6400800"/>
            <a:ext cx="2111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yR</a:t>
            </a:r>
            <a:endParaRPr lang="en-US" altLang="en-US" sz="1200" b="1"/>
          </a:p>
        </p:txBody>
      </p:sp>
      <p:sp>
        <p:nvSpPr>
          <p:cNvPr id="5193" name="AutoShape 81"/>
          <p:cNvSpPr>
            <a:spLocks/>
          </p:cNvSpPr>
          <p:nvPr/>
        </p:nvSpPr>
        <p:spPr bwMode="auto">
          <a:xfrm rot="-5400000">
            <a:off x="1809750" y="5502275"/>
            <a:ext cx="149225" cy="1463675"/>
          </a:xfrm>
          <a:prstGeom prst="leftBrace">
            <a:avLst>
              <a:gd name="adj1" fmla="val 8173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  <p:sp>
        <p:nvSpPr>
          <p:cNvPr id="5194" name="AutoShape 82"/>
          <p:cNvSpPr>
            <a:spLocks/>
          </p:cNvSpPr>
          <p:nvPr/>
        </p:nvSpPr>
        <p:spPr bwMode="auto">
          <a:xfrm rot="-5400000">
            <a:off x="3527425" y="5489575"/>
            <a:ext cx="149225" cy="1463675"/>
          </a:xfrm>
          <a:prstGeom prst="leftBrace">
            <a:avLst>
              <a:gd name="adj1" fmla="val 8173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  <p:sp>
        <p:nvSpPr>
          <p:cNvPr id="5195" name="AutoShape 83"/>
          <p:cNvSpPr>
            <a:spLocks/>
          </p:cNvSpPr>
          <p:nvPr/>
        </p:nvSpPr>
        <p:spPr bwMode="auto">
          <a:xfrm rot="-5400000">
            <a:off x="5248275" y="5489575"/>
            <a:ext cx="149225" cy="1463675"/>
          </a:xfrm>
          <a:prstGeom prst="leftBrace">
            <a:avLst>
              <a:gd name="adj1" fmla="val 8173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  <p:sp>
        <p:nvSpPr>
          <p:cNvPr id="5196" name="AutoShape 84"/>
          <p:cNvSpPr>
            <a:spLocks/>
          </p:cNvSpPr>
          <p:nvPr/>
        </p:nvSpPr>
        <p:spPr bwMode="auto">
          <a:xfrm rot="-5400000">
            <a:off x="6978650" y="5497513"/>
            <a:ext cx="149225" cy="1463675"/>
          </a:xfrm>
          <a:prstGeom prst="leftBrace">
            <a:avLst>
              <a:gd name="adj1" fmla="val 8173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  <p:sp>
        <p:nvSpPr>
          <p:cNvPr id="5197" name="TextBox 84"/>
          <p:cNvSpPr txBox="1">
            <a:spLocks noChangeArrowheads="1"/>
          </p:cNvSpPr>
          <p:nvPr/>
        </p:nvSpPr>
        <p:spPr bwMode="auto">
          <a:xfrm>
            <a:off x="6934200" y="45720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r>
              <a:rPr lang="en-US" altLang="en-US"/>
              <a:t>(Apply to answer2-3)</a:t>
            </a:r>
          </a:p>
        </p:txBody>
      </p:sp>
    </p:spTree>
    <p:extLst>
      <p:ext uri="{BB962C8B-B14F-4D97-AF65-F5344CB8AC3E}">
        <p14:creationId xmlns:p14="http://schemas.microsoft.com/office/powerpoint/2010/main" val="29505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Morgan’s Experimental Evidence: </a:t>
            </a:r>
            <a:r>
              <a:rPr lang="en-US" altLang="en-US" i="1" smtClean="0"/>
              <a:t>Scientific Inquiry</a:t>
            </a:r>
            <a:endParaRPr lang="en-US" altLang="en-US" i="1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77200" cy="32258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first solid evidence associating a specific gene with a specific chromosome came from Thomas Hunt Morgan, an embryologist</a:t>
            </a:r>
          </a:p>
          <a:p>
            <a:pPr eaLnBrk="1" hangingPunct="1"/>
            <a:r>
              <a:rPr lang="en-US" altLang="en-US" smtClean="0"/>
              <a:t>Morgan’s experiments with fruit flies provided convincing evidence that chromosomes are the location of Mendel’s heritable factors</a:t>
            </a:r>
          </a:p>
        </p:txBody>
      </p:sp>
      <p:grpSp>
        <p:nvGrpSpPr>
          <p:cNvPr id="614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15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2061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538163"/>
            <a:ext cx="8980487" cy="503237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Morgan’s Choice of Experimental Organism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3213100"/>
          </a:xfrm>
        </p:spPr>
        <p:txBody>
          <a:bodyPr/>
          <a:lstStyle/>
          <a:p>
            <a:pPr eaLnBrk="1" hangingPunct="1"/>
            <a:r>
              <a:rPr lang="en-US" altLang="en-US" smtClean="0"/>
              <a:t>Several characteristics make fruit flies a convenient organism for genetic studies</a:t>
            </a:r>
          </a:p>
          <a:p>
            <a:pPr marL="977900" lvl="1" indent="-304800" eaLnBrk="1" hangingPunct="1"/>
            <a:r>
              <a:rPr lang="en-US" altLang="en-US" smtClean="0"/>
              <a:t>They produce many offspring </a:t>
            </a:r>
          </a:p>
          <a:p>
            <a:pPr marL="977900" lvl="1" indent="-304800" eaLnBrk="1" hangingPunct="1"/>
            <a:r>
              <a:rPr lang="en-US" altLang="en-US" smtClean="0"/>
              <a:t>A generation can be bred every two weeks</a:t>
            </a:r>
          </a:p>
          <a:p>
            <a:pPr marL="977900" lvl="1" indent="-304800" eaLnBrk="1" hangingPunct="1"/>
            <a:r>
              <a:rPr lang="en-US" altLang="en-US" smtClean="0"/>
              <a:t>They have only four pairs of chromosomes (4)</a:t>
            </a:r>
          </a:p>
        </p:txBody>
      </p:sp>
      <p:grpSp>
        <p:nvGrpSpPr>
          <p:cNvPr id="717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17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0472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2768600"/>
          </a:xfrm>
        </p:spPr>
        <p:txBody>
          <a:bodyPr/>
          <a:lstStyle/>
          <a:p>
            <a:pPr eaLnBrk="1" hangingPunct="1"/>
            <a:r>
              <a:rPr lang="en-US" altLang="en-US" smtClean="0"/>
              <a:t>Morgan noted </a:t>
            </a:r>
            <a:r>
              <a:rPr lang="en-US" altLang="en-US" b="1" smtClean="0"/>
              <a:t>wild type</a:t>
            </a:r>
            <a:r>
              <a:rPr lang="en-US" altLang="en-US" smtClean="0"/>
              <a:t>, or normal, phenotypes that were common in the fly populations</a:t>
            </a:r>
          </a:p>
          <a:p>
            <a:pPr eaLnBrk="1" hangingPunct="1"/>
            <a:r>
              <a:rPr lang="en-US" altLang="en-US" smtClean="0"/>
              <a:t>Traits alternative to the wild type are called mutant phenotypes (5 from knowledge)</a:t>
            </a:r>
          </a:p>
        </p:txBody>
      </p:sp>
      <p:grpSp>
        <p:nvGrpSpPr>
          <p:cNvPr id="8195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198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  <p:pic>
        <p:nvPicPr>
          <p:cNvPr id="8197" name="Picture 3" descr="15_03_DrosophilaEy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78100"/>
            <a:ext cx="5608638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73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447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Table 14.1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1507" name="Picture 4" descr="14_T01PeaPlantCharacter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55588"/>
            <a:ext cx="35052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668338"/>
            <a:ext cx="8775700" cy="1325562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Correlating Behavior of a Gene’s Alleles with Behavior of a Chromosome Pair</a:t>
            </a:r>
            <a:br>
              <a:rPr lang="en-US" altLang="en-US" i="1" smtClean="0"/>
            </a:br>
            <a:endParaRPr lang="en-US" altLang="en-US" i="1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7063"/>
            <a:ext cx="8229600" cy="4872037"/>
          </a:xfrm>
        </p:spPr>
        <p:txBody>
          <a:bodyPr/>
          <a:lstStyle/>
          <a:p>
            <a:pPr marL="350838" indent="-350838" eaLnBrk="1" hangingPunct="1"/>
            <a:r>
              <a:rPr lang="en-US" altLang="en-US" smtClean="0"/>
              <a:t>In one experiment, Morgan mated male flies with white eyes (mutant) with female flies with red eyes (wild type)</a:t>
            </a:r>
          </a:p>
          <a:p>
            <a:pPr marL="977900" lvl="1" indent="-304800" eaLnBrk="1" hangingPunct="1"/>
            <a:r>
              <a:rPr lang="en-US" altLang="en-US" smtClean="0"/>
              <a:t>The F</a:t>
            </a:r>
            <a:r>
              <a:rPr lang="en-US" altLang="en-US" baseline="-25000" smtClean="0"/>
              <a:t>1</a:t>
            </a:r>
            <a:r>
              <a:rPr lang="en-US" altLang="en-US" smtClean="0"/>
              <a:t> generation all had red eyes</a:t>
            </a:r>
          </a:p>
          <a:p>
            <a:pPr marL="977900" lvl="1" indent="-304800" eaLnBrk="1" hangingPunct="1"/>
            <a:r>
              <a:rPr lang="en-US" altLang="en-US" smtClean="0"/>
              <a:t>The F</a:t>
            </a:r>
            <a:r>
              <a:rPr lang="en-US" altLang="en-US" baseline="-25000" smtClean="0"/>
              <a:t>2</a:t>
            </a:r>
            <a:r>
              <a:rPr lang="en-US" altLang="en-US" smtClean="0"/>
              <a:t> generation showed the 3:1 red:white eye ratio, but only males had white eyes (6-7)</a:t>
            </a:r>
          </a:p>
          <a:p>
            <a:pPr marL="350838" indent="-350838" eaLnBrk="1" hangingPunct="1"/>
            <a:r>
              <a:rPr lang="en-US" altLang="en-US" smtClean="0"/>
              <a:t>Morgan determined that the white-eyed mutant allele must be located on the X chromosome</a:t>
            </a:r>
          </a:p>
          <a:p>
            <a:pPr marL="350838" indent="-350838" eaLnBrk="1" hangingPunct="1"/>
            <a:r>
              <a:rPr lang="en-US" altLang="en-US" smtClean="0"/>
              <a:t>Morgan’s finding supported the chromosome theory of inheritance</a:t>
            </a:r>
          </a:p>
        </p:txBody>
      </p:sp>
      <p:grpSp>
        <p:nvGrpSpPr>
          <p:cNvPr id="922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22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7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772400" cy="279400"/>
          </a:xfrm>
        </p:spPr>
        <p:txBody>
          <a:bodyPr/>
          <a:lstStyle/>
          <a:p>
            <a:pPr eaLnBrk="1" hangingPunct="1"/>
            <a:r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t>Figure 15.4</a:t>
            </a:r>
            <a:endParaRPr lang="en-US" altLang="en-US" sz="12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243" name="Picture 3" descr="15_04_WildMutantDrosX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136525"/>
            <a:ext cx="40973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05425" y="1008063"/>
            <a:ext cx="1179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All offspring</a:t>
            </a:r>
            <a:br>
              <a:rPr lang="en-US" altLang="en-US" sz="1400" b="1"/>
            </a:br>
            <a:r>
              <a:rPr lang="en-US" altLang="en-US" sz="1400" b="1"/>
              <a:t>had red eyes.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641600" y="447675"/>
            <a:ext cx="9810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/>
              <a:t>P</a:t>
            </a:r>
            <a:br>
              <a:rPr lang="en-US" altLang="en-US" sz="1400" b="1"/>
            </a:br>
            <a:r>
              <a:rPr lang="en-US" altLang="en-US" sz="1400" b="1"/>
              <a:t>Generation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652713" y="1001713"/>
            <a:ext cx="9683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/>
              <a:t>F</a:t>
            </a:r>
            <a:r>
              <a:rPr lang="en-US" altLang="en-US" sz="1400" b="1" baseline="-25000"/>
              <a:t>1</a:t>
            </a:r>
            <a:r>
              <a:rPr lang="en-US" altLang="en-US" sz="1400" b="1"/>
              <a:t/>
            </a:r>
            <a:br>
              <a:rPr lang="en-US" altLang="en-US" sz="1400" b="1"/>
            </a:br>
            <a:r>
              <a:rPr lang="en-US" altLang="en-US" sz="1400" b="1"/>
              <a:t>Generation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59063" y="1843088"/>
            <a:ext cx="9683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/>
              <a:t>F</a:t>
            </a:r>
            <a:r>
              <a:rPr lang="en-US" altLang="en-US" sz="1400" b="1" baseline="-25000"/>
              <a:t>2</a:t>
            </a:r>
            <a:r>
              <a:rPr lang="en-US" altLang="en-US" sz="1400" b="1"/>
              <a:t/>
            </a:r>
            <a:br>
              <a:rPr lang="en-US" altLang="en-US" sz="1400" b="1"/>
            </a:br>
            <a:r>
              <a:rPr lang="en-US" altLang="en-US" sz="1400" b="1"/>
              <a:t>Generation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641600" y="5554663"/>
            <a:ext cx="9683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/>
              <a:t>F</a:t>
            </a:r>
            <a:r>
              <a:rPr lang="en-US" altLang="en-US" sz="1400" b="1" baseline="-25000"/>
              <a:t>2</a:t>
            </a:r>
            <a:r>
              <a:rPr lang="en-US" altLang="en-US" sz="1400" b="1"/>
              <a:t/>
            </a:r>
            <a:br>
              <a:rPr lang="en-US" altLang="en-US" sz="1400" b="1"/>
            </a:br>
            <a:r>
              <a:rPr lang="en-US" altLang="en-US" sz="1400" b="1"/>
              <a:t>Generation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659063" y="4090988"/>
            <a:ext cx="9683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/>
              <a:t>F</a:t>
            </a:r>
            <a:r>
              <a:rPr lang="en-US" altLang="en-US" sz="1400" b="1" baseline="-25000"/>
              <a:t>1</a:t>
            </a:r>
            <a:r>
              <a:rPr lang="en-US" altLang="en-US" sz="1400" b="1"/>
              <a:t/>
            </a:r>
            <a:br>
              <a:rPr lang="en-US" altLang="en-US" sz="1400" b="1"/>
            </a:br>
            <a:r>
              <a:rPr lang="en-US" altLang="en-US" sz="1400" b="1"/>
              <a:t>Generation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647950" y="2809875"/>
            <a:ext cx="9810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/>
              <a:t>P</a:t>
            </a:r>
            <a:br>
              <a:rPr lang="en-US" altLang="en-US" sz="1400" b="1"/>
            </a:br>
            <a:r>
              <a:rPr lang="en-US" altLang="en-US" sz="1400" b="1"/>
              <a:t>Generation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533775" y="3933825"/>
            <a:ext cx="4794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Eggs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527425" y="5251450"/>
            <a:ext cx="4794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Eggs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889625" y="3695700"/>
            <a:ext cx="5588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Sperm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881688" y="5037138"/>
            <a:ext cx="5588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Sperm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819525" y="2881313"/>
            <a:ext cx="1619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X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824288" y="3048000"/>
            <a:ext cx="16192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X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584825" y="2889250"/>
            <a:ext cx="16192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X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72125" y="3046413"/>
            <a:ext cx="1619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/>
              <a:t>Y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157663" y="2808288"/>
            <a:ext cx="1619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 i="1">
                <a:latin typeface="Times" panose="02020603050405020304" pitchFamily="18" charset="0"/>
              </a:rPr>
              <a:t>w</a:t>
            </a:r>
            <a:r>
              <a:rPr lang="en-US" altLang="en-US" sz="1000" b="1" baseline="30000">
                <a:sym typeface="Symbol" panose="05050102010706020507" pitchFamily="18" charset="2"/>
              </a:rPr>
              <a:t></a:t>
            </a:r>
            <a:endParaRPr lang="en-US" altLang="en-US" sz="1000" b="1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151313" y="3159125"/>
            <a:ext cx="16192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 i="1">
                <a:latin typeface="Times" panose="02020603050405020304" pitchFamily="18" charset="0"/>
              </a:rPr>
              <a:t>w</a:t>
            </a:r>
            <a:r>
              <a:rPr lang="en-US" altLang="en-US" sz="1000" b="1" baseline="30000">
                <a:sym typeface="Symbol" panose="05050102010706020507" pitchFamily="18" charset="2"/>
              </a:rPr>
              <a:t></a:t>
            </a:r>
            <a:endParaRPr lang="en-US" altLang="en-US" sz="1000" b="1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030663" y="4217988"/>
            <a:ext cx="1619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 i="1">
                <a:latin typeface="Times" panose="02020603050405020304" pitchFamily="18" charset="0"/>
              </a:rPr>
              <a:t>w</a:t>
            </a:r>
            <a:r>
              <a:rPr lang="en-US" altLang="en-US" sz="1000" b="1" baseline="30000">
                <a:sym typeface="Symbol" panose="05050102010706020507" pitchFamily="18" charset="2"/>
              </a:rPr>
              <a:t></a:t>
            </a:r>
            <a:endParaRPr lang="en-US" altLang="en-US" sz="1000" b="1"/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865688" y="4111625"/>
            <a:ext cx="16192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 i="1">
                <a:latin typeface="Times" panose="02020603050405020304" pitchFamily="18" charset="0"/>
              </a:rPr>
              <a:t>w</a:t>
            </a:r>
            <a:r>
              <a:rPr lang="en-US" altLang="en-US" sz="1000" b="1" baseline="30000">
                <a:sym typeface="Symbol" panose="05050102010706020507" pitchFamily="18" charset="2"/>
              </a:rPr>
              <a:t></a:t>
            </a:r>
            <a:endParaRPr lang="en-US" altLang="en-US" sz="1000" b="1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5607050" y="4111625"/>
            <a:ext cx="16192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 i="1">
                <a:latin typeface="Times" panose="02020603050405020304" pitchFamily="18" charset="0"/>
              </a:rPr>
              <a:t>w</a:t>
            </a:r>
            <a:r>
              <a:rPr lang="en-US" altLang="en-US" sz="1000" b="1" baseline="30000">
                <a:sym typeface="Symbol" panose="05050102010706020507" pitchFamily="18" charset="2"/>
              </a:rPr>
              <a:t></a:t>
            </a:r>
            <a:endParaRPr lang="en-US" altLang="en-US" sz="1000" b="1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694238" y="5010150"/>
            <a:ext cx="16192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 i="1">
                <a:latin typeface="Times" panose="02020603050405020304" pitchFamily="18" charset="0"/>
              </a:rPr>
              <a:t>w</a:t>
            </a:r>
            <a:r>
              <a:rPr lang="en-US" altLang="en-US" sz="1000" b="1" baseline="30000">
                <a:sym typeface="Symbol" panose="05050102010706020507" pitchFamily="18" charset="2"/>
              </a:rPr>
              <a:t></a:t>
            </a:r>
            <a:endParaRPr lang="en-US" altLang="en-US" sz="1000" b="1"/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044950" y="5540375"/>
            <a:ext cx="16192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 i="1">
                <a:latin typeface="Times" panose="02020603050405020304" pitchFamily="18" charset="0"/>
              </a:rPr>
              <a:t>w</a:t>
            </a:r>
            <a:r>
              <a:rPr lang="en-US" altLang="en-US" sz="1000" b="1" baseline="30000">
                <a:sym typeface="Symbol" panose="05050102010706020507" pitchFamily="18" charset="2"/>
              </a:rPr>
              <a:t></a:t>
            </a:r>
            <a:endParaRPr lang="en-US" altLang="en-US" sz="1000" b="1"/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4865688" y="5434013"/>
            <a:ext cx="1619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 i="1">
                <a:latin typeface="Times" panose="02020603050405020304" pitchFamily="18" charset="0"/>
              </a:rPr>
              <a:t>w</a:t>
            </a:r>
            <a:r>
              <a:rPr lang="en-US" altLang="en-US" sz="1000" b="1" baseline="30000">
                <a:sym typeface="Symbol" panose="05050102010706020507" pitchFamily="18" charset="2"/>
              </a:rPr>
              <a:t></a:t>
            </a:r>
            <a:endParaRPr lang="en-US" altLang="en-US" sz="1000" b="1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5592763" y="5421313"/>
            <a:ext cx="1619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 i="1">
                <a:latin typeface="Times" panose="02020603050405020304" pitchFamily="18" charset="0"/>
              </a:rPr>
              <a:t>w</a:t>
            </a:r>
            <a:r>
              <a:rPr lang="en-US" altLang="en-US" sz="1000" b="1" baseline="30000">
                <a:sym typeface="Symbol" panose="05050102010706020507" pitchFamily="18" charset="2"/>
              </a:rPr>
              <a:t></a:t>
            </a:r>
            <a:endParaRPr lang="en-US" altLang="en-US" sz="1000" b="1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4864100" y="5753100"/>
            <a:ext cx="16192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 i="1">
                <a:latin typeface="Times" panose="02020603050405020304" pitchFamily="18" charset="0"/>
              </a:rPr>
              <a:t>w</a:t>
            </a:r>
            <a:r>
              <a:rPr lang="en-US" altLang="en-US" sz="1000" b="1" baseline="30000">
                <a:sym typeface="Symbol" panose="05050102010706020507" pitchFamily="18" charset="2"/>
              </a:rPr>
              <a:t></a:t>
            </a:r>
            <a:endParaRPr lang="en-US" altLang="en-US" sz="1000" b="1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4838700" y="6307138"/>
            <a:ext cx="1619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 i="1">
                <a:latin typeface="Times" panose="02020603050405020304" pitchFamily="18" charset="0"/>
              </a:rPr>
              <a:t>w</a:t>
            </a:r>
            <a:r>
              <a:rPr lang="en-US" altLang="en-US" sz="1000" b="1" baseline="30000">
                <a:sym typeface="Symbol" panose="05050102010706020507" pitchFamily="18" charset="2"/>
              </a:rPr>
              <a:t></a:t>
            </a:r>
            <a:endParaRPr lang="en-US" altLang="en-US" sz="1000" b="1"/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5949950" y="2801938"/>
            <a:ext cx="1619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 i="1">
                <a:latin typeface="Times" panose="02020603050405020304" pitchFamily="18" charset="0"/>
              </a:rPr>
              <a:t>w</a:t>
            </a:r>
            <a:endParaRPr lang="en-US" altLang="en-US" sz="1000" b="1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4751388" y="3643313"/>
            <a:ext cx="1619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 i="1">
                <a:latin typeface="Times" panose="02020603050405020304" pitchFamily="18" charset="0"/>
              </a:rPr>
              <a:t>w</a:t>
            </a:r>
            <a:endParaRPr lang="en-US" altLang="en-US" sz="1000" b="1"/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4883150" y="4449763"/>
            <a:ext cx="1619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 i="1">
                <a:latin typeface="Times" panose="02020603050405020304" pitchFamily="18" charset="0"/>
              </a:rPr>
              <a:t>w</a:t>
            </a:r>
            <a:endParaRPr lang="en-US" altLang="en-US" sz="1000" b="1"/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4076700" y="6076950"/>
            <a:ext cx="16192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 i="1">
                <a:latin typeface="Times" panose="02020603050405020304" pitchFamily="18" charset="0"/>
              </a:rPr>
              <a:t>w</a:t>
            </a:r>
            <a:endParaRPr lang="en-US" altLang="en-US" sz="1000" b="1"/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4897438" y="5957888"/>
            <a:ext cx="1619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 i="1">
                <a:latin typeface="Times" panose="02020603050405020304" pitchFamily="18" charset="0"/>
              </a:rPr>
              <a:t>w</a:t>
            </a:r>
            <a:endParaRPr lang="en-US" altLang="en-US" sz="1000" b="1"/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5626100" y="5957888"/>
            <a:ext cx="1619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 i="1">
                <a:latin typeface="Times" panose="02020603050405020304" pitchFamily="18" charset="0"/>
              </a:rPr>
              <a:t>w</a:t>
            </a:r>
            <a:endParaRPr lang="en-US" altLang="en-US" sz="1000" b="1"/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2582863" y="1566863"/>
            <a:ext cx="889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AB0C14"/>
                </a:solidFill>
              </a:rPr>
              <a:t>RESULTS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2562225" y="171450"/>
            <a:ext cx="11795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AB0C14"/>
                </a:solidFill>
              </a:rPr>
              <a:t>EXPERIMENT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2576513" y="2433638"/>
            <a:ext cx="12192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AB0C14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121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smtClean="0"/>
              <a:t>The Chromosomal Basis of Sex</a:t>
            </a:r>
            <a:endParaRPr lang="en-US" altLang="en-US" b="0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44386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 humans and other mammals, there are two varieties of sex chromosomes: a larger X chromosome and a smaller Y chromosome</a:t>
            </a:r>
          </a:p>
          <a:p>
            <a:pPr eaLnBrk="1" hangingPunct="1"/>
            <a:r>
              <a:rPr lang="en-US" altLang="en-US" dirty="0" smtClean="0"/>
              <a:t>Only the ends of the Y chromosome have regions that are homologous with corresponding regions of the X chromosome</a:t>
            </a:r>
          </a:p>
          <a:p>
            <a:pPr eaLnBrk="1" hangingPunct="1"/>
            <a:r>
              <a:rPr lang="en-US" altLang="en-US" dirty="0" smtClean="0"/>
              <a:t>The </a:t>
            </a:r>
            <a:r>
              <a:rPr lang="en-US" altLang="en-US" i="1" dirty="0" smtClean="0"/>
              <a:t>SRY </a:t>
            </a:r>
            <a:r>
              <a:rPr lang="en-US" altLang="en-US" dirty="0" smtClean="0"/>
              <a:t>gene on the Y chromosome codes for a protein that directs the development of male anatomical </a:t>
            </a:r>
            <a:r>
              <a:rPr lang="en-US" altLang="en-US" dirty="0" smtClean="0"/>
              <a:t>features</a:t>
            </a:r>
            <a:endParaRPr lang="en-US" altLang="en-US" dirty="0" smtClean="0"/>
          </a:p>
        </p:txBody>
      </p:sp>
      <p:grpSp>
        <p:nvGrpSpPr>
          <p:cNvPr id="1126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27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7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46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825500"/>
            <a:ext cx="8305800" cy="4279900"/>
          </a:xfrm>
        </p:spPr>
        <p:txBody>
          <a:bodyPr/>
          <a:lstStyle/>
          <a:p>
            <a:pPr eaLnBrk="1" hangingPunct="1"/>
            <a:r>
              <a:rPr lang="en-US" altLang="en-US" smtClean="0"/>
              <a:t>A gene that is located on either sex chromosome is called a </a:t>
            </a:r>
            <a:r>
              <a:rPr lang="en-US" altLang="en-US" b="1" smtClean="0"/>
              <a:t>sex-linked gene</a:t>
            </a:r>
          </a:p>
          <a:p>
            <a:pPr eaLnBrk="1" hangingPunct="1"/>
            <a:r>
              <a:rPr lang="en-US" altLang="en-US" smtClean="0"/>
              <a:t>Genes on the Y chromosome are called Y-linked genes; there are few of these</a:t>
            </a:r>
          </a:p>
          <a:p>
            <a:pPr eaLnBrk="1" hangingPunct="1"/>
            <a:r>
              <a:rPr lang="en-US" altLang="en-US" smtClean="0"/>
              <a:t>Genes on the X chromosome are called </a:t>
            </a:r>
            <a:r>
              <a:rPr lang="en-US" altLang="en-US" b="1" smtClean="0"/>
              <a:t>X-linked genes</a:t>
            </a:r>
          </a:p>
          <a:p>
            <a:pPr eaLnBrk="1" hangingPunct="1"/>
            <a:endParaRPr lang="en-US" altLang="en-US" smtClean="0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3318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1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3790950"/>
            <a:ext cx="7772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1" hangingPunct="1">
              <a:spcBef>
                <a:spcPct val="20000"/>
              </a:spcBef>
              <a:buClr>
                <a:srgbClr val="D1300D"/>
              </a:buClr>
              <a:buFont typeface="Times" pitchFamily="84" charset="0"/>
              <a:buChar char="•"/>
              <a:defRPr/>
            </a:pPr>
            <a:r>
              <a:rPr lang="en-US" sz="2800" kern="0" dirty="0">
                <a:latin typeface="+mn-lt"/>
                <a:ea typeface="+mn-ea"/>
              </a:rPr>
              <a:t>X chromosome have genes for many characters unrelated to sex, whereas the Y chromosome mainly encodes genes related to sex </a:t>
            </a:r>
            <a:r>
              <a:rPr lang="en-US" sz="2800" kern="0" dirty="0" smtClean="0">
                <a:latin typeface="+mn-lt"/>
                <a:ea typeface="+mn-ea"/>
              </a:rPr>
              <a:t>determination</a:t>
            </a:r>
            <a:endParaRPr lang="en-US" sz="2800" kern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64795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476750"/>
          </a:xfrm>
        </p:spPr>
        <p:txBody>
          <a:bodyPr/>
          <a:lstStyle/>
          <a:p>
            <a:pPr eaLnBrk="1" hangingPunct="1"/>
            <a:r>
              <a:rPr lang="en-US" altLang="en-US" smtClean="0"/>
              <a:t>Review of Inheritance</a:t>
            </a:r>
          </a:p>
          <a:p>
            <a:pPr eaLnBrk="1" hangingPunct="1"/>
            <a:r>
              <a:rPr lang="en-US" altLang="en-US" smtClean="0"/>
              <a:t>X-linked genes follow specific patterns of inheritance</a:t>
            </a:r>
          </a:p>
          <a:p>
            <a:pPr eaLnBrk="1" hangingPunct="1"/>
            <a:r>
              <a:rPr lang="en-US" altLang="en-US" smtClean="0"/>
              <a:t>For a recessive X-linked trait to be expressed</a:t>
            </a:r>
          </a:p>
          <a:p>
            <a:pPr marL="977900" lvl="1" indent="-304800" eaLnBrk="1" hangingPunct="1"/>
            <a:r>
              <a:rPr lang="en-US" altLang="en-US" smtClean="0"/>
              <a:t>A female needs two copies of the allele (homozygous)</a:t>
            </a:r>
          </a:p>
          <a:p>
            <a:pPr marL="977900" lvl="1" indent="-304800" eaLnBrk="1" hangingPunct="1"/>
            <a:r>
              <a:rPr lang="en-US" altLang="en-US" smtClean="0"/>
              <a:t>A male needs only one copy of the allele (hemizygous)</a:t>
            </a:r>
          </a:p>
          <a:p>
            <a:pPr eaLnBrk="1" hangingPunct="1"/>
            <a:r>
              <a:rPr lang="en-US" altLang="en-US" smtClean="0"/>
              <a:t>X-linked recessive disorders are much more common in males than in females</a:t>
            </a:r>
          </a:p>
        </p:txBody>
      </p:sp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434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7508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3213100"/>
          </a:xfrm>
        </p:spPr>
        <p:txBody>
          <a:bodyPr/>
          <a:lstStyle/>
          <a:p>
            <a:pPr marL="350838" indent="-350838" eaLnBrk="1" hangingPunct="1"/>
            <a:r>
              <a:rPr lang="en-US" altLang="en-US" dirty="0" smtClean="0"/>
              <a:t>Some disorders caused by recessive alleles on the X chromosome in humans</a:t>
            </a:r>
            <a:endParaRPr lang="en-US" altLang="en-US" sz="3000" dirty="0" smtClean="0"/>
          </a:p>
          <a:p>
            <a:pPr marL="977900" lvl="1" indent="-304800" eaLnBrk="1" hangingPunct="1"/>
            <a:r>
              <a:rPr lang="en-US" altLang="en-US" dirty="0" smtClean="0"/>
              <a:t>Color blindness (mostly X-linked)</a:t>
            </a:r>
          </a:p>
          <a:p>
            <a:pPr marL="977900" lvl="1" indent="-304800" eaLnBrk="1" hangingPunct="1"/>
            <a:r>
              <a:rPr lang="en-US" altLang="en-US" b="1" dirty="0" err="1" smtClean="0"/>
              <a:t>Duchenne</a:t>
            </a:r>
            <a:r>
              <a:rPr lang="en-US" altLang="en-US" b="1" dirty="0" smtClean="0"/>
              <a:t> muscular dystrophy</a:t>
            </a:r>
          </a:p>
          <a:p>
            <a:pPr marL="977900" lvl="1" indent="-304800" eaLnBrk="1" hangingPunct="1"/>
            <a:r>
              <a:rPr lang="en-US" altLang="en-US" b="1" dirty="0" smtClean="0"/>
              <a:t>Hemophilia </a:t>
            </a:r>
          </a:p>
        </p:txBody>
      </p:sp>
      <p:grpSp>
        <p:nvGrpSpPr>
          <p:cNvPr id="15363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536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6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2786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772400" cy="279400"/>
          </a:xfrm>
        </p:spPr>
        <p:txBody>
          <a:bodyPr/>
          <a:lstStyle/>
          <a:p>
            <a:pPr eaLnBrk="1" hangingPunct="1"/>
            <a:r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t>Figure 15.7</a:t>
            </a:r>
            <a:endParaRPr lang="en-US" altLang="en-US" sz="12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6387" name="Picture 3" descr="15_07XLinkedRecessiv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676400"/>
            <a:ext cx="85486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49250" y="3568700"/>
            <a:ext cx="5349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Eggs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240088" y="3575050"/>
            <a:ext cx="534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Eggs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110288" y="3575050"/>
            <a:ext cx="534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Eggs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04863" y="3032125"/>
            <a:ext cx="6540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Sperm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721100" y="3038475"/>
            <a:ext cx="6540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Sperm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553200" y="3038475"/>
            <a:ext cx="6540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Sperm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47663" y="4772025"/>
            <a:ext cx="284162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(a)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238500" y="4779963"/>
            <a:ext cx="28416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(b)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108700" y="4791075"/>
            <a:ext cx="28416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(c)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201738" y="1960563"/>
            <a:ext cx="5222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319338" y="1954213"/>
            <a:ext cx="3635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  <a:r>
              <a:rPr lang="en-US" altLang="en-US" sz="1600" b="1"/>
              <a:t>Y</a:t>
            </a:r>
            <a:endParaRPr lang="en-US" altLang="en-US" sz="1600" b="1" i="1" baseline="30000">
              <a:latin typeface="Times" panose="02020603050405020304" pitchFamily="18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103688" y="1952625"/>
            <a:ext cx="5222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191125" y="1952625"/>
            <a:ext cx="4175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  <a:r>
              <a:rPr lang="en-US" altLang="en-US" sz="1600" b="1"/>
              <a:t>Y</a:t>
            </a:r>
            <a:endParaRPr lang="en-US" altLang="en-US" sz="1600" b="1" i="1" baseline="30000">
              <a:latin typeface="Times" panose="02020603050405020304" pitchFamily="18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962775" y="1954213"/>
            <a:ext cx="5222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8072438" y="1954213"/>
            <a:ext cx="3508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  <a:r>
              <a:rPr lang="en-US" altLang="en-US" sz="1600" b="1"/>
              <a:t>Y</a:t>
            </a:r>
            <a:endParaRPr lang="en-US" altLang="en-US" sz="1600" b="1" i="1" baseline="30000">
              <a:latin typeface="Times" panose="02020603050405020304" pitchFamily="18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590675" y="3038475"/>
            <a:ext cx="2174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209800" y="3048000"/>
            <a:ext cx="165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Y</a:t>
            </a:r>
            <a:endParaRPr lang="en-US" altLang="en-US" sz="1600" b="1" i="1" baseline="30000">
              <a:latin typeface="Times" panose="02020603050405020304" pitchFamily="18" charset="0"/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4475163" y="3036888"/>
            <a:ext cx="3111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086350" y="3041650"/>
            <a:ext cx="165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Y</a:t>
            </a:r>
            <a:endParaRPr lang="en-US" altLang="en-US" sz="1600" b="1" i="1" baseline="30000">
              <a:latin typeface="Times" panose="02020603050405020304" pitchFamily="18" charset="0"/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7956550" y="3040063"/>
            <a:ext cx="165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Y</a:t>
            </a:r>
            <a:endParaRPr lang="en-US" altLang="en-US" sz="1600" b="1" i="1" baseline="30000">
              <a:latin typeface="Times" panose="02020603050405020304" pitchFamily="18" charset="0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7337425" y="3044825"/>
            <a:ext cx="2174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3884613" y="4143375"/>
            <a:ext cx="2174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6743700" y="4143375"/>
            <a:ext cx="2174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976313" y="3571875"/>
            <a:ext cx="3111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974725" y="4140200"/>
            <a:ext cx="3111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3871913" y="3571875"/>
            <a:ext cx="3111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6731000" y="3571875"/>
            <a:ext cx="3111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1458913" y="3567113"/>
            <a:ext cx="5222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2068513" y="3567113"/>
            <a:ext cx="3635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  <a:r>
              <a:rPr lang="en-US" altLang="en-US" sz="1600" b="1"/>
              <a:t>Y</a:t>
            </a:r>
            <a:endParaRPr lang="en-US" altLang="en-US" sz="1600" b="1" i="1" baseline="30000">
              <a:latin typeface="Times" panose="02020603050405020304" pitchFamily="18" charset="0"/>
            </a:endParaRP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2062163" y="4143375"/>
            <a:ext cx="3635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  <a:r>
              <a:rPr lang="en-US" altLang="en-US" sz="1600" b="1"/>
              <a:t>Y</a:t>
            </a:r>
            <a:endParaRPr lang="en-US" altLang="en-US" sz="1600" b="1" i="1" baseline="30000">
              <a:latin typeface="Times" panose="02020603050405020304" pitchFamily="18" charset="0"/>
            </a:endParaRP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4959350" y="3560763"/>
            <a:ext cx="3635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  <a:r>
              <a:rPr lang="en-US" altLang="en-US" sz="1600" b="1"/>
              <a:t>Y</a:t>
            </a:r>
            <a:endParaRPr lang="en-US" altLang="en-US" sz="1600" b="1" i="1" baseline="30000">
              <a:latin typeface="Times" panose="02020603050405020304" pitchFamily="18" charset="0"/>
            </a:endParaRP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7829550" y="3560763"/>
            <a:ext cx="3635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  <a:r>
              <a:rPr lang="en-US" altLang="en-US" sz="1600" b="1"/>
              <a:t>Y</a:t>
            </a:r>
            <a:endParaRPr lang="en-US" altLang="en-US" sz="1600" b="1" i="1" baseline="30000">
              <a:latin typeface="Times" panose="02020603050405020304" pitchFamily="18" charset="0"/>
            </a:endParaRP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4972050" y="4141788"/>
            <a:ext cx="3635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  <a:r>
              <a:rPr lang="en-US" altLang="en-US" sz="1600" b="1"/>
              <a:t>Y</a:t>
            </a:r>
            <a:endParaRPr lang="en-US" altLang="en-US" sz="1600" b="1" i="1" baseline="30000">
              <a:latin typeface="Times" panose="02020603050405020304" pitchFamily="18" charset="0"/>
            </a:endParaRP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7837488" y="4135438"/>
            <a:ext cx="3635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  <a:r>
              <a:rPr lang="en-US" altLang="en-US" sz="1600" b="1"/>
              <a:t>Y</a:t>
            </a:r>
            <a:endParaRPr lang="en-US" altLang="en-US" sz="1600" b="1" i="1" baseline="30000">
              <a:latin typeface="Times" panose="02020603050405020304" pitchFamily="18" charset="0"/>
            </a:endParaRP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1450975" y="4143375"/>
            <a:ext cx="5222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4348163" y="4141788"/>
            <a:ext cx="5222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7207250" y="3559175"/>
            <a:ext cx="5222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4321175" y="3560763"/>
            <a:ext cx="5222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7218363" y="4141788"/>
            <a:ext cx="5222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  <a:r>
              <a:rPr lang="en-US" altLang="en-US" sz="1600" b="1"/>
              <a:t>X</a:t>
            </a:r>
            <a:r>
              <a:rPr lang="en-US" altLang="en-US" sz="1600" b="1" i="1" baseline="30000">
                <a:latin typeface="Times" panose="02020603050405020304" pitchFamily="18" charset="0"/>
              </a:rPr>
              <a:t>n</a:t>
            </a:r>
          </a:p>
        </p:txBody>
      </p:sp>
      <p:sp>
        <p:nvSpPr>
          <p:cNvPr id="16427" name="TextBox 42"/>
          <p:cNvSpPr txBox="1">
            <a:spLocks noChangeArrowheads="1"/>
          </p:cNvSpPr>
          <p:nvPr/>
        </p:nvSpPr>
        <p:spPr bwMode="auto">
          <a:xfrm>
            <a:off x="1447800" y="4572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r>
              <a:rPr lang="en-US" altLang="en-US"/>
              <a:t>(13)</a:t>
            </a:r>
          </a:p>
        </p:txBody>
      </p:sp>
    </p:spTree>
    <p:extLst>
      <p:ext uri="{BB962C8B-B14F-4D97-AF65-F5344CB8AC3E}">
        <p14:creationId xmlns:p14="http://schemas.microsoft.com/office/powerpoint/2010/main" val="28694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432050"/>
            <a:ext cx="8153400" cy="3524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Each chromosome has hundreds or thousands of genes (except the Y chromosome)</a:t>
            </a:r>
          </a:p>
          <a:p>
            <a:pPr eaLnBrk="1" hangingPunct="1"/>
            <a:r>
              <a:rPr lang="en-US" altLang="en-US" dirty="0" smtClean="0"/>
              <a:t>Genes located on the same chromosome that tend to be inherited together are called </a:t>
            </a:r>
            <a:r>
              <a:rPr lang="en-US" altLang="en-US" b="1" dirty="0" smtClean="0"/>
              <a:t>linked genes</a:t>
            </a:r>
          </a:p>
          <a:p>
            <a:pPr eaLnBrk="1" hangingPunct="1"/>
            <a:r>
              <a:rPr lang="en-US" altLang="en-US" dirty="0" smtClean="0"/>
              <a:t>Linked genes don’t sort independently, in fact they are a “package deal” unless crossing over occurs between two alleles located on the same chromosome. 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04800" y="152400"/>
            <a:ext cx="861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668338"/>
            <a:ext cx="8839200" cy="13255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Concept </a:t>
            </a:r>
            <a:r>
              <a:rPr lang="en-US" altLang="en-US" dirty="0" smtClean="0"/>
              <a:t>3</a:t>
            </a:r>
            <a:r>
              <a:rPr lang="en-US" altLang="en-US" dirty="0" smtClean="0"/>
              <a:t>: Linked genes tend to be inherited together because they are located near each other on the same chromosome</a:t>
            </a:r>
            <a:endParaRPr lang="en-US" altLang="en-US" sz="2900" dirty="0" smtClean="0"/>
          </a:p>
        </p:txBody>
      </p:sp>
      <p:grpSp>
        <p:nvGrpSpPr>
          <p:cNvPr id="19461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9463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6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0669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8163"/>
            <a:ext cx="8534400" cy="503237"/>
          </a:xfrm>
        </p:spPr>
        <p:txBody>
          <a:bodyPr/>
          <a:lstStyle/>
          <a:p>
            <a:pPr eaLnBrk="1" hangingPunct="1"/>
            <a:r>
              <a:rPr lang="en-US" altLang="en-US" smtClean="0"/>
              <a:t>How Linkage Affects Inheritance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4279900"/>
          </a:xfrm>
        </p:spPr>
        <p:txBody>
          <a:bodyPr/>
          <a:lstStyle/>
          <a:p>
            <a:pPr eaLnBrk="1" hangingPunct="1"/>
            <a:r>
              <a:rPr lang="en-US" altLang="en-US" smtClean="0"/>
              <a:t>Morgan did other experiments with fruit flies to see how linkage affects inheritance of two characters</a:t>
            </a:r>
          </a:p>
          <a:p>
            <a:pPr eaLnBrk="1" hangingPunct="1"/>
            <a:r>
              <a:rPr lang="en-US" altLang="en-US" smtClean="0"/>
              <a:t>Morgan crossed flies that differed in traits of body color and wing size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grpSp>
        <p:nvGrpSpPr>
          <p:cNvPr id="2048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048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8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4387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772400" cy="279400"/>
          </a:xfrm>
        </p:spPr>
        <p:txBody>
          <a:bodyPr/>
          <a:lstStyle/>
          <a:p>
            <a:pPr eaLnBrk="1" hangingPunct="1"/>
            <a:r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t>Figure 15.9-4</a:t>
            </a:r>
            <a:endParaRPr lang="en-US" altLang="en-US" sz="12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1507" name="Picture 3" descr="15_09LinkedGenes_4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12725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51025" y="238125"/>
            <a:ext cx="2413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P Generation (homozygous)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844675" y="681038"/>
            <a:ext cx="22415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Wild type</a:t>
            </a:r>
            <a:br>
              <a:rPr lang="en-US" altLang="en-US" sz="1400" b="1"/>
            </a:br>
            <a:r>
              <a:rPr lang="en-US" altLang="en-US" sz="1400" b="1"/>
              <a:t>(gray body, normal wings)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844675" y="1858963"/>
            <a:ext cx="97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F</a:t>
            </a:r>
            <a:r>
              <a:rPr lang="en-US" altLang="en-US" sz="1400" b="1" baseline="-25000"/>
              <a:t>1</a:t>
            </a:r>
            <a:r>
              <a:rPr lang="en-US" altLang="en-US" sz="1400" b="1"/>
              <a:t> dihybrid</a:t>
            </a:r>
            <a:br>
              <a:rPr lang="en-US" altLang="en-US" sz="1400" b="1"/>
            </a:br>
            <a:r>
              <a:rPr lang="en-US" altLang="en-US" sz="1400" b="1"/>
              <a:t>(wild type)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841500" y="2933700"/>
            <a:ext cx="8667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Testcross</a:t>
            </a:r>
            <a:br>
              <a:rPr lang="en-US" altLang="en-US" sz="1400" b="1"/>
            </a:br>
            <a:r>
              <a:rPr lang="en-US" altLang="en-US" sz="1400" b="1"/>
              <a:t>offspring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111750" y="1965325"/>
            <a:ext cx="11430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TESTCROSS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844675" y="1328738"/>
            <a:ext cx="1063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 baseline="30000">
                <a:latin typeface="Times" panose="02020603050405020304" pitchFamily="18" charset="0"/>
                <a:sym typeface="Symbol" panose="05050102010706020507" pitchFamily="18" charset="2"/>
              </a:rPr>
              <a:t></a:t>
            </a:r>
            <a:r>
              <a:rPr lang="en-US" altLang="en-US" sz="1400" b="1" i="1">
                <a:latin typeface="Times" panose="02020603050405020304" pitchFamily="18" charset="0"/>
              </a:rPr>
              <a:t> b</a:t>
            </a:r>
            <a:r>
              <a:rPr lang="en-US" altLang="en-US" sz="1400" b="1" baseline="30000">
                <a:latin typeface="Times" panose="02020603050405020304" pitchFamily="18" charset="0"/>
                <a:sym typeface="Symbol" panose="05050102010706020507" pitchFamily="18" charset="2"/>
              </a:rPr>
              <a:t></a:t>
            </a:r>
            <a:r>
              <a:rPr lang="en-US" altLang="en-US" sz="1400" b="1" i="1">
                <a:latin typeface="Times" panose="02020603050405020304" pitchFamily="18" charset="0"/>
              </a:rPr>
              <a:t> vg</a:t>
            </a:r>
            <a:r>
              <a:rPr lang="en-US" altLang="en-US" sz="1400" b="1" baseline="30000">
                <a:latin typeface="Times" panose="02020603050405020304" pitchFamily="18" charset="0"/>
                <a:sym typeface="Symbol" panose="05050102010706020507" pitchFamily="18" charset="2"/>
              </a:rPr>
              <a:t></a:t>
            </a:r>
            <a:r>
              <a:rPr lang="en-US" altLang="en-US" sz="1400" b="1" i="1">
                <a:latin typeface="Times" panose="02020603050405020304" pitchFamily="18" charset="0"/>
              </a:rPr>
              <a:t> vg</a:t>
            </a:r>
            <a:r>
              <a:rPr lang="en-US" altLang="en-US" sz="1400" b="1" baseline="30000">
                <a:latin typeface="Times" panose="02020603050405020304" pitchFamily="18" charset="0"/>
                <a:sym typeface="Symbol" panose="05050102010706020507" pitchFamily="18" charset="2"/>
              </a:rPr>
              <a:t>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836738" y="2509838"/>
            <a:ext cx="1063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 baseline="30000">
                <a:latin typeface="Times" panose="02020603050405020304" pitchFamily="18" charset="0"/>
                <a:sym typeface="Symbol" panose="05050102010706020507" pitchFamily="18" charset="2"/>
              </a:rPr>
              <a:t></a:t>
            </a:r>
            <a:r>
              <a:rPr lang="en-US" altLang="en-US" sz="1400" b="1" i="1">
                <a:latin typeface="Times" panose="02020603050405020304" pitchFamily="18" charset="0"/>
              </a:rPr>
              <a:t> b vg</a:t>
            </a:r>
            <a:r>
              <a:rPr lang="en-US" altLang="en-US" sz="1400" b="1" baseline="30000">
                <a:latin typeface="Times" panose="02020603050405020304" pitchFamily="18" charset="0"/>
                <a:sym typeface="Symbol" panose="05050102010706020507" pitchFamily="18" charset="2"/>
              </a:rPr>
              <a:t></a:t>
            </a:r>
            <a:r>
              <a:rPr lang="en-US" altLang="en-US" sz="1400" b="1" i="1">
                <a:latin typeface="Times" panose="02020603050405020304" pitchFamily="18" charset="0"/>
              </a:rPr>
              <a:t> vg</a:t>
            </a:r>
            <a:endParaRPr lang="en-US" altLang="en-US" sz="1400" b="1" baseline="30000">
              <a:latin typeface="Times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458075" y="1295400"/>
            <a:ext cx="1063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 b vg vg</a:t>
            </a:r>
            <a:endParaRPr lang="en-US" altLang="en-US" sz="1400" b="1" baseline="30000">
              <a:latin typeface="Times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459663" y="2513013"/>
            <a:ext cx="1063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 b vg vg</a:t>
            </a:r>
            <a:endParaRPr lang="en-US" altLang="en-US" sz="1400" b="1" baseline="30000">
              <a:latin typeface="Times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7458075" y="468313"/>
            <a:ext cx="13700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Double mutant</a:t>
            </a:r>
            <a:br>
              <a:rPr lang="en-US" altLang="en-US" sz="1400" b="1"/>
            </a:br>
            <a:r>
              <a:rPr lang="en-US" altLang="en-US" sz="1400" b="1"/>
              <a:t>(black body,</a:t>
            </a:r>
            <a:br>
              <a:rPr lang="en-US" altLang="en-US" sz="1400" b="1"/>
            </a:br>
            <a:r>
              <a:rPr lang="en-US" altLang="en-US" sz="1400" b="1"/>
              <a:t>vestigial wings)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7456488" y="1857375"/>
            <a:ext cx="13287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Double mutant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686175" y="3154363"/>
            <a:ext cx="4699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Eggs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200400" y="4419600"/>
            <a:ext cx="5746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Sperm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19088" y="238125"/>
            <a:ext cx="11969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AB0C14"/>
                </a:solidFill>
              </a:rPr>
              <a:t>EXPERIMENT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25438" y="6462713"/>
            <a:ext cx="9858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AB0C14"/>
                </a:solidFill>
              </a:rPr>
              <a:t>RESULTS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30200" y="5319713"/>
            <a:ext cx="17922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PREDICTED RATIOS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792538" y="3641725"/>
            <a:ext cx="10382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/>
              <a:t>Wild type</a:t>
            </a:r>
            <a:br>
              <a:rPr lang="en-US" altLang="en-US" sz="1200" b="1"/>
            </a:br>
            <a:r>
              <a:rPr lang="en-US" altLang="en-US" sz="1200" b="1"/>
              <a:t>(gray-normal)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870450" y="3648075"/>
            <a:ext cx="7461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/>
              <a:t>Black-</a:t>
            </a:r>
            <a:br>
              <a:rPr lang="en-US" altLang="en-US" sz="1200" b="1"/>
            </a:br>
            <a:r>
              <a:rPr lang="en-US" altLang="en-US" sz="1200" b="1"/>
              <a:t>vestigial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5738813" y="3654425"/>
            <a:ext cx="7461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/>
              <a:t>Gray-</a:t>
            </a:r>
            <a:br>
              <a:rPr lang="en-US" altLang="en-US" sz="1200" b="1"/>
            </a:br>
            <a:r>
              <a:rPr lang="en-US" altLang="en-US" sz="1200" b="1"/>
              <a:t>vestigial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557963" y="3641725"/>
            <a:ext cx="7461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/>
              <a:t>Black-</a:t>
            </a:r>
            <a:br>
              <a:rPr lang="en-US" altLang="en-US" sz="1200" b="1"/>
            </a:br>
            <a:r>
              <a:rPr lang="en-US" altLang="en-US" sz="1200" b="1"/>
              <a:t>normal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4205288" y="3184525"/>
            <a:ext cx="388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b</a:t>
            </a:r>
            <a:r>
              <a:rPr lang="en-US" altLang="en-US" sz="1200" b="1" baseline="30000">
                <a:latin typeface="Times" panose="02020603050405020304" pitchFamily="18" charset="0"/>
                <a:sym typeface="Symbol" panose="05050102010706020507" pitchFamily="18" charset="2"/>
              </a:rPr>
              <a:t> </a:t>
            </a:r>
            <a:r>
              <a:rPr lang="en-US" altLang="en-US" sz="1200" b="1" i="1">
                <a:latin typeface="Times" panose="02020603050405020304" pitchFamily="18" charset="0"/>
              </a:rPr>
              <a:t>vg</a:t>
            </a:r>
            <a:r>
              <a:rPr lang="en-US" altLang="en-US" sz="1200" b="1" baseline="30000">
                <a:latin typeface="Times" panose="02020603050405020304" pitchFamily="18" charset="0"/>
                <a:sym typeface="Symbol" panose="05050102010706020507" pitchFamily="18" charset="2"/>
              </a:rPr>
              <a:t>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5124450" y="3178175"/>
            <a:ext cx="3889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b</a:t>
            </a:r>
            <a:r>
              <a:rPr lang="en-US" altLang="en-US" sz="1200" b="1" baseline="30000">
                <a:latin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200" b="1" i="1">
                <a:latin typeface="Times" panose="02020603050405020304" pitchFamily="18" charset="0"/>
              </a:rPr>
              <a:t>vg</a:t>
            </a:r>
            <a:endParaRPr lang="en-US" altLang="en-US" sz="1200" b="1" baseline="30000">
              <a:latin typeface="Times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5892800" y="3176588"/>
            <a:ext cx="3889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b</a:t>
            </a:r>
            <a:r>
              <a:rPr lang="en-US" altLang="en-US" sz="1200" b="1" baseline="30000">
                <a:latin typeface="Times" panose="02020603050405020304" pitchFamily="18" charset="0"/>
                <a:sym typeface="Symbol" panose="05050102010706020507" pitchFamily="18" charset="2"/>
              </a:rPr>
              <a:t> </a:t>
            </a:r>
            <a:r>
              <a:rPr lang="en-US" altLang="en-US" sz="1200" b="1" i="1">
                <a:latin typeface="Times" panose="02020603050405020304" pitchFamily="18" charset="0"/>
              </a:rPr>
              <a:t>vg</a:t>
            </a:r>
            <a:endParaRPr lang="en-US" altLang="en-US" sz="1200" b="1" baseline="30000">
              <a:latin typeface="Times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6713538" y="3176588"/>
            <a:ext cx="388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b</a:t>
            </a:r>
            <a:r>
              <a:rPr lang="en-US" altLang="en-US" sz="1200" b="1" baseline="30000">
                <a:latin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200" b="1" i="1">
                <a:latin typeface="Times" panose="02020603050405020304" pitchFamily="18" charset="0"/>
              </a:rPr>
              <a:t>vg</a:t>
            </a:r>
            <a:r>
              <a:rPr lang="en-US" altLang="en-US" sz="1200" b="1" baseline="30000">
                <a:latin typeface="Times" panose="02020603050405020304" pitchFamily="18" charset="0"/>
                <a:sym typeface="Symbol" panose="05050102010706020507" pitchFamily="18" charset="2"/>
              </a:rPr>
              <a:t>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3946525" y="5148263"/>
            <a:ext cx="7604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b</a:t>
            </a:r>
            <a:r>
              <a:rPr lang="en-US" altLang="en-US" sz="1200" b="1" baseline="30000">
                <a:latin typeface="Times" panose="02020603050405020304" pitchFamily="18" charset="0"/>
                <a:sym typeface="Symbol" panose="05050102010706020507" pitchFamily="18" charset="2"/>
              </a:rPr>
              <a:t> </a:t>
            </a:r>
            <a:r>
              <a:rPr lang="en-US" altLang="en-US" sz="1200" b="1" i="1">
                <a:latin typeface="Times" panose="02020603050405020304" pitchFamily="18" charset="0"/>
              </a:rPr>
              <a:t>b</a:t>
            </a:r>
            <a:r>
              <a:rPr lang="en-US" altLang="en-US" sz="1200" b="1" baseline="30000">
                <a:latin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200" b="1" i="1">
                <a:latin typeface="Times" panose="02020603050405020304" pitchFamily="18" charset="0"/>
              </a:rPr>
              <a:t>vg</a:t>
            </a:r>
            <a:r>
              <a:rPr lang="en-US" altLang="en-US" sz="1200" b="1" baseline="30000">
                <a:latin typeface="Times" panose="02020603050405020304" pitchFamily="18" charset="0"/>
                <a:sym typeface="Symbol" panose="05050102010706020507" pitchFamily="18" charset="2"/>
              </a:rPr>
              <a:t> </a:t>
            </a:r>
            <a:r>
              <a:rPr lang="en-US" altLang="en-US" sz="1200" b="1" i="1">
                <a:latin typeface="Times" panose="02020603050405020304" pitchFamily="18" charset="0"/>
              </a:rPr>
              <a:t>vg</a:t>
            </a:r>
            <a:endParaRPr lang="en-US" altLang="en-US" sz="1200" b="1" baseline="30000">
              <a:latin typeface="Times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4984750" y="5154613"/>
            <a:ext cx="5746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b</a:t>
            </a:r>
            <a:r>
              <a:rPr lang="en-US" altLang="en-US" sz="1200" b="1" baseline="30000">
                <a:latin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200" b="1" i="1">
                <a:latin typeface="Times" panose="02020603050405020304" pitchFamily="18" charset="0"/>
              </a:rPr>
              <a:t>b</a:t>
            </a:r>
            <a:r>
              <a:rPr lang="en-US" altLang="en-US" sz="1200" b="1" baseline="30000">
                <a:latin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200" b="1" i="1">
                <a:latin typeface="Times" panose="02020603050405020304" pitchFamily="18" charset="0"/>
              </a:rPr>
              <a:t>vg</a:t>
            </a:r>
            <a:r>
              <a:rPr lang="en-US" altLang="en-US" sz="1200" b="1" baseline="30000">
                <a:latin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200" b="1" i="1">
                <a:latin typeface="Times" panose="02020603050405020304" pitchFamily="18" charset="0"/>
              </a:rPr>
              <a:t>vg</a:t>
            </a:r>
            <a:endParaRPr lang="en-US" altLang="en-US" sz="1200" b="1" baseline="30000">
              <a:latin typeface="Times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5764213" y="5154613"/>
            <a:ext cx="76041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b</a:t>
            </a:r>
            <a:r>
              <a:rPr lang="en-US" altLang="en-US" sz="1200" b="1" baseline="30000">
                <a:latin typeface="Times" panose="02020603050405020304" pitchFamily="18" charset="0"/>
                <a:sym typeface="Symbol" panose="05050102010706020507" pitchFamily="18" charset="2"/>
              </a:rPr>
              <a:t> </a:t>
            </a:r>
            <a:r>
              <a:rPr lang="en-US" altLang="en-US" sz="1200" b="1" i="1">
                <a:latin typeface="Times" panose="02020603050405020304" pitchFamily="18" charset="0"/>
              </a:rPr>
              <a:t>b</a:t>
            </a:r>
            <a:r>
              <a:rPr lang="en-US" altLang="en-US" sz="1200" b="1" baseline="30000">
                <a:latin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200" b="1" i="1">
                <a:latin typeface="Times" panose="02020603050405020304" pitchFamily="18" charset="0"/>
              </a:rPr>
              <a:t>vg</a:t>
            </a:r>
            <a:r>
              <a:rPr lang="en-US" altLang="en-US" sz="1200" b="1" baseline="30000">
                <a:latin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200" b="1" i="1">
                <a:latin typeface="Times" panose="02020603050405020304" pitchFamily="18" charset="0"/>
              </a:rPr>
              <a:t>vg</a:t>
            </a:r>
            <a:endParaRPr lang="en-US" altLang="en-US" sz="1200" b="1" baseline="30000">
              <a:latin typeface="Times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6610350" y="5154613"/>
            <a:ext cx="6683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b</a:t>
            </a:r>
            <a:r>
              <a:rPr lang="en-US" altLang="en-US" sz="1200" b="1" baseline="30000">
                <a:latin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200" b="1" i="1">
                <a:latin typeface="Times" panose="02020603050405020304" pitchFamily="18" charset="0"/>
              </a:rPr>
              <a:t>b</a:t>
            </a:r>
            <a:r>
              <a:rPr lang="en-US" altLang="en-US" sz="1200" b="1" baseline="30000">
                <a:latin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200" b="1" i="1">
                <a:latin typeface="Times" panose="02020603050405020304" pitchFamily="18" charset="0"/>
              </a:rPr>
              <a:t>vg</a:t>
            </a:r>
            <a:r>
              <a:rPr lang="en-US" altLang="en-US" sz="1200" b="1" baseline="30000">
                <a:latin typeface="Times" panose="02020603050405020304" pitchFamily="18" charset="0"/>
                <a:sym typeface="Symbol" panose="05050102010706020507" pitchFamily="18" charset="2"/>
              </a:rPr>
              <a:t> </a:t>
            </a:r>
            <a:r>
              <a:rPr lang="en-US" altLang="en-US" sz="1200" b="1" i="1">
                <a:latin typeface="Times" panose="02020603050405020304" pitchFamily="18" charset="0"/>
              </a:rPr>
              <a:t>vg</a:t>
            </a:r>
            <a:endParaRPr lang="en-US" altLang="en-US" sz="1200" b="1" baseline="30000">
              <a:latin typeface="Times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4276725" y="6477000"/>
            <a:ext cx="29686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965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5127625" y="6470650"/>
            <a:ext cx="29686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944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5976938" y="6483350"/>
            <a:ext cx="296862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206</a:t>
            </a: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6850063" y="6470650"/>
            <a:ext cx="296862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185</a:t>
            </a:r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4349750" y="5624513"/>
            <a:ext cx="1127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1</a:t>
            </a: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4356100" y="6054725"/>
            <a:ext cx="1127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1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5203825" y="5618163"/>
            <a:ext cx="1127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1</a:t>
            </a: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5210175" y="6048375"/>
            <a:ext cx="1127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1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6049963" y="5619750"/>
            <a:ext cx="1127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1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6056313" y="6049963"/>
            <a:ext cx="11271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0</a:t>
            </a:r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6927850" y="5626100"/>
            <a:ext cx="1127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1</a:t>
            </a:r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6934200" y="6056313"/>
            <a:ext cx="1127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0</a:t>
            </a:r>
          </a:p>
        </p:txBody>
      </p:sp>
      <p:sp>
        <p:nvSpPr>
          <p:cNvPr id="21548" name="Text Box 44"/>
          <p:cNvSpPr txBox="1">
            <a:spLocks noChangeArrowheads="1"/>
          </p:cNvSpPr>
          <p:nvPr/>
        </p:nvSpPr>
        <p:spPr bwMode="auto">
          <a:xfrm>
            <a:off x="412750" y="5619750"/>
            <a:ext cx="34845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If genes are located on different chromosomes:</a:t>
            </a:r>
          </a:p>
        </p:txBody>
      </p:sp>
      <p:sp>
        <p:nvSpPr>
          <p:cNvPr id="21549" name="Text Box 45"/>
          <p:cNvSpPr txBox="1">
            <a:spLocks noChangeArrowheads="1"/>
          </p:cNvSpPr>
          <p:nvPr/>
        </p:nvSpPr>
        <p:spPr bwMode="auto">
          <a:xfrm>
            <a:off x="406400" y="5957888"/>
            <a:ext cx="3736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If genes are located on the same chromosome </a:t>
            </a:r>
            <a:r>
              <a:rPr lang="en-US" altLang="en-US" sz="1200" b="1" i="1"/>
              <a:t>and</a:t>
            </a:r>
            <a:r>
              <a:rPr lang="en-US" altLang="en-US" sz="1200" b="1"/>
              <a:t/>
            </a:r>
            <a:br>
              <a:rPr lang="en-US" altLang="en-US" sz="1200" b="1"/>
            </a:br>
            <a:r>
              <a:rPr lang="en-US" altLang="en-US" sz="1200" b="1"/>
              <a:t>parental alleles are always inherited together:</a:t>
            </a:r>
          </a:p>
        </p:txBody>
      </p:sp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4832350" y="5619750"/>
            <a:ext cx="1127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:</a:t>
            </a:r>
          </a:p>
        </p:txBody>
      </p:sp>
      <p:sp>
        <p:nvSpPr>
          <p:cNvPr id="21551" name="Text Box 47"/>
          <p:cNvSpPr txBox="1">
            <a:spLocks noChangeArrowheads="1"/>
          </p:cNvSpPr>
          <p:nvPr/>
        </p:nvSpPr>
        <p:spPr bwMode="auto">
          <a:xfrm>
            <a:off x="4826000" y="6064250"/>
            <a:ext cx="1127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:</a:t>
            </a:r>
          </a:p>
        </p:txBody>
      </p:sp>
      <p:sp>
        <p:nvSpPr>
          <p:cNvPr id="21552" name="Text Box 48"/>
          <p:cNvSpPr txBox="1">
            <a:spLocks noChangeArrowheads="1"/>
          </p:cNvSpPr>
          <p:nvPr/>
        </p:nvSpPr>
        <p:spPr bwMode="auto">
          <a:xfrm>
            <a:off x="4826000" y="6473825"/>
            <a:ext cx="1127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:</a:t>
            </a:r>
          </a:p>
        </p:txBody>
      </p:sp>
      <p:sp>
        <p:nvSpPr>
          <p:cNvPr id="21553" name="Text Box 49"/>
          <p:cNvSpPr txBox="1">
            <a:spLocks noChangeArrowheads="1"/>
          </p:cNvSpPr>
          <p:nvPr/>
        </p:nvSpPr>
        <p:spPr bwMode="auto">
          <a:xfrm>
            <a:off x="5657850" y="5613400"/>
            <a:ext cx="1127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:</a:t>
            </a:r>
          </a:p>
        </p:txBody>
      </p:sp>
      <p:sp>
        <p:nvSpPr>
          <p:cNvPr id="21554" name="Text Box 50"/>
          <p:cNvSpPr txBox="1">
            <a:spLocks noChangeArrowheads="1"/>
          </p:cNvSpPr>
          <p:nvPr/>
        </p:nvSpPr>
        <p:spPr bwMode="auto">
          <a:xfrm>
            <a:off x="5651500" y="6057900"/>
            <a:ext cx="1127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:</a:t>
            </a:r>
          </a:p>
        </p:txBody>
      </p:sp>
      <p:sp>
        <p:nvSpPr>
          <p:cNvPr id="21555" name="Text Box 51"/>
          <p:cNvSpPr txBox="1">
            <a:spLocks noChangeArrowheads="1"/>
          </p:cNvSpPr>
          <p:nvPr/>
        </p:nvSpPr>
        <p:spPr bwMode="auto">
          <a:xfrm>
            <a:off x="5651500" y="6467475"/>
            <a:ext cx="1127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:</a:t>
            </a:r>
          </a:p>
        </p:txBody>
      </p:sp>
      <p:sp>
        <p:nvSpPr>
          <p:cNvPr id="21556" name="Text Box 52"/>
          <p:cNvSpPr txBox="1">
            <a:spLocks noChangeArrowheads="1"/>
          </p:cNvSpPr>
          <p:nvPr/>
        </p:nvSpPr>
        <p:spPr bwMode="auto">
          <a:xfrm>
            <a:off x="6478588" y="5627688"/>
            <a:ext cx="11271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:</a:t>
            </a:r>
          </a:p>
        </p:txBody>
      </p:sp>
      <p:sp>
        <p:nvSpPr>
          <p:cNvPr id="21557" name="Text Box 53"/>
          <p:cNvSpPr txBox="1">
            <a:spLocks noChangeArrowheads="1"/>
          </p:cNvSpPr>
          <p:nvPr/>
        </p:nvSpPr>
        <p:spPr bwMode="auto">
          <a:xfrm>
            <a:off x="6472238" y="6072188"/>
            <a:ext cx="11271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:</a:t>
            </a:r>
          </a:p>
        </p:txBody>
      </p:sp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6472238" y="6481763"/>
            <a:ext cx="11271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:</a:t>
            </a:r>
          </a:p>
        </p:txBody>
      </p:sp>
      <p:sp>
        <p:nvSpPr>
          <p:cNvPr id="21559" name="Text Box 55"/>
          <p:cNvSpPr txBox="1">
            <a:spLocks noChangeArrowheads="1"/>
          </p:cNvSpPr>
          <p:nvPr/>
        </p:nvSpPr>
        <p:spPr bwMode="auto">
          <a:xfrm>
            <a:off x="3332163" y="4083050"/>
            <a:ext cx="388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 i="1">
                <a:latin typeface="Times" panose="02020603050405020304" pitchFamily="18" charset="0"/>
              </a:rPr>
              <a:t>b</a:t>
            </a:r>
            <a:r>
              <a:rPr lang="en-US" altLang="en-US" sz="1200" b="1" baseline="30000">
                <a:latin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200" b="1" i="1">
                <a:latin typeface="Times" panose="02020603050405020304" pitchFamily="18" charset="0"/>
              </a:rPr>
              <a:t>vg</a:t>
            </a:r>
            <a:endParaRPr lang="en-US" altLang="en-US" sz="1200" b="1" baseline="30000">
              <a:latin typeface="Times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649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8000"/>
            <a:ext cx="8534400" cy="503238"/>
          </a:xfrm>
        </p:spPr>
        <p:txBody>
          <a:bodyPr/>
          <a:lstStyle/>
          <a:p>
            <a:pPr eaLnBrk="1" hangingPunct="1"/>
            <a:r>
              <a:rPr lang="en-US" i="1" dirty="0" smtClean="0"/>
              <a:t>Mendel’s Model</a:t>
            </a:r>
            <a:endParaRPr lang="en-US" b="0" i="1" dirty="0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153400" cy="4438650"/>
          </a:xfrm>
        </p:spPr>
        <p:txBody>
          <a:bodyPr/>
          <a:lstStyle/>
          <a:p>
            <a:pPr eaLnBrk="1" hangingPunct="1"/>
            <a:r>
              <a:rPr lang="en-US" dirty="0" smtClean="0"/>
              <a:t>Mendel developed a hypothesis to explain the 3:1 inheritance pattern he observed in  F</a:t>
            </a:r>
            <a:r>
              <a:rPr lang="en-US" baseline="-25000" dirty="0" smtClean="0"/>
              <a:t>2</a:t>
            </a:r>
            <a:r>
              <a:rPr lang="en-US" dirty="0" smtClean="0"/>
              <a:t> offspring</a:t>
            </a:r>
          </a:p>
          <a:p>
            <a:pPr eaLnBrk="1" hangingPunct="1"/>
            <a:r>
              <a:rPr lang="en-US" dirty="0" smtClean="0"/>
              <a:t>Four related concepts make up this model</a:t>
            </a:r>
          </a:p>
          <a:p>
            <a:pPr eaLnBrk="1" hangingPunct="1"/>
            <a:r>
              <a:rPr lang="en-US" dirty="0" smtClean="0"/>
              <a:t>These concepts can be related to what we now know about genes and chromosomes 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253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34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2536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153400" cy="3225800"/>
          </a:xfrm>
        </p:spPr>
        <p:txBody>
          <a:bodyPr/>
          <a:lstStyle/>
          <a:p>
            <a:pPr marL="350838" indent="-350838" eaLnBrk="1" hangingPunct="1"/>
            <a:r>
              <a:rPr lang="en-US" altLang="en-US" smtClean="0"/>
              <a:t>Morgan found that body color and wing size are usually inherited together in specific combinations (parental phenotypes) </a:t>
            </a:r>
          </a:p>
          <a:p>
            <a:pPr marL="350838" indent="-350838" eaLnBrk="1" hangingPunct="1"/>
            <a:r>
              <a:rPr lang="en-US" altLang="en-US" smtClean="0"/>
              <a:t>He noted that these genes do not assort independently, and reasoned that they were on the same chromosome</a:t>
            </a:r>
          </a:p>
        </p:txBody>
      </p:sp>
      <p:grpSp>
        <p:nvGrpSpPr>
          <p:cNvPr id="22531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2534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3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3257550"/>
            <a:ext cx="8534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D1300D"/>
              </a:buClr>
              <a:buFont typeface="Times" pitchFamily="84" charset="0"/>
              <a:buChar char="•"/>
              <a:defRPr/>
            </a:pPr>
            <a:r>
              <a:rPr lang="en-US" sz="2800" kern="0">
                <a:latin typeface="+mn-lt"/>
                <a:ea typeface="+mn-ea"/>
              </a:rPr>
              <a:t>However, nonparental phenotypes were also produced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D1300D"/>
              </a:buClr>
              <a:buFont typeface="Times" pitchFamily="84" charset="0"/>
              <a:buChar char="•"/>
              <a:defRPr/>
            </a:pPr>
            <a:r>
              <a:rPr lang="en-US" sz="2800" kern="0">
                <a:latin typeface="+mn-lt"/>
                <a:ea typeface="+mn-ea"/>
              </a:rPr>
              <a:t>Understanding this result involves exploring </a:t>
            </a:r>
            <a:r>
              <a:rPr lang="en-US" sz="2800" b="1" kern="0">
                <a:latin typeface="+mn-lt"/>
                <a:ea typeface="+mn-ea"/>
              </a:rPr>
              <a:t>genetic recombination</a:t>
            </a:r>
            <a:r>
              <a:rPr lang="en-US" sz="2800" kern="0">
                <a:latin typeface="+mn-lt"/>
                <a:ea typeface="+mn-ea"/>
              </a:rPr>
              <a:t>, the production of offspring with combinations of traits differing from either parent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D1300D"/>
              </a:buClr>
              <a:buFont typeface="Times" pitchFamily="84" charset="0"/>
              <a:buChar char="•"/>
              <a:defRPr/>
            </a:pPr>
            <a:endParaRPr lang="en-US" sz="2800" kern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686695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804863"/>
            <a:ext cx="8534400" cy="503237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Recombination of Linked Genes: Crossing Over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8153400" cy="44386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Morgan discovered that genes can be linked, but the linkage was incomplete, because some recombinant phenotypes were observed</a:t>
            </a:r>
          </a:p>
          <a:p>
            <a:pPr eaLnBrk="1" hangingPunct="1"/>
            <a:r>
              <a:rPr lang="en-US" altLang="en-US" dirty="0" smtClean="0"/>
              <a:t>He proposed that some process must occasionally break the physical connection between genes on the same chromosome</a:t>
            </a:r>
          </a:p>
          <a:p>
            <a:pPr eaLnBrk="1" hangingPunct="1"/>
            <a:r>
              <a:rPr lang="en-US" altLang="en-US" dirty="0" smtClean="0"/>
              <a:t>That mechanism was the </a:t>
            </a:r>
            <a:r>
              <a:rPr lang="en-US" altLang="en-US" b="1" dirty="0" smtClean="0"/>
              <a:t>crossing over </a:t>
            </a:r>
            <a:r>
              <a:rPr lang="en-US" altLang="en-US" dirty="0" smtClean="0"/>
              <a:t>of homologous chromosomes </a:t>
            </a:r>
          </a:p>
        </p:txBody>
      </p:sp>
      <p:grpSp>
        <p:nvGrpSpPr>
          <p:cNvPr id="23556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3560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6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1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772400" cy="279400"/>
          </a:xfrm>
        </p:spPr>
        <p:txBody>
          <a:bodyPr/>
          <a:lstStyle/>
          <a:p>
            <a:pPr eaLnBrk="1" hangingPunct="1"/>
            <a:r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t>Figure 15.10a</a:t>
            </a:r>
            <a:endParaRPr lang="en-US" altLang="en-US" sz="12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4579" name="Picture 3" descr="15_10aRecombLinkedGen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41300"/>
            <a:ext cx="772477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65175" y="290513"/>
            <a:ext cx="90646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Testcross</a:t>
            </a:r>
            <a:br>
              <a:rPr lang="en-US" altLang="en-US" sz="1400" b="1"/>
            </a:br>
            <a:r>
              <a:rPr lang="en-US" altLang="en-US" sz="1400" b="1"/>
              <a:t>parents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43075" y="1595438"/>
            <a:ext cx="1416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Replication</a:t>
            </a:r>
            <a:br>
              <a:rPr lang="en-US" altLang="en-US" sz="1400" b="1"/>
            </a:br>
            <a:r>
              <a:rPr lang="en-US" altLang="en-US" sz="1400" b="1"/>
              <a:t>of chromosomes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720975" y="263525"/>
            <a:ext cx="20859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/>
              <a:t>Gray body, normal wings</a:t>
            </a:r>
            <a:br>
              <a:rPr lang="en-US" altLang="en-US" sz="1400" b="1"/>
            </a:br>
            <a:r>
              <a:rPr lang="en-US" altLang="en-US" sz="1400" b="1"/>
              <a:t>(F</a:t>
            </a:r>
            <a:r>
              <a:rPr lang="en-US" altLang="en-US" sz="1400" b="1" baseline="-25000"/>
              <a:t>1</a:t>
            </a:r>
            <a:r>
              <a:rPr lang="en-US" altLang="en-US" sz="1400" b="1"/>
              <a:t> dihybrid)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141913" y="274638"/>
            <a:ext cx="24653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/>
              <a:t>Black body, vestigial wings</a:t>
            </a:r>
            <a:br>
              <a:rPr lang="en-US" altLang="en-US" sz="1400" b="1"/>
            </a:br>
            <a:r>
              <a:rPr lang="en-US" altLang="en-US" sz="1400" b="1"/>
              <a:t>(double mutant)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899275" y="1625600"/>
            <a:ext cx="1574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Replication</a:t>
            </a:r>
            <a:br>
              <a:rPr lang="en-US" altLang="en-US" sz="1400" b="1"/>
            </a:br>
            <a:r>
              <a:rPr lang="en-US" altLang="en-US" sz="1400" b="1"/>
              <a:t>of chromosomes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266825" y="3432175"/>
            <a:ext cx="7889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Meiosis </a:t>
            </a:r>
            <a:r>
              <a:rPr lang="en-US" altLang="en-US" sz="1400" b="1">
                <a:latin typeface="Times" panose="02020603050405020304" pitchFamily="18" charset="0"/>
              </a:rPr>
              <a:t>I</a:t>
            </a:r>
            <a:endParaRPr lang="en-US" altLang="en-US" sz="1400" b="1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211263" y="5038725"/>
            <a:ext cx="868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Meiosis </a:t>
            </a:r>
            <a:r>
              <a:rPr lang="en-US" altLang="en-US" sz="1400" b="1">
                <a:latin typeface="Times" panose="02020603050405020304" pitchFamily="18" charset="0"/>
              </a:rPr>
              <a:t>II</a:t>
            </a:r>
            <a:endParaRPr lang="en-US" altLang="en-US" sz="1400" b="1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310188" y="3952875"/>
            <a:ext cx="14541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Meiosis </a:t>
            </a:r>
            <a:r>
              <a:rPr lang="en-US" altLang="en-US" sz="1400" b="1">
                <a:latin typeface="Times" panose="02020603050405020304" pitchFamily="18" charset="0"/>
              </a:rPr>
              <a:t>I </a:t>
            </a:r>
            <a:r>
              <a:rPr lang="en-US" altLang="en-US" sz="1400" b="1"/>
              <a:t>and </a:t>
            </a:r>
            <a:r>
              <a:rPr lang="en-US" altLang="en-US" sz="1400" b="1">
                <a:latin typeface="Times" panose="02020603050405020304" pitchFamily="18" charset="0"/>
              </a:rPr>
              <a:t>II 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062413" y="5167313"/>
            <a:ext cx="13366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Recombinant</a:t>
            </a:r>
            <a:br>
              <a:rPr lang="en-US" altLang="en-US" sz="1400" b="1"/>
            </a:br>
            <a:r>
              <a:rPr lang="en-US" altLang="en-US" sz="1400" b="1"/>
              <a:t>chromosomes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60413" y="6089650"/>
            <a:ext cx="3873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Eggs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411538" y="839788"/>
            <a:ext cx="454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 baseline="30000">
                <a:sym typeface="Symbol" panose="05050102010706020507" pitchFamily="18" charset="2"/>
              </a:rPr>
              <a:t></a:t>
            </a:r>
            <a:r>
              <a:rPr lang="en-US" altLang="en-US" sz="1400" b="1"/>
              <a:t>  </a:t>
            </a:r>
            <a:r>
              <a:rPr lang="en-US" altLang="en-US" sz="1400" b="1" i="1">
                <a:latin typeface="Times" panose="02020603050405020304" pitchFamily="18" charset="0"/>
              </a:rPr>
              <a:t>vg</a:t>
            </a:r>
            <a:r>
              <a:rPr lang="en-US" altLang="en-US" sz="1400" b="1" baseline="30000">
                <a:sym typeface="Symbol" panose="05050102010706020507" pitchFamily="18" charset="2"/>
              </a:rPr>
              <a:t></a:t>
            </a:r>
            <a:endParaRPr lang="en-US" altLang="en-US" sz="1400" b="1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421063" y="1374775"/>
            <a:ext cx="454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/>
              <a:t>  </a:t>
            </a:r>
            <a:r>
              <a:rPr lang="en-US" altLang="en-US" sz="1400" b="1" i="1">
                <a:latin typeface="Times" panose="02020603050405020304" pitchFamily="18" charset="0"/>
              </a:rPr>
              <a:t>vg</a:t>
            </a:r>
            <a:endParaRPr lang="en-US" altLang="en-US" sz="1400" b="1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513138" y="2154238"/>
            <a:ext cx="454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 baseline="30000">
                <a:sym typeface="Symbol" panose="05050102010706020507" pitchFamily="18" charset="2"/>
              </a:rPr>
              <a:t></a:t>
            </a:r>
            <a:r>
              <a:rPr lang="en-US" altLang="en-US" sz="1400" b="1"/>
              <a:t> </a:t>
            </a:r>
            <a:r>
              <a:rPr lang="en-US" altLang="en-US" sz="1400" b="1" i="1">
                <a:latin typeface="Times" panose="02020603050405020304" pitchFamily="18" charset="0"/>
              </a:rPr>
              <a:t>vg</a:t>
            </a:r>
            <a:r>
              <a:rPr lang="en-US" altLang="en-US" sz="1400" b="1" baseline="30000">
                <a:sym typeface="Symbol" panose="05050102010706020507" pitchFamily="18" charset="2"/>
              </a:rPr>
              <a:t></a:t>
            </a:r>
            <a:endParaRPr lang="en-US" altLang="en-US" sz="1400" b="1"/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481388" y="2609850"/>
            <a:ext cx="454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 baseline="30000">
                <a:sym typeface="Symbol" panose="05050102010706020507" pitchFamily="18" charset="2"/>
              </a:rPr>
              <a:t></a:t>
            </a:r>
            <a:r>
              <a:rPr lang="en-US" altLang="en-US" sz="1400" b="1"/>
              <a:t> </a:t>
            </a:r>
            <a:r>
              <a:rPr lang="en-US" altLang="en-US" sz="1400" b="1" i="1">
                <a:latin typeface="Times" panose="02020603050405020304" pitchFamily="18" charset="0"/>
              </a:rPr>
              <a:t>vg</a:t>
            </a:r>
            <a:r>
              <a:rPr lang="en-US" altLang="en-US" sz="1400" b="1" baseline="30000">
                <a:sym typeface="Symbol" panose="05050102010706020507" pitchFamily="18" charset="2"/>
              </a:rPr>
              <a:t></a:t>
            </a:r>
            <a:endParaRPr lang="en-US" altLang="en-US" sz="1400" b="1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492500" y="3717925"/>
            <a:ext cx="454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 baseline="30000">
                <a:sym typeface="Symbol" panose="05050102010706020507" pitchFamily="18" charset="2"/>
              </a:rPr>
              <a:t></a:t>
            </a:r>
            <a:r>
              <a:rPr lang="en-US" altLang="en-US" sz="1400" b="1"/>
              <a:t> </a:t>
            </a:r>
            <a:r>
              <a:rPr lang="en-US" altLang="en-US" sz="1400" b="1" i="1">
                <a:latin typeface="Times" panose="02020603050405020304" pitchFamily="18" charset="0"/>
              </a:rPr>
              <a:t>vg</a:t>
            </a:r>
            <a:r>
              <a:rPr lang="en-US" altLang="en-US" sz="1400" b="1" baseline="30000">
                <a:sym typeface="Symbol" panose="05050102010706020507" pitchFamily="18" charset="2"/>
              </a:rPr>
              <a:t></a:t>
            </a:r>
            <a:endParaRPr lang="en-US" altLang="en-US" sz="1400" b="1"/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3465513" y="4173538"/>
            <a:ext cx="454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 baseline="30000">
                <a:sym typeface="Symbol" panose="05050102010706020507" pitchFamily="18" charset="2"/>
              </a:rPr>
              <a:t></a:t>
            </a:r>
            <a:r>
              <a:rPr lang="en-US" altLang="en-US" sz="1400" b="1"/>
              <a:t> </a:t>
            </a:r>
            <a:r>
              <a:rPr lang="en-US" altLang="en-US" sz="1400" b="1" i="1">
                <a:latin typeface="Times" panose="02020603050405020304" pitchFamily="18" charset="0"/>
              </a:rPr>
              <a:t>vg</a:t>
            </a:r>
            <a:endParaRPr lang="en-US" altLang="en-US" sz="1400" b="1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946650" y="5868988"/>
            <a:ext cx="454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/>
              <a:t>  </a:t>
            </a:r>
            <a:r>
              <a:rPr lang="en-US" altLang="en-US" sz="1400" b="1" i="1">
                <a:latin typeface="Times" panose="02020603050405020304" pitchFamily="18" charset="0"/>
              </a:rPr>
              <a:t>vg</a:t>
            </a:r>
            <a:r>
              <a:rPr lang="en-US" altLang="en-US" sz="1400" b="1" baseline="30000">
                <a:sym typeface="Symbol" panose="05050102010706020507" pitchFamily="18" charset="2"/>
              </a:rPr>
              <a:t></a:t>
            </a:r>
            <a:endParaRPr lang="en-US" altLang="en-US" sz="1400" b="1"/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3516313" y="2859088"/>
            <a:ext cx="454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/>
              <a:t> </a:t>
            </a:r>
            <a:r>
              <a:rPr lang="en-US" altLang="en-US" sz="1400" b="1" i="1">
                <a:latin typeface="Times" panose="02020603050405020304" pitchFamily="18" charset="0"/>
              </a:rPr>
              <a:t>vg</a:t>
            </a:r>
            <a:endParaRPr lang="en-US" altLang="en-US" sz="1400" b="1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3516313" y="3300413"/>
            <a:ext cx="454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/>
              <a:t> </a:t>
            </a:r>
            <a:r>
              <a:rPr lang="en-US" altLang="en-US" sz="1400" b="1" i="1">
                <a:latin typeface="Times" panose="02020603050405020304" pitchFamily="18" charset="0"/>
              </a:rPr>
              <a:t>vg</a:t>
            </a:r>
            <a:endParaRPr lang="en-US" altLang="en-US" sz="1400" b="1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3505200" y="4916488"/>
            <a:ext cx="454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/>
              <a:t> </a:t>
            </a:r>
            <a:r>
              <a:rPr lang="en-US" altLang="en-US" sz="1400" b="1" i="1">
                <a:latin typeface="Times" panose="02020603050405020304" pitchFamily="18" charset="0"/>
              </a:rPr>
              <a:t>vg</a:t>
            </a:r>
            <a:endParaRPr lang="en-US" altLang="en-US" sz="1400" b="1"/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6829425" y="844550"/>
            <a:ext cx="454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/>
              <a:t> </a:t>
            </a:r>
            <a:r>
              <a:rPr lang="en-US" altLang="en-US" sz="1400" b="1" i="1">
                <a:latin typeface="Times" panose="02020603050405020304" pitchFamily="18" charset="0"/>
              </a:rPr>
              <a:t>vg</a:t>
            </a:r>
            <a:endParaRPr lang="en-US" altLang="en-US" sz="1400" b="1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6816725" y="1385888"/>
            <a:ext cx="454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/>
              <a:t> </a:t>
            </a:r>
            <a:r>
              <a:rPr lang="en-US" altLang="en-US" sz="1400" b="1" i="1">
                <a:latin typeface="Times" panose="02020603050405020304" pitchFamily="18" charset="0"/>
              </a:rPr>
              <a:t>vg</a:t>
            </a:r>
            <a:endParaRPr lang="en-US" altLang="en-US" sz="1400" b="1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6854825" y="2166938"/>
            <a:ext cx="454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/>
              <a:t> </a:t>
            </a:r>
            <a:r>
              <a:rPr lang="en-US" altLang="en-US" sz="1400" b="1" i="1">
                <a:latin typeface="Times" panose="02020603050405020304" pitchFamily="18" charset="0"/>
              </a:rPr>
              <a:t>vg</a:t>
            </a:r>
            <a:endParaRPr lang="en-US" altLang="en-US" sz="1400" b="1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6858000" y="2632075"/>
            <a:ext cx="454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/>
              <a:t> </a:t>
            </a:r>
            <a:r>
              <a:rPr lang="en-US" altLang="en-US" sz="1400" b="1" i="1">
                <a:latin typeface="Times" panose="02020603050405020304" pitchFamily="18" charset="0"/>
              </a:rPr>
              <a:t>vg</a:t>
            </a:r>
            <a:endParaRPr lang="en-US" altLang="en-US" sz="1400" b="1"/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858000" y="2871788"/>
            <a:ext cx="454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/>
              <a:t> </a:t>
            </a:r>
            <a:r>
              <a:rPr lang="en-US" altLang="en-US" sz="1400" b="1" i="1">
                <a:latin typeface="Times" panose="02020603050405020304" pitchFamily="18" charset="0"/>
              </a:rPr>
              <a:t>vg</a:t>
            </a:r>
            <a:endParaRPr lang="en-US" altLang="en-US" sz="1400" b="1"/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6859588" y="3313113"/>
            <a:ext cx="454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/>
              <a:t> </a:t>
            </a:r>
            <a:r>
              <a:rPr lang="en-US" altLang="en-US" sz="1400" b="1" i="1">
                <a:latin typeface="Times" panose="02020603050405020304" pitchFamily="18" charset="0"/>
              </a:rPr>
              <a:t>vg</a:t>
            </a:r>
            <a:endParaRPr lang="en-US" altLang="en-US" sz="1400" b="1"/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1668463" y="5868988"/>
            <a:ext cx="454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 baseline="30000">
                <a:sym typeface="Symbol" panose="05050102010706020507" pitchFamily="18" charset="2"/>
              </a:rPr>
              <a:t></a:t>
            </a:r>
            <a:r>
              <a:rPr lang="en-US" altLang="en-US" sz="1400" b="1" i="1">
                <a:latin typeface="Times" panose="02020603050405020304" pitchFamily="18" charset="0"/>
              </a:rPr>
              <a:t>vg</a:t>
            </a:r>
            <a:r>
              <a:rPr lang="en-US" altLang="en-US" sz="1400" b="1" baseline="30000">
                <a:sym typeface="Symbol" panose="05050102010706020507" pitchFamily="18" charset="2"/>
              </a:rPr>
              <a:t></a:t>
            </a:r>
            <a:endParaRPr lang="en-US" altLang="en-US" sz="1400" b="1"/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3930650" y="5878513"/>
            <a:ext cx="454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 baseline="30000">
                <a:sym typeface="Symbol" panose="05050102010706020507" pitchFamily="18" charset="2"/>
              </a:rPr>
              <a:t></a:t>
            </a:r>
            <a:r>
              <a:rPr lang="en-US" altLang="en-US" sz="1400" b="1"/>
              <a:t> </a:t>
            </a:r>
            <a:r>
              <a:rPr lang="en-US" altLang="en-US" sz="1400" b="1" i="1">
                <a:latin typeface="Times" panose="02020603050405020304" pitchFamily="18" charset="0"/>
              </a:rPr>
              <a:t>vg</a:t>
            </a:r>
            <a:endParaRPr lang="en-US" altLang="en-US" sz="1400" b="1"/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2852738" y="5883275"/>
            <a:ext cx="454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/>
              <a:t>  </a:t>
            </a:r>
            <a:r>
              <a:rPr lang="en-US" altLang="en-US" sz="1400" b="1" i="1">
                <a:latin typeface="Times" panose="02020603050405020304" pitchFamily="18" charset="0"/>
              </a:rPr>
              <a:t>vg</a:t>
            </a:r>
            <a:endParaRPr lang="en-US" altLang="en-US" sz="1400" b="1"/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3516313" y="4435475"/>
            <a:ext cx="454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/>
              <a:t> </a:t>
            </a:r>
            <a:r>
              <a:rPr lang="en-US" altLang="en-US" sz="1400" b="1" i="1">
                <a:latin typeface="Times" panose="02020603050405020304" pitchFamily="18" charset="0"/>
              </a:rPr>
              <a:t>vg</a:t>
            </a:r>
            <a:r>
              <a:rPr lang="en-US" altLang="en-US" sz="1400" b="1" baseline="30000">
                <a:sym typeface="Symbol" panose="05050102010706020507" pitchFamily="18" charset="2"/>
              </a:rPr>
              <a:t></a:t>
            </a:r>
            <a:endParaRPr lang="en-US" altLang="en-US" sz="1400" b="1"/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7429500" y="6110288"/>
            <a:ext cx="509588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Sperm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6886575" y="5891213"/>
            <a:ext cx="454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 i="1">
                <a:latin typeface="Times" panose="02020603050405020304" pitchFamily="18" charset="0"/>
              </a:rPr>
              <a:t>b</a:t>
            </a:r>
            <a:r>
              <a:rPr lang="en-US" altLang="en-US" sz="1400" b="1"/>
              <a:t> </a:t>
            </a:r>
            <a:r>
              <a:rPr lang="en-US" altLang="en-US" sz="1400" b="1" i="1">
                <a:latin typeface="Times" panose="02020603050405020304" pitchFamily="18" charset="0"/>
              </a:rPr>
              <a:t>vg</a:t>
            </a:r>
            <a:endParaRPr lang="en-US" altLang="en-US" sz="1400" b="1"/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 flipH="1">
            <a:off x="3651250" y="5554663"/>
            <a:ext cx="595313" cy="530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>
            <a:off x="4246563" y="5568950"/>
            <a:ext cx="515937" cy="542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3" y="381000"/>
            <a:ext cx="8980487" cy="9144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Concept </a:t>
            </a:r>
            <a:r>
              <a:rPr lang="en-US" altLang="en-US" sz="3200" dirty="0" smtClean="0"/>
              <a:t>4</a:t>
            </a:r>
            <a:r>
              <a:rPr lang="en-US" altLang="en-US" sz="3200" dirty="0" smtClean="0"/>
              <a:t>: Alterations of chromosome number or structure cause some genetic disorders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968750"/>
          </a:xfrm>
        </p:spPr>
        <p:txBody>
          <a:bodyPr/>
          <a:lstStyle/>
          <a:p>
            <a:pPr marL="350838" indent="-350838" eaLnBrk="1" hangingPunct="1"/>
            <a:r>
              <a:rPr lang="en-US" altLang="en-US" smtClean="0"/>
              <a:t>Large-scale chromosomal alterations in humans and other mammals often lead to spontaneous abortions (miscarriages) or cause a variety of developmental disorders</a:t>
            </a:r>
          </a:p>
          <a:p>
            <a:pPr marL="350838" indent="-350838" eaLnBrk="1" hangingPunct="1"/>
            <a:r>
              <a:rPr lang="en-US" altLang="en-US" smtClean="0"/>
              <a:t>Plants tolerate such genetic changes better than animals do</a:t>
            </a:r>
          </a:p>
        </p:txBody>
      </p:sp>
      <p:grpSp>
        <p:nvGrpSpPr>
          <p:cNvPr id="3174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1751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5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3174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3860800"/>
            <a:ext cx="84582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D1300D"/>
              </a:buClr>
              <a:buFont typeface="Times" pitchFamily="84" charset="0"/>
              <a:buChar char="•"/>
              <a:defRPr/>
            </a:pPr>
            <a:r>
              <a:rPr lang="en-US" sz="2800" kern="0" dirty="0">
                <a:latin typeface="+mn-lt"/>
                <a:ea typeface="+mn-ea"/>
              </a:rPr>
              <a:t>In </a:t>
            </a:r>
            <a:r>
              <a:rPr lang="en-US" sz="2800" b="1" kern="0" dirty="0" err="1">
                <a:latin typeface="+mn-lt"/>
                <a:ea typeface="+mn-ea"/>
              </a:rPr>
              <a:t>nondisjunction</a:t>
            </a:r>
            <a:r>
              <a:rPr lang="en-US" sz="2800" kern="0" dirty="0">
                <a:latin typeface="+mn-lt"/>
                <a:ea typeface="+mn-ea"/>
              </a:rPr>
              <a:t>, pairs of homologous chromosomes do not separate normally during meiosis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D1300D"/>
              </a:buClr>
              <a:buFont typeface="Times" pitchFamily="84" charset="0"/>
              <a:buChar char="•"/>
              <a:defRPr/>
            </a:pPr>
            <a:r>
              <a:rPr lang="en-US" sz="2800" kern="0" dirty="0">
                <a:latin typeface="+mn-lt"/>
                <a:ea typeface="+mn-ea"/>
              </a:rPr>
              <a:t>As a result, one gamete receives two of the same type of chromosome, and another gamete receives no copy (23)</a:t>
            </a:r>
          </a:p>
        </p:txBody>
      </p:sp>
    </p:spTree>
    <p:extLst>
      <p:ext uri="{BB962C8B-B14F-4D97-AF65-F5344CB8AC3E}">
        <p14:creationId xmlns:p14="http://schemas.microsoft.com/office/powerpoint/2010/main" val="156547541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15_13Nondisjunction_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36525"/>
            <a:ext cx="70358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4043363" y="144463"/>
            <a:ext cx="11017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/>
              <a:t>Meiosis</a:t>
            </a:r>
            <a:r>
              <a:rPr lang="en-US" altLang="en-US" sz="1900" b="1">
                <a:latin typeface="Times" panose="02020603050405020304" pitchFamily="18" charset="0"/>
              </a:rPr>
              <a:t> I</a:t>
            </a:r>
            <a:endParaRPr lang="en-US" altLang="en-US" sz="1900" b="1"/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4037013" y="1936750"/>
            <a:ext cx="11017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/>
              <a:t>Meiosis</a:t>
            </a:r>
            <a:r>
              <a:rPr lang="en-US" altLang="en-US" sz="1900" b="1">
                <a:latin typeface="Times" panose="02020603050405020304" pitchFamily="18" charset="0"/>
              </a:rPr>
              <a:t> II</a:t>
            </a:r>
            <a:endParaRPr lang="en-US" altLang="en-US" sz="1900" b="1"/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3348038" y="1328738"/>
            <a:ext cx="1816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/>
              <a:t>Nondisjunction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4089400" y="3208338"/>
            <a:ext cx="13001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/>
              <a:t>Non-</a:t>
            </a:r>
            <a:br>
              <a:rPr lang="en-US" altLang="en-US" sz="1900" b="1"/>
            </a:br>
            <a:r>
              <a:rPr lang="en-US" altLang="en-US" sz="1900" b="1"/>
              <a:t>disjunction</a:t>
            </a:r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4076700" y="3933825"/>
            <a:ext cx="11017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/>
              <a:t>Gametes</a:t>
            </a:r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3109913" y="5337175"/>
            <a:ext cx="2967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/>
              <a:t>Number of chromosomes</a:t>
            </a:r>
          </a:p>
        </p:txBody>
      </p:sp>
      <p:grpSp>
        <p:nvGrpSpPr>
          <p:cNvPr id="32777" name="Group 10"/>
          <p:cNvGrpSpPr>
            <a:grpSpLocks/>
          </p:cNvGrpSpPr>
          <p:nvPr/>
        </p:nvGrpSpPr>
        <p:grpSpPr bwMode="auto">
          <a:xfrm>
            <a:off x="1093788" y="5788025"/>
            <a:ext cx="3249612" cy="844550"/>
            <a:chOff x="689" y="3646"/>
            <a:chExt cx="2047" cy="532"/>
          </a:xfrm>
        </p:grpSpPr>
        <p:sp>
          <p:nvSpPr>
            <p:cNvPr id="32792" name="Text Box 11"/>
            <p:cNvSpPr txBox="1">
              <a:spLocks noChangeArrowheads="1"/>
            </p:cNvSpPr>
            <p:nvPr/>
          </p:nvSpPr>
          <p:spPr bwMode="auto">
            <a:xfrm>
              <a:off x="926" y="3646"/>
              <a:ext cx="1810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900" b="1"/>
                <a:t>Nondisjunction of homo-</a:t>
              </a:r>
              <a:br>
                <a:rPr lang="en-US" altLang="en-US" sz="1900" b="1"/>
              </a:br>
              <a:r>
                <a:rPr lang="en-US" altLang="en-US" sz="1900" b="1"/>
                <a:t>logous chromosomes in</a:t>
              </a:r>
              <a:br>
                <a:rPr lang="en-US" altLang="en-US" sz="1900" b="1"/>
              </a:br>
              <a:r>
                <a:rPr lang="en-US" altLang="en-US" sz="1900" b="1"/>
                <a:t>meiosis </a:t>
              </a:r>
              <a:r>
                <a:rPr lang="en-US" altLang="en-US" sz="1900" b="1">
                  <a:latin typeface="Times" panose="02020603050405020304" pitchFamily="18" charset="0"/>
                </a:rPr>
                <a:t>I</a:t>
              </a:r>
              <a:endParaRPr lang="en-US" altLang="en-US" sz="1900" b="1"/>
            </a:p>
          </p:txBody>
        </p:sp>
        <p:sp>
          <p:nvSpPr>
            <p:cNvPr id="32793" name="Text Box 12"/>
            <p:cNvSpPr txBox="1">
              <a:spLocks noChangeArrowheads="1"/>
            </p:cNvSpPr>
            <p:nvPr/>
          </p:nvSpPr>
          <p:spPr bwMode="auto">
            <a:xfrm>
              <a:off x="689" y="3650"/>
              <a:ext cx="21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900" b="1"/>
                <a:t>(a)</a:t>
              </a:r>
            </a:p>
          </p:txBody>
        </p:sp>
      </p:grpSp>
      <p:grpSp>
        <p:nvGrpSpPr>
          <p:cNvPr id="32778" name="Group 13"/>
          <p:cNvGrpSpPr>
            <a:grpSpLocks/>
          </p:cNvGrpSpPr>
          <p:nvPr/>
        </p:nvGrpSpPr>
        <p:grpSpPr bwMode="auto">
          <a:xfrm>
            <a:off x="4843463" y="5788025"/>
            <a:ext cx="3171825" cy="530225"/>
            <a:chOff x="3051" y="3646"/>
            <a:chExt cx="1998" cy="334"/>
          </a:xfrm>
        </p:grpSpPr>
        <p:sp>
          <p:nvSpPr>
            <p:cNvPr id="32790" name="Text Box 14"/>
            <p:cNvSpPr txBox="1">
              <a:spLocks noChangeArrowheads="1"/>
            </p:cNvSpPr>
            <p:nvPr/>
          </p:nvSpPr>
          <p:spPr bwMode="auto">
            <a:xfrm>
              <a:off x="3289" y="3651"/>
              <a:ext cx="1760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900" b="1"/>
                <a:t>Nondisjunction of sister</a:t>
              </a:r>
              <a:br>
                <a:rPr lang="en-US" altLang="en-US" sz="1900" b="1"/>
              </a:br>
              <a:r>
                <a:rPr lang="en-US" altLang="en-US" sz="1900" b="1"/>
                <a:t>chromatids in meiosis </a:t>
              </a:r>
              <a:r>
                <a:rPr lang="en-US" altLang="en-US" sz="1900" b="1">
                  <a:latin typeface="Times" panose="02020603050405020304" pitchFamily="18" charset="0"/>
                </a:rPr>
                <a:t>II</a:t>
              </a:r>
              <a:endParaRPr lang="en-US" altLang="en-US" sz="1900" b="1"/>
            </a:p>
          </p:txBody>
        </p:sp>
        <p:sp>
          <p:nvSpPr>
            <p:cNvPr id="32791" name="Text Box 15"/>
            <p:cNvSpPr txBox="1">
              <a:spLocks noChangeArrowheads="1"/>
            </p:cNvSpPr>
            <p:nvPr/>
          </p:nvSpPr>
          <p:spPr bwMode="auto">
            <a:xfrm>
              <a:off x="3051" y="3646"/>
              <a:ext cx="21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900" b="1"/>
                <a:t>(b)</a:t>
              </a:r>
            </a:p>
          </p:txBody>
        </p:sp>
      </p:grpSp>
      <p:sp>
        <p:nvSpPr>
          <p:cNvPr id="32779" name="Text Box 16"/>
          <p:cNvSpPr txBox="1">
            <a:spLocks noChangeArrowheads="1"/>
          </p:cNvSpPr>
          <p:nvPr/>
        </p:nvSpPr>
        <p:spPr bwMode="auto">
          <a:xfrm>
            <a:off x="1317625" y="4960938"/>
            <a:ext cx="5318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 i="1"/>
              <a:t>n</a:t>
            </a:r>
            <a:r>
              <a:rPr lang="en-US" altLang="en-US" sz="1900" b="1"/>
              <a:t> </a:t>
            </a:r>
            <a:r>
              <a:rPr lang="en-US" altLang="en-US" sz="1900" b="1">
                <a:sym typeface="Symbol" panose="05050102010706020507" pitchFamily="18" charset="2"/>
              </a:rPr>
              <a:t></a:t>
            </a:r>
            <a:r>
              <a:rPr lang="en-US" altLang="en-US" sz="1900" b="1"/>
              <a:t> 1</a:t>
            </a:r>
          </a:p>
        </p:txBody>
      </p:sp>
      <p:sp>
        <p:nvSpPr>
          <p:cNvPr id="32780" name="Text Box 17"/>
          <p:cNvSpPr txBox="1">
            <a:spLocks noChangeArrowheads="1"/>
          </p:cNvSpPr>
          <p:nvPr/>
        </p:nvSpPr>
        <p:spPr bwMode="auto">
          <a:xfrm>
            <a:off x="2833688" y="4954588"/>
            <a:ext cx="5857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 i="1"/>
              <a:t>n</a:t>
            </a:r>
            <a:r>
              <a:rPr lang="en-US" altLang="en-US" sz="1900" b="1"/>
              <a:t> </a:t>
            </a:r>
            <a:r>
              <a:rPr lang="en-US" altLang="en-US" sz="1900" b="1">
                <a:sym typeface="Symbol" panose="05050102010706020507" pitchFamily="18" charset="2"/>
              </a:rPr>
              <a:t></a:t>
            </a:r>
            <a:r>
              <a:rPr lang="en-US" altLang="en-US" sz="1900" b="1"/>
              <a:t> 1</a:t>
            </a:r>
          </a:p>
        </p:txBody>
      </p:sp>
      <p:sp>
        <p:nvSpPr>
          <p:cNvPr id="32781" name="Text Box 18"/>
          <p:cNvSpPr txBox="1">
            <a:spLocks noChangeArrowheads="1"/>
          </p:cNvSpPr>
          <p:nvPr/>
        </p:nvSpPr>
        <p:spPr bwMode="auto">
          <a:xfrm>
            <a:off x="2105025" y="4956175"/>
            <a:ext cx="5318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 i="1"/>
              <a:t>n</a:t>
            </a:r>
            <a:r>
              <a:rPr lang="en-US" altLang="en-US" sz="1900" b="1"/>
              <a:t> </a:t>
            </a:r>
            <a:r>
              <a:rPr lang="en-US" altLang="en-US" sz="1900" b="1">
                <a:sym typeface="Symbol" panose="05050102010706020507" pitchFamily="18" charset="2"/>
              </a:rPr>
              <a:t></a:t>
            </a:r>
            <a:r>
              <a:rPr lang="en-US" altLang="en-US" sz="1900" b="1"/>
              <a:t> 1</a:t>
            </a:r>
          </a:p>
        </p:txBody>
      </p:sp>
      <p:sp>
        <p:nvSpPr>
          <p:cNvPr id="32782" name="Text Box 19"/>
          <p:cNvSpPr txBox="1">
            <a:spLocks noChangeArrowheads="1"/>
          </p:cNvSpPr>
          <p:nvPr/>
        </p:nvSpPr>
        <p:spPr bwMode="auto">
          <a:xfrm>
            <a:off x="3606800" y="4960938"/>
            <a:ext cx="5857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 i="1"/>
              <a:t>n</a:t>
            </a:r>
            <a:r>
              <a:rPr lang="en-US" altLang="en-US" sz="1900" b="1"/>
              <a:t> </a:t>
            </a:r>
            <a:r>
              <a:rPr lang="en-US" altLang="en-US" sz="1900" b="1">
                <a:sym typeface="Symbol" panose="05050102010706020507" pitchFamily="18" charset="2"/>
              </a:rPr>
              <a:t></a:t>
            </a:r>
            <a:r>
              <a:rPr lang="en-US" altLang="en-US" sz="1900" b="1"/>
              <a:t> 1</a:t>
            </a:r>
          </a:p>
        </p:txBody>
      </p:sp>
      <p:sp>
        <p:nvSpPr>
          <p:cNvPr id="32783" name="Text Box 20"/>
          <p:cNvSpPr txBox="1">
            <a:spLocks noChangeArrowheads="1"/>
          </p:cNvSpPr>
          <p:nvPr/>
        </p:nvSpPr>
        <p:spPr bwMode="auto">
          <a:xfrm>
            <a:off x="5816600" y="4960938"/>
            <a:ext cx="5857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 i="1"/>
              <a:t>n</a:t>
            </a:r>
            <a:r>
              <a:rPr lang="en-US" altLang="en-US" sz="1900" b="1"/>
              <a:t> </a:t>
            </a:r>
            <a:r>
              <a:rPr lang="en-US" altLang="en-US" sz="1900" b="1">
                <a:sym typeface="Symbol" panose="05050102010706020507" pitchFamily="18" charset="2"/>
              </a:rPr>
              <a:t></a:t>
            </a:r>
            <a:r>
              <a:rPr lang="en-US" altLang="en-US" sz="1900" b="1"/>
              <a:t> 1</a:t>
            </a:r>
          </a:p>
        </p:txBody>
      </p:sp>
      <p:sp>
        <p:nvSpPr>
          <p:cNvPr id="32784" name="Text Box 21"/>
          <p:cNvSpPr txBox="1">
            <a:spLocks noChangeArrowheads="1"/>
          </p:cNvSpPr>
          <p:nvPr/>
        </p:nvSpPr>
        <p:spPr bwMode="auto">
          <a:xfrm>
            <a:off x="5035550" y="4949825"/>
            <a:ext cx="5318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 i="1"/>
              <a:t>n</a:t>
            </a:r>
            <a:r>
              <a:rPr lang="en-US" altLang="en-US" sz="1900" b="1"/>
              <a:t> </a:t>
            </a:r>
            <a:r>
              <a:rPr lang="en-US" altLang="en-US" sz="1900" b="1">
                <a:sym typeface="Symbol" panose="05050102010706020507" pitchFamily="18" charset="2"/>
              </a:rPr>
              <a:t></a:t>
            </a:r>
            <a:r>
              <a:rPr lang="en-US" altLang="en-US" sz="1900" b="1"/>
              <a:t> 1</a:t>
            </a:r>
          </a:p>
        </p:txBody>
      </p:sp>
      <p:sp>
        <p:nvSpPr>
          <p:cNvPr id="32785" name="Text Box 22"/>
          <p:cNvSpPr txBox="1">
            <a:spLocks noChangeArrowheads="1"/>
          </p:cNvSpPr>
          <p:nvPr/>
        </p:nvSpPr>
        <p:spPr bwMode="auto">
          <a:xfrm>
            <a:off x="6753225" y="4951413"/>
            <a:ext cx="266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 i="1"/>
              <a:t>n</a:t>
            </a:r>
            <a:endParaRPr lang="en-US" altLang="en-US" sz="1900" b="1"/>
          </a:p>
        </p:txBody>
      </p:sp>
      <p:sp>
        <p:nvSpPr>
          <p:cNvPr id="32786" name="Text Box 23"/>
          <p:cNvSpPr txBox="1">
            <a:spLocks noChangeArrowheads="1"/>
          </p:cNvSpPr>
          <p:nvPr/>
        </p:nvSpPr>
        <p:spPr bwMode="auto">
          <a:xfrm>
            <a:off x="7527925" y="4957763"/>
            <a:ext cx="266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 i="1"/>
              <a:t>n</a:t>
            </a:r>
            <a:endParaRPr lang="en-US" altLang="en-US" sz="1900" b="1"/>
          </a:p>
        </p:txBody>
      </p:sp>
      <p:sp>
        <p:nvSpPr>
          <p:cNvPr id="32787" name="Line 24"/>
          <p:cNvSpPr>
            <a:spLocks noChangeShapeType="1"/>
          </p:cNvSpPr>
          <p:nvPr/>
        </p:nvSpPr>
        <p:spPr bwMode="auto">
          <a:xfrm>
            <a:off x="2778125" y="1123950"/>
            <a:ext cx="51593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Line 25"/>
          <p:cNvSpPr>
            <a:spLocks noChangeShapeType="1"/>
          </p:cNvSpPr>
          <p:nvPr/>
        </p:nvSpPr>
        <p:spPr bwMode="auto">
          <a:xfrm flipH="1">
            <a:off x="4695825" y="3055938"/>
            <a:ext cx="674688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772400" cy="279400"/>
          </a:xfrm>
        </p:spPr>
        <p:txBody>
          <a:bodyPr/>
          <a:lstStyle/>
          <a:p>
            <a:pPr eaLnBrk="1" hangingPunct="1"/>
            <a:r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t>Figure 15.13-3</a:t>
            </a:r>
            <a:endParaRPr lang="en-US" altLang="en-US" sz="12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117600"/>
            <a:ext cx="7543800" cy="2311400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</a:pPr>
            <a:r>
              <a:rPr lang="en-US" altLang="en-US" b="1" smtClean="0"/>
              <a:t>Aneuploidy </a:t>
            </a:r>
            <a:r>
              <a:rPr lang="en-US" altLang="en-US" smtClean="0"/>
              <a:t>results from the fertilization of gametes in which nondisjunction occurred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altLang="en-US" smtClean="0"/>
              <a:t>Offspring with this condition have an abnormal number of a particular chromosome</a:t>
            </a:r>
          </a:p>
        </p:txBody>
      </p:sp>
      <p:grpSp>
        <p:nvGrpSpPr>
          <p:cNvPr id="33795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3798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79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3251200"/>
            <a:ext cx="79248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D1300D"/>
              </a:buClr>
              <a:buFont typeface="Times" pitchFamily="84" charset="0"/>
              <a:buChar char="•"/>
              <a:defRPr/>
            </a:pPr>
            <a:r>
              <a:rPr lang="en-US" sz="2800" kern="0" dirty="0">
                <a:latin typeface="+mn-lt"/>
                <a:ea typeface="+mn-ea"/>
              </a:rPr>
              <a:t>A </a:t>
            </a:r>
            <a:r>
              <a:rPr lang="en-US" sz="2800" b="1" kern="0" dirty="0" err="1">
                <a:latin typeface="+mn-lt"/>
                <a:ea typeface="+mn-ea"/>
              </a:rPr>
              <a:t>monosomic</a:t>
            </a:r>
            <a:r>
              <a:rPr lang="en-US" sz="2800" b="1" kern="0" dirty="0">
                <a:latin typeface="+mn-lt"/>
                <a:ea typeface="+mn-ea"/>
              </a:rPr>
              <a:t> </a:t>
            </a:r>
            <a:r>
              <a:rPr lang="en-US" sz="2800" kern="0" dirty="0">
                <a:latin typeface="+mn-lt"/>
                <a:ea typeface="+mn-ea"/>
              </a:rPr>
              <a:t>zygote has only one copy of a particular chromosome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D1300D"/>
              </a:buClr>
              <a:buFont typeface="Times" pitchFamily="84" charset="0"/>
              <a:buChar char="•"/>
              <a:defRPr/>
            </a:pPr>
            <a:r>
              <a:rPr lang="en-US" sz="2800" kern="0" dirty="0">
                <a:latin typeface="+mn-lt"/>
                <a:ea typeface="+mn-ea"/>
              </a:rPr>
              <a:t>A </a:t>
            </a:r>
            <a:r>
              <a:rPr lang="en-US" sz="2800" b="1" kern="0" dirty="0" err="1">
                <a:latin typeface="+mn-lt"/>
                <a:ea typeface="+mn-ea"/>
              </a:rPr>
              <a:t>trisomic</a:t>
            </a:r>
            <a:r>
              <a:rPr lang="en-US" sz="2800" b="1" kern="0" dirty="0">
                <a:latin typeface="+mn-lt"/>
                <a:ea typeface="+mn-ea"/>
              </a:rPr>
              <a:t> </a:t>
            </a:r>
            <a:r>
              <a:rPr lang="en-US" sz="2800" kern="0" dirty="0">
                <a:latin typeface="+mn-lt"/>
                <a:ea typeface="+mn-ea"/>
              </a:rPr>
              <a:t>zygote has three copies of a particular chromosome </a:t>
            </a:r>
            <a:r>
              <a:rPr lang="en-US" sz="2800" kern="0" dirty="0">
                <a:latin typeface="+mn-lt"/>
                <a:ea typeface="+mn-ea"/>
              </a:rPr>
              <a:t> </a:t>
            </a:r>
            <a:endParaRPr lang="en-US" sz="2800" kern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020819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48768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Polyploidy </a:t>
            </a:r>
            <a:r>
              <a:rPr lang="en-US" altLang="en-US" dirty="0" smtClean="0"/>
              <a:t>is a condition in which an organism has more than two complete sets of chromosomes</a:t>
            </a:r>
          </a:p>
          <a:p>
            <a:pPr marL="977900" lvl="1" indent="-304800" eaLnBrk="1" hangingPunct="1"/>
            <a:r>
              <a:rPr lang="en-US" altLang="en-US" dirty="0" err="1" smtClean="0"/>
              <a:t>Triploidy</a:t>
            </a:r>
            <a:r>
              <a:rPr lang="en-US" altLang="en-US" dirty="0" smtClean="0"/>
              <a:t> (3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) is three sets of chromosomes</a:t>
            </a:r>
          </a:p>
          <a:p>
            <a:pPr marL="977900" lvl="1" indent="-304800" eaLnBrk="1" hangingPunct="1"/>
            <a:r>
              <a:rPr lang="en-US" altLang="en-US" dirty="0" err="1" smtClean="0"/>
              <a:t>Tetraploidy</a:t>
            </a:r>
            <a:r>
              <a:rPr lang="en-US" altLang="en-US" dirty="0" smtClean="0"/>
              <a:t> (4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) is four sets of chromosomes</a:t>
            </a:r>
          </a:p>
          <a:p>
            <a:pPr eaLnBrk="1" hangingPunct="1"/>
            <a:r>
              <a:rPr lang="en-US" altLang="en-US" dirty="0" smtClean="0"/>
              <a:t>Polyploidy is common in plants, but not animals</a:t>
            </a:r>
          </a:p>
          <a:p>
            <a:pPr eaLnBrk="1" hangingPunct="1"/>
            <a:r>
              <a:rPr lang="en-US" altLang="en-US" dirty="0" err="1" smtClean="0"/>
              <a:t>Polyploids</a:t>
            </a:r>
            <a:r>
              <a:rPr lang="en-US" altLang="en-US" dirty="0" smtClean="0"/>
              <a:t> are more normal in appearance than </a:t>
            </a:r>
            <a:r>
              <a:rPr lang="en-US" altLang="en-US" dirty="0" err="1" smtClean="0"/>
              <a:t>aneuploids</a:t>
            </a:r>
            <a:endParaRPr lang="en-US" altLang="en-US" sz="3000" dirty="0" smtClean="0"/>
          </a:p>
        </p:txBody>
      </p:sp>
      <p:grpSp>
        <p:nvGrpSpPr>
          <p:cNvPr id="34819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482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2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96985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Down Syndrome (Trisomy 21)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443865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Down syndrome </a:t>
            </a:r>
            <a:r>
              <a:rPr lang="en-US" altLang="en-US" dirty="0" smtClean="0"/>
              <a:t>is an </a:t>
            </a:r>
            <a:r>
              <a:rPr lang="en-US" altLang="en-US" dirty="0" err="1" smtClean="0"/>
              <a:t>aneuploid</a:t>
            </a:r>
            <a:r>
              <a:rPr lang="en-US" altLang="en-US" dirty="0" smtClean="0"/>
              <a:t> condition that results from three copies of chromosome 21</a:t>
            </a:r>
          </a:p>
          <a:p>
            <a:pPr eaLnBrk="1" hangingPunct="1"/>
            <a:r>
              <a:rPr lang="en-US" altLang="en-US" dirty="0" smtClean="0"/>
              <a:t>It affects about one out of every 700 children born in the United States</a:t>
            </a:r>
          </a:p>
          <a:p>
            <a:pPr eaLnBrk="1" hangingPunct="1"/>
            <a:r>
              <a:rPr lang="en-US" altLang="en-US" dirty="0" smtClean="0"/>
              <a:t>The frequency of Down syndrome increases with the age of the mother, a correlation that has not been explained</a:t>
            </a:r>
          </a:p>
          <a:p>
            <a:pPr eaLnBrk="1" hangingPunct="1"/>
            <a:r>
              <a:rPr lang="en-US" altLang="en-US" dirty="0" smtClean="0"/>
              <a:t>Symptoms include mental retardation, stunted growth, altered facial features, flexible ligaments etc. </a:t>
            </a:r>
          </a:p>
        </p:txBody>
      </p:sp>
      <p:grpSp>
        <p:nvGrpSpPr>
          <p:cNvPr id="3584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84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3584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15373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772400" cy="279400"/>
          </a:xfrm>
        </p:spPr>
        <p:txBody>
          <a:bodyPr/>
          <a:lstStyle/>
          <a:p>
            <a:pPr eaLnBrk="1" hangingPunct="1"/>
            <a:r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t>Figure 15.15b</a:t>
            </a:r>
            <a:endParaRPr lang="en-US" altLang="en-US" sz="12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6867" name="Picture 3" descr="15_15bDownSyndrom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319213"/>
            <a:ext cx="39147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7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Aneuploidy of Sex Chromosomes</a:t>
            </a:r>
            <a:endParaRPr lang="en-US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382000" cy="4438650"/>
          </a:xfrm>
        </p:spPr>
        <p:txBody>
          <a:bodyPr/>
          <a:lstStyle/>
          <a:p>
            <a:pPr marL="350838" indent="-350838" eaLnBrk="1" hangingPunct="1"/>
            <a:r>
              <a:rPr lang="en-US" altLang="en-US" smtClean="0"/>
              <a:t>Nondisjunction of sex chromosomes produces a variety of aneuploid conditions</a:t>
            </a:r>
          </a:p>
          <a:p>
            <a:pPr marL="350838" indent="-350838" eaLnBrk="1" hangingPunct="1"/>
            <a:r>
              <a:rPr lang="en-US" altLang="en-US" smtClean="0"/>
              <a:t>Klinefelter syndrome</a:t>
            </a:r>
            <a:r>
              <a:rPr lang="en-US" altLang="en-US" i="1" smtClean="0"/>
              <a:t> </a:t>
            </a:r>
            <a:r>
              <a:rPr lang="en-US" altLang="en-US" smtClean="0"/>
              <a:t>is the result of an extra chromosome in a male, producing XXY individuals (1 in 500)</a:t>
            </a:r>
          </a:p>
          <a:p>
            <a:pPr marL="350838" indent="-350838" eaLnBrk="1" hangingPunct="1"/>
            <a:r>
              <a:rPr lang="en-US" altLang="en-US" smtClean="0"/>
              <a:t>Monosomy X, called </a:t>
            </a:r>
            <a:r>
              <a:rPr lang="en-US" altLang="en-US" i="1" smtClean="0"/>
              <a:t>Turner syndrome</a:t>
            </a:r>
            <a:r>
              <a:rPr lang="en-US" altLang="en-US" smtClean="0"/>
              <a:t>, produces X0 females, who are sterile; it is the only known viable monosomy in humans (1 in 3000) </a:t>
            </a:r>
          </a:p>
          <a:p>
            <a:pPr marL="350838" indent="-350838" eaLnBrk="1" hangingPunct="1"/>
            <a:r>
              <a:rPr lang="en-US" altLang="en-US" smtClean="0"/>
              <a:t>Trisomy of X (XXX 47) results in a phenotypically indistinguishable female(1 in 1000).</a:t>
            </a:r>
          </a:p>
          <a:p>
            <a:pPr marL="350838" indent="-350838" eaLnBrk="1" hangingPunct="1"/>
            <a:r>
              <a:rPr lang="en-US" altLang="en-US" smtClean="0"/>
              <a:t>XYY Trisomy results in a phenotypically indistinguishable male (1 in 1000) (26)</a:t>
            </a:r>
          </a:p>
        </p:txBody>
      </p:sp>
      <p:grpSp>
        <p:nvGrpSpPr>
          <p:cNvPr id="3891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91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91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3891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83970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5663</Words>
  <Application>Microsoft Office PowerPoint</Application>
  <PresentationFormat>On-screen Show (4:3)</PresentationFormat>
  <Paragraphs>1255</Paragraphs>
  <Slides>102</Slides>
  <Notes>76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9" baseType="lpstr">
      <vt:lpstr>ヒラギノ角ゴ Pro W3</vt:lpstr>
      <vt:lpstr>Arial</vt:lpstr>
      <vt:lpstr>Symbol</vt:lpstr>
      <vt:lpstr>Times</vt:lpstr>
      <vt:lpstr>Times New Roman</vt:lpstr>
      <vt:lpstr>Blank Presentation</vt:lpstr>
      <vt:lpstr>Equation</vt:lpstr>
      <vt:lpstr>PowerPoint Presentation</vt:lpstr>
      <vt:lpstr>Definitions You Need to Know</vt:lpstr>
      <vt:lpstr>Mendel’s Experimental, Quantitative Approach</vt:lpstr>
      <vt:lpstr>Figure 14.2</vt:lpstr>
      <vt:lpstr>PowerPoint Presentation</vt:lpstr>
      <vt:lpstr>PowerPoint Presentation</vt:lpstr>
      <vt:lpstr>Figure 14.3-3</vt:lpstr>
      <vt:lpstr>Table 14.1</vt:lpstr>
      <vt:lpstr>Mendel’s Model</vt:lpstr>
      <vt:lpstr>PowerPoint Presentation</vt:lpstr>
      <vt:lpstr>Figure 14.4</vt:lpstr>
      <vt:lpstr>PowerPoint Presentation</vt:lpstr>
      <vt:lpstr>PowerPoint Presentation</vt:lpstr>
      <vt:lpstr>PowerPoint Presentation</vt:lpstr>
      <vt:lpstr>Figure 14.5-3</vt:lpstr>
      <vt:lpstr>Figure 14.6</vt:lpstr>
      <vt:lpstr>The Testcross</vt:lpstr>
      <vt:lpstr>Figure 14.7</vt:lpstr>
      <vt:lpstr>The Law of Independent Assortment</vt:lpstr>
      <vt:lpstr>Some traits are inherited together because they’re close together on the same chromosome Male = EeDd     X    Female = EeDd</vt:lpstr>
      <vt:lpstr>PowerPoint Presentation</vt:lpstr>
      <vt:lpstr>Figure 14.8</vt:lpstr>
      <vt:lpstr>PowerPoint Presentation</vt:lpstr>
      <vt:lpstr>Concept 12: The laws of probability govern Mendelian inheritance</vt:lpstr>
      <vt:lpstr>The Multiplication and Addition Rules Applied to Monohybrid Crosses</vt:lpstr>
      <vt:lpstr>PowerPoint Presentation</vt:lpstr>
      <vt:lpstr>Figure 14.UN01</vt:lpstr>
      <vt:lpstr>Figure 14.UN02</vt:lpstr>
      <vt:lpstr>Extending Mendelian Genetics for a Single Gene</vt:lpstr>
      <vt:lpstr>Degrees of Dominance </vt:lpstr>
      <vt:lpstr>Figure 14.10-3</vt:lpstr>
      <vt:lpstr>PowerPoint Presentation</vt:lpstr>
      <vt:lpstr>PowerPoint Presentation</vt:lpstr>
      <vt:lpstr>Multiple Alleles</vt:lpstr>
      <vt:lpstr>Figure 14.11</vt:lpstr>
      <vt:lpstr>Polygenic Inheritance</vt:lpstr>
      <vt:lpstr>Figure 14.13</vt:lpstr>
      <vt:lpstr>Concept 4: Many human traits follow Mendelian patterns of inheritance</vt:lpstr>
      <vt:lpstr>Pedigree Analysis</vt:lpstr>
      <vt:lpstr>Figure 14.15</vt:lpstr>
      <vt:lpstr>The Behavior of Recessive Alleles</vt:lpstr>
      <vt:lpstr>Figure 14.16</vt:lpstr>
      <vt:lpstr>Cystic Fibrosis</vt:lpstr>
      <vt:lpstr>PowerPoint Presentation</vt:lpstr>
      <vt:lpstr>PowerPoint Presentation</vt:lpstr>
      <vt:lpstr>PowerPoint Presentation</vt:lpstr>
      <vt:lpstr>Sickle-Cell Disease: A Genetic Disorder with Evolutionary Implications</vt:lpstr>
      <vt:lpstr>PowerPoint Presentation</vt:lpstr>
      <vt:lpstr>PowerPoint Presentation</vt:lpstr>
      <vt:lpstr>Metabolic Disorders</vt:lpstr>
      <vt:lpstr>Tay-Sachs Disease</vt:lpstr>
      <vt:lpstr>PowerPoint Presentation</vt:lpstr>
      <vt:lpstr>PowerPoint Presentation</vt:lpstr>
      <vt:lpstr>Tay-Sachs Disease</vt:lpstr>
      <vt:lpstr>Tay-Sachs</vt:lpstr>
      <vt:lpstr>Phenylketonuria (PKU)</vt:lpstr>
      <vt:lpstr>PKU</vt:lpstr>
      <vt:lpstr>PowerPoint Presentation</vt:lpstr>
      <vt:lpstr>PKU Symptoms</vt:lpstr>
      <vt:lpstr>PKU Diagnosis Treatment</vt:lpstr>
      <vt:lpstr>PKU… A New Problem</vt:lpstr>
      <vt:lpstr>Recessive Patterns of Heredity</vt:lpstr>
      <vt:lpstr>Dominantly Inherited Disorders</vt:lpstr>
      <vt:lpstr>Figure 14.17</vt:lpstr>
      <vt:lpstr>Huntington’s Disease: A Late-Onset Lethal Disease</vt:lpstr>
      <vt:lpstr>Human Dominant Disorders</vt:lpstr>
      <vt:lpstr>Huntingtons Disease</vt:lpstr>
      <vt:lpstr>Huntingtons Disease</vt:lpstr>
      <vt:lpstr>Huntingtons Disease</vt:lpstr>
      <vt:lpstr>Random Dominantly Inherited Traits</vt:lpstr>
      <vt:lpstr>Genetic Screening</vt:lpstr>
      <vt:lpstr>Fetal Testing</vt:lpstr>
      <vt:lpstr>Figure 14.19</vt:lpstr>
      <vt:lpstr>PowerPoint Presentation</vt:lpstr>
      <vt:lpstr>Concept 1: Mendelian inheritance has its physical basis in the behavior of chromosomes</vt:lpstr>
      <vt:lpstr>Figure 15.2b</vt:lpstr>
      <vt:lpstr>Morgan’s Experimental Evidence: Scientific Inquiry</vt:lpstr>
      <vt:lpstr>Morgan’s Choice of Experimental Organism</vt:lpstr>
      <vt:lpstr>PowerPoint Presentation</vt:lpstr>
      <vt:lpstr>Correlating Behavior of a Gene’s Alleles with Behavior of a Chromosome Pair </vt:lpstr>
      <vt:lpstr>Figure 15.4</vt:lpstr>
      <vt:lpstr>The Chromosomal Basis of Sex</vt:lpstr>
      <vt:lpstr>PowerPoint Presentation</vt:lpstr>
      <vt:lpstr>PowerPoint Presentation</vt:lpstr>
      <vt:lpstr>PowerPoint Presentation</vt:lpstr>
      <vt:lpstr>Figure 15.7</vt:lpstr>
      <vt:lpstr>Concept 3: Linked genes tend to be inherited together because they are located near each other on the same chromosome</vt:lpstr>
      <vt:lpstr>How Linkage Affects Inheritance</vt:lpstr>
      <vt:lpstr>Figure 15.9-4</vt:lpstr>
      <vt:lpstr>PowerPoint Presentation</vt:lpstr>
      <vt:lpstr>Recombination of Linked Genes: Crossing Over</vt:lpstr>
      <vt:lpstr>Figure 15.10a</vt:lpstr>
      <vt:lpstr>Concept 4: Alterations of chromosome number or structure cause some genetic disorders</vt:lpstr>
      <vt:lpstr>Figure 15.13-3</vt:lpstr>
      <vt:lpstr>PowerPoint Presentation</vt:lpstr>
      <vt:lpstr>PowerPoint Presentation</vt:lpstr>
      <vt:lpstr>Down Syndrome (Trisomy 21)</vt:lpstr>
      <vt:lpstr>Figure 15.15b</vt:lpstr>
      <vt:lpstr>Aneuploidy of Sex Chromosomes</vt:lpstr>
      <vt:lpstr>Figure 15.14</vt:lpstr>
      <vt:lpstr>Concept 15: Some inheritance patterns are exceptions to standard Mendelian  inheritance</vt:lpstr>
      <vt:lpstr>Inheritance of Organelle Genes</vt:lpstr>
    </vt:vector>
  </TitlesOfParts>
  <Company>Jerome 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Jennifer Lynn McQuade</cp:lastModifiedBy>
  <cp:revision>43</cp:revision>
  <dcterms:created xsi:type="dcterms:W3CDTF">2010-08-06T18:35:02Z</dcterms:created>
  <dcterms:modified xsi:type="dcterms:W3CDTF">2018-06-13T19:55:11Z</dcterms:modified>
</cp:coreProperties>
</file>