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sldIdLst>
    <p:sldId id="256" r:id="rId2"/>
    <p:sldId id="264" r:id="rId3"/>
    <p:sldId id="265" r:id="rId4"/>
    <p:sldId id="356" r:id="rId5"/>
    <p:sldId id="266" r:id="rId6"/>
    <p:sldId id="268" r:id="rId7"/>
    <p:sldId id="269" r:id="rId8"/>
    <p:sldId id="357" r:id="rId9"/>
    <p:sldId id="271" r:id="rId10"/>
    <p:sldId id="358" r:id="rId11"/>
    <p:sldId id="386" r:id="rId12"/>
    <p:sldId id="275" r:id="rId13"/>
    <p:sldId id="276" r:id="rId14"/>
    <p:sldId id="359" r:id="rId15"/>
    <p:sldId id="278" r:id="rId16"/>
    <p:sldId id="365" r:id="rId17"/>
    <p:sldId id="282" r:id="rId18"/>
    <p:sldId id="389" r:id="rId19"/>
    <p:sldId id="361" r:id="rId20"/>
    <p:sldId id="289" r:id="rId21"/>
    <p:sldId id="291" r:id="rId22"/>
    <p:sldId id="392" r:id="rId23"/>
    <p:sldId id="296" r:id="rId24"/>
    <p:sldId id="303" r:id="rId25"/>
    <p:sldId id="304" r:id="rId26"/>
    <p:sldId id="364" r:id="rId27"/>
    <p:sldId id="308" r:id="rId28"/>
    <p:sldId id="311" r:id="rId29"/>
    <p:sldId id="312" r:id="rId30"/>
    <p:sldId id="313" r:id="rId31"/>
    <p:sldId id="368" r:id="rId32"/>
    <p:sldId id="316" r:id="rId33"/>
    <p:sldId id="366" r:id="rId34"/>
    <p:sldId id="372" r:id="rId35"/>
    <p:sldId id="331" r:id="rId36"/>
    <p:sldId id="374" r:id="rId37"/>
    <p:sldId id="332" r:id="rId38"/>
    <p:sldId id="355" r:id="rId39"/>
    <p:sldId id="334" r:id="rId40"/>
    <p:sldId id="380" r:id="rId41"/>
    <p:sldId id="336" r:id="rId42"/>
    <p:sldId id="339" r:id="rId43"/>
    <p:sldId id="341" r:id="rId44"/>
    <p:sldId id="379" r:id="rId45"/>
    <p:sldId id="413" r:id="rId46"/>
    <p:sldId id="415" r:id="rId47"/>
    <p:sldId id="416" r:id="rId48"/>
    <p:sldId id="417" r:id="rId49"/>
    <p:sldId id="421" r:id="rId50"/>
    <p:sldId id="418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2" r:id="rId61"/>
    <p:sldId id="433" r:id="rId62"/>
    <p:sldId id="434" r:id="rId63"/>
    <p:sldId id="435" r:id="rId64"/>
    <p:sldId id="437" r:id="rId65"/>
    <p:sldId id="438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2" r:id="rId78"/>
    <p:sldId id="455" r:id="rId79"/>
    <p:sldId id="456" r:id="rId80"/>
    <p:sldId id="457" r:id="rId81"/>
    <p:sldId id="458" r:id="rId82"/>
    <p:sldId id="459" r:id="rId83"/>
    <p:sldId id="460" r:id="rId84"/>
    <p:sldId id="461" r:id="rId85"/>
    <p:sldId id="462" r:id="rId86"/>
    <p:sldId id="463" r:id="rId87"/>
    <p:sldId id="464" r:id="rId88"/>
    <p:sldId id="465" r:id="rId89"/>
    <p:sldId id="466" r:id="rId90"/>
    <p:sldId id="468" r:id="rId91"/>
    <p:sldId id="485" r:id="rId92"/>
    <p:sldId id="469" r:id="rId93"/>
    <p:sldId id="470" r:id="rId94"/>
    <p:sldId id="471" r:id="rId95"/>
    <p:sldId id="474" r:id="rId96"/>
    <p:sldId id="475" r:id="rId97"/>
    <p:sldId id="476" r:id="rId98"/>
    <p:sldId id="477" r:id="rId99"/>
    <p:sldId id="478" r:id="rId100"/>
    <p:sldId id="479" r:id="rId101"/>
    <p:sldId id="480" r:id="rId102"/>
    <p:sldId id="481" r:id="rId103"/>
    <p:sldId id="482" r:id="rId104"/>
    <p:sldId id="483" r:id="rId105"/>
    <p:sldId id="484" r:id="rId10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ヒラギノ角ゴ Pro W3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5664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1" autoAdjust="0"/>
    <p:restoredTop sz="94633" autoAdjust="0"/>
  </p:normalViewPr>
  <p:slideViewPr>
    <p:cSldViewPr snapToObjects="1">
      <p:cViewPr varScale="1">
        <p:scale>
          <a:sx n="86" d="100"/>
          <a:sy n="86" d="100"/>
        </p:scale>
        <p:origin x="924" y="90"/>
      </p:cViewPr>
      <p:guideLst>
        <p:guide orient="horz" pos="1776"/>
        <p:guide orient="horz" pos="4032"/>
        <p:guide pos="56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0"/>
    </p:cViewPr>
  </p:sorterViewPr>
  <p:notesViewPr>
    <p:cSldViewPr snapToObject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48AED1AA-DF37-41ED-9478-F51CC9FB7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46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00DA4-7E7E-45C9-8433-829A00A3E27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3130A-8A85-453D-ACAE-0B9A4DB4D734}" type="slidenum">
              <a:rPr lang="en-US"/>
              <a:pPr/>
              <a:t>10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16.4 Inquiry: Is protein or DNA the genetic material of phage T2?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441C9-7DD8-45D7-90C7-82BF694B5F3D}" type="slidenum">
              <a:rPr lang="en-US"/>
              <a:pPr/>
              <a:t>11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16.4 Inquiry: Is protein or DNA the genetic material of phage T2?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67FE4-870E-4D81-BDA8-E62CE92D47CB}" type="slidenum">
              <a:rPr lang="en-US"/>
              <a:pPr/>
              <a:t>12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48EE4-ABBA-4A2C-B478-9B52C453FA1A}" type="slidenum">
              <a:rPr lang="en-US"/>
              <a:pPr/>
              <a:t>13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43CF-BCFE-46D6-A0AA-45F1B8B2DF80}" type="slidenum">
              <a:rPr lang="en-US"/>
              <a:pPr/>
              <a:t>14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16.5 The structure of a DNA strand.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99882-EBF9-4BD8-A93F-580A989D1FD1}" type="slidenum">
              <a:rPr lang="en-US"/>
              <a:pPr/>
              <a:t>15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01B29-379C-4F9D-8A9B-6293E780C553}" type="slidenum">
              <a:rPr lang="en-US"/>
              <a:pPr/>
              <a:t>16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16.6 Rosalind Franklin and her X-ray diffraction photo of DNA.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F86FE-D846-4FC2-87CD-229C702C1ACE}" type="slidenum">
              <a:rPr lang="en-US"/>
              <a:pPr/>
              <a:t>17</a:t>
            </a:fld>
            <a:endParaRPr lang="en-US"/>
          </a:p>
        </p:txBody>
      </p:sp>
      <p:sp>
        <p:nvSpPr>
          <p:cNvPr id="370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6DAEE-0B2C-4A3B-AFAE-86E0A2F9D139}" type="slidenum">
              <a:rPr lang="en-US"/>
              <a:pPr/>
              <a:t>18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16.7 The double helix.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25F426-9FF7-4676-8266-C9FD4F11E912}" type="slidenum">
              <a:rPr lang="en-US"/>
              <a:pPr/>
              <a:t>19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16.UN01 In-text figure, p. 310 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8B2F3-69B6-4147-829B-BB5A9E1EAB52}" type="slidenum">
              <a:rPr lang="en-US"/>
              <a:pPr/>
              <a:t>2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B483F-EB18-4156-9830-6F5B4284AC77}" type="slidenum">
              <a:rPr lang="en-US"/>
              <a:pPr/>
              <a:t>20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09E9B-F70C-4EEE-98F5-BCC2E786FA7E}" type="slidenum">
              <a:rPr lang="en-US"/>
              <a:pPr/>
              <a:t>21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735A6-A132-4FB7-8285-6DFB5A798FA5}" type="slidenum">
              <a:rPr lang="en-US"/>
              <a:pPr/>
              <a:t>22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16.9 A model for DNA replication: the basic concept.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67222-8C85-488F-8374-57626B2395B9}" type="slidenum">
              <a:rPr lang="en-US"/>
              <a:pPr/>
              <a:t>23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A8991-E3B4-48CA-9BF8-9033C8143A2E}" type="slidenum">
              <a:rPr lang="en-US"/>
              <a:pPr/>
              <a:t>24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8520F-33CE-40BD-B79A-5C7E6C1B39EA}" type="slidenum">
              <a:rPr lang="en-US"/>
              <a:pPr/>
              <a:t>25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A0226-7C7E-4903-A20B-D8072435E816}" type="slidenum">
              <a:rPr lang="en-US"/>
              <a:pPr/>
              <a:t>26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16.12 Origins of replication in </a:t>
            </a:r>
            <a:r>
              <a:rPr lang="en-US" i="1"/>
              <a:t>E. coli</a:t>
            </a:r>
            <a:r>
              <a:rPr lang="en-US"/>
              <a:t> and eukaryotes.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F808D-F470-4E1A-994C-67831A136C8C}" type="slidenum">
              <a:rPr lang="en-US"/>
              <a:pPr/>
              <a:t>27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4EF57-BA8D-4697-8B4D-40F80CDD5B59}" type="slidenum">
              <a:rPr lang="en-US"/>
              <a:pPr/>
              <a:t>28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2B421-1A75-421C-8BAB-09582BB1981F}" type="slidenum">
              <a:rPr lang="en-US"/>
              <a:pPr/>
              <a:t>29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8BE44-D277-4E5B-883C-CC5E16490116}" type="slidenum">
              <a:rPr lang="en-US"/>
              <a:pPr/>
              <a:t>3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1C00B-9F79-45B4-B1E7-6AB83B035F71}" type="slidenum">
              <a:rPr lang="en-US"/>
              <a:pPr/>
              <a:t>30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FF875-DEA0-46D5-A7BE-E50447EC06F3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16.14 Incorporation of a nucleotide into a DNA strand.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8204A-1597-4DBA-84DA-D7A9EE3F74F3}" type="slidenum">
              <a:rPr lang="en-US"/>
              <a:pPr/>
              <a:t>32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48A97-9D29-47CA-BC84-1CE123F806A8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16.13 Some of the proteins involved in the initiation of DNA replication.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7DAC7-B601-4663-ADD2-F88F5ED3914E}" type="slidenum">
              <a:rPr lang="en-US"/>
              <a:pPr/>
              <a:t>34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16.17 A summary of bacterial DNA replication.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7BC1DC-8BA3-42FB-B015-C2800A19D22D}" type="slidenum">
              <a:rPr lang="en-US"/>
              <a:pPr/>
              <a:t>35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A3789-DFDA-4A22-B1B4-2C00674790DF}" type="slidenum">
              <a:rPr lang="en-US"/>
              <a:pPr/>
              <a:t>36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16.18 A current model of the DNA replication complex.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5A3AFA-4263-41B6-BAB9-F2122A1D344E}" type="slidenum">
              <a:rPr lang="en-US"/>
              <a:pPr/>
              <a:t>37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61118-08E4-45F5-BF4E-475C377A8FDF}" type="slidenum">
              <a:rPr lang="en-US"/>
              <a:pPr/>
              <a:t>38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24F0D-3806-42FB-9494-3CE1DFFABF2B}" type="slidenum">
              <a:rPr lang="en-US"/>
              <a:pPr/>
              <a:t>39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7CC25-0B46-4746-AC96-6A90F6DEF625}" type="slidenum">
              <a:rPr lang="en-US"/>
              <a:pPr/>
              <a:t>4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 Inquiry: Can a genetic trait be transferred between different bacterial strains?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536C87-F629-4D97-A224-278A08323BB2}" type="slidenum">
              <a:rPr lang="en-US"/>
              <a:pPr/>
              <a:t>40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16.20 Shortening of the ends of linear DNA molecules.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12A83-52E3-4405-86AB-169271FA8BFE}" type="slidenum">
              <a:rPr lang="en-US"/>
              <a:pPr/>
              <a:t>41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51EA3-EC29-4E5E-ACCB-0BFECCD34B99}" type="slidenum">
              <a:rPr lang="en-US"/>
              <a:pPr/>
              <a:t>42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98BCE-C9AA-4D90-BAA7-03C269E4F7A9}" type="slidenum">
              <a:rPr lang="en-US"/>
              <a:pPr/>
              <a:t>43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For the Cell Biology Video Cartoon and Stick Model of a Nucleosomal Particle, go to Animation and Video Files.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68584-7107-4528-801A-132DF41E1D5D}" type="slidenum">
              <a:rPr lang="en-US"/>
              <a:pPr/>
              <a:t>44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16.22 Exploring: Chromatin Packing in a Eukaryotic Chromosome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7242B-902A-43C8-BF55-2EC25BF874C9}" type="slidenum">
              <a:rPr lang="en-US"/>
              <a:pPr/>
              <a:t>45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16.22 Exploring: Chromatin Packing in a Eukaryotic Chromosome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B86B6-26AA-401C-93B2-B1A67D1DA8C3}" type="slidenum">
              <a:rPr lang="en-US"/>
              <a:pPr/>
              <a:t>47</a:t>
            </a:fld>
            <a:endParaRPr lang="en-US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508524B2-E215-48AB-BDA5-337DEA3C8EE6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47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59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4ABB0-ECBC-4D61-A2B0-19B17A517796}" type="slidenum">
              <a:rPr lang="en-US"/>
              <a:pPr/>
              <a:t>49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17.3 Overview: the roles of transcription and translation in the flow of genetic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705830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33256-61A9-4B9E-B27B-43201DBA4A41}" type="slidenum">
              <a:rPr lang="en-US"/>
              <a:pPr/>
              <a:t>52</a:t>
            </a:fld>
            <a:endParaRPr lang="en-US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418C0922-876C-4293-A660-4CA7B0B2EFD6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52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712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022C8-F805-4DC0-96CA-673F7A1E21E5}" type="slidenum">
              <a:rPr lang="en-US"/>
              <a:pPr/>
              <a:t>53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2648847C-8C4E-47AD-9417-5B54B3371EBA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53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6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0E90D-1F02-49F1-AF93-15BD69A5FB7D}" type="slidenum">
              <a:rPr lang="en-US"/>
              <a:pPr/>
              <a:t>5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3EFC9-5A1D-4254-9491-841E0EA4F6A2}" type="slidenum">
              <a:rPr lang="en-US"/>
              <a:pPr/>
              <a:t>54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17.4 The triplet code.</a:t>
            </a:r>
          </a:p>
        </p:txBody>
      </p:sp>
    </p:spTree>
    <p:extLst>
      <p:ext uri="{BB962C8B-B14F-4D97-AF65-F5344CB8AC3E}">
        <p14:creationId xmlns:p14="http://schemas.microsoft.com/office/powerpoint/2010/main" val="24689676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A6C9C-50A4-46F3-BD93-CFB6EB117749}" type="slidenum">
              <a:rPr lang="en-US"/>
              <a:pPr/>
              <a:t>57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17.5 The codon table for mRNA.</a:t>
            </a:r>
          </a:p>
        </p:txBody>
      </p:sp>
    </p:spTree>
    <p:extLst>
      <p:ext uri="{BB962C8B-B14F-4D97-AF65-F5344CB8AC3E}">
        <p14:creationId xmlns:p14="http://schemas.microsoft.com/office/powerpoint/2010/main" val="40213395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94E1FC-3DA1-436A-920D-12F4B629052E}" type="slidenum">
              <a:rPr lang="en-US"/>
              <a:pPr/>
              <a:t>59</a:t>
            </a:fld>
            <a:endParaRPr lang="en-US"/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C9B64812-7A90-4BEC-8D2D-A62D28F8FDD4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59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79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2DD10-3254-4403-8D08-2FC44B91F158}" type="slidenum">
              <a:rPr lang="en-US"/>
              <a:pPr/>
              <a:t>61</a:t>
            </a:fld>
            <a:endParaRPr lang="en-US"/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74D1A41F-8E87-41DB-A35F-A66A7A918E44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61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5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47967-ED72-4B14-AA40-15B6633FC663}" type="slidenum">
              <a:rPr lang="en-US"/>
              <a:pPr/>
              <a:t>62</a:t>
            </a:fld>
            <a:endParaRPr lang="en-US"/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DF856C66-EB47-4335-8805-4ED2DD49AC53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62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605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3AE484-8682-4740-B1CB-E3FCDB02A44C}" type="slidenum">
              <a:rPr lang="en-US"/>
              <a:pPr/>
              <a:t>63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17.7 The stages of transcription: initiation, elongation, and termination.</a:t>
            </a:r>
          </a:p>
        </p:txBody>
      </p:sp>
    </p:spTree>
    <p:extLst>
      <p:ext uri="{BB962C8B-B14F-4D97-AF65-F5344CB8AC3E}">
        <p14:creationId xmlns:p14="http://schemas.microsoft.com/office/powerpoint/2010/main" val="42587163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6AA28-ADA2-4CD6-9F5C-A97B58C03470}" type="slidenum">
              <a:rPr lang="en-US"/>
              <a:pPr/>
              <a:t>65</a:t>
            </a:fld>
            <a:endParaRPr lang="en-US"/>
          </a:p>
        </p:txBody>
      </p:sp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1AACFF6B-EAE6-407B-99CD-159C2B0A1FAB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65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762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A1913-D7D8-498F-BC46-3CAAE73E56BD}" type="slidenum">
              <a:rPr lang="en-US"/>
              <a:pPr/>
              <a:t>67</a:t>
            </a:fld>
            <a:endParaRPr lang="en-US"/>
          </a:p>
        </p:txBody>
      </p:sp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824B1BED-03BE-43C9-AC23-4AB22084B24C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67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311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0F17D8-C27A-4AC5-A816-59FFD6075F2A}" type="slidenum">
              <a:rPr lang="en-US"/>
              <a:pPr/>
              <a:t>68</a:t>
            </a:fld>
            <a:endParaRPr lang="en-US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531C37B4-F1DB-4C1A-9199-247E27078FF5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68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76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5B37B-114A-424F-98EF-54BC782BD331}" type="slidenum">
              <a:rPr lang="en-US"/>
              <a:pPr/>
              <a:t>69</a:t>
            </a:fld>
            <a:endParaRPr lang="en-US"/>
          </a:p>
        </p:txBody>
      </p:sp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2446" tIns="46223" rIns="92446" bIns="46223" anchor="b"/>
          <a:lstStyle/>
          <a:p>
            <a:pPr algn="r"/>
            <a:fld id="{6CD0AE12-E4AE-4169-90EF-9C54184A2B25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69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66090-6E3A-409B-BACA-92662951DF0B}" type="slidenum">
              <a:rPr lang="en-US"/>
              <a:pPr/>
              <a:t>6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3D0BE-864B-49CB-8189-FF4F8D1A05D4}" type="slidenum">
              <a:rPr lang="en-US"/>
              <a:pPr/>
              <a:t>70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17.11 RNA processing: RNA splicing.</a:t>
            </a:r>
          </a:p>
        </p:txBody>
      </p:sp>
    </p:spTree>
    <p:extLst>
      <p:ext uri="{BB962C8B-B14F-4D97-AF65-F5344CB8AC3E}">
        <p14:creationId xmlns:p14="http://schemas.microsoft.com/office/powerpoint/2010/main" val="37331647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852C0-F5C2-44C2-B18F-F7AE82491263}" type="slidenum">
              <a:rPr lang="en-US"/>
              <a:pPr/>
              <a:t>71</a:t>
            </a:fld>
            <a:endParaRPr lang="en-US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0AC1FBE-3C9F-4542-BF77-5B97258B1F76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71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89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F774CE-C35A-4096-A521-57FA959FCB8D}" type="slidenum">
              <a:rPr lang="en-US"/>
              <a:pPr/>
              <a:t>72</a:t>
            </a:fld>
            <a:endParaRPr lang="en-US"/>
          </a:p>
        </p:txBody>
      </p:sp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4098BFBC-C1BD-4839-B85F-FCDA14EF841E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72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459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999A8-02A6-4651-A2FD-829124752A49}" type="slidenum">
              <a:rPr lang="en-US"/>
              <a:pPr/>
              <a:t>73</a:t>
            </a:fld>
            <a:endParaRPr lang="en-US"/>
          </a:p>
        </p:txBody>
      </p:sp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E0B49FB8-E000-4558-8C93-F2F813D615A6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73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931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A15B0-7898-40F9-83E7-EF65DD4B9F64}" type="slidenum">
              <a:rPr lang="en-US"/>
              <a:pPr/>
              <a:t>74</a:t>
            </a:fld>
            <a:endParaRPr lang="en-US"/>
          </a:p>
        </p:txBody>
      </p:sp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BE7C6781-90ED-4A99-9561-164870435F63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74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011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A3F87-DC53-475F-AD7D-B547D1E6046A}" type="slidenum">
              <a:rPr lang="en-US"/>
              <a:pPr/>
              <a:t>75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17.16 An aminoacyl-tRNA synthetase joining a specific amino acid to a tRNA.</a:t>
            </a:r>
          </a:p>
        </p:txBody>
      </p:sp>
    </p:spTree>
    <p:extLst>
      <p:ext uri="{BB962C8B-B14F-4D97-AF65-F5344CB8AC3E}">
        <p14:creationId xmlns:p14="http://schemas.microsoft.com/office/powerpoint/2010/main" val="289042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FBC77-B328-4D20-B094-98E71D21ACB5}" type="slidenum">
              <a:rPr lang="en-US"/>
              <a:pPr/>
              <a:t>76</a:t>
            </a:fld>
            <a:endParaRPr lang="en-US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98C09B95-2E1F-46DE-8D57-CAF9A67DFB6B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76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7303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68E22-C5C8-4719-9861-E99A35F20745}" type="slidenum">
              <a:rPr lang="en-US"/>
              <a:pPr/>
              <a:t>79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17.17 The anatomy of a functioning ribosome.</a:t>
            </a:r>
          </a:p>
        </p:txBody>
      </p:sp>
    </p:spTree>
    <p:extLst>
      <p:ext uri="{BB962C8B-B14F-4D97-AF65-F5344CB8AC3E}">
        <p14:creationId xmlns:p14="http://schemas.microsoft.com/office/powerpoint/2010/main" val="31977967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346B3-3FD6-4297-A219-EC4E97456B1F}" type="slidenum">
              <a:rPr lang="en-US"/>
              <a:pPr/>
              <a:t>80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17.17 The anatomy of a functioning ribosome.</a:t>
            </a:r>
          </a:p>
        </p:txBody>
      </p:sp>
    </p:spTree>
    <p:extLst>
      <p:ext uri="{BB962C8B-B14F-4D97-AF65-F5344CB8AC3E}">
        <p14:creationId xmlns:p14="http://schemas.microsoft.com/office/powerpoint/2010/main" val="407737378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01298-C0EE-467F-9398-C5BDC9C56AD7}" type="slidenum">
              <a:rPr lang="en-US"/>
              <a:pPr/>
              <a:t>81</a:t>
            </a:fld>
            <a:endParaRPr lang="en-US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71E811C8-E0DC-443A-914B-3089AA3F915A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81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6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248B6-1778-4963-A9C5-0A961228DF70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1397A-EA84-4359-B72B-CDA1B9C5C2CD}" type="slidenum">
              <a:rPr lang="en-US"/>
              <a:pPr/>
              <a:t>82</a:t>
            </a:fld>
            <a:endParaRPr lang="en-US"/>
          </a:p>
        </p:txBody>
      </p:sp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37CB45D6-55A1-4185-ABDB-60F72CFCB33B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82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657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9F8A84-ADB4-4418-8C8A-29636B309197}" type="slidenum">
              <a:rPr lang="en-US"/>
              <a:pPr/>
              <a:t>83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17.18 The initiation of translation.</a:t>
            </a:r>
          </a:p>
        </p:txBody>
      </p:sp>
    </p:spTree>
    <p:extLst>
      <p:ext uri="{BB962C8B-B14F-4D97-AF65-F5344CB8AC3E}">
        <p14:creationId xmlns:p14="http://schemas.microsoft.com/office/powerpoint/2010/main" val="41710555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DC844-87D3-420A-BE85-2F9B05CE1BA6}" type="slidenum">
              <a:rPr lang="en-US"/>
              <a:pPr/>
              <a:t>84</a:t>
            </a:fld>
            <a:endParaRPr lang="en-US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71B8757-66B9-477D-B124-AA4502F81209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84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845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3C36F-ACFE-4945-9E12-0A98646204FA}" type="slidenum">
              <a:rPr lang="en-US"/>
              <a:pPr/>
              <a:t>85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17.19 The elongation cycle of translation.</a:t>
            </a:r>
          </a:p>
        </p:txBody>
      </p:sp>
    </p:spTree>
    <p:extLst>
      <p:ext uri="{BB962C8B-B14F-4D97-AF65-F5344CB8AC3E}">
        <p14:creationId xmlns:p14="http://schemas.microsoft.com/office/powerpoint/2010/main" val="387570074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10D2-0EA8-41DB-85CC-519F9D86AB35}" type="slidenum">
              <a:rPr lang="en-US"/>
              <a:pPr/>
              <a:t>87</a:t>
            </a:fld>
            <a:endParaRPr lang="en-US"/>
          </a:p>
        </p:txBody>
      </p:sp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7A1825D-3B4E-4EC5-A7F4-C270EC289FF4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87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586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88CD25-5752-4A00-8799-441C0798BED6}" type="slidenum">
              <a:rPr lang="en-US"/>
              <a:pPr/>
              <a:t>88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17.20 The termination of translation.</a:t>
            </a:r>
          </a:p>
        </p:txBody>
      </p:sp>
    </p:spTree>
    <p:extLst>
      <p:ext uri="{BB962C8B-B14F-4D97-AF65-F5344CB8AC3E}">
        <p14:creationId xmlns:p14="http://schemas.microsoft.com/office/powerpoint/2010/main" val="34410288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CBA88-E6A1-4BEF-9185-5A28E95C3C19}" type="slidenum">
              <a:rPr lang="en-US"/>
              <a:pPr/>
              <a:t>89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17.21 Polyribosomes.</a:t>
            </a:r>
          </a:p>
        </p:txBody>
      </p:sp>
    </p:spTree>
    <p:extLst>
      <p:ext uri="{BB962C8B-B14F-4D97-AF65-F5344CB8AC3E}">
        <p14:creationId xmlns:p14="http://schemas.microsoft.com/office/powerpoint/2010/main" val="34356497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F5D8C-6776-42F7-AD0E-D34FFABE3F2C}" type="slidenum">
              <a:rPr lang="en-US"/>
              <a:pPr/>
              <a:t>91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17.26 A summary of transcription and translation in a eukaryotic cell.</a:t>
            </a:r>
          </a:p>
        </p:txBody>
      </p:sp>
    </p:spTree>
    <p:extLst>
      <p:ext uri="{BB962C8B-B14F-4D97-AF65-F5344CB8AC3E}">
        <p14:creationId xmlns:p14="http://schemas.microsoft.com/office/powerpoint/2010/main" val="2082948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E5825-C839-4D8D-AF0D-2F87134FCFD3}" type="slidenum">
              <a:rPr lang="en-US"/>
              <a:pPr/>
              <a:t>93</a:t>
            </a:fld>
            <a:endParaRPr lang="en-US"/>
          </a:p>
        </p:txBody>
      </p:sp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E738C8F9-CE77-40CF-B4A5-477BF3DE4DDA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93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168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B6651-556A-4532-AC40-D61761D69F08}" type="slidenum">
              <a:rPr lang="en-US"/>
              <a:pPr/>
              <a:t>94</a:t>
            </a:fld>
            <a:endParaRPr lang="en-US"/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D6DDC4D8-B1B7-418A-9CDF-353FF3706963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94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6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2E2030-B5E4-4FF6-A39E-165773765C40}" type="slidenum">
              <a:rPr lang="en-US"/>
              <a:pPr/>
              <a:t>8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16.3 Viruses infecting a bacterial cell.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1A2B65-88D4-435D-8B58-244B7437246F}" type="slidenum">
              <a:rPr lang="en-US"/>
              <a:pPr/>
              <a:t>95</a:t>
            </a:fld>
            <a:endParaRPr lang="en-US"/>
          </a:p>
        </p:txBody>
      </p:sp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6CB8ECF5-4D43-4470-A46A-FC129DFCEAD9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95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230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3E874-100F-4D5D-9B54-8A1A8D81095A}" type="slidenum">
              <a:rPr lang="en-US"/>
              <a:pPr/>
              <a:t>99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17.23 The molecular basis of sickle-cell disease: a point mutation.</a:t>
            </a:r>
          </a:p>
        </p:txBody>
      </p:sp>
    </p:spTree>
    <p:extLst>
      <p:ext uri="{BB962C8B-B14F-4D97-AF65-F5344CB8AC3E}">
        <p14:creationId xmlns:p14="http://schemas.microsoft.com/office/powerpoint/2010/main" val="86993014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6097F-4F67-4A88-AF0C-2224EB9470E9}" type="slidenum">
              <a:rPr lang="en-US"/>
              <a:pPr/>
              <a:t>101</a:t>
            </a:fld>
            <a:endParaRPr lang="en-US"/>
          </a:p>
        </p:txBody>
      </p:sp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C1E73E11-2E70-47CF-84A0-DD8E4583CCC0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101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92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6EC67-BC7C-4356-A5AA-5FE3033CA4EF}" type="slidenum">
              <a:rPr lang="en-US"/>
              <a:pPr/>
              <a:t>102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17.24 Types of small-scale mutations that affect mRNA sequence.</a:t>
            </a:r>
          </a:p>
        </p:txBody>
      </p:sp>
    </p:spTree>
    <p:extLst>
      <p:ext uri="{BB962C8B-B14F-4D97-AF65-F5344CB8AC3E}">
        <p14:creationId xmlns:p14="http://schemas.microsoft.com/office/powerpoint/2010/main" val="36724506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B149C-A797-4C2E-A2CB-0665FB37A87E}" type="slidenum">
              <a:rPr lang="en-US"/>
              <a:pPr/>
              <a:t>103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17.24 Types of small-scale mutations that affect mRNA sequence.</a:t>
            </a:r>
          </a:p>
        </p:txBody>
      </p:sp>
    </p:spTree>
    <p:extLst>
      <p:ext uri="{BB962C8B-B14F-4D97-AF65-F5344CB8AC3E}">
        <p14:creationId xmlns:p14="http://schemas.microsoft.com/office/powerpoint/2010/main" val="21290967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01984-5D77-49E3-9558-FF1D6CD5F479}" type="slidenum">
              <a:rPr lang="en-US"/>
              <a:pPr/>
              <a:t>104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Figure 17.24 Types of small-scale mutations that affect mRNA sequence.</a:t>
            </a:r>
          </a:p>
        </p:txBody>
      </p:sp>
    </p:spTree>
    <p:extLst>
      <p:ext uri="{BB962C8B-B14F-4D97-AF65-F5344CB8AC3E}">
        <p14:creationId xmlns:p14="http://schemas.microsoft.com/office/powerpoint/2010/main" val="296150403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4ED69-16E6-4541-9E15-1223D2720BA1}" type="slidenum">
              <a:rPr lang="en-US"/>
              <a:pPr/>
              <a:t>105</a:t>
            </a:fld>
            <a:endParaRPr lang="en-US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/>
            <a:fld id="{12FF6DB5-2CF9-4294-852B-B4997C0E8251}" type="slidenum">
              <a:rPr lang="en-US" sz="1200">
                <a:latin typeface="Times New Roman" pitchFamily="84" charset="0"/>
                <a:sym typeface="Symbol" pitchFamily="84" charset="2"/>
              </a:rPr>
              <a:pPr algn="r"/>
              <a:t>105</a:t>
            </a:fld>
            <a:endParaRPr lang="en-US" sz="1200">
              <a:latin typeface="Times New Roman" pitchFamily="84" charset="0"/>
              <a:sym typeface="Symbol" pitchFamily="84" charset="2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45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0C479-D4A5-46DD-BC06-EA6684AD2A44}" type="slidenum">
              <a:rPr lang="en-US"/>
              <a:pPr/>
              <a:t>9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FFBA2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 userDrawn="1"/>
        </p:nvSpPr>
        <p:spPr bwMode="auto">
          <a:xfrm>
            <a:off x="0" y="762000"/>
            <a:ext cx="9144000" cy="7620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46300"/>
            <a:ext cx="77962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46500"/>
            <a:ext cx="6421438" cy="1752600"/>
          </a:xfrm>
        </p:spPr>
        <p:txBody>
          <a:bodyPr/>
          <a:lstStyle>
            <a:lvl1pPr marL="0" indent="0" algn="ctr">
              <a:buFont typeface="Times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108700"/>
            <a:ext cx="29051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108700"/>
            <a:ext cx="1911350" cy="457200"/>
          </a:xfrm>
        </p:spPr>
        <p:txBody>
          <a:bodyPr/>
          <a:lstStyle>
            <a:lvl1pPr>
              <a:defRPr/>
            </a:lvl1pPr>
          </a:lstStyle>
          <a:p>
            <a:fld id="{9CF3F163-E14B-4CD0-91DC-C6AB339BFE6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3" descr="C:\Documents and Settings\dking\Desktop\55823Reece_Marketing_Cover\55823Reece9e_webdev.jpg"/>
          <p:cNvPicPr>
            <a:picLocks noChangeAspect="1" noChangeArrowheads="1"/>
          </p:cNvPicPr>
          <p:nvPr userDrawn="1"/>
        </p:nvPicPr>
        <p:blipFill>
          <a:blip r:embed="rId2" cstate="print"/>
          <a:srcRect l="15732" t="38251" r="-262" b="23915"/>
          <a:stretch>
            <a:fillRect/>
          </a:stretch>
        </p:blipFill>
        <p:spPr bwMode="auto">
          <a:xfrm>
            <a:off x="0" y="1512888"/>
            <a:ext cx="91709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588" y="0"/>
            <a:ext cx="9145587" cy="763588"/>
          </a:xfrm>
          <a:prstGeom prst="rect">
            <a:avLst/>
          </a:prstGeom>
          <a:solidFill>
            <a:srgbClr val="BABA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>
                <a:latin typeface="Times New Roman" pitchFamily="18" charset="0"/>
                <a:cs typeface="Times New Roman" pitchFamily="18" charset="0"/>
              </a:rPr>
              <a:t>LECTURE PRESENTATIONS</a:t>
            </a:r>
            <a:endParaRPr lang="en-US" sz="1600" b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600" b="0">
                <a:latin typeface="Times New Roman" pitchFamily="18" charset="0"/>
                <a:cs typeface="Times New Roman" pitchFamily="18" charset="0"/>
              </a:rPr>
              <a:t>For CAMPBELL BIOLOGY, NINTH EDITION</a:t>
            </a:r>
            <a:endParaRPr lang="en-US" sz="1600" i="1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1200" b="0">
                <a:latin typeface="Times New Roman" pitchFamily="18" charset="0"/>
                <a:cs typeface="Times New Roman" pitchFamily="18" charset="0"/>
              </a:rPr>
              <a:t>Jane B. Reece, Lisa A. Urry, Michael L. Cain, Steven A. Wasserman, Peter V. Minorsky, Robert B. Jackson</a:t>
            </a:r>
          </a:p>
        </p:txBody>
      </p:sp>
      <p:sp>
        <p:nvSpPr>
          <p:cNvPr id="10" name="Date Placeholder 3"/>
          <p:cNvSpPr>
            <a:spLocks/>
          </p:cNvSpPr>
          <p:nvPr/>
        </p:nvSpPr>
        <p:spPr bwMode="auto">
          <a:xfrm>
            <a:off x="152400" y="660400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1200" b="0">
                <a:latin typeface="Times New Roman" pitchFamily="18" charset="0"/>
                <a:cs typeface="Times New Roman" pitchFamily="18" charset="0"/>
              </a:rPr>
              <a:t>© 2011 Pearson Education, Inc.</a:t>
            </a:r>
          </a:p>
        </p:txBody>
      </p:sp>
      <p:sp>
        <p:nvSpPr>
          <p:cNvPr id="3093" name="Rectangle 3"/>
          <p:cNvSpPr>
            <a:spLocks noChangeArrowheads="1"/>
          </p:cNvSpPr>
          <p:nvPr userDrawn="1"/>
        </p:nvSpPr>
        <p:spPr bwMode="auto">
          <a:xfrm>
            <a:off x="6705600" y="5562600"/>
            <a:ext cx="2362200" cy="8382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Lectures by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Erin Barley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Kathleen Fitzpatrick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4501C-76B2-4F08-A76F-08336D1B1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8C3F8-9D48-4043-986D-6EA2E9DCA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6ADD1-411B-44C5-BAA4-25A07F5D3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74246-75A8-43DC-BF10-17893DCD1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375AD2-1A8C-4744-9AA5-F54B91BA2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2C921-28D9-4E54-8D2E-9D674DA12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00005-93F2-4147-9EEA-DB146F000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0441B-314B-4515-8DD9-5A5C17748A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36ADA-22B3-4A22-BF4E-AFF54FC82C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6D734-0285-449F-960D-794E7412AD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F38AFBB-EA93-4216-AF40-AE44539AF3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  <a:ea typeface="ヒラギノ角ゴ Pro W3" pitchFamily="8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1300D"/>
        </a:buClr>
        <a:buFont typeface="Times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835125/student_view0/animations.html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highered.mcgraw-hill.com/sites/0072835125/student_view0/animations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17_14ProteinSynthesis.mpg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835125/student_view0/animations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cgraw-hill.com/sites/0072835125/student_view0/animations.html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835125/student_view0/animations.html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olc/dl/120077/bio25.swf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8"/>
          <p:cNvSpPr txBox="1">
            <a:spLocks noChangeArrowheads="1"/>
          </p:cNvSpPr>
          <p:nvPr/>
        </p:nvSpPr>
        <p:spPr bwMode="auto">
          <a:xfrm>
            <a:off x="39688" y="1917700"/>
            <a:ext cx="827881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>
                <a:solidFill>
                  <a:schemeClr val="bg1"/>
                </a:solidFill>
                <a:latin typeface="Times New Roman" pitchFamily="18" charset="0"/>
              </a:rPr>
              <a:t>The Molecular Basis of Inheritance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16.4-1</a:t>
            </a:r>
          </a:p>
        </p:txBody>
      </p:sp>
      <p:pic>
        <p:nvPicPr>
          <p:cNvPr id="525315" name="Picture 3" descr="16_04HersheyChaseExp_1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14338"/>
            <a:ext cx="8548687" cy="6029325"/>
          </a:xfrm>
          <a:prstGeom prst="rect">
            <a:avLst/>
          </a:prstGeom>
          <a:noFill/>
        </p:spPr>
      </p:pic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565150" y="1433513"/>
            <a:ext cx="1141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Bacterial cell</a:t>
            </a:r>
          </a:p>
        </p:txBody>
      </p:sp>
      <p:sp>
        <p:nvSpPr>
          <p:cNvPr id="525317" name="Text Box 5"/>
          <p:cNvSpPr txBox="1">
            <a:spLocks noChangeArrowheads="1"/>
          </p:cNvSpPr>
          <p:nvPr/>
        </p:nvSpPr>
        <p:spPr bwMode="auto">
          <a:xfrm>
            <a:off x="1208088" y="1003300"/>
            <a:ext cx="546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Phage</a:t>
            </a:r>
          </a:p>
        </p:txBody>
      </p:sp>
      <p:sp>
        <p:nvSpPr>
          <p:cNvPr id="525318" name="Text Box 6"/>
          <p:cNvSpPr txBox="1">
            <a:spLocks noChangeArrowheads="1"/>
          </p:cNvSpPr>
          <p:nvPr/>
        </p:nvSpPr>
        <p:spPr bwMode="auto">
          <a:xfrm>
            <a:off x="346075" y="1824038"/>
            <a:ext cx="10080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1: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sulfur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35</a:t>
            </a:r>
            <a:r>
              <a:rPr lang="en-US" sz="1400"/>
              <a:t>S)</a:t>
            </a:r>
          </a:p>
        </p:txBody>
      </p:sp>
      <p:sp>
        <p:nvSpPr>
          <p:cNvPr id="525319" name="Text Box 7"/>
          <p:cNvSpPr txBox="1">
            <a:spLocks noChangeArrowheads="1"/>
          </p:cNvSpPr>
          <p:nvPr/>
        </p:nvSpPr>
        <p:spPr bwMode="auto">
          <a:xfrm>
            <a:off x="3071813" y="1930400"/>
            <a:ext cx="4143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DNA</a:t>
            </a:r>
          </a:p>
        </p:txBody>
      </p:sp>
      <p:sp>
        <p:nvSpPr>
          <p:cNvPr id="525320" name="Text Box 8"/>
          <p:cNvSpPr txBox="1">
            <a:spLocks noChangeArrowheads="1"/>
          </p:cNvSpPr>
          <p:nvPr/>
        </p:nvSpPr>
        <p:spPr bwMode="auto">
          <a:xfrm>
            <a:off x="347663" y="4495800"/>
            <a:ext cx="10620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2: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phosphorus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32</a:t>
            </a:r>
            <a:r>
              <a:rPr lang="en-US" sz="1400"/>
              <a:t>P)</a:t>
            </a:r>
          </a:p>
        </p:txBody>
      </p:sp>
      <p:sp>
        <p:nvSpPr>
          <p:cNvPr id="525321" name="Text Box 9"/>
          <p:cNvSpPr txBox="1">
            <a:spLocks noChangeArrowheads="1"/>
          </p:cNvSpPr>
          <p:nvPr/>
        </p:nvSpPr>
        <p:spPr bwMode="auto">
          <a:xfrm>
            <a:off x="2859088" y="3424238"/>
            <a:ext cx="1022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DNA</a:t>
            </a:r>
          </a:p>
        </p:txBody>
      </p:sp>
      <p:sp>
        <p:nvSpPr>
          <p:cNvPr id="525322" name="Line 10"/>
          <p:cNvSpPr>
            <a:spLocks noChangeShapeType="1"/>
          </p:cNvSpPr>
          <p:nvPr/>
        </p:nvSpPr>
        <p:spPr bwMode="auto">
          <a:xfrm>
            <a:off x="1706563" y="1520825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3" name="Line 11"/>
          <p:cNvSpPr>
            <a:spLocks noChangeShapeType="1"/>
          </p:cNvSpPr>
          <p:nvPr/>
        </p:nvSpPr>
        <p:spPr bwMode="auto">
          <a:xfrm flipH="1">
            <a:off x="2711450" y="979488"/>
            <a:ext cx="2381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4" name="Line 12"/>
          <p:cNvSpPr>
            <a:spLocks noChangeShapeType="1"/>
          </p:cNvSpPr>
          <p:nvPr/>
        </p:nvSpPr>
        <p:spPr bwMode="auto">
          <a:xfrm>
            <a:off x="2751138" y="2024063"/>
            <a:ext cx="26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2619375" y="3492500"/>
            <a:ext cx="171450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6" name="AutoShape 14"/>
          <p:cNvSpPr>
            <a:spLocks/>
          </p:cNvSpPr>
          <p:nvPr/>
        </p:nvSpPr>
        <p:spPr bwMode="auto">
          <a:xfrm>
            <a:off x="1747838" y="900113"/>
            <a:ext cx="177800" cy="373062"/>
          </a:xfrm>
          <a:prstGeom prst="leftBrace">
            <a:avLst>
              <a:gd name="adj1" fmla="val 1748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5327" name="Text Box 15"/>
          <p:cNvSpPr txBox="1">
            <a:spLocks noChangeArrowheads="1"/>
          </p:cNvSpPr>
          <p:nvPr/>
        </p:nvSpPr>
        <p:spPr bwMode="auto">
          <a:xfrm>
            <a:off x="341313" y="441325"/>
            <a:ext cx="1193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AF2228"/>
                </a:solidFill>
              </a:rPr>
              <a:t>EXPERIMENT</a:t>
            </a:r>
          </a:p>
        </p:txBody>
      </p:sp>
      <p:sp>
        <p:nvSpPr>
          <p:cNvPr id="525328" name="Text Box 16"/>
          <p:cNvSpPr txBox="1">
            <a:spLocks noChangeArrowheads="1"/>
          </p:cNvSpPr>
          <p:nvPr/>
        </p:nvSpPr>
        <p:spPr bwMode="auto">
          <a:xfrm>
            <a:off x="3006725" y="660400"/>
            <a:ext cx="10350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protein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5400" y="1433513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n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19800" cy="6861175"/>
          </a:xfrm>
          <a:prstGeom prst="rect">
            <a:avLst/>
          </a:prstGeom>
          <a:noFill/>
        </p:spPr>
      </p:pic>
      <p:pic>
        <p:nvPicPr>
          <p:cNvPr id="5" name="Picture 7" descr="get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657600" cy="2476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9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Substitutions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2636" y="1064491"/>
            <a:ext cx="8153400" cy="4853636"/>
          </a:xfrm>
        </p:spPr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 sz="2800" dirty="0"/>
              <a:t>A </a:t>
            </a:r>
            <a:r>
              <a:rPr lang="en-US" sz="2800" b="1" dirty="0"/>
              <a:t>nucleotide-pair substitution </a:t>
            </a:r>
            <a:r>
              <a:rPr lang="en-US" sz="2800" dirty="0"/>
              <a:t>replaces one nucleotide and its partner with another pair of nucleotides</a:t>
            </a:r>
          </a:p>
          <a:p>
            <a:pPr marL="350838" indent="-350838">
              <a:lnSpc>
                <a:spcPct val="95000"/>
              </a:lnSpc>
            </a:pPr>
            <a:r>
              <a:rPr lang="en-US" sz="2800" b="1" dirty="0"/>
              <a:t>Silent mutations</a:t>
            </a:r>
            <a:r>
              <a:rPr lang="en-US" sz="2800" b="1" i="1" dirty="0"/>
              <a:t> </a:t>
            </a:r>
            <a:r>
              <a:rPr lang="en-US" sz="2800" dirty="0"/>
              <a:t>have no effect on the amino acid produced by a </a:t>
            </a:r>
            <a:r>
              <a:rPr lang="en-US" sz="2800" dirty="0" err="1"/>
              <a:t>codon</a:t>
            </a:r>
            <a:r>
              <a:rPr lang="en-US" sz="2800" dirty="0"/>
              <a:t> because of redundancy in the genetic code</a:t>
            </a:r>
          </a:p>
          <a:p>
            <a:pPr marL="350838" indent="-350838">
              <a:lnSpc>
                <a:spcPct val="95000"/>
              </a:lnSpc>
            </a:pPr>
            <a:r>
              <a:rPr lang="en-US" sz="2800" b="1" dirty="0" err="1"/>
              <a:t>Missense</a:t>
            </a:r>
            <a:r>
              <a:rPr lang="en-US" sz="2800" b="1" dirty="0"/>
              <a:t> mutations </a:t>
            </a:r>
            <a:r>
              <a:rPr lang="en-US" sz="2800" dirty="0"/>
              <a:t>still code for an amino acid, but not the correct amino acid</a:t>
            </a:r>
          </a:p>
          <a:p>
            <a:pPr marL="350838" indent="-350838">
              <a:lnSpc>
                <a:spcPct val="95000"/>
              </a:lnSpc>
            </a:pPr>
            <a:r>
              <a:rPr lang="en-US" sz="2800" b="1" dirty="0"/>
              <a:t>Nonsense mutations </a:t>
            </a:r>
            <a:r>
              <a:rPr lang="en-US" sz="2800" dirty="0"/>
              <a:t>change an amino acid codon into a stop codon, nearly always leading to a nonfunctional </a:t>
            </a:r>
            <a:r>
              <a:rPr lang="en-US" sz="2800" dirty="0" smtClean="0"/>
              <a:t>protein </a:t>
            </a:r>
            <a:endParaRPr lang="en-US" sz="2800" dirty="0"/>
          </a:p>
        </p:txBody>
      </p:sp>
      <p:grpSp>
        <p:nvGrpSpPr>
          <p:cNvPr id="11059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059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17.24a</a:t>
            </a:r>
          </a:p>
        </p:txBody>
      </p:sp>
      <p:pic>
        <p:nvPicPr>
          <p:cNvPr id="264195" name="Picture 3" descr="17_24a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36600"/>
            <a:ext cx="8548687" cy="5383213"/>
          </a:xfrm>
          <a:prstGeom prst="rect">
            <a:avLst/>
          </a:prstGeom>
          <a:noFill/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46088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342900" y="13144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2151063" y="20399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2868613" y="16478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2119313" y="23780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1611313" y="27876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264202" name="Text Box 10"/>
          <p:cNvSpPr txBox="1">
            <a:spLocks noChangeArrowheads="1"/>
          </p:cNvSpPr>
          <p:nvPr/>
        </p:nvSpPr>
        <p:spPr bwMode="auto">
          <a:xfrm>
            <a:off x="7281863" y="24955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4203" name="Text Box 11"/>
          <p:cNvSpPr txBox="1">
            <a:spLocks noChangeArrowheads="1"/>
          </p:cNvSpPr>
          <p:nvPr/>
        </p:nvSpPr>
        <p:spPr bwMode="auto">
          <a:xfrm>
            <a:off x="7275513" y="278765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2867025" y="13493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05" name="Line 13"/>
          <p:cNvSpPr>
            <a:spLocks noChangeShapeType="1"/>
          </p:cNvSpPr>
          <p:nvPr/>
        </p:nvSpPr>
        <p:spPr bwMode="auto">
          <a:xfrm flipH="1">
            <a:off x="2876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6" name="Line 14"/>
          <p:cNvSpPr>
            <a:spLocks noChangeShapeType="1"/>
          </p:cNvSpPr>
          <p:nvPr/>
        </p:nvSpPr>
        <p:spPr bwMode="auto">
          <a:xfrm>
            <a:off x="6991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7" name="AutoShape 15"/>
          <p:cNvSpPr>
            <a:spLocks/>
          </p:cNvSpPr>
          <p:nvPr/>
        </p:nvSpPr>
        <p:spPr bwMode="auto">
          <a:xfrm rot="5400000">
            <a:off x="7439025" y="199072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8029575" y="16478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09" name="Text Box 17"/>
          <p:cNvSpPr txBox="1">
            <a:spLocks noChangeArrowheads="1"/>
          </p:cNvSpPr>
          <p:nvPr/>
        </p:nvSpPr>
        <p:spPr bwMode="auto">
          <a:xfrm>
            <a:off x="8029575" y="20589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10" name="Text Box 18"/>
          <p:cNvSpPr txBox="1">
            <a:spLocks noChangeArrowheads="1"/>
          </p:cNvSpPr>
          <p:nvPr/>
        </p:nvSpPr>
        <p:spPr bwMode="auto">
          <a:xfrm>
            <a:off x="8031163" y="13493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3386138" y="2397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4386263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5356225" y="2403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264214" name="Text Box 22"/>
          <p:cNvSpPr txBox="1">
            <a:spLocks noChangeArrowheads="1"/>
          </p:cNvSpPr>
          <p:nvPr/>
        </p:nvSpPr>
        <p:spPr bwMode="auto">
          <a:xfrm>
            <a:off x="6378575" y="2409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264215" name="Text Box 23"/>
          <p:cNvSpPr txBox="1">
            <a:spLocks noChangeArrowheads="1"/>
          </p:cNvSpPr>
          <p:nvPr/>
        </p:nvSpPr>
        <p:spPr bwMode="auto">
          <a:xfrm>
            <a:off x="5373688" y="37623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 instead of G</a:t>
            </a:r>
          </a:p>
        </p:txBody>
      </p:sp>
      <p:sp>
        <p:nvSpPr>
          <p:cNvPr id="264216" name="Text Box 24"/>
          <p:cNvSpPr txBox="1">
            <a:spLocks noChangeArrowheads="1"/>
          </p:cNvSpPr>
          <p:nvPr/>
        </p:nvSpPr>
        <p:spPr bwMode="auto">
          <a:xfrm>
            <a:off x="430213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300" b="1"/>
              <a:t>(a) Nucleotide-pair substitution: silent</a:t>
            </a:r>
          </a:p>
        </p:txBody>
      </p:sp>
      <p:sp>
        <p:nvSpPr>
          <p:cNvPr id="264217" name="Line 25"/>
          <p:cNvSpPr>
            <a:spLocks noChangeShapeType="1"/>
          </p:cNvSpPr>
          <p:nvPr/>
        </p:nvSpPr>
        <p:spPr bwMode="auto">
          <a:xfrm>
            <a:off x="6178550" y="40513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8" name="Line 26"/>
          <p:cNvSpPr>
            <a:spLocks noChangeShapeType="1"/>
          </p:cNvSpPr>
          <p:nvPr/>
        </p:nvSpPr>
        <p:spPr bwMode="auto">
          <a:xfrm>
            <a:off x="6184900" y="512445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19" name="Text Box 27"/>
          <p:cNvSpPr txBox="1">
            <a:spLocks noChangeArrowheads="1"/>
          </p:cNvSpPr>
          <p:nvPr/>
        </p:nvSpPr>
        <p:spPr bwMode="auto">
          <a:xfrm>
            <a:off x="6545263" y="5661025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4220" name="AutoShape 28"/>
          <p:cNvSpPr>
            <a:spLocks/>
          </p:cNvSpPr>
          <p:nvPr/>
        </p:nvSpPr>
        <p:spPr bwMode="auto">
          <a:xfrm rot="5400000">
            <a:off x="6702425" y="51562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21" name="Text Box 29"/>
          <p:cNvSpPr txBox="1">
            <a:spLocks noChangeArrowheads="1"/>
          </p:cNvSpPr>
          <p:nvPr/>
        </p:nvSpPr>
        <p:spPr bwMode="auto">
          <a:xfrm>
            <a:off x="2668588" y="55721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4222" name="Text Box 30"/>
          <p:cNvSpPr txBox="1">
            <a:spLocks noChangeArrowheads="1"/>
          </p:cNvSpPr>
          <p:nvPr/>
        </p:nvSpPr>
        <p:spPr bwMode="auto">
          <a:xfrm>
            <a:off x="3668713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264223" name="Text Box 31"/>
          <p:cNvSpPr txBox="1">
            <a:spLocks noChangeArrowheads="1"/>
          </p:cNvSpPr>
          <p:nvPr/>
        </p:nvSpPr>
        <p:spPr bwMode="auto">
          <a:xfrm>
            <a:off x="4638675" y="55784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264224" name="Text Box 32"/>
          <p:cNvSpPr txBox="1">
            <a:spLocks noChangeArrowheads="1"/>
          </p:cNvSpPr>
          <p:nvPr/>
        </p:nvSpPr>
        <p:spPr bwMode="auto">
          <a:xfrm>
            <a:off x="5661025" y="55848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264225" name="Text Box 33"/>
          <p:cNvSpPr txBox="1">
            <a:spLocks noChangeArrowheads="1"/>
          </p:cNvSpPr>
          <p:nvPr/>
        </p:nvSpPr>
        <p:spPr bwMode="auto">
          <a:xfrm>
            <a:off x="5367338" y="4854575"/>
            <a:ext cx="1909762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U instead of C</a:t>
            </a:r>
          </a:p>
        </p:txBody>
      </p:sp>
      <p:sp>
        <p:nvSpPr>
          <p:cNvPr id="264226" name="Text Box 34"/>
          <p:cNvSpPr txBox="1">
            <a:spLocks noChangeArrowheads="1"/>
          </p:cNvSpPr>
          <p:nvPr/>
        </p:nvSpPr>
        <p:spPr bwMode="auto">
          <a:xfrm>
            <a:off x="3487738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27" name="Text Box 35"/>
          <p:cNvSpPr txBox="1">
            <a:spLocks noChangeArrowheads="1"/>
          </p:cNvSpPr>
          <p:nvPr/>
        </p:nvSpPr>
        <p:spPr bwMode="auto">
          <a:xfrm>
            <a:off x="3155950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28" name="Text Box 36"/>
          <p:cNvSpPr txBox="1">
            <a:spLocks noChangeArrowheads="1"/>
          </p:cNvSpPr>
          <p:nvPr/>
        </p:nvSpPr>
        <p:spPr bwMode="auto">
          <a:xfrm>
            <a:off x="4159250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29" name="Text Box 37"/>
          <p:cNvSpPr txBox="1">
            <a:spLocks noChangeArrowheads="1"/>
          </p:cNvSpPr>
          <p:nvPr/>
        </p:nvSpPr>
        <p:spPr bwMode="auto">
          <a:xfrm>
            <a:off x="449421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0" name="Text Box 38"/>
          <p:cNvSpPr txBox="1">
            <a:spLocks noChangeArrowheads="1"/>
          </p:cNvSpPr>
          <p:nvPr/>
        </p:nvSpPr>
        <p:spPr bwMode="auto">
          <a:xfrm>
            <a:off x="516096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1" name="Text Box 39"/>
          <p:cNvSpPr txBox="1">
            <a:spLocks noChangeArrowheads="1"/>
          </p:cNvSpPr>
          <p:nvPr/>
        </p:nvSpPr>
        <p:spPr bwMode="auto">
          <a:xfrm>
            <a:off x="54927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2" name="Text Box 40"/>
          <p:cNvSpPr txBox="1">
            <a:spLocks noChangeArrowheads="1"/>
          </p:cNvSpPr>
          <p:nvPr/>
        </p:nvSpPr>
        <p:spPr bwMode="auto">
          <a:xfrm>
            <a:off x="5826125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3" name="Text Box 41"/>
          <p:cNvSpPr txBox="1">
            <a:spLocks noChangeArrowheads="1"/>
          </p:cNvSpPr>
          <p:nvPr/>
        </p:nvSpPr>
        <p:spPr bwMode="auto">
          <a:xfrm>
            <a:off x="71564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4" name="Text Box 42"/>
          <p:cNvSpPr txBox="1">
            <a:spLocks noChangeArrowheads="1"/>
          </p:cNvSpPr>
          <p:nvPr/>
        </p:nvSpPr>
        <p:spPr bwMode="auto">
          <a:xfrm>
            <a:off x="7483475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5" name="Text Box 43"/>
          <p:cNvSpPr txBox="1">
            <a:spLocks noChangeArrowheads="1"/>
          </p:cNvSpPr>
          <p:nvPr/>
        </p:nvSpPr>
        <p:spPr bwMode="auto">
          <a:xfrm>
            <a:off x="781526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6" name="Text Box 44"/>
          <p:cNvSpPr txBox="1">
            <a:spLocks noChangeArrowheads="1"/>
          </p:cNvSpPr>
          <p:nvPr/>
        </p:nvSpPr>
        <p:spPr bwMode="auto">
          <a:xfrm>
            <a:off x="3498850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7" name="Text Box 45"/>
          <p:cNvSpPr txBox="1">
            <a:spLocks noChangeArrowheads="1"/>
          </p:cNvSpPr>
          <p:nvPr/>
        </p:nvSpPr>
        <p:spPr bwMode="auto">
          <a:xfrm>
            <a:off x="3168650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8" name="Text Box 46"/>
          <p:cNvSpPr txBox="1">
            <a:spLocks noChangeArrowheads="1"/>
          </p:cNvSpPr>
          <p:nvPr/>
        </p:nvSpPr>
        <p:spPr bwMode="auto">
          <a:xfrm>
            <a:off x="4175125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39" name="Text Box 47"/>
          <p:cNvSpPr txBox="1">
            <a:spLocks noChangeArrowheads="1"/>
          </p:cNvSpPr>
          <p:nvPr/>
        </p:nvSpPr>
        <p:spPr bwMode="auto">
          <a:xfrm>
            <a:off x="4494213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0" name="Text Box 48"/>
          <p:cNvSpPr txBox="1">
            <a:spLocks noChangeArrowheads="1"/>
          </p:cNvSpPr>
          <p:nvPr/>
        </p:nvSpPr>
        <p:spPr bwMode="auto">
          <a:xfrm>
            <a:off x="7497763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1" name="Text Box 49"/>
          <p:cNvSpPr txBox="1">
            <a:spLocks noChangeArrowheads="1"/>
          </p:cNvSpPr>
          <p:nvPr/>
        </p:nvSpPr>
        <p:spPr bwMode="auto">
          <a:xfrm>
            <a:off x="7831138" y="1317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2" name="Text Box 50"/>
          <p:cNvSpPr txBox="1">
            <a:spLocks noChangeArrowheads="1"/>
          </p:cNvSpPr>
          <p:nvPr/>
        </p:nvSpPr>
        <p:spPr bwMode="auto">
          <a:xfrm>
            <a:off x="5165725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3" name="Text Box 51"/>
          <p:cNvSpPr txBox="1">
            <a:spLocks noChangeArrowheads="1"/>
          </p:cNvSpPr>
          <p:nvPr/>
        </p:nvSpPr>
        <p:spPr bwMode="auto">
          <a:xfrm>
            <a:off x="5832475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4" name="Text Box 52"/>
          <p:cNvSpPr txBox="1">
            <a:spLocks noChangeArrowheads="1"/>
          </p:cNvSpPr>
          <p:nvPr/>
        </p:nvSpPr>
        <p:spPr bwMode="auto">
          <a:xfrm>
            <a:off x="7167563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5" name="Text Box 53"/>
          <p:cNvSpPr txBox="1">
            <a:spLocks noChangeArrowheads="1"/>
          </p:cNvSpPr>
          <p:nvPr/>
        </p:nvSpPr>
        <p:spPr bwMode="auto">
          <a:xfrm>
            <a:off x="5497513" y="16319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6" name="Text Box 54"/>
          <p:cNvSpPr txBox="1">
            <a:spLocks noChangeArrowheads="1"/>
          </p:cNvSpPr>
          <p:nvPr/>
        </p:nvSpPr>
        <p:spPr bwMode="auto">
          <a:xfrm>
            <a:off x="3829050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7" name="Text Box 55"/>
          <p:cNvSpPr txBox="1">
            <a:spLocks noChangeArrowheads="1"/>
          </p:cNvSpPr>
          <p:nvPr/>
        </p:nvSpPr>
        <p:spPr bwMode="auto">
          <a:xfrm>
            <a:off x="4816475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8" name="Text Box 56"/>
          <p:cNvSpPr txBox="1">
            <a:spLocks noChangeArrowheads="1"/>
          </p:cNvSpPr>
          <p:nvPr/>
        </p:nvSpPr>
        <p:spPr bwMode="auto">
          <a:xfrm>
            <a:off x="616426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49" name="Text Box 57"/>
          <p:cNvSpPr txBox="1">
            <a:spLocks noChangeArrowheads="1"/>
          </p:cNvSpPr>
          <p:nvPr/>
        </p:nvSpPr>
        <p:spPr bwMode="auto">
          <a:xfrm>
            <a:off x="6500813" y="1319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0" name="Text Box 58"/>
          <p:cNvSpPr txBox="1">
            <a:spLocks noChangeArrowheads="1"/>
          </p:cNvSpPr>
          <p:nvPr/>
        </p:nvSpPr>
        <p:spPr bwMode="auto">
          <a:xfrm>
            <a:off x="6818313" y="16367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1" name="Text Box 59"/>
          <p:cNvSpPr txBox="1">
            <a:spLocks noChangeArrowheads="1"/>
          </p:cNvSpPr>
          <p:nvPr/>
        </p:nvSpPr>
        <p:spPr bwMode="auto">
          <a:xfrm>
            <a:off x="6819900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2" name="Text Box 60"/>
          <p:cNvSpPr txBox="1">
            <a:spLocks noChangeArrowheads="1"/>
          </p:cNvSpPr>
          <p:nvPr/>
        </p:nvSpPr>
        <p:spPr bwMode="auto">
          <a:xfrm>
            <a:off x="3819525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3" name="Text Box 61"/>
          <p:cNvSpPr txBox="1">
            <a:spLocks noChangeArrowheads="1"/>
          </p:cNvSpPr>
          <p:nvPr/>
        </p:nvSpPr>
        <p:spPr bwMode="auto">
          <a:xfrm>
            <a:off x="4819650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4" name="Text Box 62"/>
          <p:cNvSpPr txBox="1">
            <a:spLocks noChangeArrowheads="1"/>
          </p:cNvSpPr>
          <p:nvPr/>
        </p:nvSpPr>
        <p:spPr bwMode="auto">
          <a:xfrm>
            <a:off x="6153150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5" name="Text Box 63"/>
          <p:cNvSpPr txBox="1">
            <a:spLocks noChangeArrowheads="1"/>
          </p:cNvSpPr>
          <p:nvPr/>
        </p:nvSpPr>
        <p:spPr bwMode="auto">
          <a:xfrm>
            <a:off x="6494463" y="162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6" name="Text Box 64"/>
          <p:cNvSpPr txBox="1">
            <a:spLocks noChangeArrowheads="1"/>
          </p:cNvSpPr>
          <p:nvPr/>
        </p:nvSpPr>
        <p:spPr bwMode="auto">
          <a:xfrm>
            <a:off x="6811963" y="1316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7" name="Text Box 65"/>
          <p:cNvSpPr txBox="1">
            <a:spLocks noChangeArrowheads="1"/>
          </p:cNvSpPr>
          <p:nvPr/>
        </p:nvSpPr>
        <p:spPr bwMode="auto">
          <a:xfrm>
            <a:off x="38211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8" name="Text Box 66"/>
          <p:cNvSpPr txBox="1">
            <a:spLocks noChangeArrowheads="1"/>
          </p:cNvSpPr>
          <p:nvPr/>
        </p:nvSpPr>
        <p:spPr bwMode="auto">
          <a:xfrm>
            <a:off x="3160713" y="163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59" name="Text Box 67"/>
          <p:cNvSpPr txBox="1">
            <a:spLocks noChangeArrowheads="1"/>
          </p:cNvSpPr>
          <p:nvPr/>
        </p:nvSpPr>
        <p:spPr bwMode="auto">
          <a:xfrm>
            <a:off x="4162425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0" name="Text Box 68"/>
          <p:cNvSpPr txBox="1">
            <a:spLocks noChangeArrowheads="1"/>
          </p:cNvSpPr>
          <p:nvPr/>
        </p:nvSpPr>
        <p:spPr bwMode="auto">
          <a:xfrm>
            <a:off x="449421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1" name="Text Box 69"/>
          <p:cNvSpPr txBox="1">
            <a:spLocks noChangeArrowheads="1"/>
          </p:cNvSpPr>
          <p:nvPr/>
        </p:nvSpPr>
        <p:spPr bwMode="auto">
          <a:xfrm>
            <a:off x="749141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2" name="Text Box 70"/>
          <p:cNvSpPr txBox="1">
            <a:spLocks noChangeArrowheads="1"/>
          </p:cNvSpPr>
          <p:nvPr/>
        </p:nvSpPr>
        <p:spPr bwMode="auto">
          <a:xfrm>
            <a:off x="7813675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3" name="Text Box 71"/>
          <p:cNvSpPr txBox="1">
            <a:spLocks noChangeArrowheads="1"/>
          </p:cNvSpPr>
          <p:nvPr/>
        </p:nvSpPr>
        <p:spPr bwMode="auto">
          <a:xfrm>
            <a:off x="6149975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4" name="Text Box 72"/>
          <p:cNvSpPr txBox="1">
            <a:spLocks noChangeArrowheads="1"/>
          </p:cNvSpPr>
          <p:nvPr/>
        </p:nvSpPr>
        <p:spPr bwMode="auto">
          <a:xfrm>
            <a:off x="64881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5" name="Text Box 73"/>
          <p:cNvSpPr txBox="1">
            <a:spLocks noChangeArrowheads="1"/>
          </p:cNvSpPr>
          <p:nvPr/>
        </p:nvSpPr>
        <p:spPr bwMode="auto">
          <a:xfrm>
            <a:off x="4811713" y="2052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6" name="Text Box 74"/>
          <p:cNvSpPr txBox="1">
            <a:spLocks noChangeArrowheads="1"/>
          </p:cNvSpPr>
          <p:nvPr/>
        </p:nvSpPr>
        <p:spPr bwMode="auto">
          <a:xfrm>
            <a:off x="34877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7" name="Text Box 75"/>
          <p:cNvSpPr txBox="1">
            <a:spLocks noChangeArrowheads="1"/>
          </p:cNvSpPr>
          <p:nvPr/>
        </p:nvSpPr>
        <p:spPr bwMode="auto">
          <a:xfrm>
            <a:off x="51514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8" name="Text Box 76"/>
          <p:cNvSpPr txBox="1">
            <a:spLocks noChangeArrowheads="1"/>
          </p:cNvSpPr>
          <p:nvPr/>
        </p:nvSpPr>
        <p:spPr bwMode="auto">
          <a:xfrm>
            <a:off x="5494338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69" name="Text Box 77"/>
          <p:cNvSpPr txBox="1">
            <a:spLocks noChangeArrowheads="1"/>
          </p:cNvSpPr>
          <p:nvPr/>
        </p:nvSpPr>
        <p:spPr bwMode="auto">
          <a:xfrm>
            <a:off x="582136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0" name="Text Box 78"/>
          <p:cNvSpPr txBox="1">
            <a:spLocks noChangeArrowheads="1"/>
          </p:cNvSpPr>
          <p:nvPr/>
        </p:nvSpPr>
        <p:spPr bwMode="auto">
          <a:xfrm>
            <a:off x="7154863" y="2057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1" name="Text Box 79"/>
          <p:cNvSpPr txBox="1">
            <a:spLocks noChangeArrowheads="1"/>
          </p:cNvSpPr>
          <p:nvPr/>
        </p:nvSpPr>
        <p:spPr bwMode="auto">
          <a:xfrm>
            <a:off x="2157413" y="4530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2" name="Text Box 80"/>
          <p:cNvSpPr txBox="1">
            <a:spLocks noChangeArrowheads="1"/>
          </p:cNvSpPr>
          <p:nvPr/>
        </p:nvSpPr>
        <p:spPr bwMode="auto">
          <a:xfrm>
            <a:off x="2149475" y="42322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3" name="Text Box 81"/>
          <p:cNvSpPr txBox="1">
            <a:spLocks noChangeArrowheads="1"/>
          </p:cNvSpPr>
          <p:nvPr/>
        </p:nvSpPr>
        <p:spPr bwMode="auto">
          <a:xfrm>
            <a:off x="7318375" y="4530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4" name="Text Box 82"/>
          <p:cNvSpPr txBox="1">
            <a:spLocks noChangeArrowheads="1"/>
          </p:cNvSpPr>
          <p:nvPr/>
        </p:nvSpPr>
        <p:spPr bwMode="auto">
          <a:xfrm>
            <a:off x="7319963" y="4238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275" name="Text Box 83"/>
          <p:cNvSpPr txBox="1">
            <a:spLocks noChangeArrowheads="1"/>
          </p:cNvSpPr>
          <p:nvPr/>
        </p:nvSpPr>
        <p:spPr bwMode="auto">
          <a:xfrm>
            <a:off x="2782888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6" name="Text Box 84"/>
          <p:cNvSpPr txBox="1">
            <a:spLocks noChangeArrowheads="1"/>
          </p:cNvSpPr>
          <p:nvPr/>
        </p:nvSpPr>
        <p:spPr bwMode="auto">
          <a:xfrm>
            <a:off x="3454400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7" name="Text Box 85"/>
          <p:cNvSpPr txBox="1">
            <a:spLocks noChangeArrowheads="1"/>
          </p:cNvSpPr>
          <p:nvPr/>
        </p:nvSpPr>
        <p:spPr bwMode="auto">
          <a:xfrm>
            <a:off x="378936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8" name="Text Box 86"/>
          <p:cNvSpPr txBox="1">
            <a:spLocks noChangeArrowheads="1"/>
          </p:cNvSpPr>
          <p:nvPr/>
        </p:nvSpPr>
        <p:spPr bwMode="auto">
          <a:xfrm>
            <a:off x="44561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79" name="Text Box 87"/>
          <p:cNvSpPr txBox="1">
            <a:spLocks noChangeArrowheads="1"/>
          </p:cNvSpPr>
          <p:nvPr/>
        </p:nvSpPr>
        <p:spPr bwMode="auto">
          <a:xfrm>
            <a:off x="47879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0" name="Text Box 88"/>
          <p:cNvSpPr txBox="1">
            <a:spLocks noChangeArrowheads="1"/>
          </p:cNvSpPr>
          <p:nvPr/>
        </p:nvSpPr>
        <p:spPr bwMode="auto">
          <a:xfrm>
            <a:off x="512127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1" name="Text Box 89"/>
          <p:cNvSpPr txBox="1">
            <a:spLocks noChangeArrowheads="1"/>
          </p:cNvSpPr>
          <p:nvPr/>
        </p:nvSpPr>
        <p:spPr bwMode="auto">
          <a:xfrm>
            <a:off x="64516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2" name="Text Box 90"/>
          <p:cNvSpPr txBox="1">
            <a:spLocks noChangeArrowheads="1"/>
          </p:cNvSpPr>
          <p:nvPr/>
        </p:nvSpPr>
        <p:spPr bwMode="auto">
          <a:xfrm>
            <a:off x="6778625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3" name="Text Box 91"/>
          <p:cNvSpPr txBox="1">
            <a:spLocks noChangeArrowheads="1"/>
          </p:cNvSpPr>
          <p:nvPr/>
        </p:nvSpPr>
        <p:spPr bwMode="auto">
          <a:xfrm>
            <a:off x="711041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4" name="Text Box 92"/>
          <p:cNvSpPr txBox="1">
            <a:spLocks noChangeArrowheads="1"/>
          </p:cNvSpPr>
          <p:nvPr/>
        </p:nvSpPr>
        <p:spPr bwMode="auto">
          <a:xfrm>
            <a:off x="2794000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5" name="Text Box 93"/>
          <p:cNvSpPr txBox="1">
            <a:spLocks noChangeArrowheads="1"/>
          </p:cNvSpPr>
          <p:nvPr/>
        </p:nvSpPr>
        <p:spPr bwMode="auto">
          <a:xfrm>
            <a:off x="2463800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6" name="Text Box 94"/>
          <p:cNvSpPr txBox="1">
            <a:spLocks noChangeArrowheads="1"/>
          </p:cNvSpPr>
          <p:nvPr/>
        </p:nvSpPr>
        <p:spPr bwMode="auto">
          <a:xfrm>
            <a:off x="3470275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7" name="Text Box 95"/>
          <p:cNvSpPr txBox="1">
            <a:spLocks noChangeArrowheads="1"/>
          </p:cNvSpPr>
          <p:nvPr/>
        </p:nvSpPr>
        <p:spPr bwMode="auto">
          <a:xfrm>
            <a:off x="378936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8" name="Text Box 96"/>
          <p:cNvSpPr txBox="1">
            <a:spLocks noChangeArrowheads="1"/>
          </p:cNvSpPr>
          <p:nvPr/>
        </p:nvSpPr>
        <p:spPr bwMode="auto">
          <a:xfrm>
            <a:off x="679291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89" name="Text Box 97"/>
          <p:cNvSpPr txBox="1">
            <a:spLocks noChangeArrowheads="1"/>
          </p:cNvSpPr>
          <p:nvPr/>
        </p:nvSpPr>
        <p:spPr bwMode="auto">
          <a:xfrm>
            <a:off x="7126288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0" name="Text Box 98"/>
          <p:cNvSpPr txBox="1">
            <a:spLocks noChangeArrowheads="1"/>
          </p:cNvSpPr>
          <p:nvPr/>
        </p:nvSpPr>
        <p:spPr bwMode="auto">
          <a:xfrm>
            <a:off x="446087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1" name="Text Box 99"/>
          <p:cNvSpPr txBox="1">
            <a:spLocks noChangeArrowheads="1"/>
          </p:cNvSpPr>
          <p:nvPr/>
        </p:nvSpPr>
        <p:spPr bwMode="auto">
          <a:xfrm>
            <a:off x="512762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2" name="Text Box 100"/>
          <p:cNvSpPr txBox="1">
            <a:spLocks noChangeArrowheads="1"/>
          </p:cNvSpPr>
          <p:nvPr/>
        </p:nvSpPr>
        <p:spPr bwMode="auto">
          <a:xfrm>
            <a:off x="646271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3" name="Text Box 101"/>
          <p:cNvSpPr txBox="1">
            <a:spLocks noChangeArrowheads="1"/>
          </p:cNvSpPr>
          <p:nvPr/>
        </p:nvSpPr>
        <p:spPr bwMode="auto">
          <a:xfrm>
            <a:off x="479266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4" name="Text Box 102"/>
          <p:cNvSpPr txBox="1">
            <a:spLocks noChangeArrowheads="1"/>
          </p:cNvSpPr>
          <p:nvPr/>
        </p:nvSpPr>
        <p:spPr bwMode="auto">
          <a:xfrm>
            <a:off x="31242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5" name="Text Box 103"/>
          <p:cNvSpPr txBox="1">
            <a:spLocks noChangeArrowheads="1"/>
          </p:cNvSpPr>
          <p:nvPr/>
        </p:nvSpPr>
        <p:spPr bwMode="auto">
          <a:xfrm>
            <a:off x="411162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6" name="Text Box 104"/>
          <p:cNvSpPr txBox="1">
            <a:spLocks noChangeArrowheads="1"/>
          </p:cNvSpPr>
          <p:nvPr/>
        </p:nvSpPr>
        <p:spPr bwMode="auto">
          <a:xfrm>
            <a:off x="54594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7" name="Text Box 105"/>
          <p:cNvSpPr txBox="1">
            <a:spLocks noChangeArrowheads="1"/>
          </p:cNvSpPr>
          <p:nvPr/>
        </p:nvSpPr>
        <p:spPr bwMode="auto">
          <a:xfrm>
            <a:off x="579596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8" name="Text Box 106"/>
          <p:cNvSpPr txBox="1">
            <a:spLocks noChangeArrowheads="1"/>
          </p:cNvSpPr>
          <p:nvPr/>
        </p:nvSpPr>
        <p:spPr bwMode="auto">
          <a:xfrm>
            <a:off x="3114675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299" name="Text Box 107"/>
          <p:cNvSpPr txBox="1">
            <a:spLocks noChangeArrowheads="1"/>
          </p:cNvSpPr>
          <p:nvPr/>
        </p:nvSpPr>
        <p:spPr bwMode="auto">
          <a:xfrm>
            <a:off x="4114800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0" name="Text Box 108"/>
          <p:cNvSpPr txBox="1">
            <a:spLocks noChangeArrowheads="1"/>
          </p:cNvSpPr>
          <p:nvPr/>
        </p:nvSpPr>
        <p:spPr bwMode="auto">
          <a:xfrm>
            <a:off x="5448300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1" name="Text Box 109"/>
          <p:cNvSpPr txBox="1">
            <a:spLocks noChangeArrowheads="1"/>
          </p:cNvSpPr>
          <p:nvPr/>
        </p:nvSpPr>
        <p:spPr bwMode="auto">
          <a:xfrm>
            <a:off x="57896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2" name="Text Box 110"/>
          <p:cNvSpPr txBox="1">
            <a:spLocks noChangeArrowheads="1"/>
          </p:cNvSpPr>
          <p:nvPr/>
        </p:nvSpPr>
        <p:spPr bwMode="auto">
          <a:xfrm>
            <a:off x="6107113" y="42052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4303" name="Text Box 111"/>
          <p:cNvSpPr txBox="1">
            <a:spLocks noChangeArrowheads="1"/>
          </p:cNvSpPr>
          <p:nvPr/>
        </p:nvSpPr>
        <p:spPr bwMode="auto">
          <a:xfrm>
            <a:off x="2455863" y="45243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4" name="Text Box 112"/>
          <p:cNvSpPr txBox="1">
            <a:spLocks noChangeArrowheads="1"/>
          </p:cNvSpPr>
          <p:nvPr/>
        </p:nvSpPr>
        <p:spPr bwMode="auto">
          <a:xfrm>
            <a:off x="2444750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5" name="Text Box 113"/>
          <p:cNvSpPr txBox="1">
            <a:spLocks noChangeArrowheads="1"/>
          </p:cNvSpPr>
          <p:nvPr/>
        </p:nvSpPr>
        <p:spPr bwMode="auto">
          <a:xfrm>
            <a:off x="31099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6" name="Text Box 114"/>
          <p:cNvSpPr txBox="1">
            <a:spLocks noChangeArrowheads="1"/>
          </p:cNvSpPr>
          <p:nvPr/>
        </p:nvSpPr>
        <p:spPr bwMode="auto">
          <a:xfrm>
            <a:off x="345122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7" name="Text Box 115"/>
          <p:cNvSpPr txBox="1">
            <a:spLocks noChangeArrowheads="1"/>
          </p:cNvSpPr>
          <p:nvPr/>
        </p:nvSpPr>
        <p:spPr bwMode="auto">
          <a:xfrm>
            <a:off x="378301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8" name="Text Box 116"/>
          <p:cNvSpPr txBox="1">
            <a:spLocks noChangeArrowheads="1"/>
          </p:cNvSpPr>
          <p:nvPr/>
        </p:nvSpPr>
        <p:spPr bwMode="auto">
          <a:xfrm>
            <a:off x="678021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09" name="Text Box 117"/>
          <p:cNvSpPr txBox="1">
            <a:spLocks noChangeArrowheads="1"/>
          </p:cNvSpPr>
          <p:nvPr/>
        </p:nvSpPr>
        <p:spPr bwMode="auto">
          <a:xfrm>
            <a:off x="7102475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0" name="Text Box 118"/>
          <p:cNvSpPr txBox="1">
            <a:spLocks noChangeArrowheads="1"/>
          </p:cNvSpPr>
          <p:nvPr/>
        </p:nvSpPr>
        <p:spPr bwMode="auto">
          <a:xfrm>
            <a:off x="5438775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1" name="Text Box 119"/>
          <p:cNvSpPr txBox="1">
            <a:spLocks noChangeArrowheads="1"/>
          </p:cNvSpPr>
          <p:nvPr/>
        </p:nvSpPr>
        <p:spPr bwMode="auto">
          <a:xfrm>
            <a:off x="57769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2" name="Text Box 120"/>
          <p:cNvSpPr txBox="1">
            <a:spLocks noChangeArrowheads="1"/>
          </p:cNvSpPr>
          <p:nvPr/>
        </p:nvSpPr>
        <p:spPr bwMode="auto">
          <a:xfrm>
            <a:off x="4100513" y="52276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3" name="Text Box 121"/>
          <p:cNvSpPr txBox="1">
            <a:spLocks noChangeArrowheads="1"/>
          </p:cNvSpPr>
          <p:nvPr/>
        </p:nvSpPr>
        <p:spPr bwMode="auto">
          <a:xfrm>
            <a:off x="27765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4" name="Text Box 122"/>
          <p:cNvSpPr txBox="1">
            <a:spLocks noChangeArrowheads="1"/>
          </p:cNvSpPr>
          <p:nvPr/>
        </p:nvSpPr>
        <p:spPr bwMode="auto">
          <a:xfrm>
            <a:off x="44402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5" name="Text Box 123"/>
          <p:cNvSpPr txBox="1">
            <a:spLocks noChangeArrowheads="1"/>
          </p:cNvSpPr>
          <p:nvPr/>
        </p:nvSpPr>
        <p:spPr bwMode="auto">
          <a:xfrm>
            <a:off x="4783138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6" name="Text Box 124"/>
          <p:cNvSpPr txBox="1">
            <a:spLocks noChangeArrowheads="1"/>
          </p:cNvSpPr>
          <p:nvPr/>
        </p:nvSpPr>
        <p:spPr bwMode="auto">
          <a:xfrm>
            <a:off x="511016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7" name="Text Box 125"/>
          <p:cNvSpPr txBox="1">
            <a:spLocks noChangeArrowheads="1"/>
          </p:cNvSpPr>
          <p:nvPr/>
        </p:nvSpPr>
        <p:spPr bwMode="auto">
          <a:xfrm>
            <a:off x="6443663" y="5232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4318" name="Text Box 126"/>
          <p:cNvSpPr txBox="1">
            <a:spLocks noChangeArrowheads="1"/>
          </p:cNvSpPr>
          <p:nvPr/>
        </p:nvSpPr>
        <p:spPr bwMode="auto">
          <a:xfrm>
            <a:off x="6113463" y="4510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4319" name="Text Box 127"/>
          <p:cNvSpPr txBox="1">
            <a:spLocks noChangeArrowheads="1"/>
          </p:cNvSpPr>
          <p:nvPr/>
        </p:nvSpPr>
        <p:spPr bwMode="auto">
          <a:xfrm>
            <a:off x="6107113" y="52260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4320" name="Text Box 128"/>
          <p:cNvSpPr txBox="1">
            <a:spLocks noChangeArrowheads="1"/>
          </p:cNvSpPr>
          <p:nvPr/>
        </p:nvSpPr>
        <p:spPr bwMode="auto">
          <a:xfrm>
            <a:off x="7318375" y="52228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4321" name="Text Box 129"/>
          <p:cNvSpPr txBox="1">
            <a:spLocks noChangeArrowheads="1"/>
          </p:cNvSpPr>
          <p:nvPr/>
        </p:nvSpPr>
        <p:spPr bwMode="auto">
          <a:xfrm>
            <a:off x="2157413" y="52292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6722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17.24b</a:t>
            </a:r>
          </a:p>
        </p:txBody>
      </p:sp>
      <p:pic>
        <p:nvPicPr>
          <p:cNvPr id="176131" name="Picture 3" descr="17_24b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52475"/>
            <a:ext cx="8548687" cy="5353050"/>
          </a:xfrm>
          <a:prstGeom prst="rect">
            <a:avLst/>
          </a:prstGeom>
          <a:noFill/>
        </p:spPr>
      </p:pic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46088" y="8001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342900" y="13144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151063" y="20399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2868613" y="16478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36" name="Text Box 8"/>
          <p:cNvSpPr txBox="1">
            <a:spLocks noChangeArrowheads="1"/>
          </p:cNvSpPr>
          <p:nvPr/>
        </p:nvSpPr>
        <p:spPr bwMode="auto">
          <a:xfrm>
            <a:off x="2119313" y="23780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1611313" y="27876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>
            <a:off x="7275513" y="25082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>
            <a:off x="7262813" y="280670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2867025" y="13493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2876550" y="25590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6991350" y="25590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43" name="AutoShape 15"/>
          <p:cNvSpPr>
            <a:spLocks/>
          </p:cNvSpPr>
          <p:nvPr/>
        </p:nvSpPr>
        <p:spPr bwMode="auto">
          <a:xfrm rot="5400000">
            <a:off x="7432675" y="2009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8029575" y="16478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8029575" y="20589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8031163" y="13493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3392488" y="24161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4392613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>
            <a:off x="5362575" y="24225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76150" name="Text Box 22"/>
          <p:cNvSpPr txBox="1">
            <a:spLocks noChangeArrowheads="1"/>
          </p:cNvSpPr>
          <p:nvPr/>
        </p:nvSpPr>
        <p:spPr bwMode="auto">
          <a:xfrm>
            <a:off x="6384925" y="24288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>
            <a:off x="4732338" y="3781425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>
            <a:off x="430213" y="32956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300" b="1"/>
              <a:t>(a) Nucleotide-pair substitution: missense</a:t>
            </a: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6551613" y="5711825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176154" name="AutoShape 26"/>
          <p:cNvSpPr>
            <a:spLocks/>
          </p:cNvSpPr>
          <p:nvPr/>
        </p:nvSpPr>
        <p:spPr bwMode="auto">
          <a:xfrm rot="5400000">
            <a:off x="6702425" y="5194300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55" name="Text Box 27"/>
          <p:cNvSpPr txBox="1">
            <a:spLocks noChangeArrowheads="1"/>
          </p:cNvSpPr>
          <p:nvPr/>
        </p:nvSpPr>
        <p:spPr bwMode="auto">
          <a:xfrm>
            <a:off x="2687638" y="56165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3687763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4657725" y="56292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5667375" y="56229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rgbClr val="FECC69"/>
                </a:solidFill>
              </a:rPr>
              <a:t>Ser</a:t>
            </a: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4706938" y="4848225"/>
            <a:ext cx="17065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A instead of G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3487738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3162300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4159250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4494213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516096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54927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6" name="Text Box 38"/>
          <p:cNvSpPr txBox="1">
            <a:spLocks noChangeArrowheads="1"/>
          </p:cNvSpPr>
          <p:nvPr/>
        </p:nvSpPr>
        <p:spPr bwMode="auto">
          <a:xfrm>
            <a:off x="5826125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7" name="Text Box 39"/>
          <p:cNvSpPr txBox="1">
            <a:spLocks noChangeArrowheads="1"/>
          </p:cNvSpPr>
          <p:nvPr/>
        </p:nvSpPr>
        <p:spPr bwMode="auto">
          <a:xfrm>
            <a:off x="71564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8" name="Text Box 40"/>
          <p:cNvSpPr txBox="1">
            <a:spLocks noChangeArrowheads="1"/>
          </p:cNvSpPr>
          <p:nvPr/>
        </p:nvSpPr>
        <p:spPr bwMode="auto">
          <a:xfrm>
            <a:off x="7483475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69" name="Text Box 41"/>
          <p:cNvSpPr txBox="1">
            <a:spLocks noChangeArrowheads="1"/>
          </p:cNvSpPr>
          <p:nvPr/>
        </p:nvSpPr>
        <p:spPr bwMode="auto">
          <a:xfrm>
            <a:off x="7815263" y="16557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0" name="Text Box 42"/>
          <p:cNvSpPr txBox="1">
            <a:spLocks noChangeArrowheads="1"/>
          </p:cNvSpPr>
          <p:nvPr/>
        </p:nvSpPr>
        <p:spPr bwMode="auto">
          <a:xfrm>
            <a:off x="3498850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1" name="Text Box 43"/>
          <p:cNvSpPr txBox="1">
            <a:spLocks noChangeArrowheads="1"/>
          </p:cNvSpPr>
          <p:nvPr/>
        </p:nvSpPr>
        <p:spPr bwMode="auto">
          <a:xfrm>
            <a:off x="3168650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2" name="Text Box 44"/>
          <p:cNvSpPr txBox="1">
            <a:spLocks noChangeArrowheads="1"/>
          </p:cNvSpPr>
          <p:nvPr/>
        </p:nvSpPr>
        <p:spPr bwMode="auto">
          <a:xfrm>
            <a:off x="4175125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3" name="Text Box 45"/>
          <p:cNvSpPr txBox="1">
            <a:spLocks noChangeArrowheads="1"/>
          </p:cNvSpPr>
          <p:nvPr/>
        </p:nvSpPr>
        <p:spPr bwMode="auto">
          <a:xfrm>
            <a:off x="4494213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4" name="Text Box 46"/>
          <p:cNvSpPr txBox="1">
            <a:spLocks noChangeArrowheads="1"/>
          </p:cNvSpPr>
          <p:nvPr/>
        </p:nvSpPr>
        <p:spPr bwMode="auto">
          <a:xfrm>
            <a:off x="7497763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5" name="Text Box 47"/>
          <p:cNvSpPr txBox="1">
            <a:spLocks noChangeArrowheads="1"/>
          </p:cNvSpPr>
          <p:nvPr/>
        </p:nvSpPr>
        <p:spPr bwMode="auto">
          <a:xfrm>
            <a:off x="7831138" y="13319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6" name="Text Box 48"/>
          <p:cNvSpPr txBox="1">
            <a:spLocks noChangeArrowheads="1"/>
          </p:cNvSpPr>
          <p:nvPr/>
        </p:nvSpPr>
        <p:spPr bwMode="auto">
          <a:xfrm>
            <a:off x="5165725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7" name="Text Box 49"/>
          <p:cNvSpPr txBox="1">
            <a:spLocks noChangeArrowheads="1"/>
          </p:cNvSpPr>
          <p:nvPr/>
        </p:nvSpPr>
        <p:spPr bwMode="auto">
          <a:xfrm>
            <a:off x="5832475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8" name="Text Box 50"/>
          <p:cNvSpPr txBox="1">
            <a:spLocks noChangeArrowheads="1"/>
          </p:cNvSpPr>
          <p:nvPr/>
        </p:nvSpPr>
        <p:spPr bwMode="auto">
          <a:xfrm>
            <a:off x="716756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79" name="Text Box 51"/>
          <p:cNvSpPr txBox="1">
            <a:spLocks noChangeArrowheads="1"/>
          </p:cNvSpPr>
          <p:nvPr/>
        </p:nvSpPr>
        <p:spPr bwMode="auto">
          <a:xfrm>
            <a:off x="549751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0" name="Text Box 52"/>
          <p:cNvSpPr txBox="1">
            <a:spLocks noChangeArrowheads="1"/>
          </p:cNvSpPr>
          <p:nvPr/>
        </p:nvSpPr>
        <p:spPr bwMode="auto">
          <a:xfrm>
            <a:off x="3829050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1" name="Text Box 53"/>
          <p:cNvSpPr txBox="1">
            <a:spLocks noChangeArrowheads="1"/>
          </p:cNvSpPr>
          <p:nvPr/>
        </p:nvSpPr>
        <p:spPr bwMode="auto">
          <a:xfrm>
            <a:off x="4816475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2" name="Text Box 54"/>
          <p:cNvSpPr txBox="1">
            <a:spLocks noChangeArrowheads="1"/>
          </p:cNvSpPr>
          <p:nvPr/>
        </p:nvSpPr>
        <p:spPr bwMode="auto">
          <a:xfrm>
            <a:off x="616426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3" name="Text Box 55"/>
          <p:cNvSpPr txBox="1">
            <a:spLocks noChangeArrowheads="1"/>
          </p:cNvSpPr>
          <p:nvPr/>
        </p:nvSpPr>
        <p:spPr bwMode="auto">
          <a:xfrm>
            <a:off x="6500813" y="13335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4" name="Text Box 56"/>
          <p:cNvSpPr txBox="1">
            <a:spLocks noChangeArrowheads="1"/>
          </p:cNvSpPr>
          <p:nvPr/>
        </p:nvSpPr>
        <p:spPr bwMode="auto">
          <a:xfrm>
            <a:off x="6818313" y="16510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5" name="Text Box 57"/>
          <p:cNvSpPr txBox="1">
            <a:spLocks noChangeArrowheads="1"/>
          </p:cNvSpPr>
          <p:nvPr/>
        </p:nvSpPr>
        <p:spPr bwMode="auto">
          <a:xfrm>
            <a:off x="6826250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6" name="Text Box 58"/>
          <p:cNvSpPr txBox="1">
            <a:spLocks noChangeArrowheads="1"/>
          </p:cNvSpPr>
          <p:nvPr/>
        </p:nvSpPr>
        <p:spPr bwMode="auto">
          <a:xfrm>
            <a:off x="3819525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7" name="Text Box 59"/>
          <p:cNvSpPr txBox="1">
            <a:spLocks noChangeArrowheads="1"/>
          </p:cNvSpPr>
          <p:nvPr/>
        </p:nvSpPr>
        <p:spPr bwMode="auto">
          <a:xfrm>
            <a:off x="4819650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8" name="Text Box 60"/>
          <p:cNvSpPr txBox="1">
            <a:spLocks noChangeArrowheads="1"/>
          </p:cNvSpPr>
          <p:nvPr/>
        </p:nvSpPr>
        <p:spPr bwMode="auto">
          <a:xfrm>
            <a:off x="6153150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89" name="Text Box 61"/>
          <p:cNvSpPr txBox="1">
            <a:spLocks noChangeArrowheads="1"/>
          </p:cNvSpPr>
          <p:nvPr/>
        </p:nvSpPr>
        <p:spPr bwMode="auto">
          <a:xfrm>
            <a:off x="6494463" y="16478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0" name="Text Box 62"/>
          <p:cNvSpPr txBox="1">
            <a:spLocks noChangeArrowheads="1"/>
          </p:cNvSpPr>
          <p:nvPr/>
        </p:nvSpPr>
        <p:spPr bwMode="auto">
          <a:xfrm>
            <a:off x="6811963" y="13303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1" name="Text Box 63"/>
          <p:cNvSpPr txBox="1">
            <a:spLocks noChangeArrowheads="1"/>
          </p:cNvSpPr>
          <p:nvPr/>
        </p:nvSpPr>
        <p:spPr bwMode="auto">
          <a:xfrm>
            <a:off x="38274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2" name="Text Box 64"/>
          <p:cNvSpPr txBox="1">
            <a:spLocks noChangeArrowheads="1"/>
          </p:cNvSpPr>
          <p:nvPr/>
        </p:nvSpPr>
        <p:spPr bwMode="auto">
          <a:xfrm>
            <a:off x="3160713" y="16541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3" name="Text Box 65"/>
          <p:cNvSpPr txBox="1">
            <a:spLocks noChangeArrowheads="1"/>
          </p:cNvSpPr>
          <p:nvPr/>
        </p:nvSpPr>
        <p:spPr bwMode="auto">
          <a:xfrm>
            <a:off x="4168775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4" name="Text Box 66"/>
          <p:cNvSpPr txBox="1">
            <a:spLocks noChangeArrowheads="1"/>
          </p:cNvSpPr>
          <p:nvPr/>
        </p:nvSpPr>
        <p:spPr bwMode="auto">
          <a:xfrm>
            <a:off x="450056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5" name="Text Box 67"/>
          <p:cNvSpPr txBox="1">
            <a:spLocks noChangeArrowheads="1"/>
          </p:cNvSpPr>
          <p:nvPr/>
        </p:nvSpPr>
        <p:spPr bwMode="auto">
          <a:xfrm>
            <a:off x="749776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6" name="Text Box 68"/>
          <p:cNvSpPr txBox="1">
            <a:spLocks noChangeArrowheads="1"/>
          </p:cNvSpPr>
          <p:nvPr/>
        </p:nvSpPr>
        <p:spPr bwMode="auto">
          <a:xfrm>
            <a:off x="7820025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7" name="Text Box 69"/>
          <p:cNvSpPr txBox="1">
            <a:spLocks noChangeArrowheads="1"/>
          </p:cNvSpPr>
          <p:nvPr/>
        </p:nvSpPr>
        <p:spPr bwMode="auto">
          <a:xfrm>
            <a:off x="6156325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8" name="Text Box 70"/>
          <p:cNvSpPr txBox="1">
            <a:spLocks noChangeArrowheads="1"/>
          </p:cNvSpPr>
          <p:nvPr/>
        </p:nvSpPr>
        <p:spPr bwMode="auto">
          <a:xfrm>
            <a:off x="64944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199" name="Text Box 71"/>
          <p:cNvSpPr txBox="1">
            <a:spLocks noChangeArrowheads="1"/>
          </p:cNvSpPr>
          <p:nvPr/>
        </p:nvSpPr>
        <p:spPr bwMode="auto">
          <a:xfrm>
            <a:off x="4818063" y="20716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0" name="Text Box 72"/>
          <p:cNvSpPr txBox="1">
            <a:spLocks noChangeArrowheads="1"/>
          </p:cNvSpPr>
          <p:nvPr/>
        </p:nvSpPr>
        <p:spPr bwMode="auto">
          <a:xfrm>
            <a:off x="34940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1" name="Text Box 73"/>
          <p:cNvSpPr txBox="1">
            <a:spLocks noChangeArrowheads="1"/>
          </p:cNvSpPr>
          <p:nvPr/>
        </p:nvSpPr>
        <p:spPr bwMode="auto">
          <a:xfrm>
            <a:off x="51577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2" name="Text Box 74"/>
          <p:cNvSpPr txBox="1">
            <a:spLocks noChangeArrowheads="1"/>
          </p:cNvSpPr>
          <p:nvPr/>
        </p:nvSpPr>
        <p:spPr bwMode="auto">
          <a:xfrm>
            <a:off x="5500688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3" name="Text Box 75"/>
          <p:cNvSpPr txBox="1">
            <a:spLocks noChangeArrowheads="1"/>
          </p:cNvSpPr>
          <p:nvPr/>
        </p:nvSpPr>
        <p:spPr bwMode="auto">
          <a:xfrm>
            <a:off x="582771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4" name="Text Box 76"/>
          <p:cNvSpPr txBox="1">
            <a:spLocks noChangeArrowheads="1"/>
          </p:cNvSpPr>
          <p:nvPr/>
        </p:nvSpPr>
        <p:spPr bwMode="auto">
          <a:xfrm>
            <a:off x="7161213" y="20764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05" name="Text Box 77"/>
          <p:cNvSpPr txBox="1">
            <a:spLocks noChangeArrowheads="1"/>
          </p:cNvSpPr>
          <p:nvPr/>
        </p:nvSpPr>
        <p:spPr bwMode="auto">
          <a:xfrm>
            <a:off x="2157413" y="4530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6" name="Text Box 78"/>
          <p:cNvSpPr txBox="1">
            <a:spLocks noChangeArrowheads="1"/>
          </p:cNvSpPr>
          <p:nvPr/>
        </p:nvSpPr>
        <p:spPr bwMode="auto">
          <a:xfrm>
            <a:off x="2155825" y="42449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7" name="Text Box 79"/>
          <p:cNvSpPr txBox="1">
            <a:spLocks noChangeArrowheads="1"/>
          </p:cNvSpPr>
          <p:nvPr/>
        </p:nvSpPr>
        <p:spPr bwMode="auto">
          <a:xfrm>
            <a:off x="7318375" y="4530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8" name="Text Box 80"/>
          <p:cNvSpPr txBox="1">
            <a:spLocks noChangeArrowheads="1"/>
          </p:cNvSpPr>
          <p:nvPr/>
        </p:nvSpPr>
        <p:spPr bwMode="auto">
          <a:xfrm>
            <a:off x="7319963" y="4238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09" name="Text Box 81"/>
          <p:cNvSpPr txBox="1">
            <a:spLocks noChangeArrowheads="1"/>
          </p:cNvSpPr>
          <p:nvPr/>
        </p:nvSpPr>
        <p:spPr bwMode="auto">
          <a:xfrm>
            <a:off x="2782888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0" name="Text Box 82"/>
          <p:cNvSpPr txBox="1">
            <a:spLocks noChangeArrowheads="1"/>
          </p:cNvSpPr>
          <p:nvPr/>
        </p:nvSpPr>
        <p:spPr bwMode="auto">
          <a:xfrm>
            <a:off x="3454400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1" name="Text Box 83"/>
          <p:cNvSpPr txBox="1">
            <a:spLocks noChangeArrowheads="1"/>
          </p:cNvSpPr>
          <p:nvPr/>
        </p:nvSpPr>
        <p:spPr bwMode="auto">
          <a:xfrm>
            <a:off x="378936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2" name="Text Box 84"/>
          <p:cNvSpPr txBox="1">
            <a:spLocks noChangeArrowheads="1"/>
          </p:cNvSpPr>
          <p:nvPr/>
        </p:nvSpPr>
        <p:spPr bwMode="auto">
          <a:xfrm>
            <a:off x="44561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3" name="Text Box 85"/>
          <p:cNvSpPr txBox="1">
            <a:spLocks noChangeArrowheads="1"/>
          </p:cNvSpPr>
          <p:nvPr/>
        </p:nvSpPr>
        <p:spPr bwMode="auto">
          <a:xfrm>
            <a:off x="47879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4" name="Text Box 86"/>
          <p:cNvSpPr txBox="1">
            <a:spLocks noChangeArrowheads="1"/>
          </p:cNvSpPr>
          <p:nvPr/>
        </p:nvSpPr>
        <p:spPr bwMode="auto">
          <a:xfrm>
            <a:off x="512127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5" name="Text Box 87"/>
          <p:cNvSpPr txBox="1">
            <a:spLocks noChangeArrowheads="1"/>
          </p:cNvSpPr>
          <p:nvPr/>
        </p:nvSpPr>
        <p:spPr bwMode="auto">
          <a:xfrm>
            <a:off x="64516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6" name="Text Box 88"/>
          <p:cNvSpPr txBox="1">
            <a:spLocks noChangeArrowheads="1"/>
          </p:cNvSpPr>
          <p:nvPr/>
        </p:nvSpPr>
        <p:spPr bwMode="auto">
          <a:xfrm>
            <a:off x="6778625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7" name="Text Box 89"/>
          <p:cNvSpPr txBox="1">
            <a:spLocks noChangeArrowheads="1"/>
          </p:cNvSpPr>
          <p:nvPr/>
        </p:nvSpPr>
        <p:spPr bwMode="auto">
          <a:xfrm>
            <a:off x="7110413" y="45259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8" name="Text Box 90"/>
          <p:cNvSpPr txBox="1">
            <a:spLocks noChangeArrowheads="1"/>
          </p:cNvSpPr>
          <p:nvPr/>
        </p:nvSpPr>
        <p:spPr bwMode="auto">
          <a:xfrm>
            <a:off x="2794000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19" name="Text Box 91"/>
          <p:cNvSpPr txBox="1">
            <a:spLocks noChangeArrowheads="1"/>
          </p:cNvSpPr>
          <p:nvPr/>
        </p:nvSpPr>
        <p:spPr bwMode="auto">
          <a:xfrm>
            <a:off x="2463800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0" name="Text Box 92"/>
          <p:cNvSpPr txBox="1">
            <a:spLocks noChangeArrowheads="1"/>
          </p:cNvSpPr>
          <p:nvPr/>
        </p:nvSpPr>
        <p:spPr bwMode="auto">
          <a:xfrm>
            <a:off x="3470275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1" name="Text Box 93"/>
          <p:cNvSpPr txBox="1">
            <a:spLocks noChangeArrowheads="1"/>
          </p:cNvSpPr>
          <p:nvPr/>
        </p:nvSpPr>
        <p:spPr bwMode="auto">
          <a:xfrm>
            <a:off x="378936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2" name="Text Box 94"/>
          <p:cNvSpPr txBox="1">
            <a:spLocks noChangeArrowheads="1"/>
          </p:cNvSpPr>
          <p:nvPr/>
        </p:nvSpPr>
        <p:spPr bwMode="auto">
          <a:xfrm>
            <a:off x="6792913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3" name="Text Box 95"/>
          <p:cNvSpPr txBox="1">
            <a:spLocks noChangeArrowheads="1"/>
          </p:cNvSpPr>
          <p:nvPr/>
        </p:nvSpPr>
        <p:spPr bwMode="auto">
          <a:xfrm>
            <a:off x="7126288" y="42068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4" name="Text Box 96"/>
          <p:cNvSpPr txBox="1">
            <a:spLocks noChangeArrowheads="1"/>
          </p:cNvSpPr>
          <p:nvPr/>
        </p:nvSpPr>
        <p:spPr bwMode="auto">
          <a:xfrm>
            <a:off x="446087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5" name="Text Box 97"/>
          <p:cNvSpPr txBox="1">
            <a:spLocks noChangeArrowheads="1"/>
          </p:cNvSpPr>
          <p:nvPr/>
        </p:nvSpPr>
        <p:spPr bwMode="auto">
          <a:xfrm>
            <a:off x="5127625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6" name="Text Box 98"/>
          <p:cNvSpPr txBox="1">
            <a:spLocks noChangeArrowheads="1"/>
          </p:cNvSpPr>
          <p:nvPr/>
        </p:nvSpPr>
        <p:spPr bwMode="auto">
          <a:xfrm>
            <a:off x="646271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7" name="Text Box 99"/>
          <p:cNvSpPr txBox="1">
            <a:spLocks noChangeArrowheads="1"/>
          </p:cNvSpPr>
          <p:nvPr/>
        </p:nvSpPr>
        <p:spPr bwMode="auto">
          <a:xfrm>
            <a:off x="4792663" y="45212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8" name="Text Box 100"/>
          <p:cNvSpPr txBox="1">
            <a:spLocks noChangeArrowheads="1"/>
          </p:cNvSpPr>
          <p:nvPr/>
        </p:nvSpPr>
        <p:spPr bwMode="auto">
          <a:xfrm>
            <a:off x="3124200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29" name="Text Box 101"/>
          <p:cNvSpPr txBox="1">
            <a:spLocks noChangeArrowheads="1"/>
          </p:cNvSpPr>
          <p:nvPr/>
        </p:nvSpPr>
        <p:spPr bwMode="auto">
          <a:xfrm>
            <a:off x="4111625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0" name="Text Box 102"/>
          <p:cNvSpPr txBox="1">
            <a:spLocks noChangeArrowheads="1"/>
          </p:cNvSpPr>
          <p:nvPr/>
        </p:nvSpPr>
        <p:spPr bwMode="auto">
          <a:xfrm>
            <a:off x="545941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76231" name="Text Box 103"/>
          <p:cNvSpPr txBox="1">
            <a:spLocks noChangeArrowheads="1"/>
          </p:cNvSpPr>
          <p:nvPr/>
        </p:nvSpPr>
        <p:spPr bwMode="auto">
          <a:xfrm>
            <a:off x="5795963" y="42084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2" name="Text Box 104"/>
          <p:cNvSpPr txBox="1">
            <a:spLocks noChangeArrowheads="1"/>
          </p:cNvSpPr>
          <p:nvPr/>
        </p:nvSpPr>
        <p:spPr bwMode="auto">
          <a:xfrm>
            <a:off x="3114675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3" name="Text Box 105"/>
          <p:cNvSpPr txBox="1">
            <a:spLocks noChangeArrowheads="1"/>
          </p:cNvSpPr>
          <p:nvPr/>
        </p:nvSpPr>
        <p:spPr bwMode="auto">
          <a:xfrm>
            <a:off x="6108700" y="41941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4" name="Text Box 106"/>
          <p:cNvSpPr txBox="1">
            <a:spLocks noChangeArrowheads="1"/>
          </p:cNvSpPr>
          <p:nvPr/>
        </p:nvSpPr>
        <p:spPr bwMode="auto">
          <a:xfrm>
            <a:off x="57896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5" name="Text Box 107"/>
          <p:cNvSpPr txBox="1">
            <a:spLocks noChangeArrowheads="1"/>
          </p:cNvSpPr>
          <p:nvPr/>
        </p:nvSpPr>
        <p:spPr bwMode="auto">
          <a:xfrm>
            <a:off x="2455863" y="45243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6" name="Text Box 108"/>
          <p:cNvSpPr txBox="1">
            <a:spLocks noChangeArrowheads="1"/>
          </p:cNvSpPr>
          <p:nvPr/>
        </p:nvSpPr>
        <p:spPr bwMode="auto">
          <a:xfrm>
            <a:off x="2451100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7" name="Text Box 109"/>
          <p:cNvSpPr txBox="1">
            <a:spLocks noChangeArrowheads="1"/>
          </p:cNvSpPr>
          <p:nvPr/>
        </p:nvSpPr>
        <p:spPr bwMode="auto">
          <a:xfrm>
            <a:off x="31162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8" name="Text Box 110"/>
          <p:cNvSpPr txBox="1">
            <a:spLocks noChangeArrowheads="1"/>
          </p:cNvSpPr>
          <p:nvPr/>
        </p:nvSpPr>
        <p:spPr bwMode="auto">
          <a:xfrm>
            <a:off x="3457575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39" name="Text Box 111"/>
          <p:cNvSpPr txBox="1">
            <a:spLocks noChangeArrowheads="1"/>
          </p:cNvSpPr>
          <p:nvPr/>
        </p:nvSpPr>
        <p:spPr bwMode="auto">
          <a:xfrm>
            <a:off x="378936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0" name="Text Box 112"/>
          <p:cNvSpPr txBox="1">
            <a:spLocks noChangeArrowheads="1"/>
          </p:cNvSpPr>
          <p:nvPr/>
        </p:nvSpPr>
        <p:spPr bwMode="auto">
          <a:xfrm>
            <a:off x="678656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1" name="Text Box 113"/>
          <p:cNvSpPr txBox="1">
            <a:spLocks noChangeArrowheads="1"/>
          </p:cNvSpPr>
          <p:nvPr/>
        </p:nvSpPr>
        <p:spPr bwMode="auto">
          <a:xfrm>
            <a:off x="7108825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2" name="Text Box 114"/>
          <p:cNvSpPr txBox="1">
            <a:spLocks noChangeArrowheads="1"/>
          </p:cNvSpPr>
          <p:nvPr/>
        </p:nvSpPr>
        <p:spPr bwMode="auto">
          <a:xfrm>
            <a:off x="5445125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76243" name="Text Box 115"/>
          <p:cNvSpPr txBox="1">
            <a:spLocks noChangeArrowheads="1"/>
          </p:cNvSpPr>
          <p:nvPr/>
        </p:nvSpPr>
        <p:spPr bwMode="auto">
          <a:xfrm>
            <a:off x="57832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4" name="Text Box 116"/>
          <p:cNvSpPr txBox="1">
            <a:spLocks noChangeArrowheads="1"/>
          </p:cNvSpPr>
          <p:nvPr/>
        </p:nvSpPr>
        <p:spPr bwMode="auto">
          <a:xfrm>
            <a:off x="4106863" y="52720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5" name="Text Box 117"/>
          <p:cNvSpPr txBox="1">
            <a:spLocks noChangeArrowheads="1"/>
          </p:cNvSpPr>
          <p:nvPr/>
        </p:nvSpPr>
        <p:spPr bwMode="auto">
          <a:xfrm>
            <a:off x="27828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6" name="Text Box 118"/>
          <p:cNvSpPr txBox="1">
            <a:spLocks noChangeArrowheads="1"/>
          </p:cNvSpPr>
          <p:nvPr/>
        </p:nvSpPr>
        <p:spPr bwMode="auto">
          <a:xfrm>
            <a:off x="44465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7" name="Text Box 119"/>
          <p:cNvSpPr txBox="1">
            <a:spLocks noChangeArrowheads="1"/>
          </p:cNvSpPr>
          <p:nvPr/>
        </p:nvSpPr>
        <p:spPr bwMode="auto">
          <a:xfrm>
            <a:off x="4789488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8" name="Text Box 120"/>
          <p:cNvSpPr txBox="1">
            <a:spLocks noChangeArrowheads="1"/>
          </p:cNvSpPr>
          <p:nvPr/>
        </p:nvSpPr>
        <p:spPr bwMode="auto">
          <a:xfrm>
            <a:off x="511651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49" name="Text Box 121"/>
          <p:cNvSpPr txBox="1">
            <a:spLocks noChangeArrowheads="1"/>
          </p:cNvSpPr>
          <p:nvPr/>
        </p:nvSpPr>
        <p:spPr bwMode="auto">
          <a:xfrm>
            <a:off x="6450013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50" name="Line 122"/>
          <p:cNvSpPr>
            <a:spLocks noChangeShapeType="1"/>
          </p:cNvSpPr>
          <p:nvPr/>
        </p:nvSpPr>
        <p:spPr bwMode="auto">
          <a:xfrm flipV="1">
            <a:off x="5524500" y="4064000"/>
            <a:ext cx="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251" name="Line 123"/>
          <p:cNvSpPr>
            <a:spLocks noChangeShapeType="1"/>
          </p:cNvSpPr>
          <p:nvPr/>
        </p:nvSpPr>
        <p:spPr bwMode="auto">
          <a:xfrm flipV="1">
            <a:off x="5518150" y="5149850"/>
            <a:ext cx="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252" name="Text Box 124"/>
          <p:cNvSpPr txBox="1">
            <a:spLocks noChangeArrowheads="1"/>
          </p:cNvSpPr>
          <p:nvPr/>
        </p:nvSpPr>
        <p:spPr bwMode="auto">
          <a:xfrm>
            <a:off x="7318375" y="52736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53" name="Text Box 125"/>
          <p:cNvSpPr txBox="1">
            <a:spLocks noChangeArrowheads="1"/>
          </p:cNvSpPr>
          <p:nvPr/>
        </p:nvSpPr>
        <p:spPr bwMode="auto">
          <a:xfrm>
            <a:off x="2157413" y="52800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176254" name="Text Box 126"/>
          <p:cNvSpPr txBox="1">
            <a:spLocks noChangeArrowheads="1"/>
          </p:cNvSpPr>
          <p:nvPr/>
        </p:nvSpPr>
        <p:spPr bwMode="auto">
          <a:xfrm>
            <a:off x="5459413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176255" name="Text Box 127"/>
          <p:cNvSpPr txBox="1">
            <a:spLocks noChangeArrowheads="1"/>
          </p:cNvSpPr>
          <p:nvPr/>
        </p:nvSpPr>
        <p:spPr bwMode="auto">
          <a:xfrm>
            <a:off x="6115050" y="45196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56" name="Text Box 128"/>
          <p:cNvSpPr txBox="1">
            <a:spLocks noChangeArrowheads="1"/>
          </p:cNvSpPr>
          <p:nvPr/>
        </p:nvSpPr>
        <p:spPr bwMode="auto">
          <a:xfrm>
            <a:off x="6115050" y="52768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76257" name="Text Box 129"/>
          <p:cNvSpPr txBox="1">
            <a:spLocks noChangeArrowheads="1"/>
          </p:cNvSpPr>
          <p:nvPr/>
        </p:nvSpPr>
        <p:spPr bwMode="auto">
          <a:xfrm>
            <a:off x="4113213" y="45180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17.24c</a:t>
            </a:r>
          </a:p>
        </p:txBody>
      </p:sp>
      <p:pic>
        <p:nvPicPr>
          <p:cNvPr id="266243" name="Picture 3" descr="17_24cPointMutationTyp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12788"/>
            <a:ext cx="8548687" cy="5432425"/>
          </a:xfrm>
          <a:prstGeom prst="rect">
            <a:avLst/>
          </a:prstGeom>
          <a:noFill/>
        </p:spPr>
      </p:pic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446088" y="762000"/>
            <a:ext cx="13303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 b="1"/>
              <a:t>Wild type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342900" y="1276350"/>
            <a:ext cx="22764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DNA template strand</a:t>
            </a: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2151063" y="2001838"/>
            <a:ext cx="9159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</a:t>
            </a:r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66247" name="Text Box 7"/>
          <p:cNvSpPr txBox="1">
            <a:spLocks noChangeArrowheads="1"/>
          </p:cNvSpPr>
          <p:nvPr/>
        </p:nvSpPr>
        <p:spPr bwMode="auto">
          <a:xfrm>
            <a:off x="2868613" y="16097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2119313" y="2339975"/>
            <a:ext cx="806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Protein</a:t>
            </a:r>
            <a:endParaRPr lang="en-US" sz="2200" b="1"/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1611313" y="2749550"/>
            <a:ext cx="1154112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Amino end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7275513" y="24701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7262813" y="2768600"/>
            <a:ext cx="1514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Carboxyl end</a:t>
            </a: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2867025" y="13112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3" name="Line 13"/>
          <p:cNvSpPr>
            <a:spLocks noChangeShapeType="1"/>
          </p:cNvSpPr>
          <p:nvPr/>
        </p:nvSpPr>
        <p:spPr bwMode="auto">
          <a:xfrm flipH="1">
            <a:off x="2876550" y="2520950"/>
            <a:ext cx="2349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4" name="Line 14"/>
          <p:cNvSpPr>
            <a:spLocks noChangeShapeType="1"/>
          </p:cNvSpPr>
          <p:nvPr/>
        </p:nvSpPr>
        <p:spPr bwMode="auto">
          <a:xfrm>
            <a:off x="6991350" y="2520950"/>
            <a:ext cx="254000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5" name="AutoShape 15"/>
          <p:cNvSpPr>
            <a:spLocks/>
          </p:cNvSpPr>
          <p:nvPr/>
        </p:nvSpPr>
        <p:spPr bwMode="auto">
          <a:xfrm rot="5400000">
            <a:off x="7432675" y="19716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8029575" y="16097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8029575" y="2020888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8" name="Text Box 18"/>
          <p:cNvSpPr txBox="1">
            <a:spLocks noChangeArrowheads="1"/>
          </p:cNvSpPr>
          <p:nvPr/>
        </p:nvSpPr>
        <p:spPr bwMode="auto">
          <a:xfrm>
            <a:off x="8031163" y="131127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3392488" y="23780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6260" name="Text Box 20"/>
          <p:cNvSpPr txBox="1">
            <a:spLocks noChangeArrowheads="1"/>
          </p:cNvSpPr>
          <p:nvPr/>
        </p:nvSpPr>
        <p:spPr bwMode="auto">
          <a:xfrm>
            <a:off x="4392613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Lys</a:t>
            </a:r>
          </a:p>
        </p:txBody>
      </p:sp>
      <p:sp>
        <p:nvSpPr>
          <p:cNvPr id="266261" name="Text Box 21"/>
          <p:cNvSpPr txBox="1">
            <a:spLocks noChangeArrowheads="1"/>
          </p:cNvSpPr>
          <p:nvPr/>
        </p:nvSpPr>
        <p:spPr bwMode="auto">
          <a:xfrm>
            <a:off x="5362575" y="238442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Phe</a:t>
            </a:r>
          </a:p>
        </p:txBody>
      </p:sp>
      <p:sp>
        <p:nvSpPr>
          <p:cNvPr id="266262" name="Text Box 22"/>
          <p:cNvSpPr txBox="1">
            <a:spLocks noChangeArrowheads="1"/>
          </p:cNvSpPr>
          <p:nvPr/>
        </p:nvSpPr>
        <p:spPr bwMode="auto">
          <a:xfrm>
            <a:off x="6384925" y="2390775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Gly</a:t>
            </a:r>
          </a:p>
        </p:txBody>
      </p:sp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728913" y="3790950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A instead of T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430213" y="3257550"/>
            <a:ext cx="63912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300" b="1"/>
              <a:t>(a) Nucleotide-pair substitution: nonsense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678113" y="5592763"/>
            <a:ext cx="5778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chemeClr val="bg1"/>
                </a:solidFill>
              </a:rPr>
              <a:t>Met</a:t>
            </a:r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3487738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3162300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4159250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4494213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516096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1" name="Text Box 31"/>
          <p:cNvSpPr txBox="1">
            <a:spLocks noChangeArrowheads="1"/>
          </p:cNvSpPr>
          <p:nvPr/>
        </p:nvSpPr>
        <p:spPr bwMode="auto">
          <a:xfrm>
            <a:off x="54927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2" name="Text Box 32"/>
          <p:cNvSpPr txBox="1">
            <a:spLocks noChangeArrowheads="1"/>
          </p:cNvSpPr>
          <p:nvPr/>
        </p:nvSpPr>
        <p:spPr bwMode="auto">
          <a:xfrm>
            <a:off x="5826125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3" name="Text Box 33"/>
          <p:cNvSpPr txBox="1">
            <a:spLocks noChangeArrowheads="1"/>
          </p:cNvSpPr>
          <p:nvPr/>
        </p:nvSpPr>
        <p:spPr bwMode="auto">
          <a:xfrm>
            <a:off x="71564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4" name="Text Box 34"/>
          <p:cNvSpPr txBox="1">
            <a:spLocks noChangeArrowheads="1"/>
          </p:cNvSpPr>
          <p:nvPr/>
        </p:nvSpPr>
        <p:spPr bwMode="auto">
          <a:xfrm>
            <a:off x="7483475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5" name="Text Box 35"/>
          <p:cNvSpPr txBox="1">
            <a:spLocks noChangeArrowheads="1"/>
          </p:cNvSpPr>
          <p:nvPr/>
        </p:nvSpPr>
        <p:spPr bwMode="auto">
          <a:xfrm>
            <a:off x="7815263" y="16176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3498850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7" name="Text Box 37"/>
          <p:cNvSpPr txBox="1">
            <a:spLocks noChangeArrowheads="1"/>
          </p:cNvSpPr>
          <p:nvPr/>
        </p:nvSpPr>
        <p:spPr bwMode="auto">
          <a:xfrm>
            <a:off x="3168650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8" name="Text Box 38"/>
          <p:cNvSpPr txBox="1">
            <a:spLocks noChangeArrowheads="1"/>
          </p:cNvSpPr>
          <p:nvPr/>
        </p:nvSpPr>
        <p:spPr bwMode="auto">
          <a:xfrm>
            <a:off x="4175125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4494213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7497763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7831138" y="12938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5165725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3" name="Text Box 43"/>
          <p:cNvSpPr txBox="1">
            <a:spLocks noChangeArrowheads="1"/>
          </p:cNvSpPr>
          <p:nvPr/>
        </p:nvSpPr>
        <p:spPr bwMode="auto">
          <a:xfrm>
            <a:off x="5832475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4" name="Text Box 44"/>
          <p:cNvSpPr txBox="1">
            <a:spLocks noChangeArrowheads="1"/>
          </p:cNvSpPr>
          <p:nvPr/>
        </p:nvSpPr>
        <p:spPr bwMode="auto">
          <a:xfrm>
            <a:off x="716756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5" name="Text Box 45"/>
          <p:cNvSpPr txBox="1">
            <a:spLocks noChangeArrowheads="1"/>
          </p:cNvSpPr>
          <p:nvPr/>
        </p:nvSpPr>
        <p:spPr bwMode="auto">
          <a:xfrm>
            <a:off x="549751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6" name="Text Box 46"/>
          <p:cNvSpPr txBox="1">
            <a:spLocks noChangeArrowheads="1"/>
          </p:cNvSpPr>
          <p:nvPr/>
        </p:nvSpPr>
        <p:spPr bwMode="auto">
          <a:xfrm>
            <a:off x="3829050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7" name="Text Box 47"/>
          <p:cNvSpPr txBox="1">
            <a:spLocks noChangeArrowheads="1"/>
          </p:cNvSpPr>
          <p:nvPr/>
        </p:nvSpPr>
        <p:spPr bwMode="auto">
          <a:xfrm>
            <a:off x="4816475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8" name="Text Box 48"/>
          <p:cNvSpPr txBox="1">
            <a:spLocks noChangeArrowheads="1"/>
          </p:cNvSpPr>
          <p:nvPr/>
        </p:nvSpPr>
        <p:spPr bwMode="auto">
          <a:xfrm>
            <a:off x="616426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89" name="Text Box 49"/>
          <p:cNvSpPr txBox="1">
            <a:spLocks noChangeArrowheads="1"/>
          </p:cNvSpPr>
          <p:nvPr/>
        </p:nvSpPr>
        <p:spPr bwMode="auto">
          <a:xfrm>
            <a:off x="6500813" y="12954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0" name="Text Box 50"/>
          <p:cNvSpPr txBox="1">
            <a:spLocks noChangeArrowheads="1"/>
          </p:cNvSpPr>
          <p:nvPr/>
        </p:nvSpPr>
        <p:spPr bwMode="auto">
          <a:xfrm>
            <a:off x="6818313" y="16129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1" name="Text Box 51"/>
          <p:cNvSpPr txBox="1">
            <a:spLocks noChangeArrowheads="1"/>
          </p:cNvSpPr>
          <p:nvPr/>
        </p:nvSpPr>
        <p:spPr bwMode="auto">
          <a:xfrm>
            <a:off x="6826250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2" name="Text Box 52"/>
          <p:cNvSpPr txBox="1">
            <a:spLocks noChangeArrowheads="1"/>
          </p:cNvSpPr>
          <p:nvPr/>
        </p:nvSpPr>
        <p:spPr bwMode="auto">
          <a:xfrm>
            <a:off x="3819525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3" name="Text Box 53"/>
          <p:cNvSpPr txBox="1">
            <a:spLocks noChangeArrowheads="1"/>
          </p:cNvSpPr>
          <p:nvPr/>
        </p:nvSpPr>
        <p:spPr bwMode="auto">
          <a:xfrm>
            <a:off x="4819650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4" name="Text Box 54"/>
          <p:cNvSpPr txBox="1">
            <a:spLocks noChangeArrowheads="1"/>
          </p:cNvSpPr>
          <p:nvPr/>
        </p:nvSpPr>
        <p:spPr bwMode="auto">
          <a:xfrm>
            <a:off x="6153150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5" name="Text Box 55"/>
          <p:cNvSpPr txBox="1">
            <a:spLocks noChangeArrowheads="1"/>
          </p:cNvSpPr>
          <p:nvPr/>
        </p:nvSpPr>
        <p:spPr bwMode="auto">
          <a:xfrm>
            <a:off x="6494463" y="16097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6" name="Text Box 56"/>
          <p:cNvSpPr txBox="1">
            <a:spLocks noChangeArrowheads="1"/>
          </p:cNvSpPr>
          <p:nvPr/>
        </p:nvSpPr>
        <p:spPr bwMode="auto">
          <a:xfrm>
            <a:off x="6811963" y="12922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7" name="Text Box 57"/>
          <p:cNvSpPr txBox="1">
            <a:spLocks noChangeArrowheads="1"/>
          </p:cNvSpPr>
          <p:nvPr/>
        </p:nvSpPr>
        <p:spPr bwMode="auto">
          <a:xfrm>
            <a:off x="38274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8" name="Text Box 58"/>
          <p:cNvSpPr txBox="1">
            <a:spLocks noChangeArrowheads="1"/>
          </p:cNvSpPr>
          <p:nvPr/>
        </p:nvSpPr>
        <p:spPr bwMode="auto">
          <a:xfrm>
            <a:off x="3160713" y="16160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299" name="Text Box 59"/>
          <p:cNvSpPr txBox="1">
            <a:spLocks noChangeArrowheads="1"/>
          </p:cNvSpPr>
          <p:nvPr/>
        </p:nvSpPr>
        <p:spPr bwMode="auto">
          <a:xfrm>
            <a:off x="4168775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0" name="Text Box 60"/>
          <p:cNvSpPr txBox="1">
            <a:spLocks noChangeArrowheads="1"/>
          </p:cNvSpPr>
          <p:nvPr/>
        </p:nvSpPr>
        <p:spPr bwMode="auto">
          <a:xfrm>
            <a:off x="450056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1" name="Text Box 61"/>
          <p:cNvSpPr txBox="1">
            <a:spLocks noChangeArrowheads="1"/>
          </p:cNvSpPr>
          <p:nvPr/>
        </p:nvSpPr>
        <p:spPr bwMode="auto">
          <a:xfrm>
            <a:off x="749776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2" name="Text Box 62"/>
          <p:cNvSpPr txBox="1">
            <a:spLocks noChangeArrowheads="1"/>
          </p:cNvSpPr>
          <p:nvPr/>
        </p:nvSpPr>
        <p:spPr bwMode="auto">
          <a:xfrm>
            <a:off x="7820025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3" name="Text Box 63"/>
          <p:cNvSpPr txBox="1">
            <a:spLocks noChangeArrowheads="1"/>
          </p:cNvSpPr>
          <p:nvPr/>
        </p:nvSpPr>
        <p:spPr bwMode="auto">
          <a:xfrm>
            <a:off x="6156325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4" name="Text Box 64"/>
          <p:cNvSpPr txBox="1">
            <a:spLocks noChangeArrowheads="1"/>
          </p:cNvSpPr>
          <p:nvPr/>
        </p:nvSpPr>
        <p:spPr bwMode="auto">
          <a:xfrm>
            <a:off x="64944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5" name="Text Box 65"/>
          <p:cNvSpPr txBox="1">
            <a:spLocks noChangeArrowheads="1"/>
          </p:cNvSpPr>
          <p:nvPr/>
        </p:nvSpPr>
        <p:spPr bwMode="auto">
          <a:xfrm>
            <a:off x="4818063" y="20335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6" name="Text Box 66"/>
          <p:cNvSpPr txBox="1">
            <a:spLocks noChangeArrowheads="1"/>
          </p:cNvSpPr>
          <p:nvPr/>
        </p:nvSpPr>
        <p:spPr bwMode="auto">
          <a:xfrm>
            <a:off x="34940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7" name="Text Box 67"/>
          <p:cNvSpPr txBox="1">
            <a:spLocks noChangeArrowheads="1"/>
          </p:cNvSpPr>
          <p:nvPr/>
        </p:nvSpPr>
        <p:spPr bwMode="auto">
          <a:xfrm>
            <a:off x="51577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8" name="Text Box 68"/>
          <p:cNvSpPr txBox="1">
            <a:spLocks noChangeArrowheads="1"/>
          </p:cNvSpPr>
          <p:nvPr/>
        </p:nvSpPr>
        <p:spPr bwMode="auto">
          <a:xfrm>
            <a:off x="5500688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09" name="Text Box 69"/>
          <p:cNvSpPr txBox="1">
            <a:spLocks noChangeArrowheads="1"/>
          </p:cNvSpPr>
          <p:nvPr/>
        </p:nvSpPr>
        <p:spPr bwMode="auto">
          <a:xfrm>
            <a:off x="582771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0" name="Text Box 70"/>
          <p:cNvSpPr txBox="1">
            <a:spLocks noChangeArrowheads="1"/>
          </p:cNvSpPr>
          <p:nvPr/>
        </p:nvSpPr>
        <p:spPr bwMode="auto">
          <a:xfrm>
            <a:off x="7161213" y="203835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1" name="Text Box 71"/>
          <p:cNvSpPr txBox="1">
            <a:spLocks noChangeArrowheads="1"/>
          </p:cNvSpPr>
          <p:nvPr/>
        </p:nvSpPr>
        <p:spPr bwMode="auto">
          <a:xfrm>
            <a:off x="2157413" y="44926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2" name="Text Box 72"/>
          <p:cNvSpPr txBox="1">
            <a:spLocks noChangeArrowheads="1"/>
          </p:cNvSpPr>
          <p:nvPr/>
        </p:nvSpPr>
        <p:spPr bwMode="auto">
          <a:xfrm>
            <a:off x="2155825" y="42068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3" name="Text Box 73"/>
          <p:cNvSpPr txBox="1">
            <a:spLocks noChangeArrowheads="1"/>
          </p:cNvSpPr>
          <p:nvPr/>
        </p:nvSpPr>
        <p:spPr bwMode="auto">
          <a:xfrm>
            <a:off x="7318375" y="449262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4" name="Text Box 74"/>
          <p:cNvSpPr txBox="1">
            <a:spLocks noChangeArrowheads="1"/>
          </p:cNvSpPr>
          <p:nvPr/>
        </p:nvSpPr>
        <p:spPr bwMode="auto">
          <a:xfrm>
            <a:off x="7319963" y="42005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15" name="Text Box 75"/>
          <p:cNvSpPr txBox="1">
            <a:spLocks noChangeArrowheads="1"/>
          </p:cNvSpPr>
          <p:nvPr/>
        </p:nvSpPr>
        <p:spPr bwMode="auto">
          <a:xfrm>
            <a:off x="2773363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6" name="Text Box 76"/>
          <p:cNvSpPr txBox="1">
            <a:spLocks noChangeArrowheads="1"/>
          </p:cNvSpPr>
          <p:nvPr/>
        </p:nvSpPr>
        <p:spPr bwMode="auto">
          <a:xfrm>
            <a:off x="378936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7" name="Text Box 77"/>
          <p:cNvSpPr txBox="1">
            <a:spLocks noChangeArrowheads="1"/>
          </p:cNvSpPr>
          <p:nvPr/>
        </p:nvSpPr>
        <p:spPr bwMode="auto">
          <a:xfrm>
            <a:off x="444658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8" name="Text Box 78"/>
          <p:cNvSpPr txBox="1">
            <a:spLocks noChangeArrowheads="1"/>
          </p:cNvSpPr>
          <p:nvPr/>
        </p:nvSpPr>
        <p:spPr bwMode="auto">
          <a:xfrm>
            <a:off x="47783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19" name="Text Box 79"/>
          <p:cNvSpPr txBox="1">
            <a:spLocks noChangeArrowheads="1"/>
          </p:cNvSpPr>
          <p:nvPr/>
        </p:nvSpPr>
        <p:spPr bwMode="auto">
          <a:xfrm>
            <a:off x="5111750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0" name="Text Box 80"/>
          <p:cNvSpPr txBox="1">
            <a:spLocks noChangeArrowheads="1"/>
          </p:cNvSpPr>
          <p:nvPr/>
        </p:nvSpPr>
        <p:spPr bwMode="auto">
          <a:xfrm>
            <a:off x="64420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1" name="Text Box 81"/>
          <p:cNvSpPr txBox="1">
            <a:spLocks noChangeArrowheads="1"/>
          </p:cNvSpPr>
          <p:nvPr/>
        </p:nvSpPr>
        <p:spPr bwMode="auto">
          <a:xfrm>
            <a:off x="6778625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2" name="Text Box 82"/>
          <p:cNvSpPr txBox="1">
            <a:spLocks noChangeArrowheads="1"/>
          </p:cNvSpPr>
          <p:nvPr/>
        </p:nvSpPr>
        <p:spPr bwMode="auto">
          <a:xfrm>
            <a:off x="711041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3" name="Text Box 83"/>
          <p:cNvSpPr txBox="1">
            <a:spLocks noChangeArrowheads="1"/>
          </p:cNvSpPr>
          <p:nvPr/>
        </p:nvSpPr>
        <p:spPr bwMode="auto">
          <a:xfrm>
            <a:off x="2789238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4" name="Text Box 84"/>
          <p:cNvSpPr txBox="1">
            <a:spLocks noChangeArrowheads="1"/>
          </p:cNvSpPr>
          <p:nvPr/>
        </p:nvSpPr>
        <p:spPr bwMode="auto">
          <a:xfrm>
            <a:off x="2454275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5" name="Text Box 85"/>
          <p:cNvSpPr txBox="1">
            <a:spLocks noChangeArrowheads="1"/>
          </p:cNvSpPr>
          <p:nvPr/>
        </p:nvSpPr>
        <p:spPr bwMode="auto">
          <a:xfrm>
            <a:off x="3448050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6" name="Text Box 86"/>
          <p:cNvSpPr txBox="1">
            <a:spLocks noChangeArrowheads="1"/>
          </p:cNvSpPr>
          <p:nvPr/>
        </p:nvSpPr>
        <p:spPr bwMode="auto">
          <a:xfrm>
            <a:off x="3794125" y="4178300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7" name="Text Box 87"/>
          <p:cNvSpPr txBox="1">
            <a:spLocks noChangeArrowheads="1"/>
          </p:cNvSpPr>
          <p:nvPr/>
        </p:nvSpPr>
        <p:spPr bwMode="auto">
          <a:xfrm>
            <a:off x="6783388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8" name="Text Box 88"/>
          <p:cNvSpPr txBox="1">
            <a:spLocks noChangeArrowheads="1"/>
          </p:cNvSpPr>
          <p:nvPr/>
        </p:nvSpPr>
        <p:spPr bwMode="auto">
          <a:xfrm>
            <a:off x="7116763" y="41687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29" name="Text Box 89"/>
          <p:cNvSpPr txBox="1">
            <a:spLocks noChangeArrowheads="1"/>
          </p:cNvSpPr>
          <p:nvPr/>
        </p:nvSpPr>
        <p:spPr bwMode="auto">
          <a:xfrm>
            <a:off x="4460875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0" name="Text Box 90"/>
          <p:cNvSpPr txBox="1">
            <a:spLocks noChangeArrowheads="1"/>
          </p:cNvSpPr>
          <p:nvPr/>
        </p:nvSpPr>
        <p:spPr bwMode="auto">
          <a:xfrm>
            <a:off x="5122863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1" name="Text Box 91"/>
          <p:cNvSpPr txBox="1">
            <a:spLocks noChangeArrowheads="1"/>
          </p:cNvSpPr>
          <p:nvPr/>
        </p:nvSpPr>
        <p:spPr bwMode="auto">
          <a:xfrm>
            <a:off x="6448425" y="44926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2" name="Text Box 92"/>
          <p:cNvSpPr txBox="1">
            <a:spLocks noChangeArrowheads="1"/>
          </p:cNvSpPr>
          <p:nvPr/>
        </p:nvSpPr>
        <p:spPr bwMode="auto">
          <a:xfrm>
            <a:off x="4787900" y="4487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3" name="Text Box 93"/>
          <p:cNvSpPr txBox="1">
            <a:spLocks noChangeArrowheads="1"/>
          </p:cNvSpPr>
          <p:nvPr/>
        </p:nvSpPr>
        <p:spPr bwMode="auto">
          <a:xfrm>
            <a:off x="3114675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4" name="Text Box 94"/>
          <p:cNvSpPr txBox="1">
            <a:spLocks noChangeArrowheads="1"/>
          </p:cNvSpPr>
          <p:nvPr/>
        </p:nvSpPr>
        <p:spPr bwMode="auto">
          <a:xfrm>
            <a:off x="4111625" y="417988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5" name="Text Box 95"/>
          <p:cNvSpPr txBox="1">
            <a:spLocks noChangeArrowheads="1"/>
          </p:cNvSpPr>
          <p:nvPr/>
        </p:nvSpPr>
        <p:spPr bwMode="auto">
          <a:xfrm>
            <a:off x="5786438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6" name="Text Box 96"/>
          <p:cNvSpPr txBox="1">
            <a:spLocks noChangeArrowheads="1"/>
          </p:cNvSpPr>
          <p:nvPr/>
        </p:nvSpPr>
        <p:spPr bwMode="auto">
          <a:xfrm>
            <a:off x="3114675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7" name="Text Box 97"/>
          <p:cNvSpPr txBox="1">
            <a:spLocks noChangeArrowheads="1"/>
          </p:cNvSpPr>
          <p:nvPr/>
        </p:nvSpPr>
        <p:spPr bwMode="auto">
          <a:xfrm>
            <a:off x="6099175" y="41703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8" name="Text Box 98"/>
          <p:cNvSpPr txBox="1">
            <a:spLocks noChangeArrowheads="1"/>
          </p:cNvSpPr>
          <p:nvPr/>
        </p:nvSpPr>
        <p:spPr bwMode="auto">
          <a:xfrm>
            <a:off x="5770563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39" name="Text Box 99"/>
          <p:cNvSpPr txBox="1">
            <a:spLocks noChangeArrowheads="1"/>
          </p:cNvSpPr>
          <p:nvPr/>
        </p:nvSpPr>
        <p:spPr bwMode="auto">
          <a:xfrm>
            <a:off x="2451100" y="45005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0" name="Text Box 100"/>
          <p:cNvSpPr txBox="1">
            <a:spLocks noChangeArrowheads="1"/>
          </p:cNvSpPr>
          <p:nvPr/>
        </p:nvSpPr>
        <p:spPr bwMode="auto">
          <a:xfrm>
            <a:off x="2441575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1" name="Text Box 101"/>
          <p:cNvSpPr txBox="1">
            <a:spLocks noChangeArrowheads="1"/>
          </p:cNvSpPr>
          <p:nvPr/>
        </p:nvSpPr>
        <p:spPr bwMode="auto">
          <a:xfrm>
            <a:off x="31067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2" name="Text Box 102"/>
          <p:cNvSpPr txBox="1">
            <a:spLocks noChangeArrowheads="1"/>
          </p:cNvSpPr>
          <p:nvPr/>
        </p:nvSpPr>
        <p:spPr bwMode="auto">
          <a:xfrm>
            <a:off x="3448050" y="524986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U</a:t>
            </a:r>
            <a:endParaRPr lang="en-US" sz="1200" b="1">
              <a:solidFill>
                <a:srgbClr val="FECC69"/>
              </a:solidFill>
            </a:endParaRPr>
          </a:p>
        </p:txBody>
      </p:sp>
      <p:sp>
        <p:nvSpPr>
          <p:cNvPr id="266343" name="Text Box 103"/>
          <p:cNvSpPr txBox="1">
            <a:spLocks noChangeArrowheads="1"/>
          </p:cNvSpPr>
          <p:nvPr/>
        </p:nvSpPr>
        <p:spPr bwMode="auto">
          <a:xfrm>
            <a:off x="377983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4" name="Text Box 104"/>
          <p:cNvSpPr txBox="1">
            <a:spLocks noChangeArrowheads="1"/>
          </p:cNvSpPr>
          <p:nvPr/>
        </p:nvSpPr>
        <p:spPr bwMode="auto">
          <a:xfrm>
            <a:off x="677703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5" name="Text Box 105"/>
          <p:cNvSpPr txBox="1">
            <a:spLocks noChangeArrowheads="1"/>
          </p:cNvSpPr>
          <p:nvPr/>
        </p:nvSpPr>
        <p:spPr bwMode="auto">
          <a:xfrm>
            <a:off x="71040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6" name="Text Box 106"/>
          <p:cNvSpPr txBox="1">
            <a:spLocks noChangeArrowheads="1"/>
          </p:cNvSpPr>
          <p:nvPr/>
        </p:nvSpPr>
        <p:spPr bwMode="auto">
          <a:xfrm>
            <a:off x="57737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7" name="Text Box 107"/>
          <p:cNvSpPr txBox="1">
            <a:spLocks noChangeArrowheads="1"/>
          </p:cNvSpPr>
          <p:nvPr/>
        </p:nvSpPr>
        <p:spPr bwMode="auto">
          <a:xfrm>
            <a:off x="409733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8" name="Text Box 108"/>
          <p:cNvSpPr txBox="1">
            <a:spLocks noChangeArrowheads="1"/>
          </p:cNvSpPr>
          <p:nvPr/>
        </p:nvSpPr>
        <p:spPr bwMode="auto">
          <a:xfrm>
            <a:off x="27733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49" name="Text Box 109"/>
          <p:cNvSpPr txBox="1">
            <a:spLocks noChangeArrowheads="1"/>
          </p:cNvSpPr>
          <p:nvPr/>
        </p:nvSpPr>
        <p:spPr bwMode="auto">
          <a:xfrm>
            <a:off x="44370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0" name="Text Box 110"/>
          <p:cNvSpPr txBox="1">
            <a:spLocks noChangeArrowheads="1"/>
          </p:cNvSpPr>
          <p:nvPr/>
        </p:nvSpPr>
        <p:spPr bwMode="auto">
          <a:xfrm>
            <a:off x="4779963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1" name="Text Box 111"/>
          <p:cNvSpPr txBox="1">
            <a:spLocks noChangeArrowheads="1"/>
          </p:cNvSpPr>
          <p:nvPr/>
        </p:nvSpPr>
        <p:spPr bwMode="auto">
          <a:xfrm>
            <a:off x="510698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2" name="Text Box 112"/>
          <p:cNvSpPr txBox="1">
            <a:spLocks noChangeArrowheads="1"/>
          </p:cNvSpPr>
          <p:nvPr/>
        </p:nvSpPr>
        <p:spPr bwMode="auto">
          <a:xfrm>
            <a:off x="6440488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3" name="Line 113"/>
          <p:cNvSpPr>
            <a:spLocks noChangeShapeType="1"/>
          </p:cNvSpPr>
          <p:nvPr/>
        </p:nvSpPr>
        <p:spPr bwMode="auto">
          <a:xfrm flipV="1">
            <a:off x="3522663" y="4038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4" name="Line 114"/>
          <p:cNvSpPr>
            <a:spLocks noChangeShapeType="1"/>
          </p:cNvSpPr>
          <p:nvPr/>
        </p:nvSpPr>
        <p:spPr bwMode="auto">
          <a:xfrm flipV="1">
            <a:off x="3524250" y="5119688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5" name="Text Box 115"/>
          <p:cNvSpPr txBox="1">
            <a:spLocks noChangeArrowheads="1"/>
          </p:cNvSpPr>
          <p:nvPr/>
        </p:nvSpPr>
        <p:spPr bwMode="auto">
          <a:xfrm>
            <a:off x="7318375" y="5235575"/>
            <a:ext cx="1857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3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56" name="Text Box 116"/>
          <p:cNvSpPr txBox="1">
            <a:spLocks noChangeArrowheads="1"/>
          </p:cNvSpPr>
          <p:nvPr/>
        </p:nvSpPr>
        <p:spPr bwMode="auto">
          <a:xfrm>
            <a:off x="2157413" y="5241925"/>
            <a:ext cx="1793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5</a:t>
            </a:r>
            <a:r>
              <a:rPr lang="en-US" sz="1600" b="1">
                <a:sym typeface="Symbol" pitchFamily="84" charset="2"/>
              </a:rPr>
              <a:t></a:t>
            </a:r>
            <a:endParaRPr lang="en-US" sz="1600" b="1"/>
          </a:p>
        </p:txBody>
      </p:sp>
      <p:sp>
        <p:nvSpPr>
          <p:cNvPr id="266357" name="Text Box 117"/>
          <p:cNvSpPr txBox="1">
            <a:spLocks noChangeArrowheads="1"/>
          </p:cNvSpPr>
          <p:nvPr/>
        </p:nvSpPr>
        <p:spPr bwMode="auto">
          <a:xfrm>
            <a:off x="6105525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8" name="Text Box 118"/>
          <p:cNvSpPr txBox="1">
            <a:spLocks noChangeArrowheads="1"/>
          </p:cNvSpPr>
          <p:nvPr/>
        </p:nvSpPr>
        <p:spPr bwMode="auto">
          <a:xfrm>
            <a:off x="6105525" y="524827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59" name="Text Box 119"/>
          <p:cNvSpPr txBox="1">
            <a:spLocks noChangeArrowheads="1"/>
          </p:cNvSpPr>
          <p:nvPr/>
        </p:nvSpPr>
        <p:spPr bwMode="auto">
          <a:xfrm>
            <a:off x="4108450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0" name="Text Box 120"/>
          <p:cNvSpPr txBox="1">
            <a:spLocks noChangeArrowheads="1"/>
          </p:cNvSpPr>
          <p:nvPr/>
        </p:nvSpPr>
        <p:spPr bwMode="auto">
          <a:xfrm>
            <a:off x="4738688" y="3748088"/>
            <a:ext cx="190976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T instead of C</a:t>
            </a:r>
          </a:p>
        </p:txBody>
      </p:sp>
      <p:sp>
        <p:nvSpPr>
          <p:cNvPr id="266361" name="Text Box 121"/>
          <p:cNvSpPr txBox="1">
            <a:spLocks noChangeArrowheads="1"/>
          </p:cNvSpPr>
          <p:nvPr/>
        </p:nvSpPr>
        <p:spPr bwMode="auto">
          <a:xfrm>
            <a:off x="5449888" y="4175125"/>
            <a:ext cx="1555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2" name="Text Box 122"/>
          <p:cNvSpPr txBox="1">
            <a:spLocks noChangeArrowheads="1"/>
          </p:cNvSpPr>
          <p:nvPr/>
        </p:nvSpPr>
        <p:spPr bwMode="auto">
          <a:xfrm>
            <a:off x="5441950" y="44942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3" name="Text Box 123"/>
          <p:cNvSpPr txBox="1">
            <a:spLocks noChangeArrowheads="1"/>
          </p:cNvSpPr>
          <p:nvPr/>
        </p:nvSpPr>
        <p:spPr bwMode="auto">
          <a:xfrm>
            <a:off x="3459163" y="4491038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rgbClr val="FECC69"/>
                </a:solidFill>
              </a:rPr>
              <a:t>T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4" name="Text Box 124"/>
          <p:cNvSpPr txBox="1">
            <a:spLocks noChangeArrowheads="1"/>
          </p:cNvSpPr>
          <p:nvPr/>
        </p:nvSpPr>
        <p:spPr bwMode="auto">
          <a:xfrm>
            <a:off x="2701925" y="4848225"/>
            <a:ext cx="17065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U instead of A</a:t>
            </a:r>
          </a:p>
        </p:txBody>
      </p:sp>
      <p:sp>
        <p:nvSpPr>
          <p:cNvPr id="266365" name="Text Box 125"/>
          <p:cNvSpPr txBox="1">
            <a:spLocks noChangeArrowheads="1"/>
          </p:cNvSpPr>
          <p:nvPr/>
        </p:nvSpPr>
        <p:spPr bwMode="auto">
          <a:xfrm>
            <a:off x="5437188" y="5243513"/>
            <a:ext cx="1555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266366" name="Text Box 126"/>
          <p:cNvSpPr txBox="1">
            <a:spLocks noChangeArrowheads="1"/>
          </p:cNvSpPr>
          <p:nvPr/>
        </p:nvSpPr>
        <p:spPr bwMode="auto">
          <a:xfrm>
            <a:off x="3592513" y="5683250"/>
            <a:ext cx="5572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Stop</a:t>
            </a:r>
            <a:endParaRPr lang="en-US" sz="2200" b="1"/>
          </a:p>
        </p:txBody>
      </p:sp>
      <p:sp>
        <p:nvSpPr>
          <p:cNvPr id="266367" name="AutoShape 127"/>
          <p:cNvSpPr>
            <a:spLocks/>
          </p:cNvSpPr>
          <p:nvPr/>
        </p:nvSpPr>
        <p:spPr bwMode="auto">
          <a:xfrm rot="5400000">
            <a:off x="3749675" y="5184775"/>
            <a:ext cx="228600" cy="876300"/>
          </a:xfrm>
          <a:prstGeom prst="rightBrace">
            <a:avLst>
              <a:gd name="adj1" fmla="val 3194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Mutagens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534400" cy="4327338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Spontaneous mutations</a:t>
            </a:r>
            <a:r>
              <a:rPr lang="en-US" i="1" dirty="0"/>
              <a:t> </a:t>
            </a:r>
            <a:r>
              <a:rPr lang="en-US" dirty="0"/>
              <a:t>can occur during DNA replication, recombination, or repair</a:t>
            </a:r>
          </a:p>
          <a:p>
            <a:pPr marL="350838" indent="-350838"/>
            <a:r>
              <a:rPr lang="en-US" b="1" dirty="0"/>
              <a:t>Mutagens </a:t>
            </a:r>
            <a:r>
              <a:rPr lang="en-US" dirty="0"/>
              <a:t>are physical or chemical agents that can cause </a:t>
            </a:r>
            <a:r>
              <a:rPr lang="en-US" dirty="0" smtClean="0"/>
              <a:t>mutations</a:t>
            </a:r>
          </a:p>
          <a:p>
            <a:pPr marL="350838" indent="-350838"/>
            <a:r>
              <a:rPr lang="en-US" dirty="0" smtClean="0"/>
              <a:t>Physical-</a:t>
            </a:r>
            <a:r>
              <a:rPr lang="en-US" dirty="0" err="1" smtClean="0"/>
              <a:t>Xrays</a:t>
            </a:r>
            <a:r>
              <a:rPr lang="en-US" dirty="0" smtClean="0"/>
              <a:t>, UV rays etc.</a:t>
            </a:r>
          </a:p>
          <a:p>
            <a:pPr marL="350838" indent="-350838"/>
            <a:r>
              <a:rPr lang="en-US" dirty="0" smtClean="0"/>
              <a:t>Chemicals-they can cause existing bases to pair incorrectly, be substituted into the DNA as bases, or cause DNA shape distortions. </a:t>
            </a:r>
            <a:endParaRPr lang="en-US" dirty="0"/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16.4-3</a:t>
            </a:r>
          </a:p>
        </p:txBody>
      </p:sp>
      <p:pic>
        <p:nvPicPr>
          <p:cNvPr id="588803" name="Picture 3" descr="16_04HersheyChaseExp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14338"/>
            <a:ext cx="8548687" cy="6029325"/>
          </a:xfrm>
          <a:prstGeom prst="rect">
            <a:avLst/>
          </a:prstGeom>
          <a:noFill/>
        </p:spPr>
      </p:pic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565150" y="1433513"/>
            <a:ext cx="1141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Bacterial cell</a:t>
            </a:r>
          </a:p>
        </p:txBody>
      </p:sp>
      <p:sp>
        <p:nvSpPr>
          <p:cNvPr id="588805" name="Text Box 5"/>
          <p:cNvSpPr txBox="1">
            <a:spLocks noChangeArrowheads="1"/>
          </p:cNvSpPr>
          <p:nvPr/>
        </p:nvSpPr>
        <p:spPr bwMode="auto">
          <a:xfrm>
            <a:off x="1208088" y="1003300"/>
            <a:ext cx="546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Phage</a:t>
            </a:r>
          </a:p>
        </p:txBody>
      </p:sp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346075" y="1824038"/>
            <a:ext cx="100806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1: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sulfur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35</a:t>
            </a:r>
            <a:r>
              <a:rPr lang="en-US" sz="1400"/>
              <a:t>S)</a:t>
            </a:r>
          </a:p>
        </p:txBody>
      </p:sp>
      <p:sp>
        <p:nvSpPr>
          <p:cNvPr id="588807" name="Text Box 7"/>
          <p:cNvSpPr txBox="1">
            <a:spLocks noChangeArrowheads="1"/>
          </p:cNvSpPr>
          <p:nvPr/>
        </p:nvSpPr>
        <p:spPr bwMode="auto">
          <a:xfrm>
            <a:off x="3006725" y="660400"/>
            <a:ext cx="10350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protein</a:t>
            </a:r>
          </a:p>
        </p:txBody>
      </p:sp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3071813" y="1930400"/>
            <a:ext cx="414337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DNA</a:t>
            </a:r>
          </a:p>
        </p:txBody>
      </p:sp>
      <p:sp>
        <p:nvSpPr>
          <p:cNvPr id="588809" name="Text Box 9"/>
          <p:cNvSpPr txBox="1">
            <a:spLocks noChangeArrowheads="1"/>
          </p:cNvSpPr>
          <p:nvPr/>
        </p:nvSpPr>
        <p:spPr bwMode="auto">
          <a:xfrm>
            <a:off x="347663" y="4495800"/>
            <a:ext cx="1062037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Batch 2:</a:t>
            </a:r>
            <a:br>
              <a:rPr lang="en-US" sz="1400"/>
            </a:b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phosphorus</a:t>
            </a:r>
            <a:br>
              <a:rPr lang="en-US" sz="1400"/>
            </a:br>
            <a:r>
              <a:rPr lang="en-US" sz="1400"/>
              <a:t>(</a:t>
            </a:r>
            <a:r>
              <a:rPr lang="en-US" sz="1400" baseline="30000"/>
              <a:t>32</a:t>
            </a:r>
            <a:r>
              <a:rPr lang="en-US" sz="1400"/>
              <a:t>P)</a:t>
            </a:r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2859088" y="3424238"/>
            <a:ext cx="10223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Radioactive</a:t>
            </a:r>
            <a:br>
              <a:rPr lang="en-US" sz="1400"/>
            </a:br>
            <a:r>
              <a:rPr lang="en-US" sz="1400"/>
              <a:t>DNA</a:t>
            </a:r>
          </a:p>
        </p:txBody>
      </p:sp>
      <p:sp>
        <p:nvSpPr>
          <p:cNvPr id="588811" name="Text Box 11"/>
          <p:cNvSpPr txBox="1">
            <a:spLocks noChangeArrowheads="1"/>
          </p:cNvSpPr>
          <p:nvPr/>
        </p:nvSpPr>
        <p:spPr bwMode="auto">
          <a:xfrm>
            <a:off x="4354513" y="581025"/>
            <a:ext cx="625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Empty</a:t>
            </a:r>
            <a:br>
              <a:rPr lang="en-US" sz="1400"/>
            </a:br>
            <a:r>
              <a:rPr lang="en-US" sz="1400"/>
              <a:t>protein</a:t>
            </a:r>
            <a:br>
              <a:rPr lang="en-US" sz="1400"/>
            </a:br>
            <a:r>
              <a:rPr lang="en-US" sz="1400"/>
              <a:t>shell</a:t>
            </a:r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5334000" y="2246313"/>
            <a:ext cx="558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Phage</a:t>
            </a:r>
            <a:br>
              <a:rPr lang="en-US" sz="1400"/>
            </a:br>
            <a:r>
              <a:rPr lang="en-US" sz="1400"/>
              <a:t>DNA</a:t>
            </a:r>
          </a:p>
        </p:txBody>
      </p:sp>
      <p:sp>
        <p:nvSpPr>
          <p:cNvPr id="588813" name="Text Box 13"/>
          <p:cNvSpPr txBox="1">
            <a:spLocks noChangeArrowheads="1"/>
          </p:cNvSpPr>
          <p:nvPr/>
        </p:nvSpPr>
        <p:spPr bwMode="auto">
          <a:xfrm>
            <a:off x="5307013" y="2881313"/>
            <a:ext cx="90328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Centrifuge</a:t>
            </a:r>
          </a:p>
        </p:txBody>
      </p:sp>
      <p:sp>
        <p:nvSpPr>
          <p:cNvPr id="588814" name="Text Box 14"/>
          <p:cNvSpPr txBox="1">
            <a:spLocks noChangeArrowheads="1"/>
          </p:cNvSpPr>
          <p:nvPr/>
        </p:nvSpPr>
        <p:spPr bwMode="auto">
          <a:xfrm>
            <a:off x="5294313" y="5461000"/>
            <a:ext cx="8905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Centrifuge</a:t>
            </a:r>
          </a:p>
        </p:txBody>
      </p:sp>
      <p:sp>
        <p:nvSpPr>
          <p:cNvPr id="588815" name="Text Box 15"/>
          <p:cNvSpPr txBox="1">
            <a:spLocks noChangeArrowheads="1"/>
          </p:cNvSpPr>
          <p:nvPr/>
        </p:nvSpPr>
        <p:spPr bwMode="auto">
          <a:xfrm>
            <a:off x="7516813" y="884238"/>
            <a:ext cx="1300162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Radioactivity</a:t>
            </a:r>
            <a:br>
              <a:rPr lang="en-US" sz="1400"/>
            </a:br>
            <a:r>
              <a:rPr lang="en-US" sz="1400"/>
              <a:t>(phage protein)</a:t>
            </a:r>
            <a:br>
              <a:rPr lang="en-US" sz="1400"/>
            </a:br>
            <a:r>
              <a:rPr lang="en-US" sz="1400"/>
              <a:t>in liquid</a:t>
            </a:r>
          </a:p>
        </p:txBody>
      </p:sp>
      <p:sp>
        <p:nvSpPr>
          <p:cNvPr id="588816" name="Text Box 16"/>
          <p:cNvSpPr txBox="1">
            <a:spLocks noChangeArrowheads="1"/>
          </p:cNvSpPr>
          <p:nvPr/>
        </p:nvSpPr>
        <p:spPr bwMode="auto">
          <a:xfrm>
            <a:off x="6999288" y="3384550"/>
            <a:ext cx="16446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Pellet (bacterial</a:t>
            </a:r>
            <a:br>
              <a:rPr lang="en-US" sz="1400"/>
            </a:br>
            <a:r>
              <a:rPr lang="en-US" sz="1400"/>
              <a:t>cells and contents)</a:t>
            </a:r>
          </a:p>
        </p:txBody>
      </p:sp>
      <p:sp>
        <p:nvSpPr>
          <p:cNvPr id="588817" name="Text Box 17"/>
          <p:cNvSpPr txBox="1">
            <a:spLocks noChangeArrowheads="1"/>
          </p:cNvSpPr>
          <p:nvPr/>
        </p:nvSpPr>
        <p:spPr bwMode="auto">
          <a:xfrm>
            <a:off x="6961188" y="5832475"/>
            <a:ext cx="519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Pellet</a:t>
            </a:r>
          </a:p>
        </p:txBody>
      </p:sp>
      <p:sp>
        <p:nvSpPr>
          <p:cNvPr id="588818" name="Text Box 18"/>
          <p:cNvSpPr txBox="1">
            <a:spLocks noChangeArrowheads="1"/>
          </p:cNvSpPr>
          <p:nvPr/>
        </p:nvSpPr>
        <p:spPr bwMode="auto">
          <a:xfrm>
            <a:off x="7597775" y="5661025"/>
            <a:ext cx="11017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Radioactivity</a:t>
            </a:r>
            <a:br>
              <a:rPr lang="en-US" sz="1400"/>
            </a:br>
            <a:r>
              <a:rPr lang="en-US" sz="1400"/>
              <a:t>(phage DNA)</a:t>
            </a:r>
            <a:br>
              <a:rPr lang="en-US" sz="1400"/>
            </a:br>
            <a:r>
              <a:rPr lang="en-US" sz="1400"/>
              <a:t>in pellet</a:t>
            </a:r>
          </a:p>
        </p:txBody>
      </p:sp>
      <p:sp>
        <p:nvSpPr>
          <p:cNvPr id="588819" name="Line 19"/>
          <p:cNvSpPr>
            <a:spLocks noChangeShapeType="1"/>
          </p:cNvSpPr>
          <p:nvPr/>
        </p:nvSpPr>
        <p:spPr bwMode="auto">
          <a:xfrm>
            <a:off x="1706563" y="1520825"/>
            <a:ext cx="1190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0" name="Line 20"/>
          <p:cNvSpPr>
            <a:spLocks noChangeShapeType="1"/>
          </p:cNvSpPr>
          <p:nvPr/>
        </p:nvSpPr>
        <p:spPr bwMode="auto">
          <a:xfrm flipH="1">
            <a:off x="2711450" y="979488"/>
            <a:ext cx="2381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1" name="Line 21"/>
          <p:cNvSpPr>
            <a:spLocks noChangeShapeType="1"/>
          </p:cNvSpPr>
          <p:nvPr/>
        </p:nvSpPr>
        <p:spPr bwMode="auto">
          <a:xfrm>
            <a:off x="2751138" y="2024063"/>
            <a:ext cx="265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2" name="Line 22"/>
          <p:cNvSpPr>
            <a:spLocks noChangeShapeType="1"/>
          </p:cNvSpPr>
          <p:nvPr/>
        </p:nvSpPr>
        <p:spPr bwMode="auto">
          <a:xfrm flipH="1">
            <a:off x="2619375" y="3492500"/>
            <a:ext cx="171450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3" name="Line 23"/>
          <p:cNvSpPr>
            <a:spLocks noChangeShapeType="1"/>
          </p:cNvSpPr>
          <p:nvPr/>
        </p:nvSpPr>
        <p:spPr bwMode="auto">
          <a:xfrm>
            <a:off x="4986338" y="873125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4" name="Line 24"/>
          <p:cNvSpPr>
            <a:spLocks noChangeShapeType="1"/>
          </p:cNvSpPr>
          <p:nvPr/>
        </p:nvSpPr>
        <p:spPr bwMode="auto">
          <a:xfrm flipH="1">
            <a:off x="5556250" y="1614488"/>
            <a:ext cx="79375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5" name="Line 25"/>
          <p:cNvSpPr>
            <a:spLocks noChangeShapeType="1"/>
          </p:cNvSpPr>
          <p:nvPr/>
        </p:nvSpPr>
        <p:spPr bwMode="auto">
          <a:xfrm>
            <a:off x="6799263" y="3175000"/>
            <a:ext cx="158750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6" name="Line 26"/>
          <p:cNvSpPr>
            <a:spLocks noChangeShapeType="1"/>
          </p:cNvSpPr>
          <p:nvPr/>
        </p:nvSpPr>
        <p:spPr bwMode="auto">
          <a:xfrm>
            <a:off x="6799263" y="5754688"/>
            <a:ext cx="119062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7" name="AutoShape 27"/>
          <p:cNvSpPr>
            <a:spLocks/>
          </p:cNvSpPr>
          <p:nvPr/>
        </p:nvSpPr>
        <p:spPr bwMode="auto">
          <a:xfrm>
            <a:off x="1747838" y="900113"/>
            <a:ext cx="177800" cy="373062"/>
          </a:xfrm>
          <a:prstGeom prst="leftBrace">
            <a:avLst>
              <a:gd name="adj1" fmla="val 1748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8828" name="Text Box 28"/>
          <p:cNvSpPr txBox="1">
            <a:spLocks noChangeArrowheads="1"/>
          </p:cNvSpPr>
          <p:nvPr/>
        </p:nvSpPr>
        <p:spPr bwMode="auto">
          <a:xfrm>
            <a:off x="341313" y="441325"/>
            <a:ext cx="1193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rgbClr val="AF2228"/>
                </a:solidFill>
              </a:rPr>
              <a:t>EXPERIMENT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10300" y="330200"/>
            <a:ext cx="75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584200"/>
            <a:ext cx="8534400" cy="914400"/>
          </a:xfrm>
        </p:spPr>
        <p:txBody>
          <a:bodyPr/>
          <a:lstStyle/>
          <a:p>
            <a:r>
              <a:rPr lang="en-US" i="1"/>
              <a:t>Additional Evidence That DNA Is the Genetic Material</a:t>
            </a:r>
            <a:endParaRPr lang="en-US" sz="3400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533400" y="1905000"/>
            <a:ext cx="8534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It was known that DNA is a polymer of nucleotides, each consisting of a nitrogenous base, a sugar, and a phosphate group</a:t>
            </a:r>
          </a:p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In 1950, Erwin Chargaff reported that DNA composition varies from one species to the next</a:t>
            </a:r>
          </a:p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This evidence of diversity made DNA a more credible candidate for the genetic material</a:t>
            </a:r>
          </a:p>
          <a:p>
            <a:pPr marL="350838" indent="-350838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endParaRPr lang="en-US" sz="2800" b="0"/>
          </a:p>
        </p:txBody>
      </p:sp>
      <p:grpSp>
        <p:nvGrpSpPr>
          <p:cNvPr id="355336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5337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55339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991100"/>
          </a:xfrm>
        </p:spPr>
        <p:txBody>
          <a:bodyPr/>
          <a:lstStyle/>
          <a:p>
            <a:r>
              <a:rPr lang="en-US" sz="2800" dirty="0"/>
              <a:t>Two</a:t>
            </a:r>
            <a:r>
              <a:rPr lang="en-US" sz="2800" i="1" dirty="0"/>
              <a:t> </a:t>
            </a:r>
            <a:r>
              <a:rPr lang="en-US" sz="2800" dirty="0"/>
              <a:t>findings became known as Chargaff’s rules</a:t>
            </a:r>
          </a:p>
          <a:p>
            <a:pPr lvl="1"/>
            <a:r>
              <a:rPr lang="en-US" sz="2600" dirty="0"/>
              <a:t>The base composition of DNA varies between species</a:t>
            </a:r>
          </a:p>
          <a:p>
            <a:pPr lvl="1"/>
            <a:r>
              <a:rPr lang="en-US" sz="2600" dirty="0"/>
              <a:t>In any species the number of A and T bases are equal and the number of G and C bases are equal</a:t>
            </a:r>
          </a:p>
          <a:p>
            <a:r>
              <a:rPr lang="en-US" sz="2800" dirty="0"/>
              <a:t>The basis for these rules was not understood until the discovery of the double </a:t>
            </a:r>
            <a:r>
              <a:rPr lang="en-US" sz="2800" dirty="0" smtClean="0"/>
              <a:t>helix </a:t>
            </a:r>
            <a:endParaRPr lang="en-US" sz="2800" dirty="0"/>
          </a:p>
        </p:txBody>
      </p:sp>
      <p:grpSp>
        <p:nvGrpSpPr>
          <p:cNvPr id="35738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5738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16.5</a:t>
            </a:r>
          </a:p>
        </p:txBody>
      </p:sp>
      <p:pic>
        <p:nvPicPr>
          <p:cNvPr id="527363" name="Picture 3" descr="16_05DNAStrand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136525"/>
            <a:ext cx="4981575" cy="6584950"/>
          </a:xfrm>
          <a:prstGeom prst="rect">
            <a:avLst/>
          </a:prstGeom>
          <a:noFill/>
        </p:spPr>
      </p:pic>
      <p:sp>
        <p:nvSpPr>
          <p:cNvPr id="527364" name="Text Box 4"/>
          <p:cNvSpPr txBox="1">
            <a:spLocks noChangeArrowheads="1"/>
          </p:cNvSpPr>
          <p:nvPr/>
        </p:nvSpPr>
        <p:spPr bwMode="auto">
          <a:xfrm>
            <a:off x="2333625" y="169863"/>
            <a:ext cx="16700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/>
              <a:t>Sugar–phosphate</a:t>
            </a:r>
            <a:br>
              <a:rPr lang="en-US" sz="1500"/>
            </a:br>
            <a:r>
              <a:rPr lang="en-US" sz="1500"/>
              <a:t>backbone</a:t>
            </a:r>
          </a:p>
        </p:txBody>
      </p:sp>
      <p:sp>
        <p:nvSpPr>
          <p:cNvPr id="527365" name="Text Box 5"/>
          <p:cNvSpPr txBox="1">
            <a:spLocks noChangeArrowheads="1"/>
          </p:cNvSpPr>
          <p:nvPr/>
        </p:nvSpPr>
        <p:spPr bwMode="auto">
          <a:xfrm>
            <a:off x="4627563" y="165100"/>
            <a:ext cx="17240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Nitrogenous bases</a:t>
            </a:r>
          </a:p>
        </p:txBody>
      </p:sp>
      <p:sp>
        <p:nvSpPr>
          <p:cNvPr id="527366" name="Text Box 6"/>
          <p:cNvSpPr txBox="1">
            <a:spLocks noChangeArrowheads="1"/>
          </p:cNvSpPr>
          <p:nvPr/>
        </p:nvSpPr>
        <p:spPr bwMode="auto">
          <a:xfrm>
            <a:off x="5951538" y="1316038"/>
            <a:ext cx="11287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Thymine (T)</a:t>
            </a:r>
          </a:p>
        </p:txBody>
      </p:sp>
      <p:sp>
        <p:nvSpPr>
          <p:cNvPr id="527367" name="Text Box 7"/>
          <p:cNvSpPr txBox="1">
            <a:spLocks noChangeArrowheads="1"/>
          </p:cNvSpPr>
          <p:nvPr/>
        </p:nvSpPr>
        <p:spPr bwMode="auto">
          <a:xfrm>
            <a:off x="5945188" y="2552700"/>
            <a:ext cx="11287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Adenine (A)</a:t>
            </a:r>
          </a:p>
        </p:txBody>
      </p:sp>
      <p:sp>
        <p:nvSpPr>
          <p:cNvPr id="527368" name="Text Box 8"/>
          <p:cNvSpPr txBox="1">
            <a:spLocks noChangeArrowheads="1"/>
          </p:cNvSpPr>
          <p:nvPr/>
        </p:nvSpPr>
        <p:spPr bwMode="auto">
          <a:xfrm>
            <a:off x="5945188" y="3557588"/>
            <a:ext cx="11287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Cytosine (C)</a:t>
            </a:r>
          </a:p>
        </p:txBody>
      </p:sp>
      <p:sp>
        <p:nvSpPr>
          <p:cNvPr id="527369" name="Text Box 9"/>
          <p:cNvSpPr txBox="1">
            <a:spLocks noChangeArrowheads="1"/>
          </p:cNvSpPr>
          <p:nvPr/>
        </p:nvSpPr>
        <p:spPr bwMode="auto">
          <a:xfrm>
            <a:off x="5945188" y="5027613"/>
            <a:ext cx="1128712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Guanine (G)</a:t>
            </a:r>
          </a:p>
        </p:txBody>
      </p:sp>
      <p:sp>
        <p:nvSpPr>
          <p:cNvPr id="527370" name="Text Box 10"/>
          <p:cNvSpPr txBox="1">
            <a:spLocks noChangeArrowheads="1"/>
          </p:cNvSpPr>
          <p:nvPr/>
        </p:nvSpPr>
        <p:spPr bwMode="auto">
          <a:xfrm>
            <a:off x="4225925" y="5926138"/>
            <a:ext cx="16176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Nitrogenous base</a:t>
            </a:r>
          </a:p>
        </p:txBody>
      </p:sp>
      <p:sp>
        <p:nvSpPr>
          <p:cNvPr id="527371" name="Text Box 11"/>
          <p:cNvSpPr txBox="1">
            <a:spLocks noChangeArrowheads="1"/>
          </p:cNvSpPr>
          <p:nvPr/>
        </p:nvSpPr>
        <p:spPr bwMode="auto">
          <a:xfrm>
            <a:off x="2187575" y="4775200"/>
            <a:ext cx="99695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Phosphate</a:t>
            </a:r>
          </a:p>
        </p:txBody>
      </p:sp>
      <p:sp>
        <p:nvSpPr>
          <p:cNvPr id="527372" name="Text Box 12"/>
          <p:cNvSpPr txBox="1">
            <a:spLocks noChangeArrowheads="1"/>
          </p:cNvSpPr>
          <p:nvPr/>
        </p:nvSpPr>
        <p:spPr bwMode="auto">
          <a:xfrm>
            <a:off x="2181225" y="5840413"/>
            <a:ext cx="9699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/>
              <a:t>DNA </a:t>
            </a:r>
            <a:br>
              <a:rPr lang="en-US" sz="1500"/>
            </a:br>
            <a:r>
              <a:rPr lang="en-US" sz="1500"/>
              <a:t>nucleotide</a:t>
            </a:r>
          </a:p>
        </p:txBody>
      </p:sp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2989263" y="5484813"/>
            <a:ext cx="12223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500"/>
              <a:t>Sugar</a:t>
            </a:r>
            <a:br>
              <a:rPr lang="en-US" sz="1500"/>
            </a:br>
            <a:r>
              <a:rPr lang="en-US" sz="1500"/>
              <a:t>(deoxyribose)</a:t>
            </a:r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3411538" y="6051550"/>
            <a:ext cx="6127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C31C8E"/>
                </a:solidFill>
              </a:rPr>
              <a:t>3</a:t>
            </a:r>
            <a:r>
              <a:rPr lang="en-US" sz="15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5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27375" name="Text Box 15"/>
          <p:cNvSpPr txBox="1">
            <a:spLocks noChangeArrowheads="1"/>
          </p:cNvSpPr>
          <p:nvPr/>
        </p:nvSpPr>
        <p:spPr bwMode="auto">
          <a:xfrm>
            <a:off x="3497263" y="673100"/>
            <a:ext cx="6127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C31C8E"/>
                </a:solidFill>
              </a:rPr>
              <a:t>5</a:t>
            </a:r>
            <a:r>
              <a:rPr lang="en-US" sz="15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500">
                <a:solidFill>
                  <a:srgbClr val="C31C8E"/>
                </a:solidFill>
              </a:rPr>
              <a:t>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84200"/>
            <a:ext cx="8534400" cy="914400"/>
          </a:xfrm>
        </p:spPr>
        <p:txBody>
          <a:bodyPr/>
          <a:lstStyle/>
          <a:p>
            <a:pPr marL="57150"/>
            <a:r>
              <a:rPr lang="en-US"/>
              <a:t>Building a Structural Model of DNA: </a:t>
            </a:r>
            <a:r>
              <a:rPr lang="en-US" i="1"/>
              <a:t>Scientific Inquiry</a:t>
            </a:r>
            <a:endParaRPr lang="en-US" sz="3400" i="1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8534400" cy="4895850"/>
          </a:xfrm>
        </p:spPr>
        <p:txBody>
          <a:bodyPr/>
          <a:lstStyle/>
          <a:p>
            <a:r>
              <a:rPr lang="en-US" sz="2800" dirty="0" smtClean="0"/>
              <a:t>Watson &amp; Crick were awarded the Nobel prize for their molecular model of DNA</a:t>
            </a:r>
          </a:p>
          <a:p>
            <a:r>
              <a:rPr lang="en-US" sz="2800" dirty="0" smtClean="0"/>
              <a:t>After </a:t>
            </a:r>
            <a:r>
              <a:rPr lang="en-US" sz="2800" dirty="0"/>
              <a:t>DNA was accepted as the genetic material, the challenge was to determine how its structure accounts for its role in heredity</a:t>
            </a:r>
          </a:p>
          <a:p>
            <a:r>
              <a:rPr lang="en-US" sz="2800" dirty="0"/>
              <a:t>Maurice Wilkins and Rosalind Franklin were using a technique called X-ray crystallography to study molecular structure</a:t>
            </a:r>
          </a:p>
          <a:p>
            <a:r>
              <a:rPr lang="en-US" sz="2800" dirty="0"/>
              <a:t>Franklin produced a picture of the DNA molecule using this </a:t>
            </a:r>
            <a:r>
              <a:rPr lang="en-US" sz="2800" dirty="0" smtClean="0"/>
              <a:t>technique</a:t>
            </a:r>
            <a:endParaRPr lang="en-US" sz="2800" dirty="0"/>
          </a:p>
        </p:txBody>
      </p:sp>
      <p:grpSp>
        <p:nvGrpSpPr>
          <p:cNvPr id="36147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147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16.6</a:t>
            </a:r>
          </a:p>
        </p:txBody>
      </p:sp>
      <p:pic>
        <p:nvPicPr>
          <p:cNvPr id="539651" name="Picture 3" descr="16_06_XrayDiffraction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144588"/>
            <a:ext cx="6681787" cy="4567237"/>
          </a:xfrm>
          <a:prstGeom prst="rect">
            <a:avLst/>
          </a:prstGeom>
          <a:noFill/>
        </p:spPr>
      </p:pic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1266825" y="5019675"/>
            <a:ext cx="23320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(a) Rosalind Franklin</a:t>
            </a:r>
          </a:p>
        </p:txBody>
      </p:sp>
      <p:grpSp>
        <p:nvGrpSpPr>
          <p:cNvPr id="539653" name="Group 5"/>
          <p:cNvGrpSpPr>
            <a:grpSpLocks/>
          </p:cNvGrpSpPr>
          <p:nvPr/>
        </p:nvGrpSpPr>
        <p:grpSpPr bwMode="auto">
          <a:xfrm>
            <a:off x="4249738" y="5027613"/>
            <a:ext cx="3284537" cy="528637"/>
            <a:chOff x="2677" y="3167"/>
            <a:chExt cx="2069" cy="333"/>
          </a:xfrm>
        </p:grpSpPr>
        <p:sp>
          <p:nvSpPr>
            <p:cNvPr id="539654" name="Text Box 6"/>
            <p:cNvSpPr txBox="1">
              <a:spLocks noChangeArrowheads="1"/>
            </p:cNvSpPr>
            <p:nvPr/>
          </p:nvSpPr>
          <p:spPr bwMode="auto">
            <a:xfrm>
              <a:off x="2677" y="3167"/>
              <a:ext cx="219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(b)</a:t>
              </a:r>
            </a:p>
          </p:txBody>
        </p:sp>
        <p:sp>
          <p:nvSpPr>
            <p:cNvPr id="539655" name="Text Box 7"/>
            <p:cNvSpPr txBox="1">
              <a:spLocks noChangeArrowheads="1"/>
            </p:cNvSpPr>
            <p:nvPr/>
          </p:nvSpPr>
          <p:spPr bwMode="auto">
            <a:xfrm>
              <a:off x="2902" y="3167"/>
              <a:ext cx="184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Franklin’s X-ray diffraction</a:t>
              </a:r>
              <a:br>
                <a:rPr lang="en-US" sz="1800"/>
              </a:br>
              <a:r>
                <a:rPr lang="en-US" sz="1800"/>
                <a:t>photograph of 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8534400" cy="4895850"/>
          </a:xfrm>
        </p:spPr>
        <p:txBody>
          <a:bodyPr/>
          <a:lstStyle/>
          <a:p>
            <a:r>
              <a:rPr lang="en-US" sz="2800"/>
              <a:t>Franklin’s X-ray crystallographic images of DNA enabled Watson to deduce that DNA was helical  </a:t>
            </a:r>
          </a:p>
          <a:p>
            <a:r>
              <a:rPr lang="en-US" sz="2800"/>
              <a:t>The X-ray images also enabled Watson to deduce the width of the helix and the spacing of the nitrogenous bases</a:t>
            </a:r>
          </a:p>
          <a:p>
            <a:r>
              <a:rPr lang="en-US" sz="2800"/>
              <a:t>The pattern in the photo suggested that the DNA molecule was made up of two strands, forming a </a:t>
            </a:r>
            <a:r>
              <a:rPr lang="en-US" sz="2800" b="1"/>
              <a:t>double helix</a:t>
            </a:r>
          </a:p>
        </p:txBody>
      </p:sp>
      <p:grpSp>
        <p:nvGrpSpPr>
          <p:cNvPr id="369671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9672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002" name="Picture 58" descr="16_07aDoubleHelix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36525"/>
            <a:ext cx="8359775" cy="6584950"/>
          </a:xfrm>
          <a:prstGeom prst="rect">
            <a:avLst/>
          </a:prstGeom>
          <a:noFill/>
        </p:spPr>
      </p:pic>
      <p:sp>
        <p:nvSpPr>
          <p:cNvPr id="595003" name="Text Box 59"/>
          <p:cNvSpPr txBox="1">
            <a:spLocks noChangeArrowheads="1"/>
          </p:cNvSpPr>
          <p:nvPr/>
        </p:nvSpPr>
        <p:spPr bwMode="auto">
          <a:xfrm>
            <a:off x="2824163" y="1598613"/>
            <a:ext cx="9461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3.4 nm</a:t>
            </a:r>
          </a:p>
        </p:txBody>
      </p:sp>
      <p:sp>
        <p:nvSpPr>
          <p:cNvPr id="595004" name="Text Box 60"/>
          <p:cNvSpPr txBox="1">
            <a:spLocks noChangeArrowheads="1"/>
          </p:cNvSpPr>
          <p:nvPr/>
        </p:nvSpPr>
        <p:spPr bwMode="auto">
          <a:xfrm>
            <a:off x="777875" y="3255963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1 nm</a:t>
            </a:r>
          </a:p>
        </p:txBody>
      </p:sp>
      <p:sp>
        <p:nvSpPr>
          <p:cNvPr id="595005" name="Text Box 61"/>
          <p:cNvSpPr txBox="1">
            <a:spLocks noChangeArrowheads="1"/>
          </p:cNvSpPr>
          <p:nvPr/>
        </p:nvSpPr>
        <p:spPr bwMode="auto">
          <a:xfrm>
            <a:off x="2868613" y="5426075"/>
            <a:ext cx="9461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0.34 nm</a:t>
            </a:r>
          </a:p>
        </p:txBody>
      </p:sp>
      <p:sp>
        <p:nvSpPr>
          <p:cNvPr id="595006" name="Text Box 62"/>
          <p:cNvSpPr txBox="1">
            <a:spLocks noChangeArrowheads="1"/>
          </p:cNvSpPr>
          <p:nvPr/>
        </p:nvSpPr>
        <p:spPr bwMode="auto">
          <a:xfrm>
            <a:off x="5170488" y="531813"/>
            <a:ext cx="17097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Hydrogen bond</a:t>
            </a:r>
          </a:p>
        </p:txBody>
      </p:sp>
      <p:grpSp>
        <p:nvGrpSpPr>
          <p:cNvPr id="595007" name="Group 63"/>
          <p:cNvGrpSpPr>
            <a:grpSpLocks/>
          </p:cNvGrpSpPr>
          <p:nvPr/>
        </p:nvGrpSpPr>
        <p:grpSpPr bwMode="auto">
          <a:xfrm>
            <a:off x="460375" y="6064250"/>
            <a:ext cx="2103438" cy="523875"/>
            <a:chOff x="215" y="3428"/>
            <a:chExt cx="1079" cy="270"/>
          </a:xfrm>
        </p:grpSpPr>
        <p:sp>
          <p:nvSpPr>
            <p:cNvPr id="595008" name="Text Box 64"/>
            <p:cNvSpPr txBox="1">
              <a:spLocks noChangeArrowheads="1"/>
            </p:cNvSpPr>
            <p:nvPr/>
          </p:nvSpPr>
          <p:spPr bwMode="auto">
            <a:xfrm>
              <a:off x="215" y="3428"/>
              <a:ext cx="143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(a)</a:t>
              </a:r>
            </a:p>
          </p:txBody>
        </p:sp>
        <p:sp>
          <p:nvSpPr>
            <p:cNvPr id="595009" name="Text Box 65"/>
            <p:cNvSpPr txBox="1">
              <a:spLocks noChangeArrowheads="1"/>
            </p:cNvSpPr>
            <p:nvPr/>
          </p:nvSpPr>
          <p:spPr bwMode="auto">
            <a:xfrm>
              <a:off x="385" y="3432"/>
              <a:ext cx="90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Key features of</a:t>
              </a:r>
              <a:br>
                <a:rPr lang="en-US" sz="1800"/>
              </a:br>
              <a:r>
                <a:rPr lang="en-US" sz="1800"/>
                <a:t>DNA structure</a:t>
              </a:r>
            </a:p>
          </p:txBody>
        </p:sp>
      </p:grpSp>
      <p:sp>
        <p:nvSpPr>
          <p:cNvPr id="595010" name="Text Box 66"/>
          <p:cNvSpPr txBox="1">
            <a:spLocks noChangeArrowheads="1"/>
          </p:cNvSpPr>
          <p:nvPr/>
        </p:nvSpPr>
        <p:spPr bwMode="auto">
          <a:xfrm>
            <a:off x="3840163" y="6057900"/>
            <a:ext cx="318928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(b) Partial chemical structure</a:t>
            </a:r>
          </a:p>
        </p:txBody>
      </p:sp>
      <p:sp>
        <p:nvSpPr>
          <p:cNvPr id="595011" name="Text Box 67"/>
          <p:cNvSpPr txBox="1">
            <a:spLocks noChangeArrowheads="1"/>
          </p:cNvSpPr>
          <p:nvPr/>
        </p:nvSpPr>
        <p:spPr bwMode="auto">
          <a:xfrm>
            <a:off x="4205288" y="5005388"/>
            <a:ext cx="752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3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2" name="Text Box 68"/>
          <p:cNvSpPr txBox="1">
            <a:spLocks noChangeArrowheads="1"/>
          </p:cNvSpPr>
          <p:nvPr/>
        </p:nvSpPr>
        <p:spPr bwMode="auto">
          <a:xfrm>
            <a:off x="8040688" y="5562600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5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3" name="Text Box 69"/>
          <p:cNvSpPr txBox="1">
            <a:spLocks noChangeArrowheads="1"/>
          </p:cNvSpPr>
          <p:nvPr/>
        </p:nvSpPr>
        <p:spPr bwMode="auto">
          <a:xfrm>
            <a:off x="7697788" y="706438"/>
            <a:ext cx="752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3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4" name="Text Box 70"/>
          <p:cNvSpPr txBox="1">
            <a:spLocks noChangeArrowheads="1"/>
          </p:cNvSpPr>
          <p:nvPr/>
        </p:nvSpPr>
        <p:spPr bwMode="auto">
          <a:xfrm>
            <a:off x="3702050" y="152400"/>
            <a:ext cx="752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C31C8E"/>
                </a:solidFill>
              </a:rPr>
              <a:t>5</a:t>
            </a:r>
            <a:r>
              <a:rPr lang="en-US" sz="1800">
                <a:solidFill>
                  <a:srgbClr val="C31C8E"/>
                </a:solidFill>
                <a:sym typeface="Symbol" pitchFamily="18" charset="2"/>
              </a:rPr>
              <a:t></a:t>
            </a:r>
            <a:r>
              <a:rPr lang="en-US" sz="1800">
                <a:solidFill>
                  <a:srgbClr val="C31C8E"/>
                </a:solidFill>
              </a:rPr>
              <a:t> end</a:t>
            </a:r>
          </a:p>
        </p:txBody>
      </p:sp>
      <p:sp>
        <p:nvSpPr>
          <p:cNvPr id="595015" name="Text Box 71"/>
          <p:cNvSpPr txBox="1">
            <a:spLocks noChangeArrowheads="1"/>
          </p:cNvSpPr>
          <p:nvPr/>
        </p:nvSpPr>
        <p:spPr bwMode="auto">
          <a:xfrm>
            <a:off x="5526088" y="120491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16" name="Text Box 72"/>
          <p:cNvSpPr txBox="1">
            <a:spLocks noChangeArrowheads="1"/>
          </p:cNvSpPr>
          <p:nvPr/>
        </p:nvSpPr>
        <p:spPr bwMode="auto">
          <a:xfrm>
            <a:off x="6843713" y="4356100"/>
            <a:ext cx="1809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17" name="Text Box 73"/>
          <p:cNvSpPr txBox="1">
            <a:spLocks noChangeArrowheads="1"/>
          </p:cNvSpPr>
          <p:nvPr/>
        </p:nvSpPr>
        <p:spPr bwMode="auto">
          <a:xfrm>
            <a:off x="6477000" y="119856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18" name="Text Box 74"/>
          <p:cNvSpPr txBox="1">
            <a:spLocks noChangeArrowheads="1"/>
          </p:cNvSpPr>
          <p:nvPr/>
        </p:nvSpPr>
        <p:spPr bwMode="auto">
          <a:xfrm>
            <a:off x="5854700" y="4362450"/>
            <a:ext cx="1809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19" name="Text Box 75"/>
          <p:cNvSpPr txBox="1">
            <a:spLocks noChangeArrowheads="1"/>
          </p:cNvSpPr>
          <p:nvPr/>
        </p:nvSpPr>
        <p:spPr bwMode="auto">
          <a:xfrm>
            <a:off x="5880100" y="225266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20" name="Text Box 76"/>
          <p:cNvSpPr txBox="1">
            <a:spLocks noChangeArrowheads="1"/>
          </p:cNvSpPr>
          <p:nvPr/>
        </p:nvSpPr>
        <p:spPr bwMode="auto">
          <a:xfrm>
            <a:off x="6451600" y="3308350"/>
            <a:ext cx="180975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21" name="Text Box 77"/>
          <p:cNvSpPr txBox="1">
            <a:spLocks noChangeArrowheads="1"/>
          </p:cNvSpPr>
          <p:nvPr/>
        </p:nvSpPr>
        <p:spPr bwMode="auto">
          <a:xfrm>
            <a:off x="6843713" y="225901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2" name="Text Box 78"/>
          <p:cNvSpPr txBox="1">
            <a:spLocks noChangeArrowheads="1"/>
          </p:cNvSpPr>
          <p:nvPr/>
        </p:nvSpPr>
        <p:spPr bwMode="auto">
          <a:xfrm>
            <a:off x="5500688" y="3300413"/>
            <a:ext cx="180975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3" name="Text Box 79"/>
          <p:cNvSpPr txBox="1">
            <a:spLocks noChangeArrowheads="1"/>
          </p:cNvSpPr>
          <p:nvPr/>
        </p:nvSpPr>
        <p:spPr bwMode="auto">
          <a:xfrm>
            <a:off x="1860550" y="3444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4" name="Text Box 80"/>
          <p:cNvSpPr txBox="1">
            <a:spLocks noChangeArrowheads="1"/>
          </p:cNvSpPr>
          <p:nvPr/>
        </p:nvSpPr>
        <p:spPr bwMode="auto">
          <a:xfrm>
            <a:off x="1114425" y="6286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5" name="Text Box 81"/>
          <p:cNvSpPr txBox="1">
            <a:spLocks noChangeArrowheads="1"/>
          </p:cNvSpPr>
          <p:nvPr/>
        </p:nvSpPr>
        <p:spPr bwMode="auto">
          <a:xfrm>
            <a:off x="1716088" y="9334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6" name="Text Box 82"/>
          <p:cNvSpPr txBox="1">
            <a:spLocks noChangeArrowheads="1"/>
          </p:cNvSpPr>
          <p:nvPr/>
        </p:nvSpPr>
        <p:spPr bwMode="auto">
          <a:xfrm>
            <a:off x="938213" y="12112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7" name="Text Box 83"/>
          <p:cNvSpPr txBox="1">
            <a:spLocks noChangeArrowheads="1"/>
          </p:cNvSpPr>
          <p:nvPr/>
        </p:nvSpPr>
        <p:spPr bwMode="auto">
          <a:xfrm>
            <a:off x="1744663" y="21780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8" name="Text Box 84"/>
          <p:cNvSpPr txBox="1">
            <a:spLocks noChangeArrowheads="1"/>
          </p:cNvSpPr>
          <p:nvPr/>
        </p:nvSpPr>
        <p:spPr bwMode="auto">
          <a:xfrm>
            <a:off x="1152525" y="25082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29" name="Text Box 85"/>
          <p:cNvSpPr txBox="1">
            <a:spLocks noChangeArrowheads="1"/>
          </p:cNvSpPr>
          <p:nvPr/>
        </p:nvSpPr>
        <p:spPr bwMode="auto">
          <a:xfrm>
            <a:off x="1089025" y="380523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30" name="Text Box 86"/>
          <p:cNvSpPr txBox="1">
            <a:spLocks noChangeArrowheads="1"/>
          </p:cNvSpPr>
          <p:nvPr/>
        </p:nvSpPr>
        <p:spPr bwMode="auto">
          <a:xfrm>
            <a:off x="1652588" y="41084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31" name="Text Box 87"/>
          <p:cNvSpPr txBox="1">
            <a:spLocks noChangeArrowheads="1"/>
          </p:cNvSpPr>
          <p:nvPr/>
        </p:nvSpPr>
        <p:spPr bwMode="auto">
          <a:xfrm>
            <a:off x="571500" y="44005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C</a:t>
            </a:r>
          </a:p>
        </p:txBody>
      </p:sp>
      <p:sp>
        <p:nvSpPr>
          <p:cNvPr id="595032" name="Text Box 88"/>
          <p:cNvSpPr txBox="1">
            <a:spLocks noChangeArrowheads="1"/>
          </p:cNvSpPr>
          <p:nvPr/>
        </p:nvSpPr>
        <p:spPr bwMode="auto">
          <a:xfrm>
            <a:off x="2352675" y="33813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3" name="Text Box 89"/>
          <p:cNvSpPr txBox="1">
            <a:spLocks noChangeArrowheads="1"/>
          </p:cNvSpPr>
          <p:nvPr/>
        </p:nvSpPr>
        <p:spPr bwMode="auto">
          <a:xfrm>
            <a:off x="1684338" y="6350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4" name="Text Box 90"/>
          <p:cNvSpPr txBox="1">
            <a:spLocks noChangeArrowheads="1"/>
          </p:cNvSpPr>
          <p:nvPr/>
        </p:nvSpPr>
        <p:spPr bwMode="auto">
          <a:xfrm>
            <a:off x="1174750" y="9398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5" name="Text Box 91"/>
          <p:cNvSpPr txBox="1">
            <a:spLocks noChangeArrowheads="1"/>
          </p:cNvSpPr>
          <p:nvPr/>
        </p:nvSpPr>
        <p:spPr bwMode="auto">
          <a:xfrm>
            <a:off x="539750" y="12065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6" name="Text Box 92"/>
          <p:cNvSpPr txBox="1">
            <a:spLocks noChangeArrowheads="1"/>
          </p:cNvSpPr>
          <p:nvPr/>
        </p:nvSpPr>
        <p:spPr bwMode="auto">
          <a:xfrm>
            <a:off x="1201738" y="21732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7" name="Text Box 93"/>
          <p:cNvSpPr txBox="1">
            <a:spLocks noChangeArrowheads="1"/>
          </p:cNvSpPr>
          <p:nvPr/>
        </p:nvSpPr>
        <p:spPr bwMode="auto">
          <a:xfrm>
            <a:off x="1682750" y="25034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8" name="Text Box 94"/>
          <p:cNvSpPr txBox="1">
            <a:spLocks noChangeArrowheads="1"/>
          </p:cNvSpPr>
          <p:nvPr/>
        </p:nvSpPr>
        <p:spPr bwMode="auto">
          <a:xfrm>
            <a:off x="1698625" y="38115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39" name="Text Box 95"/>
          <p:cNvSpPr txBox="1">
            <a:spLocks noChangeArrowheads="1"/>
          </p:cNvSpPr>
          <p:nvPr/>
        </p:nvSpPr>
        <p:spPr bwMode="auto">
          <a:xfrm>
            <a:off x="1146175" y="41163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40" name="Text Box 96"/>
          <p:cNvSpPr txBox="1">
            <a:spLocks noChangeArrowheads="1"/>
          </p:cNvSpPr>
          <p:nvPr/>
        </p:nvSpPr>
        <p:spPr bwMode="auto">
          <a:xfrm>
            <a:off x="946150" y="43957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G</a:t>
            </a:r>
          </a:p>
        </p:txBody>
      </p:sp>
      <p:sp>
        <p:nvSpPr>
          <p:cNvPr id="595041" name="Text Box 97"/>
          <p:cNvSpPr txBox="1">
            <a:spLocks noChangeArrowheads="1"/>
          </p:cNvSpPr>
          <p:nvPr/>
        </p:nvSpPr>
        <p:spPr bwMode="auto">
          <a:xfrm>
            <a:off x="682625" y="186531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2" name="Text Box 98"/>
          <p:cNvSpPr txBox="1">
            <a:spLocks noChangeArrowheads="1"/>
          </p:cNvSpPr>
          <p:nvPr/>
        </p:nvSpPr>
        <p:spPr bwMode="auto">
          <a:xfrm>
            <a:off x="2192338" y="28622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3" name="Text Box 99"/>
          <p:cNvSpPr txBox="1">
            <a:spLocks noChangeArrowheads="1"/>
          </p:cNvSpPr>
          <p:nvPr/>
        </p:nvSpPr>
        <p:spPr bwMode="auto">
          <a:xfrm>
            <a:off x="1939925" y="349885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4" name="Text Box 100"/>
          <p:cNvSpPr txBox="1">
            <a:spLocks noChangeArrowheads="1"/>
          </p:cNvSpPr>
          <p:nvPr/>
        </p:nvSpPr>
        <p:spPr bwMode="auto">
          <a:xfrm>
            <a:off x="1174750" y="49958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5" name="Text Box 101"/>
          <p:cNvSpPr txBox="1">
            <a:spLocks noChangeArrowheads="1"/>
          </p:cNvSpPr>
          <p:nvPr/>
        </p:nvSpPr>
        <p:spPr bwMode="auto">
          <a:xfrm>
            <a:off x="1768475" y="532288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6" name="Text Box 102"/>
          <p:cNvSpPr txBox="1">
            <a:spLocks noChangeArrowheads="1"/>
          </p:cNvSpPr>
          <p:nvPr/>
        </p:nvSpPr>
        <p:spPr bwMode="auto">
          <a:xfrm>
            <a:off x="833438" y="5616575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T</a:t>
            </a:r>
          </a:p>
        </p:txBody>
      </p:sp>
      <p:sp>
        <p:nvSpPr>
          <p:cNvPr id="595047" name="Text Box 103"/>
          <p:cNvSpPr txBox="1">
            <a:spLocks noChangeArrowheads="1"/>
          </p:cNvSpPr>
          <p:nvPr/>
        </p:nvSpPr>
        <p:spPr bwMode="auto">
          <a:xfrm>
            <a:off x="1187450" y="185896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48" name="Text Box 104"/>
          <p:cNvSpPr txBox="1">
            <a:spLocks noChangeArrowheads="1"/>
          </p:cNvSpPr>
          <p:nvPr/>
        </p:nvSpPr>
        <p:spPr bwMode="auto">
          <a:xfrm>
            <a:off x="1662113" y="285591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49" name="Text Box 105"/>
          <p:cNvSpPr txBox="1">
            <a:spLocks noChangeArrowheads="1"/>
          </p:cNvSpPr>
          <p:nvPr/>
        </p:nvSpPr>
        <p:spPr bwMode="auto">
          <a:xfrm>
            <a:off x="2366963" y="3505200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0" name="Text Box 106"/>
          <p:cNvSpPr txBox="1">
            <a:spLocks noChangeArrowheads="1"/>
          </p:cNvSpPr>
          <p:nvPr/>
        </p:nvSpPr>
        <p:spPr bwMode="auto">
          <a:xfrm>
            <a:off x="669925" y="5002213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1" name="Text Box 107"/>
          <p:cNvSpPr txBox="1">
            <a:spLocks noChangeArrowheads="1"/>
          </p:cNvSpPr>
          <p:nvPr/>
        </p:nvSpPr>
        <p:spPr bwMode="auto">
          <a:xfrm>
            <a:off x="1185863" y="5316538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2" name="Text Box 108"/>
          <p:cNvSpPr txBox="1">
            <a:spLocks noChangeArrowheads="1"/>
          </p:cNvSpPr>
          <p:nvPr/>
        </p:nvSpPr>
        <p:spPr bwMode="auto">
          <a:xfrm>
            <a:off x="1416050" y="5610225"/>
            <a:ext cx="180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A</a:t>
            </a:r>
          </a:p>
        </p:txBody>
      </p:sp>
      <p:sp>
        <p:nvSpPr>
          <p:cNvPr id="595053" name="Line 109"/>
          <p:cNvSpPr>
            <a:spLocks noChangeShapeType="1"/>
          </p:cNvSpPr>
          <p:nvPr/>
        </p:nvSpPr>
        <p:spPr bwMode="auto">
          <a:xfrm>
            <a:off x="6005513" y="781050"/>
            <a:ext cx="127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16.7a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16.UN01</a:t>
            </a:r>
          </a:p>
        </p:txBody>
      </p:sp>
      <p:pic>
        <p:nvPicPr>
          <p:cNvPr id="531459" name="Picture 3" descr="16_UN01BasePair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16038"/>
            <a:ext cx="8548687" cy="4224337"/>
          </a:xfrm>
          <a:prstGeom prst="rect">
            <a:avLst/>
          </a:prstGeom>
          <a:noFill/>
        </p:spPr>
      </p:pic>
      <p:sp>
        <p:nvSpPr>
          <p:cNvPr id="531460" name="Text Box 4"/>
          <p:cNvSpPr txBox="1">
            <a:spLocks noChangeArrowheads="1"/>
          </p:cNvSpPr>
          <p:nvPr/>
        </p:nvSpPr>
        <p:spPr bwMode="auto">
          <a:xfrm>
            <a:off x="3590925" y="1768475"/>
            <a:ext cx="38211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/>
              <a:t>Purine </a:t>
            </a:r>
            <a:r>
              <a:rPr lang="en-US">
                <a:sym typeface="Symbol" pitchFamily="18" charset="2"/>
              </a:rPr>
              <a:t></a:t>
            </a:r>
            <a:r>
              <a:rPr lang="en-US"/>
              <a:t> purine: too wide</a:t>
            </a:r>
          </a:p>
        </p:txBody>
      </p:sp>
      <p:sp>
        <p:nvSpPr>
          <p:cNvPr id="531461" name="Text Box 5"/>
          <p:cNvSpPr txBox="1">
            <a:spLocks noChangeArrowheads="1"/>
          </p:cNvSpPr>
          <p:nvPr/>
        </p:nvSpPr>
        <p:spPr bwMode="auto">
          <a:xfrm>
            <a:off x="3598863" y="3165475"/>
            <a:ext cx="52371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/>
              <a:t>Pyrimidine </a:t>
            </a:r>
            <a:r>
              <a:rPr lang="en-US">
                <a:sym typeface="Symbol" pitchFamily="18" charset="2"/>
              </a:rPr>
              <a:t></a:t>
            </a:r>
            <a:r>
              <a:rPr lang="en-US"/>
              <a:t> pyrimidine: too narrow</a:t>
            </a:r>
          </a:p>
        </p:txBody>
      </p:sp>
      <p:sp>
        <p:nvSpPr>
          <p:cNvPr id="531462" name="Text Box 6"/>
          <p:cNvSpPr txBox="1">
            <a:spLocks noChangeArrowheads="1"/>
          </p:cNvSpPr>
          <p:nvPr/>
        </p:nvSpPr>
        <p:spPr bwMode="auto">
          <a:xfrm>
            <a:off x="3592513" y="4322763"/>
            <a:ext cx="388461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/>
              <a:t>Purine </a:t>
            </a:r>
            <a:r>
              <a:rPr lang="en-US">
                <a:sym typeface="Symbol" pitchFamily="18" charset="2"/>
              </a:rPr>
              <a:t></a:t>
            </a:r>
            <a:r>
              <a:rPr lang="en-US"/>
              <a:t> pyrimidine: width</a:t>
            </a:r>
            <a:br>
              <a:rPr lang="en-US"/>
            </a:br>
            <a:r>
              <a:rPr lang="en-US"/>
              <a:t>consistent with X-ray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571500"/>
            <a:ext cx="8713787" cy="914400"/>
          </a:xfrm>
        </p:spPr>
        <p:txBody>
          <a:bodyPr/>
          <a:lstStyle/>
          <a:p>
            <a:r>
              <a:rPr lang="en-US"/>
              <a:t>The Search for the Genetic Material: </a:t>
            </a:r>
            <a:r>
              <a:rPr lang="en-US" i="1"/>
              <a:t>Scientific Inquiry</a:t>
            </a:r>
            <a:endParaRPr lang="en-US" sz="3400" i="1">
              <a:solidFill>
                <a:srgbClr val="993366"/>
              </a:solidFill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35163"/>
            <a:ext cx="8534400" cy="4922837"/>
          </a:xfrm>
        </p:spPr>
        <p:txBody>
          <a:bodyPr/>
          <a:lstStyle/>
          <a:p>
            <a:pPr marL="350838" indent="-350838">
              <a:lnSpc>
                <a:spcPct val="90000"/>
              </a:lnSpc>
            </a:pPr>
            <a:r>
              <a:rPr lang="en-US" sz="2800" dirty="0"/>
              <a:t>When T. H. Morgan’s group showed that genes are located on chromosomes, the two components of chromosomes—DNA and protein—became candidates for the genetic material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The key factor in determining the genetic material was choosing appropriate experimental organisms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/>
              <a:t>The role of DNA in heredity was first discovered by studying bacteria and the viruses that infect </a:t>
            </a:r>
            <a:r>
              <a:rPr lang="en-US" sz="2800" dirty="0" smtClean="0"/>
              <a:t>them</a:t>
            </a:r>
          </a:p>
          <a:p>
            <a:pPr marL="350838" indent="-350838">
              <a:lnSpc>
                <a:spcPct val="90000"/>
              </a:lnSpc>
            </a:pPr>
            <a:r>
              <a:rPr lang="en-US" sz="2800" dirty="0" smtClean="0"/>
              <a:t>Protein and amino acid diversity is greater compared to nucleic acid/nucleotides so they were thought to be the likely genetic material </a:t>
            </a:r>
          </a:p>
        </p:txBody>
      </p:sp>
      <p:grpSp>
        <p:nvGrpSpPr>
          <p:cNvPr id="33280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280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895850"/>
          </a:xfrm>
        </p:spPr>
        <p:txBody>
          <a:bodyPr/>
          <a:lstStyle/>
          <a:p>
            <a:r>
              <a:rPr lang="en-US" sz="2800" dirty="0"/>
              <a:t>Watson and Crick reasoned that the pairing was more specific, dictated by the base structures</a:t>
            </a:r>
          </a:p>
          <a:p>
            <a:r>
              <a:rPr lang="en-US" sz="2800" dirty="0"/>
              <a:t>They determined that adenine (A) paired only with thymine (T), and guanine (G) paired only with cytosine (C)</a:t>
            </a:r>
          </a:p>
          <a:p>
            <a:r>
              <a:rPr lang="en-US" sz="2800" dirty="0"/>
              <a:t>The Watson-Crick model explains Chargaff’s rules: in any organism the amount of A = T, and the amount of G = </a:t>
            </a:r>
            <a:r>
              <a:rPr lang="en-US" sz="2800" dirty="0" smtClean="0"/>
              <a:t>C</a:t>
            </a:r>
          </a:p>
          <a:p>
            <a:r>
              <a:rPr lang="en-US" sz="2800" dirty="0" smtClean="0"/>
              <a:t>(17 &amp; 18 apply knowledge)</a:t>
            </a:r>
            <a:endParaRPr lang="en-US" sz="2800" dirty="0"/>
          </a:p>
        </p:txBody>
      </p:sp>
      <p:grpSp>
        <p:nvGrpSpPr>
          <p:cNvPr id="38400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400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84200"/>
            <a:ext cx="8534400" cy="914400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/>
              <a:t>proteins work together in DNA replication and repair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58200" cy="3524250"/>
          </a:xfrm>
        </p:spPr>
        <p:txBody>
          <a:bodyPr/>
          <a:lstStyle/>
          <a:p>
            <a:r>
              <a:rPr lang="en-US" sz="2800"/>
              <a:t>The relationship between structure and function is manifest in the double helix</a:t>
            </a:r>
          </a:p>
          <a:p>
            <a:r>
              <a:rPr lang="en-US" sz="2800"/>
              <a:t>Watson and Crick noted that the specific base pairing suggested a possible copying mechanism for genetic material</a:t>
            </a:r>
          </a:p>
        </p:txBody>
      </p:sp>
      <p:grpSp>
        <p:nvGrpSpPr>
          <p:cNvPr id="388102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88103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16.9-3</a:t>
            </a:r>
          </a:p>
        </p:txBody>
      </p:sp>
      <p:pic>
        <p:nvPicPr>
          <p:cNvPr id="601091" name="Picture 3" descr="16_09DNAReplication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554163"/>
            <a:ext cx="8548687" cy="3749675"/>
          </a:xfrm>
          <a:prstGeom prst="rect">
            <a:avLst/>
          </a:prstGeom>
          <a:noFill/>
        </p:spPr>
      </p:pic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328613" y="4157663"/>
            <a:ext cx="2159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(a) Parent molecule</a:t>
            </a:r>
          </a:p>
        </p:txBody>
      </p:sp>
      <p:grpSp>
        <p:nvGrpSpPr>
          <p:cNvPr id="601093" name="Group 5"/>
          <p:cNvGrpSpPr>
            <a:grpSpLocks/>
          </p:cNvGrpSpPr>
          <p:nvPr/>
        </p:nvGrpSpPr>
        <p:grpSpPr bwMode="auto">
          <a:xfrm>
            <a:off x="3022600" y="4144963"/>
            <a:ext cx="1951038" cy="565150"/>
            <a:chOff x="1904" y="2611"/>
            <a:chExt cx="1229" cy="356"/>
          </a:xfrm>
        </p:grpSpPr>
        <p:sp>
          <p:nvSpPr>
            <p:cNvPr id="601094" name="Text Box 6"/>
            <p:cNvSpPr txBox="1">
              <a:spLocks noChangeArrowheads="1"/>
            </p:cNvSpPr>
            <p:nvPr/>
          </p:nvSpPr>
          <p:spPr bwMode="auto">
            <a:xfrm>
              <a:off x="1904" y="2615"/>
              <a:ext cx="20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(b)</a:t>
              </a:r>
            </a:p>
          </p:txBody>
        </p:sp>
        <p:sp>
          <p:nvSpPr>
            <p:cNvPr id="601095" name="Text Box 7"/>
            <p:cNvSpPr txBox="1">
              <a:spLocks noChangeArrowheads="1"/>
            </p:cNvSpPr>
            <p:nvPr/>
          </p:nvSpPr>
          <p:spPr bwMode="auto">
            <a:xfrm>
              <a:off x="2124" y="2611"/>
              <a:ext cx="1009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Separation of</a:t>
              </a:r>
              <a:br>
                <a:rPr lang="en-US" sz="1800"/>
              </a:br>
              <a:r>
                <a:rPr lang="en-US" sz="1800"/>
                <a:t>strands</a:t>
              </a:r>
            </a:p>
          </p:txBody>
        </p:sp>
      </p:grpSp>
      <p:grpSp>
        <p:nvGrpSpPr>
          <p:cNvPr id="601096" name="Group 8"/>
          <p:cNvGrpSpPr>
            <a:grpSpLocks/>
          </p:cNvGrpSpPr>
          <p:nvPr/>
        </p:nvGrpSpPr>
        <p:grpSpPr bwMode="auto">
          <a:xfrm>
            <a:off x="5464175" y="4140200"/>
            <a:ext cx="3419475" cy="1068388"/>
            <a:chOff x="3442" y="2608"/>
            <a:chExt cx="2154" cy="673"/>
          </a:xfrm>
        </p:grpSpPr>
        <p:sp>
          <p:nvSpPr>
            <p:cNvPr id="601097" name="Text Box 9"/>
            <p:cNvSpPr txBox="1">
              <a:spLocks noChangeArrowheads="1"/>
            </p:cNvSpPr>
            <p:nvPr/>
          </p:nvSpPr>
          <p:spPr bwMode="auto">
            <a:xfrm>
              <a:off x="3442" y="2620"/>
              <a:ext cx="20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(c)</a:t>
              </a:r>
            </a:p>
          </p:txBody>
        </p:sp>
        <p:sp>
          <p:nvSpPr>
            <p:cNvPr id="601098" name="Text Box 10"/>
            <p:cNvSpPr txBox="1">
              <a:spLocks noChangeArrowheads="1"/>
            </p:cNvSpPr>
            <p:nvPr/>
          </p:nvSpPr>
          <p:spPr bwMode="auto">
            <a:xfrm>
              <a:off x="3629" y="2608"/>
              <a:ext cx="1967" cy="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800"/>
                <a:t>“Daughter” DNA molecules,</a:t>
              </a:r>
              <a:br>
                <a:rPr lang="en-US" sz="1800"/>
              </a:br>
              <a:r>
                <a:rPr lang="en-US" sz="1800"/>
                <a:t>each consisting of one</a:t>
              </a:r>
              <a:br>
                <a:rPr lang="en-US" sz="1800"/>
              </a:br>
              <a:r>
                <a:rPr lang="en-US" sz="1800"/>
                <a:t>parental strand and one</a:t>
              </a:r>
              <a:br>
                <a:rPr lang="en-US" sz="1800"/>
              </a:br>
              <a:r>
                <a:rPr lang="en-US" sz="1800"/>
                <a:t>new strand</a:t>
              </a:r>
            </a:p>
          </p:txBody>
        </p:sp>
      </p:grpSp>
      <p:sp>
        <p:nvSpPr>
          <p:cNvPr id="601099" name="Text Box 11"/>
          <p:cNvSpPr txBox="1">
            <a:spLocks noChangeArrowheads="1"/>
          </p:cNvSpPr>
          <p:nvPr/>
        </p:nvSpPr>
        <p:spPr bwMode="auto">
          <a:xfrm>
            <a:off x="984250" y="17827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0" name="Text Box 12"/>
          <p:cNvSpPr txBox="1">
            <a:spLocks noChangeArrowheads="1"/>
          </p:cNvSpPr>
          <p:nvPr/>
        </p:nvSpPr>
        <p:spPr bwMode="auto">
          <a:xfrm>
            <a:off x="1638300" y="255587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1" name="Text Box 13"/>
          <p:cNvSpPr txBox="1">
            <a:spLocks noChangeArrowheads="1"/>
          </p:cNvSpPr>
          <p:nvPr/>
        </p:nvSpPr>
        <p:spPr bwMode="auto">
          <a:xfrm>
            <a:off x="965200" y="2941638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2" name="Text Box 14"/>
          <p:cNvSpPr txBox="1">
            <a:spLocks noChangeArrowheads="1"/>
          </p:cNvSpPr>
          <p:nvPr/>
        </p:nvSpPr>
        <p:spPr bwMode="auto">
          <a:xfrm>
            <a:off x="3081338" y="177800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3" name="Text Box 15"/>
          <p:cNvSpPr txBox="1">
            <a:spLocks noChangeArrowheads="1"/>
          </p:cNvSpPr>
          <p:nvPr/>
        </p:nvSpPr>
        <p:spPr bwMode="auto">
          <a:xfrm>
            <a:off x="4668838" y="2544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4" name="Text Box 16"/>
          <p:cNvSpPr txBox="1">
            <a:spLocks noChangeArrowheads="1"/>
          </p:cNvSpPr>
          <p:nvPr/>
        </p:nvSpPr>
        <p:spPr bwMode="auto">
          <a:xfrm>
            <a:off x="3081338" y="295433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5" name="Text Box 17"/>
          <p:cNvSpPr txBox="1">
            <a:spLocks noChangeArrowheads="1"/>
          </p:cNvSpPr>
          <p:nvPr/>
        </p:nvSpPr>
        <p:spPr bwMode="auto">
          <a:xfrm>
            <a:off x="5792788" y="177800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6" name="Text Box 18"/>
          <p:cNvSpPr txBox="1">
            <a:spLocks noChangeArrowheads="1"/>
          </p:cNvSpPr>
          <p:nvPr/>
        </p:nvSpPr>
        <p:spPr bwMode="auto">
          <a:xfrm>
            <a:off x="6453188" y="2555875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7" name="Text Box 19"/>
          <p:cNvSpPr txBox="1">
            <a:spLocks noChangeArrowheads="1"/>
          </p:cNvSpPr>
          <p:nvPr/>
        </p:nvSpPr>
        <p:spPr bwMode="auto">
          <a:xfrm>
            <a:off x="5792788" y="294163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8" name="Text Box 20"/>
          <p:cNvSpPr txBox="1">
            <a:spLocks noChangeArrowheads="1"/>
          </p:cNvSpPr>
          <p:nvPr/>
        </p:nvSpPr>
        <p:spPr bwMode="auto">
          <a:xfrm>
            <a:off x="7685088" y="1789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09" name="Text Box 21"/>
          <p:cNvSpPr txBox="1">
            <a:spLocks noChangeArrowheads="1"/>
          </p:cNvSpPr>
          <p:nvPr/>
        </p:nvSpPr>
        <p:spPr bwMode="auto">
          <a:xfrm>
            <a:off x="8340725" y="255111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10" name="Text Box 22"/>
          <p:cNvSpPr txBox="1">
            <a:spLocks noChangeArrowheads="1"/>
          </p:cNvSpPr>
          <p:nvPr/>
        </p:nvSpPr>
        <p:spPr bwMode="auto">
          <a:xfrm>
            <a:off x="7678738" y="293528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8351838" y="1782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2" name="Text Box 24"/>
          <p:cNvSpPr txBox="1">
            <a:spLocks noChangeArrowheads="1"/>
          </p:cNvSpPr>
          <p:nvPr/>
        </p:nvSpPr>
        <p:spPr bwMode="auto">
          <a:xfrm>
            <a:off x="7696200" y="2557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3" name="Text Box 25"/>
          <p:cNvSpPr txBox="1">
            <a:spLocks noChangeArrowheads="1"/>
          </p:cNvSpPr>
          <p:nvPr/>
        </p:nvSpPr>
        <p:spPr bwMode="auto">
          <a:xfrm>
            <a:off x="8362950" y="2933700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4" name="Text Box 26"/>
          <p:cNvSpPr txBox="1">
            <a:spLocks noChangeArrowheads="1"/>
          </p:cNvSpPr>
          <p:nvPr/>
        </p:nvSpPr>
        <p:spPr bwMode="auto">
          <a:xfrm>
            <a:off x="6472238" y="1782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5" name="Text Box 27"/>
          <p:cNvSpPr txBox="1">
            <a:spLocks noChangeArrowheads="1"/>
          </p:cNvSpPr>
          <p:nvPr/>
        </p:nvSpPr>
        <p:spPr bwMode="auto">
          <a:xfrm>
            <a:off x="5803900" y="2557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6" name="Text Box 28"/>
          <p:cNvSpPr txBox="1">
            <a:spLocks noChangeArrowheads="1"/>
          </p:cNvSpPr>
          <p:nvPr/>
        </p:nvSpPr>
        <p:spPr bwMode="auto">
          <a:xfrm>
            <a:off x="6464300" y="2941638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7" name="Text Box 29"/>
          <p:cNvSpPr txBox="1">
            <a:spLocks noChangeArrowheads="1"/>
          </p:cNvSpPr>
          <p:nvPr/>
        </p:nvSpPr>
        <p:spPr bwMode="auto">
          <a:xfrm>
            <a:off x="4665663" y="1789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8" name="Text Box 30"/>
          <p:cNvSpPr txBox="1">
            <a:spLocks noChangeArrowheads="1"/>
          </p:cNvSpPr>
          <p:nvPr/>
        </p:nvSpPr>
        <p:spPr bwMode="auto">
          <a:xfrm>
            <a:off x="4672013" y="294640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19" name="Text Box 31"/>
          <p:cNvSpPr txBox="1">
            <a:spLocks noChangeArrowheads="1"/>
          </p:cNvSpPr>
          <p:nvPr/>
        </p:nvSpPr>
        <p:spPr bwMode="auto">
          <a:xfrm>
            <a:off x="3098800" y="254952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0" name="Text Box 32"/>
          <p:cNvSpPr txBox="1">
            <a:spLocks noChangeArrowheads="1"/>
          </p:cNvSpPr>
          <p:nvPr/>
        </p:nvSpPr>
        <p:spPr bwMode="auto">
          <a:xfrm>
            <a:off x="1643063" y="1782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1" name="Text Box 33"/>
          <p:cNvSpPr txBox="1">
            <a:spLocks noChangeArrowheads="1"/>
          </p:cNvSpPr>
          <p:nvPr/>
        </p:nvSpPr>
        <p:spPr bwMode="auto">
          <a:xfrm>
            <a:off x="987425" y="2557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2" name="Text Box 34"/>
          <p:cNvSpPr txBox="1">
            <a:spLocks noChangeArrowheads="1"/>
          </p:cNvSpPr>
          <p:nvPr/>
        </p:nvSpPr>
        <p:spPr bwMode="auto">
          <a:xfrm>
            <a:off x="1647825" y="2940050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01123" name="Text Box 35"/>
          <p:cNvSpPr txBox="1">
            <a:spLocks noChangeArrowheads="1"/>
          </p:cNvSpPr>
          <p:nvPr/>
        </p:nvSpPr>
        <p:spPr bwMode="auto">
          <a:xfrm>
            <a:off x="949325" y="217487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4" name="Text Box 36"/>
          <p:cNvSpPr txBox="1">
            <a:spLocks noChangeArrowheads="1"/>
          </p:cNvSpPr>
          <p:nvPr/>
        </p:nvSpPr>
        <p:spPr bwMode="auto">
          <a:xfrm>
            <a:off x="1644650" y="33194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5" name="Text Box 37"/>
          <p:cNvSpPr txBox="1">
            <a:spLocks noChangeArrowheads="1"/>
          </p:cNvSpPr>
          <p:nvPr/>
        </p:nvSpPr>
        <p:spPr bwMode="auto">
          <a:xfrm>
            <a:off x="3060700" y="215582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6" name="Text Box 38"/>
          <p:cNvSpPr txBox="1">
            <a:spLocks noChangeArrowheads="1"/>
          </p:cNvSpPr>
          <p:nvPr/>
        </p:nvSpPr>
        <p:spPr bwMode="auto">
          <a:xfrm>
            <a:off x="4672013" y="33194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7" name="Text Box 39"/>
          <p:cNvSpPr txBox="1">
            <a:spLocks noChangeArrowheads="1"/>
          </p:cNvSpPr>
          <p:nvPr/>
        </p:nvSpPr>
        <p:spPr bwMode="auto">
          <a:xfrm>
            <a:off x="5762625" y="2162175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8" name="Text Box 40"/>
          <p:cNvSpPr txBox="1">
            <a:spLocks noChangeArrowheads="1"/>
          </p:cNvSpPr>
          <p:nvPr/>
        </p:nvSpPr>
        <p:spPr bwMode="auto">
          <a:xfrm>
            <a:off x="6465888" y="33258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29" name="Text Box 41"/>
          <p:cNvSpPr txBox="1">
            <a:spLocks noChangeArrowheads="1"/>
          </p:cNvSpPr>
          <p:nvPr/>
        </p:nvSpPr>
        <p:spPr bwMode="auto">
          <a:xfrm>
            <a:off x="7651750" y="217011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30" name="Text Box 42"/>
          <p:cNvSpPr txBox="1">
            <a:spLocks noChangeArrowheads="1"/>
          </p:cNvSpPr>
          <p:nvPr/>
        </p:nvSpPr>
        <p:spPr bwMode="auto">
          <a:xfrm>
            <a:off x="8347075" y="3327400"/>
            <a:ext cx="1857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01131" name="Text Box 43"/>
          <p:cNvSpPr txBox="1">
            <a:spLocks noChangeArrowheads="1"/>
          </p:cNvSpPr>
          <p:nvPr/>
        </p:nvSpPr>
        <p:spPr bwMode="auto">
          <a:xfrm>
            <a:off x="8320088" y="216376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2" name="Text Box 44"/>
          <p:cNvSpPr txBox="1">
            <a:spLocks noChangeArrowheads="1"/>
          </p:cNvSpPr>
          <p:nvPr/>
        </p:nvSpPr>
        <p:spPr bwMode="auto">
          <a:xfrm>
            <a:off x="7666038" y="332263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3" name="Text Box 45"/>
          <p:cNvSpPr txBox="1">
            <a:spLocks noChangeArrowheads="1"/>
          </p:cNvSpPr>
          <p:nvPr/>
        </p:nvSpPr>
        <p:spPr bwMode="auto">
          <a:xfrm>
            <a:off x="6421438" y="2170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4" name="Text Box 46"/>
          <p:cNvSpPr txBox="1">
            <a:spLocks noChangeArrowheads="1"/>
          </p:cNvSpPr>
          <p:nvPr/>
        </p:nvSpPr>
        <p:spPr bwMode="auto">
          <a:xfrm>
            <a:off x="5780088" y="3328988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5" name="Text Box 47"/>
          <p:cNvSpPr txBox="1">
            <a:spLocks noChangeArrowheads="1"/>
          </p:cNvSpPr>
          <p:nvPr/>
        </p:nvSpPr>
        <p:spPr bwMode="auto">
          <a:xfrm>
            <a:off x="4629150" y="2151063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6" name="Text Box 48"/>
          <p:cNvSpPr txBox="1">
            <a:spLocks noChangeArrowheads="1"/>
          </p:cNvSpPr>
          <p:nvPr/>
        </p:nvSpPr>
        <p:spPr bwMode="auto">
          <a:xfrm>
            <a:off x="3062288" y="3321050"/>
            <a:ext cx="1857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7" name="Text Box 49"/>
          <p:cNvSpPr txBox="1">
            <a:spLocks noChangeArrowheads="1"/>
          </p:cNvSpPr>
          <p:nvPr/>
        </p:nvSpPr>
        <p:spPr bwMode="auto">
          <a:xfrm>
            <a:off x="1608138" y="2170113"/>
            <a:ext cx="1857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01138" name="Text Box 50"/>
          <p:cNvSpPr txBox="1">
            <a:spLocks noChangeArrowheads="1"/>
          </p:cNvSpPr>
          <p:nvPr/>
        </p:nvSpPr>
        <p:spPr bwMode="auto">
          <a:xfrm>
            <a:off x="958850" y="3322638"/>
            <a:ext cx="1857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1"/>
                </a:solidFill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4597400"/>
          </a:xfrm>
        </p:spPr>
        <p:txBody>
          <a:bodyPr/>
          <a:lstStyle/>
          <a:p>
            <a:r>
              <a:rPr lang="en-US" sz="2800" dirty="0"/>
              <a:t>Watson and Crick’s </a:t>
            </a:r>
            <a:r>
              <a:rPr lang="en-US" sz="2800" b="1" dirty="0" err="1"/>
              <a:t>semiconservative</a:t>
            </a:r>
            <a:r>
              <a:rPr lang="en-US" sz="2800" b="1" dirty="0"/>
              <a:t> model </a:t>
            </a:r>
            <a:r>
              <a:rPr lang="en-US" sz="2800" dirty="0"/>
              <a:t>of replication predicts that when a double helix replicates, each daughter molecule will have one old strand (derived or “conserved” from the parent molecule) and one newly made strand</a:t>
            </a:r>
          </a:p>
          <a:p>
            <a:r>
              <a:rPr lang="en-US" sz="2800" dirty="0"/>
              <a:t>Competing models were the conservative model (the two parent strands rejoin) and the dispersive model (each strand is a mix of old and new</a:t>
            </a:r>
            <a:r>
              <a:rPr lang="en-US" sz="2800" dirty="0" smtClean="0"/>
              <a:t>)</a:t>
            </a:r>
          </a:p>
        </p:txBody>
      </p:sp>
      <p:grpSp>
        <p:nvGrpSpPr>
          <p:cNvPr id="39834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9834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8000"/>
            <a:ext cx="8534400" cy="503238"/>
          </a:xfrm>
        </p:spPr>
        <p:txBody>
          <a:bodyPr/>
          <a:lstStyle/>
          <a:p>
            <a:r>
              <a:rPr lang="en-US"/>
              <a:t>DNA Replication: </a:t>
            </a:r>
            <a:r>
              <a:rPr lang="en-US" i="1"/>
              <a:t>A Closer Look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067050"/>
          </a:xfrm>
        </p:spPr>
        <p:txBody>
          <a:bodyPr/>
          <a:lstStyle/>
          <a:p>
            <a:r>
              <a:rPr lang="en-US" sz="2800"/>
              <a:t>The copying of DNA is remarkable in its speed and accuracy</a:t>
            </a:r>
          </a:p>
          <a:p>
            <a:r>
              <a:rPr lang="en-US" sz="2800"/>
              <a:t>More than a dozen enzymes and other proteins participate in DNA replication</a:t>
            </a:r>
          </a:p>
        </p:txBody>
      </p:sp>
      <p:grpSp>
        <p:nvGrpSpPr>
          <p:cNvPr id="412678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2679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12681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512763"/>
            <a:ext cx="8534400" cy="503237"/>
          </a:xfrm>
        </p:spPr>
        <p:txBody>
          <a:bodyPr/>
          <a:lstStyle/>
          <a:p>
            <a:r>
              <a:rPr lang="en-US" i="1"/>
              <a:t>Getting Started</a:t>
            </a: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15338" cy="5194300"/>
          </a:xfrm>
        </p:spPr>
        <p:txBody>
          <a:bodyPr/>
          <a:lstStyle/>
          <a:p>
            <a:r>
              <a:rPr lang="en-US" sz="2800" dirty="0"/>
              <a:t>Replication begins at particular sites called </a:t>
            </a:r>
            <a:r>
              <a:rPr lang="en-US" sz="2800" b="1" dirty="0"/>
              <a:t>origins of replication</a:t>
            </a:r>
            <a:r>
              <a:rPr lang="en-US" sz="2800" dirty="0"/>
              <a:t>, where the two DNA strands are separated, opening up a replication “bubble”</a:t>
            </a:r>
          </a:p>
          <a:p>
            <a:r>
              <a:rPr lang="en-US" sz="2800" dirty="0"/>
              <a:t>A eukaryotic chromosome may have hundreds or even thousands of origins of replication</a:t>
            </a:r>
          </a:p>
          <a:p>
            <a:r>
              <a:rPr lang="en-US" sz="2800" dirty="0"/>
              <a:t>Replication proceeds in both directions from each origin, until the entire molecule is </a:t>
            </a:r>
            <a:r>
              <a:rPr lang="en-US" sz="2800" dirty="0" smtClean="0"/>
              <a:t>copied (28)</a:t>
            </a:r>
            <a:endParaRPr lang="en-US" sz="2800" dirty="0"/>
          </a:p>
        </p:txBody>
      </p:sp>
      <p:grpSp>
        <p:nvGrpSpPr>
          <p:cNvPr id="414728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14729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14731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42" name="Picture 42" descr="16_12_ReplicationOrigi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33363"/>
            <a:ext cx="8548687" cy="6542087"/>
          </a:xfrm>
          <a:prstGeom prst="rect">
            <a:avLst/>
          </a:prstGeom>
          <a:noFill/>
        </p:spPr>
      </p:pic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16.12</a:t>
            </a:r>
          </a:p>
        </p:txBody>
      </p:sp>
      <p:sp>
        <p:nvSpPr>
          <p:cNvPr id="537643" name="Text Box 43"/>
          <p:cNvSpPr txBox="1">
            <a:spLocks noChangeArrowheads="1"/>
          </p:cNvSpPr>
          <p:nvPr/>
        </p:nvSpPr>
        <p:spPr bwMode="auto">
          <a:xfrm>
            <a:off x="346075" y="292100"/>
            <a:ext cx="315753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(a) Origin of replication in an </a:t>
            </a:r>
            <a:r>
              <a:rPr lang="en-US" sz="1300" i="1"/>
              <a:t>E. coli</a:t>
            </a:r>
            <a:r>
              <a:rPr lang="en-US" sz="1300"/>
              <a:t> cell</a:t>
            </a:r>
          </a:p>
        </p:txBody>
      </p:sp>
      <p:sp>
        <p:nvSpPr>
          <p:cNvPr id="537644" name="Text Box 44"/>
          <p:cNvSpPr txBox="1">
            <a:spLocks noChangeArrowheads="1"/>
          </p:cNvSpPr>
          <p:nvPr/>
        </p:nvSpPr>
        <p:spPr bwMode="auto">
          <a:xfrm>
            <a:off x="4837113" y="296863"/>
            <a:ext cx="3529012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(b) Origins of replication in a eukaryotic cell</a:t>
            </a:r>
          </a:p>
        </p:txBody>
      </p:sp>
      <p:sp>
        <p:nvSpPr>
          <p:cNvPr id="537645" name="Text Box 45"/>
          <p:cNvSpPr txBox="1">
            <a:spLocks noChangeArrowheads="1"/>
          </p:cNvSpPr>
          <p:nvPr/>
        </p:nvSpPr>
        <p:spPr bwMode="auto">
          <a:xfrm>
            <a:off x="339725" y="590550"/>
            <a:ext cx="8969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Origin of</a:t>
            </a:r>
            <a:br>
              <a:rPr lang="en-US" sz="1300"/>
            </a:br>
            <a:r>
              <a:rPr lang="en-US" sz="1300"/>
              <a:t>replication</a:t>
            </a:r>
          </a:p>
        </p:txBody>
      </p:sp>
      <p:sp>
        <p:nvSpPr>
          <p:cNvPr id="537646" name="Text Box 46"/>
          <p:cNvSpPr txBox="1">
            <a:spLocks noChangeArrowheads="1"/>
          </p:cNvSpPr>
          <p:nvPr/>
        </p:nvSpPr>
        <p:spPr bwMode="auto">
          <a:xfrm>
            <a:off x="1906588" y="676275"/>
            <a:ext cx="20621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Parental (template) strand</a:t>
            </a:r>
          </a:p>
        </p:txBody>
      </p:sp>
      <p:sp>
        <p:nvSpPr>
          <p:cNvPr id="537647" name="Text Box 47"/>
          <p:cNvSpPr txBox="1">
            <a:spLocks noChangeArrowheads="1"/>
          </p:cNvSpPr>
          <p:nvPr/>
        </p:nvSpPr>
        <p:spPr bwMode="auto">
          <a:xfrm>
            <a:off x="346075" y="1681163"/>
            <a:ext cx="1174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Double-</a:t>
            </a:r>
            <a:br>
              <a:rPr lang="en-US" sz="1300"/>
            </a:br>
            <a:r>
              <a:rPr lang="en-US" sz="1300"/>
              <a:t>stranded</a:t>
            </a:r>
            <a:br>
              <a:rPr lang="en-US" sz="1300"/>
            </a:br>
            <a:r>
              <a:rPr lang="en-US" sz="1300"/>
              <a:t>DNA molecule</a:t>
            </a:r>
          </a:p>
        </p:txBody>
      </p:sp>
      <p:sp>
        <p:nvSpPr>
          <p:cNvPr id="537648" name="Text Box 48"/>
          <p:cNvSpPr txBox="1">
            <a:spLocks noChangeArrowheads="1"/>
          </p:cNvSpPr>
          <p:nvPr/>
        </p:nvSpPr>
        <p:spPr bwMode="auto">
          <a:xfrm>
            <a:off x="3394075" y="1025525"/>
            <a:ext cx="12398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Daughter (new)</a:t>
            </a:r>
            <a:br>
              <a:rPr lang="en-US" sz="1300"/>
            </a:br>
            <a:r>
              <a:rPr lang="en-US" sz="1300"/>
              <a:t>strand</a:t>
            </a:r>
          </a:p>
        </p:txBody>
      </p:sp>
      <p:sp>
        <p:nvSpPr>
          <p:cNvPr id="537649" name="Text Box 49"/>
          <p:cNvSpPr txBox="1">
            <a:spLocks noChangeArrowheads="1"/>
          </p:cNvSpPr>
          <p:nvPr/>
        </p:nvSpPr>
        <p:spPr bwMode="auto">
          <a:xfrm>
            <a:off x="3784600" y="1536700"/>
            <a:ext cx="9747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Replication</a:t>
            </a:r>
            <a:br>
              <a:rPr lang="en-US" sz="1300"/>
            </a:br>
            <a:r>
              <a:rPr lang="en-US" sz="1300"/>
              <a:t>fork</a:t>
            </a:r>
          </a:p>
        </p:txBody>
      </p:sp>
      <p:sp>
        <p:nvSpPr>
          <p:cNvPr id="537650" name="Text Box 50"/>
          <p:cNvSpPr txBox="1">
            <a:spLocks noChangeArrowheads="1"/>
          </p:cNvSpPr>
          <p:nvPr/>
        </p:nvSpPr>
        <p:spPr bwMode="auto">
          <a:xfrm>
            <a:off x="2608263" y="2105025"/>
            <a:ext cx="935037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Replication</a:t>
            </a:r>
            <a:br>
              <a:rPr lang="en-US" sz="1300"/>
            </a:br>
            <a:r>
              <a:rPr lang="en-US" sz="1300"/>
              <a:t>bubble</a:t>
            </a:r>
          </a:p>
        </p:txBody>
      </p:sp>
      <p:sp>
        <p:nvSpPr>
          <p:cNvPr id="537651" name="Text Box 51"/>
          <p:cNvSpPr txBox="1">
            <a:spLocks noChangeArrowheads="1"/>
          </p:cNvSpPr>
          <p:nvPr/>
        </p:nvSpPr>
        <p:spPr bwMode="auto">
          <a:xfrm>
            <a:off x="331788" y="3479800"/>
            <a:ext cx="12398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Two daughter</a:t>
            </a:r>
            <a:br>
              <a:rPr lang="en-US" sz="1300"/>
            </a:br>
            <a:r>
              <a:rPr lang="en-US" sz="1300"/>
              <a:t>DNA molecules</a:t>
            </a:r>
          </a:p>
        </p:txBody>
      </p:sp>
      <p:sp>
        <p:nvSpPr>
          <p:cNvPr id="537652" name="Text Box 52"/>
          <p:cNvSpPr txBox="1">
            <a:spLocks noChangeArrowheads="1"/>
          </p:cNvSpPr>
          <p:nvPr/>
        </p:nvSpPr>
        <p:spPr bwMode="auto">
          <a:xfrm>
            <a:off x="4922838" y="741363"/>
            <a:ext cx="15827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Origin of replication</a:t>
            </a:r>
          </a:p>
        </p:txBody>
      </p:sp>
      <p:sp>
        <p:nvSpPr>
          <p:cNvPr id="537653" name="Text Box 53"/>
          <p:cNvSpPr txBox="1">
            <a:spLocks noChangeArrowheads="1"/>
          </p:cNvSpPr>
          <p:nvPr/>
        </p:nvSpPr>
        <p:spPr bwMode="auto">
          <a:xfrm>
            <a:off x="6748463" y="544513"/>
            <a:ext cx="1358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Double-stranded</a:t>
            </a:r>
            <a:br>
              <a:rPr lang="en-US" sz="1300"/>
            </a:br>
            <a:r>
              <a:rPr lang="en-US" sz="1300"/>
              <a:t>DNA molecule</a:t>
            </a:r>
          </a:p>
        </p:txBody>
      </p:sp>
      <p:sp>
        <p:nvSpPr>
          <p:cNvPr id="537654" name="Text Box 54"/>
          <p:cNvSpPr txBox="1">
            <a:spLocks noChangeArrowheads="1"/>
          </p:cNvSpPr>
          <p:nvPr/>
        </p:nvSpPr>
        <p:spPr bwMode="auto">
          <a:xfrm>
            <a:off x="5108575" y="1270000"/>
            <a:ext cx="1517650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Parental (template)</a:t>
            </a:r>
            <a:br>
              <a:rPr lang="en-US" sz="1300"/>
            </a:br>
            <a:r>
              <a:rPr lang="en-US" sz="1300"/>
              <a:t>strand</a:t>
            </a:r>
          </a:p>
        </p:txBody>
      </p:sp>
      <p:sp>
        <p:nvSpPr>
          <p:cNvPr id="537655" name="Text Box 55"/>
          <p:cNvSpPr txBox="1">
            <a:spLocks noChangeArrowheads="1"/>
          </p:cNvSpPr>
          <p:nvPr/>
        </p:nvSpPr>
        <p:spPr bwMode="auto">
          <a:xfrm>
            <a:off x="7396163" y="1309688"/>
            <a:ext cx="12398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Daughter (new)</a:t>
            </a:r>
            <a:br>
              <a:rPr lang="en-US" sz="1300"/>
            </a:br>
            <a:r>
              <a:rPr lang="en-US" sz="1300"/>
              <a:t>strand</a:t>
            </a:r>
          </a:p>
        </p:txBody>
      </p:sp>
      <p:sp>
        <p:nvSpPr>
          <p:cNvPr id="537656" name="Text Box 56"/>
          <p:cNvSpPr txBox="1">
            <a:spLocks noChangeArrowheads="1"/>
          </p:cNvSpPr>
          <p:nvPr/>
        </p:nvSpPr>
        <p:spPr bwMode="auto">
          <a:xfrm>
            <a:off x="5465763" y="2420938"/>
            <a:ext cx="5794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Bubble</a:t>
            </a:r>
          </a:p>
        </p:txBody>
      </p:sp>
      <p:sp>
        <p:nvSpPr>
          <p:cNvPr id="537657" name="Text Box 57"/>
          <p:cNvSpPr txBox="1">
            <a:spLocks noChangeArrowheads="1"/>
          </p:cNvSpPr>
          <p:nvPr/>
        </p:nvSpPr>
        <p:spPr bwMode="auto">
          <a:xfrm>
            <a:off x="7104063" y="2381250"/>
            <a:ext cx="1292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Replication fork</a:t>
            </a:r>
          </a:p>
        </p:txBody>
      </p:sp>
      <p:sp>
        <p:nvSpPr>
          <p:cNvPr id="537658" name="Text Box 58"/>
          <p:cNvSpPr txBox="1">
            <a:spLocks noChangeArrowheads="1"/>
          </p:cNvSpPr>
          <p:nvPr/>
        </p:nvSpPr>
        <p:spPr bwMode="auto">
          <a:xfrm>
            <a:off x="5716588" y="4048125"/>
            <a:ext cx="2390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Two daughter DNA molecules</a:t>
            </a:r>
          </a:p>
        </p:txBody>
      </p:sp>
      <p:sp>
        <p:nvSpPr>
          <p:cNvPr id="537659" name="Text Box 59"/>
          <p:cNvSpPr txBox="1">
            <a:spLocks noChangeArrowheads="1"/>
          </p:cNvSpPr>
          <p:nvPr/>
        </p:nvSpPr>
        <p:spPr bwMode="auto">
          <a:xfrm rot="-5400000">
            <a:off x="4418013" y="6034087"/>
            <a:ext cx="577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0.5 </a:t>
            </a:r>
            <a:r>
              <a:rPr lang="en-US" sz="1300">
                <a:sym typeface="Symbol" pitchFamily="18" charset="2"/>
              </a:rPr>
              <a:t></a:t>
            </a:r>
            <a:r>
              <a:rPr lang="en-US" sz="1300"/>
              <a:t>m</a:t>
            </a:r>
          </a:p>
        </p:txBody>
      </p:sp>
      <p:sp>
        <p:nvSpPr>
          <p:cNvPr id="537660" name="Text Box 60"/>
          <p:cNvSpPr txBox="1">
            <a:spLocks noChangeArrowheads="1"/>
          </p:cNvSpPr>
          <p:nvPr/>
        </p:nvSpPr>
        <p:spPr bwMode="auto">
          <a:xfrm rot="-5400000">
            <a:off x="8353425" y="6000750"/>
            <a:ext cx="631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0.25 </a:t>
            </a:r>
            <a:r>
              <a:rPr lang="en-US" sz="1300">
                <a:sym typeface="Symbol" pitchFamily="18" charset="2"/>
              </a:rPr>
              <a:t></a:t>
            </a:r>
            <a:r>
              <a:rPr lang="en-US" sz="1300"/>
              <a:t>m</a:t>
            </a:r>
          </a:p>
        </p:txBody>
      </p:sp>
      <p:sp>
        <p:nvSpPr>
          <p:cNvPr id="537661" name="Rectangle 61"/>
          <p:cNvSpPr>
            <a:spLocks noChangeArrowheads="1"/>
          </p:cNvSpPr>
          <p:nvPr/>
        </p:nvSpPr>
        <p:spPr bwMode="auto">
          <a:xfrm>
            <a:off x="7518400" y="1854200"/>
            <a:ext cx="361950" cy="25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2" name="AutoShape 62"/>
          <p:cNvSpPr>
            <a:spLocks/>
          </p:cNvSpPr>
          <p:nvPr/>
        </p:nvSpPr>
        <p:spPr bwMode="auto">
          <a:xfrm rot="-5400000">
            <a:off x="5670550" y="2025650"/>
            <a:ext cx="133350" cy="577850"/>
          </a:xfrm>
          <a:prstGeom prst="leftBrace">
            <a:avLst>
              <a:gd name="adj1" fmla="val 36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3" name="Line 63"/>
          <p:cNvSpPr>
            <a:spLocks noChangeShapeType="1"/>
          </p:cNvSpPr>
          <p:nvPr/>
        </p:nvSpPr>
        <p:spPr bwMode="auto">
          <a:xfrm>
            <a:off x="5702300" y="90170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4" name="Line 64"/>
          <p:cNvSpPr>
            <a:spLocks noChangeShapeType="1"/>
          </p:cNvSpPr>
          <p:nvPr/>
        </p:nvSpPr>
        <p:spPr bwMode="auto">
          <a:xfrm flipH="1">
            <a:off x="6553200" y="812800"/>
            <a:ext cx="171450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5" name="Line 65"/>
          <p:cNvSpPr>
            <a:spLocks noChangeShapeType="1"/>
          </p:cNvSpPr>
          <p:nvPr/>
        </p:nvSpPr>
        <p:spPr bwMode="auto">
          <a:xfrm>
            <a:off x="6477000" y="1454150"/>
            <a:ext cx="28575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6" name="Line 66"/>
          <p:cNvSpPr>
            <a:spLocks noChangeShapeType="1"/>
          </p:cNvSpPr>
          <p:nvPr/>
        </p:nvSpPr>
        <p:spPr bwMode="auto">
          <a:xfrm flipH="1">
            <a:off x="6997700" y="1600200"/>
            <a:ext cx="3683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7" name="Line 67"/>
          <p:cNvSpPr>
            <a:spLocks noChangeShapeType="1"/>
          </p:cNvSpPr>
          <p:nvPr/>
        </p:nvSpPr>
        <p:spPr bwMode="auto">
          <a:xfrm>
            <a:off x="7708900" y="2114550"/>
            <a:ext cx="0" cy="234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8" name="Line 68"/>
          <p:cNvSpPr>
            <a:spLocks noChangeShapeType="1"/>
          </p:cNvSpPr>
          <p:nvPr/>
        </p:nvSpPr>
        <p:spPr bwMode="auto">
          <a:xfrm>
            <a:off x="8483600" y="5676900"/>
            <a:ext cx="8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69" name="Line 69"/>
          <p:cNvSpPr>
            <a:spLocks noChangeShapeType="1"/>
          </p:cNvSpPr>
          <p:nvPr/>
        </p:nvSpPr>
        <p:spPr bwMode="auto">
          <a:xfrm>
            <a:off x="8483600" y="6565900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0" name="Line 70"/>
          <p:cNvSpPr>
            <a:spLocks noChangeShapeType="1"/>
          </p:cNvSpPr>
          <p:nvPr/>
        </p:nvSpPr>
        <p:spPr bwMode="auto">
          <a:xfrm>
            <a:off x="8528050" y="5676900"/>
            <a:ext cx="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1" name="Line 71"/>
          <p:cNvSpPr>
            <a:spLocks noChangeShapeType="1"/>
          </p:cNvSpPr>
          <p:nvPr/>
        </p:nvSpPr>
        <p:spPr bwMode="auto">
          <a:xfrm>
            <a:off x="4533900" y="5759450"/>
            <a:ext cx="88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2" name="Line 72"/>
          <p:cNvSpPr>
            <a:spLocks noChangeShapeType="1"/>
          </p:cNvSpPr>
          <p:nvPr/>
        </p:nvSpPr>
        <p:spPr bwMode="auto">
          <a:xfrm>
            <a:off x="4540250" y="6553200"/>
            <a:ext cx="95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3" name="Line 73"/>
          <p:cNvSpPr>
            <a:spLocks noChangeShapeType="1"/>
          </p:cNvSpPr>
          <p:nvPr/>
        </p:nvSpPr>
        <p:spPr bwMode="auto">
          <a:xfrm>
            <a:off x="4578350" y="5765800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4" name="Oval 74"/>
          <p:cNvSpPr>
            <a:spLocks noChangeArrowheads="1"/>
          </p:cNvSpPr>
          <p:nvPr/>
        </p:nvSpPr>
        <p:spPr bwMode="auto">
          <a:xfrm>
            <a:off x="4000500" y="2044700"/>
            <a:ext cx="279400" cy="2667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5" name="Line 75"/>
          <p:cNvSpPr>
            <a:spLocks noChangeShapeType="1"/>
          </p:cNvSpPr>
          <p:nvPr/>
        </p:nvSpPr>
        <p:spPr bwMode="auto">
          <a:xfrm>
            <a:off x="1079500" y="692150"/>
            <a:ext cx="29845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6" name="Line 76"/>
          <p:cNvSpPr>
            <a:spLocks noChangeShapeType="1"/>
          </p:cNvSpPr>
          <p:nvPr/>
        </p:nvSpPr>
        <p:spPr bwMode="auto">
          <a:xfrm>
            <a:off x="2444750" y="844550"/>
            <a:ext cx="23495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7" name="Line 77"/>
          <p:cNvSpPr>
            <a:spLocks noChangeShapeType="1"/>
          </p:cNvSpPr>
          <p:nvPr/>
        </p:nvSpPr>
        <p:spPr bwMode="auto">
          <a:xfrm flipH="1">
            <a:off x="2971800" y="1092200"/>
            <a:ext cx="37465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8" name="Line 78"/>
          <p:cNvSpPr>
            <a:spLocks noChangeShapeType="1"/>
          </p:cNvSpPr>
          <p:nvPr/>
        </p:nvSpPr>
        <p:spPr bwMode="auto">
          <a:xfrm flipH="1">
            <a:off x="4210050" y="1892300"/>
            <a:ext cx="7620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79" name="Line 79"/>
          <p:cNvSpPr>
            <a:spLocks noChangeShapeType="1"/>
          </p:cNvSpPr>
          <p:nvPr/>
        </p:nvSpPr>
        <p:spPr bwMode="auto">
          <a:xfrm flipH="1">
            <a:off x="882650" y="1441450"/>
            <a:ext cx="17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80" name="Line 80"/>
          <p:cNvSpPr>
            <a:spLocks noChangeShapeType="1"/>
          </p:cNvSpPr>
          <p:nvPr/>
        </p:nvSpPr>
        <p:spPr bwMode="auto">
          <a:xfrm>
            <a:off x="3536950" y="2197100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534400" cy="5435600"/>
          </a:xfrm>
        </p:spPr>
        <p:txBody>
          <a:bodyPr/>
          <a:lstStyle/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dirty="0"/>
              <a:t>At the end of each replication bubble is a </a:t>
            </a:r>
            <a:r>
              <a:rPr lang="en-US" sz="2800" b="1" dirty="0"/>
              <a:t>replication fork</a:t>
            </a:r>
            <a:r>
              <a:rPr lang="en-US" sz="2800" dirty="0"/>
              <a:t>, a Y-shaped region where new DNA strands are elongating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 err="1"/>
              <a:t>Helicases</a:t>
            </a:r>
            <a:r>
              <a:rPr lang="en-US" sz="2800" b="1" dirty="0"/>
              <a:t> </a:t>
            </a:r>
            <a:r>
              <a:rPr lang="en-US" sz="2800" dirty="0"/>
              <a:t>are enzymes that untwist the double helix at the replication forks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/>
              <a:t>Single-strand binding proteins </a:t>
            </a:r>
            <a:r>
              <a:rPr lang="en-US" sz="2800" dirty="0"/>
              <a:t>bind to and stabilize single-stranded DNA</a:t>
            </a:r>
          </a:p>
          <a:p>
            <a:pPr marL="350838" indent="-350838">
              <a:lnSpc>
                <a:spcPct val="90000"/>
              </a:lnSpc>
              <a:spcBef>
                <a:spcPct val="40000"/>
              </a:spcBef>
              <a:spcAft>
                <a:spcPct val="15000"/>
              </a:spcAft>
            </a:pPr>
            <a:r>
              <a:rPr lang="en-US" sz="2800" b="1" dirty="0"/>
              <a:t>Topoisomerase </a:t>
            </a:r>
            <a:r>
              <a:rPr lang="en-US" sz="2800" dirty="0"/>
              <a:t>corrects “</a:t>
            </a:r>
            <a:r>
              <a:rPr lang="en-US" sz="2800" dirty="0" err="1"/>
              <a:t>overwinding</a:t>
            </a:r>
            <a:r>
              <a:rPr lang="en-US" sz="2800" dirty="0"/>
              <a:t>” ahead of replication forks by breaking, swiveling, and rejoining DNA </a:t>
            </a:r>
            <a:r>
              <a:rPr lang="en-US" sz="2800" dirty="0" smtClean="0"/>
              <a:t>strands </a:t>
            </a:r>
            <a:endParaRPr lang="en-US" sz="2800" dirty="0"/>
          </a:p>
        </p:txBody>
      </p:sp>
      <p:grpSp>
        <p:nvGrpSpPr>
          <p:cNvPr id="42291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291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403600"/>
            <a:ext cx="8470900" cy="3683000"/>
          </a:xfrm>
        </p:spPr>
        <p:txBody>
          <a:bodyPr/>
          <a:lstStyle/>
          <a:p>
            <a:r>
              <a:rPr lang="en-US" sz="2800" dirty="0"/>
              <a:t>An enzyme called </a:t>
            </a:r>
            <a:r>
              <a:rPr lang="en-US" sz="2800" b="1" dirty="0" err="1"/>
              <a:t>primase</a:t>
            </a:r>
            <a:r>
              <a:rPr lang="en-US" sz="2800" b="1" dirty="0"/>
              <a:t> </a:t>
            </a:r>
            <a:r>
              <a:rPr lang="en-US" sz="2800" dirty="0"/>
              <a:t>can start an RNA chain from scratch and adds RNA nucleotides one at a time using the parental DNA as a template</a:t>
            </a:r>
          </a:p>
          <a:p>
            <a:r>
              <a:rPr lang="en-US" sz="2800" dirty="0"/>
              <a:t>The primer is short (5–10 nucleotides long), and the 3</a:t>
            </a:r>
            <a:r>
              <a:rPr lang="en-US" sz="2800" dirty="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 dirty="0"/>
              <a:t> end serves as the starting point for the new DNA </a:t>
            </a:r>
            <a:r>
              <a:rPr lang="en-US" sz="2800" dirty="0" smtClean="0"/>
              <a:t>strand</a:t>
            </a:r>
            <a:endParaRPr lang="en-US" sz="2800" dirty="0"/>
          </a:p>
        </p:txBody>
      </p:sp>
      <p:grpSp>
        <p:nvGrpSpPr>
          <p:cNvPr id="42906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2906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2906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1041400"/>
            <a:ext cx="839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polymerases cannot initiate synthesis of a polynucleotide; they can only add nucleotides to the 3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initial nucleotide strand is a short RNA 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primer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512763"/>
            <a:ext cx="8534400" cy="503237"/>
          </a:xfrm>
        </p:spPr>
        <p:txBody>
          <a:bodyPr/>
          <a:lstStyle/>
          <a:p>
            <a:r>
              <a:rPr lang="en-US" i="1"/>
              <a:t>Synthesizing a New DNA Strand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3981450"/>
          </a:xfrm>
        </p:spPr>
        <p:txBody>
          <a:bodyPr/>
          <a:lstStyle/>
          <a:p>
            <a:r>
              <a:rPr lang="en-US" sz="2800" dirty="0"/>
              <a:t>Enzymes called </a:t>
            </a:r>
            <a:r>
              <a:rPr lang="en-US" sz="2800" b="1" dirty="0"/>
              <a:t>DNA polymerases </a:t>
            </a:r>
            <a:r>
              <a:rPr lang="en-US" sz="2800" dirty="0"/>
              <a:t>catalyze the elongation of new DNA at a replication fork</a:t>
            </a:r>
          </a:p>
          <a:p>
            <a:r>
              <a:rPr lang="en-US" sz="2800" dirty="0"/>
              <a:t>Most DNA polymerases require a primer and a DNA template strand</a:t>
            </a:r>
          </a:p>
          <a:p>
            <a:r>
              <a:rPr lang="en-US" sz="2800" dirty="0"/>
              <a:t>The rate of elongation is about 500 nucleotides per second in bacteria and 50 per second in human </a:t>
            </a:r>
            <a:r>
              <a:rPr lang="en-US" sz="2800" dirty="0" smtClean="0"/>
              <a:t>cells</a:t>
            </a:r>
            <a:endParaRPr lang="en-US" sz="2800" dirty="0"/>
          </a:p>
        </p:txBody>
      </p:sp>
      <p:grpSp>
        <p:nvGrpSpPr>
          <p:cNvPr id="43111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111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513" y="512763"/>
            <a:ext cx="8980487" cy="503237"/>
          </a:xfrm>
        </p:spPr>
        <p:txBody>
          <a:bodyPr/>
          <a:lstStyle/>
          <a:p>
            <a:r>
              <a:rPr lang="en-US" i="1"/>
              <a:t>Evidence That DNA Can Transform Bacteria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2768600"/>
          </a:xfrm>
        </p:spPr>
        <p:txBody>
          <a:bodyPr/>
          <a:lstStyle/>
          <a:p>
            <a:r>
              <a:rPr lang="en-US" sz="2800" dirty="0"/>
              <a:t>The discovery of the genetic role of DNA began with research by Frederick Griffith in 1928</a:t>
            </a:r>
          </a:p>
          <a:p>
            <a:r>
              <a:rPr lang="en-US" sz="2800" dirty="0"/>
              <a:t>Griffith worked with two strains of a bacterium, one pathogenic and one </a:t>
            </a:r>
            <a:r>
              <a:rPr lang="en-US" sz="2800" dirty="0" smtClean="0"/>
              <a:t>harmless</a:t>
            </a:r>
          </a:p>
          <a:p>
            <a:r>
              <a:rPr lang="en-US" sz="2800" dirty="0" smtClean="0"/>
              <a:t>R-Strain-Non-pathogenic</a:t>
            </a:r>
          </a:p>
          <a:p>
            <a:r>
              <a:rPr lang="en-US" sz="2800" dirty="0" smtClean="0"/>
              <a:t>S-Strain-Pathogenic*His goal was to make vaccine</a:t>
            </a:r>
          </a:p>
          <a:p>
            <a:r>
              <a:rPr lang="en-US" sz="2800" dirty="0" smtClean="0"/>
              <a:t>The Difference lies in the presence or absence of a capsule</a:t>
            </a:r>
          </a:p>
          <a:p>
            <a:r>
              <a:rPr lang="en-US" sz="2800" dirty="0" smtClean="0"/>
              <a:t>Capsule helps cause disease by aiding in adherence to target cells and </a:t>
            </a:r>
            <a:r>
              <a:rPr lang="en-US" sz="2800" dirty="0" err="1" smtClean="0"/>
              <a:t>resisiting</a:t>
            </a:r>
            <a:r>
              <a:rPr lang="en-US" sz="2800" dirty="0" smtClean="0"/>
              <a:t> phagocytosis from immune cells</a:t>
            </a:r>
            <a:endParaRPr lang="en-US" sz="2800" dirty="0"/>
          </a:p>
        </p:txBody>
      </p:sp>
      <p:grpSp>
        <p:nvGrpSpPr>
          <p:cNvPr id="33485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485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534400" cy="5194300"/>
          </a:xfrm>
        </p:spPr>
        <p:txBody>
          <a:bodyPr/>
          <a:lstStyle/>
          <a:p>
            <a:r>
              <a:rPr lang="en-US" sz="2800"/>
              <a:t>Each nucleotide that is added to a growing DNA strand is a nucleoside triphosphate</a:t>
            </a:r>
          </a:p>
          <a:p>
            <a:r>
              <a:rPr lang="en-US" sz="2800"/>
              <a:t>dATP supplies adenine to DNA and is similar to the ATP of energy metabolism</a:t>
            </a:r>
          </a:p>
          <a:p>
            <a:r>
              <a:rPr lang="en-US" sz="2800"/>
              <a:t>The difference is in their sugars: dATP has deoxyribose while ATP has ribose</a:t>
            </a:r>
          </a:p>
          <a:p>
            <a:r>
              <a:rPr lang="en-US" sz="2800"/>
              <a:t>As each monomer of dATP joins the DNA strand, it loses two phosphate groups as a molecule of pyrophosphate</a:t>
            </a:r>
          </a:p>
        </p:txBody>
      </p:sp>
      <p:grpSp>
        <p:nvGrpSpPr>
          <p:cNvPr id="43315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315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316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16.14</a:t>
            </a:r>
          </a:p>
        </p:txBody>
      </p:sp>
      <p:pic>
        <p:nvPicPr>
          <p:cNvPr id="551939" name="Picture 3" descr="16_14AddingNucleotide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574675"/>
            <a:ext cx="8548687" cy="5707063"/>
          </a:xfrm>
          <a:prstGeom prst="rect">
            <a:avLst/>
          </a:prstGeom>
          <a:noFill/>
        </p:spPr>
      </p:pic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390650" y="609600"/>
            <a:ext cx="1144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/>
              <a:t>New strand</a:t>
            </a:r>
          </a:p>
        </p:txBody>
      </p:sp>
      <p:sp>
        <p:nvSpPr>
          <p:cNvPr id="551941" name="Text Box 5"/>
          <p:cNvSpPr txBox="1">
            <a:spLocks noChangeArrowheads="1"/>
          </p:cNvSpPr>
          <p:nvPr/>
        </p:nvSpPr>
        <p:spPr bwMode="auto">
          <a:xfrm>
            <a:off x="2944813" y="587375"/>
            <a:ext cx="17795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Template strand</a:t>
            </a: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849313" y="1706563"/>
            <a:ext cx="6953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Sugar</a:t>
            </a:r>
          </a:p>
        </p:txBody>
      </p:sp>
      <p:sp>
        <p:nvSpPr>
          <p:cNvPr id="551943" name="Text Box 7"/>
          <p:cNvSpPr txBox="1">
            <a:spLocks noChangeArrowheads="1"/>
          </p:cNvSpPr>
          <p:nvPr/>
        </p:nvSpPr>
        <p:spPr bwMode="auto">
          <a:xfrm>
            <a:off x="327025" y="2136775"/>
            <a:ext cx="12652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Phosphate</a:t>
            </a:r>
          </a:p>
        </p:txBody>
      </p:sp>
      <p:sp>
        <p:nvSpPr>
          <p:cNvPr id="551944" name="Text Box 8"/>
          <p:cNvSpPr txBox="1">
            <a:spLocks noChangeArrowheads="1"/>
          </p:cNvSpPr>
          <p:nvPr/>
        </p:nvSpPr>
        <p:spPr bwMode="auto">
          <a:xfrm>
            <a:off x="2359025" y="2038350"/>
            <a:ext cx="60325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Base</a:t>
            </a:r>
          </a:p>
        </p:txBody>
      </p:sp>
      <p:sp>
        <p:nvSpPr>
          <p:cNvPr id="551945" name="Text Box 9"/>
          <p:cNvSpPr txBox="1">
            <a:spLocks noChangeArrowheads="1"/>
          </p:cNvSpPr>
          <p:nvPr/>
        </p:nvSpPr>
        <p:spPr bwMode="auto">
          <a:xfrm>
            <a:off x="1166813" y="5583238"/>
            <a:ext cx="1438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/>
              <a:t>Nucleoside</a:t>
            </a:r>
            <a:br>
              <a:rPr lang="en-US" sz="1800"/>
            </a:br>
            <a:r>
              <a:rPr lang="en-US" sz="1800"/>
              <a:t>triphosphate</a:t>
            </a:r>
          </a:p>
        </p:txBody>
      </p:sp>
      <p:sp>
        <p:nvSpPr>
          <p:cNvPr id="551946" name="Text Box 10"/>
          <p:cNvSpPr txBox="1">
            <a:spLocks noChangeArrowheads="1"/>
          </p:cNvSpPr>
          <p:nvPr/>
        </p:nvSpPr>
        <p:spPr bwMode="auto">
          <a:xfrm>
            <a:off x="4508500" y="3592513"/>
            <a:ext cx="13858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800"/>
              <a:t>DNA</a:t>
            </a:r>
            <a:br>
              <a:rPr lang="en-US" sz="1800"/>
            </a:br>
            <a:r>
              <a:rPr lang="en-US" sz="1800"/>
              <a:t>polymerase</a:t>
            </a:r>
          </a:p>
        </p:txBody>
      </p:sp>
      <p:sp>
        <p:nvSpPr>
          <p:cNvPr id="551947" name="Text Box 11"/>
          <p:cNvSpPr txBox="1">
            <a:spLocks noChangeArrowheads="1"/>
          </p:cNvSpPr>
          <p:nvPr/>
        </p:nvSpPr>
        <p:spPr bwMode="auto">
          <a:xfrm>
            <a:off x="4538663" y="4948238"/>
            <a:ext cx="172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Pyrophosphate</a:t>
            </a:r>
          </a:p>
        </p:txBody>
      </p:sp>
      <p:sp>
        <p:nvSpPr>
          <p:cNvPr id="551948" name="Text Box 12"/>
          <p:cNvSpPr txBox="1">
            <a:spLocks noChangeArrowheads="1"/>
          </p:cNvSpPr>
          <p:nvPr/>
        </p:nvSpPr>
        <p:spPr bwMode="auto">
          <a:xfrm>
            <a:off x="1841500" y="88582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3738563" y="5840413"/>
            <a:ext cx="247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0" name="Text Box 14"/>
          <p:cNvSpPr txBox="1">
            <a:spLocks noChangeArrowheads="1"/>
          </p:cNvSpPr>
          <p:nvPr/>
        </p:nvSpPr>
        <p:spPr bwMode="auto">
          <a:xfrm>
            <a:off x="6464300" y="87947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1" name="Text Box 15"/>
          <p:cNvSpPr txBox="1">
            <a:spLocks noChangeArrowheads="1"/>
          </p:cNvSpPr>
          <p:nvPr/>
        </p:nvSpPr>
        <p:spPr bwMode="auto">
          <a:xfrm>
            <a:off x="8369300" y="5827713"/>
            <a:ext cx="247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2" name="Text Box 16"/>
          <p:cNvSpPr txBox="1">
            <a:spLocks noChangeArrowheads="1"/>
          </p:cNvSpPr>
          <p:nvPr/>
        </p:nvSpPr>
        <p:spPr bwMode="auto">
          <a:xfrm>
            <a:off x="1820863" y="407987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3" name="Text Box 17"/>
          <p:cNvSpPr txBox="1">
            <a:spLocks noChangeArrowheads="1"/>
          </p:cNvSpPr>
          <p:nvPr/>
        </p:nvSpPr>
        <p:spPr bwMode="auto">
          <a:xfrm>
            <a:off x="3717925" y="896938"/>
            <a:ext cx="247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6443663" y="489267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8361363" y="898525"/>
            <a:ext cx="247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/>
          </a:p>
        </p:txBody>
      </p:sp>
      <p:sp>
        <p:nvSpPr>
          <p:cNvPr id="551956" name="Text Box 20"/>
          <p:cNvSpPr txBox="1">
            <a:spLocks noChangeArrowheads="1"/>
          </p:cNvSpPr>
          <p:nvPr/>
        </p:nvSpPr>
        <p:spPr bwMode="auto">
          <a:xfrm>
            <a:off x="1643063" y="3716338"/>
            <a:ext cx="327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OH</a:t>
            </a:r>
          </a:p>
        </p:txBody>
      </p:sp>
      <p:sp>
        <p:nvSpPr>
          <p:cNvPr id="551957" name="Text Box 21"/>
          <p:cNvSpPr txBox="1">
            <a:spLocks noChangeArrowheads="1"/>
          </p:cNvSpPr>
          <p:nvPr/>
        </p:nvSpPr>
        <p:spPr bwMode="auto">
          <a:xfrm>
            <a:off x="6240463" y="4556125"/>
            <a:ext cx="327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OH</a:t>
            </a:r>
          </a:p>
        </p:txBody>
      </p:sp>
      <p:sp>
        <p:nvSpPr>
          <p:cNvPr id="551958" name="Text Box 22"/>
          <p:cNvSpPr txBox="1">
            <a:spLocks noChangeArrowheads="1"/>
          </p:cNvSpPr>
          <p:nvPr/>
        </p:nvSpPr>
        <p:spPr bwMode="auto">
          <a:xfrm rot="-803217">
            <a:off x="1981200" y="5178425"/>
            <a:ext cx="3270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OH</a:t>
            </a:r>
          </a:p>
        </p:txBody>
      </p:sp>
      <p:sp>
        <p:nvSpPr>
          <p:cNvPr id="551959" name="Text Box 23"/>
          <p:cNvSpPr txBox="1">
            <a:spLocks noChangeArrowheads="1"/>
          </p:cNvSpPr>
          <p:nvPr/>
        </p:nvSpPr>
        <p:spPr bwMode="auto">
          <a:xfrm>
            <a:off x="5165725" y="4635500"/>
            <a:ext cx="1825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0" name="Text Box 24"/>
          <p:cNvSpPr txBox="1">
            <a:spLocks noChangeArrowheads="1"/>
          </p:cNvSpPr>
          <p:nvPr/>
        </p:nvSpPr>
        <p:spPr bwMode="auto">
          <a:xfrm>
            <a:off x="5503863" y="4641850"/>
            <a:ext cx="26193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 </a:t>
            </a:r>
            <a:r>
              <a:rPr lang="en-US" sz="1400" baseline="-25000"/>
              <a:t>i</a:t>
            </a:r>
            <a:endParaRPr lang="en-US" sz="1400"/>
          </a:p>
        </p:txBody>
      </p:sp>
      <p:sp>
        <p:nvSpPr>
          <p:cNvPr id="551961" name="Text Box 25"/>
          <p:cNvSpPr txBox="1">
            <a:spLocks noChangeArrowheads="1"/>
          </p:cNvSpPr>
          <p:nvPr/>
        </p:nvSpPr>
        <p:spPr bwMode="auto">
          <a:xfrm>
            <a:off x="5881688" y="5548313"/>
            <a:ext cx="4206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2</a:t>
            </a:r>
            <a:r>
              <a:rPr lang="en-US" sz="800"/>
              <a:t>  </a:t>
            </a:r>
            <a:r>
              <a:rPr lang="en-US" sz="1400"/>
              <a:t>P </a:t>
            </a:r>
            <a:r>
              <a:rPr lang="en-US" sz="1400" baseline="-25000"/>
              <a:t>i</a:t>
            </a:r>
            <a:endParaRPr lang="en-US" sz="1400"/>
          </a:p>
        </p:txBody>
      </p:sp>
      <p:sp>
        <p:nvSpPr>
          <p:cNvPr id="551962" name="AutoShape 26"/>
          <p:cNvSpPr>
            <a:spLocks/>
          </p:cNvSpPr>
          <p:nvPr/>
        </p:nvSpPr>
        <p:spPr bwMode="auto">
          <a:xfrm rot="5400000">
            <a:off x="1741487" y="4545013"/>
            <a:ext cx="244475" cy="1866900"/>
          </a:xfrm>
          <a:prstGeom prst="rightBrace">
            <a:avLst>
              <a:gd name="adj1" fmla="val 636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63" name="Text Box 27"/>
          <p:cNvSpPr txBox="1">
            <a:spLocks noChangeArrowheads="1"/>
          </p:cNvSpPr>
          <p:nvPr/>
        </p:nvSpPr>
        <p:spPr bwMode="auto">
          <a:xfrm rot="-2028937">
            <a:off x="1017588" y="4867275"/>
            <a:ext cx="182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4" name="Text Box 28"/>
          <p:cNvSpPr txBox="1">
            <a:spLocks noChangeArrowheads="1"/>
          </p:cNvSpPr>
          <p:nvPr/>
        </p:nvSpPr>
        <p:spPr bwMode="auto">
          <a:xfrm rot="-2028937">
            <a:off x="1300163" y="4727575"/>
            <a:ext cx="1825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5" name="Text Box 29"/>
          <p:cNvSpPr txBox="1">
            <a:spLocks noChangeArrowheads="1"/>
          </p:cNvSpPr>
          <p:nvPr/>
        </p:nvSpPr>
        <p:spPr bwMode="auto">
          <a:xfrm rot="-2028937">
            <a:off x="1619250" y="4595813"/>
            <a:ext cx="1825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</a:t>
            </a:r>
          </a:p>
        </p:txBody>
      </p:sp>
      <p:sp>
        <p:nvSpPr>
          <p:cNvPr id="551966" name="Text Box 30"/>
          <p:cNvSpPr txBox="1">
            <a:spLocks noChangeArrowheads="1"/>
          </p:cNvSpPr>
          <p:nvPr/>
        </p:nvSpPr>
        <p:spPr bwMode="auto">
          <a:xfrm>
            <a:off x="2430463" y="1792288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67" name="Text Box 31"/>
          <p:cNvSpPr txBox="1">
            <a:spLocks noChangeArrowheads="1"/>
          </p:cNvSpPr>
          <p:nvPr/>
        </p:nvSpPr>
        <p:spPr bwMode="auto">
          <a:xfrm>
            <a:off x="3203575" y="4154488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7053263" y="17748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69" name="Text Box 33"/>
          <p:cNvSpPr txBox="1">
            <a:spLocks noChangeArrowheads="1"/>
          </p:cNvSpPr>
          <p:nvPr/>
        </p:nvSpPr>
        <p:spPr bwMode="auto">
          <a:xfrm>
            <a:off x="7834313" y="4141788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51970" name="Text Box 34"/>
          <p:cNvSpPr txBox="1">
            <a:spLocks noChangeArrowheads="1"/>
          </p:cNvSpPr>
          <p:nvPr/>
        </p:nvSpPr>
        <p:spPr bwMode="auto">
          <a:xfrm>
            <a:off x="3205163" y="17875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1" name="Text Box 35"/>
          <p:cNvSpPr txBox="1">
            <a:spLocks noChangeArrowheads="1"/>
          </p:cNvSpPr>
          <p:nvPr/>
        </p:nvSpPr>
        <p:spPr bwMode="auto">
          <a:xfrm>
            <a:off x="7826375" y="1795463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2" name="Text Box 36"/>
          <p:cNvSpPr txBox="1">
            <a:spLocks noChangeArrowheads="1"/>
          </p:cNvSpPr>
          <p:nvPr/>
        </p:nvSpPr>
        <p:spPr bwMode="auto">
          <a:xfrm>
            <a:off x="7046913" y="41497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3" name="Text Box 37"/>
          <p:cNvSpPr txBox="1">
            <a:spLocks noChangeArrowheads="1"/>
          </p:cNvSpPr>
          <p:nvPr/>
        </p:nvSpPr>
        <p:spPr bwMode="auto">
          <a:xfrm rot="-2562754">
            <a:off x="2351088" y="437832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551974" name="Text Box 38"/>
          <p:cNvSpPr txBox="1">
            <a:spLocks noChangeArrowheads="1"/>
          </p:cNvSpPr>
          <p:nvPr/>
        </p:nvSpPr>
        <p:spPr bwMode="auto">
          <a:xfrm>
            <a:off x="2419350" y="2574925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5" name="Text Box 39"/>
          <p:cNvSpPr txBox="1">
            <a:spLocks noChangeArrowheads="1"/>
          </p:cNvSpPr>
          <p:nvPr/>
        </p:nvSpPr>
        <p:spPr bwMode="auto">
          <a:xfrm>
            <a:off x="3194050" y="3363913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6" name="Text Box 40"/>
          <p:cNvSpPr txBox="1">
            <a:spLocks noChangeArrowheads="1"/>
          </p:cNvSpPr>
          <p:nvPr/>
        </p:nvSpPr>
        <p:spPr bwMode="auto">
          <a:xfrm>
            <a:off x="3194050" y="4937125"/>
            <a:ext cx="20796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7" name="Text Box 41"/>
          <p:cNvSpPr txBox="1">
            <a:spLocks noChangeArrowheads="1"/>
          </p:cNvSpPr>
          <p:nvPr/>
        </p:nvSpPr>
        <p:spPr bwMode="auto">
          <a:xfrm>
            <a:off x="7043738" y="256857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8" name="Text Box 42"/>
          <p:cNvSpPr txBox="1">
            <a:spLocks noChangeArrowheads="1"/>
          </p:cNvSpPr>
          <p:nvPr/>
        </p:nvSpPr>
        <p:spPr bwMode="auto">
          <a:xfrm>
            <a:off x="7831138" y="3370263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79" name="Text Box 43"/>
          <p:cNvSpPr txBox="1">
            <a:spLocks noChangeArrowheads="1"/>
          </p:cNvSpPr>
          <p:nvPr/>
        </p:nvSpPr>
        <p:spPr bwMode="auto">
          <a:xfrm>
            <a:off x="7831138" y="4943475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51980" name="Text Box 44"/>
          <p:cNvSpPr txBox="1">
            <a:spLocks noChangeArrowheads="1"/>
          </p:cNvSpPr>
          <p:nvPr/>
        </p:nvSpPr>
        <p:spPr bwMode="auto">
          <a:xfrm>
            <a:off x="7831138" y="2576513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1" name="Text Box 45"/>
          <p:cNvSpPr txBox="1">
            <a:spLocks noChangeArrowheads="1"/>
          </p:cNvSpPr>
          <p:nvPr/>
        </p:nvSpPr>
        <p:spPr bwMode="auto">
          <a:xfrm>
            <a:off x="2414588" y="3365500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2" name="Text Box 46"/>
          <p:cNvSpPr txBox="1">
            <a:spLocks noChangeArrowheads="1"/>
          </p:cNvSpPr>
          <p:nvPr/>
        </p:nvSpPr>
        <p:spPr bwMode="auto">
          <a:xfrm>
            <a:off x="3195638" y="2571750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3" name="Text Box 47"/>
          <p:cNvSpPr txBox="1">
            <a:spLocks noChangeArrowheads="1"/>
          </p:cNvSpPr>
          <p:nvPr/>
        </p:nvSpPr>
        <p:spPr bwMode="auto">
          <a:xfrm>
            <a:off x="7043738" y="3365500"/>
            <a:ext cx="20796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51984" name="Line 48"/>
          <p:cNvSpPr>
            <a:spLocks noChangeShapeType="1"/>
          </p:cNvSpPr>
          <p:nvPr/>
        </p:nvSpPr>
        <p:spPr bwMode="auto">
          <a:xfrm>
            <a:off x="1536700" y="1841500"/>
            <a:ext cx="46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85" name="Line 49"/>
          <p:cNvSpPr>
            <a:spLocks noChangeShapeType="1"/>
          </p:cNvSpPr>
          <p:nvPr/>
        </p:nvSpPr>
        <p:spPr bwMode="auto">
          <a:xfrm>
            <a:off x="1536700" y="228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610600" cy="1676400"/>
          </a:xfrm>
        </p:spPr>
        <p:txBody>
          <a:bodyPr/>
          <a:lstStyle/>
          <a:p>
            <a:r>
              <a:rPr lang="en-US" sz="2800" dirty="0"/>
              <a:t>Along one template strand of DNA, the DNA polymerase synthesizes a </a:t>
            </a:r>
            <a:r>
              <a:rPr lang="en-US" sz="2800" b="1" dirty="0"/>
              <a:t>leading strand </a:t>
            </a:r>
            <a:r>
              <a:rPr lang="en-US" sz="2800" dirty="0"/>
              <a:t>continuously, moving toward the replication fork</a:t>
            </a:r>
            <a:endParaRPr lang="en-US" sz="2800" b="1" dirty="0"/>
          </a:p>
        </p:txBody>
      </p:sp>
      <p:grpSp>
        <p:nvGrpSpPr>
          <p:cNvPr id="43930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930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3930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784600"/>
            <a:ext cx="86106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elongate the other new strand, called the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lagging strand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DNA polymerase must work in the direction away from the replication fork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lagging strand is synthesized as a series of segments called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Okazaki fragments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which are joined together by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ligase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3048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antiparallel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structure of the double helix affects replication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polymerases add nucleotides only to the free 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of a growing strand; therefore, a new DNA strand can elongate only in the 5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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16.13</a:t>
            </a:r>
          </a:p>
        </p:txBody>
      </p:sp>
      <p:pic>
        <p:nvPicPr>
          <p:cNvPr id="547843" name="Picture 3" descr="16_13ReplicationProteins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71550"/>
            <a:ext cx="8548687" cy="4914900"/>
          </a:xfrm>
          <a:prstGeom prst="rect">
            <a:avLst/>
          </a:prstGeom>
          <a:noFill/>
        </p:spPr>
      </p:pic>
      <p:sp>
        <p:nvSpPr>
          <p:cNvPr id="547844" name="Text Box 4"/>
          <p:cNvSpPr txBox="1">
            <a:spLocks noChangeArrowheads="1"/>
          </p:cNvSpPr>
          <p:nvPr/>
        </p:nvSpPr>
        <p:spPr bwMode="auto">
          <a:xfrm>
            <a:off x="1112838" y="2090738"/>
            <a:ext cx="21097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Topoisomerase</a:t>
            </a:r>
          </a:p>
        </p:txBody>
      </p:sp>
      <p:sp>
        <p:nvSpPr>
          <p:cNvPr id="547845" name="Text Box 5"/>
          <p:cNvSpPr txBox="1">
            <a:spLocks noChangeArrowheads="1"/>
          </p:cNvSpPr>
          <p:nvPr/>
        </p:nvSpPr>
        <p:spPr bwMode="auto">
          <a:xfrm>
            <a:off x="5973763" y="987425"/>
            <a:ext cx="1117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Primase</a:t>
            </a:r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7932738" y="2416175"/>
            <a:ext cx="91916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RNA</a:t>
            </a:r>
            <a:br>
              <a:rPr lang="en-US" sz="2200"/>
            </a:br>
            <a:r>
              <a:rPr lang="en-US" sz="2200"/>
              <a:t>primer</a:t>
            </a:r>
          </a:p>
        </p:txBody>
      </p:sp>
      <p:sp>
        <p:nvSpPr>
          <p:cNvPr id="547847" name="Text Box 7"/>
          <p:cNvSpPr txBox="1">
            <a:spLocks noChangeArrowheads="1"/>
          </p:cNvSpPr>
          <p:nvPr/>
        </p:nvSpPr>
        <p:spPr bwMode="auto">
          <a:xfrm>
            <a:off x="2932113" y="4094163"/>
            <a:ext cx="1184275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Helicase</a:t>
            </a:r>
          </a:p>
        </p:txBody>
      </p:sp>
      <p:sp>
        <p:nvSpPr>
          <p:cNvPr id="547848" name="Text Box 8"/>
          <p:cNvSpPr txBox="1">
            <a:spLocks noChangeArrowheads="1"/>
          </p:cNvSpPr>
          <p:nvPr/>
        </p:nvSpPr>
        <p:spPr bwMode="auto">
          <a:xfrm>
            <a:off x="4492625" y="5089525"/>
            <a:ext cx="291623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Single-strand binding</a:t>
            </a:r>
            <a:br>
              <a:rPr lang="en-US" sz="2200"/>
            </a:br>
            <a:r>
              <a:rPr lang="en-US" sz="2200"/>
              <a:t>proteins</a:t>
            </a:r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336550" y="3009900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5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341313" y="3452813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3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1" name="Text Box 11"/>
          <p:cNvSpPr txBox="1">
            <a:spLocks noChangeArrowheads="1"/>
          </p:cNvSpPr>
          <p:nvPr/>
        </p:nvSpPr>
        <p:spPr bwMode="auto">
          <a:xfrm>
            <a:off x="8161338" y="4668838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5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2" name="Text Box 12"/>
          <p:cNvSpPr txBox="1">
            <a:spLocks noChangeArrowheads="1"/>
          </p:cNvSpPr>
          <p:nvPr/>
        </p:nvSpPr>
        <p:spPr bwMode="auto">
          <a:xfrm>
            <a:off x="7275513" y="2500313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5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3" name="Text Box 13"/>
          <p:cNvSpPr txBox="1">
            <a:spLocks noChangeArrowheads="1"/>
          </p:cNvSpPr>
          <p:nvPr/>
        </p:nvSpPr>
        <p:spPr bwMode="auto">
          <a:xfrm>
            <a:off x="6665913" y="2606675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3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4" name="Text Box 14"/>
          <p:cNvSpPr txBox="1">
            <a:spLocks noChangeArrowheads="1"/>
          </p:cNvSpPr>
          <p:nvPr/>
        </p:nvSpPr>
        <p:spPr bwMode="auto">
          <a:xfrm>
            <a:off x="8154988" y="1846263"/>
            <a:ext cx="3111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2200"/>
              <a:t>3</a:t>
            </a:r>
            <a:r>
              <a:rPr lang="en-US" sz="2200">
                <a:sym typeface="Symbol" pitchFamily="18" charset="2"/>
              </a:rPr>
              <a:t></a:t>
            </a:r>
            <a:endParaRPr lang="en-US" sz="2200"/>
          </a:p>
        </p:txBody>
      </p:sp>
      <p:sp>
        <p:nvSpPr>
          <p:cNvPr id="547855" name="Line 15"/>
          <p:cNvSpPr>
            <a:spLocks noChangeShapeType="1"/>
          </p:cNvSpPr>
          <p:nvPr/>
        </p:nvSpPr>
        <p:spPr bwMode="auto">
          <a:xfrm flipH="1">
            <a:off x="1917700" y="2393950"/>
            <a:ext cx="198438" cy="555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6" name="Line 16"/>
          <p:cNvSpPr>
            <a:spLocks noChangeShapeType="1"/>
          </p:cNvSpPr>
          <p:nvPr/>
        </p:nvSpPr>
        <p:spPr bwMode="auto">
          <a:xfrm>
            <a:off x="6508750" y="1282700"/>
            <a:ext cx="79375" cy="53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7" name="Line 17"/>
          <p:cNvSpPr>
            <a:spLocks noChangeShapeType="1"/>
          </p:cNvSpPr>
          <p:nvPr/>
        </p:nvSpPr>
        <p:spPr bwMode="auto">
          <a:xfrm>
            <a:off x="7262813" y="2433638"/>
            <a:ext cx="620712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8" name="Line 18"/>
          <p:cNvSpPr>
            <a:spLocks noChangeShapeType="1"/>
          </p:cNvSpPr>
          <p:nvPr/>
        </p:nvSpPr>
        <p:spPr bwMode="auto">
          <a:xfrm flipH="1">
            <a:off x="4087813" y="3876675"/>
            <a:ext cx="515937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59" name="Line 19"/>
          <p:cNvSpPr>
            <a:spLocks noChangeShapeType="1"/>
          </p:cNvSpPr>
          <p:nvPr/>
        </p:nvSpPr>
        <p:spPr bwMode="auto">
          <a:xfrm>
            <a:off x="5502275" y="4298950"/>
            <a:ext cx="331788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60" name="Line 20"/>
          <p:cNvSpPr>
            <a:spLocks noChangeShapeType="1"/>
          </p:cNvSpPr>
          <p:nvPr/>
        </p:nvSpPr>
        <p:spPr bwMode="auto">
          <a:xfrm flipH="1">
            <a:off x="5834063" y="4551363"/>
            <a:ext cx="79375" cy="541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16.17</a:t>
            </a:r>
          </a:p>
        </p:txBody>
      </p:sp>
      <p:pic>
        <p:nvPicPr>
          <p:cNvPr id="560131" name="Picture 3" descr="16_17_BactDNARep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176338"/>
            <a:ext cx="8548687" cy="4505325"/>
          </a:xfrm>
          <a:prstGeom prst="rect">
            <a:avLst/>
          </a:prstGeom>
          <a:noFill/>
        </p:spPr>
      </p:pic>
      <p:sp>
        <p:nvSpPr>
          <p:cNvPr id="560132" name="Text Box 4"/>
          <p:cNvSpPr txBox="1">
            <a:spLocks noChangeArrowheads="1"/>
          </p:cNvSpPr>
          <p:nvPr/>
        </p:nvSpPr>
        <p:spPr bwMode="auto">
          <a:xfrm>
            <a:off x="6224588" y="1285875"/>
            <a:ext cx="6826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Overview</a:t>
            </a: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5305425" y="1530350"/>
            <a:ext cx="550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Leading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4" name="Text Box 6"/>
          <p:cNvSpPr txBox="1">
            <a:spLocks noChangeArrowheads="1"/>
          </p:cNvSpPr>
          <p:nvPr/>
        </p:nvSpPr>
        <p:spPr bwMode="auto">
          <a:xfrm>
            <a:off x="6172200" y="1484313"/>
            <a:ext cx="749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/>
              <a:t>Origin of </a:t>
            </a:r>
            <a:br>
              <a:rPr lang="en-US" sz="1100"/>
            </a:br>
            <a:r>
              <a:rPr lang="en-US" sz="1100"/>
              <a:t>replication</a:t>
            </a:r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7245350" y="1581150"/>
            <a:ext cx="5508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Lagging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6" name="Text Box 8"/>
          <p:cNvSpPr txBox="1">
            <a:spLocks noChangeArrowheads="1"/>
          </p:cNvSpPr>
          <p:nvPr/>
        </p:nvSpPr>
        <p:spPr bwMode="auto">
          <a:xfrm>
            <a:off x="7243763" y="2411413"/>
            <a:ext cx="5508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Leading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5307013" y="2592388"/>
            <a:ext cx="550862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100"/>
              <a:t>Lagging</a:t>
            </a:r>
            <a:br>
              <a:rPr lang="en-US" sz="1100"/>
            </a:br>
            <a:r>
              <a:rPr lang="en-US" sz="1100"/>
              <a:t>strand</a:t>
            </a:r>
          </a:p>
        </p:txBody>
      </p:sp>
      <p:sp>
        <p:nvSpPr>
          <p:cNvPr id="560138" name="Text Box 10"/>
          <p:cNvSpPr txBox="1">
            <a:spLocks noChangeArrowheads="1"/>
          </p:cNvSpPr>
          <p:nvPr/>
        </p:nvSpPr>
        <p:spPr bwMode="auto">
          <a:xfrm>
            <a:off x="5929313" y="2773363"/>
            <a:ext cx="121285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100"/>
              <a:t>Overall directions</a:t>
            </a:r>
            <a:br>
              <a:rPr lang="en-US" sz="1100"/>
            </a:br>
            <a:r>
              <a:rPr lang="en-US" sz="1100"/>
              <a:t>of replication</a:t>
            </a:r>
          </a:p>
        </p:txBody>
      </p:sp>
      <p:sp>
        <p:nvSpPr>
          <p:cNvPr id="560139" name="Text Box 11"/>
          <p:cNvSpPr txBox="1">
            <a:spLocks noChangeArrowheads="1"/>
          </p:cNvSpPr>
          <p:nvPr/>
        </p:nvSpPr>
        <p:spPr bwMode="auto">
          <a:xfrm>
            <a:off x="3876675" y="2905125"/>
            <a:ext cx="13446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Leading strand</a:t>
            </a:r>
          </a:p>
        </p:txBody>
      </p:sp>
      <p:sp>
        <p:nvSpPr>
          <p:cNvPr id="560140" name="Text Box 12"/>
          <p:cNvSpPr txBox="1">
            <a:spLocks noChangeArrowheads="1"/>
          </p:cNvSpPr>
          <p:nvPr/>
        </p:nvSpPr>
        <p:spPr bwMode="auto">
          <a:xfrm>
            <a:off x="2441575" y="3508375"/>
            <a:ext cx="9350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pol </a:t>
            </a:r>
            <a:r>
              <a:rPr lang="en-US" sz="1300">
                <a:latin typeface="Times" pitchFamily="18" charset="0"/>
              </a:rPr>
              <a:t>III</a:t>
            </a:r>
            <a:endParaRPr lang="en-US" sz="1300"/>
          </a:p>
        </p:txBody>
      </p:sp>
      <p:sp>
        <p:nvSpPr>
          <p:cNvPr id="560141" name="Text Box 13"/>
          <p:cNvSpPr txBox="1">
            <a:spLocks noChangeArrowheads="1"/>
          </p:cNvSpPr>
          <p:nvPr/>
        </p:nvSpPr>
        <p:spPr bwMode="auto">
          <a:xfrm>
            <a:off x="3890963" y="4335463"/>
            <a:ext cx="935037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pol </a:t>
            </a:r>
            <a:r>
              <a:rPr lang="en-US" sz="1300">
                <a:latin typeface="Times" pitchFamily="18" charset="0"/>
              </a:rPr>
              <a:t>III</a:t>
            </a:r>
            <a:endParaRPr lang="en-US" sz="1300"/>
          </a:p>
        </p:txBody>
      </p:sp>
      <p:sp>
        <p:nvSpPr>
          <p:cNvPr id="560142" name="Text Box 14"/>
          <p:cNvSpPr txBox="1">
            <a:spLocks noChangeArrowheads="1"/>
          </p:cNvSpPr>
          <p:nvPr/>
        </p:nvSpPr>
        <p:spPr bwMode="auto">
          <a:xfrm>
            <a:off x="5399088" y="4321175"/>
            <a:ext cx="122555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Lagging strand</a:t>
            </a:r>
          </a:p>
        </p:txBody>
      </p:sp>
      <p:sp>
        <p:nvSpPr>
          <p:cNvPr id="560143" name="Text Box 15"/>
          <p:cNvSpPr txBox="1">
            <a:spLocks noChangeArrowheads="1"/>
          </p:cNvSpPr>
          <p:nvPr/>
        </p:nvSpPr>
        <p:spPr bwMode="auto">
          <a:xfrm>
            <a:off x="6372225" y="4579938"/>
            <a:ext cx="803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pol </a:t>
            </a:r>
            <a:r>
              <a:rPr lang="en-US" sz="1300">
                <a:latin typeface="Times" pitchFamily="18" charset="0"/>
              </a:rPr>
              <a:t>I</a:t>
            </a:r>
            <a:endParaRPr lang="en-US" sz="1300"/>
          </a:p>
        </p:txBody>
      </p:sp>
      <p:sp>
        <p:nvSpPr>
          <p:cNvPr id="560144" name="Text Box 16"/>
          <p:cNvSpPr txBox="1">
            <a:spLocks noChangeArrowheads="1"/>
          </p:cNvSpPr>
          <p:nvPr/>
        </p:nvSpPr>
        <p:spPr bwMode="auto">
          <a:xfrm>
            <a:off x="7483475" y="4594225"/>
            <a:ext cx="9350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DNA ligase</a:t>
            </a:r>
          </a:p>
        </p:txBody>
      </p:sp>
      <p:sp>
        <p:nvSpPr>
          <p:cNvPr id="560145" name="Text Box 17"/>
          <p:cNvSpPr txBox="1">
            <a:spLocks noChangeArrowheads="1"/>
          </p:cNvSpPr>
          <p:nvPr/>
        </p:nvSpPr>
        <p:spPr bwMode="auto">
          <a:xfrm>
            <a:off x="2179638" y="3773488"/>
            <a:ext cx="5508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Primer</a:t>
            </a:r>
          </a:p>
        </p:txBody>
      </p:sp>
      <p:sp>
        <p:nvSpPr>
          <p:cNvPr id="560146" name="Text Box 18"/>
          <p:cNvSpPr txBox="1">
            <a:spLocks noChangeArrowheads="1"/>
          </p:cNvSpPr>
          <p:nvPr/>
        </p:nvSpPr>
        <p:spPr bwMode="auto">
          <a:xfrm>
            <a:off x="2954338" y="3898900"/>
            <a:ext cx="630237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Primase</a:t>
            </a:r>
          </a:p>
        </p:txBody>
      </p:sp>
      <p:sp>
        <p:nvSpPr>
          <p:cNvPr id="560147" name="Text Box 19"/>
          <p:cNvSpPr txBox="1">
            <a:spLocks noChangeArrowheads="1"/>
          </p:cNvSpPr>
          <p:nvPr/>
        </p:nvSpPr>
        <p:spPr bwMode="auto">
          <a:xfrm>
            <a:off x="717550" y="4256088"/>
            <a:ext cx="70961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Parental</a:t>
            </a:r>
            <a:br>
              <a:rPr lang="en-US" sz="1300"/>
            </a:br>
            <a:r>
              <a:rPr lang="en-US" sz="1300"/>
              <a:t>DNA</a:t>
            </a:r>
          </a:p>
        </p:txBody>
      </p:sp>
      <p:sp>
        <p:nvSpPr>
          <p:cNvPr id="560148" name="Text Box 20"/>
          <p:cNvSpPr txBox="1">
            <a:spLocks noChangeArrowheads="1"/>
          </p:cNvSpPr>
          <p:nvPr/>
        </p:nvSpPr>
        <p:spPr bwMode="auto">
          <a:xfrm>
            <a:off x="544513" y="3489325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49" name="Text Box 21"/>
          <p:cNvSpPr txBox="1">
            <a:spLocks noChangeArrowheads="1"/>
          </p:cNvSpPr>
          <p:nvPr/>
        </p:nvSpPr>
        <p:spPr bwMode="auto">
          <a:xfrm>
            <a:off x="2073275" y="3998913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0" name="Text Box 22"/>
          <p:cNvSpPr txBox="1">
            <a:spLocks noChangeArrowheads="1"/>
          </p:cNvSpPr>
          <p:nvPr/>
        </p:nvSpPr>
        <p:spPr bwMode="auto">
          <a:xfrm>
            <a:off x="3170238" y="4448175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1" name="Text Box 23"/>
          <p:cNvSpPr txBox="1">
            <a:spLocks noChangeArrowheads="1"/>
          </p:cNvSpPr>
          <p:nvPr/>
        </p:nvSpPr>
        <p:spPr bwMode="auto">
          <a:xfrm>
            <a:off x="4546600" y="4740275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2" name="Text Box 24"/>
          <p:cNvSpPr txBox="1">
            <a:spLocks noChangeArrowheads="1"/>
          </p:cNvSpPr>
          <p:nvPr/>
        </p:nvSpPr>
        <p:spPr bwMode="auto">
          <a:xfrm>
            <a:off x="8315325" y="5348288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5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3" name="Text Box 25"/>
          <p:cNvSpPr txBox="1">
            <a:spLocks noChangeArrowheads="1"/>
          </p:cNvSpPr>
          <p:nvPr/>
        </p:nvSpPr>
        <p:spPr bwMode="auto">
          <a:xfrm>
            <a:off x="538163" y="4000500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4" name="Text Box 26"/>
          <p:cNvSpPr txBox="1">
            <a:spLocks noChangeArrowheads="1"/>
          </p:cNvSpPr>
          <p:nvPr/>
        </p:nvSpPr>
        <p:spPr bwMode="auto">
          <a:xfrm>
            <a:off x="1762125" y="3768725"/>
            <a:ext cx="15398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5" name="Text Box 27"/>
          <p:cNvSpPr txBox="1">
            <a:spLocks noChangeArrowheads="1"/>
          </p:cNvSpPr>
          <p:nvPr/>
        </p:nvSpPr>
        <p:spPr bwMode="auto">
          <a:xfrm>
            <a:off x="2509838" y="4119563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6" name="Text Box 28"/>
          <p:cNvSpPr txBox="1">
            <a:spLocks noChangeArrowheads="1"/>
          </p:cNvSpPr>
          <p:nvPr/>
        </p:nvSpPr>
        <p:spPr bwMode="auto">
          <a:xfrm>
            <a:off x="4433888" y="4681538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7" name="Text Box 29"/>
          <p:cNvSpPr txBox="1">
            <a:spLocks noChangeArrowheads="1"/>
          </p:cNvSpPr>
          <p:nvPr/>
        </p:nvSpPr>
        <p:spPr bwMode="auto">
          <a:xfrm>
            <a:off x="8316913" y="4860925"/>
            <a:ext cx="153987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300"/>
              <a:t>3</a:t>
            </a:r>
            <a:r>
              <a:rPr lang="en-US" sz="1300">
                <a:sym typeface="Symbol" pitchFamily="18" charset="2"/>
              </a:rPr>
              <a:t></a:t>
            </a:r>
            <a:endParaRPr lang="en-US" sz="1300"/>
          </a:p>
        </p:txBody>
      </p:sp>
      <p:sp>
        <p:nvSpPr>
          <p:cNvPr id="560158" name="Text Box 30"/>
          <p:cNvSpPr txBox="1">
            <a:spLocks noChangeArrowheads="1"/>
          </p:cNvSpPr>
          <p:nvPr/>
        </p:nvSpPr>
        <p:spPr bwMode="auto">
          <a:xfrm>
            <a:off x="5829300" y="4900613"/>
            <a:ext cx="195263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3</a:t>
            </a:r>
          </a:p>
        </p:txBody>
      </p:sp>
      <p:sp>
        <p:nvSpPr>
          <p:cNvPr id="560159" name="Text Box 31"/>
          <p:cNvSpPr txBox="1">
            <a:spLocks noChangeArrowheads="1"/>
          </p:cNvSpPr>
          <p:nvPr/>
        </p:nvSpPr>
        <p:spPr bwMode="auto">
          <a:xfrm>
            <a:off x="6840538" y="4908550"/>
            <a:ext cx="195262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2</a:t>
            </a:r>
          </a:p>
        </p:txBody>
      </p:sp>
      <p:sp>
        <p:nvSpPr>
          <p:cNvPr id="560160" name="Text Box 32"/>
          <p:cNvSpPr txBox="1">
            <a:spLocks noChangeArrowheads="1"/>
          </p:cNvSpPr>
          <p:nvPr/>
        </p:nvSpPr>
        <p:spPr bwMode="auto">
          <a:xfrm>
            <a:off x="8085138" y="4919663"/>
            <a:ext cx="195262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1</a:t>
            </a:r>
          </a:p>
        </p:txBody>
      </p:sp>
      <p:sp>
        <p:nvSpPr>
          <p:cNvPr id="560161" name="Text Box 33"/>
          <p:cNvSpPr txBox="1">
            <a:spLocks noChangeArrowheads="1"/>
          </p:cNvSpPr>
          <p:nvPr/>
        </p:nvSpPr>
        <p:spPr bwMode="auto">
          <a:xfrm>
            <a:off x="4049713" y="4656138"/>
            <a:ext cx="195262" cy="171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300"/>
              <a:t>4</a:t>
            </a:r>
          </a:p>
        </p:txBody>
      </p:sp>
      <p:sp>
        <p:nvSpPr>
          <p:cNvPr id="560162" name="Line 34"/>
          <p:cNvSpPr>
            <a:spLocks noChangeShapeType="1"/>
          </p:cNvSpPr>
          <p:nvPr/>
        </p:nvSpPr>
        <p:spPr bwMode="auto">
          <a:xfrm>
            <a:off x="1071563" y="3941763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3" name="Line 35"/>
          <p:cNvSpPr>
            <a:spLocks noChangeShapeType="1"/>
          </p:cNvSpPr>
          <p:nvPr/>
        </p:nvSpPr>
        <p:spPr bwMode="auto">
          <a:xfrm flipV="1">
            <a:off x="2063750" y="3584575"/>
            <a:ext cx="330200" cy="13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4" name="Line 36"/>
          <p:cNvSpPr>
            <a:spLocks noChangeShapeType="1"/>
          </p:cNvSpPr>
          <p:nvPr/>
        </p:nvSpPr>
        <p:spPr bwMode="auto">
          <a:xfrm flipH="1">
            <a:off x="2274888" y="3941763"/>
            <a:ext cx="6667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5" name="Line 37"/>
          <p:cNvSpPr>
            <a:spLocks noChangeShapeType="1"/>
          </p:cNvSpPr>
          <p:nvPr/>
        </p:nvSpPr>
        <p:spPr bwMode="auto">
          <a:xfrm flipH="1">
            <a:off x="2659063" y="3995738"/>
            <a:ext cx="23812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6" name="Line 38"/>
          <p:cNvSpPr>
            <a:spLocks noChangeShapeType="1"/>
          </p:cNvSpPr>
          <p:nvPr/>
        </p:nvSpPr>
        <p:spPr bwMode="auto">
          <a:xfrm>
            <a:off x="4179888" y="4511675"/>
            <a:ext cx="1190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7" name="Line 39"/>
          <p:cNvSpPr>
            <a:spLocks noChangeShapeType="1"/>
          </p:cNvSpPr>
          <p:nvPr/>
        </p:nvSpPr>
        <p:spPr bwMode="auto">
          <a:xfrm>
            <a:off x="6072188" y="4511675"/>
            <a:ext cx="12700" cy="528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8" name="Line 40"/>
          <p:cNvSpPr>
            <a:spLocks noChangeShapeType="1"/>
          </p:cNvSpPr>
          <p:nvPr/>
        </p:nvSpPr>
        <p:spPr bwMode="auto">
          <a:xfrm flipH="1">
            <a:off x="6573838" y="4762500"/>
            <a:ext cx="93662" cy="211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69" name="Line 41"/>
          <p:cNvSpPr>
            <a:spLocks noChangeShapeType="1"/>
          </p:cNvSpPr>
          <p:nvPr/>
        </p:nvSpPr>
        <p:spPr bwMode="auto">
          <a:xfrm flipH="1">
            <a:off x="7645400" y="4775200"/>
            <a:ext cx="106363" cy="238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0" name="Line 42"/>
          <p:cNvSpPr>
            <a:spLocks noChangeShapeType="1"/>
          </p:cNvSpPr>
          <p:nvPr/>
        </p:nvSpPr>
        <p:spPr bwMode="auto">
          <a:xfrm>
            <a:off x="4457700" y="2579688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1" name="Line 43"/>
          <p:cNvSpPr>
            <a:spLocks noChangeShapeType="1"/>
          </p:cNvSpPr>
          <p:nvPr/>
        </p:nvSpPr>
        <p:spPr bwMode="auto">
          <a:xfrm>
            <a:off x="5621338" y="1838325"/>
            <a:ext cx="3048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2" name="Line 44"/>
          <p:cNvSpPr>
            <a:spLocks noChangeShapeType="1"/>
          </p:cNvSpPr>
          <p:nvPr/>
        </p:nvSpPr>
        <p:spPr bwMode="auto">
          <a:xfrm>
            <a:off x="6534150" y="1785938"/>
            <a:ext cx="0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3" name="Line 45"/>
          <p:cNvSpPr>
            <a:spLocks noChangeShapeType="1"/>
          </p:cNvSpPr>
          <p:nvPr/>
        </p:nvSpPr>
        <p:spPr bwMode="auto">
          <a:xfrm flipH="1">
            <a:off x="7156450" y="1892300"/>
            <a:ext cx="17145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4" name="Line 46"/>
          <p:cNvSpPr>
            <a:spLocks noChangeShapeType="1"/>
          </p:cNvSpPr>
          <p:nvPr/>
        </p:nvSpPr>
        <p:spPr bwMode="auto">
          <a:xfrm>
            <a:off x="7143750" y="2314575"/>
            <a:ext cx="65088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0175" name="Line 47"/>
          <p:cNvSpPr>
            <a:spLocks noChangeShapeType="1"/>
          </p:cNvSpPr>
          <p:nvPr/>
        </p:nvSpPr>
        <p:spPr bwMode="auto">
          <a:xfrm flipH="1">
            <a:off x="5688013" y="2314575"/>
            <a:ext cx="225425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" y="512763"/>
            <a:ext cx="8534400" cy="503237"/>
          </a:xfrm>
        </p:spPr>
        <p:txBody>
          <a:bodyPr/>
          <a:lstStyle/>
          <a:p>
            <a:r>
              <a:rPr lang="en-US" i="1"/>
              <a:t>The DNA Replication Complex</a:t>
            </a:r>
            <a:endParaRPr lang="en-US" b="0" i="1">
              <a:solidFill>
                <a:schemeClr val="tx1"/>
              </a:solidFill>
            </a:endParaRPr>
          </a:p>
        </p:txBody>
      </p:sp>
      <p:sp>
        <p:nvSpPr>
          <p:cNvPr id="470019" name="Rectangle 3"/>
          <p:cNvSpPr>
            <a:spLocks noChangeArrowheads="1"/>
          </p:cNvSpPr>
          <p:nvPr/>
        </p:nvSpPr>
        <p:spPr bwMode="auto">
          <a:xfrm>
            <a:off x="533400" y="1370013"/>
            <a:ext cx="8534400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The proteins that participate in DNA replication form a large complex, a “DNA replication machine”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The DNA replication machine may be stationary during the replication process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Char char="•"/>
            </a:pPr>
            <a:r>
              <a:rPr lang="en-US" sz="2800" b="0"/>
              <a:t>Recent studies support a model in which DNA polymerase molecules “reel in” parental DNA and “extrude” newly made daughter DNA molecules</a:t>
            </a:r>
          </a:p>
        </p:txBody>
      </p:sp>
      <p:grpSp>
        <p:nvGrpSpPr>
          <p:cNvPr id="470024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0025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70027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16.18</a:t>
            </a:r>
          </a:p>
        </p:txBody>
      </p:sp>
      <p:pic>
        <p:nvPicPr>
          <p:cNvPr id="564227" name="Picture 3" descr="16_18DNARepComplex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414338"/>
            <a:ext cx="8170863" cy="6029325"/>
          </a:xfrm>
          <a:prstGeom prst="rect">
            <a:avLst/>
          </a:prstGeom>
          <a:noFill/>
        </p:spPr>
      </p:pic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1933575" y="1606550"/>
            <a:ext cx="1476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Parental DNA</a:t>
            </a:r>
          </a:p>
        </p:txBody>
      </p:sp>
      <p:sp>
        <p:nvSpPr>
          <p:cNvPr id="564229" name="Text Box 5"/>
          <p:cNvSpPr txBox="1">
            <a:spLocks noChangeArrowheads="1"/>
          </p:cNvSpPr>
          <p:nvPr/>
        </p:nvSpPr>
        <p:spPr bwMode="auto">
          <a:xfrm>
            <a:off x="3197225" y="1203325"/>
            <a:ext cx="129063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 pol </a:t>
            </a:r>
            <a:r>
              <a:rPr lang="en-US" sz="1800">
                <a:latin typeface="Times" pitchFamily="18" charset="0"/>
              </a:rPr>
              <a:t>III</a:t>
            </a:r>
          </a:p>
        </p:txBody>
      </p: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5749925" y="1573213"/>
            <a:ext cx="17002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Leading strand</a:t>
            </a:r>
          </a:p>
        </p:txBody>
      </p:sp>
      <p:sp>
        <p:nvSpPr>
          <p:cNvPr id="564231" name="Text Box 7"/>
          <p:cNvSpPr txBox="1">
            <a:spLocks noChangeArrowheads="1"/>
          </p:cNvSpPr>
          <p:nvPr/>
        </p:nvSpPr>
        <p:spPr bwMode="auto">
          <a:xfrm>
            <a:off x="1716088" y="3279775"/>
            <a:ext cx="12779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Connecting</a:t>
            </a:r>
            <a:br>
              <a:rPr lang="en-US" sz="1800"/>
            </a:br>
            <a:r>
              <a:rPr lang="en-US" sz="1800"/>
              <a:t>protein</a:t>
            </a:r>
          </a:p>
        </p:txBody>
      </p:sp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3844925" y="3308350"/>
            <a:ext cx="973138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Helicase</a:t>
            </a:r>
          </a:p>
        </p:txBody>
      </p:sp>
      <p:sp>
        <p:nvSpPr>
          <p:cNvPr id="564233" name="Text Box 9"/>
          <p:cNvSpPr txBox="1">
            <a:spLocks noChangeArrowheads="1"/>
          </p:cNvSpPr>
          <p:nvPr/>
        </p:nvSpPr>
        <p:spPr bwMode="auto">
          <a:xfrm>
            <a:off x="4837113" y="4484688"/>
            <a:ext cx="17272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Lagging strand</a:t>
            </a:r>
          </a:p>
        </p:txBody>
      </p:sp>
      <p:sp>
        <p:nvSpPr>
          <p:cNvPr id="564234" name="Text Box 10"/>
          <p:cNvSpPr txBox="1">
            <a:spLocks noChangeArrowheads="1"/>
          </p:cNvSpPr>
          <p:nvPr/>
        </p:nvSpPr>
        <p:spPr bwMode="auto">
          <a:xfrm>
            <a:off x="2463800" y="4386263"/>
            <a:ext cx="722313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 </a:t>
            </a:r>
            <a:br>
              <a:rPr lang="en-US" sz="1800"/>
            </a:br>
            <a:r>
              <a:rPr lang="en-US" sz="1800"/>
              <a:t>pol </a:t>
            </a:r>
            <a:r>
              <a:rPr lang="en-US" sz="1800">
                <a:latin typeface="Times" pitchFamily="18" charset="0"/>
              </a:rPr>
              <a:t>III</a:t>
            </a:r>
          </a:p>
        </p:txBody>
      </p:sp>
      <p:sp>
        <p:nvSpPr>
          <p:cNvPr id="564235" name="Text Box 11"/>
          <p:cNvSpPr txBox="1">
            <a:spLocks noChangeArrowheads="1"/>
          </p:cNvSpPr>
          <p:nvPr/>
        </p:nvSpPr>
        <p:spPr bwMode="auto">
          <a:xfrm>
            <a:off x="7516813" y="4027488"/>
            <a:ext cx="95885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Lagging</a:t>
            </a:r>
            <a:br>
              <a:rPr lang="en-US" sz="1800"/>
            </a:br>
            <a:r>
              <a:rPr lang="en-US" sz="1800"/>
              <a:t>strand</a:t>
            </a:r>
            <a:br>
              <a:rPr lang="en-US" sz="1800"/>
            </a:br>
            <a:r>
              <a:rPr lang="en-US" sz="1800"/>
              <a:t>template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6" name="Text Box 12"/>
          <p:cNvSpPr txBox="1">
            <a:spLocks noChangeArrowheads="1"/>
          </p:cNvSpPr>
          <p:nvPr/>
        </p:nvSpPr>
        <p:spPr bwMode="auto">
          <a:xfrm>
            <a:off x="2159000" y="20431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7" name="Text Box 13"/>
          <p:cNvSpPr txBox="1">
            <a:spLocks noChangeArrowheads="1"/>
          </p:cNvSpPr>
          <p:nvPr/>
        </p:nvSpPr>
        <p:spPr bwMode="auto">
          <a:xfrm>
            <a:off x="2720975" y="28178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8" name="Text Box 14"/>
          <p:cNvSpPr txBox="1">
            <a:spLocks noChangeArrowheads="1"/>
          </p:cNvSpPr>
          <p:nvPr/>
        </p:nvSpPr>
        <p:spPr bwMode="auto">
          <a:xfrm>
            <a:off x="5260975" y="174466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39" name="Text Box 15"/>
          <p:cNvSpPr txBox="1">
            <a:spLocks noChangeArrowheads="1"/>
          </p:cNvSpPr>
          <p:nvPr/>
        </p:nvSpPr>
        <p:spPr bwMode="auto">
          <a:xfrm>
            <a:off x="5154613" y="2711450"/>
            <a:ext cx="246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0" name="Text Box 16"/>
          <p:cNvSpPr txBox="1">
            <a:spLocks noChangeArrowheads="1"/>
          </p:cNvSpPr>
          <p:nvPr/>
        </p:nvSpPr>
        <p:spPr bwMode="auto">
          <a:xfrm>
            <a:off x="3302000" y="4695825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1" name="Text Box 17"/>
          <p:cNvSpPr txBox="1">
            <a:spLocks noChangeArrowheads="1"/>
          </p:cNvSpPr>
          <p:nvPr/>
        </p:nvSpPr>
        <p:spPr bwMode="auto">
          <a:xfrm>
            <a:off x="5260975" y="41259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5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2" name="Text Box 18"/>
          <p:cNvSpPr txBox="1">
            <a:spLocks noChangeArrowheads="1"/>
          </p:cNvSpPr>
          <p:nvPr/>
        </p:nvSpPr>
        <p:spPr bwMode="auto">
          <a:xfrm>
            <a:off x="2720975" y="204946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3" name="Text Box 19"/>
          <p:cNvSpPr txBox="1">
            <a:spLocks noChangeArrowheads="1"/>
          </p:cNvSpPr>
          <p:nvPr/>
        </p:nvSpPr>
        <p:spPr bwMode="auto">
          <a:xfrm>
            <a:off x="4803775" y="2081213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4" name="Text Box 20"/>
          <p:cNvSpPr txBox="1">
            <a:spLocks noChangeArrowheads="1"/>
          </p:cNvSpPr>
          <p:nvPr/>
        </p:nvSpPr>
        <p:spPr bwMode="auto">
          <a:xfrm>
            <a:off x="2171700" y="2809875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5" name="Text Box 21"/>
          <p:cNvSpPr txBox="1">
            <a:spLocks noChangeArrowheads="1"/>
          </p:cNvSpPr>
          <p:nvPr/>
        </p:nvSpPr>
        <p:spPr bwMode="auto">
          <a:xfrm>
            <a:off x="5688013" y="2557463"/>
            <a:ext cx="246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6" name="Text Box 22"/>
          <p:cNvSpPr txBox="1">
            <a:spLocks noChangeArrowheads="1"/>
          </p:cNvSpPr>
          <p:nvPr/>
        </p:nvSpPr>
        <p:spPr bwMode="auto">
          <a:xfrm>
            <a:off x="3890963" y="4597400"/>
            <a:ext cx="2460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7" name="Text Box 23"/>
          <p:cNvSpPr txBox="1">
            <a:spLocks noChangeArrowheads="1"/>
          </p:cNvSpPr>
          <p:nvPr/>
        </p:nvSpPr>
        <p:spPr bwMode="auto">
          <a:xfrm>
            <a:off x="4699000" y="4121150"/>
            <a:ext cx="24606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</a:t>
            </a:r>
            <a:r>
              <a:rPr lang="en-US" sz="1800">
                <a:sym typeface="Symbol" pitchFamily="18" charset="2"/>
              </a:rPr>
              <a:t></a:t>
            </a:r>
            <a:endParaRPr lang="en-US" sz="1800">
              <a:latin typeface="Times" pitchFamily="18" charset="0"/>
            </a:endParaRPr>
          </a:p>
        </p:txBody>
      </p:sp>
      <p:sp>
        <p:nvSpPr>
          <p:cNvPr id="564248" name="Line 24"/>
          <p:cNvSpPr>
            <a:spLocks noChangeShapeType="1"/>
          </p:cNvSpPr>
          <p:nvPr/>
        </p:nvSpPr>
        <p:spPr bwMode="auto">
          <a:xfrm>
            <a:off x="3321050" y="1838325"/>
            <a:ext cx="158750" cy="436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49" name="Line 25"/>
          <p:cNvSpPr>
            <a:spLocks noChangeShapeType="1"/>
          </p:cNvSpPr>
          <p:nvPr/>
        </p:nvSpPr>
        <p:spPr bwMode="auto">
          <a:xfrm>
            <a:off x="3968750" y="1468438"/>
            <a:ext cx="158750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0" name="Line 26"/>
          <p:cNvSpPr>
            <a:spLocks noChangeShapeType="1"/>
          </p:cNvSpPr>
          <p:nvPr/>
        </p:nvSpPr>
        <p:spPr bwMode="auto">
          <a:xfrm>
            <a:off x="5303838" y="1547813"/>
            <a:ext cx="411162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1" name="Line 27"/>
          <p:cNvSpPr>
            <a:spLocks noChangeShapeType="1"/>
          </p:cNvSpPr>
          <p:nvPr/>
        </p:nvSpPr>
        <p:spPr bwMode="auto">
          <a:xfrm>
            <a:off x="3638550" y="3016250"/>
            <a:ext cx="22383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2" name="Line 28"/>
          <p:cNvSpPr>
            <a:spLocks noChangeShapeType="1"/>
          </p:cNvSpPr>
          <p:nvPr/>
        </p:nvSpPr>
        <p:spPr bwMode="auto">
          <a:xfrm>
            <a:off x="3043238" y="3413125"/>
            <a:ext cx="33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3" name="Line 29"/>
          <p:cNvSpPr>
            <a:spLocks noChangeShapeType="1"/>
          </p:cNvSpPr>
          <p:nvPr/>
        </p:nvSpPr>
        <p:spPr bwMode="auto">
          <a:xfrm flipH="1">
            <a:off x="2989263" y="4246563"/>
            <a:ext cx="371475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4" name="Line 30"/>
          <p:cNvSpPr>
            <a:spLocks noChangeShapeType="1"/>
          </p:cNvSpPr>
          <p:nvPr/>
        </p:nvSpPr>
        <p:spPr bwMode="auto">
          <a:xfrm>
            <a:off x="4113213" y="4035425"/>
            <a:ext cx="661987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5" name="Line 31"/>
          <p:cNvSpPr>
            <a:spLocks noChangeShapeType="1"/>
          </p:cNvSpPr>
          <p:nvPr/>
        </p:nvSpPr>
        <p:spPr bwMode="auto">
          <a:xfrm flipH="1">
            <a:off x="4470400" y="4630738"/>
            <a:ext cx="3048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4256" name="Line 32"/>
          <p:cNvSpPr>
            <a:spLocks noChangeShapeType="1"/>
          </p:cNvSpPr>
          <p:nvPr/>
        </p:nvSpPr>
        <p:spPr bwMode="auto">
          <a:xfrm>
            <a:off x="7116763" y="3822700"/>
            <a:ext cx="369887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508000"/>
            <a:ext cx="8534400" cy="503238"/>
          </a:xfrm>
        </p:spPr>
        <p:txBody>
          <a:bodyPr/>
          <a:lstStyle/>
          <a:p>
            <a:r>
              <a:rPr lang="en-US"/>
              <a:t>Proofreading and Repairing DNA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458200" cy="5194300"/>
          </a:xfrm>
        </p:spPr>
        <p:txBody>
          <a:bodyPr/>
          <a:lstStyle/>
          <a:p>
            <a:r>
              <a:rPr lang="en-US" sz="2800" dirty="0"/>
              <a:t>DNA polymerases proofread newly made DNA, replacing any incorrect nucleotides</a:t>
            </a:r>
          </a:p>
          <a:p>
            <a:r>
              <a:rPr lang="en-US" sz="2800" dirty="0"/>
              <a:t>In </a:t>
            </a:r>
            <a:r>
              <a:rPr lang="en-US" sz="2800" b="1" dirty="0"/>
              <a:t>mismatch repair </a:t>
            </a:r>
            <a:r>
              <a:rPr lang="en-US" sz="2800" dirty="0"/>
              <a:t>of DNA, repair enzymes correct errors in base pairing</a:t>
            </a:r>
          </a:p>
          <a:p>
            <a:r>
              <a:rPr lang="en-US" sz="2800" dirty="0"/>
              <a:t>DNA can be damaged by exposure to harmful chemical or physical agents such as cigarette smoke and X-rays; </a:t>
            </a:r>
            <a:r>
              <a:rPr lang="en-US" sz="2800" dirty="0" smtClean="0"/>
              <a:t>UV radiation can lead to T-T </a:t>
            </a:r>
            <a:r>
              <a:rPr lang="en-US" sz="2800" dirty="0" err="1" smtClean="0"/>
              <a:t>dimers</a:t>
            </a:r>
            <a:r>
              <a:rPr lang="en-US" sz="2800" dirty="0" smtClean="0"/>
              <a:t> (two adjacent Ts on same strand bond)</a:t>
            </a:r>
            <a:endParaRPr lang="en-US" sz="2800" dirty="0"/>
          </a:p>
          <a:p>
            <a:r>
              <a:rPr lang="en-US" sz="2800" dirty="0"/>
              <a:t>In </a:t>
            </a:r>
            <a:r>
              <a:rPr lang="en-US" sz="2800" b="1" dirty="0"/>
              <a:t>nucleotide excision repair</a:t>
            </a:r>
            <a:r>
              <a:rPr lang="en-US" sz="2800" dirty="0"/>
              <a:t>, a </a:t>
            </a:r>
            <a:r>
              <a:rPr lang="en-US" sz="2800" b="1" dirty="0"/>
              <a:t>nuclease </a:t>
            </a:r>
            <a:r>
              <a:rPr lang="en-US" sz="2800" dirty="0"/>
              <a:t>cuts out and replaces damaged stretches of </a:t>
            </a:r>
            <a:r>
              <a:rPr lang="en-US" sz="2800" dirty="0" smtClean="0"/>
              <a:t>DNA </a:t>
            </a:r>
            <a:endParaRPr lang="en-US" sz="2800" dirty="0"/>
          </a:p>
        </p:txBody>
      </p:sp>
      <p:grpSp>
        <p:nvGrpSpPr>
          <p:cNvPr id="472070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2071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79463"/>
            <a:ext cx="8534400" cy="503237"/>
          </a:xfrm>
        </p:spPr>
        <p:txBody>
          <a:bodyPr/>
          <a:lstStyle/>
          <a:p>
            <a:r>
              <a:rPr lang="en-US"/>
              <a:t>Evolutionary Significance of Altered DNA Nucleotides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58200" cy="4711700"/>
          </a:xfrm>
        </p:spPr>
        <p:txBody>
          <a:bodyPr/>
          <a:lstStyle/>
          <a:p>
            <a:r>
              <a:rPr lang="en-US" sz="2800" dirty="0"/>
              <a:t>Error rate after proofreading repair is low but not </a:t>
            </a:r>
            <a:r>
              <a:rPr lang="en-US" sz="2800" dirty="0" smtClean="0"/>
              <a:t>zero (from 1 in 100,000 to 1 in 1,000,000,000)</a:t>
            </a:r>
            <a:endParaRPr lang="en-US" sz="2800" dirty="0"/>
          </a:p>
          <a:p>
            <a:r>
              <a:rPr lang="en-US" sz="2800" dirty="0"/>
              <a:t>Sequence changes may become permanent and can be passed on to the next generation</a:t>
            </a:r>
          </a:p>
          <a:p>
            <a:r>
              <a:rPr lang="en-US" sz="2800" dirty="0"/>
              <a:t>These changes (mutations) are the source of the genetic variation upon which natural selection operates</a:t>
            </a:r>
          </a:p>
        </p:txBody>
      </p:sp>
      <p:grpSp>
        <p:nvGrpSpPr>
          <p:cNvPr id="51917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1917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00063"/>
            <a:ext cx="8534400" cy="503237"/>
          </a:xfrm>
        </p:spPr>
        <p:txBody>
          <a:bodyPr/>
          <a:lstStyle/>
          <a:p>
            <a:r>
              <a:rPr lang="en-US"/>
              <a:t>Replicating the Ends of DNA Molecules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9700"/>
            <a:ext cx="8458200" cy="322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Limitations of DNA polymerase create problems for the linear DNA of eukaryotic chromosomes</a:t>
            </a:r>
          </a:p>
          <a:p>
            <a:pPr>
              <a:lnSpc>
                <a:spcPct val="90000"/>
              </a:lnSpc>
            </a:pPr>
            <a:r>
              <a:rPr lang="en-US" sz="2800"/>
              <a:t>The usual replication machinery provides no way to complete the 5</a:t>
            </a:r>
            <a:r>
              <a:rPr lang="en-US" sz="2800">
                <a:latin typeface="Symbol" pitchFamily="18" charset="2"/>
                <a:sym typeface="Symbol" pitchFamily="18" charset="2"/>
              </a:rPr>
              <a:t></a:t>
            </a:r>
            <a:r>
              <a:rPr lang="en-US" sz="2800"/>
              <a:t> ends, so repeated rounds of replication produce shorter DNA molecules with uneven ends</a:t>
            </a:r>
          </a:p>
          <a:p>
            <a:pPr>
              <a:lnSpc>
                <a:spcPct val="90000"/>
              </a:lnSpc>
            </a:pPr>
            <a:r>
              <a:rPr lang="en-US" sz="2800"/>
              <a:t>This is not a problem for prokaryotes, most of which have circular chromosomes</a:t>
            </a:r>
          </a:p>
        </p:txBody>
      </p:sp>
      <p:grpSp>
        <p:nvGrpSpPr>
          <p:cNvPr id="47616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7616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7616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219" name="Picture 3" descr="16_02GriffithExperiment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38125"/>
            <a:ext cx="8548687" cy="6584950"/>
          </a:xfrm>
          <a:prstGeom prst="rect">
            <a:avLst/>
          </a:prstGeom>
          <a:noFill/>
        </p:spPr>
      </p:pic>
      <p:sp>
        <p:nvSpPr>
          <p:cNvPr id="521220" name="Text Box 4"/>
          <p:cNvSpPr txBox="1">
            <a:spLocks noChangeArrowheads="1"/>
          </p:cNvSpPr>
          <p:nvPr/>
        </p:nvSpPr>
        <p:spPr bwMode="auto">
          <a:xfrm>
            <a:off x="339725" y="785813"/>
            <a:ext cx="1484313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dirty="0"/>
              <a:t>Living S cells</a:t>
            </a:r>
            <a:br>
              <a:rPr lang="en-US" sz="1800" dirty="0"/>
            </a:br>
            <a:r>
              <a:rPr lang="en-US" sz="1800" dirty="0"/>
              <a:t>(control)</a:t>
            </a:r>
          </a:p>
        </p:txBody>
      </p:sp>
      <p:sp>
        <p:nvSpPr>
          <p:cNvPr id="521221" name="Text Box 5"/>
          <p:cNvSpPr txBox="1">
            <a:spLocks noChangeArrowheads="1"/>
          </p:cNvSpPr>
          <p:nvPr/>
        </p:nvSpPr>
        <p:spPr bwMode="auto">
          <a:xfrm>
            <a:off x="2119313" y="792163"/>
            <a:ext cx="148431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Living R cells</a:t>
            </a:r>
            <a:br>
              <a:rPr lang="en-US" sz="1800"/>
            </a:br>
            <a:r>
              <a:rPr lang="en-US" sz="1800"/>
              <a:t>(control)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3932238" y="568325"/>
            <a:ext cx="1166812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Heat-killed</a:t>
            </a:r>
            <a:br>
              <a:rPr lang="en-US" sz="1800"/>
            </a:br>
            <a:r>
              <a:rPr lang="en-US" sz="1800"/>
              <a:t>S cells</a:t>
            </a:r>
            <a:br>
              <a:rPr lang="en-US" sz="1800"/>
            </a:br>
            <a:r>
              <a:rPr lang="en-US" sz="1800"/>
              <a:t>(control)</a:t>
            </a:r>
          </a:p>
        </p:txBody>
      </p:sp>
      <p:sp>
        <p:nvSpPr>
          <p:cNvPr id="521223" name="Text Box 7"/>
          <p:cNvSpPr txBox="1">
            <a:spLocks noChangeArrowheads="1"/>
          </p:cNvSpPr>
          <p:nvPr/>
        </p:nvSpPr>
        <p:spPr bwMode="auto">
          <a:xfrm>
            <a:off x="5610225" y="342900"/>
            <a:ext cx="145891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Mixture of</a:t>
            </a:r>
            <a:br>
              <a:rPr lang="en-US" sz="1800"/>
            </a:br>
            <a:r>
              <a:rPr lang="en-US" sz="1800"/>
              <a:t>heat-killed</a:t>
            </a:r>
            <a:br>
              <a:rPr lang="en-US" sz="1800"/>
            </a:br>
            <a:r>
              <a:rPr lang="en-US" sz="1800"/>
              <a:t>S cells and</a:t>
            </a:r>
            <a:br>
              <a:rPr lang="en-US" sz="1800"/>
            </a:br>
            <a:r>
              <a:rPr lang="en-US" sz="1800"/>
              <a:t>living R cells</a:t>
            </a:r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333375" y="5157788"/>
            <a:ext cx="1325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dies</a:t>
            </a:r>
          </a:p>
        </p:txBody>
      </p:sp>
      <p:sp>
        <p:nvSpPr>
          <p:cNvPr id="521225" name="Text Box 9"/>
          <p:cNvSpPr txBox="1">
            <a:spLocks noChangeArrowheads="1"/>
          </p:cNvSpPr>
          <p:nvPr/>
        </p:nvSpPr>
        <p:spPr bwMode="auto">
          <a:xfrm>
            <a:off x="5605463" y="5165725"/>
            <a:ext cx="13255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dies</a:t>
            </a:r>
          </a:p>
        </p:txBody>
      </p:sp>
      <p:sp>
        <p:nvSpPr>
          <p:cNvPr id="521226" name="Text Box 10"/>
          <p:cNvSpPr txBox="1">
            <a:spLocks noChangeArrowheads="1"/>
          </p:cNvSpPr>
          <p:nvPr/>
        </p:nvSpPr>
        <p:spPr bwMode="auto">
          <a:xfrm>
            <a:off x="1901825" y="5164138"/>
            <a:ext cx="16160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healthy</a:t>
            </a:r>
          </a:p>
        </p:txBody>
      </p:sp>
      <p:sp>
        <p:nvSpPr>
          <p:cNvPr id="521227" name="Text Box 11"/>
          <p:cNvSpPr txBox="1">
            <a:spLocks noChangeArrowheads="1"/>
          </p:cNvSpPr>
          <p:nvPr/>
        </p:nvSpPr>
        <p:spPr bwMode="auto">
          <a:xfrm>
            <a:off x="3746500" y="5159375"/>
            <a:ext cx="16160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Mouse healthy</a:t>
            </a:r>
          </a:p>
        </p:txBody>
      </p:sp>
      <p:sp>
        <p:nvSpPr>
          <p:cNvPr id="521228" name="Text Box 12"/>
          <p:cNvSpPr txBox="1">
            <a:spLocks noChangeArrowheads="1"/>
          </p:cNvSpPr>
          <p:nvPr/>
        </p:nvSpPr>
        <p:spPr bwMode="auto">
          <a:xfrm>
            <a:off x="7345363" y="6375400"/>
            <a:ext cx="149701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Living S cells</a:t>
            </a:r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334963" y="263525"/>
            <a:ext cx="16160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AF2228"/>
                </a:solidFill>
              </a:rPr>
              <a:t>EXPERIMENT</a:t>
            </a:r>
          </a:p>
        </p:txBody>
      </p:sp>
      <p:sp>
        <p:nvSpPr>
          <p:cNvPr id="521230" name="Text Box 14"/>
          <p:cNvSpPr txBox="1">
            <a:spLocks noChangeArrowheads="1"/>
          </p:cNvSpPr>
          <p:nvPr/>
        </p:nvSpPr>
        <p:spPr bwMode="auto">
          <a:xfrm>
            <a:off x="342900" y="4303713"/>
            <a:ext cx="110013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AF2228"/>
                </a:solidFill>
              </a:rPr>
              <a:t>RESULTS</a:t>
            </a:r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0" y="2514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16.20</a:t>
            </a:r>
          </a:p>
        </p:txBody>
      </p:sp>
      <p:pic>
        <p:nvPicPr>
          <p:cNvPr id="576549" name="Picture 37" descr="16_20_DNAShorten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3400" y="136525"/>
            <a:ext cx="5535613" cy="6584950"/>
          </a:xfrm>
          <a:prstGeom prst="rect">
            <a:avLst/>
          </a:prstGeom>
          <a:noFill/>
        </p:spPr>
      </p:pic>
      <p:sp>
        <p:nvSpPr>
          <p:cNvPr id="576550" name="Text Box 38"/>
          <p:cNvSpPr txBox="1">
            <a:spLocks noChangeArrowheads="1"/>
          </p:cNvSpPr>
          <p:nvPr/>
        </p:nvSpPr>
        <p:spPr bwMode="auto">
          <a:xfrm>
            <a:off x="1839913" y="455613"/>
            <a:ext cx="14493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Ends of parental</a:t>
            </a:r>
            <a:br>
              <a:rPr lang="en-US" sz="1400"/>
            </a:br>
            <a:r>
              <a:rPr lang="en-US" sz="1400"/>
              <a:t>DNA strands</a:t>
            </a:r>
          </a:p>
        </p:txBody>
      </p:sp>
      <p:sp>
        <p:nvSpPr>
          <p:cNvPr id="576551" name="Text Box 39"/>
          <p:cNvSpPr txBox="1">
            <a:spLocks noChangeArrowheads="1"/>
          </p:cNvSpPr>
          <p:nvPr/>
        </p:nvSpPr>
        <p:spPr bwMode="auto">
          <a:xfrm>
            <a:off x="5564188" y="422275"/>
            <a:ext cx="13033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Leading strand</a:t>
            </a:r>
          </a:p>
        </p:txBody>
      </p:sp>
      <p:sp>
        <p:nvSpPr>
          <p:cNvPr id="576552" name="Text Box 40"/>
          <p:cNvSpPr txBox="1">
            <a:spLocks noChangeArrowheads="1"/>
          </p:cNvSpPr>
          <p:nvPr/>
        </p:nvSpPr>
        <p:spPr bwMode="auto">
          <a:xfrm>
            <a:off x="5572125" y="654050"/>
            <a:ext cx="1303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Lagging strand</a:t>
            </a:r>
          </a:p>
        </p:txBody>
      </p:sp>
      <p:sp>
        <p:nvSpPr>
          <p:cNvPr id="576553" name="Text Box 41"/>
          <p:cNvSpPr txBox="1">
            <a:spLocks noChangeArrowheads="1"/>
          </p:cNvSpPr>
          <p:nvPr/>
        </p:nvSpPr>
        <p:spPr bwMode="auto">
          <a:xfrm>
            <a:off x="3930650" y="1395413"/>
            <a:ext cx="1303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Last fragment</a:t>
            </a:r>
          </a:p>
        </p:txBody>
      </p:sp>
      <p:sp>
        <p:nvSpPr>
          <p:cNvPr id="576554" name="Text Box 42"/>
          <p:cNvSpPr txBox="1">
            <a:spLocks noChangeArrowheads="1"/>
          </p:cNvSpPr>
          <p:nvPr/>
        </p:nvSpPr>
        <p:spPr bwMode="auto">
          <a:xfrm>
            <a:off x="5365750" y="1401763"/>
            <a:ext cx="1885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Next-to-last fragment</a:t>
            </a:r>
          </a:p>
        </p:txBody>
      </p:sp>
      <p:sp>
        <p:nvSpPr>
          <p:cNvPr id="576555" name="Text Box 43"/>
          <p:cNvSpPr txBox="1">
            <a:spLocks noChangeArrowheads="1"/>
          </p:cNvSpPr>
          <p:nvPr/>
        </p:nvSpPr>
        <p:spPr bwMode="auto">
          <a:xfrm>
            <a:off x="1835150" y="1851025"/>
            <a:ext cx="1303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Lagging strand</a:t>
            </a:r>
          </a:p>
        </p:txBody>
      </p:sp>
      <p:sp>
        <p:nvSpPr>
          <p:cNvPr id="576556" name="Text Box 44"/>
          <p:cNvSpPr txBox="1">
            <a:spLocks noChangeArrowheads="1"/>
          </p:cNvSpPr>
          <p:nvPr/>
        </p:nvSpPr>
        <p:spPr bwMode="auto">
          <a:xfrm>
            <a:off x="3632200" y="1811338"/>
            <a:ext cx="1025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RNA primer</a:t>
            </a:r>
          </a:p>
        </p:txBody>
      </p:sp>
      <p:sp>
        <p:nvSpPr>
          <p:cNvPr id="576557" name="Text Box 45"/>
          <p:cNvSpPr txBox="1">
            <a:spLocks noChangeArrowheads="1"/>
          </p:cNvSpPr>
          <p:nvPr/>
        </p:nvSpPr>
        <p:spPr bwMode="auto">
          <a:xfrm>
            <a:off x="1833563" y="2527300"/>
            <a:ext cx="13033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Parental strand</a:t>
            </a:r>
          </a:p>
        </p:txBody>
      </p:sp>
      <p:sp>
        <p:nvSpPr>
          <p:cNvPr id="576558" name="Text Box 46"/>
          <p:cNvSpPr txBox="1">
            <a:spLocks noChangeArrowheads="1"/>
          </p:cNvSpPr>
          <p:nvPr/>
        </p:nvSpPr>
        <p:spPr bwMode="auto">
          <a:xfrm>
            <a:off x="5075238" y="2619375"/>
            <a:ext cx="22955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Removal of primers and</a:t>
            </a:r>
            <a:br>
              <a:rPr lang="en-US" sz="1400"/>
            </a:br>
            <a:r>
              <a:rPr lang="en-US" sz="1400"/>
              <a:t>replacement with DNA</a:t>
            </a:r>
            <a:br>
              <a:rPr lang="en-US" sz="1400"/>
            </a:br>
            <a:r>
              <a:rPr lang="en-US" sz="1400"/>
              <a:t>where a 3</a:t>
            </a:r>
            <a:r>
              <a:rPr lang="en-US" sz="1400">
                <a:sym typeface="Symbol" pitchFamily="18" charset="2"/>
              </a:rPr>
              <a:t></a:t>
            </a:r>
            <a:r>
              <a:rPr lang="en-US" sz="1400"/>
              <a:t> end is available</a:t>
            </a:r>
          </a:p>
        </p:txBody>
      </p:sp>
      <p:sp>
        <p:nvSpPr>
          <p:cNvPr id="576559" name="Text Box 47"/>
          <p:cNvSpPr txBox="1">
            <a:spLocks noChangeArrowheads="1"/>
          </p:cNvSpPr>
          <p:nvPr/>
        </p:nvSpPr>
        <p:spPr bwMode="auto">
          <a:xfrm>
            <a:off x="5081588" y="3895725"/>
            <a:ext cx="1211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Second round</a:t>
            </a:r>
            <a:br>
              <a:rPr lang="en-US" sz="1400"/>
            </a:br>
            <a:r>
              <a:rPr lang="en-US" sz="1400"/>
              <a:t>of replication</a:t>
            </a:r>
          </a:p>
        </p:txBody>
      </p:sp>
      <p:sp>
        <p:nvSpPr>
          <p:cNvPr id="576560" name="Text Box 48"/>
          <p:cNvSpPr txBox="1">
            <a:spLocks noChangeArrowheads="1"/>
          </p:cNvSpPr>
          <p:nvPr/>
        </p:nvSpPr>
        <p:spPr bwMode="auto">
          <a:xfrm>
            <a:off x="5075238" y="5662613"/>
            <a:ext cx="1330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Further rounds</a:t>
            </a:r>
            <a:br>
              <a:rPr lang="en-US" sz="1400"/>
            </a:br>
            <a:r>
              <a:rPr lang="en-US" sz="1400"/>
              <a:t>of replication</a:t>
            </a:r>
          </a:p>
        </p:txBody>
      </p:sp>
      <p:sp>
        <p:nvSpPr>
          <p:cNvPr id="576561" name="Text Box 49"/>
          <p:cNvSpPr txBox="1">
            <a:spLocks noChangeArrowheads="1"/>
          </p:cNvSpPr>
          <p:nvPr/>
        </p:nvSpPr>
        <p:spPr bwMode="auto">
          <a:xfrm>
            <a:off x="2600325" y="4789488"/>
            <a:ext cx="16875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New leading strand</a:t>
            </a:r>
          </a:p>
        </p:txBody>
      </p:sp>
      <p:sp>
        <p:nvSpPr>
          <p:cNvPr id="576562" name="Text Box 50"/>
          <p:cNvSpPr txBox="1">
            <a:spLocks noChangeArrowheads="1"/>
          </p:cNvSpPr>
          <p:nvPr/>
        </p:nvSpPr>
        <p:spPr bwMode="auto">
          <a:xfrm>
            <a:off x="2606675" y="5100638"/>
            <a:ext cx="16875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New lagging strand</a:t>
            </a:r>
          </a:p>
        </p:txBody>
      </p:sp>
      <p:sp>
        <p:nvSpPr>
          <p:cNvPr id="576563" name="Text Box 51"/>
          <p:cNvSpPr txBox="1">
            <a:spLocks noChangeArrowheads="1"/>
          </p:cNvSpPr>
          <p:nvPr/>
        </p:nvSpPr>
        <p:spPr bwMode="auto">
          <a:xfrm>
            <a:off x="3241675" y="6291263"/>
            <a:ext cx="3408363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Shorter and shorter daughter molecules</a:t>
            </a:r>
          </a:p>
        </p:txBody>
      </p:sp>
      <p:sp>
        <p:nvSpPr>
          <p:cNvPr id="576564" name="Text Box 52"/>
          <p:cNvSpPr txBox="1">
            <a:spLocks noChangeArrowheads="1"/>
          </p:cNvSpPr>
          <p:nvPr/>
        </p:nvSpPr>
        <p:spPr bwMode="auto">
          <a:xfrm>
            <a:off x="3441700" y="881063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5" name="Text Box 53"/>
          <p:cNvSpPr txBox="1">
            <a:spLocks noChangeArrowheads="1"/>
          </p:cNvSpPr>
          <p:nvPr/>
        </p:nvSpPr>
        <p:spPr bwMode="auto">
          <a:xfrm>
            <a:off x="3381375" y="2344738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6" name="Text Box 54"/>
          <p:cNvSpPr txBox="1">
            <a:spLocks noChangeArrowheads="1"/>
          </p:cNvSpPr>
          <p:nvPr/>
        </p:nvSpPr>
        <p:spPr bwMode="auto">
          <a:xfrm>
            <a:off x="3382963" y="3560763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7" name="Text Box 55"/>
          <p:cNvSpPr txBox="1">
            <a:spLocks noChangeArrowheads="1"/>
          </p:cNvSpPr>
          <p:nvPr/>
        </p:nvSpPr>
        <p:spPr bwMode="auto">
          <a:xfrm>
            <a:off x="4321175" y="479107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8" name="Text Box 56"/>
          <p:cNvSpPr txBox="1">
            <a:spLocks noChangeArrowheads="1"/>
          </p:cNvSpPr>
          <p:nvPr/>
        </p:nvSpPr>
        <p:spPr bwMode="auto">
          <a:xfrm>
            <a:off x="3389313" y="539432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3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69" name="Text Box 57"/>
          <p:cNvSpPr txBox="1">
            <a:spLocks noChangeArrowheads="1"/>
          </p:cNvSpPr>
          <p:nvPr/>
        </p:nvSpPr>
        <p:spPr bwMode="auto">
          <a:xfrm>
            <a:off x="4335463" y="5110163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0" name="Text Box 58"/>
          <p:cNvSpPr txBox="1">
            <a:spLocks noChangeArrowheads="1"/>
          </p:cNvSpPr>
          <p:nvPr/>
        </p:nvSpPr>
        <p:spPr bwMode="auto">
          <a:xfrm>
            <a:off x="4329113" y="4483100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1" name="Text Box 59"/>
          <p:cNvSpPr txBox="1">
            <a:spLocks noChangeArrowheads="1"/>
          </p:cNvSpPr>
          <p:nvPr/>
        </p:nvSpPr>
        <p:spPr bwMode="auto">
          <a:xfrm>
            <a:off x="4335463" y="326072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2" name="Text Box 60"/>
          <p:cNvSpPr txBox="1">
            <a:spLocks noChangeArrowheads="1"/>
          </p:cNvSpPr>
          <p:nvPr/>
        </p:nvSpPr>
        <p:spPr bwMode="auto">
          <a:xfrm>
            <a:off x="3384550" y="2082800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3" name="Text Box 61"/>
          <p:cNvSpPr txBox="1">
            <a:spLocks noChangeArrowheads="1"/>
          </p:cNvSpPr>
          <p:nvPr/>
        </p:nvSpPr>
        <p:spPr bwMode="auto">
          <a:xfrm>
            <a:off x="3432175" y="250825"/>
            <a:ext cx="2063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/>
              <a:t>5</a:t>
            </a:r>
            <a:r>
              <a:rPr lang="en-US" sz="1400">
                <a:sym typeface="Symbol" pitchFamily="18" charset="2"/>
              </a:rPr>
              <a:t></a:t>
            </a:r>
            <a:endParaRPr lang="en-US" sz="1400"/>
          </a:p>
        </p:txBody>
      </p:sp>
      <p:sp>
        <p:nvSpPr>
          <p:cNvPr id="576574" name="AutoShape 62"/>
          <p:cNvSpPr>
            <a:spLocks/>
          </p:cNvSpPr>
          <p:nvPr/>
        </p:nvSpPr>
        <p:spPr bwMode="auto">
          <a:xfrm rot="5400000">
            <a:off x="4411663" y="720725"/>
            <a:ext cx="177800" cy="1958975"/>
          </a:xfrm>
          <a:prstGeom prst="leftBrace">
            <a:avLst>
              <a:gd name="adj1" fmla="val 9181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5" name="AutoShape 63"/>
          <p:cNvSpPr>
            <a:spLocks/>
          </p:cNvSpPr>
          <p:nvPr/>
        </p:nvSpPr>
        <p:spPr bwMode="auto">
          <a:xfrm rot="5400000">
            <a:off x="6131719" y="972344"/>
            <a:ext cx="190500" cy="1455738"/>
          </a:xfrm>
          <a:prstGeom prst="leftBrace">
            <a:avLst>
              <a:gd name="adj1" fmla="val 6368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6" name="Line 64"/>
          <p:cNvSpPr>
            <a:spLocks noChangeShapeType="1"/>
          </p:cNvSpPr>
          <p:nvPr/>
        </p:nvSpPr>
        <p:spPr bwMode="auto">
          <a:xfrm flipV="1">
            <a:off x="3267075" y="463550"/>
            <a:ext cx="29210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7" name="Line 65"/>
          <p:cNvSpPr>
            <a:spLocks noChangeShapeType="1"/>
          </p:cNvSpPr>
          <p:nvPr/>
        </p:nvSpPr>
        <p:spPr bwMode="auto">
          <a:xfrm>
            <a:off x="3267075" y="542925"/>
            <a:ext cx="317500" cy="263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8" name="Line 66"/>
          <p:cNvSpPr>
            <a:spLocks noChangeShapeType="1"/>
          </p:cNvSpPr>
          <p:nvPr/>
        </p:nvSpPr>
        <p:spPr bwMode="auto">
          <a:xfrm>
            <a:off x="5000625" y="330200"/>
            <a:ext cx="528638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79" name="Line 67"/>
          <p:cNvSpPr>
            <a:spLocks noChangeShapeType="1"/>
          </p:cNvSpPr>
          <p:nvPr/>
        </p:nvSpPr>
        <p:spPr bwMode="auto">
          <a:xfrm flipV="1">
            <a:off x="4986338" y="754063"/>
            <a:ext cx="542925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80" name="Line 68"/>
          <p:cNvSpPr>
            <a:spLocks noChangeShapeType="1"/>
          </p:cNvSpPr>
          <p:nvPr/>
        </p:nvSpPr>
        <p:spPr bwMode="auto">
          <a:xfrm>
            <a:off x="3162300" y="1931988"/>
            <a:ext cx="476250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81" name="Line 69"/>
          <p:cNvSpPr>
            <a:spLocks noChangeShapeType="1"/>
          </p:cNvSpPr>
          <p:nvPr/>
        </p:nvSpPr>
        <p:spPr bwMode="auto">
          <a:xfrm flipV="1">
            <a:off x="3162300" y="2460625"/>
            <a:ext cx="461963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6582" name="Line 70"/>
          <p:cNvSpPr>
            <a:spLocks noChangeShapeType="1"/>
          </p:cNvSpPr>
          <p:nvPr/>
        </p:nvSpPr>
        <p:spPr bwMode="auto">
          <a:xfrm flipH="1">
            <a:off x="3889375" y="1984375"/>
            <a:ext cx="65088" cy="146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534400" cy="4895850"/>
          </a:xfrm>
        </p:spPr>
        <p:txBody>
          <a:bodyPr/>
          <a:lstStyle/>
          <a:p>
            <a:r>
              <a:rPr lang="en-US" sz="2800" dirty="0"/>
              <a:t>Eukaryotic chromosomal DNA molecules have special nucleotide sequences at their ends called </a:t>
            </a:r>
            <a:r>
              <a:rPr lang="en-US" sz="2800" b="1" dirty="0"/>
              <a:t>telomeres</a:t>
            </a:r>
          </a:p>
          <a:p>
            <a:r>
              <a:rPr lang="en-US" sz="2800" dirty="0"/>
              <a:t>Telomeres do not prevent the shortening of DNA molecules, but they do postpone the erosion of genes near the ends of DNA molecules</a:t>
            </a:r>
          </a:p>
          <a:p>
            <a:r>
              <a:rPr lang="en-US" sz="2800" dirty="0"/>
              <a:t>It has been proposed that the shortening of telomeres is connected to aging</a:t>
            </a:r>
          </a:p>
        </p:txBody>
      </p:sp>
      <p:grpSp>
        <p:nvGrpSpPr>
          <p:cNvPr id="48026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026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8026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3886200"/>
            <a:ext cx="838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chromosomes of germ cells became shorter in every cell cycle, essential genes would eventually be missing from the gametes they produce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18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enzyme called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telomerase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catalyzes the lengthening of telomeres in germ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3225800"/>
          </a:xfrm>
        </p:spPr>
        <p:txBody>
          <a:bodyPr/>
          <a:lstStyle/>
          <a:p>
            <a:r>
              <a:rPr lang="en-US" sz="2800" dirty="0"/>
              <a:t>The shortening of telomeres might protect cells from cancerous growth by limiting the number of cell divisions</a:t>
            </a:r>
          </a:p>
          <a:p>
            <a:r>
              <a:rPr lang="en-US" sz="2800" dirty="0"/>
              <a:t>There is evidence of telomerase activity in cancer cells, which may allow cancer cells to </a:t>
            </a:r>
            <a:r>
              <a:rPr lang="en-US" sz="2800" dirty="0" smtClean="0"/>
              <a:t>persist (39)</a:t>
            </a:r>
            <a:endParaRPr lang="en-US" sz="2800" dirty="0"/>
          </a:p>
        </p:txBody>
      </p:sp>
      <p:grpSp>
        <p:nvGrpSpPr>
          <p:cNvPr id="486405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86406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86408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2311400"/>
          </a:xfrm>
        </p:spPr>
        <p:txBody>
          <a:bodyPr/>
          <a:lstStyle/>
          <a:p>
            <a:r>
              <a:rPr lang="en-US" b="1"/>
              <a:t>Chromatin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a complex of DNA and protein, is found in the nucleus of eukaryotic cells</a:t>
            </a:r>
          </a:p>
          <a:p>
            <a:r>
              <a:rPr lang="en-US"/>
              <a:t>Chromosomes fit into the nucleus through an elaborate, multilevel system of packing</a:t>
            </a:r>
          </a:p>
        </p:txBody>
      </p:sp>
      <p:grpSp>
        <p:nvGrpSpPr>
          <p:cNvPr id="490503" name="Group 7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90504" name="Rectangle 8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16.22a</a:t>
            </a:r>
          </a:p>
        </p:txBody>
      </p:sp>
      <p:pic>
        <p:nvPicPr>
          <p:cNvPr id="574513" name="Picture 49" descr="16_22aChromatinPack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303338"/>
            <a:ext cx="8548687" cy="4249737"/>
          </a:xfrm>
          <a:prstGeom prst="rect">
            <a:avLst/>
          </a:prstGeom>
          <a:noFill/>
        </p:spPr>
      </p:pic>
      <p:sp>
        <p:nvSpPr>
          <p:cNvPr id="574514" name="Text Box 50"/>
          <p:cNvSpPr txBox="1">
            <a:spLocks noChangeArrowheads="1"/>
          </p:cNvSpPr>
          <p:nvPr/>
        </p:nvSpPr>
        <p:spPr bwMode="auto">
          <a:xfrm>
            <a:off x="455613" y="2987675"/>
            <a:ext cx="19827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 double helix</a:t>
            </a:r>
            <a:br>
              <a:rPr lang="en-US" sz="1800"/>
            </a:br>
            <a:r>
              <a:rPr lang="en-US" sz="1800"/>
              <a:t>(2 nm in diameter)</a:t>
            </a:r>
          </a:p>
        </p:txBody>
      </p:sp>
      <p:sp>
        <p:nvSpPr>
          <p:cNvPr id="574515" name="Text Box 51"/>
          <p:cNvSpPr txBox="1">
            <a:spLocks noChangeArrowheads="1"/>
          </p:cNvSpPr>
          <p:nvPr/>
        </p:nvSpPr>
        <p:spPr bwMode="auto">
          <a:xfrm>
            <a:off x="488950" y="4951413"/>
            <a:ext cx="2484438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DNA, the double helix</a:t>
            </a:r>
          </a:p>
        </p:txBody>
      </p:sp>
      <p:sp>
        <p:nvSpPr>
          <p:cNvPr id="574516" name="Text Box 52"/>
          <p:cNvSpPr txBox="1">
            <a:spLocks noChangeArrowheads="1"/>
          </p:cNvSpPr>
          <p:nvPr/>
        </p:nvSpPr>
        <p:spPr bwMode="auto">
          <a:xfrm>
            <a:off x="5343525" y="2373313"/>
            <a:ext cx="2154238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Nucleosome</a:t>
            </a:r>
            <a:br>
              <a:rPr lang="en-US" sz="1800"/>
            </a:br>
            <a:r>
              <a:rPr lang="en-US" sz="1800"/>
              <a:t>(10 nm in diameter)</a:t>
            </a:r>
          </a:p>
        </p:txBody>
      </p:sp>
      <p:sp>
        <p:nvSpPr>
          <p:cNvPr id="574517" name="Text Box 53"/>
          <p:cNvSpPr txBox="1">
            <a:spLocks noChangeArrowheads="1"/>
          </p:cNvSpPr>
          <p:nvPr/>
        </p:nvSpPr>
        <p:spPr bwMode="auto">
          <a:xfrm>
            <a:off x="3862388" y="4357688"/>
            <a:ext cx="1004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Histones</a:t>
            </a:r>
          </a:p>
        </p:txBody>
      </p:sp>
      <p:sp>
        <p:nvSpPr>
          <p:cNvPr id="574518" name="Text Box 54"/>
          <p:cNvSpPr txBox="1">
            <a:spLocks noChangeArrowheads="1"/>
          </p:cNvSpPr>
          <p:nvPr/>
        </p:nvSpPr>
        <p:spPr bwMode="auto">
          <a:xfrm>
            <a:off x="3684588" y="4946650"/>
            <a:ext cx="1004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Histones</a:t>
            </a:r>
          </a:p>
        </p:txBody>
      </p:sp>
      <p:sp>
        <p:nvSpPr>
          <p:cNvPr id="574519" name="Text Box 55"/>
          <p:cNvSpPr txBox="1">
            <a:spLocks noChangeArrowheads="1"/>
          </p:cNvSpPr>
          <p:nvPr/>
        </p:nvSpPr>
        <p:spPr bwMode="auto">
          <a:xfrm>
            <a:off x="5165725" y="4127500"/>
            <a:ext cx="8715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Histone</a:t>
            </a:r>
            <a:br>
              <a:rPr lang="en-US" sz="1800"/>
            </a:br>
            <a:r>
              <a:rPr lang="en-US" sz="1800"/>
              <a:t>tail</a:t>
            </a:r>
          </a:p>
        </p:txBody>
      </p:sp>
      <p:sp>
        <p:nvSpPr>
          <p:cNvPr id="574520" name="Text Box 56"/>
          <p:cNvSpPr txBox="1">
            <a:spLocks noChangeArrowheads="1"/>
          </p:cNvSpPr>
          <p:nvPr/>
        </p:nvSpPr>
        <p:spPr bwMode="auto">
          <a:xfrm>
            <a:off x="7038975" y="3908425"/>
            <a:ext cx="3032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H1</a:t>
            </a:r>
          </a:p>
        </p:txBody>
      </p:sp>
      <p:sp>
        <p:nvSpPr>
          <p:cNvPr id="574521" name="Text Box 57"/>
          <p:cNvSpPr txBox="1">
            <a:spLocks noChangeArrowheads="1"/>
          </p:cNvSpPr>
          <p:nvPr/>
        </p:nvSpPr>
        <p:spPr bwMode="auto">
          <a:xfrm>
            <a:off x="5437188" y="4768850"/>
            <a:ext cx="3054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Nucleosomes, or “beads on</a:t>
            </a:r>
            <a:br>
              <a:rPr lang="en-US" sz="1800"/>
            </a:br>
            <a:r>
              <a:rPr lang="en-US" sz="1800"/>
              <a:t>a string” (10-nm fiber)</a:t>
            </a:r>
          </a:p>
        </p:txBody>
      </p:sp>
      <p:sp>
        <p:nvSpPr>
          <p:cNvPr id="574522" name="Line 58"/>
          <p:cNvSpPr>
            <a:spLocks noChangeShapeType="1"/>
          </p:cNvSpPr>
          <p:nvPr/>
        </p:nvSpPr>
        <p:spPr bwMode="auto">
          <a:xfrm flipH="1">
            <a:off x="568325" y="2393950"/>
            <a:ext cx="423863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3" name="Line 59"/>
          <p:cNvSpPr>
            <a:spLocks noChangeShapeType="1"/>
          </p:cNvSpPr>
          <p:nvPr/>
        </p:nvSpPr>
        <p:spPr bwMode="auto">
          <a:xfrm>
            <a:off x="668338" y="3968750"/>
            <a:ext cx="7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4" name="Line 60"/>
          <p:cNvSpPr>
            <a:spLocks noChangeShapeType="1"/>
          </p:cNvSpPr>
          <p:nvPr/>
        </p:nvSpPr>
        <p:spPr bwMode="auto">
          <a:xfrm>
            <a:off x="660400" y="4365625"/>
            <a:ext cx="87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5" name="Line 61"/>
          <p:cNvSpPr>
            <a:spLocks noChangeShapeType="1"/>
          </p:cNvSpPr>
          <p:nvPr/>
        </p:nvSpPr>
        <p:spPr bwMode="auto">
          <a:xfrm>
            <a:off x="701675" y="3968750"/>
            <a:ext cx="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6" name="Line 62"/>
          <p:cNvSpPr>
            <a:spLocks noChangeShapeType="1"/>
          </p:cNvSpPr>
          <p:nvPr/>
        </p:nvSpPr>
        <p:spPr bwMode="auto">
          <a:xfrm>
            <a:off x="488950" y="3559175"/>
            <a:ext cx="206375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7" name="Line 63"/>
          <p:cNvSpPr>
            <a:spLocks noChangeShapeType="1"/>
          </p:cNvSpPr>
          <p:nvPr/>
        </p:nvSpPr>
        <p:spPr bwMode="auto">
          <a:xfrm>
            <a:off x="3584575" y="4233863"/>
            <a:ext cx="582613" cy="119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8" name="Line 64"/>
          <p:cNvSpPr>
            <a:spLocks noChangeShapeType="1"/>
          </p:cNvSpPr>
          <p:nvPr/>
        </p:nvSpPr>
        <p:spPr bwMode="auto">
          <a:xfrm flipH="1">
            <a:off x="4167188" y="3902075"/>
            <a:ext cx="382587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29" name="Line 65"/>
          <p:cNvSpPr>
            <a:spLocks noChangeShapeType="1"/>
          </p:cNvSpPr>
          <p:nvPr/>
        </p:nvSpPr>
        <p:spPr bwMode="auto">
          <a:xfrm>
            <a:off x="5700713" y="1892300"/>
            <a:ext cx="62230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0" name="Line 66"/>
          <p:cNvSpPr>
            <a:spLocks noChangeShapeType="1"/>
          </p:cNvSpPr>
          <p:nvPr/>
        </p:nvSpPr>
        <p:spPr bwMode="auto">
          <a:xfrm flipH="1">
            <a:off x="5734050" y="2857500"/>
            <a:ext cx="588963" cy="515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1" name="Line 67"/>
          <p:cNvSpPr>
            <a:spLocks noChangeShapeType="1"/>
          </p:cNvSpPr>
          <p:nvPr/>
        </p:nvSpPr>
        <p:spPr bwMode="auto">
          <a:xfrm>
            <a:off x="5727700" y="3233738"/>
            <a:ext cx="66675" cy="20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2" name="Line 68"/>
          <p:cNvSpPr>
            <a:spLocks noChangeShapeType="1"/>
          </p:cNvSpPr>
          <p:nvPr/>
        </p:nvSpPr>
        <p:spPr bwMode="auto">
          <a:xfrm>
            <a:off x="5675313" y="3544888"/>
            <a:ext cx="65087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3" name="Line 69"/>
          <p:cNvSpPr>
            <a:spLocks noChangeShapeType="1"/>
          </p:cNvSpPr>
          <p:nvPr/>
        </p:nvSpPr>
        <p:spPr bwMode="auto">
          <a:xfrm flipH="1">
            <a:off x="5707063" y="3241675"/>
            <a:ext cx="53975" cy="303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4" name="Line 70"/>
          <p:cNvSpPr>
            <a:spLocks noChangeShapeType="1"/>
          </p:cNvSpPr>
          <p:nvPr/>
        </p:nvSpPr>
        <p:spPr bwMode="auto">
          <a:xfrm flipH="1">
            <a:off x="5648325" y="3995738"/>
            <a:ext cx="198438" cy="15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4535" name="Line 71"/>
          <p:cNvSpPr>
            <a:spLocks noChangeShapeType="1"/>
          </p:cNvSpPr>
          <p:nvPr/>
        </p:nvSpPr>
        <p:spPr bwMode="auto">
          <a:xfrm>
            <a:off x="6997700" y="3624263"/>
            <a:ext cx="131763" cy="252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52800" y="330200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(40 part)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16.22b</a:t>
            </a:r>
          </a:p>
        </p:txBody>
      </p:sp>
      <p:pic>
        <p:nvPicPr>
          <p:cNvPr id="646150" name="Picture 6" descr="16_22bChromatinPack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15913"/>
            <a:ext cx="8548687" cy="6224587"/>
          </a:xfrm>
          <a:prstGeom prst="rect">
            <a:avLst/>
          </a:prstGeom>
          <a:noFill/>
        </p:spPr>
      </p:pic>
      <p:sp>
        <p:nvSpPr>
          <p:cNvPr id="646151" name="Text Box 7"/>
          <p:cNvSpPr txBox="1">
            <a:spLocks noChangeArrowheads="1"/>
          </p:cNvSpPr>
          <p:nvPr/>
        </p:nvSpPr>
        <p:spPr bwMode="auto">
          <a:xfrm>
            <a:off x="2546350" y="1809750"/>
            <a:ext cx="1282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30-nm fiber</a:t>
            </a: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1535113" y="4157663"/>
            <a:ext cx="1282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30-nm fiber</a:t>
            </a:r>
          </a:p>
        </p:txBody>
      </p:sp>
      <p:sp>
        <p:nvSpPr>
          <p:cNvPr id="646153" name="Text Box 9"/>
          <p:cNvSpPr txBox="1">
            <a:spLocks noChangeArrowheads="1"/>
          </p:cNvSpPr>
          <p:nvPr/>
        </p:nvSpPr>
        <p:spPr bwMode="auto">
          <a:xfrm>
            <a:off x="4259263" y="2979738"/>
            <a:ext cx="727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Loops</a:t>
            </a:r>
          </a:p>
        </p:txBody>
      </p:sp>
      <p:sp>
        <p:nvSpPr>
          <p:cNvPr id="646154" name="Text Box 10"/>
          <p:cNvSpPr txBox="1">
            <a:spLocks noChangeArrowheads="1"/>
          </p:cNvSpPr>
          <p:nvPr/>
        </p:nvSpPr>
        <p:spPr bwMode="auto">
          <a:xfrm>
            <a:off x="5410200" y="2981325"/>
            <a:ext cx="10318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Scaffold</a:t>
            </a: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5635625" y="3629025"/>
            <a:ext cx="13493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300-nm fiber</a:t>
            </a:r>
          </a:p>
        </p:txBody>
      </p:sp>
      <p:sp>
        <p:nvSpPr>
          <p:cNvPr id="646156" name="Text Box 12"/>
          <p:cNvSpPr txBox="1">
            <a:spLocks noChangeArrowheads="1"/>
          </p:cNvSpPr>
          <p:nvPr/>
        </p:nvSpPr>
        <p:spPr bwMode="auto">
          <a:xfrm>
            <a:off x="7342188" y="627063"/>
            <a:ext cx="1177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Chromatid</a:t>
            </a:r>
            <a:br>
              <a:rPr lang="en-US" sz="1800"/>
            </a:br>
            <a:r>
              <a:rPr lang="en-US" sz="1800"/>
              <a:t>(700 nm)</a:t>
            </a:r>
          </a:p>
        </p:txBody>
      </p:sp>
      <p:sp>
        <p:nvSpPr>
          <p:cNvPr id="646157" name="Text Box 13"/>
          <p:cNvSpPr txBox="1">
            <a:spLocks noChangeArrowheads="1"/>
          </p:cNvSpPr>
          <p:nvPr/>
        </p:nvSpPr>
        <p:spPr bwMode="auto">
          <a:xfrm>
            <a:off x="6324600" y="4792663"/>
            <a:ext cx="14684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Replicated</a:t>
            </a:r>
            <a:br>
              <a:rPr lang="en-US" sz="1800"/>
            </a:br>
            <a:r>
              <a:rPr lang="en-US" sz="1800"/>
              <a:t>chromosome</a:t>
            </a:r>
            <a:br>
              <a:rPr lang="en-US" sz="1800"/>
            </a:br>
            <a:r>
              <a:rPr lang="en-US" sz="1800"/>
              <a:t>(1,400 nm)</a:t>
            </a:r>
          </a:p>
        </p:txBody>
      </p:sp>
      <p:sp>
        <p:nvSpPr>
          <p:cNvPr id="646158" name="Text Box 14"/>
          <p:cNvSpPr txBox="1">
            <a:spLocks noChangeArrowheads="1"/>
          </p:cNvSpPr>
          <p:nvPr/>
        </p:nvSpPr>
        <p:spPr bwMode="auto">
          <a:xfrm>
            <a:off x="4670425" y="5627688"/>
            <a:ext cx="18653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Looped domains</a:t>
            </a:r>
            <a:br>
              <a:rPr lang="en-US" sz="1800"/>
            </a:br>
            <a:r>
              <a:rPr lang="en-US" sz="1800"/>
              <a:t>(300-nm fiber)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904038" y="5786438"/>
            <a:ext cx="1441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/>
              <a:t>Metaphase </a:t>
            </a:r>
            <a:br>
              <a:rPr lang="en-US" sz="1800"/>
            </a:br>
            <a:r>
              <a:rPr lang="en-US" sz="1800"/>
              <a:t>chromosome</a:t>
            </a:r>
          </a:p>
        </p:txBody>
      </p:sp>
      <p:sp>
        <p:nvSpPr>
          <p:cNvPr id="646160" name="Line 16"/>
          <p:cNvSpPr>
            <a:spLocks noChangeShapeType="1"/>
          </p:cNvSpPr>
          <p:nvPr/>
        </p:nvSpPr>
        <p:spPr bwMode="auto">
          <a:xfrm>
            <a:off x="2725738" y="885825"/>
            <a:ext cx="4603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1" name="Line 17"/>
          <p:cNvSpPr>
            <a:spLocks noChangeShapeType="1"/>
          </p:cNvSpPr>
          <p:nvPr/>
        </p:nvSpPr>
        <p:spPr bwMode="auto">
          <a:xfrm>
            <a:off x="2849563" y="812800"/>
            <a:ext cx="47625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2" name="Line 18"/>
          <p:cNvSpPr>
            <a:spLocks noChangeShapeType="1"/>
          </p:cNvSpPr>
          <p:nvPr/>
        </p:nvSpPr>
        <p:spPr bwMode="auto">
          <a:xfrm flipV="1">
            <a:off x="2746375" y="860425"/>
            <a:ext cx="123825" cy="65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3" name="Line 19"/>
          <p:cNvSpPr>
            <a:spLocks noChangeShapeType="1"/>
          </p:cNvSpPr>
          <p:nvPr/>
        </p:nvSpPr>
        <p:spPr bwMode="auto">
          <a:xfrm>
            <a:off x="2817813" y="885825"/>
            <a:ext cx="344487" cy="927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4" name="Line 20"/>
          <p:cNvSpPr>
            <a:spLocks noChangeShapeType="1"/>
          </p:cNvSpPr>
          <p:nvPr/>
        </p:nvSpPr>
        <p:spPr bwMode="auto">
          <a:xfrm>
            <a:off x="2573338" y="2097088"/>
            <a:ext cx="65087" cy="650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5" name="Line 21"/>
          <p:cNvSpPr>
            <a:spLocks noChangeShapeType="1"/>
          </p:cNvSpPr>
          <p:nvPr/>
        </p:nvSpPr>
        <p:spPr bwMode="auto">
          <a:xfrm>
            <a:off x="1600200" y="3108325"/>
            <a:ext cx="73025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6" name="Line 22"/>
          <p:cNvSpPr>
            <a:spLocks noChangeShapeType="1"/>
          </p:cNvSpPr>
          <p:nvPr/>
        </p:nvSpPr>
        <p:spPr bwMode="auto">
          <a:xfrm flipH="1">
            <a:off x="1639888" y="2130425"/>
            <a:ext cx="965200" cy="1017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7" name="Line 23"/>
          <p:cNvSpPr>
            <a:spLocks noChangeShapeType="1"/>
          </p:cNvSpPr>
          <p:nvPr/>
        </p:nvSpPr>
        <p:spPr bwMode="auto">
          <a:xfrm flipV="1">
            <a:off x="2116138" y="2063750"/>
            <a:ext cx="1046162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8" name="Line 24"/>
          <p:cNvSpPr>
            <a:spLocks noChangeShapeType="1"/>
          </p:cNvSpPr>
          <p:nvPr/>
        </p:nvSpPr>
        <p:spPr bwMode="auto">
          <a:xfrm flipH="1">
            <a:off x="4576763" y="1706563"/>
            <a:ext cx="127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69" name="Line 25"/>
          <p:cNvSpPr>
            <a:spLocks noChangeShapeType="1"/>
          </p:cNvSpPr>
          <p:nvPr/>
        </p:nvSpPr>
        <p:spPr bwMode="auto">
          <a:xfrm>
            <a:off x="4906963" y="2051050"/>
            <a:ext cx="688975" cy="938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0" name="Line 26"/>
          <p:cNvSpPr>
            <a:spLocks noChangeShapeType="1"/>
          </p:cNvSpPr>
          <p:nvPr/>
        </p:nvSpPr>
        <p:spPr bwMode="auto">
          <a:xfrm>
            <a:off x="4589463" y="3241675"/>
            <a:ext cx="423862" cy="714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1" name="Line 27"/>
          <p:cNvSpPr>
            <a:spLocks noChangeShapeType="1"/>
          </p:cNvSpPr>
          <p:nvPr/>
        </p:nvSpPr>
        <p:spPr bwMode="auto">
          <a:xfrm flipH="1">
            <a:off x="5303838" y="3241675"/>
            <a:ext cx="292100" cy="1163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2" name="Line 28"/>
          <p:cNvSpPr>
            <a:spLocks noChangeShapeType="1"/>
          </p:cNvSpPr>
          <p:nvPr/>
        </p:nvSpPr>
        <p:spPr bwMode="auto">
          <a:xfrm flipV="1">
            <a:off x="6097588" y="4325938"/>
            <a:ext cx="7937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3" name="Line 29"/>
          <p:cNvSpPr>
            <a:spLocks noChangeShapeType="1"/>
          </p:cNvSpPr>
          <p:nvPr/>
        </p:nvSpPr>
        <p:spPr bwMode="auto">
          <a:xfrm flipV="1">
            <a:off x="6164263" y="4616450"/>
            <a:ext cx="92075" cy="2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4" name="Line 30"/>
          <p:cNvSpPr>
            <a:spLocks noChangeShapeType="1"/>
          </p:cNvSpPr>
          <p:nvPr/>
        </p:nvSpPr>
        <p:spPr bwMode="auto">
          <a:xfrm>
            <a:off x="6137275" y="4338638"/>
            <a:ext cx="66675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5" name="Line 31"/>
          <p:cNvSpPr>
            <a:spLocks noChangeShapeType="1"/>
          </p:cNvSpPr>
          <p:nvPr/>
        </p:nvSpPr>
        <p:spPr bwMode="auto">
          <a:xfrm>
            <a:off x="6826250" y="1025525"/>
            <a:ext cx="0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6" name="Line 32"/>
          <p:cNvSpPr>
            <a:spLocks noChangeShapeType="1"/>
          </p:cNvSpPr>
          <p:nvPr/>
        </p:nvSpPr>
        <p:spPr bwMode="auto">
          <a:xfrm>
            <a:off x="7116763" y="1023938"/>
            <a:ext cx="0" cy="100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7" name="Line 33"/>
          <p:cNvSpPr>
            <a:spLocks noChangeShapeType="1"/>
          </p:cNvSpPr>
          <p:nvPr/>
        </p:nvSpPr>
        <p:spPr bwMode="auto">
          <a:xfrm>
            <a:off x="6832600" y="1071563"/>
            <a:ext cx="2778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8" name="Line 34"/>
          <p:cNvSpPr>
            <a:spLocks noChangeShapeType="1"/>
          </p:cNvSpPr>
          <p:nvPr/>
        </p:nvSpPr>
        <p:spPr bwMode="auto">
          <a:xfrm flipV="1">
            <a:off x="6958013" y="806450"/>
            <a:ext cx="357187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79" name="Line 35"/>
          <p:cNvSpPr>
            <a:spLocks noChangeShapeType="1"/>
          </p:cNvSpPr>
          <p:nvPr/>
        </p:nvSpPr>
        <p:spPr bwMode="auto">
          <a:xfrm flipH="1">
            <a:off x="7864475" y="1905000"/>
            <a:ext cx="3333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0" name="Line 36"/>
          <p:cNvSpPr>
            <a:spLocks noChangeShapeType="1"/>
          </p:cNvSpPr>
          <p:nvPr/>
        </p:nvSpPr>
        <p:spPr bwMode="auto">
          <a:xfrm flipH="1">
            <a:off x="8255000" y="2063750"/>
            <a:ext cx="39688" cy="9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1" name="Line 37"/>
          <p:cNvSpPr>
            <a:spLocks noChangeShapeType="1"/>
          </p:cNvSpPr>
          <p:nvPr/>
        </p:nvSpPr>
        <p:spPr bwMode="auto">
          <a:xfrm>
            <a:off x="7870825" y="1944688"/>
            <a:ext cx="4032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2" name="Line 38"/>
          <p:cNvSpPr>
            <a:spLocks noChangeShapeType="1"/>
          </p:cNvSpPr>
          <p:nvPr/>
        </p:nvSpPr>
        <p:spPr bwMode="auto">
          <a:xfrm>
            <a:off x="7870825" y="1123950"/>
            <a:ext cx="211138" cy="912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3" name="Line 39"/>
          <p:cNvSpPr>
            <a:spLocks noChangeShapeType="1"/>
          </p:cNvSpPr>
          <p:nvPr/>
        </p:nvSpPr>
        <p:spPr bwMode="auto">
          <a:xfrm flipH="1">
            <a:off x="6786563" y="4352925"/>
            <a:ext cx="39687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4" name="Line 40"/>
          <p:cNvSpPr>
            <a:spLocks noChangeShapeType="1"/>
          </p:cNvSpPr>
          <p:nvPr/>
        </p:nvSpPr>
        <p:spPr bwMode="auto">
          <a:xfrm flipH="1">
            <a:off x="7526338" y="4695825"/>
            <a:ext cx="39687" cy="93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5" name="Line 41"/>
          <p:cNvSpPr>
            <a:spLocks noChangeShapeType="1"/>
          </p:cNvSpPr>
          <p:nvPr/>
        </p:nvSpPr>
        <p:spPr bwMode="auto">
          <a:xfrm>
            <a:off x="6799263" y="4392613"/>
            <a:ext cx="7429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6186" name="Line 42"/>
          <p:cNvSpPr>
            <a:spLocks noChangeShapeType="1"/>
          </p:cNvSpPr>
          <p:nvPr/>
        </p:nvSpPr>
        <p:spPr bwMode="auto">
          <a:xfrm flipH="1">
            <a:off x="6970713" y="4564063"/>
            <a:ext cx="198437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777875" y="4789488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0408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Flow of Genetic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DNA inherited by organisms leads to specific traits by dictating synthesis of proteins </a:t>
            </a:r>
          </a:p>
          <a:p>
            <a:r>
              <a:rPr lang="en-US" dirty="0" smtClean="0"/>
              <a:t>The process by which DNA directs protein synthesis is called </a:t>
            </a:r>
            <a:r>
              <a:rPr lang="en-US" i="1" u="sng" dirty="0" smtClean="0"/>
              <a:t>Gene Expression</a:t>
            </a:r>
          </a:p>
          <a:p>
            <a:pPr lvl="1"/>
            <a:r>
              <a:rPr lang="en-US" dirty="0" smtClean="0"/>
              <a:t>Transcription</a:t>
            </a:r>
          </a:p>
          <a:p>
            <a:pPr lvl="1"/>
            <a:r>
              <a:rPr lang="en-US" dirty="0" smtClean="0"/>
              <a:t>Translation</a:t>
            </a:r>
          </a:p>
          <a:p>
            <a:pPr lvl="1"/>
            <a:endParaRPr lang="en-US" dirty="0" smtClean="0"/>
          </a:p>
          <a:p>
            <a:pPr marL="393192" lvl="1" indent="0">
              <a:buNone/>
            </a:pPr>
            <a:r>
              <a:rPr lang="en-US" dirty="0" smtClean="0"/>
              <a:t>In other words, Proteins are the link between genotype &amp; Phenotype!</a:t>
            </a:r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99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8915400" cy="1190625"/>
          </a:xfrm>
        </p:spPr>
        <p:txBody>
          <a:bodyPr wrap="square" anchor="t">
            <a:spAutoFit/>
          </a:bodyPr>
          <a:lstStyle/>
          <a:p>
            <a:r>
              <a:rPr lang="en-US" dirty="0"/>
              <a:t>Basic Principles of Transcription </a:t>
            </a:r>
            <a:r>
              <a:rPr lang="en-US" dirty="0" smtClean="0"/>
              <a:t>&amp; </a:t>
            </a:r>
            <a:r>
              <a:rPr lang="en-US" dirty="0"/>
              <a:t>Translation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8382000" cy="4388894"/>
          </a:xfrm>
        </p:spPr>
        <p:txBody>
          <a:bodyPr wrap="square">
            <a:spAutoFit/>
          </a:bodyPr>
          <a:lstStyle/>
          <a:p>
            <a:pPr marL="350838" indent="-350838"/>
            <a:r>
              <a:rPr lang="en-US" sz="2800" dirty="0"/>
              <a:t>RNA is the bridge between genes and the proteins for which they code</a:t>
            </a:r>
          </a:p>
          <a:p>
            <a:pPr marL="350838" indent="-350838"/>
            <a:r>
              <a:rPr lang="en-US" sz="2800" b="1" dirty="0"/>
              <a:t>Transcription </a:t>
            </a:r>
            <a:r>
              <a:rPr lang="en-US" sz="2800" dirty="0"/>
              <a:t>is the synthesis of RNA under the direction of </a:t>
            </a:r>
            <a:r>
              <a:rPr lang="en-US" sz="2800" dirty="0" smtClean="0"/>
              <a:t>DNA (DNA to mRNA in nucleus)</a:t>
            </a:r>
            <a:endParaRPr lang="en-US" sz="2800" dirty="0"/>
          </a:p>
          <a:p>
            <a:pPr marL="350838" indent="-350838"/>
            <a:r>
              <a:rPr lang="en-US" sz="2800" dirty="0"/>
              <a:t>Transcription produces </a:t>
            </a:r>
            <a:r>
              <a:rPr lang="en-US" sz="2800" b="1" dirty="0"/>
              <a:t>messenger RNA (mRNA)</a:t>
            </a:r>
          </a:p>
          <a:p>
            <a:pPr marL="350838" indent="-350838"/>
            <a:r>
              <a:rPr lang="en-US" sz="2800" b="1" dirty="0"/>
              <a:t>Translation </a:t>
            </a:r>
            <a:r>
              <a:rPr lang="en-US" sz="2800" dirty="0"/>
              <a:t>is the synthesis of a polypeptide, using information in the </a:t>
            </a:r>
            <a:r>
              <a:rPr lang="en-US" sz="2800" dirty="0" smtClean="0"/>
              <a:t>mRNA (mRNA to protein)</a:t>
            </a:r>
            <a:endParaRPr lang="en-US" sz="2800" dirty="0"/>
          </a:p>
          <a:p>
            <a:pPr marL="350838" indent="-350838"/>
            <a:r>
              <a:rPr lang="en-US" sz="2800" b="1" dirty="0"/>
              <a:t>Ribosomes </a:t>
            </a:r>
            <a:r>
              <a:rPr lang="en-US" sz="2800" dirty="0"/>
              <a:t>are the sites of </a:t>
            </a:r>
            <a:r>
              <a:rPr lang="en-US" sz="2800" dirty="0" smtClean="0"/>
              <a:t>translation </a:t>
            </a:r>
            <a:endParaRPr lang="en-US" sz="2800" dirty="0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Central Dogma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67" y="1066800"/>
            <a:ext cx="5181600" cy="4114800"/>
          </a:xfrm>
        </p:spPr>
        <p:txBody>
          <a:bodyPr/>
          <a:lstStyle/>
          <a:p>
            <a:pPr marL="350838" indent="-350838"/>
            <a:r>
              <a:rPr lang="en-US" dirty="0"/>
              <a:t>The </a:t>
            </a:r>
            <a:r>
              <a:rPr lang="en-US" i="1" dirty="0"/>
              <a:t>central dogma </a:t>
            </a:r>
            <a:r>
              <a:rPr lang="en-US" dirty="0"/>
              <a:t>is the concept that cells are governed by a cellular chain of command:  </a:t>
            </a:r>
            <a:endParaRPr lang="en-US" dirty="0" smtClean="0"/>
          </a:p>
          <a:p>
            <a:pPr marL="350838" indent="-350838"/>
            <a:r>
              <a:rPr lang="en-US" b="1" i="1" u="sng" dirty="0" smtClean="0"/>
              <a:t>DNA </a:t>
            </a:r>
            <a:r>
              <a:rPr lang="en-US" b="1" i="1" u="sng" dirty="0" smtClean="0">
                <a:sym typeface="Wingdings" pitchFamily="2" charset="2"/>
              </a:rPr>
              <a:t> RNA  protein</a:t>
            </a:r>
          </a:p>
          <a:p>
            <a:r>
              <a:rPr lang="en-US" dirty="0" smtClean="0">
                <a:sym typeface="Wingdings" pitchFamily="2" charset="2"/>
              </a:rPr>
              <a:t>It has been modified since due to new discoveries, but it basically remains the same</a:t>
            </a:r>
            <a:endParaRPr lang="en-US" dirty="0"/>
          </a:p>
        </p:txBody>
      </p:sp>
      <p:pic>
        <p:nvPicPr>
          <p:cNvPr id="1026" name="Picture 2" descr="http://t1.gstatic.com/images?q=tbn:ANd9GcQgQlORjH3ePUYO-5_TQ1ai7dXzZ3Zd952lH8wh_0kNwG4DriUaGYZGnYl6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43" y="914400"/>
            <a:ext cx="332595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2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17.3</a:t>
            </a:r>
          </a:p>
        </p:txBody>
      </p:sp>
      <p:pic>
        <p:nvPicPr>
          <p:cNvPr id="129027" name="Picture 3" descr="17_03_GeneticInfoFlow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722313"/>
            <a:ext cx="8548687" cy="5413375"/>
          </a:xfrm>
          <a:prstGeom prst="rect">
            <a:avLst/>
          </a:prstGeom>
          <a:noFill/>
        </p:spPr>
      </p:pic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298825" y="3492500"/>
            <a:ext cx="53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DNA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3298825" y="4057650"/>
            <a:ext cx="612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mRNA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146425" y="4311650"/>
            <a:ext cx="955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Ribosome</a:t>
            </a:r>
          </a:p>
          <a:p>
            <a:endParaRPr lang="en-US" sz="1900" b="1"/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2066925" y="5035550"/>
            <a:ext cx="10318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Polypeptide</a:t>
            </a:r>
          </a:p>
          <a:p>
            <a:endParaRPr lang="en-US" sz="1900" b="1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796925" y="3619500"/>
            <a:ext cx="152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TRANSCRIPTION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892175" y="4559300"/>
            <a:ext cx="13811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TRANSLATION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5273675" y="2063750"/>
            <a:ext cx="152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TRANSCRIPTION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216525" y="4324350"/>
            <a:ext cx="13811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TRANSLATION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6689725" y="4997450"/>
            <a:ext cx="10318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Polypeptide</a:t>
            </a:r>
          </a:p>
          <a:p>
            <a:endParaRPr lang="en-US" sz="1900" b="1"/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7185025" y="4381500"/>
            <a:ext cx="9556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Ribosome</a:t>
            </a:r>
          </a:p>
          <a:p>
            <a:endParaRPr lang="en-US" sz="1900" b="1"/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 flipH="1">
            <a:off x="3060700" y="4502150"/>
            <a:ext cx="88900" cy="107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>
            <a:off x="2495550" y="4940300"/>
            <a:ext cx="0" cy="120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>
            <a:off x="6488113" y="4967288"/>
            <a:ext cx="198437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H="1">
            <a:off x="7042150" y="4495800"/>
            <a:ext cx="120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7096125" y="1962150"/>
            <a:ext cx="530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DNA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6315075" y="3276600"/>
            <a:ext cx="6127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mRNA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7045325" y="2603500"/>
            <a:ext cx="10001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Pre-mRNA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5197475" y="2736850"/>
            <a:ext cx="152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RNA PROCESSING</a:t>
            </a:r>
            <a:endParaRPr lang="en-US" sz="1600" b="1"/>
          </a:p>
          <a:p>
            <a:endParaRPr lang="en-US" sz="1900" b="1"/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327025" y="5746750"/>
            <a:ext cx="2060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(a) Bacterial cell</a:t>
            </a:r>
          </a:p>
          <a:p>
            <a:endParaRPr lang="en-US" sz="1900" b="1"/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4683125" y="5772150"/>
            <a:ext cx="2060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(b) Eukaryotic cell</a:t>
            </a:r>
          </a:p>
          <a:p>
            <a:endParaRPr lang="en-US" sz="1900" b="1"/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7451725" y="958850"/>
            <a:ext cx="8159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Nuclear</a:t>
            </a:r>
            <a:br>
              <a:rPr lang="en-US" sz="1400" b="1"/>
            </a:br>
            <a:r>
              <a:rPr lang="en-US" sz="1400" b="1"/>
              <a:t>envelope</a:t>
            </a:r>
            <a:endParaRPr lang="en-US" sz="1900" b="1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 flipV="1">
            <a:off x="7239000" y="1073150"/>
            <a:ext cx="1905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60425"/>
            <a:ext cx="8534400" cy="4438650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en-US" sz="2800" dirty="0"/>
          </a:p>
          <a:p>
            <a:r>
              <a:rPr lang="en-US" sz="2800" dirty="0"/>
              <a:t>When he mixed heat-killed remains of the pathogenic strain with living cells of the harmless strain, some living cells became pathogenic</a:t>
            </a:r>
          </a:p>
          <a:p>
            <a:r>
              <a:rPr lang="en-US" sz="2800" dirty="0"/>
              <a:t>He called this phenomenon </a:t>
            </a:r>
            <a:r>
              <a:rPr lang="en-US" sz="2800" b="1" dirty="0"/>
              <a:t>transformation</a:t>
            </a:r>
            <a:r>
              <a:rPr lang="en-US" sz="2800" dirty="0"/>
              <a:t>, now defined as a change in genotype and phenotype due to assimilation of foreign </a:t>
            </a:r>
            <a:r>
              <a:rPr lang="en-US" sz="2800" dirty="0" smtClean="0"/>
              <a:t>DNA (6)</a:t>
            </a:r>
            <a:endParaRPr lang="en-US" sz="2800" dirty="0"/>
          </a:p>
        </p:txBody>
      </p:sp>
      <p:grpSp>
        <p:nvGrpSpPr>
          <p:cNvPr id="336901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36902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Principles of Transcription &amp; Translation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synthesis of a complementary strand of RNA under the direction of DNA template</a:t>
            </a:r>
          </a:p>
          <a:p>
            <a:r>
              <a:rPr lang="en-US" dirty="0" smtClean="0"/>
              <a:t>Same language as DNA </a:t>
            </a:r>
            <a:r>
              <a:rPr lang="en-US" dirty="0" smtClean="0">
                <a:sym typeface="Wingdings" pitchFamily="2" charset="2"/>
              </a:rPr>
              <a:t> nucleotides</a:t>
            </a:r>
          </a:p>
          <a:p>
            <a:r>
              <a:rPr lang="en-US" dirty="0" smtClean="0">
                <a:sym typeface="Wingdings" pitchFamily="2" charset="2"/>
              </a:rPr>
              <a:t>Occurs in the nucleus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synthesis of an amino acid chain (polypeptide) under the direction of RNA</a:t>
            </a:r>
          </a:p>
          <a:p>
            <a:r>
              <a:rPr lang="en-US" dirty="0" smtClean="0"/>
              <a:t>Change in language </a:t>
            </a:r>
            <a:r>
              <a:rPr lang="en-US" dirty="0" smtClean="0">
                <a:sym typeface="Wingdings" pitchFamily="2" charset="2"/>
              </a:rPr>
              <a:t> from nucleotides to amino acids</a:t>
            </a:r>
          </a:p>
          <a:p>
            <a:r>
              <a:rPr lang="en-US" dirty="0" smtClean="0">
                <a:sym typeface="Wingdings" pitchFamily="2" charset="2"/>
              </a:rPr>
              <a:t>Occurs outside of the nucleus on a ribosome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Secretory</a:t>
            </a:r>
            <a:r>
              <a:rPr lang="en-US" dirty="0" smtClean="0">
                <a:sym typeface="Wingdings" pitchFamily="2" charset="2"/>
              </a:rPr>
              <a:t> proteins are transcribed on </a:t>
            </a:r>
            <a:r>
              <a:rPr lang="en-US" dirty="0" err="1" smtClean="0">
                <a:sym typeface="Wingdings" pitchFamily="2" charset="2"/>
              </a:rPr>
              <a:t>ribosomes</a:t>
            </a:r>
            <a:r>
              <a:rPr lang="en-US" dirty="0" smtClean="0">
                <a:sym typeface="Wingdings" pitchFamily="2" charset="2"/>
              </a:rPr>
              <a:t> attached to the 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Proteins for internal cell use are transcribed on free </a:t>
            </a:r>
            <a:r>
              <a:rPr lang="en-US" dirty="0" err="1" smtClean="0">
                <a:sym typeface="Wingdings" pitchFamily="2" charset="2"/>
              </a:rPr>
              <a:t>ribosomes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381000"/>
            <a:ext cx="7772400" cy="1143000"/>
          </a:xfrm>
        </p:spPr>
        <p:txBody>
          <a:bodyPr/>
          <a:lstStyle/>
          <a:p>
            <a:r>
              <a:rPr lang="en-US" dirty="0" smtClean="0"/>
              <a:t>Transcription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27" y="1371600"/>
            <a:ext cx="7772400" cy="4114800"/>
          </a:xfrm>
        </p:spPr>
        <p:txBody>
          <a:bodyPr/>
          <a:lstStyle/>
          <a:p>
            <a:r>
              <a:rPr lang="en-US" dirty="0" smtClean="0"/>
              <a:t>DNA is transcribed into </a:t>
            </a:r>
            <a:r>
              <a:rPr lang="en-US" i="1" dirty="0" smtClean="0"/>
              <a:t>pre</a:t>
            </a:r>
            <a:r>
              <a:rPr lang="en-US" dirty="0" smtClean="0"/>
              <a:t>-messenger RNA by RNA Polymerase in the nucleus</a:t>
            </a:r>
          </a:p>
          <a:p>
            <a:pPr lvl="1"/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Elongation</a:t>
            </a:r>
          </a:p>
          <a:p>
            <a:pPr lvl="1"/>
            <a:r>
              <a:rPr lang="en-US" dirty="0" smtClean="0"/>
              <a:t>Termination </a:t>
            </a:r>
          </a:p>
          <a:p>
            <a:r>
              <a:rPr lang="en-US" dirty="0" smtClean="0"/>
              <a:t>This </a:t>
            </a:r>
            <a:r>
              <a:rPr lang="en-US" i="1" dirty="0" smtClean="0"/>
              <a:t>pre</a:t>
            </a:r>
            <a:r>
              <a:rPr lang="en-US" dirty="0" smtClean="0"/>
              <a:t>-mRNA undergoes RNA processing yielding a finished mRNA</a:t>
            </a:r>
          </a:p>
          <a:p>
            <a:r>
              <a:rPr lang="en-US" dirty="0" smtClean="0"/>
              <a:t>This primary transcript is now ready to leave the nucleus and undergo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9144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dirty="0"/>
              <a:t>The Genetic Code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828800"/>
            <a:ext cx="8534400" cy="1772793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How are the instructions for assembling amino acids into proteins encoded into DNA? </a:t>
            </a:r>
          </a:p>
          <a:p>
            <a:pPr marL="350838" indent="-350838"/>
            <a:r>
              <a:rPr lang="en-US" dirty="0"/>
              <a:t>There are 20 amino acids, but there are only four nucleotide bases in </a:t>
            </a:r>
            <a:r>
              <a:rPr lang="en-US" dirty="0" smtClean="0"/>
              <a:t>DNA </a:t>
            </a:r>
            <a:endParaRPr lang="en-US" dirty="0"/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 dirty="0"/>
              <a:t>Codons: Triplets of Nucleotides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458200" cy="4745915"/>
          </a:xfrm>
        </p:spPr>
        <p:txBody>
          <a:bodyPr>
            <a:spAutoFit/>
          </a:bodyPr>
          <a:lstStyle/>
          <a:p>
            <a:pPr marL="350838" indent="-350838"/>
            <a:r>
              <a:rPr lang="en-US" sz="2800" dirty="0" smtClean="0"/>
              <a:t>The </a:t>
            </a:r>
            <a:r>
              <a:rPr lang="en-US" sz="2800" dirty="0"/>
              <a:t>flow of information from gene to protein is based on a </a:t>
            </a:r>
            <a:r>
              <a:rPr lang="en-US" sz="2800" b="1" dirty="0"/>
              <a:t>triplet code</a:t>
            </a:r>
            <a:r>
              <a:rPr lang="en-US" sz="2800" dirty="0"/>
              <a:t>: a series of </a:t>
            </a:r>
            <a:r>
              <a:rPr lang="en-US" sz="2800" dirty="0" smtClean="0"/>
              <a:t>non-overlapping</a:t>
            </a:r>
            <a:r>
              <a:rPr lang="en-US" sz="2800" dirty="0"/>
              <a:t>, three-nucleotide </a:t>
            </a:r>
            <a:r>
              <a:rPr lang="en-US" sz="2800" dirty="0" smtClean="0"/>
              <a:t>words. </a:t>
            </a:r>
          </a:p>
          <a:p>
            <a:pPr marL="350838" indent="-350838"/>
            <a:endParaRPr lang="en-US" sz="2800" dirty="0" smtClean="0"/>
          </a:p>
          <a:p>
            <a:pPr marL="350838" indent="-350838"/>
            <a:r>
              <a:rPr lang="en-US" sz="2800" dirty="0" smtClean="0"/>
              <a:t>The </a:t>
            </a:r>
            <a:r>
              <a:rPr lang="en-US" sz="2800" dirty="0"/>
              <a:t>words of a gene are transcribed into complementary </a:t>
            </a:r>
            <a:r>
              <a:rPr lang="en-US" sz="2800" dirty="0" smtClean="0"/>
              <a:t>non-</a:t>
            </a:r>
            <a:r>
              <a:rPr lang="en-US" sz="2800" dirty="0" err="1" smtClean="0"/>
              <a:t>overlaping</a:t>
            </a:r>
            <a:r>
              <a:rPr lang="en-US" sz="2800" dirty="0" smtClean="0"/>
              <a:t> </a:t>
            </a:r>
            <a:r>
              <a:rPr lang="en-US" sz="2800" dirty="0"/>
              <a:t>three-nucleotide words of </a:t>
            </a:r>
            <a:r>
              <a:rPr lang="en-US" sz="2800" dirty="0" smtClean="0"/>
              <a:t>mRNA</a:t>
            </a:r>
          </a:p>
          <a:p>
            <a:pPr marL="350838" indent="-350838"/>
            <a:endParaRPr lang="en-US" sz="2800" dirty="0"/>
          </a:p>
          <a:p>
            <a:pPr marL="350838" indent="-350838"/>
            <a:r>
              <a:rPr lang="en-US" sz="2800" dirty="0"/>
              <a:t>These words are then translated into a chain of amino acids, forming a </a:t>
            </a:r>
            <a:r>
              <a:rPr lang="en-US" sz="2800" dirty="0" smtClean="0"/>
              <a:t>polypeptide </a:t>
            </a:r>
            <a:endParaRPr lang="en-US" sz="2800" dirty="0"/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17.4</a:t>
            </a:r>
          </a:p>
        </p:txBody>
      </p:sp>
      <p:pic>
        <p:nvPicPr>
          <p:cNvPr id="133123" name="Picture 3" descr="17_04TripletCod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965200"/>
            <a:ext cx="8548687" cy="4926013"/>
          </a:xfrm>
          <a:prstGeom prst="rect">
            <a:avLst/>
          </a:prstGeom>
          <a:noFill/>
        </p:spPr>
      </p:pic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403225" y="990600"/>
            <a:ext cx="11144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900" b="1"/>
              <a:t>DNA</a:t>
            </a:r>
            <a:br>
              <a:rPr lang="en-US" sz="1900" b="1"/>
            </a:br>
            <a:r>
              <a:rPr lang="en-US" sz="1900" b="1"/>
              <a:t>template</a:t>
            </a:r>
            <a:br>
              <a:rPr lang="en-US" sz="1900" b="1"/>
            </a:br>
            <a:r>
              <a:rPr lang="en-US" sz="1900" b="1"/>
              <a:t>strand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403225" y="27559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TRANSCRIPTION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415925" y="36068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466725" y="43053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TRANSLATION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403225" y="49784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Protein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2079625" y="54991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acid</a:t>
            </a:r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2257425" y="4013200"/>
            <a:ext cx="1978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Codon</a:t>
            </a: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2441575" y="497205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Trp</a:t>
            </a:r>
            <a:endParaRPr lang="en-US" sz="1600" b="1"/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3457575" y="496570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Phe</a:t>
            </a:r>
            <a:endParaRPr lang="en-US" sz="1600" b="1"/>
          </a:p>
        </p:txBody>
      </p:sp>
      <p:sp>
        <p:nvSpPr>
          <p:cNvPr id="133133" name="Text Box 13"/>
          <p:cNvSpPr txBox="1">
            <a:spLocks noChangeArrowheads="1"/>
          </p:cNvSpPr>
          <p:nvPr/>
        </p:nvSpPr>
        <p:spPr bwMode="auto">
          <a:xfrm>
            <a:off x="4524375" y="495935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Gly</a:t>
            </a:r>
            <a:endParaRPr lang="en-US" sz="1600" b="1"/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1844675" y="35941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1831975" y="23241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33136" name="Text Box 16"/>
          <p:cNvSpPr txBox="1">
            <a:spLocks noChangeArrowheads="1"/>
          </p:cNvSpPr>
          <p:nvPr/>
        </p:nvSpPr>
        <p:spPr bwMode="auto">
          <a:xfrm>
            <a:off x="5565775" y="4978400"/>
            <a:ext cx="549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Ser</a:t>
            </a:r>
            <a:endParaRPr lang="en-US" sz="1600" b="1"/>
          </a:p>
        </p:txBody>
      </p:sp>
      <p:sp>
        <p:nvSpPr>
          <p:cNvPr id="133137" name="Text Box 17"/>
          <p:cNvSpPr txBox="1">
            <a:spLocks noChangeArrowheads="1"/>
          </p:cNvSpPr>
          <p:nvPr/>
        </p:nvSpPr>
        <p:spPr bwMode="auto">
          <a:xfrm>
            <a:off x="21875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133138" name="Text Box 18"/>
          <p:cNvSpPr txBox="1">
            <a:spLocks noChangeArrowheads="1"/>
          </p:cNvSpPr>
          <p:nvPr/>
        </p:nvSpPr>
        <p:spPr bwMode="auto">
          <a:xfrm>
            <a:off x="32353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133139" name="Text Box 19"/>
          <p:cNvSpPr txBox="1">
            <a:spLocks noChangeArrowheads="1"/>
          </p:cNvSpPr>
          <p:nvPr/>
        </p:nvSpPr>
        <p:spPr bwMode="auto">
          <a:xfrm>
            <a:off x="35718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39338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53054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600" b="1"/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6346825" y="35941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6340475" y="23114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6340475" y="132715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33145" name="Text Box 25"/>
          <p:cNvSpPr txBox="1">
            <a:spLocks noChangeArrowheads="1"/>
          </p:cNvSpPr>
          <p:nvPr/>
        </p:nvSpPr>
        <p:spPr bwMode="auto">
          <a:xfrm>
            <a:off x="1838325" y="1346200"/>
            <a:ext cx="327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133146" name="Text Box 26"/>
          <p:cNvSpPr txBox="1">
            <a:spLocks noChangeArrowheads="1"/>
          </p:cNvSpPr>
          <p:nvPr/>
        </p:nvSpPr>
        <p:spPr bwMode="auto">
          <a:xfrm>
            <a:off x="25304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47" name="Text Box 27"/>
          <p:cNvSpPr txBox="1">
            <a:spLocks noChangeArrowheads="1"/>
          </p:cNvSpPr>
          <p:nvPr/>
        </p:nvSpPr>
        <p:spPr bwMode="auto">
          <a:xfrm>
            <a:off x="2536825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48" name="Text Box 28"/>
          <p:cNvSpPr txBox="1">
            <a:spLocks noChangeArrowheads="1"/>
          </p:cNvSpPr>
          <p:nvPr/>
        </p:nvSpPr>
        <p:spPr bwMode="auto">
          <a:xfrm>
            <a:off x="42703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49" name="Text Box 29"/>
          <p:cNvSpPr txBox="1">
            <a:spLocks noChangeArrowheads="1"/>
          </p:cNvSpPr>
          <p:nvPr/>
        </p:nvSpPr>
        <p:spPr bwMode="auto">
          <a:xfrm>
            <a:off x="46196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49625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133151" name="Text Box 31"/>
          <p:cNvSpPr txBox="1">
            <a:spLocks noChangeArrowheads="1"/>
          </p:cNvSpPr>
          <p:nvPr/>
        </p:nvSpPr>
        <p:spPr bwMode="auto">
          <a:xfrm>
            <a:off x="56546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1168400" y="1617663"/>
            <a:ext cx="4222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AutoShape 33"/>
          <p:cNvSpPr>
            <a:spLocks/>
          </p:cNvSpPr>
          <p:nvPr/>
        </p:nvSpPr>
        <p:spPr bwMode="auto">
          <a:xfrm>
            <a:off x="1562100" y="1295400"/>
            <a:ext cx="222250" cy="654050"/>
          </a:xfrm>
          <a:prstGeom prst="leftBrace">
            <a:avLst>
              <a:gd name="adj1" fmla="val 2452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AutoShape 34"/>
          <p:cNvSpPr>
            <a:spLocks/>
          </p:cNvSpPr>
          <p:nvPr/>
        </p:nvSpPr>
        <p:spPr bwMode="auto">
          <a:xfrm rot="-5400000">
            <a:off x="251142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AutoShape 35"/>
          <p:cNvSpPr>
            <a:spLocks/>
          </p:cNvSpPr>
          <p:nvPr/>
        </p:nvSpPr>
        <p:spPr bwMode="auto">
          <a:xfrm rot="-5400000">
            <a:off x="354647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AutoShape 36"/>
          <p:cNvSpPr>
            <a:spLocks/>
          </p:cNvSpPr>
          <p:nvPr/>
        </p:nvSpPr>
        <p:spPr bwMode="auto">
          <a:xfrm rot="-5400000">
            <a:off x="458787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AutoShape 37"/>
          <p:cNvSpPr>
            <a:spLocks/>
          </p:cNvSpPr>
          <p:nvPr/>
        </p:nvSpPr>
        <p:spPr bwMode="auto">
          <a:xfrm rot="-5400000">
            <a:off x="5635625" y="3451225"/>
            <a:ext cx="222250" cy="927100"/>
          </a:xfrm>
          <a:prstGeom prst="leftBrace">
            <a:avLst>
              <a:gd name="adj1" fmla="val 3476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21939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133159" name="Text Box 39"/>
          <p:cNvSpPr txBox="1">
            <a:spLocks noChangeArrowheads="1"/>
          </p:cNvSpPr>
          <p:nvPr/>
        </p:nvSpPr>
        <p:spPr bwMode="auto">
          <a:xfrm>
            <a:off x="2535238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133160" name="Text Box 40"/>
          <p:cNvSpPr txBox="1">
            <a:spLocks noChangeArrowheads="1"/>
          </p:cNvSpPr>
          <p:nvPr/>
        </p:nvSpPr>
        <p:spPr bwMode="auto">
          <a:xfrm>
            <a:off x="599757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133161" name="Text Box 41"/>
          <p:cNvSpPr txBox="1">
            <a:spLocks noChangeArrowheads="1"/>
          </p:cNvSpPr>
          <p:nvPr/>
        </p:nvSpPr>
        <p:spPr bwMode="auto">
          <a:xfrm>
            <a:off x="60039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133162" name="Text Box 42"/>
          <p:cNvSpPr txBox="1">
            <a:spLocks noChangeArrowheads="1"/>
          </p:cNvSpPr>
          <p:nvPr/>
        </p:nvSpPr>
        <p:spPr bwMode="auto">
          <a:xfrm>
            <a:off x="53054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133163" name="Text Box 43"/>
          <p:cNvSpPr txBox="1">
            <a:spLocks noChangeArrowheads="1"/>
          </p:cNvSpPr>
          <p:nvPr/>
        </p:nvSpPr>
        <p:spPr bwMode="auto">
          <a:xfrm>
            <a:off x="392747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133164" name="Text Box 44"/>
          <p:cNvSpPr txBox="1">
            <a:spLocks noChangeArrowheads="1"/>
          </p:cNvSpPr>
          <p:nvPr/>
        </p:nvSpPr>
        <p:spPr bwMode="auto">
          <a:xfrm>
            <a:off x="35782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133165" name="Text Box 45"/>
          <p:cNvSpPr txBox="1">
            <a:spLocks noChangeArrowheads="1"/>
          </p:cNvSpPr>
          <p:nvPr/>
        </p:nvSpPr>
        <p:spPr bwMode="auto">
          <a:xfrm>
            <a:off x="32353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133166" name="Text Box 46"/>
          <p:cNvSpPr txBox="1">
            <a:spLocks noChangeArrowheads="1"/>
          </p:cNvSpPr>
          <p:nvPr/>
        </p:nvSpPr>
        <p:spPr bwMode="auto">
          <a:xfrm>
            <a:off x="2193925" y="15621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600" b="1"/>
          </a:p>
        </p:txBody>
      </p:sp>
      <p:sp>
        <p:nvSpPr>
          <p:cNvPr id="133167" name="Text Box 47"/>
          <p:cNvSpPr txBox="1">
            <a:spLocks noChangeArrowheads="1"/>
          </p:cNvSpPr>
          <p:nvPr/>
        </p:nvSpPr>
        <p:spPr bwMode="auto">
          <a:xfrm>
            <a:off x="32353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133168" name="Text Box 48"/>
          <p:cNvSpPr txBox="1">
            <a:spLocks noChangeArrowheads="1"/>
          </p:cNvSpPr>
          <p:nvPr/>
        </p:nvSpPr>
        <p:spPr bwMode="auto">
          <a:xfrm>
            <a:off x="35909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133169" name="Text Box 49"/>
          <p:cNvSpPr txBox="1">
            <a:spLocks noChangeArrowheads="1"/>
          </p:cNvSpPr>
          <p:nvPr/>
        </p:nvSpPr>
        <p:spPr bwMode="auto">
          <a:xfrm>
            <a:off x="3933825" y="209550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133170" name="Text Box 50"/>
          <p:cNvSpPr txBox="1">
            <a:spLocks noChangeArrowheads="1"/>
          </p:cNvSpPr>
          <p:nvPr/>
        </p:nvSpPr>
        <p:spPr bwMode="auto">
          <a:xfrm>
            <a:off x="5318125" y="210978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133171" name="Text Box 51"/>
          <p:cNvSpPr txBox="1">
            <a:spLocks noChangeArrowheads="1"/>
          </p:cNvSpPr>
          <p:nvPr/>
        </p:nvSpPr>
        <p:spPr bwMode="auto">
          <a:xfrm>
            <a:off x="6010275" y="15684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T</a:t>
            </a:r>
            <a:endParaRPr lang="en-US" sz="1600" b="1"/>
          </a:p>
        </p:txBody>
      </p:sp>
      <p:sp>
        <p:nvSpPr>
          <p:cNvPr id="133172" name="Text Box 52"/>
          <p:cNvSpPr txBox="1">
            <a:spLocks noChangeArrowheads="1"/>
          </p:cNvSpPr>
          <p:nvPr/>
        </p:nvSpPr>
        <p:spPr bwMode="auto">
          <a:xfrm>
            <a:off x="2867025" y="337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73" name="Text Box 53"/>
          <p:cNvSpPr txBox="1">
            <a:spLocks noChangeArrowheads="1"/>
          </p:cNvSpPr>
          <p:nvPr/>
        </p:nvSpPr>
        <p:spPr bwMode="auto">
          <a:xfrm>
            <a:off x="2873375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74" name="Text Box 54"/>
          <p:cNvSpPr txBox="1">
            <a:spLocks noChangeArrowheads="1"/>
          </p:cNvSpPr>
          <p:nvPr/>
        </p:nvSpPr>
        <p:spPr bwMode="auto">
          <a:xfrm>
            <a:off x="4262438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75" name="Text Box 55"/>
          <p:cNvSpPr txBox="1">
            <a:spLocks noChangeArrowheads="1"/>
          </p:cNvSpPr>
          <p:nvPr/>
        </p:nvSpPr>
        <p:spPr bwMode="auto">
          <a:xfrm>
            <a:off x="4616450" y="2101850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76" name="Text Box 56"/>
          <p:cNvSpPr txBox="1">
            <a:spLocks noChangeArrowheads="1"/>
          </p:cNvSpPr>
          <p:nvPr/>
        </p:nvSpPr>
        <p:spPr bwMode="auto">
          <a:xfrm>
            <a:off x="2879725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133177" name="Text Box 57"/>
          <p:cNvSpPr txBox="1">
            <a:spLocks noChangeArrowheads="1"/>
          </p:cNvSpPr>
          <p:nvPr/>
        </p:nvSpPr>
        <p:spPr bwMode="auto">
          <a:xfrm>
            <a:off x="4268788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>
            <a:off x="4622800" y="15700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133179" name="Text Box 59"/>
          <p:cNvSpPr txBox="1">
            <a:spLocks noChangeArrowheads="1"/>
          </p:cNvSpPr>
          <p:nvPr/>
        </p:nvSpPr>
        <p:spPr bwMode="auto">
          <a:xfrm>
            <a:off x="4954588" y="1571625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80" name="Text Box 60"/>
          <p:cNvSpPr txBox="1">
            <a:spLocks noChangeArrowheads="1"/>
          </p:cNvSpPr>
          <p:nvPr/>
        </p:nvSpPr>
        <p:spPr bwMode="auto">
          <a:xfrm>
            <a:off x="5648325" y="1571625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600" b="1"/>
          </a:p>
        </p:txBody>
      </p:sp>
      <p:sp>
        <p:nvSpPr>
          <p:cNvPr id="133181" name="Text Box 61"/>
          <p:cNvSpPr txBox="1">
            <a:spLocks noChangeArrowheads="1"/>
          </p:cNvSpPr>
          <p:nvPr/>
        </p:nvSpPr>
        <p:spPr bwMode="auto">
          <a:xfrm>
            <a:off x="7327900" y="1263650"/>
            <a:ext cx="606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DNA</a:t>
            </a:r>
          </a:p>
        </p:txBody>
      </p:sp>
      <p:sp>
        <p:nvSpPr>
          <p:cNvPr id="133182" name="Text Box 62"/>
          <p:cNvSpPr txBox="1">
            <a:spLocks noChangeArrowheads="1"/>
          </p:cNvSpPr>
          <p:nvPr/>
        </p:nvSpPr>
        <p:spPr bwMode="auto">
          <a:xfrm>
            <a:off x="7329488" y="1520825"/>
            <a:ext cx="107315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molecule</a:t>
            </a:r>
          </a:p>
        </p:txBody>
      </p:sp>
      <p:sp>
        <p:nvSpPr>
          <p:cNvPr id="133183" name="Text Box 63"/>
          <p:cNvSpPr txBox="1">
            <a:spLocks noChangeArrowheads="1"/>
          </p:cNvSpPr>
          <p:nvPr/>
        </p:nvSpPr>
        <p:spPr bwMode="auto">
          <a:xfrm>
            <a:off x="7693025" y="2198688"/>
            <a:ext cx="1073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 1</a:t>
            </a:r>
          </a:p>
        </p:txBody>
      </p:sp>
      <p:sp>
        <p:nvSpPr>
          <p:cNvPr id="133184" name="Text Box 64"/>
          <p:cNvSpPr txBox="1">
            <a:spLocks noChangeArrowheads="1"/>
          </p:cNvSpPr>
          <p:nvPr/>
        </p:nvSpPr>
        <p:spPr bwMode="auto">
          <a:xfrm>
            <a:off x="7775575" y="3113088"/>
            <a:ext cx="1073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 2</a:t>
            </a:r>
          </a:p>
        </p:txBody>
      </p:sp>
      <p:sp>
        <p:nvSpPr>
          <p:cNvPr id="133185" name="Text Box 65"/>
          <p:cNvSpPr txBox="1">
            <a:spLocks noChangeArrowheads="1"/>
          </p:cNvSpPr>
          <p:nvPr/>
        </p:nvSpPr>
        <p:spPr bwMode="auto">
          <a:xfrm>
            <a:off x="7404100" y="5284788"/>
            <a:ext cx="10731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Gene 3</a:t>
            </a:r>
          </a:p>
        </p:txBody>
      </p:sp>
      <p:sp>
        <p:nvSpPr>
          <p:cNvPr id="133186" name="Line 66"/>
          <p:cNvSpPr>
            <a:spLocks noChangeShapeType="1"/>
          </p:cNvSpPr>
          <p:nvPr/>
        </p:nvSpPr>
        <p:spPr bwMode="auto">
          <a:xfrm flipH="1">
            <a:off x="7869238" y="1366838"/>
            <a:ext cx="568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7" name="Text Box 67"/>
          <p:cNvSpPr txBox="1">
            <a:spLocks noChangeArrowheads="1"/>
          </p:cNvSpPr>
          <p:nvPr/>
        </p:nvSpPr>
        <p:spPr bwMode="auto">
          <a:xfrm>
            <a:off x="4965700" y="2111375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133188" name="Text Box 68"/>
          <p:cNvSpPr txBox="1">
            <a:spLocks noChangeArrowheads="1"/>
          </p:cNvSpPr>
          <p:nvPr/>
        </p:nvSpPr>
        <p:spPr bwMode="auto">
          <a:xfrm>
            <a:off x="5664200" y="2103438"/>
            <a:ext cx="1619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600" b="1"/>
          </a:p>
        </p:txBody>
      </p:sp>
      <p:sp>
        <p:nvSpPr>
          <p:cNvPr id="71" name="TextBox 70"/>
          <p:cNvSpPr txBox="1"/>
          <p:nvPr/>
        </p:nvSpPr>
        <p:spPr>
          <a:xfrm>
            <a:off x="1752600" y="2286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Template=non coding strand</a:t>
            </a:r>
          </a:p>
          <a:p>
            <a:r>
              <a:rPr lang="en-US" dirty="0" err="1" smtClean="0"/>
              <a:t>Nontemplate</a:t>
            </a:r>
            <a:r>
              <a:rPr lang="en-US" dirty="0" smtClean="0"/>
              <a:t>=coding strand (20)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each arrangement of 3 consecutive bases specifies one amino acid, it is possible to specify up to 64 amino acids (4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There are only 20 amino acids, so this immediately indicates that there must be some redundancy within the code	</a:t>
            </a:r>
          </a:p>
          <a:p>
            <a:pPr lvl="1"/>
            <a:r>
              <a:rPr lang="en-US" dirty="0" smtClean="0"/>
              <a:t>This is an important safety that helps us survive mutations in our DNA!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Codons</a:t>
            </a:r>
            <a:r>
              <a:rPr lang="en-US" dirty="0" smtClean="0"/>
              <a:t> &amp; 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782" y="1600200"/>
            <a:ext cx="7772400" cy="4114800"/>
          </a:xfrm>
        </p:spPr>
        <p:txBody>
          <a:bodyPr/>
          <a:lstStyle/>
          <a:p>
            <a:r>
              <a:rPr lang="en-US" dirty="0" smtClean="0"/>
              <a:t>Each nucleotide triplet is called a </a:t>
            </a:r>
            <a:r>
              <a:rPr lang="en-US" dirty="0" err="1" smtClean="0"/>
              <a:t>codon</a:t>
            </a:r>
            <a:r>
              <a:rPr lang="en-US" dirty="0" smtClean="0"/>
              <a:t>, and each </a:t>
            </a:r>
            <a:r>
              <a:rPr lang="en-US" dirty="0" err="1" smtClean="0"/>
              <a:t>codon</a:t>
            </a:r>
            <a:r>
              <a:rPr lang="en-US" dirty="0" smtClean="0"/>
              <a:t> specifies only 1 amino acid</a:t>
            </a:r>
          </a:p>
          <a:p>
            <a:r>
              <a:rPr lang="en-US" dirty="0" smtClean="0"/>
              <a:t>Obviously, each amino acid may be specified by more than one </a:t>
            </a:r>
            <a:r>
              <a:rPr lang="en-US" dirty="0" err="1" smtClean="0"/>
              <a:t>codon</a:t>
            </a:r>
            <a:endParaRPr lang="en-US" dirty="0" smtClean="0"/>
          </a:p>
          <a:p>
            <a:pPr lvl="1"/>
            <a:r>
              <a:rPr lang="en-US" dirty="0" smtClean="0"/>
              <a:t>Remember, this redundancy is important in our ability to survive DNA mutations</a:t>
            </a:r>
          </a:p>
          <a:p>
            <a:r>
              <a:rPr lang="en-US" dirty="0" smtClean="0"/>
              <a:t>This means that a polypeptide containing 100 amino acids must have a minimum of how many nucleotides?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17.5</a:t>
            </a:r>
          </a:p>
        </p:txBody>
      </p:sp>
      <p:pic>
        <p:nvPicPr>
          <p:cNvPr id="135171" name="Picture 3" descr="17_05GeneticCode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136525"/>
            <a:ext cx="5676900" cy="6584950"/>
          </a:xfrm>
          <a:prstGeom prst="rect">
            <a:avLst/>
          </a:prstGeom>
          <a:noFill/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3502025" y="139700"/>
            <a:ext cx="2371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Second mRNA base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 rot="-5400000">
            <a:off x="22225" y="3492501"/>
            <a:ext cx="3756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First mRNA base (5</a:t>
            </a:r>
            <a:r>
              <a:rPr lang="en-US" sz="1800" b="1">
                <a:sym typeface="Symbol" pitchFamily="84" charset="2"/>
              </a:rPr>
              <a:t> end of codon)</a:t>
            </a:r>
            <a:endParaRPr lang="en-US" sz="1800" b="1"/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 rot="-5400000">
            <a:off x="5381625" y="3543301"/>
            <a:ext cx="3756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Third mRNA base (3</a:t>
            </a:r>
            <a:r>
              <a:rPr lang="en-US" sz="1800" b="1">
                <a:sym typeface="Symbol" pitchFamily="84" charset="2"/>
              </a:rPr>
              <a:t> end of codon)</a:t>
            </a:r>
            <a:endParaRPr lang="en-US" sz="1800" b="1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392363" y="762000"/>
            <a:ext cx="4540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UUU</a:t>
            </a:r>
            <a:endParaRPr lang="en-US" sz="1800" b="1"/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2393950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UUC</a:t>
            </a:r>
            <a:endParaRPr lang="en-US" sz="1800" b="1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2392363" y="14478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UUA</a:t>
            </a:r>
            <a:endParaRPr lang="en-US" sz="1800" b="1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2395538" y="2228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CUU</a:t>
            </a:r>
            <a:endParaRPr lang="en-US" sz="1800" b="1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2397125" y="25717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CUC</a:t>
            </a:r>
            <a:endParaRPr lang="en-US" sz="1800" b="1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2395538" y="2914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CUA</a:t>
            </a:r>
            <a:endParaRPr lang="en-US" sz="1800" b="1"/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2393950" y="3257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CUG</a:t>
            </a:r>
            <a:endParaRPr lang="en-US" sz="1800" b="1"/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3032125" y="9334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Phe</a:t>
            </a:r>
            <a:endParaRPr lang="en-US" sz="1800" b="1"/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3025775" y="1593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Leu</a:t>
            </a:r>
            <a:endParaRPr lang="en-US" sz="1800" b="1"/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3025775" y="27432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Leu</a:t>
            </a:r>
            <a:endParaRPr lang="en-US" sz="1800" b="1"/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3057525" y="4051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latin typeface="Times New Roman" pitchFamily="84" charset="0"/>
              </a:rPr>
              <a:t>I</a:t>
            </a:r>
            <a:r>
              <a:rPr lang="en-US" sz="1600" b="1"/>
              <a:t>le</a:t>
            </a:r>
            <a:endParaRPr lang="en-US" sz="1800" b="1"/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3527425" y="774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UCU</a:t>
            </a:r>
            <a:endParaRPr lang="en-US" sz="1800" b="1"/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3525838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UCC</a:t>
            </a:r>
            <a:endParaRPr lang="en-US" sz="1800" b="1"/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3527425" y="14478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UCA</a:t>
            </a:r>
            <a:endParaRPr lang="en-US" sz="1800" b="1"/>
          </a:p>
        </p:txBody>
      </p:sp>
      <p:sp>
        <p:nvSpPr>
          <p:cNvPr id="135189" name="Text Box 21"/>
          <p:cNvSpPr txBox="1">
            <a:spLocks noChangeArrowheads="1"/>
          </p:cNvSpPr>
          <p:nvPr/>
        </p:nvSpPr>
        <p:spPr bwMode="auto">
          <a:xfrm>
            <a:off x="3524250" y="1790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UCG</a:t>
            </a:r>
            <a:endParaRPr lang="en-US" sz="1800" b="1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4168775" y="12763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Ser</a:t>
            </a:r>
            <a:endParaRPr lang="en-US" sz="1800" b="1"/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3529013" y="2228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CCU</a:t>
            </a:r>
            <a:endParaRPr lang="en-US" sz="1800" b="1"/>
          </a:p>
        </p:txBody>
      </p:sp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3530600" y="25844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CCC</a:t>
            </a:r>
            <a:endParaRPr lang="en-US" sz="1800" b="1"/>
          </a:p>
        </p:txBody>
      </p: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3530600" y="2914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CCA</a:t>
            </a:r>
            <a:endParaRPr lang="en-US" sz="1800" b="1"/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3532188" y="3257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CCG</a:t>
            </a:r>
            <a:endParaRPr lang="en-US" sz="1800" b="1"/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4618038" y="7683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UAU</a:t>
            </a:r>
            <a:endParaRPr lang="en-US" sz="1800" b="1"/>
          </a:p>
        </p:txBody>
      </p:sp>
      <p:sp>
        <p:nvSpPr>
          <p:cNvPr id="135196" name="Text Box 28"/>
          <p:cNvSpPr txBox="1">
            <a:spLocks noChangeArrowheads="1"/>
          </p:cNvSpPr>
          <p:nvPr/>
        </p:nvSpPr>
        <p:spPr bwMode="auto">
          <a:xfrm>
            <a:off x="4616450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UAC</a:t>
            </a:r>
            <a:endParaRPr lang="en-US" sz="1800" b="1"/>
          </a:p>
        </p:txBody>
      </p:sp>
      <p:sp>
        <p:nvSpPr>
          <p:cNvPr id="135197" name="Text Box 29"/>
          <p:cNvSpPr txBox="1">
            <a:spLocks noChangeArrowheads="1"/>
          </p:cNvSpPr>
          <p:nvPr/>
        </p:nvSpPr>
        <p:spPr bwMode="auto">
          <a:xfrm>
            <a:off x="5273675" y="9398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Tyr</a:t>
            </a:r>
            <a:endParaRPr lang="en-US" sz="1800" b="1"/>
          </a:p>
        </p:txBody>
      </p:sp>
      <p:sp>
        <p:nvSpPr>
          <p:cNvPr id="135198" name="Text Box 30"/>
          <p:cNvSpPr txBox="1">
            <a:spLocks noChangeArrowheads="1"/>
          </p:cNvSpPr>
          <p:nvPr/>
        </p:nvSpPr>
        <p:spPr bwMode="auto">
          <a:xfrm>
            <a:off x="4168775" y="2755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Pro</a:t>
            </a:r>
            <a:endParaRPr lang="en-US" sz="1800" b="1"/>
          </a:p>
        </p:txBody>
      </p:sp>
      <p:sp>
        <p:nvSpPr>
          <p:cNvPr id="135199" name="Text Box 31"/>
          <p:cNvSpPr txBox="1">
            <a:spLocks noChangeArrowheads="1"/>
          </p:cNvSpPr>
          <p:nvPr/>
        </p:nvSpPr>
        <p:spPr bwMode="auto">
          <a:xfrm>
            <a:off x="4168775" y="42291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Thr</a:t>
            </a:r>
            <a:endParaRPr lang="en-US" sz="1800" b="1"/>
          </a:p>
        </p:txBody>
      </p:sp>
      <p:sp>
        <p:nvSpPr>
          <p:cNvPr id="135200" name="Text Box 32"/>
          <p:cNvSpPr txBox="1">
            <a:spLocks noChangeArrowheads="1"/>
          </p:cNvSpPr>
          <p:nvPr/>
        </p:nvSpPr>
        <p:spPr bwMode="auto">
          <a:xfrm>
            <a:off x="4645025" y="1454150"/>
            <a:ext cx="96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UAA Stop</a:t>
            </a:r>
            <a:endParaRPr lang="en-US" sz="1800" b="1"/>
          </a:p>
        </p:txBody>
      </p:sp>
      <p:sp>
        <p:nvSpPr>
          <p:cNvPr id="135201" name="Text Box 33"/>
          <p:cNvSpPr txBox="1">
            <a:spLocks noChangeArrowheads="1"/>
          </p:cNvSpPr>
          <p:nvPr/>
        </p:nvSpPr>
        <p:spPr bwMode="auto">
          <a:xfrm>
            <a:off x="4657725" y="1797050"/>
            <a:ext cx="12477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UAG Stop</a:t>
            </a:r>
            <a:endParaRPr lang="en-US" sz="1800" b="1"/>
          </a:p>
        </p:txBody>
      </p:sp>
      <p:sp>
        <p:nvSpPr>
          <p:cNvPr id="135202" name="Text Box 34"/>
          <p:cNvSpPr txBox="1">
            <a:spLocks noChangeArrowheads="1"/>
          </p:cNvSpPr>
          <p:nvPr/>
        </p:nvSpPr>
        <p:spPr bwMode="auto">
          <a:xfrm>
            <a:off x="5737225" y="1447800"/>
            <a:ext cx="96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UGA Stop</a:t>
            </a:r>
            <a:endParaRPr lang="en-US" sz="1800" b="1"/>
          </a:p>
        </p:txBody>
      </p:sp>
      <p:sp>
        <p:nvSpPr>
          <p:cNvPr id="135203" name="Text Box 35"/>
          <p:cNvSpPr txBox="1">
            <a:spLocks noChangeArrowheads="1"/>
          </p:cNvSpPr>
          <p:nvPr/>
        </p:nvSpPr>
        <p:spPr bwMode="auto">
          <a:xfrm>
            <a:off x="5730875" y="774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UGU</a:t>
            </a:r>
            <a:endParaRPr lang="en-US" sz="1800" b="1"/>
          </a:p>
        </p:txBody>
      </p:sp>
      <p:sp>
        <p:nvSpPr>
          <p:cNvPr id="135204" name="Text Box 36"/>
          <p:cNvSpPr txBox="1">
            <a:spLocks noChangeArrowheads="1"/>
          </p:cNvSpPr>
          <p:nvPr/>
        </p:nvSpPr>
        <p:spPr bwMode="auto">
          <a:xfrm>
            <a:off x="5730875" y="1104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UGC</a:t>
            </a:r>
            <a:endParaRPr lang="en-US" sz="1800" b="1"/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6384925" y="9334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Cys</a:t>
            </a:r>
            <a:endParaRPr lang="en-US" sz="1800" b="1"/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5732463" y="1790700"/>
            <a:ext cx="4730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UGG</a:t>
            </a:r>
            <a:endParaRPr lang="en-US" sz="1800" b="1"/>
          </a:p>
        </p:txBody>
      </p:sp>
      <p:sp>
        <p:nvSpPr>
          <p:cNvPr id="135207" name="Text Box 39"/>
          <p:cNvSpPr txBox="1">
            <a:spLocks noChangeArrowheads="1"/>
          </p:cNvSpPr>
          <p:nvPr/>
        </p:nvSpPr>
        <p:spPr bwMode="auto">
          <a:xfrm>
            <a:off x="6334125" y="178435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Trp</a:t>
            </a:r>
            <a:endParaRPr lang="en-US" sz="1800" b="1"/>
          </a:p>
        </p:txBody>
      </p:sp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6137275" y="42545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135209" name="Text Box 41"/>
          <p:cNvSpPr txBox="1">
            <a:spLocks noChangeArrowheads="1"/>
          </p:cNvSpPr>
          <p:nvPr/>
        </p:nvSpPr>
        <p:spPr bwMode="auto">
          <a:xfrm>
            <a:off x="3933825" y="42545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6835775" y="77470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135211" name="Text Box 43"/>
          <p:cNvSpPr txBox="1">
            <a:spLocks noChangeArrowheads="1"/>
          </p:cNvSpPr>
          <p:nvPr/>
        </p:nvSpPr>
        <p:spPr bwMode="auto">
          <a:xfrm>
            <a:off x="2130425" y="1231900"/>
            <a:ext cx="174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135212" name="Text Box 44"/>
          <p:cNvSpPr txBox="1">
            <a:spLocks noChangeArrowheads="1"/>
          </p:cNvSpPr>
          <p:nvPr/>
        </p:nvSpPr>
        <p:spPr bwMode="auto">
          <a:xfrm>
            <a:off x="2136775" y="2705100"/>
            <a:ext cx="1746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135213" name="Text Box 45"/>
          <p:cNvSpPr txBox="1">
            <a:spLocks noChangeArrowheads="1"/>
          </p:cNvSpPr>
          <p:nvPr/>
        </p:nvSpPr>
        <p:spPr bwMode="auto">
          <a:xfrm>
            <a:off x="5032375" y="41910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135214" name="Text Box 46"/>
          <p:cNvSpPr txBox="1">
            <a:spLocks noChangeArrowheads="1"/>
          </p:cNvSpPr>
          <p:nvPr/>
        </p:nvSpPr>
        <p:spPr bwMode="auto">
          <a:xfrm>
            <a:off x="6835775" y="223520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6835775" y="371475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135216" name="Text Box 48"/>
          <p:cNvSpPr txBox="1">
            <a:spLocks noChangeArrowheads="1"/>
          </p:cNvSpPr>
          <p:nvPr/>
        </p:nvSpPr>
        <p:spPr bwMode="auto">
          <a:xfrm>
            <a:off x="6835775" y="111125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135217" name="Text Box 49"/>
          <p:cNvSpPr txBox="1">
            <a:spLocks noChangeArrowheads="1"/>
          </p:cNvSpPr>
          <p:nvPr/>
        </p:nvSpPr>
        <p:spPr bwMode="auto">
          <a:xfrm>
            <a:off x="6835775" y="257810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135218" name="Text Box 50"/>
          <p:cNvSpPr txBox="1">
            <a:spLocks noChangeArrowheads="1"/>
          </p:cNvSpPr>
          <p:nvPr/>
        </p:nvSpPr>
        <p:spPr bwMode="auto">
          <a:xfrm>
            <a:off x="6835775" y="404495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135219" name="Text Box 51"/>
          <p:cNvSpPr txBox="1">
            <a:spLocks noChangeArrowheads="1"/>
          </p:cNvSpPr>
          <p:nvPr/>
        </p:nvSpPr>
        <p:spPr bwMode="auto">
          <a:xfrm>
            <a:off x="2130425" y="4171950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135220" name="Text Box 52"/>
          <p:cNvSpPr txBox="1">
            <a:spLocks noChangeArrowheads="1"/>
          </p:cNvSpPr>
          <p:nvPr/>
        </p:nvSpPr>
        <p:spPr bwMode="auto">
          <a:xfrm>
            <a:off x="2828925" y="425450"/>
            <a:ext cx="377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135221" name="Text Box 53"/>
          <p:cNvSpPr txBox="1">
            <a:spLocks noChangeArrowheads="1"/>
          </p:cNvSpPr>
          <p:nvPr/>
        </p:nvSpPr>
        <p:spPr bwMode="auto">
          <a:xfrm>
            <a:off x="6835775" y="144780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135222" name="Text Box 54"/>
          <p:cNvSpPr txBox="1">
            <a:spLocks noChangeArrowheads="1"/>
          </p:cNvSpPr>
          <p:nvPr/>
        </p:nvSpPr>
        <p:spPr bwMode="auto">
          <a:xfrm>
            <a:off x="6835775" y="291465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135223" name="Text Box 55"/>
          <p:cNvSpPr txBox="1">
            <a:spLocks noChangeArrowheads="1"/>
          </p:cNvSpPr>
          <p:nvPr/>
        </p:nvSpPr>
        <p:spPr bwMode="auto">
          <a:xfrm>
            <a:off x="6835775" y="439420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135224" name="Text Box 56"/>
          <p:cNvSpPr txBox="1">
            <a:spLocks noChangeArrowheads="1"/>
          </p:cNvSpPr>
          <p:nvPr/>
        </p:nvSpPr>
        <p:spPr bwMode="auto">
          <a:xfrm>
            <a:off x="6829425" y="17907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135225" name="Text Box 57"/>
          <p:cNvSpPr txBox="1">
            <a:spLocks noChangeArrowheads="1"/>
          </p:cNvSpPr>
          <p:nvPr/>
        </p:nvSpPr>
        <p:spPr bwMode="auto">
          <a:xfrm>
            <a:off x="6829425" y="32639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135226" name="Text Box 58"/>
          <p:cNvSpPr txBox="1">
            <a:spLocks noChangeArrowheads="1"/>
          </p:cNvSpPr>
          <p:nvPr/>
        </p:nvSpPr>
        <p:spPr bwMode="auto">
          <a:xfrm>
            <a:off x="5273675" y="24066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His</a:t>
            </a:r>
            <a:endParaRPr lang="en-US" sz="1800" b="1"/>
          </a:p>
        </p:txBody>
      </p:sp>
      <p:sp>
        <p:nvSpPr>
          <p:cNvPr id="135227" name="Text Box 59"/>
          <p:cNvSpPr txBox="1">
            <a:spLocks noChangeArrowheads="1"/>
          </p:cNvSpPr>
          <p:nvPr/>
        </p:nvSpPr>
        <p:spPr bwMode="auto">
          <a:xfrm>
            <a:off x="5273675" y="30734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Gln</a:t>
            </a:r>
            <a:endParaRPr lang="en-US" sz="1800" b="1"/>
          </a:p>
        </p:txBody>
      </p:sp>
      <p:sp>
        <p:nvSpPr>
          <p:cNvPr id="135228" name="Text Box 60"/>
          <p:cNvSpPr txBox="1">
            <a:spLocks noChangeArrowheads="1"/>
          </p:cNvSpPr>
          <p:nvPr/>
        </p:nvSpPr>
        <p:spPr bwMode="auto">
          <a:xfrm>
            <a:off x="5260975" y="38735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Asn</a:t>
            </a:r>
            <a:endParaRPr lang="en-US" sz="1800" b="1"/>
          </a:p>
        </p:txBody>
      </p:sp>
      <p:sp>
        <p:nvSpPr>
          <p:cNvPr id="135229" name="Text Box 61"/>
          <p:cNvSpPr txBox="1">
            <a:spLocks noChangeArrowheads="1"/>
          </p:cNvSpPr>
          <p:nvPr/>
        </p:nvSpPr>
        <p:spPr bwMode="auto">
          <a:xfrm>
            <a:off x="5273675" y="45339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Lys</a:t>
            </a:r>
            <a:endParaRPr lang="en-US" sz="1800" b="1"/>
          </a:p>
        </p:txBody>
      </p:sp>
      <p:sp>
        <p:nvSpPr>
          <p:cNvPr id="135230" name="Text Box 62"/>
          <p:cNvSpPr txBox="1">
            <a:spLocks noChangeArrowheads="1"/>
          </p:cNvSpPr>
          <p:nvPr/>
        </p:nvSpPr>
        <p:spPr bwMode="auto">
          <a:xfrm>
            <a:off x="5273675" y="53530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Asp</a:t>
            </a:r>
            <a:endParaRPr lang="en-US" sz="1800" b="1"/>
          </a:p>
        </p:txBody>
      </p:sp>
      <p:sp>
        <p:nvSpPr>
          <p:cNvPr id="135231" name="Text Box 63"/>
          <p:cNvSpPr txBox="1">
            <a:spLocks noChangeArrowheads="1"/>
          </p:cNvSpPr>
          <p:nvPr/>
        </p:nvSpPr>
        <p:spPr bwMode="auto">
          <a:xfrm>
            <a:off x="4621213" y="2241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CAU</a:t>
            </a:r>
            <a:endParaRPr lang="en-US" sz="1800" b="1"/>
          </a:p>
        </p:txBody>
      </p:sp>
      <p:sp>
        <p:nvSpPr>
          <p:cNvPr id="135232" name="Text Box 64"/>
          <p:cNvSpPr txBox="1">
            <a:spLocks noChangeArrowheads="1"/>
          </p:cNvSpPr>
          <p:nvPr/>
        </p:nvSpPr>
        <p:spPr bwMode="auto">
          <a:xfrm>
            <a:off x="5737225" y="22479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CGU</a:t>
            </a:r>
            <a:endParaRPr lang="en-US" sz="1800" b="1"/>
          </a:p>
        </p:txBody>
      </p:sp>
      <p:sp>
        <p:nvSpPr>
          <p:cNvPr id="135233" name="Text Box 65"/>
          <p:cNvSpPr txBox="1">
            <a:spLocks noChangeArrowheads="1"/>
          </p:cNvSpPr>
          <p:nvPr/>
        </p:nvSpPr>
        <p:spPr bwMode="auto">
          <a:xfrm>
            <a:off x="4621213" y="25781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CAC</a:t>
            </a:r>
            <a:endParaRPr lang="en-US" sz="1800" b="1"/>
          </a:p>
        </p:txBody>
      </p:sp>
      <p:sp>
        <p:nvSpPr>
          <p:cNvPr id="135234" name="Text Box 66"/>
          <p:cNvSpPr txBox="1">
            <a:spLocks noChangeArrowheads="1"/>
          </p:cNvSpPr>
          <p:nvPr/>
        </p:nvSpPr>
        <p:spPr bwMode="auto">
          <a:xfrm>
            <a:off x="4622800" y="29210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CAA</a:t>
            </a:r>
            <a:endParaRPr lang="en-US" sz="1800" b="1"/>
          </a:p>
        </p:txBody>
      </p:sp>
      <p:sp>
        <p:nvSpPr>
          <p:cNvPr id="135235" name="Text Box 67"/>
          <p:cNvSpPr txBox="1">
            <a:spLocks noChangeArrowheads="1"/>
          </p:cNvSpPr>
          <p:nvPr/>
        </p:nvSpPr>
        <p:spPr bwMode="auto">
          <a:xfrm>
            <a:off x="4622800" y="32702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CAG</a:t>
            </a:r>
            <a:endParaRPr lang="en-US" sz="1800" b="1"/>
          </a:p>
        </p:txBody>
      </p:sp>
      <p:sp>
        <p:nvSpPr>
          <p:cNvPr id="135236" name="Text Box 68"/>
          <p:cNvSpPr txBox="1">
            <a:spLocks noChangeArrowheads="1"/>
          </p:cNvSpPr>
          <p:nvPr/>
        </p:nvSpPr>
        <p:spPr bwMode="auto">
          <a:xfrm>
            <a:off x="5734050" y="25781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CGC</a:t>
            </a:r>
            <a:endParaRPr lang="en-US" sz="1800" b="1"/>
          </a:p>
        </p:txBody>
      </p:sp>
      <p:sp>
        <p:nvSpPr>
          <p:cNvPr id="135237" name="Text Box 69"/>
          <p:cNvSpPr txBox="1">
            <a:spLocks noChangeArrowheads="1"/>
          </p:cNvSpPr>
          <p:nvPr/>
        </p:nvSpPr>
        <p:spPr bwMode="auto">
          <a:xfrm>
            <a:off x="5734050" y="2914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CGA</a:t>
            </a:r>
            <a:endParaRPr lang="en-US" sz="1800" b="1"/>
          </a:p>
        </p:txBody>
      </p:sp>
      <p:sp>
        <p:nvSpPr>
          <p:cNvPr id="135238" name="Text Box 70"/>
          <p:cNvSpPr txBox="1">
            <a:spLocks noChangeArrowheads="1"/>
          </p:cNvSpPr>
          <p:nvPr/>
        </p:nvSpPr>
        <p:spPr bwMode="auto">
          <a:xfrm>
            <a:off x="5734050" y="32575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CGG</a:t>
            </a:r>
            <a:endParaRPr lang="en-US" sz="1800" b="1"/>
          </a:p>
        </p:txBody>
      </p:sp>
      <p:sp>
        <p:nvSpPr>
          <p:cNvPr id="135239" name="Text Box 71"/>
          <p:cNvSpPr txBox="1">
            <a:spLocks noChangeArrowheads="1"/>
          </p:cNvSpPr>
          <p:nvPr/>
        </p:nvSpPr>
        <p:spPr bwMode="auto">
          <a:xfrm>
            <a:off x="2130425" y="5657850"/>
            <a:ext cx="200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135240" name="Text Box 72"/>
          <p:cNvSpPr txBox="1">
            <a:spLocks noChangeArrowheads="1"/>
          </p:cNvSpPr>
          <p:nvPr/>
        </p:nvSpPr>
        <p:spPr bwMode="auto">
          <a:xfrm>
            <a:off x="2405063" y="37084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AUU</a:t>
            </a:r>
            <a:endParaRPr lang="en-US" sz="1800" b="1"/>
          </a:p>
        </p:txBody>
      </p:sp>
      <p:sp>
        <p:nvSpPr>
          <p:cNvPr id="135241" name="Text Box 73"/>
          <p:cNvSpPr txBox="1">
            <a:spLocks noChangeArrowheads="1"/>
          </p:cNvSpPr>
          <p:nvPr/>
        </p:nvSpPr>
        <p:spPr bwMode="auto">
          <a:xfrm>
            <a:off x="2403475" y="4051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AUC</a:t>
            </a:r>
            <a:endParaRPr lang="en-US" sz="1800" b="1"/>
          </a:p>
        </p:txBody>
      </p:sp>
      <p:sp>
        <p:nvSpPr>
          <p:cNvPr id="135242" name="Text Box 74"/>
          <p:cNvSpPr txBox="1">
            <a:spLocks noChangeArrowheads="1"/>
          </p:cNvSpPr>
          <p:nvPr/>
        </p:nvSpPr>
        <p:spPr bwMode="auto">
          <a:xfrm>
            <a:off x="2398713" y="43878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AUA</a:t>
            </a:r>
            <a:endParaRPr lang="en-US" sz="1800" b="1"/>
          </a:p>
        </p:txBody>
      </p:sp>
      <p:sp>
        <p:nvSpPr>
          <p:cNvPr id="135243" name="Text Box 75"/>
          <p:cNvSpPr txBox="1">
            <a:spLocks noChangeArrowheads="1"/>
          </p:cNvSpPr>
          <p:nvPr/>
        </p:nvSpPr>
        <p:spPr bwMode="auto">
          <a:xfrm>
            <a:off x="3536950" y="37147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ACU</a:t>
            </a:r>
            <a:endParaRPr lang="en-US" sz="1800" b="1"/>
          </a:p>
        </p:txBody>
      </p:sp>
      <p:sp>
        <p:nvSpPr>
          <p:cNvPr id="135244" name="Text Box 76"/>
          <p:cNvSpPr txBox="1">
            <a:spLocks noChangeArrowheads="1"/>
          </p:cNvSpPr>
          <p:nvPr/>
        </p:nvSpPr>
        <p:spPr bwMode="auto">
          <a:xfrm>
            <a:off x="3535363" y="4057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ACC</a:t>
            </a:r>
            <a:endParaRPr lang="en-US" sz="1800" b="1"/>
          </a:p>
        </p:txBody>
      </p:sp>
      <p:sp>
        <p:nvSpPr>
          <p:cNvPr id="135245" name="Text Box 77"/>
          <p:cNvSpPr txBox="1">
            <a:spLocks noChangeArrowheads="1"/>
          </p:cNvSpPr>
          <p:nvPr/>
        </p:nvSpPr>
        <p:spPr bwMode="auto">
          <a:xfrm>
            <a:off x="3535363" y="43942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ACA</a:t>
            </a:r>
            <a:endParaRPr lang="en-US" sz="1800" b="1"/>
          </a:p>
        </p:txBody>
      </p:sp>
      <p:sp>
        <p:nvSpPr>
          <p:cNvPr id="135246" name="Text Box 78"/>
          <p:cNvSpPr txBox="1">
            <a:spLocks noChangeArrowheads="1"/>
          </p:cNvSpPr>
          <p:nvPr/>
        </p:nvSpPr>
        <p:spPr bwMode="auto">
          <a:xfrm>
            <a:off x="4625975" y="37084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AAU</a:t>
            </a:r>
            <a:endParaRPr lang="en-US" sz="1800" b="1"/>
          </a:p>
        </p:txBody>
      </p:sp>
      <p:sp>
        <p:nvSpPr>
          <p:cNvPr id="135247" name="Text Box 79"/>
          <p:cNvSpPr txBox="1">
            <a:spLocks noChangeArrowheads="1"/>
          </p:cNvSpPr>
          <p:nvPr/>
        </p:nvSpPr>
        <p:spPr bwMode="auto">
          <a:xfrm>
            <a:off x="4629150" y="4051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AAC</a:t>
            </a:r>
            <a:endParaRPr lang="en-US" sz="1800" b="1"/>
          </a:p>
        </p:txBody>
      </p:sp>
      <p:sp>
        <p:nvSpPr>
          <p:cNvPr id="135248" name="Text Box 80"/>
          <p:cNvSpPr txBox="1">
            <a:spLocks noChangeArrowheads="1"/>
          </p:cNvSpPr>
          <p:nvPr/>
        </p:nvSpPr>
        <p:spPr bwMode="auto">
          <a:xfrm>
            <a:off x="4629150" y="43878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AAA</a:t>
            </a:r>
            <a:endParaRPr lang="en-US" sz="1800" b="1"/>
          </a:p>
        </p:txBody>
      </p:sp>
      <p:sp>
        <p:nvSpPr>
          <p:cNvPr id="135249" name="Text Box 81"/>
          <p:cNvSpPr txBox="1">
            <a:spLocks noChangeArrowheads="1"/>
          </p:cNvSpPr>
          <p:nvPr/>
        </p:nvSpPr>
        <p:spPr bwMode="auto">
          <a:xfrm>
            <a:off x="5741988" y="37147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AGU</a:t>
            </a:r>
            <a:endParaRPr lang="en-US" sz="1800" b="1"/>
          </a:p>
        </p:txBody>
      </p:sp>
      <p:sp>
        <p:nvSpPr>
          <p:cNvPr id="135250" name="Text Box 82"/>
          <p:cNvSpPr txBox="1">
            <a:spLocks noChangeArrowheads="1"/>
          </p:cNvSpPr>
          <p:nvPr/>
        </p:nvSpPr>
        <p:spPr bwMode="auto">
          <a:xfrm>
            <a:off x="5740400" y="4057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AGC</a:t>
            </a:r>
            <a:endParaRPr lang="en-US" sz="1800" b="1"/>
          </a:p>
        </p:txBody>
      </p:sp>
      <p:sp>
        <p:nvSpPr>
          <p:cNvPr id="135251" name="Text Box 83"/>
          <p:cNvSpPr txBox="1">
            <a:spLocks noChangeArrowheads="1"/>
          </p:cNvSpPr>
          <p:nvPr/>
        </p:nvSpPr>
        <p:spPr bwMode="auto">
          <a:xfrm>
            <a:off x="5740400" y="43942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AGA</a:t>
            </a:r>
            <a:endParaRPr lang="en-US" sz="1800" b="1"/>
          </a:p>
        </p:txBody>
      </p:sp>
      <p:sp>
        <p:nvSpPr>
          <p:cNvPr id="135252" name="Text Box 84"/>
          <p:cNvSpPr txBox="1">
            <a:spLocks noChangeArrowheads="1"/>
          </p:cNvSpPr>
          <p:nvPr/>
        </p:nvSpPr>
        <p:spPr bwMode="auto">
          <a:xfrm>
            <a:off x="6372225" y="27559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Arg</a:t>
            </a:r>
            <a:endParaRPr lang="en-US" sz="1800" b="1"/>
          </a:p>
        </p:txBody>
      </p:sp>
      <p:sp>
        <p:nvSpPr>
          <p:cNvPr id="135253" name="Text Box 85"/>
          <p:cNvSpPr txBox="1">
            <a:spLocks noChangeArrowheads="1"/>
          </p:cNvSpPr>
          <p:nvPr/>
        </p:nvSpPr>
        <p:spPr bwMode="auto">
          <a:xfrm>
            <a:off x="6384925" y="38671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Ser</a:t>
            </a:r>
            <a:endParaRPr lang="en-US" sz="1800" b="1"/>
          </a:p>
        </p:txBody>
      </p:sp>
      <p:sp>
        <p:nvSpPr>
          <p:cNvPr id="135254" name="Text Box 86"/>
          <p:cNvSpPr txBox="1">
            <a:spLocks noChangeArrowheads="1"/>
          </p:cNvSpPr>
          <p:nvPr/>
        </p:nvSpPr>
        <p:spPr bwMode="auto">
          <a:xfrm>
            <a:off x="6391275" y="45402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Arg</a:t>
            </a:r>
            <a:endParaRPr lang="en-US" sz="1800" b="1"/>
          </a:p>
        </p:txBody>
      </p:sp>
      <p:sp>
        <p:nvSpPr>
          <p:cNvPr id="135255" name="Text Box 87"/>
          <p:cNvSpPr txBox="1">
            <a:spLocks noChangeArrowheads="1"/>
          </p:cNvSpPr>
          <p:nvPr/>
        </p:nvSpPr>
        <p:spPr bwMode="auto">
          <a:xfrm>
            <a:off x="6365875" y="57086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Gly</a:t>
            </a:r>
            <a:endParaRPr lang="en-US" sz="1800" b="1"/>
          </a:p>
        </p:txBody>
      </p:sp>
      <p:sp>
        <p:nvSpPr>
          <p:cNvPr id="135256" name="Text Box 88"/>
          <p:cNvSpPr txBox="1">
            <a:spLocks noChangeArrowheads="1"/>
          </p:cNvSpPr>
          <p:nvPr/>
        </p:nvSpPr>
        <p:spPr bwMode="auto">
          <a:xfrm>
            <a:off x="3533775" y="4730750"/>
            <a:ext cx="4921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ACG</a:t>
            </a:r>
            <a:endParaRPr lang="en-US" sz="1800" b="1"/>
          </a:p>
        </p:txBody>
      </p:sp>
      <p:sp>
        <p:nvSpPr>
          <p:cNvPr id="135257" name="Text Box 89"/>
          <p:cNvSpPr txBox="1">
            <a:spLocks noChangeArrowheads="1"/>
          </p:cNvSpPr>
          <p:nvPr/>
        </p:nvSpPr>
        <p:spPr bwMode="auto">
          <a:xfrm>
            <a:off x="2395538" y="47307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AUG</a:t>
            </a:r>
            <a:endParaRPr lang="en-US" sz="1800" b="1"/>
          </a:p>
        </p:txBody>
      </p:sp>
      <p:sp>
        <p:nvSpPr>
          <p:cNvPr id="135258" name="Text Box 90"/>
          <p:cNvSpPr txBox="1">
            <a:spLocks noChangeArrowheads="1"/>
          </p:cNvSpPr>
          <p:nvPr/>
        </p:nvSpPr>
        <p:spPr bwMode="auto">
          <a:xfrm>
            <a:off x="4629150" y="4737100"/>
            <a:ext cx="4921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AAG</a:t>
            </a:r>
            <a:endParaRPr lang="en-US" sz="1800" b="1"/>
          </a:p>
        </p:txBody>
      </p:sp>
      <p:sp>
        <p:nvSpPr>
          <p:cNvPr id="135259" name="Text Box 91"/>
          <p:cNvSpPr txBox="1">
            <a:spLocks noChangeArrowheads="1"/>
          </p:cNvSpPr>
          <p:nvPr/>
        </p:nvSpPr>
        <p:spPr bwMode="auto">
          <a:xfrm>
            <a:off x="5740400" y="4730750"/>
            <a:ext cx="4921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AGG</a:t>
            </a:r>
            <a:endParaRPr lang="en-US" sz="1800" b="1"/>
          </a:p>
        </p:txBody>
      </p:sp>
      <p:sp>
        <p:nvSpPr>
          <p:cNvPr id="135260" name="Text Box 92"/>
          <p:cNvSpPr txBox="1">
            <a:spLocks noChangeArrowheads="1"/>
          </p:cNvSpPr>
          <p:nvPr/>
        </p:nvSpPr>
        <p:spPr bwMode="auto">
          <a:xfrm>
            <a:off x="2392363" y="51752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GUU</a:t>
            </a:r>
            <a:endParaRPr lang="en-US" sz="1800" b="1"/>
          </a:p>
        </p:txBody>
      </p:sp>
      <p:sp>
        <p:nvSpPr>
          <p:cNvPr id="135261" name="Text Box 93"/>
          <p:cNvSpPr txBox="1">
            <a:spLocks noChangeArrowheads="1"/>
          </p:cNvSpPr>
          <p:nvPr/>
        </p:nvSpPr>
        <p:spPr bwMode="auto">
          <a:xfrm>
            <a:off x="2392363" y="55245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GUC</a:t>
            </a:r>
            <a:endParaRPr lang="en-US" sz="1800" b="1"/>
          </a:p>
        </p:txBody>
      </p:sp>
      <p:sp>
        <p:nvSpPr>
          <p:cNvPr id="135262" name="Text Box 94"/>
          <p:cNvSpPr txBox="1">
            <a:spLocks noChangeArrowheads="1"/>
          </p:cNvSpPr>
          <p:nvPr/>
        </p:nvSpPr>
        <p:spPr bwMode="auto">
          <a:xfrm>
            <a:off x="2392363" y="58547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GUA</a:t>
            </a:r>
            <a:endParaRPr lang="en-US" sz="1800" b="1"/>
          </a:p>
        </p:txBody>
      </p:sp>
      <p:sp>
        <p:nvSpPr>
          <p:cNvPr id="135263" name="Text Box 95"/>
          <p:cNvSpPr txBox="1">
            <a:spLocks noChangeArrowheads="1"/>
          </p:cNvSpPr>
          <p:nvPr/>
        </p:nvSpPr>
        <p:spPr bwMode="auto">
          <a:xfrm>
            <a:off x="2390775" y="62039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GUG</a:t>
            </a:r>
            <a:endParaRPr lang="en-US" sz="1800" b="1"/>
          </a:p>
        </p:txBody>
      </p:sp>
      <p:sp>
        <p:nvSpPr>
          <p:cNvPr id="135264" name="Text Box 96"/>
          <p:cNvSpPr txBox="1">
            <a:spLocks noChangeArrowheads="1"/>
          </p:cNvSpPr>
          <p:nvPr/>
        </p:nvSpPr>
        <p:spPr bwMode="auto">
          <a:xfrm>
            <a:off x="3529013" y="51752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GCU</a:t>
            </a:r>
            <a:endParaRPr lang="en-US" sz="1800" b="1"/>
          </a:p>
        </p:txBody>
      </p:sp>
      <p:sp>
        <p:nvSpPr>
          <p:cNvPr id="135265" name="Text Box 97"/>
          <p:cNvSpPr txBox="1">
            <a:spLocks noChangeArrowheads="1"/>
          </p:cNvSpPr>
          <p:nvPr/>
        </p:nvSpPr>
        <p:spPr bwMode="auto">
          <a:xfrm>
            <a:off x="3529013" y="55245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GCC</a:t>
            </a:r>
            <a:endParaRPr lang="en-US" sz="1800" b="1"/>
          </a:p>
        </p:txBody>
      </p:sp>
      <p:sp>
        <p:nvSpPr>
          <p:cNvPr id="135266" name="Text Box 98"/>
          <p:cNvSpPr txBox="1">
            <a:spLocks noChangeArrowheads="1"/>
          </p:cNvSpPr>
          <p:nvPr/>
        </p:nvSpPr>
        <p:spPr bwMode="auto">
          <a:xfrm>
            <a:off x="3529013" y="58547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GCA</a:t>
            </a:r>
            <a:endParaRPr lang="en-US" sz="1800" b="1"/>
          </a:p>
        </p:txBody>
      </p:sp>
      <p:sp>
        <p:nvSpPr>
          <p:cNvPr id="135267" name="Text Box 99"/>
          <p:cNvSpPr txBox="1">
            <a:spLocks noChangeArrowheads="1"/>
          </p:cNvSpPr>
          <p:nvPr/>
        </p:nvSpPr>
        <p:spPr bwMode="auto">
          <a:xfrm>
            <a:off x="3527425" y="62039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GCG</a:t>
            </a:r>
            <a:endParaRPr lang="en-US" sz="1800" b="1"/>
          </a:p>
        </p:txBody>
      </p:sp>
      <p:sp>
        <p:nvSpPr>
          <p:cNvPr id="135268" name="Text Box 100"/>
          <p:cNvSpPr txBox="1">
            <a:spLocks noChangeArrowheads="1"/>
          </p:cNvSpPr>
          <p:nvPr/>
        </p:nvSpPr>
        <p:spPr bwMode="auto">
          <a:xfrm>
            <a:off x="4616450" y="51816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GAU</a:t>
            </a:r>
            <a:endParaRPr lang="en-US" sz="1800" b="1"/>
          </a:p>
        </p:txBody>
      </p:sp>
      <p:sp>
        <p:nvSpPr>
          <p:cNvPr id="135269" name="Text Box 101"/>
          <p:cNvSpPr txBox="1">
            <a:spLocks noChangeArrowheads="1"/>
          </p:cNvSpPr>
          <p:nvPr/>
        </p:nvSpPr>
        <p:spPr bwMode="auto">
          <a:xfrm>
            <a:off x="4616450" y="55435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GAC</a:t>
            </a:r>
            <a:endParaRPr lang="en-US" sz="1800" b="1"/>
          </a:p>
        </p:txBody>
      </p:sp>
      <p:sp>
        <p:nvSpPr>
          <p:cNvPr id="135270" name="Text Box 102"/>
          <p:cNvSpPr txBox="1">
            <a:spLocks noChangeArrowheads="1"/>
          </p:cNvSpPr>
          <p:nvPr/>
        </p:nvSpPr>
        <p:spPr bwMode="auto">
          <a:xfrm>
            <a:off x="4616450" y="58737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GAA</a:t>
            </a:r>
            <a:endParaRPr lang="en-US" sz="1800" b="1"/>
          </a:p>
        </p:txBody>
      </p:sp>
      <p:sp>
        <p:nvSpPr>
          <p:cNvPr id="135271" name="Text Box 103"/>
          <p:cNvSpPr txBox="1">
            <a:spLocks noChangeArrowheads="1"/>
          </p:cNvSpPr>
          <p:nvPr/>
        </p:nvSpPr>
        <p:spPr bwMode="auto">
          <a:xfrm>
            <a:off x="4619625" y="62230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GAG</a:t>
            </a:r>
            <a:endParaRPr lang="en-US" sz="1800" b="1"/>
          </a:p>
        </p:txBody>
      </p:sp>
      <p:sp>
        <p:nvSpPr>
          <p:cNvPr id="135272" name="Text Box 104"/>
          <p:cNvSpPr txBox="1">
            <a:spLocks noChangeArrowheads="1"/>
          </p:cNvSpPr>
          <p:nvPr/>
        </p:nvSpPr>
        <p:spPr bwMode="auto">
          <a:xfrm>
            <a:off x="3038475" y="57023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Val</a:t>
            </a:r>
            <a:endParaRPr lang="en-US" sz="1800" b="1"/>
          </a:p>
        </p:txBody>
      </p:sp>
      <p:sp>
        <p:nvSpPr>
          <p:cNvPr id="135273" name="Text Box 105"/>
          <p:cNvSpPr txBox="1">
            <a:spLocks noChangeArrowheads="1"/>
          </p:cNvSpPr>
          <p:nvPr/>
        </p:nvSpPr>
        <p:spPr bwMode="auto">
          <a:xfrm>
            <a:off x="4168775" y="570865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Ala</a:t>
            </a:r>
            <a:endParaRPr lang="en-US" sz="1800" b="1"/>
          </a:p>
        </p:txBody>
      </p:sp>
      <p:sp>
        <p:nvSpPr>
          <p:cNvPr id="135274" name="Text Box 106"/>
          <p:cNvSpPr txBox="1">
            <a:spLocks noChangeArrowheads="1"/>
          </p:cNvSpPr>
          <p:nvPr/>
        </p:nvSpPr>
        <p:spPr bwMode="auto">
          <a:xfrm>
            <a:off x="5734050" y="51816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GGU</a:t>
            </a:r>
            <a:endParaRPr lang="en-US" sz="1800" b="1"/>
          </a:p>
        </p:txBody>
      </p:sp>
      <p:sp>
        <p:nvSpPr>
          <p:cNvPr id="135275" name="Text Box 107"/>
          <p:cNvSpPr txBox="1">
            <a:spLocks noChangeArrowheads="1"/>
          </p:cNvSpPr>
          <p:nvPr/>
        </p:nvSpPr>
        <p:spPr bwMode="auto">
          <a:xfrm>
            <a:off x="5734050" y="55308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GGC</a:t>
            </a:r>
            <a:endParaRPr lang="en-US" sz="1800" b="1"/>
          </a:p>
        </p:txBody>
      </p:sp>
      <p:sp>
        <p:nvSpPr>
          <p:cNvPr id="135276" name="Text Box 108"/>
          <p:cNvSpPr txBox="1">
            <a:spLocks noChangeArrowheads="1"/>
          </p:cNvSpPr>
          <p:nvPr/>
        </p:nvSpPr>
        <p:spPr bwMode="auto">
          <a:xfrm>
            <a:off x="5734050" y="586105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GGA</a:t>
            </a:r>
            <a:endParaRPr lang="en-US" sz="1800" b="1"/>
          </a:p>
        </p:txBody>
      </p:sp>
      <p:sp>
        <p:nvSpPr>
          <p:cNvPr id="135277" name="Text Box 109"/>
          <p:cNvSpPr txBox="1">
            <a:spLocks noChangeArrowheads="1"/>
          </p:cNvSpPr>
          <p:nvPr/>
        </p:nvSpPr>
        <p:spPr bwMode="auto">
          <a:xfrm>
            <a:off x="5737225" y="6210300"/>
            <a:ext cx="4603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GGG</a:t>
            </a:r>
            <a:endParaRPr lang="en-US" sz="1800" b="1"/>
          </a:p>
        </p:txBody>
      </p:sp>
      <p:sp>
        <p:nvSpPr>
          <p:cNvPr id="135278" name="Text Box 110"/>
          <p:cNvSpPr txBox="1">
            <a:spLocks noChangeArrowheads="1"/>
          </p:cNvSpPr>
          <p:nvPr/>
        </p:nvSpPr>
        <p:spPr bwMode="auto">
          <a:xfrm>
            <a:off x="5273675" y="601980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Glu</a:t>
            </a:r>
            <a:endParaRPr lang="en-US" sz="1800" b="1"/>
          </a:p>
        </p:txBody>
      </p:sp>
      <p:sp>
        <p:nvSpPr>
          <p:cNvPr id="135279" name="Text Box 111"/>
          <p:cNvSpPr txBox="1">
            <a:spLocks noChangeArrowheads="1"/>
          </p:cNvSpPr>
          <p:nvPr/>
        </p:nvSpPr>
        <p:spPr bwMode="auto">
          <a:xfrm>
            <a:off x="6365875" y="5708650"/>
            <a:ext cx="352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Gly</a:t>
            </a:r>
            <a:endParaRPr lang="en-US" sz="1800" b="1"/>
          </a:p>
        </p:txBody>
      </p:sp>
      <p:sp>
        <p:nvSpPr>
          <p:cNvPr id="135280" name="Text Box 112"/>
          <p:cNvSpPr txBox="1">
            <a:spLocks noChangeArrowheads="1"/>
          </p:cNvSpPr>
          <p:nvPr/>
        </p:nvSpPr>
        <p:spPr bwMode="auto">
          <a:xfrm>
            <a:off x="6829425" y="62103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sp>
        <p:nvSpPr>
          <p:cNvPr id="135281" name="Text Box 113"/>
          <p:cNvSpPr txBox="1">
            <a:spLocks noChangeArrowheads="1"/>
          </p:cNvSpPr>
          <p:nvPr/>
        </p:nvSpPr>
        <p:spPr bwMode="auto">
          <a:xfrm>
            <a:off x="6835775" y="5181600"/>
            <a:ext cx="17462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U</a:t>
            </a:r>
            <a:endParaRPr lang="en-US" sz="1800" b="1"/>
          </a:p>
        </p:txBody>
      </p:sp>
      <p:sp>
        <p:nvSpPr>
          <p:cNvPr id="135282" name="Text Box 114"/>
          <p:cNvSpPr txBox="1">
            <a:spLocks noChangeArrowheads="1"/>
          </p:cNvSpPr>
          <p:nvPr/>
        </p:nvSpPr>
        <p:spPr bwMode="auto">
          <a:xfrm>
            <a:off x="6835775" y="5524500"/>
            <a:ext cx="1746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C</a:t>
            </a:r>
            <a:endParaRPr lang="en-US" sz="1800" b="1"/>
          </a:p>
        </p:txBody>
      </p:sp>
      <p:sp>
        <p:nvSpPr>
          <p:cNvPr id="135283" name="Text Box 115"/>
          <p:cNvSpPr txBox="1">
            <a:spLocks noChangeArrowheads="1"/>
          </p:cNvSpPr>
          <p:nvPr/>
        </p:nvSpPr>
        <p:spPr bwMode="auto">
          <a:xfrm>
            <a:off x="6842125" y="5867400"/>
            <a:ext cx="187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A</a:t>
            </a:r>
            <a:endParaRPr lang="en-US" sz="1800" b="1"/>
          </a:p>
        </p:txBody>
      </p:sp>
      <p:sp>
        <p:nvSpPr>
          <p:cNvPr id="135284" name="Text Box 116"/>
          <p:cNvSpPr txBox="1">
            <a:spLocks noChangeArrowheads="1"/>
          </p:cNvSpPr>
          <p:nvPr/>
        </p:nvSpPr>
        <p:spPr bwMode="auto">
          <a:xfrm>
            <a:off x="2930525" y="4718050"/>
            <a:ext cx="4794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Met or</a:t>
            </a:r>
            <a:br>
              <a:rPr lang="en-US" sz="1000" b="1"/>
            </a:br>
            <a:r>
              <a:rPr lang="en-US" sz="1000" b="1"/>
              <a:t>start</a:t>
            </a:r>
          </a:p>
        </p:txBody>
      </p:sp>
      <p:sp>
        <p:nvSpPr>
          <p:cNvPr id="135285" name="Text Box 117"/>
          <p:cNvSpPr txBox="1">
            <a:spLocks noChangeArrowheads="1"/>
          </p:cNvSpPr>
          <p:nvPr/>
        </p:nvSpPr>
        <p:spPr bwMode="auto">
          <a:xfrm>
            <a:off x="2390775" y="1790700"/>
            <a:ext cx="5302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UUG</a:t>
            </a:r>
            <a:endParaRPr lang="en-US" sz="1800" b="1"/>
          </a:p>
        </p:txBody>
      </p:sp>
      <p:sp>
        <p:nvSpPr>
          <p:cNvPr id="135286" name="Text Box 118"/>
          <p:cNvSpPr txBox="1">
            <a:spLocks noChangeArrowheads="1"/>
          </p:cNvSpPr>
          <p:nvPr/>
        </p:nvSpPr>
        <p:spPr bwMode="auto">
          <a:xfrm>
            <a:off x="6842125" y="4737100"/>
            <a:ext cx="257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G</a:t>
            </a:r>
            <a:endParaRPr lang="en-US" sz="1800" b="1"/>
          </a:p>
        </p:txBody>
      </p:sp>
      <p:grpSp>
        <p:nvGrpSpPr>
          <p:cNvPr id="135287" name="Group 119"/>
          <p:cNvGrpSpPr>
            <a:grpSpLocks/>
          </p:cNvGrpSpPr>
          <p:nvPr/>
        </p:nvGrpSpPr>
        <p:grpSpPr bwMode="auto">
          <a:xfrm>
            <a:off x="2874963" y="803275"/>
            <a:ext cx="100012" cy="539750"/>
            <a:chOff x="1985" y="500"/>
            <a:chExt cx="63" cy="340"/>
          </a:xfrm>
        </p:grpSpPr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9" name="Line 12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0" name="Line 12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91" name="Group 123"/>
          <p:cNvGrpSpPr>
            <a:grpSpLocks/>
          </p:cNvGrpSpPr>
          <p:nvPr/>
        </p:nvGrpSpPr>
        <p:grpSpPr bwMode="auto">
          <a:xfrm>
            <a:off x="5092700" y="796925"/>
            <a:ext cx="101600" cy="566738"/>
            <a:chOff x="1810" y="504"/>
            <a:chExt cx="64" cy="346"/>
          </a:xfrm>
        </p:grpSpPr>
        <p:sp>
          <p:nvSpPr>
            <p:cNvPr id="135292" name="Line 124"/>
            <p:cNvSpPr>
              <a:spLocks noChangeShapeType="1"/>
            </p:cNvSpPr>
            <p:nvPr/>
          </p:nvSpPr>
          <p:spPr bwMode="auto">
            <a:xfrm>
              <a:off x="1870" y="504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3" name="Line 125"/>
            <p:cNvSpPr>
              <a:spLocks noChangeShapeType="1"/>
            </p:cNvSpPr>
            <p:nvPr/>
          </p:nvSpPr>
          <p:spPr bwMode="auto">
            <a:xfrm>
              <a:off x="1812" y="50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4" name="Line 126"/>
            <p:cNvSpPr>
              <a:spLocks noChangeShapeType="1"/>
            </p:cNvSpPr>
            <p:nvPr/>
          </p:nvSpPr>
          <p:spPr bwMode="auto">
            <a:xfrm>
              <a:off x="1810" y="85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95" name="Group 127"/>
          <p:cNvGrpSpPr>
            <a:grpSpLocks/>
          </p:cNvGrpSpPr>
          <p:nvPr/>
        </p:nvGrpSpPr>
        <p:grpSpPr bwMode="auto">
          <a:xfrm>
            <a:off x="2865438" y="2271713"/>
            <a:ext cx="101600" cy="1203325"/>
            <a:chOff x="1805" y="1431"/>
            <a:chExt cx="64" cy="758"/>
          </a:xfrm>
        </p:grpSpPr>
        <p:sp>
          <p:nvSpPr>
            <p:cNvPr id="135296" name="Line 128"/>
            <p:cNvSpPr>
              <a:spLocks noChangeShapeType="1"/>
            </p:cNvSpPr>
            <p:nvPr/>
          </p:nvSpPr>
          <p:spPr bwMode="auto">
            <a:xfrm>
              <a:off x="1866" y="1435"/>
              <a:ext cx="0" cy="7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7" name="Line 129"/>
            <p:cNvSpPr>
              <a:spLocks noChangeShapeType="1"/>
            </p:cNvSpPr>
            <p:nvPr/>
          </p:nvSpPr>
          <p:spPr bwMode="auto">
            <a:xfrm>
              <a:off x="1807" y="1431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8" name="Line 130"/>
            <p:cNvSpPr>
              <a:spLocks noChangeShapeType="1"/>
            </p:cNvSpPr>
            <p:nvPr/>
          </p:nvSpPr>
          <p:spPr bwMode="auto">
            <a:xfrm>
              <a:off x="1805" y="218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99" name="Group 131"/>
          <p:cNvGrpSpPr>
            <a:grpSpLocks/>
          </p:cNvGrpSpPr>
          <p:nvPr/>
        </p:nvGrpSpPr>
        <p:grpSpPr bwMode="auto">
          <a:xfrm>
            <a:off x="4000500" y="3736975"/>
            <a:ext cx="101600" cy="1196975"/>
            <a:chOff x="2520" y="2354"/>
            <a:chExt cx="64" cy="754"/>
          </a:xfrm>
        </p:grpSpPr>
        <p:sp>
          <p:nvSpPr>
            <p:cNvPr id="135300" name="Line 132"/>
            <p:cNvSpPr>
              <a:spLocks noChangeShapeType="1"/>
            </p:cNvSpPr>
            <p:nvPr/>
          </p:nvSpPr>
          <p:spPr bwMode="auto">
            <a:xfrm>
              <a:off x="2580" y="2354"/>
              <a:ext cx="0" cy="7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1" name="Line 133"/>
            <p:cNvSpPr>
              <a:spLocks noChangeShapeType="1"/>
            </p:cNvSpPr>
            <p:nvPr/>
          </p:nvSpPr>
          <p:spPr bwMode="auto">
            <a:xfrm>
              <a:off x="2522" y="235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2" name="Line 134"/>
            <p:cNvSpPr>
              <a:spLocks noChangeShapeType="1"/>
            </p:cNvSpPr>
            <p:nvPr/>
          </p:nvSpPr>
          <p:spPr bwMode="auto">
            <a:xfrm>
              <a:off x="2520" y="3108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03" name="Group 135"/>
          <p:cNvGrpSpPr>
            <a:grpSpLocks/>
          </p:cNvGrpSpPr>
          <p:nvPr/>
        </p:nvGrpSpPr>
        <p:grpSpPr bwMode="auto">
          <a:xfrm>
            <a:off x="2871788" y="1485900"/>
            <a:ext cx="100012" cy="539750"/>
            <a:chOff x="1985" y="500"/>
            <a:chExt cx="63" cy="340"/>
          </a:xfrm>
        </p:grpSpPr>
        <p:sp>
          <p:nvSpPr>
            <p:cNvPr id="135304" name="Line 136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5" name="Line 137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6" name="Line 138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07" name="Group 139"/>
          <p:cNvGrpSpPr>
            <a:grpSpLocks/>
          </p:cNvGrpSpPr>
          <p:nvPr/>
        </p:nvGrpSpPr>
        <p:grpSpPr bwMode="auto">
          <a:xfrm>
            <a:off x="3998913" y="790575"/>
            <a:ext cx="100012" cy="1216025"/>
            <a:chOff x="1985" y="500"/>
            <a:chExt cx="63" cy="340"/>
          </a:xfrm>
        </p:grpSpPr>
        <p:sp>
          <p:nvSpPr>
            <p:cNvPr id="135308" name="Line 14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9" name="Line 14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10" name="Line 14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11" name="Group 143"/>
          <p:cNvGrpSpPr>
            <a:grpSpLocks/>
          </p:cNvGrpSpPr>
          <p:nvPr/>
        </p:nvGrpSpPr>
        <p:grpSpPr bwMode="auto">
          <a:xfrm>
            <a:off x="6218238" y="809625"/>
            <a:ext cx="100012" cy="539750"/>
            <a:chOff x="1985" y="500"/>
            <a:chExt cx="63" cy="340"/>
          </a:xfrm>
        </p:grpSpPr>
        <p:sp>
          <p:nvSpPr>
            <p:cNvPr id="135312" name="Line 144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13" name="Line 145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14" name="Line 146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15" name="Group 147"/>
          <p:cNvGrpSpPr>
            <a:grpSpLocks/>
          </p:cNvGrpSpPr>
          <p:nvPr/>
        </p:nvGrpSpPr>
        <p:grpSpPr bwMode="auto">
          <a:xfrm>
            <a:off x="5095875" y="2263775"/>
            <a:ext cx="100013" cy="539750"/>
            <a:chOff x="1985" y="500"/>
            <a:chExt cx="63" cy="340"/>
          </a:xfrm>
        </p:grpSpPr>
        <p:sp>
          <p:nvSpPr>
            <p:cNvPr id="135316" name="Line 148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17" name="Line 149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18" name="Line 150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19" name="Group 151"/>
          <p:cNvGrpSpPr>
            <a:grpSpLocks/>
          </p:cNvGrpSpPr>
          <p:nvPr/>
        </p:nvGrpSpPr>
        <p:grpSpPr bwMode="auto">
          <a:xfrm>
            <a:off x="5097463" y="2911475"/>
            <a:ext cx="100012" cy="539750"/>
            <a:chOff x="1985" y="500"/>
            <a:chExt cx="63" cy="340"/>
          </a:xfrm>
        </p:grpSpPr>
        <p:sp>
          <p:nvSpPr>
            <p:cNvPr id="135320" name="Line 152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21" name="Line 153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22" name="Line 154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23" name="Group 155"/>
          <p:cNvGrpSpPr>
            <a:grpSpLocks/>
          </p:cNvGrpSpPr>
          <p:nvPr/>
        </p:nvGrpSpPr>
        <p:grpSpPr bwMode="auto">
          <a:xfrm>
            <a:off x="5097463" y="3749675"/>
            <a:ext cx="100012" cy="539750"/>
            <a:chOff x="1985" y="500"/>
            <a:chExt cx="63" cy="340"/>
          </a:xfrm>
        </p:grpSpPr>
        <p:sp>
          <p:nvSpPr>
            <p:cNvPr id="135324" name="Line 156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25" name="Line 157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26" name="Line 158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27" name="Group 159"/>
          <p:cNvGrpSpPr>
            <a:grpSpLocks/>
          </p:cNvGrpSpPr>
          <p:nvPr/>
        </p:nvGrpSpPr>
        <p:grpSpPr bwMode="auto">
          <a:xfrm>
            <a:off x="5097463" y="4397375"/>
            <a:ext cx="100012" cy="539750"/>
            <a:chOff x="1985" y="500"/>
            <a:chExt cx="63" cy="340"/>
          </a:xfrm>
        </p:grpSpPr>
        <p:sp>
          <p:nvSpPr>
            <p:cNvPr id="135328" name="Line 16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29" name="Line 16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30" name="Line 16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31" name="Group 163"/>
          <p:cNvGrpSpPr>
            <a:grpSpLocks/>
          </p:cNvGrpSpPr>
          <p:nvPr/>
        </p:nvGrpSpPr>
        <p:grpSpPr bwMode="auto">
          <a:xfrm>
            <a:off x="5097463" y="5197475"/>
            <a:ext cx="100012" cy="539750"/>
            <a:chOff x="1985" y="500"/>
            <a:chExt cx="63" cy="340"/>
          </a:xfrm>
        </p:grpSpPr>
        <p:sp>
          <p:nvSpPr>
            <p:cNvPr id="135332" name="Line 164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33" name="Line 165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34" name="Line 166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35" name="Group 167"/>
          <p:cNvGrpSpPr>
            <a:grpSpLocks/>
          </p:cNvGrpSpPr>
          <p:nvPr/>
        </p:nvGrpSpPr>
        <p:grpSpPr bwMode="auto">
          <a:xfrm>
            <a:off x="5097463" y="5857875"/>
            <a:ext cx="100012" cy="539750"/>
            <a:chOff x="1985" y="500"/>
            <a:chExt cx="63" cy="340"/>
          </a:xfrm>
        </p:grpSpPr>
        <p:sp>
          <p:nvSpPr>
            <p:cNvPr id="135336" name="Line 168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37" name="Line 169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38" name="Line 170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39" name="Group 171"/>
          <p:cNvGrpSpPr>
            <a:grpSpLocks/>
          </p:cNvGrpSpPr>
          <p:nvPr/>
        </p:nvGrpSpPr>
        <p:grpSpPr bwMode="auto">
          <a:xfrm>
            <a:off x="3998913" y="2251075"/>
            <a:ext cx="100012" cy="1216025"/>
            <a:chOff x="1985" y="500"/>
            <a:chExt cx="63" cy="340"/>
          </a:xfrm>
        </p:grpSpPr>
        <p:sp>
          <p:nvSpPr>
            <p:cNvPr id="135340" name="Line 172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41" name="Line 173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42" name="Line 174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43" name="Group 175"/>
          <p:cNvGrpSpPr>
            <a:grpSpLocks/>
          </p:cNvGrpSpPr>
          <p:nvPr/>
        </p:nvGrpSpPr>
        <p:grpSpPr bwMode="auto">
          <a:xfrm>
            <a:off x="3998913" y="5197475"/>
            <a:ext cx="100012" cy="1200150"/>
            <a:chOff x="2519" y="3274"/>
            <a:chExt cx="63" cy="756"/>
          </a:xfrm>
        </p:grpSpPr>
        <p:sp>
          <p:nvSpPr>
            <p:cNvPr id="135344" name="Line 176"/>
            <p:cNvSpPr>
              <a:spLocks noChangeShapeType="1"/>
            </p:cNvSpPr>
            <p:nvPr/>
          </p:nvSpPr>
          <p:spPr bwMode="auto">
            <a:xfrm>
              <a:off x="2577" y="3274"/>
              <a:ext cx="0" cy="7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45" name="Line 177"/>
            <p:cNvSpPr>
              <a:spLocks noChangeShapeType="1"/>
            </p:cNvSpPr>
            <p:nvPr/>
          </p:nvSpPr>
          <p:spPr bwMode="auto">
            <a:xfrm>
              <a:off x="2519" y="3274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46" name="Line 178"/>
            <p:cNvSpPr>
              <a:spLocks noChangeShapeType="1"/>
            </p:cNvSpPr>
            <p:nvPr/>
          </p:nvSpPr>
          <p:spPr bwMode="auto">
            <a:xfrm>
              <a:off x="2520" y="4030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47" name="Group 179"/>
          <p:cNvGrpSpPr>
            <a:grpSpLocks/>
          </p:cNvGrpSpPr>
          <p:nvPr/>
        </p:nvGrpSpPr>
        <p:grpSpPr bwMode="auto">
          <a:xfrm>
            <a:off x="2868613" y="5184775"/>
            <a:ext cx="100012" cy="1216025"/>
            <a:chOff x="1985" y="500"/>
            <a:chExt cx="63" cy="340"/>
          </a:xfrm>
        </p:grpSpPr>
        <p:sp>
          <p:nvSpPr>
            <p:cNvPr id="135348" name="Line 18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49" name="Line 18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50" name="Line 18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51" name="Group 183"/>
          <p:cNvGrpSpPr>
            <a:grpSpLocks/>
          </p:cNvGrpSpPr>
          <p:nvPr/>
        </p:nvGrpSpPr>
        <p:grpSpPr bwMode="auto">
          <a:xfrm>
            <a:off x="2859088" y="3711575"/>
            <a:ext cx="112712" cy="869950"/>
            <a:chOff x="1985" y="500"/>
            <a:chExt cx="63" cy="340"/>
          </a:xfrm>
        </p:grpSpPr>
        <p:sp>
          <p:nvSpPr>
            <p:cNvPr id="135352" name="Line 184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53" name="Line 185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54" name="Line 186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55" name="Group 187"/>
          <p:cNvGrpSpPr>
            <a:grpSpLocks/>
          </p:cNvGrpSpPr>
          <p:nvPr/>
        </p:nvGrpSpPr>
        <p:grpSpPr bwMode="auto">
          <a:xfrm>
            <a:off x="6196013" y="2251075"/>
            <a:ext cx="100012" cy="1216025"/>
            <a:chOff x="1985" y="500"/>
            <a:chExt cx="63" cy="340"/>
          </a:xfrm>
        </p:grpSpPr>
        <p:sp>
          <p:nvSpPr>
            <p:cNvPr id="135356" name="Line 188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57" name="Line 189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58" name="Line 190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59" name="Group 191"/>
          <p:cNvGrpSpPr>
            <a:grpSpLocks/>
          </p:cNvGrpSpPr>
          <p:nvPr/>
        </p:nvGrpSpPr>
        <p:grpSpPr bwMode="auto">
          <a:xfrm>
            <a:off x="6215063" y="3736975"/>
            <a:ext cx="100012" cy="539750"/>
            <a:chOff x="1985" y="500"/>
            <a:chExt cx="63" cy="340"/>
          </a:xfrm>
        </p:grpSpPr>
        <p:sp>
          <p:nvSpPr>
            <p:cNvPr id="135360" name="Line 192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61" name="Line 193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62" name="Line 194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63" name="Group 195"/>
          <p:cNvGrpSpPr>
            <a:grpSpLocks/>
          </p:cNvGrpSpPr>
          <p:nvPr/>
        </p:nvGrpSpPr>
        <p:grpSpPr bwMode="auto">
          <a:xfrm>
            <a:off x="6215063" y="4397375"/>
            <a:ext cx="100012" cy="539750"/>
            <a:chOff x="1985" y="500"/>
            <a:chExt cx="63" cy="340"/>
          </a:xfrm>
        </p:grpSpPr>
        <p:sp>
          <p:nvSpPr>
            <p:cNvPr id="135364" name="Line 196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65" name="Line 197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66" name="Line 198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367" name="Group 199"/>
          <p:cNvGrpSpPr>
            <a:grpSpLocks/>
          </p:cNvGrpSpPr>
          <p:nvPr/>
        </p:nvGrpSpPr>
        <p:grpSpPr bwMode="auto">
          <a:xfrm>
            <a:off x="6208713" y="5210175"/>
            <a:ext cx="100012" cy="1216025"/>
            <a:chOff x="1985" y="500"/>
            <a:chExt cx="63" cy="340"/>
          </a:xfrm>
        </p:grpSpPr>
        <p:sp>
          <p:nvSpPr>
            <p:cNvPr id="135368" name="Line 200"/>
            <p:cNvSpPr>
              <a:spLocks noChangeShapeType="1"/>
            </p:cNvSpPr>
            <p:nvPr/>
          </p:nvSpPr>
          <p:spPr bwMode="auto">
            <a:xfrm>
              <a:off x="2044" y="500"/>
              <a:ext cx="0" cy="3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69" name="Line 201"/>
            <p:cNvSpPr>
              <a:spLocks noChangeShapeType="1"/>
            </p:cNvSpPr>
            <p:nvPr/>
          </p:nvSpPr>
          <p:spPr bwMode="auto">
            <a:xfrm>
              <a:off x="1985" y="502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70" name="Line 202"/>
            <p:cNvSpPr>
              <a:spLocks noChangeShapeType="1"/>
            </p:cNvSpPr>
            <p:nvPr/>
          </p:nvSpPr>
          <p:spPr bwMode="auto">
            <a:xfrm>
              <a:off x="1986" y="839"/>
              <a:ext cx="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35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Genetic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genetic code refers to the “code” of 1 </a:t>
            </a:r>
            <a:r>
              <a:rPr lang="en-US" dirty="0" err="1" smtClean="0"/>
              <a:t>codon</a:t>
            </a:r>
            <a:r>
              <a:rPr lang="en-US" dirty="0" smtClean="0"/>
              <a:t> specifying 1 amino acid</a:t>
            </a:r>
          </a:p>
          <a:p>
            <a:r>
              <a:rPr lang="en-US" dirty="0" smtClean="0"/>
              <a:t>This genetic code thus far appears to be shared universally among all life forms, from bacteria to mammals</a:t>
            </a:r>
          </a:p>
          <a:p>
            <a:pPr lvl="1"/>
            <a:r>
              <a:rPr lang="en-US" dirty="0" smtClean="0"/>
              <a:t>Slight variations exist in organelle genes and in some unicellular eukaryotes</a:t>
            </a:r>
          </a:p>
          <a:p>
            <a:pPr lvl="1"/>
            <a:r>
              <a:rPr lang="en-US" i="1" dirty="0" smtClean="0"/>
              <a:t>“A shared genetic vocabulary is a reminder of the kinship that bonds life on Earth”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049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4635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Evolution of the Genetic Code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8534400" cy="2398712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The genetic code is nearly universal, shared by the simplest bacteria to the most complex animals</a:t>
            </a:r>
          </a:p>
          <a:p>
            <a:pPr marL="350838" indent="-350838"/>
            <a:r>
              <a:rPr lang="en-US" dirty="0"/>
              <a:t>Genes can be transcribed and translated after being transplanted from one species to another</a:t>
            </a:r>
          </a:p>
          <a:p>
            <a:pPr marL="350838" indent="-350838"/>
            <a:endParaRPr lang="en-US" dirty="0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8" descr="17_06_CommonGeneticCode-U"/>
          <p:cNvPicPr>
            <a:picLocks noChangeAspect="1" noChangeArrowheads="1"/>
          </p:cNvPicPr>
          <p:nvPr/>
        </p:nvPicPr>
        <p:blipFill rotWithShape="1">
          <a:blip r:embed="rId3" cstate="print"/>
          <a:srcRect b="16667"/>
          <a:stretch/>
        </p:blipFill>
        <p:spPr bwMode="auto">
          <a:xfrm>
            <a:off x="3042744" y="3657600"/>
            <a:ext cx="4729655" cy="304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19200" y="45375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Firefly and jellyfish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3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4438650"/>
          </a:xfrm>
        </p:spPr>
        <p:txBody>
          <a:bodyPr/>
          <a:lstStyle/>
          <a:p>
            <a:r>
              <a:rPr lang="en-US" sz="2800" dirty="0"/>
              <a:t>In 1944, Oswald Avery, </a:t>
            </a:r>
            <a:r>
              <a:rPr lang="en-US" sz="2800" dirty="0" err="1"/>
              <a:t>Maclyn</a:t>
            </a:r>
            <a:r>
              <a:rPr lang="en-US" sz="2800" dirty="0"/>
              <a:t> McCarty, and Colin MacLeod announced that the transforming substance was DNA</a:t>
            </a:r>
          </a:p>
          <a:p>
            <a:r>
              <a:rPr lang="en-US" sz="2800" dirty="0"/>
              <a:t>Their conclusion was based on experimental evidence that only DNA worked in transforming harmless bacteria into pathogenic bacteria</a:t>
            </a:r>
          </a:p>
          <a:p>
            <a:r>
              <a:rPr lang="en-US" sz="2800" dirty="0"/>
              <a:t>Many biologists remained skeptical, mainly because little was known about </a:t>
            </a:r>
            <a:r>
              <a:rPr lang="en-US" sz="2800" dirty="0" smtClean="0"/>
              <a:t>DNA (7)</a:t>
            </a:r>
            <a:endParaRPr lang="en-US" sz="2800" dirty="0"/>
          </a:p>
        </p:txBody>
      </p:sp>
      <p:grpSp>
        <p:nvGrpSpPr>
          <p:cNvPr id="340997" name="Group 5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0998" name="Rectangle 6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45" y="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Methionine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745" y="1066800"/>
            <a:ext cx="7772400" cy="4114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codon</a:t>
            </a:r>
            <a:r>
              <a:rPr lang="en-US" dirty="0" smtClean="0"/>
              <a:t> AUG codes for the amino acid </a:t>
            </a:r>
            <a:r>
              <a:rPr lang="en-US" dirty="0" err="1" smtClean="0"/>
              <a:t>methionine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AUG is known as the start </a:t>
            </a:r>
            <a:r>
              <a:rPr lang="en-US" dirty="0" err="1" smtClean="0"/>
              <a:t>codon</a:t>
            </a:r>
            <a:r>
              <a:rPr lang="en-US" dirty="0" smtClean="0"/>
              <a:t>, and thus </a:t>
            </a:r>
            <a:r>
              <a:rPr lang="en-US" dirty="0" err="1" smtClean="0"/>
              <a:t>methionine</a:t>
            </a:r>
            <a:r>
              <a:rPr lang="en-US" dirty="0" smtClean="0"/>
              <a:t> is at the beginning of every polypeptide synthesized</a:t>
            </a:r>
          </a:p>
          <a:p>
            <a:endParaRPr lang="en-US" dirty="0" smtClean="0"/>
          </a:p>
          <a:p>
            <a:r>
              <a:rPr lang="en-US" dirty="0" smtClean="0"/>
              <a:t>That is not to say that every finished protein has </a:t>
            </a:r>
            <a:r>
              <a:rPr lang="en-US" dirty="0" err="1" smtClean="0"/>
              <a:t>methionine</a:t>
            </a:r>
            <a:r>
              <a:rPr lang="en-US" dirty="0" smtClean="0"/>
              <a:t> as its 1</a:t>
            </a:r>
            <a:r>
              <a:rPr lang="en-US" baseline="30000" dirty="0" smtClean="0"/>
              <a:t>st</a:t>
            </a:r>
            <a:r>
              <a:rPr lang="en-US" dirty="0" smtClean="0"/>
              <a:t> amino acid, </a:t>
            </a:r>
            <a:r>
              <a:rPr lang="en-US" dirty="0" err="1" smtClean="0"/>
              <a:t>methionine</a:t>
            </a:r>
            <a:r>
              <a:rPr lang="en-US" dirty="0" smtClean="0"/>
              <a:t> may be excised later during protein finishing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0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dirty="0"/>
              <a:t>Molecular Components of Transcription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0200" y="1033877"/>
            <a:ext cx="8534400" cy="5238357"/>
          </a:xfrm>
        </p:spPr>
        <p:txBody>
          <a:bodyPr>
            <a:spAutoFit/>
          </a:bodyPr>
          <a:lstStyle/>
          <a:p>
            <a:pPr marL="350838" indent="-350838"/>
            <a:r>
              <a:rPr lang="en-US" sz="2800" dirty="0" smtClean="0"/>
              <a:t>Transcription is the first stage of gene expression</a:t>
            </a:r>
          </a:p>
          <a:p>
            <a:pPr marL="350838" indent="-350838"/>
            <a:r>
              <a:rPr lang="en-US" sz="2800" dirty="0" smtClean="0"/>
              <a:t>RNA </a:t>
            </a:r>
            <a:r>
              <a:rPr lang="en-US" sz="2800" dirty="0"/>
              <a:t>synthesis is catalyzed by </a:t>
            </a:r>
            <a:r>
              <a:rPr lang="en-US" sz="2800" b="1" dirty="0"/>
              <a:t>RNA polymerase</a:t>
            </a:r>
            <a:r>
              <a:rPr lang="en-US" sz="2800" dirty="0"/>
              <a:t>, which pries the DNA strands apart and hooks together the RNA </a:t>
            </a:r>
            <a:r>
              <a:rPr lang="en-US" sz="2800" dirty="0" smtClean="0"/>
              <a:t>nucleotides without a primer</a:t>
            </a:r>
          </a:p>
          <a:p>
            <a:pPr marL="716598" lvl="1" indent="-350838"/>
            <a:r>
              <a:rPr lang="en-US" sz="2400" dirty="0" smtClean="0"/>
              <a:t>RNA Polymerase does NOT need a primer and can start an existing strand from scratch</a:t>
            </a:r>
            <a:endParaRPr lang="en-US" sz="2400" dirty="0"/>
          </a:p>
          <a:p>
            <a:pPr marL="350838" indent="-350838"/>
            <a:r>
              <a:rPr lang="en-US" sz="2800" dirty="0"/>
              <a:t>The RNA is complementary to the DNA template strand</a:t>
            </a:r>
          </a:p>
          <a:p>
            <a:pPr marL="350838" indent="-350838"/>
            <a:r>
              <a:rPr lang="en-US" sz="2800" dirty="0"/>
              <a:t>RNA synthesis follows the same base-pairing rules as DNA, except that uracil substitutes for </a:t>
            </a:r>
            <a:r>
              <a:rPr lang="en-US" sz="2800" dirty="0" smtClean="0"/>
              <a:t>thymine </a:t>
            </a:r>
            <a:endParaRPr lang="en-US" sz="2800" dirty="0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534400" cy="3133165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The DNA sequence where RNA polymerase attaches is called the </a:t>
            </a:r>
            <a:r>
              <a:rPr lang="en-US" b="1" dirty="0"/>
              <a:t>promoter</a:t>
            </a:r>
            <a:r>
              <a:rPr lang="en-US" dirty="0"/>
              <a:t>; </a:t>
            </a:r>
            <a:r>
              <a:rPr lang="en-US" dirty="0" smtClean="0"/>
              <a:t>in </a:t>
            </a:r>
            <a:r>
              <a:rPr lang="en-US" dirty="0"/>
              <a:t>bacteria, the sequence signaling the end of transcription is called the </a:t>
            </a:r>
            <a:r>
              <a:rPr lang="en-US" b="1" dirty="0" smtClean="0"/>
              <a:t>terminator</a:t>
            </a:r>
          </a:p>
          <a:p>
            <a:pPr marL="350838" indent="-350838"/>
            <a:endParaRPr lang="en-US" b="1" dirty="0"/>
          </a:p>
          <a:p>
            <a:pPr marL="350838" indent="-350838"/>
            <a:r>
              <a:rPr lang="en-US" dirty="0"/>
              <a:t>The stretch of DNA that is transcribed is called a </a:t>
            </a:r>
            <a:r>
              <a:rPr lang="en-US" b="1" dirty="0"/>
              <a:t>transcription </a:t>
            </a:r>
            <a:r>
              <a:rPr lang="en-US" b="1" dirty="0" smtClean="0"/>
              <a:t>unit </a:t>
            </a:r>
            <a:endParaRPr lang="en-US" b="1" dirty="0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304800" y="6019800"/>
            <a:ext cx="8534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0838" indent="-350838" eaLnBrk="1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</a:pPr>
            <a:endParaRPr lang="en-US" sz="2800">
              <a:sym typeface="Symbol" pitchFamily="84" charset="2"/>
            </a:endParaRPr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17.7-4</a:t>
            </a:r>
          </a:p>
        </p:txBody>
      </p:sp>
      <p:pic>
        <p:nvPicPr>
          <p:cNvPr id="227331" name="Picture 3" descr="17_07TranscriptionStage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36525"/>
            <a:ext cx="4999037" cy="6584950"/>
          </a:xfrm>
          <a:prstGeom prst="rect">
            <a:avLst/>
          </a:prstGeom>
          <a:noFill/>
        </p:spPr>
      </p:pic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511425" y="0"/>
            <a:ext cx="8096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endParaRPr lang="en-US" sz="1400" b="1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519363" y="131763"/>
            <a:ext cx="8509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Promoter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12963" y="1263650"/>
            <a:ext cx="14446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RNA polymerase</a:t>
            </a: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3209925" y="1019175"/>
            <a:ext cx="9159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Start point</a:t>
            </a:r>
          </a:p>
        </p:txBody>
      </p:sp>
      <p:sp>
        <p:nvSpPr>
          <p:cNvPr id="227336" name="Text Box 8"/>
          <p:cNvSpPr txBox="1">
            <a:spLocks noChangeArrowheads="1"/>
          </p:cNvSpPr>
          <p:nvPr/>
        </p:nvSpPr>
        <p:spPr bwMode="auto">
          <a:xfrm>
            <a:off x="4206875" y="885825"/>
            <a:ext cx="385763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DNA</a:t>
            </a:r>
          </a:p>
        </p:txBody>
      </p:sp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2125663" y="595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2116138" y="790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3641725" y="142875"/>
            <a:ext cx="14859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Transcription unit</a:t>
            </a:r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>
            <a:off x="2909888" y="3429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1" name="Line 13"/>
          <p:cNvSpPr>
            <a:spLocks noChangeShapeType="1"/>
          </p:cNvSpPr>
          <p:nvPr/>
        </p:nvSpPr>
        <p:spPr bwMode="auto">
          <a:xfrm>
            <a:off x="2935288" y="1079500"/>
            <a:ext cx="0" cy="198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2" name="Line 14"/>
          <p:cNvSpPr>
            <a:spLocks noChangeShapeType="1"/>
          </p:cNvSpPr>
          <p:nvPr/>
        </p:nvSpPr>
        <p:spPr bwMode="auto">
          <a:xfrm flipH="1" flipV="1">
            <a:off x="3025775" y="903288"/>
            <a:ext cx="160338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6376988" y="6064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44" name="Text Box 16"/>
          <p:cNvSpPr txBox="1">
            <a:spLocks noChangeArrowheads="1"/>
          </p:cNvSpPr>
          <p:nvPr/>
        </p:nvSpPr>
        <p:spPr bwMode="auto">
          <a:xfrm>
            <a:off x="6373813" y="7921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45" name="Text Box 17"/>
          <p:cNvSpPr txBox="1">
            <a:spLocks noChangeArrowheads="1"/>
          </p:cNvSpPr>
          <p:nvPr/>
        </p:nvSpPr>
        <p:spPr bwMode="auto">
          <a:xfrm>
            <a:off x="4640263" y="3079750"/>
            <a:ext cx="981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Elongation</a:t>
            </a:r>
          </a:p>
        </p:txBody>
      </p:sp>
      <p:sp>
        <p:nvSpPr>
          <p:cNvPr id="227346" name="Text Box 18"/>
          <p:cNvSpPr txBox="1">
            <a:spLocks noChangeArrowheads="1"/>
          </p:cNvSpPr>
          <p:nvPr/>
        </p:nvSpPr>
        <p:spPr bwMode="auto">
          <a:xfrm>
            <a:off x="2125663" y="2119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47" name="Text Box 19"/>
          <p:cNvSpPr txBox="1">
            <a:spLocks noChangeArrowheads="1"/>
          </p:cNvSpPr>
          <p:nvPr/>
        </p:nvSpPr>
        <p:spPr bwMode="auto">
          <a:xfrm>
            <a:off x="2116138" y="2314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6376988" y="21177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6373813" y="2303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50" name="Text Box 22"/>
          <p:cNvSpPr txBox="1">
            <a:spLocks noChangeArrowheads="1"/>
          </p:cNvSpPr>
          <p:nvPr/>
        </p:nvSpPr>
        <p:spPr bwMode="auto">
          <a:xfrm>
            <a:off x="4043363" y="194310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Nontemplate strand of DNA</a:t>
            </a:r>
          </a:p>
        </p:txBody>
      </p:sp>
      <p:sp>
        <p:nvSpPr>
          <p:cNvPr id="227351" name="Text Box 23"/>
          <p:cNvSpPr txBox="1">
            <a:spLocks noChangeArrowheads="1"/>
          </p:cNvSpPr>
          <p:nvPr/>
        </p:nvSpPr>
        <p:spPr bwMode="auto">
          <a:xfrm>
            <a:off x="4176713" y="252095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Template strand of DNA</a:t>
            </a:r>
          </a:p>
        </p:txBody>
      </p:sp>
      <p:sp>
        <p:nvSpPr>
          <p:cNvPr id="227352" name="Text Box 24"/>
          <p:cNvSpPr txBox="1">
            <a:spLocks noChangeArrowheads="1"/>
          </p:cNvSpPr>
          <p:nvPr/>
        </p:nvSpPr>
        <p:spPr bwMode="auto">
          <a:xfrm>
            <a:off x="3224213" y="26352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RNA</a:t>
            </a:r>
            <a:br>
              <a:rPr lang="en-US" sz="1400" b="1"/>
            </a:br>
            <a:r>
              <a:rPr lang="en-US" sz="1400" b="1"/>
              <a:t>transcript</a:t>
            </a:r>
          </a:p>
        </p:txBody>
      </p:sp>
      <p:sp>
        <p:nvSpPr>
          <p:cNvPr id="227353" name="Text Box 25"/>
          <p:cNvSpPr txBox="1">
            <a:spLocks noChangeArrowheads="1"/>
          </p:cNvSpPr>
          <p:nvPr/>
        </p:nvSpPr>
        <p:spPr bwMode="auto">
          <a:xfrm>
            <a:off x="2157413" y="27368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Unwound</a:t>
            </a:r>
            <a:br>
              <a:rPr lang="en-US" sz="1400" b="1"/>
            </a:br>
            <a:r>
              <a:rPr lang="en-US" sz="1400" b="1"/>
              <a:t>DNA</a:t>
            </a:r>
          </a:p>
        </p:txBody>
      </p:sp>
      <p:sp>
        <p:nvSpPr>
          <p:cNvPr id="227354" name="Line 26"/>
          <p:cNvSpPr>
            <a:spLocks noChangeShapeType="1"/>
          </p:cNvSpPr>
          <p:nvPr/>
        </p:nvSpPr>
        <p:spPr bwMode="auto">
          <a:xfrm flipH="1">
            <a:off x="2660650" y="2451100"/>
            <a:ext cx="1460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55" name="Line 27"/>
          <p:cNvSpPr>
            <a:spLocks noChangeShapeType="1"/>
          </p:cNvSpPr>
          <p:nvPr/>
        </p:nvSpPr>
        <p:spPr bwMode="auto">
          <a:xfrm>
            <a:off x="3105150" y="2381250"/>
            <a:ext cx="8255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7356" name="Group 28"/>
          <p:cNvGrpSpPr>
            <a:grpSpLocks/>
          </p:cNvGrpSpPr>
          <p:nvPr/>
        </p:nvGrpSpPr>
        <p:grpSpPr bwMode="auto">
          <a:xfrm>
            <a:off x="4344988" y="3073400"/>
            <a:ext cx="207962" cy="203200"/>
            <a:chOff x="2739" y="1015"/>
            <a:chExt cx="131" cy="128"/>
          </a:xfrm>
        </p:grpSpPr>
        <p:sp>
          <p:nvSpPr>
            <p:cNvPr id="227357" name="Oval 29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58" name="Text Box 30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2</a:t>
              </a:r>
              <a:endParaRPr lang="en-US" sz="1400" b="1"/>
            </a:p>
          </p:txBody>
        </p:sp>
      </p:grpSp>
      <p:sp>
        <p:nvSpPr>
          <p:cNvPr id="227359" name="Line 31"/>
          <p:cNvSpPr>
            <a:spLocks noChangeShapeType="1"/>
          </p:cNvSpPr>
          <p:nvPr/>
        </p:nvSpPr>
        <p:spPr bwMode="auto">
          <a:xfrm flipH="1">
            <a:off x="4457700" y="2133600"/>
            <a:ext cx="4763" cy="119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60" name="Line 32"/>
          <p:cNvSpPr>
            <a:spLocks noChangeShapeType="1"/>
          </p:cNvSpPr>
          <p:nvPr/>
        </p:nvSpPr>
        <p:spPr bwMode="auto">
          <a:xfrm>
            <a:off x="4462463" y="2405063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61" name="AutoShape 33"/>
          <p:cNvSpPr>
            <a:spLocks/>
          </p:cNvSpPr>
          <p:nvPr/>
        </p:nvSpPr>
        <p:spPr bwMode="auto">
          <a:xfrm rot="5400000">
            <a:off x="4368800" y="-1019175"/>
            <a:ext cx="203200" cy="2952750"/>
          </a:xfrm>
          <a:prstGeom prst="leftBrace">
            <a:avLst>
              <a:gd name="adj1" fmla="val 121094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62" name="Line 34"/>
          <p:cNvSpPr>
            <a:spLocks noChangeShapeType="1"/>
          </p:cNvSpPr>
          <p:nvPr/>
        </p:nvSpPr>
        <p:spPr bwMode="auto">
          <a:xfrm>
            <a:off x="299243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63" name="Line 35"/>
          <p:cNvSpPr>
            <a:spLocks noChangeShapeType="1"/>
          </p:cNvSpPr>
          <p:nvPr/>
        </p:nvSpPr>
        <p:spPr bwMode="auto">
          <a:xfrm>
            <a:off x="5945188" y="558800"/>
            <a:ext cx="0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64" name="Text Box 36"/>
          <p:cNvSpPr txBox="1">
            <a:spLocks noChangeArrowheads="1"/>
          </p:cNvSpPr>
          <p:nvPr/>
        </p:nvSpPr>
        <p:spPr bwMode="auto">
          <a:xfrm>
            <a:off x="6376988" y="38957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65" name="Text Box 37"/>
          <p:cNvSpPr txBox="1">
            <a:spLocks noChangeArrowheads="1"/>
          </p:cNvSpPr>
          <p:nvPr/>
        </p:nvSpPr>
        <p:spPr bwMode="auto">
          <a:xfrm>
            <a:off x="6373813" y="40814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66" name="Text Box 38"/>
          <p:cNvSpPr txBox="1">
            <a:spLocks noChangeArrowheads="1"/>
          </p:cNvSpPr>
          <p:nvPr/>
        </p:nvSpPr>
        <p:spPr bwMode="auto">
          <a:xfrm>
            <a:off x="4808538" y="40036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67" name="Line 39"/>
          <p:cNvSpPr>
            <a:spLocks noChangeShapeType="1"/>
          </p:cNvSpPr>
          <p:nvPr/>
        </p:nvSpPr>
        <p:spPr bwMode="auto">
          <a:xfrm>
            <a:off x="3117850" y="3740150"/>
            <a:ext cx="190500" cy="285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68" name="Line 40"/>
          <p:cNvSpPr>
            <a:spLocks noChangeShapeType="1"/>
          </p:cNvSpPr>
          <p:nvPr/>
        </p:nvSpPr>
        <p:spPr bwMode="auto">
          <a:xfrm flipH="1">
            <a:off x="3073400" y="4356100"/>
            <a:ext cx="222250" cy="298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69" name="Text Box 41"/>
          <p:cNvSpPr txBox="1">
            <a:spLocks noChangeArrowheads="1"/>
          </p:cNvSpPr>
          <p:nvPr/>
        </p:nvSpPr>
        <p:spPr bwMode="auto">
          <a:xfrm>
            <a:off x="2119313" y="38973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70" name="Text Box 42"/>
          <p:cNvSpPr txBox="1">
            <a:spLocks noChangeArrowheads="1"/>
          </p:cNvSpPr>
          <p:nvPr/>
        </p:nvSpPr>
        <p:spPr bwMode="auto">
          <a:xfrm>
            <a:off x="2109788" y="409257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71" name="Text Box 43"/>
          <p:cNvSpPr txBox="1">
            <a:spLocks noChangeArrowheads="1"/>
          </p:cNvSpPr>
          <p:nvPr/>
        </p:nvSpPr>
        <p:spPr bwMode="auto">
          <a:xfrm>
            <a:off x="2684463" y="346075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Rewound</a:t>
            </a:r>
            <a:br>
              <a:rPr lang="en-US" sz="1400" b="1"/>
            </a:br>
            <a:r>
              <a:rPr lang="en-US" sz="1400" b="1"/>
              <a:t>DNA</a:t>
            </a:r>
          </a:p>
        </p:txBody>
      </p:sp>
      <p:sp>
        <p:nvSpPr>
          <p:cNvPr id="227372" name="Text Box 44"/>
          <p:cNvSpPr txBox="1">
            <a:spLocks noChangeArrowheads="1"/>
          </p:cNvSpPr>
          <p:nvPr/>
        </p:nvSpPr>
        <p:spPr bwMode="auto">
          <a:xfrm>
            <a:off x="2684463" y="4584700"/>
            <a:ext cx="8604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/>
              <a:t>RNA</a:t>
            </a:r>
            <a:br>
              <a:rPr lang="en-US" sz="1400" b="1" dirty="0"/>
            </a:br>
            <a:r>
              <a:rPr lang="en-US" sz="1400" b="1" dirty="0"/>
              <a:t>transcript</a:t>
            </a:r>
          </a:p>
        </p:txBody>
      </p:sp>
      <p:sp>
        <p:nvSpPr>
          <p:cNvPr id="227373" name="Text Box 45"/>
          <p:cNvSpPr txBox="1">
            <a:spLocks noChangeArrowheads="1"/>
          </p:cNvSpPr>
          <p:nvPr/>
        </p:nvSpPr>
        <p:spPr bwMode="auto">
          <a:xfrm>
            <a:off x="2849563" y="42275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74" name="Text Box 46"/>
          <p:cNvSpPr txBox="1">
            <a:spLocks noChangeArrowheads="1"/>
          </p:cNvSpPr>
          <p:nvPr/>
        </p:nvSpPr>
        <p:spPr bwMode="auto">
          <a:xfrm>
            <a:off x="4646613" y="4794250"/>
            <a:ext cx="9810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Termination</a:t>
            </a:r>
          </a:p>
        </p:txBody>
      </p:sp>
      <p:grpSp>
        <p:nvGrpSpPr>
          <p:cNvPr id="227375" name="Group 47"/>
          <p:cNvGrpSpPr>
            <a:grpSpLocks/>
          </p:cNvGrpSpPr>
          <p:nvPr/>
        </p:nvGrpSpPr>
        <p:grpSpPr bwMode="auto">
          <a:xfrm>
            <a:off x="4351338" y="4787900"/>
            <a:ext cx="207962" cy="203200"/>
            <a:chOff x="2739" y="1015"/>
            <a:chExt cx="131" cy="128"/>
          </a:xfrm>
        </p:grpSpPr>
        <p:sp>
          <p:nvSpPr>
            <p:cNvPr id="227376" name="Oval 48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77" name="Text Box 49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endParaRPr lang="en-US" sz="1400" b="1"/>
            </a:p>
          </p:txBody>
        </p:sp>
      </p:grpSp>
      <p:sp>
        <p:nvSpPr>
          <p:cNvPr id="227378" name="Text Box 50"/>
          <p:cNvSpPr txBox="1">
            <a:spLocks noChangeArrowheads="1"/>
          </p:cNvSpPr>
          <p:nvPr/>
        </p:nvSpPr>
        <p:spPr bwMode="auto">
          <a:xfrm>
            <a:off x="6008688" y="57753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79" name="Text Box 51"/>
          <p:cNvSpPr txBox="1">
            <a:spLocks noChangeArrowheads="1"/>
          </p:cNvSpPr>
          <p:nvPr/>
        </p:nvSpPr>
        <p:spPr bwMode="auto">
          <a:xfrm>
            <a:off x="6367463" y="55165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80" name="Text Box 52"/>
          <p:cNvSpPr txBox="1">
            <a:spLocks noChangeArrowheads="1"/>
          </p:cNvSpPr>
          <p:nvPr/>
        </p:nvSpPr>
        <p:spPr bwMode="auto">
          <a:xfrm>
            <a:off x="2843213" y="577691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81" name="Text Box 53"/>
          <p:cNvSpPr txBox="1">
            <a:spLocks noChangeArrowheads="1"/>
          </p:cNvSpPr>
          <p:nvPr/>
        </p:nvSpPr>
        <p:spPr bwMode="auto">
          <a:xfrm>
            <a:off x="3186113" y="5899150"/>
            <a:ext cx="2365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Completed RNA transcript</a:t>
            </a:r>
          </a:p>
        </p:txBody>
      </p:sp>
      <p:sp>
        <p:nvSpPr>
          <p:cNvPr id="227382" name="Text Box 54"/>
          <p:cNvSpPr txBox="1">
            <a:spLocks noChangeArrowheads="1"/>
          </p:cNvSpPr>
          <p:nvPr/>
        </p:nvSpPr>
        <p:spPr bwMode="auto">
          <a:xfrm>
            <a:off x="2709863" y="6324600"/>
            <a:ext cx="3552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Direction of transcription (“downstream”)</a:t>
            </a:r>
          </a:p>
        </p:txBody>
      </p:sp>
      <p:sp>
        <p:nvSpPr>
          <p:cNvPr id="227383" name="Text Box 55"/>
          <p:cNvSpPr txBox="1">
            <a:spLocks noChangeArrowheads="1"/>
          </p:cNvSpPr>
          <p:nvPr/>
        </p:nvSpPr>
        <p:spPr bwMode="auto">
          <a:xfrm>
            <a:off x="2119313" y="5326063"/>
            <a:ext cx="157162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84" name="Text Box 56"/>
          <p:cNvSpPr txBox="1">
            <a:spLocks noChangeArrowheads="1"/>
          </p:cNvSpPr>
          <p:nvPr/>
        </p:nvSpPr>
        <p:spPr bwMode="auto">
          <a:xfrm>
            <a:off x="2109788" y="55213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85" name="Text Box 57"/>
          <p:cNvSpPr txBox="1">
            <a:spLocks noChangeArrowheads="1"/>
          </p:cNvSpPr>
          <p:nvPr/>
        </p:nvSpPr>
        <p:spPr bwMode="auto">
          <a:xfrm>
            <a:off x="6364288" y="5318125"/>
            <a:ext cx="1571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27386" name="Text Box 58"/>
          <p:cNvSpPr txBox="1">
            <a:spLocks noChangeArrowheads="1"/>
          </p:cNvSpPr>
          <p:nvPr/>
        </p:nvSpPr>
        <p:spPr bwMode="auto">
          <a:xfrm>
            <a:off x="4633913" y="1358900"/>
            <a:ext cx="8032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400" b="1"/>
              <a:t>Initiation</a:t>
            </a:r>
          </a:p>
        </p:txBody>
      </p:sp>
      <p:grpSp>
        <p:nvGrpSpPr>
          <p:cNvPr id="227387" name="Group 59"/>
          <p:cNvGrpSpPr>
            <a:grpSpLocks/>
          </p:cNvGrpSpPr>
          <p:nvPr/>
        </p:nvGrpSpPr>
        <p:grpSpPr bwMode="auto">
          <a:xfrm>
            <a:off x="4338638" y="1352550"/>
            <a:ext cx="207962" cy="203200"/>
            <a:chOff x="2739" y="1015"/>
            <a:chExt cx="131" cy="128"/>
          </a:xfrm>
        </p:grpSpPr>
        <p:sp>
          <p:nvSpPr>
            <p:cNvPr id="227388" name="Oval 60"/>
            <p:cNvSpPr>
              <a:spLocks noChangeArrowheads="1"/>
            </p:cNvSpPr>
            <p:nvPr/>
          </p:nvSpPr>
          <p:spPr bwMode="auto">
            <a:xfrm>
              <a:off x="2739" y="1019"/>
              <a:ext cx="131" cy="124"/>
            </a:xfrm>
            <a:prstGeom prst="ellipse">
              <a:avLst/>
            </a:prstGeom>
            <a:solidFill>
              <a:srgbClr val="0072CA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89" name="Text Box 61"/>
            <p:cNvSpPr txBox="1">
              <a:spLocks noChangeArrowheads="1"/>
            </p:cNvSpPr>
            <p:nvPr/>
          </p:nvSpPr>
          <p:spPr bwMode="auto">
            <a:xfrm>
              <a:off x="2772" y="1015"/>
              <a:ext cx="83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400" b="1">
                  <a:solidFill>
                    <a:schemeClr val="bg1"/>
                  </a:solidFill>
                </a:rPr>
                <a:t>1</a:t>
              </a:r>
              <a:endParaRPr lang="en-US" sz="1400" b="1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28600" y="1600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Transcription is Divided into 3 Stages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</a:p>
          <a:p>
            <a:pPr lvl="1"/>
            <a:r>
              <a:rPr lang="en-US" dirty="0" smtClean="0"/>
              <a:t>RNA Polymerase recognizes and binds to promoter</a:t>
            </a:r>
          </a:p>
          <a:p>
            <a:r>
              <a:rPr lang="en-US" dirty="0" smtClean="0"/>
              <a:t>Elongation</a:t>
            </a:r>
          </a:p>
          <a:p>
            <a:r>
              <a:rPr lang="en-US" dirty="0" smtClean="0"/>
              <a:t>Termination</a:t>
            </a:r>
          </a:p>
          <a:p>
            <a:r>
              <a:rPr lang="en-US" dirty="0" smtClean="0">
                <a:hlinkClick r:id="rId2"/>
              </a:rPr>
              <a:t>Stages of Transcription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Elongation of the RNA Strand</a:t>
            </a:r>
            <a:endParaRPr lang="en-US" i="1">
              <a:solidFill>
                <a:srgbClr val="993366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8305800" cy="2653034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As RNA polymerase moves along the DNA, it untwists the double helix, 10 to 20 bases at a time</a:t>
            </a:r>
          </a:p>
          <a:p>
            <a:pPr marL="350838" indent="-350838"/>
            <a:r>
              <a:rPr lang="en-US" dirty="0" smtClean="0"/>
              <a:t>A </a:t>
            </a:r>
            <a:r>
              <a:rPr lang="en-US" dirty="0"/>
              <a:t>gene can be transcribed simultaneously by several RNA polymerases</a:t>
            </a:r>
          </a:p>
          <a:p>
            <a:pPr marL="350838" indent="-350838"/>
            <a:r>
              <a:rPr lang="en-US" dirty="0"/>
              <a:t>Nucleotides are added to the 3</a:t>
            </a:r>
            <a:r>
              <a:rPr 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dirty="0"/>
              <a:t> end of the growing RNA molecule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999" t="2222" r="8346" b="4458"/>
          <a:stretch/>
        </p:blipFill>
        <p:spPr>
          <a:xfrm>
            <a:off x="4592782" y="3581400"/>
            <a:ext cx="373380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A single gene can be transcribed simultaneously by several RNA Polymerases following each other one after another</a:t>
            </a:r>
          </a:p>
          <a:p>
            <a:r>
              <a:rPr lang="en-US" dirty="0" smtClean="0">
                <a:hlinkClick r:id="rId2"/>
              </a:rPr>
              <a:t>Transcription Animation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 descr="http://www.nature.com/nrm/journal/v9/n10/images/nrm2467-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90678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7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73075"/>
            <a:ext cx="8915400" cy="1190625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 dirty="0"/>
              <a:t>Concept 17.3: Eukaryotic cells modify RNA after transcription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3413"/>
            <a:ext cx="8534400" cy="3252787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Enzymes in the eukaryotic nucleus modify pre-mRNA (</a:t>
            </a:r>
            <a:r>
              <a:rPr lang="en-US" b="1" dirty="0"/>
              <a:t>RNA processing</a:t>
            </a:r>
            <a:r>
              <a:rPr lang="en-US" dirty="0"/>
              <a:t>) before the genetic messages are dispatched to the cytoplasm</a:t>
            </a:r>
          </a:p>
          <a:p>
            <a:pPr marL="350838" indent="-350838"/>
            <a:r>
              <a:rPr lang="en-US" dirty="0"/>
              <a:t>During RNA processing, both ends of the primary transcript are usually altered</a:t>
            </a:r>
          </a:p>
          <a:p>
            <a:pPr marL="350838" indent="-350838"/>
            <a:r>
              <a:rPr lang="en-US" dirty="0"/>
              <a:t>Also, usually some interior parts of the molecule are cut out, and the other parts spliced together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699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Alteration of mRNA Ends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01763"/>
            <a:ext cx="8153400" cy="3690241"/>
          </a:xfrm>
        </p:spPr>
        <p:txBody>
          <a:bodyPr>
            <a:spAutoFit/>
          </a:bodyPr>
          <a:lstStyle/>
          <a:p>
            <a:pPr marL="350838" indent="-350838">
              <a:lnSpc>
                <a:spcPct val="90000"/>
              </a:lnSpc>
            </a:pPr>
            <a:r>
              <a:rPr lang="en-US" dirty="0"/>
              <a:t>Each end of a pre-mRNA molecule is modified in a particular way</a:t>
            </a:r>
          </a:p>
          <a:p>
            <a:pPr marL="977900" lvl="1" indent="-304800">
              <a:lnSpc>
                <a:spcPct val="90000"/>
              </a:lnSpc>
            </a:pPr>
            <a:r>
              <a:rPr lang="en-US" dirty="0"/>
              <a:t>The 5</a:t>
            </a:r>
            <a:r>
              <a:rPr 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dirty="0"/>
              <a:t> end receives a modified nucleotide </a:t>
            </a:r>
            <a:r>
              <a:rPr lang="en-US" b="1" dirty="0"/>
              <a:t>5</a:t>
            </a:r>
            <a:r>
              <a:rPr lang="en-US" b="1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b="1" dirty="0"/>
              <a:t> cap</a:t>
            </a:r>
          </a:p>
          <a:p>
            <a:pPr marL="977900" lvl="1" indent="-304800">
              <a:lnSpc>
                <a:spcPct val="90000"/>
              </a:lnSpc>
            </a:pPr>
            <a:r>
              <a:rPr lang="en-US" dirty="0"/>
              <a:t>The 3</a:t>
            </a:r>
            <a:r>
              <a:rPr 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dirty="0"/>
              <a:t> end gets a </a:t>
            </a:r>
            <a:r>
              <a:rPr lang="en-US" b="1" dirty="0"/>
              <a:t>poly-A </a:t>
            </a:r>
            <a:r>
              <a:rPr lang="en-US" b="1" dirty="0" smtClean="0"/>
              <a:t>tail</a:t>
            </a:r>
          </a:p>
          <a:p>
            <a:pPr marL="977900" lvl="1" indent="-304800">
              <a:lnSpc>
                <a:spcPct val="90000"/>
              </a:lnSpc>
            </a:pPr>
            <a:endParaRPr lang="en-US" b="1" dirty="0"/>
          </a:p>
          <a:p>
            <a:pPr marL="350838" indent="-350838">
              <a:lnSpc>
                <a:spcPct val="90000"/>
              </a:lnSpc>
            </a:pPr>
            <a:r>
              <a:rPr lang="en-US" dirty="0"/>
              <a:t>These modifications share several functions</a:t>
            </a:r>
            <a:endParaRPr lang="en-US" sz="3000" dirty="0"/>
          </a:p>
          <a:p>
            <a:pPr marL="977900" lvl="1" indent="-304800">
              <a:lnSpc>
                <a:spcPct val="90000"/>
              </a:lnSpc>
            </a:pPr>
            <a:r>
              <a:rPr lang="en-US" dirty="0"/>
              <a:t>They seem to facilitate the export of mRNA</a:t>
            </a:r>
          </a:p>
          <a:p>
            <a:pPr marL="977900" lvl="1" indent="-304800">
              <a:lnSpc>
                <a:spcPct val="90000"/>
              </a:lnSpc>
            </a:pPr>
            <a:r>
              <a:rPr lang="en-US" dirty="0"/>
              <a:t>They protect mRNA from hydrolytic enzymes</a:t>
            </a:r>
          </a:p>
          <a:p>
            <a:pPr marL="977900" lvl="1" indent="-304800">
              <a:lnSpc>
                <a:spcPct val="90000"/>
              </a:lnSpc>
            </a:pPr>
            <a:r>
              <a:rPr lang="en-US" dirty="0"/>
              <a:t>They help ribosomes attach to the 5</a:t>
            </a:r>
            <a:r>
              <a:rPr lang="en-US" dirty="0">
                <a:latin typeface="Symbol" pitchFamily="84" charset="2"/>
                <a:sym typeface="Symbol" pitchFamily="84" charset="2"/>
              </a:rPr>
              <a:t></a:t>
            </a:r>
            <a:r>
              <a:rPr lang="en-US" dirty="0"/>
              <a:t> </a:t>
            </a:r>
            <a:r>
              <a:rPr lang="en-US" dirty="0" smtClean="0"/>
              <a:t>end</a:t>
            </a:r>
            <a:endParaRPr lang="en-US" dirty="0"/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530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105" y="4572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dirty="0"/>
              <a:t>Split Genes and RNA Splicing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7638"/>
            <a:ext cx="8534400" cy="3733330"/>
          </a:xfrm>
        </p:spPr>
        <p:txBody>
          <a:bodyPr>
            <a:spAutoFit/>
          </a:bodyPr>
          <a:lstStyle/>
          <a:p>
            <a:pPr marL="350838" indent="-350838">
              <a:lnSpc>
                <a:spcPct val="85000"/>
              </a:lnSpc>
            </a:pPr>
            <a:r>
              <a:rPr lang="en-US" dirty="0"/>
              <a:t>Most eukaryotic genes and their RNA transcripts have long </a:t>
            </a:r>
            <a:r>
              <a:rPr lang="en-US" dirty="0" err="1"/>
              <a:t>noncoding</a:t>
            </a:r>
            <a:r>
              <a:rPr lang="en-US" dirty="0"/>
              <a:t> stretches of nucleotides that lie between coding regions</a:t>
            </a:r>
          </a:p>
          <a:p>
            <a:pPr marL="350838" indent="-350838">
              <a:lnSpc>
                <a:spcPct val="85000"/>
              </a:lnSpc>
            </a:pPr>
            <a:r>
              <a:rPr lang="en-US" dirty="0"/>
              <a:t>These </a:t>
            </a:r>
            <a:r>
              <a:rPr lang="en-US" dirty="0" err="1"/>
              <a:t>noncoding</a:t>
            </a:r>
            <a:r>
              <a:rPr lang="en-US" dirty="0"/>
              <a:t> regions are called intervening sequences, or </a:t>
            </a:r>
            <a:r>
              <a:rPr lang="en-US" b="1" dirty="0" err="1"/>
              <a:t>introns</a:t>
            </a:r>
            <a:endParaRPr lang="en-US" b="1" dirty="0"/>
          </a:p>
          <a:p>
            <a:pPr marL="350838" indent="-350838">
              <a:lnSpc>
                <a:spcPct val="85000"/>
              </a:lnSpc>
            </a:pPr>
            <a:r>
              <a:rPr lang="en-US" dirty="0"/>
              <a:t>The other regions are called </a:t>
            </a:r>
            <a:r>
              <a:rPr lang="en-US" b="1" dirty="0" err="1"/>
              <a:t>exons</a:t>
            </a:r>
            <a:r>
              <a:rPr lang="en-US" b="1" dirty="0"/>
              <a:t> </a:t>
            </a:r>
            <a:r>
              <a:rPr lang="en-US" dirty="0"/>
              <a:t>because they are eventually expressed, usually translated into amino acid sequences</a:t>
            </a:r>
          </a:p>
          <a:p>
            <a:pPr marL="350838" indent="-350838">
              <a:lnSpc>
                <a:spcPct val="85000"/>
              </a:lnSpc>
            </a:pPr>
            <a:r>
              <a:rPr lang="en-US" b="1" dirty="0"/>
              <a:t>RNA splicing </a:t>
            </a:r>
            <a:r>
              <a:rPr lang="en-US" dirty="0"/>
              <a:t>removes introns and joins exons, creating an mRNA molecule with a continuous coding </a:t>
            </a:r>
            <a:r>
              <a:rPr lang="en-US" dirty="0" smtClean="0"/>
              <a:t>sequence </a:t>
            </a:r>
            <a:endParaRPr lang="en-US" dirty="0"/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5734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463" y="512763"/>
            <a:ext cx="8961437" cy="503237"/>
          </a:xfrm>
        </p:spPr>
        <p:txBody>
          <a:bodyPr/>
          <a:lstStyle/>
          <a:p>
            <a:r>
              <a:rPr lang="en-US" i="1"/>
              <a:t>Evidence That Viral DNA Can Program Cells</a:t>
            </a:r>
            <a:endParaRPr lang="en-US">
              <a:solidFill>
                <a:srgbClr val="993366"/>
              </a:solidFill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8534400" cy="3981450"/>
          </a:xfrm>
        </p:spPr>
        <p:txBody>
          <a:bodyPr/>
          <a:lstStyle/>
          <a:p>
            <a:r>
              <a:rPr lang="en-US" sz="2800" dirty="0"/>
              <a:t>More evidence for DNA as the genetic material came from studies of viruses that infect bacteria</a:t>
            </a:r>
          </a:p>
          <a:p>
            <a:r>
              <a:rPr lang="en-US" sz="2800" dirty="0"/>
              <a:t>Such viruses, called </a:t>
            </a:r>
            <a:r>
              <a:rPr lang="en-US" sz="2800" b="1" dirty="0" err="1"/>
              <a:t>bacteriophages</a:t>
            </a:r>
            <a:r>
              <a:rPr lang="en-US" sz="2800" b="1" dirty="0"/>
              <a:t> </a:t>
            </a:r>
            <a:r>
              <a:rPr lang="en-US" sz="2800" dirty="0"/>
              <a:t>(or </a:t>
            </a:r>
            <a:r>
              <a:rPr lang="en-US" sz="2800" b="1" dirty="0"/>
              <a:t>phages</a:t>
            </a:r>
            <a:r>
              <a:rPr lang="en-US" sz="2800" dirty="0"/>
              <a:t>), are widely used in molecular genetics </a:t>
            </a:r>
            <a:r>
              <a:rPr lang="en-US" sz="2800" dirty="0" smtClean="0"/>
              <a:t>research</a:t>
            </a:r>
          </a:p>
          <a:p>
            <a:r>
              <a:rPr lang="en-US" sz="2800" dirty="0" smtClean="0"/>
              <a:t>*Does not eat bacteria……..</a:t>
            </a:r>
            <a:r>
              <a:rPr lang="en-US" sz="2800" dirty="0" err="1" smtClean="0"/>
              <a:t>bacteriophages</a:t>
            </a:r>
            <a:r>
              <a:rPr lang="en-US" sz="2800" dirty="0" smtClean="0"/>
              <a:t> destroy cells by turning them into a virus producing factory that eventually bursts from the thousands of viruses it produces. (9)</a:t>
            </a:r>
            <a:endParaRPr lang="en-US" sz="2800" dirty="0"/>
          </a:p>
          <a:p>
            <a:pPr>
              <a:buFont typeface="Times" pitchFamily="18" charset="0"/>
              <a:buNone/>
            </a:pPr>
            <a:endParaRPr lang="en-US" sz="2800" dirty="0"/>
          </a:p>
        </p:txBody>
      </p:sp>
      <p:grpSp>
        <p:nvGrpSpPr>
          <p:cNvPr id="343048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3049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17.11</a:t>
            </a:r>
          </a:p>
        </p:txBody>
      </p:sp>
      <p:pic>
        <p:nvPicPr>
          <p:cNvPr id="147459" name="Picture 3" descr="17_11RNASplicing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931988"/>
            <a:ext cx="8548687" cy="2994025"/>
          </a:xfrm>
          <a:prstGeom prst="rect">
            <a:avLst/>
          </a:prstGeom>
          <a:noFill/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716088" y="19510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952625" y="1941513"/>
            <a:ext cx="1120775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Exon Intron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3160713" y="1941513"/>
            <a:ext cx="5191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Exon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1350963" y="22256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1549400" y="2220913"/>
            <a:ext cx="3794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Cap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287338" y="2219325"/>
            <a:ext cx="10223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500" b="1"/>
              <a:t>Pre-mRNA</a:t>
            </a:r>
            <a:br>
              <a:rPr lang="en-US" sz="1500" b="1"/>
            </a:br>
            <a:r>
              <a:rPr lang="en-US" sz="1500" b="1"/>
              <a:t>Codon</a:t>
            </a:r>
            <a:br>
              <a:rPr lang="en-US" sz="1500" b="1"/>
            </a:br>
            <a:r>
              <a:rPr lang="en-US" sz="1500" b="1"/>
              <a:t>numbers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2049463" y="2479675"/>
            <a:ext cx="4730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1</a:t>
            </a:r>
            <a:r>
              <a:rPr lang="en-US" sz="1500" b="1">
                <a:sym typeface="Symbol" pitchFamily="84" charset="2"/>
              </a:rPr>
              <a:t>30</a:t>
            </a:r>
            <a:endParaRPr lang="en-US" sz="1500" b="1"/>
          </a:p>
        </p:txBody>
      </p:sp>
      <p:sp>
        <p:nvSpPr>
          <p:cNvPr id="147467" name="Text Box 11"/>
          <p:cNvSpPr txBox="1">
            <a:spLocks noChangeArrowheads="1"/>
          </p:cNvSpPr>
          <p:nvPr/>
        </p:nvSpPr>
        <p:spPr bwMode="auto">
          <a:xfrm>
            <a:off x="3059113" y="2484438"/>
            <a:ext cx="698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31</a:t>
            </a:r>
            <a:r>
              <a:rPr lang="en-US" sz="1500" b="1">
                <a:sym typeface="Symbol" pitchFamily="84" charset="2"/>
              </a:rPr>
              <a:t>104</a:t>
            </a:r>
            <a:endParaRPr lang="en-US" sz="1500" b="1"/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2560638" y="3721100"/>
            <a:ext cx="698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mRNA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3273425" y="371792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3452813" y="3721100"/>
            <a:ext cx="3794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Cap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3184525" y="4181475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5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5180013" y="1941513"/>
            <a:ext cx="557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Intron</a:t>
            </a: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7256463" y="1947863"/>
            <a:ext cx="4302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Exon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5900738" y="417988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3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6129338" y="4179888"/>
            <a:ext cx="4413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UTR</a:t>
            </a:r>
          </a:p>
        </p:txBody>
      </p:sp>
      <p:sp>
        <p:nvSpPr>
          <p:cNvPr id="147476" name="Text Box 20"/>
          <p:cNvSpPr txBox="1">
            <a:spLocks noChangeArrowheads="1"/>
          </p:cNvSpPr>
          <p:nvPr/>
        </p:nvSpPr>
        <p:spPr bwMode="auto">
          <a:xfrm>
            <a:off x="5072063" y="2894013"/>
            <a:ext cx="21510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Introns cut out and</a:t>
            </a:r>
            <a:br>
              <a:rPr lang="en-US" sz="1500" b="1"/>
            </a:br>
            <a:r>
              <a:rPr lang="en-US" sz="1500" b="1"/>
              <a:t>exons spliced together</a:t>
            </a: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7824788" y="1951038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3</a:t>
            </a:r>
            <a:r>
              <a:rPr lang="en-US" sz="1500" b="1">
                <a:sym typeface="Symbol" pitchFamily="84" charset="2"/>
              </a:rPr>
              <a:t></a:t>
            </a:r>
            <a:endParaRPr lang="en-US" sz="1500" b="1"/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7142163" y="2490788"/>
            <a:ext cx="4889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105</a:t>
            </a:r>
            <a:r>
              <a:rPr lang="en-US" sz="1500" b="1">
                <a:sym typeface="Symbol" pitchFamily="84" charset="2"/>
              </a:rPr>
              <a:t></a:t>
            </a:r>
            <a:br>
              <a:rPr lang="en-US" sz="1500" b="1">
                <a:sym typeface="Symbol" pitchFamily="84" charset="2"/>
              </a:rPr>
            </a:br>
            <a:r>
              <a:rPr lang="en-US" sz="1500" b="1">
                <a:sym typeface="Symbol" pitchFamily="84" charset="2"/>
              </a:rPr>
              <a:t> 146</a:t>
            </a:r>
            <a:endParaRPr lang="en-US" sz="1500" b="1"/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7856538" y="2208213"/>
            <a:ext cx="9255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Poly-A tail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4478338" y="4344988"/>
            <a:ext cx="835025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en-US" sz="1500" b="1"/>
              <a:t>Coding</a:t>
            </a:r>
            <a:br>
              <a:rPr lang="en-US" sz="1500" b="1"/>
            </a:br>
            <a:r>
              <a:rPr lang="en-US" sz="1500" b="1"/>
              <a:t>segment</a:t>
            </a: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5999163" y="3732213"/>
            <a:ext cx="9255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Poly-A tail</a:t>
            </a:r>
          </a:p>
        </p:txBody>
      </p:sp>
      <p:sp>
        <p:nvSpPr>
          <p:cNvPr id="147482" name="Text Box 26"/>
          <p:cNvSpPr txBox="1">
            <a:spLocks noChangeArrowheads="1"/>
          </p:cNvSpPr>
          <p:nvPr/>
        </p:nvSpPr>
        <p:spPr bwMode="auto">
          <a:xfrm>
            <a:off x="3411538" y="4167188"/>
            <a:ext cx="4413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UTR</a:t>
            </a:r>
          </a:p>
        </p:txBody>
      </p:sp>
      <p:sp>
        <p:nvSpPr>
          <p:cNvPr id="147483" name="Text Box 27"/>
          <p:cNvSpPr txBox="1">
            <a:spLocks noChangeArrowheads="1"/>
          </p:cNvSpPr>
          <p:nvPr/>
        </p:nvSpPr>
        <p:spPr bwMode="auto">
          <a:xfrm>
            <a:off x="4589463" y="3978275"/>
            <a:ext cx="58102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1</a:t>
            </a:r>
            <a:r>
              <a:rPr lang="en-US" sz="1500" b="1">
                <a:sym typeface="Symbol" pitchFamily="84" charset="2"/>
              </a:rPr>
              <a:t>146</a:t>
            </a:r>
            <a:endParaRPr lang="en-US" sz="1500" b="1"/>
          </a:p>
        </p:txBody>
      </p:sp>
      <p:sp>
        <p:nvSpPr>
          <p:cNvPr id="147484" name="AutoShape 28"/>
          <p:cNvSpPr>
            <a:spLocks/>
          </p:cNvSpPr>
          <p:nvPr/>
        </p:nvSpPr>
        <p:spPr bwMode="auto">
          <a:xfrm rot="5400000">
            <a:off x="4724400" y="3359150"/>
            <a:ext cx="292100" cy="1670050"/>
          </a:xfrm>
          <a:prstGeom prst="rightBrace">
            <a:avLst>
              <a:gd name="adj1" fmla="val 4764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85" name="Line 29"/>
          <p:cNvSpPr>
            <a:spLocks noChangeShapeType="1"/>
          </p:cNvSpPr>
          <p:nvPr/>
        </p:nvSpPr>
        <p:spPr bwMode="auto">
          <a:xfrm flipV="1">
            <a:off x="3767138" y="3921125"/>
            <a:ext cx="152400" cy="257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7486" name="Line 30"/>
          <p:cNvSpPr>
            <a:spLocks noChangeShapeType="1"/>
          </p:cNvSpPr>
          <p:nvPr/>
        </p:nvSpPr>
        <p:spPr bwMode="auto">
          <a:xfrm flipH="1" flipV="1">
            <a:off x="5849938" y="3924300"/>
            <a:ext cx="85725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38200" y="609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7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4500"/>
            <a:ext cx="8610600" cy="1200329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 dirty="0" smtClean="0"/>
              <a:t>Translation </a:t>
            </a:r>
            <a:r>
              <a:rPr lang="en-US" dirty="0"/>
              <a:t>is the RNA-directed synthesis of a polypeptide: </a:t>
            </a:r>
            <a:r>
              <a:rPr lang="en-US" i="1" dirty="0"/>
              <a:t>a closer look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432050"/>
            <a:ext cx="8305800" cy="1077218"/>
          </a:xfrm>
          <a:noFill/>
        </p:spPr>
        <p:txBody>
          <a:bodyPr>
            <a:spAutoFit/>
          </a:bodyPr>
          <a:lstStyle/>
          <a:p>
            <a:pPr marL="350838" indent="-350838"/>
            <a:r>
              <a:rPr lang="en-US" dirty="0" smtClean="0"/>
              <a:t>DNA’s genetic information flows to protein through the process of translation. </a:t>
            </a:r>
            <a:endParaRPr lang="en-US" dirty="0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3810000"/>
          <a:ext cx="75438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Type of RNA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Function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(Messenger)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Carries</a:t>
                      </a:r>
                      <a:r>
                        <a:rPr lang="en-US" baseline="0" dirty="0" smtClean="0"/>
                        <a:t> DNA’s code for proteins to ribosomes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(Transfer)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Translates mRNA </a:t>
                      </a:r>
                      <a:r>
                        <a:rPr lang="en-US" dirty="0" err="1" smtClean="0"/>
                        <a:t>codons</a:t>
                      </a:r>
                      <a:r>
                        <a:rPr lang="en-US" dirty="0" smtClean="0"/>
                        <a:t> to amino acids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(Ribosomal)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Plays catalytic and structural roles in ribosomes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1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Molecular Components of Translation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65250"/>
            <a:ext cx="8534400" cy="1902059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A cell translates an mRNA message into protein with the help of </a:t>
            </a:r>
            <a:r>
              <a:rPr lang="en-US" b="1" dirty="0"/>
              <a:t>transfer RNA (</a:t>
            </a:r>
            <a:r>
              <a:rPr lang="en-US" b="1" dirty="0" err="1"/>
              <a:t>tRNA</a:t>
            </a:r>
            <a:r>
              <a:rPr lang="en-US" b="1" dirty="0"/>
              <a:t>)</a:t>
            </a:r>
          </a:p>
          <a:p>
            <a:pPr marL="350838" indent="-350838"/>
            <a:r>
              <a:rPr lang="en-US" dirty="0" err="1"/>
              <a:t>tRNA</a:t>
            </a:r>
            <a:r>
              <a:rPr lang="en-US" dirty="0"/>
              <a:t> transfer amino acids to the growing polypeptide in a </a:t>
            </a:r>
            <a:r>
              <a:rPr lang="en-US" dirty="0" smtClean="0"/>
              <a:t>ribosome</a:t>
            </a:r>
            <a:endParaRPr lang="en-US" dirty="0"/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9491" y="4038600"/>
            <a:ext cx="85344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Molecules of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tRNA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not identical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Each carries a specific amino acid on one end</a:t>
            </a:r>
          </a:p>
          <a:p>
            <a:pPr marL="977900" marR="0" lvl="1" indent="-304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Each has an </a:t>
            </a:r>
            <a:r>
              <a:rPr kumimoji="0" 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anticodon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on the other end; the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anticodon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base-pairs with a complementary </a:t>
            </a:r>
            <a:r>
              <a:rPr kumimoji="0" lang="en-US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codon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on mRNA (54)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26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3735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6200" y="457201"/>
            <a:ext cx="7010400" cy="6096000"/>
            <a:chOff x="1077913" y="127000"/>
            <a:chExt cx="7097712" cy="6594475"/>
          </a:xfrm>
        </p:grpSpPr>
        <p:pic>
          <p:nvPicPr>
            <p:cNvPr id="12" name="Picture 3" descr="17_15bTransferRNAStruct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7913" y="136525"/>
              <a:ext cx="6988175" cy="6584950"/>
            </a:xfrm>
            <a:prstGeom prst="rect">
              <a:avLst/>
            </a:prstGeom>
            <a:noFill/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104900" y="6184900"/>
              <a:ext cx="4410075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 dirty="0"/>
                <a:t>(b) Three-dimensional structure</a:t>
              </a: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791200" y="5854700"/>
              <a:ext cx="23844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(c) Symbol used </a:t>
              </a:r>
              <a:br>
                <a:rPr lang="en-US" sz="2300" b="1"/>
              </a:br>
              <a:endParaRPr lang="en-US" sz="2300" b="1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111500" y="5346700"/>
              <a:ext cx="14668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Anticodon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096000" y="5372100"/>
              <a:ext cx="14668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Anticodon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5830888" y="4987925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3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7456488" y="4984750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5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3378200" y="2476500"/>
              <a:ext cx="14747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Hydrogen</a:t>
              </a:r>
              <a:br>
                <a:rPr lang="en-US" sz="2300" b="1"/>
              </a:br>
              <a:r>
                <a:rPr lang="en-US" sz="2300" b="1"/>
                <a:t>bonds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6146800" y="127000"/>
              <a:ext cx="165417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 dirty="0"/>
                <a:t>Amino acid</a:t>
              </a:r>
              <a:br>
                <a:rPr lang="en-US" sz="2300" b="1" dirty="0"/>
              </a:br>
              <a:r>
                <a:rPr lang="en-US" sz="2300" b="1" dirty="0"/>
                <a:t>attachment</a:t>
              </a:r>
              <a:br>
                <a:rPr lang="en-US" sz="2300" b="1" dirty="0"/>
              </a:br>
              <a:r>
                <a:rPr lang="en-US" sz="2300" b="1" dirty="0"/>
                <a:t>site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4548188" y="730250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5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640388" y="1177925"/>
              <a:ext cx="384175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3</a:t>
              </a:r>
              <a:r>
                <a:rPr lang="en-US" sz="2300" b="1">
                  <a:sym typeface="Symbol" pitchFamily="84" charset="2"/>
                </a:rPr>
                <a:t></a:t>
              </a:r>
              <a:endParaRPr lang="en-US" sz="2300" b="1"/>
            </a:p>
          </p:txBody>
        </p:sp>
        <p:sp>
          <p:nvSpPr>
            <p:cNvPr id="23" name="AutoShape 14"/>
            <p:cNvSpPr>
              <a:spLocks/>
            </p:cNvSpPr>
            <p:nvPr/>
          </p:nvSpPr>
          <p:spPr bwMode="auto">
            <a:xfrm rot="5400000">
              <a:off x="6690518" y="4685507"/>
              <a:ext cx="214313" cy="1079500"/>
            </a:xfrm>
            <a:prstGeom prst="rightBrace">
              <a:avLst>
                <a:gd name="adj1" fmla="val 4197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15"/>
            <p:cNvSpPr>
              <a:spLocks/>
            </p:cNvSpPr>
            <p:nvPr/>
          </p:nvSpPr>
          <p:spPr bwMode="auto">
            <a:xfrm>
              <a:off x="2846388" y="5219700"/>
              <a:ext cx="247650" cy="566738"/>
            </a:xfrm>
            <a:prstGeom prst="rightBrace">
              <a:avLst>
                <a:gd name="adj1" fmla="val 19071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3702050" y="1287463"/>
              <a:ext cx="311150" cy="1209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5453063" y="312738"/>
              <a:ext cx="669925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6748463" y="960438"/>
              <a:ext cx="750887" cy="682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3421063" y="1976438"/>
              <a:ext cx="280987" cy="530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6188075" y="6184900"/>
              <a:ext cx="1622425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300" b="1"/>
                <a:t>in this book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6329363" y="4670425"/>
              <a:ext cx="201612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200" b="1">
                  <a:solidFill>
                    <a:schemeClr val="bg1"/>
                  </a:solidFill>
                </a:rPr>
                <a:t>A</a:t>
              </a:r>
              <a:endParaRPr lang="en-US" sz="2300" b="1">
                <a:solidFill>
                  <a:schemeClr val="bg1"/>
                </a:solidFill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6699250" y="4691063"/>
              <a:ext cx="201613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200" b="1">
                  <a:solidFill>
                    <a:schemeClr val="bg1"/>
                  </a:solidFill>
                </a:rPr>
                <a:t>A</a:t>
              </a:r>
              <a:endParaRPr lang="en-US" sz="2300" b="1">
                <a:solidFill>
                  <a:schemeClr val="bg1"/>
                </a:solidFill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7061200" y="4675188"/>
              <a:ext cx="201613" cy="31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2200" b="1">
                  <a:solidFill>
                    <a:schemeClr val="bg1"/>
                  </a:solidFill>
                </a:rPr>
                <a:t>G</a:t>
              </a:r>
              <a:endParaRPr lang="en-US" sz="2300" b="1">
                <a:solidFill>
                  <a:schemeClr val="bg1"/>
                </a:solidFill>
              </a:endParaRPr>
            </a:p>
          </p:txBody>
        </p:sp>
      </p:grp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543800" y="3886200"/>
            <a:ext cx="1587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>
                <a:solidFill>
                  <a:schemeClr val="tx2"/>
                </a:solidFill>
              </a:rPr>
              <a:t>BioFlix</a:t>
            </a:r>
            <a:r>
              <a:rPr lang="en-US" sz="2200" dirty="0">
                <a:solidFill>
                  <a:schemeClr val="tx2"/>
                </a:solidFill>
              </a:rPr>
              <a:t>: Protein Synthesis</a:t>
            </a:r>
          </a:p>
        </p:txBody>
      </p:sp>
      <p:pic>
        <p:nvPicPr>
          <p:cNvPr id="73738" name="Picture 10" descr="Campbell Play Butt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562600"/>
            <a:ext cx="1190625" cy="65722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7696200" y="1524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685800"/>
            <a:ext cx="8610600" cy="5558445"/>
          </a:xfrm>
        </p:spPr>
        <p:txBody>
          <a:bodyPr>
            <a:spAutoFit/>
          </a:bodyPr>
          <a:lstStyle/>
          <a:p>
            <a:pPr marL="350838" indent="-350838"/>
            <a:r>
              <a:rPr lang="en-US" sz="2800" dirty="0"/>
              <a:t>Accurate translation requires two steps</a:t>
            </a:r>
          </a:p>
          <a:p>
            <a:pPr marL="977900" lvl="1" indent="-304800"/>
            <a:r>
              <a:rPr lang="en-US" sz="2400" dirty="0"/>
              <a:t>First: a correct match between a </a:t>
            </a:r>
            <a:r>
              <a:rPr lang="en-US" sz="2400" dirty="0" err="1"/>
              <a:t>tRNA</a:t>
            </a:r>
            <a:r>
              <a:rPr lang="en-US" sz="2400" dirty="0"/>
              <a:t> and an amino acid, done by the enzyme </a:t>
            </a:r>
            <a:r>
              <a:rPr lang="en-US" sz="2400" b="1" dirty="0" err="1"/>
              <a:t>aminoacyl-tRNA</a:t>
            </a:r>
            <a:r>
              <a:rPr lang="en-US" sz="2400" b="1" dirty="0"/>
              <a:t> </a:t>
            </a:r>
            <a:r>
              <a:rPr lang="en-US" sz="2400" b="1" dirty="0" err="1"/>
              <a:t>synthetase</a:t>
            </a:r>
            <a:endParaRPr lang="en-US" sz="2400" b="1" dirty="0"/>
          </a:p>
          <a:p>
            <a:pPr marL="977900" lvl="1" indent="-304800"/>
            <a:r>
              <a:rPr lang="en-US" sz="2400" dirty="0"/>
              <a:t>Second: a correct match between the </a:t>
            </a:r>
            <a:r>
              <a:rPr lang="en-US" sz="2400" dirty="0" err="1"/>
              <a:t>tRNA</a:t>
            </a:r>
            <a:r>
              <a:rPr lang="en-US" sz="2400" dirty="0"/>
              <a:t> anticodon and an mRNA </a:t>
            </a:r>
            <a:r>
              <a:rPr lang="en-US" sz="2400" dirty="0" smtClean="0"/>
              <a:t>codon</a:t>
            </a:r>
          </a:p>
          <a:p>
            <a:pPr marL="548640" lvl="0" indent="-411480" fontAlgn="auto"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en-US" sz="2800" kern="1200" dirty="0" err="1">
                <a:solidFill>
                  <a:prstClr val="white"/>
                </a:solidFill>
                <a:latin typeface="Book Antiqua"/>
                <a:hlinkClick r:id="rId3"/>
              </a:rPr>
              <a:t>aminoacyl-tRNA</a:t>
            </a:r>
            <a:r>
              <a:rPr lang="en-US" sz="2800" kern="1200" dirty="0">
                <a:solidFill>
                  <a:prstClr val="white"/>
                </a:solidFill>
                <a:latin typeface="Book Antiqua"/>
                <a:hlinkClick r:id="rId3"/>
              </a:rPr>
              <a:t> </a:t>
            </a:r>
            <a:r>
              <a:rPr lang="en-US" sz="2800" kern="1200" dirty="0" err="1">
                <a:solidFill>
                  <a:prstClr val="white"/>
                </a:solidFill>
                <a:latin typeface="Book Antiqua"/>
                <a:hlinkClick r:id="rId3"/>
              </a:rPr>
              <a:t>synthetase</a:t>
            </a:r>
            <a:r>
              <a:rPr lang="en-US" sz="2800" kern="1200" dirty="0">
                <a:solidFill>
                  <a:prstClr val="white"/>
                </a:solidFill>
                <a:latin typeface="Book Antiqua"/>
                <a:hlinkClick r:id="rId3"/>
              </a:rPr>
              <a:t> </a:t>
            </a:r>
            <a:r>
              <a:rPr lang="en-US" sz="2800" kern="1200" dirty="0" smtClean="0">
                <a:solidFill>
                  <a:prstClr val="white"/>
                </a:solidFill>
                <a:latin typeface="Book Antiqua"/>
                <a:hlinkClick r:id="rId3"/>
              </a:rPr>
              <a:t>animation</a:t>
            </a:r>
            <a:endParaRPr lang="en-US" sz="2800" dirty="0"/>
          </a:p>
          <a:p>
            <a:pPr marL="350838" indent="-350838"/>
            <a:r>
              <a:rPr lang="en-US" sz="2800" dirty="0" smtClean="0"/>
              <a:t>There are 20 </a:t>
            </a:r>
            <a:r>
              <a:rPr lang="en-US" sz="2800" dirty="0" err="1" smtClean="0"/>
              <a:t>aminoacyl-tRNA</a:t>
            </a:r>
            <a:r>
              <a:rPr lang="en-US" sz="2800" dirty="0" smtClean="0"/>
              <a:t> </a:t>
            </a:r>
            <a:r>
              <a:rPr lang="en-US" sz="2800" dirty="0" err="1" smtClean="0"/>
              <a:t>synthetases</a:t>
            </a:r>
            <a:r>
              <a:rPr lang="en-US" sz="2800" dirty="0" smtClean="0"/>
              <a:t> (1 for each amino acid) and 45 different </a:t>
            </a:r>
            <a:r>
              <a:rPr lang="en-US" sz="2800" dirty="0" err="1" smtClean="0"/>
              <a:t>tRNAs</a:t>
            </a:r>
            <a:r>
              <a:rPr lang="en-US" sz="2800" dirty="0" smtClean="0"/>
              <a:t>.</a:t>
            </a:r>
          </a:p>
          <a:p>
            <a:pPr marL="350838" indent="-350838"/>
            <a:r>
              <a:rPr lang="en-US" sz="2800" dirty="0" smtClean="0"/>
              <a:t>Flexible </a:t>
            </a:r>
            <a:r>
              <a:rPr lang="en-US" sz="2800" dirty="0"/>
              <a:t>pairing at the third base of a codon is called </a:t>
            </a:r>
            <a:r>
              <a:rPr lang="en-US" sz="2800" b="1" dirty="0"/>
              <a:t>wobble</a:t>
            </a:r>
            <a:r>
              <a:rPr lang="en-US" sz="2800" dirty="0"/>
              <a:t> and allows some </a:t>
            </a:r>
            <a:r>
              <a:rPr lang="en-US" sz="2800" dirty="0" err="1"/>
              <a:t>tRNAs</a:t>
            </a:r>
            <a:r>
              <a:rPr lang="en-US" sz="2800" dirty="0"/>
              <a:t> to bind to more than one </a:t>
            </a:r>
            <a:r>
              <a:rPr lang="en-US" sz="2800" dirty="0" smtClean="0"/>
              <a:t>codon</a:t>
            </a:r>
            <a:endParaRPr lang="en-US" sz="2800" dirty="0"/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79876" name="Rectangle 4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7" name="Picture 3" descr="17_16AminoAcidLink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313" y="136525"/>
            <a:ext cx="6681787" cy="6584950"/>
          </a:xfrm>
          <a:prstGeom prst="rect">
            <a:avLst/>
          </a:prstGeom>
          <a:noFill/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2911475" y="127000"/>
            <a:ext cx="20161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Aminoacyl-tRNA</a:t>
            </a:r>
            <a:br>
              <a:rPr lang="en-US" sz="1600" b="1"/>
            </a:br>
            <a:r>
              <a:rPr lang="en-US" sz="1600" b="1"/>
              <a:t>synthetase (enzyme)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1273175" y="965200"/>
            <a:ext cx="11715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Amino acid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1447800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1622425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1804988" y="18081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1989138" y="1824038"/>
            <a:ext cx="53816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1570038" y="2162175"/>
            <a:ext cx="274637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ATP</a:t>
            </a:r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 flipH="1">
            <a:off x="3179763" y="635000"/>
            <a:ext cx="101600" cy="639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76" name="Text Box 12"/>
          <p:cNvSpPr txBox="1">
            <a:spLocks noChangeArrowheads="1"/>
          </p:cNvSpPr>
          <p:nvPr/>
        </p:nvSpPr>
        <p:spPr bwMode="auto">
          <a:xfrm>
            <a:off x="408463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4510088" y="1500188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8" name="Text Box 14"/>
          <p:cNvSpPr txBox="1">
            <a:spLocks noChangeArrowheads="1"/>
          </p:cNvSpPr>
          <p:nvPr/>
        </p:nvSpPr>
        <p:spPr bwMode="auto">
          <a:xfrm>
            <a:off x="4268788" y="18272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3748088" y="22336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4008438" y="232886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3859213" y="2303463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4122738" y="2408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4383088" y="1900238"/>
            <a:ext cx="85725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i</a:t>
            </a:r>
            <a:endParaRPr lang="en-US" sz="1000" b="1"/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4710113" y="15065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3209925" y="2914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241686" name="Text Box 22"/>
          <p:cNvSpPr txBox="1">
            <a:spLocks noChangeArrowheads="1"/>
          </p:cNvSpPr>
          <p:nvPr/>
        </p:nvSpPr>
        <p:spPr bwMode="auto">
          <a:xfrm>
            <a:off x="4017963" y="4364038"/>
            <a:ext cx="5207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800" b="1"/>
              <a:t>Adenosine</a:t>
            </a:r>
            <a:endParaRPr lang="en-US" sz="1000" b="1"/>
          </a:p>
        </p:txBody>
      </p:sp>
      <p:sp>
        <p:nvSpPr>
          <p:cNvPr id="241687" name="Text Box 23"/>
          <p:cNvSpPr txBox="1">
            <a:spLocks noChangeArrowheads="1"/>
          </p:cNvSpPr>
          <p:nvPr/>
        </p:nvSpPr>
        <p:spPr bwMode="auto">
          <a:xfrm>
            <a:off x="3817938" y="4341813"/>
            <a:ext cx="857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000" b="1"/>
              <a:t>P</a:t>
            </a:r>
          </a:p>
        </p:txBody>
      </p:sp>
      <p:sp>
        <p:nvSpPr>
          <p:cNvPr id="241688" name="Text Box 24"/>
          <p:cNvSpPr txBox="1">
            <a:spLocks noChangeArrowheads="1"/>
          </p:cNvSpPr>
          <p:nvPr/>
        </p:nvSpPr>
        <p:spPr bwMode="auto">
          <a:xfrm>
            <a:off x="5426075" y="22796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tRNA</a:t>
            </a:r>
          </a:p>
        </p:txBody>
      </p:sp>
      <p:sp>
        <p:nvSpPr>
          <p:cNvPr id="241689" name="Text Box 25"/>
          <p:cNvSpPr txBox="1">
            <a:spLocks noChangeArrowheads="1"/>
          </p:cNvSpPr>
          <p:nvPr/>
        </p:nvSpPr>
        <p:spPr bwMode="auto">
          <a:xfrm>
            <a:off x="4003675" y="4527550"/>
            <a:ext cx="53022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/>
              <a:t>AMP</a:t>
            </a:r>
          </a:p>
        </p:txBody>
      </p:sp>
      <p:sp>
        <p:nvSpPr>
          <p:cNvPr id="241690" name="Text Box 26"/>
          <p:cNvSpPr txBox="1">
            <a:spLocks noChangeArrowheads="1"/>
          </p:cNvSpPr>
          <p:nvPr/>
        </p:nvSpPr>
        <p:spPr bwMode="auto">
          <a:xfrm>
            <a:off x="5553075" y="4864100"/>
            <a:ext cx="1730375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Computer model</a:t>
            </a:r>
          </a:p>
        </p:txBody>
      </p:sp>
      <p:sp>
        <p:nvSpPr>
          <p:cNvPr id="241691" name="Text Box 27"/>
          <p:cNvSpPr txBox="1">
            <a:spLocks noChangeArrowheads="1"/>
          </p:cNvSpPr>
          <p:nvPr/>
        </p:nvSpPr>
        <p:spPr bwMode="auto">
          <a:xfrm>
            <a:off x="6848475" y="3403600"/>
            <a:ext cx="727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Amino</a:t>
            </a:r>
            <a:br>
              <a:rPr lang="en-US" sz="1700" b="1"/>
            </a:br>
            <a:r>
              <a:rPr lang="en-US" sz="1700" b="1"/>
              <a:t>acid</a:t>
            </a:r>
          </a:p>
        </p:txBody>
      </p:sp>
      <p:sp>
        <p:nvSpPr>
          <p:cNvPr id="241692" name="Text Box 28"/>
          <p:cNvSpPr txBox="1">
            <a:spLocks noChangeArrowheads="1"/>
          </p:cNvSpPr>
          <p:nvPr/>
        </p:nvSpPr>
        <p:spPr bwMode="auto">
          <a:xfrm>
            <a:off x="6175375" y="2025650"/>
            <a:ext cx="17176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Aminoacyl-tRNA</a:t>
            </a:r>
            <a:br>
              <a:rPr lang="en-US" sz="1700" b="1"/>
            </a:br>
            <a:r>
              <a:rPr lang="en-US" sz="1700" b="1"/>
              <a:t>synthetase</a:t>
            </a:r>
          </a:p>
        </p:txBody>
      </p:sp>
      <p:sp>
        <p:nvSpPr>
          <p:cNvPr id="241693" name="Line 29"/>
          <p:cNvSpPr>
            <a:spLocks noChangeShapeType="1"/>
          </p:cNvSpPr>
          <p:nvPr/>
        </p:nvSpPr>
        <p:spPr bwMode="auto">
          <a:xfrm flipH="1">
            <a:off x="5657850" y="2508250"/>
            <a:ext cx="12700" cy="1162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4" name="Line 30"/>
          <p:cNvSpPr>
            <a:spLocks noChangeShapeType="1"/>
          </p:cNvSpPr>
          <p:nvPr/>
        </p:nvSpPr>
        <p:spPr bwMode="auto">
          <a:xfrm>
            <a:off x="6477000" y="2514600"/>
            <a:ext cx="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5" name="Line 31"/>
          <p:cNvSpPr>
            <a:spLocks noChangeShapeType="1"/>
          </p:cNvSpPr>
          <p:nvPr/>
        </p:nvSpPr>
        <p:spPr bwMode="auto">
          <a:xfrm flipH="1">
            <a:off x="6464300" y="3524250"/>
            <a:ext cx="3302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1952625" y="6026150"/>
            <a:ext cx="18319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700" b="1"/>
              <a:t>Aminoacyl tRNA</a:t>
            </a:r>
            <a:br>
              <a:rPr lang="en-US" sz="1700" b="1"/>
            </a:br>
            <a:r>
              <a:rPr lang="en-US" sz="1700" b="1"/>
              <a:t>(“charged tRNA”)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17.16-4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200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0813" y="44450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Ribosomes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610600" cy="4684359"/>
          </a:xfrm>
        </p:spPr>
        <p:txBody>
          <a:bodyPr>
            <a:spAutoFit/>
          </a:bodyPr>
          <a:lstStyle/>
          <a:p>
            <a:pPr marL="350838" indent="-350838"/>
            <a:r>
              <a:rPr lang="en-US" sz="2800" dirty="0"/>
              <a:t>Ribosomes facilitate specific coupling of </a:t>
            </a:r>
            <a:r>
              <a:rPr lang="en-US" sz="2800" dirty="0" err="1"/>
              <a:t>tRNA</a:t>
            </a:r>
            <a:r>
              <a:rPr lang="en-US" sz="2800" dirty="0"/>
              <a:t> </a:t>
            </a:r>
            <a:r>
              <a:rPr lang="en-US" sz="2800" dirty="0" err="1"/>
              <a:t>anticodons</a:t>
            </a:r>
            <a:r>
              <a:rPr lang="en-US" sz="2800" dirty="0"/>
              <a:t> with mRNA </a:t>
            </a:r>
            <a:r>
              <a:rPr lang="en-US" sz="2800" dirty="0" err="1"/>
              <a:t>codons</a:t>
            </a:r>
            <a:r>
              <a:rPr lang="en-US" sz="2800" dirty="0"/>
              <a:t> in protein synthesis</a:t>
            </a:r>
          </a:p>
          <a:p>
            <a:pPr marL="350838" indent="-350838"/>
            <a:r>
              <a:rPr lang="en-US" sz="2800" dirty="0"/>
              <a:t>The two ribosomal subunits (large and small) are made of proteins and </a:t>
            </a:r>
            <a:r>
              <a:rPr lang="en-US" sz="2800" b="1" dirty="0"/>
              <a:t>ribosomal RNA (</a:t>
            </a:r>
            <a:r>
              <a:rPr lang="en-US" sz="2800" b="1" dirty="0" err="1"/>
              <a:t>rRNA</a:t>
            </a:r>
            <a:r>
              <a:rPr lang="en-US" sz="2800" b="1" dirty="0"/>
              <a:t>)</a:t>
            </a:r>
          </a:p>
          <a:p>
            <a:pPr marL="350838" indent="-350838"/>
            <a:r>
              <a:rPr lang="en-US" sz="2800" dirty="0"/>
              <a:t>Bacterial and eukaryotic ribosomes </a:t>
            </a:r>
            <a:r>
              <a:rPr lang="en-US" sz="2800" dirty="0" smtClean="0"/>
              <a:t>have are </a:t>
            </a:r>
            <a:r>
              <a:rPr lang="en-US" sz="2800" dirty="0"/>
              <a:t>somewhat similar but have </a:t>
            </a:r>
            <a:r>
              <a:rPr lang="en-US" sz="2800" dirty="0" smtClean="0"/>
              <a:t>different sized sub units and other differences</a:t>
            </a:r>
          </a:p>
          <a:p>
            <a:pPr marL="750888" lvl="1" indent="-350838"/>
            <a:r>
              <a:rPr lang="en-US" sz="2400" dirty="0" smtClean="0"/>
              <a:t>Eukaryotes have larger ribosomes</a:t>
            </a:r>
          </a:p>
          <a:p>
            <a:pPr marL="750888" lvl="1" indent="-350838"/>
            <a:r>
              <a:rPr lang="en-US" sz="2400" dirty="0" smtClean="0"/>
              <a:t>Prokaryotes have smaller ribosomes</a:t>
            </a:r>
          </a:p>
          <a:p>
            <a:pPr marL="350838" indent="-350838"/>
            <a:endParaRPr lang="en-US" sz="2800" dirty="0"/>
          </a:p>
        </p:txBody>
      </p:sp>
      <p:grpSp>
        <p:nvGrpSpPr>
          <p:cNvPr id="81924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1925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5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In both prokaryotes and eukaryotes both ribosomal subunits only join to form a complete functional ribosome when attached to an mRNA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50" t="21000" r="52500" b="30000"/>
          <a:stretch>
            <a:fillRect/>
          </a:stretch>
        </p:blipFill>
        <p:spPr bwMode="auto">
          <a:xfrm>
            <a:off x="4044820" y="3657600"/>
            <a:ext cx="471818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62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differences between prokaryotic and eukaryotic </a:t>
            </a:r>
            <a:r>
              <a:rPr lang="en-US" dirty="0" err="1" smtClean="0"/>
              <a:t>ribosomes</a:t>
            </a:r>
            <a:r>
              <a:rPr lang="en-US" dirty="0" smtClean="0"/>
              <a:t> are small but significant</a:t>
            </a:r>
          </a:p>
          <a:p>
            <a:r>
              <a:rPr lang="en-US" dirty="0" smtClean="0"/>
              <a:t>Many of our antibacterial drugs work by inactivating bacterial </a:t>
            </a:r>
            <a:r>
              <a:rPr lang="en-US" dirty="0" err="1" smtClean="0"/>
              <a:t>ribosomes</a:t>
            </a:r>
            <a:r>
              <a:rPr lang="en-US" dirty="0" smtClean="0"/>
              <a:t> without inhibiting eukaryotic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 lvl="1"/>
            <a:r>
              <a:rPr lang="en-US" dirty="0" smtClean="0"/>
              <a:t>Tetracycline</a:t>
            </a:r>
          </a:p>
          <a:p>
            <a:pPr lvl="1"/>
            <a:r>
              <a:rPr lang="en-US" dirty="0" smtClean="0"/>
              <a:t>Streptomycin </a:t>
            </a:r>
          </a:p>
          <a:p>
            <a:pPr lvl="2"/>
            <a:r>
              <a:rPr lang="en-US" dirty="0" smtClean="0"/>
              <a:t>Binds to the S12 Protein of the 30S subunit of the bacterial ribosome, interfering with the binding of </a:t>
            </a:r>
            <a:r>
              <a:rPr lang="en-US" dirty="0" err="1" smtClean="0"/>
              <a:t>formyl-methionyl-tRNA</a:t>
            </a:r>
            <a:r>
              <a:rPr lang="en-US" dirty="0" smtClean="0"/>
              <a:t> to the 30S subunit.</a:t>
            </a:r>
            <a:endParaRPr lang="en-US" baseline="30000" dirty="0" smtClean="0"/>
          </a:p>
          <a:p>
            <a:pPr lvl="2"/>
            <a:r>
              <a:rPr lang="en-US" dirty="0" smtClean="0"/>
              <a:t>This prevents initiation of protein synthesis and leads to death of microbial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17.17b</a:t>
            </a:r>
          </a:p>
        </p:txBody>
      </p:sp>
      <p:pic>
        <p:nvPicPr>
          <p:cNvPr id="245763" name="Picture 3" descr="17_17bRibosome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779463"/>
            <a:ext cx="7993063" cy="5299075"/>
          </a:xfrm>
          <a:prstGeom prst="rect">
            <a:avLst/>
          </a:prstGeom>
          <a:noFill/>
        </p:spPr>
      </p:pic>
      <p:sp>
        <p:nvSpPr>
          <p:cNvPr id="245764" name="Line 4"/>
          <p:cNvSpPr>
            <a:spLocks noChangeShapeType="1"/>
          </p:cNvSpPr>
          <p:nvPr/>
        </p:nvSpPr>
        <p:spPr bwMode="auto">
          <a:xfrm flipV="1">
            <a:off x="4165600" y="1104900"/>
            <a:ext cx="1646238" cy="7032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5" name="Line 5"/>
          <p:cNvSpPr>
            <a:spLocks noChangeShapeType="1"/>
          </p:cNvSpPr>
          <p:nvPr/>
        </p:nvSpPr>
        <p:spPr bwMode="auto">
          <a:xfrm flipV="1">
            <a:off x="4714875" y="2238375"/>
            <a:ext cx="1055688" cy="758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6" name="Line 6"/>
          <p:cNvSpPr>
            <a:spLocks noChangeShapeType="1"/>
          </p:cNvSpPr>
          <p:nvPr/>
        </p:nvSpPr>
        <p:spPr bwMode="auto">
          <a:xfrm flipH="1" flipV="1">
            <a:off x="1473200" y="2776538"/>
            <a:ext cx="1895475" cy="5016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7" name="Line 7"/>
          <p:cNvSpPr>
            <a:spLocks noChangeShapeType="1"/>
          </p:cNvSpPr>
          <p:nvPr/>
        </p:nvSpPr>
        <p:spPr bwMode="auto">
          <a:xfrm>
            <a:off x="5472113" y="3649663"/>
            <a:ext cx="625475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1565275" y="4630738"/>
            <a:ext cx="1479550" cy="3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>
            <a:off x="5322888" y="4878388"/>
            <a:ext cx="76993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H="1" flipV="1">
            <a:off x="2674938" y="1149350"/>
            <a:ext cx="1357312" cy="18399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4162425" y="1101725"/>
            <a:ext cx="1646238" cy="703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2" name="Line 12"/>
          <p:cNvSpPr>
            <a:spLocks noChangeShapeType="1"/>
          </p:cNvSpPr>
          <p:nvPr/>
        </p:nvSpPr>
        <p:spPr bwMode="auto">
          <a:xfrm flipH="1" flipV="1">
            <a:off x="2681288" y="1155700"/>
            <a:ext cx="1357312" cy="1839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 flipV="1">
            <a:off x="4711700" y="2238375"/>
            <a:ext cx="1055688" cy="758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 flipH="1" flipV="1">
            <a:off x="1470025" y="2773363"/>
            <a:ext cx="1895475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5468938" y="3649663"/>
            <a:ext cx="6254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>
            <a:off x="1562100" y="4630738"/>
            <a:ext cx="14795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5319713" y="4878388"/>
            <a:ext cx="769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5870575" y="933450"/>
            <a:ext cx="23320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Exit tunnel</a:t>
            </a:r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5864225" y="1968500"/>
            <a:ext cx="2867025" cy="596900"/>
            <a:chOff x="3694" y="1240"/>
            <a:chExt cx="1806" cy="376"/>
          </a:xfrm>
        </p:grpSpPr>
        <p:sp>
          <p:nvSpPr>
            <p:cNvPr id="245780" name="Text Box 20"/>
            <p:cNvSpPr txBox="1">
              <a:spLocks noChangeArrowheads="1"/>
            </p:cNvSpPr>
            <p:nvPr/>
          </p:nvSpPr>
          <p:spPr bwMode="auto">
            <a:xfrm>
              <a:off x="3694" y="1240"/>
              <a:ext cx="180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b="1"/>
                <a:t>A site (Aminoacyl-</a:t>
              </a:r>
              <a:br>
                <a:rPr lang="en-US" b="1"/>
              </a:br>
              <a:r>
                <a:rPr lang="en-US" b="1"/>
                <a:t>tRNA binding site)</a:t>
              </a:r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 flipV="1">
              <a:off x="4336" y="1444"/>
              <a:ext cx="1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782" name="Text Box 22"/>
          <p:cNvSpPr txBox="1">
            <a:spLocks noChangeArrowheads="1"/>
          </p:cNvSpPr>
          <p:nvPr/>
        </p:nvSpPr>
        <p:spPr bwMode="auto">
          <a:xfrm>
            <a:off x="6181725" y="46990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Small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245783" name="Text Box 23"/>
          <p:cNvSpPr txBox="1">
            <a:spLocks noChangeArrowheads="1"/>
          </p:cNvSpPr>
          <p:nvPr/>
        </p:nvSpPr>
        <p:spPr bwMode="auto">
          <a:xfrm>
            <a:off x="6181725" y="3454400"/>
            <a:ext cx="1212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Large</a:t>
            </a:r>
            <a:br>
              <a:rPr lang="en-US" b="1"/>
            </a:br>
            <a:r>
              <a:rPr lang="en-US" b="1"/>
              <a:t>subunit</a:t>
            </a:r>
          </a:p>
        </p:txBody>
      </p:sp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3984625" y="3416300"/>
            <a:ext cx="2428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4614863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5786" name="Text Box 26"/>
          <p:cNvSpPr txBox="1">
            <a:spLocks noChangeArrowheads="1"/>
          </p:cNvSpPr>
          <p:nvPr/>
        </p:nvSpPr>
        <p:spPr bwMode="auto">
          <a:xfrm>
            <a:off x="612775" y="768350"/>
            <a:ext cx="356393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P site (Peptidyl-tRNA</a:t>
            </a:r>
            <a:br>
              <a:rPr lang="en-US" b="1"/>
            </a:br>
            <a:r>
              <a:rPr lang="en-US" b="1"/>
              <a:t>binding site)</a:t>
            </a:r>
          </a:p>
        </p:txBody>
      </p:sp>
      <p:sp>
        <p:nvSpPr>
          <p:cNvPr id="245787" name="Line 27"/>
          <p:cNvSpPr>
            <a:spLocks noChangeShapeType="1"/>
          </p:cNvSpPr>
          <p:nvPr/>
        </p:nvSpPr>
        <p:spPr bwMode="auto">
          <a:xfrm flipV="1">
            <a:off x="1631950" y="1098550"/>
            <a:ext cx="16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88" name="Text Box 28"/>
          <p:cNvSpPr txBox="1">
            <a:spLocks noChangeArrowheads="1"/>
          </p:cNvSpPr>
          <p:nvPr/>
        </p:nvSpPr>
        <p:spPr bwMode="auto">
          <a:xfrm>
            <a:off x="593725" y="4451350"/>
            <a:ext cx="1871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mRNA</a:t>
            </a:r>
            <a:br>
              <a:rPr lang="en-US" b="1"/>
            </a:br>
            <a:r>
              <a:rPr lang="en-US" b="1"/>
              <a:t>binding site</a:t>
            </a:r>
          </a:p>
        </p:txBody>
      </p:sp>
      <p:sp>
        <p:nvSpPr>
          <p:cNvPr id="245789" name="Text Box 29"/>
          <p:cNvSpPr txBox="1">
            <a:spLocks noChangeArrowheads="1"/>
          </p:cNvSpPr>
          <p:nvPr/>
        </p:nvSpPr>
        <p:spPr bwMode="auto">
          <a:xfrm>
            <a:off x="612775" y="5530850"/>
            <a:ext cx="6797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(b) Schematic model showing binding sites</a:t>
            </a:r>
          </a:p>
        </p:txBody>
      </p:sp>
      <p:sp>
        <p:nvSpPr>
          <p:cNvPr id="245790" name="Text Box 30"/>
          <p:cNvSpPr txBox="1">
            <a:spLocks noChangeArrowheads="1"/>
          </p:cNvSpPr>
          <p:nvPr/>
        </p:nvSpPr>
        <p:spPr bwMode="auto">
          <a:xfrm>
            <a:off x="600075" y="2565400"/>
            <a:ext cx="1420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E site </a:t>
            </a:r>
            <a:br>
              <a:rPr lang="en-US" b="1"/>
            </a:br>
            <a:r>
              <a:rPr lang="en-US" b="1"/>
              <a:t>(Exit site)</a:t>
            </a:r>
          </a:p>
        </p:txBody>
      </p:sp>
      <p:sp>
        <p:nvSpPr>
          <p:cNvPr id="245791" name="Line 31"/>
          <p:cNvSpPr>
            <a:spLocks noChangeShapeType="1"/>
          </p:cNvSpPr>
          <p:nvPr/>
        </p:nvSpPr>
        <p:spPr bwMode="auto">
          <a:xfrm flipV="1">
            <a:off x="727075" y="3254375"/>
            <a:ext cx="1587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2" name="Text Box 32"/>
          <p:cNvSpPr txBox="1">
            <a:spLocks noChangeArrowheads="1"/>
          </p:cNvSpPr>
          <p:nvPr/>
        </p:nvSpPr>
        <p:spPr bwMode="auto">
          <a:xfrm>
            <a:off x="3398838" y="3408363"/>
            <a:ext cx="2428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91400" y="571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16.3</a:t>
            </a:r>
          </a:p>
        </p:txBody>
      </p:sp>
      <p:pic>
        <p:nvPicPr>
          <p:cNvPr id="523267" name="Picture 3" descr="16_03VirusInfecting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441325"/>
            <a:ext cx="8548687" cy="5975350"/>
          </a:xfrm>
          <a:prstGeom prst="rect">
            <a:avLst/>
          </a:prstGeom>
          <a:noFill/>
        </p:spPr>
      </p:pic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6829425" y="898525"/>
            <a:ext cx="8350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Phage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head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6808788" y="2520950"/>
            <a:ext cx="9271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Tail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sheath</a:t>
            </a: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6810375" y="3444875"/>
            <a:ext cx="1219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Tail fiber</a:t>
            </a: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6850063" y="4305300"/>
            <a:ext cx="6508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DNA</a:t>
            </a:r>
          </a:p>
        </p:txBody>
      </p:sp>
      <p:sp>
        <p:nvSpPr>
          <p:cNvPr id="523272" name="Text Box 8"/>
          <p:cNvSpPr txBox="1">
            <a:spLocks noChangeArrowheads="1"/>
          </p:cNvSpPr>
          <p:nvPr/>
        </p:nvSpPr>
        <p:spPr bwMode="auto">
          <a:xfrm>
            <a:off x="579438" y="5402263"/>
            <a:ext cx="12065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>
                <a:solidFill>
                  <a:schemeClr val="bg1"/>
                </a:solidFill>
              </a:rPr>
              <a:t>Bacterial</a:t>
            </a:r>
            <a:br>
              <a:rPr lang="en-US" sz="2200">
                <a:solidFill>
                  <a:schemeClr val="bg1"/>
                </a:solidFill>
              </a:rPr>
            </a:br>
            <a:r>
              <a:rPr lang="en-US" sz="2200">
                <a:solidFill>
                  <a:schemeClr val="bg1"/>
                </a:solidFill>
              </a:rPr>
              <a:t>cell</a:t>
            </a:r>
          </a:p>
        </p:txBody>
      </p:sp>
      <p:sp>
        <p:nvSpPr>
          <p:cNvPr id="523273" name="Text Box 9"/>
          <p:cNvSpPr txBox="1">
            <a:spLocks noChangeArrowheads="1"/>
          </p:cNvSpPr>
          <p:nvPr/>
        </p:nvSpPr>
        <p:spPr bwMode="auto">
          <a:xfrm rot="-5400000">
            <a:off x="8210551" y="5019675"/>
            <a:ext cx="10477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200"/>
              <a:t>100 nm</a:t>
            </a:r>
          </a:p>
        </p:txBody>
      </p:sp>
      <p:sp>
        <p:nvSpPr>
          <p:cNvPr id="523274" name="Line 10"/>
          <p:cNvSpPr>
            <a:spLocks noChangeShapeType="1"/>
          </p:cNvSpPr>
          <p:nvPr/>
        </p:nvSpPr>
        <p:spPr bwMode="auto">
          <a:xfrm>
            <a:off x="8382000" y="4341813"/>
            <a:ext cx="188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5" name="Line 11"/>
          <p:cNvSpPr>
            <a:spLocks noChangeShapeType="1"/>
          </p:cNvSpPr>
          <p:nvPr/>
        </p:nvSpPr>
        <p:spPr bwMode="auto">
          <a:xfrm>
            <a:off x="8386763" y="6224588"/>
            <a:ext cx="1857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6" name="Line 12"/>
          <p:cNvSpPr>
            <a:spLocks noChangeShapeType="1"/>
          </p:cNvSpPr>
          <p:nvPr/>
        </p:nvSpPr>
        <p:spPr bwMode="auto">
          <a:xfrm>
            <a:off x="8478838" y="4338638"/>
            <a:ext cx="0" cy="187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7" name="Line 13"/>
          <p:cNvSpPr>
            <a:spLocks noChangeShapeType="1"/>
          </p:cNvSpPr>
          <p:nvPr/>
        </p:nvSpPr>
        <p:spPr bwMode="auto">
          <a:xfrm flipH="1">
            <a:off x="5926138" y="1031875"/>
            <a:ext cx="806450" cy="3175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8" name="Line 14"/>
          <p:cNvSpPr>
            <a:spLocks noChangeShapeType="1"/>
          </p:cNvSpPr>
          <p:nvPr/>
        </p:nvSpPr>
        <p:spPr bwMode="auto">
          <a:xfrm flipH="1">
            <a:off x="5926138" y="1031875"/>
            <a:ext cx="80645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79" name="Line 15"/>
          <p:cNvSpPr>
            <a:spLocks noChangeShapeType="1"/>
          </p:cNvSpPr>
          <p:nvPr/>
        </p:nvSpPr>
        <p:spPr bwMode="auto">
          <a:xfrm flipH="1">
            <a:off x="5603875" y="2679700"/>
            <a:ext cx="1109663" cy="5429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0" name="Line 16"/>
          <p:cNvSpPr>
            <a:spLocks noChangeShapeType="1"/>
          </p:cNvSpPr>
          <p:nvPr/>
        </p:nvSpPr>
        <p:spPr bwMode="auto">
          <a:xfrm flipH="1">
            <a:off x="5603875" y="2679700"/>
            <a:ext cx="1103313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1" name="Line 17"/>
          <p:cNvSpPr>
            <a:spLocks noChangeShapeType="1"/>
          </p:cNvSpPr>
          <p:nvPr/>
        </p:nvSpPr>
        <p:spPr bwMode="auto">
          <a:xfrm flipH="1">
            <a:off x="6126163" y="3592513"/>
            <a:ext cx="639762" cy="2968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2" name="Line 18"/>
          <p:cNvSpPr>
            <a:spLocks noChangeShapeType="1"/>
          </p:cNvSpPr>
          <p:nvPr/>
        </p:nvSpPr>
        <p:spPr bwMode="auto">
          <a:xfrm flipH="1">
            <a:off x="6130925" y="3592513"/>
            <a:ext cx="6350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3" name="Line 19"/>
          <p:cNvSpPr>
            <a:spLocks noChangeShapeType="1"/>
          </p:cNvSpPr>
          <p:nvPr/>
        </p:nvSpPr>
        <p:spPr bwMode="auto">
          <a:xfrm flipH="1">
            <a:off x="5497513" y="4503738"/>
            <a:ext cx="1282700" cy="5953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3284" name="Line 20"/>
          <p:cNvSpPr>
            <a:spLocks noChangeShapeType="1"/>
          </p:cNvSpPr>
          <p:nvPr/>
        </p:nvSpPr>
        <p:spPr bwMode="auto">
          <a:xfrm flipH="1">
            <a:off x="5503863" y="4503738"/>
            <a:ext cx="1282700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229600" y="898525"/>
            <a:ext cx="61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17.17c</a:t>
            </a:r>
          </a:p>
        </p:txBody>
      </p:sp>
      <p:pic>
        <p:nvPicPr>
          <p:cNvPr id="247841" name="Picture 33" descr="17_17cRibosomeAnatom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574675"/>
            <a:ext cx="7273925" cy="5707063"/>
          </a:xfrm>
          <a:prstGeom prst="rect">
            <a:avLst/>
          </a:prstGeom>
          <a:noFill/>
        </p:spPr>
      </p:pic>
      <p:sp>
        <p:nvSpPr>
          <p:cNvPr id="247842" name="Line 34"/>
          <p:cNvSpPr>
            <a:spLocks noChangeShapeType="1"/>
          </p:cNvSpPr>
          <p:nvPr/>
        </p:nvSpPr>
        <p:spPr bwMode="auto">
          <a:xfrm>
            <a:off x="5195888" y="3617913"/>
            <a:ext cx="1208087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3" name="AutoShape 35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4" name="Line 36"/>
          <p:cNvSpPr>
            <a:spLocks noChangeShapeType="1"/>
          </p:cNvSpPr>
          <p:nvPr/>
        </p:nvSpPr>
        <p:spPr bwMode="auto">
          <a:xfrm flipV="1">
            <a:off x="5343525" y="2116138"/>
            <a:ext cx="1031875" cy="63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5" name="AutoShape 37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6" name="Line 38"/>
          <p:cNvSpPr>
            <a:spLocks noChangeShapeType="1"/>
          </p:cNvSpPr>
          <p:nvPr/>
        </p:nvSpPr>
        <p:spPr bwMode="auto">
          <a:xfrm>
            <a:off x="1435100" y="4157663"/>
            <a:ext cx="425450" cy="671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7" name="Line 39"/>
          <p:cNvSpPr>
            <a:spLocks noChangeShapeType="1"/>
          </p:cNvSpPr>
          <p:nvPr/>
        </p:nvSpPr>
        <p:spPr bwMode="auto">
          <a:xfrm flipV="1">
            <a:off x="3276600" y="955675"/>
            <a:ext cx="574675" cy="209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8" name="Line 40"/>
          <p:cNvSpPr>
            <a:spLocks noChangeShapeType="1"/>
          </p:cNvSpPr>
          <p:nvPr/>
        </p:nvSpPr>
        <p:spPr bwMode="auto">
          <a:xfrm>
            <a:off x="5202238" y="3617913"/>
            <a:ext cx="12080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49" name="Text Box 41"/>
          <p:cNvSpPr txBox="1">
            <a:spLocks noChangeArrowheads="1"/>
          </p:cNvSpPr>
          <p:nvPr/>
        </p:nvSpPr>
        <p:spPr bwMode="auto">
          <a:xfrm>
            <a:off x="1647825" y="1003300"/>
            <a:ext cx="15795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Amino end</a:t>
            </a:r>
          </a:p>
        </p:txBody>
      </p:sp>
      <p:sp>
        <p:nvSpPr>
          <p:cNvPr id="247850" name="AutoShape 42"/>
          <p:cNvSpPr>
            <a:spLocks/>
          </p:cNvSpPr>
          <p:nvPr/>
        </p:nvSpPr>
        <p:spPr bwMode="auto">
          <a:xfrm rot="8529925" flipH="1">
            <a:off x="4448175" y="633413"/>
            <a:ext cx="238125" cy="1631950"/>
          </a:xfrm>
          <a:prstGeom prst="rightBrace">
            <a:avLst>
              <a:gd name="adj1" fmla="val 5711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51" name="Text Box 43"/>
          <p:cNvSpPr txBox="1">
            <a:spLocks noChangeArrowheads="1"/>
          </p:cNvSpPr>
          <p:nvPr/>
        </p:nvSpPr>
        <p:spPr bwMode="auto">
          <a:xfrm>
            <a:off x="1006475" y="381635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mRNA</a:t>
            </a:r>
          </a:p>
        </p:txBody>
      </p:sp>
      <p:sp>
        <p:nvSpPr>
          <p:cNvPr id="247852" name="Text Box 44"/>
          <p:cNvSpPr txBox="1">
            <a:spLocks noChangeArrowheads="1"/>
          </p:cNvSpPr>
          <p:nvPr/>
        </p:nvSpPr>
        <p:spPr bwMode="auto">
          <a:xfrm>
            <a:off x="3756025" y="3397250"/>
            <a:ext cx="2047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47853" name="Text Box 45"/>
          <p:cNvSpPr txBox="1">
            <a:spLocks noChangeArrowheads="1"/>
          </p:cNvSpPr>
          <p:nvPr/>
        </p:nvSpPr>
        <p:spPr bwMode="auto">
          <a:xfrm>
            <a:off x="981075" y="5721350"/>
            <a:ext cx="63785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(c) Schematic model with mRNA and tRNA</a:t>
            </a:r>
          </a:p>
        </p:txBody>
      </p:sp>
      <p:sp>
        <p:nvSpPr>
          <p:cNvPr id="247854" name="Text Box 46"/>
          <p:cNvSpPr txBox="1">
            <a:spLocks noChangeArrowheads="1"/>
          </p:cNvSpPr>
          <p:nvPr/>
        </p:nvSpPr>
        <p:spPr bwMode="auto">
          <a:xfrm>
            <a:off x="1582738" y="5021263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5</a:t>
            </a:r>
            <a:r>
              <a:rPr lang="en-US" b="1">
                <a:sym typeface="Symbol" pitchFamily="84" charset="2"/>
              </a:rPr>
              <a:t></a:t>
            </a:r>
            <a:endParaRPr lang="en-US" b="1"/>
          </a:p>
        </p:txBody>
      </p:sp>
      <p:sp>
        <p:nvSpPr>
          <p:cNvPr id="247855" name="Text Box 47"/>
          <p:cNvSpPr txBox="1">
            <a:spLocks noChangeArrowheads="1"/>
          </p:cNvSpPr>
          <p:nvPr/>
        </p:nvSpPr>
        <p:spPr bwMode="auto">
          <a:xfrm>
            <a:off x="4225925" y="4902200"/>
            <a:ext cx="1543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Codons</a:t>
            </a:r>
          </a:p>
        </p:txBody>
      </p:sp>
      <p:sp>
        <p:nvSpPr>
          <p:cNvPr id="247856" name="Text Box 48"/>
          <p:cNvSpPr txBox="1">
            <a:spLocks noChangeArrowheads="1"/>
          </p:cNvSpPr>
          <p:nvPr/>
        </p:nvSpPr>
        <p:spPr bwMode="auto">
          <a:xfrm>
            <a:off x="7324725" y="3892550"/>
            <a:ext cx="2794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3</a:t>
            </a:r>
            <a:r>
              <a:rPr lang="en-US" b="1">
                <a:sym typeface="Symbol" pitchFamily="84" charset="2"/>
              </a:rPr>
              <a:t></a:t>
            </a:r>
            <a:endParaRPr lang="en-US" b="1"/>
          </a:p>
        </p:txBody>
      </p:sp>
      <p:sp>
        <p:nvSpPr>
          <p:cNvPr id="247857" name="Text Box 49"/>
          <p:cNvSpPr txBox="1">
            <a:spLocks noChangeArrowheads="1"/>
          </p:cNvSpPr>
          <p:nvPr/>
        </p:nvSpPr>
        <p:spPr bwMode="auto">
          <a:xfrm>
            <a:off x="6499225" y="3416300"/>
            <a:ext cx="94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tRNA</a:t>
            </a:r>
          </a:p>
        </p:txBody>
      </p:sp>
      <p:sp>
        <p:nvSpPr>
          <p:cNvPr id="247858" name="Text Box 50"/>
          <p:cNvSpPr txBox="1">
            <a:spLocks noChangeArrowheads="1"/>
          </p:cNvSpPr>
          <p:nvPr/>
        </p:nvSpPr>
        <p:spPr bwMode="auto">
          <a:xfrm>
            <a:off x="5057775" y="558800"/>
            <a:ext cx="3175000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Growing polypeptide</a:t>
            </a:r>
          </a:p>
        </p:txBody>
      </p:sp>
      <p:sp>
        <p:nvSpPr>
          <p:cNvPr id="247859" name="Text Box 51"/>
          <p:cNvSpPr txBox="1">
            <a:spLocks noChangeArrowheads="1"/>
          </p:cNvSpPr>
          <p:nvPr/>
        </p:nvSpPr>
        <p:spPr bwMode="auto">
          <a:xfrm>
            <a:off x="6473825" y="1200150"/>
            <a:ext cx="1554163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b="1"/>
              <a:t>Next amino</a:t>
            </a:r>
            <a:br>
              <a:rPr lang="en-US" b="1"/>
            </a:br>
            <a:r>
              <a:rPr lang="en-US" b="1"/>
              <a:t>acid to be</a:t>
            </a:r>
            <a:br>
              <a:rPr lang="en-US" b="1"/>
            </a:br>
            <a:r>
              <a:rPr lang="en-US" b="1"/>
              <a:t>added to</a:t>
            </a:r>
            <a:br>
              <a:rPr lang="en-US" b="1"/>
            </a:br>
            <a:r>
              <a:rPr lang="en-US" b="1"/>
              <a:t>polypeptide</a:t>
            </a:r>
            <a:br>
              <a:rPr lang="en-US" b="1"/>
            </a:br>
            <a:r>
              <a:rPr lang="en-US" b="1"/>
              <a:t>chain</a:t>
            </a:r>
          </a:p>
        </p:txBody>
      </p:sp>
      <p:sp>
        <p:nvSpPr>
          <p:cNvPr id="247860" name="AutoShape 52"/>
          <p:cNvSpPr>
            <a:spLocks/>
          </p:cNvSpPr>
          <p:nvPr/>
        </p:nvSpPr>
        <p:spPr bwMode="auto">
          <a:xfrm rot="-5400000">
            <a:off x="4960144" y="4502944"/>
            <a:ext cx="292100" cy="642938"/>
          </a:xfrm>
          <a:prstGeom prst="leftBrace">
            <a:avLst>
              <a:gd name="adj1" fmla="val 1834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1" name="Line 53"/>
          <p:cNvSpPr>
            <a:spLocks noChangeShapeType="1"/>
          </p:cNvSpPr>
          <p:nvPr/>
        </p:nvSpPr>
        <p:spPr bwMode="auto">
          <a:xfrm flipV="1">
            <a:off x="5349875" y="2116138"/>
            <a:ext cx="103187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2" name="Line 54"/>
          <p:cNvSpPr>
            <a:spLocks noChangeShapeType="1"/>
          </p:cNvSpPr>
          <p:nvPr/>
        </p:nvSpPr>
        <p:spPr bwMode="auto">
          <a:xfrm flipV="1">
            <a:off x="4652963" y="858838"/>
            <a:ext cx="3810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63" name="AutoShape 55"/>
          <p:cNvSpPr>
            <a:spLocks/>
          </p:cNvSpPr>
          <p:nvPr/>
        </p:nvSpPr>
        <p:spPr bwMode="auto">
          <a:xfrm rot="-5400000">
            <a:off x="4336257" y="4523581"/>
            <a:ext cx="292100" cy="601663"/>
          </a:xfrm>
          <a:prstGeom prst="leftBrace">
            <a:avLst>
              <a:gd name="adj1" fmla="val 1716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/>
              <a:t>Building a Polypeptide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534400" cy="3436937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The three stages of translation</a:t>
            </a:r>
            <a:endParaRPr lang="en-US" sz="3000" dirty="0"/>
          </a:p>
          <a:p>
            <a:pPr marL="977900" lvl="1" indent="-304800"/>
            <a:r>
              <a:rPr lang="en-US" dirty="0"/>
              <a:t>Initiation</a:t>
            </a:r>
          </a:p>
          <a:p>
            <a:pPr marL="977900" lvl="1" indent="-304800"/>
            <a:r>
              <a:rPr lang="en-US" dirty="0"/>
              <a:t>Elongation</a:t>
            </a:r>
          </a:p>
          <a:p>
            <a:pPr marL="977900" lvl="1" indent="-304800"/>
            <a:r>
              <a:rPr lang="en-US" dirty="0"/>
              <a:t>Termination</a:t>
            </a:r>
          </a:p>
          <a:p>
            <a:pPr marL="350838" indent="-350838"/>
            <a:r>
              <a:rPr lang="en-US" dirty="0"/>
              <a:t>All three stages require protein “factors” that aid in the translation </a:t>
            </a:r>
            <a:r>
              <a:rPr lang="en-US" dirty="0" smtClean="0"/>
              <a:t>process </a:t>
            </a:r>
            <a:endParaRPr lang="en-US" sz="3000" dirty="0"/>
          </a:p>
          <a:p>
            <a:pPr marL="350838" indent="-350838">
              <a:buFont typeface="Times" pitchFamily="84" charset="0"/>
              <a:buNone/>
            </a:pPr>
            <a:endParaRPr lang="en-US" sz="3000" dirty="0"/>
          </a:p>
        </p:txBody>
      </p:sp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447675"/>
            <a:ext cx="8534400" cy="1190625"/>
          </a:xfrm>
        </p:spPr>
        <p:txBody>
          <a:bodyPr anchor="t">
            <a:spAutoFit/>
          </a:bodyPr>
          <a:lstStyle/>
          <a:p>
            <a:r>
              <a:rPr lang="en-US" i="1"/>
              <a:t>Ribosome Association and Initiation of Translation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24050"/>
            <a:ext cx="8534400" cy="4444294"/>
          </a:xfrm>
        </p:spPr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 sz="2800" dirty="0"/>
              <a:t>The initiation stage of translation brings together mRNA, a </a:t>
            </a:r>
            <a:r>
              <a:rPr lang="en-US" sz="2800" dirty="0" err="1"/>
              <a:t>tRNA</a:t>
            </a:r>
            <a:r>
              <a:rPr lang="en-US" sz="2800" dirty="0"/>
              <a:t> with the first amino acid, and the two ribosomal subunits</a:t>
            </a:r>
          </a:p>
          <a:p>
            <a:pPr marL="350838" indent="-350838">
              <a:lnSpc>
                <a:spcPct val="95000"/>
              </a:lnSpc>
            </a:pPr>
            <a:r>
              <a:rPr lang="en-US" sz="2800" dirty="0"/>
              <a:t>First, a small ribosomal subunit binds with mRNA and a special initiator </a:t>
            </a:r>
            <a:r>
              <a:rPr lang="en-US" sz="2800" dirty="0" err="1"/>
              <a:t>tRNA</a:t>
            </a:r>
            <a:endParaRPr lang="en-US" sz="2800" dirty="0"/>
          </a:p>
          <a:p>
            <a:pPr marL="350838" indent="-350838">
              <a:lnSpc>
                <a:spcPct val="95000"/>
              </a:lnSpc>
            </a:pPr>
            <a:r>
              <a:rPr lang="en-US" sz="2800" dirty="0"/>
              <a:t>Then the small subunit moves along the mRNA until it reaches the start </a:t>
            </a:r>
            <a:r>
              <a:rPr lang="en-US" sz="2800" dirty="0" err="1"/>
              <a:t>codon</a:t>
            </a:r>
            <a:r>
              <a:rPr lang="en-US" sz="2800" dirty="0"/>
              <a:t> (AUG)</a:t>
            </a:r>
          </a:p>
          <a:p>
            <a:pPr marL="350838" indent="-350838">
              <a:lnSpc>
                <a:spcPct val="95000"/>
              </a:lnSpc>
            </a:pPr>
            <a:r>
              <a:rPr lang="en-US" sz="2800" dirty="0"/>
              <a:t>Proteins called initiation factors bring in the large subunit that completes the translation initiation </a:t>
            </a:r>
            <a:r>
              <a:rPr lang="en-US" sz="2800" dirty="0" smtClean="0"/>
              <a:t>complex</a:t>
            </a:r>
            <a:endParaRPr lang="en-US" sz="2800" dirty="0"/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8806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17.18</a:t>
            </a:r>
          </a:p>
        </p:txBody>
      </p:sp>
      <p:pic>
        <p:nvPicPr>
          <p:cNvPr id="151555" name="Picture 3" descr="17_18TranslationInitiatio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090613"/>
            <a:ext cx="8548687" cy="4676775"/>
          </a:xfrm>
          <a:prstGeom prst="rect">
            <a:avLst/>
          </a:prstGeom>
          <a:noFill/>
        </p:spPr>
      </p:pic>
      <p:sp>
        <p:nvSpPr>
          <p:cNvPr id="151556" name="AutoShape 4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292100" y="3048000"/>
            <a:ext cx="9112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/>
            <a:r>
              <a:rPr lang="en-US" sz="1900" b="1"/>
              <a:t>Initiator</a:t>
            </a:r>
            <a:br>
              <a:rPr lang="en-US" sz="1900" b="1"/>
            </a:br>
            <a:r>
              <a:rPr lang="en-US" sz="1900" b="1"/>
              <a:t>tRNA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495300" y="3886200"/>
            <a:ext cx="784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mRNA</a:t>
            </a: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3579813" y="204152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473700" y="4260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3409950" y="438150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1381125" y="4584700"/>
            <a:ext cx="1330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Start codon</a:t>
            </a:r>
          </a:p>
        </p:txBody>
      </p:sp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1219200" y="3454400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 flipH="1">
            <a:off x="882650" y="4495800"/>
            <a:ext cx="311150" cy="660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2889250" y="4800600"/>
            <a:ext cx="349250" cy="13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 flipH="1" flipV="1">
            <a:off x="5899150" y="2432050"/>
            <a:ext cx="1016000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3246438" y="4806950"/>
            <a:ext cx="11652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Small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331788" y="5175250"/>
            <a:ext cx="21367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mRNA binding site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8548688" y="438308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5543550" y="5168900"/>
            <a:ext cx="32670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Translation initiation complex</a:t>
            </a: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2638425" y="23574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2" name="Text Box 20"/>
          <p:cNvSpPr txBox="1">
            <a:spLocks noChangeArrowheads="1"/>
          </p:cNvSpPr>
          <p:nvPr/>
        </p:nvSpPr>
        <p:spPr bwMode="auto">
          <a:xfrm>
            <a:off x="3575050" y="23558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2620963" y="2039938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3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2863850" y="2035175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3116263" y="2436813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3119438" y="2125663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1577" name="Text Box 25"/>
          <p:cNvSpPr txBox="1">
            <a:spLocks noChangeArrowheads="1"/>
          </p:cNvSpPr>
          <p:nvPr/>
        </p:nvSpPr>
        <p:spPr bwMode="auto">
          <a:xfrm>
            <a:off x="2873375" y="23749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3370263" y="2395538"/>
            <a:ext cx="1762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3375025" y="2070100"/>
            <a:ext cx="1762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4867275" y="2811463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</a:t>
            </a:r>
          </a:p>
        </p:txBody>
      </p:sp>
      <p:sp>
        <p:nvSpPr>
          <p:cNvPr id="151581" name="Text Box 29"/>
          <p:cNvSpPr txBox="1">
            <a:spLocks noChangeArrowheads="1"/>
          </p:cNvSpPr>
          <p:nvPr/>
        </p:nvSpPr>
        <p:spPr bwMode="auto">
          <a:xfrm>
            <a:off x="5578475" y="2171700"/>
            <a:ext cx="722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P site</a:t>
            </a:r>
          </a:p>
        </p:txBody>
      </p:sp>
      <p:sp>
        <p:nvSpPr>
          <p:cNvPr id="151582" name="Text Box 30"/>
          <p:cNvSpPr txBox="1">
            <a:spLocks noChangeArrowheads="1"/>
          </p:cNvSpPr>
          <p:nvPr/>
        </p:nvSpPr>
        <p:spPr bwMode="auto">
          <a:xfrm>
            <a:off x="5053013" y="29305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/>
              <a:t>i</a:t>
            </a:r>
          </a:p>
        </p:txBody>
      </p:sp>
      <p:sp>
        <p:nvSpPr>
          <p:cNvPr id="151583" name="Text Box 31"/>
          <p:cNvSpPr txBox="1">
            <a:spLocks noChangeArrowheads="1"/>
          </p:cNvSpPr>
          <p:nvPr/>
        </p:nvSpPr>
        <p:spPr bwMode="auto">
          <a:xfrm>
            <a:off x="4935538" y="312102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500" b="1">
                <a:sym typeface="Symbol" pitchFamily="84" charset="2"/>
              </a:rPr>
              <a:t></a:t>
            </a:r>
            <a:endParaRPr lang="en-US" sz="1500" b="1"/>
          </a:p>
        </p:txBody>
      </p:sp>
      <p:sp>
        <p:nvSpPr>
          <p:cNvPr id="151584" name="Text Box 32"/>
          <p:cNvSpPr txBox="1">
            <a:spLocks noChangeArrowheads="1"/>
          </p:cNvSpPr>
          <p:nvPr/>
        </p:nvSpPr>
        <p:spPr bwMode="auto">
          <a:xfrm>
            <a:off x="3992563" y="3357563"/>
            <a:ext cx="4191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GTP</a:t>
            </a:r>
          </a:p>
        </p:txBody>
      </p:sp>
      <p:sp>
        <p:nvSpPr>
          <p:cNvPr id="151585" name="Text Box 33"/>
          <p:cNvSpPr txBox="1">
            <a:spLocks noChangeArrowheads="1"/>
          </p:cNvSpPr>
          <p:nvPr/>
        </p:nvSpPr>
        <p:spPr bwMode="auto">
          <a:xfrm>
            <a:off x="4729163" y="3357563"/>
            <a:ext cx="5429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GDP</a:t>
            </a:r>
          </a:p>
        </p:txBody>
      </p:sp>
      <p:sp>
        <p:nvSpPr>
          <p:cNvPr id="151586" name="Text Box 34"/>
          <p:cNvSpPr txBox="1">
            <a:spLocks noChangeArrowheads="1"/>
          </p:cNvSpPr>
          <p:nvPr/>
        </p:nvSpPr>
        <p:spPr bwMode="auto">
          <a:xfrm rot="-549679">
            <a:off x="1876425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51587" name="Text Box 35"/>
          <p:cNvSpPr txBox="1">
            <a:spLocks noChangeArrowheads="1"/>
          </p:cNvSpPr>
          <p:nvPr/>
        </p:nvSpPr>
        <p:spPr bwMode="auto">
          <a:xfrm rot="-549679">
            <a:off x="7029450" y="2352675"/>
            <a:ext cx="3667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600" b="1">
                <a:solidFill>
                  <a:schemeClr val="bg1"/>
                </a:solidFill>
              </a:rPr>
              <a:t>Met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151588" name="Text Box 36"/>
          <p:cNvSpPr txBox="1">
            <a:spLocks noChangeArrowheads="1"/>
          </p:cNvSpPr>
          <p:nvPr/>
        </p:nvSpPr>
        <p:spPr bwMode="auto">
          <a:xfrm>
            <a:off x="7720013" y="1085850"/>
            <a:ext cx="11017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Large</a:t>
            </a:r>
            <a:br>
              <a:rPr lang="en-US" sz="1800" b="1"/>
            </a:br>
            <a:r>
              <a:rPr lang="en-US" sz="1800" b="1"/>
              <a:t>ribosomal</a:t>
            </a:r>
            <a:br>
              <a:rPr lang="en-US" sz="1800" b="1"/>
            </a:br>
            <a:r>
              <a:rPr lang="en-US" sz="1800" b="1"/>
              <a:t>subunit</a:t>
            </a:r>
          </a:p>
        </p:txBody>
      </p:sp>
      <p:sp>
        <p:nvSpPr>
          <p:cNvPr id="151589" name="Line 37"/>
          <p:cNvSpPr>
            <a:spLocks noChangeShapeType="1"/>
          </p:cNvSpPr>
          <p:nvPr/>
        </p:nvSpPr>
        <p:spPr bwMode="auto">
          <a:xfrm>
            <a:off x="5888038" y="2438400"/>
            <a:ext cx="104140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90" name="Line 38"/>
          <p:cNvSpPr>
            <a:spLocks noChangeShapeType="1"/>
          </p:cNvSpPr>
          <p:nvPr/>
        </p:nvSpPr>
        <p:spPr bwMode="auto">
          <a:xfrm flipH="1">
            <a:off x="7670800" y="1887538"/>
            <a:ext cx="287338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6654800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E</a:t>
            </a: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7523163" y="3673475"/>
            <a:ext cx="1682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/>
              <a:t>A</a:t>
            </a:r>
          </a:p>
        </p:txBody>
      </p:sp>
      <p:sp>
        <p:nvSpPr>
          <p:cNvPr id="151593" name="AutoShape 41"/>
          <p:cNvSpPr>
            <a:spLocks/>
          </p:cNvSpPr>
          <p:nvPr/>
        </p:nvSpPr>
        <p:spPr bwMode="auto">
          <a:xfrm rot="-5400000">
            <a:off x="1937544" y="4307682"/>
            <a:ext cx="160337" cy="469900"/>
          </a:xfrm>
          <a:prstGeom prst="leftBrace">
            <a:avLst>
              <a:gd name="adj1" fmla="val 2442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330200" y="4222750"/>
            <a:ext cx="231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900" b="1"/>
              <a:t>5</a:t>
            </a:r>
            <a:r>
              <a:rPr lang="en-US" sz="1900" b="1">
                <a:sym typeface="Symbol" pitchFamily="84" charset="2"/>
              </a:rPr>
              <a:t></a:t>
            </a:r>
            <a:endParaRPr lang="en-US" sz="1900" b="1"/>
          </a:p>
        </p:txBody>
      </p:sp>
      <p:sp>
        <p:nvSpPr>
          <p:cNvPr id="43" name="TextBox 42"/>
          <p:cNvSpPr txBox="1"/>
          <p:nvPr/>
        </p:nvSpPr>
        <p:spPr>
          <a:xfrm>
            <a:off x="533400" y="60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(63-64)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5600" y="228600"/>
            <a:ext cx="5389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42710" y="6204171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Translation Initiation Animation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Elongation of the Polypeptide Chain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4775"/>
            <a:ext cx="8382000" cy="4106863"/>
          </a:xfrm>
        </p:spPr>
        <p:txBody>
          <a:bodyPr>
            <a:spAutoFit/>
          </a:bodyPr>
          <a:lstStyle/>
          <a:p>
            <a:pPr marL="350838" indent="-350838"/>
            <a:r>
              <a:rPr lang="en-US"/>
              <a:t>During the elongation stage, amino acids are added one by one to the preceding amino acid at the C-terminus of the growing chain</a:t>
            </a:r>
          </a:p>
          <a:p>
            <a:pPr marL="350838" indent="-350838"/>
            <a:r>
              <a:rPr lang="en-US"/>
              <a:t>Each addition involves proteins called elongation factors and occurs in three steps: codon recognition, peptide bond formation, and translocation</a:t>
            </a:r>
          </a:p>
          <a:p>
            <a:pPr marL="350838" indent="-350838"/>
            <a:r>
              <a:rPr lang="en-US"/>
              <a:t>Translation proceeds along the mRNA in a 5′ to 3′ direction</a:t>
            </a:r>
          </a:p>
        </p:txBody>
      </p:sp>
      <p:grpSp>
        <p:nvGrpSpPr>
          <p:cNvPr id="9011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 descr="17_19TranslationElong_4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38" y="136525"/>
            <a:ext cx="7756525" cy="6584950"/>
          </a:xfrm>
          <a:prstGeom prst="rect">
            <a:avLst/>
          </a:prstGeom>
          <a:noFill/>
        </p:spPr>
      </p:pic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2613025" y="184150"/>
            <a:ext cx="15462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Amino end of</a:t>
            </a:r>
            <a:br>
              <a:rPr lang="en-US" sz="1800" b="1"/>
            </a:br>
            <a:r>
              <a:rPr lang="en-US" sz="1800" b="1"/>
              <a:t>polypeptide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3279775" y="1390650"/>
            <a:ext cx="733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mRNA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3540125" y="191135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5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4492625" y="121285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4976813" y="1736725"/>
            <a:ext cx="277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A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253961" name="Text Box 9"/>
          <p:cNvSpPr txBox="1">
            <a:spLocks noChangeArrowheads="1"/>
          </p:cNvSpPr>
          <p:nvPr/>
        </p:nvSpPr>
        <p:spPr bwMode="auto">
          <a:xfrm>
            <a:off x="5940425" y="1282700"/>
            <a:ext cx="2952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3</a:t>
            </a:r>
            <a:r>
              <a:rPr lang="en-US" sz="1800" b="1">
                <a:sym typeface="Symbol" pitchFamily="84" charset="2"/>
              </a:rPr>
              <a:t></a:t>
            </a:r>
            <a:endParaRPr lang="en-US" sz="1800" b="1"/>
          </a:p>
        </p:txBody>
      </p:sp>
      <p:sp>
        <p:nvSpPr>
          <p:cNvPr id="253962" name="Text Box 10"/>
          <p:cNvSpPr txBox="1">
            <a:spLocks noChangeArrowheads="1"/>
          </p:cNvSpPr>
          <p:nvPr/>
        </p:nvSpPr>
        <p:spPr bwMode="auto">
          <a:xfrm>
            <a:off x="6899275" y="3416300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63" name="Text Box 11"/>
          <p:cNvSpPr txBox="1">
            <a:spLocks noChangeArrowheads="1"/>
          </p:cNvSpPr>
          <p:nvPr/>
        </p:nvSpPr>
        <p:spPr bwMode="auto">
          <a:xfrm>
            <a:off x="5853113" y="1914525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253964" name="Text Box 12"/>
          <p:cNvSpPr txBox="1">
            <a:spLocks noChangeArrowheads="1"/>
          </p:cNvSpPr>
          <p:nvPr/>
        </p:nvSpPr>
        <p:spPr bwMode="auto">
          <a:xfrm>
            <a:off x="5802313" y="2222500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253965" name="Text Box 13"/>
          <p:cNvSpPr txBox="1">
            <a:spLocks noChangeArrowheads="1"/>
          </p:cNvSpPr>
          <p:nvPr/>
        </p:nvSpPr>
        <p:spPr bwMode="auto">
          <a:xfrm>
            <a:off x="6124575" y="2224088"/>
            <a:ext cx="87313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84" charset="2"/>
              </a:rPr>
              <a:t></a:t>
            </a:r>
            <a:endParaRPr lang="en-US" sz="1000" b="1"/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6276975" y="2227263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253967" name="Text Box 15"/>
          <p:cNvSpPr txBox="1">
            <a:spLocks noChangeArrowheads="1"/>
          </p:cNvSpPr>
          <p:nvPr/>
        </p:nvSpPr>
        <p:spPr bwMode="auto">
          <a:xfrm>
            <a:off x="6388100" y="2281238"/>
            <a:ext cx="8731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253968" name="Text Box 16"/>
          <p:cNvSpPr txBox="1">
            <a:spLocks noChangeArrowheads="1"/>
          </p:cNvSpPr>
          <p:nvPr/>
        </p:nvSpPr>
        <p:spPr bwMode="auto">
          <a:xfrm>
            <a:off x="7134225" y="397033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7405688" y="39671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253970" name="Text Box 18"/>
          <p:cNvSpPr txBox="1">
            <a:spLocks noChangeArrowheads="1"/>
          </p:cNvSpPr>
          <p:nvPr/>
        </p:nvSpPr>
        <p:spPr bwMode="auto">
          <a:xfrm>
            <a:off x="4595813" y="5622925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71" name="Text Box 19"/>
          <p:cNvSpPr txBox="1">
            <a:spLocks noChangeArrowheads="1"/>
          </p:cNvSpPr>
          <p:nvPr/>
        </p:nvSpPr>
        <p:spPr bwMode="auto">
          <a:xfrm>
            <a:off x="4830763" y="6176963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253972" name="Text Box 20"/>
          <p:cNvSpPr txBox="1">
            <a:spLocks noChangeArrowheads="1"/>
          </p:cNvSpPr>
          <p:nvPr/>
        </p:nvSpPr>
        <p:spPr bwMode="auto">
          <a:xfrm>
            <a:off x="5102225" y="6173788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253973" name="Text Box 21"/>
          <p:cNvSpPr txBox="1">
            <a:spLocks noChangeArrowheads="1"/>
          </p:cNvSpPr>
          <p:nvPr/>
        </p:nvSpPr>
        <p:spPr bwMode="auto">
          <a:xfrm>
            <a:off x="3846513" y="4954588"/>
            <a:ext cx="2651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GTP</a:t>
            </a:r>
          </a:p>
        </p:txBody>
      </p:sp>
      <p:sp>
        <p:nvSpPr>
          <p:cNvPr id="253974" name="Text Box 22"/>
          <p:cNvSpPr txBox="1">
            <a:spLocks noChangeArrowheads="1"/>
          </p:cNvSpPr>
          <p:nvPr/>
        </p:nvSpPr>
        <p:spPr bwMode="auto">
          <a:xfrm>
            <a:off x="3492500" y="4581525"/>
            <a:ext cx="26511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/>
              <a:t>GDP</a:t>
            </a:r>
          </a:p>
        </p:txBody>
      </p:sp>
      <p:sp>
        <p:nvSpPr>
          <p:cNvPr id="253975" name="Text Box 23"/>
          <p:cNvSpPr txBox="1">
            <a:spLocks noChangeArrowheads="1"/>
          </p:cNvSpPr>
          <p:nvPr/>
        </p:nvSpPr>
        <p:spPr bwMode="auto">
          <a:xfrm>
            <a:off x="3814763" y="4583113"/>
            <a:ext cx="87312" cy="9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1000" b="1">
                <a:sym typeface="Symbol" pitchFamily="84" charset="2"/>
              </a:rPr>
              <a:t></a:t>
            </a:r>
            <a:endParaRPr lang="en-US" sz="1000" b="1"/>
          </a:p>
        </p:txBody>
      </p:sp>
      <p:sp>
        <p:nvSpPr>
          <p:cNvPr id="253976" name="Text Box 24"/>
          <p:cNvSpPr txBox="1">
            <a:spLocks noChangeArrowheads="1"/>
          </p:cNvSpPr>
          <p:nvPr/>
        </p:nvSpPr>
        <p:spPr bwMode="auto">
          <a:xfrm>
            <a:off x="3967163" y="4586288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900" b="1"/>
              <a:t>P</a:t>
            </a:r>
          </a:p>
        </p:txBody>
      </p:sp>
      <p:sp>
        <p:nvSpPr>
          <p:cNvPr id="253977" name="Text Box 25"/>
          <p:cNvSpPr txBox="1">
            <a:spLocks noChangeArrowheads="1"/>
          </p:cNvSpPr>
          <p:nvPr/>
        </p:nvSpPr>
        <p:spPr bwMode="auto">
          <a:xfrm>
            <a:off x="4078288" y="4640263"/>
            <a:ext cx="87312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80000"/>
              </a:lnSpc>
            </a:pPr>
            <a:r>
              <a:rPr lang="en-US" sz="800" b="1"/>
              <a:t>i</a:t>
            </a:r>
          </a:p>
        </p:txBody>
      </p:sp>
      <p:sp>
        <p:nvSpPr>
          <p:cNvPr id="253978" name="Text Box 26"/>
          <p:cNvSpPr txBox="1">
            <a:spLocks noChangeArrowheads="1"/>
          </p:cNvSpPr>
          <p:nvPr/>
        </p:nvSpPr>
        <p:spPr bwMode="auto">
          <a:xfrm>
            <a:off x="2676525" y="394970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P</a:t>
            </a:r>
          </a:p>
        </p:txBody>
      </p:sp>
      <p:sp>
        <p:nvSpPr>
          <p:cNvPr id="253979" name="Text Box 27"/>
          <p:cNvSpPr txBox="1">
            <a:spLocks noChangeArrowheads="1"/>
          </p:cNvSpPr>
          <p:nvPr/>
        </p:nvSpPr>
        <p:spPr bwMode="auto">
          <a:xfrm>
            <a:off x="2952750" y="3956050"/>
            <a:ext cx="1397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400" b="1"/>
              <a:t>A</a:t>
            </a:r>
            <a:endParaRPr lang="en-US" sz="1200" b="1"/>
          </a:p>
        </p:txBody>
      </p:sp>
      <p:sp>
        <p:nvSpPr>
          <p:cNvPr id="253980" name="Text Box 28"/>
          <p:cNvSpPr txBox="1">
            <a:spLocks noChangeArrowheads="1"/>
          </p:cNvSpPr>
          <p:nvPr/>
        </p:nvSpPr>
        <p:spPr bwMode="auto">
          <a:xfrm>
            <a:off x="2414588" y="3402013"/>
            <a:ext cx="1365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730250" y="1647825"/>
            <a:ext cx="2625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800" b="1"/>
              <a:t>Ribosome ready for</a:t>
            </a:r>
            <a:br>
              <a:rPr lang="en-US" sz="1800" b="1"/>
            </a:br>
            <a:r>
              <a:rPr lang="en-US" sz="1800" b="1"/>
              <a:t>next aminoacyl tRNA</a:t>
            </a:r>
          </a:p>
        </p:txBody>
      </p:sp>
      <p:sp>
        <p:nvSpPr>
          <p:cNvPr id="253982" name="Text Box 30"/>
          <p:cNvSpPr txBox="1">
            <a:spLocks noChangeArrowheads="1"/>
          </p:cNvSpPr>
          <p:nvPr/>
        </p:nvSpPr>
        <p:spPr bwMode="auto">
          <a:xfrm>
            <a:off x="4678363" y="1738313"/>
            <a:ext cx="282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80000"/>
              </a:lnSpc>
            </a:pPr>
            <a:r>
              <a:rPr lang="en-US" sz="1200" b="1"/>
              <a:t>P</a:t>
            </a:r>
            <a:br>
              <a:rPr lang="en-US" sz="1200" b="1"/>
            </a:br>
            <a:r>
              <a:rPr lang="en-US" sz="1200" b="1"/>
              <a:t>site</a:t>
            </a: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17.19-4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" y="4800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Steps of Elongation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is </a:t>
            </a:r>
            <a:r>
              <a:rPr lang="en-US" b="1" i="1" u="sng" dirty="0" err="1" smtClean="0"/>
              <a:t>Codon</a:t>
            </a:r>
            <a:r>
              <a:rPr lang="en-US" b="1" i="1" u="sng" dirty="0" smtClean="0"/>
              <a:t> Recognition</a:t>
            </a:r>
          </a:p>
          <a:p>
            <a:pPr lvl="1"/>
            <a:r>
              <a:rPr lang="en-US" dirty="0" smtClean="0"/>
              <a:t>Requires hydrolysis of GTP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b="1" i="1" u="sng" dirty="0" smtClean="0"/>
              <a:t>Peptide Bond Formation </a:t>
            </a:r>
            <a:r>
              <a:rPr lang="en-US" dirty="0" smtClean="0"/>
              <a:t>between amino acids in the A and P sites, catalyzed by the ribosome</a:t>
            </a:r>
          </a:p>
          <a:p>
            <a:pPr lvl="1"/>
            <a:r>
              <a:rPr lang="en-US" dirty="0" smtClean="0"/>
              <a:t>Removes the amino acid from the </a:t>
            </a:r>
            <a:r>
              <a:rPr lang="en-US" dirty="0" err="1" smtClean="0"/>
              <a:t>tRNA</a:t>
            </a:r>
            <a:r>
              <a:rPr lang="en-US" dirty="0" smtClean="0"/>
              <a:t> that carried it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b="1" i="1" u="sng" dirty="0" smtClean="0"/>
              <a:t>Translocation</a:t>
            </a:r>
            <a:r>
              <a:rPr lang="en-US" dirty="0" smtClean="0"/>
              <a:t> of </a:t>
            </a:r>
            <a:r>
              <a:rPr lang="en-US" dirty="0" err="1" smtClean="0"/>
              <a:t>tRNA</a:t>
            </a:r>
            <a:r>
              <a:rPr lang="en-US" dirty="0" smtClean="0"/>
              <a:t> in the A site to the P site, while at the same time moving the </a:t>
            </a:r>
            <a:r>
              <a:rPr lang="en-US" dirty="0" err="1" smtClean="0"/>
              <a:t>tRNA</a:t>
            </a:r>
            <a:r>
              <a:rPr lang="en-US" dirty="0" smtClean="0"/>
              <a:t> in the P site to the E site</a:t>
            </a:r>
          </a:p>
          <a:p>
            <a:pPr lvl="1"/>
            <a:r>
              <a:rPr lang="en-US" dirty="0" smtClean="0"/>
              <a:t> mRNA is moved through the ribosome 5’end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</a:p>
          <a:p>
            <a:pPr lvl="1"/>
            <a:endParaRPr lang="en-US" baseline="30000" dirty="0" smtClean="0"/>
          </a:p>
          <a:p>
            <a:r>
              <a:rPr lang="en-US" dirty="0"/>
              <a:t>http://highered.mheducation.com/sites/0072943696/student_view0/chapter3/animation__how_translation_works.html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6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1600" y="438150"/>
            <a:ext cx="8534400" cy="641350"/>
          </a:xfrm>
        </p:spPr>
        <p:txBody>
          <a:bodyPr anchor="t">
            <a:spAutoFit/>
          </a:bodyPr>
          <a:lstStyle/>
          <a:p>
            <a:r>
              <a:rPr lang="en-US" i="1"/>
              <a:t>Termination of Translation</a:t>
            </a: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73188"/>
            <a:ext cx="8229600" cy="5312223"/>
          </a:xfrm>
        </p:spPr>
        <p:txBody>
          <a:bodyPr>
            <a:spAutoFit/>
          </a:bodyPr>
          <a:lstStyle/>
          <a:p>
            <a:pPr marL="350838" indent="-350838"/>
            <a:r>
              <a:rPr lang="en-US" dirty="0"/>
              <a:t>Termination occurs when a stop </a:t>
            </a:r>
            <a:r>
              <a:rPr lang="en-US" dirty="0" err="1"/>
              <a:t>codon</a:t>
            </a:r>
            <a:r>
              <a:rPr lang="en-US" dirty="0"/>
              <a:t> in the mRNA reaches the A site of the ribosome</a:t>
            </a:r>
          </a:p>
          <a:p>
            <a:pPr marL="350838" indent="-350838"/>
            <a:r>
              <a:rPr lang="en-US" dirty="0"/>
              <a:t>The A site accepts a protein called a release factor</a:t>
            </a:r>
          </a:p>
          <a:p>
            <a:pPr marL="350838" indent="-350838"/>
            <a:r>
              <a:rPr lang="en-US" dirty="0"/>
              <a:t>The release factor causes the addition of a water molecule instead of an amino acid</a:t>
            </a:r>
          </a:p>
          <a:p>
            <a:pPr marL="350838" indent="-350838"/>
            <a:r>
              <a:rPr lang="en-US" dirty="0"/>
              <a:t>This reaction releases the polypeptide, and the translation assembly then comes </a:t>
            </a:r>
            <a:r>
              <a:rPr lang="en-US" dirty="0" smtClean="0"/>
              <a:t>apart </a:t>
            </a:r>
            <a:endParaRPr lang="en-US" dirty="0"/>
          </a:p>
        </p:txBody>
      </p:sp>
      <p:grpSp>
        <p:nvGrpSpPr>
          <p:cNvPr id="92166" name="Group 6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2167" name="Rectangle 7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2438400" y="5973761"/>
            <a:ext cx="535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dirty="0">
                <a:hlinkClick r:id="rId3"/>
              </a:rPr>
              <a:t>Translation Termination Animation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17.20-3</a:t>
            </a:r>
          </a:p>
        </p:txBody>
      </p:sp>
      <p:pic>
        <p:nvPicPr>
          <p:cNvPr id="258051" name="Picture 3" descr="17_20TranslationTerm_3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2024063"/>
            <a:ext cx="8548687" cy="2809875"/>
          </a:xfrm>
          <a:prstGeom prst="rect">
            <a:avLst/>
          </a:prstGeom>
          <a:noFill/>
        </p:spPr>
      </p:pic>
      <p:sp>
        <p:nvSpPr>
          <p:cNvPr id="258052" name="Line 4"/>
          <p:cNvSpPr>
            <a:spLocks noChangeShapeType="1"/>
          </p:cNvSpPr>
          <p:nvPr/>
        </p:nvSpPr>
        <p:spPr bwMode="auto">
          <a:xfrm flipV="1">
            <a:off x="1758950" y="3929063"/>
            <a:ext cx="3175" cy="3270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3" name="AutoShape 5"/>
          <p:cNvSpPr>
            <a:spLocks/>
          </p:cNvSpPr>
          <p:nvPr/>
        </p:nvSpPr>
        <p:spPr bwMode="auto">
          <a:xfrm rot="5400000">
            <a:off x="1703388" y="3757613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2079625" y="2311400"/>
            <a:ext cx="784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Release</a:t>
            </a:r>
            <a:br>
              <a:rPr lang="en-US" sz="1400" b="1"/>
            </a:br>
            <a:r>
              <a:rPr lang="en-US" sz="1400" b="1"/>
              <a:t>factor</a:t>
            </a:r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1803400" y="2711450"/>
            <a:ext cx="37465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1758950" y="3925888"/>
            <a:ext cx="317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1158875" y="4241800"/>
            <a:ext cx="9937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Stop codon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1152525" y="4438650"/>
            <a:ext cx="172402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(UAG, UAA, or UGA)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2708275" y="3498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352425" y="3879850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1" name="AutoShape 13"/>
          <p:cNvSpPr>
            <a:spLocks/>
          </p:cNvSpPr>
          <p:nvPr/>
        </p:nvSpPr>
        <p:spPr bwMode="auto">
          <a:xfrm rot="5400000">
            <a:off x="1703388" y="3754438"/>
            <a:ext cx="114300" cy="234950"/>
          </a:xfrm>
          <a:prstGeom prst="rightBrace">
            <a:avLst>
              <a:gd name="adj1" fmla="val 1713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5849938" y="35004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3502025" y="38719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>
            <a:off x="5716588" y="2438400"/>
            <a:ext cx="1041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Free</a:t>
            </a:r>
            <a:br>
              <a:rPr lang="en-US" sz="1400" b="1"/>
            </a:br>
            <a:r>
              <a:rPr lang="en-US" sz="1400" b="1"/>
              <a:t>polypeptide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5849938" y="38560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6078538" y="3851275"/>
            <a:ext cx="2667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GTP</a:t>
            </a:r>
            <a:endParaRPr lang="en-US" sz="1400" b="1"/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6321425" y="3198813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5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8656638" y="3767138"/>
            <a:ext cx="1809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/>
              <a:t>3</a:t>
            </a:r>
            <a:r>
              <a:rPr lang="en-US" sz="1400" b="1">
                <a:sym typeface="Symbol" pitchFamily="84" charset="2"/>
              </a:rPr>
              <a:t></a:t>
            </a:r>
            <a:endParaRPr lang="en-US" sz="1400" b="1"/>
          </a:p>
        </p:txBody>
      </p:sp>
      <p:sp>
        <p:nvSpPr>
          <p:cNvPr id="258069" name="Text Box 21"/>
          <p:cNvSpPr txBox="1">
            <a:spLocks noChangeArrowheads="1"/>
          </p:cNvSpPr>
          <p:nvPr/>
        </p:nvSpPr>
        <p:spPr bwMode="auto">
          <a:xfrm>
            <a:off x="6134100" y="4210050"/>
            <a:ext cx="96838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6261100" y="4211638"/>
            <a:ext cx="2794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GDP</a:t>
            </a:r>
            <a:endParaRPr lang="en-US" sz="1400" b="1"/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6599238" y="4195763"/>
            <a:ext cx="1016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>
                <a:sym typeface="Symbol" pitchFamily="84" charset="2"/>
              </a:rPr>
              <a:t></a:t>
            </a:r>
            <a:endParaRPr lang="en-US" sz="1400" b="1"/>
          </a:p>
        </p:txBody>
      </p: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6719888" y="4211638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000" b="1"/>
              <a:t>2</a:t>
            </a:r>
            <a:endParaRPr lang="en-US" sz="1400" b="1"/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6958013" y="4284663"/>
            <a:ext cx="968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700" b="1"/>
              <a:t>i</a:t>
            </a:r>
          </a:p>
        </p:txBody>
      </p:sp>
      <p:grpSp>
        <p:nvGrpSpPr>
          <p:cNvPr id="258074" name="Group 26"/>
          <p:cNvGrpSpPr>
            <a:grpSpLocks/>
          </p:cNvGrpSpPr>
          <p:nvPr/>
        </p:nvGrpSpPr>
        <p:grpSpPr bwMode="auto">
          <a:xfrm>
            <a:off x="6816725" y="4206875"/>
            <a:ext cx="127000" cy="128588"/>
            <a:chOff x="4434" y="2518"/>
            <a:chExt cx="80" cy="81"/>
          </a:xfrm>
        </p:grpSpPr>
        <p:sp>
          <p:nvSpPr>
            <p:cNvPr id="258075" name="Text Box 27"/>
            <p:cNvSpPr txBox="1">
              <a:spLocks noChangeArrowheads="1"/>
            </p:cNvSpPr>
            <p:nvPr/>
          </p:nvSpPr>
          <p:spPr bwMode="auto">
            <a:xfrm>
              <a:off x="4450" y="2521"/>
              <a:ext cx="55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1000" b="1"/>
                <a:t>P</a:t>
              </a:r>
              <a:endParaRPr lang="en-US" sz="1400" b="1"/>
            </a:p>
          </p:txBody>
        </p:sp>
        <p:sp>
          <p:nvSpPr>
            <p:cNvPr id="258076" name="Oval 28"/>
            <p:cNvSpPr>
              <a:spLocks noChangeArrowheads="1"/>
            </p:cNvSpPr>
            <p:nvPr/>
          </p:nvSpPr>
          <p:spPr bwMode="auto">
            <a:xfrm>
              <a:off x="4434" y="2518"/>
              <a:ext cx="80" cy="8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21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81400" y="136525"/>
            <a:ext cx="5410200" cy="6584950"/>
            <a:chOff x="1895475" y="136525"/>
            <a:chExt cx="5410200" cy="6584950"/>
          </a:xfrm>
        </p:grpSpPr>
        <p:pic>
          <p:nvPicPr>
            <p:cNvPr id="167939" name="Picture 3" descr="17_21_Polyribosomes-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5475" y="136525"/>
              <a:ext cx="5353050" cy="6584950"/>
            </a:xfrm>
            <a:prstGeom prst="rect">
              <a:avLst/>
            </a:prstGeom>
            <a:noFill/>
          </p:spPr>
        </p:pic>
        <p:sp>
          <p:nvSpPr>
            <p:cNvPr id="167940" name="Line 4"/>
            <p:cNvSpPr>
              <a:spLocks noChangeShapeType="1"/>
            </p:cNvSpPr>
            <p:nvPr/>
          </p:nvSpPr>
          <p:spPr bwMode="auto">
            <a:xfrm flipV="1">
              <a:off x="4286250" y="4375150"/>
              <a:ext cx="596900" cy="53975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1" name="Line 5"/>
            <p:cNvSpPr>
              <a:spLocks noChangeShapeType="1"/>
            </p:cNvSpPr>
            <p:nvPr/>
          </p:nvSpPr>
          <p:spPr bwMode="auto">
            <a:xfrm flipV="1">
              <a:off x="4692650" y="4375150"/>
              <a:ext cx="184150" cy="7794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 flipV="1">
              <a:off x="5543550" y="4845050"/>
              <a:ext cx="76200" cy="663575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3" name="Text Box 7"/>
            <p:cNvSpPr txBox="1">
              <a:spLocks noChangeArrowheads="1"/>
            </p:cNvSpPr>
            <p:nvPr/>
          </p:nvSpPr>
          <p:spPr bwMode="auto">
            <a:xfrm>
              <a:off x="5864225" y="177800"/>
              <a:ext cx="11398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Completed</a:t>
              </a:r>
              <a:br>
                <a:rPr lang="en-US" sz="1600" b="1"/>
              </a:br>
              <a:r>
                <a:rPr lang="en-US" sz="1600" b="1"/>
                <a:t>polypeptide</a:t>
              </a:r>
            </a:p>
          </p:txBody>
        </p:sp>
        <p:sp>
          <p:nvSpPr>
            <p:cNvPr id="167944" name="Text Box 8"/>
            <p:cNvSpPr txBox="1">
              <a:spLocks noChangeArrowheads="1"/>
            </p:cNvSpPr>
            <p:nvPr/>
          </p:nvSpPr>
          <p:spPr bwMode="auto">
            <a:xfrm>
              <a:off x="1933575" y="1187450"/>
              <a:ext cx="1012825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Incoming</a:t>
              </a:r>
              <a:br>
                <a:rPr lang="en-US" sz="1600" b="1"/>
              </a:br>
              <a:r>
                <a:rPr lang="en-US" sz="1600" b="1"/>
                <a:t>ribosomal</a:t>
              </a:r>
              <a:br>
                <a:rPr lang="en-US" sz="1600" b="1"/>
              </a:br>
              <a:r>
                <a:rPr lang="en-US" sz="1600" b="1"/>
                <a:t>subunits</a:t>
              </a:r>
            </a:p>
          </p:txBody>
        </p:sp>
        <p:sp>
          <p:nvSpPr>
            <p:cNvPr id="167945" name="Text Box 9"/>
            <p:cNvSpPr txBox="1">
              <a:spLocks noChangeArrowheads="1"/>
            </p:cNvSpPr>
            <p:nvPr/>
          </p:nvSpPr>
          <p:spPr bwMode="auto">
            <a:xfrm>
              <a:off x="2733675" y="2254250"/>
              <a:ext cx="7334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Start of</a:t>
              </a:r>
              <a:br>
                <a:rPr lang="en-US" sz="1600" b="1"/>
              </a:br>
              <a:r>
                <a:rPr lang="en-US" sz="1600" b="1"/>
                <a:t>mRNA</a:t>
              </a:r>
              <a:br>
                <a:rPr lang="en-US" sz="1600" b="1"/>
              </a:br>
              <a:r>
                <a:rPr lang="en-US" sz="1600" b="1"/>
                <a:t>(5</a:t>
              </a:r>
              <a:r>
                <a:rPr lang="en-US" sz="1600" b="1">
                  <a:sym typeface="Symbol" pitchFamily="84" charset="2"/>
                </a:rPr>
                <a:t> end)</a:t>
              </a:r>
              <a:endParaRPr lang="en-US" sz="1600" b="1"/>
            </a:p>
          </p:txBody>
        </p:sp>
        <p:sp>
          <p:nvSpPr>
            <p:cNvPr id="167946" name="Line 10"/>
            <p:cNvSpPr>
              <a:spLocks noChangeShapeType="1"/>
            </p:cNvSpPr>
            <p:nvPr/>
          </p:nvSpPr>
          <p:spPr bwMode="auto">
            <a:xfrm>
              <a:off x="3041650" y="1536700"/>
              <a:ext cx="0" cy="742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7" name="Text Box 11"/>
            <p:cNvSpPr txBox="1">
              <a:spLocks noChangeArrowheads="1"/>
            </p:cNvSpPr>
            <p:nvPr/>
          </p:nvSpPr>
          <p:spPr bwMode="auto">
            <a:xfrm>
              <a:off x="5330825" y="2400300"/>
              <a:ext cx="7334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End of</a:t>
              </a:r>
              <a:br>
                <a:rPr lang="en-US" sz="1600" b="1"/>
              </a:br>
              <a:r>
                <a:rPr lang="en-US" sz="1600" b="1"/>
                <a:t>mRNA</a:t>
              </a:r>
              <a:br>
                <a:rPr lang="en-US" sz="1600" b="1"/>
              </a:br>
              <a:r>
                <a:rPr lang="en-US" sz="1600" b="1"/>
                <a:t>(3</a:t>
              </a:r>
              <a:r>
                <a:rPr lang="en-US" sz="1600" b="1">
                  <a:sym typeface="Symbol" pitchFamily="84" charset="2"/>
                </a:rPr>
                <a:t> end)</a:t>
              </a:r>
              <a:endParaRPr lang="en-US" sz="1600" b="1"/>
            </a:p>
          </p:txBody>
        </p:sp>
        <p:sp>
          <p:nvSpPr>
            <p:cNvPr id="167948" name="Text Box 12"/>
            <p:cNvSpPr txBox="1">
              <a:spLocks noChangeArrowheads="1"/>
            </p:cNvSpPr>
            <p:nvPr/>
          </p:nvSpPr>
          <p:spPr bwMode="auto">
            <a:xfrm>
              <a:off x="1939925" y="2965450"/>
              <a:ext cx="30797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(a)</a:t>
              </a:r>
            </a:p>
          </p:txBody>
        </p:sp>
        <p:sp>
          <p:nvSpPr>
            <p:cNvPr id="167949" name="AutoShape 13"/>
            <p:cNvSpPr>
              <a:spLocks/>
            </p:cNvSpPr>
            <p:nvPr/>
          </p:nvSpPr>
          <p:spPr bwMode="auto">
            <a:xfrm rot="5812756">
              <a:off x="4386263" y="654050"/>
              <a:ext cx="209550" cy="2647950"/>
            </a:xfrm>
            <a:prstGeom prst="rightBrace">
              <a:avLst>
                <a:gd name="adj1" fmla="val 10530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0" name="Text Box 14"/>
            <p:cNvSpPr txBox="1">
              <a:spLocks noChangeArrowheads="1"/>
            </p:cNvSpPr>
            <p:nvPr/>
          </p:nvSpPr>
          <p:spPr bwMode="auto">
            <a:xfrm rot="278803">
              <a:off x="3832225" y="2057400"/>
              <a:ext cx="1355725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Polyribosome</a:t>
              </a:r>
            </a:p>
          </p:txBody>
        </p:sp>
        <p:sp>
          <p:nvSpPr>
            <p:cNvPr id="167951" name="Text Box 15"/>
            <p:cNvSpPr txBox="1">
              <a:spLocks noChangeArrowheads="1"/>
            </p:cNvSpPr>
            <p:nvPr/>
          </p:nvSpPr>
          <p:spPr bwMode="auto">
            <a:xfrm>
              <a:off x="4879975" y="4171950"/>
              <a:ext cx="1114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Ribosomes</a:t>
              </a:r>
            </a:p>
          </p:txBody>
        </p:sp>
        <p:sp>
          <p:nvSpPr>
            <p:cNvPr id="167952" name="Text Box 16"/>
            <p:cNvSpPr txBox="1">
              <a:spLocks noChangeArrowheads="1"/>
            </p:cNvSpPr>
            <p:nvPr/>
          </p:nvSpPr>
          <p:spPr bwMode="auto">
            <a:xfrm>
              <a:off x="5260975" y="4591050"/>
              <a:ext cx="1114425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mRNA</a:t>
              </a:r>
            </a:p>
          </p:txBody>
        </p:sp>
        <p:sp>
          <p:nvSpPr>
            <p:cNvPr id="167953" name="Line 17"/>
            <p:cNvSpPr>
              <a:spLocks noChangeShapeType="1"/>
            </p:cNvSpPr>
            <p:nvPr/>
          </p:nvSpPr>
          <p:spPr bwMode="auto">
            <a:xfrm flipH="1">
              <a:off x="5784850" y="1949450"/>
              <a:ext cx="228600" cy="4762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Line 18"/>
            <p:cNvSpPr>
              <a:spLocks noChangeShapeType="1"/>
            </p:cNvSpPr>
            <p:nvPr/>
          </p:nvSpPr>
          <p:spPr bwMode="auto">
            <a:xfrm flipV="1">
              <a:off x="4286250" y="4375150"/>
              <a:ext cx="596900" cy="539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5" name="Line 19"/>
            <p:cNvSpPr>
              <a:spLocks noChangeShapeType="1"/>
            </p:cNvSpPr>
            <p:nvPr/>
          </p:nvSpPr>
          <p:spPr bwMode="auto">
            <a:xfrm flipV="1">
              <a:off x="4692650" y="4375150"/>
              <a:ext cx="184150" cy="779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6" name="Line 20"/>
            <p:cNvSpPr>
              <a:spLocks noChangeShapeType="1"/>
            </p:cNvSpPr>
            <p:nvPr/>
          </p:nvSpPr>
          <p:spPr bwMode="auto">
            <a:xfrm flipH="1" flipV="1">
              <a:off x="5543550" y="4845050"/>
              <a:ext cx="76200" cy="663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7" name="Text Box 21"/>
            <p:cNvSpPr txBox="1">
              <a:spLocks noChangeArrowheads="1"/>
            </p:cNvSpPr>
            <p:nvPr/>
          </p:nvSpPr>
          <p:spPr bwMode="auto">
            <a:xfrm>
              <a:off x="1952625" y="6178550"/>
              <a:ext cx="30797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(b)</a:t>
              </a:r>
            </a:p>
          </p:txBody>
        </p:sp>
        <p:sp>
          <p:nvSpPr>
            <p:cNvPr id="167958" name="Text Box 22"/>
            <p:cNvSpPr txBox="1">
              <a:spLocks noChangeArrowheads="1"/>
            </p:cNvSpPr>
            <p:nvPr/>
          </p:nvSpPr>
          <p:spPr bwMode="auto">
            <a:xfrm>
              <a:off x="6345238" y="6303963"/>
              <a:ext cx="960437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0.1 </a:t>
              </a:r>
              <a:r>
                <a:rPr lang="en-US" sz="1600" b="1">
                  <a:sym typeface="Symbol" pitchFamily="84" charset="2"/>
                </a:rPr>
                <a:t>m</a:t>
              </a:r>
              <a:endParaRPr lang="en-US" sz="1600" b="1"/>
            </a:p>
          </p:txBody>
        </p:sp>
        <p:grpSp>
          <p:nvGrpSpPr>
            <p:cNvPr id="167959" name="Group 23"/>
            <p:cNvGrpSpPr>
              <a:grpSpLocks/>
            </p:cNvGrpSpPr>
            <p:nvPr/>
          </p:nvGrpSpPr>
          <p:grpSpPr bwMode="auto">
            <a:xfrm>
              <a:off x="6134100" y="6227763"/>
              <a:ext cx="1066800" cy="109537"/>
              <a:chOff x="3864" y="3923"/>
              <a:chExt cx="672" cy="69"/>
            </a:xfrm>
          </p:grpSpPr>
          <p:sp>
            <p:nvSpPr>
              <p:cNvPr id="167960" name="Line 24"/>
              <p:cNvSpPr>
                <a:spLocks noChangeShapeType="1"/>
              </p:cNvSpPr>
              <p:nvPr/>
            </p:nvSpPr>
            <p:spPr bwMode="auto">
              <a:xfrm>
                <a:off x="3864" y="3955"/>
                <a:ext cx="6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1" name="Line 25"/>
              <p:cNvSpPr>
                <a:spLocks noChangeShapeType="1"/>
              </p:cNvSpPr>
              <p:nvPr/>
            </p:nvSpPr>
            <p:spPr bwMode="auto">
              <a:xfrm>
                <a:off x="3864" y="3923"/>
                <a:ext cx="0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962" name="Line 26"/>
              <p:cNvSpPr>
                <a:spLocks noChangeShapeType="1"/>
              </p:cNvSpPr>
              <p:nvPr/>
            </p:nvSpPr>
            <p:spPr bwMode="auto">
              <a:xfrm>
                <a:off x="4534" y="3923"/>
                <a:ext cx="0" cy="6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7963" name="Text Box 27"/>
            <p:cNvSpPr txBox="1">
              <a:spLocks noChangeArrowheads="1"/>
            </p:cNvSpPr>
            <p:nvPr/>
          </p:nvSpPr>
          <p:spPr bwMode="auto">
            <a:xfrm>
              <a:off x="3222625" y="469900"/>
              <a:ext cx="11398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r>
                <a:rPr lang="en-US" sz="1600" b="1"/>
                <a:t>Growing</a:t>
              </a:r>
              <a:br>
                <a:rPr lang="en-US" sz="1600" b="1"/>
              </a:br>
              <a:r>
                <a:rPr lang="en-US" sz="1600" b="1"/>
                <a:t>polypeptides</a:t>
              </a:r>
            </a:p>
          </p:txBody>
        </p:sp>
      </p:grp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5400"/>
            <a:ext cx="2590800" cy="304800"/>
          </a:xfrm>
        </p:spPr>
        <p:txBody>
          <a:bodyPr/>
          <a:lstStyle/>
          <a:p>
            <a:r>
              <a:rPr lang="en-US" sz="1200" b="0" dirty="0">
                <a:latin typeface="Arial" charset="0"/>
              </a:rPr>
              <a:t>Figure 17.21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04800" y="1363682"/>
            <a:ext cx="320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1300D"/>
              </a:buClr>
              <a:buSzTx/>
              <a:buFont typeface="Times" pitchFamily="8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number of ribosomes can translate a single mRNA simultaneously, forming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polyribosome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(or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polysome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06525"/>
            <a:ext cx="8534400" cy="489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1952, Alfred Hershey and Martha Chase performed experiments showing that DNA is the genetic material of a phage known as T2</a:t>
            </a:r>
          </a:p>
          <a:p>
            <a:pPr>
              <a:lnSpc>
                <a:spcPct val="90000"/>
              </a:lnSpc>
            </a:pPr>
            <a:r>
              <a:rPr lang="en-US" sz="2800"/>
              <a:t>To determine this, they designed an experiment showing that only one of the two components of T2 (DNA or protein) enters an </a:t>
            </a:r>
            <a:r>
              <a:rPr lang="en-US" sz="2800" i="1"/>
              <a:t>E. coli</a:t>
            </a:r>
            <a:r>
              <a:rPr lang="en-US" sz="2800"/>
              <a:t> cell during infection</a:t>
            </a:r>
          </a:p>
          <a:p>
            <a:pPr>
              <a:lnSpc>
                <a:spcPct val="90000"/>
              </a:lnSpc>
            </a:pPr>
            <a:r>
              <a:rPr lang="en-US" sz="2800"/>
              <a:t>They concluded that the injected DNA of the phage provides the genetic information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228600" y="548640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D1300D"/>
              </a:buClr>
              <a:buFont typeface="Times" pitchFamily="18" charset="0"/>
              <a:buNone/>
            </a:pPr>
            <a:endParaRPr lang="en-US" sz="3200" b="0"/>
          </a:p>
        </p:txBody>
      </p:sp>
      <p:grpSp>
        <p:nvGrpSpPr>
          <p:cNvPr id="347144" name="Group 8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347145" name="Rectangle 9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 b="0">
                  <a:latin typeface="Times New Roman" pitchFamily="18" charset="0"/>
                  <a:cs typeface="Times New Roman" pitchFamily="18" charset="0"/>
                </a:rPr>
                <a:t>© 2011 Pearson Education, Inc.</a:t>
              </a:r>
            </a:p>
          </p:txBody>
        </p:sp>
      </p:grp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kind of cell is this &amp; how 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www.mun.ca/biology/scarr/138831_polyribosomes.jpg"/>
          <p:cNvPicPr>
            <a:picLocks noChangeAspect="1" noChangeArrowheads="1"/>
          </p:cNvPicPr>
          <p:nvPr/>
        </p:nvPicPr>
        <p:blipFill>
          <a:blip r:embed="rId2" cstate="print"/>
          <a:srcRect b="7576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1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17.26</a:t>
            </a:r>
          </a:p>
        </p:txBody>
      </p:sp>
      <p:pic>
        <p:nvPicPr>
          <p:cNvPr id="180227" name="Picture 3" descr="17_26GeneExpressSummary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700" y="136525"/>
            <a:ext cx="5816600" cy="6584950"/>
          </a:xfrm>
          <a:prstGeom prst="rect">
            <a:avLst/>
          </a:prstGeom>
          <a:noFill/>
        </p:spPr>
      </p:pic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811338" y="271463"/>
            <a:ext cx="127952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TRANSCRIPTION</a:t>
            </a:r>
          </a:p>
        </p:txBody>
      </p:sp>
      <p:sp>
        <p:nvSpPr>
          <p:cNvPr id="180229" name="Text Box 5"/>
          <p:cNvSpPr txBox="1">
            <a:spLocks noChangeArrowheads="1"/>
          </p:cNvSpPr>
          <p:nvPr/>
        </p:nvSpPr>
        <p:spPr bwMode="auto">
          <a:xfrm>
            <a:off x="3892550" y="185738"/>
            <a:ext cx="3698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DNA</a:t>
            </a:r>
          </a:p>
        </p:txBody>
      </p:sp>
      <p:sp>
        <p:nvSpPr>
          <p:cNvPr id="180230" name="Line 6"/>
          <p:cNvSpPr>
            <a:spLocks noChangeShapeType="1"/>
          </p:cNvSpPr>
          <p:nvPr/>
        </p:nvSpPr>
        <p:spPr bwMode="auto">
          <a:xfrm flipV="1">
            <a:off x="2316163" y="1231900"/>
            <a:ext cx="160337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3860800" y="2065338"/>
            <a:ext cx="127000" cy="80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3436938" y="1544638"/>
            <a:ext cx="0" cy="10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Line 9"/>
          <p:cNvSpPr>
            <a:spLocks noChangeShapeType="1"/>
          </p:cNvSpPr>
          <p:nvPr/>
        </p:nvSpPr>
        <p:spPr bwMode="auto">
          <a:xfrm flipH="1">
            <a:off x="4216400" y="1541463"/>
            <a:ext cx="93663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3868738" y="1049338"/>
            <a:ext cx="144462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Line 11"/>
          <p:cNvSpPr>
            <a:spLocks noChangeShapeType="1"/>
          </p:cNvSpPr>
          <p:nvPr/>
        </p:nvSpPr>
        <p:spPr bwMode="auto">
          <a:xfrm>
            <a:off x="4127500" y="350838"/>
            <a:ext cx="15240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4032250" y="1028700"/>
            <a:ext cx="3698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3775075" y="1195388"/>
            <a:ext cx="8731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polymerase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3259138" y="1365250"/>
            <a:ext cx="390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Exon</a:t>
            </a:r>
          </a:p>
        </p:txBody>
      </p:sp>
      <p:sp>
        <p:nvSpPr>
          <p:cNvPr id="180239" name="Text Box 15"/>
          <p:cNvSpPr txBox="1">
            <a:spLocks noChangeArrowheads="1"/>
          </p:cNvSpPr>
          <p:nvPr/>
        </p:nvSpPr>
        <p:spPr bwMode="auto">
          <a:xfrm>
            <a:off x="1981200" y="1177925"/>
            <a:ext cx="3905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80240" name="Text Box 16"/>
          <p:cNvSpPr txBox="1">
            <a:spLocks noChangeArrowheads="1"/>
          </p:cNvSpPr>
          <p:nvPr/>
        </p:nvSpPr>
        <p:spPr bwMode="auto">
          <a:xfrm>
            <a:off x="1973263" y="1339850"/>
            <a:ext cx="6953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transcript</a:t>
            </a:r>
          </a:p>
        </p:txBody>
      </p:sp>
      <p:sp>
        <p:nvSpPr>
          <p:cNvPr id="180241" name="Text Box 17"/>
          <p:cNvSpPr txBox="1">
            <a:spLocks noChangeArrowheads="1"/>
          </p:cNvSpPr>
          <p:nvPr/>
        </p:nvSpPr>
        <p:spPr bwMode="auto">
          <a:xfrm>
            <a:off x="2124075" y="1611313"/>
            <a:ext cx="3905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</a:t>
            </a:r>
          </a:p>
        </p:txBody>
      </p:sp>
      <p:sp>
        <p:nvSpPr>
          <p:cNvPr id="180242" name="Text Box 18"/>
          <p:cNvSpPr txBox="1">
            <a:spLocks noChangeArrowheads="1"/>
          </p:cNvSpPr>
          <p:nvPr/>
        </p:nvSpPr>
        <p:spPr bwMode="auto">
          <a:xfrm>
            <a:off x="1784350" y="1778000"/>
            <a:ext cx="104298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PROCESSING</a:t>
            </a:r>
          </a:p>
        </p:txBody>
      </p: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3103563" y="2352675"/>
            <a:ext cx="738187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NUCLEUS</a:t>
            </a:r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4014788" y="2068513"/>
            <a:ext cx="4381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Intron</a:t>
            </a: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3994150" y="1654175"/>
            <a:ext cx="1106488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RNA transcript</a:t>
            </a: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3994150" y="1812925"/>
            <a:ext cx="8858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(pre-mRNA)</a:t>
            </a: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 rot="-1344358">
            <a:off x="4362450" y="2208213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80248" name="Text Box 24"/>
          <p:cNvSpPr txBox="1">
            <a:spLocks noChangeArrowheads="1"/>
          </p:cNvSpPr>
          <p:nvPr/>
        </p:nvSpPr>
        <p:spPr bwMode="auto">
          <a:xfrm rot="-2750117">
            <a:off x="4923631" y="769144"/>
            <a:ext cx="35718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5111750" y="2046288"/>
            <a:ext cx="82708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Aminoacyl-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5108575" y="2211388"/>
            <a:ext cx="1368425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tRNA synthetase</a:t>
            </a:r>
          </a:p>
        </p:txBody>
      </p:sp>
      <p:sp>
        <p:nvSpPr>
          <p:cNvPr id="180251" name="Line 27"/>
          <p:cNvSpPr>
            <a:spLocks noChangeShapeType="1"/>
          </p:cNvSpPr>
          <p:nvPr/>
        </p:nvSpPr>
        <p:spPr bwMode="auto">
          <a:xfrm flipV="1">
            <a:off x="5024438" y="2713038"/>
            <a:ext cx="3683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2" name="Line 28"/>
          <p:cNvSpPr>
            <a:spLocks noChangeShapeType="1"/>
          </p:cNvSpPr>
          <p:nvPr/>
        </p:nvSpPr>
        <p:spPr bwMode="auto">
          <a:xfrm>
            <a:off x="5092700" y="3014663"/>
            <a:ext cx="266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3" name="Line 29"/>
          <p:cNvSpPr>
            <a:spLocks noChangeShapeType="1"/>
          </p:cNvSpPr>
          <p:nvPr/>
        </p:nvSpPr>
        <p:spPr bwMode="auto">
          <a:xfrm flipV="1">
            <a:off x="5541963" y="2400300"/>
            <a:ext cx="317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Text Box 30"/>
          <p:cNvSpPr txBox="1">
            <a:spLocks noChangeArrowheads="1"/>
          </p:cNvSpPr>
          <p:nvPr/>
        </p:nvSpPr>
        <p:spPr bwMode="auto">
          <a:xfrm>
            <a:off x="6045200" y="2833688"/>
            <a:ext cx="919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AMINO ACID</a:t>
            </a:r>
          </a:p>
        </p:txBody>
      </p: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6048375" y="3003550"/>
            <a:ext cx="919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200" b="1"/>
              <a:t>ACTIVATION</a:t>
            </a:r>
          </a:p>
        </p:txBody>
      </p:sp>
      <p:sp>
        <p:nvSpPr>
          <p:cNvPr id="180256" name="Text Box 32"/>
          <p:cNvSpPr txBox="1">
            <a:spLocks noChangeArrowheads="1"/>
          </p:cNvSpPr>
          <p:nvPr/>
        </p:nvSpPr>
        <p:spPr bwMode="auto">
          <a:xfrm>
            <a:off x="4678363" y="2541588"/>
            <a:ext cx="487362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</a:t>
            </a:r>
            <a:br>
              <a:rPr lang="en-US" sz="1200" b="1"/>
            </a:br>
            <a:r>
              <a:rPr lang="en-US" sz="1200" b="1"/>
              <a:t>acid</a:t>
            </a:r>
          </a:p>
        </p:txBody>
      </p:sp>
      <p:sp>
        <p:nvSpPr>
          <p:cNvPr id="180257" name="Text Box 33"/>
          <p:cNvSpPr txBox="1">
            <a:spLocks noChangeArrowheads="1"/>
          </p:cNvSpPr>
          <p:nvPr/>
        </p:nvSpPr>
        <p:spPr bwMode="auto">
          <a:xfrm>
            <a:off x="4691063" y="2944813"/>
            <a:ext cx="3889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tRNA</a:t>
            </a:r>
          </a:p>
        </p:txBody>
      </p:sp>
      <p:sp>
        <p:nvSpPr>
          <p:cNvPr id="180258" name="Line 34"/>
          <p:cNvSpPr>
            <a:spLocks noChangeShapeType="1"/>
          </p:cNvSpPr>
          <p:nvPr/>
        </p:nvSpPr>
        <p:spPr bwMode="auto">
          <a:xfrm>
            <a:off x="3919538" y="35179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59" name="Line 35"/>
          <p:cNvSpPr>
            <a:spLocks noChangeShapeType="1"/>
          </p:cNvSpPr>
          <p:nvPr/>
        </p:nvSpPr>
        <p:spPr bwMode="auto">
          <a:xfrm flipH="1">
            <a:off x="4457700" y="3687763"/>
            <a:ext cx="17463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60" name="Line 36"/>
          <p:cNvSpPr>
            <a:spLocks noChangeShapeType="1"/>
          </p:cNvSpPr>
          <p:nvPr/>
        </p:nvSpPr>
        <p:spPr bwMode="auto">
          <a:xfrm>
            <a:off x="4843463" y="3979863"/>
            <a:ext cx="236537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61" name="Text Box 37"/>
          <p:cNvSpPr txBox="1">
            <a:spLocks noChangeArrowheads="1"/>
          </p:cNvSpPr>
          <p:nvPr/>
        </p:nvSpPr>
        <p:spPr bwMode="auto">
          <a:xfrm rot="-2807254">
            <a:off x="3707606" y="3752057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84" charset="2"/>
              </a:rPr>
              <a:t> Cap</a:t>
            </a:r>
            <a:endParaRPr lang="en-US" sz="700" b="1"/>
          </a:p>
        </p:txBody>
      </p:sp>
      <p:sp>
        <p:nvSpPr>
          <p:cNvPr id="180262" name="Text Box 38"/>
          <p:cNvSpPr txBox="1">
            <a:spLocks noChangeArrowheads="1"/>
          </p:cNvSpPr>
          <p:nvPr/>
        </p:nvSpPr>
        <p:spPr bwMode="auto">
          <a:xfrm rot="-2588967">
            <a:off x="7029450" y="4008438"/>
            <a:ext cx="3492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Poly-A</a:t>
            </a:r>
          </a:p>
        </p:txBody>
      </p:sp>
      <p:sp>
        <p:nvSpPr>
          <p:cNvPr id="180263" name="Text Box 39"/>
          <p:cNvSpPr txBox="1">
            <a:spLocks noChangeArrowheads="1"/>
          </p:cNvSpPr>
          <p:nvPr/>
        </p:nvSpPr>
        <p:spPr bwMode="auto">
          <a:xfrm>
            <a:off x="7251700" y="3819525"/>
            <a:ext cx="1349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84" charset="2"/>
              </a:rPr>
              <a:t></a:t>
            </a:r>
            <a:endParaRPr lang="en-US" sz="800" b="1"/>
          </a:p>
        </p:txBody>
      </p:sp>
      <p:sp>
        <p:nvSpPr>
          <p:cNvPr id="180264" name="Text Box 40"/>
          <p:cNvSpPr txBox="1">
            <a:spLocks noChangeArrowheads="1"/>
          </p:cNvSpPr>
          <p:nvPr/>
        </p:nvSpPr>
        <p:spPr bwMode="auto">
          <a:xfrm>
            <a:off x="4129088" y="3344863"/>
            <a:ext cx="9175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sz="1200" b="1"/>
              <a:t>Growing</a:t>
            </a:r>
            <a:br>
              <a:rPr lang="en-US" sz="1200" b="1"/>
            </a:br>
            <a:r>
              <a:rPr lang="en-US" sz="1200" b="1"/>
              <a:t>polypeptide</a:t>
            </a:r>
          </a:p>
        </p:txBody>
      </p:sp>
      <p:sp>
        <p:nvSpPr>
          <p:cNvPr id="180265" name="Text Box 41"/>
          <p:cNvSpPr txBox="1">
            <a:spLocks noChangeArrowheads="1"/>
          </p:cNvSpPr>
          <p:nvPr/>
        </p:nvSpPr>
        <p:spPr bwMode="auto">
          <a:xfrm>
            <a:off x="3416300" y="3452813"/>
            <a:ext cx="503238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mRNA</a:t>
            </a:r>
          </a:p>
        </p:txBody>
      </p:sp>
      <p:sp>
        <p:nvSpPr>
          <p:cNvPr id="180266" name="Text Box 42"/>
          <p:cNvSpPr txBox="1">
            <a:spLocks noChangeArrowheads="1"/>
          </p:cNvSpPr>
          <p:nvPr/>
        </p:nvSpPr>
        <p:spPr bwMode="auto">
          <a:xfrm>
            <a:off x="5094288" y="4008438"/>
            <a:ext cx="788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Aminoacyl</a:t>
            </a:r>
            <a:br>
              <a:rPr lang="en-US" sz="1200" b="1"/>
            </a:br>
            <a:r>
              <a:rPr lang="en-US" sz="1200" b="1"/>
              <a:t>(charged)</a:t>
            </a:r>
            <a:br>
              <a:rPr lang="en-US" sz="1200" b="1"/>
            </a:br>
            <a:r>
              <a:rPr lang="en-US" sz="1200" b="1"/>
              <a:t>tRNA</a:t>
            </a:r>
          </a:p>
        </p:txBody>
      </p:sp>
      <p:sp>
        <p:nvSpPr>
          <p:cNvPr id="180267" name="Text Box 43"/>
          <p:cNvSpPr txBox="1">
            <a:spLocks noChangeArrowheads="1"/>
          </p:cNvSpPr>
          <p:nvPr/>
        </p:nvSpPr>
        <p:spPr bwMode="auto">
          <a:xfrm>
            <a:off x="5407025" y="5562600"/>
            <a:ext cx="792163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Anticodon</a:t>
            </a:r>
          </a:p>
        </p:txBody>
      </p:sp>
      <p:sp>
        <p:nvSpPr>
          <p:cNvPr id="180268" name="Line 44"/>
          <p:cNvSpPr>
            <a:spLocks noChangeShapeType="1"/>
          </p:cNvSpPr>
          <p:nvPr/>
        </p:nvSpPr>
        <p:spPr bwMode="auto">
          <a:xfrm>
            <a:off x="4999038" y="5478463"/>
            <a:ext cx="385762" cy="142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69" name="Text Box 45"/>
          <p:cNvSpPr txBox="1">
            <a:spLocks noChangeArrowheads="1"/>
          </p:cNvSpPr>
          <p:nvPr/>
        </p:nvSpPr>
        <p:spPr bwMode="auto">
          <a:xfrm>
            <a:off x="2892425" y="4286250"/>
            <a:ext cx="787400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Ribosomal</a:t>
            </a:r>
          </a:p>
        </p:txBody>
      </p:sp>
      <p:sp>
        <p:nvSpPr>
          <p:cNvPr id="180270" name="Text Box 46"/>
          <p:cNvSpPr txBox="1">
            <a:spLocks noChangeArrowheads="1"/>
          </p:cNvSpPr>
          <p:nvPr/>
        </p:nvSpPr>
        <p:spPr bwMode="auto">
          <a:xfrm>
            <a:off x="2971800" y="4449763"/>
            <a:ext cx="6350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subunits</a:t>
            </a:r>
          </a:p>
        </p:txBody>
      </p:sp>
      <p:sp>
        <p:nvSpPr>
          <p:cNvPr id="180271" name="Line 47"/>
          <p:cNvSpPr>
            <a:spLocks noChangeShapeType="1"/>
          </p:cNvSpPr>
          <p:nvPr/>
        </p:nvSpPr>
        <p:spPr bwMode="auto">
          <a:xfrm>
            <a:off x="3060700" y="3962400"/>
            <a:ext cx="119063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72" name="Line 48"/>
          <p:cNvSpPr>
            <a:spLocks noChangeShapeType="1"/>
          </p:cNvSpPr>
          <p:nvPr/>
        </p:nvSpPr>
        <p:spPr bwMode="auto">
          <a:xfrm flipH="1">
            <a:off x="2852738" y="4602163"/>
            <a:ext cx="233362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73" name="Text Box 49"/>
          <p:cNvSpPr txBox="1">
            <a:spLocks noChangeArrowheads="1"/>
          </p:cNvSpPr>
          <p:nvPr/>
        </p:nvSpPr>
        <p:spPr bwMode="auto">
          <a:xfrm>
            <a:off x="2759075" y="393065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0274" name="Text Box 50"/>
          <p:cNvSpPr txBox="1">
            <a:spLocks noChangeArrowheads="1"/>
          </p:cNvSpPr>
          <p:nvPr/>
        </p:nvSpPr>
        <p:spPr bwMode="auto">
          <a:xfrm>
            <a:off x="4724400" y="5443538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80275" name="Text Box 51"/>
          <p:cNvSpPr txBox="1">
            <a:spLocks noChangeArrowheads="1"/>
          </p:cNvSpPr>
          <p:nvPr/>
        </p:nvSpPr>
        <p:spPr bwMode="auto">
          <a:xfrm>
            <a:off x="4178300" y="5446713"/>
            <a:ext cx="114300" cy="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0276" name="Text Box 52"/>
          <p:cNvSpPr txBox="1">
            <a:spLocks noChangeArrowheads="1"/>
          </p:cNvSpPr>
          <p:nvPr/>
        </p:nvSpPr>
        <p:spPr bwMode="auto">
          <a:xfrm>
            <a:off x="5722938" y="5260975"/>
            <a:ext cx="110807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TRANSLATION</a:t>
            </a:r>
          </a:p>
        </p:txBody>
      </p:sp>
      <p:sp>
        <p:nvSpPr>
          <p:cNvPr id="180277" name="Text Box 53"/>
          <p:cNvSpPr txBox="1">
            <a:spLocks noChangeArrowheads="1"/>
          </p:cNvSpPr>
          <p:nvPr/>
        </p:nvSpPr>
        <p:spPr bwMode="auto">
          <a:xfrm rot="-1159908">
            <a:off x="1751013" y="4806950"/>
            <a:ext cx="35718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700" b="1"/>
              <a:t>5</a:t>
            </a:r>
            <a:r>
              <a:rPr lang="en-US" sz="700" b="1">
                <a:sym typeface="Symbol" pitchFamily="84" charset="2"/>
              </a:rPr>
              <a:t> Cap</a:t>
            </a:r>
            <a:endParaRPr lang="en-US" sz="700" b="1"/>
          </a:p>
        </p:txBody>
      </p:sp>
      <p:sp>
        <p:nvSpPr>
          <p:cNvPr id="180278" name="Text Box 54"/>
          <p:cNvSpPr txBox="1">
            <a:spLocks noChangeArrowheads="1"/>
          </p:cNvSpPr>
          <p:nvPr/>
        </p:nvSpPr>
        <p:spPr bwMode="auto">
          <a:xfrm>
            <a:off x="1738313" y="2976563"/>
            <a:ext cx="998537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CYTOPLASM</a:t>
            </a:r>
          </a:p>
        </p:txBody>
      </p:sp>
      <p:sp>
        <p:nvSpPr>
          <p:cNvPr id="180279" name="Text Box 55"/>
          <p:cNvSpPr txBox="1">
            <a:spLocks noChangeArrowheads="1"/>
          </p:cNvSpPr>
          <p:nvPr/>
        </p:nvSpPr>
        <p:spPr bwMode="auto">
          <a:xfrm>
            <a:off x="2606675" y="4114800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80280" name="Text Box 56"/>
          <p:cNvSpPr txBox="1">
            <a:spLocks noChangeArrowheads="1"/>
          </p:cNvSpPr>
          <p:nvPr/>
        </p:nvSpPr>
        <p:spPr bwMode="auto">
          <a:xfrm>
            <a:off x="2432050" y="4276725"/>
            <a:ext cx="114300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80281" name="Text Box 57"/>
          <p:cNvSpPr txBox="1">
            <a:spLocks noChangeArrowheads="1"/>
          </p:cNvSpPr>
          <p:nvPr/>
        </p:nvSpPr>
        <p:spPr bwMode="auto">
          <a:xfrm>
            <a:off x="4511675" y="592296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Codon</a:t>
            </a:r>
          </a:p>
        </p:txBody>
      </p:sp>
      <p:sp>
        <p:nvSpPr>
          <p:cNvPr id="180282" name="Text Box 58"/>
          <p:cNvSpPr txBox="1">
            <a:spLocks noChangeArrowheads="1"/>
          </p:cNvSpPr>
          <p:nvPr/>
        </p:nvSpPr>
        <p:spPr bwMode="auto">
          <a:xfrm>
            <a:off x="4003675" y="6221413"/>
            <a:ext cx="792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200" b="1"/>
              <a:t>Ribosome</a:t>
            </a:r>
          </a:p>
        </p:txBody>
      </p:sp>
      <p:sp>
        <p:nvSpPr>
          <p:cNvPr id="180283" name="AutoShape 59"/>
          <p:cNvSpPr>
            <a:spLocks/>
          </p:cNvSpPr>
          <p:nvPr/>
        </p:nvSpPr>
        <p:spPr bwMode="auto">
          <a:xfrm rot="-5400000">
            <a:off x="4737100" y="5737225"/>
            <a:ext cx="73025" cy="276225"/>
          </a:xfrm>
          <a:prstGeom prst="leftBrace">
            <a:avLst>
              <a:gd name="adj1" fmla="val 31522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0284" name="Text Box 60"/>
          <p:cNvSpPr txBox="1">
            <a:spLocks noChangeArrowheads="1"/>
          </p:cNvSpPr>
          <p:nvPr/>
        </p:nvSpPr>
        <p:spPr bwMode="auto">
          <a:xfrm>
            <a:off x="1728788" y="117792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5</a:t>
            </a:r>
            <a:r>
              <a:rPr lang="en-US" sz="800" b="1">
                <a:sym typeface="Symbol" pitchFamily="84" charset="2"/>
              </a:rPr>
              <a:t></a:t>
            </a:r>
            <a:endParaRPr lang="en-US" sz="800" b="1"/>
          </a:p>
        </p:txBody>
      </p:sp>
      <p:sp>
        <p:nvSpPr>
          <p:cNvPr id="180285" name="Text Box 61"/>
          <p:cNvSpPr txBox="1">
            <a:spLocks noChangeArrowheads="1"/>
          </p:cNvSpPr>
          <p:nvPr/>
        </p:nvSpPr>
        <p:spPr bwMode="auto">
          <a:xfrm>
            <a:off x="3875088" y="688975"/>
            <a:ext cx="134937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800" b="1"/>
              <a:t>3</a:t>
            </a:r>
            <a:r>
              <a:rPr lang="en-US" sz="800" b="1">
                <a:sym typeface="Symbol" pitchFamily="84" charset="2"/>
              </a:rPr>
              <a:t></a:t>
            </a:r>
            <a:endParaRPr lang="en-US" sz="800" b="1"/>
          </a:p>
        </p:txBody>
      </p:sp>
      <p:sp>
        <p:nvSpPr>
          <p:cNvPr id="62" name="TextBox 61"/>
          <p:cNvSpPr txBox="1"/>
          <p:nvPr/>
        </p:nvSpPr>
        <p:spPr>
          <a:xfrm>
            <a:off x="2286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(81)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2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Prokaryotes to Eukaryotes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Processing of Gene Information Animation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7675"/>
            <a:ext cx="8686800" cy="1190625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 i="1"/>
              <a:t>Protein Folding and Post-Translational Modifications</a:t>
            </a:r>
            <a:endParaRPr lang="en-US" sz="3400" i="1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3413"/>
            <a:ext cx="8229600" cy="4228850"/>
          </a:xfrm>
        </p:spPr>
        <p:txBody>
          <a:bodyPr>
            <a:spAutoFit/>
          </a:bodyPr>
          <a:lstStyle/>
          <a:p>
            <a:pPr marL="350838" indent="-350838"/>
            <a:r>
              <a:rPr lang="en-US" sz="2800" dirty="0"/>
              <a:t>During and after synthesis, a polypeptide chain spontaneously coils and folds into its three-dimensional shape</a:t>
            </a:r>
          </a:p>
          <a:p>
            <a:pPr marL="350838" indent="-350838"/>
            <a:r>
              <a:rPr lang="en-US" sz="2800" dirty="0"/>
              <a:t>Proteins may also </a:t>
            </a:r>
            <a:r>
              <a:rPr lang="en-US" sz="2800" dirty="0" smtClean="0"/>
              <a:t>have amino acids modified to attach sugars, lipids, phosphate groups etc.</a:t>
            </a:r>
            <a:endParaRPr lang="en-US" sz="2800" dirty="0"/>
          </a:p>
          <a:p>
            <a:pPr marL="350838" indent="-350838"/>
            <a:r>
              <a:rPr lang="en-US" sz="2800" dirty="0"/>
              <a:t>Some polypeptides are activated by enzymes that cleave them</a:t>
            </a:r>
          </a:p>
          <a:p>
            <a:pPr marL="350838" indent="-350838"/>
            <a:r>
              <a:rPr lang="en-US" sz="2800" dirty="0"/>
              <a:t>Other polypeptides </a:t>
            </a:r>
            <a:r>
              <a:rPr lang="en-US" sz="2800" dirty="0" smtClean="0"/>
              <a:t>are brought </a:t>
            </a:r>
            <a:r>
              <a:rPr lang="en-US" sz="2800" dirty="0"/>
              <a:t>together to form the subunits of a </a:t>
            </a:r>
            <a:r>
              <a:rPr lang="en-US" sz="2800" dirty="0" smtClean="0"/>
              <a:t>multi-</a:t>
            </a:r>
            <a:r>
              <a:rPr lang="en-US" sz="2800" dirty="0" err="1" smtClean="0"/>
              <a:t>domained</a:t>
            </a:r>
            <a:r>
              <a:rPr lang="en-US" sz="2800" dirty="0" smtClean="0"/>
              <a:t> protein</a:t>
            </a: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444500"/>
            <a:ext cx="9029700" cy="641350"/>
          </a:xfrm>
        </p:spPr>
        <p:txBody>
          <a:bodyPr anchor="t">
            <a:spAutoFit/>
          </a:bodyPr>
          <a:lstStyle/>
          <a:p>
            <a:r>
              <a:rPr lang="en-US" i="1"/>
              <a:t>Targeting Polypeptides to Specific Locations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90650"/>
            <a:ext cx="8458200" cy="4413250"/>
          </a:xfrm>
        </p:spPr>
        <p:txBody>
          <a:bodyPr>
            <a:spAutoFit/>
          </a:bodyPr>
          <a:lstStyle/>
          <a:p>
            <a:pPr marL="350838" indent="-350838">
              <a:lnSpc>
                <a:spcPct val="95000"/>
              </a:lnSpc>
            </a:pPr>
            <a:r>
              <a:rPr lang="en-US"/>
              <a:t>Two populations of ribosomes are evident in cells: free ribsomes (in the cytosol) and bound ribosomes (attached to the ER)</a:t>
            </a:r>
          </a:p>
          <a:p>
            <a:pPr marL="350838" indent="-350838">
              <a:lnSpc>
                <a:spcPct val="95000"/>
              </a:lnSpc>
            </a:pPr>
            <a:r>
              <a:rPr lang="en-US"/>
              <a:t>Free ribosomes mostly synthesize proteins that function in the cytosol </a:t>
            </a:r>
          </a:p>
          <a:p>
            <a:pPr marL="350838" indent="-350838">
              <a:lnSpc>
                <a:spcPct val="95000"/>
              </a:lnSpc>
            </a:pPr>
            <a:r>
              <a:rPr lang="en-US"/>
              <a:t>Bound ribosomes make proteins of the endomembrane system and proteins that are secreted from the cell</a:t>
            </a:r>
          </a:p>
          <a:p>
            <a:pPr marL="350838" indent="-350838">
              <a:lnSpc>
                <a:spcPct val="95000"/>
              </a:lnSpc>
            </a:pPr>
            <a:r>
              <a:rPr lang="en-US"/>
              <a:t>Ribosomes are identical and can switch from free to bound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44500"/>
            <a:ext cx="9067800" cy="1200329"/>
          </a:xfrm>
        </p:spPr>
        <p:txBody>
          <a:bodyPr anchor="t">
            <a:spAutoFit/>
          </a:bodyPr>
          <a:lstStyle/>
          <a:p>
            <a:pPr marL="57150" indent="-4763"/>
            <a:r>
              <a:rPr lang="en-US" dirty="0" smtClean="0"/>
              <a:t>Mutations </a:t>
            </a:r>
            <a:r>
              <a:rPr lang="en-US" dirty="0"/>
              <a:t>of one or a few nucleotides can affect protein structure</a:t>
            </a:r>
            <a:r>
              <a:rPr lang="en-US" i="1" dirty="0"/>
              <a:t>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function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702556"/>
            <a:ext cx="8229600" cy="4819781"/>
          </a:xfrm>
        </p:spPr>
        <p:txBody>
          <a:bodyPr>
            <a:spAutoFit/>
          </a:bodyPr>
          <a:lstStyle/>
          <a:p>
            <a:pPr marL="350838" indent="-350838"/>
            <a:r>
              <a:rPr lang="en-US" b="1" dirty="0"/>
              <a:t>Mutations </a:t>
            </a:r>
            <a:r>
              <a:rPr lang="en-US" dirty="0"/>
              <a:t>are changes in the genetic material of a cell or virus</a:t>
            </a:r>
          </a:p>
          <a:p>
            <a:pPr marL="350838" indent="-350838"/>
            <a:r>
              <a:rPr lang="en-US" b="1" dirty="0"/>
              <a:t>Point mutations </a:t>
            </a:r>
            <a:r>
              <a:rPr lang="en-US" dirty="0"/>
              <a:t>are chemical changes in just one base pair of a </a:t>
            </a:r>
            <a:r>
              <a:rPr lang="en-US" dirty="0" smtClean="0"/>
              <a:t>gene</a:t>
            </a:r>
          </a:p>
          <a:p>
            <a:pPr marL="350838" indent="-350838"/>
            <a:r>
              <a:rPr lang="en-US" dirty="0" err="1" smtClean="0"/>
              <a:t>Frameshift</a:t>
            </a:r>
            <a:r>
              <a:rPr lang="en-US" dirty="0" smtClean="0"/>
              <a:t> mutations change the reading frame (insertions or deletions)</a:t>
            </a:r>
            <a:endParaRPr lang="en-US" dirty="0"/>
          </a:p>
          <a:p>
            <a:pPr marL="350838" indent="-350838"/>
            <a:r>
              <a:rPr lang="en-US" dirty="0"/>
              <a:t>The change of a single nucleotide in a DNA template strand can lead to the production of an abnormal </a:t>
            </a:r>
            <a:r>
              <a:rPr lang="en-US" dirty="0" smtClean="0"/>
              <a:t>protein </a:t>
            </a:r>
            <a:endParaRPr lang="en-US" dirty="0"/>
          </a:p>
        </p:txBody>
      </p:sp>
      <p:grpSp>
        <p:nvGrpSpPr>
          <p:cNvPr id="106500" name="Group 4"/>
          <p:cNvGrpSpPr>
            <a:grpSpLocks/>
          </p:cNvGrpSpPr>
          <p:nvPr/>
        </p:nvGrpSpPr>
        <p:grpSpPr bwMode="auto">
          <a:xfrm>
            <a:off x="0" y="6553200"/>
            <a:ext cx="9144000" cy="304800"/>
            <a:chOff x="0" y="4128"/>
            <a:chExt cx="5760" cy="192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0" y="4128"/>
              <a:ext cx="5760" cy="192"/>
            </a:xfrm>
            <a:prstGeom prst="rect">
              <a:avLst/>
            </a:prstGeom>
            <a:solidFill>
              <a:srgbClr val="FFBA2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Date Placeholder 3"/>
            <p:cNvSpPr>
              <a:spLocks/>
            </p:cNvSpPr>
            <p:nvPr/>
          </p:nvSpPr>
          <p:spPr bwMode="auto">
            <a:xfrm>
              <a:off x="96" y="4160"/>
              <a:ext cx="144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r>
                <a:rPr lang="en-US" sz="1200">
                  <a:latin typeface="Times New Roman" pitchFamily="84" charset="0"/>
                  <a:cs typeface="Times New Roman" pitchFamily="84" charset="0"/>
                </a:rPr>
                <a:t>© 2011 Pearson Education, Inc.</a:t>
              </a:r>
            </a:p>
          </p:txBody>
        </p:sp>
      </p:grp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0478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 Anemia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Sickle cell is a group of disorders inherited </a:t>
            </a:r>
            <a:r>
              <a:rPr lang="en-US" dirty="0" err="1" smtClean="0"/>
              <a:t>codominantly</a:t>
            </a:r>
            <a:r>
              <a:rPr lang="en-US" dirty="0" smtClean="0"/>
              <a:t> in humans due to a point mutation</a:t>
            </a:r>
          </a:p>
          <a:p>
            <a:pPr lvl="1"/>
            <a:r>
              <a:rPr lang="en-US" dirty="0" smtClean="0"/>
              <a:t>Sickle-cell anemia is most common in people of African descent</a:t>
            </a:r>
          </a:p>
          <a:p>
            <a:pPr lvl="1"/>
            <a:r>
              <a:rPr lang="en-US" dirty="0" smtClean="0"/>
              <a:t>About 1 in 12 African Americans are heterozygous for the disease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Individuals with this mutation produce a hemoglobin molecule that is different by only 1 amino acid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Sickle Cell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Sickle Cell-anemia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Sickle Cell-trait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Both copies of genes are defective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Mutated hemoglobin forms crystal like structures that change the shape of the red blood cells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Normal red blood cells are disc shaped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Affected red blood cells are sickle, or half moon shaped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Individuals who are heterozygous produce both normal and </a:t>
            </a:r>
            <a:r>
              <a:rPr lang="en-US" dirty="0" err="1" smtClean="0"/>
              <a:t>sickled</a:t>
            </a:r>
            <a:r>
              <a:rPr lang="en-US" dirty="0" smtClean="0"/>
              <a:t> hemoglobin</a:t>
            </a:r>
          </a:p>
          <a:p>
            <a:r>
              <a:rPr lang="en-US" dirty="0" smtClean="0"/>
              <a:t>They produce enough normal hemoglobin that they do not have the serious health problems of those homozygous for the disease</a:t>
            </a:r>
          </a:p>
          <a:p>
            <a:pPr lvl="1"/>
            <a:r>
              <a:rPr lang="en-US" dirty="0" smtClean="0"/>
              <a:t>They are said to have the sickle cell trait because they show some signs of the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304800"/>
            <a:ext cx="4876800" cy="6004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change in shape occurs after the hemoglobin delivers oxygen to the cells, in the narrow capillaries</a:t>
            </a:r>
          </a:p>
          <a:p>
            <a:r>
              <a:rPr lang="en-US" dirty="0" smtClean="0"/>
              <a:t>Abnormally shaped blood cells slow blood flow, block small vessels, and result in tissue damage</a:t>
            </a:r>
          </a:p>
          <a:p>
            <a:r>
              <a:rPr lang="en-US" dirty="0" smtClean="0"/>
              <a:t>Sickle-Cell Anemia is very painful and can shorten </a:t>
            </a:r>
            <a:r>
              <a:rPr lang="en-US" smtClean="0"/>
              <a:t>a persons </a:t>
            </a:r>
            <a:r>
              <a:rPr lang="en-US" dirty="0" smtClean="0"/>
              <a:t>life span</a:t>
            </a:r>
          </a:p>
          <a:p>
            <a:endParaRPr lang="en-US" dirty="0"/>
          </a:p>
        </p:txBody>
      </p:sp>
      <p:pic>
        <p:nvPicPr>
          <p:cNvPr id="5122" name="Picture 2" descr="Figure 3: Normal and Mutated HBB Seque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3810000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69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400"/>
            <a:ext cx="2590800" cy="304800"/>
          </a:xfrm>
        </p:spPr>
        <p:txBody>
          <a:bodyPr/>
          <a:lstStyle/>
          <a:p>
            <a:r>
              <a:rPr lang="en-US" sz="1200" b="0">
                <a:latin typeface="Arial" charset="0"/>
              </a:rPr>
              <a:t>Figure 17.23</a:t>
            </a:r>
          </a:p>
        </p:txBody>
      </p:sp>
      <p:pic>
        <p:nvPicPr>
          <p:cNvPr id="172035" name="Picture 3" descr="17_23MoleBasisSickleCell-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230313"/>
            <a:ext cx="8548687" cy="4395787"/>
          </a:xfrm>
          <a:prstGeom prst="rect">
            <a:avLst/>
          </a:prstGeom>
          <a:noFill/>
        </p:spPr>
      </p:pic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523875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Wild-type hemoglobin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822325" y="1885950"/>
            <a:ext cx="35401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Wild-type hemoglobin DNA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77202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4086225" y="25400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40925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4603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2" name="Text Box 10"/>
          <p:cNvSpPr txBox="1">
            <a:spLocks noChangeArrowheads="1"/>
          </p:cNvSpPr>
          <p:nvPr/>
        </p:nvSpPr>
        <p:spPr bwMode="auto">
          <a:xfrm>
            <a:off x="460375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3" name="Text Box 11"/>
          <p:cNvSpPr txBox="1">
            <a:spLocks noChangeArrowheads="1"/>
          </p:cNvSpPr>
          <p:nvPr/>
        </p:nvSpPr>
        <p:spPr bwMode="auto">
          <a:xfrm>
            <a:off x="8416925" y="25273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845502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5" name="Text Box 13"/>
          <p:cNvSpPr txBox="1">
            <a:spLocks noChangeArrowheads="1"/>
          </p:cNvSpPr>
          <p:nvPr/>
        </p:nvSpPr>
        <p:spPr bwMode="auto">
          <a:xfrm>
            <a:off x="4803775" y="37909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6" name="Text Box 14"/>
          <p:cNvSpPr txBox="1">
            <a:spLocks noChangeArrowheads="1"/>
          </p:cNvSpPr>
          <p:nvPr/>
        </p:nvSpPr>
        <p:spPr bwMode="auto">
          <a:xfrm>
            <a:off x="4772025" y="25336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7" name="Text Box 15"/>
          <p:cNvSpPr txBox="1">
            <a:spLocks noChangeArrowheads="1"/>
          </p:cNvSpPr>
          <p:nvPr/>
        </p:nvSpPr>
        <p:spPr bwMode="auto">
          <a:xfrm>
            <a:off x="8423275" y="220345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8" name="Text Box 16"/>
          <p:cNvSpPr txBox="1">
            <a:spLocks noChangeArrowheads="1"/>
          </p:cNvSpPr>
          <p:nvPr/>
        </p:nvSpPr>
        <p:spPr bwMode="auto">
          <a:xfrm>
            <a:off x="409257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5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49" name="Text Box 17"/>
          <p:cNvSpPr txBox="1">
            <a:spLocks noChangeArrowheads="1"/>
          </p:cNvSpPr>
          <p:nvPr/>
        </p:nvSpPr>
        <p:spPr bwMode="auto">
          <a:xfrm>
            <a:off x="473075" y="2209800"/>
            <a:ext cx="2571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3</a:t>
            </a:r>
            <a:r>
              <a:rPr lang="en-US" sz="2000" b="1">
                <a:sym typeface="Symbol" pitchFamily="84" charset="2"/>
              </a:rPr>
              <a:t></a:t>
            </a:r>
            <a:endParaRPr lang="en-US" sz="2000" b="1"/>
          </a:p>
        </p:txBody>
      </p:sp>
      <p:sp>
        <p:nvSpPr>
          <p:cNvPr id="172050" name="Text Box 18"/>
          <p:cNvSpPr txBox="1">
            <a:spLocks noChangeArrowheads="1"/>
          </p:cNvSpPr>
          <p:nvPr/>
        </p:nvSpPr>
        <p:spPr bwMode="auto">
          <a:xfrm>
            <a:off x="1019175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172051" name="Text Box 19"/>
          <p:cNvSpPr txBox="1">
            <a:spLocks noChangeArrowheads="1"/>
          </p:cNvSpPr>
          <p:nvPr/>
        </p:nvSpPr>
        <p:spPr bwMode="auto">
          <a:xfrm>
            <a:off x="2311400" y="25241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52" name="Text Box 20"/>
          <p:cNvSpPr txBox="1">
            <a:spLocks noChangeArrowheads="1"/>
          </p:cNvSpPr>
          <p:nvPr/>
        </p:nvSpPr>
        <p:spPr bwMode="auto">
          <a:xfrm>
            <a:off x="2695575" y="25193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19272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1935163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2328863" y="2193925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2713038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72057" name="Text Box 25"/>
          <p:cNvSpPr txBox="1">
            <a:spLocks noChangeArrowheads="1"/>
          </p:cNvSpPr>
          <p:nvPr/>
        </p:nvSpPr>
        <p:spPr bwMode="auto">
          <a:xfrm>
            <a:off x="2260600" y="377507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172058" name="Text Box 26"/>
          <p:cNvSpPr txBox="1">
            <a:spLocks noChangeArrowheads="1"/>
          </p:cNvSpPr>
          <p:nvPr/>
        </p:nvSpPr>
        <p:spPr bwMode="auto">
          <a:xfrm>
            <a:off x="2657475" y="377666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  <a:endParaRPr lang="en-US" sz="2000" b="1"/>
          </a:p>
        </p:txBody>
      </p:sp>
      <p:sp>
        <p:nvSpPr>
          <p:cNvPr id="172059" name="Text Box 27"/>
          <p:cNvSpPr txBox="1">
            <a:spLocks noChangeArrowheads="1"/>
          </p:cNvSpPr>
          <p:nvPr/>
        </p:nvSpPr>
        <p:spPr bwMode="auto">
          <a:xfrm>
            <a:off x="1889125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  <a:endParaRPr lang="en-US" sz="2000" b="1"/>
          </a:p>
        </p:txBody>
      </p:sp>
      <p:sp>
        <p:nvSpPr>
          <p:cNvPr id="172060" name="Text Box 28"/>
          <p:cNvSpPr txBox="1">
            <a:spLocks noChangeArrowheads="1"/>
          </p:cNvSpPr>
          <p:nvPr/>
        </p:nvSpPr>
        <p:spPr bwMode="auto">
          <a:xfrm>
            <a:off x="5121275" y="3460750"/>
            <a:ext cx="141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mRNA</a:t>
            </a:r>
          </a:p>
        </p:txBody>
      </p:sp>
      <p:sp>
        <p:nvSpPr>
          <p:cNvPr id="172061" name="Text Box 29"/>
          <p:cNvSpPr txBox="1">
            <a:spLocks noChangeArrowheads="1"/>
          </p:cNvSpPr>
          <p:nvPr/>
        </p:nvSpPr>
        <p:spPr bwMode="auto">
          <a:xfrm>
            <a:off x="1304925" y="4699000"/>
            <a:ext cx="2378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Normal hemoglobin</a:t>
            </a:r>
          </a:p>
        </p:txBody>
      </p:sp>
      <p:sp>
        <p:nvSpPr>
          <p:cNvPr id="172062" name="Text Box 30"/>
          <p:cNvSpPr txBox="1">
            <a:spLocks noChangeArrowheads="1"/>
          </p:cNvSpPr>
          <p:nvPr/>
        </p:nvSpPr>
        <p:spPr bwMode="auto">
          <a:xfrm>
            <a:off x="2174875" y="5089525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Glu</a:t>
            </a:r>
            <a:endParaRPr lang="en-US" sz="2000" b="1"/>
          </a:p>
        </p:txBody>
      </p:sp>
      <p:sp>
        <p:nvSpPr>
          <p:cNvPr id="172063" name="Text Box 31"/>
          <p:cNvSpPr txBox="1">
            <a:spLocks noChangeArrowheads="1"/>
          </p:cNvSpPr>
          <p:nvPr/>
        </p:nvSpPr>
        <p:spPr bwMode="auto">
          <a:xfrm>
            <a:off x="5235575" y="4699000"/>
            <a:ext cx="2771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172064" name="Text Box 32"/>
          <p:cNvSpPr txBox="1">
            <a:spLocks noChangeArrowheads="1"/>
          </p:cNvSpPr>
          <p:nvPr/>
        </p:nvSpPr>
        <p:spPr bwMode="auto">
          <a:xfrm>
            <a:off x="6499225" y="5087938"/>
            <a:ext cx="5413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Val</a:t>
            </a:r>
          </a:p>
        </p:txBody>
      </p:sp>
      <p:sp>
        <p:nvSpPr>
          <p:cNvPr id="172065" name="Text Box 33"/>
          <p:cNvSpPr txBox="1">
            <a:spLocks noChangeArrowheads="1"/>
          </p:cNvSpPr>
          <p:nvPr/>
        </p:nvSpPr>
        <p:spPr bwMode="auto">
          <a:xfrm>
            <a:off x="6591300" y="2193925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A</a:t>
            </a:r>
          </a:p>
        </p:txBody>
      </p:sp>
      <p:sp>
        <p:nvSpPr>
          <p:cNvPr id="172066" name="Text Box 34"/>
          <p:cNvSpPr txBox="1">
            <a:spLocks noChangeArrowheads="1"/>
          </p:cNvSpPr>
          <p:nvPr/>
        </p:nvSpPr>
        <p:spPr bwMode="auto">
          <a:xfrm>
            <a:off x="6959600" y="2525713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67" name="Text Box 35"/>
          <p:cNvSpPr txBox="1">
            <a:spLocks noChangeArrowheads="1"/>
          </p:cNvSpPr>
          <p:nvPr/>
        </p:nvSpPr>
        <p:spPr bwMode="auto">
          <a:xfrm>
            <a:off x="6967538" y="3778250"/>
            <a:ext cx="1984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2068" name="Text Box 36"/>
          <p:cNvSpPr txBox="1">
            <a:spLocks noChangeArrowheads="1"/>
          </p:cNvSpPr>
          <p:nvPr/>
        </p:nvSpPr>
        <p:spPr bwMode="auto">
          <a:xfrm>
            <a:off x="6581775" y="3771900"/>
            <a:ext cx="1984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U</a:t>
            </a:r>
          </a:p>
        </p:txBody>
      </p:sp>
      <p:sp>
        <p:nvSpPr>
          <p:cNvPr id="172069" name="Text Box 37"/>
          <p:cNvSpPr txBox="1">
            <a:spLocks noChangeArrowheads="1"/>
          </p:cNvSpPr>
          <p:nvPr/>
        </p:nvSpPr>
        <p:spPr bwMode="auto">
          <a:xfrm>
            <a:off x="6191250" y="37750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2070" name="Text Box 38"/>
          <p:cNvSpPr txBox="1">
            <a:spLocks noChangeArrowheads="1"/>
          </p:cNvSpPr>
          <p:nvPr/>
        </p:nvSpPr>
        <p:spPr bwMode="auto">
          <a:xfrm>
            <a:off x="6207125" y="2517775"/>
            <a:ext cx="1984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172071" name="Text Box 39"/>
          <p:cNvSpPr txBox="1">
            <a:spLocks noChangeArrowheads="1"/>
          </p:cNvSpPr>
          <p:nvPr/>
        </p:nvSpPr>
        <p:spPr bwMode="auto">
          <a:xfrm>
            <a:off x="6980238" y="21971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T</a:t>
            </a:r>
            <a:endParaRPr lang="en-US" sz="2000" b="1"/>
          </a:p>
        </p:txBody>
      </p:sp>
      <p:sp>
        <p:nvSpPr>
          <p:cNvPr id="172072" name="Text Box 40"/>
          <p:cNvSpPr txBox="1">
            <a:spLocks noChangeArrowheads="1"/>
          </p:cNvSpPr>
          <p:nvPr/>
        </p:nvSpPr>
        <p:spPr bwMode="auto">
          <a:xfrm>
            <a:off x="6599238" y="2514600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rgbClr val="FECC69"/>
                </a:solidFill>
              </a:rPr>
              <a:t>T</a:t>
            </a:r>
            <a:endParaRPr lang="en-US" sz="2000" b="1"/>
          </a:p>
        </p:txBody>
      </p:sp>
      <p:sp>
        <p:nvSpPr>
          <p:cNvPr id="172073" name="Text Box 41"/>
          <p:cNvSpPr txBox="1">
            <a:spLocks noChangeArrowheads="1"/>
          </p:cNvSpPr>
          <p:nvPr/>
        </p:nvSpPr>
        <p:spPr bwMode="auto">
          <a:xfrm>
            <a:off x="4816475" y="1384300"/>
            <a:ext cx="2689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Sickle-cell hemoglobin</a:t>
            </a:r>
          </a:p>
        </p:txBody>
      </p:sp>
      <p:sp>
        <p:nvSpPr>
          <p:cNvPr id="172074" name="Text Box 42"/>
          <p:cNvSpPr txBox="1">
            <a:spLocks noChangeArrowheads="1"/>
          </p:cNvSpPr>
          <p:nvPr/>
        </p:nvSpPr>
        <p:spPr bwMode="auto">
          <a:xfrm>
            <a:off x="5172075" y="1879600"/>
            <a:ext cx="29940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/>
              <a:t>Mutant hemoglobin DNA</a:t>
            </a:r>
          </a:p>
        </p:txBody>
      </p:sp>
      <p:sp>
        <p:nvSpPr>
          <p:cNvPr id="172075" name="Text Box 43"/>
          <p:cNvSpPr txBox="1">
            <a:spLocks noChangeArrowheads="1"/>
          </p:cNvSpPr>
          <p:nvPr/>
        </p:nvSpPr>
        <p:spPr bwMode="auto">
          <a:xfrm>
            <a:off x="6215063" y="2192338"/>
            <a:ext cx="19843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2000" b="1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2958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6592</Words>
  <Application>Microsoft Office PowerPoint</Application>
  <PresentationFormat>On-screen Show (4:3)</PresentationFormat>
  <Paragraphs>1734</Paragraphs>
  <Slides>105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4" baseType="lpstr">
      <vt:lpstr>Arial</vt:lpstr>
      <vt:lpstr>Book Antiqua</vt:lpstr>
      <vt:lpstr>Symbol</vt:lpstr>
      <vt:lpstr>Times</vt:lpstr>
      <vt:lpstr>Times New Roman</vt:lpstr>
      <vt:lpstr>Wingdings</vt:lpstr>
      <vt:lpstr>Wingdings 2</vt:lpstr>
      <vt:lpstr>ヒラギノ角ゴ Pro W3</vt:lpstr>
      <vt:lpstr>Blank Presentation</vt:lpstr>
      <vt:lpstr>PowerPoint Presentation</vt:lpstr>
      <vt:lpstr>The Search for the Genetic Material: Scientific Inquiry</vt:lpstr>
      <vt:lpstr>Evidence That DNA Can Transform Bacteria</vt:lpstr>
      <vt:lpstr>Figure 16.2</vt:lpstr>
      <vt:lpstr>PowerPoint Presentation</vt:lpstr>
      <vt:lpstr>PowerPoint Presentation</vt:lpstr>
      <vt:lpstr>Evidence That Viral DNA Can Program Cells</vt:lpstr>
      <vt:lpstr>Figure 16.3</vt:lpstr>
      <vt:lpstr>PowerPoint Presentation</vt:lpstr>
      <vt:lpstr>Figure 16.4-1</vt:lpstr>
      <vt:lpstr>Figure 16.4-3</vt:lpstr>
      <vt:lpstr>Additional Evidence That DNA Is the Genetic Material</vt:lpstr>
      <vt:lpstr>PowerPoint Presentation</vt:lpstr>
      <vt:lpstr>Figure 16.5</vt:lpstr>
      <vt:lpstr>Building a Structural Model of DNA: Scientific Inquiry</vt:lpstr>
      <vt:lpstr>Figure 16.6</vt:lpstr>
      <vt:lpstr>PowerPoint Presentation</vt:lpstr>
      <vt:lpstr>Figure 16.7a</vt:lpstr>
      <vt:lpstr>Figure 16.UN01</vt:lpstr>
      <vt:lpstr>PowerPoint Presentation</vt:lpstr>
      <vt:lpstr>Many proteins work together in DNA replication and repair</vt:lpstr>
      <vt:lpstr>Figure 16.9-3</vt:lpstr>
      <vt:lpstr>PowerPoint Presentation</vt:lpstr>
      <vt:lpstr>DNA Replication: A Closer Look</vt:lpstr>
      <vt:lpstr>Getting Started</vt:lpstr>
      <vt:lpstr>Figure 16.12</vt:lpstr>
      <vt:lpstr>PowerPoint Presentation</vt:lpstr>
      <vt:lpstr>PowerPoint Presentation</vt:lpstr>
      <vt:lpstr>Synthesizing a New DNA Strand</vt:lpstr>
      <vt:lpstr>PowerPoint Presentation</vt:lpstr>
      <vt:lpstr>Figure 16.14</vt:lpstr>
      <vt:lpstr>PowerPoint Presentation</vt:lpstr>
      <vt:lpstr>Figure 16.13</vt:lpstr>
      <vt:lpstr>Figure 16.17</vt:lpstr>
      <vt:lpstr>The DNA Replication Complex</vt:lpstr>
      <vt:lpstr>Figure 16.18</vt:lpstr>
      <vt:lpstr>Proofreading and Repairing DNA</vt:lpstr>
      <vt:lpstr>Evolutionary Significance of Altered DNA Nucleotides</vt:lpstr>
      <vt:lpstr>Replicating the Ends of DNA Molecules</vt:lpstr>
      <vt:lpstr>Figure 16.20</vt:lpstr>
      <vt:lpstr>PowerPoint Presentation</vt:lpstr>
      <vt:lpstr>PowerPoint Presentation</vt:lpstr>
      <vt:lpstr>PowerPoint Presentation</vt:lpstr>
      <vt:lpstr>Figure 16.22a</vt:lpstr>
      <vt:lpstr>Figure 16.22b</vt:lpstr>
      <vt:lpstr>The Flow of Genetic Information</vt:lpstr>
      <vt:lpstr>Basic Principles of Transcription &amp; Translation</vt:lpstr>
      <vt:lpstr>Central Dogma</vt:lpstr>
      <vt:lpstr>Figure 17.3</vt:lpstr>
      <vt:lpstr>Basic Principles of Transcription &amp; Translation</vt:lpstr>
      <vt:lpstr>Transcription Overview</vt:lpstr>
      <vt:lpstr>The Genetic Code</vt:lpstr>
      <vt:lpstr>Codons: Triplets of Nucleotides</vt:lpstr>
      <vt:lpstr>Figure 17.4</vt:lpstr>
      <vt:lpstr>The Genetic Code</vt:lpstr>
      <vt:lpstr>Codons &amp; Amino Acids</vt:lpstr>
      <vt:lpstr>Figure 17.5</vt:lpstr>
      <vt:lpstr>Evolution of the Genetic Code</vt:lpstr>
      <vt:lpstr>Evolution of the Genetic Code</vt:lpstr>
      <vt:lpstr>Methionine</vt:lpstr>
      <vt:lpstr>Molecular Components of Transcription</vt:lpstr>
      <vt:lpstr>PowerPoint Presentation</vt:lpstr>
      <vt:lpstr>Figure 17.7-4</vt:lpstr>
      <vt:lpstr>Transcription is Divided into 3 Stages</vt:lpstr>
      <vt:lpstr>Elongation of the RNA Strand</vt:lpstr>
      <vt:lpstr>Elongation</vt:lpstr>
      <vt:lpstr>Concept 17.3: Eukaryotic cells modify RNA after transcription</vt:lpstr>
      <vt:lpstr>Alteration of mRNA Ends</vt:lpstr>
      <vt:lpstr>Split Genes and RNA Splicing</vt:lpstr>
      <vt:lpstr>Figure 17.11</vt:lpstr>
      <vt:lpstr>Translation is the RNA-directed synthesis of a polypeptide: a closer look</vt:lpstr>
      <vt:lpstr>Molecular Components of Translation</vt:lpstr>
      <vt:lpstr>PowerPoint Presentation</vt:lpstr>
      <vt:lpstr>PowerPoint Presentation</vt:lpstr>
      <vt:lpstr>Figure 17.16-4</vt:lpstr>
      <vt:lpstr>Ribosomes</vt:lpstr>
      <vt:lpstr>Ribosomes</vt:lpstr>
      <vt:lpstr>Significance</vt:lpstr>
      <vt:lpstr>Figure 17.17b</vt:lpstr>
      <vt:lpstr>Figure 17.17c</vt:lpstr>
      <vt:lpstr>Building a Polypeptide</vt:lpstr>
      <vt:lpstr>Ribosome Association and Initiation of Translation</vt:lpstr>
      <vt:lpstr>Figure 17.18</vt:lpstr>
      <vt:lpstr>Elongation of the Polypeptide Chain</vt:lpstr>
      <vt:lpstr>Figure 17.19-4</vt:lpstr>
      <vt:lpstr>3 Steps of Elongation</vt:lpstr>
      <vt:lpstr>Termination of Translation</vt:lpstr>
      <vt:lpstr>Figure 17.20-3</vt:lpstr>
      <vt:lpstr>Figure 17.21</vt:lpstr>
      <vt:lpstr>What kind of cell is this &amp; how do you know?</vt:lpstr>
      <vt:lpstr>Figure 17.26</vt:lpstr>
      <vt:lpstr>Comparing Prokaryotes to Eukaryotes</vt:lpstr>
      <vt:lpstr>Protein Folding and Post-Translational Modifications</vt:lpstr>
      <vt:lpstr>Targeting Polypeptides to Specific Locations</vt:lpstr>
      <vt:lpstr>Mutations of one or a few nucleotides can affect protein structure and function</vt:lpstr>
      <vt:lpstr>Sickle Cell Anemia</vt:lpstr>
      <vt:lpstr>Sickle Cell</vt:lpstr>
      <vt:lpstr>PowerPoint Presentation</vt:lpstr>
      <vt:lpstr>Figure 17.23</vt:lpstr>
      <vt:lpstr>PowerPoint Presentation</vt:lpstr>
      <vt:lpstr>Substitutions</vt:lpstr>
      <vt:lpstr>Figure 17.24a</vt:lpstr>
      <vt:lpstr>Figure 17.24b</vt:lpstr>
      <vt:lpstr>Figure 17.24c</vt:lpstr>
      <vt:lpstr>Mutagens</vt:lpstr>
    </vt:vector>
  </TitlesOfParts>
  <Company>Jerome 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Abosede O Enadeghe</cp:lastModifiedBy>
  <cp:revision>90</cp:revision>
  <dcterms:created xsi:type="dcterms:W3CDTF">2010-08-06T18:35:02Z</dcterms:created>
  <dcterms:modified xsi:type="dcterms:W3CDTF">2018-06-25T19:48:37Z</dcterms:modified>
</cp:coreProperties>
</file>