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86" r:id="rId4"/>
    <p:sldMasterId id="2147483724" r:id="rId5"/>
    <p:sldMasterId id="2147483737" r:id="rId6"/>
  </p:sldMasterIdLst>
  <p:notesMasterIdLst>
    <p:notesMasterId r:id="rId111"/>
  </p:notesMasterIdLst>
  <p:sldIdLst>
    <p:sldId id="263" r:id="rId7"/>
    <p:sldId id="310" r:id="rId8"/>
    <p:sldId id="380" r:id="rId9"/>
    <p:sldId id="264" r:id="rId10"/>
    <p:sldId id="375" r:id="rId11"/>
    <p:sldId id="265" r:id="rId12"/>
    <p:sldId id="364" r:id="rId13"/>
    <p:sldId id="368" r:id="rId14"/>
    <p:sldId id="372" r:id="rId15"/>
    <p:sldId id="366" r:id="rId16"/>
    <p:sldId id="365" r:id="rId17"/>
    <p:sldId id="367" r:id="rId18"/>
    <p:sldId id="369" r:id="rId19"/>
    <p:sldId id="370" r:id="rId20"/>
    <p:sldId id="371" r:id="rId21"/>
    <p:sldId id="351" r:id="rId22"/>
    <p:sldId id="373" r:id="rId23"/>
    <p:sldId id="374" r:id="rId24"/>
    <p:sldId id="352" r:id="rId25"/>
    <p:sldId id="266" r:id="rId26"/>
    <p:sldId id="267" r:id="rId27"/>
    <p:sldId id="350" r:id="rId28"/>
    <p:sldId id="270" r:id="rId29"/>
    <p:sldId id="353" r:id="rId30"/>
    <p:sldId id="268" r:id="rId31"/>
    <p:sldId id="311" r:id="rId32"/>
    <p:sldId id="312" r:id="rId33"/>
    <p:sldId id="313" r:id="rId34"/>
    <p:sldId id="314" r:id="rId35"/>
    <p:sldId id="315" r:id="rId36"/>
    <p:sldId id="316" r:id="rId37"/>
    <p:sldId id="273" r:id="rId38"/>
    <p:sldId id="318" r:id="rId39"/>
    <p:sldId id="379" r:id="rId40"/>
    <p:sldId id="354" r:id="rId41"/>
    <p:sldId id="355" r:id="rId42"/>
    <p:sldId id="274" r:id="rId43"/>
    <p:sldId id="275" r:id="rId44"/>
    <p:sldId id="356" r:id="rId45"/>
    <p:sldId id="357" r:id="rId46"/>
    <p:sldId id="358" r:id="rId47"/>
    <p:sldId id="276" r:id="rId48"/>
    <p:sldId id="277" r:id="rId49"/>
    <p:sldId id="278" r:id="rId50"/>
    <p:sldId id="279" r:id="rId51"/>
    <p:sldId id="280" r:id="rId52"/>
    <p:sldId id="359" r:id="rId53"/>
    <p:sldId id="319" r:id="rId54"/>
    <p:sldId id="360" r:id="rId55"/>
    <p:sldId id="361" r:id="rId56"/>
    <p:sldId id="320" r:id="rId57"/>
    <p:sldId id="321" r:id="rId58"/>
    <p:sldId id="322" r:id="rId59"/>
    <p:sldId id="323" r:id="rId60"/>
    <p:sldId id="324" r:id="rId61"/>
    <p:sldId id="281" r:id="rId62"/>
    <p:sldId id="325" r:id="rId63"/>
    <p:sldId id="378" r:id="rId64"/>
    <p:sldId id="363"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 id="297" r:id="rId81"/>
    <p:sldId id="326" r:id="rId82"/>
    <p:sldId id="327" r:id="rId83"/>
    <p:sldId id="328" r:id="rId84"/>
    <p:sldId id="329" r:id="rId85"/>
    <p:sldId id="330" r:id="rId86"/>
    <p:sldId id="298" r:id="rId87"/>
    <p:sldId id="331" r:id="rId88"/>
    <p:sldId id="377" r:id="rId89"/>
    <p:sldId id="299" r:id="rId90"/>
    <p:sldId id="300" r:id="rId91"/>
    <p:sldId id="301" r:id="rId92"/>
    <p:sldId id="332" r:id="rId93"/>
    <p:sldId id="333" r:id="rId94"/>
    <p:sldId id="335" r:id="rId95"/>
    <p:sldId id="336" r:id="rId96"/>
    <p:sldId id="337" r:id="rId97"/>
    <p:sldId id="338" r:id="rId98"/>
    <p:sldId id="339" r:id="rId99"/>
    <p:sldId id="376" r:id="rId100"/>
    <p:sldId id="340" r:id="rId101"/>
    <p:sldId id="341" r:id="rId102"/>
    <p:sldId id="342" r:id="rId103"/>
    <p:sldId id="343" r:id="rId104"/>
    <p:sldId id="344" r:id="rId105"/>
    <p:sldId id="345" r:id="rId106"/>
    <p:sldId id="346" r:id="rId107"/>
    <p:sldId id="347" r:id="rId108"/>
    <p:sldId id="348" r:id="rId109"/>
    <p:sldId id="349" r:id="rId1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D28"/>
    <a:srgbClr val="00C238"/>
    <a:srgbClr val="186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81" autoAdjust="0"/>
  </p:normalViewPr>
  <p:slideViewPr>
    <p:cSldViewPr>
      <p:cViewPr>
        <p:scale>
          <a:sx n="75" d="100"/>
          <a:sy n="75" d="100"/>
        </p:scale>
        <p:origin x="-366" y="120"/>
      </p:cViewPr>
      <p:guideLst>
        <p:guide orient="horz" pos="576"/>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397A3-4A90-45DD-8D28-E5A578B87F7D}" type="datetimeFigureOut">
              <a:rPr lang="en-US" smtClean="0"/>
              <a:t>8/23/2013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90C78-D6F7-438D-9F3C-830221492947}" type="slidenum">
              <a:rPr lang="en-US" smtClean="0"/>
              <a:t>‹#›</a:t>
            </a:fld>
            <a:endParaRPr lang="en-US"/>
          </a:p>
        </p:txBody>
      </p:sp>
    </p:spTree>
    <p:extLst>
      <p:ext uri="{BB962C8B-B14F-4D97-AF65-F5344CB8AC3E}">
        <p14:creationId xmlns:p14="http://schemas.microsoft.com/office/powerpoint/2010/main" val="322986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chemeClr val="bg1"/>
                </a:solidFill>
              </a:rPr>
              <a:t>13.1 Ecologists Study Relationships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223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250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23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13.1 Ecologists Study Relationships</a:t>
            </a:r>
          </a:p>
        </p:txBody>
      </p:sp>
    </p:spTree>
    <p:extLst>
      <p:ext uri="{BB962C8B-B14F-4D97-AF65-F5344CB8AC3E}">
        <p14:creationId xmlns:p14="http://schemas.microsoft.com/office/powerpoint/2010/main" val="1222655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7870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529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601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33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98735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94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3801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018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4589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9988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3131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13.1 Ecologists Study Relationships</a:t>
            </a:r>
          </a:p>
        </p:txBody>
      </p:sp>
    </p:spTree>
    <p:extLst>
      <p:ext uri="{BB962C8B-B14F-4D97-AF65-F5344CB8AC3E}">
        <p14:creationId xmlns:p14="http://schemas.microsoft.com/office/powerpoint/2010/main" val="3540898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1041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03846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752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664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3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9858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89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2987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0637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232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1161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8851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13.1 Ecologists Study Relationships</a:t>
            </a:r>
          </a:p>
        </p:txBody>
      </p:sp>
    </p:spTree>
    <p:extLst>
      <p:ext uri="{BB962C8B-B14F-4D97-AF65-F5344CB8AC3E}">
        <p14:creationId xmlns:p14="http://schemas.microsoft.com/office/powerpoint/2010/main" val="818238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177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8304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211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5577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7540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22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047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1513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4924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4844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40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9322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smtClean="0">
                <a:solidFill>
                  <a:srgbClr val="FFFFFF"/>
                </a:solidFill>
              </a:rPr>
              <a:t>13.1 Ecologists Study Relationships</a:t>
            </a:r>
          </a:p>
        </p:txBody>
      </p:sp>
    </p:spTree>
    <p:extLst>
      <p:ext uri="{BB962C8B-B14F-4D97-AF65-F5344CB8AC3E}">
        <p14:creationId xmlns:p14="http://schemas.microsoft.com/office/powerpoint/2010/main" val="4146415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245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7259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56288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68858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9413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3466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938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9300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8601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5940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610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10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3914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628900"/>
            <a:ext cx="7772400" cy="4572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457200"/>
          </a:xfrm>
        </p:spPr>
        <p:txBody>
          <a:bodyPr/>
          <a:lstStyle>
            <a:lvl1pPr marL="0" indent="0" algn="ctr">
              <a:buFontTx/>
              <a:buNone/>
              <a:defRPr/>
            </a:lvl1pPr>
          </a:lstStyle>
          <a:p>
            <a:pPr lvl="0"/>
            <a:r>
              <a:rPr lang="en-US" noProof="0" smtClean="0"/>
              <a:t>Click to edit Master subtitle style</a:t>
            </a:r>
          </a:p>
        </p:txBody>
      </p:sp>
      <p:pic>
        <p:nvPicPr>
          <p:cNvPr id="307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smtClean="0">
                <a:solidFill>
                  <a:srgbClr val="FFFFFF"/>
                </a:solidFill>
              </a:rPr>
              <a:t>13.1 Ecologists Study Relationships</a:t>
            </a:r>
          </a:p>
        </p:txBody>
      </p:sp>
    </p:spTree>
    <p:extLst>
      <p:ext uri="{BB962C8B-B14F-4D97-AF65-F5344CB8AC3E}">
        <p14:creationId xmlns:p14="http://schemas.microsoft.com/office/powerpoint/2010/main" val="347061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wipe(left)">
                                      <p:cBhvr>
                                        <p:cTn id="12"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5370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2232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07670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79295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99801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0284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278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18374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955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1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9749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171700" cy="252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362700" cy="25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95789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914400"/>
            <a:ext cx="86868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575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225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381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096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chemeClr val="bg1"/>
                </a:solidFill>
              </a:rPr>
              <a:t>2.1 Atoms, Ions, and Molecules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1079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2.2 Properties of Water</a:t>
            </a:r>
          </a:p>
        </p:txBody>
      </p:sp>
    </p:spTree>
    <p:extLst>
      <p:ext uri="{BB962C8B-B14F-4D97-AF65-F5344CB8AC3E}">
        <p14:creationId xmlns:p14="http://schemas.microsoft.com/office/powerpoint/2010/main" val="6054481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4"/>
        </a:buBlip>
        <a:defRPr sz="2400" b="1">
          <a:solidFill>
            <a:srgbClr val="186496"/>
          </a:solidFill>
          <a:latin typeface="+mj-lt"/>
          <a:ea typeface="+mj-ea"/>
          <a:cs typeface="+mj-cs"/>
        </a:defRPr>
      </a:lvl1pPr>
      <a:lvl2pPr marL="284163" indent="-284163" algn="l" rtl="0" fontAlgn="base">
        <a:spcBef>
          <a:spcPct val="0"/>
        </a:spcBef>
        <a:spcAft>
          <a:spcPct val="0"/>
        </a:spcAft>
        <a:buBlip>
          <a:blip r:embed="rId14"/>
        </a:buBlip>
        <a:defRPr sz="2400" b="1">
          <a:solidFill>
            <a:srgbClr val="186496"/>
          </a:solidFill>
          <a:latin typeface="Arial" charset="0"/>
        </a:defRPr>
      </a:lvl2pPr>
      <a:lvl3pPr marL="284163" indent="-284163" algn="l" rtl="0" fontAlgn="base">
        <a:spcBef>
          <a:spcPct val="0"/>
        </a:spcBef>
        <a:spcAft>
          <a:spcPct val="0"/>
        </a:spcAft>
        <a:buBlip>
          <a:blip r:embed="rId14"/>
        </a:buBlip>
        <a:defRPr sz="2400" b="1">
          <a:solidFill>
            <a:srgbClr val="186496"/>
          </a:solidFill>
          <a:latin typeface="Arial" charset="0"/>
        </a:defRPr>
      </a:lvl3pPr>
      <a:lvl4pPr marL="284163" indent="-284163" algn="l" rtl="0" fontAlgn="base">
        <a:spcBef>
          <a:spcPct val="0"/>
        </a:spcBef>
        <a:spcAft>
          <a:spcPct val="0"/>
        </a:spcAft>
        <a:buBlip>
          <a:blip r:embed="rId14"/>
        </a:buBlip>
        <a:defRPr sz="2400" b="1">
          <a:solidFill>
            <a:srgbClr val="186496"/>
          </a:solidFill>
          <a:latin typeface="Arial" charset="0"/>
        </a:defRPr>
      </a:lvl4pPr>
      <a:lvl5pPr marL="284163" indent="-284163" algn="l" rtl="0" fontAlgn="base">
        <a:spcBef>
          <a:spcPct val="0"/>
        </a:spcBef>
        <a:spcAft>
          <a:spcPct val="0"/>
        </a:spcAft>
        <a:buBlip>
          <a:blip r:embed="rId14"/>
        </a:buBlip>
        <a:defRPr sz="2400" b="1">
          <a:solidFill>
            <a:srgbClr val="186496"/>
          </a:solidFill>
          <a:latin typeface="Arial" charset="0"/>
        </a:defRPr>
      </a:lvl5pPr>
      <a:lvl6pPr marL="741363" indent="-284163" algn="l" rtl="0" fontAlgn="base">
        <a:spcBef>
          <a:spcPct val="0"/>
        </a:spcBef>
        <a:spcAft>
          <a:spcPct val="0"/>
        </a:spcAft>
        <a:buBlip>
          <a:blip r:embed="rId14"/>
        </a:buBlip>
        <a:defRPr sz="2400" b="1">
          <a:solidFill>
            <a:srgbClr val="186496"/>
          </a:solidFill>
          <a:latin typeface="Arial" charset="0"/>
        </a:defRPr>
      </a:lvl6pPr>
      <a:lvl7pPr marL="1198563" indent="-284163" algn="l" rtl="0" fontAlgn="base">
        <a:spcBef>
          <a:spcPct val="0"/>
        </a:spcBef>
        <a:spcAft>
          <a:spcPct val="0"/>
        </a:spcAft>
        <a:buBlip>
          <a:blip r:embed="rId14"/>
        </a:buBlip>
        <a:defRPr sz="2400" b="1">
          <a:solidFill>
            <a:srgbClr val="186496"/>
          </a:solidFill>
          <a:latin typeface="Arial" charset="0"/>
        </a:defRPr>
      </a:lvl7pPr>
      <a:lvl8pPr marL="1655763" indent="-284163" algn="l" rtl="0" fontAlgn="base">
        <a:spcBef>
          <a:spcPct val="0"/>
        </a:spcBef>
        <a:spcAft>
          <a:spcPct val="0"/>
        </a:spcAft>
        <a:buBlip>
          <a:blip r:embed="rId14"/>
        </a:buBlip>
        <a:defRPr sz="2400" b="1">
          <a:solidFill>
            <a:srgbClr val="186496"/>
          </a:solidFill>
          <a:latin typeface="Arial" charset="0"/>
        </a:defRPr>
      </a:lvl8pPr>
      <a:lvl9pPr marL="2112963" indent="-284163" algn="l" rtl="0" fontAlgn="base">
        <a:spcBef>
          <a:spcPct val="0"/>
        </a:spcBef>
        <a:spcAft>
          <a:spcPct val="0"/>
        </a:spcAft>
        <a:buBlip>
          <a:blip r:embed="rId14"/>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2.3 Carbon-Based Molecules</a:t>
            </a:r>
          </a:p>
        </p:txBody>
      </p:sp>
    </p:spTree>
    <p:extLst>
      <p:ext uri="{BB962C8B-B14F-4D97-AF65-F5344CB8AC3E}">
        <p14:creationId xmlns:p14="http://schemas.microsoft.com/office/powerpoint/2010/main" val="20076856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a:solidFill>
                  <a:srgbClr val="FFFFFF"/>
                </a:solidFill>
              </a:rPr>
              <a:t>2.4 Chemical Reactions</a:t>
            </a:r>
          </a:p>
        </p:txBody>
      </p:sp>
    </p:spTree>
    <p:extLst>
      <p:ext uri="{BB962C8B-B14F-4D97-AF65-F5344CB8AC3E}">
        <p14:creationId xmlns:p14="http://schemas.microsoft.com/office/powerpoint/2010/main" val="9614959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smtClean="0">
                <a:solidFill>
                  <a:srgbClr val="FFFFFF"/>
                </a:solidFill>
              </a:rPr>
              <a:t>2.4 Chemical Reactions</a:t>
            </a:r>
          </a:p>
        </p:txBody>
      </p:sp>
    </p:spTree>
    <p:extLst>
      <p:ext uri="{BB962C8B-B14F-4D97-AF65-F5344CB8AC3E}">
        <p14:creationId xmlns:p14="http://schemas.microsoft.com/office/powerpoint/2010/main" val="41670555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08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 y="914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3058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0" y="4921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2800" b="1" smtClean="0">
                <a:solidFill>
                  <a:srgbClr val="FFFFFF"/>
                </a:solidFill>
              </a:rPr>
              <a:t>2.5 Enzymes</a:t>
            </a:r>
          </a:p>
        </p:txBody>
      </p:sp>
    </p:spTree>
    <p:extLst>
      <p:ext uri="{BB962C8B-B14F-4D97-AF65-F5344CB8AC3E}">
        <p14:creationId xmlns:p14="http://schemas.microsoft.com/office/powerpoint/2010/main" val="347582025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marL="284163" indent="-284163" algn="l" rtl="0" fontAlgn="base">
        <a:spcBef>
          <a:spcPct val="0"/>
        </a:spcBef>
        <a:spcAft>
          <a:spcPct val="0"/>
        </a:spcAft>
        <a:buBlip>
          <a:blip r:embed="rId15"/>
        </a:buBlip>
        <a:defRPr sz="2400" b="1">
          <a:solidFill>
            <a:srgbClr val="186496"/>
          </a:solidFill>
          <a:latin typeface="+mj-lt"/>
          <a:ea typeface="+mj-ea"/>
          <a:cs typeface="+mj-cs"/>
        </a:defRPr>
      </a:lvl1pPr>
      <a:lvl2pPr marL="284163" indent="-284163" algn="l" rtl="0" fontAlgn="base">
        <a:spcBef>
          <a:spcPct val="0"/>
        </a:spcBef>
        <a:spcAft>
          <a:spcPct val="0"/>
        </a:spcAft>
        <a:buBlip>
          <a:blip r:embed="rId15"/>
        </a:buBlip>
        <a:defRPr sz="2400" b="1">
          <a:solidFill>
            <a:srgbClr val="186496"/>
          </a:solidFill>
          <a:latin typeface="Arial" charset="0"/>
        </a:defRPr>
      </a:lvl2pPr>
      <a:lvl3pPr marL="284163" indent="-284163" algn="l" rtl="0" fontAlgn="base">
        <a:spcBef>
          <a:spcPct val="0"/>
        </a:spcBef>
        <a:spcAft>
          <a:spcPct val="0"/>
        </a:spcAft>
        <a:buBlip>
          <a:blip r:embed="rId15"/>
        </a:buBlip>
        <a:defRPr sz="2400" b="1">
          <a:solidFill>
            <a:srgbClr val="186496"/>
          </a:solidFill>
          <a:latin typeface="Arial" charset="0"/>
        </a:defRPr>
      </a:lvl3pPr>
      <a:lvl4pPr marL="284163" indent="-284163" algn="l" rtl="0" fontAlgn="base">
        <a:spcBef>
          <a:spcPct val="0"/>
        </a:spcBef>
        <a:spcAft>
          <a:spcPct val="0"/>
        </a:spcAft>
        <a:buBlip>
          <a:blip r:embed="rId15"/>
        </a:buBlip>
        <a:defRPr sz="2400" b="1">
          <a:solidFill>
            <a:srgbClr val="186496"/>
          </a:solidFill>
          <a:latin typeface="Arial" charset="0"/>
        </a:defRPr>
      </a:lvl4pPr>
      <a:lvl5pPr marL="284163" indent="-284163" algn="l" rtl="0" fontAlgn="base">
        <a:spcBef>
          <a:spcPct val="0"/>
        </a:spcBef>
        <a:spcAft>
          <a:spcPct val="0"/>
        </a:spcAft>
        <a:buBlip>
          <a:blip r:embed="rId15"/>
        </a:buBlip>
        <a:defRPr sz="2400" b="1">
          <a:solidFill>
            <a:srgbClr val="186496"/>
          </a:solidFill>
          <a:latin typeface="Arial" charset="0"/>
        </a:defRPr>
      </a:lvl5pPr>
      <a:lvl6pPr marL="741363" indent="-284163" algn="l" rtl="0" fontAlgn="base">
        <a:spcBef>
          <a:spcPct val="0"/>
        </a:spcBef>
        <a:spcAft>
          <a:spcPct val="0"/>
        </a:spcAft>
        <a:buBlip>
          <a:blip r:embed="rId15"/>
        </a:buBlip>
        <a:defRPr sz="2400" b="1">
          <a:solidFill>
            <a:srgbClr val="186496"/>
          </a:solidFill>
          <a:latin typeface="Arial" charset="0"/>
        </a:defRPr>
      </a:lvl6pPr>
      <a:lvl7pPr marL="1198563" indent="-284163" algn="l" rtl="0" fontAlgn="base">
        <a:spcBef>
          <a:spcPct val="0"/>
        </a:spcBef>
        <a:spcAft>
          <a:spcPct val="0"/>
        </a:spcAft>
        <a:buBlip>
          <a:blip r:embed="rId15"/>
        </a:buBlip>
        <a:defRPr sz="2400" b="1">
          <a:solidFill>
            <a:srgbClr val="186496"/>
          </a:solidFill>
          <a:latin typeface="Arial" charset="0"/>
        </a:defRPr>
      </a:lvl7pPr>
      <a:lvl8pPr marL="1655763" indent="-284163" algn="l" rtl="0" fontAlgn="base">
        <a:spcBef>
          <a:spcPct val="0"/>
        </a:spcBef>
        <a:spcAft>
          <a:spcPct val="0"/>
        </a:spcAft>
        <a:buBlip>
          <a:blip r:embed="rId15"/>
        </a:buBlip>
        <a:defRPr sz="2400" b="1">
          <a:solidFill>
            <a:srgbClr val="186496"/>
          </a:solidFill>
          <a:latin typeface="Arial" charset="0"/>
        </a:defRPr>
      </a:lvl8pPr>
      <a:lvl9pPr marL="2112963" indent="-284163" algn="l" rtl="0" fontAlgn="base">
        <a:spcBef>
          <a:spcPct val="0"/>
        </a:spcBef>
        <a:spcAft>
          <a:spcPct val="0"/>
        </a:spcAft>
        <a:buBlip>
          <a:blip r:embed="rId15"/>
        </a:buBlip>
        <a:defRPr sz="2400" b="1">
          <a:solidFill>
            <a:srgbClr val="186496"/>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google.com/url?sa=i&amp;rct=j&amp;q=carbon+periodic+table&amp;source=images&amp;cd=&amp;cad=rja&amp;docid=jN01LJ3LBD4hBM&amp;tbnid=dMb_wOGOwdGqWM:&amp;ved=0CAUQjRw&amp;url=/url?sa=i&amp;rct=j&amp;q=carbon+periodic+table&amp;source=images&amp;cd=&amp;cad=rja&amp;docid=jN01LJ3LBD4hBM&amp;tbnid=dMb_wOGOwdGqWM:&amp;ved=&amp;url=http://www.sparknotes.com/chemistry/fundamentals/periodictable/section2.rhtml&amp;ei=aPgUUvi1OMqK2gWzvYE4&amp;bvm=bv.50952593,d.b2I&amp;psig=AFQjCNEisc4ywaHMuLM_oWEUyGLS_j0CLQ&amp;ust=1377192425455795&amp;ei=bfgUUuv8E4Lu9ATpwYDYDQ&amp;bvm=bv.50952593,d.b2I&amp;psig=AFQjCNEisc4ywaHMuLM_oWEUyGLS_j0CLQ&amp;ust=1377192425455795"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com/url?sa=i&amp;rct=j&amp;q=carbon+periodic+table&amp;source=images&amp;cd=&amp;cad=rja&amp;docid=R1aQdj4tQSqpJM&amp;tbnid=Q7QL8iw-RzMiSM:&amp;ved=0CAUQjRw&amp;url=http://www.amnh.org/ology/features/stufftodo_einstein/atommobile_read.php&amp;ei=t_kUUqyIL4aY9QTOmIDoAw&amp;bvm=bv.50952593,d.b2I&amp;psig=AFQjCNEisc4ywaHMuLM_oWEUyGLS_j0CLQ&amp;ust=137719242545579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google.com/url?sa=i&amp;rct=j&amp;q=carbon+periodic+table&amp;source=images&amp;cd=&amp;cad=rja&amp;docid=jN01LJ3LBD4hBM&amp;tbnid=dMb_wOGOwdGqWM:&amp;ved=0CAUQjRw&amp;url=/url?sa=i&amp;rct=j&amp;q=carbon+periodic+table&amp;source=images&amp;cd=&amp;cad=rja&amp;docid=jN01LJ3LBD4hBM&amp;tbnid=dMb_wOGOwdGqWM:&amp;ved=&amp;url=http://www.sparknotes.com/chemistry/fundamentals/periodictable/section2.rhtml&amp;ei=aPgUUvi1OMqK2gWzvYE4&amp;bvm=bv.50952593,d.b2I&amp;psig=AFQjCNEisc4ywaHMuLM_oWEUyGLS_j0CLQ&amp;ust=1377192425455795&amp;ei=bfgUUuv8E4Lu9ATpwYDYDQ&amp;bvm=bv.50952593,d.b2I&amp;psig=AFQjCNEisc4ywaHMuLM_oWEUyGLS_j0CLQ&amp;ust=137719242545579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google.com/url?sa=i&amp;rct=j&amp;q=carbon+periodic+table&amp;source=images&amp;cd=&amp;cad=rja&amp;docid=jN01LJ3LBD4hBM&amp;tbnid=dMb_wOGOwdGqWM:&amp;ved=0CAUQjRw&amp;url=/url?sa=i&amp;rct=j&amp;q=carbon+periodic+table&amp;source=images&amp;cd=&amp;cad=rja&amp;docid=jN01LJ3LBD4hBM&amp;tbnid=dMb_wOGOwdGqWM:&amp;ved=&amp;url=http://www.sparknotes.com/chemistry/fundamentals/periodictable/section2.rhtml&amp;ei=aPgUUvi1OMqK2gWzvYE4&amp;bvm=bv.50952593,d.b2I&amp;psig=AFQjCNEisc4ywaHMuLM_oWEUyGLS_j0CLQ&amp;ust=1377192425455795&amp;ei=bfgUUuv8E4Lu9ATpwYDYDQ&amp;bvm=bv.50952593,d.b2I&amp;psig=AFQjCNEisc4ywaHMuLM_oWEUyGLS_j0CLQ&amp;ust=137719242545579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google.com/url?sa=i&amp;rct=j&amp;q=carbon+periodic+table&amp;source=images&amp;cd=&amp;cad=rja&amp;docid=jN01LJ3LBD4hBM&amp;tbnid=dMb_wOGOwdGqWM:&amp;ved=0CAUQjRw&amp;url=/url?sa=i&amp;rct=j&amp;q=carbon+periodic+table&amp;source=images&amp;cd=&amp;cad=rja&amp;docid=jN01LJ3LBD4hBM&amp;tbnid=dMb_wOGOwdGqWM:&amp;ved=&amp;url=http://www.sparknotes.com/chemistry/fundamentals/periodictable/section2.rhtml&amp;ei=aPgUUvi1OMqK2gWzvYE4&amp;bvm=bv.50952593,d.b2I&amp;psig=AFQjCNEisc4ywaHMuLM_oWEUyGLS_j0CLQ&amp;ust=1377192425455795&amp;ei=bfgUUuv8E4Lu9ATpwYDYDQ&amp;bvm=bv.50952593,d.b2I&amp;psig=AFQjCNEisc4ywaHMuLM_oWEUyGLS_j0CLQ&amp;ust=137719242545579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google.com/url?sa=i&amp;rct=j&amp;q=carbon+periodic+table&amp;source=images&amp;cd=&amp;cad=rja&amp;docid=jN01LJ3LBD4hBM&amp;tbnid=dMb_wOGOwdGqWM:&amp;ved=0CAUQjRw&amp;url=/url?sa=i&amp;rct=j&amp;q=carbon+periodic+table&amp;source=images&amp;cd=&amp;cad=rja&amp;docid=jN01LJ3LBD4hBM&amp;tbnid=dMb_wOGOwdGqWM:&amp;ved=&amp;url=http://www.sparknotes.com/chemistry/fundamentals/periodictable/section2.rhtml&amp;ei=aPgUUvi1OMqK2gWzvYE4&amp;bvm=bv.50952593,d.b2I&amp;psig=AFQjCNEisc4ywaHMuLM_oWEUyGLS_j0CLQ&amp;ust=1377192425455795&amp;ei=bfgUUuv8E4Lu9ATpwYDYDQ&amp;bvm=bv.50952593,d.b2I&amp;psig=AFQjCNEisc4ywaHMuLM_oWEUyGLS_j0CLQ&amp;ust=137719242545579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oogle.com/url?sa=i&amp;rct=j&amp;q=carbon%20atom%20energy%20level&amp;source=images&amp;cd=&amp;cad=rja&amp;docid=kMKww8U4WZa9rM&amp;tbnid=d9L70pcu4t748M:&amp;ved=0CAUQjRw&amp;url=http://www.bbc.co.uk/schools/gcsebitesize/science/add_ocr_21c/chemical_patterns/patternsrev1.shtml&amp;ei=iwMVUvHhHora8wSj_4CYCQ&amp;psig=AFQjCNE9ZBEOjsFDRMWV0clM9MZvaQeFyQ&amp;ust=137719525169155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google.com/url?sa=i&amp;rct=j&amp;q=hydrogen%20atom&amp;source=images&amp;cd=&amp;cad=rja&amp;docid=chA6fl10ORAtCM&amp;tbnid=IOl3yvftE_WyOM:&amp;ved=0CAUQjRw&amp;url=http://www.brooklyn.cuny.edu/bc/ahp/SDgraphics/PSgraphics/SD.PS.LG.Hydrogen.html&amp;ei=FgQVUs_dEYLs8wTWqIDIBg&amp;psig=AFQjCNEFvCz4witFZSWAzlt7D5JopJnTrw&amp;ust=1377195400493082"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om/url?sa=i&amp;rct=j&amp;q=oxygen%20atom&amp;source=images&amp;cd=&amp;cad=rja&amp;docid=O57LuhyS5SAIlM&amp;tbnid=65Is3cuPTSZA5M:&amp;ved=0CAUQjRw&amp;url=http://scienceforkids.kidipede.com/chemistry/atoms/oxygen.htm&amp;ei=aAQVUsfzGpPs9ASS2oGYBg&amp;psig=AFQjCNE1sVP3y9BqU1qsDh-0Bjc6qORuqA&amp;ust=137719544689996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oxygen%20atom&amp;source=images&amp;cd=&amp;cad=rja&amp;docid=O57LuhyS5SAIlM&amp;tbnid=65Is3cuPTSZA5M:&amp;ved=0CAUQjRw&amp;url=http://scienceforkids.kidipede.com/chemistry/atoms/oxygen.htm&amp;ei=aAQVUsfzGpPs9ASS2oGYBg&amp;psig=AFQjCNE1sVP3y9BqU1qsDh-0Bjc6qORuqA&amp;ust=137719544689996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peteava.ro/id-486339-paula-abdul-opposites-attrac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hyperlink" Target="//upload.wikimedia.org/wikipedia/commons/6/6f/Paper_Clip_Surface_Tension_1_crop.jpg" TargetMode="External"/><Relationship Id="rId2" Type="http://schemas.openxmlformats.org/officeDocument/2006/relationships/hyperlink" Target="https://www.youtube.com/watch?v=45yabrnryXk" TargetMode="Externa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protons%20neutrons%20electrons&amp;source=images&amp;cd=&amp;cad=rja&amp;docid=nRxIsgJtEyrF6M&amp;tbnid=vuxUSksqlRA1nM:&amp;ved=0CAUQjRw&amp;url=http://www.universetoday.com/82128/parts-of-an-atom/&amp;ei=xwYVUr2AG5OC9QTLzIHgCA&amp;psig=AFQjCNGhpv5hTkhUcUyo3M637V8XmwokZw&amp;ust=1377196080622308"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com/url?sa=i&amp;rct=j&amp;q=carbon+periodic+table&amp;source=images&amp;cd=&amp;cad=rja&amp;docid=R1aQdj4tQSqpJM&amp;tbnid=Q7QL8iw-RzMiSM:&amp;ved=0CAUQjRw&amp;url=http://www.amnh.org/ology/features/stufftodo_einstein/atommobile_read.php&amp;ei=t_kUUqyIL4aY9QTOmIDoAw&amp;bvm=bv.50952593,d.b2I&amp;psig=AFQjCNEisc4ywaHMuLM_oWEUyGLS_j0CLQ&amp;ust=1377192425455795"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google.com/url?sa=i&amp;rct=j&amp;q=carbon%20periodic%20table&amp;source=images&amp;cd=&amp;cad=rja&amp;docid=41RmRhOWmaEOJM&amp;tbnid=f-gJa03EVNNulM:&amp;ved=0CAUQjRw&amp;url=http://www.everystockphoto.com/photo.php?imageId=10001941&amp;ei=jvwUUuKqGo3Q9ASAn4GoBQ&amp;psig=AFQjCNGl99WmIc8HrJ9p9fZHcquN656RvA&amp;ust=1377193477971474" TargetMode="External"/><Relationship Id="rId1" Type="http://schemas.openxmlformats.org/officeDocument/2006/relationships/slideLayout" Target="../slideLayouts/slideLayout2.xml"/><Relationship Id="rId6" Type="http://schemas.openxmlformats.org/officeDocument/2006/relationships/hyperlink" Target="http://www.google.com/url?sa=i&amp;rct=j&amp;q=carbon%20periodic%20table&amp;source=images&amp;cd=&amp;cad=rja&amp;docid=vi6wDuKjX0GywM&amp;tbnid=9_ezlwUGbBQscM:&amp;ved=0CAUQjRw&amp;url=http://learningchemistryeasily.blogspot.com/2012/09/chemical-composition-going-bit-further.html&amp;ei=6_wUUoboGInK9gSBsoHwDw&amp;psig=AFQjCNGl99WmIc8HrJ9p9fZHcquN656RvA&amp;ust=1377193477971474" TargetMode="External"/><Relationship Id="rId5" Type="http://schemas.openxmlformats.org/officeDocument/2006/relationships/image" Target="../media/image11.jpeg"/><Relationship Id="rId4" Type="http://schemas.openxmlformats.org/officeDocument/2006/relationships/hyperlink" Target="http://www.google.com/url?sa=i&amp;rct=j&amp;q=carbon%20periodic%20table&amp;source=images&amp;cd=&amp;cad=rja&amp;docid=41RmRhOWmaEOJM&amp;tbnid=f-gJa03EVNNulM:&amp;ved=0CAUQjRw&amp;url=http://theliberatortoday.blogspot.com/2010_08_01_archive.html&amp;ei=vPwUUqgYkMD2BJ6igMgG&amp;psig=AFQjCNGl99WmIc8HrJ9p9fZHcquN656RvA&amp;ust=1377193477971474"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1.xml"/></Relationships>
</file>

<file path=ppt/slides/_rels/slide9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533400" y="9144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a:solidFill>
                  <a:srgbClr val="186496"/>
                </a:solidFill>
              </a:rPr>
              <a:t>KEY CONCEPT</a:t>
            </a:r>
            <a:br>
              <a:rPr lang="en-US" b="1">
                <a:solidFill>
                  <a:srgbClr val="186496"/>
                </a:solidFill>
              </a:rPr>
            </a:br>
            <a:r>
              <a:rPr lang="en-US" b="1"/>
              <a:t>All living things are based on atoms and their interactions.</a:t>
            </a:r>
          </a:p>
        </p:txBody>
      </p:sp>
      <p:pic>
        <p:nvPicPr>
          <p:cNvPr id="12294" name="Picture 6" descr="bhspe-fmtoc01-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19200" y="2157413"/>
            <a:ext cx="6629400"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protons does carbon have?</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img.sparknotes.com/figures/C/c3554c42f955f947b125020c2c00d830/carb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09800"/>
            <a:ext cx="5120217"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3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How does a catalyst affect the activation energy and rate of a reaction</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4402001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Describe how the interaction between an enzyme and its substrates changes a chemical reaction</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3643920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686800" cy="1200329"/>
          </a:xfrm>
        </p:spPr>
        <p:txBody>
          <a:bodyPr/>
          <a:lstStyle/>
          <a:p>
            <a:r>
              <a:rPr lang="en-US" dirty="0" smtClean="0"/>
              <a:t>Some organisms live in very hot or acidic environments. Would their enzymes function in a persons cells? Why or why not?</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3712171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686800" cy="1209764"/>
          </a:xfrm>
        </p:spPr>
        <p:txBody>
          <a:bodyPr/>
          <a:lstStyle/>
          <a:p>
            <a:r>
              <a:rPr lang="en-US" dirty="0" smtClean="0"/>
              <a:t>Suppose that the amino acids that make up an enzymes active site are changed. How might this change affect the enzyme?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8842870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686800" cy="1200329"/>
          </a:xfrm>
        </p:spPr>
        <p:txBody>
          <a:bodyPr/>
          <a:lstStyle/>
          <a:p>
            <a:r>
              <a:rPr lang="en-US" dirty="0" smtClean="0"/>
              <a:t>Organisms need to maintain homeostasis, or stable internal conditions. Why is homeostasis important for the function of enzymes?</a:t>
            </a:r>
            <a:endParaRPr lang="en-US" dirty="0"/>
          </a:p>
        </p:txBody>
      </p:sp>
    </p:spTree>
    <p:extLst>
      <p:ext uri="{BB962C8B-B14F-4D97-AF65-F5344CB8AC3E}">
        <p14:creationId xmlns:p14="http://schemas.microsoft.com/office/powerpoint/2010/main" val="195472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a:t>Each element has different numbers of protons, neutrons, and electrons than each other element</a:t>
            </a:r>
          </a:p>
        </p:txBody>
      </p:sp>
      <p:sp>
        <p:nvSpPr>
          <p:cNvPr id="3" name="Content Placeholder 2"/>
          <p:cNvSpPr>
            <a:spLocks noGrp="1"/>
          </p:cNvSpPr>
          <p:nvPr>
            <p:ph idx="1"/>
          </p:nvPr>
        </p:nvSpPr>
        <p:spPr>
          <a:xfrm>
            <a:off x="533400" y="1676400"/>
            <a:ext cx="8305800" cy="1643527"/>
          </a:xfrm>
        </p:spPr>
        <p:txBody>
          <a:bodyPr/>
          <a:lstStyle/>
          <a:p>
            <a:r>
              <a:rPr lang="en-US" dirty="0" smtClean="0"/>
              <a:t>Atoms usually have the same number of electrons as they do protons</a:t>
            </a:r>
          </a:p>
          <a:p>
            <a:r>
              <a:rPr lang="en-US" dirty="0" smtClean="0"/>
              <a:t>The number of electrons is equal to the number of protons in “neutral” atoms</a:t>
            </a:r>
            <a:endParaRPr lang="en-US" dirty="0"/>
          </a:p>
        </p:txBody>
      </p:sp>
      <p:pic>
        <p:nvPicPr>
          <p:cNvPr id="4098" name="Picture 2" descr="http://www.amnh.org/ology/features/stufftodo_einstein/images/atom_carbonl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10" y="3657600"/>
            <a:ext cx="8590112"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96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electrons does carbon have?</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img.sparknotes.com/figures/C/c3554c42f955f947b125020c2c00d830/carb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43200"/>
            <a:ext cx="5120217"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26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a:t>Each element has different numbers of protons, neutrons, and electrons than each other element</a:t>
            </a:r>
          </a:p>
        </p:txBody>
      </p:sp>
      <p:sp>
        <p:nvSpPr>
          <p:cNvPr id="3" name="Content Placeholder 2"/>
          <p:cNvSpPr>
            <a:spLocks noGrp="1"/>
          </p:cNvSpPr>
          <p:nvPr>
            <p:ph idx="1"/>
          </p:nvPr>
        </p:nvSpPr>
        <p:spPr>
          <a:xfrm>
            <a:off x="533400" y="1743075"/>
            <a:ext cx="8305800" cy="1643527"/>
          </a:xfrm>
        </p:spPr>
        <p:txBody>
          <a:bodyPr/>
          <a:lstStyle/>
          <a:p>
            <a:r>
              <a:rPr lang="en-US" dirty="0" smtClean="0"/>
              <a:t>The atomic weight tells you how many protons, electrons, and neutrons are in an atom</a:t>
            </a:r>
          </a:p>
          <a:p>
            <a:r>
              <a:rPr lang="en-US" dirty="0" smtClean="0"/>
              <a:t>Electrons are very small and don’t contribute much to weight</a:t>
            </a:r>
            <a:endParaRPr lang="en-US" dirty="0"/>
          </a:p>
        </p:txBody>
      </p:sp>
      <p:pic>
        <p:nvPicPr>
          <p:cNvPr id="4" name="Picture 2" descr="http://img.sparknotes.com/figures/C/c3554c42f955f947b125020c2c00d830/carb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3733800"/>
            <a:ext cx="5120217"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a:t>Each element has different numbers of protons, neutrons, and electrons than each other element</a:t>
            </a:r>
          </a:p>
        </p:txBody>
      </p:sp>
      <p:sp>
        <p:nvSpPr>
          <p:cNvPr id="3" name="Content Placeholder 2"/>
          <p:cNvSpPr>
            <a:spLocks noGrp="1"/>
          </p:cNvSpPr>
          <p:nvPr>
            <p:ph idx="1"/>
          </p:nvPr>
        </p:nvSpPr>
        <p:spPr>
          <a:xfrm>
            <a:off x="533400" y="1743075"/>
            <a:ext cx="8305800" cy="2012859"/>
          </a:xfrm>
        </p:spPr>
        <p:txBody>
          <a:bodyPr/>
          <a:lstStyle/>
          <a:p>
            <a:r>
              <a:rPr lang="en-US" dirty="0" smtClean="0"/>
              <a:t>If you round the atomic weight to the nearest whole number we call that the atomic mass</a:t>
            </a:r>
          </a:p>
          <a:p>
            <a:r>
              <a:rPr lang="en-US" dirty="0" smtClean="0"/>
              <a:t>If you subtract the number of protons from the atomic mass, that will tell you how many neutrons are in the atom</a:t>
            </a:r>
            <a:endParaRPr lang="en-US" dirty="0"/>
          </a:p>
        </p:txBody>
      </p:sp>
      <p:pic>
        <p:nvPicPr>
          <p:cNvPr id="4" name="Picture 2" descr="http://img.sparknotes.com/figures/C/c3554c42f955f947b125020c2c00d830/carb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3733800"/>
            <a:ext cx="5120217"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940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neutrons does carbon have?</a:t>
            </a:r>
            <a:endParaRPr lang="en-US" dirty="0"/>
          </a:p>
        </p:txBody>
      </p:sp>
      <p:sp>
        <p:nvSpPr>
          <p:cNvPr id="3" name="Content Placeholder 2"/>
          <p:cNvSpPr>
            <a:spLocks noGrp="1"/>
          </p:cNvSpPr>
          <p:nvPr>
            <p:ph idx="1"/>
          </p:nvPr>
        </p:nvSpPr>
        <p:spPr>
          <a:xfrm>
            <a:off x="533400" y="1447800"/>
            <a:ext cx="8305800" cy="2160591"/>
          </a:xfrm>
        </p:spPr>
        <p:txBody>
          <a:bodyPr/>
          <a:lstStyle/>
          <a:p>
            <a:r>
              <a:rPr lang="en-US" dirty="0" smtClean="0"/>
              <a:t>1</a:t>
            </a:r>
            <a:r>
              <a:rPr lang="en-US" baseline="30000" dirty="0" smtClean="0"/>
              <a:t>st</a:t>
            </a:r>
            <a:r>
              <a:rPr lang="en-US" dirty="0" smtClean="0"/>
              <a:t> round the atomic weight to the nearest whole # to get the atomic mass </a:t>
            </a:r>
          </a:p>
          <a:p>
            <a:pPr marL="457200" lvl="1" indent="0">
              <a:buNone/>
            </a:pPr>
            <a:r>
              <a:rPr lang="en-US" dirty="0" smtClean="0"/>
              <a:t>			12.01 </a:t>
            </a:r>
            <a:r>
              <a:rPr lang="en-US" dirty="0" smtClean="0">
                <a:sym typeface="Wingdings" pitchFamily="2" charset="2"/>
              </a:rPr>
              <a:t> 12</a:t>
            </a:r>
            <a:endParaRPr lang="en-US" dirty="0" smtClean="0"/>
          </a:p>
          <a:p>
            <a:r>
              <a:rPr lang="en-US" dirty="0" smtClean="0"/>
              <a:t>2</a:t>
            </a:r>
            <a:r>
              <a:rPr lang="en-US" baseline="30000" dirty="0" smtClean="0"/>
              <a:t>nd</a:t>
            </a:r>
            <a:r>
              <a:rPr lang="en-US" dirty="0" smtClean="0"/>
              <a:t> subtract the # of protons from the atomic mass</a:t>
            </a:r>
          </a:p>
          <a:p>
            <a:pPr marL="457200" lvl="1" indent="0">
              <a:buNone/>
            </a:pPr>
            <a:r>
              <a:rPr lang="en-US" dirty="0" smtClean="0"/>
              <a:t>			12 - 6 = 6</a:t>
            </a:r>
            <a:endParaRPr lang="en-US" dirty="0"/>
          </a:p>
        </p:txBody>
      </p:sp>
      <p:pic>
        <p:nvPicPr>
          <p:cNvPr id="4" name="Picture 2" descr="http://img.sparknotes.com/figures/C/c3554c42f955f947b125020c2c00d830/carb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92550"/>
            <a:ext cx="5120217"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5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Electrons are found in energy levels</a:t>
            </a:r>
            <a:endParaRPr lang="en-US" dirty="0"/>
          </a:p>
        </p:txBody>
      </p:sp>
      <p:sp>
        <p:nvSpPr>
          <p:cNvPr id="3" name="Content Placeholder 2"/>
          <p:cNvSpPr>
            <a:spLocks noGrp="1"/>
          </p:cNvSpPr>
          <p:nvPr>
            <p:ph idx="1"/>
          </p:nvPr>
        </p:nvSpPr>
        <p:spPr>
          <a:xfrm>
            <a:off x="533400" y="1447800"/>
            <a:ext cx="8305800" cy="4007251"/>
          </a:xfrm>
        </p:spPr>
        <p:txBody>
          <a:bodyPr/>
          <a:lstStyle/>
          <a:p>
            <a:r>
              <a:rPr lang="en-US" dirty="0" smtClean="0"/>
              <a:t>Atoms have many energy levels</a:t>
            </a:r>
          </a:p>
          <a:p>
            <a:r>
              <a:rPr lang="en-US" dirty="0" smtClean="0"/>
              <a:t>Each level can hold a different number of electrons</a:t>
            </a:r>
          </a:p>
          <a:p>
            <a:pPr lvl="1"/>
            <a:r>
              <a:rPr lang="en-US" dirty="0" smtClean="0"/>
              <a:t>1</a:t>
            </a:r>
            <a:r>
              <a:rPr lang="en-US" baseline="30000" dirty="0" smtClean="0"/>
              <a:t>st</a:t>
            </a:r>
            <a:r>
              <a:rPr lang="en-US" dirty="0" smtClean="0"/>
              <a:t> energy level wants 2 electrons</a:t>
            </a:r>
          </a:p>
          <a:p>
            <a:pPr lvl="1"/>
            <a:r>
              <a:rPr lang="en-US" dirty="0" smtClean="0"/>
              <a:t>2</a:t>
            </a:r>
            <a:r>
              <a:rPr lang="en-US" baseline="30000" dirty="0" smtClean="0"/>
              <a:t>nd</a:t>
            </a:r>
            <a:r>
              <a:rPr lang="en-US" dirty="0" smtClean="0"/>
              <a:t> energy level wants 8 electrons </a:t>
            </a:r>
          </a:p>
          <a:p>
            <a:pPr lvl="1"/>
            <a:r>
              <a:rPr lang="en-US" dirty="0" smtClean="0"/>
              <a:t>3</a:t>
            </a:r>
            <a:r>
              <a:rPr lang="en-US" baseline="30000" dirty="0" smtClean="0"/>
              <a:t>rd</a:t>
            </a:r>
            <a:r>
              <a:rPr lang="en-US" dirty="0" smtClean="0"/>
              <a:t> energy level wants either 8 or 18 electrons</a:t>
            </a:r>
          </a:p>
          <a:p>
            <a:pPr lvl="1"/>
            <a:endParaRPr lang="en-US" dirty="0"/>
          </a:p>
          <a:p>
            <a:pPr lvl="1"/>
            <a:endParaRPr lang="en-US" dirty="0" smtClean="0"/>
          </a:p>
          <a:p>
            <a:pPr lvl="1"/>
            <a:endParaRPr lang="en-US" dirty="0" smtClean="0"/>
          </a:p>
          <a:p>
            <a:pPr marL="0" indent="0">
              <a:buNone/>
            </a:pPr>
            <a:endParaRPr lang="en-US" dirty="0"/>
          </a:p>
        </p:txBody>
      </p:sp>
      <p:pic>
        <p:nvPicPr>
          <p:cNvPr id="10242" name="Picture 2" descr="http://www.bbc.co.uk/schools/gcsebitesize/science/images/gcsechem_88.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733800"/>
            <a:ext cx="4610100" cy="276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0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Atoms want to be stable</a:t>
            </a:r>
            <a:endParaRPr lang="en-US" dirty="0"/>
          </a:p>
        </p:txBody>
      </p:sp>
      <p:sp>
        <p:nvSpPr>
          <p:cNvPr id="3" name="Content Placeholder 2"/>
          <p:cNvSpPr>
            <a:spLocks noGrp="1"/>
          </p:cNvSpPr>
          <p:nvPr>
            <p:ph idx="1"/>
          </p:nvPr>
        </p:nvSpPr>
        <p:spPr>
          <a:xfrm>
            <a:off x="533400" y="1600200"/>
            <a:ext cx="8305800" cy="5122890"/>
          </a:xfrm>
        </p:spPr>
        <p:txBody>
          <a:bodyPr/>
          <a:lstStyle/>
          <a:p>
            <a:r>
              <a:rPr lang="en-US" dirty="0" smtClean="0"/>
              <a:t>Energy levels want to be full of electrons</a:t>
            </a:r>
          </a:p>
          <a:p>
            <a:endParaRPr lang="en-US" dirty="0" smtClean="0"/>
          </a:p>
          <a:p>
            <a:r>
              <a:rPr lang="en-US" dirty="0" smtClean="0"/>
              <a:t>Lower energy levels always fill up before higher energy levels</a:t>
            </a:r>
          </a:p>
          <a:p>
            <a:pPr marL="742950" lvl="2" indent="-342900">
              <a:buFontTx/>
              <a:buChar char="•"/>
            </a:pPr>
            <a:r>
              <a:rPr lang="en-US" dirty="0"/>
              <a:t>The 3</a:t>
            </a:r>
            <a:r>
              <a:rPr lang="en-US" baseline="30000" dirty="0"/>
              <a:t>rd</a:t>
            </a:r>
            <a:r>
              <a:rPr lang="en-US" dirty="0"/>
              <a:t> energy level wont have any electrons unless 1 and 2 are </a:t>
            </a:r>
            <a:r>
              <a:rPr lang="en-US" dirty="0" smtClean="0"/>
              <a:t>full</a:t>
            </a:r>
          </a:p>
          <a:p>
            <a:pPr marL="742950" lvl="2" indent="-342900">
              <a:buFontTx/>
              <a:buChar char="•"/>
            </a:pPr>
            <a:endParaRPr lang="en-US" dirty="0"/>
          </a:p>
          <a:p>
            <a:r>
              <a:rPr lang="en-US" dirty="0">
                <a:latin typeface="Arial" charset="0"/>
              </a:rPr>
              <a:t>If the </a:t>
            </a:r>
            <a:r>
              <a:rPr lang="en-US" dirty="0" smtClean="0">
                <a:latin typeface="Arial" charset="0"/>
              </a:rPr>
              <a:t>energy </a:t>
            </a:r>
            <a:r>
              <a:rPr lang="en-US" dirty="0">
                <a:latin typeface="Arial" charset="0"/>
              </a:rPr>
              <a:t>level isn’t full, the atom is not stable and will react with other atoms and form </a:t>
            </a:r>
            <a:r>
              <a:rPr lang="en-US" dirty="0" smtClean="0">
                <a:latin typeface="Arial" charset="0"/>
              </a:rPr>
              <a:t>bonds and become stable</a:t>
            </a:r>
            <a:endParaRPr lang="en-US" dirty="0">
              <a:latin typeface="Arial" charset="0"/>
            </a:endParaRPr>
          </a:p>
          <a:p>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16430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Atoms can gain, lose, or share electrons to become stable</a:t>
            </a:r>
            <a:endParaRPr lang="en-US" dirty="0"/>
          </a:p>
        </p:txBody>
      </p:sp>
      <p:sp>
        <p:nvSpPr>
          <p:cNvPr id="3" name="Content Placeholder 2"/>
          <p:cNvSpPr>
            <a:spLocks noGrp="1"/>
          </p:cNvSpPr>
          <p:nvPr>
            <p:ph idx="1"/>
          </p:nvPr>
        </p:nvSpPr>
        <p:spPr>
          <a:xfrm>
            <a:off x="533400" y="1447800"/>
            <a:ext cx="8305800" cy="461665"/>
          </a:xfrm>
        </p:spPr>
        <p:txBody>
          <a:bodyPr/>
          <a:lstStyle/>
          <a:p>
            <a:pPr marL="0" indent="0">
              <a:buNone/>
            </a:pPr>
            <a:endParaRPr lang="en-US" dirty="0"/>
          </a:p>
        </p:txBody>
      </p:sp>
      <p:pic>
        <p:nvPicPr>
          <p:cNvPr id="4" name="Picture 2" descr="http://www.brooklyn.cuny.edu/bc/ahp/SDgraphics/PSgraphics/HydrogenAto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7500"/>
            <a:ext cx="192405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brooklyn.cuny.edu/bc/ahp/SDgraphics/PSgraphics/HydrogenAto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07500"/>
            <a:ext cx="192405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cienceforkids.kidipede.com/chemistry/atoms/pictures/oxyge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984905"/>
            <a:ext cx="2228850" cy="20834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0" y="2667000"/>
            <a:ext cx="2438400" cy="400110"/>
          </a:xfrm>
          <a:prstGeom prst="rect">
            <a:avLst/>
          </a:prstGeom>
          <a:noFill/>
        </p:spPr>
        <p:txBody>
          <a:bodyPr wrap="square" rtlCol="0">
            <a:spAutoFit/>
          </a:bodyPr>
          <a:lstStyle/>
          <a:p>
            <a:r>
              <a:rPr lang="en-US" sz="2000" b="1" dirty="0" smtClean="0"/>
              <a:t>Oxygen atom</a:t>
            </a:r>
            <a:endParaRPr lang="en-US" sz="2000" b="1" dirty="0"/>
          </a:p>
        </p:txBody>
      </p:sp>
    </p:spTree>
    <p:extLst>
      <p:ext uri="{BB962C8B-B14F-4D97-AF65-F5344CB8AC3E}">
        <p14:creationId xmlns:p14="http://schemas.microsoft.com/office/powerpoint/2010/main" val="608049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Valence Electrons</a:t>
            </a:r>
            <a:endParaRPr lang="en-US" dirty="0"/>
          </a:p>
        </p:txBody>
      </p:sp>
      <p:sp>
        <p:nvSpPr>
          <p:cNvPr id="3" name="Content Placeholder 2"/>
          <p:cNvSpPr>
            <a:spLocks noGrp="1"/>
          </p:cNvSpPr>
          <p:nvPr>
            <p:ph idx="1"/>
          </p:nvPr>
        </p:nvSpPr>
        <p:spPr>
          <a:xfrm>
            <a:off x="533400" y="1447800"/>
            <a:ext cx="8305800" cy="4302716"/>
          </a:xfrm>
        </p:spPr>
        <p:txBody>
          <a:bodyPr/>
          <a:lstStyle/>
          <a:p>
            <a:pPr marL="457200" lvl="1" indent="0">
              <a:buNone/>
            </a:pPr>
            <a:endParaRPr lang="en-US" dirty="0" smtClean="0"/>
          </a:p>
          <a:p>
            <a:r>
              <a:rPr lang="en-US" dirty="0" smtClean="0"/>
              <a:t>The outermost energy level of an atom is called its valence shell</a:t>
            </a:r>
          </a:p>
          <a:p>
            <a:endParaRPr lang="en-US" dirty="0" smtClean="0"/>
          </a:p>
          <a:p>
            <a:r>
              <a:rPr lang="en-US" dirty="0" smtClean="0"/>
              <a:t>Electrons in the outermost energy level are called valence electrons</a:t>
            </a:r>
          </a:p>
          <a:p>
            <a:r>
              <a:rPr lang="en-US" dirty="0" smtClean="0"/>
              <a:t>It’s the valence electrons that determine </a:t>
            </a:r>
          </a:p>
          <a:p>
            <a:pPr lvl="1"/>
            <a:r>
              <a:rPr lang="en-US" dirty="0" smtClean="0"/>
              <a:t>what types of bonds will form</a:t>
            </a:r>
          </a:p>
          <a:p>
            <a:pPr lvl="1"/>
            <a:r>
              <a:rPr lang="en-US" dirty="0" smtClean="0"/>
              <a:t>How many bonds will form</a:t>
            </a:r>
          </a:p>
          <a:p>
            <a:pPr marL="0" indent="0">
              <a:buNone/>
            </a:pPr>
            <a:endParaRPr lang="en-US" dirty="0"/>
          </a:p>
        </p:txBody>
      </p:sp>
      <p:pic>
        <p:nvPicPr>
          <p:cNvPr id="6" name="Picture 8" descr="http://scienceforkids.kidipede.com/chemistry/atoms/pictures/oxyg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501805"/>
            <a:ext cx="2228850" cy="20834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95700" y="5261856"/>
            <a:ext cx="2438400" cy="1323439"/>
          </a:xfrm>
          <a:prstGeom prst="rect">
            <a:avLst/>
          </a:prstGeom>
          <a:noFill/>
        </p:spPr>
        <p:txBody>
          <a:bodyPr wrap="square" rtlCol="0">
            <a:spAutoFit/>
          </a:bodyPr>
          <a:lstStyle/>
          <a:p>
            <a:r>
              <a:rPr lang="en-US" sz="2000" b="1" dirty="0"/>
              <a:t>H</a:t>
            </a:r>
            <a:r>
              <a:rPr lang="en-US" sz="2000" b="1" dirty="0" smtClean="0"/>
              <a:t>ow many valence electrons does Oxygen have?</a:t>
            </a:r>
            <a:endParaRPr lang="en-US" sz="2000" b="1" dirty="0"/>
          </a:p>
        </p:txBody>
      </p:sp>
    </p:spTree>
    <p:extLst>
      <p:ext uri="{BB962C8B-B14F-4D97-AF65-F5344CB8AC3E}">
        <p14:creationId xmlns:p14="http://schemas.microsoft.com/office/powerpoint/2010/main" val="40755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4" name="Content Placeholder 3"/>
          <p:cNvSpPr>
            <a:spLocks noGrp="1"/>
          </p:cNvSpPr>
          <p:nvPr>
            <p:ph idx="1"/>
          </p:nvPr>
        </p:nvSpPr>
        <p:spPr>
          <a:xfrm>
            <a:off x="533400" y="1447800"/>
            <a:ext cx="8305800" cy="2234458"/>
          </a:xfrm>
        </p:spPr>
        <p:txBody>
          <a:bodyPr/>
          <a:lstStyle/>
          <a:p>
            <a:r>
              <a:rPr lang="en-US" dirty="0" smtClean="0"/>
              <a:t>Identify elements common to all living things</a:t>
            </a:r>
          </a:p>
          <a:p>
            <a:endParaRPr lang="en-US" dirty="0" smtClean="0"/>
          </a:p>
          <a:p>
            <a:r>
              <a:rPr lang="en-US" dirty="0" smtClean="0"/>
              <a:t>Describe how ions form</a:t>
            </a:r>
          </a:p>
          <a:p>
            <a:endParaRPr lang="en-US" dirty="0" smtClean="0"/>
          </a:p>
          <a:p>
            <a:r>
              <a:rPr lang="en-US" dirty="0" smtClean="0"/>
              <a:t>Compare ionic and covalent bonding</a:t>
            </a:r>
            <a:endParaRPr lang="en-US" dirty="0"/>
          </a:p>
        </p:txBody>
      </p:sp>
    </p:spTree>
    <p:extLst>
      <p:ext uri="{BB962C8B-B14F-4D97-AF65-F5344CB8AC3E}">
        <p14:creationId xmlns:p14="http://schemas.microsoft.com/office/powerpoint/2010/main" val="443072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3400" y="1930400"/>
            <a:ext cx="8610600" cy="457200"/>
          </a:xfrm>
          <a:noFill/>
        </p:spPr>
        <p:txBody>
          <a:bodyPr/>
          <a:lstStyle/>
          <a:p>
            <a:pPr lvl="1"/>
            <a:r>
              <a:rPr lang="en-US"/>
              <a:t>water (H</a:t>
            </a:r>
            <a:r>
              <a:rPr lang="en-US" baseline="-25000"/>
              <a:t>2</a:t>
            </a:r>
            <a:r>
              <a:rPr lang="en-US"/>
              <a:t>O)</a:t>
            </a:r>
          </a:p>
        </p:txBody>
      </p:sp>
      <p:grpSp>
        <p:nvGrpSpPr>
          <p:cNvPr id="19469" name="Group 13"/>
          <p:cNvGrpSpPr>
            <a:grpSpLocks/>
          </p:cNvGrpSpPr>
          <p:nvPr/>
        </p:nvGrpSpPr>
        <p:grpSpPr bwMode="auto">
          <a:xfrm>
            <a:off x="2133600" y="2514600"/>
            <a:ext cx="4724400" cy="3886200"/>
            <a:chOff x="1680" y="1632"/>
            <a:chExt cx="2208" cy="1923"/>
          </a:xfrm>
        </p:grpSpPr>
        <p:pic>
          <p:nvPicPr>
            <p:cNvPr id="19460" name="Picture 4" descr="bhspe-01020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1632"/>
              <a:ext cx="2208" cy="1923"/>
            </a:xfrm>
            <a:prstGeom prst="rect">
              <a:avLst/>
            </a:prstGeom>
            <a:noFill/>
            <a:extLst>
              <a:ext uri="{909E8E84-426E-40DD-AFC4-6F175D3DCCD1}">
                <a14:hiddenFill xmlns:a14="http://schemas.microsoft.com/office/drawing/2010/main">
                  <a:solidFill>
                    <a:srgbClr val="FFFFFF"/>
                  </a:solidFill>
                </a14:hiddenFill>
              </a:ext>
            </a:extLst>
          </p:spPr>
        </p:pic>
        <p:sp>
          <p:nvSpPr>
            <p:cNvPr id="19463" name="Text Box 7"/>
            <p:cNvSpPr txBox="1">
              <a:spLocks noChangeArrowheads="1"/>
            </p:cNvSpPr>
            <p:nvPr/>
          </p:nvSpPr>
          <p:spPr bwMode="auto">
            <a:xfrm>
              <a:off x="2640" y="2400"/>
              <a:ext cx="240"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chemeClr val="bg1"/>
                  </a:solidFill>
                </a:rPr>
                <a:t>O</a:t>
              </a:r>
            </a:p>
          </p:txBody>
        </p:sp>
        <p:sp>
          <p:nvSpPr>
            <p:cNvPr id="19464" name="Text Box 8"/>
            <p:cNvSpPr txBox="1">
              <a:spLocks noChangeArrowheads="1"/>
            </p:cNvSpPr>
            <p:nvPr/>
          </p:nvSpPr>
          <p:spPr bwMode="auto">
            <a:xfrm>
              <a:off x="3072" y="2736"/>
              <a:ext cx="24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t>H</a:t>
              </a:r>
            </a:p>
          </p:txBody>
        </p:sp>
        <p:sp>
          <p:nvSpPr>
            <p:cNvPr id="19465" name="Text Box 9"/>
            <p:cNvSpPr txBox="1">
              <a:spLocks noChangeArrowheads="1"/>
            </p:cNvSpPr>
            <p:nvPr/>
          </p:nvSpPr>
          <p:spPr bwMode="auto">
            <a:xfrm>
              <a:off x="2256" y="2736"/>
              <a:ext cx="24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t>H</a:t>
              </a:r>
            </a:p>
          </p:txBody>
        </p:sp>
        <p:sp>
          <p:nvSpPr>
            <p:cNvPr id="19466" name="Text Box 10"/>
            <p:cNvSpPr txBox="1">
              <a:spLocks noChangeArrowheads="1"/>
            </p:cNvSpPr>
            <p:nvPr/>
          </p:nvSpPr>
          <p:spPr bwMode="auto">
            <a:xfrm>
              <a:off x="2688" y="1824"/>
              <a:ext cx="24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186496"/>
                  </a:solidFill>
                </a:rPr>
                <a:t>_</a:t>
              </a:r>
            </a:p>
          </p:txBody>
        </p:sp>
        <p:sp>
          <p:nvSpPr>
            <p:cNvPr id="19467" name="Text Box 11"/>
            <p:cNvSpPr txBox="1">
              <a:spLocks noChangeArrowheads="1"/>
            </p:cNvSpPr>
            <p:nvPr/>
          </p:nvSpPr>
          <p:spPr bwMode="auto">
            <a:xfrm>
              <a:off x="3264" y="2937"/>
              <a:ext cx="24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186496"/>
                  </a:solidFill>
                </a:rPr>
                <a:t>+</a:t>
              </a:r>
            </a:p>
          </p:txBody>
        </p:sp>
        <p:sp>
          <p:nvSpPr>
            <p:cNvPr id="19468" name="Text Box 12"/>
            <p:cNvSpPr txBox="1">
              <a:spLocks noChangeArrowheads="1"/>
            </p:cNvSpPr>
            <p:nvPr/>
          </p:nvSpPr>
          <p:spPr bwMode="auto">
            <a:xfrm>
              <a:off x="2112" y="2937"/>
              <a:ext cx="24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186496"/>
                  </a:solidFill>
                </a:rPr>
                <a:t>+</a:t>
              </a:r>
            </a:p>
          </p:txBody>
        </p:sp>
      </p:grpSp>
      <p:sp>
        <p:nvSpPr>
          <p:cNvPr id="19470" name="Rectangle 14"/>
          <p:cNvSpPr>
            <a:spLocks noChangeArrowheads="1"/>
          </p:cNvSpPr>
          <p:nvPr/>
        </p:nvSpPr>
        <p:spPr bwMode="auto">
          <a:xfrm>
            <a:off x="533400" y="1003300"/>
            <a:ext cx="815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t>A compound is made of atoms of different elements bonded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70">
                                            <p:txEl>
                                              <p:pRg st="0" end="0"/>
                                            </p:txEl>
                                          </p:spTgt>
                                        </p:tgtEl>
                                        <p:attrNameLst>
                                          <p:attrName>style.visibility</p:attrName>
                                        </p:attrNameLst>
                                      </p:cBhvr>
                                      <p:to>
                                        <p:strVal val="visible"/>
                                      </p:to>
                                    </p:set>
                                    <p:animEffect transition="in" filter="wipe(left)">
                                      <p:cBhvr>
                                        <p:cTn id="7" dur="500"/>
                                        <p:tgtEl>
                                          <p:spTgt spid="194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9469"/>
                                        </p:tgtEl>
                                        <p:attrNameLst>
                                          <p:attrName>style.visibility</p:attrName>
                                        </p:attrNameLst>
                                      </p:cBhvr>
                                      <p:to>
                                        <p:strVal val="visible"/>
                                      </p:to>
                                    </p:set>
                                    <p:animEffect transition="in" filter="wipe(up)">
                                      <p:cBhvr>
                                        <p:cTn id="17"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5" autoUpdateAnimBg="0"/>
      <p:bldP spid="19470" grpId="0" build="p" bldLvl="5"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33400" y="2362200"/>
            <a:ext cx="8610600" cy="457200"/>
          </a:xfrm>
          <a:noFill/>
        </p:spPr>
        <p:txBody>
          <a:bodyPr/>
          <a:lstStyle/>
          <a:p>
            <a:pPr lvl="1"/>
            <a:r>
              <a:rPr lang="en-US"/>
              <a:t>carbon dioxide (CO</a:t>
            </a:r>
            <a:r>
              <a:rPr lang="en-US" baseline="-25000"/>
              <a:t>2</a:t>
            </a:r>
            <a:r>
              <a:rPr lang="en-US"/>
              <a:t>)</a:t>
            </a:r>
          </a:p>
        </p:txBody>
      </p:sp>
      <p:sp>
        <p:nvSpPr>
          <p:cNvPr id="20504" name="Rectangle 24"/>
          <p:cNvSpPr>
            <a:spLocks noChangeArrowheads="1"/>
          </p:cNvSpPr>
          <p:nvPr/>
        </p:nvSpPr>
        <p:spPr bwMode="auto">
          <a:xfrm>
            <a:off x="533400" y="10033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t>A compound is made of atoms of different elements bonded together.</a:t>
            </a:r>
          </a:p>
        </p:txBody>
      </p:sp>
      <p:pic>
        <p:nvPicPr>
          <p:cNvPr id="20507" name="Picture 27" descr="39.gif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3124200"/>
            <a:ext cx="7353300" cy="294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0507"/>
                                        </p:tgtEl>
                                        <p:attrNameLst>
                                          <p:attrName>style.visibility</p:attrName>
                                        </p:attrNameLst>
                                      </p:cBhvr>
                                      <p:to>
                                        <p:strVal val="visible"/>
                                      </p:to>
                                    </p:set>
                                    <p:animEffect transition="in" filter="wipe(up)">
                                      <p:cBhvr>
                                        <p:cTn id="12" dur="500"/>
                                        <p:tgtEl>
                                          <p:spTgt spid="20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Different Compounds are held together by different types of bonds</a:t>
            </a:r>
            <a:endParaRPr lang="en-US" dirty="0"/>
          </a:p>
        </p:txBody>
      </p:sp>
      <p:sp>
        <p:nvSpPr>
          <p:cNvPr id="3" name="Content Placeholder 2"/>
          <p:cNvSpPr>
            <a:spLocks noGrp="1"/>
          </p:cNvSpPr>
          <p:nvPr>
            <p:ph idx="1"/>
          </p:nvPr>
        </p:nvSpPr>
        <p:spPr>
          <a:xfrm>
            <a:off x="533400" y="1828800"/>
            <a:ext cx="8305800" cy="3416320"/>
          </a:xfrm>
        </p:spPr>
        <p:txBody>
          <a:bodyPr/>
          <a:lstStyle/>
          <a:p>
            <a:r>
              <a:rPr lang="en-US" dirty="0" smtClean="0"/>
              <a:t>Covalent Bonds</a:t>
            </a:r>
          </a:p>
          <a:p>
            <a:pPr lvl="1"/>
            <a:r>
              <a:rPr lang="en-US" dirty="0" smtClean="0"/>
              <a:t>Compounds held together by covalent bonds are called </a:t>
            </a:r>
            <a:r>
              <a:rPr lang="en-US" b="1" u="sng" dirty="0" smtClean="0"/>
              <a:t>molecules</a:t>
            </a:r>
          </a:p>
          <a:p>
            <a:r>
              <a:rPr lang="en-US" dirty="0" smtClean="0"/>
              <a:t>Ionic Bonds</a:t>
            </a:r>
          </a:p>
          <a:p>
            <a:r>
              <a:rPr lang="en-US" dirty="0" smtClean="0"/>
              <a:t>Hydrogen Bonds</a:t>
            </a:r>
          </a:p>
          <a:p>
            <a:endParaRPr lang="en-US" dirty="0"/>
          </a:p>
          <a:p>
            <a:r>
              <a:rPr lang="en-US" dirty="0" smtClean="0"/>
              <a:t>The type of bond that will form depends on the number of valence electrons</a:t>
            </a:r>
            <a:endParaRPr lang="en-US" dirty="0"/>
          </a:p>
        </p:txBody>
      </p:sp>
    </p:spTree>
    <p:extLst>
      <p:ext uri="{BB962C8B-B14F-4D97-AF65-F5344CB8AC3E}">
        <p14:creationId xmlns:p14="http://schemas.microsoft.com/office/powerpoint/2010/main" val="2850037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5900" y="698500"/>
            <a:ext cx="8686800" cy="457200"/>
          </a:xfrm>
          <a:noFill/>
        </p:spPr>
        <p:txBody>
          <a:bodyPr/>
          <a:lstStyle/>
          <a:p>
            <a:r>
              <a:rPr lang="en-US"/>
              <a:t>Atoms share pairs of electrons in covalent bonds.</a:t>
            </a:r>
          </a:p>
        </p:txBody>
      </p:sp>
      <p:sp>
        <p:nvSpPr>
          <p:cNvPr id="23555" name="Rectangle 3"/>
          <p:cNvSpPr>
            <a:spLocks noGrp="1" noChangeArrowheads="1"/>
          </p:cNvSpPr>
          <p:nvPr>
            <p:ph type="body" idx="1"/>
          </p:nvPr>
        </p:nvSpPr>
        <p:spPr>
          <a:xfrm>
            <a:off x="533400" y="1257300"/>
            <a:ext cx="8305800" cy="822325"/>
          </a:xfrm>
        </p:spPr>
        <p:txBody>
          <a:bodyPr/>
          <a:lstStyle/>
          <a:p>
            <a:r>
              <a:rPr lang="en-US"/>
              <a:t>A covalent bond forms when atoms share a pair of electrons.</a:t>
            </a:r>
          </a:p>
        </p:txBody>
      </p:sp>
      <p:grpSp>
        <p:nvGrpSpPr>
          <p:cNvPr id="23566" name="Group 14"/>
          <p:cNvGrpSpPr>
            <a:grpSpLocks/>
          </p:cNvGrpSpPr>
          <p:nvPr/>
        </p:nvGrpSpPr>
        <p:grpSpPr bwMode="auto">
          <a:xfrm>
            <a:off x="1295400" y="3124200"/>
            <a:ext cx="6248400" cy="3490913"/>
            <a:chOff x="816" y="1497"/>
            <a:chExt cx="3936" cy="2199"/>
          </a:xfrm>
        </p:grpSpPr>
        <p:pic>
          <p:nvPicPr>
            <p:cNvPr id="23556" name="Picture 4" descr="bhspe-010201-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680"/>
              <a:ext cx="3936" cy="1953"/>
            </a:xfrm>
            <a:prstGeom prst="rect">
              <a:avLst/>
            </a:prstGeom>
            <a:noFill/>
            <a:extLst>
              <a:ext uri="{909E8E84-426E-40DD-AFC4-6F175D3DCCD1}">
                <a14:hiddenFill xmlns:a14="http://schemas.microsoft.com/office/drawing/2010/main">
                  <a:solidFill>
                    <a:srgbClr val="FFFFFF"/>
                  </a:solidFill>
                </a14:hiddenFill>
              </a:ext>
            </a:extLst>
          </p:spPr>
        </p:pic>
        <p:sp>
          <p:nvSpPr>
            <p:cNvPr id="23558" name="Line 6"/>
            <p:cNvSpPr>
              <a:spLocks noChangeShapeType="1"/>
            </p:cNvSpPr>
            <p:nvPr/>
          </p:nvSpPr>
          <p:spPr bwMode="auto">
            <a:xfrm flipV="1">
              <a:off x="2147" y="1632"/>
              <a:ext cx="205"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Line 7"/>
            <p:cNvSpPr>
              <a:spLocks noChangeShapeType="1"/>
            </p:cNvSpPr>
            <p:nvPr/>
          </p:nvSpPr>
          <p:spPr bwMode="auto">
            <a:xfrm flipH="1" flipV="1">
              <a:off x="3168" y="1632"/>
              <a:ext cx="24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Text Box 8"/>
            <p:cNvSpPr txBox="1">
              <a:spLocks noChangeArrowheads="1"/>
            </p:cNvSpPr>
            <p:nvPr/>
          </p:nvSpPr>
          <p:spPr bwMode="auto">
            <a:xfrm>
              <a:off x="2304" y="1497"/>
              <a:ext cx="100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covalent bonds</a:t>
              </a:r>
            </a:p>
          </p:txBody>
        </p:sp>
        <p:sp>
          <p:nvSpPr>
            <p:cNvPr id="23561" name="Text Box 9"/>
            <p:cNvSpPr txBox="1">
              <a:spLocks noChangeArrowheads="1"/>
            </p:cNvSpPr>
            <p:nvPr/>
          </p:nvSpPr>
          <p:spPr bwMode="auto">
            <a:xfrm>
              <a:off x="1008" y="3168"/>
              <a:ext cx="100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Oxygen atom (O)</a:t>
              </a:r>
            </a:p>
          </p:txBody>
        </p:sp>
        <p:sp>
          <p:nvSpPr>
            <p:cNvPr id="23562" name="Text Box 10"/>
            <p:cNvSpPr txBox="1">
              <a:spLocks noChangeArrowheads="1"/>
            </p:cNvSpPr>
            <p:nvPr/>
          </p:nvSpPr>
          <p:spPr bwMode="auto">
            <a:xfrm>
              <a:off x="2304" y="3168"/>
              <a:ext cx="100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Carbon atom (C)</a:t>
              </a:r>
            </a:p>
          </p:txBody>
        </p:sp>
        <p:sp>
          <p:nvSpPr>
            <p:cNvPr id="23563" name="Text Box 11"/>
            <p:cNvSpPr txBox="1">
              <a:spLocks noChangeArrowheads="1"/>
            </p:cNvSpPr>
            <p:nvPr/>
          </p:nvSpPr>
          <p:spPr bwMode="auto">
            <a:xfrm>
              <a:off x="3504" y="3168"/>
              <a:ext cx="100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Oxygen atom (O)</a:t>
              </a:r>
            </a:p>
          </p:txBody>
        </p:sp>
        <p:sp>
          <p:nvSpPr>
            <p:cNvPr id="23564" name="Text Box 12"/>
            <p:cNvSpPr txBox="1">
              <a:spLocks noChangeArrowheads="1"/>
            </p:cNvSpPr>
            <p:nvPr/>
          </p:nvSpPr>
          <p:spPr bwMode="auto">
            <a:xfrm>
              <a:off x="2208" y="3513"/>
              <a:ext cx="129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Carbon dioxide (CO</a:t>
              </a:r>
              <a:r>
                <a:rPr lang="en-US" sz="1300" b="1" baseline="-25000"/>
                <a:t>2</a:t>
              </a:r>
              <a:r>
                <a:rPr lang="en-US" sz="1300" b="1"/>
                <a:t> )</a:t>
              </a:r>
            </a:p>
          </p:txBody>
        </p:sp>
      </p:grpSp>
      <p:sp>
        <p:nvSpPr>
          <p:cNvPr id="23567" name="Rectangle 15"/>
          <p:cNvSpPr>
            <a:spLocks noChangeArrowheads="1"/>
          </p:cNvSpPr>
          <p:nvPr/>
        </p:nvSpPr>
        <p:spPr bwMode="auto">
          <a:xfrm>
            <a:off x="533400" y="2133600"/>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dirty="0" smtClean="0"/>
              <a:t>The number of covalent bonds depends on the number of valence electrons an atom has to share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67">
                                            <p:txEl>
                                              <p:pRg st="0" end="0"/>
                                            </p:txEl>
                                          </p:spTgt>
                                        </p:tgtEl>
                                        <p:attrNameLst>
                                          <p:attrName>style.visibility</p:attrName>
                                        </p:attrNameLst>
                                      </p:cBhvr>
                                      <p:to>
                                        <p:strVal val="visible"/>
                                      </p:to>
                                    </p:set>
                                    <p:animEffect transition="in" filter="wipe(left)">
                                      <p:cBhvr>
                                        <p:cTn id="17" dur="500"/>
                                        <p:tgtEl>
                                          <p:spTgt spid="2356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3566"/>
                                        </p:tgtEl>
                                        <p:attrNameLst>
                                          <p:attrName>style.visibility</p:attrName>
                                        </p:attrNameLst>
                                      </p:cBhvr>
                                      <p:to>
                                        <p:strVal val="visible"/>
                                      </p:to>
                                    </p:set>
                                    <p:animEffect transition="in" filter="wipe(up)">
                                      <p:cBhvr>
                                        <p:cTn id="22"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bldLvl="5" autoUpdateAnimBg="0"/>
      <p:bldP spid="2356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Bonds</a:t>
            </a:r>
            <a:endParaRPr lang="en-US" dirty="0"/>
          </a:p>
        </p:txBody>
      </p:sp>
      <p:sp>
        <p:nvSpPr>
          <p:cNvPr id="3" name="Content Placeholder 2"/>
          <p:cNvSpPr>
            <a:spLocks noGrp="1"/>
          </p:cNvSpPr>
          <p:nvPr>
            <p:ph idx="1"/>
          </p:nvPr>
        </p:nvSpPr>
        <p:spPr>
          <a:xfrm>
            <a:off x="533400" y="1447800"/>
            <a:ext cx="8305800" cy="5262979"/>
          </a:xfrm>
        </p:spPr>
        <p:txBody>
          <a:bodyPr/>
          <a:lstStyle/>
          <a:p>
            <a:r>
              <a:rPr lang="en-US" dirty="0" smtClean="0"/>
              <a:t>Covalent bonds are when atoms share electrons</a:t>
            </a:r>
          </a:p>
          <a:p>
            <a:r>
              <a:rPr lang="en-US" dirty="0" smtClean="0"/>
              <a:t>Sometimes its easier for an atom to gain or lose an electron than to share </a:t>
            </a:r>
          </a:p>
          <a:p>
            <a:endParaRPr lang="en-US" dirty="0" smtClean="0"/>
          </a:p>
          <a:p>
            <a:r>
              <a:rPr lang="en-US" dirty="0" smtClean="0"/>
              <a:t>Atoms that gain electrons </a:t>
            </a:r>
          </a:p>
          <a:p>
            <a:pPr lvl="1"/>
            <a:r>
              <a:rPr lang="en-US" dirty="0" smtClean="0"/>
              <a:t>Are called anions</a:t>
            </a:r>
          </a:p>
          <a:p>
            <a:pPr lvl="1"/>
            <a:r>
              <a:rPr lang="en-US" dirty="0" smtClean="0"/>
              <a:t>what kind of charge will an anion have?</a:t>
            </a:r>
          </a:p>
          <a:p>
            <a:pPr lvl="1"/>
            <a:endParaRPr lang="en-US" dirty="0" smtClean="0"/>
          </a:p>
          <a:p>
            <a:r>
              <a:rPr lang="en-US" dirty="0"/>
              <a:t>Atoms that </a:t>
            </a:r>
            <a:r>
              <a:rPr lang="en-US" dirty="0" smtClean="0"/>
              <a:t>lose electrons</a:t>
            </a:r>
          </a:p>
          <a:p>
            <a:pPr lvl="1"/>
            <a:r>
              <a:rPr lang="en-US" dirty="0"/>
              <a:t>Are called </a:t>
            </a:r>
            <a:r>
              <a:rPr lang="en-US" dirty="0" err="1" smtClean="0"/>
              <a:t>cations</a:t>
            </a:r>
            <a:endParaRPr lang="en-US" dirty="0"/>
          </a:p>
          <a:p>
            <a:pPr lvl="1"/>
            <a:r>
              <a:rPr lang="en-US" dirty="0"/>
              <a:t>what kind of charge will an </a:t>
            </a:r>
            <a:r>
              <a:rPr lang="en-US" dirty="0" err="1" smtClean="0"/>
              <a:t>cation</a:t>
            </a:r>
            <a:r>
              <a:rPr lang="en-US" dirty="0" smtClean="0"/>
              <a:t> </a:t>
            </a:r>
            <a:r>
              <a:rPr lang="en-US" dirty="0"/>
              <a:t>have?</a:t>
            </a:r>
          </a:p>
          <a:p>
            <a:pPr lvl="1"/>
            <a:endParaRPr lang="en-US" dirty="0"/>
          </a:p>
        </p:txBody>
      </p:sp>
    </p:spTree>
    <p:extLst>
      <p:ext uri="{BB962C8B-B14F-4D97-AF65-F5344CB8AC3E}">
        <p14:creationId xmlns:p14="http://schemas.microsoft.com/office/powerpoint/2010/main" val="1291874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800100"/>
            <a:ext cx="8686800" cy="457200"/>
          </a:xfrm>
          <a:noFill/>
        </p:spPr>
        <p:txBody>
          <a:bodyPr/>
          <a:lstStyle/>
          <a:p>
            <a:r>
              <a:rPr lang="en-US"/>
              <a:t>Ions form when atoms gain or lose electrons.</a:t>
            </a:r>
          </a:p>
        </p:txBody>
      </p:sp>
      <p:sp>
        <p:nvSpPr>
          <p:cNvPr id="21507" name="Rectangle 3"/>
          <p:cNvSpPr>
            <a:spLocks noGrp="1" noChangeArrowheads="1"/>
          </p:cNvSpPr>
          <p:nvPr>
            <p:ph type="body" idx="1"/>
          </p:nvPr>
        </p:nvSpPr>
        <p:spPr>
          <a:xfrm>
            <a:off x="533400" y="1358900"/>
            <a:ext cx="8305800" cy="830997"/>
          </a:xfrm>
        </p:spPr>
        <p:txBody>
          <a:bodyPr/>
          <a:lstStyle/>
          <a:p>
            <a:r>
              <a:rPr lang="en-US" dirty="0"/>
              <a:t>An ion is an atom that has gained or lost one or more electrons</a:t>
            </a:r>
            <a:r>
              <a:rPr lang="en-US" dirty="0" smtClean="0"/>
              <a:t>.</a:t>
            </a:r>
            <a:endParaRPr lang="en-US" dirty="0"/>
          </a:p>
        </p:txBody>
      </p:sp>
      <p:sp>
        <p:nvSpPr>
          <p:cNvPr id="21508" name="Rectangle 4"/>
          <p:cNvSpPr>
            <a:spLocks noChangeArrowheads="1"/>
          </p:cNvSpPr>
          <p:nvPr/>
        </p:nvSpPr>
        <p:spPr bwMode="auto">
          <a:xfrm>
            <a:off x="457200" y="2438400"/>
            <a:ext cx="85344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dirty="0"/>
              <a:t>Ionic bonds form between oppositely charged ions</a:t>
            </a:r>
            <a:r>
              <a:rPr lang="en-US" dirty="0" smtClean="0"/>
              <a:t>.</a:t>
            </a:r>
          </a:p>
          <a:p>
            <a:pPr eaLnBrk="1" hangingPunct="1">
              <a:spcBef>
                <a:spcPct val="20000"/>
              </a:spcBef>
            </a:pPr>
            <a:r>
              <a:rPr lang="en-US" dirty="0" smtClean="0">
                <a:hlinkClick r:id="rId2"/>
              </a:rPr>
              <a:t>Opposites Attract</a:t>
            </a:r>
            <a:endParaRPr lang="en-US" dirty="0"/>
          </a:p>
        </p:txBody>
      </p:sp>
      <p:grpSp>
        <p:nvGrpSpPr>
          <p:cNvPr id="21509" name="Group 5"/>
          <p:cNvGrpSpPr>
            <a:grpSpLocks/>
          </p:cNvGrpSpPr>
          <p:nvPr/>
        </p:nvGrpSpPr>
        <p:grpSpPr bwMode="auto">
          <a:xfrm>
            <a:off x="990600" y="3671888"/>
            <a:ext cx="7086600" cy="2957512"/>
            <a:chOff x="624" y="1152"/>
            <a:chExt cx="4464" cy="1863"/>
          </a:xfrm>
        </p:grpSpPr>
        <p:pic>
          <p:nvPicPr>
            <p:cNvPr id="21510" name="Picture 6" descr="bhspe-01020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440"/>
              <a:ext cx="4464" cy="1446"/>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720" y="2832"/>
              <a:ext cx="105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Sodium atom (Na)</a:t>
              </a:r>
            </a:p>
          </p:txBody>
        </p:sp>
        <p:sp>
          <p:nvSpPr>
            <p:cNvPr id="21512" name="Text Box 8"/>
            <p:cNvSpPr txBox="1">
              <a:spLocks noChangeArrowheads="1"/>
            </p:cNvSpPr>
            <p:nvPr/>
          </p:nvSpPr>
          <p:spPr bwMode="auto">
            <a:xfrm>
              <a:off x="1776" y="2832"/>
              <a:ext cx="105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Chlorine atom (CI)</a:t>
              </a:r>
            </a:p>
          </p:txBody>
        </p:sp>
        <p:sp>
          <p:nvSpPr>
            <p:cNvPr id="21513" name="Text Box 9"/>
            <p:cNvSpPr txBox="1">
              <a:spLocks noChangeArrowheads="1"/>
            </p:cNvSpPr>
            <p:nvPr/>
          </p:nvSpPr>
          <p:spPr bwMode="auto">
            <a:xfrm>
              <a:off x="2976" y="2832"/>
              <a:ext cx="105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Sodium ion (Na</a:t>
              </a:r>
              <a:r>
                <a:rPr lang="en-US" sz="1500" b="1" baseline="30000"/>
                <a:t>+</a:t>
              </a:r>
              <a:r>
                <a:rPr lang="en-US" sz="1300" b="1"/>
                <a:t>)</a:t>
              </a:r>
            </a:p>
          </p:txBody>
        </p:sp>
        <p:sp>
          <p:nvSpPr>
            <p:cNvPr id="21514" name="Text Box 10"/>
            <p:cNvSpPr txBox="1">
              <a:spLocks noChangeArrowheads="1"/>
            </p:cNvSpPr>
            <p:nvPr/>
          </p:nvSpPr>
          <p:spPr bwMode="auto">
            <a:xfrm>
              <a:off x="4032" y="2832"/>
              <a:ext cx="105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Chloride ion (CI</a:t>
              </a:r>
              <a:r>
                <a:rPr lang="en-US" sz="1500" b="1" baseline="30000"/>
                <a:t>-</a:t>
              </a:r>
              <a:r>
                <a:rPr lang="en-US" sz="1300" b="1"/>
                <a:t>)</a:t>
              </a:r>
            </a:p>
          </p:txBody>
        </p:sp>
        <p:sp>
          <p:nvSpPr>
            <p:cNvPr id="21515" name="Line 11"/>
            <p:cNvSpPr>
              <a:spLocks noChangeShapeType="1"/>
            </p:cNvSpPr>
            <p:nvPr/>
          </p:nvSpPr>
          <p:spPr bwMode="auto">
            <a:xfrm flipV="1">
              <a:off x="1920" y="1440"/>
              <a:ext cx="28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2"/>
            <p:cNvSpPr>
              <a:spLocks noChangeShapeType="1"/>
            </p:cNvSpPr>
            <p:nvPr/>
          </p:nvSpPr>
          <p:spPr bwMode="auto">
            <a:xfrm flipH="1" flipV="1">
              <a:off x="3792" y="1632"/>
              <a:ext cx="96"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3"/>
            <p:cNvSpPr>
              <a:spLocks noChangeShapeType="1"/>
            </p:cNvSpPr>
            <p:nvPr/>
          </p:nvSpPr>
          <p:spPr bwMode="auto">
            <a:xfrm flipH="1" flipV="1">
              <a:off x="4176" y="1296"/>
              <a:ext cx="4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Text Box 14"/>
            <p:cNvSpPr txBox="1">
              <a:spLocks noChangeArrowheads="1"/>
            </p:cNvSpPr>
            <p:nvPr/>
          </p:nvSpPr>
          <p:spPr bwMode="auto">
            <a:xfrm>
              <a:off x="2160" y="1324"/>
              <a:ext cx="1056"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Na loses an</a:t>
              </a:r>
              <a:br>
                <a:rPr lang="en-US" sz="1300" b="1"/>
              </a:br>
              <a:r>
                <a:rPr lang="en-US" sz="1300" b="1"/>
                <a:t>electron to CI</a:t>
              </a:r>
            </a:p>
          </p:txBody>
        </p:sp>
        <p:sp>
          <p:nvSpPr>
            <p:cNvPr id="21519" name="Text Box 15"/>
            <p:cNvSpPr txBox="1">
              <a:spLocks noChangeArrowheads="1"/>
            </p:cNvSpPr>
            <p:nvPr/>
          </p:nvSpPr>
          <p:spPr bwMode="auto">
            <a:xfrm>
              <a:off x="3408" y="1488"/>
              <a:ext cx="76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ionic bond</a:t>
              </a:r>
            </a:p>
          </p:txBody>
        </p:sp>
        <p:sp>
          <p:nvSpPr>
            <p:cNvPr id="21520" name="Text Box 16"/>
            <p:cNvSpPr txBox="1">
              <a:spLocks noChangeArrowheads="1"/>
            </p:cNvSpPr>
            <p:nvPr/>
          </p:nvSpPr>
          <p:spPr bwMode="auto">
            <a:xfrm>
              <a:off x="3792" y="1152"/>
              <a:ext cx="912"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gained electron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wipe(left)">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8">
                                            <p:txEl>
                                              <p:pRg st="0" end="0"/>
                                            </p:txEl>
                                          </p:spTgt>
                                        </p:tgtEl>
                                        <p:attrNameLst>
                                          <p:attrName>style.visibility</p:attrName>
                                        </p:attrNameLst>
                                      </p:cBhvr>
                                      <p:to>
                                        <p:strVal val="visible"/>
                                      </p:to>
                                    </p:set>
                                    <p:animEffect transition="in" filter="wipe(left)">
                                      <p:cBhvr>
                                        <p:cTn id="17" dur="500"/>
                                        <p:tgtEl>
                                          <p:spTgt spid="215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8">
                                            <p:txEl>
                                              <p:pRg st="1" end="1"/>
                                            </p:txEl>
                                          </p:spTgt>
                                        </p:tgtEl>
                                        <p:attrNameLst>
                                          <p:attrName>style.visibility</p:attrName>
                                        </p:attrNameLst>
                                      </p:cBhvr>
                                      <p:to>
                                        <p:strVal val="visible"/>
                                      </p:to>
                                    </p:set>
                                    <p:animEffect transition="in" filter="wipe(left)">
                                      <p:cBhvr>
                                        <p:cTn id="22" dur="500"/>
                                        <p:tgtEl>
                                          <p:spTgt spid="2150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1509"/>
                                        </p:tgtEl>
                                        <p:attrNameLst>
                                          <p:attrName>style.visibility</p:attrName>
                                        </p:attrNameLst>
                                      </p:cBhvr>
                                      <p:to>
                                        <p:strVal val="visible"/>
                                      </p:to>
                                    </p:set>
                                    <p:animEffect transition="in" filter="wipe(up)">
                                      <p:cBhvr>
                                        <p:cTn id="2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bldLvl="5" autoUpdateAnimBg="0"/>
      <p:bldP spid="21508"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distinguishes one element from another?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690509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the formation of an ionic compound</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81150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What is the difference between an ionic and a covalent bond?</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099841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How does a molecule differ from an atom?</a:t>
            </a:r>
            <a:br>
              <a:rPr lang="en-US" dirty="0" smtClean="0"/>
            </a:b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131578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a:xfrm>
            <a:off x="533400" y="1447800"/>
            <a:ext cx="4076700" cy="4142673"/>
          </a:xfrm>
        </p:spPr>
        <p:txBody>
          <a:bodyPr/>
          <a:lstStyle/>
          <a:p>
            <a:r>
              <a:rPr lang="en-US" dirty="0" smtClean="0"/>
              <a:t>Atom</a:t>
            </a:r>
          </a:p>
          <a:p>
            <a:r>
              <a:rPr lang="en-US" dirty="0" smtClean="0"/>
              <a:t>Element</a:t>
            </a:r>
          </a:p>
          <a:p>
            <a:r>
              <a:rPr lang="en-US" dirty="0" smtClean="0"/>
              <a:t>Compound</a:t>
            </a:r>
          </a:p>
          <a:p>
            <a:r>
              <a:rPr lang="en-US" dirty="0" smtClean="0"/>
              <a:t>Ion</a:t>
            </a:r>
          </a:p>
          <a:p>
            <a:r>
              <a:rPr lang="en-US" dirty="0" smtClean="0"/>
              <a:t>Ionic bond</a:t>
            </a:r>
          </a:p>
          <a:p>
            <a:r>
              <a:rPr lang="en-US" dirty="0" smtClean="0"/>
              <a:t>Covalent bond</a:t>
            </a:r>
          </a:p>
          <a:p>
            <a:r>
              <a:rPr lang="en-US" dirty="0" smtClean="0"/>
              <a:t>Molecule</a:t>
            </a:r>
          </a:p>
          <a:p>
            <a:endParaRPr lang="en-US" dirty="0"/>
          </a:p>
        </p:txBody>
      </p:sp>
      <p:sp>
        <p:nvSpPr>
          <p:cNvPr id="4" name="Content Placeholder 3"/>
          <p:cNvSpPr>
            <a:spLocks noGrp="1"/>
          </p:cNvSpPr>
          <p:nvPr>
            <p:ph sz="half" idx="2"/>
          </p:nvPr>
        </p:nvSpPr>
        <p:spPr>
          <a:xfrm>
            <a:off x="4762500" y="1447800"/>
            <a:ext cx="4076700" cy="3108543"/>
          </a:xfrm>
        </p:spPr>
        <p:txBody>
          <a:bodyPr/>
          <a:lstStyle/>
          <a:p>
            <a:r>
              <a:rPr lang="en-US" dirty="0"/>
              <a:t>Proton</a:t>
            </a:r>
          </a:p>
          <a:p>
            <a:r>
              <a:rPr lang="en-US" dirty="0"/>
              <a:t>Neutron</a:t>
            </a:r>
          </a:p>
          <a:p>
            <a:r>
              <a:rPr lang="en-US" dirty="0"/>
              <a:t>Electron</a:t>
            </a:r>
          </a:p>
          <a:p>
            <a:r>
              <a:rPr lang="en-US" dirty="0"/>
              <a:t>Nucleus</a:t>
            </a:r>
          </a:p>
          <a:p>
            <a:r>
              <a:rPr lang="en-US" dirty="0" smtClean="0"/>
              <a:t>Atomic Number</a:t>
            </a:r>
          </a:p>
          <a:p>
            <a:r>
              <a:rPr lang="en-US" dirty="0" smtClean="0"/>
              <a:t>Atomic Mass</a:t>
            </a:r>
            <a:endParaRPr lang="en-US" dirty="0"/>
          </a:p>
        </p:txBody>
      </p:sp>
    </p:spTree>
    <p:extLst>
      <p:ext uri="{BB962C8B-B14F-4D97-AF65-F5344CB8AC3E}">
        <p14:creationId xmlns:p14="http://schemas.microsoft.com/office/powerpoint/2010/main" val="1522252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Explain why a Hydrogen atom can become either an ion or a part of a molecule?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9413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569660"/>
          </a:xfrm>
        </p:spPr>
        <p:txBody>
          <a:bodyPr/>
          <a:lstStyle/>
          <a:p>
            <a:r>
              <a:rPr lang="en-US" dirty="0" smtClean="0"/>
              <a:t>A sodium atom has one outer electron, and a carbon atom has 4 outer electrons.  How might this difference be related to types of compounds formed by atoms of these 2 elements?</a:t>
            </a:r>
            <a:endParaRPr lang="en-US" dirty="0"/>
          </a:p>
        </p:txBody>
      </p:sp>
    </p:spTree>
    <p:extLst>
      <p:ext uri="{BB962C8B-B14F-4D97-AF65-F5344CB8AC3E}">
        <p14:creationId xmlns:p14="http://schemas.microsoft.com/office/powerpoint/2010/main" val="734382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35000" y="10160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dirty="0">
                <a:solidFill>
                  <a:srgbClr val="186496"/>
                </a:solidFill>
              </a:rPr>
              <a:t>KEY CONCEPT</a:t>
            </a:r>
            <a:br>
              <a:rPr lang="en-US" b="1" dirty="0">
                <a:solidFill>
                  <a:srgbClr val="186496"/>
                </a:solidFill>
              </a:rPr>
            </a:br>
            <a:r>
              <a:rPr lang="en-US" b="1" dirty="0">
                <a:solidFill>
                  <a:srgbClr val="000000"/>
                </a:solidFill>
              </a:rPr>
              <a:t>Water’s unique properties allow life to exist on Earth.</a:t>
            </a:r>
          </a:p>
        </p:txBody>
      </p:sp>
      <p:pic>
        <p:nvPicPr>
          <p:cNvPr id="12294" name="Picture 6" descr="bhspe-fmtoc01-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2276475"/>
            <a:ext cx="616902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132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533400" y="1447800"/>
            <a:ext cx="8305800" cy="2234458"/>
          </a:xfrm>
        </p:spPr>
        <p:txBody>
          <a:bodyPr/>
          <a:lstStyle/>
          <a:p>
            <a:r>
              <a:rPr lang="en-US" dirty="0" smtClean="0"/>
              <a:t>Recognize the importance of hydrogen bonding</a:t>
            </a:r>
          </a:p>
          <a:p>
            <a:endParaRPr lang="en-US" dirty="0"/>
          </a:p>
          <a:p>
            <a:r>
              <a:rPr lang="en-US" dirty="0" smtClean="0"/>
              <a:t>Explain why many compounds dissolve in water</a:t>
            </a:r>
          </a:p>
          <a:p>
            <a:endParaRPr lang="en-US" dirty="0"/>
          </a:p>
          <a:p>
            <a:r>
              <a:rPr lang="en-US" dirty="0" smtClean="0"/>
              <a:t>Compare acids and bases</a:t>
            </a:r>
            <a:endParaRPr lang="en-US" dirty="0"/>
          </a:p>
        </p:txBody>
      </p:sp>
    </p:spTree>
    <p:extLst>
      <p:ext uri="{BB962C8B-B14F-4D97-AF65-F5344CB8AC3E}">
        <p14:creationId xmlns:p14="http://schemas.microsoft.com/office/powerpoint/2010/main" val="4180457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33400" y="1447800"/>
            <a:ext cx="8305800" cy="4450449"/>
          </a:xfrm>
        </p:spPr>
        <p:txBody>
          <a:bodyPr/>
          <a:lstStyle/>
          <a:p>
            <a:r>
              <a:rPr lang="en-US" dirty="0" smtClean="0"/>
              <a:t>Hydrogen bond</a:t>
            </a:r>
          </a:p>
          <a:p>
            <a:r>
              <a:rPr lang="en-US" dirty="0" smtClean="0"/>
              <a:t>Cohesion</a:t>
            </a:r>
          </a:p>
          <a:p>
            <a:r>
              <a:rPr lang="en-US" dirty="0" smtClean="0"/>
              <a:t>Adhesion</a:t>
            </a:r>
          </a:p>
          <a:p>
            <a:r>
              <a:rPr lang="en-US" dirty="0" smtClean="0"/>
              <a:t>Solution</a:t>
            </a:r>
          </a:p>
          <a:p>
            <a:r>
              <a:rPr lang="en-US" dirty="0" smtClean="0"/>
              <a:t>Solvent</a:t>
            </a:r>
          </a:p>
          <a:p>
            <a:r>
              <a:rPr lang="en-US" dirty="0" smtClean="0"/>
              <a:t>Solute</a:t>
            </a:r>
          </a:p>
          <a:p>
            <a:r>
              <a:rPr lang="en-US" dirty="0" smtClean="0"/>
              <a:t>Acid</a:t>
            </a:r>
          </a:p>
          <a:p>
            <a:r>
              <a:rPr lang="en-US" dirty="0" smtClean="0"/>
              <a:t>Base</a:t>
            </a:r>
          </a:p>
          <a:p>
            <a:r>
              <a:rPr lang="en-US" dirty="0" smtClean="0"/>
              <a:t>pH</a:t>
            </a:r>
          </a:p>
          <a:p>
            <a:r>
              <a:rPr lang="en-US" dirty="0" smtClean="0"/>
              <a:t>Hydrogen ion</a:t>
            </a:r>
            <a:endParaRPr lang="en-US" dirty="0"/>
          </a:p>
        </p:txBody>
      </p:sp>
    </p:spTree>
    <p:extLst>
      <p:ext uri="{BB962C8B-B14F-4D97-AF65-F5344CB8AC3E}">
        <p14:creationId xmlns:p14="http://schemas.microsoft.com/office/powerpoint/2010/main" val="3378252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1300" y="787400"/>
            <a:ext cx="8686800" cy="457200"/>
          </a:xfrm>
          <a:noFill/>
        </p:spPr>
        <p:txBody>
          <a:bodyPr/>
          <a:lstStyle/>
          <a:p>
            <a:r>
              <a:rPr lang="en-US"/>
              <a:t>Life depends on hydrogen bonds in water.</a:t>
            </a:r>
          </a:p>
        </p:txBody>
      </p:sp>
      <p:sp>
        <p:nvSpPr>
          <p:cNvPr id="17411" name="Rectangle 3"/>
          <p:cNvSpPr>
            <a:spLocks noGrp="1" noChangeArrowheads="1"/>
          </p:cNvSpPr>
          <p:nvPr>
            <p:ph type="body" idx="1"/>
          </p:nvPr>
        </p:nvSpPr>
        <p:spPr>
          <a:xfrm>
            <a:off x="533400" y="1346200"/>
            <a:ext cx="8305800" cy="2012859"/>
          </a:xfrm>
        </p:spPr>
        <p:txBody>
          <a:bodyPr/>
          <a:lstStyle/>
          <a:p>
            <a:r>
              <a:rPr lang="en-US" dirty="0"/>
              <a:t>Water is the only common substance found naturally in all three common states of matter and it is essential for all life on </a:t>
            </a:r>
            <a:r>
              <a:rPr lang="en-US" dirty="0" smtClean="0"/>
              <a:t>Earth</a:t>
            </a:r>
          </a:p>
          <a:p>
            <a:r>
              <a:rPr lang="en-US" dirty="0" smtClean="0"/>
              <a:t>What kind of bonds are holding these 2 hydrogen atoms to the oxygen in this compound?</a:t>
            </a:r>
            <a:endParaRPr lang="en-US" dirty="0"/>
          </a:p>
        </p:txBody>
      </p:sp>
      <p:pic>
        <p:nvPicPr>
          <p:cNvPr id="1026" name="Picture 2" descr="http://upload.wikimedia.org/wikipedia/commons/d/d4/Water_molecu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895600"/>
            <a:ext cx="3333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55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12" name="Group 4"/>
          <p:cNvGrpSpPr>
            <a:grpSpLocks/>
          </p:cNvGrpSpPr>
          <p:nvPr/>
        </p:nvGrpSpPr>
        <p:grpSpPr bwMode="auto">
          <a:xfrm>
            <a:off x="2209800" y="2133600"/>
            <a:ext cx="3962400" cy="2514600"/>
            <a:chOff x="1680" y="1632"/>
            <a:chExt cx="2208" cy="1923"/>
          </a:xfrm>
        </p:grpSpPr>
        <p:pic>
          <p:nvPicPr>
            <p:cNvPr id="17413" name="Picture 5" descr="bhspe-01020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1632"/>
              <a:ext cx="2208" cy="1923"/>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p:cNvSpPr txBox="1">
              <a:spLocks noChangeArrowheads="1"/>
            </p:cNvSpPr>
            <p:nvPr/>
          </p:nvSpPr>
          <p:spPr bwMode="auto">
            <a:xfrm>
              <a:off x="2640" y="2400"/>
              <a:ext cx="240"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FFFFFF"/>
                  </a:solidFill>
                </a:rPr>
                <a:t>O</a:t>
              </a:r>
            </a:p>
          </p:txBody>
        </p:sp>
        <p:sp>
          <p:nvSpPr>
            <p:cNvPr id="17415" name="Text Box 7"/>
            <p:cNvSpPr txBox="1">
              <a:spLocks noChangeArrowheads="1"/>
            </p:cNvSpPr>
            <p:nvPr/>
          </p:nvSpPr>
          <p:spPr bwMode="auto">
            <a:xfrm>
              <a:off x="3072" y="2736"/>
              <a:ext cx="24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00"/>
                  </a:solidFill>
                </a:rPr>
                <a:t>H</a:t>
              </a:r>
            </a:p>
          </p:txBody>
        </p:sp>
        <p:sp>
          <p:nvSpPr>
            <p:cNvPr id="17416" name="Text Box 8"/>
            <p:cNvSpPr txBox="1">
              <a:spLocks noChangeArrowheads="1"/>
            </p:cNvSpPr>
            <p:nvPr/>
          </p:nvSpPr>
          <p:spPr bwMode="auto">
            <a:xfrm>
              <a:off x="2256" y="2736"/>
              <a:ext cx="24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00"/>
                  </a:solidFill>
                </a:rPr>
                <a:t>H</a:t>
              </a:r>
            </a:p>
          </p:txBody>
        </p:sp>
        <p:sp>
          <p:nvSpPr>
            <p:cNvPr id="17417" name="Text Box 9"/>
            <p:cNvSpPr txBox="1">
              <a:spLocks noChangeArrowheads="1"/>
            </p:cNvSpPr>
            <p:nvPr/>
          </p:nvSpPr>
          <p:spPr bwMode="auto">
            <a:xfrm>
              <a:off x="2688" y="1824"/>
              <a:ext cx="240"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b="1" dirty="0">
                <a:solidFill>
                  <a:srgbClr val="186496"/>
                </a:solidFill>
              </a:endParaRPr>
            </a:p>
          </p:txBody>
        </p:sp>
        <p:sp>
          <p:nvSpPr>
            <p:cNvPr id="17418" name="Text Box 10"/>
            <p:cNvSpPr txBox="1">
              <a:spLocks noChangeArrowheads="1"/>
            </p:cNvSpPr>
            <p:nvPr/>
          </p:nvSpPr>
          <p:spPr bwMode="auto">
            <a:xfrm>
              <a:off x="3264" y="2937"/>
              <a:ext cx="240"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b="1" dirty="0">
                <a:solidFill>
                  <a:srgbClr val="186496"/>
                </a:solidFill>
              </a:endParaRPr>
            </a:p>
          </p:txBody>
        </p:sp>
        <p:sp>
          <p:nvSpPr>
            <p:cNvPr id="17419" name="Text Box 11"/>
            <p:cNvSpPr txBox="1">
              <a:spLocks noChangeArrowheads="1"/>
            </p:cNvSpPr>
            <p:nvPr/>
          </p:nvSpPr>
          <p:spPr bwMode="auto">
            <a:xfrm>
              <a:off x="2112" y="2937"/>
              <a:ext cx="240"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b="1" dirty="0">
                <a:solidFill>
                  <a:srgbClr val="186496"/>
                </a:solidFill>
              </a:endParaRPr>
            </a:p>
          </p:txBody>
        </p:sp>
      </p:grpSp>
      <p:sp>
        <p:nvSpPr>
          <p:cNvPr id="17410" name="Rectangle 2"/>
          <p:cNvSpPr>
            <a:spLocks noGrp="1" noChangeArrowheads="1"/>
          </p:cNvSpPr>
          <p:nvPr>
            <p:ph type="title"/>
          </p:nvPr>
        </p:nvSpPr>
        <p:spPr>
          <a:xfrm>
            <a:off x="241300" y="787400"/>
            <a:ext cx="8686800" cy="457200"/>
          </a:xfrm>
          <a:noFill/>
        </p:spPr>
        <p:txBody>
          <a:bodyPr/>
          <a:lstStyle/>
          <a:p>
            <a:r>
              <a:rPr lang="en-US"/>
              <a:t>Life depends on hydrogen bonds in water.</a:t>
            </a:r>
          </a:p>
        </p:txBody>
      </p:sp>
      <p:sp>
        <p:nvSpPr>
          <p:cNvPr id="17411" name="Rectangle 3"/>
          <p:cNvSpPr>
            <a:spLocks noGrp="1" noChangeArrowheads="1"/>
          </p:cNvSpPr>
          <p:nvPr>
            <p:ph type="body" idx="1"/>
          </p:nvPr>
        </p:nvSpPr>
        <p:spPr>
          <a:xfrm>
            <a:off x="533400" y="1346200"/>
            <a:ext cx="8305800" cy="1200329"/>
          </a:xfrm>
        </p:spPr>
        <p:txBody>
          <a:bodyPr/>
          <a:lstStyle/>
          <a:p>
            <a:r>
              <a:rPr lang="en-US" dirty="0" smtClean="0"/>
              <a:t>Its true that these are covalent bonds holding the hydrogen atoms to the oxygen and so they are sharing electrons</a:t>
            </a:r>
            <a:endParaRPr lang="en-US" dirty="0"/>
          </a:p>
        </p:txBody>
      </p:sp>
      <p:sp>
        <p:nvSpPr>
          <p:cNvPr id="12" name="Rectangle 3"/>
          <p:cNvSpPr txBox="1">
            <a:spLocks noChangeArrowheads="1"/>
          </p:cNvSpPr>
          <p:nvPr/>
        </p:nvSpPr>
        <p:spPr bwMode="auto">
          <a:xfrm>
            <a:off x="210379" y="4343400"/>
            <a:ext cx="8305800"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o"/>
              <a:defRPr sz="2000">
                <a:solidFill>
                  <a:schemeClr val="tx1"/>
                </a:solidFill>
                <a:latin typeface="+mn-lt"/>
              </a:defRPr>
            </a:lvl5pPr>
            <a:lvl6pPr marL="2514600" indent="-228600" algn="l" rtl="0" fontAlgn="base">
              <a:spcBef>
                <a:spcPct val="20000"/>
              </a:spcBef>
              <a:spcAft>
                <a:spcPct val="0"/>
              </a:spcAft>
              <a:buChar char="o"/>
              <a:defRPr sz="2000">
                <a:solidFill>
                  <a:schemeClr val="tx1"/>
                </a:solidFill>
                <a:latin typeface="+mn-lt"/>
              </a:defRPr>
            </a:lvl6pPr>
            <a:lvl7pPr marL="2971800" indent="-228600" algn="l" rtl="0" fontAlgn="base">
              <a:spcBef>
                <a:spcPct val="20000"/>
              </a:spcBef>
              <a:spcAft>
                <a:spcPct val="0"/>
              </a:spcAft>
              <a:buChar char="o"/>
              <a:defRPr sz="2000">
                <a:solidFill>
                  <a:schemeClr val="tx1"/>
                </a:solidFill>
                <a:latin typeface="+mn-lt"/>
              </a:defRPr>
            </a:lvl7pPr>
            <a:lvl8pPr marL="3429000" indent="-228600" algn="l" rtl="0" fontAlgn="base">
              <a:spcBef>
                <a:spcPct val="20000"/>
              </a:spcBef>
              <a:spcAft>
                <a:spcPct val="0"/>
              </a:spcAft>
              <a:buChar char="o"/>
              <a:defRPr sz="2000">
                <a:solidFill>
                  <a:schemeClr val="tx1"/>
                </a:solidFill>
                <a:latin typeface="+mn-lt"/>
              </a:defRPr>
            </a:lvl8pPr>
            <a:lvl9pPr marL="3886200" indent="-228600" algn="l" rtl="0" fontAlgn="base">
              <a:spcBef>
                <a:spcPct val="20000"/>
              </a:spcBef>
              <a:spcAft>
                <a:spcPct val="0"/>
              </a:spcAft>
              <a:buChar char="o"/>
              <a:defRPr sz="2000">
                <a:solidFill>
                  <a:schemeClr val="tx1"/>
                </a:solidFill>
                <a:latin typeface="+mn-lt"/>
              </a:defRPr>
            </a:lvl9pPr>
          </a:lstStyle>
          <a:p>
            <a:r>
              <a:rPr lang="en-US" dirty="0" smtClean="0"/>
              <a:t>BUT oxygen does not share the electrons equally with the hydrogen atoms</a:t>
            </a:r>
          </a:p>
          <a:p>
            <a:r>
              <a:rPr lang="en-US" dirty="0" smtClean="0"/>
              <a:t>Electrons spend more time on the oxygen side than the hydrogen side</a:t>
            </a:r>
          </a:p>
          <a:p>
            <a:r>
              <a:rPr lang="en-US" dirty="0" smtClean="0"/>
              <a:t>What kind of charge will oxygen have?</a:t>
            </a:r>
            <a:endParaRPr lang="en-US" dirty="0"/>
          </a:p>
        </p:txBody>
      </p:sp>
    </p:spTree>
    <p:extLst>
      <p:ext uri="{BB962C8B-B14F-4D97-AF65-F5344CB8AC3E}">
        <p14:creationId xmlns:p14="http://schemas.microsoft.com/office/powerpoint/2010/main" val="4193938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wipe(up)">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wipe(left)">
                                      <p:cBhvr>
                                        <p:cTn id="3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2" grpId="0" build="p" bldLvl="5"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12" name="Group 4"/>
          <p:cNvGrpSpPr>
            <a:grpSpLocks/>
          </p:cNvGrpSpPr>
          <p:nvPr/>
        </p:nvGrpSpPr>
        <p:grpSpPr bwMode="auto">
          <a:xfrm>
            <a:off x="2209800" y="2133600"/>
            <a:ext cx="3962400" cy="2971800"/>
            <a:chOff x="1680" y="1632"/>
            <a:chExt cx="2208" cy="1923"/>
          </a:xfrm>
        </p:grpSpPr>
        <p:pic>
          <p:nvPicPr>
            <p:cNvPr id="17413" name="Picture 5" descr="bhspe-01020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1632"/>
              <a:ext cx="2208" cy="1923"/>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p:cNvSpPr txBox="1">
              <a:spLocks noChangeArrowheads="1"/>
            </p:cNvSpPr>
            <p:nvPr/>
          </p:nvSpPr>
          <p:spPr bwMode="auto">
            <a:xfrm>
              <a:off x="2640" y="2400"/>
              <a:ext cx="240"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FFFFFF"/>
                  </a:solidFill>
                </a:rPr>
                <a:t>O</a:t>
              </a:r>
            </a:p>
          </p:txBody>
        </p:sp>
        <p:sp>
          <p:nvSpPr>
            <p:cNvPr id="17415" name="Text Box 7"/>
            <p:cNvSpPr txBox="1">
              <a:spLocks noChangeArrowheads="1"/>
            </p:cNvSpPr>
            <p:nvPr/>
          </p:nvSpPr>
          <p:spPr bwMode="auto">
            <a:xfrm>
              <a:off x="3072" y="2736"/>
              <a:ext cx="24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00"/>
                  </a:solidFill>
                </a:rPr>
                <a:t>H</a:t>
              </a:r>
            </a:p>
          </p:txBody>
        </p:sp>
        <p:sp>
          <p:nvSpPr>
            <p:cNvPr id="17416" name="Text Box 8"/>
            <p:cNvSpPr txBox="1">
              <a:spLocks noChangeArrowheads="1"/>
            </p:cNvSpPr>
            <p:nvPr/>
          </p:nvSpPr>
          <p:spPr bwMode="auto">
            <a:xfrm>
              <a:off x="2256" y="2736"/>
              <a:ext cx="24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0000"/>
                  </a:solidFill>
                </a:rPr>
                <a:t>H</a:t>
              </a:r>
            </a:p>
          </p:txBody>
        </p:sp>
        <p:sp>
          <p:nvSpPr>
            <p:cNvPr id="17417" name="Text Box 9"/>
            <p:cNvSpPr txBox="1">
              <a:spLocks noChangeArrowheads="1"/>
            </p:cNvSpPr>
            <p:nvPr/>
          </p:nvSpPr>
          <p:spPr bwMode="auto">
            <a:xfrm>
              <a:off x="2688" y="1824"/>
              <a:ext cx="24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186496"/>
                  </a:solidFill>
                </a:rPr>
                <a:t>_</a:t>
              </a:r>
            </a:p>
          </p:txBody>
        </p:sp>
        <p:sp>
          <p:nvSpPr>
            <p:cNvPr id="17418" name="Text Box 10"/>
            <p:cNvSpPr txBox="1">
              <a:spLocks noChangeArrowheads="1"/>
            </p:cNvSpPr>
            <p:nvPr/>
          </p:nvSpPr>
          <p:spPr bwMode="auto">
            <a:xfrm>
              <a:off x="3264" y="2937"/>
              <a:ext cx="24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186496"/>
                  </a:solidFill>
                </a:rPr>
                <a:t>+</a:t>
              </a:r>
            </a:p>
          </p:txBody>
        </p:sp>
        <p:sp>
          <p:nvSpPr>
            <p:cNvPr id="17419" name="Text Box 11"/>
            <p:cNvSpPr txBox="1">
              <a:spLocks noChangeArrowheads="1"/>
            </p:cNvSpPr>
            <p:nvPr/>
          </p:nvSpPr>
          <p:spPr bwMode="auto">
            <a:xfrm>
              <a:off x="2112" y="2937"/>
              <a:ext cx="240"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186496"/>
                  </a:solidFill>
                </a:rPr>
                <a:t>+</a:t>
              </a:r>
            </a:p>
          </p:txBody>
        </p:sp>
      </p:grpSp>
      <p:sp>
        <p:nvSpPr>
          <p:cNvPr id="17410" name="Rectangle 2"/>
          <p:cNvSpPr>
            <a:spLocks noGrp="1" noChangeArrowheads="1"/>
          </p:cNvSpPr>
          <p:nvPr>
            <p:ph type="title"/>
          </p:nvPr>
        </p:nvSpPr>
        <p:spPr>
          <a:xfrm>
            <a:off x="241300" y="787400"/>
            <a:ext cx="8686800" cy="457200"/>
          </a:xfrm>
          <a:noFill/>
        </p:spPr>
        <p:txBody>
          <a:bodyPr/>
          <a:lstStyle/>
          <a:p>
            <a:r>
              <a:rPr lang="en-US"/>
              <a:t>Life depends on hydrogen bonds in water.</a:t>
            </a:r>
          </a:p>
        </p:txBody>
      </p:sp>
      <p:sp>
        <p:nvSpPr>
          <p:cNvPr id="17411" name="Rectangle 3"/>
          <p:cNvSpPr>
            <a:spLocks noGrp="1" noChangeArrowheads="1"/>
          </p:cNvSpPr>
          <p:nvPr>
            <p:ph type="body" idx="1"/>
          </p:nvPr>
        </p:nvSpPr>
        <p:spPr>
          <a:xfrm>
            <a:off x="533400" y="1346200"/>
            <a:ext cx="8305800" cy="895350"/>
          </a:xfrm>
        </p:spPr>
        <p:txBody>
          <a:bodyPr/>
          <a:lstStyle/>
          <a:p>
            <a:r>
              <a:rPr lang="en-US" dirty="0"/>
              <a:t>Water is a polar molecule.</a:t>
            </a:r>
          </a:p>
          <a:p>
            <a:pPr lvl="1"/>
            <a:r>
              <a:rPr lang="en-US" dirty="0"/>
              <a:t>Polar molecules have slightly charged regions.</a:t>
            </a:r>
          </a:p>
        </p:txBody>
      </p:sp>
      <p:sp>
        <p:nvSpPr>
          <p:cNvPr id="17420" name="Rectangle 12"/>
          <p:cNvSpPr>
            <a:spLocks noChangeArrowheads="1"/>
          </p:cNvSpPr>
          <p:nvPr/>
        </p:nvSpPr>
        <p:spPr bwMode="auto">
          <a:xfrm>
            <a:off x="533400" y="4835525"/>
            <a:ext cx="80772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spcBef>
                <a:spcPct val="20000"/>
              </a:spcBef>
              <a:buFontTx/>
              <a:buChar char="–"/>
            </a:pPr>
            <a:r>
              <a:rPr lang="en-US">
                <a:solidFill>
                  <a:srgbClr val="000000"/>
                </a:solidFill>
              </a:rPr>
              <a:t> Nonpolar molecules do not have charged regions.</a:t>
            </a:r>
          </a:p>
          <a:p>
            <a:pPr lvl="1" eaLnBrk="1" hangingPunct="1">
              <a:spcBef>
                <a:spcPct val="20000"/>
              </a:spcBef>
              <a:buFontTx/>
              <a:buChar char="–"/>
            </a:pPr>
            <a:r>
              <a:rPr lang="en-US">
                <a:solidFill>
                  <a:srgbClr val="000000"/>
                </a:solidFill>
              </a:rPr>
              <a:t> Hydrogen bonds form between slightly positive    hydrogen atoms and slightly negative atoms.</a:t>
            </a:r>
          </a:p>
        </p:txBody>
      </p:sp>
    </p:spTree>
    <p:extLst>
      <p:ext uri="{BB962C8B-B14F-4D97-AF65-F5344CB8AC3E}">
        <p14:creationId xmlns:p14="http://schemas.microsoft.com/office/powerpoint/2010/main" val="3711619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ipe(up)">
                                      <p:cBhvr>
                                        <p:cTn id="22" dur="500"/>
                                        <p:tgtEl>
                                          <p:spTgt spid="174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20">
                                            <p:txEl>
                                              <p:pRg st="0" end="0"/>
                                            </p:txEl>
                                          </p:spTgt>
                                        </p:tgtEl>
                                        <p:attrNameLst>
                                          <p:attrName>style.visibility</p:attrName>
                                        </p:attrNameLst>
                                      </p:cBhvr>
                                      <p:to>
                                        <p:strVal val="visible"/>
                                      </p:to>
                                    </p:set>
                                    <p:animEffect transition="in" filter="wipe(left)">
                                      <p:cBhvr>
                                        <p:cTn id="27" dur="500"/>
                                        <p:tgtEl>
                                          <p:spTgt spid="1742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20">
                                            <p:txEl>
                                              <p:pRg st="1" end="1"/>
                                            </p:txEl>
                                          </p:spTgt>
                                        </p:tgtEl>
                                        <p:attrNameLst>
                                          <p:attrName>style.visibility</p:attrName>
                                        </p:attrNameLst>
                                      </p:cBhvr>
                                      <p:to>
                                        <p:strVal val="visible"/>
                                      </p:to>
                                    </p:set>
                                    <p:animEffect transition="in" filter="wipe(left)">
                                      <p:cBhvr>
                                        <p:cTn id="32" dur="500"/>
                                        <p:tgtEl>
                                          <p:spTgt spid="174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7420" grpId="0" build="p" bldLvl="5"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1027"/>
          <p:cNvSpPr>
            <a:spLocks noGrp="1" noChangeArrowheads="1"/>
          </p:cNvSpPr>
          <p:nvPr>
            <p:ph type="body" idx="1"/>
          </p:nvPr>
        </p:nvSpPr>
        <p:spPr>
          <a:xfrm>
            <a:off x="571500" y="1003300"/>
            <a:ext cx="8305800" cy="822325"/>
          </a:xfrm>
          <a:noFill/>
        </p:spPr>
        <p:txBody>
          <a:bodyPr/>
          <a:lstStyle/>
          <a:p>
            <a:r>
              <a:rPr lang="en-US"/>
              <a:t>Hydrogen bonds are responsible for three important properties of water.</a:t>
            </a:r>
          </a:p>
        </p:txBody>
      </p:sp>
      <p:sp>
        <p:nvSpPr>
          <p:cNvPr id="19463" name="Rectangle 1031"/>
          <p:cNvSpPr>
            <a:spLocks noChangeArrowheads="1"/>
          </p:cNvSpPr>
          <p:nvPr/>
        </p:nvSpPr>
        <p:spPr bwMode="auto">
          <a:xfrm>
            <a:off x="571500" y="1828800"/>
            <a:ext cx="83058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high specific heat</a:t>
            </a:r>
          </a:p>
          <a:p>
            <a:pPr marL="742950" lvl="1" indent="-285750" eaLnBrk="1" hangingPunct="1">
              <a:spcBef>
                <a:spcPct val="20000"/>
              </a:spcBef>
              <a:buFontTx/>
              <a:buChar char="–"/>
            </a:pPr>
            <a:r>
              <a:rPr lang="en-US">
                <a:solidFill>
                  <a:srgbClr val="000000"/>
                </a:solidFill>
              </a:rPr>
              <a:t>cohesion</a:t>
            </a:r>
          </a:p>
          <a:p>
            <a:pPr marL="742950" lvl="1" indent="-285750" eaLnBrk="1" hangingPunct="1">
              <a:spcBef>
                <a:spcPct val="20000"/>
              </a:spcBef>
              <a:buFontTx/>
              <a:buChar char="–"/>
            </a:pPr>
            <a:r>
              <a:rPr lang="en-US">
                <a:solidFill>
                  <a:srgbClr val="000000"/>
                </a:solidFill>
              </a:rPr>
              <a:t>adhesion</a:t>
            </a:r>
          </a:p>
        </p:txBody>
      </p:sp>
      <p:pic>
        <p:nvPicPr>
          <p:cNvPr id="19460" name="Picture 1028" descr="bhspe-01020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97125"/>
            <a:ext cx="5486400" cy="394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97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3">
                                            <p:txEl>
                                              <p:pRg st="0" end="0"/>
                                            </p:txEl>
                                          </p:spTgt>
                                        </p:tgtEl>
                                        <p:attrNameLst>
                                          <p:attrName>style.visibility</p:attrName>
                                        </p:attrNameLst>
                                      </p:cBhvr>
                                      <p:to>
                                        <p:strVal val="visible"/>
                                      </p:to>
                                    </p:set>
                                    <p:animEffect transition="in" filter="wipe(left)">
                                      <p:cBhvr>
                                        <p:cTn id="12" dur="500"/>
                                        <p:tgtEl>
                                          <p:spTgt spid="194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3">
                                            <p:txEl>
                                              <p:pRg st="1" end="1"/>
                                            </p:txEl>
                                          </p:spTgt>
                                        </p:tgtEl>
                                        <p:attrNameLst>
                                          <p:attrName>style.visibility</p:attrName>
                                        </p:attrNameLst>
                                      </p:cBhvr>
                                      <p:to>
                                        <p:strVal val="visible"/>
                                      </p:to>
                                    </p:set>
                                    <p:animEffect transition="in" filter="wipe(left)">
                                      <p:cBhvr>
                                        <p:cTn id="17" dur="500"/>
                                        <p:tgtEl>
                                          <p:spTgt spid="194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3">
                                            <p:txEl>
                                              <p:pRg st="2" end="2"/>
                                            </p:txEl>
                                          </p:spTgt>
                                        </p:tgtEl>
                                        <p:attrNameLst>
                                          <p:attrName>style.visibility</p:attrName>
                                        </p:attrNameLst>
                                      </p:cBhvr>
                                      <p:to>
                                        <p:strVal val="visible"/>
                                      </p:to>
                                    </p:set>
                                    <p:animEffect transition="in" filter="wipe(left)">
                                      <p:cBhvr>
                                        <p:cTn id="22" dur="500"/>
                                        <p:tgtEl>
                                          <p:spTgt spid="194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wipe(up)">
                                      <p:cBhvr>
                                        <p:cTn id="2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5" autoUpdateAnimBg="0" advAuto="0"/>
      <p:bldP spid="19463" grpId="0" build="p" bldLvl="5"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Capacity</a:t>
            </a:r>
            <a:endParaRPr lang="en-US" dirty="0"/>
          </a:p>
        </p:txBody>
      </p:sp>
      <p:sp>
        <p:nvSpPr>
          <p:cNvPr id="3" name="Content Placeholder 2"/>
          <p:cNvSpPr>
            <a:spLocks noGrp="1"/>
          </p:cNvSpPr>
          <p:nvPr>
            <p:ph idx="1"/>
          </p:nvPr>
        </p:nvSpPr>
        <p:spPr>
          <a:xfrm>
            <a:off x="533400" y="1066800"/>
            <a:ext cx="8305800" cy="4474428"/>
          </a:xfrm>
        </p:spPr>
        <p:txBody>
          <a:bodyPr/>
          <a:lstStyle/>
          <a:p>
            <a:pPr marL="0" indent="0">
              <a:buNone/>
            </a:pPr>
            <a:endParaRPr lang="en-US" dirty="0" smtClean="0"/>
          </a:p>
          <a:p>
            <a:r>
              <a:rPr lang="en-US" dirty="0" smtClean="0"/>
              <a:t>Water has a high specific heat capacity</a:t>
            </a:r>
          </a:p>
          <a:p>
            <a:pPr lvl="1"/>
            <a:r>
              <a:rPr lang="en-US" dirty="0" smtClean="0"/>
              <a:t>This means it requires a lot of heat energy to raise the </a:t>
            </a:r>
            <a:r>
              <a:rPr lang="en-US" dirty="0"/>
              <a:t>temperature of </a:t>
            </a:r>
            <a:r>
              <a:rPr lang="en-US" dirty="0" smtClean="0"/>
              <a:t>water</a:t>
            </a:r>
          </a:p>
          <a:p>
            <a:pPr lvl="1"/>
            <a:r>
              <a:rPr lang="en-US" dirty="0" smtClean="0"/>
              <a:t>This makes water resist changing temperature so its good at moderating </a:t>
            </a:r>
            <a:r>
              <a:rPr lang="en-US" dirty="0"/>
              <a:t>Earth's climate </a:t>
            </a:r>
            <a:endParaRPr lang="en-US" dirty="0" smtClean="0"/>
          </a:p>
          <a:p>
            <a:pPr lvl="2"/>
            <a:r>
              <a:rPr lang="en-US" dirty="0" smtClean="0"/>
              <a:t>Because water can absorb the heat from the air when its hotter, and release the heat when its cooler outside</a:t>
            </a:r>
          </a:p>
          <a:p>
            <a:endParaRPr lang="en-US" dirty="0" smtClean="0"/>
          </a:p>
          <a:p>
            <a:endParaRPr lang="en-US" dirty="0"/>
          </a:p>
        </p:txBody>
      </p:sp>
      <p:pic>
        <p:nvPicPr>
          <p:cNvPr id="4" name="Picture 2" descr="http://www.cartoonstock.com/lowres/ggm100814l.jpg"/>
          <p:cNvPicPr>
            <a:picLocks noChangeAspect="1" noChangeArrowheads="1"/>
          </p:cNvPicPr>
          <p:nvPr/>
        </p:nvPicPr>
        <p:blipFill rotWithShape="1">
          <a:blip r:embed="rId2">
            <a:extLst>
              <a:ext uri="{28A0092B-C50C-407E-A947-70E740481C1C}">
                <a14:useLocalDpi xmlns:a14="http://schemas.microsoft.com/office/drawing/2010/main" val="0"/>
              </a:ext>
            </a:extLst>
          </a:blip>
          <a:srcRect t="16253"/>
          <a:stretch/>
        </p:blipFill>
        <p:spPr bwMode="auto">
          <a:xfrm>
            <a:off x="2057400" y="4281237"/>
            <a:ext cx="4572000" cy="25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98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787400"/>
            <a:ext cx="8686800" cy="457200"/>
          </a:xfrm>
          <a:noFill/>
        </p:spPr>
        <p:txBody>
          <a:bodyPr/>
          <a:lstStyle/>
          <a:p>
            <a:r>
              <a:rPr lang="en-US"/>
              <a:t>Living things consist of atoms of different elements.</a:t>
            </a:r>
          </a:p>
        </p:txBody>
      </p:sp>
      <p:sp>
        <p:nvSpPr>
          <p:cNvPr id="17411" name="Rectangle 3"/>
          <p:cNvSpPr>
            <a:spLocks noGrp="1" noChangeArrowheads="1"/>
          </p:cNvSpPr>
          <p:nvPr>
            <p:ph type="body" idx="1"/>
          </p:nvPr>
        </p:nvSpPr>
        <p:spPr>
          <a:xfrm>
            <a:off x="533400" y="1346200"/>
            <a:ext cx="8305800" cy="895350"/>
          </a:xfrm>
        </p:spPr>
        <p:txBody>
          <a:bodyPr/>
          <a:lstStyle/>
          <a:p>
            <a:r>
              <a:rPr lang="en-US"/>
              <a:t>An atom is the smallest basic unit of matter.</a:t>
            </a:r>
          </a:p>
          <a:p>
            <a:r>
              <a:rPr lang="en-US"/>
              <a:t>An element is one type of atom.</a:t>
            </a:r>
          </a:p>
        </p:txBody>
      </p:sp>
      <p:grpSp>
        <p:nvGrpSpPr>
          <p:cNvPr id="17437" name="Group 29"/>
          <p:cNvGrpSpPr>
            <a:grpSpLocks/>
          </p:cNvGrpSpPr>
          <p:nvPr/>
        </p:nvGrpSpPr>
        <p:grpSpPr bwMode="auto">
          <a:xfrm>
            <a:off x="2971800" y="2514600"/>
            <a:ext cx="2295525" cy="4213225"/>
            <a:chOff x="2304" y="1584"/>
            <a:chExt cx="1446" cy="2654"/>
          </a:xfrm>
        </p:grpSpPr>
        <p:pic>
          <p:nvPicPr>
            <p:cNvPr id="17432" name="Picture 24" descr="C:\Documents and Settings\alpana.dubey\My Documents\Alpana\saturday\2\bhspe-010201-001_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1584"/>
              <a:ext cx="1446" cy="2654"/>
            </a:xfrm>
            <a:prstGeom prst="rect">
              <a:avLst/>
            </a:prstGeom>
            <a:noFill/>
            <a:extLst>
              <a:ext uri="{909E8E84-426E-40DD-AFC4-6F175D3DCCD1}">
                <a14:hiddenFill xmlns:a14="http://schemas.microsoft.com/office/drawing/2010/main">
                  <a:solidFill>
                    <a:srgbClr val="FFFFFF"/>
                  </a:solidFill>
                </a14:hiddenFill>
              </a:ext>
            </a:extLst>
          </p:spPr>
        </p:pic>
        <p:sp>
          <p:nvSpPr>
            <p:cNvPr id="17433" name="Text Box 25"/>
            <p:cNvSpPr txBox="1">
              <a:spLocks noChangeArrowheads="1"/>
            </p:cNvSpPr>
            <p:nvPr/>
          </p:nvSpPr>
          <p:spPr bwMode="auto">
            <a:xfrm>
              <a:off x="2976" y="1824"/>
              <a:ext cx="33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H</a:t>
              </a:r>
            </a:p>
          </p:txBody>
        </p:sp>
        <p:sp>
          <p:nvSpPr>
            <p:cNvPr id="17434" name="Text Box 26"/>
            <p:cNvSpPr txBox="1">
              <a:spLocks noChangeArrowheads="1"/>
            </p:cNvSpPr>
            <p:nvPr/>
          </p:nvSpPr>
          <p:spPr bwMode="auto">
            <a:xfrm>
              <a:off x="2928" y="3552"/>
              <a:ext cx="33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solidFill>
                    <a:schemeClr val="bg1"/>
                  </a:solidFill>
                </a:rPr>
                <a:t>O</a:t>
              </a:r>
            </a:p>
          </p:txBody>
        </p:sp>
      </p:grpSp>
      <p:sp>
        <p:nvSpPr>
          <p:cNvPr id="17435" name="Rectangle 27"/>
          <p:cNvSpPr>
            <a:spLocks noChangeArrowheads="1"/>
          </p:cNvSpPr>
          <p:nvPr/>
        </p:nvSpPr>
        <p:spPr bwMode="auto">
          <a:xfrm>
            <a:off x="4267200" y="2286000"/>
            <a:ext cx="16748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300" b="1"/>
              <a:t>Hydrogen atom (H)</a:t>
            </a:r>
          </a:p>
        </p:txBody>
      </p:sp>
      <p:sp>
        <p:nvSpPr>
          <p:cNvPr id="17436" name="Rectangle 28"/>
          <p:cNvSpPr>
            <a:spLocks noChangeArrowheads="1"/>
          </p:cNvSpPr>
          <p:nvPr/>
        </p:nvSpPr>
        <p:spPr bwMode="auto">
          <a:xfrm>
            <a:off x="4495800" y="4343400"/>
            <a:ext cx="1519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300" b="1"/>
              <a:t>Oxygen atom (O)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437"/>
                                        </p:tgtEl>
                                        <p:attrNameLst>
                                          <p:attrName>style.visibility</p:attrName>
                                        </p:attrNameLst>
                                      </p:cBhvr>
                                      <p:to>
                                        <p:strVal val="visible"/>
                                      </p:to>
                                    </p:set>
                                    <p:animEffect transition="in" filter="wipe(up)">
                                      <p:cBhvr>
                                        <p:cTn id="22" dur="500"/>
                                        <p:tgtEl>
                                          <p:spTgt spid="17437"/>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7435"/>
                                        </p:tgtEl>
                                        <p:attrNameLst>
                                          <p:attrName>style.visibility</p:attrName>
                                        </p:attrNameLst>
                                      </p:cBhvr>
                                      <p:to>
                                        <p:strVal val="visible"/>
                                      </p:to>
                                    </p:set>
                                    <p:animEffect transition="in" filter="wipe(up)">
                                      <p:cBhvr>
                                        <p:cTn id="26" dur="500"/>
                                        <p:tgtEl>
                                          <p:spTgt spid="17435"/>
                                        </p:tgtEl>
                                      </p:cBhvr>
                                    </p:animEffect>
                                  </p:childTnLst>
                                </p:cTn>
                              </p:par>
                            </p:childTnLst>
                          </p:cTn>
                        </p:par>
                        <p:par>
                          <p:cTn id="27" fill="hold" nodeType="afterGroup">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7436"/>
                                        </p:tgtEl>
                                        <p:attrNameLst>
                                          <p:attrName>style.visibility</p:attrName>
                                        </p:attrNameLst>
                                      </p:cBhvr>
                                      <p:to>
                                        <p:strVal val="visible"/>
                                      </p:to>
                                    </p:set>
                                    <p:animEffect transition="in" filter="wipe(up)">
                                      <p:cBhvr>
                                        <p:cTn id="30" dur="500"/>
                                        <p:tgtEl>
                                          <p:spTgt spid="17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7435" grpId="0" autoUpdateAnimBg="0"/>
      <p:bldP spid="1743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29734"/>
            <a:ext cx="8229600" cy="830997"/>
          </a:xfrm>
        </p:spPr>
        <p:txBody>
          <a:bodyPr/>
          <a:lstStyle/>
          <a:p>
            <a:r>
              <a:rPr lang="en-US" dirty="0" smtClean="0"/>
              <a:t>Capillary Action and Surface </a:t>
            </a:r>
            <a:r>
              <a:rPr lang="en-US" dirty="0"/>
              <a:t>T</a:t>
            </a:r>
            <a:r>
              <a:rPr lang="en-US" dirty="0" smtClean="0"/>
              <a:t>ension are products of adhesion &amp; cohesion</a:t>
            </a:r>
            <a:endParaRPr lang="en-US" dirty="0"/>
          </a:p>
        </p:txBody>
      </p:sp>
      <p:sp>
        <p:nvSpPr>
          <p:cNvPr id="5" name="Text Placeholder 4"/>
          <p:cNvSpPr>
            <a:spLocks noGrp="1"/>
          </p:cNvSpPr>
          <p:nvPr>
            <p:ph type="body" idx="1"/>
          </p:nvPr>
        </p:nvSpPr>
        <p:spPr>
          <a:xfrm>
            <a:off x="457200" y="1713210"/>
            <a:ext cx="4040188" cy="461665"/>
          </a:xfrm>
        </p:spPr>
        <p:txBody>
          <a:bodyPr/>
          <a:lstStyle/>
          <a:p>
            <a:pPr algn="ctr"/>
            <a:r>
              <a:rPr lang="en-US" dirty="0" smtClean="0"/>
              <a:t>Cohesion</a:t>
            </a:r>
            <a:endParaRPr lang="en-US" dirty="0"/>
          </a:p>
        </p:txBody>
      </p:sp>
      <p:sp>
        <p:nvSpPr>
          <p:cNvPr id="6" name="Content Placeholder 5"/>
          <p:cNvSpPr>
            <a:spLocks noGrp="1"/>
          </p:cNvSpPr>
          <p:nvPr>
            <p:ph sz="half" idx="2"/>
          </p:nvPr>
        </p:nvSpPr>
        <p:spPr>
          <a:xfrm>
            <a:off x="457200" y="2174875"/>
            <a:ext cx="4040188" cy="2086725"/>
          </a:xfrm>
        </p:spPr>
        <p:txBody>
          <a:bodyPr/>
          <a:lstStyle/>
          <a:p>
            <a:r>
              <a:rPr lang="en-US" dirty="0" smtClean="0"/>
              <a:t>Water molecules are attracted to other water molecules</a:t>
            </a:r>
          </a:p>
          <a:p>
            <a:r>
              <a:rPr lang="en-US" dirty="0" smtClean="0"/>
              <a:t>Water sticks to itself</a:t>
            </a:r>
          </a:p>
          <a:p>
            <a:endParaRPr lang="en-US" dirty="0"/>
          </a:p>
        </p:txBody>
      </p:sp>
      <p:sp>
        <p:nvSpPr>
          <p:cNvPr id="7" name="Text Placeholder 6"/>
          <p:cNvSpPr>
            <a:spLocks noGrp="1"/>
          </p:cNvSpPr>
          <p:nvPr>
            <p:ph type="body" sz="quarter" idx="3"/>
          </p:nvPr>
        </p:nvSpPr>
        <p:spPr>
          <a:xfrm>
            <a:off x="4645025" y="1713210"/>
            <a:ext cx="4041775" cy="461665"/>
          </a:xfrm>
        </p:spPr>
        <p:txBody>
          <a:bodyPr/>
          <a:lstStyle/>
          <a:p>
            <a:pPr algn="ctr"/>
            <a:r>
              <a:rPr lang="en-US" dirty="0" smtClean="0"/>
              <a:t>Adhesion</a:t>
            </a:r>
            <a:endParaRPr lang="en-US" dirty="0"/>
          </a:p>
        </p:txBody>
      </p:sp>
      <p:sp>
        <p:nvSpPr>
          <p:cNvPr id="8" name="Content Placeholder 7"/>
          <p:cNvSpPr>
            <a:spLocks noGrp="1"/>
          </p:cNvSpPr>
          <p:nvPr>
            <p:ph sz="quarter" idx="4"/>
          </p:nvPr>
        </p:nvSpPr>
        <p:spPr>
          <a:xfrm>
            <a:off x="4645025" y="2174875"/>
            <a:ext cx="4041775" cy="2825389"/>
          </a:xfrm>
        </p:spPr>
        <p:txBody>
          <a:bodyPr/>
          <a:lstStyle/>
          <a:p>
            <a:r>
              <a:rPr lang="en-US" dirty="0" smtClean="0"/>
              <a:t>Water molecules are attracted to other polar molecules</a:t>
            </a:r>
          </a:p>
          <a:p>
            <a:r>
              <a:rPr lang="en-US" dirty="0" smtClean="0"/>
              <a:t>Water sticks to things</a:t>
            </a:r>
          </a:p>
          <a:p>
            <a:r>
              <a:rPr lang="en-US" dirty="0" smtClean="0"/>
              <a:t>EX: water sticks to the side of you cold soda cup on a hot day</a:t>
            </a:r>
            <a:endParaRPr lang="en-US" dirty="0"/>
          </a:p>
        </p:txBody>
      </p:sp>
    </p:spTree>
    <p:extLst>
      <p:ext uri="{BB962C8B-B14F-4D97-AF65-F5344CB8AC3E}">
        <p14:creationId xmlns:p14="http://schemas.microsoft.com/office/powerpoint/2010/main" val="1934839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29734"/>
            <a:ext cx="8229600" cy="830997"/>
          </a:xfrm>
        </p:spPr>
        <p:txBody>
          <a:bodyPr/>
          <a:lstStyle/>
          <a:p>
            <a:r>
              <a:rPr lang="en-US" dirty="0" smtClean="0"/>
              <a:t>Capillary Action and Surface </a:t>
            </a:r>
            <a:r>
              <a:rPr lang="en-US" dirty="0"/>
              <a:t>T</a:t>
            </a:r>
            <a:r>
              <a:rPr lang="en-US" dirty="0" smtClean="0"/>
              <a:t>ension are products of adhesion &amp; cohesion</a:t>
            </a:r>
            <a:endParaRPr lang="en-US" dirty="0"/>
          </a:p>
        </p:txBody>
      </p:sp>
      <p:sp>
        <p:nvSpPr>
          <p:cNvPr id="5" name="Text Placeholder 4"/>
          <p:cNvSpPr>
            <a:spLocks noGrp="1"/>
          </p:cNvSpPr>
          <p:nvPr>
            <p:ph type="body" idx="1"/>
          </p:nvPr>
        </p:nvSpPr>
        <p:spPr>
          <a:xfrm>
            <a:off x="457200" y="1713210"/>
            <a:ext cx="4040188" cy="461665"/>
          </a:xfrm>
        </p:spPr>
        <p:txBody>
          <a:bodyPr/>
          <a:lstStyle/>
          <a:p>
            <a:pPr algn="ctr"/>
            <a:r>
              <a:rPr lang="en-US" dirty="0" smtClean="0"/>
              <a:t>Surface Tension</a:t>
            </a:r>
            <a:endParaRPr lang="en-US" dirty="0"/>
          </a:p>
        </p:txBody>
      </p:sp>
      <p:sp>
        <p:nvSpPr>
          <p:cNvPr id="6" name="Content Placeholder 5"/>
          <p:cNvSpPr>
            <a:spLocks noGrp="1"/>
          </p:cNvSpPr>
          <p:nvPr>
            <p:ph sz="half" idx="2"/>
          </p:nvPr>
        </p:nvSpPr>
        <p:spPr>
          <a:xfrm>
            <a:off x="457200" y="2174875"/>
            <a:ext cx="4040188" cy="1421928"/>
          </a:xfrm>
        </p:spPr>
        <p:txBody>
          <a:bodyPr/>
          <a:lstStyle/>
          <a:p>
            <a:r>
              <a:rPr lang="en-US" dirty="0" smtClean="0"/>
              <a:t>A thin “skin” across the surface of water due to cohesion</a:t>
            </a:r>
          </a:p>
          <a:p>
            <a:r>
              <a:rPr lang="en-US" sz="1200" dirty="0" smtClean="0">
                <a:hlinkClick r:id="rId2"/>
              </a:rPr>
              <a:t>https://www.youtube.com/watch?v=45yabrnryXk</a:t>
            </a:r>
            <a:endParaRPr lang="en-US" sz="1200" dirty="0" smtClean="0"/>
          </a:p>
        </p:txBody>
      </p:sp>
      <p:sp>
        <p:nvSpPr>
          <p:cNvPr id="7" name="Text Placeholder 6"/>
          <p:cNvSpPr>
            <a:spLocks noGrp="1"/>
          </p:cNvSpPr>
          <p:nvPr>
            <p:ph type="body" sz="quarter" idx="3"/>
          </p:nvPr>
        </p:nvSpPr>
        <p:spPr>
          <a:xfrm>
            <a:off x="4645025" y="1713210"/>
            <a:ext cx="4041775" cy="461665"/>
          </a:xfrm>
        </p:spPr>
        <p:txBody>
          <a:bodyPr/>
          <a:lstStyle/>
          <a:p>
            <a:pPr algn="ctr"/>
            <a:r>
              <a:rPr lang="en-US" dirty="0" smtClean="0"/>
              <a:t>Capillary Action</a:t>
            </a:r>
            <a:endParaRPr lang="en-US" dirty="0"/>
          </a:p>
        </p:txBody>
      </p:sp>
      <p:sp>
        <p:nvSpPr>
          <p:cNvPr id="8" name="Content Placeholder 7"/>
          <p:cNvSpPr>
            <a:spLocks noGrp="1"/>
          </p:cNvSpPr>
          <p:nvPr>
            <p:ph sz="quarter" idx="4"/>
          </p:nvPr>
        </p:nvSpPr>
        <p:spPr>
          <a:xfrm>
            <a:off x="4645025" y="2174875"/>
            <a:ext cx="4041775" cy="3859518"/>
          </a:xfrm>
        </p:spPr>
        <p:txBody>
          <a:bodyPr/>
          <a:lstStyle/>
          <a:p>
            <a:r>
              <a:rPr lang="en-US" dirty="0"/>
              <a:t>water rises into a narrow tube against the force of gravity</a:t>
            </a:r>
            <a:r>
              <a:rPr lang="en-US" dirty="0" smtClean="0"/>
              <a:t>.</a:t>
            </a:r>
          </a:p>
          <a:p>
            <a:r>
              <a:rPr lang="en-US" dirty="0" smtClean="0"/>
              <a:t> </a:t>
            </a:r>
            <a:r>
              <a:rPr lang="en-US" dirty="0"/>
              <a:t>Water adheres to the inside wall of the tube and surface tension tends to straighten the surface causing a surface rise and more water is pulled up through cohesion</a:t>
            </a:r>
          </a:p>
        </p:txBody>
      </p:sp>
      <p:pic>
        <p:nvPicPr>
          <p:cNvPr id="3074" name="Picture 2" descr="File:Paper Clip Surface Tension 1 cro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52939"/>
            <a:ext cx="4572000" cy="330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36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1300" y="762000"/>
            <a:ext cx="8712200" cy="457200"/>
          </a:xfrm>
          <a:noFill/>
        </p:spPr>
        <p:txBody>
          <a:bodyPr/>
          <a:lstStyle/>
          <a:p>
            <a:r>
              <a:rPr lang="en-US"/>
              <a:t>Many compounds dissolve in water.</a:t>
            </a:r>
          </a:p>
        </p:txBody>
      </p:sp>
      <p:sp>
        <p:nvSpPr>
          <p:cNvPr id="20483" name="Rectangle 3"/>
          <p:cNvSpPr>
            <a:spLocks noGrp="1" noChangeArrowheads="1"/>
          </p:cNvSpPr>
          <p:nvPr>
            <p:ph type="body" idx="1"/>
          </p:nvPr>
        </p:nvSpPr>
        <p:spPr>
          <a:xfrm>
            <a:off x="622300" y="1320800"/>
            <a:ext cx="8305800" cy="2136775"/>
          </a:xfrm>
        </p:spPr>
        <p:txBody>
          <a:bodyPr/>
          <a:lstStyle/>
          <a:p>
            <a:r>
              <a:rPr lang="en-US"/>
              <a:t>A solution is formed when one substance dissolves in another.</a:t>
            </a:r>
          </a:p>
          <a:p>
            <a:pPr lvl="1"/>
            <a:r>
              <a:rPr lang="en-US"/>
              <a:t>A solution is a homogeneous mixture.</a:t>
            </a:r>
          </a:p>
          <a:p>
            <a:pPr lvl="1"/>
            <a:r>
              <a:rPr lang="en-US"/>
              <a:t>Solvents dissolve other substances.</a:t>
            </a:r>
          </a:p>
          <a:p>
            <a:pPr lvl="1"/>
            <a:r>
              <a:rPr lang="en-US"/>
              <a:t>Solutes dissolve in a solvent.</a:t>
            </a:r>
          </a:p>
        </p:txBody>
      </p:sp>
      <p:grpSp>
        <p:nvGrpSpPr>
          <p:cNvPr id="20484" name="Group 4"/>
          <p:cNvGrpSpPr>
            <a:grpSpLocks/>
          </p:cNvGrpSpPr>
          <p:nvPr/>
        </p:nvGrpSpPr>
        <p:grpSpPr bwMode="auto">
          <a:xfrm>
            <a:off x="1447800" y="3733800"/>
            <a:ext cx="5638800" cy="2695575"/>
            <a:chOff x="864" y="1536"/>
            <a:chExt cx="3552" cy="1698"/>
          </a:xfrm>
        </p:grpSpPr>
        <p:pic>
          <p:nvPicPr>
            <p:cNvPr id="20485" name="Picture 5" descr="bhspe-01020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 y="1536"/>
              <a:ext cx="3132" cy="1698"/>
            </a:xfrm>
            <a:prstGeom prst="rect">
              <a:avLst/>
            </a:prstGeom>
            <a:noFill/>
            <a:extLst>
              <a:ext uri="{909E8E84-426E-40DD-AFC4-6F175D3DCCD1}">
                <a14:hiddenFill xmlns:a14="http://schemas.microsoft.com/office/drawing/2010/main">
                  <a:solidFill>
                    <a:srgbClr val="FFFFFF"/>
                  </a:solidFill>
                </a14:hiddenFill>
              </a:ext>
            </a:extLst>
          </p:spPr>
        </p:pic>
        <p:sp>
          <p:nvSpPr>
            <p:cNvPr id="20486" name="AutoShape 6"/>
            <p:cNvSpPr>
              <a:spLocks noChangeArrowheads="1"/>
            </p:cNvSpPr>
            <p:nvPr/>
          </p:nvSpPr>
          <p:spPr bwMode="auto">
            <a:xfrm>
              <a:off x="864" y="2400"/>
              <a:ext cx="528" cy="192"/>
            </a:xfrm>
            <a:prstGeom prst="roundRect">
              <a:avLst>
                <a:gd name="adj" fmla="val 16667"/>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0487" name="Text Box 7"/>
            <p:cNvSpPr txBox="1">
              <a:spLocks noChangeArrowheads="1"/>
            </p:cNvSpPr>
            <p:nvPr/>
          </p:nvSpPr>
          <p:spPr bwMode="auto">
            <a:xfrm>
              <a:off x="864" y="2400"/>
              <a:ext cx="96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solidFill>
                    <a:srgbClr val="FFFFFF"/>
                  </a:solidFill>
                </a:rPr>
                <a:t>solution</a:t>
              </a:r>
            </a:p>
          </p:txBody>
        </p:sp>
      </p:grpSp>
    </p:spTree>
    <p:extLst>
      <p:ext uri="{BB962C8B-B14F-4D97-AF65-F5344CB8AC3E}">
        <p14:creationId xmlns:p14="http://schemas.microsoft.com/office/powerpoint/2010/main" val="4154339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wipe(left)">
                                      <p:cBhvr>
                                        <p:cTn id="17" dur="500"/>
                                        <p:tgtEl>
                                          <p:spTgt spid="20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wipe(left)">
                                      <p:cBhvr>
                                        <p:cTn id="22" dur="500"/>
                                        <p:tgtEl>
                                          <p:spTgt spid="20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wipe(left)">
                                      <p:cBhvr>
                                        <p:cTn id="27" dur="500"/>
                                        <p:tgtEl>
                                          <p:spTgt spid="204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0484"/>
                                        </p:tgtEl>
                                        <p:attrNameLst>
                                          <p:attrName>style.visibility</p:attrName>
                                        </p:attrNameLst>
                                      </p:cBhvr>
                                      <p:to>
                                        <p:strVal val="visible"/>
                                      </p:to>
                                    </p:set>
                                    <p:animEffect transition="in" filter="wipe(up)">
                                      <p:cBhvr>
                                        <p:cTn id="3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bldLvl="5"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35000" y="1003300"/>
            <a:ext cx="8509000" cy="457200"/>
          </a:xfrm>
          <a:noFill/>
        </p:spPr>
        <p:txBody>
          <a:bodyPr/>
          <a:lstStyle/>
          <a:p>
            <a:r>
              <a:rPr lang="en-US"/>
              <a:t>“Like dissolves like.”</a:t>
            </a:r>
          </a:p>
        </p:txBody>
      </p:sp>
      <p:sp>
        <p:nvSpPr>
          <p:cNvPr id="22532" name="Rectangle 4"/>
          <p:cNvSpPr>
            <a:spLocks noChangeArrowheads="1"/>
          </p:cNvSpPr>
          <p:nvPr/>
        </p:nvSpPr>
        <p:spPr bwMode="auto">
          <a:xfrm>
            <a:off x="635000" y="1562100"/>
            <a:ext cx="8509000" cy="43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dirty="0">
                <a:solidFill>
                  <a:srgbClr val="000000"/>
                </a:solidFill>
              </a:rPr>
              <a:t>Polar solvents dissolve polar solutes</a:t>
            </a:r>
            <a:r>
              <a:rPr lang="en-US" dirty="0" smtClean="0">
                <a:solidFill>
                  <a:srgbClr val="000000"/>
                </a:solidFill>
              </a:rPr>
              <a:t>.</a:t>
            </a:r>
          </a:p>
          <a:p>
            <a:pPr marL="1200150" lvl="2" indent="-285750" eaLnBrk="1" hangingPunct="1">
              <a:spcBef>
                <a:spcPct val="20000"/>
              </a:spcBef>
              <a:buFontTx/>
              <a:buChar char="–"/>
            </a:pPr>
            <a:r>
              <a:rPr lang="en-US" dirty="0" smtClean="0">
                <a:solidFill>
                  <a:srgbClr val="000000"/>
                </a:solidFill>
              </a:rPr>
              <a:t>Hydrophilic: water loving</a:t>
            </a:r>
          </a:p>
          <a:p>
            <a:pPr marL="1200150" lvl="2" indent="-285750" eaLnBrk="1" hangingPunct="1">
              <a:spcBef>
                <a:spcPct val="20000"/>
              </a:spcBef>
              <a:buFontTx/>
              <a:buChar char="–"/>
            </a:pPr>
            <a:endParaRPr lang="en-US" dirty="0">
              <a:solidFill>
                <a:srgbClr val="000000"/>
              </a:solidFill>
            </a:endParaRPr>
          </a:p>
          <a:p>
            <a:pPr marL="742950" lvl="1" indent="-285750" eaLnBrk="1" hangingPunct="1">
              <a:spcBef>
                <a:spcPct val="20000"/>
              </a:spcBef>
              <a:buFontTx/>
              <a:buChar char="–"/>
            </a:pPr>
            <a:r>
              <a:rPr lang="en-US" dirty="0">
                <a:solidFill>
                  <a:srgbClr val="000000"/>
                </a:solidFill>
              </a:rPr>
              <a:t>Nonpolar solvents dissolve nonpolar solutes</a:t>
            </a:r>
            <a:r>
              <a:rPr lang="en-US" dirty="0" smtClean="0">
                <a:solidFill>
                  <a:srgbClr val="000000"/>
                </a:solidFill>
              </a:rPr>
              <a:t>.</a:t>
            </a:r>
          </a:p>
          <a:p>
            <a:pPr marL="1200150" lvl="2" indent="-285750" eaLnBrk="1" hangingPunct="1">
              <a:spcBef>
                <a:spcPct val="20000"/>
              </a:spcBef>
              <a:buFontTx/>
              <a:buChar char="–"/>
            </a:pPr>
            <a:r>
              <a:rPr lang="en-US" dirty="0" smtClean="0">
                <a:solidFill>
                  <a:srgbClr val="000000"/>
                </a:solidFill>
              </a:rPr>
              <a:t>Hydrophobic: water fearing</a:t>
            </a:r>
          </a:p>
          <a:p>
            <a:pPr marL="1200150" lvl="2" indent="-285750" eaLnBrk="1" hangingPunct="1">
              <a:spcBef>
                <a:spcPct val="20000"/>
              </a:spcBef>
              <a:buFontTx/>
              <a:buChar char="–"/>
            </a:pPr>
            <a:endParaRPr lang="en-US" dirty="0">
              <a:solidFill>
                <a:srgbClr val="000000"/>
              </a:solidFill>
            </a:endParaRPr>
          </a:p>
          <a:p>
            <a:pPr marL="742950" lvl="1" indent="-285750" eaLnBrk="1" hangingPunct="1">
              <a:spcBef>
                <a:spcPct val="20000"/>
              </a:spcBef>
              <a:buFontTx/>
              <a:buChar char="–"/>
            </a:pPr>
            <a:r>
              <a:rPr lang="en-US" dirty="0">
                <a:solidFill>
                  <a:srgbClr val="000000"/>
                </a:solidFill>
              </a:rPr>
              <a:t>Polar substances and nonpolar substances generally remain separate</a:t>
            </a:r>
            <a:r>
              <a:rPr lang="en-US" dirty="0" smtClean="0">
                <a:solidFill>
                  <a:srgbClr val="000000"/>
                </a:solidFill>
              </a:rPr>
              <a:t>. </a:t>
            </a:r>
          </a:p>
          <a:p>
            <a:pPr marL="1200150" lvl="2" indent="-285750" eaLnBrk="1" hangingPunct="1">
              <a:spcBef>
                <a:spcPct val="20000"/>
              </a:spcBef>
              <a:buFontTx/>
              <a:buChar char="–"/>
            </a:pPr>
            <a:r>
              <a:rPr lang="en-US" dirty="0" smtClean="0">
                <a:solidFill>
                  <a:srgbClr val="000000"/>
                </a:solidFill>
              </a:rPr>
              <a:t>think oil</a:t>
            </a:r>
            <a:r>
              <a:rPr lang="en-US" dirty="0" smtClean="0">
                <a:solidFill>
                  <a:srgbClr val="000000"/>
                </a:solidFill>
                <a:sym typeface="Wingdings" pitchFamily="2" charset="2"/>
              </a:rPr>
              <a:t> (nonpolar) &amp; water  </a:t>
            </a:r>
            <a:r>
              <a:rPr lang="en-US" dirty="0" smtClean="0">
                <a:solidFill>
                  <a:srgbClr val="000000"/>
                </a:solidFill>
              </a:rPr>
              <a:t> </a:t>
            </a:r>
          </a:p>
          <a:p>
            <a:pPr marL="1200150" lvl="2" indent="-285750" eaLnBrk="1" hangingPunct="1">
              <a:spcBef>
                <a:spcPct val="20000"/>
              </a:spcBef>
              <a:buFontTx/>
              <a:buChar char="–"/>
            </a:pPr>
            <a:r>
              <a:rPr lang="en-US" dirty="0" smtClean="0">
                <a:solidFill>
                  <a:srgbClr val="000000"/>
                </a:solidFill>
              </a:rPr>
              <a:t>vinegar (</a:t>
            </a:r>
            <a:r>
              <a:rPr lang="en-US" dirty="0" smtClean="0">
                <a:solidFill>
                  <a:srgbClr val="000000"/>
                </a:solidFill>
                <a:sym typeface="Wingdings" pitchFamily="2" charset="2"/>
              </a:rPr>
              <a:t>polar</a:t>
            </a:r>
            <a:r>
              <a:rPr lang="en-US" dirty="0" smtClean="0">
                <a:solidFill>
                  <a:srgbClr val="000000"/>
                </a:solidFill>
              </a:rPr>
              <a:t>) &amp; water</a:t>
            </a:r>
            <a:endParaRPr lang="en-US" dirty="0">
              <a:solidFill>
                <a:srgbClr val="000000"/>
              </a:solidFill>
            </a:endParaRPr>
          </a:p>
        </p:txBody>
      </p:sp>
    </p:spTree>
    <p:extLst>
      <p:ext uri="{BB962C8B-B14F-4D97-AF65-F5344CB8AC3E}">
        <p14:creationId xmlns:p14="http://schemas.microsoft.com/office/powerpoint/2010/main" val="1561180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wipe(left)">
                                      <p:cBhvr>
                                        <p:cTn id="12" dur="500"/>
                                        <p:tgtEl>
                                          <p:spTgt spid="225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2">
                                            <p:txEl>
                                              <p:pRg st="1" end="1"/>
                                            </p:txEl>
                                          </p:spTgt>
                                        </p:tgtEl>
                                        <p:attrNameLst>
                                          <p:attrName>style.visibility</p:attrName>
                                        </p:attrNameLst>
                                      </p:cBhvr>
                                      <p:to>
                                        <p:strVal val="visible"/>
                                      </p:to>
                                    </p:set>
                                    <p:animEffect transition="in" filter="wipe(left)">
                                      <p:cBhvr>
                                        <p:cTn id="17" dur="500"/>
                                        <p:tgtEl>
                                          <p:spTgt spid="2253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2">
                                            <p:txEl>
                                              <p:pRg st="3" end="3"/>
                                            </p:txEl>
                                          </p:spTgt>
                                        </p:tgtEl>
                                        <p:attrNameLst>
                                          <p:attrName>style.visibility</p:attrName>
                                        </p:attrNameLst>
                                      </p:cBhvr>
                                      <p:to>
                                        <p:strVal val="visible"/>
                                      </p:to>
                                    </p:set>
                                    <p:animEffect transition="in" filter="wipe(left)">
                                      <p:cBhvr>
                                        <p:cTn id="22" dur="500"/>
                                        <p:tgtEl>
                                          <p:spTgt spid="225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2">
                                            <p:txEl>
                                              <p:pRg st="4" end="4"/>
                                            </p:txEl>
                                          </p:spTgt>
                                        </p:tgtEl>
                                        <p:attrNameLst>
                                          <p:attrName>style.visibility</p:attrName>
                                        </p:attrNameLst>
                                      </p:cBhvr>
                                      <p:to>
                                        <p:strVal val="visible"/>
                                      </p:to>
                                    </p:set>
                                    <p:animEffect transition="in" filter="wipe(left)">
                                      <p:cBhvr>
                                        <p:cTn id="27" dur="500"/>
                                        <p:tgtEl>
                                          <p:spTgt spid="2253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2">
                                            <p:txEl>
                                              <p:pRg st="6" end="6"/>
                                            </p:txEl>
                                          </p:spTgt>
                                        </p:tgtEl>
                                        <p:attrNameLst>
                                          <p:attrName>style.visibility</p:attrName>
                                        </p:attrNameLst>
                                      </p:cBhvr>
                                      <p:to>
                                        <p:strVal val="visible"/>
                                      </p:to>
                                    </p:set>
                                    <p:animEffect transition="in" filter="wipe(left)">
                                      <p:cBhvr>
                                        <p:cTn id="32" dur="500"/>
                                        <p:tgtEl>
                                          <p:spTgt spid="2253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2">
                                            <p:txEl>
                                              <p:pRg st="7" end="7"/>
                                            </p:txEl>
                                          </p:spTgt>
                                        </p:tgtEl>
                                        <p:attrNameLst>
                                          <p:attrName>style.visibility</p:attrName>
                                        </p:attrNameLst>
                                      </p:cBhvr>
                                      <p:to>
                                        <p:strVal val="visible"/>
                                      </p:to>
                                    </p:set>
                                    <p:animEffect transition="in" filter="wipe(left)">
                                      <p:cBhvr>
                                        <p:cTn id="37" dur="500"/>
                                        <p:tgtEl>
                                          <p:spTgt spid="2253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532">
                                            <p:txEl>
                                              <p:pRg st="8" end="8"/>
                                            </p:txEl>
                                          </p:spTgt>
                                        </p:tgtEl>
                                        <p:attrNameLst>
                                          <p:attrName>style.visibility</p:attrName>
                                        </p:attrNameLst>
                                      </p:cBhvr>
                                      <p:to>
                                        <p:strVal val="visible"/>
                                      </p:to>
                                    </p:set>
                                    <p:animEffect transition="in" filter="wipe(left)">
                                      <p:cBhvr>
                                        <p:cTn id="42" dur="500"/>
                                        <p:tgtEl>
                                          <p:spTgt spid="22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autoUpdateAnimBg="0" advAuto="0"/>
      <p:bldP spid="22532" grpId="0" build="p" bldLvl="5"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1300" y="774700"/>
            <a:ext cx="8686800" cy="457200"/>
          </a:xfrm>
          <a:noFill/>
        </p:spPr>
        <p:txBody>
          <a:bodyPr/>
          <a:lstStyle/>
          <a:p>
            <a:r>
              <a:rPr lang="en-US"/>
              <a:t>Some compounds form acids or bases.</a:t>
            </a:r>
          </a:p>
        </p:txBody>
      </p:sp>
      <p:sp>
        <p:nvSpPr>
          <p:cNvPr id="24579" name="Rectangle 3"/>
          <p:cNvSpPr>
            <a:spLocks noGrp="1" noChangeArrowheads="1"/>
          </p:cNvSpPr>
          <p:nvPr>
            <p:ph type="body" idx="1"/>
          </p:nvPr>
        </p:nvSpPr>
        <p:spPr>
          <a:xfrm>
            <a:off x="533400" y="1333500"/>
            <a:ext cx="8305800" cy="1717393"/>
          </a:xfrm>
        </p:spPr>
        <p:txBody>
          <a:bodyPr/>
          <a:lstStyle/>
          <a:p>
            <a:r>
              <a:rPr lang="en-US" dirty="0"/>
              <a:t>An acid releases a hydrogen </a:t>
            </a:r>
            <a:r>
              <a:rPr lang="en-US" dirty="0" smtClean="0"/>
              <a:t>ion (H+) </a:t>
            </a:r>
            <a:r>
              <a:rPr lang="en-US" dirty="0"/>
              <a:t>when it dissolves in water.</a:t>
            </a:r>
          </a:p>
          <a:p>
            <a:pPr lvl="1"/>
            <a:r>
              <a:rPr lang="en-US" dirty="0"/>
              <a:t>high H</a:t>
            </a:r>
            <a:r>
              <a:rPr lang="en-US" baseline="30000" dirty="0"/>
              <a:t>+</a:t>
            </a:r>
            <a:r>
              <a:rPr lang="en-US" dirty="0"/>
              <a:t> concentration</a:t>
            </a:r>
          </a:p>
          <a:p>
            <a:pPr lvl="1"/>
            <a:r>
              <a:rPr lang="en-US" dirty="0"/>
              <a:t>pH less than 7</a:t>
            </a:r>
          </a:p>
        </p:txBody>
      </p:sp>
      <p:grpSp>
        <p:nvGrpSpPr>
          <p:cNvPr id="24599" name="Group 23"/>
          <p:cNvGrpSpPr>
            <a:grpSpLocks/>
          </p:cNvGrpSpPr>
          <p:nvPr/>
        </p:nvGrpSpPr>
        <p:grpSpPr bwMode="auto">
          <a:xfrm>
            <a:off x="2032000" y="3124200"/>
            <a:ext cx="5054600" cy="3505200"/>
            <a:chOff x="1280" y="1968"/>
            <a:chExt cx="3184" cy="2208"/>
          </a:xfrm>
        </p:grpSpPr>
        <p:pic>
          <p:nvPicPr>
            <p:cNvPr id="24587" name="Picture 11" desc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 y="3161"/>
              <a:ext cx="3184" cy="1015"/>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C:\Documents and Settings\Administrator\Desktop\crops\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2163"/>
              <a:ext cx="2928" cy="957"/>
            </a:xfrm>
            <a:prstGeom prst="rect">
              <a:avLst/>
            </a:prstGeom>
            <a:noFill/>
            <a:extLst>
              <a:ext uri="{909E8E84-426E-40DD-AFC4-6F175D3DCCD1}">
                <a14:hiddenFill xmlns:a14="http://schemas.microsoft.com/office/drawing/2010/main">
                  <a:solidFill>
                    <a:srgbClr val="FFFFFF"/>
                  </a:solidFill>
                </a14:hiddenFill>
              </a:ext>
            </a:extLst>
          </p:spPr>
        </p:pic>
        <p:sp>
          <p:nvSpPr>
            <p:cNvPr id="24591" name="Rectangle 15"/>
            <p:cNvSpPr>
              <a:spLocks noChangeArrowheads="1"/>
            </p:cNvSpPr>
            <p:nvPr/>
          </p:nvSpPr>
          <p:spPr bwMode="auto">
            <a:xfrm>
              <a:off x="2857" y="2832"/>
              <a:ext cx="695"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more acidic</a:t>
              </a:r>
            </a:p>
          </p:txBody>
        </p:sp>
        <p:sp>
          <p:nvSpPr>
            <p:cNvPr id="24592" name="Rectangle 16"/>
            <p:cNvSpPr>
              <a:spLocks noChangeArrowheads="1"/>
            </p:cNvSpPr>
            <p:nvPr/>
          </p:nvSpPr>
          <p:spPr bwMode="auto">
            <a:xfrm>
              <a:off x="1956" y="1968"/>
              <a:ext cx="178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stomach acid pH between 1 and 3</a:t>
              </a:r>
            </a:p>
          </p:txBody>
        </p:sp>
        <p:sp>
          <p:nvSpPr>
            <p:cNvPr id="24594" name="Line 18"/>
            <p:cNvSpPr>
              <a:spLocks noChangeShapeType="1"/>
            </p:cNvSpPr>
            <p:nvPr/>
          </p:nvSpPr>
          <p:spPr bwMode="auto">
            <a:xfrm>
              <a:off x="2832" y="211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4597" name="Line 21"/>
            <p:cNvSpPr>
              <a:spLocks noChangeShapeType="1"/>
            </p:cNvSpPr>
            <p:nvPr/>
          </p:nvSpPr>
          <p:spPr bwMode="auto">
            <a:xfrm flipH="1">
              <a:off x="2400" y="2928"/>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24600" name="Rectangle 24"/>
          <p:cNvSpPr>
            <a:spLocks noChangeArrowheads="1"/>
          </p:cNvSpPr>
          <p:nvPr/>
        </p:nvSpPr>
        <p:spPr bwMode="auto">
          <a:xfrm>
            <a:off x="1981200" y="6400800"/>
            <a:ext cx="5181600" cy="228600"/>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446540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4599"/>
                                        </p:tgtEl>
                                        <p:attrNameLst>
                                          <p:attrName>style.visibility</p:attrName>
                                        </p:attrNameLst>
                                      </p:cBhvr>
                                      <p:to>
                                        <p:strVal val="visible"/>
                                      </p:to>
                                    </p:set>
                                    <p:animEffect transition="in" filter="wipe(up)">
                                      <p:cBhvr>
                                        <p:cTn id="27" dur="5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bldLvl="5"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635000" y="1016000"/>
            <a:ext cx="8305800" cy="457200"/>
          </a:xfrm>
          <a:noFill/>
        </p:spPr>
        <p:txBody>
          <a:bodyPr/>
          <a:lstStyle/>
          <a:p>
            <a:r>
              <a:rPr lang="en-US"/>
              <a:t>A base removes hydrogen ions from a solution.</a:t>
            </a:r>
          </a:p>
        </p:txBody>
      </p:sp>
      <p:sp>
        <p:nvSpPr>
          <p:cNvPr id="26628" name="Rectangle 4"/>
          <p:cNvSpPr>
            <a:spLocks noChangeArrowheads="1"/>
          </p:cNvSpPr>
          <p:nvPr/>
        </p:nvSpPr>
        <p:spPr bwMode="auto">
          <a:xfrm>
            <a:off x="635000" y="157480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low H</a:t>
            </a:r>
            <a:r>
              <a:rPr lang="en-US" baseline="30000">
                <a:solidFill>
                  <a:srgbClr val="000000"/>
                </a:solidFill>
              </a:rPr>
              <a:t>+</a:t>
            </a:r>
            <a:r>
              <a:rPr lang="en-US">
                <a:solidFill>
                  <a:srgbClr val="000000"/>
                </a:solidFill>
              </a:rPr>
              <a:t> concentration</a:t>
            </a:r>
          </a:p>
          <a:p>
            <a:pPr marL="742950" lvl="1" indent="-285750" eaLnBrk="1" hangingPunct="1">
              <a:spcBef>
                <a:spcPct val="20000"/>
              </a:spcBef>
              <a:buFontTx/>
              <a:buChar char="–"/>
            </a:pPr>
            <a:r>
              <a:rPr lang="en-US">
                <a:solidFill>
                  <a:srgbClr val="000000"/>
                </a:solidFill>
              </a:rPr>
              <a:t>pH greater than 7</a:t>
            </a:r>
          </a:p>
        </p:txBody>
      </p:sp>
      <p:grpSp>
        <p:nvGrpSpPr>
          <p:cNvPr id="26639" name="Group 15"/>
          <p:cNvGrpSpPr>
            <a:grpSpLocks/>
          </p:cNvGrpSpPr>
          <p:nvPr/>
        </p:nvGrpSpPr>
        <p:grpSpPr bwMode="auto">
          <a:xfrm>
            <a:off x="1625600" y="2757488"/>
            <a:ext cx="5765800" cy="3567112"/>
            <a:chOff x="1024" y="1620"/>
            <a:chExt cx="3632" cy="2247"/>
          </a:xfrm>
        </p:grpSpPr>
        <p:pic>
          <p:nvPicPr>
            <p:cNvPr id="26630" name="Picture 6" desc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 y="2919"/>
              <a:ext cx="3632" cy="948"/>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C:\Documents and Settings\Administrator\Desktop\crops\8-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792"/>
              <a:ext cx="3264" cy="1040"/>
            </a:xfrm>
            <a:prstGeom prst="rect">
              <a:avLst/>
            </a:prstGeom>
            <a:noFill/>
            <a:extLst>
              <a:ext uri="{909E8E84-426E-40DD-AFC4-6F175D3DCCD1}">
                <a14:hiddenFill xmlns:a14="http://schemas.microsoft.com/office/drawing/2010/main">
                  <a:solidFill>
                    <a:srgbClr val="FFFFFF"/>
                  </a:solidFill>
                </a14:hiddenFill>
              </a:ext>
            </a:extLst>
          </p:spPr>
        </p:pic>
        <p:sp>
          <p:nvSpPr>
            <p:cNvPr id="26633" name="Rectangle 9"/>
            <p:cNvSpPr>
              <a:spLocks noChangeArrowheads="1"/>
            </p:cNvSpPr>
            <p:nvPr/>
          </p:nvSpPr>
          <p:spPr bwMode="auto">
            <a:xfrm>
              <a:off x="1488" y="1620"/>
              <a:ext cx="130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bile pH between 8 and 9</a:t>
              </a:r>
            </a:p>
          </p:txBody>
        </p:sp>
        <p:sp>
          <p:nvSpPr>
            <p:cNvPr id="26635" name="Line 11"/>
            <p:cNvSpPr>
              <a:spLocks noChangeShapeType="1"/>
            </p:cNvSpPr>
            <p:nvPr/>
          </p:nvSpPr>
          <p:spPr bwMode="auto">
            <a:xfrm>
              <a:off x="1584" y="177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6636" name="Rectangle 12"/>
            <p:cNvSpPr>
              <a:spLocks noChangeArrowheads="1"/>
            </p:cNvSpPr>
            <p:nvPr/>
          </p:nvSpPr>
          <p:spPr bwMode="auto">
            <a:xfrm>
              <a:off x="1968" y="2544"/>
              <a:ext cx="66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more basic</a:t>
              </a:r>
            </a:p>
          </p:txBody>
        </p:sp>
        <p:sp>
          <p:nvSpPr>
            <p:cNvPr id="26637" name="Line 13"/>
            <p:cNvSpPr>
              <a:spLocks noChangeShapeType="1"/>
            </p:cNvSpPr>
            <p:nvPr/>
          </p:nvSpPr>
          <p:spPr bwMode="auto">
            <a:xfrm>
              <a:off x="2640" y="2640"/>
              <a:ext cx="5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26640" name="Rectangle 16"/>
          <p:cNvSpPr>
            <a:spLocks noChangeArrowheads="1"/>
          </p:cNvSpPr>
          <p:nvPr/>
        </p:nvSpPr>
        <p:spPr bwMode="auto">
          <a:xfrm>
            <a:off x="1600200" y="6096000"/>
            <a:ext cx="5867400" cy="304800"/>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1704163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Effect transition="in" filter="wipe(left)">
                                      <p:cBhvr>
                                        <p:cTn id="12" dur="500"/>
                                        <p:tgtEl>
                                          <p:spTgt spid="2662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8">
                                            <p:txEl>
                                              <p:pRg st="1" end="1"/>
                                            </p:txEl>
                                          </p:spTgt>
                                        </p:tgtEl>
                                        <p:attrNameLst>
                                          <p:attrName>style.visibility</p:attrName>
                                        </p:attrNameLst>
                                      </p:cBhvr>
                                      <p:to>
                                        <p:strVal val="visible"/>
                                      </p:to>
                                    </p:set>
                                    <p:animEffect transition="in" filter="wipe(left)">
                                      <p:cBhvr>
                                        <p:cTn id="17" dur="500"/>
                                        <p:tgtEl>
                                          <p:spTgt spid="2662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6639"/>
                                        </p:tgtEl>
                                        <p:attrNameLst>
                                          <p:attrName>style.visibility</p:attrName>
                                        </p:attrNameLst>
                                      </p:cBhvr>
                                      <p:to>
                                        <p:strVal val="visible"/>
                                      </p:to>
                                    </p:set>
                                    <p:animEffect transition="in" filter="wipe(up)">
                                      <p:cBhvr>
                                        <p:cTn id="22"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5" autoUpdateAnimBg="0" advAuto="0"/>
      <p:bldP spid="26628" grpId="0" build="p" bldLvl="5"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09600" y="1016000"/>
            <a:ext cx="8305800" cy="457200"/>
          </a:xfrm>
          <a:noFill/>
        </p:spPr>
        <p:txBody>
          <a:bodyPr/>
          <a:lstStyle/>
          <a:p>
            <a:r>
              <a:rPr lang="en-US"/>
              <a:t>A neutral solution has a pH of 7.</a:t>
            </a:r>
          </a:p>
        </p:txBody>
      </p:sp>
      <p:grpSp>
        <p:nvGrpSpPr>
          <p:cNvPr id="28688" name="Group 16"/>
          <p:cNvGrpSpPr>
            <a:grpSpLocks/>
          </p:cNvGrpSpPr>
          <p:nvPr/>
        </p:nvGrpSpPr>
        <p:grpSpPr bwMode="auto">
          <a:xfrm>
            <a:off x="762000" y="1905000"/>
            <a:ext cx="7410450" cy="4214813"/>
            <a:chOff x="480" y="1200"/>
            <a:chExt cx="4668" cy="2655"/>
          </a:xfrm>
        </p:grpSpPr>
        <p:pic>
          <p:nvPicPr>
            <p:cNvPr id="28679" name="Picture 7" desc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640"/>
              <a:ext cx="4668" cy="1215"/>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descr="C:\Documents and Settings\Administrator\Desktop\crops\neut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1440"/>
              <a:ext cx="847" cy="1056"/>
            </a:xfrm>
            <a:prstGeom prst="rect">
              <a:avLst/>
            </a:prstGeom>
            <a:noFill/>
            <a:extLst>
              <a:ext uri="{909E8E84-426E-40DD-AFC4-6F175D3DCCD1}">
                <a14:hiddenFill xmlns:a14="http://schemas.microsoft.com/office/drawing/2010/main">
                  <a:solidFill>
                    <a:srgbClr val="FFFFFF"/>
                  </a:solidFill>
                </a14:hiddenFill>
              </a:ext>
            </a:extLst>
          </p:spPr>
        </p:pic>
        <p:sp>
          <p:nvSpPr>
            <p:cNvPr id="28684" name="Rectangle 12"/>
            <p:cNvSpPr>
              <a:spLocks noChangeArrowheads="1"/>
            </p:cNvSpPr>
            <p:nvPr/>
          </p:nvSpPr>
          <p:spPr bwMode="auto">
            <a:xfrm>
              <a:off x="2166" y="1200"/>
              <a:ext cx="89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pure water pH 7</a:t>
              </a:r>
            </a:p>
          </p:txBody>
        </p:sp>
        <p:sp>
          <p:nvSpPr>
            <p:cNvPr id="28686" name="Line 14"/>
            <p:cNvSpPr>
              <a:spLocks noChangeShapeType="1"/>
            </p:cNvSpPr>
            <p:nvPr/>
          </p:nvSpPr>
          <p:spPr bwMode="auto">
            <a:xfrm>
              <a:off x="2640" y="1344"/>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28689" name="Rectangle 17"/>
          <p:cNvSpPr>
            <a:spLocks noChangeArrowheads="1"/>
          </p:cNvSpPr>
          <p:nvPr/>
        </p:nvSpPr>
        <p:spPr bwMode="auto">
          <a:xfrm>
            <a:off x="685800" y="5791200"/>
            <a:ext cx="7543800" cy="381000"/>
          </a:xfrm>
          <a:prstGeom prst="rect">
            <a:avLst/>
          </a:prstGeom>
          <a:solidFill>
            <a:schemeClr val="bg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433317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8688"/>
                                        </p:tgtEl>
                                        <p:attrNameLst>
                                          <p:attrName>style.visibility</p:attrName>
                                        </p:attrNameLst>
                                      </p:cBhvr>
                                      <p:to>
                                        <p:strVal val="visible"/>
                                      </p:to>
                                    </p:set>
                                    <p:animEffect transition="in" filter="wipe(up)">
                                      <p:cBhvr>
                                        <p:cTn id="12"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a molecule to be polar?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095956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polar molecules form hydrogen bonds?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45259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of waters properties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83867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787400"/>
            <a:ext cx="8686800" cy="457200"/>
          </a:xfrm>
          <a:noFill/>
        </p:spPr>
        <p:txBody>
          <a:bodyPr/>
          <a:lstStyle/>
          <a:p>
            <a:r>
              <a:rPr lang="en-US" dirty="0"/>
              <a:t>A</a:t>
            </a:r>
            <a:r>
              <a:rPr lang="en-US" dirty="0" smtClean="0"/>
              <a:t>toms are made of </a:t>
            </a:r>
            <a:r>
              <a:rPr lang="en-US" dirty="0"/>
              <a:t>different </a:t>
            </a:r>
            <a:r>
              <a:rPr lang="en-US" dirty="0" smtClean="0"/>
              <a:t>subatomic particles.</a:t>
            </a:r>
            <a:endParaRPr lang="en-US" dirty="0"/>
          </a:p>
        </p:txBody>
      </p:sp>
      <p:sp>
        <p:nvSpPr>
          <p:cNvPr id="17411" name="Rectangle 3"/>
          <p:cNvSpPr>
            <a:spLocks noGrp="1" noChangeArrowheads="1"/>
          </p:cNvSpPr>
          <p:nvPr>
            <p:ph type="body" idx="1"/>
          </p:nvPr>
        </p:nvSpPr>
        <p:spPr>
          <a:xfrm>
            <a:off x="533400" y="1346200"/>
            <a:ext cx="8305800" cy="1348061"/>
          </a:xfrm>
        </p:spPr>
        <p:txBody>
          <a:bodyPr/>
          <a:lstStyle/>
          <a:p>
            <a:r>
              <a:rPr lang="en-US" dirty="0" smtClean="0"/>
              <a:t>Protons have a positive charge</a:t>
            </a:r>
          </a:p>
          <a:p>
            <a:r>
              <a:rPr lang="en-US" dirty="0" smtClean="0"/>
              <a:t>Electrons have a negative charge</a:t>
            </a:r>
          </a:p>
          <a:p>
            <a:r>
              <a:rPr lang="en-US" dirty="0" smtClean="0"/>
              <a:t>Neutrons are neutral, so have no charge</a:t>
            </a:r>
            <a:endParaRPr lang="en-US" dirty="0"/>
          </a:p>
        </p:txBody>
      </p:sp>
      <p:pic>
        <p:nvPicPr>
          <p:cNvPr id="12290" name="Picture 2" descr="http://d1jqu7g1y74ds1.cloudfront.net/wp-content/uploads/2010/02/c-atom_e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24200"/>
            <a:ext cx="41910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379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wipe(left)">
                                      <p:cBhvr>
                                        <p:cTn id="22"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How do organisms depend on waters properties to survive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30981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What determines whether a compound will dissolve in water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53153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chart that compares acids and bases</a:t>
            </a:r>
            <a:endParaRPr lang="en-US" dirty="0"/>
          </a:p>
        </p:txBody>
      </p:sp>
      <p:sp>
        <p:nvSpPr>
          <p:cNvPr id="4" name="Text Placeholder 3"/>
          <p:cNvSpPr>
            <a:spLocks noGrp="1"/>
          </p:cNvSpPr>
          <p:nvPr>
            <p:ph type="body" idx="1"/>
          </p:nvPr>
        </p:nvSpPr>
        <p:spPr>
          <a:xfrm>
            <a:off x="457200" y="1713210"/>
            <a:ext cx="4040188" cy="461665"/>
          </a:xfrm>
        </p:spPr>
        <p:txBody>
          <a:bodyPr/>
          <a:lstStyle/>
          <a:p>
            <a:r>
              <a:rPr lang="en-US" dirty="0" smtClean="0"/>
              <a:t>Acids </a:t>
            </a:r>
            <a:endParaRPr lang="en-US" dirty="0"/>
          </a:p>
        </p:txBody>
      </p:sp>
      <p:sp>
        <p:nvSpPr>
          <p:cNvPr id="6" name="Text Placeholder 5"/>
          <p:cNvSpPr>
            <a:spLocks noGrp="1"/>
          </p:cNvSpPr>
          <p:nvPr>
            <p:ph type="body" sz="quarter" idx="3"/>
          </p:nvPr>
        </p:nvSpPr>
        <p:spPr>
          <a:xfrm>
            <a:off x="4645025" y="1713210"/>
            <a:ext cx="4041775" cy="461665"/>
          </a:xfrm>
        </p:spPr>
        <p:txBody>
          <a:bodyPr/>
          <a:lstStyle/>
          <a:p>
            <a:r>
              <a:rPr lang="en-US" dirty="0" smtClean="0"/>
              <a:t>Bases </a:t>
            </a:r>
            <a:endParaRPr lang="en-US" dirty="0"/>
          </a:p>
        </p:txBody>
      </p:sp>
      <p:sp>
        <p:nvSpPr>
          <p:cNvPr id="3" name="Content Placeholder 2"/>
          <p:cNvSpPr>
            <a:spLocks noGrp="1"/>
          </p:cNvSpPr>
          <p:nvPr>
            <p:ph sz="half" idx="2"/>
          </p:nvPr>
        </p:nvSpPr>
        <p:spPr/>
        <p:txBody>
          <a:bodyPr/>
          <a:lstStyle/>
          <a:p>
            <a:endParaRPr lang="en-US"/>
          </a:p>
        </p:txBody>
      </p:sp>
      <p:sp>
        <p:nvSpPr>
          <p:cNvPr id="8" name="Content Placeholder 7"/>
          <p:cNvSpPr>
            <a:spLocks noGrp="1"/>
          </p:cNvSpPr>
          <p:nvPr>
            <p:ph sz="quarter" idx="4"/>
          </p:nvPr>
        </p:nvSpPr>
        <p:spPr/>
        <p:txBody>
          <a:bodyPr/>
          <a:lstStyle/>
          <a:p>
            <a:endParaRPr lang="en-US"/>
          </a:p>
        </p:txBody>
      </p:sp>
    </p:spTree>
    <p:extLst>
      <p:ext uri="{BB962C8B-B14F-4D97-AF65-F5344CB8AC3E}">
        <p14:creationId xmlns:p14="http://schemas.microsoft.com/office/powerpoint/2010/main" val="291271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542836"/>
            <a:ext cx="8686800" cy="1200329"/>
          </a:xfrm>
        </p:spPr>
        <p:txBody>
          <a:bodyPr/>
          <a:lstStyle/>
          <a:p>
            <a:r>
              <a:rPr lang="en-US" dirty="0" smtClean="0"/>
              <a:t>How do polar molecules differ from nonpolar molecules? How does this difference affect their interaction?</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878734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Describe an example of cohesion or adhesion that you might observe in your daily life</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0700414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569660"/>
          </a:xfrm>
        </p:spPr>
        <p:txBody>
          <a:bodyPr/>
          <a:lstStyle/>
          <a:p>
            <a:r>
              <a:rPr lang="en-US" dirty="0" smtClean="0"/>
              <a:t>When sugars are broken down to produce usable energy a large amount of heat is released. Explain how the water inside a cell helps to keep the cells temperature constant.</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274257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22300" y="10160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a:solidFill>
                  <a:srgbClr val="186496"/>
                </a:solidFill>
              </a:rPr>
              <a:t>KEY CONCEPT</a:t>
            </a:r>
            <a:br>
              <a:rPr lang="en-US" b="1">
                <a:solidFill>
                  <a:srgbClr val="186496"/>
                </a:solidFill>
              </a:rPr>
            </a:br>
            <a:r>
              <a:rPr lang="en-US" b="1">
                <a:solidFill>
                  <a:srgbClr val="000000"/>
                </a:solidFill>
              </a:rPr>
              <a:t>Carbon-based molecules are the foundation of life.</a:t>
            </a:r>
          </a:p>
        </p:txBody>
      </p:sp>
      <p:pic>
        <p:nvPicPr>
          <p:cNvPr id="12294" name="Picture 6" descr="bhspe-fmtoc01-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454150" y="2157413"/>
            <a:ext cx="6165850" cy="402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3241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 </a:t>
            </a:r>
            <a:endParaRPr lang="en-US" dirty="0"/>
          </a:p>
        </p:txBody>
      </p:sp>
      <p:sp>
        <p:nvSpPr>
          <p:cNvPr id="4" name="Content Placeholder 3"/>
          <p:cNvSpPr>
            <a:spLocks noGrp="1"/>
          </p:cNvSpPr>
          <p:nvPr>
            <p:ph idx="1"/>
          </p:nvPr>
        </p:nvSpPr>
        <p:spPr>
          <a:xfrm>
            <a:off x="533400" y="1447800"/>
            <a:ext cx="8305800" cy="1717393"/>
          </a:xfrm>
        </p:spPr>
        <p:txBody>
          <a:bodyPr/>
          <a:lstStyle/>
          <a:p>
            <a:r>
              <a:rPr lang="en-US" dirty="0" smtClean="0"/>
              <a:t>Describe the bonding properties of carbon atoms</a:t>
            </a:r>
          </a:p>
          <a:p>
            <a:endParaRPr lang="en-US" dirty="0"/>
          </a:p>
          <a:p>
            <a:r>
              <a:rPr lang="en-US" dirty="0" smtClean="0"/>
              <a:t>Compare carbohydrates, proteins, lipids, and nucleic acids</a:t>
            </a:r>
            <a:endParaRPr lang="en-US" dirty="0"/>
          </a:p>
        </p:txBody>
      </p:sp>
    </p:spTree>
    <p:extLst>
      <p:ext uri="{BB962C8B-B14F-4D97-AF65-F5344CB8AC3E}">
        <p14:creationId xmlns:p14="http://schemas.microsoft.com/office/powerpoint/2010/main" val="3839061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Content Placeholder 3"/>
          <p:cNvSpPr>
            <a:spLocks noGrp="1"/>
          </p:cNvSpPr>
          <p:nvPr>
            <p:ph sz="half" idx="1"/>
          </p:nvPr>
        </p:nvSpPr>
        <p:spPr>
          <a:xfrm>
            <a:off x="533400" y="1447800"/>
            <a:ext cx="4076700" cy="4659737"/>
          </a:xfrm>
        </p:spPr>
        <p:txBody>
          <a:bodyPr/>
          <a:lstStyle/>
          <a:p>
            <a:r>
              <a:rPr lang="en-US" dirty="0" smtClean="0"/>
              <a:t>Monomer</a:t>
            </a:r>
          </a:p>
          <a:p>
            <a:r>
              <a:rPr lang="en-US" dirty="0" smtClean="0"/>
              <a:t>Polymer</a:t>
            </a:r>
          </a:p>
          <a:p>
            <a:r>
              <a:rPr lang="en-US" dirty="0" smtClean="0"/>
              <a:t>Carbohydrate</a:t>
            </a:r>
          </a:p>
          <a:p>
            <a:r>
              <a:rPr lang="en-US" dirty="0" smtClean="0"/>
              <a:t>Monosaccharide</a:t>
            </a:r>
          </a:p>
          <a:p>
            <a:r>
              <a:rPr lang="en-US" dirty="0" smtClean="0"/>
              <a:t>Lipid</a:t>
            </a:r>
          </a:p>
          <a:p>
            <a:r>
              <a:rPr lang="en-US" dirty="0" smtClean="0"/>
              <a:t>Phospholipid</a:t>
            </a:r>
          </a:p>
          <a:p>
            <a:r>
              <a:rPr lang="en-US" dirty="0" smtClean="0"/>
              <a:t>Starch</a:t>
            </a:r>
          </a:p>
          <a:p>
            <a:r>
              <a:rPr lang="en-US" dirty="0" smtClean="0"/>
              <a:t>Cellulose</a:t>
            </a:r>
          </a:p>
          <a:p>
            <a:r>
              <a:rPr lang="en-US" dirty="0" smtClean="0"/>
              <a:t>Protein </a:t>
            </a:r>
            <a:endParaRPr lang="en-US" dirty="0"/>
          </a:p>
        </p:txBody>
      </p:sp>
      <p:sp>
        <p:nvSpPr>
          <p:cNvPr id="5" name="Content Placeholder 4"/>
          <p:cNvSpPr>
            <a:spLocks noGrp="1"/>
          </p:cNvSpPr>
          <p:nvPr>
            <p:ph sz="half" idx="2"/>
          </p:nvPr>
        </p:nvSpPr>
        <p:spPr>
          <a:xfrm>
            <a:off x="4762500" y="1447800"/>
            <a:ext cx="4076700" cy="2074414"/>
          </a:xfrm>
        </p:spPr>
        <p:txBody>
          <a:bodyPr/>
          <a:lstStyle/>
          <a:p>
            <a:r>
              <a:rPr lang="en-US" dirty="0" smtClean="0"/>
              <a:t>Amino acid</a:t>
            </a:r>
          </a:p>
          <a:p>
            <a:r>
              <a:rPr lang="en-US" dirty="0" smtClean="0"/>
              <a:t>Peptide bond</a:t>
            </a:r>
          </a:p>
          <a:p>
            <a:r>
              <a:rPr lang="en-US" dirty="0" smtClean="0"/>
              <a:t>Nucleic acid</a:t>
            </a:r>
          </a:p>
          <a:p>
            <a:r>
              <a:rPr lang="en-US" dirty="0" smtClean="0"/>
              <a:t>Nucleotide </a:t>
            </a:r>
            <a:endParaRPr lang="en-US" dirty="0"/>
          </a:p>
        </p:txBody>
      </p:sp>
    </p:spTree>
    <p:extLst>
      <p:ext uri="{BB962C8B-B14F-4D97-AF65-F5344CB8AC3E}">
        <p14:creationId xmlns:p14="http://schemas.microsoft.com/office/powerpoint/2010/main" val="3796241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800100"/>
            <a:ext cx="8686800" cy="457200"/>
          </a:xfrm>
          <a:noFill/>
        </p:spPr>
        <p:txBody>
          <a:bodyPr/>
          <a:lstStyle/>
          <a:p>
            <a:r>
              <a:rPr lang="en-US" dirty="0"/>
              <a:t>Carbon atoms have unique bonding properties.</a:t>
            </a:r>
          </a:p>
        </p:txBody>
      </p:sp>
      <p:sp>
        <p:nvSpPr>
          <p:cNvPr id="17411" name="Rectangle 3"/>
          <p:cNvSpPr>
            <a:spLocks noGrp="1" noChangeArrowheads="1"/>
          </p:cNvSpPr>
          <p:nvPr>
            <p:ph type="body" idx="1"/>
          </p:nvPr>
        </p:nvSpPr>
        <p:spPr>
          <a:xfrm>
            <a:off x="609600" y="1365250"/>
            <a:ext cx="8305800" cy="3859518"/>
          </a:xfrm>
        </p:spPr>
        <p:txBody>
          <a:bodyPr/>
          <a:lstStyle/>
          <a:p>
            <a:r>
              <a:rPr lang="en-US" dirty="0" smtClean="0"/>
              <a:t>How many electrons does a carbon atom have?</a:t>
            </a:r>
          </a:p>
          <a:p>
            <a:endParaRPr lang="en-US" dirty="0" smtClean="0"/>
          </a:p>
          <a:p>
            <a:r>
              <a:rPr lang="en-US" dirty="0" smtClean="0"/>
              <a:t>How many of those electrons are valence electrons?</a:t>
            </a:r>
          </a:p>
          <a:p>
            <a:endParaRPr lang="en-US" dirty="0" smtClean="0"/>
          </a:p>
          <a:p>
            <a:r>
              <a:rPr lang="en-US" dirty="0" smtClean="0"/>
              <a:t>How many more electrons does carbon need to be stable?</a:t>
            </a:r>
          </a:p>
          <a:p>
            <a:endParaRPr lang="en-US" dirty="0" smtClean="0"/>
          </a:p>
          <a:p>
            <a:r>
              <a:rPr lang="en-US" dirty="0" smtClean="0"/>
              <a:t>How many covalent bonds do you think carbon will make to accomplish this?</a:t>
            </a:r>
            <a:endParaRPr lang="en-US" dirty="0"/>
          </a:p>
        </p:txBody>
      </p:sp>
    </p:spTree>
    <p:extLst>
      <p:ext uri="{BB962C8B-B14F-4D97-AF65-F5344CB8AC3E}">
        <p14:creationId xmlns:p14="http://schemas.microsoft.com/office/powerpoint/2010/main" val="955230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wipe(left)">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Effect transition="in" filter="wipe(left)">
                                      <p:cBhvr>
                                        <p:cTn id="2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533400" y="1473200"/>
            <a:ext cx="8610600" cy="1643527"/>
          </a:xfrm>
          <a:noFill/>
        </p:spPr>
        <p:txBody>
          <a:bodyPr/>
          <a:lstStyle/>
          <a:p>
            <a:pPr lvl="1"/>
            <a:r>
              <a:rPr lang="en-US" dirty="0"/>
              <a:t>The nucleus has protons and neutrons.</a:t>
            </a:r>
          </a:p>
          <a:p>
            <a:pPr lvl="1"/>
            <a:r>
              <a:rPr lang="en-US" dirty="0"/>
              <a:t>Electrons are in energy levels outside </a:t>
            </a:r>
            <a:r>
              <a:rPr lang="en-US" dirty="0" smtClean="0"/>
              <a:t>nucleus.</a:t>
            </a:r>
          </a:p>
          <a:p>
            <a:pPr lvl="2"/>
            <a:r>
              <a:rPr lang="en-US" dirty="0" smtClean="0"/>
              <a:t>The outermost energy level determines the activity of the atom</a:t>
            </a:r>
          </a:p>
          <a:p>
            <a:pPr lvl="2"/>
            <a:endParaRPr lang="en-US" dirty="0"/>
          </a:p>
        </p:txBody>
      </p:sp>
      <p:grpSp>
        <p:nvGrpSpPr>
          <p:cNvPr id="18457" name="Group 25"/>
          <p:cNvGrpSpPr>
            <a:grpSpLocks/>
          </p:cNvGrpSpPr>
          <p:nvPr/>
        </p:nvGrpSpPr>
        <p:grpSpPr bwMode="auto">
          <a:xfrm>
            <a:off x="1257300" y="2827339"/>
            <a:ext cx="6934200" cy="3698875"/>
            <a:chOff x="768" y="1669"/>
            <a:chExt cx="4368" cy="2330"/>
          </a:xfrm>
        </p:grpSpPr>
        <p:pic>
          <p:nvPicPr>
            <p:cNvPr id="18455" name="Picture 23" descr="C:\Documents and Settings\alpana.dubey\My Documents\Alpana\saturday\2\bhspe-010201-001_b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 y="1669"/>
              <a:ext cx="2280" cy="2330"/>
            </a:xfrm>
            <a:prstGeom prst="rect">
              <a:avLst/>
            </a:prstGeom>
            <a:noFill/>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960" y="1728"/>
              <a:ext cx="1440"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Oxygen atom (O)</a:t>
              </a:r>
            </a:p>
          </p:txBody>
        </p:sp>
        <p:sp>
          <p:nvSpPr>
            <p:cNvPr id="18445" name="Text Box 13"/>
            <p:cNvSpPr txBox="1">
              <a:spLocks noChangeArrowheads="1"/>
            </p:cNvSpPr>
            <p:nvPr/>
          </p:nvSpPr>
          <p:spPr bwMode="auto">
            <a:xfrm>
              <a:off x="768" y="2416"/>
              <a:ext cx="1440"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Nucleus:</a:t>
              </a:r>
              <a:br>
                <a:rPr lang="en-US" sz="1300" b="1"/>
              </a:br>
              <a:r>
                <a:rPr lang="en-US" sz="1300" b="1"/>
                <a:t>8 protons (+)</a:t>
              </a:r>
              <a:br>
                <a:rPr lang="en-US" sz="1300" b="1"/>
              </a:br>
              <a:r>
                <a:rPr lang="en-US" sz="1300" b="1"/>
                <a:t>8 neutrons</a:t>
              </a:r>
            </a:p>
          </p:txBody>
        </p:sp>
        <p:sp>
          <p:nvSpPr>
            <p:cNvPr id="18447" name="Line 15"/>
            <p:cNvSpPr>
              <a:spLocks noChangeShapeType="1"/>
            </p:cNvSpPr>
            <p:nvPr/>
          </p:nvSpPr>
          <p:spPr bwMode="auto">
            <a:xfrm>
              <a:off x="1440" y="2640"/>
              <a:ext cx="105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16"/>
            <p:cNvSpPr>
              <a:spLocks noChangeShapeType="1"/>
            </p:cNvSpPr>
            <p:nvPr/>
          </p:nvSpPr>
          <p:spPr bwMode="auto">
            <a:xfrm flipV="1">
              <a:off x="3504" y="2496"/>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17"/>
            <p:cNvSpPr>
              <a:spLocks noChangeShapeType="1"/>
            </p:cNvSpPr>
            <p:nvPr/>
          </p:nvSpPr>
          <p:spPr bwMode="auto">
            <a:xfrm>
              <a:off x="2976" y="3216"/>
              <a:ext cx="67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Text Box 18"/>
            <p:cNvSpPr txBox="1">
              <a:spLocks noChangeArrowheads="1"/>
            </p:cNvSpPr>
            <p:nvPr/>
          </p:nvSpPr>
          <p:spPr bwMode="auto">
            <a:xfrm>
              <a:off x="3696" y="2208"/>
              <a:ext cx="144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outermost energy level: </a:t>
              </a:r>
              <a:br>
                <a:rPr lang="en-US" sz="1300" b="1"/>
              </a:br>
              <a:r>
                <a:rPr lang="en-US" sz="1300" b="1"/>
                <a:t>6 electrons (-)</a:t>
              </a:r>
            </a:p>
          </p:txBody>
        </p:sp>
        <p:sp>
          <p:nvSpPr>
            <p:cNvPr id="18451" name="Text Box 19"/>
            <p:cNvSpPr txBox="1">
              <a:spLocks noChangeArrowheads="1"/>
            </p:cNvSpPr>
            <p:nvPr/>
          </p:nvSpPr>
          <p:spPr bwMode="auto">
            <a:xfrm>
              <a:off x="3648" y="3580"/>
              <a:ext cx="144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a:t>inner energy level: </a:t>
              </a:r>
              <a:br>
                <a:rPr lang="en-US" sz="1300" b="1"/>
              </a:br>
              <a:r>
                <a:rPr lang="en-US" sz="1300" b="1"/>
                <a:t>2 electrons (-)</a:t>
              </a:r>
            </a:p>
          </p:txBody>
        </p:sp>
      </p:grpSp>
      <p:sp>
        <p:nvSpPr>
          <p:cNvPr id="18454" name="Rectangle 22"/>
          <p:cNvSpPr>
            <a:spLocks noChangeArrowheads="1"/>
          </p:cNvSpPr>
          <p:nvPr/>
        </p:nvSpPr>
        <p:spPr bwMode="auto">
          <a:xfrm>
            <a:off x="533400" y="914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t>An atom has a nucleus and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54"/>
                                        </p:tgtEl>
                                        <p:attrNameLst>
                                          <p:attrName>style.visibility</p:attrName>
                                        </p:attrNameLst>
                                      </p:cBhvr>
                                      <p:to>
                                        <p:strVal val="visible"/>
                                      </p:to>
                                    </p:set>
                                    <p:animEffect transition="in" filter="wipe(left)">
                                      <p:cBhvr>
                                        <p:cTn id="7" dur="500"/>
                                        <p:tgtEl>
                                          <p:spTgt spid="18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left)">
                                      <p:cBhvr>
                                        <p:cTn id="12" dur="5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wipe(left)">
                                      <p:cBhvr>
                                        <p:cTn id="17" dur="500"/>
                                        <p:tgtEl>
                                          <p:spTgt spid="18435">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wipe(left)">
                                      <p:cBhvr>
                                        <p:cTn id="20" dur="500"/>
                                        <p:tgtEl>
                                          <p:spTgt spid="1843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8457"/>
                                        </p:tgtEl>
                                        <p:attrNameLst>
                                          <p:attrName>style.visibility</p:attrName>
                                        </p:attrNameLst>
                                      </p:cBhvr>
                                      <p:to>
                                        <p:strVal val="visible"/>
                                      </p:to>
                                    </p:set>
                                    <p:animEffect transition="in" filter="wipe(up)">
                                      <p:cBhvr>
                                        <p:cTn id="25" dur="500"/>
                                        <p:tgtEl>
                                          <p:spTgt spid="1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P spid="1845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4" name="Picture 6" descr="C:\Documents and Settings\amit.gaur\Desktop\2 nov\0044_bhspe-0102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19600"/>
            <a:ext cx="7772400" cy="23431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8600" y="800100"/>
            <a:ext cx="8686800" cy="457200"/>
          </a:xfrm>
          <a:noFill/>
        </p:spPr>
        <p:txBody>
          <a:bodyPr/>
          <a:lstStyle/>
          <a:p>
            <a:r>
              <a:rPr lang="en-US"/>
              <a:t>Carbon atoms have unique bonding properties.</a:t>
            </a:r>
          </a:p>
        </p:txBody>
      </p:sp>
      <p:sp>
        <p:nvSpPr>
          <p:cNvPr id="17411" name="Rectangle 3"/>
          <p:cNvSpPr>
            <a:spLocks noGrp="1" noChangeArrowheads="1"/>
          </p:cNvSpPr>
          <p:nvPr>
            <p:ph type="body" idx="1"/>
          </p:nvPr>
        </p:nvSpPr>
        <p:spPr>
          <a:xfrm>
            <a:off x="609600" y="1365250"/>
            <a:ext cx="8305800" cy="822325"/>
          </a:xfrm>
        </p:spPr>
        <p:txBody>
          <a:bodyPr/>
          <a:lstStyle/>
          <a:p>
            <a:r>
              <a:rPr lang="en-US"/>
              <a:t>Carbon forms covalent bonds with up to four other atoms, including other carbon atoms.</a:t>
            </a:r>
          </a:p>
        </p:txBody>
      </p:sp>
      <p:sp>
        <p:nvSpPr>
          <p:cNvPr id="17412" name="Rectangle 4"/>
          <p:cNvSpPr>
            <a:spLocks noChangeArrowheads="1"/>
          </p:cNvSpPr>
          <p:nvPr/>
        </p:nvSpPr>
        <p:spPr bwMode="auto">
          <a:xfrm>
            <a:off x="609600" y="22002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Carbon-based molecules have three general types of structures.</a:t>
            </a:r>
          </a:p>
        </p:txBody>
      </p:sp>
      <p:sp>
        <p:nvSpPr>
          <p:cNvPr id="17413" name="Rectangle 5"/>
          <p:cNvSpPr>
            <a:spLocks noChangeArrowheads="1"/>
          </p:cNvSpPr>
          <p:nvPr/>
        </p:nvSpPr>
        <p:spPr bwMode="auto">
          <a:xfrm>
            <a:off x="609600" y="3048000"/>
            <a:ext cx="83058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straight chain</a:t>
            </a:r>
          </a:p>
          <a:p>
            <a:pPr marL="742950" lvl="1" indent="-285750" eaLnBrk="1" hangingPunct="1">
              <a:spcBef>
                <a:spcPct val="20000"/>
              </a:spcBef>
              <a:buFontTx/>
              <a:buChar char="–"/>
            </a:pPr>
            <a:r>
              <a:rPr lang="en-US">
                <a:solidFill>
                  <a:srgbClr val="000000"/>
                </a:solidFill>
              </a:rPr>
              <a:t>branched chain</a:t>
            </a:r>
          </a:p>
          <a:p>
            <a:pPr marL="742950" lvl="1" indent="-285750" eaLnBrk="1" hangingPunct="1">
              <a:spcBef>
                <a:spcPct val="20000"/>
              </a:spcBef>
              <a:buFontTx/>
              <a:buChar char="–"/>
            </a:pPr>
            <a:r>
              <a:rPr lang="en-US">
                <a:solidFill>
                  <a:srgbClr val="000000"/>
                </a:solidFill>
              </a:rPr>
              <a:t>ring</a:t>
            </a:r>
          </a:p>
        </p:txBody>
      </p:sp>
    </p:spTree>
    <p:extLst>
      <p:ext uri="{BB962C8B-B14F-4D97-AF65-F5344CB8AC3E}">
        <p14:creationId xmlns:p14="http://schemas.microsoft.com/office/powerpoint/2010/main" val="4293178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2">
                                            <p:txEl>
                                              <p:pRg st="0" end="0"/>
                                            </p:txEl>
                                          </p:spTgt>
                                        </p:tgtEl>
                                        <p:attrNameLst>
                                          <p:attrName>style.visibility</p:attrName>
                                        </p:attrNameLst>
                                      </p:cBhvr>
                                      <p:to>
                                        <p:strVal val="visible"/>
                                      </p:to>
                                    </p:set>
                                    <p:animEffect transition="in" filter="wipe(left)">
                                      <p:cBhvr>
                                        <p:cTn id="17" dur="500"/>
                                        <p:tgtEl>
                                          <p:spTgt spid="174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0" end="0"/>
                                            </p:txEl>
                                          </p:spTgt>
                                        </p:tgtEl>
                                        <p:attrNameLst>
                                          <p:attrName>style.visibility</p:attrName>
                                        </p:attrNameLst>
                                      </p:cBhvr>
                                      <p:to>
                                        <p:strVal val="visible"/>
                                      </p:to>
                                    </p:set>
                                    <p:animEffect transition="in" filter="wipe(left)">
                                      <p:cBhvr>
                                        <p:cTn id="22" dur="500"/>
                                        <p:tgtEl>
                                          <p:spTgt spid="1741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13">
                                            <p:txEl>
                                              <p:pRg st="1" end="1"/>
                                            </p:txEl>
                                          </p:spTgt>
                                        </p:tgtEl>
                                        <p:attrNameLst>
                                          <p:attrName>style.visibility</p:attrName>
                                        </p:attrNameLst>
                                      </p:cBhvr>
                                      <p:to>
                                        <p:strVal val="visible"/>
                                      </p:to>
                                    </p:set>
                                    <p:animEffect transition="in" filter="wipe(left)">
                                      <p:cBhvr>
                                        <p:cTn id="27" dur="500"/>
                                        <p:tgtEl>
                                          <p:spTgt spid="1741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13">
                                            <p:txEl>
                                              <p:pRg st="2" end="2"/>
                                            </p:txEl>
                                          </p:spTgt>
                                        </p:tgtEl>
                                        <p:attrNameLst>
                                          <p:attrName>style.visibility</p:attrName>
                                        </p:attrNameLst>
                                      </p:cBhvr>
                                      <p:to>
                                        <p:strVal val="visible"/>
                                      </p:to>
                                    </p:set>
                                    <p:animEffect transition="in" filter="wipe(left)">
                                      <p:cBhvr>
                                        <p:cTn id="32" dur="500"/>
                                        <p:tgtEl>
                                          <p:spTgt spid="1741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7414"/>
                                        </p:tgtEl>
                                        <p:attrNameLst>
                                          <p:attrName>style.visibility</p:attrName>
                                        </p:attrNameLst>
                                      </p:cBhvr>
                                      <p:to>
                                        <p:strVal val="visible"/>
                                      </p:to>
                                    </p:set>
                                    <p:animEffect transition="in" filter="wipe(up)">
                                      <p:cBhvr>
                                        <p:cTn id="3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7412" grpId="0" build="p" bldLvl="5" autoUpdateAnimBg="0"/>
      <p:bldP spid="17413" grpId="0" build="p" bldLvl="5"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35000" y="1016000"/>
            <a:ext cx="8305800" cy="1200329"/>
          </a:xfrm>
          <a:noFill/>
        </p:spPr>
        <p:txBody>
          <a:bodyPr/>
          <a:lstStyle/>
          <a:p>
            <a:r>
              <a:rPr lang="en-US" dirty="0"/>
              <a:t>Many carbon-based molecules are made of many small subunits </a:t>
            </a:r>
            <a:r>
              <a:rPr lang="en-US" dirty="0" smtClean="0"/>
              <a:t> called monomers bonded together to form polymers.</a:t>
            </a:r>
            <a:endParaRPr lang="en-US" dirty="0"/>
          </a:p>
        </p:txBody>
      </p:sp>
      <p:pic>
        <p:nvPicPr>
          <p:cNvPr id="19460" name="Picture 4" descr="C:\Documents and Settings\amit.gaur\Desktop\2 nov\0045_bhspe-0102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00400"/>
            <a:ext cx="5178425" cy="3228975"/>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p:cNvSpPr>
            <a:spLocks noChangeArrowheads="1"/>
          </p:cNvSpPr>
          <p:nvPr/>
        </p:nvSpPr>
        <p:spPr bwMode="auto">
          <a:xfrm>
            <a:off x="762000" y="230505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dirty="0">
                <a:solidFill>
                  <a:srgbClr val="000000"/>
                </a:solidFill>
              </a:rPr>
              <a:t>Monomers are the individual subunits.</a:t>
            </a:r>
          </a:p>
          <a:p>
            <a:pPr marL="742950" lvl="1" indent="-285750" eaLnBrk="1" hangingPunct="1">
              <a:spcBef>
                <a:spcPct val="20000"/>
              </a:spcBef>
              <a:buFontTx/>
              <a:buChar char="–"/>
            </a:pPr>
            <a:r>
              <a:rPr lang="en-US" dirty="0">
                <a:solidFill>
                  <a:srgbClr val="000000"/>
                </a:solidFill>
              </a:rPr>
              <a:t>Polymers are made of many monomers.</a:t>
            </a:r>
          </a:p>
        </p:txBody>
      </p:sp>
    </p:spTree>
    <p:extLst>
      <p:ext uri="{BB962C8B-B14F-4D97-AF65-F5344CB8AC3E}">
        <p14:creationId xmlns:p14="http://schemas.microsoft.com/office/powerpoint/2010/main" val="585710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0" end="0"/>
                                            </p:txEl>
                                          </p:spTgt>
                                        </p:tgtEl>
                                        <p:attrNameLst>
                                          <p:attrName>style.visibility</p:attrName>
                                        </p:attrNameLst>
                                      </p:cBhvr>
                                      <p:to>
                                        <p:strVal val="visible"/>
                                      </p:to>
                                    </p:set>
                                    <p:animEffect transition="in" filter="wipe(left)">
                                      <p:cBhvr>
                                        <p:cTn id="12" dur="500"/>
                                        <p:tgtEl>
                                          <p:spTgt spid="194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1" end="1"/>
                                            </p:txEl>
                                          </p:spTgt>
                                        </p:tgtEl>
                                        <p:attrNameLst>
                                          <p:attrName>style.visibility</p:attrName>
                                        </p:attrNameLst>
                                      </p:cBhvr>
                                      <p:to>
                                        <p:strVal val="visible"/>
                                      </p:to>
                                    </p:set>
                                    <p:animEffect transition="in" filter="wipe(left)">
                                      <p:cBhvr>
                                        <p:cTn id="17" dur="500"/>
                                        <p:tgtEl>
                                          <p:spTgt spid="1946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9460"/>
                                        </p:tgtEl>
                                        <p:attrNameLst>
                                          <p:attrName>style.visibility</p:attrName>
                                        </p:attrNameLst>
                                      </p:cBhvr>
                                      <p:to>
                                        <p:strVal val="visible"/>
                                      </p:to>
                                    </p:set>
                                    <p:animEffect transition="in" filter="wipe(up)">
                                      <p:cBhvr>
                                        <p:cTn id="22"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5" autoUpdateAnimBg="0" advAuto="0"/>
      <p:bldP spid="19461" grpId="0" build="p" bldLvl="5"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1300" y="804863"/>
            <a:ext cx="8686800" cy="822325"/>
          </a:xfrm>
          <a:noFill/>
        </p:spPr>
        <p:txBody>
          <a:bodyPr/>
          <a:lstStyle/>
          <a:p>
            <a:r>
              <a:rPr lang="en-US"/>
              <a:t>Four main types of carbon-based molecules are found in living things.</a:t>
            </a:r>
          </a:p>
        </p:txBody>
      </p:sp>
      <p:sp>
        <p:nvSpPr>
          <p:cNvPr id="20483" name="Rectangle 3"/>
          <p:cNvSpPr>
            <a:spLocks noGrp="1" noChangeArrowheads="1"/>
          </p:cNvSpPr>
          <p:nvPr>
            <p:ph type="body" idx="1"/>
          </p:nvPr>
        </p:nvSpPr>
        <p:spPr>
          <a:xfrm>
            <a:off x="622300" y="1730375"/>
            <a:ext cx="8305800" cy="822325"/>
          </a:xfrm>
        </p:spPr>
        <p:txBody>
          <a:bodyPr/>
          <a:lstStyle/>
          <a:p>
            <a:r>
              <a:rPr lang="en-US"/>
              <a:t>Carbohydrates are made of carbon, hydrogen, and oxygen.</a:t>
            </a:r>
          </a:p>
        </p:txBody>
      </p:sp>
      <p:pic>
        <p:nvPicPr>
          <p:cNvPr id="20485" name="Picture 5" descr="C:\Documents and Settings\Administrator\Desktop\crops\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14600"/>
            <a:ext cx="4319588" cy="3606800"/>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bwMode="auto">
          <a:xfrm rot="20935533">
            <a:off x="4046542" y="4167956"/>
            <a:ext cx="4800600" cy="213388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Notice the ratio</a:t>
            </a:r>
            <a:r>
              <a:rPr kumimoji="0" lang="en-US" sz="2000" b="0" i="0" u="none" strike="noStrike" cap="none" normalizeH="0" dirty="0" smtClean="0">
                <a:ln>
                  <a:noFill/>
                </a:ln>
                <a:solidFill>
                  <a:schemeClr val="tx1"/>
                </a:solidFill>
                <a:effectLst/>
              </a:rPr>
              <a:t> of C:H:O</a:t>
            </a:r>
          </a:p>
          <a:p>
            <a:pPr marL="0" marR="0" indent="0" algn="ctr" defTabSz="914400" rtl="0" eaLnBrk="0" fontAlgn="base" latinLnBrk="0" hangingPunct="0">
              <a:lnSpc>
                <a:spcPct val="100000"/>
              </a:lnSpc>
              <a:spcBef>
                <a:spcPct val="0"/>
              </a:spcBef>
              <a:spcAft>
                <a:spcPct val="0"/>
              </a:spcAft>
              <a:buClrTx/>
              <a:buSzTx/>
              <a:buFontTx/>
              <a:buNone/>
              <a:tabLst/>
            </a:pPr>
            <a:r>
              <a:rPr lang="en-US" sz="2000" baseline="0" dirty="0" smtClean="0"/>
              <a:t>This</a:t>
            </a:r>
            <a:r>
              <a:rPr lang="en-US" sz="2000" dirty="0" smtClean="0"/>
              <a:t> ratio is maintained for ALL sugars</a:t>
            </a:r>
            <a:endParaRPr kumimoji="0" 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34924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wipe(up)">
                                      <p:cBhvr>
                                        <p:cTn id="17" dur="500"/>
                                        <p:tgtEl>
                                          <p:spTgt spid="204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bldLvl="5" autoUpdateAnimBg="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41300" y="804863"/>
            <a:ext cx="8686800" cy="822325"/>
          </a:xfrm>
          <a:noFill/>
        </p:spPr>
        <p:txBody>
          <a:bodyPr/>
          <a:lstStyle/>
          <a:p>
            <a:r>
              <a:rPr lang="en-US"/>
              <a:t>Four main types of carbon-based molecules are found in living things.</a:t>
            </a:r>
          </a:p>
        </p:txBody>
      </p:sp>
      <p:sp>
        <p:nvSpPr>
          <p:cNvPr id="43011" name="Rectangle 3"/>
          <p:cNvSpPr>
            <a:spLocks noGrp="1" noChangeArrowheads="1"/>
          </p:cNvSpPr>
          <p:nvPr>
            <p:ph type="body" idx="1"/>
          </p:nvPr>
        </p:nvSpPr>
        <p:spPr>
          <a:xfrm>
            <a:off x="622300" y="1730375"/>
            <a:ext cx="8305800" cy="461665"/>
          </a:xfrm>
        </p:spPr>
        <p:txBody>
          <a:bodyPr/>
          <a:lstStyle/>
          <a:p>
            <a:r>
              <a:rPr lang="en-US" dirty="0" smtClean="0"/>
              <a:t>Carbohydrates </a:t>
            </a:r>
            <a:r>
              <a:rPr lang="en-US" dirty="0">
                <a:solidFill>
                  <a:srgbClr val="000000"/>
                </a:solidFill>
              </a:rPr>
              <a:t>include sugars and starches</a:t>
            </a:r>
            <a:endParaRPr lang="en-US" dirty="0"/>
          </a:p>
        </p:txBody>
      </p:sp>
      <p:sp>
        <p:nvSpPr>
          <p:cNvPr id="43014" name="Rectangle 6"/>
          <p:cNvSpPr>
            <a:spLocks noChangeArrowheads="1"/>
          </p:cNvSpPr>
          <p:nvPr/>
        </p:nvSpPr>
        <p:spPr bwMode="auto">
          <a:xfrm>
            <a:off x="584200" y="2413000"/>
            <a:ext cx="5207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42950" lvl="1" indent="-285750" eaLnBrk="1" hangingPunct="1">
              <a:spcBef>
                <a:spcPct val="20000"/>
              </a:spcBef>
              <a:buFontTx/>
              <a:buChar char="–"/>
            </a:pPr>
            <a:r>
              <a:rPr lang="en-US" dirty="0" err="1" smtClean="0">
                <a:solidFill>
                  <a:srgbClr val="000000"/>
                </a:solidFill>
              </a:rPr>
              <a:t>Monomers</a:t>
            </a:r>
            <a:r>
              <a:rPr lang="en-US" dirty="0" err="1" smtClean="0">
                <a:solidFill>
                  <a:srgbClr val="000000"/>
                </a:solidFill>
                <a:sym typeface="Wingdings" pitchFamily="2" charset="2"/>
              </a:rPr>
              <a:t></a:t>
            </a:r>
            <a:r>
              <a:rPr lang="en-US" dirty="0" err="1" smtClean="0">
                <a:solidFill>
                  <a:srgbClr val="000000"/>
                </a:solidFill>
              </a:rPr>
              <a:t>Monosaccharides</a:t>
            </a:r>
            <a:r>
              <a:rPr lang="en-US" dirty="0" smtClean="0">
                <a:solidFill>
                  <a:srgbClr val="000000"/>
                </a:solidFill>
              </a:rPr>
              <a:t> </a:t>
            </a:r>
          </a:p>
          <a:p>
            <a:pPr marL="1657350" lvl="3" indent="-285750" eaLnBrk="1" hangingPunct="1">
              <a:spcBef>
                <a:spcPct val="20000"/>
              </a:spcBef>
              <a:buFontTx/>
              <a:buChar char="–"/>
            </a:pPr>
            <a:r>
              <a:rPr lang="en-US" dirty="0" smtClean="0">
                <a:solidFill>
                  <a:srgbClr val="000000"/>
                </a:solidFill>
              </a:rPr>
              <a:t>Glucose</a:t>
            </a:r>
          </a:p>
          <a:p>
            <a:pPr marL="1657350" lvl="3" indent="-285750" eaLnBrk="1" hangingPunct="1">
              <a:spcBef>
                <a:spcPct val="20000"/>
              </a:spcBef>
              <a:buFontTx/>
              <a:buChar char="–"/>
            </a:pPr>
            <a:r>
              <a:rPr lang="en-US" dirty="0" smtClean="0">
                <a:solidFill>
                  <a:srgbClr val="000000"/>
                </a:solidFill>
              </a:rPr>
              <a:t>Fructose</a:t>
            </a:r>
          </a:p>
          <a:p>
            <a:pPr marL="742950" lvl="1" indent="-285750" eaLnBrk="1" hangingPunct="1">
              <a:spcBef>
                <a:spcPct val="20000"/>
              </a:spcBef>
              <a:buFontTx/>
              <a:buChar char="–"/>
            </a:pPr>
            <a:r>
              <a:rPr lang="en-US" dirty="0" smtClean="0">
                <a:solidFill>
                  <a:srgbClr val="000000"/>
                </a:solidFill>
              </a:rPr>
              <a:t>Polymers</a:t>
            </a:r>
            <a:r>
              <a:rPr lang="en-US" dirty="0" smtClean="0">
                <a:solidFill>
                  <a:srgbClr val="000000"/>
                </a:solidFill>
                <a:sym typeface="Wingdings" pitchFamily="2" charset="2"/>
              </a:rPr>
              <a:t> </a:t>
            </a:r>
            <a:r>
              <a:rPr lang="en-US" dirty="0" smtClean="0">
                <a:solidFill>
                  <a:srgbClr val="000000"/>
                </a:solidFill>
              </a:rPr>
              <a:t>Polysaccharides</a:t>
            </a:r>
          </a:p>
          <a:p>
            <a:pPr marL="1657350" lvl="3" indent="-285750" eaLnBrk="1" hangingPunct="1">
              <a:spcBef>
                <a:spcPct val="20000"/>
              </a:spcBef>
              <a:buFontTx/>
              <a:buChar char="–"/>
            </a:pPr>
            <a:r>
              <a:rPr lang="en-US" dirty="0" smtClean="0">
                <a:solidFill>
                  <a:srgbClr val="000000"/>
                </a:solidFill>
              </a:rPr>
              <a:t>Starch  </a:t>
            </a:r>
          </a:p>
          <a:p>
            <a:pPr marL="1657350" lvl="3" indent="-285750" eaLnBrk="1" hangingPunct="1">
              <a:spcBef>
                <a:spcPct val="20000"/>
              </a:spcBef>
              <a:buFontTx/>
              <a:buChar char="–"/>
            </a:pPr>
            <a:r>
              <a:rPr lang="en-US" dirty="0" smtClean="0">
                <a:solidFill>
                  <a:srgbClr val="000000"/>
                </a:solidFill>
              </a:rPr>
              <a:t>Cellulose  </a:t>
            </a:r>
          </a:p>
        </p:txBody>
      </p:sp>
      <p:pic>
        <p:nvPicPr>
          <p:cNvPr id="43015" name="Picture 7" descr="bhspe-010203-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2362200"/>
            <a:ext cx="30861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877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animEffect transition="in" filter="wipe(left)">
                                      <p:cBhvr>
                                        <p:cTn id="7" dur="500"/>
                                        <p:tgtEl>
                                          <p:spTgt spid="430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4">
                                            <p:txEl>
                                              <p:pRg st="1" end="1"/>
                                            </p:txEl>
                                          </p:spTgt>
                                        </p:tgtEl>
                                        <p:attrNameLst>
                                          <p:attrName>style.visibility</p:attrName>
                                        </p:attrNameLst>
                                      </p:cBhvr>
                                      <p:to>
                                        <p:strVal val="visible"/>
                                      </p:to>
                                    </p:set>
                                    <p:animEffect transition="in" filter="wipe(left)">
                                      <p:cBhvr>
                                        <p:cTn id="12" dur="500"/>
                                        <p:tgtEl>
                                          <p:spTgt spid="430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4">
                                            <p:txEl>
                                              <p:pRg st="2" end="2"/>
                                            </p:txEl>
                                          </p:spTgt>
                                        </p:tgtEl>
                                        <p:attrNameLst>
                                          <p:attrName>style.visibility</p:attrName>
                                        </p:attrNameLst>
                                      </p:cBhvr>
                                      <p:to>
                                        <p:strVal val="visible"/>
                                      </p:to>
                                    </p:set>
                                    <p:animEffect transition="in" filter="wipe(left)">
                                      <p:cBhvr>
                                        <p:cTn id="17" dur="500"/>
                                        <p:tgtEl>
                                          <p:spTgt spid="430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4">
                                            <p:txEl>
                                              <p:pRg st="3" end="3"/>
                                            </p:txEl>
                                          </p:spTgt>
                                        </p:tgtEl>
                                        <p:attrNameLst>
                                          <p:attrName>style.visibility</p:attrName>
                                        </p:attrNameLst>
                                      </p:cBhvr>
                                      <p:to>
                                        <p:strVal val="visible"/>
                                      </p:to>
                                    </p:set>
                                    <p:animEffect transition="in" filter="wipe(left)">
                                      <p:cBhvr>
                                        <p:cTn id="22" dur="500"/>
                                        <p:tgtEl>
                                          <p:spTgt spid="430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4">
                                            <p:txEl>
                                              <p:pRg st="4" end="4"/>
                                            </p:txEl>
                                          </p:spTgt>
                                        </p:tgtEl>
                                        <p:attrNameLst>
                                          <p:attrName>style.visibility</p:attrName>
                                        </p:attrNameLst>
                                      </p:cBhvr>
                                      <p:to>
                                        <p:strVal val="visible"/>
                                      </p:to>
                                    </p:set>
                                    <p:animEffect transition="in" filter="wipe(left)">
                                      <p:cBhvr>
                                        <p:cTn id="27" dur="500"/>
                                        <p:tgtEl>
                                          <p:spTgt spid="430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014">
                                            <p:txEl>
                                              <p:pRg st="5" end="5"/>
                                            </p:txEl>
                                          </p:spTgt>
                                        </p:tgtEl>
                                        <p:attrNameLst>
                                          <p:attrName>style.visibility</p:attrName>
                                        </p:attrNameLst>
                                      </p:cBhvr>
                                      <p:to>
                                        <p:strVal val="visible"/>
                                      </p:to>
                                    </p:set>
                                    <p:animEffect transition="in" filter="wipe(left)">
                                      <p:cBhvr>
                                        <p:cTn id="32" dur="500"/>
                                        <p:tgtEl>
                                          <p:spTgt spid="4301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43015"/>
                                        </p:tgtEl>
                                        <p:attrNameLst>
                                          <p:attrName>style.visibility</p:attrName>
                                        </p:attrNameLst>
                                      </p:cBhvr>
                                      <p:to>
                                        <p:strVal val="visible"/>
                                      </p:to>
                                    </p:set>
                                    <p:animEffect transition="in" filter="wipe(up)">
                                      <p:cBhvr>
                                        <p:cTn id="37"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bldLvl="5"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09600" y="1003300"/>
            <a:ext cx="7772400" cy="822325"/>
          </a:xfrm>
          <a:noFill/>
        </p:spPr>
        <p:txBody>
          <a:bodyPr/>
          <a:lstStyle/>
          <a:p>
            <a:r>
              <a:rPr lang="en-US"/>
              <a:t>Carbohydrates can be broken down to provide energy for cells.</a:t>
            </a:r>
          </a:p>
        </p:txBody>
      </p:sp>
      <p:sp>
        <p:nvSpPr>
          <p:cNvPr id="23556" name="Rectangle 4"/>
          <p:cNvSpPr>
            <a:spLocks noChangeArrowheads="1"/>
          </p:cNvSpPr>
          <p:nvPr/>
        </p:nvSpPr>
        <p:spPr bwMode="auto">
          <a:xfrm>
            <a:off x="609600" y="1930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Some carbohydrates are part of cell structure.</a:t>
            </a:r>
          </a:p>
        </p:txBody>
      </p:sp>
      <p:grpSp>
        <p:nvGrpSpPr>
          <p:cNvPr id="23569" name="Group 17"/>
          <p:cNvGrpSpPr>
            <a:grpSpLocks/>
          </p:cNvGrpSpPr>
          <p:nvPr/>
        </p:nvGrpSpPr>
        <p:grpSpPr bwMode="auto">
          <a:xfrm>
            <a:off x="457200" y="2590800"/>
            <a:ext cx="7940675" cy="4068763"/>
            <a:chOff x="288" y="1632"/>
            <a:chExt cx="5002" cy="2563"/>
          </a:xfrm>
        </p:grpSpPr>
        <p:grpSp>
          <p:nvGrpSpPr>
            <p:cNvPr id="23565" name="Group 13"/>
            <p:cNvGrpSpPr>
              <a:grpSpLocks/>
            </p:cNvGrpSpPr>
            <p:nvPr/>
          </p:nvGrpSpPr>
          <p:grpSpPr bwMode="auto">
            <a:xfrm>
              <a:off x="336" y="1632"/>
              <a:ext cx="4954" cy="2563"/>
              <a:chOff x="336" y="1632"/>
              <a:chExt cx="4954" cy="2563"/>
            </a:xfrm>
          </p:grpSpPr>
          <p:grpSp>
            <p:nvGrpSpPr>
              <p:cNvPr id="23563" name="Group 11"/>
              <p:cNvGrpSpPr>
                <a:grpSpLocks/>
              </p:cNvGrpSpPr>
              <p:nvPr/>
            </p:nvGrpSpPr>
            <p:grpSpPr bwMode="auto">
              <a:xfrm>
                <a:off x="384" y="1632"/>
                <a:ext cx="4858" cy="1200"/>
                <a:chOff x="384" y="1632"/>
                <a:chExt cx="4858" cy="1200"/>
              </a:xfrm>
            </p:grpSpPr>
            <p:pic>
              <p:nvPicPr>
                <p:cNvPr id="23557" name="Picture 5" descr="46a.gif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1950"/>
                  <a:ext cx="3216" cy="882"/>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p:cNvSpPr txBox="1">
                  <a:spLocks noChangeArrowheads="1"/>
                </p:cNvSpPr>
                <p:nvPr/>
              </p:nvSpPr>
              <p:spPr bwMode="auto">
                <a:xfrm>
                  <a:off x="384" y="1632"/>
                  <a:ext cx="1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rPr>
                    <a:t>Polymer (starch)</a:t>
                  </a:r>
                  <a:endParaRPr lang="en-US">
                    <a:solidFill>
                      <a:srgbClr val="000000"/>
                    </a:solidFill>
                  </a:endParaRPr>
                </a:p>
              </p:txBody>
            </p:sp>
            <p:sp>
              <p:nvSpPr>
                <p:cNvPr id="23561" name="Text Box 9"/>
                <p:cNvSpPr txBox="1">
                  <a:spLocks noChangeArrowheads="1"/>
                </p:cNvSpPr>
                <p:nvPr/>
              </p:nvSpPr>
              <p:spPr bwMode="auto">
                <a:xfrm>
                  <a:off x="3792" y="2062"/>
                  <a:ext cx="1450"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000000"/>
                      </a:solidFill>
                    </a:rPr>
                    <a:t>Starch is a polymer of glucose monomers that often has a branched structure.</a:t>
                  </a:r>
                  <a:endParaRPr lang="en-US">
                    <a:solidFill>
                      <a:srgbClr val="000000"/>
                    </a:solidFill>
                  </a:endParaRPr>
                </a:p>
              </p:txBody>
            </p:sp>
          </p:grpSp>
          <p:grpSp>
            <p:nvGrpSpPr>
              <p:cNvPr id="23564" name="Group 12"/>
              <p:cNvGrpSpPr>
                <a:grpSpLocks/>
              </p:cNvGrpSpPr>
              <p:nvPr/>
            </p:nvGrpSpPr>
            <p:grpSpPr bwMode="auto">
              <a:xfrm>
                <a:off x="336" y="3120"/>
                <a:ext cx="4954" cy="1075"/>
                <a:chOff x="336" y="3120"/>
                <a:chExt cx="4954" cy="1075"/>
              </a:xfrm>
            </p:grpSpPr>
            <p:pic>
              <p:nvPicPr>
                <p:cNvPr id="23558" name="Picture 6" descr="46b.gif                                                        0006B018 Macintosh                      BEB7E0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3264"/>
                  <a:ext cx="3264" cy="931"/>
                </a:xfrm>
                <a:prstGeom prst="rect">
                  <a:avLst/>
                </a:prstGeom>
                <a:noFill/>
                <a:extLst>
                  <a:ext uri="{909E8E84-426E-40DD-AFC4-6F175D3DCCD1}">
                    <a14:hiddenFill xmlns:a14="http://schemas.microsoft.com/office/drawing/2010/main">
                      <a:solidFill>
                        <a:srgbClr val="FFFFFF"/>
                      </a:solidFill>
                    </a14:hiddenFill>
                  </a:ext>
                </a:extLst>
              </p:spPr>
            </p:pic>
            <p:sp>
              <p:nvSpPr>
                <p:cNvPr id="23560" name="Text Box 8"/>
                <p:cNvSpPr txBox="1">
                  <a:spLocks noChangeArrowheads="1"/>
                </p:cNvSpPr>
                <p:nvPr/>
              </p:nvSpPr>
              <p:spPr bwMode="auto">
                <a:xfrm>
                  <a:off x="384" y="3120"/>
                  <a:ext cx="13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000000"/>
                      </a:solidFill>
                    </a:rPr>
                    <a:t>Polymer (cellulose)</a:t>
                  </a:r>
                  <a:endParaRPr lang="en-US">
                    <a:solidFill>
                      <a:srgbClr val="000000"/>
                    </a:solidFill>
                  </a:endParaRPr>
                </a:p>
              </p:txBody>
            </p:sp>
            <p:sp>
              <p:nvSpPr>
                <p:cNvPr id="23562" name="Text Box 10"/>
                <p:cNvSpPr txBox="1">
                  <a:spLocks noChangeArrowheads="1"/>
                </p:cNvSpPr>
                <p:nvPr/>
              </p:nvSpPr>
              <p:spPr bwMode="auto">
                <a:xfrm>
                  <a:off x="3840" y="3406"/>
                  <a:ext cx="145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rgbClr val="000000"/>
                      </a:solidFill>
                    </a:rPr>
                    <a:t>Cellulose is a polymer of glucose </a:t>
                  </a:r>
                  <a:r>
                    <a:rPr lang="en-US" sz="1600" dirty="0" smtClean="0">
                      <a:solidFill>
                        <a:srgbClr val="000000"/>
                      </a:solidFill>
                    </a:rPr>
                    <a:t>that is found in the cell walls of plants</a:t>
                  </a:r>
                  <a:endParaRPr lang="en-US" dirty="0">
                    <a:solidFill>
                      <a:srgbClr val="000000"/>
                    </a:solidFill>
                  </a:endParaRPr>
                </a:p>
              </p:txBody>
            </p:sp>
          </p:grpSp>
        </p:grpSp>
        <p:grpSp>
          <p:nvGrpSpPr>
            <p:cNvPr id="23568" name="Group 16"/>
            <p:cNvGrpSpPr>
              <a:grpSpLocks/>
            </p:cNvGrpSpPr>
            <p:nvPr/>
          </p:nvGrpSpPr>
          <p:grpSpPr bwMode="auto">
            <a:xfrm>
              <a:off x="288" y="3532"/>
              <a:ext cx="657" cy="441"/>
              <a:chOff x="288" y="3532"/>
              <a:chExt cx="657" cy="441"/>
            </a:xfrm>
          </p:grpSpPr>
          <p:sp>
            <p:nvSpPr>
              <p:cNvPr id="23566" name="Text Box 14"/>
              <p:cNvSpPr txBox="1">
                <a:spLocks noChangeArrowheads="1"/>
              </p:cNvSpPr>
              <p:nvPr/>
            </p:nvSpPr>
            <p:spPr bwMode="auto">
              <a:xfrm>
                <a:off x="288" y="3532"/>
                <a:ext cx="6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000000"/>
                    </a:solidFill>
                  </a:rPr>
                  <a:t>monomer</a:t>
                </a:r>
                <a:endParaRPr lang="en-US">
                  <a:solidFill>
                    <a:srgbClr val="000000"/>
                  </a:solidFill>
                </a:endParaRPr>
              </a:p>
            </p:txBody>
          </p:sp>
          <p:sp>
            <p:nvSpPr>
              <p:cNvPr id="23567" name="Line 15"/>
              <p:cNvSpPr>
                <a:spLocks noChangeShapeType="1"/>
              </p:cNvSpPr>
              <p:nvPr/>
            </p:nvSpPr>
            <p:spPr bwMode="auto">
              <a:xfrm>
                <a:off x="598" y="3733"/>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Tree>
    <p:extLst>
      <p:ext uri="{BB962C8B-B14F-4D97-AF65-F5344CB8AC3E}">
        <p14:creationId xmlns:p14="http://schemas.microsoft.com/office/powerpoint/2010/main" val="2464578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Effect transition="in" filter="wipe(left)">
                                      <p:cBhvr>
                                        <p:cTn id="12" dur="500"/>
                                        <p:tgtEl>
                                          <p:spTgt spid="2355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569"/>
                                        </p:tgtEl>
                                        <p:attrNameLst>
                                          <p:attrName>style.visibility</p:attrName>
                                        </p:attrNameLst>
                                      </p:cBhvr>
                                      <p:to>
                                        <p:strVal val="visible"/>
                                      </p:to>
                                    </p:set>
                                    <p:animEffect transition="in" filter="wipe(up)">
                                      <p:cBhvr>
                                        <p:cTn id="17" dur="500"/>
                                        <p:tgtEl>
                                          <p:spTgt spid="2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autoUpdateAnimBg="0" advAuto="0"/>
      <p:bldP spid="23556" grpId="0" build="p" bldLvl="5"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622300" y="193040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Many contain carbon chains called fatty acids.</a:t>
            </a:r>
          </a:p>
          <a:p>
            <a:pPr marL="742950" lvl="1" indent="-285750" eaLnBrk="1" hangingPunct="1">
              <a:spcBef>
                <a:spcPct val="20000"/>
              </a:spcBef>
              <a:buFontTx/>
              <a:buChar char="–"/>
            </a:pPr>
            <a:r>
              <a:rPr lang="en-US">
                <a:solidFill>
                  <a:srgbClr val="000000"/>
                </a:solidFill>
              </a:rPr>
              <a:t>Fats and oils contain fatty acids bonded to glycerol.</a:t>
            </a:r>
          </a:p>
        </p:txBody>
      </p:sp>
      <p:sp>
        <p:nvSpPr>
          <p:cNvPr id="24582" name="Rectangle 6"/>
          <p:cNvSpPr>
            <a:spLocks noChangeArrowheads="1"/>
          </p:cNvSpPr>
          <p:nvPr/>
        </p:nvSpPr>
        <p:spPr bwMode="auto">
          <a:xfrm>
            <a:off x="622300" y="10033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Lipids are nonpolar molecules that include fats, oils, and cholesterol.</a:t>
            </a:r>
          </a:p>
        </p:txBody>
      </p:sp>
      <p:grpSp>
        <p:nvGrpSpPr>
          <p:cNvPr id="24584" name="Group 8"/>
          <p:cNvGrpSpPr>
            <a:grpSpLocks/>
          </p:cNvGrpSpPr>
          <p:nvPr/>
        </p:nvGrpSpPr>
        <p:grpSpPr bwMode="auto">
          <a:xfrm>
            <a:off x="533400" y="3214688"/>
            <a:ext cx="8382000" cy="2520950"/>
            <a:chOff x="336" y="2025"/>
            <a:chExt cx="5280" cy="1588"/>
          </a:xfrm>
        </p:grpSpPr>
        <p:pic>
          <p:nvPicPr>
            <p:cNvPr id="24580" name="Picture 4" descr="C:\Documents and Settings\amit.gaur\Desktop\2 nov\0047_bhspe-010203_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165"/>
              <a:ext cx="5280" cy="1448"/>
            </a:xfrm>
            <a:prstGeom prst="rect">
              <a:avLst/>
            </a:prstGeom>
            <a:noFill/>
            <a:extLst>
              <a:ext uri="{909E8E84-426E-40DD-AFC4-6F175D3DCCD1}">
                <a14:hiddenFill xmlns:a14="http://schemas.microsoft.com/office/drawing/2010/main">
                  <a:solidFill>
                    <a:srgbClr val="FFFFFF"/>
                  </a:solidFill>
                </a14:hiddenFill>
              </a:ext>
            </a:extLst>
          </p:spPr>
        </p:pic>
        <p:sp>
          <p:nvSpPr>
            <p:cNvPr id="24583" name="Rectangle 7"/>
            <p:cNvSpPr>
              <a:spLocks noChangeArrowheads="1"/>
            </p:cNvSpPr>
            <p:nvPr/>
          </p:nvSpPr>
          <p:spPr bwMode="auto">
            <a:xfrm>
              <a:off x="432" y="2025"/>
              <a:ext cx="707"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Triglyceride</a:t>
              </a:r>
            </a:p>
          </p:txBody>
        </p:sp>
      </p:grpSp>
      <p:sp>
        <p:nvSpPr>
          <p:cNvPr id="2" name="TextBox 1"/>
          <p:cNvSpPr txBox="1"/>
          <p:nvPr/>
        </p:nvSpPr>
        <p:spPr>
          <a:xfrm rot="16200000">
            <a:off x="-120621" y="4451320"/>
            <a:ext cx="1987550" cy="400110"/>
          </a:xfrm>
          <a:prstGeom prst="rect">
            <a:avLst/>
          </a:prstGeom>
          <a:noFill/>
        </p:spPr>
        <p:txBody>
          <a:bodyPr wrap="square" rtlCol="0">
            <a:spAutoFit/>
          </a:bodyPr>
          <a:lstStyle/>
          <a:p>
            <a:r>
              <a:rPr lang="en-US" sz="2000" dirty="0" smtClean="0"/>
              <a:t>Glycerol</a:t>
            </a:r>
            <a:endParaRPr lang="en-US" sz="2000" dirty="0"/>
          </a:p>
        </p:txBody>
      </p:sp>
      <p:sp>
        <p:nvSpPr>
          <p:cNvPr id="3" name="TextBox 2"/>
          <p:cNvSpPr txBox="1"/>
          <p:nvPr/>
        </p:nvSpPr>
        <p:spPr>
          <a:xfrm>
            <a:off x="4419600" y="6113164"/>
            <a:ext cx="3048000" cy="461665"/>
          </a:xfrm>
          <a:prstGeom prst="rect">
            <a:avLst/>
          </a:prstGeom>
          <a:noFill/>
        </p:spPr>
        <p:txBody>
          <a:bodyPr wrap="square" rtlCol="0">
            <a:spAutoFit/>
          </a:bodyPr>
          <a:lstStyle/>
          <a:p>
            <a:r>
              <a:rPr lang="en-US" dirty="0" smtClean="0"/>
              <a:t>Fatty Acid</a:t>
            </a:r>
            <a:endParaRPr lang="en-US" dirty="0"/>
          </a:p>
        </p:txBody>
      </p:sp>
      <p:sp>
        <p:nvSpPr>
          <p:cNvPr id="4" name="Left Brace 3"/>
          <p:cNvSpPr/>
          <p:nvPr/>
        </p:nvSpPr>
        <p:spPr bwMode="auto">
          <a:xfrm rot="16200000">
            <a:off x="4727606" y="1904086"/>
            <a:ext cx="457200" cy="7765993"/>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22005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wipe(left)">
                                      <p:cBhvr>
                                        <p:cTn id="7" dur="500"/>
                                        <p:tgtEl>
                                          <p:spTgt spid="245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Effect transition="in" filter="wipe(left)">
                                      <p:cBhvr>
                                        <p:cTn id="12" dur="500"/>
                                        <p:tgtEl>
                                          <p:spTgt spid="245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xEl>
                                              <p:pRg st="1" end="1"/>
                                            </p:txEl>
                                          </p:spTgt>
                                        </p:tgtEl>
                                        <p:attrNameLst>
                                          <p:attrName>style.visibility</p:attrName>
                                        </p:attrNameLst>
                                      </p:cBhvr>
                                      <p:to>
                                        <p:strVal val="visible"/>
                                      </p:to>
                                    </p:set>
                                    <p:animEffect transition="in" filter="wipe(left)">
                                      <p:cBhvr>
                                        <p:cTn id="17" dur="500"/>
                                        <p:tgtEl>
                                          <p:spTgt spid="2458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wipe(up)">
                                      <p:cBhvr>
                                        <p:cTn id="22"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5" autoUpdateAnimBg="0"/>
      <p:bldP spid="24582" grpId="0" build="p" bldLvl="5"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22300" y="1003300"/>
            <a:ext cx="8305800" cy="457200"/>
          </a:xfrm>
          <a:noFill/>
        </p:spPr>
        <p:txBody>
          <a:bodyPr/>
          <a:lstStyle/>
          <a:p>
            <a:r>
              <a:rPr lang="en-US"/>
              <a:t>Lipids have several different functions.</a:t>
            </a:r>
          </a:p>
        </p:txBody>
      </p:sp>
      <p:sp>
        <p:nvSpPr>
          <p:cNvPr id="25604" name="Rectangle 4"/>
          <p:cNvSpPr>
            <a:spLocks noChangeArrowheads="1"/>
          </p:cNvSpPr>
          <p:nvPr/>
        </p:nvSpPr>
        <p:spPr bwMode="auto">
          <a:xfrm>
            <a:off x="622300" y="156210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broken down as a source of energy </a:t>
            </a:r>
          </a:p>
          <a:p>
            <a:pPr marL="742950" lvl="1" indent="-285750" eaLnBrk="1" hangingPunct="1">
              <a:spcBef>
                <a:spcPct val="20000"/>
              </a:spcBef>
              <a:buFontTx/>
              <a:buChar char="–"/>
            </a:pPr>
            <a:r>
              <a:rPr lang="en-US">
                <a:solidFill>
                  <a:srgbClr val="000000"/>
                </a:solidFill>
              </a:rPr>
              <a:t>make up cell membranes</a:t>
            </a:r>
          </a:p>
        </p:txBody>
      </p:sp>
      <p:pic>
        <p:nvPicPr>
          <p:cNvPr id="25605" name="Picture 5" descr="82.jpg                                                         0006B018 Macintosh                      BEB7E0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28938"/>
            <a:ext cx="6781800" cy="3852862"/>
          </a:xfrm>
          <a:prstGeom prst="rect">
            <a:avLst/>
          </a:prstGeom>
          <a:noFill/>
          <a:extLst>
            <a:ext uri="{909E8E84-426E-40DD-AFC4-6F175D3DCCD1}">
              <a14:hiddenFill xmlns:a14="http://schemas.microsoft.com/office/drawing/2010/main">
                <a:solidFill>
                  <a:srgbClr val="FFFFFF"/>
                </a:solidFill>
              </a14:hiddenFill>
            </a:ext>
          </a:extLst>
        </p:spPr>
      </p:pic>
      <p:sp>
        <p:nvSpPr>
          <p:cNvPr id="25606" name="Rectangle 6"/>
          <p:cNvSpPr>
            <a:spLocks noChangeArrowheads="1"/>
          </p:cNvSpPr>
          <p:nvPr/>
        </p:nvSpPr>
        <p:spPr bwMode="auto">
          <a:xfrm>
            <a:off x="1071563" y="2435225"/>
            <a:ext cx="47548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dirty="0">
                <a:solidFill>
                  <a:srgbClr val="000000"/>
                </a:solidFill>
              </a:rPr>
              <a:t> used to make </a:t>
            </a:r>
            <a:r>
              <a:rPr lang="en-US" dirty="0" smtClean="0">
                <a:solidFill>
                  <a:srgbClr val="000000"/>
                </a:solidFill>
              </a:rPr>
              <a:t>steroid hormones</a:t>
            </a:r>
            <a:endParaRPr lang="en-US" dirty="0">
              <a:solidFill>
                <a:srgbClr val="000000"/>
              </a:solidFill>
            </a:endParaRPr>
          </a:p>
        </p:txBody>
      </p:sp>
    </p:spTree>
    <p:extLst>
      <p:ext uri="{BB962C8B-B14F-4D97-AF65-F5344CB8AC3E}">
        <p14:creationId xmlns:p14="http://schemas.microsoft.com/office/powerpoint/2010/main" val="118360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Effect transition="in" filter="wipe(left)">
                                      <p:cBhvr>
                                        <p:cTn id="12" dur="500"/>
                                        <p:tgtEl>
                                          <p:spTgt spid="256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4">
                                            <p:txEl>
                                              <p:pRg st="1" end="1"/>
                                            </p:txEl>
                                          </p:spTgt>
                                        </p:tgtEl>
                                        <p:attrNameLst>
                                          <p:attrName>style.visibility</p:attrName>
                                        </p:attrNameLst>
                                      </p:cBhvr>
                                      <p:to>
                                        <p:strVal val="visible"/>
                                      </p:to>
                                    </p:set>
                                    <p:animEffect transition="in" filter="wipe(left)">
                                      <p:cBhvr>
                                        <p:cTn id="17" dur="500"/>
                                        <p:tgtEl>
                                          <p:spTgt spid="2560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wipe(up)">
                                      <p:cBhvr>
                                        <p:cTn id="22" dur="500"/>
                                        <p:tgtEl>
                                          <p:spTgt spid="256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6"/>
                                        </p:tgtEl>
                                        <p:attrNameLst>
                                          <p:attrName>style.visibility</p:attrName>
                                        </p:attrNameLst>
                                      </p:cBhvr>
                                      <p:to>
                                        <p:strVal val="visible"/>
                                      </p:to>
                                    </p:set>
                                    <p:animEffect transition="in" filter="wipe(left)">
                                      <p:cBhvr>
                                        <p:cTn id="2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5" autoUpdateAnimBg="0" advAuto="0"/>
      <p:bldP spid="25604" grpId="0" build="p" bldLvl="2" autoUpdateAnimBg="0"/>
      <p:bldP spid="2560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635000" y="1016000"/>
            <a:ext cx="8305800" cy="457200"/>
          </a:xfrm>
          <a:noFill/>
        </p:spPr>
        <p:txBody>
          <a:bodyPr/>
          <a:lstStyle/>
          <a:p>
            <a:r>
              <a:rPr lang="en-US"/>
              <a:t>Fats and oils have different types of fatty acids. </a:t>
            </a:r>
          </a:p>
        </p:txBody>
      </p:sp>
      <p:pic>
        <p:nvPicPr>
          <p:cNvPr id="26628" name="Picture 4" descr="C:\Documents and Settings\amit.gaur\Desktop\2 nov\0046_bhspe-0102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43213"/>
            <a:ext cx="8178800" cy="2959100"/>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5"/>
          <p:cNvSpPr>
            <a:spLocks noChangeArrowheads="1"/>
          </p:cNvSpPr>
          <p:nvPr/>
        </p:nvSpPr>
        <p:spPr bwMode="auto">
          <a:xfrm>
            <a:off x="635000" y="1574800"/>
            <a:ext cx="6985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saturated fatty acids</a:t>
            </a:r>
          </a:p>
          <a:p>
            <a:pPr marL="742950" lvl="1" indent="-285750" eaLnBrk="1" hangingPunct="1">
              <a:spcBef>
                <a:spcPct val="20000"/>
              </a:spcBef>
              <a:buFontTx/>
              <a:buChar char="–"/>
            </a:pPr>
            <a:r>
              <a:rPr lang="en-US">
                <a:solidFill>
                  <a:srgbClr val="000000"/>
                </a:solidFill>
              </a:rPr>
              <a:t>unsaturated fatty acids</a:t>
            </a:r>
          </a:p>
        </p:txBody>
      </p:sp>
    </p:spTree>
    <p:extLst>
      <p:ext uri="{BB962C8B-B14F-4D97-AF65-F5344CB8AC3E}">
        <p14:creationId xmlns:p14="http://schemas.microsoft.com/office/powerpoint/2010/main" val="684984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xEl>
                                              <p:pRg st="0" end="0"/>
                                            </p:txEl>
                                          </p:spTgt>
                                        </p:tgtEl>
                                        <p:attrNameLst>
                                          <p:attrName>style.visibility</p:attrName>
                                        </p:attrNameLst>
                                      </p:cBhvr>
                                      <p:to>
                                        <p:strVal val="visible"/>
                                      </p:to>
                                    </p:set>
                                    <p:animEffect transition="in" filter="wipe(left)">
                                      <p:cBhvr>
                                        <p:cTn id="12" dur="500"/>
                                        <p:tgtEl>
                                          <p:spTgt spid="2662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9">
                                            <p:txEl>
                                              <p:pRg st="1" end="1"/>
                                            </p:txEl>
                                          </p:spTgt>
                                        </p:tgtEl>
                                        <p:attrNameLst>
                                          <p:attrName>style.visibility</p:attrName>
                                        </p:attrNameLst>
                                      </p:cBhvr>
                                      <p:to>
                                        <p:strVal val="visible"/>
                                      </p:to>
                                    </p:set>
                                    <p:animEffect transition="in" filter="wipe(left)">
                                      <p:cBhvr>
                                        <p:cTn id="17" dur="500"/>
                                        <p:tgtEl>
                                          <p:spTgt spid="2662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wipe(up)">
                                      <p:cBhvr>
                                        <p:cTn id="22"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5" autoUpdateAnimBg="0" advAuto="0"/>
      <p:bldP spid="26629"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22300" y="1003300"/>
            <a:ext cx="8305800" cy="457200"/>
          </a:xfrm>
          <a:noFill/>
        </p:spPr>
        <p:txBody>
          <a:bodyPr/>
          <a:lstStyle/>
          <a:p>
            <a:r>
              <a:rPr lang="en-US"/>
              <a:t>Phospholipids make up all cell membranes.</a:t>
            </a:r>
          </a:p>
        </p:txBody>
      </p:sp>
      <p:sp>
        <p:nvSpPr>
          <p:cNvPr id="27653" name="Rectangle 5"/>
          <p:cNvSpPr>
            <a:spLocks noChangeArrowheads="1"/>
          </p:cNvSpPr>
          <p:nvPr/>
        </p:nvSpPr>
        <p:spPr bwMode="auto">
          <a:xfrm>
            <a:off x="622300" y="1562100"/>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Polar phosphate “head”</a:t>
            </a:r>
          </a:p>
          <a:p>
            <a:pPr marL="742950" lvl="1" indent="-285750" eaLnBrk="1" hangingPunct="1">
              <a:spcBef>
                <a:spcPct val="20000"/>
              </a:spcBef>
              <a:buFontTx/>
              <a:buChar char="–"/>
            </a:pPr>
            <a:r>
              <a:rPr lang="en-US">
                <a:solidFill>
                  <a:srgbClr val="000000"/>
                </a:solidFill>
              </a:rPr>
              <a:t>Nonpolar fatty acid “tails”</a:t>
            </a:r>
          </a:p>
        </p:txBody>
      </p:sp>
      <p:grpSp>
        <p:nvGrpSpPr>
          <p:cNvPr id="27655" name="Group 7"/>
          <p:cNvGrpSpPr>
            <a:grpSpLocks/>
          </p:cNvGrpSpPr>
          <p:nvPr/>
        </p:nvGrpSpPr>
        <p:grpSpPr bwMode="auto">
          <a:xfrm>
            <a:off x="609600" y="2986088"/>
            <a:ext cx="8178800" cy="2671762"/>
            <a:chOff x="384" y="1881"/>
            <a:chExt cx="5152" cy="1683"/>
          </a:xfrm>
        </p:grpSpPr>
        <p:pic>
          <p:nvPicPr>
            <p:cNvPr id="27652" name="Picture 4" descr="C:\Documents and Settings\amit.gaur\Desktop\2 nov\0047_bhspe-010203_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066"/>
              <a:ext cx="5152" cy="1498"/>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432" y="1881"/>
              <a:ext cx="77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Phospholipid</a:t>
              </a:r>
            </a:p>
          </p:txBody>
        </p:sp>
      </p:grpSp>
    </p:spTree>
    <p:extLst>
      <p:ext uri="{BB962C8B-B14F-4D97-AF65-F5344CB8AC3E}">
        <p14:creationId xmlns:p14="http://schemas.microsoft.com/office/powerpoint/2010/main" val="3571494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xEl>
                                              <p:pRg st="0" end="0"/>
                                            </p:txEl>
                                          </p:spTgt>
                                        </p:tgtEl>
                                        <p:attrNameLst>
                                          <p:attrName>style.visibility</p:attrName>
                                        </p:attrNameLst>
                                      </p:cBhvr>
                                      <p:to>
                                        <p:strVal val="visible"/>
                                      </p:to>
                                    </p:set>
                                    <p:animEffect transition="in" filter="wipe(left)">
                                      <p:cBhvr>
                                        <p:cTn id="12" dur="500"/>
                                        <p:tgtEl>
                                          <p:spTgt spid="276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3">
                                            <p:txEl>
                                              <p:pRg st="1" end="1"/>
                                            </p:txEl>
                                          </p:spTgt>
                                        </p:tgtEl>
                                        <p:attrNameLst>
                                          <p:attrName>style.visibility</p:attrName>
                                        </p:attrNameLst>
                                      </p:cBhvr>
                                      <p:to>
                                        <p:strVal val="visible"/>
                                      </p:to>
                                    </p:set>
                                    <p:animEffect transition="in" filter="wipe(left)">
                                      <p:cBhvr>
                                        <p:cTn id="17" dur="500"/>
                                        <p:tgtEl>
                                          <p:spTgt spid="2765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wipe(up)">
                                      <p:cBhvr>
                                        <p:cTn id="22"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5" autoUpdateAnimBg="0" advAuto="0"/>
      <p:bldP spid="27653" grpId="0" build="p" bldLvl="5"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22300" y="1017588"/>
            <a:ext cx="8305800" cy="457200"/>
          </a:xfrm>
          <a:noFill/>
        </p:spPr>
        <p:txBody>
          <a:bodyPr/>
          <a:lstStyle/>
          <a:p>
            <a:r>
              <a:rPr lang="en-US"/>
              <a:t>Proteins are polymers of amino acid monomers.</a:t>
            </a:r>
          </a:p>
        </p:txBody>
      </p:sp>
      <p:pic>
        <p:nvPicPr>
          <p:cNvPr id="28676" name="Picture 4" descr="C:\Documents and Settings\amit.gaur\Desktop\2 nov\0047_bhspe-010203_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81313"/>
            <a:ext cx="4648200" cy="3554412"/>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p:cNvSpPr>
            <a:spLocks noChangeArrowheads="1"/>
          </p:cNvSpPr>
          <p:nvPr/>
        </p:nvSpPr>
        <p:spPr bwMode="auto">
          <a:xfrm>
            <a:off x="622300" y="15748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Twenty different amino acids are used to build proteins in organisms.</a:t>
            </a:r>
          </a:p>
        </p:txBody>
      </p:sp>
    </p:spTree>
    <p:extLst>
      <p:ext uri="{BB962C8B-B14F-4D97-AF65-F5344CB8AC3E}">
        <p14:creationId xmlns:p14="http://schemas.microsoft.com/office/powerpoint/2010/main" val="1911887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7">
                                            <p:txEl>
                                              <p:pRg st="0" end="0"/>
                                            </p:txEl>
                                          </p:spTgt>
                                        </p:tgtEl>
                                        <p:attrNameLst>
                                          <p:attrName>style.visibility</p:attrName>
                                        </p:attrNameLst>
                                      </p:cBhvr>
                                      <p:to>
                                        <p:strVal val="visible"/>
                                      </p:to>
                                    </p:set>
                                    <p:animEffect transition="in" filter="wipe(left)">
                                      <p:cBhvr>
                                        <p:cTn id="12" dur="500"/>
                                        <p:tgtEl>
                                          <p:spTgt spid="286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ipe(up)">
                                      <p:cBhvr>
                                        <p:cTn id="1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autoUpdateAnimBg="0" advAuto="0"/>
      <p:bldP spid="28677"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Each element has different numbers of protons, neutrons, and electrons than each other element</a:t>
            </a:r>
            <a:endParaRPr lang="en-US" dirty="0"/>
          </a:p>
        </p:txBody>
      </p:sp>
      <p:sp>
        <p:nvSpPr>
          <p:cNvPr id="3" name="Content Placeholder 2"/>
          <p:cNvSpPr>
            <a:spLocks noGrp="1"/>
          </p:cNvSpPr>
          <p:nvPr>
            <p:ph idx="1"/>
          </p:nvPr>
        </p:nvSpPr>
        <p:spPr>
          <a:xfrm>
            <a:off x="533400" y="1676400"/>
            <a:ext cx="8305800" cy="2456057"/>
          </a:xfrm>
        </p:spPr>
        <p:txBody>
          <a:bodyPr/>
          <a:lstStyle/>
          <a:p>
            <a:r>
              <a:rPr lang="en-US" dirty="0" smtClean="0"/>
              <a:t>A particular element always has the same number of protons</a:t>
            </a:r>
          </a:p>
          <a:p>
            <a:r>
              <a:rPr lang="en-US" dirty="0" smtClean="0"/>
              <a:t>You know how many protons an element has by looking at the periodic table</a:t>
            </a:r>
          </a:p>
          <a:p>
            <a:r>
              <a:rPr lang="en-US" dirty="0"/>
              <a:t>T</a:t>
            </a:r>
            <a:r>
              <a:rPr lang="en-US" dirty="0" smtClean="0"/>
              <a:t>he atomic number always identifies the number of protons in an atom</a:t>
            </a:r>
          </a:p>
        </p:txBody>
      </p:sp>
      <p:pic>
        <p:nvPicPr>
          <p:cNvPr id="6" name="Picture 2" descr="http://www.amnh.org/ology/features/stufftodo_einstein/images/atom_carbonl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68182"/>
            <a:ext cx="8153400" cy="240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864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22300" y="2387600"/>
            <a:ext cx="8521700" cy="457200"/>
          </a:xfrm>
          <a:noFill/>
        </p:spPr>
        <p:txBody>
          <a:bodyPr/>
          <a:lstStyle/>
          <a:p>
            <a:pPr lvl="1"/>
            <a:r>
              <a:rPr lang="en-US"/>
              <a:t>Amino acids differ in side groups, or R groups.</a:t>
            </a:r>
          </a:p>
        </p:txBody>
      </p:sp>
      <p:pic>
        <p:nvPicPr>
          <p:cNvPr id="29702" name="Picture 6" descr="C:\Documents and Settings\khyati.shah\My Documents\Chapter 2\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3506788"/>
            <a:ext cx="7289800" cy="2949575"/>
          </a:xfrm>
          <a:prstGeom prst="rect">
            <a:avLst/>
          </a:prstGeom>
          <a:noFill/>
          <a:extLst>
            <a:ext uri="{909E8E84-426E-40DD-AFC4-6F175D3DCCD1}">
              <a14:hiddenFill xmlns:a14="http://schemas.microsoft.com/office/drawing/2010/main">
                <a:solidFill>
                  <a:srgbClr val="FFFFFF"/>
                </a:solidFill>
              </a14:hiddenFill>
            </a:ext>
          </a:extLst>
        </p:spPr>
      </p:pic>
      <p:sp>
        <p:nvSpPr>
          <p:cNvPr id="29706" name="Rectangle 10"/>
          <p:cNvSpPr>
            <a:spLocks noChangeArrowheads="1"/>
          </p:cNvSpPr>
          <p:nvPr/>
        </p:nvSpPr>
        <p:spPr bwMode="auto">
          <a:xfrm>
            <a:off x="622300" y="1017588"/>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Proteins are polymers of amino acid monomers.</a:t>
            </a:r>
          </a:p>
        </p:txBody>
      </p:sp>
      <p:sp>
        <p:nvSpPr>
          <p:cNvPr id="29707" name="Rectangle 11"/>
          <p:cNvSpPr>
            <a:spLocks noChangeArrowheads="1"/>
          </p:cNvSpPr>
          <p:nvPr/>
        </p:nvSpPr>
        <p:spPr bwMode="auto">
          <a:xfrm>
            <a:off x="622300" y="15748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Twenty different amino acids are used to build proteins in organisms.</a:t>
            </a:r>
          </a:p>
        </p:txBody>
      </p:sp>
    </p:spTree>
    <p:extLst>
      <p:ext uri="{BB962C8B-B14F-4D97-AF65-F5344CB8AC3E}">
        <p14:creationId xmlns:p14="http://schemas.microsoft.com/office/powerpoint/2010/main" val="4096587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wipe(up)">
                                      <p:cBhvr>
                                        <p:cTn id="12"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advAuto="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22300" y="2832100"/>
            <a:ext cx="8521700" cy="457200"/>
          </a:xfrm>
          <a:noFill/>
        </p:spPr>
        <p:txBody>
          <a:bodyPr/>
          <a:lstStyle/>
          <a:p>
            <a:pPr lvl="1"/>
            <a:r>
              <a:rPr lang="en-US"/>
              <a:t>Amino acids are linked by peptide bonds.</a:t>
            </a:r>
          </a:p>
        </p:txBody>
      </p:sp>
      <p:sp>
        <p:nvSpPr>
          <p:cNvPr id="30727" name="Rectangle 7"/>
          <p:cNvSpPr>
            <a:spLocks noChangeArrowheads="1"/>
          </p:cNvSpPr>
          <p:nvPr/>
        </p:nvSpPr>
        <p:spPr bwMode="auto">
          <a:xfrm>
            <a:off x="622300" y="1017588"/>
            <a:ext cx="852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Proteins are polymers of amino acid monomers.</a:t>
            </a:r>
          </a:p>
        </p:txBody>
      </p:sp>
      <p:pic>
        <p:nvPicPr>
          <p:cNvPr id="30729" name="Picture 9" descr="C:\Documents and Settings\khyati.shah\My Documents\Chapter 2\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22663"/>
            <a:ext cx="7239000" cy="3335337"/>
          </a:xfrm>
          <a:prstGeom prst="rect">
            <a:avLst/>
          </a:prstGeom>
          <a:noFill/>
          <a:extLst>
            <a:ext uri="{909E8E84-426E-40DD-AFC4-6F175D3DCCD1}">
              <a14:hiddenFill xmlns:a14="http://schemas.microsoft.com/office/drawing/2010/main">
                <a:solidFill>
                  <a:srgbClr val="FFFFFF"/>
                </a:solidFill>
              </a14:hiddenFill>
            </a:ext>
          </a:extLst>
        </p:spPr>
      </p:pic>
      <p:sp>
        <p:nvSpPr>
          <p:cNvPr id="30730" name="Rectangle 10"/>
          <p:cNvSpPr>
            <a:spLocks noChangeArrowheads="1"/>
          </p:cNvSpPr>
          <p:nvPr/>
        </p:nvSpPr>
        <p:spPr bwMode="auto">
          <a:xfrm>
            <a:off x="622300" y="2387600"/>
            <a:ext cx="852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Amino acids differ in side groups, or R groups.</a:t>
            </a:r>
          </a:p>
        </p:txBody>
      </p:sp>
      <p:sp>
        <p:nvSpPr>
          <p:cNvPr id="30731" name="Rectangle 11"/>
          <p:cNvSpPr>
            <a:spLocks noChangeArrowheads="1"/>
          </p:cNvSpPr>
          <p:nvPr/>
        </p:nvSpPr>
        <p:spPr bwMode="auto">
          <a:xfrm>
            <a:off x="622300" y="15748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Twenty different amino acids are used to build proteins in organisms.</a:t>
            </a:r>
          </a:p>
        </p:txBody>
      </p:sp>
    </p:spTree>
    <p:extLst>
      <p:ext uri="{BB962C8B-B14F-4D97-AF65-F5344CB8AC3E}">
        <p14:creationId xmlns:p14="http://schemas.microsoft.com/office/powerpoint/2010/main" val="3109425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0729"/>
                                        </p:tgtEl>
                                        <p:attrNameLst>
                                          <p:attrName>style.visibility</p:attrName>
                                        </p:attrNameLst>
                                      </p:cBhvr>
                                      <p:to>
                                        <p:strVal val="visible"/>
                                      </p:to>
                                    </p:set>
                                    <p:animEffect transition="in" filter="wipe(up)">
                                      <p:cBhvr>
                                        <p:cTn id="12"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5" autoUpdateAnimBg="0" advAuto="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22300" y="1016000"/>
            <a:ext cx="8521700" cy="457200"/>
          </a:xfrm>
          <a:noFill/>
        </p:spPr>
        <p:txBody>
          <a:bodyPr/>
          <a:lstStyle/>
          <a:p>
            <a:r>
              <a:rPr lang="en-US"/>
              <a:t>Proteins differ in the number and order of amino acids.</a:t>
            </a:r>
          </a:p>
        </p:txBody>
      </p:sp>
      <p:sp>
        <p:nvSpPr>
          <p:cNvPr id="31762" name="Rectangle 18"/>
          <p:cNvSpPr>
            <a:spLocks noChangeArrowheads="1"/>
          </p:cNvSpPr>
          <p:nvPr/>
        </p:nvSpPr>
        <p:spPr bwMode="auto">
          <a:xfrm>
            <a:off x="622300" y="1574800"/>
            <a:ext cx="852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Amino acids interact to give a protein its shape.</a:t>
            </a:r>
          </a:p>
        </p:txBody>
      </p:sp>
      <p:sp>
        <p:nvSpPr>
          <p:cNvPr id="31763" name="Rectangle 19"/>
          <p:cNvSpPr>
            <a:spLocks noChangeArrowheads="1"/>
          </p:cNvSpPr>
          <p:nvPr/>
        </p:nvSpPr>
        <p:spPr bwMode="auto">
          <a:xfrm>
            <a:off x="533400" y="56388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Incorrect amino acids change a protein’s structure and function.</a:t>
            </a:r>
          </a:p>
        </p:txBody>
      </p:sp>
      <p:grpSp>
        <p:nvGrpSpPr>
          <p:cNvPr id="31768" name="Group 24"/>
          <p:cNvGrpSpPr>
            <a:grpSpLocks/>
          </p:cNvGrpSpPr>
          <p:nvPr/>
        </p:nvGrpSpPr>
        <p:grpSpPr bwMode="auto">
          <a:xfrm>
            <a:off x="990600" y="2057400"/>
            <a:ext cx="6096000" cy="3513138"/>
            <a:chOff x="624" y="1392"/>
            <a:chExt cx="3840" cy="2213"/>
          </a:xfrm>
        </p:grpSpPr>
        <p:grpSp>
          <p:nvGrpSpPr>
            <p:cNvPr id="31764" name="Group 20"/>
            <p:cNvGrpSpPr>
              <a:grpSpLocks/>
            </p:cNvGrpSpPr>
            <p:nvPr/>
          </p:nvGrpSpPr>
          <p:grpSpPr bwMode="auto">
            <a:xfrm>
              <a:off x="1010" y="1392"/>
              <a:ext cx="3454" cy="2213"/>
              <a:chOff x="3298" y="1709"/>
              <a:chExt cx="1678" cy="1075"/>
            </a:xfrm>
          </p:grpSpPr>
          <p:pic>
            <p:nvPicPr>
              <p:cNvPr id="31751" name="Picture 7" descr="bhspe-010203-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 y="1709"/>
                <a:ext cx="1678" cy="1075"/>
              </a:xfrm>
              <a:prstGeom prst="rect">
                <a:avLst/>
              </a:prstGeom>
              <a:noFill/>
              <a:extLst>
                <a:ext uri="{909E8E84-426E-40DD-AFC4-6F175D3DCCD1}">
                  <a14:hiddenFill xmlns:a14="http://schemas.microsoft.com/office/drawing/2010/main">
                    <a:solidFill>
                      <a:srgbClr val="FFFFFF"/>
                    </a:solidFill>
                  </a14:hiddenFill>
                </a:ext>
              </a:extLst>
            </p:spPr>
          </p:pic>
          <p:sp>
            <p:nvSpPr>
              <p:cNvPr id="31757" name="Freeform 13"/>
              <p:cNvSpPr>
                <a:spLocks/>
              </p:cNvSpPr>
              <p:nvPr/>
            </p:nvSpPr>
            <p:spPr bwMode="auto">
              <a:xfrm>
                <a:off x="4242" y="2016"/>
                <a:ext cx="630" cy="499"/>
              </a:xfrm>
              <a:custGeom>
                <a:avLst/>
                <a:gdLst>
                  <a:gd name="T0" fmla="*/ 0 w 672"/>
                  <a:gd name="T1" fmla="*/ 480 h 624"/>
                  <a:gd name="T2" fmla="*/ 192 w 672"/>
                  <a:gd name="T3" fmla="*/ 0 h 624"/>
                  <a:gd name="T4" fmla="*/ 192 w 672"/>
                  <a:gd name="T5" fmla="*/ 432 h 624"/>
                  <a:gd name="T6" fmla="*/ 672 w 672"/>
                  <a:gd name="T7" fmla="*/ 432 h 624"/>
                  <a:gd name="T8" fmla="*/ 144 w 672"/>
                  <a:gd name="T9" fmla="*/ 624 h 624"/>
                  <a:gd name="T10" fmla="*/ 144 w 672"/>
                  <a:gd name="T11" fmla="*/ 480 h 624"/>
                  <a:gd name="T12" fmla="*/ 0 w 672"/>
                  <a:gd name="T13" fmla="*/ 480 h 624"/>
                </a:gdLst>
                <a:ahLst/>
                <a:cxnLst>
                  <a:cxn ang="0">
                    <a:pos x="T0" y="T1"/>
                  </a:cxn>
                  <a:cxn ang="0">
                    <a:pos x="T2" y="T3"/>
                  </a:cxn>
                  <a:cxn ang="0">
                    <a:pos x="T4" y="T5"/>
                  </a:cxn>
                  <a:cxn ang="0">
                    <a:pos x="T6" y="T7"/>
                  </a:cxn>
                  <a:cxn ang="0">
                    <a:pos x="T8" y="T9"/>
                  </a:cxn>
                  <a:cxn ang="0">
                    <a:pos x="T10" y="T11"/>
                  </a:cxn>
                  <a:cxn ang="0">
                    <a:pos x="T12" y="T13"/>
                  </a:cxn>
                </a:cxnLst>
                <a:rect l="0" t="0" r="r" b="b"/>
                <a:pathLst>
                  <a:path w="672" h="624">
                    <a:moveTo>
                      <a:pt x="0" y="480"/>
                    </a:moveTo>
                    <a:lnTo>
                      <a:pt x="192" y="0"/>
                    </a:lnTo>
                    <a:lnTo>
                      <a:pt x="192" y="432"/>
                    </a:lnTo>
                    <a:lnTo>
                      <a:pt x="672" y="432"/>
                    </a:lnTo>
                    <a:lnTo>
                      <a:pt x="144" y="624"/>
                    </a:lnTo>
                    <a:lnTo>
                      <a:pt x="144" y="480"/>
                    </a:lnTo>
                    <a:lnTo>
                      <a:pt x="0" y="480"/>
                    </a:lnTo>
                    <a:close/>
                  </a:path>
                </a:pathLst>
              </a:custGeom>
              <a:solidFill>
                <a:srgbClr val="A6DBF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1754" name="Rectangle 10"/>
              <p:cNvSpPr>
                <a:spLocks noChangeArrowheads="1"/>
              </p:cNvSpPr>
              <p:nvPr/>
            </p:nvSpPr>
            <p:spPr bwMode="auto">
              <a:xfrm>
                <a:off x="4242" y="2400"/>
                <a:ext cx="135" cy="115"/>
              </a:xfrm>
              <a:prstGeom prst="rect">
                <a:avLst/>
              </a:prstGeom>
              <a:noFill/>
              <a:ln w="9525">
                <a:solidFill>
                  <a:srgbClr val="1864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1755" name="Rectangle 11"/>
              <p:cNvSpPr>
                <a:spLocks noChangeArrowheads="1"/>
              </p:cNvSpPr>
              <p:nvPr/>
            </p:nvSpPr>
            <p:spPr bwMode="auto">
              <a:xfrm>
                <a:off x="4422" y="2016"/>
                <a:ext cx="450" cy="346"/>
              </a:xfrm>
              <a:prstGeom prst="rect">
                <a:avLst/>
              </a:prstGeom>
              <a:noFill/>
              <a:ln w="9525">
                <a:solidFill>
                  <a:srgbClr val="1864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1758" name="Rectangle 14"/>
              <p:cNvSpPr>
                <a:spLocks noChangeArrowheads="1"/>
              </p:cNvSpPr>
              <p:nvPr/>
            </p:nvSpPr>
            <p:spPr bwMode="auto">
              <a:xfrm>
                <a:off x="4242" y="2638"/>
                <a:ext cx="426" cy="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000000"/>
                    </a:solidFill>
                  </a:rPr>
                  <a:t>hydrogen bond</a:t>
                </a:r>
              </a:p>
            </p:txBody>
          </p:sp>
          <p:sp>
            <p:nvSpPr>
              <p:cNvPr id="31760" name="Line 16"/>
              <p:cNvSpPr>
                <a:spLocks noChangeShapeType="1"/>
              </p:cNvSpPr>
              <p:nvPr/>
            </p:nvSpPr>
            <p:spPr bwMode="auto">
              <a:xfrm flipV="1">
                <a:off x="4647" y="2208"/>
                <a:ext cx="0" cy="4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grpSp>
          <p:nvGrpSpPr>
            <p:cNvPr id="31767" name="Group 23"/>
            <p:cNvGrpSpPr>
              <a:grpSpLocks/>
            </p:cNvGrpSpPr>
            <p:nvPr/>
          </p:nvGrpSpPr>
          <p:grpSpPr bwMode="auto">
            <a:xfrm>
              <a:off x="624" y="2688"/>
              <a:ext cx="1056" cy="192"/>
              <a:chOff x="624" y="2688"/>
              <a:chExt cx="1056" cy="192"/>
            </a:xfrm>
          </p:grpSpPr>
          <p:sp>
            <p:nvSpPr>
              <p:cNvPr id="31765" name="Text Box 21"/>
              <p:cNvSpPr txBox="1">
                <a:spLocks noChangeArrowheads="1"/>
              </p:cNvSpPr>
              <p:nvPr/>
            </p:nvSpPr>
            <p:spPr bwMode="auto">
              <a:xfrm>
                <a:off x="624" y="2688"/>
                <a:ext cx="7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0000"/>
                    </a:solidFill>
                  </a:rPr>
                  <a:t>Hemoglobin</a:t>
                </a:r>
                <a:endParaRPr lang="en-US">
                  <a:solidFill>
                    <a:srgbClr val="000000"/>
                  </a:solidFill>
                </a:endParaRPr>
              </a:p>
            </p:txBody>
          </p:sp>
          <p:sp>
            <p:nvSpPr>
              <p:cNvPr id="31766" name="Line 22"/>
              <p:cNvSpPr>
                <a:spLocks noChangeShapeType="1"/>
              </p:cNvSpPr>
              <p:nvPr/>
            </p:nvSpPr>
            <p:spPr bwMode="auto">
              <a:xfrm>
                <a:off x="1344"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Tree>
    <p:extLst>
      <p:ext uri="{BB962C8B-B14F-4D97-AF65-F5344CB8AC3E}">
        <p14:creationId xmlns:p14="http://schemas.microsoft.com/office/powerpoint/2010/main" val="473060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62">
                                            <p:txEl>
                                              <p:pRg st="0" end="0"/>
                                            </p:txEl>
                                          </p:spTgt>
                                        </p:tgtEl>
                                        <p:attrNameLst>
                                          <p:attrName>style.visibility</p:attrName>
                                        </p:attrNameLst>
                                      </p:cBhvr>
                                      <p:to>
                                        <p:strVal val="visible"/>
                                      </p:to>
                                    </p:set>
                                    <p:animEffect transition="in" filter="wipe(left)">
                                      <p:cBhvr>
                                        <p:cTn id="12" dur="500"/>
                                        <p:tgtEl>
                                          <p:spTgt spid="3176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1768"/>
                                        </p:tgtEl>
                                        <p:attrNameLst>
                                          <p:attrName>style.visibility</p:attrName>
                                        </p:attrNameLst>
                                      </p:cBhvr>
                                      <p:to>
                                        <p:strVal val="visible"/>
                                      </p:to>
                                    </p:set>
                                    <p:animEffect transition="in" filter="wipe(up)">
                                      <p:cBhvr>
                                        <p:cTn id="17" dur="500"/>
                                        <p:tgtEl>
                                          <p:spTgt spid="317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63">
                                            <p:txEl>
                                              <p:pRg st="0" end="0"/>
                                            </p:txEl>
                                          </p:spTgt>
                                        </p:tgtEl>
                                        <p:attrNameLst>
                                          <p:attrName>style.visibility</p:attrName>
                                        </p:attrNameLst>
                                      </p:cBhvr>
                                      <p:to>
                                        <p:strVal val="visible"/>
                                      </p:to>
                                    </p:set>
                                    <p:animEffect transition="in" filter="wipe(left)">
                                      <p:cBhvr>
                                        <p:cTn id="22" dur="500"/>
                                        <p:tgtEl>
                                          <p:spTgt spid="317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5" autoUpdateAnimBg="0" advAuto="0"/>
      <p:bldP spid="31762" grpId="0" build="p" bldLvl="5" autoUpdateAnimBg="0"/>
      <p:bldP spid="31763" grpId="0" build="p" bldLvl="5"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622300" y="1016000"/>
            <a:ext cx="8521700" cy="822325"/>
          </a:xfrm>
          <a:noFill/>
        </p:spPr>
        <p:txBody>
          <a:bodyPr/>
          <a:lstStyle/>
          <a:p>
            <a:r>
              <a:rPr lang="en-US"/>
              <a:t>Nucleic acids are polymers of monomers called nucleotides.</a:t>
            </a:r>
          </a:p>
        </p:txBody>
      </p:sp>
      <p:pic>
        <p:nvPicPr>
          <p:cNvPr id="32772" name="Picture 4" descr="bhspe-03080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57400"/>
            <a:ext cx="39052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2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ipe(up)">
                                      <p:cBhvr>
                                        <p:cTn id="1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5" autoUpdateAnimBg="0" advAuto="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622300" y="1946275"/>
            <a:ext cx="7835900" cy="822325"/>
          </a:xfrm>
          <a:noFill/>
        </p:spPr>
        <p:txBody>
          <a:bodyPr/>
          <a:lstStyle/>
          <a:p>
            <a:pPr lvl="1"/>
            <a:r>
              <a:rPr lang="en-US"/>
              <a:t>Nucleotides are made of a sugar, phosphate group, and a nitrogen base.</a:t>
            </a:r>
          </a:p>
        </p:txBody>
      </p:sp>
      <p:grpSp>
        <p:nvGrpSpPr>
          <p:cNvPr id="33804" name="Group 12"/>
          <p:cNvGrpSpPr>
            <a:grpSpLocks/>
          </p:cNvGrpSpPr>
          <p:nvPr/>
        </p:nvGrpSpPr>
        <p:grpSpPr bwMode="auto">
          <a:xfrm>
            <a:off x="990600" y="3127375"/>
            <a:ext cx="8915400" cy="3044825"/>
            <a:chOff x="1392" y="2188"/>
            <a:chExt cx="3792" cy="1295"/>
          </a:xfrm>
        </p:grpSpPr>
        <p:pic>
          <p:nvPicPr>
            <p:cNvPr id="33796" name="Picture 4" descr="bhspe-03080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2352"/>
              <a:ext cx="2280" cy="990"/>
            </a:xfrm>
            <a:prstGeom prst="rect">
              <a:avLst/>
            </a:prstGeom>
            <a:noFill/>
            <a:extLst>
              <a:ext uri="{909E8E84-426E-40DD-AFC4-6F175D3DCCD1}">
                <a14:hiddenFill xmlns:a14="http://schemas.microsoft.com/office/drawing/2010/main">
                  <a:solidFill>
                    <a:srgbClr val="FFFFFF"/>
                  </a:solidFill>
                </a14:hiddenFill>
              </a:ext>
            </a:extLst>
          </p:spPr>
        </p:pic>
        <p:sp>
          <p:nvSpPr>
            <p:cNvPr id="33799" name="Rectangle 7"/>
            <p:cNvSpPr>
              <a:spLocks noChangeArrowheads="1"/>
            </p:cNvSpPr>
            <p:nvPr/>
          </p:nvSpPr>
          <p:spPr bwMode="auto">
            <a:xfrm>
              <a:off x="1392" y="2217"/>
              <a:ext cx="725" cy="124"/>
            </a:xfrm>
            <a:prstGeom prst="rect">
              <a:avLst/>
            </a:prstGeom>
            <a:noFill/>
            <a:ln>
              <a:noFill/>
            </a:ln>
            <a:effectLst/>
            <a:extLst>
              <a:ext uri="{909E8E84-426E-40DD-AFC4-6F175D3DCCD1}">
                <a14:hiddenFill xmlns:a14="http://schemas.microsoft.com/office/drawing/2010/main">
                  <a:solidFill>
                    <a:srgbClr val="1864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186496"/>
                  </a:solidFill>
                </a:rPr>
                <a:t>A phosphate group</a:t>
              </a:r>
            </a:p>
          </p:txBody>
        </p:sp>
        <p:sp>
          <p:nvSpPr>
            <p:cNvPr id="33800" name="Rectangle 8"/>
            <p:cNvSpPr>
              <a:spLocks noChangeArrowheads="1"/>
            </p:cNvSpPr>
            <p:nvPr/>
          </p:nvSpPr>
          <p:spPr bwMode="auto">
            <a:xfrm>
              <a:off x="3408" y="2188"/>
              <a:ext cx="177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300" b="1">
                  <a:solidFill>
                    <a:srgbClr val="46784E"/>
                  </a:solidFill>
                </a:rPr>
                <a:t>nitrogen-containing molecule,</a:t>
              </a:r>
              <a:br>
                <a:rPr lang="en-US" sz="1300" b="1">
                  <a:solidFill>
                    <a:srgbClr val="46784E"/>
                  </a:solidFill>
                </a:rPr>
              </a:br>
              <a:r>
                <a:rPr lang="en-US" sz="1300" b="1">
                  <a:solidFill>
                    <a:srgbClr val="46784E"/>
                  </a:solidFill>
                </a:rPr>
                <a:t>called a base</a:t>
              </a:r>
            </a:p>
          </p:txBody>
        </p:sp>
        <p:sp>
          <p:nvSpPr>
            <p:cNvPr id="33801" name="Rectangle 9"/>
            <p:cNvSpPr>
              <a:spLocks noChangeArrowheads="1"/>
            </p:cNvSpPr>
            <p:nvPr/>
          </p:nvSpPr>
          <p:spPr bwMode="auto">
            <a:xfrm>
              <a:off x="1814" y="3360"/>
              <a:ext cx="752"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00" b="1">
                  <a:solidFill>
                    <a:srgbClr val="186496"/>
                  </a:solidFill>
                </a:rPr>
                <a:t>deoxyribose (sugar)</a:t>
              </a:r>
            </a:p>
          </p:txBody>
        </p:sp>
      </p:grpSp>
      <p:sp>
        <p:nvSpPr>
          <p:cNvPr id="33803" name="Rectangle 11"/>
          <p:cNvSpPr>
            <a:spLocks noChangeArrowheads="1"/>
          </p:cNvSpPr>
          <p:nvPr/>
        </p:nvSpPr>
        <p:spPr bwMode="auto">
          <a:xfrm>
            <a:off x="622300" y="1016000"/>
            <a:ext cx="852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Nucleic acids are polymers of monomers called nucleotides.</a:t>
            </a:r>
          </a:p>
        </p:txBody>
      </p:sp>
    </p:spTree>
    <p:extLst>
      <p:ext uri="{BB962C8B-B14F-4D97-AF65-F5344CB8AC3E}">
        <p14:creationId xmlns:p14="http://schemas.microsoft.com/office/powerpoint/2010/main" val="2512788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3804"/>
                                        </p:tgtEl>
                                        <p:attrNameLst>
                                          <p:attrName>style.visibility</p:attrName>
                                        </p:attrNameLst>
                                      </p:cBhvr>
                                      <p:to>
                                        <p:strVal val="visible"/>
                                      </p:to>
                                    </p:set>
                                    <p:animEffect transition="in" filter="wipe(up)">
                                      <p:cBhvr>
                                        <p:cTn id="12" dur="5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5" autoUpdateAnimBg="0" advAuto="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622300" y="2743200"/>
            <a:ext cx="3797300" cy="830997"/>
          </a:xfrm>
          <a:noFill/>
        </p:spPr>
        <p:txBody>
          <a:bodyPr/>
          <a:lstStyle/>
          <a:p>
            <a:pPr lvl="1"/>
            <a:r>
              <a:rPr lang="en-US" dirty="0"/>
              <a:t>DNA stores genetic </a:t>
            </a:r>
            <a:r>
              <a:rPr lang="en-US" dirty="0" smtClean="0"/>
              <a:t>information .</a:t>
            </a:r>
            <a:endParaRPr lang="en-US" dirty="0"/>
          </a:p>
        </p:txBody>
      </p:sp>
      <p:sp>
        <p:nvSpPr>
          <p:cNvPr id="34820" name="Rectangle 4"/>
          <p:cNvSpPr>
            <a:spLocks noChangeArrowheads="1"/>
          </p:cNvSpPr>
          <p:nvPr/>
        </p:nvSpPr>
        <p:spPr bwMode="auto">
          <a:xfrm>
            <a:off x="622300" y="1016000"/>
            <a:ext cx="852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Nucleic acids are polymers of monomers called nucleotides.</a:t>
            </a:r>
          </a:p>
        </p:txBody>
      </p:sp>
      <p:sp>
        <p:nvSpPr>
          <p:cNvPr id="34821" name="Rectangle 5"/>
          <p:cNvSpPr>
            <a:spLocks noChangeArrowheads="1"/>
          </p:cNvSpPr>
          <p:nvPr/>
        </p:nvSpPr>
        <p:spPr bwMode="auto">
          <a:xfrm>
            <a:off x="622300" y="1943100"/>
            <a:ext cx="7835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Nucleotides are made of a sugar, phosphate group, and a nitrogen base.</a:t>
            </a:r>
          </a:p>
        </p:txBody>
      </p:sp>
      <p:sp>
        <p:nvSpPr>
          <p:cNvPr id="34822" name="Rectangle 6"/>
          <p:cNvSpPr>
            <a:spLocks noChangeArrowheads="1"/>
          </p:cNvSpPr>
          <p:nvPr/>
        </p:nvSpPr>
        <p:spPr bwMode="auto">
          <a:xfrm>
            <a:off x="622300" y="4724400"/>
            <a:ext cx="8521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dirty="0">
                <a:solidFill>
                  <a:srgbClr val="000000"/>
                </a:solidFill>
              </a:rPr>
              <a:t>RNA </a:t>
            </a:r>
            <a:r>
              <a:rPr lang="en-US" dirty="0" smtClean="0">
                <a:solidFill>
                  <a:srgbClr val="000000"/>
                </a:solidFill>
              </a:rPr>
              <a:t>is used to build proteins</a:t>
            </a:r>
            <a:r>
              <a:rPr lang="en-US" dirty="0">
                <a:solidFill>
                  <a:srgbClr val="000000"/>
                </a:solidFill>
              </a:rPr>
              <a:t>.</a:t>
            </a:r>
          </a:p>
        </p:txBody>
      </p:sp>
      <p:grpSp>
        <p:nvGrpSpPr>
          <p:cNvPr id="34828" name="Group 12"/>
          <p:cNvGrpSpPr>
            <a:grpSpLocks/>
          </p:cNvGrpSpPr>
          <p:nvPr/>
        </p:nvGrpSpPr>
        <p:grpSpPr bwMode="auto">
          <a:xfrm>
            <a:off x="4343400" y="2895600"/>
            <a:ext cx="4114800" cy="1787525"/>
            <a:chOff x="2736" y="1824"/>
            <a:chExt cx="2592" cy="1126"/>
          </a:xfrm>
        </p:grpSpPr>
        <p:pic>
          <p:nvPicPr>
            <p:cNvPr id="34824" name="Picture 8" descr="bhspe-030804-004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 y="1824"/>
              <a:ext cx="2592" cy="1126"/>
            </a:xfrm>
            <a:prstGeom prst="rect">
              <a:avLst/>
            </a:prstGeom>
            <a:noFill/>
            <a:extLst>
              <a:ext uri="{909E8E84-426E-40DD-AFC4-6F175D3DCCD1}">
                <a14:hiddenFill xmlns:a14="http://schemas.microsoft.com/office/drawing/2010/main">
                  <a:solidFill>
                    <a:srgbClr val="FFFFFF"/>
                  </a:solidFill>
                </a14:hiddenFill>
              </a:ext>
            </a:extLst>
          </p:spPr>
        </p:pic>
        <p:sp>
          <p:nvSpPr>
            <p:cNvPr id="34826" name="Text Box 10"/>
            <p:cNvSpPr txBox="1">
              <a:spLocks noChangeArrowheads="1"/>
            </p:cNvSpPr>
            <p:nvPr/>
          </p:nvSpPr>
          <p:spPr bwMode="auto">
            <a:xfrm>
              <a:off x="2736" y="1854"/>
              <a:ext cx="4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00"/>
                  </a:solidFill>
                </a:rPr>
                <a:t>DNA</a:t>
              </a:r>
              <a:endParaRPr lang="en-US">
                <a:solidFill>
                  <a:srgbClr val="000000"/>
                </a:solidFill>
              </a:endParaRPr>
            </a:p>
          </p:txBody>
        </p:sp>
      </p:grpSp>
      <p:grpSp>
        <p:nvGrpSpPr>
          <p:cNvPr id="34829" name="Group 13"/>
          <p:cNvGrpSpPr>
            <a:grpSpLocks/>
          </p:cNvGrpSpPr>
          <p:nvPr/>
        </p:nvGrpSpPr>
        <p:grpSpPr bwMode="auto">
          <a:xfrm>
            <a:off x="4343400" y="4889500"/>
            <a:ext cx="4038600" cy="1757363"/>
            <a:chOff x="2736" y="3120"/>
            <a:chExt cx="2544" cy="1107"/>
          </a:xfrm>
        </p:grpSpPr>
        <p:pic>
          <p:nvPicPr>
            <p:cNvPr id="34825" name="Picture 9" descr="bhspe-030804-00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 y="3120"/>
              <a:ext cx="2544" cy="1107"/>
            </a:xfrm>
            <a:prstGeom prst="rect">
              <a:avLst/>
            </a:prstGeom>
            <a:noFill/>
            <a:extLst>
              <a:ext uri="{909E8E84-426E-40DD-AFC4-6F175D3DCCD1}">
                <a14:hiddenFill xmlns:a14="http://schemas.microsoft.com/office/drawing/2010/main">
                  <a:solidFill>
                    <a:srgbClr val="FFFFFF"/>
                  </a:solidFill>
                </a14:hiddenFill>
              </a:ext>
            </a:extLst>
          </p:spPr>
        </p:pic>
        <p:sp>
          <p:nvSpPr>
            <p:cNvPr id="34827" name="Text Box 11"/>
            <p:cNvSpPr txBox="1">
              <a:spLocks noChangeArrowheads="1"/>
            </p:cNvSpPr>
            <p:nvPr/>
          </p:nvSpPr>
          <p:spPr bwMode="auto">
            <a:xfrm>
              <a:off x="2736" y="3142"/>
              <a:ext cx="4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00"/>
                  </a:solidFill>
                </a:rPr>
                <a:t>RNA</a:t>
              </a:r>
              <a:endParaRPr lang="en-US">
                <a:solidFill>
                  <a:srgbClr val="000000"/>
                </a:solidFill>
              </a:endParaRPr>
            </a:p>
          </p:txBody>
        </p:sp>
      </p:grpSp>
    </p:spTree>
    <p:extLst>
      <p:ext uri="{BB962C8B-B14F-4D97-AF65-F5344CB8AC3E}">
        <p14:creationId xmlns:p14="http://schemas.microsoft.com/office/powerpoint/2010/main" val="3965531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4828"/>
                                        </p:tgtEl>
                                        <p:attrNameLst>
                                          <p:attrName>style.visibility</p:attrName>
                                        </p:attrNameLst>
                                      </p:cBhvr>
                                      <p:to>
                                        <p:strVal val="visible"/>
                                      </p:to>
                                    </p:set>
                                    <p:animEffect transition="in" filter="wipe(up)">
                                      <p:cBhvr>
                                        <p:cTn id="12" dur="500"/>
                                        <p:tgtEl>
                                          <p:spTgt spid="348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22">
                                            <p:txEl>
                                              <p:pRg st="0" end="0"/>
                                            </p:txEl>
                                          </p:spTgt>
                                        </p:tgtEl>
                                        <p:attrNameLst>
                                          <p:attrName>style.visibility</p:attrName>
                                        </p:attrNameLst>
                                      </p:cBhvr>
                                      <p:to>
                                        <p:strVal val="visible"/>
                                      </p:to>
                                    </p:set>
                                    <p:animEffect transition="in" filter="wipe(left)">
                                      <p:cBhvr>
                                        <p:cTn id="17" dur="500"/>
                                        <p:tgtEl>
                                          <p:spTgt spid="3482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4829"/>
                                        </p:tgtEl>
                                        <p:attrNameLst>
                                          <p:attrName>style.visibility</p:attrName>
                                        </p:attrNameLst>
                                      </p:cBhvr>
                                      <p:to>
                                        <p:strVal val="visible"/>
                                      </p:to>
                                    </p:set>
                                    <p:animEffect transition="in" filter="wipe(up)">
                                      <p:cBhvr>
                                        <p:cTn id="22" dur="5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advAuto="0"/>
      <p:bldP spid="34822" grpId="0" build="p" bldLvl="2"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smtClean="0"/>
              <a:t>What is the relationship between a polymer and a monomer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0323168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200329"/>
          </a:xfrm>
        </p:spPr>
        <p:txBody>
          <a:bodyPr/>
          <a:lstStyle/>
          <a:p>
            <a:r>
              <a:rPr lang="en-US" dirty="0" smtClean="0"/>
              <a:t>Explain how both nucleic acids and proteins are </a:t>
            </a:r>
            <a:r>
              <a:rPr lang="en-US" dirty="0" err="1" smtClean="0"/>
              <a:t>are</a:t>
            </a:r>
            <a:r>
              <a:rPr lang="en-US" dirty="0" smtClean="0"/>
              <a:t> polymers. Be sure to describe the monomers that make up the polymers.</a:t>
            </a:r>
            <a:endParaRPr lang="en-US" dirty="0"/>
          </a:p>
        </p:txBody>
      </p:sp>
      <p:sp>
        <p:nvSpPr>
          <p:cNvPr id="3" name="Content Placeholder 2"/>
          <p:cNvSpPr>
            <a:spLocks noGrp="1"/>
          </p:cNvSpPr>
          <p:nvPr>
            <p:ph idx="1"/>
          </p:nvPr>
        </p:nvSpPr>
        <p:spPr>
          <a:xfrm>
            <a:off x="3292478" y="3048000"/>
            <a:ext cx="2589212" cy="2133600"/>
          </a:xfrm>
        </p:spPr>
        <p:txBody>
          <a:bodyPr/>
          <a:lstStyle/>
          <a:p>
            <a:r>
              <a:rPr lang="en-US" dirty="0" smtClean="0"/>
              <a:t>They’re both polymers because they’re both made of smaller units bonded together</a:t>
            </a:r>
          </a:p>
        </p:txBody>
      </p:sp>
      <p:grpSp>
        <p:nvGrpSpPr>
          <p:cNvPr id="6" name="Group 5"/>
          <p:cNvGrpSpPr/>
          <p:nvPr/>
        </p:nvGrpSpPr>
        <p:grpSpPr>
          <a:xfrm>
            <a:off x="1" y="1828800"/>
            <a:ext cx="8991600" cy="4758104"/>
            <a:chOff x="609600" y="2209800"/>
            <a:chExt cx="7315200" cy="3962400"/>
          </a:xfrm>
        </p:grpSpPr>
        <p:sp>
          <p:nvSpPr>
            <p:cNvPr id="4" name="Oval 3"/>
            <p:cNvSpPr/>
            <p:nvPr/>
          </p:nvSpPr>
          <p:spPr bwMode="auto">
            <a:xfrm>
              <a:off x="609600" y="2209800"/>
              <a:ext cx="4648200" cy="3886200"/>
            </a:xfrm>
            <a:prstGeom prst="ellipse">
              <a:avLst/>
            </a:prstGeom>
            <a:solidFill>
              <a:schemeClr val="accent1">
                <a:alpha val="3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3276600" y="2286000"/>
              <a:ext cx="4648200" cy="3886200"/>
            </a:xfrm>
            <a:prstGeom prst="ellipse">
              <a:avLst/>
            </a:prstGeom>
            <a:solidFill>
              <a:schemeClr val="accent1">
                <a:alpha val="3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7" name="TextBox 6"/>
          <p:cNvSpPr txBox="1"/>
          <p:nvPr/>
        </p:nvSpPr>
        <p:spPr>
          <a:xfrm>
            <a:off x="1981200" y="2095499"/>
            <a:ext cx="2057400" cy="461665"/>
          </a:xfrm>
          <a:prstGeom prst="rect">
            <a:avLst/>
          </a:prstGeom>
          <a:noFill/>
        </p:spPr>
        <p:txBody>
          <a:bodyPr wrap="square" rtlCol="0">
            <a:spAutoFit/>
          </a:bodyPr>
          <a:lstStyle/>
          <a:p>
            <a:r>
              <a:rPr lang="en-US" dirty="0" smtClean="0"/>
              <a:t>Proteins</a:t>
            </a:r>
            <a:endParaRPr lang="en-US" dirty="0"/>
          </a:p>
        </p:txBody>
      </p:sp>
      <p:sp>
        <p:nvSpPr>
          <p:cNvPr id="8" name="TextBox 7"/>
          <p:cNvSpPr txBox="1"/>
          <p:nvPr/>
        </p:nvSpPr>
        <p:spPr>
          <a:xfrm>
            <a:off x="5486400" y="2095498"/>
            <a:ext cx="2057400" cy="461665"/>
          </a:xfrm>
          <a:prstGeom prst="rect">
            <a:avLst/>
          </a:prstGeom>
          <a:noFill/>
        </p:spPr>
        <p:txBody>
          <a:bodyPr wrap="square" rtlCol="0">
            <a:spAutoFit/>
          </a:bodyPr>
          <a:lstStyle/>
          <a:p>
            <a:r>
              <a:rPr lang="en-US" dirty="0" smtClean="0"/>
              <a:t>Nucleic Acids</a:t>
            </a:r>
            <a:endParaRPr lang="en-US" dirty="0"/>
          </a:p>
        </p:txBody>
      </p:sp>
    </p:spTree>
    <p:extLst>
      <p:ext uri="{BB962C8B-B14F-4D97-AF65-F5344CB8AC3E}">
        <p14:creationId xmlns:p14="http://schemas.microsoft.com/office/powerpoint/2010/main" val="23111349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carbohydrates and lipids similar? How are they different</a:t>
            </a:r>
            <a:endParaRPr lang="en-US" dirty="0"/>
          </a:p>
        </p:txBody>
      </p:sp>
      <p:sp>
        <p:nvSpPr>
          <p:cNvPr id="4" name="Text Placeholder 3"/>
          <p:cNvSpPr>
            <a:spLocks noGrp="1"/>
          </p:cNvSpPr>
          <p:nvPr>
            <p:ph type="body" idx="4294967295"/>
          </p:nvPr>
        </p:nvSpPr>
        <p:spPr>
          <a:xfrm>
            <a:off x="1143000" y="1752600"/>
            <a:ext cx="4040188" cy="461962"/>
          </a:xfrm>
        </p:spPr>
        <p:txBody>
          <a:bodyPr/>
          <a:lstStyle/>
          <a:p>
            <a:pPr marL="0" indent="0">
              <a:buNone/>
            </a:pPr>
            <a:r>
              <a:rPr lang="en-US" dirty="0" smtClean="0"/>
              <a:t>Carbohydrates </a:t>
            </a:r>
            <a:endParaRPr lang="en-US" dirty="0"/>
          </a:p>
        </p:txBody>
      </p:sp>
      <p:sp>
        <p:nvSpPr>
          <p:cNvPr id="6" name="Text Placeholder 5"/>
          <p:cNvSpPr>
            <a:spLocks noGrp="1"/>
          </p:cNvSpPr>
          <p:nvPr>
            <p:ph type="body" sz="quarter" idx="4294967295"/>
          </p:nvPr>
        </p:nvSpPr>
        <p:spPr>
          <a:xfrm>
            <a:off x="5410200" y="1600200"/>
            <a:ext cx="4041775" cy="461962"/>
          </a:xfrm>
        </p:spPr>
        <p:txBody>
          <a:bodyPr/>
          <a:lstStyle/>
          <a:p>
            <a:pPr marL="0" indent="0">
              <a:buNone/>
            </a:pPr>
            <a:r>
              <a:rPr lang="en-US" dirty="0" smtClean="0"/>
              <a:t>Lipids </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004300"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14700" y="2286000"/>
            <a:ext cx="2552700" cy="3416320"/>
          </a:xfrm>
          <a:prstGeom prst="rect">
            <a:avLst/>
          </a:prstGeom>
          <a:noFill/>
        </p:spPr>
        <p:txBody>
          <a:bodyPr wrap="square" rtlCol="0">
            <a:spAutoFit/>
          </a:bodyPr>
          <a:lstStyle/>
          <a:p>
            <a:pPr algn="ctr"/>
            <a:r>
              <a:rPr lang="en-US" dirty="0" smtClean="0"/>
              <a:t>-Both </a:t>
            </a:r>
          </a:p>
          <a:p>
            <a:pPr algn="ctr"/>
            <a:r>
              <a:rPr lang="en-US" dirty="0" smtClean="0"/>
              <a:t>made of </a:t>
            </a:r>
          </a:p>
          <a:p>
            <a:pPr algn="ctr"/>
            <a:r>
              <a:rPr lang="en-US" dirty="0" smtClean="0"/>
              <a:t>__________</a:t>
            </a:r>
          </a:p>
          <a:p>
            <a:pPr algn="ctr"/>
            <a:r>
              <a:rPr lang="en-US" dirty="0" smtClean="0"/>
              <a:t>-Broken down as a source of energy</a:t>
            </a:r>
          </a:p>
          <a:p>
            <a:pPr algn="ctr"/>
            <a:r>
              <a:rPr lang="en-US" dirty="0" smtClean="0"/>
              <a:t>-Have some structural functions</a:t>
            </a:r>
            <a:endParaRPr lang="en-US" dirty="0"/>
          </a:p>
        </p:txBody>
      </p:sp>
      <p:sp>
        <p:nvSpPr>
          <p:cNvPr id="10" name="TextBox 9"/>
          <p:cNvSpPr txBox="1"/>
          <p:nvPr/>
        </p:nvSpPr>
        <p:spPr>
          <a:xfrm>
            <a:off x="5867400" y="2438400"/>
            <a:ext cx="2286000" cy="830997"/>
          </a:xfrm>
          <a:prstGeom prst="rect">
            <a:avLst/>
          </a:prstGeom>
          <a:noFill/>
        </p:spPr>
        <p:txBody>
          <a:bodyPr wrap="square" rtlCol="0">
            <a:spAutoFit/>
          </a:bodyPr>
          <a:lstStyle/>
          <a:p>
            <a:endParaRPr lang="en-US" dirty="0"/>
          </a:p>
          <a:p>
            <a:endParaRPr lang="en-US" dirty="0"/>
          </a:p>
        </p:txBody>
      </p:sp>
      <p:sp>
        <p:nvSpPr>
          <p:cNvPr id="11" name="Left Arrow 10"/>
          <p:cNvSpPr/>
          <p:nvPr/>
        </p:nvSpPr>
        <p:spPr bwMode="auto">
          <a:xfrm rot="9363936">
            <a:off x="5092699" y="4127500"/>
            <a:ext cx="800100" cy="152400"/>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 name="Left Arrow 12"/>
          <p:cNvSpPr/>
          <p:nvPr/>
        </p:nvSpPr>
        <p:spPr bwMode="auto">
          <a:xfrm>
            <a:off x="2514600" y="3581400"/>
            <a:ext cx="800100" cy="152400"/>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 name="Left Arrow 13"/>
          <p:cNvSpPr/>
          <p:nvPr/>
        </p:nvSpPr>
        <p:spPr bwMode="auto">
          <a:xfrm rot="9020199">
            <a:off x="5143499" y="5108744"/>
            <a:ext cx="800100" cy="152400"/>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 name="Left Arrow 14"/>
          <p:cNvSpPr/>
          <p:nvPr/>
        </p:nvSpPr>
        <p:spPr bwMode="auto">
          <a:xfrm>
            <a:off x="2819400" y="5032544"/>
            <a:ext cx="800100" cy="152400"/>
          </a:xfrm>
          <a:prstGeom prst="lef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3276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686800" cy="457200"/>
          </a:xfrm>
        </p:spPr>
        <p:txBody>
          <a:bodyPr/>
          <a:lstStyle/>
          <a:p>
            <a:r>
              <a:rPr lang="en-US" dirty="0" smtClean="0"/>
              <a:t>Explain how the bonding properties of carbon atoms result in the large variety of carbon-based molecules in living things</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199729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502"/>
            <a:ext cx="8686800" cy="830997"/>
          </a:xfrm>
        </p:spPr>
        <p:txBody>
          <a:bodyPr/>
          <a:lstStyle/>
          <a:p>
            <a:r>
              <a:rPr lang="en-US" dirty="0"/>
              <a:t>Elements are listed in order on the periodic table from lowest atomic number to the </a:t>
            </a:r>
            <a:r>
              <a:rPr lang="en-US" dirty="0" smtClean="0"/>
              <a:t>highest</a:t>
            </a:r>
            <a:endParaRPr lang="en-US" dirty="0"/>
          </a:p>
        </p:txBody>
      </p:sp>
      <p:pic>
        <p:nvPicPr>
          <p:cNvPr id="5122" name="Picture 2" descr="http://3.bp.blogspot.com/-8yZ_ACJ8qnQ/UR9_T5U7ZDI/AAAAAAAAAMU/viP_-uAsU4Q/s640/PeriodicTableWallpap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156223" cy="458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850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200329"/>
          </a:xfrm>
        </p:spPr>
        <p:txBody>
          <a:bodyPr/>
          <a:lstStyle/>
          <a:p>
            <a:r>
              <a:rPr lang="en-US" dirty="0" smtClean="0"/>
              <a:t>Why might fatty acids, amino acids, and nucleic acids increase the hydrogen ion (H+) concentration of a solution? Explain your answer.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276926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09600" y="1006475"/>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a:solidFill>
                  <a:srgbClr val="186496"/>
                </a:solidFill>
              </a:rPr>
              <a:t>KEY CONCEPT </a:t>
            </a:r>
            <a:br>
              <a:rPr lang="en-US" b="1">
                <a:solidFill>
                  <a:srgbClr val="186496"/>
                </a:solidFill>
              </a:rPr>
            </a:br>
            <a:r>
              <a:rPr lang="en-US" b="1">
                <a:solidFill>
                  <a:srgbClr val="000000"/>
                </a:solidFill>
              </a:rPr>
              <a:t>Life depends on chemical reactions.</a:t>
            </a:r>
          </a:p>
        </p:txBody>
      </p:sp>
      <p:pic>
        <p:nvPicPr>
          <p:cNvPr id="12294" name="Picture 6" descr="bhspe-fmtoc01-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98575" y="2100263"/>
            <a:ext cx="6473825" cy="422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2557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4" name="Content Placeholder 3"/>
          <p:cNvSpPr>
            <a:spLocks noGrp="1"/>
          </p:cNvSpPr>
          <p:nvPr>
            <p:ph idx="1"/>
          </p:nvPr>
        </p:nvSpPr>
        <p:spPr>
          <a:xfrm>
            <a:off x="533400" y="1447800"/>
            <a:ext cx="8305800" cy="1717393"/>
          </a:xfrm>
        </p:spPr>
        <p:txBody>
          <a:bodyPr/>
          <a:lstStyle/>
          <a:p>
            <a:r>
              <a:rPr lang="en-US" dirty="0" smtClean="0"/>
              <a:t>Describe how bonds break and reform during chemical reactions</a:t>
            </a:r>
          </a:p>
          <a:p>
            <a:endParaRPr lang="en-US" dirty="0"/>
          </a:p>
          <a:p>
            <a:r>
              <a:rPr lang="en-US" dirty="0" smtClean="0"/>
              <a:t>Explain why chemical reactions release or absorb energy</a:t>
            </a:r>
            <a:endParaRPr lang="en-US" dirty="0"/>
          </a:p>
        </p:txBody>
      </p:sp>
    </p:spTree>
    <p:extLst>
      <p:ext uri="{BB962C8B-B14F-4D97-AF65-F5344CB8AC3E}">
        <p14:creationId xmlns:p14="http://schemas.microsoft.com/office/powerpoint/2010/main" val="25001002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33400" y="1447800"/>
            <a:ext cx="8305800" cy="2677656"/>
          </a:xfrm>
        </p:spPr>
        <p:txBody>
          <a:bodyPr/>
          <a:lstStyle/>
          <a:p>
            <a:r>
              <a:rPr lang="en-US" dirty="0" smtClean="0"/>
              <a:t>Chemical reaction</a:t>
            </a:r>
          </a:p>
          <a:p>
            <a:r>
              <a:rPr lang="en-US" dirty="0" smtClean="0"/>
              <a:t>Reactant</a:t>
            </a:r>
          </a:p>
          <a:p>
            <a:r>
              <a:rPr lang="en-US" dirty="0" smtClean="0"/>
              <a:t>Product</a:t>
            </a:r>
          </a:p>
          <a:p>
            <a:r>
              <a:rPr lang="en-US" dirty="0" smtClean="0"/>
              <a:t>Bond energy</a:t>
            </a:r>
          </a:p>
          <a:p>
            <a:r>
              <a:rPr lang="en-US" dirty="0" smtClean="0"/>
              <a:t>Equilibrium</a:t>
            </a:r>
          </a:p>
          <a:p>
            <a:r>
              <a:rPr lang="en-US" dirty="0" smtClean="0"/>
              <a:t>Activation energy</a:t>
            </a:r>
            <a:endParaRPr lang="en-US" dirty="0"/>
          </a:p>
        </p:txBody>
      </p:sp>
    </p:spTree>
    <p:extLst>
      <p:ext uri="{BB962C8B-B14F-4D97-AF65-F5344CB8AC3E}">
        <p14:creationId xmlns:p14="http://schemas.microsoft.com/office/powerpoint/2010/main" val="1672818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0500" y="792163"/>
            <a:ext cx="8953500" cy="457200"/>
          </a:xfrm>
          <a:noFill/>
        </p:spPr>
        <p:txBody>
          <a:bodyPr/>
          <a:lstStyle/>
          <a:p>
            <a:r>
              <a:rPr lang="en-US"/>
              <a:t>Bonds break and form during chemical reactions.</a:t>
            </a:r>
          </a:p>
        </p:txBody>
      </p:sp>
      <p:sp>
        <p:nvSpPr>
          <p:cNvPr id="17411" name="Rectangle 3"/>
          <p:cNvSpPr>
            <a:spLocks noGrp="1" noChangeArrowheads="1"/>
          </p:cNvSpPr>
          <p:nvPr>
            <p:ph type="body" idx="1"/>
          </p:nvPr>
        </p:nvSpPr>
        <p:spPr>
          <a:xfrm>
            <a:off x="635000" y="1346200"/>
            <a:ext cx="8509000" cy="1260475"/>
          </a:xfrm>
        </p:spPr>
        <p:txBody>
          <a:bodyPr/>
          <a:lstStyle/>
          <a:p>
            <a:r>
              <a:rPr lang="en-US"/>
              <a:t>Chemical reactions change substances into different ones by breaking and forming chemical bonds.</a:t>
            </a:r>
          </a:p>
          <a:p>
            <a:pPr lvl="1"/>
            <a:r>
              <a:rPr lang="en-US"/>
              <a:t>Reactants are changed during a chemical reaction.</a:t>
            </a:r>
          </a:p>
        </p:txBody>
      </p:sp>
      <p:sp>
        <p:nvSpPr>
          <p:cNvPr id="17413" name="Rectangle 5"/>
          <p:cNvSpPr>
            <a:spLocks noChangeArrowheads="1"/>
          </p:cNvSpPr>
          <p:nvPr/>
        </p:nvSpPr>
        <p:spPr bwMode="auto">
          <a:xfrm>
            <a:off x="635000" y="2705100"/>
            <a:ext cx="850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Products are made by a chemical reaction.</a:t>
            </a:r>
          </a:p>
        </p:txBody>
      </p:sp>
      <p:sp>
        <p:nvSpPr>
          <p:cNvPr id="2" name="TextBox 1"/>
          <p:cNvSpPr txBox="1"/>
          <p:nvPr/>
        </p:nvSpPr>
        <p:spPr>
          <a:xfrm>
            <a:off x="838200" y="4267198"/>
            <a:ext cx="3124200" cy="461665"/>
          </a:xfrm>
          <a:prstGeom prst="rect">
            <a:avLst/>
          </a:prstGeom>
          <a:noFill/>
        </p:spPr>
        <p:txBody>
          <a:bodyPr wrap="square" rtlCol="0">
            <a:spAutoFit/>
          </a:bodyPr>
          <a:lstStyle/>
          <a:p>
            <a:r>
              <a:rPr lang="en-US" dirty="0" smtClean="0"/>
              <a:t>Reactant + Reactant</a:t>
            </a:r>
            <a:endParaRPr lang="en-US" dirty="0"/>
          </a:p>
        </p:txBody>
      </p:sp>
      <p:sp>
        <p:nvSpPr>
          <p:cNvPr id="3" name="Right Arrow 2"/>
          <p:cNvSpPr/>
          <p:nvPr/>
        </p:nvSpPr>
        <p:spPr bwMode="auto">
          <a:xfrm>
            <a:off x="3937000" y="4382613"/>
            <a:ext cx="1752600" cy="23083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5715000" y="4267198"/>
            <a:ext cx="2514600" cy="461665"/>
          </a:xfrm>
          <a:prstGeom prst="rect">
            <a:avLst/>
          </a:prstGeom>
          <a:noFill/>
        </p:spPr>
        <p:txBody>
          <a:bodyPr wrap="square" rtlCol="0">
            <a:spAutoFit/>
          </a:bodyPr>
          <a:lstStyle/>
          <a:p>
            <a:r>
              <a:rPr lang="en-US" dirty="0" smtClean="0"/>
              <a:t>Product</a:t>
            </a:r>
            <a:endParaRPr lang="en-US" dirty="0"/>
          </a:p>
        </p:txBody>
      </p:sp>
      <p:sp>
        <p:nvSpPr>
          <p:cNvPr id="8" name="TextBox 7"/>
          <p:cNvSpPr txBox="1"/>
          <p:nvPr/>
        </p:nvSpPr>
        <p:spPr>
          <a:xfrm>
            <a:off x="825500" y="5781848"/>
            <a:ext cx="3124200" cy="461665"/>
          </a:xfrm>
          <a:prstGeom prst="rect">
            <a:avLst/>
          </a:prstGeom>
          <a:noFill/>
        </p:spPr>
        <p:txBody>
          <a:bodyPr wrap="square" rtlCol="0">
            <a:spAutoFit/>
          </a:bodyPr>
          <a:lstStyle/>
          <a:p>
            <a:r>
              <a:rPr lang="en-US" dirty="0" smtClean="0"/>
              <a:t>Reactant</a:t>
            </a:r>
            <a:endParaRPr lang="en-US" dirty="0"/>
          </a:p>
        </p:txBody>
      </p:sp>
      <p:sp>
        <p:nvSpPr>
          <p:cNvPr id="9" name="Right Arrow 8"/>
          <p:cNvSpPr/>
          <p:nvPr/>
        </p:nvSpPr>
        <p:spPr bwMode="auto">
          <a:xfrm>
            <a:off x="2387600" y="5897263"/>
            <a:ext cx="1752600" cy="23083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4254500" y="5781848"/>
            <a:ext cx="3962400" cy="461665"/>
          </a:xfrm>
          <a:prstGeom prst="rect">
            <a:avLst/>
          </a:prstGeom>
          <a:noFill/>
        </p:spPr>
        <p:txBody>
          <a:bodyPr wrap="square" rtlCol="0">
            <a:spAutoFit/>
          </a:bodyPr>
          <a:lstStyle/>
          <a:p>
            <a:r>
              <a:rPr lang="en-US" dirty="0" smtClean="0"/>
              <a:t>Product + Product</a:t>
            </a:r>
            <a:endParaRPr lang="en-US" dirty="0"/>
          </a:p>
        </p:txBody>
      </p:sp>
      <p:sp>
        <p:nvSpPr>
          <p:cNvPr id="5" name="TextBox 4"/>
          <p:cNvSpPr txBox="1"/>
          <p:nvPr/>
        </p:nvSpPr>
        <p:spPr>
          <a:xfrm>
            <a:off x="457200" y="3530600"/>
            <a:ext cx="7366000" cy="461665"/>
          </a:xfrm>
          <a:prstGeom prst="rect">
            <a:avLst/>
          </a:prstGeom>
          <a:noFill/>
        </p:spPr>
        <p:txBody>
          <a:bodyPr wrap="square" rtlCol="0">
            <a:spAutoFit/>
          </a:bodyPr>
          <a:lstStyle/>
          <a:p>
            <a:r>
              <a:rPr lang="en-US" b="1" dirty="0" smtClean="0"/>
              <a:t>Some chemical reactions are used to build things</a:t>
            </a:r>
            <a:endParaRPr lang="en-US" b="1" dirty="0"/>
          </a:p>
        </p:txBody>
      </p:sp>
      <p:sp>
        <p:nvSpPr>
          <p:cNvPr id="12" name="TextBox 11"/>
          <p:cNvSpPr txBox="1"/>
          <p:nvPr/>
        </p:nvSpPr>
        <p:spPr>
          <a:xfrm>
            <a:off x="304800" y="5190530"/>
            <a:ext cx="8610600" cy="461665"/>
          </a:xfrm>
          <a:prstGeom prst="rect">
            <a:avLst/>
          </a:prstGeom>
          <a:noFill/>
        </p:spPr>
        <p:txBody>
          <a:bodyPr wrap="square" rtlCol="0">
            <a:spAutoFit/>
          </a:bodyPr>
          <a:lstStyle/>
          <a:p>
            <a:r>
              <a:rPr lang="en-US" b="1" dirty="0" smtClean="0"/>
              <a:t>Some chemical reactions are used to break things down</a:t>
            </a:r>
            <a:endParaRPr lang="en-US" b="1" dirty="0"/>
          </a:p>
        </p:txBody>
      </p:sp>
    </p:spTree>
    <p:extLst>
      <p:ext uri="{BB962C8B-B14F-4D97-AF65-F5344CB8AC3E}">
        <p14:creationId xmlns:p14="http://schemas.microsoft.com/office/powerpoint/2010/main" val="3834457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0" end="0"/>
                                            </p:txEl>
                                          </p:spTgt>
                                        </p:tgtEl>
                                        <p:attrNameLst>
                                          <p:attrName>style.visibility</p:attrName>
                                        </p:attrNameLst>
                                      </p:cBhvr>
                                      <p:to>
                                        <p:strVal val="visible"/>
                                      </p:to>
                                    </p:set>
                                    <p:animEffect transition="in" filter="wipe(left)">
                                      <p:cBhvr>
                                        <p:cTn id="22"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P spid="17413" grpId="0" build="p" bldLvl="5"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638175" y="2606675"/>
            <a:ext cx="8505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buFontTx/>
              <a:buChar char="•"/>
            </a:pPr>
            <a:r>
              <a:rPr lang="en-US">
                <a:solidFill>
                  <a:srgbClr val="000000"/>
                </a:solidFill>
              </a:rPr>
              <a:t>A reaction is at equilibrium when reactants and products form at the same rate.</a:t>
            </a:r>
          </a:p>
        </p:txBody>
      </p:sp>
      <p:sp>
        <p:nvSpPr>
          <p:cNvPr id="26630" name="Text Box 6"/>
          <p:cNvSpPr txBox="1">
            <a:spLocks noChangeArrowheads="1"/>
          </p:cNvSpPr>
          <p:nvPr/>
        </p:nvSpPr>
        <p:spPr bwMode="auto">
          <a:xfrm>
            <a:off x="1379538" y="3733800"/>
            <a:ext cx="640715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a:solidFill>
                  <a:srgbClr val="333399"/>
                </a:solidFill>
              </a:rPr>
              <a:t>CO</a:t>
            </a:r>
            <a:r>
              <a:rPr lang="en-US" sz="4400" baseline="-25000">
                <a:solidFill>
                  <a:srgbClr val="333399"/>
                </a:solidFill>
              </a:rPr>
              <a:t>2</a:t>
            </a:r>
            <a:r>
              <a:rPr lang="en-US" sz="4400">
                <a:solidFill>
                  <a:srgbClr val="333399"/>
                </a:solidFill>
              </a:rPr>
              <a:t> + H</a:t>
            </a:r>
            <a:r>
              <a:rPr lang="en-US" sz="4400" baseline="-25000">
                <a:solidFill>
                  <a:srgbClr val="333399"/>
                </a:solidFill>
              </a:rPr>
              <a:t>2</a:t>
            </a:r>
            <a:r>
              <a:rPr lang="en-US" sz="4400">
                <a:solidFill>
                  <a:srgbClr val="333399"/>
                </a:solidFill>
              </a:rPr>
              <a:t>O 		H</a:t>
            </a:r>
            <a:r>
              <a:rPr lang="en-US" sz="4400" baseline="-25000">
                <a:solidFill>
                  <a:srgbClr val="333399"/>
                </a:solidFill>
              </a:rPr>
              <a:t>2</a:t>
            </a:r>
            <a:r>
              <a:rPr lang="en-US" sz="4400">
                <a:solidFill>
                  <a:srgbClr val="333399"/>
                </a:solidFill>
              </a:rPr>
              <a:t>CO</a:t>
            </a:r>
            <a:r>
              <a:rPr lang="en-US" sz="4400" baseline="-25000">
                <a:solidFill>
                  <a:srgbClr val="333399"/>
                </a:solidFill>
              </a:rPr>
              <a:t>3</a:t>
            </a:r>
          </a:p>
        </p:txBody>
      </p:sp>
      <p:sp>
        <p:nvSpPr>
          <p:cNvPr id="26633" name="Rectangle 9"/>
          <p:cNvSpPr>
            <a:spLocks noGrp="1" noChangeArrowheads="1"/>
          </p:cNvSpPr>
          <p:nvPr>
            <p:ph type="body" idx="1"/>
          </p:nvPr>
        </p:nvSpPr>
        <p:spPr>
          <a:xfrm>
            <a:off x="609600" y="1028700"/>
            <a:ext cx="8305800" cy="457200"/>
          </a:xfrm>
          <a:noFill/>
          <a:ln/>
        </p:spPr>
        <p:txBody>
          <a:bodyPr/>
          <a:lstStyle/>
          <a:p>
            <a:r>
              <a:rPr lang="en-US"/>
              <a:t>Bond energy is the amount of energy that breaks a bond.</a:t>
            </a:r>
          </a:p>
        </p:txBody>
      </p:sp>
      <p:sp>
        <p:nvSpPr>
          <p:cNvPr id="26634" name="Rectangle 10"/>
          <p:cNvSpPr>
            <a:spLocks noChangeArrowheads="1"/>
          </p:cNvSpPr>
          <p:nvPr/>
        </p:nvSpPr>
        <p:spPr bwMode="auto">
          <a:xfrm>
            <a:off x="619125" y="1600200"/>
            <a:ext cx="85248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a:solidFill>
                  <a:srgbClr val="000000"/>
                </a:solidFill>
              </a:rPr>
              <a:t>Energy is added to break bonds.</a:t>
            </a:r>
          </a:p>
          <a:p>
            <a:pPr marL="742950" lvl="1" indent="-285750" eaLnBrk="1" hangingPunct="1">
              <a:spcBef>
                <a:spcPct val="20000"/>
              </a:spcBef>
              <a:buFontTx/>
              <a:buChar char="–"/>
            </a:pPr>
            <a:r>
              <a:rPr lang="en-US">
                <a:solidFill>
                  <a:srgbClr val="000000"/>
                </a:solidFill>
              </a:rPr>
              <a:t>Energy is released when bonds form.</a:t>
            </a:r>
          </a:p>
        </p:txBody>
      </p:sp>
      <p:sp>
        <p:nvSpPr>
          <p:cNvPr id="26635" name="Line 11"/>
          <p:cNvSpPr>
            <a:spLocks noChangeShapeType="1"/>
          </p:cNvSpPr>
          <p:nvPr/>
        </p:nvSpPr>
        <p:spPr bwMode="auto">
          <a:xfrm>
            <a:off x="4521200" y="4064000"/>
            <a:ext cx="1447800" cy="0"/>
          </a:xfrm>
          <a:prstGeom prst="line">
            <a:avLst/>
          </a:prstGeom>
          <a:noFill/>
          <a:ln w="3810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6636" name="Line 12"/>
          <p:cNvSpPr>
            <a:spLocks noChangeShapeType="1"/>
          </p:cNvSpPr>
          <p:nvPr/>
        </p:nvSpPr>
        <p:spPr bwMode="auto">
          <a:xfrm flipH="1">
            <a:off x="4241800" y="4229100"/>
            <a:ext cx="1447800" cy="0"/>
          </a:xfrm>
          <a:prstGeom prst="line">
            <a:avLst/>
          </a:prstGeom>
          <a:noFill/>
          <a:ln w="38100">
            <a:solidFill>
              <a:schemeClr val="accent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790048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633">
                                            <p:txEl>
                                              <p:pRg st="0" end="0"/>
                                            </p:txEl>
                                          </p:spTgt>
                                        </p:tgtEl>
                                        <p:attrNameLst>
                                          <p:attrName>style.visibility</p:attrName>
                                        </p:attrNameLst>
                                      </p:cBhvr>
                                      <p:to>
                                        <p:strVal val="visible"/>
                                      </p:to>
                                    </p:set>
                                    <p:animEffect transition="in" filter="wipe(left)">
                                      <p:cBhvr>
                                        <p:cTn id="11" dur="500"/>
                                        <p:tgtEl>
                                          <p:spTgt spid="2663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34">
                                            <p:txEl>
                                              <p:pRg st="0" end="0"/>
                                            </p:txEl>
                                          </p:spTgt>
                                        </p:tgtEl>
                                        <p:attrNameLst>
                                          <p:attrName>style.visibility</p:attrName>
                                        </p:attrNameLst>
                                      </p:cBhvr>
                                      <p:to>
                                        <p:strVal val="visible"/>
                                      </p:to>
                                    </p:set>
                                    <p:animEffect transition="in" filter="wipe(left)">
                                      <p:cBhvr>
                                        <p:cTn id="16" dur="500"/>
                                        <p:tgtEl>
                                          <p:spTgt spid="2663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34">
                                            <p:txEl>
                                              <p:pRg st="1" end="1"/>
                                            </p:txEl>
                                          </p:spTgt>
                                        </p:tgtEl>
                                        <p:attrNameLst>
                                          <p:attrName>style.visibility</p:attrName>
                                        </p:attrNameLst>
                                      </p:cBhvr>
                                      <p:to>
                                        <p:strVal val="visible"/>
                                      </p:to>
                                    </p:set>
                                    <p:animEffect transition="in" filter="wipe(left)">
                                      <p:cBhvr>
                                        <p:cTn id="21" dur="500"/>
                                        <p:tgtEl>
                                          <p:spTgt spid="2663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wipe(up)">
                                      <p:cBhvr>
                                        <p:cTn id="26"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5" autoUpdateAnimBg="0" advAuto="0"/>
      <p:bldP spid="26630" grpId="0" autoUpdateAnimBg="0"/>
      <p:bldP spid="26633" grpId="0" build="p" bldLvl="5" autoUpdateAnimBg="0" advAuto="0"/>
      <p:bldP spid="26634" grpId="0" build="p" bldLvl="5"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3838" y="803275"/>
            <a:ext cx="8920162" cy="457200"/>
          </a:xfrm>
          <a:noFill/>
        </p:spPr>
        <p:txBody>
          <a:bodyPr/>
          <a:lstStyle/>
          <a:p>
            <a:r>
              <a:rPr lang="en-US"/>
              <a:t>Chemical reactions release or absorb energy.</a:t>
            </a:r>
          </a:p>
        </p:txBody>
      </p:sp>
      <p:sp>
        <p:nvSpPr>
          <p:cNvPr id="20483" name="Rectangle 3"/>
          <p:cNvSpPr>
            <a:spLocks noGrp="1" noChangeArrowheads="1"/>
          </p:cNvSpPr>
          <p:nvPr>
            <p:ph type="body" idx="1"/>
          </p:nvPr>
        </p:nvSpPr>
        <p:spPr>
          <a:xfrm>
            <a:off x="633413" y="1362075"/>
            <a:ext cx="7748587" cy="822325"/>
          </a:xfrm>
        </p:spPr>
        <p:txBody>
          <a:bodyPr/>
          <a:lstStyle/>
          <a:p>
            <a:r>
              <a:rPr lang="en-US"/>
              <a:t>Activation energy is the amount of energy that needs to be absorbed to start a chemical reaction.</a:t>
            </a:r>
          </a:p>
        </p:txBody>
      </p:sp>
      <p:grpSp>
        <p:nvGrpSpPr>
          <p:cNvPr id="20487" name="Group 7"/>
          <p:cNvGrpSpPr>
            <a:grpSpLocks/>
          </p:cNvGrpSpPr>
          <p:nvPr/>
        </p:nvGrpSpPr>
        <p:grpSpPr bwMode="auto">
          <a:xfrm>
            <a:off x="838200" y="2286000"/>
            <a:ext cx="7391400" cy="3581400"/>
            <a:chOff x="192" y="1948"/>
            <a:chExt cx="5328" cy="2036"/>
          </a:xfrm>
        </p:grpSpPr>
        <p:pic>
          <p:nvPicPr>
            <p:cNvPr id="20484" name="Picture 4" descr="bhspe-010204-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2304"/>
              <a:ext cx="1488" cy="1488"/>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bhspe-010204-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2202"/>
              <a:ext cx="3792" cy="1782"/>
            </a:xfrm>
            <a:prstGeom prst="rect">
              <a:avLst/>
            </a:prstGeom>
            <a:noFill/>
            <a:extLst>
              <a:ext uri="{909E8E84-426E-40DD-AFC4-6F175D3DCCD1}">
                <a14:hiddenFill xmlns:a14="http://schemas.microsoft.com/office/drawing/2010/main">
                  <a:solidFill>
                    <a:srgbClr val="FFFFFF"/>
                  </a:solidFill>
                </a14:hiddenFill>
              </a:ext>
            </a:extLst>
          </p:spPr>
        </p:pic>
        <p:sp>
          <p:nvSpPr>
            <p:cNvPr id="20486" name="Rectangle 6"/>
            <p:cNvSpPr>
              <a:spLocks noChangeArrowheads="1"/>
            </p:cNvSpPr>
            <p:nvPr/>
          </p:nvSpPr>
          <p:spPr bwMode="auto">
            <a:xfrm>
              <a:off x="336" y="1948"/>
              <a:ext cx="3120"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a:solidFill>
                  <a:srgbClr val="000000"/>
                </a:solidFill>
              </a:endParaRPr>
            </a:p>
          </p:txBody>
        </p:sp>
      </p:grpSp>
    </p:spTree>
    <p:extLst>
      <p:ext uri="{BB962C8B-B14F-4D97-AF65-F5344CB8AC3E}">
        <p14:creationId xmlns:p14="http://schemas.microsoft.com/office/powerpoint/2010/main" val="4176646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wipe(up)">
                                      <p:cBhvr>
                                        <p:cTn id="1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bldLvl="5"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938992"/>
          </a:xfrm>
        </p:spPr>
        <p:txBody>
          <a:bodyPr/>
          <a:lstStyle/>
          <a:p>
            <a:r>
              <a:rPr lang="en-US" dirty="0" smtClean="0"/>
              <a:t>Hydrogen peroxide (H</a:t>
            </a:r>
            <a:r>
              <a:rPr lang="en-US" baseline="-25000" dirty="0" smtClean="0"/>
              <a:t>2</a:t>
            </a:r>
            <a:r>
              <a:rPr lang="en-US" dirty="0" smtClean="0"/>
              <a:t>O</a:t>
            </a:r>
            <a:r>
              <a:rPr lang="en-US" baseline="-25000" dirty="0" smtClean="0"/>
              <a:t>2</a:t>
            </a:r>
            <a:r>
              <a:rPr lang="en-US" dirty="0" smtClean="0"/>
              <a:t>) breaks down into water (H</a:t>
            </a:r>
            <a:r>
              <a:rPr lang="en-US" baseline="-25000" dirty="0" smtClean="0"/>
              <a:t>2</a:t>
            </a:r>
            <a:r>
              <a:rPr lang="en-US" dirty="0" smtClean="0"/>
              <a:t>O) and oxygen (O</a:t>
            </a:r>
            <a:r>
              <a:rPr lang="en-US" baseline="-25000" dirty="0" smtClean="0"/>
              <a:t>2</a:t>
            </a:r>
            <a:r>
              <a:rPr lang="en-US" dirty="0" smtClean="0"/>
              <a:t>). </a:t>
            </a:r>
            <a:br>
              <a:rPr lang="en-US" dirty="0" smtClean="0"/>
            </a:br>
            <a:r>
              <a:rPr lang="en-US" dirty="0" smtClean="0"/>
              <a:t>A) Explain why this is a chemical reaction.</a:t>
            </a:r>
            <a:br>
              <a:rPr lang="en-US" dirty="0" smtClean="0"/>
            </a:br>
            <a:r>
              <a:rPr lang="en-US" dirty="0" smtClean="0"/>
              <a:t>B) what are the reactants?</a:t>
            </a:r>
            <a:br>
              <a:rPr lang="en-US" dirty="0" smtClean="0"/>
            </a:br>
            <a:r>
              <a:rPr lang="en-US" dirty="0" smtClean="0"/>
              <a:t>C) what are the products?</a:t>
            </a:r>
            <a:endParaRPr lang="en-US" dirty="0"/>
          </a:p>
        </p:txBody>
      </p:sp>
      <p:sp>
        <p:nvSpPr>
          <p:cNvPr id="3" name="Content Placeholder 2"/>
          <p:cNvSpPr>
            <a:spLocks noGrp="1"/>
          </p:cNvSpPr>
          <p:nvPr>
            <p:ph idx="1"/>
          </p:nvPr>
        </p:nvSpPr>
        <p:spPr>
          <a:xfrm>
            <a:off x="533400" y="2895600"/>
            <a:ext cx="8305800" cy="400110"/>
          </a:xfrm>
        </p:spPr>
        <p:txBody>
          <a:bodyPr/>
          <a:lstStyle/>
          <a:p>
            <a:pPr lvl="8"/>
            <a:endParaRPr lang="en-US" dirty="0"/>
          </a:p>
        </p:txBody>
      </p:sp>
    </p:spTree>
    <p:extLst>
      <p:ext uri="{BB962C8B-B14F-4D97-AF65-F5344CB8AC3E}">
        <p14:creationId xmlns:p14="http://schemas.microsoft.com/office/powerpoint/2010/main" val="27684295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686800" cy="457200"/>
          </a:xfrm>
        </p:spPr>
        <p:txBody>
          <a:bodyPr/>
          <a:lstStyle/>
          <a:p>
            <a:r>
              <a:rPr lang="en-US" dirty="0" smtClean="0"/>
              <a:t>How do endothermic and exothermic reactions differ?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6228548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686800" cy="1938992"/>
          </a:xfrm>
        </p:spPr>
        <p:txBody>
          <a:bodyPr/>
          <a:lstStyle/>
          <a:p>
            <a:pPr algn="ctr"/>
            <a:r>
              <a:rPr lang="en-US" dirty="0" smtClean="0"/>
              <a:t>The process below is exothermic. What must be true about the bond energies of the reactants and the products? Explain.</a:t>
            </a:r>
            <a:br>
              <a:rPr lang="en-US" dirty="0" smtClean="0"/>
            </a:br>
            <a:r>
              <a:rPr lang="en-US" dirty="0"/>
              <a:t/>
            </a:r>
            <a:br>
              <a:rPr lang="en-US" dirty="0"/>
            </a:br>
            <a:r>
              <a:rPr lang="en-US" dirty="0" smtClean="0"/>
              <a:t>6O</a:t>
            </a:r>
            <a:r>
              <a:rPr lang="en-US" baseline="-25000" dirty="0" smtClean="0"/>
              <a:t>2</a:t>
            </a:r>
            <a:r>
              <a:rPr lang="en-US" dirty="0" smtClean="0"/>
              <a:t> +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a:t>
            </a:r>
            <a:r>
              <a:rPr lang="en-US" dirty="0" smtClean="0">
                <a:sym typeface="Wingdings" pitchFamily="2" charset="2"/>
              </a:rPr>
              <a:t> 6CO</a:t>
            </a:r>
            <a:r>
              <a:rPr lang="en-US" baseline="-25000" dirty="0" smtClean="0">
                <a:sym typeface="Wingdings" pitchFamily="2" charset="2"/>
              </a:rPr>
              <a:t>2</a:t>
            </a:r>
            <a:r>
              <a:rPr lang="en-US" dirty="0" smtClean="0">
                <a:sym typeface="Wingdings" pitchFamily="2" charset="2"/>
              </a:rPr>
              <a:t> + 6H</a:t>
            </a:r>
            <a:r>
              <a:rPr lang="en-US" baseline="-25000" dirty="0" smtClean="0">
                <a:sym typeface="Wingdings" pitchFamily="2" charset="2"/>
              </a:rPr>
              <a:t>2</a:t>
            </a:r>
            <a:r>
              <a:rPr lang="en-US" dirty="0" smtClean="0">
                <a:sym typeface="Wingdings" pitchFamily="2" charset="2"/>
              </a:rPr>
              <a:t>O</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503692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505200" y="3048000"/>
            <a:ext cx="1676400" cy="18859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80975" y="1219200"/>
            <a:ext cx="8686800" cy="830997"/>
          </a:xfrm>
        </p:spPr>
        <p:txBody>
          <a:bodyPr/>
          <a:lstStyle/>
          <a:p>
            <a:r>
              <a:rPr lang="en-US" dirty="0" smtClean="0"/>
              <a:t>Different periodic tables may list the atomic weight and atomic number in different places</a:t>
            </a:r>
            <a:endParaRPr lang="en-US" dirty="0"/>
          </a:p>
        </p:txBody>
      </p:sp>
      <p:pic>
        <p:nvPicPr>
          <p:cNvPr id="6150" name="Picture 6" descr="http://s3.amazonaws.com/everystockphoto/fspid30/38/88/90/3/carbon-symbol-life-3888903-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3133725"/>
            <a:ext cx="2357438" cy="15716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1.gstatic.com/images?q=tbn:ANd9GcQyCGaoQCunt5B4CZWnQmVBPhyHPQ_gycjwQ05PyWPfRYTfc0Y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2200" y="32766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t3.gstatic.com/images?q=tbn:ANd9GcRU1pewh-NpVogLYoYS5skG8uWoEj-8802UTeyiDK2dXt9llzpidw">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5900" y="3048000"/>
            <a:ext cx="1905000" cy="1885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3657600" y="3276600"/>
            <a:ext cx="406400" cy="5238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088523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686800" cy="1200329"/>
          </a:xfrm>
        </p:spPr>
        <p:txBody>
          <a:bodyPr/>
          <a:lstStyle/>
          <a:p>
            <a:r>
              <a:rPr lang="en-US" dirty="0" smtClean="0"/>
              <a:t>Why might it not always be possible to determine the reactants and the products in a reaction? Explain your answer in terms of chemical equilibrium.</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9550532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686800" cy="1569660"/>
          </a:xfrm>
        </p:spPr>
        <p:txBody>
          <a:bodyPr/>
          <a:lstStyle/>
          <a:p>
            <a:r>
              <a:rPr lang="en-US" dirty="0" smtClean="0"/>
              <a:t>A chemical reaction can start when enough activation energy is added to the reactants. Do you think the activation energy for chemical reactions in living things is high or low? Explain your answer.</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7862246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609600" y="10160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eaLnBrk="1" hangingPunct="1"/>
            <a:r>
              <a:rPr lang="en-US" b="1" smtClean="0">
                <a:solidFill>
                  <a:srgbClr val="186496"/>
                </a:solidFill>
              </a:rPr>
              <a:t>KEY CONCEPT</a:t>
            </a:r>
            <a:br>
              <a:rPr lang="en-US" b="1" smtClean="0">
                <a:solidFill>
                  <a:srgbClr val="186496"/>
                </a:solidFill>
              </a:rPr>
            </a:br>
            <a:r>
              <a:rPr lang="en-US" b="1" smtClean="0">
                <a:solidFill>
                  <a:srgbClr val="000000"/>
                </a:solidFill>
              </a:rPr>
              <a:t>Enzymes are catalysts for chemical reactions in living things.</a:t>
            </a:r>
          </a:p>
        </p:txBody>
      </p:sp>
      <p:pic>
        <p:nvPicPr>
          <p:cNvPr id="12294" name="Picture 6" descr="bhspe-fmtoc01-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06550" y="2408238"/>
            <a:ext cx="5861050" cy="382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51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left)">
                                      <p:cBhvr>
                                        <p:cTn id="7" dur="500"/>
                                        <p:tgtEl>
                                          <p:spTgt spid="1229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up)">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4" name="Content Placeholder 3"/>
          <p:cNvSpPr>
            <a:spLocks noGrp="1"/>
          </p:cNvSpPr>
          <p:nvPr>
            <p:ph idx="1"/>
          </p:nvPr>
        </p:nvSpPr>
        <p:spPr>
          <a:xfrm>
            <a:off x="533400" y="1447800"/>
            <a:ext cx="8305800" cy="1348061"/>
          </a:xfrm>
        </p:spPr>
        <p:txBody>
          <a:bodyPr/>
          <a:lstStyle/>
          <a:p>
            <a:r>
              <a:rPr lang="en-US" dirty="0" smtClean="0"/>
              <a:t>Explain the effect of a catalyst on activation energy</a:t>
            </a:r>
          </a:p>
          <a:p>
            <a:endParaRPr lang="en-US" dirty="0"/>
          </a:p>
          <a:p>
            <a:r>
              <a:rPr lang="en-US" dirty="0" smtClean="0"/>
              <a:t>Describe how enzymes regulate chemical reactions</a:t>
            </a:r>
            <a:endParaRPr lang="en-US" dirty="0"/>
          </a:p>
        </p:txBody>
      </p:sp>
    </p:spTree>
    <p:extLst>
      <p:ext uri="{BB962C8B-B14F-4D97-AF65-F5344CB8AC3E}">
        <p14:creationId xmlns:p14="http://schemas.microsoft.com/office/powerpoint/2010/main" val="18459469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533400" y="1447800"/>
            <a:ext cx="8305800" cy="1791260"/>
          </a:xfrm>
        </p:spPr>
        <p:txBody>
          <a:bodyPr/>
          <a:lstStyle/>
          <a:p>
            <a:r>
              <a:rPr lang="en-US" dirty="0" smtClean="0"/>
              <a:t>Catalyst</a:t>
            </a:r>
          </a:p>
          <a:p>
            <a:r>
              <a:rPr lang="en-US" dirty="0" smtClean="0"/>
              <a:t>Enzyme </a:t>
            </a:r>
          </a:p>
          <a:p>
            <a:r>
              <a:rPr lang="en-US" dirty="0" smtClean="0"/>
              <a:t>Substrate</a:t>
            </a:r>
          </a:p>
          <a:p>
            <a:r>
              <a:rPr lang="en-US" dirty="0" smtClean="0"/>
              <a:t>Active site</a:t>
            </a:r>
            <a:endParaRPr lang="en-US" dirty="0"/>
          </a:p>
        </p:txBody>
      </p:sp>
    </p:spTree>
    <p:extLst>
      <p:ext uri="{BB962C8B-B14F-4D97-AF65-F5344CB8AC3E}">
        <p14:creationId xmlns:p14="http://schemas.microsoft.com/office/powerpoint/2010/main" val="31920058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792163"/>
            <a:ext cx="8686800" cy="457200"/>
          </a:xfrm>
          <a:noFill/>
        </p:spPr>
        <p:txBody>
          <a:bodyPr/>
          <a:lstStyle/>
          <a:p>
            <a:r>
              <a:rPr lang="en-US"/>
              <a:t>A catalyst lowers activation energy.</a:t>
            </a:r>
          </a:p>
        </p:txBody>
      </p:sp>
      <p:sp>
        <p:nvSpPr>
          <p:cNvPr id="17411" name="Rectangle 3"/>
          <p:cNvSpPr>
            <a:spLocks noGrp="1" noChangeArrowheads="1"/>
          </p:cNvSpPr>
          <p:nvPr>
            <p:ph type="body" idx="1"/>
          </p:nvPr>
        </p:nvSpPr>
        <p:spPr>
          <a:xfrm>
            <a:off x="635000" y="1346200"/>
            <a:ext cx="8509000" cy="1698625"/>
          </a:xfrm>
        </p:spPr>
        <p:txBody>
          <a:bodyPr/>
          <a:lstStyle/>
          <a:p>
            <a:r>
              <a:rPr lang="en-US"/>
              <a:t>Catalysts are substances that speed up chemical reactions.</a:t>
            </a:r>
          </a:p>
          <a:p>
            <a:pPr lvl="1"/>
            <a:r>
              <a:rPr lang="en-US"/>
              <a:t>decrease activation energy</a:t>
            </a:r>
          </a:p>
          <a:p>
            <a:pPr lvl="1"/>
            <a:r>
              <a:rPr lang="en-US"/>
              <a:t>increase reaction rate</a:t>
            </a:r>
          </a:p>
        </p:txBody>
      </p:sp>
      <p:pic>
        <p:nvPicPr>
          <p:cNvPr id="17412" name="Picture 4" descr="bhspe-010205-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52800"/>
            <a:ext cx="6743700" cy="286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50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left)">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left)">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wipe(left)">
                                      <p:cBhvr>
                                        <p:cTn id="22" dur="500"/>
                                        <p:tgtEl>
                                          <p:spTgt spid="174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7412"/>
                                        </p:tgtEl>
                                        <p:attrNameLst>
                                          <p:attrName>style.visibility</p:attrName>
                                        </p:attrNameLst>
                                      </p:cBhvr>
                                      <p:to>
                                        <p:strVal val="visible"/>
                                      </p:to>
                                    </p:set>
                                    <p:animEffect transition="in" filter="wipe(up)">
                                      <p:cBhvr>
                                        <p:cTn id="2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bldLvl="5"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792163"/>
            <a:ext cx="8915400" cy="822325"/>
          </a:xfrm>
          <a:noFill/>
        </p:spPr>
        <p:txBody>
          <a:bodyPr/>
          <a:lstStyle/>
          <a:p>
            <a:r>
              <a:rPr lang="en-US"/>
              <a:t>Enzymes allow chemical reactions to occur under tightly controlled conditions.</a:t>
            </a:r>
          </a:p>
        </p:txBody>
      </p:sp>
      <p:sp>
        <p:nvSpPr>
          <p:cNvPr id="19459" name="Rectangle 3"/>
          <p:cNvSpPr>
            <a:spLocks noGrp="1" noChangeArrowheads="1"/>
          </p:cNvSpPr>
          <p:nvPr>
            <p:ph type="body" idx="1"/>
          </p:nvPr>
        </p:nvSpPr>
        <p:spPr>
          <a:xfrm>
            <a:off x="609600" y="1708150"/>
            <a:ext cx="8534400" cy="895350"/>
          </a:xfrm>
        </p:spPr>
        <p:txBody>
          <a:bodyPr/>
          <a:lstStyle/>
          <a:p>
            <a:r>
              <a:rPr lang="en-US"/>
              <a:t>Enzymes are catalysts in living things.</a:t>
            </a:r>
          </a:p>
          <a:p>
            <a:pPr lvl="1"/>
            <a:r>
              <a:rPr lang="en-US"/>
              <a:t>Enzymes are needed for almost all processes.</a:t>
            </a:r>
          </a:p>
        </p:txBody>
      </p:sp>
      <p:sp>
        <p:nvSpPr>
          <p:cNvPr id="19460" name="Rectangle 4"/>
          <p:cNvSpPr>
            <a:spLocks noChangeArrowheads="1"/>
          </p:cNvSpPr>
          <p:nvPr/>
        </p:nvSpPr>
        <p:spPr bwMode="auto">
          <a:xfrm>
            <a:off x="609600" y="2595563"/>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smtClean="0">
                <a:solidFill>
                  <a:srgbClr val="000000"/>
                </a:solidFill>
              </a:rPr>
              <a:t>Most enzymes are proteins.</a:t>
            </a:r>
          </a:p>
        </p:txBody>
      </p:sp>
    </p:spTree>
    <p:extLst>
      <p:ext uri="{BB962C8B-B14F-4D97-AF65-F5344CB8AC3E}">
        <p14:creationId xmlns:p14="http://schemas.microsoft.com/office/powerpoint/2010/main" val="4235114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left)">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ipe(left)">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ipe(left)">
                                      <p:cBhvr>
                                        <p:cTn id="17" dur="500"/>
                                        <p:tgtEl>
                                          <p:spTgt spid="194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0">
                                            <p:txEl>
                                              <p:pRg st="0" end="0"/>
                                            </p:txEl>
                                          </p:spTgt>
                                        </p:tgtEl>
                                        <p:attrNameLst>
                                          <p:attrName>style.visibility</p:attrName>
                                        </p:attrNameLst>
                                      </p:cBhvr>
                                      <p:to>
                                        <p:strVal val="visible"/>
                                      </p:to>
                                    </p:set>
                                    <p:animEffect transition="in" filter="wipe(left)">
                                      <p:cBhvr>
                                        <p:cTn id="22" dur="500"/>
                                        <p:tgtEl>
                                          <p:spTgt spid="19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bldLvl="5" autoUpdateAnimBg="0"/>
      <p:bldP spid="19460" grpId="0" build="p" bldLvl="5"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22300" y="1017588"/>
            <a:ext cx="8305800" cy="822325"/>
          </a:xfrm>
          <a:noFill/>
        </p:spPr>
        <p:txBody>
          <a:bodyPr/>
          <a:lstStyle/>
          <a:p>
            <a:r>
              <a:rPr lang="en-US"/>
              <a:t>Disruptions in homeostasis can prevent enzymes from functioning.</a:t>
            </a:r>
          </a:p>
        </p:txBody>
      </p:sp>
      <p:sp>
        <p:nvSpPr>
          <p:cNvPr id="21508" name="Rectangle 4"/>
          <p:cNvSpPr>
            <a:spLocks noChangeArrowheads="1"/>
          </p:cNvSpPr>
          <p:nvPr/>
        </p:nvSpPr>
        <p:spPr bwMode="auto">
          <a:xfrm>
            <a:off x="635000" y="1946275"/>
            <a:ext cx="83058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smtClean="0">
                <a:solidFill>
                  <a:srgbClr val="000000"/>
                </a:solidFill>
              </a:rPr>
              <a:t>Enzymes function best in a small range of conditions.</a:t>
            </a:r>
          </a:p>
          <a:p>
            <a:pPr marL="742950" lvl="1" indent="-285750" eaLnBrk="1" hangingPunct="1">
              <a:spcBef>
                <a:spcPct val="20000"/>
              </a:spcBef>
              <a:buFontTx/>
              <a:buChar char="–"/>
            </a:pPr>
            <a:r>
              <a:rPr lang="en-US" smtClean="0">
                <a:solidFill>
                  <a:srgbClr val="000000"/>
                </a:solidFill>
              </a:rPr>
              <a:t>Changes in temperature and pH can break hydrogen bonds.</a:t>
            </a:r>
          </a:p>
          <a:p>
            <a:pPr marL="742950" lvl="1" indent="-285750" eaLnBrk="1" hangingPunct="1">
              <a:spcBef>
                <a:spcPct val="20000"/>
              </a:spcBef>
              <a:buFontTx/>
              <a:buChar char="–"/>
            </a:pPr>
            <a:r>
              <a:rPr lang="en-US" smtClean="0">
                <a:solidFill>
                  <a:srgbClr val="000000"/>
                </a:solidFill>
              </a:rPr>
              <a:t>An enzyme’s function depends on its structure.</a:t>
            </a:r>
          </a:p>
        </p:txBody>
      </p:sp>
    </p:spTree>
    <p:extLst>
      <p:ext uri="{BB962C8B-B14F-4D97-AF65-F5344CB8AC3E}">
        <p14:creationId xmlns:p14="http://schemas.microsoft.com/office/powerpoint/2010/main" val="499959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wipe(left)">
                                      <p:cBhvr>
                                        <p:cTn id="12" dur="500"/>
                                        <p:tgtEl>
                                          <p:spTgt spid="21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8">
                                            <p:txEl>
                                              <p:pRg st="1" end="1"/>
                                            </p:txEl>
                                          </p:spTgt>
                                        </p:tgtEl>
                                        <p:attrNameLst>
                                          <p:attrName>style.visibility</p:attrName>
                                        </p:attrNameLst>
                                      </p:cBhvr>
                                      <p:to>
                                        <p:strVal val="visible"/>
                                      </p:to>
                                    </p:set>
                                    <p:animEffect transition="in" filter="wipe(left)">
                                      <p:cBhvr>
                                        <p:cTn id="17" dur="500"/>
                                        <p:tgtEl>
                                          <p:spTgt spid="2150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8">
                                            <p:txEl>
                                              <p:pRg st="2" end="2"/>
                                            </p:txEl>
                                          </p:spTgt>
                                        </p:tgtEl>
                                        <p:attrNameLst>
                                          <p:attrName>style.visibility</p:attrName>
                                        </p:attrNameLst>
                                      </p:cBhvr>
                                      <p:to>
                                        <p:strVal val="visible"/>
                                      </p:to>
                                    </p:set>
                                    <p:animEffect transition="in" filter="wipe(left)">
                                      <p:cBhvr>
                                        <p:cTn id="22" dur="500"/>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autoUpdateAnimBg="0" advAuto="0"/>
      <p:bldP spid="21508" grpId="0" build="p" bldLvl="5"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22300" y="1016000"/>
            <a:ext cx="8305800" cy="822325"/>
          </a:xfrm>
          <a:noFill/>
        </p:spPr>
        <p:txBody>
          <a:bodyPr/>
          <a:lstStyle/>
          <a:p>
            <a:r>
              <a:rPr lang="en-US"/>
              <a:t>An enzyme’s structure allows only certain reactants to bind to the enzyme.</a:t>
            </a:r>
          </a:p>
        </p:txBody>
      </p:sp>
      <p:sp>
        <p:nvSpPr>
          <p:cNvPr id="22537" name="Rectangle 9"/>
          <p:cNvSpPr>
            <a:spLocks noChangeArrowheads="1"/>
          </p:cNvSpPr>
          <p:nvPr/>
        </p:nvSpPr>
        <p:spPr bwMode="auto">
          <a:xfrm>
            <a:off x="635000" y="1943100"/>
            <a:ext cx="8305800" cy="312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dirty="0" smtClean="0">
                <a:solidFill>
                  <a:srgbClr val="000000"/>
                </a:solidFill>
              </a:rPr>
              <a:t>Substrates</a:t>
            </a:r>
          </a:p>
          <a:p>
            <a:pPr marL="742950" lvl="1" indent="-285750" eaLnBrk="1" hangingPunct="1">
              <a:spcBef>
                <a:spcPct val="20000"/>
              </a:spcBef>
              <a:buFontTx/>
              <a:buChar char="–"/>
            </a:pPr>
            <a:endParaRPr lang="en-US" dirty="0" smtClean="0">
              <a:solidFill>
                <a:srgbClr val="000000"/>
              </a:solidFill>
            </a:endParaRPr>
          </a:p>
          <a:p>
            <a:pPr marL="742950" lvl="1" indent="-285750" eaLnBrk="1" hangingPunct="1">
              <a:spcBef>
                <a:spcPct val="20000"/>
              </a:spcBef>
              <a:buFontTx/>
              <a:buChar char="–"/>
            </a:pPr>
            <a:r>
              <a:rPr lang="en-US" dirty="0" smtClean="0">
                <a:solidFill>
                  <a:srgbClr val="000000"/>
                </a:solidFill>
              </a:rPr>
              <a:t>active site: the </a:t>
            </a:r>
          </a:p>
          <a:p>
            <a:pPr lvl="1" eaLnBrk="1" hangingPunct="1">
              <a:spcBef>
                <a:spcPct val="20000"/>
              </a:spcBef>
            </a:pPr>
            <a:r>
              <a:rPr lang="en-US" dirty="0" smtClean="0">
                <a:solidFill>
                  <a:srgbClr val="000000"/>
                </a:solidFill>
              </a:rPr>
              <a:t>“active” part of </a:t>
            </a:r>
          </a:p>
          <a:p>
            <a:pPr lvl="1" eaLnBrk="1" hangingPunct="1">
              <a:spcBef>
                <a:spcPct val="20000"/>
              </a:spcBef>
            </a:pPr>
            <a:r>
              <a:rPr lang="en-US" dirty="0" smtClean="0">
                <a:solidFill>
                  <a:srgbClr val="000000"/>
                </a:solidFill>
              </a:rPr>
              <a:t>the enzyme</a:t>
            </a:r>
          </a:p>
          <a:p>
            <a:pPr lvl="1" eaLnBrk="1" hangingPunct="1">
              <a:spcBef>
                <a:spcPct val="20000"/>
              </a:spcBef>
            </a:pPr>
            <a:r>
              <a:rPr lang="en-US" dirty="0" smtClean="0">
                <a:solidFill>
                  <a:srgbClr val="000000"/>
                </a:solidFill>
              </a:rPr>
              <a:t>The part the </a:t>
            </a:r>
          </a:p>
          <a:p>
            <a:pPr lvl="1" eaLnBrk="1" hangingPunct="1">
              <a:spcBef>
                <a:spcPct val="20000"/>
              </a:spcBef>
            </a:pPr>
            <a:r>
              <a:rPr lang="en-US" dirty="0" smtClean="0">
                <a:solidFill>
                  <a:srgbClr val="000000"/>
                </a:solidFill>
              </a:rPr>
              <a:t>substrate binds to</a:t>
            </a:r>
          </a:p>
        </p:txBody>
      </p:sp>
      <p:grpSp>
        <p:nvGrpSpPr>
          <p:cNvPr id="22549" name="Group 21"/>
          <p:cNvGrpSpPr>
            <a:grpSpLocks/>
          </p:cNvGrpSpPr>
          <p:nvPr/>
        </p:nvGrpSpPr>
        <p:grpSpPr bwMode="auto">
          <a:xfrm>
            <a:off x="3657600" y="2057400"/>
            <a:ext cx="4343400" cy="4214813"/>
            <a:chOff x="2976" y="1344"/>
            <a:chExt cx="2400" cy="2294"/>
          </a:xfrm>
        </p:grpSpPr>
        <p:pic>
          <p:nvPicPr>
            <p:cNvPr id="22538" name="Picture 10" descr="C:\Documents and Settings\Administrator\Desktop\crops\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1344"/>
              <a:ext cx="1666" cy="1920"/>
            </a:xfrm>
            <a:prstGeom prst="rect">
              <a:avLst/>
            </a:prstGeom>
            <a:noFill/>
            <a:extLst>
              <a:ext uri="{909E8E84-426E-40DD-AFC4-6F175D3DCCD1}">
                <a14:hiddenFill xmlns:a14="http://schemas.microsoft.com/office/drawing/2010/main">
                  <a:solidFill>
                    <a:srgbClr val="FFFFFF"/>
                  </a:solidFill>
                </a14:hiddenFill>
              </a:ext>
            </a:extLst>
          </p:spPr>
        </p:pic>
        <p:sp>
          <p:nvSpPr>
            <p:cNvPr id="22542" name="Text Box 14"/>
            <p:cNvSpPr txBox="1">
              <a:spLocks noChangeArrowheads="1"/>
            </p:cNvSpPr>
            <p:nvPr/>
          </p:nvSpPr>
          <p:spPr bwMode="auto">
            <a:xfrm>
              <a:off x="4512" y="1392"/>
              <a:ext cx="864"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substrates </a:t>
              </a:r>
              <a:br>
                <a:rPr lang="en-US" sz="1300" b="1" smtClean="0">
                  <a:solidFill>
                    <a:srgbClr val="000000"/>
                  </a:solidFill>
                </a:rPr>
              </a:br>
              <a:r>
                <a:rPr lang="en-US" sz="1300" b="1" smtClean="0">
                  <a:solidFill>
                    <a:srgbClr val="000000"/>
                  </a:solidFill>
                </a:rPr>
                <a:t>(reactants)</a:t>
              </a:r>
            </a:p>
          </p:txBody>
        </p:sp>
        <p:sp>
          <p:nvSpPr>
            <p:cNvPr id="22544" name="Text Box 16"/>
            <p:cNvSpPr txBox="1">
              <a:spLocks noChangeArrowheads="1"/>
            </p:cNvSpPr>
            <p:nvPr/>
          </p:nvSpPr>
          <p:spPr bwMode="auto">
            <a:xfrm>
              <a:off x="4320" y="2688"/>
              <a:ext cx="864"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enzyme</a:t>
              </a:r>
            </a:p>
          </p:txBody>
        </p:sp>
        <p:sp>
          <p:nvSpPr>
            <p:cNvPr id="22545" name="Rectangle 17"/>
            <p:cNvSpPr>
              <a:spLocks noChangeArrowheads="1"/>
            </p:cNvSpPr>
            <p:nvPr/>
          </p:nvSpPr>
          <p:spPr bwMode="auto">
            <a:xfrm>
              <a:off x="3024" y="3264"/>
              <a:ext cx="1344"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Substrates bind to an</a:t>
              </a:r>
              <a:br>
                <a:rPr lang="en-US" sz="1300" b="1" smtClean="0">
                  <a:solidFill>
                    <a:srgbClr val="000000"/>
                  </a:solidFill>
                </a:rPr>
              </a:br>
              <a:r>
                <a:rPr lang="en-US" sz="1300" b="1" smtClean="0">
                  <a:solidFill>
                    <a:srgbClr val="000000"/>
                  </a:solidFill>
                </a:rPr>
                <a:t>enzyme at certain places called active sites.</a:t>
              </a:r>
            </a:p>
          </p:txBody>
        </p:sp>
        <p:sp>
          <p:nvSpPr>
            <p:cNvPr id="22546" name="Line 18"/>
            <p:cNvSpPr>
              <a:spLocks noChangeShapeType="1"/>
            </p:cNvSpPr>
            <p:nvPr/>
          </p:nvSpPr>
          <p:spPr bwMode="auto">
            <a:xfrm flipV="1">
              <a:off x="4128" y="1536"/>
              <a:ext cx="38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smtClean="0">
                <a:solidFill>
                  <a:srgbClr val="000000"/>
                </a:solidFill>
              </a:endParaRPr>
            </a:p>
          </p:txBody>
        </p:sp>
        <p:sp>
          <p:nvSpPr>
            <p:cNvPr id="22547" name="Line 19"/>
            <p:cNvSpPr>
              <a:spLocks noChangeShapeType="1"/>
            </p:cNvSpPr>
            <p:nvPr/>
          </p:nvSpPr>
          <p:spPr bwMode="auto">
            <a:xfrm flipH="1">
              <a:off x="4464" y="1536"/>
              <a:ext cx="48"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smtClean="0">
                <a:solidFill>
                  <a:srgbClr val="000000"/>
                </a:solidFill>
              </a:endParaRPr>
            </a:p>
          </p:txBody>
        </p:sp>
        <p:sp>
          <p:nvSpPr>
            <p:cNvPr id="22548" name="Line 20"/>
            <p:cNvSpPr>
              <a:spLocks noChangeShapeType="1"/>
            </p:cNvSpPr>
            <p:nvPr/>
          </p:nvSpPr>
          <p:spPr bwMode="auto">
            <a:xfrm flipV="1">
              <a:off x="3888" y="2784"/>
              <a:ext cx="48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smtClean="0">
                <a:solidFill>
                  <a:srgbClr val="000000"/>
                </a:solidFill>
              </a:endParaRPr>
            </a:p>
          </p:txBody>
        </p:sp>
      </p:grpSp>
    </p:spTree>
    <p:extLst>
      <p:ext uri="{BB962C8B-B14F-4D97-AF65-F5344CB8AC3E}">
        <p14:creationId xmlns:p14="http://schemas.microsoft.com/office/powerpoint/2010/main" val="2571036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7">
                                            <p:txEl>
                                              <p:pRg st="0" end="0"/>
                                            </p:txEl>
                                          </p:spTgt>
                                        </p:tgtEl>
                                        <p:attrNameLst>
                                          <p:attrName>style.visibility</p:attrName>
                                        </p:attrNameLst>
                                      </p:cBhvr>
                                      <p:to>
                                        <p:strVal val="visible"/>
                                      </p:to>
                                    </p:set>
                                    <p:animEffect transition="in" filter="wipe(left)">
                                      <p:cBhvr>
                                        <p:cTn id="12" dur="500"/>
                                        <p:tgtEl>
                                          <p:spTgt spid="2253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wipe(left)">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wipe(left)">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wipe(left)">
                                      <p:cBhvr>
                                        <p:cTn id="27" dur="500"/>
                                        <p:tgtEl>
                                          <p:spTgt spid="225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7">
                                            <p:txEl>
                                              <p:pRg st="5" end="5"/>
                                            </p:txEl>
                                          </p:spTgt>
                                        </p:tgtEl>
                                        <p:attrNameLst>
                                          <p:attrName>style.visibility</p:attrName>
                                        </p:attrNameLst>
                                      </p:cBhvr>
                                      <p:to>
                                        <p:strVal val="visible"/>
                                      </p:to>
                                    </p:set>
                                    <p:animEffect transition="in" filter="wipe(left)">
                                      <p:cBhvr>
                                        <p:cTn id="32" dur="500"/>
                                        <p:tgtEl>
                                          <p:spTgt spid="225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7">
                                            <p:txEl>
                                              <p:pRg st="6" end="6"/>
                                            </p:txEl>
                                          </p:spTgt>
                                        </p:tgtEl>
                                        <p:attrNameLst>
                                          <p:attrName>style.visibility</p:attrName>
                                        </p:attrNameLst>
                                      </p:cBhvr>
                                      <p:to>
                                        <p:strVal val="visible"/>
                                      </p:to>
                                    </p:set>
                                    <p:animEffect transition="in" filter="wipe(left)">
                                      <p:cBhvr>
                                        <p:cTn id="37" dur="500"/>
                                        <p:tgtEl>
                                          <p:spTgt spid="2253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2549"/>
                                        </p:tgtEl>
                                        <p:attrNameLst>
                                          <p:attrName>style.visibility</p:attrName>
                                        </p:attrNameLst>
                                      </p:cBhvr>
                                      <p:to>
                                        <p:strVal val="visible"/>
                                      </p:to>
                                    </p:set>
                                    <p:animEffect transition="in" filter="wipe(up)">
                                      <p:cBhvr>
                                        <p:cTn id="42" dur="5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autoUpdateAnimBg="0" advAuto="0"/>
      <p:bldP spid="22537" grpId="0" build="p" bldLvl="5"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19125" y="1003300"/>
            <a:ext cx="8305800" cy="822325"/>
          </a:xfrm>
          <a:noFill/>
        </p:spPr>
        <p:txBody>
          <a:bodyPr/>
          <a:lstStyle/>
          <a:p>
            <a:r>
              <a:rPr lang="en-US"/>
              <a:t>The lock-and-key model helps illustrate how enzymes function.</a:t>
            </a:r>
          </a:p>
        </p:txBody>
      </p:sp>
      <p:sp>
        <p:nvSpPr>
          <p:cNvPr id="24585" name="Rectangle 9"/>
          <p:cNvSpPr>
            <a:spLocks noChangeArrowheads="1"/>
          </p:cNvSpPr>
          <p:nvPr/>
        </p:nvSpPr>
        <p:spPr bwMode="auto">
          <a:xfrm>
            <a:off x="619125" y="1933575"/>
            <a:ext cx="83058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742950" lvl="1" indent="-285750" eaLnBrk="1" hangingPunct="1">
              <a:spcBef>
                <a:spcPct val="20000"/>
              </a:spcBef>
              <a:buFontTx/>
              <a:buChar char="–"/>
            </a:pPr>
            <a:r>
              <a:rPr lang="en-US" smtClean="0">
                <a:solidFill>
                  <a:srgbClr val="000000"/>
                </a:solidFill>
              </a:rPr>
              <a:t>substrates brought together</a:t>
            </a:r>
          </a:p>
          <a:p>
            <a:pPr marL="742950" lvl="1" indent="-285750" eaLnBrk="1" hangingPunct="1">
              <a:spcBef>
                <a:spcPct val="20000"/>
              </a:spcBef>
              <a:buFontTx/>
              <a:buChar char="–"/>
            </a:pPr>
            <a:r>
              <a:rPr lang="en-US" smtClean="0">
                <a:solidFill>
                  <a:srgbClr val="000000"/>
                </a:solidFill>
              </a:rPr>
              <a:t>bonds in substrates weakened</a:t>
            </a:r>
          </a:p>
        </p:txBody>
      </p:sp>
      <p:grpSp>
        <p:nvGrpSpPr>
          <p:cNvPr id="24589" name="Group 13"/>
          <p:cNvGrpSpPr>
            <a:grpSpLocks/>
          </p:cNvGrpSpPr>
          <p:nvPr/>
        </p:nvGrpSpPr>
        <p:grpSpPr bwMode="auto">
          <a:xfrm>
            <a:off x="381000" y="3352800"/>
            <a:ext cx="8610600" cy="3248025"/>
            <a:chOff x="384" y="2112"/>
            <a:chExt cx="5424" cy="2046"/>
          </a:xfrm>
        </p:grpSpPr>
        <p:grpSp>
          <p:nvGrpSpPr>
            <p:cNvPr id="24580" name="Group 4"/>
            <p:cNvGrpSpPr>
              <a:grpSpLocks/>
            </p:cNvGrpSpPr>
            <p:nvPr/>
          </p:nvGrpSpPr>
          <p:grpSpPr bwMode="auto">
            <a:xfrm>
              <a:off x="390" y="2112"/>
              <a:ext cx="5232" cy="1823"/>
              <a:chOff x="288" y="1152"/>
              <a:chExt cx="5232" cy="1814"/>
            </a:xfrm>
          </p:grpSpPr>
          <p:pic>
            <p:nvPicPr>
              <p:cNvPr id="24581" name="Picture 5" descr="bhspe-010205-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152"/>
                <a:ext cx="5040" cy="1507"/>
              </a:xfrm>
              <a:prstGeom prst="rect">
                <a:avLst/>
              </a:prstGeom>
              <a:noFill/>
              <a:extLst>
                <a:ext uri="{909E8E84-426E-40DD-AFC4-6F175D3DCCD1}">
                  <a14:hiddenFill xmlns:a14="http://schemas.microsoft.com/office/drawing/2010/main">
                    <a:solidFill>
                      <a:srgbClr val="FFFFFF"/>
                    </a:solidFill>
                  </a14:hiddenFill>
                </a:ext>
              </a:extLst>
            </p:spPr>
          </p:pic>
          <p:sp>
            <p:nvSpPr>
              <p:cNvPr id="24582" name="Rectangle 6"/>
              <p:cNvSpPr>
                <a:spLocks noChangeArrowheads="1"/>
              </p:cNvSpPr>
              <p:nvPr/>
            </p:nvSpPr>
            <p:spPr bwMode="auto">
              <a:xfrm>
                <a:off x="288" y="2735"/>
                <a:ext cx="1440"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smtClean="0">
                  <a:solidFill>
                    <a:srgbClr val="000000"/>
                  </a:solidFill>
                </a:endParaRPr>
              </a:p>
            </p:txBody>
          </p:sp>
          <p:sp>
            <p:nvSpPr>
              <p:cNvPr id="24583" name="Rectangle 7"/>
              <p:cNvSpPr>
                <a:spLocks noChangeArrowheads="1"/>
              </p:cNvSpPr>
              <p:nvPr/>
            </p:nvSpPr>
            <p:spPr bwMode="auto">
              <a:xfrm>
                <a:off x="2160" y="2783"/>
                <a:ext cx="1392"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smtClean="0">
                  <a:solidFill>
                    <a:srgbClr val="000000"/>
                  </a:solidFill>
                </a:endParaRPr>
              </a:p>
            </p:txBody>
          </p:sp>
          <p:sp>
            <p:nvSpPr>
              <p:cNvPr id="24584" name="Rectangle 8"/>
              <p:cNvSpPr>
                <a:spLocks noChangeArrowheads="1"/>
              </p:cNvSpPr>
              <p:nvPr/>
            </p:nvSpPr>
            <p:spPr bwMode="auto">
              <a:xfrm>
                <a:off x="3936" y="2784"/>
                <a:ext cx="1584"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00" b="1" smtClean="0">
                  <a:solidFill>
                    <a:srgbClr val="000000"/>
                  </a:solidFill>
                </a:endParaRPr>
              </a:p>
            </p:txBody>
          </p:sp>
        </p:grpSp>
        <p:sp>
          <p:nvSpPr>
            <p:cNvPr id="24586" name="Rectangle 10"/>
            <p:cNvSpPr>
              <a:spLocks noChangeArrowheads="1"/>
            </p:cNvSpPr>
            <p:nvPr/>
          </p:nvSpPr>
          <p:spPr bwMode="auto">
            <a:xfrm>
              <a:off x="384" y="3599"/>
              <a:ext cx="1344"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Substrates bind to an</a:t>
              </a:r>
              <a:br>
                <a:rPr lang="en-US" sz="1300" b="1" smtClean="0">
                  <a:solidFill>
                    <a:srgbClr val="000000"/>
                  </a:solidFill>
                </a:rPr>
              </a:br>
              <a:r>
                <a:rPr lang="en-US" sz="1300" b="1" smtClean="0">
                  <a:solidFill>
                    <a:srgbClr val="000000"/>
                  </a:solidFill>
                </a:rPr>
                <a:t>enzyme at certain places called active sites.</a:t>
              </a:r>
            </a:p>
          </p:txBody>
        </p:sp>
        <p:sp>
          <p:nvSpPr>
            <p:cNvPr id="24587" name="Rectangle 11"/>
            <p:cNvSpPr>
              <a:spLocks noChangeArrowheads="1"/>
            </p:cNvSpPr>
            <p:nvPr/>
          </p:nvSpPr>
          <p:spPr bwMode="auto">
            <a:xfrm>
              <a:off x="2352" y="3600"/>
              <a:ext cx="1296"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The enzyme brings</a:t>
              </a:r>
              <a:br>
                <a:rPr lang="en-US" sz="1300" b="1" smtClean="0">
                  <a:solidFill>
                    <a:srgbClr val="000000"/>
                  </a:solidFill>
                </a:rPr>
              </a:br>
              <a:r>
                <a:rPr lang="en-US" sz="1300" b="1" smtClean="0">
                  <a:solidFill>
                    <a:srgbClr val="000000"/>
                  </a:solidFill>
                </a:rPr>
                <a:t>substrates together and weakens their bonds.</a:t>
              </a:r>
            </a:p>
          </p:txBody>
        </p:sp>
        <p:sp>
          <p:nvSpPr>
            <p:cNvPr id="24588" name="Rectangle 12"/>
            <p:cNvSpPr>
              <a:spLocks noChangeArrowheads="1"/>
            </p:cNvSpPr>
            <p:nvPr/>
          </p:nvSpPr>
          <p:spPr bwMode="auto">
            <a:xfrm>
              <a:off x="4080" y="3600"/>
              <a:ext cx="1728"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00" b="1" smtClean="0">
                  <a:solidFill>
                    <a:srgbClr val="000000"/>
                  </a:solidFill>
                </a:rPr>
                <a:t>The catalyzed reaction forms</a:t>
              </a:r>
              <a:br>
                <a:rPr lang="en-US" sz="1300" b="1" smtClean="0">
                  <a:solidFill>
                    <a:srgbClr val="000000"/>
                  </a:solidFill>
                </a:rPr>
              </a:br>
              <a:r>
                <a:rPr lang="en-US" sz="1300" b="1" smtClean="0">
                  <a:solidFill>
                    <a:srgbClr val="000000"/>
                  </a:solidFill>
                </a:rPr>
                <a:t>a product that is released</a:t>
              </a:r>
              <a:br>
                <a:rPr lang="en-US" sz="1300" b="1" smtClean="0">
                  <a:solidFill>
                    <a:srgbClr val="000000"/>
                  </a:solidFill>
                </a:rPr>
              </a:br>
              <a:r>
                <a:rPr lang="en-US" sz="1300" b="1" smtClean="0">
                  <a:solidFill>
                    <a:srgbClr val="000000"/>
                  </a:solidFill>
                </a:rPr>
                <a:t>from the enzyme.</a:t>
              </a:r>
            </a:p>
          </p:txBody>
        </p:sp>
      </p:grpSp>
    </p:spTree>
    <p:extLst>
      <p:ext uri="{BB962C8B-B14F-4D97-AF65-F5344CB8AC3E}">
        <p14:creationId xmlns:p14="http://schemas.microsoft.com/office/powerpoint/2010/main" val="726032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5">
                                            <p:txEl>
                                              <p:pRg st="0" end="0"/>
                                            </p:txEl>
                                          </p:spTgt>
                                        </p:tgtEl>
                                        <p:attrNameLst>
                                          <p:attrName>style.visibility</p:attrName>
                                        </p:attrNameLst>
                                      </p:cBhvr>
                                      <p:to>
                                        <p:strVal val="visible"/>
                                      </p:to>
                                    </p:set>
                                    <p:animEffect transition="in" filter="wipe(left)">
                                      <p:cBhvr>
                                        <p:cTn id="12" dur="500"/>
                                        <p:tgtEl>
                                          <p:spTgt spid="245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5">
                                            <p:txEl>
                                              <p:pRg st="1" end="1"/>
                                            </p:txEl>
                                          </p:spTgt>
                                        </p:tgtEl>
                                        <p:attrNameLst>
                                          <p:attrName>style.visibility</p:attrName>
                                        </p:attrNameLst>
                                      </p:cBhvr>
                                      <p:to>
                                        <p:strVal val="visible"/>
                                      </p:to>
                                    </p:set>
                                    <p:animEffect transition="in" filter="wipe(left)">
                                      <p:cBhvr>
                                        <p:cTn id="17" dur="500"/>
                                        <p:tgtEl>
                                          <p:spTgt spid="2458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4589"/>
                                        </p:tgtEl>
                                        <p:attrNameLst>
                                          <p:attrName>style.visibility</p:attrName>
                                        </p:attrNameLst>
                                      </p:cBhvr>
                                      <p:to>
                                        <p:strVal val="visible"/>
                                      </p:to>
                                    </p:set>
                                    <p:animEffect transition="in" filter="wipe(up)">
                                      <p:cBhvr>
                                        <p:cTn id="22"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5" autoUpdateAnimBg="0" advAuto="0"/>
      <p:bldP spid="24585" grpId="0" build="p" bldLvl="5"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2822</Words>
  <Application>Microsoft Office PowerPoint</Application>
  <PresentationFormat>On-screen Show (4:3)</PresentationFormat>
  <Paragraphs>438</Paragraphs>
  <Slides>104</Slides>
  <Notes>0</Notes>
  <HiddenSlides>0</HiddenSlides>
  <MMClips>0</MMClips>
  <ScaleCrop>false</ScaleCrop>
  <HeadingPairs>
    <vt:vector size="4" baseType="variant">
      <vt:variant>
        <vt:lpstr>Theme</vt:lpstr>
      </vt:variant>
      <vt:variant>
        <vt:i4>6</vt:i4>
      </vt:variant>
      <vt:variant>
        <vt:lpstr>Slide Titles</vt:lpstr>
      </vt:variant>
      <vt:variant>
        <vt:i4>104</vt:i4>
      </vt:variant>
    </vt:vector>
  </HeadingPairs>
  <TitlesOfParts>
    <vt:vector size="110" baseType="lpstr">
      <vt:lpstr>Blank Presentation</vt:lpstr>
      <vt:lpstr>1_Blank Presentation</vt:lpstr>
      <vt:lpstr>2_Blank Presentation</vt:lpstr>
      <vt:lpstr>3_Blank Presentation</vt:lpstr>
      <vt:lpstr>6_Blank Presentation</vt:lpstr>
      <vt:lpstr>7_Blank Presentation</vt:lpstr>
      <vt:lpstr>PowerPoint Presentation</vt:lpstr>
      <vt:lpstr>Objectives</vt:lpstr>
      <vt:lpstr>Vocabulary</vt:lpstr>
      <vt:lpstr>Living things consist of atoms of different elements.</vt:lpstr>
      <vt:lpstr>Atoms are made of different subatomic particles.</vt:lpstr>
      <vt:lpstr>PowerPoint Presentation</vt:lpstr>
      <vt:lpstr>Each element has different numbers of protons, neutrons, and electrons than each other element</vt:lpstr>
      <vt:lpstr>Elements are listed in order on the periodic table from lowest atomic number to the highest</vt:lpstr>
      <vt:lpstr>Different periodic tables may list the atomic weight and atomic number in different places</vt:lpstr>
      <vt:lpstr>How many protons does carbon have?</vt:lpstr>
      <vt:lpstr>Each element has different numbers of protons, neutrons, and electrons than each other element</vt:lpstr>
      <vt:lpstr>How many electrons does carbon have?</vt:lpstr>
      <vt:lpstr>Each element has different numbers of protons, neutrons, and electrons than each other element</vt:lpstr>
      <vt:lpstr>Each element has different numbers of protons, neutrons, and electrons than each other element</vt:lpstr>
      <vt:lpstr>How many neutrons does carbon have?</vt:lpstr>
      <vt:lpstr>Electrons are found in energy levels</vt:lpstr>
      <vt:lpstr>Atoms want to be stable</vt:lpstr>
      <vt:lpstr>Atoms can gain, lose, or share electrons to become stable</vt:lpstr>
      <vt:lpstr>Valence Electrons</vt:lpstr>
      <vt:lpstr>PowerPoint Presentation</vt:lpstr>
      <vt:lpstr>PowerPoint Presentation</vt:lpstr>
      <vt:lpstr>Different Compounds are held together by different types of bonds</vt:lpstr>
      <vt:lpstr>Atoms share pairs of electrons in covalent bonds.</vt:lpstr>
      <vt:lpstr>Ionic Bonds</vt:lpstr>
      <vt:lpstr>Ions form when atoms gain or lose electrons.</vt:lpstr>
      <vt:lpstr>What distinguishes one element from another?</vt:lpstr>
      <vt:lpstr>Describe the formation of an ionic compound</vt:lpstr>
      <vt:lpstr>What is the difference between an ionic and a covalent bond?</vt:lpstr>
      <vt:lpstr>How does a molecule differ from an atom? </vt:lpstr>
      <vt:lpstr>Explain why a Hydrogen atom can become either an ion or a part of a molecule?</vt:lpstr>
      <vt:lpstr>A sodium atom has one outer electron, and a carbon atom has 4 outer electrons.  How might this difference be related to types of compounds formed by atoms of these 2 elements?</vt:lpstr>
      <vt:lpstr>PowerPoint Presentation</vt:lpstr>
      <vt:lpstr>Objectives</vt:lpstr>
      <vt:lpstr>Vocabulary</vt:lpstr>
      <vt:lpstr>Life depends on hydrogen bonds in water.</vt:lpstr>
      <vt:lpstr>Life depends on hydrogen bonds in water.</vt:lpstr>
      <vt:lpstr>Life depends on hydrogen bonds in water.</vt:lpstr>
      <vt:lpstr>PowerPoint Presentation</vt:lpstr>
      <vt:lpstr>Specific Heat Capacity</vt:lpstr>
      <vt:lpstr>Capillary Action and Surface Tension are products of adhesion &amp; cohesion</vt:lpstr>
      <vt:lpstr>Capillary Action and Surface Tension are products of adhesion &amp; cohesion</vt:lpstr>
      <vt:lpstr>Many compounds dissolve in water.</vt:lpstr>
      <vt:lpstr>PowerPoint Presentation</vt:lpstr>
      <vt:lpstr>Some compounds form acids or bases.</vt:lpstr>
      <vt:lpstr>PowerPoint Presentation</vt:lpstr>
      <vt:lpstr>PowerPoint Presentation</vt:lpstr>
      <vt:lpstr>What causes a molecule to be polar?</vt:lpstr>
      <vt:lpstr>How do polar molecules form hydrogen bonds?</vt:lpstr>
      <vt:lpstr>What are some of waters properties</vt:lpstr>
      <vt:lpstr>How do organisms depend on waters properties to survive</vt:lpstr>
      <vt:lpstr>What determines whether a compound will dissolve in water</vt:lpstr>
      <vt:lpstr>Make a chart that compares acids and bases</vt:lpstr>
      <vt:lpstr>How do polar molecules differ from nonpolar molecules? How does this difference affect their interaction?</vt:lpstr>
      <vt:lpstr>Describe an example of cohesion or adhesion that you might observe in your daily life</vt:lpstr>
      <vt:lpstr>When sugars are broken down to produce usable energy a large amount of heat is released. Explain how the water inside a cell helps to keep the cells temperature constant.</vt:lpstr>
      <vt:lpstr>PowerPoint Presentation</vt:lpstr>
      <vt:lpstr>Objectives </vt:lpstr>
      <vt:lpstr>Vocabulary</vt:lpstr>
      <vt:lpstr>Carbon atoms have unique bonding properties.</vt:lpstr>
      <vt:lpstr>Carbon atoms have unique bonding properties.</vt:lpstr>
      <vt:lpstr>PowerPoint Presentation</vt:lpstr>
      <vt:lpstr>Four main types of carbon-based molecules are found in living things.</vt:lpstr>
      <vt:lpstr>Four main types of carbon-based molecules are found in living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relationship between a polymer and a monomer</vt:lpstr>
      <vt:lpstr>Explain how both nucleic acids and proteins are are polymers. Be sure to describe the monomers that make up the polymers.</vt:lpstr>
      <vt:lpstr>How are carbohydrates and lipids similar? How are they different</vt:lpstr>
      <vt:lpstr>Explain how the bonding properties of carbon atoms result in the large variety of carbon-based molecules in living things</vt:lpstr>
      <vt:lpstr>Why might fatty acids, amino acids, and nucleic acids increase the hydrogen ion (H+) concentration of a solution? Explain your answer.</vt:lpstr>
      <vt:lpstr>PowerPoint Presentation</vt:lpstr>
      <vt:lpstr>Objectives</vt:lpstr>
      <vt:lpstr>Vocabulary</vt:lpstr>
      <vt:lpstr>Bonds break and form during chemical reactions.</vt:lpstr>
      <vt:lpstr>PowerPoint Presentation</vt:lpstr>
      <vt:lpstr>Chemical reactions release or absorb energy.</vt:lpstr>
      <vt:lpstr>Hydrogen peroxide (H2O2) breaks down into water (H2O) and oxygen (O2).  A) Explain why this is a chemical reaction. B) what are the reactants? C) what are the products?</vt:lpstr>
      <vt:lpstr>How do endothermic and exothermic reactions differ?</vt:lpstr>
      <vt:lpstr>The process below is exothermic. What must be true about the bond energies of the reactants and the products? Explain.  6O2 + C6H12O6  6CO2 + 6H2O</vt:lpstr>
      <vt:lpstr>Why might it not always be possible to determine the reactants and the products in a reaction? Explain your answer in terms of chemical equilibrium.</vt:lpstr>
      <vt:lpstr>A chemical reaction can start when enough activation energy is added to the reactants. Do you think the activation energy for chemical reactions in living things is high or low? Explain your answer.</vt:lpstr>
      <vt:lpstr>PowerPoint Presentation</vt:lpstr>
      <vt:lpstr>Objectives</vt:lpstr>
      <vt:lpstr>Vocabulary</vt:lpstr>
      <vt:lpstr>A catalyst lowers activation energy.</vt:lpstr>
      <vt:lpstr>Enzymes allow chemical reactions to occur under tightly controlled conditions.</vt:lpstr>
      <vt:lpstr>PowerPoint Presentation</vt:lpstr>
      <vt:lpstr>PowerPoint Presentation</vt:lpstr>
      <vt:lpstr>PowerPoint Presentation</vt:lpstr>
      <vt:lpstr>How does a catalyst affect the activation energy and rate of a reaction</vt:lpstr>
      <vt:lpstr>Describe how the interaction between an enzyme and its substrates changes a chemical reaction</vt:lpstr>
      <vt:lpstr>Some organisms live in very hot or acidic environments. Would their enzymes function in a persons cells? Why or why not?</vt:lpstr>
      <vt:lpstr>Suppose that the amino acids that make up an enzymes active site are changed. How might this change affect the enzyme?</vt:lpstr>
      <vt:lpstr>Organisms need to maintain homeostasis, or stable internal conditions. Why is homeostasis important for the function of enzymes?</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McDougal Littell</dc:creator>
  <cp:lastModifiedBy>Jennifer McQuade</cp:lastModifiedBy>
  <cp:revision>133</cp:revision>
  <dcterms:created xsi:type="dcterms:W3CDTF">2006-09-14T16:17:10Z</dcterms:created>
  <dcterms:modified xsi:type="dcterms:W3CDTF">2013-08-23T16:26:22Z</dcterms:modified>
</cp:coreProperties>
</file>